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92" r:id="rId3"/>
    <p:sldId id="293" r:id="rId4"/>
    <p:sldId id="304" r:id="rId5"/>
    <p:sldId id="302" r:id="rId6"/>
    <p:sldId id="305" r:id="rId7"/>
    <p:sldId id="303" r:id="rId8"/>
    <p:sldId id="295" r:id="rId9"/>
    <p:sldId id="307" r:id="rId10"/>
    <p:sldId id="312" r:id="rId11"/>
    <p:sldId id="314" r:id="rId12"/>
    <p:sldId id="313" r:id="rId13"/>
    <p:sldId id="300" r:id="rId14"/>
    <p:sldId id="316" r:id="rId15"/>
    <p:sldId id="315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9" autoAdjust="0"/>
    <p:restoredTop sz="94660"/>
  </p:normalViewPr>
  <p:slideViewPr>
    <p:cSldViewPr>
      <p:cViewPr>
        <p:scale>
          <a:sx n="80" d="100"/>
          <a:sy n="80" d="100"/>
        </p:scale>
        <p:origin x="-8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2F387-9FB8-41C8-8837-B7A097657C21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2F387-9FB8-41C8-8837-B7A097657C2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pPr/>
              <a:t>13.3.2017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.cuni.cz/geografie/geoinformatika-kartografie/ke-stazeni/moderni-geoinformacni-metody-ve-vyuce-gis-a-kartografie/georeferencovani-rastrovych-dat/" TargetMode="External"/><Relationship Id="rId2" Type="http://schemas.openxmlformats.org/officeDocument/2006/relationships/hyperlink" Target="http://www.gisat.cz/content/cz/sluzby/zpracovani-d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Václav Paleček</a:t>
            </a:r>
          </a:p>
          <a:p>
            <a:pPr algn="r"/>
            <a:r>
              <a:rPr lang="cs-CZ" dirty="0"/>
              <a:t>Vendula Svobodová</a:t>
            </a:r>
          </a:p>
          <a:p>
            <a:r>
              <a:rPr lang="cs-CZ" dirty="0"/>
              <a:t>Jaro 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</a:t>
            </a:r>
            <a:r>
              <a:rPr lang="cs-CZ" sz="4000" dirty="0" smtClean="0"/>
              <a:t>3</a:t>
            </a:r>
            <a:endParaRPr lang="cs-CZ" sz="4000" dirty="0"/>
          </a:p>
        </p:txBody>
      </p:sp>
    </p:spTree>
    <p:extLst>
      <p:ext uri="{BB962C8B-B14F-4D97-AF65-F5344CB8AC3E}">
        <p14:creationId xmlns=""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Rektifikace dat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781489" cy="43195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Rektifikace: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obecný proces transformace polohy všech prvků z jednoho souřadnicového systému do druhého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Ortorektifikace</a:t>
            </a:r>
            <a:r>
              <a:rPr lang="cs-CZ" altLang="cs-CZ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proces odstranění nepřesností vznikajících v důsledku relativní změny polohy objektů vlivem jejich různé nadmořské výšky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 smtClean="0"/>
              <a:t> Rastr (panel: </a:t>
            </a:r>
            <a:r>
              <a:rPr lang="cs-CZ" altLang="cs-CZ" dirty="0" err="1" smtClean="0"/>
              <a:t>Georeferencing</a:t>
            </a:r>
            <a:r>
              <a:rPr lang="cs-CZ" altLang="cs-CZ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 Referenční data: RASTR: naskenovaná mapa / VEKTOR: CAD-relativní </a:t>
            </a:r>
            <a:r>
              <a:rPr lang="cs-CZ" altLang="cs-CZ" dirty="0" err="1" smtClean="0"/>
              <a:t>CooSys</a:t>
            </a:r>
            <a:endParaRPr lang="cs-CZ" alt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Definování identických bodů (</a:t>
            </a:r>
            <a:r>
              <a:rPr lang="cs-CZ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pořadí: </a:t>
            </a:r>
            <a:r>
              <a:rPr lang="cs-CZ" alt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</a:t>
            </a:r>
            <a:r>
              <a:rPr lang="cs-CZ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data </a:t>
            </a:r>
            <a:r>
              <a:rPr lang="en-US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cs-CZ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zobraz.data)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Vektor (panel: </a:t>
            </a:r>
            <a:r>
              <a:rPr lang="cs-CZ" alt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Spatial</a:t>
            </a:r>
            <a:r>
              <a:rPr lang="cs-CZ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Adjustment</a:t>
            </a:r>
            <a:r>
              <a:rPr lang="cs-CZ" altLang="cs-CZ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cs-CZ" alt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Zobrazovací data - Rastr</a:t>
            </a:r>
            <a:r>
              <a:rPr lang="en-US" altLang="cs-CZ" dirty="0" smtClean="0"/>
              <a:t>|</a:t>
            </a:r>
            <a:r>
              <a:rPr lang="cs-CZ" altLang="cs-CZ" dirty="0" smtClean="0"/>
              <a:t>Vektor; S-JTSK,WGS..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Úpravy: data z </a:t>
            </a:r>
            <a:r>
              <a:rPr lang="cs-CZ" altLang="cs-CZ" dirty="0" err="1" smtClean="0"/>
              <a:t>CADu</a:t>
            </a:r>
            <a:r>
              <a:rPr lang="cs-CZ" altLang="cs-CZ" dirty="0" smtClean="0"/>
              <a:t>, rozdílně souřadnicové systémy, geometrické zkreslení, … </a:t>
            </a:r>
          </a:p>
          <a:p>
            <a:pPr>
              <a:buFont typeface="Arial" pitchFamily="34" charset="0"/>
              <a:buChar char="•"/>
            </a:pPr>
            <a:endParaRPr lang="cs-CZ" altLang="cs-CZ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altLang="cs-CZ" dirty="0" smtClean="0"/>
          </a:p>
          <a:p>
            <a:pPr lvl="1">
              <a:buFont typeface="Arial" pitchFamily="34" charset="0"/>
              <a:buChar char="•"/>
            </a:pPr>
            <a:endParaRPr lang="cs-CZ" altLang="cs-CZ" dirty="0" smtClean="0"/>
          </a:p>
          <a:p>
            <a:pPr lvl="1">
              <a:buFont typeface="Arial" pitchFamily="34" charset="0"/>
              <a:buChar char="•"/>
            </a:pPr>
            <a:endParaRPr lang="cs-CZ" alt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933056"/>
            <a:ext cx="45339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4"/>
          <p:cNvGrpSpPr>
            <a:grpSpLocks/>
          </p:cNvGrpSpPr>
          <p:nvPr/>
        </p:nvGrpSpPr>
        <p:grpSpPr bwMode="auto">
          <a:xfrm rot="5400000">
            <a:off x="4459425" y="589247"/>
            <a:ext cx="1124742" cy="755575"/>
            <a:chOff x="2835" y="2750"/>
            <a:chExt cx="908" cy="545"/>
          </a:xfrm>
        </p:grpSpPr>
        <p:sp>
          <p:nvSpPr>
            <p:cNvPr id="6" name="Rectangle 68"/>
            <p:cNvSpPr>
              <a:spLocks noChangeArrowheads="1"/>
            </p:cNvSpPr>
            <p:nvPr/>
          </p:nvSpPr>
          <p:spPr bwMode="auto">
            <a:xfrm>
              <a:off x="2835" y="2750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3017" y="2750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8" name="Rectangle 70"/>
            <p:cNvSpPr>
              <a:spLocks noChangeArrowheads="1"/>
            </p:cNvSpPr>
            <p:nvPr/>
          </p:nvSpPr>
          <p:spPr bwMode="auto">
            <a:xfrm>
              <a:off x="3198" y="2750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3379" y="2750"/>
              <a:ext cx="182" cy="18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0" name="Rectangle 72"/>
            <p:cNvSpPr>
              <a:spLocks noChangeArrowheads="1"/>
            </p:cNvSpPr>
            <p:nvPr/>
          </p:nvSpPr>
          <p:spPr bwMode="auto">
            <a:xfrm>
              <a:off x="2835" y="2932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1" name="Rectangle 73"/>
            <p:cNvSpPr>
              <a:spLocks noChangeArrowheads="1"/>
            </p:cNvSpPr>
            <p:nvPr/>
          </p:nvSpPr>
          <p:spPr bwMode="auto">
            <a:xfrm>
              <a:off x="3017" y="2932"/>
              <a:ext cx="182" cy="18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2" name="Rectangle 74"/>
            <p:cNvSpPr>
              <a:spLocks noChangeArrowheads="1"/>
            </p:cNvSpPr>
            <p:nvPr/>
          </p:nvSpPr>
          <p:spPr bwMode="auto">
            <a:xfrm>
              <a:off x="3198" y="2932"/>
              <a:ext cx="182" cy="18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3" name="Rectangle 75"/>
            <p:cNvSpPr>
              <a:spLocks noChangeArrowheads="1"/>
            </p:cNvSpPr>
            <p:nvPr/>
          </p:nvSpPr>
          <p:spPr bwMode="auto">
            <a:xfrm>
              <a:off x="3379" y="2932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2835" y="3113"/>
              <a:ext cx="182" cy="18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5" name="Rectangle 77"/>
            <p:cNvSpPr>
              <a:spLocks noChangeArrowheads="1"/>
            </p:cNvSpPr>
            <p:nvPr/>
          </p:nvSpPr>
          <p:spPr bwMode="auto">
            <a:xfrm>
              <a:off x="3017" y="3113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6" name="Rectangle 78"/>
            <p:cNvSpPr>
              <a:spLocks noChangeArrowheads="1"/>
            </p:cNvSpPr>
            <p:nvPr/>
          </p:nvSpPr>
          <p:spPr bwMode="auto">
            <a:xfrm>
              <a:off x="3198" y="3113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7" name="Rectangle 79"/>
            <p:cNvSpPr>
              <a:spLocks noChangeArrowheads="1"/>
            </p:cNvSpPr>
            <p:nvPr/>
          </p:nvSpPr>
          <p:spPr bwMode="auto">
            <a:xfrm>
              <a:off x="3379" y="3113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8" name="Rectangle 88"/>
            <p:cNvSpPr>
              <a:spLocks noChangeArrowheads="1"/>
            </p:cNvSpPr>
            <p:nvPr/>
          </p:nvSpPr>
          <p:spPr bwMode="auto">
            <a:xfrm>
              <a:off x="3561" y="2750"/>
              <a:ext cx="182" cy="182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19" name="Rectangle 89"/>
            <p:cNvSpPr>
              <a:spLocks noChangeArrowheads="1"/>
            </p:cNvSpPr>
            <p:nvPr/>
          </p:nvSpPr>
          <p:spPr bwMode="auto">
            <a:xfrm>
              <a:off x="3561" y="2932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3561" y="3113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1" name="Text Box 142"/>
          <p:cNvSpPr txBox="1">
            <a:spLocks noChangeArrowheads="1"/>
          </p:cNvSpPr>
          <p:nvPr/>
        </p:nvSpPr>
        <p:spPr bwMode="auto">
          <a:xfrm>
            <a:off x="4067944" y="404664"/>
            <a:ext cx="53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dirty="0"/>
              <a:t>X</a:t>
            </a:r>
            <a:r>
              <a:rPr lang="cs-CZ" altLang="cs-CZ" sz="1400" dirty="0"/>
              <a:t>;Y</a:t>
            </a:r>
          </a:p>
          <a:p>
            <a:r>
              <a:rPr lang="en-US" altLang="cs-CZ" sz="1400" dirty="0"/>
              <a:t>[</a:t>
            </a:r>
            <a:r>
              <a:rPr lang="cs-CZ" altLang="cs-CZ" sz="1400" dirty="0"/>
              <a:t>0;0</a:t>
            </a:r>
            <a:r>
              <a:rPr lang="en-US" altLang="cs-CZ" sz="1400" dirty="0"/>
              <a:t>]</a:t>
            </a:r>
            <a:endParaRPr lang="cs-CZ" altLang="cs-CZ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941168"/>
            <a:ext cx="368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143"/>
          <p:cNvSpPr txBox="1">
            <a:spLocks noChangeArrowheads="1"/>
          </p:cNvSpPr>
          <p:nvPr/>
        </p:nvSpPr>
        <p:spPr bwMode="auto">
          <a:xfrm>
            <a:off x="7991872" y="980728"/>
            <a:ext cx="11521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dirty="0"/>
              <a:t>X;Y</a:t>
            </a:r>
          </a:p>
          <a:p>
            <a:r>
              <a:rPr lang="en-US" altLang="cs-CZ" sz="1400" dirty="0"/>
              <a:t>[</a:t>
            </a:r>
            <a:r>
              <a:rPr lang="cs-CZ" altLang="cs-CZ" sz="1400" dirty="0"/>
              <a:t>703012,00; 1058147,40</a:t>
            </a:r>
            <a:r>
              <a:rPr lang="en-US" altLang="cs-CZ" sz="1400" dirty="0"/>
              <a:t>]</a:t>
            </a:r>
            <a:endParaRPr lang="cs-CZ" altLang="cs-CZ" sz="1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16383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Rektifikace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transformace obrazu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původní rastr je konvertován do nově vytvářené rastrové sady (</a:t>
            </a:r>
            <a:r>
              <a:rPr lang="cs-CZ" dirty="0" err="1" smtClean="0"/>
              <a:t>raster</a:t>
            </a:r>
            <a:r>
              <a:rPr lang="cs-CZ" dirty="0" smtClean="0"/>
              <a:t> dataset) na základě geometrického transformačního předpisu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vytvoření prázdné matice rastru v prostoru mapových souřadnic vypočtených geometrickou transformací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Prázdným buňkám přiřazena hodnota procesem </a:t>
            </a:r>
            <a:r>
              <a:rPr lang="cs-CZ" dirty="0" err="1" smtClean="0"/>
              <a:t>převzorkování</a:t>
            </a:r>
            <a:endParaRPr lang="cs-CZ" dirty="0" smtClean="0"/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Interpolace nejbližším sousedem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Bilineární interpolace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Kubická konvoluce </a:t>
            </a:r>
          </a:p>
          <a:p>
            <a:pPr lvl="2"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Georeferencování obrazu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Georeferencování (= vyjádření prostorových referencí)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proces určení vztahu mezi polohou dat v přístrojovém souřadnicovém systému a geografickou, resp. mapovou polohou </a:t>
            </a:r>
            <a:r>
              <a:rPr lang="cs-CZ" altLang="cs-CZ" dirty="0" smtClean="0"/>
              <a:t>pro jeden pixel</a:t>
            </a:r>
          </a:p>
          <a:p>
            <a:pPr>
              <a:buFont typeface="Arial" pitchFamily="34" charset="0"/>
              <a:buChar char="•"/>
            </a:pPr>
            <a:r>
              <a:rPr lang="cs-CZ" altLang="cs-CZ" dirty="0" smtClean="0"/>
              <a:t> Varianty: </a:t>
            </a:r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Soubor</a:t>
            </a:r>
          </a:p>
          <a:p>
            <a:pPr lvl="2">
              <a:buFont typeface="Arial" pitchFamily="34" charset="0"/>
              <a:buChar char="•"/>
            </a:pPr>
            <a:r>
              <a:rPr lang="cs-CZ" altLang="cs-CZ" dirty="0" smtClean="0"/>
              <a:t>manuálně – do textového editoru vypsat parametry a uložit jako „prostý text“ </a:t>
            </a:r>
            <a:r>
              <a:rPr lang="en-US" altLang="cs-CZ" dirty="0" smtClean="0"/>
              <a:t>[*.</a:t>
            </a:r>
            <a:r>
              <a:rPr lang="cs-CZ" altLang="cs-CZ" dirty="0" err="1" smtClean="0"/>
              <a:t>txt</a:t>
            </a:r>
            <a:r>
              <a:rPr lang="en-US" altLang="cs-CZ" dirty="0" smtClean="0"/>
              <a:t>]</a:t>
            </a:r>
            <a:r>
              <a:rPr lang="cs-CZ" altLang="cs-CZ" dirty="0" smtClean="0"/>
              <a:t> se jménem stejným jako ob</a:t>
            </a:r>
            <a:r>
              <a:rPr lang="en-US" altLang="cs-CZ" dirty="0" smtClean="0"/>
              <a:t>r</a:t>
            </a:r>
            <a:r>
              <a:rPr lang="cs-CZ" altLang="cs-CZ" dirty="0" err="1" smtClean="0"/>
              <a:t>ázek</a:t>
            </a:r>
            <a:endParaRPr lang="cs-CZ" altLang="cs-CZ" dirty="0" smtClean="0"/>
          </a:p>
          <a:p>
            <a:pPr lvl="2">
              <a:buFont typeface="Arial" pitchFamily="34" charset="0"/>
              <a:buChar char="•"/>
            </a:pPr>
            <a:r>
              <a:rPr lang="cs-CZ" altLang="cs-CZ" dirty="0" smtClean="0"/>
              <a:t>automaticky - AG: </a:t>
            </a:r>
            <a:r>
              <a:rPr lang="cs-CZ" altLang="cs-CZ" dirty="0" err="1" smtClean="0"/>
              <a:t>File</a:t>
            </a:r>
            <a:r>
              <a:rPr lang="en-US" altLang="cs-CZ" dirty="0" smtClean="0"/>
              <a:t>\</a:t>
            </a:r>
            <a:r>
              <a:rPr lang="cs-CZ" altLang="cs-CZ" dirty="0" smtClean="0"/>
              <a:t>Export Map – check box </a:t>
            </a:r>
            <a:r>
              <a:rPr lang="cs-CZ" altLang="cs-CZ" i="1" dirty="0" err="1" smtClean="0"/>
              <a:t>Write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World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File</a:t>
            </a:r>
            <a:endParaRPr lang="cs-CZ" altLang="cs-CZ" i="1" dirty="0" smtClean="0"/>
          </a:p>
          <a:p>
            <a:pPr lvl="2">
              <a:buFont typeface="Arial" pitchFamily="34" charset="0"/>
              <a:buChar char="•"/>
            </a:pPr>
            <a:r>
              <a:rPr lang="cs-CZ" altLang="cs-CZ" i="1" dirty="0" smtClean="0"/>
              <a:t>Struktura:</a:t>
            </a:r>
          </a:p>
          <a:p>
            <a:pPr lvl="3">
              <a:buNone/>
            </a:pPr>
            <a:endParaRPr lang="cs-CZ" altLang="cs-CZ" i="1" dirty="0" smtClean="0"/>
          </a:p>
          <a:p>
            <a:pPr lvl="2">
              <a:buFont typeface="Arial" pitchFamily="34" charset="0"/>
              <a:buChar char="•"/>
            </a:pPr>
            <a:endParaRPr lang="cs-CZ" altLang="cs-CZ" dirty="0" smtClean="0"/>
          </a:p>
          <a:p>
            <a:pPr lvl="2">
              <a:buFont typeface="Arial" pitchFamily="34" charset="0"/>
              <a:buChar char="•"/>
            </a:pPr>
            <a:endParaRPr lang="cs-CZ" altLang="cs-CZ" dirty="0" smtClean="0"/>
          </a:p>
          <a:p>
            <a:pPr lvl="2">
              <a:buFont typeface="Arial" pitchFamily="34" charset="0"/>
              <a:buChar char="•"/>
            </a:pPr>
            <a:endParaRPr lang="cs-CZ" altLang="cs-CZ" dirty="0" smtClean="0"/>
          </a:p>
          <a:p>
            <a:pPr lvl="2">
              <a:buFont typeface="Arial" pitchFamily="34" charset="0"/>
              <a:buChar char="•"/>
            </a:pPr>
            <a:endParaRPr lang="cs-CZ" altLang="cs-CZ" dirty="0" smtClean="0"/>
          </a:p>
          <a:p>
            <a:pPr lvl="2">
              <a:buFont typeface="Arial" pitchFamily="34" charset="0"/>
              <a:buChar char="•"/>
            </a:pPr>
            <a:endParaRPr lang="cs-CZ" alt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altLang="cs-CZ" dirty="0" smtClean="0"/>
              <a:t>Hlavička – u </a:t>
            </a:r>
            <a:r>
              <a:rPr lang="cs-CZ" altLang="cs-CZ" dirty="0" err="1" smtClean="0"/>
              <a:t>multispektrálních</a:t>
            </a:r>
            <a:r>
              <a:rPr lang="cs-CZ" altLang="cs-CZ" dirty="0" smtClean="0"/>
              <a:t> dat</a:t>
            </a:r>
          </a:p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652" y="3933056"/>
            <a:ext cx="2832348" cy="19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23728" y="4077072"/>
            <a:ext cx="3816424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25. 00	velikost </a:t>
            </a:r>
            <a:r>
              <a:rPr lang="cs-CZ" sz="1100" dirty="0" err="1" smtClean="0"/>
              <a:t>pixelu</a:t>
            </a:r>
            <a:r>
              <a:rPr lang="cs-CZ" sz="1100" dirty="0" smtClean="0"/>
              <a:t> ve směru osy x</a:t>
            </a:r>
          </a:p>
          <a:p>
            <a:r>
              <a:rPr lang="cs-CZ" altLang="cs-CZ" sz="1100" dirty="0" smtClean="0"/>
              <a:t>   0.00  	rotace ve směru osy x </a:t>
            </a:r>
          </a:p>
          <a:p>
            <a:r>
              <a:rPr lang="cs-CZ" altLang="cs-CZ" sz="1100" dirty="0" smtClean="0"/>
              <a:t>   0.00 	rotace ve směru osy y </a:t>
            </a:r>
          </a:p>
          <a:p>
            <a:r>
              <a:rPr lang="cs-CZ" altLang="cs-CZ" sz="1100" dirty="0" smtClean="0"/>
              <a:t>-25.00	velikost </a:t>
            </a:r>
            <a:r>
              <a:rPr lang="cs-CZ" altLang="cs-CZ" sz="1100" dirty="0" err="1" smtClean="0"/>
              <a:t>pixelu</a:t>
            </a:r>
            <a:r>
              <a:rPr lang="cs-CZ" altLang="cs-CZ" sz="1100" dirty="0" smtClean="0"/>
              <a:t> ve směru osy x</a:t>
            </a:r>
          </a:p>
          <a:p>
            <a:r>
              <a:rPr lang="cs-CZ" altLang="cs-CZ" sz="1100" dirty="0" smtClean="0"/>
              <a:t>-525524.538560817720000    x souřadnice levého horního rohu</a:t>
            </a:r>
          </a:p>
          <a:p>
            <a:r>
              <a:rPr lang="cs-CZ" altLang="cs-CZ" sz="1100" dirty="0" smtClean="0"/>
              <a:t>-1175968.357806567600000  y souřadnice levého horního rohu</a:t>
            </a:r>
            <a:endParaRPr lang="en-US" sz="11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660232" y="6021288"/>
            <a:ext cx="20074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200" dirty="0" err="1" smtClean="0"/>
              <a:t>ArcMap</a:t>
            </a:r>
            <a:r>
              <a:rPr lang="cs-CZ" sz="1200" dirty="0" smtClean="0"/>
              <a:t> - záložka Export Map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Rastr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89654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Formáty: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ASCII – ESRI GRID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IMG - obrázek</a:t>
            </a:r>
          </a:p>
          <a:p>
            <a:pPr lvl="2">
              <a:buFont typeface="Arial" pitchFamily="34" charset="0"/>
              <a:buChar char="•"/>
            </a:pPr>
            <a:r>
              <a:rPr lang="cs-CZ" dirty="0" smtClean="0"/>
              <a:t>DPZ práce s RGB kompozicí – předzpracování, zvýraznění, klasifikace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PIXEL: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základní prvek → velikost buňky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rastr - matice hodnot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objekty </a:t>
            </a:r>
            <a:r>
              <a:rPr lang="cs-CZ" dirty="0"/>
              <a:t>– stejná hodnota </a:t>
            </a:r>
            <a:r>
              <a:rPr lang="cs-CZ" dirty="0" err="1" smtClean="0"/>
              <a:t>pixelů</a:t>
            </a:r>
            <a:r>
              <a:rPr lang="cs-CZ" dirty="0" smtClean="0"/>
              <a:t>; hodnoty</a:t>
            </a:r>
            <a:r>
              <a:rPr lang="cs-CZ" dirty="0"/>
              <a:t>: </a:t>
            </a:r>
            <a:r>
              <a:rPr lang="cs-CZ" dirty="0" err="1"/>
              <a:t>NoData</a:t>
            </a:r>
            <a:r>
              <a:rPr lang="cs-CZ" dirty="0"/>
              <a:t> (9999) -- 0 -- </a:t>
            </a:r>
            <a:r>
              <a:rPr lang="cs-CZ" dirty="0" smtClean="0"/>
              <a:t>1…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Parametry</a:t>
            </a:r>
            <a:r>
              <a:rPr lang="cs-CZ" dirty="0"/>
              <a:t>: (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Properties</a:t>
            </a:r>
            <a:r>
              <a:rPr lang="cs-CZ" dirty="0"/>
              <a:t>\Source) </a:t>
            </a:r>
          </a:p>
          <a:p>
            <a:pPr lvl="1"/>
            <a:r>
              <a:rPr lang="cs-CZ" dirty="0" smtClean="0"/>
              <a:t>velikost pixelu </a:t>
            </a:r>
            <a:r>
              <a:rPr lang="cs-CZ" dirty="0"/>
              <a:t>(změna při exportu </a:t>
            </a:r>
            <a:r>
              <a:rPr lang="cs-CZ" dirty="0" smtClean="0"/>
              <a:t>nebo TB:</a:t>
            </a:r>
            <a:r>
              <a:rPr lang="cs-CZ" dirty="0" err="1" smtClean="0"/>
              <a:t>Resample</a:t>
            </a:r>
            <a:r>
              <a:rPr lang="cs-CZ" dirty="0" smtClean="0"/>
              <a:t> – </a:t>
            </a:r>
            <a:r>
              <a:rPr lang="cs-CZ" dirty="0" err="1" smtClean="0"/>
              <a:t>převzorkování</a:t>
            </a:r>
            <a:r>
              <a:rPr lang="cs-CZ" dirty="0" smtClean="0"/>
              <a:t> dat </a:t>
            </a:r>
            <a:r>
              <a:rPr lang="cs-CZ" sz="1500" dirty="0" smtClean="0"/>
              <a:t>– </a:t>
            </a:r>
            <a:r>
              <a:rPr lang="cs-CZ" sz="1700" dirty="0" smtClean="0"/>
              <a:t>z 10 na 100 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Typ</a:t>
            </a:r>
          </a:p>
          <a:p>
            <a:pPr lvl="2"/>
            <a:r>
              <a:rPr lang="cs-CZ" b="1" dirty="0" smtClean="0"/>
              <a:t>INTEGER</a:t>
            </a:r>
            <a:r>
              <a:rPr lang="cs-CZ" dirty="0" smtClean="0"/>
              <a:t> (atributová </a:t>
            </a:r>
            <a:r>
              <a:rPr lang="cs-CZ" dirty="0"/>
              <a:t>t</a:t>
            </a:r>
            <a:r>
              <a:rPr lang="cs-CZ" dirty="0" smtClean="0"/>
              <a:t>ab.: VALUE  </a:t>
            </a:r>
            <a:r>
              <a:rPr lang="cs-CZ" dirty="0"/>
              <a:t>hodnota </a:t>
            </a:r>
            <a:r>
              <a:rPr lang="cs-CZ" dirty="0" smtClean="0"/>
              <a:t>pixlu, COUNT četnost)</a:t>
            </a:r>
          </a:p>
          <a:p>
            <a:pPr lvl="2"/>
            <a:r>
              <a:rPr lang="cs-CZ" b="1" dirty="0" smtClean="0"/>
              <a:t>FLOAT</a:t>
            </a:r>
            <a:r>
              <a:rPr lang="cs-CZ" dirty="0" smtClean="0"/>
              <a:t> </a:t>
            </a:r>
            <a:r>
              <a:rPr lang="cs-CZ" dirty="0"/>
              <a:t>(bez atributové </a:t>
            </a:r>
            <a:r>
              <a:rPr lang="cs-CZ" dirty="0" smtClean="0"/>
              <a:t>tabulky)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Zpracování: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extenze 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Analyst</a:t>
            </a:r>
            <a:r>
              <a:rPr lang="cs-CZ" dirty="0" smtClean="0"/>
              <a:t> (obecné funkce pro GRID), extenze Image </a:t>
            </a:r>
            <a:r>
              <a:rPr lang="cs-CZ" dirty="0" err="1" smtClean="0"/>
              <a:t>Analyst</a:t>
            </a:r>
            <a:r>
              <a:rPr lang="cs-CZ" dirty="0" smtClean="0"/>
              <a:t> (specifické funkce pro snímky i GRID)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TB: </a:t>
            </a:r>
            <a:r>
              <a:rPr lang="cs-CZ" i="1" dirty="0" smtClean="0"/>
              <a:t>Data Management </a:t>
            </a:r>
            <a:r>
              <a:rPr lang="cs-CZ" i="1" dirty="0" err="1" smtClean="0"/>
              <a:t>Tools</a:t>
            </a:r>
            <a:r>
              <a:rPr lang="cs-CZ" i="1" dirty="0" smtClean="0"/>
              <a:t>\ Rastr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0"/>
            <a:ext cx="29543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i="1" dirty="0"/>
              <a:t>Ro</a:t>
            </a:r>
            <a:r>
              <a:rPr lang="cs-CZ" altLang="cs-CZ" sz="1400" i="1" dirty="0" err="1"/>
              <a:t>zloha</a:t>
            </a:r>
            <a:r>
              <a:rPr lang="cs-CZ" altLang="cs-CZ" sz="1400" i="1" dirty="0"/>
              <a:t> území v rastru: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/>
              <a:t>2</a:t>
            </a:r>
            <a:r>
              <a:rPr lang="en-US" altLang="cs-CZ" sz="1400" i="1" dirty="0"/>
              <a:t>*v</a:t>
            </a:r>
            <a:r>
              <a:rPr lang="cs-CZ" altLang="cs-CZ" sz="1400" i="1" dirty="0" err="1"/>
              <a:t>elikost</a:t>
            </a:r>
            <a:r>
              <a:rPr lang="en-US" altLang="cs-CZ" sz="1400" i="1" dirty="0"/>
              <a:t> </a:t>
            </a:r>
            <a:r>
              <a:rPr lang="en-US" altLang="cs-CZ" sz="1400" i="1" dirty="0" err="1"/>
              <a:t>pixlu</a:t>
            </a:r>
            <a:r>
              <a:rPr lang="en-US" altLang="cs-CZ" sz="1400" i="1" dirty="0"/>
              <a:t>*</a:t>
            </a:r>
            <a:r>
              <a:rPr lang="cs-CZ" altLang="cs-CZ" sz="1400" i="1" dirty="0"/>
              <a:t>COUNT)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"/>
            <a:ext cx="4355976" cy="24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46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Georeferencování v </a:t>
            </a:r>
            <a:r>
              <a:rPr lang="cs-CZ" dirty="0" err="1" smtClean="0"/>
              <a:t>ArcGIS</a:t>
            </a:r>
            <a:r>
              <a:rPr lang="cs-CZ" dirty="0" smtClean="0"/>
              <a:t> 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4541129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vložit RASTR (např. vyexportovaná geologická mapa)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nahrát vrstvu s podkladem pro snazší orientaci (např. Base </a:t>
            </a:r>
            <a:r>
              <a:rPr lang="cs-CZ" dirty="0" err="1" smtClean="0"/>
              <a:t>Maps</a:t>
            </a:r>
            <a:r>
              <a:rPr lang="cs-CZ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zobrazit si vrstvy, u kterých je určen souřadnicový systém (pevné body)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panel </a:t>
            </a:r>
            <a:r>
              <a:rPr lang="cs-CZ" dirty="0" err="1" smtClean="0"/>
              <a:t>Georeferencing</a:t>
            </a:r>
            <a:r>
              <a:rPr lang="cs-CZ" dirty="0" smtClean="0"/>
              <a:t> – Fit To Display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zobrazení vložené mapy nad vrstvy, u kterých je znám souřadnicový systém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Points</a:t>
            </a:r>
            <a:r>
              <a:rPr lang="cs-CZ" dirty="0" smtClean="0"/>
              <a:t> – vkládání vlícovacích bodů – vhodnost jejich umístění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Link Table – zobrazení RMS chyby jednotlivých bodů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1946" b="54109"/>
          <a:stretch>
            <a:fillRect/>
          </a:stretch>
        </p:blipFill>
        <p:spPr bwMode="auto">
          <a:xfrm>
            <a:off x="6012160" y="1772816"/>
            <a:ext cx="2843808" cy="261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73053" b="59031"/>
          <a:stretch>
            <a:fillRect/>
          </a:stretch>
        </p:blipFill>
        <p:spPr bwMode="auto">
          <a:xfrm>
            <a:off x="6348535" y="4149080"/>
            <a:ext cx="2795465" cy="238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37633" t="12422" r="16432" b="73453"/>
          <a:stretch>
            <a:fillRect/>
          </a:stretch>
        </p:blipFill>
        <p:spPr bwMode="auto">
          <a:xfrm>
            <a:off x="683568" y="5824736"/>
            <a:ext cx="5976664" cy="10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766132"/>
          </a:xfrm>
        </p:spPr>
        <p:txBody>
          <a:bodyPr/>
          <a:lstStyle/>
          <a:p>
            <a:r>
              <a:rPr lang="cs-CZ" dirty="0" smtClean="0"/>
              <a:t>Georeferencování v </a:t>
            </a:r>
            <a:r>
              <a:rPr lang="cs-CZ" dirty="0" err="1" smtClean="0"/>
              <a:t>ArcGIS</a:t>
            </a:r>
            <a:r>
              <a:rPr lang="cs-CZ" dirty="0" smtClean="0"/>
              <a:t>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6012160" cy="337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3971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70839" b="53735"/>
          <a:stretch>
            <a:fillRect/>
          </a:stretch>
        </p:blipFill>
        <p:spPr bwMode="auto">
          <a:xfrm>
            <a:off x="5349874" y="2924944"/>
            <a:ext cx="37941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hnutá šipka 6"/>
          <p:cNvSpPr/>
          <p:nvPr/>
        </p:nvSpPr>
        <p:spPr>
          <a:xfrm rot="5400000">
            <a:off x="6516216" y="2204864"/>
            <a:ext cx="792088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Šipka doleva 7"/>
          <p:cNvSpPr/>
          <p:nvPr/>
        </p:nvSpPr>
        <p:spPr>
          <a:xfrm>
            <a:off x="4499992" y="5517232"/>
            <a:ext cx="136815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456384" cy="1450757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Select</a:t>
            </a:r>
            <a:r>
              <a:rPr lang="cs-CZ" sz="3200" dirty="0" smtClean="0"/>
              <a:t> by </a:t>
            </a:r>
            <a:r>
              <a:rPr lang="cs-CZ" sz="3200" dirty="0" err="1" smtClean="0"/>
              <a:t>Attributes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348880"/>
            <a:ext cx="3600399" cy="230425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cs-CZ" altLang="cs-CZ" sz="1600" i="1" dirty="0" err="1" smtClean="0"/>
              <a:t>Create</a:t>
            </a:r>
            <a:r>
              <a:rPr lang="cs-CZ" altLang="cs-CZ" sz="1600" i="1" dirty="0" smtClean="0"/>
              <a:t> a </a:t>
            </a:r>
            <a:r>
              <a:rPr lang="cs-CZ" altLang="cs-CZ" sz="1600" i="1" dirty="0" err="1" smtClean="0"/>
              <a:t>new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selection</a:t>
            </a:r>
            <a:endParaRPr lang="cs-CZ" altLang="cs-CZ" sz="16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1600" i="1" dirty="0" err="1" smtClean="0"/>
              <a:t>Add</a:t>
            </a:r>
            <a:r>
              <a:rPr lang="cs-CZ" altLang="cs-CZ" sz="1600" i="1" dirty="0" smtClean="0"/>
              <a:t> to </a:t>
            </a:r>
            <a:r>
              <a:rPr lang="cs-CZ" altLang="cs-CZ" sz="1600" i="1" dirty="0" err="1" smtClean="0"/>
              <a:t>current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selection</a:t>
            </a:r>
            <a:r>
              <a:rPr lang="cs-CZ" altLang="cs-CZ" sz="1600" i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1600" i="1" dirty="0" err="1" smtClean="0"/>
              <a:t>Remove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from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current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selection</a:t>
            </a:r>
            <a:endParaRPr lang="cs-CZ" altLang="cs-CZ" sz="16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1600" i="1" dirty="0" err="1" smtClean="0"/>
              <a:t>Select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from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current</a:t>
            </a:r>
            <a:r>
              <a:rPr lang="cs-CZ" altLang="cs-CZ" sz="1600" i="1" dirty="0" smtClean="0"/>
              <a:t> </a:t>
            </a:r>
            <a:r>
              <a:rPr lang="cs-CZ" altLang="cs-CZ" sz="1600" i="1" dirty="0" err="1" smtClean="0"/>
              <a:t>selection</a:t>
            </a:r>
            <a:endParaRPr lang="cs-CZ" altLang="cs-CZ" sz="1600" i="1" dirty="0" smtClean="0"/>
          </a:p>
          <a:p>
            <a:pPr marL="635508" lvl="1" indent="-342900">
              <a:buFont typeface="Arial" pitchFamily="34" charset="0"/>
              <a:buChar char="•"/>
            </a:pPr>
            <a:r>
              <a:rPr lang="cs-CZ" altLang="cs-CZ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"NAZ_TOK" &lt;&gt; ' ' </a:t>
            </a:r>
          </a:p>
          <a:p>
            <a:pPr marL="635508" lvl="1" indent="-342900">
              <a:buFont typeface="Arial" pitchFamily="34" charset="0"/>
              <a:buChar char="•"/>
            </a:pPr>
            <a:r>
              <a:rPr lang="cs-CZ" altLang="cs-CZ" sz="1000" i="1" dirty="0" smtClean="0"/>
              <a:t>název vod. toku není prázdný – jméno v atributové tabulce</a:t>
            </a:r>
            <a:endParaRPr lang="cs-CZ" altLang="cs-CZ" sz="1000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9"/>
            <a:ext cx="758241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76672"/>
            <a:ext cx="5796136" cy="263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7179" y="3356992"/>
            <a:ext cx="5236821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GISAT, 2016 . Zpracování dat [online]. GISAT [Cit. 12.3.2017].</a:t>
            </a:r>
            <a:r>
              <a:rPr lang="cs-CZ" i="1" dirty="0" smtClean="0"/>
              <a:t> </a:t>
            </a:r>
            <a:r>
              <a:rPr lang="cs-CZ" dirty="0" smtClean="0"/>
              <a:t>Dostupné z: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gisat.cz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content</a:t>
            </a:r>
            <a:r>
              <a:rPr lang="cs-CZ" dirty="0" smtClean="0">
                <a:hlinkClick r:id="rId2"/>
              </a:rPr>
              <a:t>/cz/</a:t>
            </a:r>
            <a:r>
              <a:rPr lang="cs-CZ" dirty="0" err="1" smtClean="0">
                <a:hlinkClick r:id="rId2"/>
              </a:rPr>
              <a:t>sluzby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zpracovani</a:t>
            </a:r>
            <a:r>
              <a:rPr lang="cs-CZ" dirty="0" smtClean="0">
                <a:hlinkClick r:id="rId2"/>
              </a:rPr>
              <a:t>-dat</a:t>
            </a:r>
            <a:r>
              <a:rPr lang="cs-CZ" dirty="0" smtClean="0"/>
              <a:t>.</a:t>
            </a:r>
          </a:p>
          <a:p>
            <a:r>
              <a:rPr lang="cs-CZ" dirty="0" smtClean="0"/>
              <a:t> BRŮHA, Lukáš a KŘÍŽ Jan, 2014. Georeferencování rastrových dat verze 1.0 [online]. Praha: </a:t>
            </a:r>
            <a:r>
              <a:rPr lang="cs-CZ" dirty="0" err="1" smtClean="0"/>
              <a:t>PřF</a:t>
            </a:r>
            <a:r>
              <a:rPr lang="cs-CZ" dirty="0" smtClean="0"/>
              <a:t> UK v Praze [Cit. 12.3.2017].</a:t>
            </a:r>
            <a:r>
              <a:rPr lang="cs-CZ" i="1" dirty="0" smtClean="0"/>
              <a:t> </a:t>
            </a:r>
            <a:r>
              <a:rPr lang="cs-CZ" dirty="0" smtClean="0"/>
              <a:t>Dostupné z: </a:t>
            </a:r>
            <a:r>
              <a:rPr lang="en-US" dirty="0" smtClean="0">
                <a:hlinkClick r:id="rId3"/>
              </a:rPr>
              <a:t>https://www.natur.cuni.cz/geografie/geoinformatika-kartografie/ke-stazeni/moderni-geoinformacni-metody-ve-vyuce-gis-a-kartografie/georeferencovani-rastrovych-dat/</a:t>
            </a:r>
            <a:r>
              <a:rPr lang="cs-CZ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/>
          <a:srcRect l="12988" t="10800" r="18500" b="3801"/>
          <a:stretch/>
        </p:blipFill>
        <p:spPr>
          <a:xfrm>
            <a:off x="0" y="-1"/>
            <a:ext cx="9144000" cy="64113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61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Vodstvo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3" y="1845734"/>
            <a:ext cx="7827208" cy="40233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vybrat povodí, kterých se týkají sesuvy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vybrat vodní toky v rámci těchto povodí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výpočet hustoty říční sítě: 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Délka vodních toků: nejsou rozděleny podle povodí</a:t>
            </a:r>
          </a:p>
          <a:p>
            <a:pPr lvl="1">
              <a:buNone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Minimální ohraničující pravoúhelník: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vytvoření obdélníku - podél vrstevnic → vzor pro ořezání vrstev (vodní toky, body sesuvů)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Vrstva vrstevnice (linie)  sjednocení na základě nového pole – </a:t>
            </a:r>
            <a:r>
              <a:rPr lang="cs-CZ" dirty="0" err="1" smtClean="0"/>
              <a:t>Field</a:t>
            </a:r>
            <a:r>
              <a:rPr lang="cs-CZ" dirty="0" smtClean="0"/>
              <a:t> </a:t>
            </a:r>
            <a:r>
              <a:rPr lang="cs-CZ" dirty="0" err="1" smtClean="0"/>
              <a:t>Calculator</a:t>
            </a:r>
            <a:r>
              <a:rPr lang="cs-CZ" dirty="0" smtClean="0"/>
              <a:t> – „1“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Nástroj: Minimum </a:t>
            </a:r>
            <a:r>
              <a:rPr lang="cs-CZ" dirty="0" err="1" smtClean="0"/>
              <a:t>Bounding</a:t>
            </a:r>
            <a:r>
              <a:rPr lang="cs-CZ" dirty="0" smtClean="0"/>
              <a:t> Geometry – vytvořená vrstva vrstevnic → obdélník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20608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300192" y="1988840"/>
            <a:ext cx="23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hotové z minulé hodiny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Vodní toky - délka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2405" b="9439"/>
          <a:stretch>
            <a:fillRect/>
          </a:stretch>
        </p:blipFill>
        <p:spPr bwMode="auto">
          <a:xfrm>
            <a:off x="0" y="836712"/>
            <a:ext cx="475354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2762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8034" t="13579" r="1933" b="40156"/>
          <a:stretch>
            <a:fillRect/>
          </a:stretch>
        </p:blipFill>
        <p:spPr bwMode="auto">
          <a:xfrm>
            <a:off x="6537498" y="3473624"/>
            <a:ext cx="26065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4057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lů 7"/>
          <p:cNvSpPr/>
          <p:nvPr/>
        </p:nvSpPr>
        <p:spPr>
          <a:xfrm>
            <a:off x="7164288" y="2924944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prava 8"/>
          <p:cNvSpPr/>
          <p:nvPr/>
        </p:nvSpPr>
        <p:spPr>
          <a:xfrm>
            <a:off x="3131840" y="2708920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Šipka doleva 9"/>
          <p:cNvSpPr/>
          <p:nvPr/>
        </p:nvSpPr>
        <p:spPr>
          <a:xfrm>
            <a:off x="4572000" y="5589240"/>
            <a:ext cx="21602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43800" cy="622116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Propojení tabulek na základě umístění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38407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5076056" cy="26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3635896" y="4365104"/>
            <a:ext cx="2088232" cy="216024"/>
          </a:xfrm>
          <a:prstGeom prst="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4788024" y="5013176"/>
            <a:ext cx="36004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Výsledek:</a:t>
            </a:r>
          </a:p>
          <a:p>
            <a:r>
              <a:rPr lang="cs-CZ" dirty="0" smtClean="0"/>
              <a:t>Sečtou se délky vodních toků v rámci jednotlivých povodí (9)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 říční sítě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7344816" cy="402336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cs-CZ" sz="1700" dirty="0" smtClean="0"/>
              <a:t> Plocha povodí: </a:t>
            </a:r>
          </a:p>
          <a:p>
            <a:pPr marL="292608" lvl="1" indent="0">
              <a:buFont typeface="Arial" pitchFamily="34" charset="0"/>
              <a:buChar char="•"/>
            </a:pPr>
            <a:r>
              <a:rPr lang="cs-CZ" sz="1500" dirty="0" smtClean="0"/>
              <a:t> hodnota se nachází v atributové tabulce</a:t>
            </a:r>
          </a:p>
          <a:p>
            <a:pPr marL="292608" lvl="1" indent="0">
              <a:buFont typeface="Arial" pitchFamily="34" charset="0"/>
              <a:buChar char="•"/>
            </a:pPr>
            <a:r>
              <a:rPr lang="cs-CZ" sz="1500" dirty="0" smtClean="0"/>
              <a:t> pro kontrolu – </a:t>
            </a:r>
            <a:r>
              <a:rPr lang="cs-CZ" sz="1500" i="1" dirty="0" smtClean="0"/>
              <a:t>výpočet</a:t>
            </a:r>
            <a:r>
              <a:rPr lang="cs-CZ" sz="1500" dirty="0" smtClean="0"/>
              <a:t> přes </a:t>
            </a:r>
            <a:r>
              <a:rPr lang="cs-CZ" sz="1500" i="1" dirty="0" err="1" smtClean="0"/>
              <a:t>Calculate</a:t>
            </a:r>
            <a:r>
              <a:rPr lang="cs-CZ" sz="1500" i="1" dirty="0" smtClean="0"/>
              <a:t> Geometry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1700" i="1" dirty="0" smtClean="0"/>
              <a:t> </a:t>
            </a:r>
            <a:r>
              <a:rPr lang="cs-CZ" sz="1700" dirty="0" smtClean="0"/>
              <a:t>Hustota:</a:t>
            </a:r>
          </a:p>
          <a:p>
            <a:pPr marL="292608" lvl="1" indent="0">
              <a:buFont typeface="Arial" pitchFamily="34" charset="0"/>
              <a:buChar char="•"/>
            </a:pPr>
            <a:r>
              <a:rPr lang="cs-CZ" sz="1500" i="1" dirty="0" smtClean="0"/>
              <a:t> </a:t>
            </a:r>
            <a:r>
              <a:rPr lang="cs-CZ" sz="1500" dirty="0" smtClean="0"/>
              <a:t>hodnoty jsou v atributové tabulce vytvořené vrstvy  vodních toků s výpočtem jejich délky za jednotlivá povodí – </a:t>
            </a:r>
            <a:r>
              <a:rPr lang="cs-CZ" sz="1500" i="1" dirty="0" err="1" smtClean="0"/>
              <a:t>Field</a:t>
            </a:r>
            <a:r>
              <a:rPr lang="cs-CZ" sz="1500" i="1" dirty="0" smtClean="0"/>
              <a:t> </a:t>
            </a:r>
            <a:r>
              <a:rPr lang="cs-CZ" sz="1500" i="1" dirty="0" err="1" smtClean="0"/>
              <a:t>Calculator</a:t>
            </a:r>
            <a:endParaRPr lang="cs-CZ" sz="1500" i="1" dirty="0" smtClean="0"/>
          </a:p>
          <a:p>
            <a:pPr marL="292608" lvl="1" indent="0">
              <a:buFont typeface="Arial" pitchFamily="34" charset="0"/>
              <a:buChar char="•"/>
            </a:pPr>
            <a:endParaRPr lang="en-US" sz="15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2004" b="44876"/>
          <a:stretch>
            <a:fillRect/>
          </a:stretch>
        </p:blipFill>
        <p:spPr bwMode="auto">
          <a:xfrm>
            <a:off x="0" y="3573016"/>
            <a:ext cx="912255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1066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932040" y="1844824"/>
            <a:ext cx="343497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Vliv vody na sesuvy: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http://moravske-karpaty.php5.cz/clanky/sesuvy.htm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543800" cy="55010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Minimální</a:t>
            </a:r>
            <a:r>
              <a:rPr lang="cs-CZ" sz="3600" dirty="0" smtClean="0"/>
              <a:t> </a:t>
            </a:r>
            <a:r>
              <a:rPr lang="cs-CZ" sz="4000" dirty="0" smtClean="0"/>
              <a:t>ohraničující</a:t>
            </a:r>
            <a:r>
              <a:rPr lang="cs-CZ" sz="3600" dirty="0" smtClean="0"/>
              <a:t> </a:t>
            </a:r>
            <a:r>
              <a:rPr lang="cs-CZ" sz="4000" dirty="0" smtClean="0"/>
              <a:t>pravoúhelník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588224" cy="375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8336" y="2204864"/>
            <a:ext cx="3985664" cy="32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>
            <a:off x="4644008" y="3933056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6732240" cy="49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0" y="6488668"/>
            <a:ext cx="54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Podle pravoúhelníku </a:t>
            </a:r>
            <a:r>
              <a:rPr lang="cs-CZ" dirty="0" err="1" smtClean="0"/>
              <a:t>Clip</a:t>
            </a:r>
            <a:r>
              <a:rPr lang="cs-CZ" dirty="0" smtClean="0"/>
              <a:t> vrstev: body sesuvů, vodní toky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Geometrická transformace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Geometrická transformace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7" y="1845734"/>
            <a:ext cx="7632848" cy="4023360"/>
          </a:xfrm>
        </p:spPr>
        <p:txBody>
          <a:bodyPr/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proces, při kterém dochází k přechodu od jedné soustavy souřadnic          ke druhé</a:t>
            </a:r>
          </a:p>
          <a:p>
            <a:pPr>
              <a:spcBef>
                <a:spcPts val="0"/>
              </a:spcBef>
              <a:buNone/>
            </a:pPr>
            <a:r>
              <a:rPr lang="cs-CZ" dirty="0" smtClean="0"/>
              <a:t>			→ hledá se vztah mezi dvěma soustavami souřadnic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matematické funkce (transformační rovnice)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určení přesné polohy vybraných identických bodů (vlícovacích bodů), jejichž poloha je známá v obou souřadnicových systémech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min. 3 páry vlícovacích bodů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další body nad povinný počet (kontrolní body) umožňují vyhodnotit přesnost transformace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účel: 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překreslování map, georeferencování digitalizovaných map, korekce geometrických zkreslení leteckých a družicových snímků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4454</TotalTime>
  <Words>764</Words>
  <Application>Microsoft Office PowerPoint</Application>
  <PresentationFormat>Předvádění na obrazovce (4:3)</PresentationFormat>
  <Paragraphs>130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Retrospektiva</vt:lpstr>
      <vt:lpstr>Snímek 1</vt:lpstr>
      <vt:lpstr>Snímek 2</vt:lpstr>
      <vt:lpstr>Vodstvo</vt:lpstr>
      <vt:lpstr>Vodní toky - délka</vt:lpstr>
      <vt:lpstr>Propojení tabulek na základě umístění </vt:lpstr>
      <vt:lpstr>Hustota říční sítě</vt:lpstr>
      <vt:lpstr>Minimální ohraničující pravoúhelník</vt:lpstr>
      <vt:lpstr>Geometrická transformace</vt:lpstr>
      <vt:lpstr>Geometrická transformace</vt:lpstr>
      <vt:lpstr>Rektifikace dat </vt:lpstr>
      <vt:lpstr>Rektifikace dat</vt:lpstr>
      <vt:lpstr>Georeferencování obrazu </vt:lpstr>
      <vt:lpstr>Rastr</vt:lpstr>
      <vt:lpstr>Georeferencování v ArcGIS I</vt:lpstr>
      <vt:lpstr>Georeferencování v ArcGIS II</vt:lpstr>
      <vt:lpstr>Select by Attributes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terénního mapování sesuvů na Zlínsku</dc:title>
  <dc:creator>Honza</dc:creator>
  <cp:lastModifiedBy>Vendulka</cp:lastModifiedBy>
  <cp:revision>278</cp:revision>
  <dcterms:created xsi:type="dcterms:W3CDTF">2015-02-20T08:48:29Z</dcterms:created>
  <dcterms:modified xsi:type="dcterms:W3CDTF">2017-03-13T08:48:18Z</dcterms:modified>
</cp:coreProperties>
</file>