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45" autoAdjust="0"/>
    <p:restoredTop sz="94660"/>
  </p:normalViewPr>
  <p:slideViewPr>
    <p:cSldViewPr>
      <p:cViewPr varScale="1">
        <p:scale>
          <a:sx n="65" d="100"/>
          <a:sy n="65" d="100"/>
        </p:scale>
        <p:origin x="58" y="6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C609D-DEFA-4A4D-A3A7-B1E030322DD5}" type="datetimeFigureOut">
              <a:rPr lang="cs-CZ" smtClean="0"/>
              <a:pPr/>
              <a:t>18.04.2017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2F387-9FB8-41C8-8837-B7A097657C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1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18.04.2017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43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18.04.2017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51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18.04.2017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18.04.2017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76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18.04.2017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7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18.04.2017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98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18.04.2017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84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18.04.2017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64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18.04.2017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33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51C7E5-36BD-4CA9-9471-6A27F73D24B2}" type="datetimeFigureOut">
              <a:rPr lang="cs-CZ" smtClean="0"/>
              <a:pPr/>
              <a:t>18.04.2017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76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1C7E5-36BD-4CA9-9471-6A27F73D24B2}" type="datetimeFigureOut">
              <a:rPr lang="cs-CZ" smtClean="0"/>
              <a:pPr/>
              <a:t>18.04.2017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04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51C7E5-36BD-4CA9-9471-6A27F73D24B2}" type="datetimeFigureOut">
              <a:rPr lang="cs-CZ" smtClean="0"/>
              <a:pPr/>
              <a:t>18.04.2017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B5C74F-B85A-439B-B844-A775437228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62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21651"/>
          </a:xfrm>
        </p:spPr>
        <p:txBody>
          <a:bodyPr>
            <a:normAutofit lnSpcReduction="10000"/>
          </a:bodyPr>
          <a:lstStyle/>
          <a:p>
            <a:pPr algn="r"/>
            <a:r>
              <a:rPr lang="cs-CZ" dirty="0"/>
              <a:t>Václav Paleček</a:t>
            </a:r>
          </a:p>
          <a:p>
            <a:pPr algn="r"/>
            <a:r>
              <a:rPr lang="cs-CZ" dirty="0"/>
              <a:t>Vendula Svobodová</a:t>
            </a:r>
          </a:p>
          <a:p>
            <a:r>
              <a:rPr lang="cs-CZ" dirty="0"/>
              <a:t>Jaro 2017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49067" y="1772816"/>
            <a:ext cx="6095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Z8818 Aplikovaná geoinformatika – Cvičení 8</a:t>
            </a:r>
          </a:p>
        </p:txBody>
      </p:sp>
    </p:spTree>
    <p:extLst>
      <p:ext uri="{BB962C8B-B14F-4D97-AF65-F5344CB8AC3E}">
        <p14:creationId xmlns:p14="http://schemas.microsoft.com/office/powerpoint/2010/main" val="258834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Zahrnutí času do síťových analýz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1" y="1845734"/>
            <a:ext cx="3024335" cy="48236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Výpočet atributu: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Založení nového sloupce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Výpočet časové zátěže podle kategorie a doporučené rychlosti na komunikaci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Třídy komunikací – Katalog Data 200 (ČÚZK)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„14, 15, 16, 984“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5588" t="12200" r="10625" b="2560"/>
          <a:stretch/>
        </p:blipFill>
        <p:spPr>
          <a:xfrm>
            <a:off x="3268629" y="1859302"/>
            <a:ext cx="5832648" cy="438431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668344" y="4653136"/>
            <a:ext cx="648072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4563" t="23400" r="13775"/>
          <a:stretch/>
        </p:blipFill>
        <p:spPr>
          <a:xfrm>
            <a:off x="-7735" y="2951551"/>
            <a:ext cx="6552728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Zahrnutí času do síťových analýz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" y="169414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0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Zahrnutí času do síťových analýz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412" t="11200" r="25189" b="10402"/>
          <a:stretch/>
        </p:blipFill>
        <p:spPr>
          <a:xfrm>
            <a:off x="11119" y="1628800"/>
            <a:ext cx="4608512" cy="40324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4800" t="10800" r="24800" b="10800"/>
          <a:stretch/>
        </p:blipFill>
        <p:spPr>
          <a:xfrm>
            <a:off x="4570088" y="2846227"/>
            <a:ext cx="4608512" cy="4032448"/>
          </a:xfrm>
          <a:prstGeom prst="rect">
            <a:avLst/>
          </a:prstGeom>
        </p:spPr>
      </p:pic>
      <p:sp>
        <p:nvSpPr>
          <p:cNvPr id="6" name="Šipka: doprava 5"/>
          <p:cNvSpPr/>
          <p:nvPr/>
        </p:nvSpPr>
        <p:spPr>
          <a:xfrm rot="1516381">
            <a:off x="3886012" y="4740936"/>
            <a:ext cx="1368152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24800" t="10800" r="24800" b="10818"/>
          <a:stretch/>
        </p:blipFill>
        <p:spPr>
          <a:xfrm>
            <a:off x="-11226" y="2826415"/>
            <a:ext cx="4608512" cy="4031585"/>
          </a:xfrm>
          <a:prstGeom prst="rect">
            <a:avLst/>
          </a:prstGeom>
        </p:spPr>
      </p:pic>
      <p:sp>
        <p:nvSpPr>
          <p:cNvPr id="8" name="Šipka: doprava 7"/>
          <p:cNvSpPr/>
          <p:nvPr/>
        </p:nvSpPr>
        <p:spPr>
          <a:xfrm rot="10800000">
            <a:off x="4040974" y="5706244"/>
            <a:ext cx="1368152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41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4"/>
            <a:ext cx="5045185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Dissolve</a:t>
            </a:r>
            <a:r>
              <a:rPr lang="cs-CZ" dirty="0"/>
              <a:t> – rozpouští hranice a agreguje polygony podle zvoleného atributu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Erase</a:t>
            </a:r>
            <a:r>
              <a:rPr lang="cs-CZ" dirty="0"/>
              <a:t> – odmazává části polygonů zvolené datové sady na základě </a:t>
            </a:r>
            <a:r>
              <a:rPr lang="cs-CZ" dirty="0" err="1"/>
              <a:t>překryvnosti</a:t>
            </a:r>
            <a:r>
              <a:rPr lang="cs-CZ" dirty="0"/>
              <a:t> s jinou datovou sadou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Multipart</a:t>
            </a:r>
            <a:r>
              <a:rPr lang="cs-CZ" dirty="0"/>
              <a:t> To </a:t>
            </a:r>
            <a:r>
              <a:rPr lang="cs-CZ" dirty="0" err="1"/>
              <a:t>Singlepart</a:t>
            </a:r>
            <a:r>
              <a:rPr lang="cs-CZ" dirty="0"/>
              <a:t> – rozděluje sloučené části geometrií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58662" t="24801" r="31888" b="36000"/>
          <a:stretch/>
        </p:blipFill>
        <p:spPr>
          <a:xfrm>
            <a:off x="5292080" y="286604"/>
            <a:ext cx="1152128" cy="26882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59450" t="31800" r="32675" b="24800"/>
          <a:stretch/>
        </p:blipFill>
        <p:spPr>
          <a:xfrm>
            <a:off x="7380312" y="1196752"/>
            <a:ext cx="1080120" cy="33483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20863" t="27600" r="56300" b="51400"/>
          <a:stretch/>
        </p:blipFill>
        <p:spPr>
          <a:xfrm>
            <a:off x="3133097" y="5113010"/>
            <a:ext cx="2923525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7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č. 2 – Síťové analýzy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Viz Zadani_sitove_analyzy_2017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Požadavky na výstup: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Struktura jako u Protokolu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Povinné mapové výstupy – bod 4, 6, 8, 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Ostatní volitelně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Odevzdání do 14 dní (1.5./3.5.)</a:t>
            </a:r>
          </a:p>
        </p:txBody>
      </p:sp>
    </p:spTree>
    <p:extLst>
      <p:ext uri="{BB962C8B-B14F-4D97-AF65-F5344CB8AC3E}">
        <p14:creationId xmlns:p14="http://schemas.microsoft.com/office/powerpoint/2010/main" val="77489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Úlohy v GIS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Analýza trasy </a:t>
            </a:r>
            <a:r>
              <a:rPr lang="cs-CZ" b="1" dirty="0"/>
              <a:t>– nejkratší, nejrychlejší, nejoptimálnější</a:t>
            </a:r>
          </a:p>
          <a:p>
            <a:r>
              <a:rPr lang="cs-CZ" b="1" i="1" dirty="0"/>
              <a:t>Analýza nejbližšího zařízení </a:t>
            </a:r>
            <a:r>
              <a:rPr lang="cs-CZ" b="1" dirty="0"/>
              <a:t>– počet zařízení, směr</a:t>
            </a:r>
          </a:p>
          <a:p>
            <a:r>
              <a:rPr lang="cs-CZ" i="1" dirty="0"/>
              <a:t>Analýza oblasti služeb </a:t>
            </a:r>
            <a:r>
              <a:rPr lang="cs-CZ" dirty="0"/>
              <a:t>– „spádovost“</a:t>
            </a:r>
          </a:p>
          <a:p>
            <a:r>
              <a:rPr lang="cs-CZ" i="1" dirty="0"/>
              <a:t>Analýza OD cenové matice </a:t>
            </a:r>
            <a:r>
              <a:rPr lang="cs-CZ" dirty="0"/>
              <a:t>– výpočet tras pro větší počet cílů</a:t>
            </a:r>
          </a:p>
          <a:p>
            <a:r>
              <a:rPr lang="cs-CZ" i="1" dirty="0"/>
              <a:t>Analýza lokace-alokace </a:t>
            </a:r>
            <a:r>
              <a:rPr lang="cs-CZ" dirty="0"/>
              <a:t>– nejefektivnější umístění bodů v grafu</a:t>
            </a:r>
          </a:p>
          <a:p>
            <a:r>
              <a:rPr lang="cs-CZ" i="1" dirty="0"/>
              <a:t>Analýza rozvozního problému </a:t>
            </a:r>
            <a:r>
              <a:rPr lang="cs-CZ" dirty="0"/>
              <a:t>– minimalizování celkových nákladů pro obsloužení všech míst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i="1" dirty="0"/>
              <a:t>Analýza oblasti služeb </a:t>
            </a:r>
            <a:r>
              <a:rPr lang="cs-CZ" sz="4000" dirty="0"/>
              <a:t>– „spádovost“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/>
              <a:t> Vymezí oblast dostupnosti služeb v okolí libovolného místa v síti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 Impedance (např. 5-ti minutová vzdálenost od uvedeného bodu)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20" y="2708920"/>
            <a:ext cx="7703840" cy="384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48850" y="6573181"/>
            <a:ext cx="79319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https://www.researchgate.net/figure/255180166_fig7_Figure-9-Service-area-analysis-with-ArcGIS-in-Salzburg-most-important-stations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30043" t="20223" r="30312" b="20600"/>
          <a:stretch/>
        </p:blipFill>
        <p:spPr>
          <a:xfrm>
            <a:off x="4092197" y="114506"/>
            <a:ext cx="4730262" cy="39716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0" y="260648"/>
            <a:ext cx="2555776" cy="2016224"/>
            <a:chOff x="0" y="836712"/>
            <a:chExt cx="2339752" cy="18722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12422" r="82017" b="61984"/>
            <a:stretch>
              <a:fillRect/>
            </a:stretch>
          </p:blipFill>
          <p:spPr bwMode="auto">
            <a:xfrm>
              <a:off x="0" y="836712"/>
              <a:ext cx="2339752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bdélník 20"/>
            <p:cNvSpPr/>
            <p:nvPr/>
          </p:nvSpPr>
          <p:spPr>
            <a:xfrm>
              <a:off x="323528" y="1268760"/>
              <a:ext cx="1080120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0" y="2924944"/>
            <a:ext cx="3932745" cy="3466331"/>
            <a:chOff x="251520" y="3284984"/>
            <a:chExt cx="3599284" cy="2962275"/>
          </a:xfrm>
        </p:grpSpPr>
        <p:grpSp>
          <p:nvGrpSpPr>
            <p:cNvPr id="24" name="Skupina 23"/>
            <p:cNvGrpSpPr/>
            <p:nvPr/>
          </p:nvGrpSpPr>
          <p:grpSpPr>
            <a:xfrm>
              <a:off x="251520" y="3284984"/>
              <a:ext cx="3599284" cy="2962275"/>
              <a:chOff x="251520" y="3284984"/>
              <a:chExt cx="3599284" cy="2962275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3284984"/>
                <a:ext cx="1504950" cy="2962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" name="Pravoúhlá spojovací čára 9"/>
              <p:cNvCxnSpPr/>
              <p:nvPr/>
            </p:nvCxnSpPr>
            <p:spPr>
              <a:xfrm>
                <a:off x="1259632" y="4293096"/>
                <a:ext cx="671934" cy="284164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ovéPole 18"/>
              <p:cNvSpPr txBox="1"/>
              <p:nvPr/>
            </p:nvSpPr>
            <p:spPr>
              <a:xfrm>
                <a:off x="1931566" y="4208039"/>
                <a:ext cx="1919238" cy="49974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600" dirty="0"/>
                  <a:t>Časová pásma: </a:t>
                </a:r>
              </a:p>
              <a:p>
                <a:r>
                  <a:rPr lang="cs-CZ" sz="1600" dirty="0"/>
                  <a:t>15 min, 30 min, 45 min</a:t>
                </a:r>
                <a:endParaRPr lang="en-US" sz="1600" dirty="0"/>
              </a:p>
            </p:txBody>
          </p:sp>
        </p:grpSp>
        <p:cxnSp>
          <p:nvCxnSpPr>
            <p:cNvPr id="26" name="Pravoúhlá spojovací čára 25"/>
            <p:cNvCxnSpPr>
              <a:cxnSpLocks/>
              <a:endCxn id="28" idx="1"/>
            </p:cNvCxnSpPr>
            <p:nvPr/>
          </p:nvCxnSpPr>
          <p:spPr>
            <a:xfrm flipV="1">
              <a:off x="1192547" y="3825747"/>
              <a:ext cx="1351710" cy="31528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ovéPole 27"/>
            <p:cNvSpPr txBox="1"/>
            <p:nvPr/>
          </p:nvSpPr>
          <p:spPr>
            <a:xfrm>
              <a:off x="2544257" y="3681085"/>
              <a:ext cx="727967" cy="28932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600" dirty="0"/>
                <a:t>skládky</a:t>
              </a:r>
              <a:endParaRPr lang="en-US" sz="1600" dirty="0"/>
            </a:p>
          </p:txBody>
        </p:sp>
      </p:grp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707024"/>
            <a:ext cx="4392488" cy="415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49" y="836712"/>
            <a:ext cx="906285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Analýza lokace-alokace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Vyhledává různé ideální kandidáty podle zvoleného nastavení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Minimalizování impedance (zátěže), maximalizování pokrytí, minimalizování zařízení, maximalizování návštěvnosti, maximalizování podílu na trhu, cílový podíl na trhu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0800" r="14563" b="5201"/>
          <a:stretch/>
        </p:blipFill>
        <p:spPr>
          <a:xfrm>
            <a:off x="1115616" y="3212976"/>
            <a:ext cx="6372200" cy="35240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Analýza OD cenové matice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„klasická“ kombinační tabulka vzdáleností mezi body </a:t>
            </a:r>
            <a:r>
              <a:rPr lang="cs-CZ" dirty="0" err="1"/>
              <a:t>datasetu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0801" r="15350" b="15000"/>
          <a:stretch/>
        </p:blipFill>
        <p:spPr>
          <a:xfrm>
            <a:off x="660357" y="2564904"/>
            <a:ext cx="774035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4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Analýza rozvozního problému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Oproti ostatním analýzám je zde nezbytná proměnná – ČAS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Kromě času dále velké množství jiného nastavení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780928"/>
            <a:ext cx="1863744" cy="37689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187" y="2833185"/>
            <a:ext cx="4441220" cy="37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0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Zahrnutí času do síťových analýz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Čas = náhrada(doplněk) za(ke) vzdálenost(i) při tvorbě analýz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Vychází se z limitů (doporučených/průměrných) rychlostí na jednotlivých třídách komunikací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Jako atribut v </a:t>
            </a:r>
            <a:r>
              <a:rPr lang="cs-CZ" dirty="0" err="1"/>
              <a:t>atr</a:t>
            </a:r>
            <a:r>
              <a:rPr lang="cs-CZ" dirty="0"/>
              <a:t>. tabulce – výpočet pro každou třídu zvlášť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8737" t="26200" r="24013" b="17800"/>
          <a:stretch/>
        </p:blipFill>
        <p:spPr>
          <a:xfrm>
            <a:off x="1835696" y="34290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889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5857</TotalTime>
  <Words>384</Words>
  <Application>Microsoft Office PowerPoint</Application>
  <PresentationFormat>Předvádění na obrazovce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Retrospektiva</vt:lpstr>
      <vt:lpstr>Prezentace aplikace PowerPoint</vt:lpstr>
      <vt:lpstr>Úlohy v GIS</vt:lpstr>
      <vt:lpstr>Analýza oblasti služeb – „spádovost“</vt:lpstr>
      <vt:lpstr>Prezentace aplikace PowerPoint</vt:lpstr>
      <vt:lpstr>Prezentace aplikace PowerPoint</vt:lpstr>
      <vt:lpstr>Analýza lokace-alokace</vt:lpstr>
      <vt:lpstr>Analýza OD cenové matice</vt:lpstr>
      <vt:lpstr>Analýza rozvozního problému</vt:lpstr>
      <vt:lpstr>Zahrnutí času do síťových analýz</vt:lpstr>
      <vt:lpstr>Zahrnutí času do síťových analýz</vt:lpstr>
      <vt:lpstr>Zahrnutí času do síťových analýz</vt:lpstr>
      <vt:lpstr>Zahrnutí času do síťových analýz</vt:lpstr>
      <vt:lpstr>Další nástroje</vt:lpstr>
      <vt:lpstr>Cvičení č. 2 – Síťové analýzy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Vyhodnocení terénního mapování sesuvů na Zlínsku</dc:title>
  <dc:creator>Honza</dc:creator>
  <cp:lastModifiedBy>Vasek</cp:lastModifiedBy>
  <cp:revision>374</cp:revision>
  <dcterms:created xsi:type="dcterms:W3CDTF">2015-02-20T08:48:29Z</dcterms:created>
  <dcterms:modified xsi:type="dcterms:W3CDTF">2017-04-19T00:08:48Z</dcterms:modified>
</cp:coreProperties>
</file>