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96" r:id="rId3"/>
    <p:sldId id="300" r:id="rId4"/>
    <p:sldId id="301" r:id="rId5"/>
    <p:sldId id="265" r:id="rId6"/>
    <p:sldId id="266" r:id="rId7"/>
    <p:sldId id="294" r:id="rId8"/>
    <p:sldId id="302" r:id="rId9"/>
    <p:sldId id="267" r:id="rId10"/>
    <p:sldId id="280" r:id="rId11"/>
    <p:sldId id="299" r:id="rId12"/>
    <p:sldId id="298" r:id="rId13"/>
    <p:sldId id="272" r:id="rId14"/>
    <p:sldId id="279" r:id="rId15"/>
    <p:sldId id="281" r:id="rId16"/>
    <p:sldId id="297" r:id="rId17"/>
    <p:sldId id="273" r:id="rId18"/>
    <p:sldId id="276" r:id="rId19"/>
    <p:sldId id="275" r:id="rId20"/>
    <p:sldId id="277" r:id="rId21"/>
    <p:sldId id="278" r:id="rId22"/>
    <p:sldId id="268" r:id="rId23"/>
    <p:sldId id="284" r:id="rId24"/>
    <p:sldId id="285" r:id="rId25"/>
    <p:sldId id="270" r:id="rId26"/>
    <p:sldId id="269" r:id="rId27"/>
    <p:sldId id="295" r:id="rId28"/>
    <p:sldId id="286" r:id="rId29"/>
    <p:sldId id="287" r:id="rId30"/>
    <p:sldId id="288" r:id="rId31"/>
    <p:sldId id="289" r:id="rId32"/>
    <p:sldId id="290" r:id="rId33"/>
    <p:sldId id="291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2F387-9FB8-41C8-8837-B7A097657C2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09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t>28. 2. 2017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cuzk.cz/doc/manual-wfs20-qgis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gov.cz/" TargetMode="External"/><Relationship Id="rId2" Type="http://schemas.openxmlformats.org/officeDocument/2006/relationships/hyperlink" Target="http://inspire-geoportal.ec.europa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eoportal.cuzk.cz/(S(krt2bzntwfdb2mahj0gku54a))/Default.aspx?head_tab=sekce-03-gp&amp;mode=TextMeta&amp;text=sluzby_uvod&amp;menu=30&amp;news=yes" TargetMode="External"/><Relationship Id="rId4" Type="http://schemas.openxmlformats.org/officeDocument/2006/relationships/hyperlink" Target="http://geoportal.cuzk.cz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-geoportal.ec.europa.eu/discovery/" TargetMode="External"/><Relationship Id="rId4" Type="http://schemas.openxmlformats.org/officeDocument/2006/relationships/hyperlink" Target="http://geoportal.gov.cz/web/guest/catalogue-cli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Václav Paleček</a:t>
            </a:r>
          </a:p>
          <a:p>
            <a:pPr algn="r"/>
            <a:r>
              <a:rPr lang="cs-CZ" dirty="0"/>
              <a:t>Vendula </a:t>
            </a:r>
            <a:r>
              <a:rPr lang="cs-CZ" dirty="0" err="1"/>
              <a:t>svobodová</a:t>
            </a:r>
            <a:endParaRPr lang="cs-CZ" dirty="0"/>
          </a:p>
          <a:p>
            <a:r>
              <a:rPr lang="cs-CZ" dirty="0"/>
              <a:t>Jaro 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1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1040" cy="994122"/>
          </a:xfrm>
        </p:spPr>
        <p:txBody>
          <a:bodyPr>
            <a:normAutofit/>
          </a:bodyPr>
          <a:lstStyle/>
          <a:p>
            <a:r>
              <a:rPr lang="cs-CZ" dirty="0"/>
              <a:t>WMS - Národní </a:t>
            </a:r>
            <a:r>
              <a:rPr lang="cs-CZ" dirty="0" err="1"/>
              <a:t>geoportál</a:t>
            </a:r>
            <a:r>
              <a:rPr lang="cs-CZ" dirty="0"/>
              <a:t> INSPIRE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6250"/>
          <a:stretch/>
        </p:blipFill>
        <p:spPr bwMode="auto">
          <a:xfrm>
            <a:off x="125760" y="1988840"/>
            <a:ext cx="8892480" cy="414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4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navraceného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Přístupová povolení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Souřadnicové systémy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Měřítka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Formáty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10024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4149080"/>
            <a:ext cx="594015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211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65765"/>
            <a:ext cx="7543800" cy="612617"/>
          </a:xfrm>
        </p:spPr>
        <p:txBody>
          <a:bodyPr>
            <a:normAutofit/>
          </a:bodyPr>
          <a:lstStyle/>
          <a:p>
            <a:r>
              <a:rPr lang="cs-CZ" sz="3600" dirty="0"/>
              <a:t>WMS - ČÚZK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0913" r="14104" b="6250"/>
          <a:stretch/>
        </p:blipFill>
        <p:spPr bwMode="auto">
          <a:xfrm>
            <a:off x="179512" y="1334166"/>
            <a:ext cx="8640960" cy="549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3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828" y="759324"/>
            <a:ext cx="7543800" cy="756633"/>
          </a:xfrm>
        </p:spPr>
        <p:txBody>
          <a:bodyPr>
            <a:normAutofit/>
          </a:bodyPr>
          <a:lstStyle/>
          <a:p>
            <a:r>
              <a:rPr lang="cs-CZ" sz="3600" dirty="0"/>
              <a:t>WMS - AOPK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23586" b="6250"/>
          <a:stretch/>
        </p:blipFill>
        <p:spPr bwMode="auto">
          <a:xfrm>
            <a:off x="179512" y="1625883"/>
            <a:ext cx="8584432" cy="523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2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59" y="446081"/>
            <a:ext cx="7543800" cy="684625"/>
          </a:xfrm>
        </p:spPr>
        <p:txBody>
          <a:bodyPr>
            <a:normAutofit/>
          </a:bodyPr>
          <a:lstStyle/>
          <a:p>
            <a:r>
              <a:rPr lang="cs-CZ" sz="3600" dirty="0"/>
              <a:t>WMS - ČGS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10913" r="17005" b="4762"/>
          <a:stretch/>
        </p:blipFill>
        <p:spPr bwMode="auto">
          <a:xfrm>
            <a:off x="707001" y="1303919"/>
            <a:ext cx="7775715" cy="55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6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 WMS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Často úplná – neodpovídá kartografickým požadavkům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Raster</a:t>
            </a:r>
            <a:r>
              <a:rPr lang="cs-CZ" dirty="0"/>
              <a:t> s pevným rozlišením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Potřeba úprav</a:t>
            </a:r>
          </a:p>
        </p:txBody>
      </p:sp>
    </p:spTree>
    <p:extLst>
      <p:ext uri="{BB962C8B-B14F-4D97-AF65-F5344CB8AC3E}">
        <p14:creationId xmlns:p14="http://schemas.microsoft.com/office/powerpoint/2010/main" val="155089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WMS  v </a:t>
            </a:r>
            <a:r>
              <a:rPr lang="cs-CZ" dirty="0" err="1"/>
              <a:t>ArcGISu</a:t>
            </a:r>
            <a:r>
              <a:rPr lang="cs-CZ" dirty="0"/>
              <a:t> 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8291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48291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7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WMS  v </a:t>
            </a:r>
            <a:r>
              <a:rPr lang="cs-CZ" dirty="0" err="1"/>
              <a:t>ArcGISu</a:t>
            </a:r>
            <a:r>
              <a:rPr lang="cs-CZ" dirty="0"/>
              <a:t> II.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" y="2132856"/>
            <a:ext cx="420582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5472608" cy="291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6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4602" y="615371"/>
            <a:ext cx="7543800" cy="847202"/>
          </a:xfrm>
        </p:spPr>
        <p:txBody>
          <a:bodyPr>
            <a:normAutofit/>
          </a:bodyPr>
          <a:lstStyle/>
          <a:p>
            <a:r>
              <a:rPr lang="cs-CZ" sz="3600" dirty="0"/>
              <a:t>WMS  v </a:t>
            </a:r>
            <a:r>
              <a:rPr lang="cs-CZ" sz="3600" dirty="0" err="1"/>
              <a:t>QGISu</a:t>
            </a:r>
            <a:r>
              <a:rPr lang="cs-CZ" sz="3600" dirty="0"/>
              <a:t> I.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3" b="16064"/>
          <a:stretch/>
        </p:blipFill>
        <p:spPr bwMode="auto">
          <a:xfrm>
            <a:off x="179512" y="1617885"/>
            <a:ext cx="8713980" cy="52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5470377"/>
            <a:ext cx="12971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26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Podmínky získání zápočtu: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/>
              <a:t>Účast na cvičení - možná je 1 neomluvená absence (případné další řádně omluveno přes studijní oddělení)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/>
              <a:t>Vypracovaná a </a:t>
            </a:r>
            <a:r>
              <a:rPr lang="cs-CZ" sz="2000" b="1" dirty="0"/>
              <a:t>uznaná</a:t>
            </a:r>
            <a:r>
              <a:rPr lang="cs-CZ" sz="2000" dirty="0"/>
              <a:t> (oprava) cvičení (3)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Ukončení předmětu: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/>
              <a:t>Praktická část – zpracování zadaných úkolů na PC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/>
              <a:t>Teoretická část - ústní/test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dirty="0"/>
              <a:t>Celková známka = cvičení + praktická část + teoretická část</a:t>
            </a:r>
          </a:p>
          <a:p>
            <a:pPr marL="365760" lvl="1" indent="0" algn="just">
              <a:buNone/>
            </a:pPr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79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4" r="19570" b="10120"/>
          <a:stretch/>
        </p:blipFill>
        <p:spPr bwMode="auto">
          <a:xfrm>
            <a:off x="1" y="1484784"/>
            <a:ext cx="9039468" cy="50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835" y="549133"/>
            <a:ext cx="7543800" cy="828641"/>
          </a:xfrm>
        </p:spPr>
        <p:txBody>
          <a:bodyPr/>
          <a:lstStyle/>
          <a:p>
            <a:r>
              <a:rPr lang="cs-CZ" dirty="0"/>
              <a:t>WMS v </a:t>
            </a:r>
            <a:r>
              <a:rPr lang="cs-CZ" dirty="0" err="1"/>
              <a:t>QGISu</a:t>
            </a:r>
            <a:r>
              <a:rPr lang="cs-CZ" dirty="0"/>
              <a:t> II.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76056" y="2759107"/>
            <a:ext cx="3672408" cy="525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45932" y="2276872"/>
            <a:ext cx="7500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" y="3194109"/>
            <a:ext cx="4695716" cy="343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79512" y="3768735"/>
            <a:ext cx="627246" cy="236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4139952" y="4911111"/>
            <a:ext cx="1224136" cy="864096"/>
          </a:xfrm>
          <a:prstGeom prst="lef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7C8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080658" y="6237312"/>
            <a:ext cx="627246" cy="236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3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756633"/>
          </a:xfrm>
        </p:spPr>
        <p:txBody>
          <a:bodyPr>
            <a:normAutofit/>
          </a:bodyPr>
          <a:lstStyle/>
          <a:p>
            <a:r>
              <a:rPr lang="cs-CZ" sz="3600" dirty="0"/>
              <a:t>WMS v </a:t>
            </a:r>
            <a:r>
              <a:rPr lang="cs-CZ" sz="3600" dirty="0" err="1"/>
              <a:t>QGISu</a:t>
            </a:r>
            <a:r>
              <a:rPr lang="cs-CZ" sz="3600" dirty="0"/>
              <a:t> III.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9" y="1556792"/>
            <a:ext cx="8647291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2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WFS (Web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u="sng" dirty="0"/>
              <a:t> On-line služba stahování dat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Na rozdíl od služby WMS, která navrací data v rastrovém formátu, poskytuje WFS služba přístup k vektorovým geografickým datům ve formátu GML (</a:t>
            </a:r>
            <a:r>
              <a:rPr lang="cs-CZ" sz="2000" dirty="0" err="1"/>
              <a:t>Geography</a:t>
            </a:r>
            <a:r>
              <a:rPr lang="cs-CZ" sz="2000" dirty="0"/>
              <a:t> </a:t>
            </a:r>
            <a:r>
              <a:rPr lang="cs-CZ" sz="2000" dirty="0" err="1"/>
              <a:t>Markup</a:t>
            </a:r>
            <a:r>
              <a:rPr lang="cs-CZ" sz="2000" dirty="0"/>
              <a:t> </a:t>
            </a:r>
            <a:r>
              <a:rPr lang="cs-CZ" sz="2000" dirty="0" err="1"/>
              <a:t>Language</a:t>
            </a:r>
            <a:r>
              <a:rPr lang="cs-CZ" sz="20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S daty lze nakládat jako s plnohodnotnou mapovou vrstvou. </a:t>
            </a:r>
          </a:p>
        </p:txBody>
      </p:sp>
    </p:spTree>
    <p:extLst>
      <p:ext uri="{BB962C8B-B14F-4D97-AF65-F5344CB8AC3E}">
        <p14:creationId xmlns:p14="http://schemas.microsoft.com/office/powerpoint/2010/main" val="122820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WFS -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8136904" cy="4483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u="sng" dirty="0"/>
              <a:t> Přímé stažení dat </a:t>
            </a:r>
            <a:r>
              <a:rPr lang="cs-CZ" sz="2400" dirty="0"/>
              <a:t>nebo </a:t>
            </a:r>
            <a:r>
              <a:rPr lang="cs-CZ" sz="2400" u="sng" dirty="0"/>
              <a:t>připojení k datům (</a:t>
            </a:r>
            <a:r>
              <a:rPr lang="cs-CZ" sz="2400" u="sng" dirty="0" err="1"/>
              <a:t>read</a:t>
            </a:r>
            <a:r>
              <a:rPr lang="cs-CZ" sz="2400" u="sng" dirty="0"/>
              <a:t> </a:t>
            </a:r>
            <a:r>
              <a:rPr lang="cs-CZ" sz="2400" u="sng" dirty="0" err="1"/>
              <a:t>only</a:t>
            </a:r>
            <a:r>
              <a:rPr lang="cs-CZ" sz="2400" u="sng" dirty="0"/>
              <a:t>)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ArcGIS</a:t>
            </a:r>
            <a:r>
              <a:rPr lang="cs-CZ" sz="2400" dirty="0"/>
              <a:t> vs. QGIS</a:t>
            </a:r>
          </a:p>
          <a:p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Různé verze služby WFS </a:t>
            </a:r>
            <a:r>
              <a:rPr lang="cs-CZ" sz="2400" dirty="0">
                <a:sym typeface="Wingdings" panose="05000000000000000000" pitchFamily="2" charset="2"/>
              </a:rPr>
              <a:t>(</a:t>
            </a:r>
            <a:r>
              <a:rPr lang="cs-CZ" sz="2400" dirty="0"/>
              <a:t>1.1, 2.0 ….)</a:t>
            </a:r>
          </a:p>
          <a:p>
            <a:endParaRPr lang="cs-CZ" sz="6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2636912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cs-CZ" sz="4800" b="1" dirty="0">
                <a:sym typeface="Wingdings"/>
              </a:rPr>
              <a:t>    </a:t>
            </a:r>
            <a:r>
              <a:rPr lang="cs-CZ" sz="4800" b="1" dirty="0">
                <a:solidFill>
                  <a:srgbClr val="00B050"/>
                </a:solidFill>
                <a:sym typeface="Wingdings"/>
              </a:rPr>
              <a:t></a:t>
            </a:r>
            <a:endParaRPr lang="cs-CZ" sz="4800" b="1" dirty="0">
              <a:solidFill>
                <a:srgbClr val="00B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17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WFS - ČÚZK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99436"/>
            <a:ext cx="4114800" cy="4401363"/>
          </a:xfrm>
        </p:spPr>
        <p:txBody>
          <a:bodyPr/>
          <a:lstStyle/>
          <a:p>
            <a:r>
              <a:rPr lang="cs-CZ" sz="2400" dirty="0"/>
              <a:t>Vybraná témata (např. parcely) lze ve formátu GML </a:t>
            </a:r>
            <a:r>
              <a:rPr lang="cs-CZ" sz="2400" b="1" u="sng" dirty="0"/>
              <a:t>stáhnout</a:t>
            </a:r>
            <a:r>
              <a:rPr lang="cs-CZ" sz="2400" dirty="0"/>
              <a:t> z webu ČÚZK.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066979" y="6041713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http://services.cuzk.cz/gml/inspire/cp/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8" t="9494" r="22739" b="17260"/>
          <a:stretch/>
        </p:blipFill>
        <p:spPr bwMode="auto">
          <a:xfrm>
            <a:off x="82629" y="3068947"/>
            <a:ext cx="504967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51920" y="6319145"/>
            <a:ext cx="1080120" cy="369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 r="64801" b="61269"/>
          <a:stretch/>
        </p:blipFill>
        <p:spPr bwMode="auto">
          <a:xfrm>
            <a:off x="4298327" y="3608831"/>
            <a:ext cx="4579793" cy="193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53371" b="32540"/>
          <a:stretch/>
        </p:blipFill>
        <p:spPr bwMode="auto">
          <a:xfrm>
            <a:off x="4470444" y="548680"/>
            <a:ext cx="4394064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nahoru 8"/>
          <p:cNvSpPr/>
          <p:nvPr/>
        </p:nvSpPr>
        <p:spPr>
          <a:xfrm>
            <a:off x="7236296" y="2852936"/>
            <a:ext cx="720080" cy="922040"/>
          </a:xfrm>
          <a:prstGeom prst="up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>
            <a:off x="6084168" y="4941168"/>
            <a:ext cx="720080" cy="922040"/>
          </a:xfrm>
          <a:prstGeom prst="up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3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845" b="11553"/>
          <a:stretch/>
        </p:blipFill>
        <p:spPr bwMode="auto">
          <a:xfrm>
            <a:off x="203201" y="389705"/>
            <a:ext cx="8473256" cy="627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0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Otevření stažených dat v </a:t>
            </a:r>
            <a:r>
              <a:rPr lang="cs-CZ" dirty="0" err="1"/>
              <a:t>QGISu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V </a:t>
            </a:r>
            <a:r>
              <a:rPr lang="cs-CZ" sz="2000" dirty="0" err="1"/>
              <a:t>QGISu</a:t>
            </a:r>
            <a:r>
              <a:rPr lang="cs-CZ" sz="2000" dirty="0"/>
              <a:t> se GML nahraje stejně jako jiné vektorové vrstvy (např. SHP).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Pro pozdější snazší manipulaci lze vrstvy do SHP vyexportovat .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822959" y="2947959"/>
            <a:ext cx="7150065" cy="3910003"/>
            <a:chOff x="539552" y="2563857"/>
            <a:chExt cx="8014161" cy="427109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63857"/>
              <a:ext cx="8014161" cy="42710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539552" y="3567955"/>
              <a:ext cx="360040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8613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Připojení k WFS v </a:t>
            </a:r>
            <a:r>
              <a:rPr lang="cs-CZ" dirty="0" err="1"/>
              <a:t>QGISu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559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připojení WFS verze 2.0 je nutné naistalovat </a:t>
            </a:r>
            <a:r>
              <a:rPr lang="cs-CZ" dirty="0" err="1"/>
              <a:t>plug</a:t>
            </a:r>
            <a:r>
              <a:rPr lang="cs-CZ" dirty="0"/>
              <a:t>-in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WFS verze 2.0 jsou např. služby poskytované ČUZK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Postup je uveden zde: </a:t>
            </a:r>
            <a:r>
              <a:rPr lang="cs-CZ" sz="2000" dirty="0">
                <a:hlinkClick r:id="rId2"/>
              </a:rPr>
              <a:t>http://services.cuzk.cz/doc/manual-wfs20-qgis.pdf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WFS verze 1.0 lze načítat přímo do </a:t>
            </a:r>
            <a:r>
              <a:rPr lang="cs-CZ" dirty="0" err="1"/>
              <a:t>QGISu</a:t>
            </a:r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334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Připojení k WFS v </a:t>
            </a:r>
            <a:r>
              <a:rPr lang="cs-CZ" dirty="0" err="1"/>
              <a:t>QGISu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7360"/>
            <a:ext cx="8435280" cy="4663439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0" y="2124487"/>
            <a:ext cx="8881839" cy="47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86" y="2115359"/>
            <a:ext cx="5529329" cy="433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87" y="2780928"/>
            <a:ext cx="4139952" cy="233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5496" y="5373216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220071" y="3248979"/>
            <a:ext cx="3792847" cy="699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211959" y="2888939"/>
            <a:ext cx="7879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424033" y="2895866"/>
            <a:ext cx="7879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436096" y="6021288"/>
            <a:ext cx="7879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53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WFS v </a:t>
            </a:r>
            <a:r>
              <a:rPr lang="cs-CZ" dirty="0" err="1"/>
              <a:t>ArcGISu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7931224" cy="4483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Nutnost mít extenzi Data Interoperability (není přímo v </a:t>
            </a:r>
            <a:r>
              <a:rPr lang="cs-CZ" sz="2000" dirty="0" err="1"/>
              <a:t>ArcGIS</a:t>
            </a:r>
            <a:r>
              <a:rPr lang="cs-CZ" sz="2000" dirty="0"/>
              <a:t> Desktop)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Je součástí </a:t>
            </a:r>
            <a:r>
              <a:rPr lang="cs-CZ" sz="2000" dirty="0" err="1"/>
              <a:t>ArcGIS</a:t>
            </a:r>
            <a:r>
              <a:rPr lang="cs-CZ" sz="2000" dirty="0"/>
              <a:t> MUNI licence (inet.muni.cz), ale při instalaci je nutné ručně </a:t>
            </a:r>
            <a:r>
              <a:rPr lang="cs-CZ" sz="2000" dirty="0" err="1"/>
              <a:t>zakliknout</a:t>
            </a:r>
            <a:r>
              <a:rPr lang="cs-CZ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Lze doinstalovat samostatně dodatečně.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94" y="2780928"/>
            <a:ext cx="3106154" cy="39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724128" y="3501008"/>
            <a:ext cx="1224136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43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„Doplnění“ k teoretické části z přednášek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Společně řešené praktické úkoly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Samostatná práce na protokolech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Protokoly:</a:t>
            </a:r>
          </a:p>
          <a:p>
            <a:pPr lvl="1">
              <a:spcBef>
                <a:spcPct val="50000"/>
              </a:spcBef>
              <a:buFontTx/>
              <a:buAutoNum type="arabicPeriod"/>
              <a:defRPr/>
            </a:pPr>
            <a:r>
              <a:rPr lang="cs-CZ" altLang="cs-CZ" dirty="0">
                <a:sym typeface="Wingdings" panose="05000000000000000000" pitchFamily="2" charset="2"/>
              </a:rPr>
              <a:t> Analýza a modelování mělkých sesuvů na Zlínsku</a:t>
            </a:r>
          </a:p>
          <a:p>
            <a:pPr lvl="1">
              <a:spcBef>
                <a:spcPct val="50000"/>
              </a:spcBef>
              <a:buFontTx/>
              <a:buAutoNum type="arabicPeriod"/>
              <a:defRPr/>
            </a:pPr>
            <a:r>
              <a:rPr lang="cs-CZ" altLang="cs-CZ" dirty="0">
                <a:sym typeface="Wingdings" panose="05000000000000000000" pitchFamily="2" charset="2"/>
              </a:rPr>
              <a:t> Síťové analýzy svozu odpadu mezi skládkami a spalovnami</a:t>
            </a:r>
          </a:p>
          <a:p>
            <a:pPr lvl="1">
              <a:spcBef>
                <a:spcPct val="50000"/>
              </a:spcBef>
              <a:buFontTx/>
              <a:buAutoNum type="arabicPeriod"/>
              <a:defRPr/>
            </a:pP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ModelBuilder</a:t>
            </a:r>
            <a:r>
              <a:rPr lang="cs-CZ" altLang="cs-CZ" dirty="0">
                <a:sym typeface="Wingdings" panose="05000000000000000000" pitchFamily="2" charset="2"/>
              </a:rPr>
              <a:t>: sestavení modelu pro počet osob potenciálně ohrožených stoletou vodou </a:t>
            </a:r>
          </a:p>
        </p:txBody>
      </p:sp>
    </p:spTree>
    <p:extLst>
      <p:ext uri="{BB962C8B-B14F-4D97-AF65-F5344CB8AC3E}">
        <p14:creationId xmlns:p14="http://schemas.microsoft.com/office/powerpoint/2010/main" val="1302879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912" y="538619"/>
            <a:ext cx="7543800" cy="612617"/>
          </a:xfrm>
        </p:spPr>
        <p:txBody>
          <a:bodyPr>
            <a:normAutofit/>
          </a:bodyPr>
          <a:lstStyle/>
          <a:p>
            <a:r>
              <a:rPr lang="cs-CZ" sz="3600" dirty="0"/>
              <a:t>Otevření stažených dat z WFS v </a:t>
            </a:r>
            <a:r>
              <a:rPr lang="cs-CZ" sz="3600" dirty="0" err="1"/>
              <a:t>ArcGISu</a:t>
            </a:r>
            <a:r>
              <a:rPr lang="cs-CZ" sz="3600" dirty="0"/>
              <a:t>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7" b="25397"/>
          <a:stretch/>
        </p:blipFill>
        <p:spPr bwMode="auto">
          <a:xfrm>
            <a:off x="323528" y="1376108"/>
            <a:ext cx="7927641" cy="52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39552" y="3609020"/>
            <a:ext cx="1224136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27884" y="2708920"/>
            <a:ext cx="1512168" cy="387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52680" y="4149080"/>
            <a:ext cx="35396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915816" y="2276872"/>
            <a:ext cx="720080" cy="288032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5652120" y="3212976"/>
            <a:ext cx="432048" cy="576064"/>
          </a:xfrm>
          <a:prstGeom prst="down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033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Otevření stažených dat z WFS v </a:t>
            </a:r>
            <a:r>
              <a:rPr lang="cs-CZ" sz="3600" dirty="0" err="1"/>
              <a:t>ArcGISu</a:t>
            </a:r>
            <a:r>
              <a:rPr lang="cs-CZ" sz="3600" dirty="0"/>
              <a:t> I.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8447462" cy="45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84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cs-CZ" sz="3600" dirty="0"/>
              <a:t>Připojení k WFS v </a:t>
            </a:r>
            <a:r>
              <a:rPr lang="cs-CZ" sz="3600" dirty="0" err="1"/>
              <a:t>ArcGISu</a:t>
            </a:r>
            <a:r>
              <a:rPr lang="cs-CZ" sz="3600" dirty="0"/>
              <a:t> I.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" b="5362"/>
          <a:stretch/>
        </p:blipFill>
        <p:spPr bwMode="auto">
          <a:xfrm>
            <a:off x="281042" y="1700808"/>
            <a:ext cx="8622704" cy="478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195736" y="2996952"/>
            <a:ext cx="648072" cy="432048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788024" y="2996952"/>
            <a:ext cx="648072" cy="432048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81042" y="3645024"/>
            <a:ext cx="1698670" cy="374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843808" y="3342734"/>
            <a:ext cx="1944216" cy="374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339752" y="3717032"/>
            <a:ext cx="726562" cy="302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4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cs-CZ" dirty="0"/>
              <a:t>Připojení k WFS v </a:t>
            </a:r>
            <a:r>
              <a:rPr lang="cs-CZ" dirty="0" err="1"/>
              <a:t>ArcGISu</a:t>
            </a:r>
            <a:r>
              <a:rPr lang="cs-CZ" dirty="0"/>
              <a:t> II.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2711514"/>
            <a:ext cx="7543800" cy="40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8291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24" y="2178472"/>
            <a:ext cx="3494707" cy="234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780188" y="3352732"/>
            <a:ext cx="648072" cy="432048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7092280" y="4293096"/>
            <a:ext cx="504056" cy="720080"/>
          </a:xfrm>
          <a:prstGeom prst="down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803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Ukázka - Otevření SHP vytvořeného v QGISU v </a:t>
            </a:r>
            <a:r>
              <a:rPr lang="cs-CZ" sz="3600" dirty="0" err="1"/>
              <a:t>ArcGIS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Testováno ve verzi 2.18.: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sz="2400" dirty="0"/>
              <a:t>Otevřít GML nebo stáhnout WFS</a:t>
            </a:r>
          </a:p>
          <a:p>
            <a:pPr marL="1062990" lvl="2" indent="-514350">
              <a:buFont typeface="+mj-lt"/>
              <a:buAutoNum type="arabicPeriod"/>
            </a:pPr>
            <a:r>
              <a:rPr lang="cs-CZ" sz="2000" dirty="0"/>
              <a:t>Uložit tyto data jako CSV (uloží jen atributy)</a:t>
            </a:r>
          </a:p>
          <a:p>
            <a:pPr marL="1062990" lvl="2" indent="-514350">
              <a:buFont typeface="+mj-lt"/>
              <a:buAutoNum type="arabicPeriod"/>
            </a:pPr>
            <a:r>
              <a:rPr lang="cs-CZ" sz="2000" dirty="0"/>
              <a:t>Uložit tyto data jako SHP (geometrie + atributy)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sz="2400" dirty="0"/>
              <a:t>SHP vrstvu editovat – např. smazat všechny sloupce v atributové tabulce kromě OBJECTID, uložit změny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sz="2400" dirty="0"/>
              <a:t>Upravený SHP lze otevřít v </a:t>
            </a:r>
            <a:r>
              <a:rPr lang="cs-CZ" sz="2400" dirty="0" err="1"/>
              <a:t>ArcGISu</a:t>
            </a:r>
            <a:endParaRPr lang="cs-CZ" sz="2400" dirty="0"/>
          </a:p>
          <a:p>
            <a:pPr marL="365760" lvl="1" indent="0">
              <a:buNone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Otevírat SHP v </a:t>
            </a:r>
            <a:r>
              <a:rPr lang="cs-CZ" sz="2400" dirty="0" err="1"/>
              <a:t>ArcGISu</a:t>
            </a:r>
            <a:r>
              <a:rPr lang="cs-CZ" sz="2400" dirty="0"/>
              <a:t> když není zároveň otevřeno v </a:t>
            </a:r>
            <a:r>
              <a:rPr lang="cs-CZ" sz="2400" dirty="0" err="1"/>
              <a:t>QGISu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769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Svátky, terénní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Především pondělní skupina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17.4., 1.5., 8.5.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62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79610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2200" dirty="0"/>
              <a:t> webovou službou se rozumí síťově přístupné rozhraní k funkcionalitě aplikace, které je vytvořeno pomocí standardizovaných internetových technologií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/>
              <a:t> CSW, WMS, WFS, WCS, WPS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hlinkClick r:id="rId2"/>
              </a:rPr>
              <a:t> http://inspire-geoportal.ec.europa.eu/</a:t>
            </a:r>
            <a:endParaRPr lang="cs-CZ" alt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hlinkClick r:id="rId3"/>
              </a:rPr>
              <a:t> http://geoportal.gov.cz/</a:t>
            </a:r>
            <a:endParaRPr lang="cs-CZ" alt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hlinkClick r:id="rId4"/>
              </a:rPr>
              <a:t> http://geoportal.cuzk.cz/</a:t>
            </a:r>
            <a:r>
              <a:rPr lang="cs-CZ" altLang="cs-CZ" sz="2200" dirty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200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hlinkClick r:id="rId5"/>
              </a:rPr>
              <a:t>http://geoportal.cuzk.cz/(S(krt2bzntwfdb2mahj0gku54a))/Default.aspx?head_tab=sekce-03-gp&amp;mode=TextMeta&amp;text=sluzby_uvod&amp;menu=30&amp;news=yes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37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sz="4000" dirty="0"/>
              <a:t>CSW (</a:t>
            </a:r>
            <a:r>
              <a:rPr lang="en-US" sz="4000" dirty="0"/>
              <a:t>Catalog Service for the Web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Veřejná vyhledávací (katalogová) služba pro </a:t>
            </a:r>
            <a:r>
              <a:rPr lang="cs-CZ" sz="2000" u="sng" dirty="0"/>
              <a:t>vyhledání metadat</a:t>
            </a:r>
            <a:r>
              <a:rPr lang="cs-CZ" sz="2000" dirty="0"/>
              <a:t> o sériích datových sad, datových sadách a službách.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Umožňuje uživatelům on-line přístup k průběžně aktualizovaným metadatovým záznamům. Služba umožňuje získat metadata vyhledávací služby, vyhledat </a:t>
            </a:r>
            <a:r>
              <a:rPr lang="cs-CZ" sz="2000" dirty="0" err="1"/>
              <a:t>metadata</a:t>
            </a:r>
            <a:r>
              <a:rPr lang="cs-CZ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Služba umožňuje klientům vyhledat a získat aktuální informace o produktech a vyhledávat v záznamech podle </a:t>
            </a:r>
            <a:r>
              <a:rPr lang="cs-CZ" sz="2000" dirty="0" err="1"/>
              <a:t>dotazovatelných</a:t>
            </a:r>
            <a:r>
              <a:rPr lang="cs-CZ" sz="2000" dirty="0"/>
              <a:t> položek. </a:t>
            </a:r>
          </a:p>
        </p:txBody>
      </p:sp>
    </p:spTree>
    <p:extLst>
      <p:ext uri="{BB962C8B-B14F-4D97-AF65-F5344CB8AC3E}">
        <p14:creationId xmlns:p14="http://schemas.microsoft.com/office/powerpoint/2010/main" val="261699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b="5289"/>
          <a:stretch/>
        </p:blipFill>
        <p:spPr bwMode="auto">
          <a:xfrm>
            <a:off x="49940" y="1772816"/>
            <a:ext cx="5652120" cy="26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CSW (</a:t>
            </a:r>
            <a:r>
              <a:rPr lang="en-US" sz="4000" dirty="0"/>
              <a:t>Catalog Service for the Web</a:t>
            </a:r>
            <a:r>
              <a:rPr lang="cs-CZ" sz="4000" dirty="0"/>
              <a:t>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60397" y="2848290"/>
            <a:ext cx="715500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868144" y="1772816"/>
            <a:ext cx="2430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http://geoportal.gov.cz/web/guest/catalogue-client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940" y="4941168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http://inspire-geoportal.ec.europa.eu/discovery/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32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Metadatový záznam na Národním </a:t>
            </a:r>
            <a:r>
              <a:rPr lang="cs-CZ" sz="4000" dirty="0" err="1"/>
              <a:t>geoportálu</a:t>
            </a:r>
            <a:r>
              <a:rPr lang="cs-CZ" sz="4000" dirty="0"/>
              <a:t> INSPIRE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361"/>
            <a:ext cx="9144000" cy="5143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3504"/>
            <a:ext cx="9144000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" y="175043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WMS (Web Map </a:t>
            </a:r>
            <a:r>
              <a:rPr lang="cs-CZ" dirty="0" err="1"/>
              <a:t>Service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 Mapová služba WMS je standardní protokol pro poskytování geografických dat přes internet vyvinutý a poprvé zveřejněný společností Open </a:t>
            </a:r>
            <a:r>
              <a:rPr lang="cs-CZ" sz="2000" dirty="0" err="1"/>
              <a:t>Geospatial</a:t>
            </a:r>
            <a:r>
              <a:rPr lang="cs-CZ" sz="2000" dirty="0"/>
              <a:t> </a:t>
            </a:r>
            <a:r>
              <a:rPr lang="cs-CZ" sz="2000" dirty="0" err="1"/>
              <a:t>Consortium</a:t>
            </a:r>
            <a:r>
              <a:rPr lang="cs-CZ" sz="2000" dirty="0"/>
              <a:t> v roce 1999.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 Standard definuje mapu jako obraz geografické informace v rastrovém formátu vhodném k zobrazení na obrazovce počítače.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 Uživatel komunikuje s mapovým serverem prostřednictvím třech základních dotazů: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b="1" dirty="0" err="1"/>
              <a:t>GetMap</a:t>
            </a:r>
            <a:r>
              <a:rPr lang="cs-CZ" sz="2000" b="1" dirty="0"/>
              <a:t> </a:t>
            </a:r>
            <a:r>
              <a:rPr lang="cs-CZ" sz="2000" dirty="0"/>
              <a:t>(zpřístupnění mapy),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b="1" dirty="0" err="1"/>
              <a:t>GetCapabilities</a:t>
            </a:r>
            <a:r>
              <a:rPr lang="cs-CZ" sz="2000" dirty="0"/>
              <a:t> (vlastnosti geografických dat),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000" b="1" dirty="0" err="1"/>
              <a:t>GetFeatureInfo</a:t>
            </a:r>
            <a:r>
              <a:rPr lang="cs-CZ" sz="2000" dirty="0"/>
              <a:t> (atributy daného objektu na mapě).</a:t>
            </a:r>
          </a:p>
        </p:txBody>
      </p:sp>
    </p:spTree>
    <p:extLst>
      <p:ext uri="{BB962C8B-B14F-4D97-AF65-F5344CB8AC3E}">
        <p14:creationId xmlns:p14="http://schemas.microsoft.com/office/powerpoint/2010/main" val="37577607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2715</TotalTime>
  <Words>834</Words>
  <Application>Microsoft Office PowerPoint</Application>
  <PresentationFormat>Předvádění na obrazovce (4:3)</PresentationFormat>
  <Paragraphs>111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Retrospektiva</vt:lpstr>
      <vt:lpstr>Prezentace aplikace PowerPoint</vt:lpstr>
      <vt:lpstr>Úvod</vt:lpstr>
      <vt:lpstr>Náplň cvičení</vt:lpstr>
      <vt:lpstr>Svátky, terénní cvičení</vt:lpstr>
      <vt:lpstr>Webové služby</vt:lpstr>
      <vt:lpstr>CSW (Catalog Service for the Web)</vt:lpstr>
      <vt:lpstr>CSW (Catalog Service for the Web)</vt:lpstr>
      <vt:lpstr>Metadatový záznam na Národním geoportálu INSPIRE</vt:lpstr>
      <vt:lpstr>WMS (Web Map Service)</vt:lpstr>
      <vt:lpstr>WMS - Národní geoportál INSPIRE</vt:lpstr>
      <vt:lpstr>Omezení navraceného dotazu</vt:lpstr>
      <vt:lpstr>Příklad </vt:lpstr>
      <vt:lpstr>WMS - ČÚZK</vt:lpstr>
      <vt:lpstr>WMS - AOPK</vt:lpstr>
      <vt:lpstr>WMS - ČGS</vt:lpstr>
      <vt:lpstr>Legenda WMS služby</vt:lpstr>
      <vt:lpstr>WMS  v ArcGISu I.</vt:lpstr>
      <vt:lpstr>WMS  v ArcGISu II. </vt:lpstr>
      <vt:lpstr>WMS  v QGISu I. </vt:lpstr>
      <vt:lpstr>WMS v QGISu II.</vt:lpstr>
      <vt:lpstr>WMS v QGISu III.</vt:lpstr>
      <vt:lpstr>WFS (Web Feature Service)</vt:lpstr>
      <vt:lpstr>WFS - software</vt:lpstr>
      <vt:lpstr>WFS - ČÚZK</vt:lpstr>
      <vt:lpstr>Prezentace aplikace PowerPoint</vt:lpstr>
      <vt:lpstr>Otevření stažených dat v QGISu</vt:lpstr>
      <vt:lpstr>Připojení k WFS v QGISu</vt:lpstr>
      <vt:lpstr>Připojení k WFS v QGISu</vt:lpstr>
      <vt:lpstr>WFS v ArcGISu</vt:lpstr>
      <vt:lpstr>Otevření stažených dat z WFS v ArcGISu I.</vt:lpstr>
      <vt:lpstr>Otevření stažených dat z WFS v ArcGISu I.</vt:lpstr>
      <vt:lpstr>Připojení k WFS v ArcGISu I.</vt:lpstr>
      <vt:lpstr>Připojení k WFS v ArcGISu II.</vt:lpstr>
      <vt:lpstr>Ukázka - Otevření SHP vytvořeného v QGISU v ArcGIS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terénního mapování sesuvů na Zlínsku</dc:title>
  <dc:creator>Honza</dc:creator>
  <cp:lastModifiedBy>Vaclav</cp:lastModifiedBy>
  <cp:revision>214</cp:revision>
  <dcterms:created xsi:type="dcterms:W3CDTF">2015-02-20T08:48:29Z</dcterms:created>
  <dcterms:modified xsi:type="dcterms:W3CDTF">2017-02-28T08:27:17Z</dcterms:modified>
</cp:coreProperties>
</file>