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7" r:id="rId9"/>
    <p:sldId id="261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69" autoAdjust="0"/>
    <p:restoredTop sz="93326" autoAdjust="0"/>
  </p:normalViewPr>
  <p:slideViewPr>
    <p:cSldViewPr>
      <p:cViewPr varScale="1">
        <p:scale>
          <a:sx n="86" d="100"/>
          <a:sy n="86" d="100"/>
        </p:scale>
        <p:origin x="1070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4C609D-DEFA-4A4D-A3A7-B1E030322DD5}" type="datetimeFigureOut">
              <a:rPr lang="cs-CZ" smtClean="0"/>
              <a:t>20.03.2017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42F387-9FB8-41C8-8837-B7A097657C2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4015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C7E5-36BD-4CA9-9471-6A27F73D24B2}" type="datetimeFigureOut">
              <a:rPr lang="cs-CZ" smtClean="0"/>
              <a:t>20.03.2017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C74F-B85A-439B-B844-A775437228C0}" type="slidenum">
              <a:rPr lang="cs-CZ" smtClean="0"/>
              <a:t>‹#›</a:t>
            </a:fld>
            <a:endParaRPr lang="cs-CZ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5437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C7E5-36BD-4CA9-9471-6A27F73D24B2}" type="datetimeFigureOut">
              <a:rPr lang="cs-CZ" smtClean="0"/>
              <a:t>20.03.2017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C74F-B85A-439B-B844-A775437228C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3512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C7E5-36BD-4CA9-9471-6A27F73D24B2}" type="datetimeFigureOut">
              <a:rPr lang="cs-CZ" smtClean="0"/>
              <a:t>20.03.2017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C74F-B85A-439B-B844-A775437228C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1004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C7E5-36BD-4CA9-9471-6A27F73D24B2}" type="datetimeFigureOut">
              <a:rPr lang="cs-CZ" smtClean="0"/>
              <a:t>20.03.2017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C74F-B85A-439B-B844-A775437228C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0769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C7E5-36BD-4CA9-9471-6A27F73D24B2}" type="datetimeFigureOut">
              <a:rPr lang="cs-CZ" smtClean="0"/>
              <a:t>20.03.2017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C74F-B85A-439B-B844-A775437228C0}" type="slidenum">
              <a:rPr lang="cs-CZ" smtClean="0"/>
              <a:t>‹#›</a:t>
            </a:fld>
            <a:endParaRPr lang="cs-CZ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674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C7E5-36BD-4CA9-9471-6A27F73D24B2}" type="datetimeFigureOut">
              <a:rPr lang="cs-CZ" smtClean="0"/>
              <a:t>20.03.2017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C74F-B85A-439B-B844-A775437228C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9982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C7E5-36BD-4CA9-9471-6A27F73D24B2}" type="datetimeFigureOut">
              <a:rPr lang="cs-CZ" smtClean="0"/>
              <a:t>20.03.2017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C74F-B85A-439B-B844-A775437228C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8847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C7E5-36BD-4CA9-9471-6A27F73D24B2}" type="datetimeFigureOut">
              <a:rPr lang="cs-CZ" smtClean="0"/>
              <a:t>20.03.2017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C74F-B85A-439B-B844-A775437228C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5640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C7E5-36BD-4CA9-9471-6A27F73D24B2}" type="datetimeFigureOut">
              <a:rPr lang="cs-CZ" smtClean="0"/>
              <a:t>20.03.2017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C74F-B85A-439B-B844-A775437228C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8338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D051C7E5-36BD-4CA9-9471-6A27F73D24B2}" type="datetimeFigureOut">
              <a:rPr lang="cs-CZ" smtClean="0"/>
              <a:t>20.03.2017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B5C74F-B85A-439B-B844-A775437228C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0769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C7E5-36BD-4CA9-9471-6A27F73D24B2}" type="datetimeFigureOut">
              <a:rPr lang="cs-CZ" smtClean="0"/>
              <a:t>20.03.2017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C74F-B85A-439B-B844-A775437228C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6045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051C7E5-36BD-4CA9-9471-6A27F73D24B2}" type="datetimeFigureOut">
              <a:rPr lang="cs-CZ" smtClean="0"/>
              <a:t>20.03.2017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7B5C74F-B85A-439B-B844-A775437228C0}" type="slidenum">
              <a:rPr lang="cs-CZ" smtClean="0"/>
              <a:t>‹#›</a:t>
            </a:fld>
            <a:endParaRPr lang="cs-CZ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621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421651"/>
          </a:xfrm>
        </p:spPr>
        <p:txBody>
          <a:bodyPr>
            <a:normAutofit lnSpcReduction="10000"/>
          </a:bodyPr>
          <a:lstStyle/>
          <a:p>
            <a:pPr algn="r"/>
            <a:r>
              <a:rPr lang="cs-CZ" dirty="0"/>
              <a:t>Václav Paleček</a:t>
            </a:r>
          </a:p>
          <a:p>
            <a:pPr algn="r"/>
            <a:r>
              <a:rPr lang="cs-CZ" dirty="0"/>
              <a:t>Vendula Svobodová</a:t>
            </a:r>
          </a:p>
          <a:p>
            <a:r>
              <a:rPr lang="cs-CZ" dirty="0"/>
              <a:t>Jaro 2017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549067" y="1772816"/>
            <a:ext cx="60957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/>
              <a:t>Z8818 Aplikovaná geoinformatika – Cvičení 4</a:t>
            </a:r>
          </a:p>
        </p:txBody>
      </p:sp>
    </p:spTree>
    <p:extLst>
      <p:ext uri="{BB962C8B-B14F-4D97-AF65-F5344CB8AC3E}">
        <p14:creationId xmlns:p14="http://schemas.microsoft.com/office/powerpoint/2010/main" val="2588348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Odvozené parametry DMR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31957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V základu společné pro rastr i TIN: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i="1" dirty="0" err="1"/>
              <a:t>Aspect</a:t>
            </a:r>
            <a:r>
              <a:rPr lang="cs-CZ" dirty="0"/>
              <a:t> – orientace svahů vůči světovým stranám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i="1" dirty="0" err="1"/>
              <a:t>Slope</a:t>
            </a:r>
            <a:r>
              <a:rPr lang="cs-CZ" dirty="0"/>
              <a:t> – sklon svahu (%, °)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i="1" dirty="0" err="1"/>
              <a:t>Contour</a:t>
            </a:r>
            <a:r>
              <a:rPr lang="cs-CZ" dirty="0"/>
              <a:t> – vytváří izolinie (vrstevnice) z daných modelů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Dále pro rastr: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i="1" dirty="0" err="1"/>
              <a:t>Hillshade</a:t>
            </a:r>
            <a:r>
              <a:rPr lang="cs-CZ" dirty="0"/>
              <a:t> – vytváří stínovaný reliéf podle zadané výšky a azimutu slunce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i="1" dirty="0" err="1"/>
              <a:t>Curvature</a:t>
            </a:r>
            <a:r>
              <a:rPr lang="cs-CZ" dirty="0"/>
              <a:t> – vyhodnocuje typ svahu (konvexní x konkávní)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Dále pro TIN: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i="1" dirty="0"/>
              <a:t>Polygon </a:t>
            </a:r>
            <a:r>
              <a:rPr lang="cs-CZ" i="1" dirty="0" err="1"/>
              <a:t>Volume</a:t>
            </a:r>
            <a:r>
              <a:rPr lang="cs-CZ" i="1" dirty="0"/>
              <a:t> </a:t>
            </a:r>
            <a:r>
              <a:rPr lang="cs-CZ" dirty="0"/>
              <a:t>– vypočítává objem v dané oblasti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i="1" dirty="0" err="1"/>
              <a:t>Surface</a:t>
            </a:r>
            <a:r>
              <a:rPr lang="cs-CZ" i="1" dirty="0"/>
              <a:t> </a:t>
            </a:r>
            <a:r>
              <a:rPr lang="cs-CZ" i="1" dirty="0" err="1"/>
              <a:t>Difference</a:t>
            </a:r>
            <a:r>
              <a:rPr lang="cs-CZ" i="1" dirty="0"/>
              <a:t> </a:t>
            </a:r>
            <a:r>
              <a:rPr lang="cs-CZ" dirty="0"/>
              <a:t>– porovnává dva výškové modely, výstup může být rastr i TIN s hodnotami „pod“, „nad“, „planárně uložený“</a:t>
            </a:r>
          </a:p>
        </p:txBody>
      </p:sp>
    </p:spTree>
    <p:extLst>
      <p:ext uri="{BB962C8B-B14F-4D97-AF65-F5344CB8AC3E}">
        <p14:creationId xmlns:p14="http://schemas.microsoft.com/office/powerpoint/2010/main" val="1893819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Digitální výškové modely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46358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Souvislé datové modely zachycující nejčastěji nadmořskou výšku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Speciální případy – modelování jiných proměnných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 Různé zdroje výškových dat: DPZ (radar, stereofotogrammetrie, LIDAR…), pozemní měření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Terminologie: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ČR - DMR, DMT, DMP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Svět - DEM, DTM, DSM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Různé datové struktury: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Rastr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TIN (+lomové linie)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Vrstevnice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Body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573016"/>
            <a:ext cx="4740275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4182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TIN </a:t>
            </a:r>
            <a:r>
              <a:rPr lang="cs-CZ" dirty="0" err="1"/>
              <a:t>vs</a:t>
            </a:r>
            <a:r>
              <a:rPr lang="cs-CZ" dirty="0"/>
              <a:t> Rastr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r>
              <a:rPr lang="cs-CZ" sz="1800" b="1" dirty="0"/>
              <a:t>TIN-</a:t>
            </a:r>
            <a:r>
              <a:rPr lang="cs-CZ" sz="1800" b="1" dirty="0" err="1"/>
              <a:t>Triangulated</a:t>
            </a:r>
            <a:r>
              <a:rPr lang="cs-CZ" sz="1800" b="1" dirty="0"/>
              <a:t> </a:t>
            </a:r>
            <a:r>
              <a:rPr lang="cs-CZ" sz="1800" b="1" dirty="0" err="1"/>
              <a:t>irregular</a:t>
            </a:r>
            <a:r>
              <a:rPr lang="cs-CZ" sz="1800" b="1" dirty="0"/>
              <a:t> network</a:t>
            </a:r>
          </a:p>
          <a:p>
            <a:pPr lvl="1"/>
            <a:r>
              <a:rPr lang="cs-CZ" dirty="0"/>
              <a:t>Síť propojených nepravidelně rozmístěných bodů tvořící jednotlivé plošky modelu</a:t>
            </a:r>
          </a:p>
          <a:p>
            <a:pPr lvl="1"/>
            <a:r>
              <a:rPr lang="cs-CZ" dirty="0"/>
              <a:t>Nejčastěji využívá </a:t>
            </a:r>
            <a:r>
              <a:rPr lang="cs-CZ" dirty="0" err="1"/>
              <a:t>Delauneyho</a:t>
            </a:r>
            <a:r>
              <a:rPr lang="cs-CZ" dirty="0"/>
              <a:t> triangulace – snaha o co nejvíce rovnostranné trojúhelníky</a:t>
            </a:r>
          </a:p>
          <a:p>
            <a:pPr lvl="1"/>
            <a:r>
              <a:rPr lang="cs-CZ" dirty="0"/>
              <a:t>Základ pro tvorbu </a:t>
            </a:r>
            <a:r>
              <a:rPr lang="cs-CZ" dirty="0" err="1"/>
              <a:t>Thiessenových</a:t>
            </a:r>
            <a:r>
              <a:rPr lang="cs-CZ" dirty="0"/>
              <a:t> polygonů</a:t>
            </a:r>
          </a:p>
          <a:p>
            <a:pPr lvl="1"/>
            <a:r>
              <a:rPr lang="cs-CZ" dirty="0"/>
              <a:t>Lze zjistit výšku v jakémkoliv bodě povrchu</a:t>
            </a:r>
          </a:p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cs-CZ" b="1" dirty="0"/>
              <a:t>Rastr</a:t>
            </a:r>
          </a:p>
          <a:p>
            <a:pPr lvl="1"/>
            <a:r>
              <a:rPr lang="cs-CZ" dirty="0"/>
              <a:t>Nejčastěji využívaná struktura</a:t>
            </a:r>
          </a:p>
          <a:p>
            <a:pPr lvl="1"/>
            <a:r>
              <a:rPr lang="cs-CZ" dirty="0"/>
              <a:t>Pravidelná matice buněk o zvoleném prostorovém rozlišení</a:t>
            </a:r>
          </a:p>
          <a:p>
            <a:pPr lvl="1"/>
            <a:r>
              <a:rPr lang="cs-CZ" dirty="0"/>
              <a:t>Mnoho dalších způsobů využití v současných GIS nástrojích</a:t>
            </a:r>
          </a:p>
          <a:p>
            <a:pPr lvl="1"/>
            <a:r>
              <a:rPr lang="cs-CZ" dirty="0"/>
              <a:t>Webové služby</a:t>
            </a:r>
          </a:p>
          <a:p>
            <a:pPr lvl="1"/>
            <a:r>
              <a:rPr lang="cs-CZ" dirty="0"/>
              <a:t>Kvalita závislá na způsobu výpočtu (interpolační algoritmy)</a:t>
            </a:r>
          </a:p>
          <a:p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13841" t="43400" r="71984" b="39801"/>
          <a:stretch/>
        </p:blipFill>
        <p:spPr>
          <a:xfrm>
            <a:off x="5364088" y="4581128"/>
            <a:ext cx="2916324" cy="194421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/>
          <a:srcRect l="34250" t="51400" r="46063" b="26200"/>
          <a:stretch/>
        </p:blipFill>
        <p:spPr>
          <a:xfrm>
            <a:off x="1619672" y="4941168"/>
            <a:ext cx="2592288" cy="165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994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TIN v </a:t>
            </a:r>
            <a:r>
              <a:rPr lang="cs-CZ" dirty="0" err="1"/>
              <a:t>ArcGIS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i="1" dirty="0"/>
              <a:t>3D </a:t>
            </a:r>
            <a:r>
              <a:rPr lang="cs-CZ" i="1" dirty="0" err="1"/>
              <a:t>Analyst</a:t>
            </a:r>
            <a:r>
              <a:rPr lang="cs-CZ" i="1" dirty="0"/>
              <a:t> </a:t>
            </a:r>
            <a:r>
              <a:rPr lang="cs-CZ" i="1" dirty="0" err="1"/>
              <a:t>Tools</a:t>
            </a:r>
            <a:endParaRPr lang="cs-CZ" i="1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Příklady nástrojů: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i="1" dirty="0" err="1"/>
              <a:t>Create</a:t>
            </a:r>
            <a:r>
              <a:rPr lang="cs-CZ" i="1" dirty="0"/>
              <a:t> TIN </a:t>
            </a:r>
            <a:r>
              <a:rPr lang="cs-CZ" dirty="0"/>
              <a:t>– podpora všech 3D geometrií → SF </a:t>
            </a:r>
            <a:r>
              <a:rPr lang="cs-CZ" dirty="0" err="1"/>
              <a:t>Types</a:t>
            </a: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i="1" dirty="0"/>
              <a:t>Edit TIN</a:t>
            </a:r>
            <a:r>
              <a:rPr lang="cs-CZ" dirty="0"/>
              <a:t> – přímo modifikuje vstupní TIN = potřeba zálohy (</a:t>
            </a:r>
            <a:r>
              <a:rPr lang="cs-CZ" i="1" dirty="0"/>
              <a:t>Copy TIN</a:t>
            </a:r>
            <a:r>
              <a:rPr lang="cs-CZ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i="1" dirty="0" err="1"/>
              <a:t>Delineate</a:t>
            </a:r>
            <a:r>
              <a:rPr lang="cs-CZ" i="1" dirty="0"/>
              <a:t> TIN Area </a:t>
            </a:r>
            <a:r>
              <a:rPr lang="cs-CZ" dirty="0"/>
              <a:t>– odstraňuje trojúhelníky s větší než povolenou délkou hrany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TIN „on-</a:t>
            </a:r>
            <a:r>
              <a:rPr lang="cs-CZ" dirty="0" err="1"/>
              <a:t>the</a:t>
            </a:r>
            <a:r>
              <a:rPr lang="cs-CZ" dirty="0"/>
              <a:t>-</a:t>
            </a:r>
            <a:r>
              <a:rPr lang="cs-CZ" dirty="0" err="1"/>
              <a:t>fly</a:t>
            </a:r>
            <a:r>
              <a:rPr lang="cs-CZ" dirty="0"/>
              <a:t>“ = </a:t>
            </a:r>
            <a:r>
              <a:rPr lang="cs-CZ" i="1" dirty="0" err="1"/>
              <a:t>Terrain</a:t>
            </a:r>
            <a:r>
              <a:rPr lang="cs-CZ" i="1" dirty="0"/>
              <a:t> </a:t>
            </a:r>
            <a:r>
              <a:rPr lang="cs-CZ" i="1" dirty="0" err="1"/>
              <a:t>dataset</a:t>
            </a:r>
            <a:endParaRPr lang="cs-CZ" i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Podpora </a:t>
            </a:r>
            <a:r>
              <a:rPr lang="cs-CZ" dirty="0" err="1"/>
              <a:t>pyramidování</a:t>
            </a:r>
            <a:r>
              <a:rPr lang="cs-CZ" dirty="0"/>
              <a:t> – pro daná měřítka se zobrazuje pouze určitá úroveň podrobnosti dat</a:t>
            </a:r>
          </a:p>
          <a:p>
            <a:pPr lvl="2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31100" t="45800" r="50000" b="29000"/>
          <a:stretch/>
        </p:blipFill>
        <p:spPr>
          <a:xfrm>
            <a:off x="5940152" y="262450"/>
            <a:ext cx="2821045" cy="211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525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Interpolační algoritmy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59" y="1762263"/>
            <a:ext cx="7543801" cy="475161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Dělení: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Globální x lokální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Exaktní x aproximující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Deterministické x stochastické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Spojité x zlomové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Podmínky použití interpolačních algoritmů: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Reprezentativní vzorek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Rozmístění v prostoru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Znalost fungování zvolených metod interpolace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Teoretická znalost „fungování“ studovaného jevu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Různé požadavky na vstupní geometrie – </a:t>
            </a:r>
            <a:r>
              <a:rPr lang="cs-CZ" b="1" dirty="0"/>
              <a:t>body</a:t>
            </a:r>
            <a:r>
              <a:rPr lang="cs-CZ" dirty="0"/>
              <a:t>, linie, plochy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V </a:t>
            </a:r>
            <a:r>
              <a:rPr lang="cs-CZ" dirty="0" err="1"/>
              <a:t>ArcGIS</a:t>
            </a:r>
            <a:r>
              <a:rPr lang="cs-CZ" dirty="0"/>
              <a:t>: </a:t>
            </a:r>
            <a:r>
              <a:rPr lang="cs-CZ" b="1" i="1" dirty="0"/>
              <a:t>3D </a:t>
            </a:r>
            <a:r>
              <a:rPr lang="cs-CZ" b="1" i="1" dirty="0" err="1"/>
              <a:t>Analyst</a:t>
            </a:r>
            <a:r>
              <a:rPr lang="cs-CZ" i="1" dirty="0"/>
              <a:t>, </a:t>
            </a:r>
            <a:r>
              <a:rPr lang="cs-CZ" i="1" dirty="0" err="1"/>
              <a:t>Statistical</a:t>
            </a:r>
            <a:r>
              <a:rPr lang="cs-CZ" i="1" dirty="0"/>
              <a:t> </a:t>
            </a:r>
            <a:r>
              <a:rPr lang="cs-CZ" i="1" dirty="0" err="1"/>
              <a:t>Analyst</a:t>
            </a:r>
            <a:r>
              <a:rPr lang="cs-CZ" i="1" dirty="0"/>
              <a:t>, </a:t>
            </a:r>
            <a:r>
              <a:rPr lang="cs-CZ" i="1" dirty="0" err="1"/>
              <a:t>Geostatistical</a:t>
            </a:r>
            <a:r>
              <a:rPr lang="cs-CZ" i="1" dirty="0"/>
              <a:t> </a:t>
            </a:r>
            <a:r>
              <a:rPr lang="cs-CZ" i="1" dirty="0" err="1"/>
              <a:t>Analyst</a:t>
            </a:r>
            <a:r>
              <a:rPr lang="cs-CZ" i="1" dirty="0"/>
              <a:t> </a:t>
            </a:r>
            <a:r>
              <a:rPr lang="cs-CZ" i="1" dirty="0" err="1"/>
              <a:t>Tools</a:t>
            </a: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5794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Interpolace v </a:t>
            </a:r>
            <a:r>
              <a:rPr lang="cs-CZ" dirty="0" err="1"/>
              <a:t>ArcGIS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i="1" dirty="0"/>
              <a:t>IDW</a:t>
            </a:r>
            <a:r>
              <a:rPr lang="cs-CZ" dirty="0"/>
              <a:t> (Inverse Distance </a:t>
            </a:r>
            <a:r>
              <a:rPr lang="cs-CZ" dirty="0" err="1"/>
              <a:t>Weighted</a:t>
            </a:r>
            <a:r>
              <a:rPr lang="cs-CZ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Na vstupu bodová vrstva, váha vzdálenosti, tvar okolí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Aproximující – nevypočítává vyšší a nižší hodnoty než jsou body v okolí buňky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i="1" dirty="0"/>
              <a:t>Natural </a:t>
            </a:r>
            <a:r>
              <a:rPr lang="cs-CZ" i="1" dirty="0" err="1"/>
              <a:t>Neighbour</a:t>
            </a:r>
            <a:endParaRPr lang="cs-CZ" i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Vychází z </a:t>
            </a:r>
            <a:r>
              <a:rPr lang="cs-CZ" dirty="0" err="1"/>
              <a:t>Thiessenových</a:t>
            </a:r>
            <a:r>
              <a:rPr lang="cs-CZ" dirty="0"/>
              <a:t> polygonů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Bod je dán jako vážená vzdálenost plochou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i="1" dirty="0"/>
              <a:t>Trend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Metoda nejmenších čtverců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Prokládání polynomickou funkcí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9525" t="48599" r="56300" b="23401"/>
          <a:stretch/>
        </p:blipFill>
        <p:spPr>
          <a:xfrm>
            <a:off x="5508104" y="2852936"/>
            <a:ext cx="1296144" cy="144016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29525" t="20601" r="48425" b="45800"/>
          <a:stretch/>
        </p:blipFill>
        <p:spPr>
          <a:xfrm>
            <a:off x="6321928" y="621143"/>
            <a:ext cx="2016224" cy="172819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/>
          <a:srcRect l="30313" t="57000" r="41338" b="12200"/>
          <a:stretch/>
        </p:blipFill>
        <p:spPr>
          <a:xfrm>
            <a:off x="6321928" y="4796697"/>
            <a:ext cx="2592288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389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Interpolace v </a:t>
            </a:r>
            <a:r>
              <a:rPr lang="cs-CZ" dirty="0" err="1"/>
              <a:t>ArcGIS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59" y="1737361"/>
            <a:ext cx="6413337" cy="464396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i="1" dirty="0"/>
              <a:t>Spline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Exaktní (výjimka při hustém bodovém poli!), metoda dvoudimenzionální minimální křivosti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Vypočítává i vyšší a nižší hodnoty ze svého okolí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i="1" dirty="0" err="1"/>
              <a:t>Kriging</a:t>
            </a:r>
            <a:endParaRPr lang="cs-CZ" i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Stochastická metoda, lokální interpolátor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Výpočet na základě vzdálenosti bodů a další studované veličiny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Strukturní analýza, vyhodnocení </a:t>
            </a:r>
            <a:r>
              <a:rPr lang="cs-CZ" dirty="0" err="1"/>
              <a:t>semivariogramu</a:t>
            </a:r>
            <a:r>
              <a:rPr lang="cs-CZ" dirty="0"/>
              <a:t>, konstrukce teoretického modelu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2996952"/>
            <a:ext cx="4392488" cy="124827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29526" t="38800" r="47637" b="29001"/>
          <a:stretch/>
        </p:blipFill>
        <p:spPr>
          <a:xfrm>
            <a:off x="7026181" y="5168356"/>
            <a:ext cx="2088232" cy="165618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31100" t="82200" r="51338" b="1001"/>
          <a:stretch/>
        </p:blipFill>
        <p:spPr>
          <a:xfrm>
            <a:off x="6869060" y="3944220"/>
            <a:ext cx="2274940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426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Interpolace v </a:t>
            </a:r>
            <a:r>
              <a:rPr lang="cs-CZ" dirty="0" err="1"/>
              <a:t>ArcGIS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i="1" dirty="0"/>
              <a:t> </a:t>
            </a:r>
            <a:r>
              <a:rPr lang="cs-CZ" i="1" dirty="0" err="1"/>
              <a:t>Topo</a:t>
            </a:r>
            <a:r>
              <a:rPr lang="cs-CZ" i="1" dirty="0"/>
              <a:t> To </a:t>
            </a:r>
            <a:r>
              <a:rPr lang="cs-CZ" i="1" dirty="0" err="1"/>
              <a:t>Raster</a:t>
            </a:r>
            <a:endParaRPr lang="cs-CZ" i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Určeno pro tvorbu hydrologicky korektního DEM (ANUDEM)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Iterativní proces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Možnost zapojení i dalších typů objektů a geometrií než bodových jevů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Široká škála nastavení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Další užitečné nástroje: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i="1" dirty="0" err="1"/>
              <a:t>Average</a:t>
            </a:r>
            <a:r>
              <a:rPr lang="cs-CZ" i="1" dirty="0"/>
              <a:t> </a:t>
            </a:r>
            <a:r>
              <a:rPr lang="cs-CZ" i="1" dirty="0" err="1"/>
              <a:t>Nearest</a:t>
            </a:r>
            <a:r>
              <a:rPr lang="cs-CZ" i="1" dirty="0"/>
              <a:t> </a:t>
            </a:r>
            <a:r>
              <a:rPr lang="cs-CZ" i="1" dirty="0" err="1"/>
              <a:t>Neighbour</a:t>
            </a:r>
            <a:r>
              <a:rPr lang="cs-CZ" i="1" dirty="0"/>
              <a:t> </a:t>
            </a:r>
            <a:r>
              <a:rPr lang="cs-CZ" dirty="0"/>
              <a:t>– výpočet průměrné vzdálenosti bodů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i="1" dirty="0" err="1"/>
              <a:t>Feature</a:t>
            </a:r>
            <a:r>
              <a:rPr lang="cs-CZ" i="1" dirty="0"/>
              <a:t> </a:t>
            </a:r>
            <a:r>
              <a:rPr lang="cs-CZ" i="1" dirty="0" err="1"/>
              <a:t>Vertices</a:t>
            </a:r>
            <a:r>
              <a:rPr lang="cs-CZ" i="1" dirty="0"/>
              <a:t> To </a:t>
            </a:r>
            <a:r>
              <a:rPr lang="cs-CZ" i="1" dirty="0" err="1"/>
              <a:t>Points</a:t>
            </a:r>
            <a:r>
              <a:rPr lang="cs-CZ" i="1" dirty="0"/>
              <a:t> </a:t>
            </a:r>
            <a:r>
              <a:rPr lang="cs-CZ" dirty="0"/>
              <a:t>– převod vertexů na bodovou vrstvu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i="1" dirty="0" err="1"/>
              <a:t>Extract</a:t>
            </a:r>
            <a:r>
              <a:rPr lang="cs-CZ" i="1" dirty="0"/>
              <a:t> </a:t>
            </a:r>
            <a:r>
              <a:rPr lang="cs-CZ" i="1" dirty="0" err="1"/>
              <a:t>Values</a:t>
            </a:r>
            <a:r>
              <a:rPr lang="cs-CZ" i="1" dirty="0"/>
              <a:t> To </a:t>
            </a:r>
            <a:r>
              <a:rPr lang="cs-CZ" i="1" dirty="0" err="1"/>
              <a:t>Points</a:t>
            </a:r>
            <a:r>
              <a:rPr lang="cs-CZ" i="1" dirty="0"/>
              <a:t> </a:t>
            </a:r>
            <a:r>
              <a:rPr lang="cs-CZ" dirty="0"/>
              <a:t>– slouží pro přenesení hodnot interpolovaného povrchu na bodovou vrstvu</a:t>
            </a:r>
          </a:p>
        </p:txBody>
      </p:sp>
    </p:spTree>
    <p:extLst>
      <p:ext uri="{BB962C8B-B14F-4D97-AF65-F5344CB8AC3E}">
        <p14:creationId xmlns:p14="http://schemas.microsoft.com/office/powerpoint/2010/main" val="1034636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Konverze rastru a </a:t>
            </a:r>
            <a:r>
              <a:rPr lang="cs-CZ" dirty="0" err="1"/>
              <a:t>TINu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i="1" dirty="0"/>
              <a:t>3D </a:t>
            </a:r>
            <a:r>
              <a:rPr lang="cs-CZ" i="1" dirty="0" err="1"/>
              <a:t>Analyst</a:t>
            </a:r>
            <a:r>
              <a:rPr lang="cs-CZ" i="1" dirty="0"/>
              <a:t> </a:t>
            </a:r>
            <a:r>
              <a:rPr lang="cs-CZ" i="1" dirty="0" err="1"/>
              <a:t>Tools</a:t>
            </a:r>
            <a:r>
              <a:rPr lang="cs-CZ" i="1" dirty="0"/>
              <a:t>/</a:t>
            </a:r>
            <a:r>
              <a:rPr lang="cs-CZ" i="1" dirty="0" err="1"/>
              <a:t>Conversion</a:t>
            </a:r>
            <a:endParaRPr lang="cs-CZ" i="1" dirty="0"/>
          </a:p>
          <a:p>
            <a:pPr>
              <a:buFont typeface="Arial" panose="020B0604020202020204" pitchFamily="34" charset="0"/>
              <a:buChar char="•"/>
            </a:pPr>
            <a:r>
              <a:rPr lang="cs-CZ" i="1" dirty="0"/>
              <a:t> </a:t>
            </a:r>
            <a:r>
              <a:rPr lang="cs-CZ" dirty="0"/>
              <a:t>Z rastru na TIN a naopak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i="1" dirty="0"/>
              <a:t> </a:t>
            </a:r>
            <a:r>
              <a:rPr lang="cs-CZ" dirty="0"/>
              <a:t>Z modelů na geometrie </a:t>
            </a:r>
            <a:r>
              <a:rPr lang="cs-CZ" dirty="0" err="1"/>
              <a:t>Simple</a:t>
            </a:r>
            <a:r>
              <a:rPr lang="cs-CZ" dirty="0"/>
              <a:t> </a:t>
            </a:r>
            <a:r>
              <a:rPr lang="cs-CZ" dirty="0" err="1"/>
              <a:t>Features</a:t>
            </a:r>
            <a:r>
              <a:rPr lang="cs-CZ" dirty="0"/>
              <a:t> (body, linie, plochy)</a:t>
            </a:r>
            <a:endParaRPr lang="cs-CZ" i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31887" t="31800" r="44488" b="45800"/>
          <a:stretch/>
        </p:blipFill>
        <p:spPr>
          <a:xfrm>
            <a:off x="971600" y="3356992"/>
            <a:ext cx="3375375" cy="18002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31100" t="27600" r="43700" b="50000"/>
          <a:stretch/>
        </p:blipFill>
        <p:spPr>
          <a:xfrm>
            <a:off x="4759451" y="4509120"/>
            <a:ext cx="3600400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86625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3953</TotalTime>
  <Words>584</Words>
  <Application>Microsoft Office PowerPoint</Application>
  <PresentationFormat>Předvádění na obrazovce (4:3)</PresentationFormat>
  <Paragraphs>99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Retrospektiva</vt:lpstr>
      <vt:lpstr>Prezentace aplikace PowerPoint</vt:lpstr>
      <vt:lpstr>Digitální výškové modely</vt:lpstr>
      <vt:lpstr>TIN vs Rastr</vt:lpstr>
      <vt:lpstr>TIN v ArcGIS</vt:lpstr>
      <vt:lpstr>Interpolační algoritmy</vt:lpstr>
      <vt:lpstr>Interpolace v ArcGIS</vt:lpstr>
      <vt:lpstr>Interpolace v ArcGIS</vt:lpstr>
      <vt:lpstr>Interpolace v ArcGIS</vt:lpstr>
      <vt:lpstr>Konverze rastru a TINu</vt:lpstr>
      <vt:lpstr>Odvozené parametry DMR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Vyhodnocení terénního mapování sesuvů na Zlínsku</dc:title>
  <dc:creator>Honza</dc:creator>
  <cp:lastModifiedBy>Vasek</cp:lastModifiedBy>
  <cp:revision>297</cp:revision>
  <dcterms:created xsi:type="dcterms:W3CDTF">2015-02-20T08:48:29Z</dcterms:created>
  <dcterms:modified xsi:type="dcterms:W3CDTF">2017-03-20T09:51:53Z</dcterms:modified>
</cp:coreProperties>
</file>