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56" r:id="rId2"/>
    <p:sldId id="258" r:id="rId3"/>
    <p:sldId id="257" r:id="rId4"/>
    <p:sldId id="288" r:id="rId5"/>
    <p:sldId id="260" r:id="rId6"/>
    <p:sldId id="261" r:id="rId7"/>
    <p:sldId id="265" r:id="rId8"/>
    <p:sldId id="262" r:id="rId9"/>
    <p:sldId id="263" r:id="rId10"/>
    <p:sldId id="264" r:id="rId11"/>
    <p:sldId id="267" r:id="rId12"/>
    <p:sldId id="266" r:id="rId13"/>
    <p:sldId id="270" r:id="rId14"/>
    <p:sldId id="268" r:id="rId15"/>
    <p:sldId id="271" r:id="rId16"/>
    <p:sldId id="272" r:id="rId17"/>
    <p:sldId id="273" r:id="rId18"/>
    <p:sldId id="289" r:id="rId19"/>
    <p:sldId id="274" r:id="rId20"/>
    <p:sldId id="275" r:id="rId21"/>
    <p:sldId id="269" r:id="rId22"/>
    <p:sldId id="291" r:id="rId23"/>
    <p:sldId id="29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69" autoAdjust="0"/>
    <p:restoredTop sz="94660"/>
  </p:normalViewPr>
  <p:slideViewPr>
    <p:cSldViewPr>
      <p:cViewPr varScale="1">
        <p:scale>
          <a:sx n="87" d="100"/>
          <a:sy n="87" d="100"/>
        </p:scale>
        <p:origin x="1046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C609D-DEFA-4A4D-A3A7-B1E030322DD5}" type="datetimeFigureOut">
              <a:rPr lang="cs-CZ" smtClean="0"/>
              <a:t>27.03.2017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42F387-9FB8-41C8-8837-B7A097657C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4015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C7E5-36BD-4CA9-9471-6A27F73D24B2}" type="datetimeFigureOut">
              <a:rPr lang="cs-CZ" smtClean="0"/>
              <a:t>27.03.2017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C74F-B85A-439B-B844-A775437228C0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437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C7E5-36BD-4CA9-9471-6A27F73D24B2}" type="datetimeFigureOut">
              <a:rPr lang="cs-CZ" smtClean="0"/>
              <a:t>27.03.2017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C74F-B85A-439B-B844-A775437228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3512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C7E5-36BD-4CA9-9471-6A27F73D24B2}" type="datetimeFigureOut">
              <a:rPr lang="cs-CZ" smtClean="0"/>
              <a:t>27.03.2017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C74F-B85A-439B-B844-A775437228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1004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C7E5-36BD-4CA9-9471-6A27F73D24B2}" type="datetimeFigureOut">
              <a:rPr lang="cs-CZ" smtClean="0"/>
              <a:t>27.03.2017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C74F-B85A-439B-B844-A775437228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0769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C7E5-36BD-4CA9-9471-6A27F73D24B2}" type="datetimeFigureOut">
              <a:rPr lang="cs-CZ" smtClean="0"/>
              <a:t>27.03.2017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C74F-B85A-439B-B844-A775437228C0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674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C7E5-36BD-4CA9-9471-6A27F73D24B2}" type="datetimeFigureOut">
              <a:rPr lang="cs-CZ" smtClean="0"/>
              <a:t>27.03.2017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C74F-B85A-439B-B844-A775437228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9982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C7E5-36BD-4CA9-9471-6A27F73D24B2}" type="datetimeFigureOut">
              <a:rPr lang="cs-CZ" smtClean="0"/>
              <a:t>27.03.2017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C74F-B85A-439B-B844-A775437228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8847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C7E5-36BD-4CA9-9471-6A27F73D24B2}" type="datetimeFigureOut">
              <a:rPr lang="cs-CZ" smtClean="0"/>
              <a:t>27.03.2017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C74F-B85A-439B-B844-A775437228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5640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C7E5-36BD-4CA9-9471-6A27F73D24B2}" type="datetimeFigureOut">
              <a:rPr lang="cs-CZ" smtClean="0"/>
              <a:t>27.03.2017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C74F-B85A-439B-B844-A775437228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8338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D051C7E5-36BD-4CA9-9471-6A27F73D24B2}" type="datetimeFigureOut">
              <a:rPr lang="cs-CZ" smtClean="0"/>
              <a:t>27.03.2017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B5C74F-B85A-439B-B844-A775437228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0769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C7E5-36BD-4CA9-9471-6A27F73D24B2}" type="datetimeFigureOut">
              <a:rPr lang="cs-CZ" smtClean="0"/>
              <a:t>27.03.2017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C74F-B85A-439B-B844-A775437228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6045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051C7E5-36BD-4CA9-9471-6A27F73D24B2}" type="datetimeFigureOut">
              <a:rPr lang="cs-CZ" smtClean="0"/>
              <a:t>27.03.2017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7B5C74F-B85A-439B-B844-A775437228C0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621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gis.zcu.cz/studium/ZaverecnePrace/2010/Silhavy__Hydrologicke_analyzy_v_distribuovanem_prostredi__DP.pdf" TargetMode="External"/><Relationship Id="rId2" Type="http://schemas.openxmlformats.org/officeDocument/2006/relationships/hyperlink" Target="https://web.natur.cuni.cz/ugp/main/staff/martinek/FTP/GISaDPZvGeol2007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esktop.arcgis.com/en/documentation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hyperlink" Target="http://desktop.arcgis.com/en/arcmap/10.3/tools/spatial-analyst-toolbox/how-sink-works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421651"/>
          </a:xfrm>
        </p:spPr>
        <p:txBody>
          <a:bodyPr>
            <a:normAutofit lnSpcReduction="10000"/>
          </a:bodyPr>
          <a:lstStyle/>
          <a:p>
            <a:pPr algn="r"/>
            <a:r>
              <a:rPr lang="cs-CZ" dirty="0"/>
              <a:t>Václav Paleček</a:t>
            </a:r>
          </a:p>
          <a:p>
            <a:pPr algn="r"/>
            <a:r>
              <a:rPr lang="cs-CZ" dirty="0"/>
              <a:t>Vendula Svobodová</a:t>
            </a:r>
          </a:p>
          <a:p>
            <a:r>
              <a:rPr lang="cs-CZ" dirty="0"/>
              <a:t>Jaro 2017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549067" y="1772816"/>
            <a:ext cx="60957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/>
              <a:t>Z8818 Aplikovaná geoinformatika – Cvičení 5</a:t>
            </a:r>
          </a:p>
        </p:txBody>
      </p:sp>
    </p:spTree>
    <p:extLst>
      <p:ext uri="{BB962C8B-B14F-4D97-AF65-F5344CB8AC3E}">
        <p14:creationId xmlns:p14="http://schemas.microsoft.com/office/powerpoint/2010/main" val="2588348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3028262"/>
            <a:ext cx="7543801" cy="284083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i="1" dirty="0"/>
              <a:t> </a:t>
            </a:r>
            <a:r>
              <a:rPr lang="cs-CZ" i="1" dirty="0" err="1"/>
              <a:t>Cut</a:t>
            </a:r>
            <a:r>
              <a:rPr lang="cs-CZ" i="1" dirty="0"/>
              <a:t> Fill/</a:t>
            </a:r>
            <a:r>
              <a:rPr lang="cs-CZ" i="1" dirty="0" err="1"/>
              <a:t>Surface</a:t>
            </a:r>
            <a:r>
              <a:rPr lang="cs-CZ" i="1" dirty="0"/>
              <a:t> </a:t>
            </a:r>
            <a:r>
              <a:rPr lang="cs-CZ" i="1" dirty="0" err="1"/>
              <a:t>Volume</a:t>
            </a:r>
            <a:endParaRPr lang="cs-CZ" i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Podobné jako </a:t>
            </a:r>
            <a:r>
              <a:rPr lang="cs-CZ" dirty="0" err="1"/>
              <a:t>Surface</a:t>
            </a:r>
            <a:r>
              <a:rPr lang="cs-CZ" dirty="0"/>
              <a:t> </a:t>
            </a:r>
            <a:r>
              <a:rPr lang="cs-CZ" dirty="0" err="1"/>
              <a:t>Difference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Výpočet a statistika proložení dvou rastrových modelů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31101" t="30400" r="47637" b="31801"/>
          <a:stretch/>
        </p:blipFill>
        <p:spPr>
          <a:xfrm>
            <a:off x="5436096" y="168291"/>
            <a:ext cx="3456384" cy="345638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/>
          <a:srcRect l="31101" t="30400" r="29525" b="33200"/>
          <a:stretch/>
        </p:blipFill>
        <p:spPr>
          <a:xfrm>
            <a:off x="1907704" y="4221088"/>
            <a:ext cx="4824536" cy="250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898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analýzy na DEM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err="1"/>
              <a:t>Toolbar</a:t>
            </a:r>
            <a:r>
              <a:rPr lang="cs-CZ" dirty="0"/>
              <a:t> </a:t>
            </a:r>
            <a:r>
              <a:rPr lang="cs-CZ" i="1" dirty="0"/>
              <a:t>3D </a:t>
            </a:r>
            <a:r>
              <a:rPr lang="cs-CZ" i="1" dirty="0" err="1"/>
              <a:t>Analyst</a:t>
            </a:r>
            <a:r>
              <a:rPr lang="cs-CZ" i="1" dirty="0"/>
              <a:t> </a:t>
            </a:r>
            <a:r>
              <a:rPr lang="cs-CZ" dirty="0"/>
              <a:t>- použitelné na rastry i vektorové struktury (TIN, </a:t>
            </a:r>
            <a:r>
              <a:rPr lang="cs-CZ" dirty="0" err="1"/>
              <a:t>Terrain</a:t>
            </a:r>
            <a:r>
              <a:rPr lang="cs-CZ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err="1"/>
              <a:t>Create</a:t>
            </a:r>
            <a:r>
              <a:rPr lang="cs-CZ" dirty="0"/>
              <a:t> </a:t>
            </a:r>
            <a:r>
              <a:rPr lang="cs-CZ" dirty="0" err="1"/>
              <a:t>Contour</a:t>
            </a:r>
            <a:r>
              <a:rPr lang="cs-CZ" dirty="0"/>
              <a:t> – vytváří uzavřenou izolinii o výšce v místě kliknutí myši = vrstevnice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err="1"/>
              <a:t>Create</a:t>
            </a:r>
            <a:r>
              <a:rPr lang="cs-CZ" dirty="0"/>
              <a:t> </a:t>
            </a:r>
            <a:r>
              <a:rPr lang="cs-CZ" dirty="0" err="1"/>
              <a:t>Steepest</a:t>
            </a:r>
            <a:r>
              <a:rPr lang="cs-CZ" dirty="0"/>
              <a:t> </a:t>
            </a:r>
            <a:r>
              <a:rPr lang="cs-CZ" dirty="0" err="1"/>
              <a:t>Path</a:t>
            </a:r>
            <a:r>
              <a:rPr lang="cs-CZ" dirty="0"/>
              <a:t> – vytváří spádnice z místa kliknutí myši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err="1"/>
              <a:t>Create</a:t>
            </a:r>
            <a:r>
              <a:rPr lang="cs-CZ" dirty="0"/>
              <a:t> Line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Sight</a:t>
            </a:r>
            <a:r>
              <a:rPr lang="cs-CZ" dirty="0"/>
              <a:t> – na zvolené 3D úsečce vymezuje viditelné a neviditelné oblasti / případně nová místa rozhledu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err="1"/>
              <a:t>Interpolate</a:t>
            </a:r>
            <a:r>
              <a:rPr lang="cs-CZ" dirty="0"/>
              <a:t> Point/Line/Polygon – umisťuje geometrie na daný DEM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Profile </a:t>
            </a:r>
            <a:r>
              <a:rPr lang="cs-CZ" dirty="0" err="1"/>
              <a:t>Graph</a:t>
            </a:r>
            <a:r>
              <a:rPr lang="cs-CZ" dirty="0"/>
              <a:t> – vytvoří liniový graf profilu zvolené linie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Point Profile – vytvoří bodový graf profilu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err="1"/>
              <a:t>Terrain</a:t>
            </a:r>
            <a:r>
              <a:rPr lang="cs-CZ" dirty="0"/>
              <a:t> Point Profile – vytvoří bodový graf nad vybraným terénem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63387" t="5201" r="9051" b="91999"/>
          <a:stretch/>
        </p:blipFill>
        <p:spPr>
          <a:xfrm>
            <a:off x="2195736" y="2132856"/>
            <a:ext cx="5040560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42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analýzy na DEM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3D </a:t>
            </a:r>
            <a:r>
              <a:rPr lang="cs-CZ" dirty="0" err="1"/>
              <a:t>Analyst</a:t>
            </a:r>
            <a:r>
              <a:rPr lang="cs-CZ" dirty="0"/>
              <a:t> </a:t>
            </a:r>
            <a:r>
              <a:rPr lang="cs-CZ" dirty="0" err="1"/>
              <a:t>Tools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err="1"/>
              <a:t>Stack</a:t>
            </a:r>
            <a:r>
              <a:rPr lang="cs-CZ" dirty="0"/>
              <a:t> Profile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/>
              <a:t>Vytváří profil a dodatečné statistiky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err="1"/>
              <a:t>Interpolate</a:t>
            </a:r>
            <a:r>
              <a:rPr lang="cs-CZ" dirty="0"/>
              <a:t> </a:t>
            </a:r>
            <a:r>
              <a:rPr lang="cs-CZ" dirty="0" err="1"/>
              <a:t>Shape</a:t>
            </a:r>
            <a:endParaRPr lang="cs-CZ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/>
              <a:t>Důležitý nástroj pro převod 2D geometrie do 3D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/>
              <a:t>Vyžaduje DEM a zvolenou vektorovou vrstvu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/>
              <a:t>Bez převodu do 3D geometrie nejsou možné některé typy analýz a nástroje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err="1"/>
              <a:t>Feature</a:t>
            </a:r>
            <a:r>
              <a:rPr lang="cs-CZ" dirty="0"/>
              <a:t> To 3D By </a:t>
            </a:r>
            <a:r>
              <a:rPr lang="cs-CZ" dirty="0" err="1"/>
              <a:t>Attribute</a:t>
            </a:r>
            <a:endParaRPr lang="cs-CZ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/>
              <a:t>Jednoduchý převod do 3D podle atributů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Surface</a:t>
            </a:r>
            <a:r>
              <a:rPr lang="cs-CZ" dirty="0"/>
              <a:t> </a:t>
            </a:r>
            <a:r>
              <a:rPr lang="cs-CZ" dirty="0" err="1"/>
              <a:t>Information</a:t>
            </a:r>
            <a:endParaRPr lang="cs-CZ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/>
              <a:t>Převádí 3D informace z podkladového povrchu na vstupní 2D geometrii</a:t>
            </a:r>
          </a:p>
        </p:txBody>
      </p:sp>
    </p:spTree>
    <p:extLst>
      <p:ext uri="{BB962C8B-B14F-4D97-AF65-F5344CB8AC3E}">
        <p14:creationId xmlns:p14="http://schemas.microsoft.com/office/powerpoint/2010/main" val="2291693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3D model území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845734"/>
            <a:ext cx="5693257" cy="4023360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err="1"/>
              <a:t>ArcGIS</a:t>
            </a:r>
            <a:r>
              <a:rPr lang="cs-CZ" dirty="0"/>
              <a:t> nabízí různé možnosti pro práci ve 3D:</a:t>
            </a:r>
          </a:p>
          <a:p>
            <a:pPr lv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dirty="0"/>
              <a:t>Implementace náhledu v </a:t>
            </a:r>
            <a:r>
              <a:rPr lang="cs-CZ" dirty="0" err="1"/>
              <a:t>ArcMap</a:t>
            </a:r>
            <a:r>
              <a:rPr lang="cs-CZ" dirty="0"/>
              <a:t> (3D </a:t>
            </a:r>
            <a:r>
              <a:rPr lang="cs-CZ" dirty="0" err="1"/>
              <a:t>view</a:t>
            </a:r>
            <a:r>
              <a:rPr lang="cs-CZ" dirty="0"/>
              <a:t> pro LAS data)</a:t>
            </a:r>
          </a:p>
          <a:p>
            <a:pPr lv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dirty="0"/>
              <a:t>Prostředí </a:t>
            </a:r>
            <a:r>
              <a:rPr lang="cs-CZ" dirty="0" err="1"/>
              <a:t>ArcGlobe</a:t>
            </a:r>
            <a:r>
              <a:rPr lang="cs-CZ" dirty="0"/>
              <a:t> – pro globální data</a:t>
            </a:r>
          </a:p>
          <a:p>
            <a:pPr lv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dirty="0"/>
              <a:t>Prostředí </a:t>
            </a:r>
            <a:r>
              <a:rPr lang="cs-CZ" b="1" dirty="0" err="1"/>
              <a:t>ArcScene</a:t>
            </a:r>
            <a:r>
              <a:rPr lang="cs-CZ" dirty="0"/>
              <a:t> – lokálněji zaměřená aplikace, větší počet možností zpracování a vizualizace dat</a:t>
            </a:r>
          </a:p>
          <a:p>
            <a:pPr lv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dirty="0" err="1"/>
              <a:t>ArcGIS</a:t>
            </a:r>
            <a:r>
              <a:rPr lang="cs-CZ" dirty="0"/>
              <a:t> Pro – snaha o vytvoření jediné aplikace pokrývající funkcionalitu jednotlivých součástí balíku </a:t>
            </a:r>
            <a:r>
              <a:rPr lang="cs-CZ" dirty="0" err="1"/>
              <a:t>ArcGIS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40550" t="76600" r="40550" b="6600"/>
          <a:stretch/>
        </p:blipFill>
        <p:spPr>
          <a:xfrm>
            <a:off x="7242312" y="3981421"/>
            <a:ext cx="1728192" cy="86409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43700" t="20601" r="42125" b="54199"/>
          <a:stretch/>
        </p:blipFill>
        <p:spPr>
          <a:xfrm>
            <a:off x="6156176" y="2463534"/>
            <a:ext cx="1296144" cy="129614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43701" t="44400" r="25587" b="20600"/>
          <a:stretch/>
        </p:blipFill>
        <p:spPr>
          <a:xfrm>
            <a:off x="6660232" y="764704"/>
            <a:ext cx="2304256" cy="147708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/>
          <a:srcRect l="27163" t="47201" r="40616" b="16400"/>
          <a:stretch/>
        </p:blipFill>
        <p:spPr>
          <a:xfrm>
            <a:off x="5868144" y="5238751"/>
            <a:ext cx="2115867" cy="134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435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3D model území - </a:t>
            </a:r>
            <a:r>
              <a:rPr lang="cs-CZ" dirty="0" err="1"/>
              <a:t>ArcScene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Zobrazení a vytvoření 3D reprezentace v </a:t>
            </a:r>
            <a:r>
              <a:rPr lang="cs-CZ" dirty="0" err="1"/>
              <a:t>ArcScene</a:t>
            </a:r>
            <a:r>
              <a:rPr lang="cs-CZ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3D geometrie – bez potřeby dodatečného výpočtu výšek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2D geometrie – zobrazení v nulové výšce → potřeba výpočtu 3D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/>
              <a:t>Na základě přenosu základních výšek z podkladového (jiného zvoleného) povrchu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/>
              <a:t>Možnost přidat Offset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/>
              <a:t>Možnost přidat převýšení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/>
              <a:t>Pro vektorové prvky možnost nastavit vytažení z/do určité výšky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Pozor na on-</a:t>
            </a:r>
            <a:r>
              <a:rPr lang="cs-CZ" dirty="0" err="1"/>
              <a:t>the</a:t>
            </a:r>
            <a:r>
              <a:rPr lang="cs-CZ" dirty="0"/>
              <a:t>-</a:t>
            </a:r>
            <a:r>
              <a:rPr lang="cs-CZ" dirty="0" err="1"/>
              <a:t>fly</a:t>
            </a:r>
            <a:r>
              <a:rPr lang="cs-CZ" dirty="0"/>
              <a:t> transformaci mezi WGS a S-JTSK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Přizpůsobení prostorového rozlišení rastru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2654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rázek 22"/>
          <p:cNvPicPr>
            <a:picLocks noChangeAspect="1"/>
          </p:cNvPicPr>
          <p:nvPr/>
        </p:nvPicPr>
        <p:blipFill rotWithShape="1">
          <a:blip r:embed="rId2"/>
          <a:srcRect l="27163" t="16401" r="27163" b="17801"/>
          <a:stretch/>
        </p:blipFill>
        <p:spPr>
          <a:xfrm>
            <a:off x="885803" y="260648"/>
            <a:ext cx="7286597" cy="5904656"/>
          </a:xfrm>
          <a:prstGeom prst="rect">
            <a:avLst/>
          </a:prstGeom>
        </p:spPr>
      </p:pic>
      <p:cxnSp>
        <p:nvCxnSpPr>
          <p:cNvPr id="6" name="Spojnice: pravoúhlá 5"/>
          <p:cNvCxnSpPr>
            <a:cxnSpLocks/>
          </p:cNvCxnSpPr>
          <p:nvPr/>
        </p:nvCxnSpPr>
        <p:spPr>
          <a:xfrm>
            <a:off x="3779912" y="1628800"/>
            <a:ext cx="2232248" cy="288032"/>
          </a:xfrm>
          <a:prstGeom prst="bentConnector3">
            <a:avLst>
              <a:gd name="adj1" fmla="val 108688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3877743" y="1268760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rgbClr val="FF0000"/>
                </a:solidFill>
              </a:rPr>
              <a:t>Volba povrchu DEM</a:t>
            </a:r>
          </a:p>
        </p:txBody>
      </p:sp>
      <p:cxnSp>
        <p:nvCxnSpPr>
          <p:cNvPr id="21" name="Spojnice: pravoúhlá 20"/>
          <p:cNvCxnSpPr>
            <a:cxnSpLocks/>
          </p:cNvCxnSpPr>
          <p:nvPr/>
        </p:nvCxnSpPr>
        <p:spPr>
          <a:xfrm>
            <a:off x="3813085" y="2969014"/>
            <a:ext cx="2232248" cy="288032"/>
          </a:xfrm>
          <a:prstGeom prst="bentConnector3">
            <a:avLst>
              <a:gd name="adj1" fmla="val 108688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3786037" y="2618134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rgbClr val="FF0000"/>
                </a:solidFill>
              </a:rPr>
              <a:t>Volba převýšení</a:t>
            </a:r>
          </a:p>
        </p:txBody>
      </p:sp>
      <p:cxnSp>
        <p:nvCxnSpPr>
          <p:cNvPr id="24" name="Spojnice: pravoúhlá 23"/>
          <p:cNvCxnSpPr>
            <a:cxnSpLocks/>
          </p:cNvCxnSpPr>
          <p:nvPr/>
        </p:nvCxnSpPr>
        <p:spPr>
          <a:xfrm flipV="1">
            <a:off x="2051720" y="4440484"/>
            <a:ext cx="2520280" cy="678897"/>
          </a:xfrm>
          <a:prstGeom prst="bentConnector3">
            <a:avLst>
              <a:gd name="adj1" fmla="val 106167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2195736" y="4771619"/>
            <a:ext cx="30512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rgbClr val="FF0000"/>
                </a:solidFill>
              </a:rPr>
              <a:t>Volba výškového posunu modelu</a:t>
            </a:r>
          </a:p>
        </p:txBody>
      </p:sp>
    </p:spTree>
    <p:extLst>
      <p:ext uri="{BB962C8B-B14F-4D97-AF65-F5344CB8AC3E}">
        <p14:creationId xmlns:p14="http://schemas.microsoft.com/office/powerpoint/2010/main" val="1616635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7163" t="17801" r="27163" b="17800"/>
          <a:stretch/>
        </p:blipFill>
        <p:spPr>
          <a:xfrm>
            <a:off x="1043608" y="404664"/>
            <a:ext cx="7200800" cy="5710980"/>
          </a:xfrm>
          <a:prstGeom prst="rect">
            <a:avLst/>
          </a:prstGeom>
        </p:spPr>
      </p:pic>
      <p:cxnSp>
        <p:nvCxnSpPr>
          <p:cNvPr id="6" name="Spojnice: pravoúhlá 5"/>
          <p:cNvCxnSpPr>
            <a:cxnSpLocks/>
          </p:cNvCxnSpPr>
          <p:nvPr/>
        </p:nvCxnSpPr>
        <p:spPr>
          <a:xfrm rot="10800000">
            <a:off x="1331640" y="3356992"/>
            <a:ext cx="2016224" cy="1008112"/>
          </a:xfrm>
          <a:prstGeom prst="bentConnector3">
            <a:avLst>
              <a:gd name="adj1" fmla="val 108871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1331639" y="4005064"/>
            <a:ext cx="2160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rgbClr val="FF0000"/>
                </a:solidFill>
              </a:rPr>
              <a:t>Nastavení kvality zobrazení</a:t>
            </a:r>
          </a:p>
        </p:txBody>
      </p:sp>
      <p:cxnSp>
        <p:nvCxnSpPr>
          <p:cNvPr id="17" name="Spojnice: pravoúhlá 16"/>
          <p:cNvCxnSpPr>
            <a:cxnSpLocks/>
          </p:cNvCxnSpPr>
          <p:nvPr/>
        </p:nvCxnSpPr>
        <p:spPr>
          <a:xfrm rot="10800000" flipV="1">
            <a:off x="4499992" y="1484784"/>
            <a:ext cx="2304256" cy="504056"/>
          </a:xfrm>
          <a:prstGeom prst="bentConnector3">
            <a:avLst>
              <a:gd name="adj1" fmla="val 87775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4788024" y="1124744"/>
            <a:ext cx="2160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rgbClr val="FF0000"/>
                </a:solidFill>
              </a:rPr>
              <a:t>Nastavení převzorkování</a:t>
            </a:r>
          </a:p>
        </p:txBody>
      </p:sp>
    </p:spTree>
    <p:extLst>
      <p:ext uri="{BB962C8B-B14F-4D97-AF65-F5344CB8AC3E}">
        <p14:creationId xmlns:p14="http://schemas.microsoft.com/office/powerpoint/2010/main" val="3475007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7163" t="17111" r="27951" b="17800"/>
          <a:stretch/>
        </p:blipFill>
        <p:spPr>
          <a:xfrm>
            <a:off x="1043608" y="404664"/>
            <a:ext cx="7273705" cy="5932841"/>
          </a:xfrm>
          <a:prstGeom prst="rect">
            <a:avLst/>
          </a:prstGeom>
        </p:spPr>
      </p:pic>
      <p:cxnSp>
        <p:nvCxnSpPr>
          <p:cNvPr id="6" name="Spojnice: pravoúhlá 5"/>
          <p:cNvCxnSpPr>
            <a:cxnSpLocks/>
          </p:cNvCxnSpPr>
          <p:nvPr/>
        </p:nvCxnSpPr>
        <p:spPr>
          <a:xfrm rot="10800000">
            <a:off x="2627784" y="3284984"/>
            <a:ext cx="3168352" cy="720080"/>
          </a:xfrm>
          <a:prstGeom prst="bentConnector3">
            <a:avLst>
              <a:gd name="adj1" fmla="val 105223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3203848" y="3697288"/>
            <a:ext cx="21957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rgbClr val="FF0000"/>
                </a:solidFill>
              </a:rPr>
              <a:t>Přizpůsobení histogramu</a:t>
            </a:r>
          </a:p>
        </p:txBody>
      </p:sp>
    </p:spTree>
    <p:extLst>
      <p:ext uri="{BB962C8B-B14F-4D97-AF65-F5344CB8AC3E}">
        <p14:creationId xmlns:p14="http://schemas.microsoft.com/office/powerpoint/2010/main" val="3534295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7163" t="16401" r="27163" b="17801"/>
          <a:stretch/>
        </p:blipFill>
        <p:spPr>
          <a:xfrm>
            <a:off x="1043608" y="548680"/>
            <a:ext cx="6984776" cy="5660077"/>
          </a:xfrm>
          <a:prstGeom prst="rect">
            <a:avLst/>
          </a:prstGeom>
        </p:spPr>
      </p:pic>
      <p:cxnSp>
        <p:nvCxnSpPr>
          <p:cNvPr id="14" name="Spojnice: pravoúhlá 13"/>
          <p:cNvCxnSpPr>
            <a:cxnSpLocks/>
          </p:cNvCxnSpPr>
          <p:nvPr/>
        </p:nvCxnSpPr>
        <p:spPr>
          <a:xfrm rot="10800000">
            <a:off x="5508104" y="4797152"/>
            <a:ext cx="2304256" cy="432048"/>
          </a:xfrm>
          <a:prstGeom prst="bentConnector3">
            <a:avLst>
              <a:gd name="adj1" fmla="val 90446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5868144" y="4859287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rgbClr val="FF0000"/>
                </a:solidFill>
              </a:rPr>
              <a:t>Kvality zvýraznění rastru</a:t>
            </a:r>
          </a:p>
        </p:txBody>
      </p:sp>
      <p:sp>
        <p:nvSpPr>
          <p:cNvPr id="25" name="Pravá složená závorka 24"/>
          <p:cNvSpPr/>
          <p:nvPr/>
        </p:nvSpPr>
        <p:spPr>
          <a:xfrm>
            <a:off x="5436096" y="2780928"/>
            <a:ext cx="720080" cy="1008112"/>
          </a:xfrm>
          <a:prstGeom prst="rightBrace">
            <a:avLst>
              <a:gd name="adj1" fmla="val 0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TextovéPole 25"/>
          <p:cNvSpPr txBox="1"/>
          <p:nvPr/>
        </p:nvSpPr>
        <p:spPr>
          <a:xfrm>
            <a:off x="6177326" y="3023374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rgbClr val="FF0000"/>
                </a:solidFill>
              </a:rPr>
              <a:t>Nastavení stínování scény</a:t>
            </a:r>
          </a:p>
        </p:txBody>
      </p:sp>
    </p:spTree>
    <p:extLst>
      <p:ext uri="{BB962C8B-B14F-4D97-AF65-F5344CB8AC3E}">
        <p14:creationId xmlns:p14="http://schemas.microsoft.com/office/powerpoint/2010/main" val="731753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2988" t="19218" r="17713" b="3801"/>
          <a:stretch/>
        </p:blipFill>
        <p:spPr>
          <a:xfrm>
            <a:off x="1475656" y="1268760"/>
            <a:ext cx="6336704" cy="395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563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Hodnocení kvality vytvořených DMR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845734"/>
            <a:ext cx="6485345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1) Na vektorové úrovni – atributová tabulka = např. rozdíl sloupců; bodová pole: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Pravidelný </a:t>
            </a:r>
            <a:r>
              <a:rPr lang="cs-CZ" dirty="0" err="1"/>
              <a:t>grid</a:t>
            </a:r>
            <a:r>
              <a:rPr lang="cs-CZ" dirty="0"/>
              <a:t> – např. z buněk rastru (</a:t>
            </a:r>
            <a:r>
              <a:rPr lang="cs-CZ" i="1" dirty="0" err="1"/>
              <a:t>Raster</a:t>
            </a:r>
            <a:r>
              <a:rPr lang="cs-CZ" i="1" dirty="0"/>
              <a:t> To </a:t>
            </a:r>
            <a:r>
              <a:rPr lang="cs-CZ" i="1" dirty="0" err="1"/>
              <a:t>Points</a:t>
            </a:r>
            <a:r>
              <a:rPr lang="cs-CZ" dirty="0"/>
              <a:t>), </a:t>
            </a:r>
            <a:r>
              <a:rPr lang="cs-CZ" dirty="0" err="1"/>
              <a:t>centroidy</a:t>
            </a:r>
            <a:r>
              <a:rPr lang="cs-CZ" dirty="0"/>
              <a:t> polygonů (</a:t>
            </a:r>
            <a:r>
              <a:rPr lang="cs-CZ" i="1" dirty="0" err="1"/>
              <a:t>Create</a:t>
            </a:r>
            <a:r>
              <a:rPr lang="cs-CZ" i="1" dirty="0"/>
              <a:t> </a:t>
            </a:r>
            <a:r>
              <a:rPr lang="cs-CZ" i="1" dirty="0" err="1"/>
              <a:t>Fishnet</a:t>
            </a:r>
            <a:r>
              <a:rPr lang="cs-CZ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Náhodně generovaná – </a:t>
            </a:r>
            <a:r>
              <a:rPr lang="cs-CZ" i="1" dirty="0" err="1"/>
              <a:t>Create</a:t>
            </a:r>
            <a:r>
              <a:rPr lang="cs-CZ" i="1" dirty="0"/>
              <a:t> </a:t>
            </a:r>
            <a:r>
              <a:rPr lang="cs-CZ" i="1" dirty="0" err="1"/>
              <a:t>Random</a:t>
            </a:r>
            <a:r>
              <a:rPr lang="cs-CZ" i="1" dirty="0"/>
              <a:t> </a:t>
            </a:r>
            <a:r>
              <a:rPr lang="cs-CZ" i="1" dirty="0" err="1"/>
              <a:t>Points</a:t>
            </a:r>
            <a:r>
              <a:rPr lang="cs-CZ" i="1" dirty="0"/>
              <a:t> </a:t>
            </a:r>
            <a:r>
              <a:rPr lang="cs-CZ" dirty="0"/>
              <a:t>(rozsah, počet, min. vzdálenost)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Měřené body / vertexy geometrií: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/>
              <a:t>Všechny – </a:t>
            </a:r>
            <a:r>
              <a:rPr lang="cs-CZ" i="1" dirty="0" err="1"/>
              <a:t>Extract</a:t>
            </a:r>
            <a:r>
              <a:rPr lang="cs-CZ" i="1" dirty="0"/>
              <a:t> </a:t>
            </a:r>
            <a:r>
              <a:rPr lang="cs-CZ" i="1" dirty="0" err="1"/>
              <a:t>Values</a:t>
            </a:r>
            <a:r>
              <a:rPr lang="cs-CZ" i="1" dirty="0"/>
              <a:t> To </a:t>
            </a:r>
            <a:r>
              <a:rPr lang="cs-CZ" i="1" dirty="0" err="1"/>
              <a:t>Points</a:t>
            </a:r>
            <a:endParaRPr lang="cs-CZ" i="1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/>
              <a:t>Podmnožina – </a:t>
            </a:r>
            <a:r>
              <a:rPr lang="cs-CZ" i="1" dirty="0" err="1"/>
              <a:t>Subset</a:t>
            </a:r>
            <a:r>
              <a:rPr lang="cs-CZ" i="1" dirty="0"/>
              <a:t> </a:t>
            </a:r>
            <a:r>
              <a:rPr lang="cs-CZ" i="1" dirty="0" err="1"/>
              <a:t>Features</a:t>
            </a:r>
            <a:r>
              <a:rPr lang="cs-CZ" dirty="0"/>
              <a:t> – rozdělí soubor na zdrojová a testovací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2) Na rastrové úrovni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Na úrovni všech buněk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Mapová algebra – viz dále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1413" t="50000" r="73625"/>
          <a:stretch/>
        </p:blipFill>
        <p:spPr>
          <a:xfrm>
            <a:off x="6961502" y="2771200"/>
            <a:ext cx="2182498" cy="410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6337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43700" t="17111" r="11413" b="16400"/>
          <a:stretch/>
        </p:blipFill>
        <p:spPr>
          <a:xfrm>
            <a:off x="1115616" y="260648"/>
            <a:ext cx="7272808" cy="6059702"/>
          </a:xfrm>
          <a:prstGeom prst="rect">
            <a:avLst/>
          </a:prstGeom>
        </p:spPr>
      </p:pic>
      <p:cxnSp>
        <p:nvCxnSpPr>
          <p:cNvPr id="5" name="Spojnice: pravoúhlá 4"/>
          <p:cNvCxnSpPr>
            <a:cxnSpLocks/>
          </p:cNvCxnSpPr>
          <p:nvPr/>
        </p:nvCxnSpPr>
        <p:spPr>
          <a:xfrm rot="10800000">
            <a:off x="5148064" y="3254145"/>
            <a:ext cx="2304256" cy="432048"/>
          </a:xfrm>
          <a:prstGeom prst="bentConnector3">
            <a:avLst>
              <a:gd name="adj1" fmla="val 90446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5616116" y="3316279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rgbClr val="FF0000"/>
                </a:solidFill>
              </a:rPr>
              <a:t>Způsob extrudování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832140" y="2194991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rgbClr val="FF0000"/>
                </a:solidFill>
              </a:rPr>
              <a:t>Stanovení konstanty nebo výrazu výšky extruze</a:t>
            </a:r>
          </a:p>
        </p:txBody>
      </p:sp>
      <p:sp>
        <p:nvSpPr>
          <p:cNvPr id="9" name="Pravá složená závorka 8"/>
          <p:cNvSpPr/>
          <p:nvPr/>
        </p:nvSpPr>
        <p:spPr>
          <a:xfrm>
            <a:off x="5148064" y="1988840"/>
            <a:ext cx="684076" cy="920684"/>
          </a:xfrm>
          <a:prstGeom prst="rightBrace">
            <a:avLst>
              <a:gd name="adj1" fmla="val 0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3366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/>
          <a:srcRect l="12988" t="17801" r="17713" b="2400"/>
          <a:stretch/>
        </p:blipFill>
        <p:spPr>
          <a:xfrm>
            <a:off x="1403648" y="1268760"/>
            <a:ext cx="6336704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7864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Cvičení č. 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535594"/>
          </a:xfrm>
        </p:spPr>
        <p:txBody>
          <a:bodyPr>
            <a:normAutofit lnSpcReduction="10000"/>
          </a:bodyPr>
          <a:lstStyle/>
          <a:p>
            <a:r>
              <a:rPr lang="cs-CZ" dirty="0"/>
              <a:t>Struktura a naplnění jednotlivých cílů viz </a:t>
            </a:r>
            <a:r>
              <a:rPr lang="cs-CZ" dirty="0" err="1"/>
              <a:t>Cv</a:t>
            </a:r>
            <a:r>
              <a:rPr lang="cs-CZ" dirty="0"/>
              <a:t>. 2</a:t>
            </a:r>
          </a:p>
          <a:p>
            <a:r>
              <a:rPr lang="cs-CZ" dirty="0"/>
              <a:t>V protokolu okomentovat všechny prováděné analýzy, postupy zpracování (např. hustota říční sítě, interpolace, hydrologické výstupy…), použitá data a zkoumané území</a:t>
            </a:r>
          </a:p>
          <a:p>
            <a:r>
              <a:rPr lang="cs-CZ" dirty="0"/>
              <a:t>Obrazové přílohy (součást protokolu) minimálně:</a:t>
            </a:r>
          </a:p>
          <a:p>
            <a:pPr lvl="1"/>
            <a:r>
              <a:rPr lang="cs-CZ" dirty="0"/>
              <a:t>Přehledová </a:t>
            </a:r>
            <a:r>
              <a:rPr lang="cs-CZ" b="1" dirty="0"/>
              <a:t>mapa</a:t>
            </a:r>
            <a:r>
              <a:rPr lang="cs-CZ" dirty="0"/>
              <a:t> území</a:t>
            </a:r>
          </a:p>
          <a:p>
            <a:pPr lvl="1"/>
            <a:r>
              <a:rPr lang="cs-CZ" dirty="0"/>
              <a:t>3x </a:t>
            </a:r>
            <a:r>
              <a:rPr lang="cs-CZ" b="1" dirty="0"/>
              <a:t>mapa</a:t>
            </a:r>
            <a:r>
              <a:rPr lang="cs-CZ" dirty="0"/>
              <a:t> vybraných analytických podkladů (např. geologická, </a:t>
            </a:r>
            <a:r>
              <a:rPr lang="cs-CZ" dirty="0" err="1"/>
              <a:t>land</a:t>
            </a:r>
            <a:r>
              <a:rPr lang="cs-CZ" dirty="0"/>
              <a:t> </a:t>
            </a:r>
            <a:r>
              <a:rPr lang="cs-CZ" dirty="0" err="1"/>
              <a:t>cover</a:t>
            </a:r>
            <a:r>
              <a:rPr lang="cs-CZ" dirty="0"/>
              <a:t>…)</a:t>
            </a:r>
          </a:p>
          <a:p>
            <a:pPr lvl="1"/>
            <a:r>
              <a:rPr lang="cs-CZ" b="1" dirty="0"/>
              <a:t>Mapa</a:t>
            </a:r>
            <a:r>
              <a:rPr lang="cs-CZ" dirty="0"/>
              <a:t> DEM a vybraná morfometrické charakteristiky (může být vedle sebe)</a:t>
            </a:r>
          </a:p>
          <a:p>
            <a:pPr lvl="1"/>
            <a:r>
              <a:rPr lang="cs-CZ" b="1" dirty="0"/>
              <a:t>Mapa</a:t>
            </a:r>
            <a:r>
              <a:rPr lang="cs-CZ" dirty="0"/>
              <a:t> 3 vybraných sesuvů s grafickými margináliemi ve formě profilů těchto sesuvů (např. 3D+graf)</a:t>
            </a:r>
          </a:p>
          <a:p>
            <a:pPr lvl="1"/>
            <a:r>
              <a:rPr lang="cs-CZ" dirty="0"/>
              <a:t>2 x náhled na vytvořenou 3D vizualizaci území – ortofoto + vybrané body, jiné vhodné prvky</a:t>
            </a:r>
          </a:p>
          <a:p>
            <a:r>
              <a:rPr lang="cs-CZ" dirty="0"/>
              <a:t>Mimo tyto přílohy je možné vkládat jakékoliv relevantní obrázky, grafy, mapy, tabulky, videa, animace…;), které napomohou k osvětlení výsledků</a:t>
            </a:r>
          </a:p>
        </p:txBody>
      </p:sp>
    </p:spTree>
    <p:extLst>
      <p:ext uri="{BB962C8B-B14F-4D97-AF65-F5344CB8AC3E}">
        <p14:creationId xmlns:p14="http://schemas.microsoft.com/office/powerpoint/2010/main" val="17052892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845734"/>
            <a:ext cx="7637473" cy="4023360"/>
          </a:xfrm>
        </p:spPr>
        <p:txBody>
          <a:bodyPr/>
          <a:lstStyle/>
          <a:p>
            <a:r>
              <a:rPr lang="cs-CZ" dirty="0"/>
              <a:t>GIS a DPZ v geologických vědách v prostředí </a:t>
            </a:r>
            <a:r>
              <a:rPr lang="cs-CZ" dirty="0" err="1"/>
              <a:t>ArcGIS</a:t>
            </a:r>
            <a:r>
              <a:rPr lang="cs-CZ" dirty="0"/>
              <a:t> a jeho extenzí (2007): </a:t>
            </a:r>
          </a:p>
          <a:p>
            <a:pPr lvl="1"/>
            <a:r>
              <a:rPr lang="cs-CZ" dirty="0">
                <a:hlinkClick r:id="rId2"/>
              </a:rPr>
              <a:t>https://web.natur.cuni.cz/ugp/main/staff/martinek/FTP/GISaDPZvGeol2007.pdf</a:t>
            </a:r>
            <a:endParaRPr lang="cs-CZ" dirty="0"/>
          </a:p>
          <a:p>
            <a:r>
              <a:rPr lang="cs-CZ" dirty="0"/>
              <a:t>Hydrologické analýzy v distribuovaném prostředí (2010):</a:t>
            </a:r>
          </a:p>
          <a:p>
            <a:pPr lvl="1"/>
            <a:r>
              <a:rPr lang="cs-CZ" dirty="0">
                <a:hlinkClick r:id="rId3"/>
              </a:rPr>
              <a:t>http://gis.zcu.cz/studium/ZaverecnePrace/2010/Silhavy__Hydrologicke_analyzy_v_distribuovanem_prostredi__DP.pdf</a:t>
            </a:r>
            <a:endParaRPr lang="cs-CZ" dirty="0"/>
          </a:p>
          <a:p>
            <a:r>
              <a:rPr lang="cs-CZ" dirty="0" err="1"/>
              <a:t>ArcGIS</a:t>
            </a:r>
            <a:r>
              <a:rPr lang="cs-CZ" dirty="0"/>
              <a:t> Desktop </a:t>
            </a:r>
            <a:r>
              <a:rPr lang="cs-CZ" dirty="0" err="1"/>
              <a:t>Help</a:t>
            </a:r>
            <a:endParaRPr lang="cs-CZ" dirty="0"/>
          </a:p>
          <a:p>
            <a:pPr lvl="1"/>
            <a:r>
              <a:rPr lang="cs-CZ" dirty="0">
                <a:hlinkClick r:id="rId4"/>
              </a:rPr>
              <a:t>http://desktop.arcgis.com/en/documentation/</a:t>
            </a:r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5799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Hydrologické modelování v </a:t>
            </a:r>
            <a:r>
              <a:rPr lang="cs-CZ" sz="4000" dirty="0" err="1"/>
              <a:t>ArcGIS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845734"/>
            <a:ext cx="5189201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Povrchové a podzemní analýzy (</a:t>
            </a:r>
            <a:r>
              <a:rPr lang="cs-CZ" dirty="0" err="1"/>
              <a:t>Spatial</a:t>
            </a:r>
            <a:r>
              <a:rPr lang="cs-CZ" dirty="0"/>
              <a:t> </a:t>
            </a:r>
            <a:r>
              <a:rPr lang="cs-CZ" dirty="0" err="1"/>
              <a:t>Analyst</a:t>
            </a:r>
            <a:r>
              <a:rPr lang="cs-CZ" dirty="0"/>
              <a:t> </a:t>
            </a:r>
            <a:r>
              <a:rPr lang="cs-CZ" dirty="0" err="1"/>
              <a:t>Tools</a:t>
            </a:r>
            <a:r>
              <a:rPr lang="cs-CZ" dirty="0"/>
              <a:t> – Hydrology/</a:t>
            </a:r>
            <a:r>
              <a:rPr lang="cs-CZ" dirty="0" err="1"/>
              <a:t>Groundwater</a:t>
            </a:r>
            <a:r>
              <a:rPr lang="cs-CZ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Rozšířená varianta v extenzi </a:t>
            </a:r>
            <a:r>
              <a:rPr lang="cs-CZ" dirty="0" err="1"/>
              <a:t>ArcHydro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Založeno nejčastěji na vytvořeném výškovém modelu území (DEM) ve formě rastru (</a:t>
            </a:r>
            <a:r>
              <a:rPr lang="cs-CZ" dirty="0" err="1"/>
              <a:t>Topo</a:t>
            </a:r>
            <a:r>
              <a:rPr lang="cs-CZ" dirty="0"/>
              <a:t> To </a:t>
            </a:r>
            <a:r>
              <a:rPr lang="cs-CZ" dirty="0" err="1"/>
              <a:t>Raster</a:t>
            </a:r>
            <a:r>
              <a:rPr lang="cs-CZ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Korektnost vychází z kvality výškového modelu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Kombinace s dalšími rastry (geomorfologické, pedologické aj. charakteristiky)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77562" t="37400" r="388" b="-400"/>
          <a:stretch/>
        </p:blipFill>
        <p:spPr>
          <a:xfrm>
            <a:off x="6156176" y="1970837"/>
            <a:ext cx="2952328" cy="474481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317" y="5013176"/>
            <a:ext cx="4514484" cy="159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712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Hydrologické modelování v </a:t>
            </a:r>
            <a:r>
              <a:rPr lang="cs-CZ" sz="4000" dirty="0" err="1"/>
              <a:t>ArcGIS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i="1" dirty="0"/>
              <a:t> </a:t>
            </a:r>
            <a:r>
              <a:rPr lang="cs-CZ" i="1" dirty="0" err="1"/>
              <a:t>Flow</a:t>
            </a:r>
            <a:r>
              <a:rPr lang="cs-CZ" i="1" dirty="0"/>
              <a:t> </a:t>
            </a:r>
            <a:r>
              <a:rPr lang="cs-CZ" i="1" dirty="0" err="1"/>
              <a:t>Direction</a:t>
            </a:r>
            <a:r>
              <a:rPr lang="cs-CZ" i="1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Směr odtoku z buněk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8 směrů, povolen vždy jen jednosměrný odtok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9525" t="34600" r="46063" b="34600"/>
          <a:stretch/>
        </p:blipFill>
        <p:spPr>
          <a:xfrm>
            <a:off x="5940152" y="3933369"/>
            <a:ext cx="2880320" cy="204409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30313" t="27600" r="41338" b="44400"/>
          <a:stretch/>
        </p:blipFill>
        <p:spPr>
          <a:xfrm>
            <a:off x="971600" y="1845734"/>
            <a:ext cx="4680520" cy="260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878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Hydrologické modelování v </a:t>
            </a:r>
            <a:r>
              <a:rPr lang="cs-CZ" sz="4000" dirty="0" err="1"/>
              <a:t>ArcGIS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845734"/>
            <a:ext cx="5070610" cy="453559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V případě hydrologicky nekorektního DEM: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i="1" dirty="0" err="1"/>
              <a:t>Sink</a:t>
            </a:r>
            <a:r>
              <a:rPr lang="cs-CZ" i="1" dirty="0"/>
              <a:t> – </a:t>
            </a:r>
            <a:r>
              <a:rPr lang="cs-CZ" i="1" dirty="0" err="1"/>
              <a:t>Watershed</a:t>
            </a:r>
            <a:r>
              <a:rPr lang="cs-CZ" i="1" dirty="0"/>
              <a:t> – </a:t>
            </a:r>
            <a:r>
              <a:rPr lang="cs-CZ" i="1" dirty="0" err="1"/>
              <a:t>Zonal</a:t>
            </a:r>
            <a:r>
              <a:rPr lang="cs-CZ" i="1" dirty="0"/>
              <a:t> </a:t>
            </a:r>
            <a:r>
              <a:rPr lang="cs-CZ" i="1" dirty="0" err="1"/>
              <a:t>Statistics</a:t>
            </a:r>
            <a:r>
              <a:rPr lang="cs-CZ" i="1" dirty="0"/>
              <a:t> – </a:t>
            </a:r>
            <a:r>
              <a:rPr lang="cs-CZ" i="1" dirty="0" err="1"/>
              <a:t>Zonal</a:t>
            </a:r>
            <a:r>
              <a:rPr lang="cs-CZ" i="1" dirty="0"/>
              <a:t> Fill - Minus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hlinkClick r:id="rId2"/>
              </a:rPr>
              <a:t>http://desktop.arcgis.com/en/arcmap/10.3/tools/spatial-analyst-toolbox/how-sink-works.htm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Přepočet </a:t>
            </a:r>
            <a:r>
              <a:rPr lang="cs-CZ" i="1" dirty="0" err="1"/>
              <a:t>Flow</a:t>
            </a:r>
            <a:r>
              <a:rPr lang="cs-CZ" i="1" dirty="0"/>
              <a:t> </a:t>
            </a:r>
            <a:r>
              <a:rPr lang="cs-CZ" i="1" dirty="0" err="1"/>
              <a:t>Direction</a:t>
            </a:r>
            <a:endParaRPr lang="cs-CZ" i="1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i="1" dirty="0" err="1"/>
              <a:t>Flow</a:t>
            </a:r>
            <a:r>
              <a:rPr lang="cs-CZ" i="1" dirty="0"/>
              <a:t> </a:t>
            </a:r>
            <a:r>
              <a:rPr lang="cs-CZ" i="1" dirty="0" err="1"/>
              <a:t>Accumulation</a:t>
            </a:r>
            <a:endParaRPr lang="cs-CZ" i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Sumace buněk vtékajících do každé buňky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Vychází z </a:t>
            </a:r>
            <a:r>
              <a:rPr lang="cs-CZ" dirty="0" err="1"/>
              <a:t>Flow</a:t>
            </a:r>
            <a:r>
              <a:rPr lang="cs-CZ" dirty="0"/>
              <a:t> </a:t>
            </a:r>
            <a:r>
              <a:rPr lang="cs-CZ" dirty="0" err="1"/>
              <a:t>Direction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i="1" dirty="0"/>
              <a:t> Con/Set </a:t>
            </a:r>
            <a:r>
              <a:rPr lang="cs-CZ" i="1" dirty="0" err="1"/>
              <a:t>Null</a:t>
            </a:r>
            <a:endParaRPr lang="cs-CZ" i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Jednoduchý způsob </a:t>
            </a:r>
            <a:r>
              <a:rPr lang="cs-CZ" dirty="0" err="1"/>
              <a:t>prahování</a:t>
            </a:r>
            <a:r>
              <a:rPr lang="cs-CZ" dirty="0"/>
              <a:t> rastru do formy bitmapy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Lze využít pro stanovení vodních toků z rastru akumulace odtoku</a:t>
            </a:r>
          </a:p>
        </p:txBody>
      </p:sp>
      <p:grpSp>
        <p:nvGrpSpPr>
          <p:cNvPr id="6" name="Skupina 5"/>
          <p:cNvGrpSpPr/>
          <p:nvPr/>
        </p:nvGrpSpPr>
        <p:grpSpPr>
          <a:xfrm>
            <a:off x="5769959" y="1628800"/>
            <a:ext cx="3188526" cy="1842601"/>
            <a:chOff x="5482679" y="1737361"/>
            <a:chExt cx="3188526" cy="1842601"/>
          </a:xfrm>
        </p:grpSpPr>
        <p:pic>
          <p:nvPicPr>
            <p:cNvPr id="4" name="Obrázek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82679" y="1737361"/>
              <a:ext cx="3108312" cy="938521"/>
            </a:xfrm>
            <a:prstGeom prst="rect">
              <a:avLst/>
            </a:prstGeom>
          </p:spPr>
        </p:pic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80112" y="2675882"/>
              <a:ext cx="3091093" cy="904080"/>
            </a:xfrm>
            <a:prstGeom prst="rect">
              <a:avLst/>
            </a:prstGeom>
          </p:spPr>
        </p:pic>
      </p:grp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5"/>
          <a:srcRect l="30313" t="24801" r="48425" b="61200"/>
          <a:stretch/>
        </p:blipFill>
        <p:spPr>
          <a:xfrm>
            <a:off x="5932680" y="3616924"/>
            <a:ext cx="3110746" cy="115212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6"/>
          <a:srcRect l="31221" t="17111" r="39763" b="8000"/>
          <a:stretch/>
        </p:blipFill>
        <p:spPr>
          <a:xfrm>
            <a:off x="5932680" y="4914575"/>
            <a:ext cx="1140195" cy="165527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7"/>
          <a:srcRect l="17713" t="19218" r="59450" b="23946"/>
          <a:stretch/>
        </p:blipFill>
        <p:spPr>
          <a:xfrm>
            <a:off x="7713253" y="4914575"/>
            <a:ext cx="1162350" cy="1627175"/>
          </a:xfrm>
          <a:prstGeom prst="rect">
            <a:avLst/>
          </a:prstGeom>
        </p:spPr>
      </p:pic>
      <p:sp>
        <p:nvSpPr>
          <p:cNvPr id="10" name="Šipka: doprava 9"/>
          <p:cNvSpPr/>
          <p:nvPr/>
        </p:nvSpPr>
        <p:spPr>
          <a:xfrm>
            <a:off x="7175856" y="5742212"/>
            <a:ext cx="432048" cy="13506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6674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Hydrologické modelování v </a:t>
            </a:r>
            <a:r>
              <a:rPr lang="cs-CZ" sz="4000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ArcGIS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err="1"/>
              <a:t>Basin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Tvorba povodí z rastru směru odtoku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Stream To </a:t>
            </a:r>
            <a:r>
              <a:rPr lang="cs-CZ" dirty="0" err="1"/>
              <a:t>Feature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/>
              <a:t>Převod rastrových </a:t>
            </a:r>
            <a:r>
              <a:rPr lang="cs-CZ" dirty="0"/>
              <a:t>vodních toků na vektorovou reprezentaci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Stream Link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Identifikace jednotlivých vodních toků a přítoků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err="1"/>
              <a:t>Flow</a:t>
            </a:r>
            <a:r>
              <a:rPr lang="cs-CZ" dirty="0"/>
              <a:t> </a:t>
            </a:r>
            <a:r>
              <a:rPr lang="cs-CZ" dirty="0" err="1"/>
              <a:t>Length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Výpočet délky úseků vodních toků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Stream </a:t>
            </a:r>
            <a:r>
              <a:rPr lang="cs-CZ" dirty="0" err="1"/>
              <a:t>Order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Rozdělení vodních toků podle </a:t>
            </a:r>
            <a:r>
              <a:rPr lang="cs-CZ" dirty="0" err="1"/>
              <a:t>geogr</a:t>
            </a:r>
            <a:r>
              <a:rPr lang="cs-CZ" dirty="0"/>
              <a:t>. systémů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31100" t="17111" r="39763" b="8000"/>
          <a:stretch/>
        </p:blipFill>
        <p:spPr>
          <a:xfrm>
            <a:off x="7020272" y="1711320"/>
            <a:ext cx="1872208" cy="270672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31100" t="29000" r="58662" b="50000"/>
          <a:stretch/>
        </p:blipFill>
        <p:spPr>
          <a:xfrm>
            <a:off x="5715909" y="4797152"/>
            <a:ext cx="1584176" cy="182789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61812" t="30400" r="27951" b="50000"/>
          <a:stretch/>
        </p:blipFill>
        <p:spPr>
          <a:xfrm>
            <a:off x="7257131" y="4856224"/>
            <a:ext cx="1631012" cy="175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515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Mapová algebra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Mapová algebra – aritmetické, logické nebo vztahové operace s rastry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Požadavkem jednotnost prostorového rozlišení buňky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V </a:t>
            </a:r>
            <a:r>
              <a:rPr lang="cs-CZ" dirty="0" err="1"/>
              <a:t>ArcGIS</a:t>
            </a:r>
            <a:r>
              <a:rPr lang="cs-CZ" dirty="0"/>
              <a:t> nástroj </a:t>
            </a:r>
            <a:r>
              <a:rPr lang="cs-CZ" i="1" dirty="0" err="1"/>
              <a:t>Raster</a:t>
            </a:r>
            <a:r>
              <a:rPr lang="cs-CZ" i="1" dirty="0"/>
              <a:t> </a:t>
            </a:r>
            <a:r>
              <a:rPr lang="cs-CZ" i="1" dirty="0" err="1"/>
              <a:t>Calculator</a:t>
            </a:r>
            <a:endParaRPr lang="cs-CZ" i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Možnost vkládat různé operace, konstanty a nástroje pro práci s rastry – syntaxe v nápovědě </a:t>
            </a:r>
            <a:r>
              <a:rPr lang="cs-CZ" i="1" dirty="0" err="1"/>
              <a:t>Help</a:t>
            </a:r>
            <a:endParaRPr lang="cs-CZ" i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Např. Vytvoření bitmapy z rastru akumulace odtoku pro určení vodních toků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8500" t="24801" r="26376" b="50000"/>
          <a:stretch/>
        </p:blipFill>
        <p:spPr>
          <a:xfrm>
            <a:off x="7567" y="4005064"/>
            <a:ext cx="9209223" cy="236808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4164"/>
            <a:ext cx="9144000" cy="514350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1115616" y="5661248"/>
            <a:ext cx="2952328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798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270188"/>
          </a:xfrm>
        </p:spPr>
        <p:txBody>
          <a:bodyPr/>
          <a:lstStyle/>
          <a:p>
            <a:r>
              <a:rPr lang="cs-CZ" dirty="0"/>
              <a:t>Prostorové operace s rastry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Lokální – práce s jednou buňkou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		Fokální – práce s okolím buňky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			Zonální – práce v zónách buněk</a:t>
            </a:r>
          </a:p>
          <a:p>
            <a:pPr marL="0" indent="0">
              <a:buNone/>
            </a:pPr>
            <a:r>
              <a:rPr lang="cs-CZ" dirty="0"/>
              <a:t> 			</a:t>
            </a:r>
          </a:p>
          <a:p>
            <a:pPr marL="0" indent="0">
              <a:buNone/>
            </a:pPr>
            <a:r>
              <a:rPr lang="cs-CZ" dirty="0"/>
              <a:t>Globální – práce se všemi buňkami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859" y="1484784"/>
            <a:ext cx="2016224" cy="154545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564904"/>
            <a:ext cx="2188564" cy="165883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5436" y="3717032"/>
            <a:ext cx="2188564" cy="194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528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Nástroje pro práci s rastry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Data Management </a:t>
            </a:r>
            <a:r>
              <a:rPr lang="cs-CZ" dirty="0" err="1"/>
              <a:t>Tools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err="1"/>
              <a:t>Clip</a:t>
            </a:r>
            <a:endParaRPr lang="cs-CZ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/>
              <a:t>Ořez rastru podle vektorové vrstvy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err="1"/>
              <a:t>Mosaic</a:t>
            </a:r>
            <a:endParaRPr lang="cs-CZ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/>
              <a:t>Spojení rastrů do mozaiky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err="1"/>
              <a:t>Spatial</a:t>
            </a:r>
            <a:r>
              <a:rPr lang="cs-CZ" dirty="0"/>
              <a:t> </a:t>
            </a:r>
            <a:r>
              <a:rPr lang="cs-CZ" dirty="0" err="1"/>
              <a:t>Analyst</a:t>
            </a:r>
            <a:r>
              <a:rPr lang="cs-CZ" dirty="0"/>
              <a:t> </a:t>
            </a:r>
            <a:r>
              <a:rPr lang="cs-CZ" dirty="0" err="1"/>
              <a:t>Tools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err="1"/>
              <a:t>Tabulate</a:t>
            </a:r>
            <a:r>
              <a:rPr lang="cs-CZ" dirty="0"/>
              <a:t> Area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/>
              <a:t>Počítá četnost výskytu prvků v jednotlivých zónách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err="1"/>
              <a:t>Reclassify</a:t>
            </a:r>
            <a:endParaRPr lang="cs-CZ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/>
              <a:t>Umožňuje provést </a:t>
            </a:r>
            <a:r>
              <a:rPr lang="cs-CZ" dirty="0" err="1"/>
              <a:t>reklasifikaci</a:t>
            </a:r>
            <a:r>
              <a:rPr lang="cs-CZ" dirty="0"/>
              <a:t> rastu z původních hodnot na definované uživatelem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err="1"/>
              <a:t>Zonal</a:t>
            </a:r>
            <a:r>
              <a:rPr lang="cs-CZ" dirty="0"/>
              <a:t> </a:t>
            </a:r>
            <a:r>
              <a:rPr lang="cs-CZ" dirty="0" err="1"/>
              <a:t>Statistics</a:t>
            </a:r>
            <a:r>
              <a:rPr lang="cs-CZ" dirty="0"/>
              <a:t> (as Table)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/>
              <a:t>Vytváří statistické výstupy pro definované zóny (možno do vrstvy nebo tabulky)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301246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4460</TotalTime>
  <Words>1014</Words>
  <Application>Microsoft Office PowerPoint</Application>
  <PresentationFormat>Předvádění na obrazovce (4:3)</PresentationFormat>
  <Paragraphs>148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Retrospektiva</vt:lpstr>
      <vt:lpstr>Prezentace aplikace PowerPoint</vt:lpstr>
      <vt:lpstr>Hodnocení kvality vytvořených DMR</vt:lpstr>
      <vt:lpstr>Hydrologické modelování v ArcGIS</vt:lpstr>
      <vt:lpstr>Hydrologické modelování v ArcGIS</vt:lpstr>
      <vt:lpstr>Hydrologické modelování v ArcGIS</vt:lpstr>
      <vt:lpstr>Hydrologické modelování v ArcGIS</vt:lpstr>
      <vt:lpstr>Mapová algebra</vt:lpstr>
      <vt:lpstr>Prostorové operace s rastry</vt:lpstr>
      <vt:lpstr>Nástroje pro práci s rastry</vt:lpstr>
      <vt:lpstr>Prezentace aplikace PowerPoint</vt:lpstr>
      <vt:lpstr>Další analýzy na DEM</vt:lpstr>
      <vt:lpstr>Další analýzy na DEM</vt:lpstr>
      <vt:lpstr>3D model území</vt:lpstr>
      <vt:lpstr>3D model území - ArcScene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Cvičení č. 1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Vyhodnocení terénního mapování sesuvů na Zlínsku</dc:title>
  <dc:creator>Honza</dc:creator>
  <cp:lastModifiedBy>Vasek</cp:lastModifiedBy>
  <cp:revision>326</cp:revision>
  <dcterms:created xsi:type="dcterms:W3CDTF">2015-02-20T08:48:29Z</dcterms:created>
  <dcterms:modified xsi:type="dcterms:W3CDTF">2017-03-27T19:46:32Z</dcterms:modified>
</cp:coreProperties>
</file>