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0" r:id="rId4"/>
    <p:sldId id="266" r:id="rId5"/>
    <p:sldId id="267" r:id="rId6"/>
    <p:sldId id="268" r:id="rId7"/>
    <p:sldId id="269" r:id="rId8"/>
    <p:sldId id="271" r:id="rId9"/>
    <p:sldId id="272" r:id="rId10"/>
    <p:sldId id="273" r:id="rId11"/>
    <p:sldId id="278" r:id="rId12"/>
    <p:sldId id="281" r:id="rId13"/>
    <p:sldId id="274" r:id="rId14"/>
    <p:sldId id="275" r:id="rId15"/>
    <p:sldId id="276" r:id="rId16"/>
    <p:sldId id="277" r:id="rId17"/>
    <p:sldId id="279" r:id="rId18"/>
    <p:sldId id="280" r:id="rId19"/>
    <p:sldId id="284" r:id="rId20"/>
    <p:sldId id="282" r:id="rId21"/>
    <p:sldId id="283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85" r:id="rId32"/>
    <p:sldId id="286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L:\%23projekty\VINICE\vinice_odchylk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VEGA\datalogery\sta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VEGA\datalogery\sta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VEGA\datalogery\st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63307940639287E-2"/>
          <c:y val="2.5852033112756155E-2"/>
          <c:w val="0.84881133432142564"/>
          <c:h val="0.80508474576270916"/>
        </c:manualLayout>
      </c:layout>
      <c:scatterChart>
        <c:scatterStyle val="lineMarker"/>
        <c:varyColors val="0"/>
        <c:ser>
          <c:idx val="0"/>
          <c:order val="2"/>
          <c:tx>
            <c:v>rotavátorovaná</c:v>
          </c:tx>
          <c:spPr>
            <a:ln w="15875">
              <a:solidFill>
                <a:srgbClr val="CC00CC"/>
              </a:solidFill>
              <a:prstDash val="solid"/>
            </a:ln>
          </c:spPr>
          <c:marker>
            <c:spPr>
              <a:solidFill>
                <a:srgbClr val="CC00CC"/>
              </a:solidFill>
            </c:spPr>
          </c:marker>
          <c:xVal>
            <c:numRef>
              <c:f>RUSLErot!$I$4:$I$44</c:f>
              <c:numCache>
                <c:formatCode>General</c:formatCode>
                <c:ptCount val="41"/>
                <c:pt idx="0">
                  <c:v>19</c:v>
                </c:pt>
                <c:pt idx="1">
                  <c:v>25.379053610095568</c:v>
                </c:pt>
                <c:pt idx="2">
                  <c:v>31.14860342517694</c:v>
                </c:pt>
                <c:pt idx="3">
                  <c:v>36.991546002096058</c:v>
                </c:pt>
                <c:pt idx="4">
                  <c:v>42.860176164918592</c:v>
                </c:pt>
                <c:pt idx="5">
                  <c:v>48.841790076994016</c:v>
                </c:pt>
                <c:pt idx="6">
                  <c:v>54.588487654182799</c:v>
                </c:pt>
                <c:pt idx="7">
                  <c:v>60.409347557273328</c:v>
                </c:pt>
                <c:pt idx="8">
                  <c:v>66.336344100879103</c:v>
                </c:pt>
                <c:pt idx="9">
                  <c:v>72.18868251808432</c:v>
                </c:pt>
                <c:pt idx="10">
                  <c:v>77.997068354148936</c:v>
                </c:pt>
                <c:pt idx="11">
                  <c:v>84.046818841779043</c:v>
                </c:pt>
                <c:pt idx="12">
                  <c:v>89.95215879796325</c:v>
                </c:pt>
                <c:pt idx="13">
                  <c:v>95.796467911209263</c:v>
                </c:pt>
                <c:pt idx="14">
                  <c:v>101.61528463055338</c:v>
                </c:pt>
                <c:pt idx="15">
                  <c:v>107.56372778756256</c:v>
                </c:pt>
                <c:pt idx="16">
                  <c:v>113.48323655332618</c:v>
                </c:pt>
                <c:pt idx="17">
                  <c:v>119.31704911265327</c:v>
                </c:pt>
                <c:pt idx="18">
                  <c:v>125.00114490739571</c:v>
                </c:pt>
                <c:pt idx="19">
                  <c:v>131.36628347219818</c:v>
                </c:pt>
                <c:pt idx="20">
                  <c:v>137.17280541480895</c:v>
                </c:pt>
                <c:pt idx="21">
                  <c:v>143.1344335470296</c:v>
                </c:pt>
                <c:pt idx="22">
                  <c:v>150.32879160636131</c:v>
                </c:pt>
                <c:pt idx="23">
                  <c:v>156.91844189957078</c:v>
                </c:pt>
                <c:pt idx="24">
                  <c:v>162.71173543646094</c:v>
                </c:pt>
                <c:pt idx="25">
                  <c:v>168.68098572999378</c:v>
                </c:pt>
                <c:pt idx="26">
                  <c:v>174.5636335169219</c:v>
                </c:pt>
                <c:pt idx="27">
                  <c:v>180.5650868375813</c:v>
                </c:pt>
                <c:pt idx="28">
                  <c:v>186.98475170510005</c:v>
                </c:pt>
                <c:pt idx="29">
                  <c:v>192.56577401326322</c:v>
                </c:pt>
                <c:pt idx="30">
                  <c:v>198.58063801718149</c:v>
                </c:pt>
                <c:pt idx="31">
                  <c:v>204.36806300587602</c:v>
                </c:pt>
                <c:pt idx="32">
                  <c:v>210.23237925272221</c:v>
                </c:pt>
                <c:pt idx="33">
                  <c:v>216.11736352911103</c:v>
                </c:pt>
                <c:pt idx="34">
                  <c:v>222.73123418617803</c:v>
                </c:pt>
                <c:pt idx="35">
                  <c:v>228.98199806039469</c:v>
                </c:pt>
                <c:pt idx="36">
                  <c:v>235.21755095933383</c:v>
                </c:pt>
                <c:pt idx="37">
                  <c:v>241.62766304994864</c:v>
                </c:pt>
                <c:pt idx="38">
                  <c:v>247.88674940431477</c:v>
                </c:pt>
                <c:pt idx="39">
                  <c:v>254.1664399222997</c:v>
                </c:pt>
                <c:pt idx="40">
                  <c:v>259.7958871403174</c:v>
                </c:pt>
              </c:numCache>
            </c:numRef>
          </c:xVal>
          <c:yVal>
            <c:numRef>
              <c:f>RUSLErot!$G$4:$G$44</c:f>
              <c:numCache>
                <c:formatCode>General</c:formatCode>
                <c:ptCount val="41"/>
                <c:pt idx="0">
                  <c:v>-1.9473684210526319</c:v>
                </c:pt>
                <c:pt idx="1">
                  <c:v>5.2578947368421094</c:v>
                </c:pt>
                <c:pt idx="2">
                  <c:v>2.6289473684210423</c:v>
                </c:pt>
                <c:pt idx="3">
                  <c:v>0.19473684210525297</c:v>
                </c:pt>
                <c:pt idx="4">
                  <c:v>2.4342105263157903</c:v>
                </c:pt>
                <c:pt idx="5">
                  <c:v>-13.047368421052632</c:v>
                </c:pt>
                <c:pt idx="6">
                  <c:v>-18.986842105263143</c:v>
                </c:pt>
                <c:pt idx="7">
                  <c:v>-26.581578947368428</c:v>
                </c:pt>
                <c:pt idx="8">
                  <c:v>-26.873684210526303</c:v>
                </c:pt>
                <c:pt idx="9">
                  <c:v>-36.026315789473699</c:v>
                </c:pt>
                <c:pt idx="10">
                  <c:v>-36.318421052631564</c:v>
                </c:pt>
                <c:pt idx="11">
                  <c:v>-36.707894736842086</c:v>
                </c:pt>
                <c:pt idx="12">
                  <c:v>-36.805263157894736</c:v>
                </c:pt>
                <c:pt idx="13">
                  <c:v>-33.884210526315776</c:v>
                </c:pt>
                <c:pt idx="14">
                  <c:v>-37.3894736842105</c:v>
                </c:pt>
                <c:pt idx="15">
                  <c:v>-26.094736842105259</c:v>
                </c:pt>
                <c:pt idx="16">
                  <c:v>-31.547368421052653</c:v>
                </c:pt>
                <c:pt idx="17">
                  <c:v>-16.260526315789456</c:v>
                </c:pt>
                <c:pt idx="18">
                  <c:v>-31.839473684210525</c:v>
                </c:pt>
                <c:pt idx="19">
                  <c:v>-32.618421052631554</c:v>
                </c:pt>
                <c:pt idx="20">
                  <c:v>-30.671052631578952</c:v>
                </c:pt>
                <c:pt idx="21">
                  <c:v>-27.457894736842103</c:v>
                </c:pt>
                <c:pt idx="22">
                  <c:v>-30.23289473684212</c:v>
                </c:pt>
                <c:pt idx="23">
                  <c:v>-8.6657894736842227</c:v>
                </c:pt>
                <c:pt idx="24">
                  <c:v>-23.173684210526318</c:v>
                </c:pt>
                <c:pt idx="25">
                  <c:v>-30.573684210526284</c:v>
                </c:pt>
                <c:pt idx="26">
                  <c:v>-24.43947368421053</c:v>
                </c:pt>
                <c:pt idx="27">
                  <c:v>-23.173684210526329</c:v>
                </c:pt>
                <c:pt idx="28">
                  <c:v>-17.623684210526307</c:v>
                </c:pt>
                <c:pt idx="29">
                  <c:v>-15.189473684210517</c:v>
                </c:pt>
                <c:pt idx="30">
                  <c:v>-28.528947368421029</c:v>
                </c:pt>
                <c:pt idx="31">
                  <c:v>-45.957894736842093</c:v>
                </c:pt>
                <c:pt idx="32">
                  <c:v>-54.136842105263163</c:v>
                </c:pt>
                <c:pt idx="33">
                  <c:v>-41.478947368421053</c:v>
                </c:pt>
                <c:pt idx="34">
                  <c:v>-40.018421052631552</c:v>
                </c:pt>
                <c:pt idx="35">
                  <c:v>-27.36052631578946</c:v>
                </c:pt>
                <c:pt idx="36">
                  <c:v>-32.813157894736854</c:v>
                </c:pt>
                <c:pt idx="37">
                  <c:v>-18.889473684210532</c:v>
                </c:pt>
                <c:pt idx="38">
                  <c:v>65.918421052631572</c:v>
                </c:pt>
                <c:pt idx="39">
                  <c:v>64.75</c:v>
                </c:pt>
                <c:pt idx="40">
                  <c:v>265.0368421052633</c:v>
                </c:pt>
              </c:numCache>
            </c:numRef>
          </c:yVal>
          <c:smooth val="0"/>
        </c:ser>
        <c:ser>
          <c:idx val="4"/>
          <c:order val="3"/>
          <c:tx>
            <c:v>orana</c:v>
          </c:tx>
          <c:spPr>
            <a:ln w="15875">
              <a:solidFill>
                <a:srgbClr val="FF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orba!$Z$4:$Z$36</c:f>
              <c:numCache>
                <c:formatCode>General</c:formatCode>
                <c:ptCount val="33"/>
                <c:pt idx="0">
                  <c:v>0</c:v>
                </c:pt>
                <c:pt idx="1">
                  <c:v>6.9762082089088446</c:v>
                </c:pt>
                <c:pt idx="2">
                  <c:v>15.238064477617961</c:v>
                </c:pt>
                <c:pt idx="3">
                  <c:v>23.52715538378331</c:v>
                </c:pt>
                <c:pt idx="4">
                  <c:v>31.73771066325423</c:v>
                </c:pt>
                <c:pt idx="5">
                  <c:v>39.81888761727631</c:v>
                </c:pt>
                <c:pt idx="6">
                  <c:v>48.138299675296935</c:v>
                </c:pt>
                <c:pt idx="7">
                  <c:v>56.335834547828355</c:v>
                </c:pt>
                <c:pt idx="8">
                  <c:v>64.059125106103991</c:v>
                </c:pt>
                <c:pt idx="9">
                  <c:v>72.555531228847869</c:v>
                </c:pt>
                <c:pt idx="10">
                  <c:v>80.742979302807555</c:v>
                </c:pt>
                <c:pt idx="11">
                  <c:v>89.014307846932738</c:v>
                </c:pt>
                <c:pt idx="12">
                  <c:v>97.148990739054028</c:v>
                </c:pt>
                <c:pt idx="13">
                  <c:v>105.27323716847874</c:v>
                </c:pt>
                <c:pt idx="14">
                  <c:v>113.67539308065604</c:v>
                </c:pt>
                <c:pt idx="15">
                  <c:v>121.93297220681821</c:v>
                </c:pt>
                <c:pt idx="16">
                  <c:v>130.14023636559207</c:v>
                </c:pt>
                <c:pt idx="17">
                  <c:v>137.81534372484049</c:v>
                </c:pt>
                <c:pt idx="18">
                  <c:v>145.97997782914882</c:v>
                </c:pt>
                <c:pt idx="19">
                  <c:v>153.9534564947952</c:v>
                </c:pt>
                <c:pt idx="20">
                  <c:v>162.13007730903388</c:v>
                </c:pt>
                <c:pt idx="21">
                  <c:v>171.38469645976787</c:v>
                </c:pt>
                <c:pt idx="22">
                  <c:v>180.4738500016347</c:v>
                </c:pt>
                <c:pt idx="23">
                  <c:v>189.51605642779347</c:v>
                </c:pt>
                <c:pt idx="24">
                  <c:v>196.8523043107451</c:v>
                </c:pt>
                <c:pt idx="25">
                  <c:v>204.80640576824857</c:v>
                </c:pt>
                <c:pt idx="26">
                  <c:v>213.53565412874627</c:v>
                </c:pt>
                <c:pt idx="27">
                  <c:v>221.25665432141838</c:v>
                </c:pt>
                <c:pt idx="28">
                  <c:v>229.50272253994231</c:v>
                </c:pt>
                <c:pt idx="29">
                  <c:v>237.70032462845538</c:v>
                </c:pt>
                <c:pt idx="30">
                  <c:v>246.04191200709968</c:v>
                </c:pt>
                <c:pt idx="31">
                  <c:v>253.99816552211198</c:v>
                </c:pt>
                <c:pt idx="32">
                  <c:v>262.02764918936128</c:v>
                </c:pt>
              </c:numCache>
            </c:numRef>
          </c:xVal>
          <c:yVal>
            <c:numRef>
              <c:f>orba!$R$4:$R$36</c:f>
              <c:numCache>
                <c:formatCode>General</c:formatCode>
                <c:ptCount val="33"/>
                <c:pt idx="0">
                  <c:v>1.7759999999999838</c:v>
                </c:pt>
                <c:pt idx="1">
                  <c:v>14.602666666666682</c:v>
                </c:pt>
                <c:pt idx="2">
                  <c:v>6.906666666666669</c:v>
                </c:pt>
                <c:pt idx="3">
                  <c:v>-0.59199999999996555</c:v>
                </c:pt>
                <c:pt idx="4">
                  <c:v>-0.19733333333332356</c:v>
                </c:pt>
                <c:pt idx="5">
                  <c:v>-4.3413333333333712</c:v>
                </c:pt>
                <c:pt idx="6">
                  <c:v>-55.055999999999962</c:v>
                </c:pt>
                <c:pt idx="7">
                  <c:v>-50.122666666666653</c:v>
                </c:pt>
                <c:pt idx="8">
                  <c:v>-30.784000000000049</c:v>
                </c:pt>
                <c:pt idx="9">
                  <c:v>-38.085333333333359</c:v>
                </c:pt>
                <c:pt idx="10">
                  <c:v>-60.97600000000002</c:v>
                </c:pt>
                <c:pt idx="11">
                  <c:v>-46.669333333333363</c:v>
                </c:pt>
                <c:pt idx="12">
                  <c:v>-44.794666666666679</c:v>
                </c:pt>
                <c:pt idx="13">
                  <c:v>-65.712000000000018</c:v>
                </c:pt>
                <c:pt idx="14">
                  <c:v>-52.293333333333344</c:v>
                </c:pt>
                <c:pt idx="15">
                  <c:v>-47.754666666666679</c:v>
                </c:pt>
                <c:pt idx="16">
                  <c:v>-61.962666666666657</c:v>
                </c:pt>
                <c:pt idx="17">
                  <c:v>-41.834666666666656</c:v>
                </c:pt>
                <c:pt idx="18">
                  <c:v>-35.717333333333379</c:v>
                </c:pt>
                <c:pt idx="19">
                  <c:v>-40.45333333333334</c:v>
                </c:pt>
                <c:pt idx="20">
                  <c:v>-29.994666666666649</c:v>
                </c:pt>
                <c:pt idx="21">
                  <c:v>-44.498666666666622</c:v>
                </c:pt>
                <c:pt idx="22">
                  <c:v>-34.336000000000006</c:v>
                </c:pt>
                <c:pt idx="23">
                  <c:v>-43.216000000000015</c:v>
                </c:pt>
                <c:pt idx="24">
                  <c:v>-53.47733333333332</c:v>
                </c:pt>
                <c:pt idx="25">
                  <c:v>-13.418666666666693</c:v>
                </c:pt>
                <c:pt idx="26">
                  <c:v>-80.314666666666682</c:v>
                </c:pt>
                <c:pt idx="27">
                  <c:v>-35.322666666666656</c:v>
                </c:pt>
                <c:pt idx="28">
                  <c:v>-54.66133333333331</c:v>
                </c:pt>
                <c:pt idx="29">
                  <c:v>-3.9466666666666668</c:v>
                </c:pt>
                <c:pt idx="30">
                  <c:v>37.000000000000007</c:v>
                </c:pt>
                <c:pt idx="31">
                  <c:v>104.19199999999996</c:v>
                </c:pt>
                <c:pt idx="32">
                  <c:v>60.088000000000036</c:v>
                </c:pt>
              </c:numCache>
            </c:numRef>
          </c:yVal>
          <c:smooth val="0"/>
        </c:ser>
        <c:ser>
          <c:idx val="1"/>
          <c:order val="1"/>
          <c:tx>
            <c:v>okopávaná</c:v>
          </c:tx>
          <c:spPr>
            <a:ln w="15875">
              <a:solidFill>
                <a:schemeClr val="tx2">
                  <a:lumMod val="75000"/>
                </a:schemeClr>
              </a:solidFill>
              <a:prstDash val="solid"/>
            </a:ln>
          </c:spPr>
          <c:marker>
            <c:symbol val="diamond"/>
            <c:size val="5"/>
            <c:spPr>
              <a:solidFill>
                <a:schemeClr val="tx2"/>
              </a:solidFill>
              <a:ln>
                <a:solidFill>
                  <a:schemeClr val="accent2">
                    <a:lumMod val="75000"/>
                  </a:schemeClr>
                </a:solidFill>
                <a:prstDash val="solid"/>
              </a:ln>
            </c:spPr>
          </c:marker>
          <c:xVal>
            <c:numRef>
              <c:f>RUSLEokopavanie!$L$4:$L$36</c:f>
              <c:numCache>
                <c:formatCode>General</c:formatCode>
                <c:ptCount val="33"/>
                <c:pt idx="0">
                  <c:v>10</c:v>
                </c:pt>
                <c:pt idx="1">
                  <c:v>15.617201884830461</c:v>
                </c:pt>
                <c:pt idx="2">
                  <c:v>23.368404688956829</c:v>
                </c:pt>
                <c:pt idx="3">
                  <c:v>29.89583519723751</c:v>
                </c:pt>
                <c:pt idx="4">
                  <c:v>36.455153530719336</c:v>
                </c:pt>
                <c:pt idx="5">
                  <c:v>43.071115441492204</c:v>
                </c:pt>
                <c:pt idx="6">
                  <c:v>51.517855434820781</c:v>
                </c:pt>
                <c:pt idx="7">
                  <c:v>60.502058647395771</c:v>
                </c:pt>
                <c:pt idx="8">
                  <c:v>68.952855115724503</c:v>
                </c:pt>
                <c:pt idx="9">
                  <c:v>76.199600736131131</c:v>
                </c:pt>
                <c:pt idx="10">
                  <c:v>83.30964243332555</c:v>
                </c:pt>
                <c:pt idx="11">
                  <c:v>91.766752164406839</c:v>
                </c:pt>
                <c:pt idx="12">
                  <c:v>100.76720575501095</c:v>
                </c:pt>
                <c:pt idx="13">
                  <c:v>109.83178101198313</c:v>
                </c:pt>
                <c:pt idx="14">
                  <c:v>118.16978827041798</c:v>
                </c:pt>
                <c:pt idx="15">
                  <c:v>125.30775163222576</c:v>
                </c:pt>
                <c:pt idx="16">
                  <c:v>132.53709773090424</c:v>
                </c:pt>
                <c:pt idx="17">
                  <c:v>140.98664333560367</c:v>
                </c:pt>
                <c:pt idx="18">
                  <c:v>149.31964333978914</c:v>
                </c:pt>
                <c:pt idx="19">
                  <c:v>158.80418033024873</c:v>
                </c:pt>
                <c:pt idx="20">
                  <c:v>165.9575633074096</c:v>
                </c:pt>
                <c:pt idx="21">
                  <c:v>174.23526057377092</c:v>
                </c:pt>
                <c:pt idx="22">
                  <c:v>181.54960948545803</c:v>
                </c:pt>
                <c:pt idx="23">
                  <c:v>188.70814599499758</c:v>
                </c:pt>
                <c:pt idx="24">
                  <c:v>197.08029135649926</c:v>
                </c:pt>
                <c:pt idx="25">
                  <c:v>206.1358170762621</c:v>
                </c:pt>
                <c:pt idx="26">
                  <c:v>215.04146657992101</c:v>
                </c:pt>
                <c:pt idx="27">
                  <c:v>223.43549219081257</c:v>
                </c:pt>
                <c:pt idx="28">
                  <c:v>230.5502599294127</c:v>
                </c:pt>
                <c:pt idx="29">
                  <c:v>237.82290731834942</c:v>
                </c:pt>
                <c:pt idx="30">
                  <c:v>244.91530436953272</c:v>
                </c:pt>
                <c:pt idx="31">
                  <c:v>252.03837765799432</c:v>
                </c:pt>
                <c:pt idx="32">
                  <c:v>260.43697402293219</c:v>
                </c:pt>
              </c:numCache>
            </c:numRef>
          </c:xVal>
          <c:yVal>
            <c:numRef>
              <c:f>RUSLEokopavanie!$J$4:$J$36</c:f>
              <c:numCache>
                <c:formatCode>General</c:formatCode>
                <c:ptCount val="33"/>
                <c:pt idx="0">
                  <c:v>7.7462566844919492</c:v>
                </c:pt>
                <c:pt idx="1">
                  <c:v>7.7715389185977575</c:v>
                </c:pt>
                <c:pt idx="2">
                  <c:v>-2.9701128936422845</c:v>
                </c:pt>
                <c:pt idx="3">
                  <c:v>2.0643493761140905</c:v>
                </c:pt>
                <c:pt idx="4">
                  <c:v>-4.3705288175876458</c:v>
                </c:pt>
                <c:pt idx="5">
                  <c:v>-0.25282234105762252</c:v>
                </c:pt>
                <c:pt idx="6">
                  <c:v>-6.2886809269162205</c:v>
                </c:pt>
                <c:pt idx="7">
                  <c:v>-21.405258467023181</c:v>
                </c:pt>
                <c:pt idx="8">
                  <c:v>-4.9948900772430269</c:v>
                </c:pt>
                <c:pt idx="9">
                  <c:v>-8.4057932263814568</c:v>
                </c:pt>
                <c:pt idx="10">
                  <c:v>-8.6762032085561529</c:v>
                </c:pt>
                <c:pt idx="11">
                  <c:v>-12.488324420677365</c:v>
                </c:pt>
                <c:pt idx="12">
                  <c:v>-21.941131907308389</c:v>
                </c:pt>
                <c:pt idx="13">
                  <c:v>-17.260071301247788</c:v>
                </c:pt>
                <c:pt idx="14">
                  <c:v>-17.233689839572204</c:v>
                </c:pt>
                <c:pt idx="15">
                  <c:v>-5.3290552584670126</c:v>
                </c:pt>
                <c:pt idx="16">
                  <c:v>-35.248930481283395</c:v>
                </c:pt>
                <c:pt idx="17">
                  <c:v>-33.504456327985736</c:v>
                </c:pt>
                <c:pt idx="18">
                  <c:v>-7.7594474153297508</c:v>
                </c:pt>
                <c:pt idx="19">
                  <c:v>-19.228787878787873</c:v>
                </c:pt>
                <c:pt idx="20">
                  <c:v>-18.102079619726652</c:v>
                </c:pt>
                <c:pt idx="21">
                  <c:v>-22.018627450980425</c:v>
                </c:pt>
                <c:pt idx="22">
                  <c:v>-36.617468805704107</c:v>
                </c:pt>
                <c:pt idx="23">
                  <c:v>-35.44019607843137</c:v>
                </c:pt>
                <c:pt idx="24">
                  <c:v>-17.626114081996434</c:v>
                </c:pt>
                <c:pt idx="25">
                  <c:v>-55.641800356506195</c:v>
                </c:pt>
                <c:pt idx="26">
                  <c:v>-62.306417112299428</c:v>
                </c:pt>
                <c:pt idx="27">
                  <c:v>-50.170944741532985</c:v>
                </c:pt>
                <c:pt idx="28">
                  <c:v>-38.411408199643468</c:v>
                </c:pt>
                <c:pt idx="29">
                  <c:v>-25.177807486631007</c:v>
                </c:pt>
                <c:pt idx="30">
                  <c:v>99.072281639928661</c:v>
                </c:pt>
                <c:pt idx="31">
                  <c:v>186.20365418894821</c:v>
                </c:pt>
                <c:pt idx="32">
                  <c:v>145.32228163992869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29376"/>
        <c:axId val="77452032"/>
      </c:scatterChart>
      <c:scatterChart>
        <c:scatterStyle val="lineMarker"/>
        <c:varyColors val="0"/>
        <c:ser>
          <c:idx val="3"/>
          <c:order val="0"/>
          <c:tx>
            <c:v>hoed</c:v>
          </c:tx>
          <c:spPr>
            <a:ln w="25400">
              <a:solidFill>
                <a:schemeClr val="tx2"/>
              </a:solidFill>
              <a:prstDash val="solid"/>
            </a:ln>
          </c:spPr>
          <c:marker>
            <c:symbol val="none"/>
          </c:marker>
          <c:xVal>
            <c:numRef>
              <c:f>RUSLEokopavanie!$L$4:$L$36</c:f>
              <c:numCache>
                <c:formatCode>General</c:formatCode>
                <c:ptCount val="33"/>
                <c:pt idx="0">
                  <c:v>10</c:v>
                </c:pt>
                <c:pt idx="1">
                  <c:v>15.617201884830461</c:v>
                </c:pt>
                <c:pt idx="2">
                  <c:v>23.368404688956829</c:v>
                </c:pt>
                <c:pt idx="3">
                  <c:v>29.89583519723751</c:v>
                </c:pt>
                <c:pt idx="4">
                  <c:v>36.455153530719336</c:v>
                </c:pt>
                <c:pt idx="5">
                  <c:v>43.071115441492204</c:v>
                </c:pt>
                <c:pt idx="6">
                  <c:v>51.517855434820781</c:v>
                </c:pt>
                <c:pt idx="7">
                  <c:v>60.502058647395771</c:v>
                </c:pt>
                <c:pt idx="8">
                  <c:v>68.952855115724503</c:v>
                </c:pt>
                <c:pt idx="9">
                  <c:v>76.199600736131131</c:v>
                </c:pt>
                <c:pt idx="10">
                  <c:v>83.30964243332555</c:v>
                </c:pt>
                <c:pt idx="11">
                  <c:v>91.766752164406839</c:v>
                </c:pt>
                <c:pt idx="12">
                  <c:v>100.76720575501095</c:v>
                </c:pt>
                <c:pt idx="13">
                  <c:v>109.83178101198313</c:v>
                </c:pt>
                <c:pt idx="14">
                  <c:v>118.16978827041798</c:v>
                </c:pt>
                <c:pt idx="15">
                  <c:v>125.30775163222576</c:v>
                </c:pt>
                <c:pt idx="16">
                  <c:v>132.53709773090424</c:v>
                </c:pt>
                <c:pt idx="17">
                  <c:v>140.98664333560367</c:v>
                </c:pt>
                <c:pt idx="18">
                  <c:v>149.31964333978914</c:v>
                </c:pt>
                <c:pt idx="19">
                  <c:v>158.80418033024873</c:v>
                </c:pt>
                <c:pt idx="20">
                  <c:v>165.9575633074096</c:v>
                </c:pt>
                <c:pt idx="21">
                  <c:v>174.23526057377092</c:v>
                </c:pt>
                <c:pt idx="22">
                  <c:v>181.54960948545803</c:v>
                </c:pt>
                <c:pt idx="23">
                  <c:v>188.70814599499758</c:v>
                </c:pt>
                <c:pt idx="24">
                  <c:v>197.08029135649926</c:v>
                </c:pt>
                <c:pt idx="25">
                  <c:v>206.1358170762621</c:v>
                </c:pt>
                <c:pt idx="26">
                  <c:v>215.04146657992101</c:v>
                </c:pt>
                <c:pt idx="27">
                  <c:v>223.43549219081257</c:v>
                </c:pt>
                <c:pt idx="28">
                  <c:v>230.5502599294127</c:v>
                </c:pt>
                <c:pt idx="29">
                  <c:v>237.82290731834942</c:v>
                </c:pt>
                <c:pt idx="30">
                  <c:v>244.91530436953272</c:v>
                </c:pt>
                <c:pt idx="31">
                  <c:v>252.03837765799432</c:v>
                </c:pt>
                <c:pt idx="32">
                  <c:v>260.43697402293219</c:v>
                </c:pt>
              </c:numCache>
            </c:numRef>
          </c:xVal>
          <c:yVal>
            <c:numRef>
              <c:f>RUSLEokopavanie!$M$4:$M$36</c:f>
              <c:numCache>
                <c:formatCode>General</c:formatCode>
                <c:ptCount val="33"/>
                <c:pt idx="0">
                  <c:v>184.85600000000005</c:v>
                </c:pt>
                <c:pt idx="1">
                  <c:v>184.57300000000001</c:v>
                </c:pt>
                <c:pt idx="2">
                  <c:v>184.04599999999999</c:v>
                </c:pt>
                <c:pt idx="3">
                  <c:v>183.52500000000001</c:v>
                </c:pt>
                <c:pt idx="4">
                  <c:v>182.80100000000004</c:v>
                </c:pt>
                <c:pt idx="5">
                  <c:v>182.036</c:v>
                </c:pt>
                <c:pt idx="6">
                  <c:v>180.95500000000001</c:v>
                </c:pt>
                <c:pt idx="7">
                  <c:v>179.85800000000006</c:v>
                </c:pt>
                <c:pt idx="8">
                  <c:v>178.57399999999998</c:v>
                </c:pt>
                <c:pt idx="9">
                  <c:v>177.49600000000001</c:v>
                </c:pt>
                <c:pt idx="10">
                  <c:v>176.41300000000001</c:v>
                </c:pt>
                <c:pt idx="11">
                  <c:v>175.22</c:v>
                </c:pt>
                <c:pt idx="12">
                  <c:v>174.08500000000001</c:v>
                </c:pt>
                <c:pt idx="13">
                  <c:v>172.72499999999999</c:v>
                </c:pt>
                <c:pt idx="14">
                  <c:v>171.59300000000002</c:v>
                </c:pt>
                <c:pt idx="15">
                  <c:v>170.54499999999999</c:v>
                </c:pt>
                <c:pt idx="16">
                  <c:v>169.58100000000005</c:v>
                </c:pt>
                <c:pt idx="17">
                  <c:v>168.49200000000005</c:v>
                </c:pt>
                <c:pt idx="18">
                  <c:v>167.46100000000001</c:v>
                </c:pt>
                <c:pt idx="19">
                  <c:v>166.32600000000005</c:v>
                </c:pt>
                <c:pt idx="20">
                  <c:v>165.55700000000004</c:v>
                </c:pt>
                <c:pt idx="21">
                  <c:v>164.58800000000005</c:v>
                </c:pt>
                <c:pt idx="22">
                  <c:v>163.755</c:v>
                </c:pt>
                <c:pt idx="23">
                  <c:v>162.89200000000005</c:v>
                </c:pt>
                <c:pt idx="24">
                  <c:v>161.92200000000005</c:v>
                </c:pt>
                <c:pt idx="25">
                  <c:v>160.89700000000005</c:v>
                </c:pt>
                <c:pt idx="26">
                  <c:v>160.00399999999999</c:v>
                </c:pt>
                <c:pt idx="27">
                  <c:v>159.059</c:v>
                </c:pt>
                <c:pt idx="28">
                  <c:v>158.22300000000001</c:v>
                </c:pt>
                <c:pt idx="29">
                  <c:v>157.511</c:v>
                </c:pt>
                <c:pt idx="30">
                  <c:v>157.05700000000004</c:v>
                </c:pt>
                <c:pt idx="31">
                  <c:v>156.67599999999999</c:v>
                </c:pt>
                <c:pt idx="32">
                  <c:v>156.36000000000001</c:v>
                </c:pt>
              </c:numCache>
            </c:numRef>
          </c:yVal>
          <c:smooth val="0"/>
        </c:ser>
        <c:ser>
          <c:idx val="5"/>
          <c:order val="4"/>
          <c:tx>
            <c:v>ploughed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orba!$Z$4:$Z$36</c:f>
              <c:numCache>
                <c:formatCode>General</c:formatCode>
                <c:ptCount val="33"/>
                <c:pt idx="0">
                  <c:v>0</c:v>
                </c:pt>
                <c:pt idx="1">
                  <c:v>6.9762082089088446</c:v>
                </c:pt>
                <c:pt idx="2">
                  <c:v>15.238064477617961</c:v>
                </c:pt>
                <c:pt idx="3">
                  <c:v>23.52715538378331</c:v>
                </c:pt>
                <c:pt idx="4">
                  <c:v>31.73771066325423</c:v>
                </c:pt>
                <c:pt idx="5">
                  <c:v>39.81888761727631</c:v>
                </c:pt>
                <c:pt idx="6">
                  <c:v>48.138299675296935</c:v>
                </c:pt>
                <c:pt idx="7">
                  <c:v>56.335834547828355</c:v>
                </c:pt>
                <c:pt idx="8">
                  <c:v>64.059125106103991</c:v>
                </c:pt>
                <c:pt idx="9">
                  <c:v>72.555531228847869</c:v>
                </c:pt>
                <c:pt idx="10">
                  <c:v>80.742979302807555</c:v>
                </c:pt>
                <c:pt idx="11">
                  <c:v>89.014307846932738</c:v>
                </c:pt>
                <c:pt idx="12">
                  <c:v>97.148990739054028</c:v>
                </c:pt>
                <c:pt idx="13">
                  <c:v>105.27323716847874</c:v>
                </c:pt>
                <c:pt idx="14">
                  <c:v>113.67539308065604</c:v>
                </c:pt>
                <c:pt idx="15">
                  <c:v>121.93297220681821</c:v>
                </c:pt>
                <c:pt idx="16">
                  <c:v>130.14023636559207</c:v>
                </c:pt>
                <c:pt idx="17">
                  <c:v>137.81534372484049</c:v>
                </c:pt>
                <c:pt idx="18">
                  <c:v>145.97997782914882</c:v>
                </c:pt>
                <c:pt idx="19">
                  <c:v>153.9534564947952</c:v>
                </c:pt>
                <c:pt idx="20">
                  <c:v>162.13007730903388</c:v>
                </c:pt>
                <c:pt idx="21">
                  <c:v>171.38469645976787</c:v>
                </c:pt>
                <c:pt idx="22">
                  <c:v>180.4738500016347</c:v>
                </c:pt>
                <c:pt idx="23">
                  <c:v>189.51605642779347</c:v>
                </c:pt>
                <c:pt idx="24">
                  <c:v>196.8523043107451</c:v>
                </c:pt>
                <c:pt idx="25">
                  <c:v>204.80640576824857</c:v>
                </c:pt>
                <c:pt idx="26">
                  <c:v>213.53565412874627</c:v>
                </c:pt>
                <c:pt idx="27">
                  <c:v>221.25665432141838</c:v>
                </c:pt>
                <c:pt idx="28">
                  <c:v>229.50272253994231</c:v>
                </c:pt>
                <c:pt idx="29">
                  <c:v>237.70032462845538</c:v>
                </c:pt>
                <c:pt idx="30">
                  <c:v>246.04191200709968</c:v>
                </c:pt>
                <c:pt idx="31">
                  <c:v>253.99816552211198</c:v>
                </c:pt>
                <c:pt idx="32">
                  <c:v>262.02764918936128</c:v>
                </c:pt>
              </c:numCache>
            </c:numRef>
          </c:xVal>
          <c:yVal>
            <c:numRef>
              <c:f>orba!$AA$4:$AA$36</c:f>
              <c:numCache>
                <c:formatCode>General</c:formatCode>
                <c:ptCount val="33"/>
                <c:pt idx="0">
                  <c:v>185.90800000000004</c:v>
                </c:pt>
                <c:pt idx="1">
                  <c:v>185.404</c:v>
                </c:pt>
                <c:pt idx="2">
                  <c:v>184.88200000000006</c:v>
                </c:pt>
                <c:pt idx="3">
                  <c:v>184.16499999999999</c:v>
                </c:pt>
                <c:pt idx="4">
                  <c:v>183.364</c:v>
                </c:pt>
                <c:pt idx="5">
                  <c:v>182.48400000000001</c:v>
                </c:pt>
                <c:pt idx="6">
                  <c:v>181.49200000000005</c:v>
                </c:pt>
                <c:pt idx="7">
                  <c:v>180.43600000000001</c:v>
                </c:pt>
                <c:pt idx="8">
                  <c:v>179.38900000000001</c:v>
                </c:pt>
                <c:pt idx="9">
                  <c:v>178.238</c:v>
                </c:pt>
                <c:pt idx="10">
                  <c:v>177.18300000000002</c:v>
                </c:pt>
                <c:pt idx="11">
                  <c:v>175.92400000000001</c:v>
                </c:pt>
                <c:pt idx="12">
                  <c:v>174.77199999999999</c:v>
                </c:pt>
                <c:pt idx="13">
                  <c:v>173.63</c:v>
                </c:pt>
                <c:pt idx="14">
                  <c:v>172.35800000000006</c:v>
                </c:pt>
                <c:pt idx="15">
                  <c:v>171.148</c:v>
                </c:pt>
                <c:pt idx="16">
                  <c:v>169.89800000000005</c:v>
                </c:pt>
                <c:pt idx="17">
                  <c:v>168.761</c:v>
                </c:pt>
                <c:pt idx="18">
                  <c:v>167.62300000000002</c:v>
                </c:pt>
                <c:pt idx="19">
                  <c:v>166.602</c:v>
                </c:pt>
                <c:pt idx="20">
                  <c:v>165.57300000000001</c:v>
                </c:pt>
                <c:pt idx="21">
                  <c:v>164.42800000000005</c:v>
                </c:pt>
                <c:pt idx="22">
                  <c:v>163.44800000000001</c:v>
                </c:pt>
                <c:pt idx="23">
                  <c:v>162.40600000000001</c:v>
                </c:pt>
                <c:pt idx="24">
                  <c:v>161.61899999999997</c:v>
                </c:pt>
                <c:pt idx="25">
                  <c:v>160.77599999999998</c:v>
                </c:pt>
                <c:pt idx="26">
                  <c:v>159.76300000000001</c:v>
                </c:pt>
                <c:pt idx="27">
                  <c:v>158.88900000000001</c:v>
                </c:pt>
                <c:pt idx="28">
                  <c:v>157.9</c:v>
                </c:pt>
                <c:pt idx="29">
                  <c:v>157.11699999999999</c:v>
                </c:pt>
                <c:pt idx="30">
                  <c:v>156.64699999999999</c:v>
                </c:pt>
                <c:pt idx="31">
                  <c:v>156.376</c:v>
                </c:pt>
                <c:pt idx="32">
                  <c:v>156.22999999999999</c:v>
                </c:pt>
              </c:numCache>
            </c:numRef>
          </c:yVal>
          <c:smooth val="1"/>
        </c:ser>
        <c:ser>
          <c:idx val="6"/>
          <c:order val="5"/>
          <c:tx>
            <c:v>rotavatored</c:v>
          </c:tx>
          <c:spPr>
            <a:ln w="25400">
              <a:solidFill>
                <a:srgbClr val="CC00CC"/>
              </a:solidFill>
              <a:prstDash val="solid"/>
            </a:ln>
          </c:spPr>
          <c:marker>
            <c:symbol val="none"/>
          </c:marker>
          <c:xVal>
            <c:numRef>
              <c:f>RUSLErot!$I$4:$I$44</c:f>
              <c:numCache>
                <c:formatCode>General</c:formatCode>
                <c:ptCount val="41"/>
                <c:pt idx="0">
                  <c:v>19</c:v>
                </c:pt>
                <c:pt idx="1">
                  <c:v>25.379053610095568</c:v>
                </c:pt>
                <c:pt idx="2">
                  <c:v>31.14860342517694</c:v>
                </c:pt>
                <c:pt idx="3">
                  <c:v>36.991546002096058</c:v>
                </c:pt>
                <c:pt idx="4">
                  <c:v>42.860176164918592</c:v>
                </c:pt>
                <c:pt idx="5">
                  <c:v>48.841790076994016</c:v>
                </c:pt>
                <c:pt idx="6">
                  <c:v>54.588487654182799</c:v>
                </c:pt>
                <c:pt idx="7">
                  <c:v>60.409347557273328</c:v>
                </c:pt>
                <c:pt idx="8">
                  <c:v>66.336344100879103</c:v>
                </c:pt>
                <c:pt idx="9">
                  <c:v>72.18868251808432</c:v>
                </c:pt>
                <c:pt idx="10">
                  <c:v>77.997068354148936</c:v>
                </c:pt>
                <c:pt idx="11">
                  <c:v>84.046818841779043</c:v>
                </c:pt>
                <c:pt idx="12">
                  <c:v>89.95215879796325</c:v>
                </c:pt>
                <c:pt idx="13">
                  <c:v>95.796467911209263</c:v>
                </c:pt>
                <c:pt idx="14">
                  <c:v>101.61528463055338</c:v>
                </c:pt>
                <c:pt idx="15">
                  <c:v>107.56372778756256</c:v>
                </c:pt>
                <c:pt idx="16">
                  <c:v>113.48323655332618</c:v>
                </c:pt>
                <c:pt idx="17">
                  <c:v>119.31704911265327</c:v>
                </c:pt>
                <c:pt idx="18">
                  <c:v>125.00114490739571</c:v>
                </c:pt>
                <c:pt idx="19">
                  <c:v>131.36628347219818</c:v>
                </c:pt>
                <c:pt idx="20">
                  <c:v>137.17280541480895</c:v>
                </c:pt>
                <c:pt idx="21">
                  <c:v>143.1344335470296</c:v>
                </c:pt>
                <c:pt idx="22">
                  <c:v>150.32879160636131</c:v>
                </c:pt>
                <c:pt idx="23">
                  <c:v>156.91844189957078</c:v>
                </c:pt>
                <c:pt idx="24">
                  <c:v>162.71173543646094</c:v>
                </c:pt>
                <c:pt idx="25">
                  <c:v>168.68098572999378</c:v>
                </c:pt>
                <c:pt idx="26">
                  <c:v>174.5636335169219</c:v>
                </c:pt>
                <c:pt idx="27">
                  <c:v>180.5650868375813</c:v>
                </c:pt>
                <c:pt idx="28">
                  <c:v>186.98475170510005</c:v>
                </c:pt>
                <c:pt idx="29">
                  <c:v>192.56577401326322</c:v>
                </c:pt>
                <c:pt idx="30">
                  <c:v>198.58063801718149</c:v>
                </c:pt>
                <c:pt idx="31">
                  <c:v>204.36806300587602</c:v>
                </c:pt>
                <c:pt idx="32">
                  <c:v>210.23237925272221</c:v>
                </c:pt>
                <c:pt idx="33">
                  <c:v>216.11736352911103</c:v>
                </c:pt>
                <c:pt idx="34">
                  <c:v>222.73123418617803</c:v>
                </c:pt>
                <c:pt idx="35">
                  <c:v>228.98199806039469</c:v>
                </c:pt>
                <c:pt idx="36">
                  <c:v>235.21755095933383</c:v>
                </c:pt>
                <c:pt idx="37">
                  <c:v>241.62766304994864</c:v>
                </c:pt>
                <c:pt idx="38">
                  <c:v>247.88674940431477</c:v>
                </c:pt>
                <c:pt idx="39">
                  <c:v>254.1664399222997</c:v>
                </c:pt>
                <c:pt idx="40">
                  <c:v>259.7958871403174</c:v>
                </c:pt>
              </c:numCache>
            </c:numRef>
          </c:xVal>
          <c:yVal>
            <c:numRef>
              <c:f>RUSLErot!$J$4:$J$44</c:f>
              <c:numCache>
                <c:formatCode>General</c:formatCode>
                <c:ptCount val="41"/>
                <c:pt idx="0">
                  <c:v>184.43600000000001</c:v>
                </c:pt>
                <c:pt idx="1">
                  <c:v>183.76300000000001</c:v>
                </c:pt>
                <c:pt idx="2">
                  <c:v>183.16399999999999</c:v>
                </c:pt>
                <c:pt idx="3">
                  <c:v>182.50800000000001</c:v>
                </c:pt>
                <c:pt idx="4">
                  <c:v>181.89200000000005</c:v>
                </c:pt>
                <c:pt idx="5">
                  <c:v>181.09700000000001</c:v>
                </c:pt>
                <c:pt idx="6">
                  <c:v>180.27099999999999</c:v>
                </c:pt>
                <c:pt idx="7">
                  <c:v>179.46</c:v>
                </c:pt>
                <c:pt idx="8">
                  <c:v>178.52100000000004</c:v>
                </c:pt>
                <c:pt idx="9">
                  <c:v>177.62800000000001</c:v>
                </c:pt>
                <c:pt idx="10">
                  <c:v>176.768</c:v>
                </c:pt>
                <c:pt idx="11">
                  <c:v>175.839</c:v>
                </c:pt>
                <c:pt idx="12">
                  <c:v>175.07599999999999</c:v>
                </c:pt>
                <c:pt idx="13">
                  <c:v>174.197</c:v>
                </c:pt>
                <c:pt idx="14">
                  <c:v>173.39400000000001</c:v>
                </c:pt>
                <c:pt idx="15">
                  <c:v>172.548</c:v>
                </c:pt>
                <c:pt idx="16">
                  <c:v>171.74799999999999</c:v>
                </c:pt>
                <c:pt idx="17">
                  <c:v>171.02200000000005</c:v>
                </c:pt>
                <c:pt idx="18">
                  <c:v>170.31200000000001</c:v>
                </c:pt>
                <c:pt idx="19">
                  <c:v>169.48400000000001</c:v>
                </c:pt>
                <c:pt idx="20">
                  <c:v>168.76599999999999</c:v>
                </c:pt>
                <c:pt idx="21">
                  <c:v>168.005</c:v>
                </c:pt>
                <c:pt idx="22">
                  <c:v>167.09800000000001</c:v>
                </c:pt>
                <c:pt idx="23">
                  <c:v>166.43600000000001</c:v>
                </c:pt>
                <c:pt idx="24">
                  <c:v>165.85900000000001</c:v>
                </c:pt>
                <c:pt idx="25">
                  <c:v>165.23599999999999</c:v>
                </c:pt>
                <c:pt idx="26">
                  <c:v>164.57399999999998</c:v>
                </c:pt>
                <c:pt idx="27">
                  <c:v>163.946</c:v>
                </c:pt>
                <c:pt idx="28">
                  <c:v>163.26900000000001</c:v>
                </c:pt>
                <c:pt idx="29">
                  <c:v>162.68200000000004</c:v>
                </c:pt>
                <c:pt idx="30">
                  <c:v>162.107</c:v>
                </c:pt>
                <c:pt idx="31">
                  <c:v>161.51</c:v>
                </c:pt>
                <c:pt idx="32">
                  <c:v>160.89500000000001</c:v>
                </c:pt>
                <c:pt idx="33">
                  <c:v>160.16999999999999</c:v>
                </c:pt>
                <c:pt idx="34">
                  <c:v>159.51900000000001</c:v>
                </c:pt>
                <c:pt idx="35">
                  <c:v>158.88200000000006</c:v>
                </c:pt>
                <c:pt idx="36">
                  <c:v>158.19900000000001</c:v>
                </c:pt>
                <c:pt idx="37">
                  <c:v>157.655</c:v>
                </c:pt>
                <c:pt idx="38">
                  <c:v>157.37300000000002</c:v>
                </c:pt>
                <c:pt idx="39">
                  <c:v>157.12700000000001</c:v>
                </c:pt>
                <c:pt idx="40">
                  <c:v>157.03900000000002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90016"/>
        <c:axId val="77453952"/>
      </c:scatterChart>
      <c:valAx>
        <c:axId val="77429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sk-SK"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dirty="0" err="1" smtClean="0"/>
                  <a:t>Slope</a:t>
                </a:r>
                <a:r>
                  <a:rPr lang="sk-SK" dirty="0" smtClean="0"/>
                  <a:t> </a:t>
                </a:r>
                <a:r>
                  <a:rPr lang="sk-SK" dirty="0" err="1" smtClean="0"/>
                  <a:t>lenght</a:t>
                </a:r>
                <a:r>
                  <a:rPr lang="sk-SK" dirty="0" smtClean="0"/>
                  <a:t> (m</a:t>
                </a:r>
                <a:r>
                  <a:rPr lang="sk-SK" dirty="0"/>
                  <a:t>)</a:t>
                </a:r>
              </a:p>
            </c:rich>
          </c:tx>
          <c:layout>
            <c:manualLayout>
              <c:xMode val="edge"/>
              <c:yMode val="edge"/>
              <c:x val="0.43883383082517202"/>
              <c:y val="0.8683990040687117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sk-SK"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77452032"/>
        <c:crosses val="autoZero"/>
        <c:crossBetween val="midCat"/>
        <c:minorUnit val="5"/>
      </c:valAx>
      <c:valAx>
        <c:axId val="77452032"/>
        <c:scaling>
          <c:orientation val="minMax"/>
          <c:max val="300"/>
        </c:scaling>
        <c:delete val="0"/>
        <c:axPos val="l"/>
        <c:title>
          <c:tx>
            <c:rich>
              <a:bodyPr/>
              <a:lstStyle/>
              <a:p>
                <a:pPr>
                  <a:defRPr lang="sk-SK"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dirty="0" err="1" smtClean="0"/>
                  <a:t>Erosion</a:t>
                </a:r>
                <a:r>
                  <a:rPr lang="sk-SK" dirty="0" smtClean="0"/>
                  <a:t>/</a:t>
                </a:r>
                <a:r>
                  <a:rPr lang="sk-SK" dirty="0" err="1" smtClean="0"/>
                  <a:t>deposition</a:t>
                </a:r>
                <a:r>
                  <a:rPr lang="sk-SK" dirty="0" smtClean="0"/>
                  <a:t> </a:t>
                </a:r>
                <a:r>
                  <a:rPr lang="sk-SK" dirty="0"/>
                  <a:t>(</a:t>
                </a:r>
                <a:r>
                  <a:rPr lang="sk-SK" dirty="0" smtClean="0"/>
                  <a:t>t.ha</a:t>
                </a:r>
                <a:r>
                  <a:rPr lang="sk-SK" baseline="30000" dirty="0" smtClean="0"/>
                  <a:t>-1</a:t>
                </a:r>
                <a:r>
                  <a:rPr lang="sk-SK" dirty="0" smtClean="0"/>
                  <a:t>.year</a:t>
                </a:r>
                <a:r>
                  <a:rPr lang="sk-SK" baseline="30000" dirty="0" smtClean="0"/>
                  <a:t>-1</a:t>
                </a:r>
                <a:r>
                  <a:rPr lang="sk-SK" dirty="0"/>
                  <a:t>)</a:t>
                </a:r>
              </a:p>
            </c:rich>
          </c:tx>
          <c:layout>
            <c:manualLayout>
              <c:xMode val="edge"/>
              <c:yMode val="edge"/>
              <c:x val="2.0977355357831292E-2"/>
              <c:y val="0.3541264091204469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sk-SK"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77429376"/>
        <c:crosses val="autoZero"/>
        <c:crossBetween val="midCat"/>
      </c:valAx>
      <c:valAx>
        <c:axId val="77453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sk-SK" sz="800"/>
            </a:pPr>
            <a:endParaRPr lang="sk-SK"/>
          </a:p>
        </c:txPr>
        <c:crossAx val="81990016"/>
        <c:crosses val="max"/>
        <c:crossBetween val="midCat"/>
      </c:valAx>
      <c:valAx>
        <c:axId val="81990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7453952"/>
        <c:crosses val="autoZero"/>
        <c:crossBetween val="midCat"/>
      </c:valAx>
      <c:spPr>
        <a:noFill/>
        <a:ln w="25400">
          <a:noFill/>
        </a:ln>
      </c:spPr>
    </c:plotArea>
    <c:legend>
      <c:legendPos val="l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75693015289463828"/>
          <c:y val="0.82160330580961549"/>
          <c:w val="0.10999050959090212"/>
          <c:h val="0.1070329785757551"/>
        </c:manualLayout>
      </c:layout>
      <c:overlay val="1"/>
      <c:txPr>
        <a:bodyPr/>
        <a:lstStyle/>
        <a:p>
          <a:pPr>
            <a:defRPr lang="sk-SK"/>
          </a:pPr>
          <a:endParaRPr lang="sk-SK"/>
        </a:p>
      </c:txPr>
    </c:legend>
    <c:plotVisOnly val="0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dole!$W$43</c:f>
              <c:strCache>
                <c:ptCount val="1"/>
                <c:pt idx="0">
                  <c:v>Min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dole!$V$44:$V$63</c:f>
              <c:strCache>
                <c:ptCount val="20"/>
                <c:pt idx="0">
                  <c:v>11_d_10</c:v>
                </c:pt>
                <c:pt idx="1">
                  <c:v>11_d_30</c:v>
                </c:pt>
                <c:pt idx="2">
                  <c:v>12_d_10</c:v>
                </c:pt>
                <c:pt idx="3">
                  <c:v>12_d_30</c:v>
                </c:pt>
                <c:pt idx="4">
                  <c:v>21_d_10</c:v>
                </c:pt>
                <c:pt idx="5">
                  <c:v>21_d_30</c:v>
                </c:pt>
                <c:pt idx="6">
                  <c:v>22_d_10</c:v>
                </c:pt>
                <c:pt idx="7">
                  <c:v>22_d_30</c:v>
                </c:pt>
                <c:pt idx="8">
                  <c:v>31_d_10</c:v>
                </c:pt>
                <c:pt idx="9">
                  <c:v>31_d_30</c:v>
                </c:pt>
                <c:pt idx="10">
                  <c:v>32_d_10</c:v>
                </c:pt>
                <c:pt idx="11">
                  <c:v>32_d_30</c:v>
                </c:pt>
                <c:pt idx="12">
                  <c:v>51_d_10</c:v>
                </c:pt>
                <c:pt idx="13">
                  <c:v>51_d_30</c:v>
                </c:pt>
                <c:pt idx="14">
                  <c:v>52_d_10</c:v>
                </c:pt>
                <c:pt idx="15">
                  <c:v>52_d_30</c:v>
                </c:pt>
                <c:pt idx="16">
                  <c:v>61_d_10</c:v>
                </c:pt>
                <c:pt idx="17">
                  <c:v>61_d_30</c:v>
                </c:pt>
                <c:pt idx="18">
                  <c:v>62_d_10</c:v>
                </c:pt>
                <c:pt idx="19">
                  <c:v>62_d_30</c:v>
                </c:pt>
              </c:strCache>
            </c:strRef>
          </c:cat>
          <c:val>
            <c:numRef>
              <c:f>dole!$W$44:$W$63</c:f>
              <c:numCache>
                <c:formatCode>General</c:formatCode>
                <c:ptCount val="20"/>
                <c:pt idx="0">
                  <c:v>9.0200000000000002E-2</c:v>
                </c:pt>
                <c:pt idx="1">
                  <c:v>0.1038</c:v>
                </c:pt>
                <c:pt idx="2">
                  <c:v>8.4250000000000019E-2</c:v>
                </c:pt>
                <c:pt idx="3">
                  <c:v>0.1004</c:v>
                </c:pt>
                <c:pt idx="4">
                  <c:v>0.14119999999999999</c:v>
                </c:pt>
                <c:pt idx="5">
                  <c:v>0.13270000000000001</c:v>
                </c:pt>
                <c:pt idx="6">
                  <c:v>0.13865</c:v>
                </c:pt>
                <c:pt idx="7">
                  <c:v>0.11910000000000001</c:v>
                </c:pt>
                <c:pt idx="8">
                  <c:v>0.17860000000000001</c:v>
                </c:pt>
                <c:pt idx="9">
                  <c:v>0.1004</c:v>
                </c:pt>
                <c:pt idx="10">
                  <c:v>1.2E-2</c:v>
                </c:pt>
                <c:pt idx="11">
                  <c:v>3.3250000000000002E-2</c:v>
                </c:pt>
                <c:pt idx="12">
                  <c:v>4.5999999999999999E-2</c:v>
                </c:pt>
                <c:pt idx="13">
                  <c:v>0.10295</c:v>
                </c:pt>
                <c:pt idx="14">
                  <c:v>5.0250000000000003E-2</c:v>
                </c:pt>
                <c:pt idx="15">
                  <c:v>0.15650000000000003</c:v>
                </c:pt>
                <c:pt idx="16">
                  <c:v>0.16075</c:v>
                </c:pt>
                <c:pt idx="17">
                  <c:v>0.18540000000000004</c:v>
                </c:pt>
                <c:pt idx="18">
                  <c:v>0.13780000000000001</c:v>
                </c:pt>
                <c:pt idx="19">
                  <c:v>0.1361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dole!$X$43</c:f>
              <c:strCache>
                <c:ptCount val="1"/>
                <c:pt idx="0">
                  <c:v>Max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dole!$V$44:$V$63</c:f>
              <c:strCache>
                <c:ptCount val="20"/>
                <c:pt idx="0">
                  <c:v>11_d_10</c:v>
                </c:pt>
                <c:pt idx="1">
                  <c:v>11_d_30</c:v>
                </c:pt>
                <c:pt idx="2">
                  <c:v>12_d_10</c:v>
                </c:pt>
                <c:pt idx="3">
                  <c:v>12_d_30</c:v>
                </c:pt>
                <c:pt idx="4">
                  <c:v>21_d_10</c:v>
                </c:pt>
                <c:pt idx="5">
                  <c:v>21_d_30</c:v>
                </c:pt>
                <c:pt idx="6">
                  <c:v>22_d_10</c:v>
                </c:pt>
                <c:pt idx="7">
                  <c:v>22_d_30</c:v>
                </c:pt>
                <c:pt idx="8">
                  <c:v>31_d_10</c:v>
                </c:pt>
                <c:pt idx="9">
                  <c:v>31_d_30</c:v>
                </c:pt>
                <c:pt idx="10">
                  <c:v>32_d_10</c:v>
                </c:pt>
                <c:pt idx="11">
                  <c:v>32_d_30</c:v>
                </c:pt>
                <c:pt idx="12">
                  <c:v>51_d_10</c:v>
                </c:pt>
                <c:pt idx="13">
                  <c:v>51_d_30</c:v>
                </c:pt>
                <c:pt idx="14">
                  <c:v>52_d_10</c:v>
                </c:pt>
                <c:pt idx="15">
                  <c:v>52_d_30</c:v>
                </c:pt>
                <c:pt idx="16">
                  <c:v>61_d_10</c:v>
                </c:pt>
                <c:pt idx="17">
                  <c:v>61_d_30</c:v>
                </c:pt>
                <c:pt idx="18">
                  <c:v>62_d_10</c:v>
                </c:pt>
                <c:pt idx="19">
                  <c:v>62_d_30</c:v>
                </c:pt>
              </c:strCache>
            </c:strRef>
          </c:cat>
          <c:val>
            <c:numRef>
              <c:f>dole!$X$44:$X$63</c:f>
              <c:numCache>
                <c:formatCode>General</c:formatCode>
                <c:ptCount val="20"/>
                <c:pt idx="0">
                  <c:v>0.32310000000000005</c:v>
                </c:pt>
                <c:pt idx="1">
                  <c:v>0.26700000000000002</c:v>
                </c:pt>
                <c:pt idx="2">
                  <c:v>0.37580000000000008</c:v>
                </c:pt>
                <c:pt idx="3">
                  <c:v>0.29930000000000007</c:v>
                </c:pt>
                <c:pt idx="4">
                  <c:v>0.33415000000000006</c:v>
                </c:pt>
                <c:pt idx="5">
                  <c:v>0.29080000000000006</c:v>
                </c:pt>
                <c:pt idx="6">
                  <c:v>0.44124999999999998</c:v>
                </c:pt>
                <c:pt idx="7">
                  <c:v>0.23215</c:v>
                </c:pt>
                <c:pt idx="8">
                  <c:v>0.34605000000000002</c:v>
                </c:pt>
                <c:pt idx="9">
                  <c:v>0.30610000000000004</c:v>
                </c:pt>
                <c:pt idx="10">
                  <c:v>0.20325000000000001</c:v>
                </c:pt>
                <c:pt idx="11">
                  <c:v>0.2636</c:v>
                </c:pt>
                <c:pt idx="12">
                  <c:v>0.28230000000000005</c:v>
                </c:pt>
                <c:pt idx="13">
                  <c:v>0.21175000000000002</c:v>
                </c:pt>
                <c:pt idx="14">
                  <c:v>0.17095000000000002</c:v>
                </c:pt>
                <c:pt idx="15">
                  <c:v>0.43955000000000005</c:v>
                </c:pt>
                <c:pt idx="16">
                  <c:v>0.36985000000000007</c:v>
                </c:pt>
                <c:pt idx="17">
                  <c:v>0.40045000000000003</c:v>
                </c:pt>
                <c:pt idx="18">
                  <c:v>0.39535000000000009</c:v>
                </c:pt>
                <c:pt idx="19">
                  <c:v>0.2772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dole!$Y$43</c:f>
              <c:strCache>
                <c:ptCount val="1"/>
                <c:pt idx="0">
                  <c:v>Mean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dole!$V$44:$V$63</c:f>
              <c:strCache>
                <c:ptCount val="20"/>
                <c:pt idx="0">
                  <c:v>11_d_10</c:v>
                </c:pt>
                <c:pt idx="1">
                  <c:v>11_d_30</c:v>
                </c:pt>
                <c:pt idx="2">
                  <c:v>12_d_10</c:v>
                </c:pt>
                <c:pt idx="3">
                  <c:v>12_d_30</c:v>
                </c:pt>
                <c:pt idx="4">
                  <c:v>21_d_10</c:v>
                </c:pt>
                <c:pt idx="5">
                  <c:v>21_d_30</c:v>
                </c:pt>
                <c:pt idx="6">
                  <c:v>22_d_10</c:v>
                </c:pt>
                <c:pt idx="7">
                  <c:v>22_d_30</c:v>
                </c:pt>
                <c:pt idx="8">
                  <c:v>31_d_10</c:v>
                </c:pt>
                <c:pt idx="9">
                  <c:v>31_d_30</c:v>
                </c:pt>
                <c:pt idx="10">
                  <c:v>32_d_10</c:v>
                </c:pt>
                <c:pt idx="11">
                  <c:v>32_d_30</c:v>
                </c:pt>
                <c:pt idx="12">
                  <c:v>51_d_10</c:v>
                </c:pt>
                <c:pt idx="13">
                  <c:v>51_d_30</c:v>
                </c:pt>
                <c:pt idx="14">
                  <c:v>52_d_10</c:v>
                </c:pt>
                <c:pt idx="15">
                  <c:v>52_d_30</c:v>
                </c:pt>
                <c:pt idx="16">
                  <c:v>61_d_10</c:v>
                </c:pt>
                <c:pt idx="17">
                  <c:v>61_d_30</c:v>
                </c:pt>
                <c:pt idx="18">
                  <c:v>62_d_10</c:v>
                </c:pt>
                <c:pt idx="19">
                  <c:v>62_d_30</c:v>
                </c:pt>
              </c:strCache>
            </c:strRef>
          </c:cat>
          <c:val>
            <c:numRef>
              <c:f>dole!$Y$44:$Y$63</c:f>
              <c:numCache>
                <c:formatCode>General</c:formatCode>
                <c:ptCount val="20"/>
                <c:pt idx="0">
                  <c:v>0.15222700000000003</c:v>
                </c:pt>
                <c:pt idx="1">
                  <c:v>0.17155699999999999</c:v>
                </c:pt>
                <c:pt idx="2">
                  <c:v>0.17061200000000001</c:v>
                </c:pt>
                <c:pt idx="3">
                  <c:v>0.18588399999999999</c:v>
                </c:pt>
                <c:pt idx="4">
                  <c:v>0.19726900000000003</c:v>
                </c:pt>
                <c:pt idx="5">
                  <c:v>0.17892500000000003</c:v>
                </c:pt>
                <c:pt idx="6">
                  <c:v>0.27247900000000008</c:v>
                </c:pt>
                <c:pt idx="7">
                  <c:v>0.16331999999999999</c:v>
                </c:pt>
                <c:pt idx="8">
                  <c:v>0.24573700000000004</c:v>
                </c:pt>
                <c:pt idx="9">
                  <c:v>0.17898400000000003</c:v>
                </c:pt>
                <c:pt idx="10">
                  <c:v>9.6498E-2</c:v>
                </c:pt>
                <c:pt idx="11">
                  <c:v>0.127556</c:v>
                </c:pt>
                <c:pt idx="12">
                  <c:v>0.17139299999999999</c:v>
                </c:pt>
                <c:pt idx="13">
                  <c:v>0.14014399999999999</c:v>
                </c:pt>
                <c:pt idx="14">
                  <c:v>9.7621000000000055E-2</c:v>
                </c:pt>
                <c:pt idx="15">
                  <c:v>0.27282700000000015</c:v>
                </c:pt>
                <c:pt idx="16">
                  <c:v>0.25060299999999996</c:v>
                </c:pt>
                <c:pt idx="17">
                  <c:v>0.29487400000000008</c:v>
                </c:pt>
                <c:pt idx="18">
                  <c:v>0.22303100000000001</c:v>
                </c:pt>
                <c:pt idx="19">
                  <c:v>0.195525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dole!$Z$43</c:f>
              <c:strCache>
                <c:ptCount val="1"/>
                <c:pt idx="0">
                  <c:v>SD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dole!$V$44:$V$63</c:f>
              <c:strCache>
                <c:ptCount val="20"/>
                <c:pt idx="0">
                  <c:v>11_d_10</c:v>
                </c:pt>
                <c:pt idx="1">
                  <c:v>11_d_30</c:v>
                </c:pt>
                <c:pt idx="2">
                  <c:v>12_d_10</c:v>
                </c:pt>
                <c:pt idx="3">
                  <c:v>12_d_30</c:v>
                </c:pt>
                <c:pt idx="4">
                  <c:v>21_d_10</c:v>
                </c:pt>
                <c:pt idx="5">
                  <c:v>21_d_30</c:v>
                </c:pt>
                <c:pt idx="6">
                  <c:v>22_d_10</c:v>
                </c:pt>
                <c:pt idx="7">
                  <c:v>22_d_30</c:v>
                </c:pt>
                <c:pt idx="8">
                  <c:v>31_d_10</c:v>
                </c:pt>
                <c:pt idx="9">
                  <c:v>31_d_30</c:v>
                </c:pt>
                <c:pt idx="10">
                  <c:v>32_d_10</c:v>
                </c:pt>
                <c:pt idx="11">
                  <c:v>32_d_30</c:v>
                </c:pt>
                <c:pt idx="12">
                  <c:v>51_d_10</c:v>
                </c:pt>
                <c:pt idx="13">
                  <c:v>51_d_30</c:v>
                </c:pt>
                <c:pt idx="14">
                  <c:v>52_d_10</c:v>
                </c:pt>
                <c:pt idx="15">
                  <c:v>52_d_30</c:v>
                </c:pt>
                <c:pt idx="16">
                  <c:v>61_d_10</c:v>
                </c:pt>
                <c:pt idx="17">
                  <c:v>61_d_30</c:v>
                </c:pt>
                <c:pt idx="18">
                  <c:v>62_d_10</c:v>
                </c:pt>
                <c:pt idx="19">
                  <c:v>62_d_30</c:v>
                </c:pt>
              </c:strCache>
            </c:strRef>
          </c:cat>
          <c:val>
            <c:numRef>
              <c:f>dole!$Z$44:$Z$63</c:f>
              <c:numCache>
                <c:formatCode>General</c:formatCode>
                <c:ptCount val="20"/>
                <c:pt idx="0">
                  <c:v>4.9851000000000006E-2</c:v>
                </c:pt>
                <c:pt idx="1">
                  <c:v>3.8150999999999997E-2</c:v>
                </c:pt>
                <c:pt idx="2">
                  <c:v>6.3231999999999997E-2</c:v>
                </c:pt>
                <c:pt idx="3">
                  <c:v>4.6443999999999999E-2</c:v>
                </c:pt>
                <c:pt idx="4">
                  <c:v>4.6893000000000011E-2</c:v>
                </c:pt>
                <c:pt idx="5">
                  <c:v>3.8015E-2</c:v>
                </c:pt>
                <c:pt idx="6">
                  <c:v>8.9204000000000019E-2</c:v>
                </c:pt>
                <c:pt idx="7">
                  <c:v>2.9402999999999999E-2</c:v>
                </c:pt>
                <c:pt idx="8">
                  <c:v>4.4382000000000005E-2</c:v>
                </c:pt>
                <c:pt idx="9">
                  <c:v>4.0243000000000001E-2</c:v>
                </c:pt>
                <c:pt idx="10">
                  <c:v>2.6658999999999999E-2</c:v>
                </c:pt>
                <c:pt idx="11">
                  <c:v>3.5164000000000001E-2</c:v>
                </c:pt>
                <c:pt idx="12">
                  <c:v>3.8644000000000005E-2</c:v>
                </c:pt>
                <c:pt idx="13">
                  <c:v>2.5238000000000003E-2</c:v>
                </c:pt>
                <c:pt idx="14">
                  <c:v>3.5300999999999999E-2</c:v>
                </c:pt>
                <c:pt idx="15">
                  <c:v>8.2826000000000025E-2</c:v>
                </c:pt>
                <c:pt idx="16">
                  <c:v>5.4987000000000008E-2</c:v>
                </c:pt>
                <c:pt idx="17">
                  <c:v>6.2469000000000011E-2</c:v>
                </c:pt>
                <c:pt idx="18">
                  <c:v>6.5674999999999997E-2</c:v>
                </c:pt>
                <c:pt idx="19">
                  <c:v>3.0117999999999999E-2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938304"/>
        <c:axId val="83940096"/>
      </c:lineChart>
      <c:catAx>
        <c:axId val="83938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sk-SK" sz="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83940096"/>
        <c:crosses val="autoZero"/>
        <c:auto val="1"/>
        <c:lblAlgn val="ctr"/>
        <c:lblOffset val="100"/>
        <c:noMultiLvlLbl val="0"/>
      </c:catAx>
      <c:valAx>
        <c:axId val="83940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sk-SK"/>
            </a:pPr>
            <a:endParaRPr lang="sk-SK"/>
          </a:p>
        </c:txPr>
        <c:crossAx val="839383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sk-SK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plocha!$AB$54</c:f>
              <c:strCache>
                <c:ptCount val="1"/>
                <c:pt idx="0">
                  <c:v>Min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plocha!$AA$55:$AA$78</c:f>
              <c:strCache>
                <c:ptCount val="24"/>
                <c:pt idx="0">
                  <c:v>11_p_10</c:v>
                </c:pt>
                <c:pt idx="1">
                  <c:v>11_p_30</c:v>
                </c:pt>
                <c:pt idx="2">
                  <c:v>12_p_10</c:v>
                </c:pt>
                <c:pt idx="3">
                  <c:v>12_p_30</c:v>
                </c:pt>
                <c:pt idx="4">
                  <c:v>21_p_10</c:v>
                </c:pt>
                <c:pt idx="5">
                  <c:v>21_p_30</c:v>
                </c:pt>
                <c:pt idx="6">
                  <c:v>22_p_10</c:v>
                </c:pt>
                <c:pt idx="7">
                  <c:v>22_p_30</c:v>
                </c:pt>
                <c:pt idx="8">
                  <c:v>31_p_10</c:v>
                </c:pt>
                <c:pt idx="9">
                  <c:v>31_p_30</c:v>
                </c:pt>
                <c:pt idx="10">
                  <c:v>32_p_10</c:v>
                </c:pt>
                <c:pt idx="11">
                  <c:v>32_p_30</c:v>
                </c:pt>
                <c:pt idx="12">
                  <c:v>41_p_10</c:v>
                </c:pt>
                <c:pt idx="13">
                  <c:v>41_p_30</c:v>
                </c:pt>
                <c:pt idx="14">
                  <c:v>42_p_10</c:v>
                </c:pt>
                <c:pt idx="15">
                  <c:v>42_p_30</c:v>
                </c:pt>
                <c:pt idx="16">
                  <c:v>51_p_10</c:v>
                </c:pt>
                <c:pt idx="17">
                  <c:v>51_p_30</c:v>
                </c:pt>
                <c:pt idx="18">
                  <c:v>52_p_10</c:v>
                </c:pt>
                <c:pt idx="19">
                  <c:v>52_p_30</c:v>
                </c:pt>
                <c:pt idx="20">
                  <c:v>61_p_10</c:v>
                </c:pt>
                <c:pt idx="21">
                  <c:v>61_p_30</c:v>
                </c:pt>
                <c:pt idx="22">
                  <c:v>62_p_10</c:v>
                </c:pt>
                <c:pt idx="23">
                  <c:v>62_p_30</c:v>
                </c:pt>
              </c:strCache>
            </c:strRef>
          </c:cat>
          <c:val>
            <c:numRef>
              <c:f>plocha!$AB$55:$AB$78</c:f>
              <c:numCache>
                <c:formatCode>General</c:formatCode>
                <c:ptCount val="24"/>
                <c:pt idx="0">
                  <c:v>0.12164999999999998</c:v>
                </c:pt>
                <c:pt idx="1">
                  <c:v>0.15310000000000001</c:v>
                </c:pt>
                <c:pt idx="2">
                  <c:v>8.8500000000000023E-2</c:v>
                </c:pt>
                <c:pt idx="3">
                  <c:v>6.4699999999999994E-2</c:v>
                </c:pt>
                <c:pt idx="4">
                  <c:v>0.16669999999999999</c:v>
                </c:pt>
                <c:pt idx="5">
                  <c:v>0.26190000000000002</c:v>
                </c:pt>
                <c:pt idx="6">
                  <c:v>5.535000000000001E-2</c:v>
                </c:pt>
                <c:pt idx="7">
                  <c:v>0.23300000000000001</c:v>
                </c:pt>
                <c:pt idx="8">
                  <c:v>0.19814999999999999</c:v>
                </c:pt>
                <c:pt idx="9">
                  <c:v>0.17095000000000002</c:v>
                </c:pt>
                <c:pt idx="10">
                  <c:v>7.7500000000000017E-3</c:v>
                </c:pt>
                <c:pt idx="11">
                  <c:v>3.4099999999999998E-2</c:v>
                </c:pt>
                <c:pt idx="12">
                  <c:v>0.12675</c:v>
                </c:pt>
                <c:pt idx="13">
                  <c:v>0.19389999999999999</c:v>
                </c:pt>
                <c:pt idx="14">
                  <c:v>0.12845000000000001</c:v>
                </c:pt>
                <c:pt idx="15">
                  <c:v>0.18795000000000003</c:v>
                </c:pt>
                <c:pt idx="16">
                  <c:v>0.10635</c:v>
                </c:pt>
                <c:pt idx="17">
                  <c:v>0.15480000000000002</c:v>
                </c:pt>
                <c:pt idx="18">
                  <c:v>0.10465000000000002</c:v>
                </c:pt>
                <c:pt idx="19">
                  <c:v>0.10550000000000001</c:v>
                </c:pt>
                <c:pt idx="20">
                  <c:v>0.13865</c:v>
                </c:pt>
                <c:pt idx="21">
                  <c:v>0.13100000000000001</c:v>
                </c:pt>
                <c:pt idx="22">
                  <c:v>0.13355</c:v>
                </c:pt>
                <c:pt idx="23">
                  <c:v>2.9000000000000001E-2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plocha!$AC$54</c:f>
              <c:strCache>
                <c:ptCount val="1"/>
                <c:pt idx="0">
                  <c:v>Max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plocha!$AA$55:$AA$78</c:f>
              <c:strCache>
                <c:ptCount val="24"/>
                <c:pt idx="0">
                  <c:v>11_p_10</c:v>
                </c:pt>
                <c:pt idx="1">
                  <c:v>11_p_30</c:v>
                </c:pt>
                <c:pt idx="2">
                  <c:v>12_p_10</c:v>
                </c:pt>
                <c:pt idx="3">
                  <c:v>12_p_30</c:v>
                </c:pt>
                <c:pt idx="4">
                  <c:v>21_p_10</c:v>
                </c:pt>
                <c:pt idx="5">
                  <c:v>21_p_30</c:v>
                </c:pt>
                <c:pt idx="6">
                  <c:v>22_p_10</c:v>
                </c:pt>
                <c:pt idx="7">
                  <c:v>22_p_30</c:v>
                </c:pt>
                <c:pt idx="8">
                  <c:v>31_p_10</c:v>
                </c:pt>
                <c:pt idx="9">
                  <c:v>31_p_30</c:v>
                </c:pt>
                <c:pt idx="10">
                  <c:v>32_p_10</c:v>
                </c:pt>
                <c:pt idx="11">
                  <c:v>32_p_30</c:v>
                </c:pt>
                <c:pt idx="12">
                  <c:v>41_p_10</c:v>
                </c:pt>
                <c:pt idx="13">
                  <c:v>41_p_30</c:v>
                </c:pt>
                <c:pt idx="14">
                  <c:v>42_p_10</c:v>
                </c:pt>
                <c:pt idx="15">
                  <c:v>42_p_30</c:v>
                </c:pt>
                <c:pt idx="16">
                  <c:v>51_p_10</c:v>
                </c:pt>
                <c:pt idx="17">
                  <c:v>51_p_30</c:v>
                </c:pt>
                <c:pt idx="18">
                  <c:v>52_p_10</c:v>
                </c:pt>
                <c:pt idx="19">
                  <c:v>52_p_30</c:v>
                </c:pt>
                <c:pt idx="20">
                  <c:v>61_p_10</c:v>
                </c:pt>
                <c:pt idx="21">
                  <c:v>61_p_30</c:v>
                </c:pt>
                <c:pt idx="22">
                  <c:v>62_p_10</c:v>
                </c:pt>
                <c:pt idx="23">
                  <c:v>62_p_30</c:v>
                </c:pt>
              </c:strCache>
            </c:strRef>
          </c:cat>
          <c:val>
            <c:numRef>
              <c:f>plocha!$AC$55:$AC$78</c:f>
              <c:numCache>
                <c:formatCode>General</c:formatCode>
                <c:ptCount val="24"/>
                <c:pt idx="0">
                  <c:v>0.29590000000000005</c:v>
                </c:pt>
                <c:pt idx="1">
                  <c:v>0.32140000000000007</c:v>
                </c:pt>
                <c:pt idx="2">
                  <c:v>0.31545000000000006</c:v>
                </c:pt>
                <c:pt idx="3">
                  <c:v>0.22875000000000001</c:v>
                </c:pt>
                <c:pt idx="4">
                  <c:v>0.33755000000000007</c:v>
                </c:pt>
                <c:pt idx="5">
                  <c:v>0.41405000000000003</c:v>
                </c:pt>
                <c:pt idx="6">
                  <c:v>0.26020000000000004</c:v>
                </c:pt>
                <c:pt idx="7">
                  <c:v>0.42680000000000007</c:v>
                </c:pt>
                <c:pt idx="8">
                  <c:v>0.29590000000000005</c:v>
                </c:pt>
                <c:pt idx="9">
                  <c:v>0.33925000000000005</c:v>
                </c:pt>
                <c:pt idx="10">
                  <c:v>0.32225000000000004</c:v>
                </c:pt>
                <c:pt idx="11">
                  <c:v>0.20835000000000001</c:v>
                </c:pt>
                <c:pt idx="12">
                  <c:v>0.30610000000000004</c:v>
                </c:pt>
                <c:pt idx="13">
                  <c:v>0.32395000000000007</c:v>
                </c:pt>
                <c:pt idx="14">
                  <c:v>0.36220000000000002</c:v>
                </c:pt>
                <c:pt idx="15">
                  <c:v>0.4038500000000001</c:v>
                </c:pt>
                <c:pt idx="16">
                  <c:v>0.23725000000000002</c:v>
                </c:pt>
                <c:pt idx="17">
                  <c:v>0.27805000000000002</c:v>
                </c:pt>
                <c:pt idx="18">
                  <c:v>0.23469999999999999</c:v>
                </c:pt>
                <c:pt idx="19">
                  <c:v>0.42000000000000004</c:v>
                </c:pt>
                <c:pt idx="20">
                  <c:v>0.45570000000000005</c:v>
                </c:pt>
                <c:pt idx="21">
                  <c:v>0.29675000000000001</c:v>
                </c:pt>
                <c:pt idx="22">
                  <c:v>0.39960000000000007</c:v>
                </c:pt>
                <c:pt idx="23">
                  <c:v>0.13184999999999999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plocha!$AD$54</c:f>
              <c:strCache>
                <c:ptCount val="1"/>
                <c:pt idx="0">
                  <c:v>Mean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plocha!$AA$55:$AA$78</c:f>
              <c:strCache>
                <c:ptCount val="24"/>
                <c:pt idx="0">
                  <c:v>11_p_10</c:v>
                </c:pt>
                <c:pt idx="1">
                  <c:v>11_p_30</c:v>
                </c:pt>
                <c:pt idx="2">
                  <c:v>12_p_10</c:v>
                </c:pt>
                <c:pt idx="3">
                  <c:v>12_p_30</c:v>
                </c:pt>
                <c:pt idx="4">
                  <c:v>21_p_10</c:v>
                </c:pt>
                <c:pt idx="5">
                  <c:v>21_p_30</c:v>
                </c:pt>
                <c:pt idx="6">
                  <c:v>22_p_10</c:v>
                </c:pt>
                <c:pt idx="7">
                  <c:v>22_p_30</c:v>
                </c:pt>
                <c:pt idx="8">
                  <c:v>31_p_10</c:v>
                </c:pt>
                <c:pt idx="9">
                  <c:v>31_p_30</c:v>
                </c:pt>
                <c:pt idx="10">
                  <c:v>32_p_10</c:v>
                </c:pt>
                <c:pt idx="11">
                  <c:v>32_p_30</c:v>
                </c:pt>
                <c:pt idx="12">
                  <c:v>41_p_10</c:v>
                </c:pt>
                <c:pt idx="13">
                  <c:v>41_p_30</c:v>
                </c:pt>
                <c:pt idx="14">
                  <c:v>42_p_10</c:v>
                </c:pt>
                <c:pt idx="15">
                  <c:v>42_p_30</c:v>
                </c:pt>
                <c:pt idx="16">
                  <c:v>51_p_10</c:v>
                </c:pt>
                <c:pt idx="17">
                  <c:v>51_p_30</c:v>
                </c:pt>
                <c:pt idx="18">
                  <c:v>52_p_10</c:v>
                </c:pt>
                <c:pt idx="19">
                  <c:v>52_p_30</c:v>
                </c:pt>
                <c:pt idx="20">
                  <c:v>61_p_10</c:v>
                </c:pt>
                <c:pt idx="21">
                  <c:v>61_p_30</c:v>
                </c:pt>
                <c:pt idx="22">
                  <c:v>62_p_10</c:v>
                </c:pt>
                <c:pt idx="23">
                  <c:v>62_p_30</c:v>
                </c:pt>
              </c:strCache>
            </c:strRef>
          </c:cat>
          <c:val>
            <c:numRef>
              <c:f>plocha!$AD$55:$AD$78</c:f>
              <c:numCache>
                <c:formatCode>General</c:formatCode>
                <c:ptCount val="24"/>
                <c:pt idx="0">
                  <c:v>0.17708099999999999</c:v>
                </c:pt>
                <c:pt idx="1">
                  <c:v>0.21949800000000005</c:v>
                </c:pt>
                <c:pt idx="2">
                  <c:v>0.16448399999999999</c:v>
                </c:pt>
                <c:pt idx="3">
                  <c:v>0.13840200000000003</c:v>
                </c:pt>
                <c:pt idx="4">
                  <c:v>0.22901299999999999</c:v>
                </c:pt>
                <c:pt idx="5">
                  <c:v>0.33520500000000009</c:v>
                </c:pt>
                <c:pt idx="6">
                  <c:v>0.18290500000000004</c:v>
                </c:pt>
                <c:pt idx="7">
                  <c:v>0.31490800000000008</c:v>
                </c:pt>
                <c:pt idx="8">
                  <c:v>0.23009499999999999</c:v>
                </c:pt>
                <c:pt idx="9">
                  <c:v>0.20099300000000003</c:v>
                </c:pt>
                <c:pt idx="10">
                  <c:v>0.21420700000000004</c:v>
                </c:pt>
                <c:pt idx="11">
                  <c:v>9.6457000000000001E-2</c:v>
                </c:pt>
                <c:pt idx="12">
                  <c:v>0.18285199999999999</c:v>
                </c:pt>
                <c:pt idx="13">
                  <c:v>0.23424300000000003</c:v>
                </c:pt>
                <c:pt idx="14">
                  <c:v>0.18730700000000003</c:v>
                </c:pt>
                <c:pt idx="15">
                  <c:v>0.25736300000000001</c:v>
                </c:pt>
                <c:pt idx="16">
                  <c:v>0.15086900000000003</c:v>
                </c:pt>
                <c:pt idx="17">
                  <c:v>0.20281299999999999</c:v>
                </c:pt>
                <c:pt idx="18">
                  <c:v>0.13479900000000003</c:v>
                </c:pt>
                <c:pt idx="19">
                  <c:v>0.20321600000000004</c:v>
                </c:pt>
                <c:pt idx="20">
                  <c:v>0.31883900000000009</c:v>
                </c:pt>
                <c:pt idx="21">
                  <c:v>0.24738599999999999</c:v>
                </c:pt>
                <c:pt idx="22">
                  <c:v>0.22224300000000002</c:v>
                </c:pt>
                <c:pt idx="23">
                  <c:v>9.5640000000000017E-2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plocha!$AE$54</c:f>
              <c:strCache>
                <c:ptCount val="1"/>
                <c:pt idx="0">
                  <c:v>SD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plocha!$AA$55:$AA$78</c:f>
              <c:strCache>
                <c:ptCount val="24"/>
                <c:pt idx="0">
                  <c:v>11_p_10</c:v>
                </c:pt>
                <c:pt idx="1">
                  <c:v>11_p_30</c:v>
                </c:pt>
                <c:pt idx="2">
                  <c:v>12_p_10</c:v>
                </c:pt>
                <c:pt idx="3">
                  <c:v>12_p_30</c:v>
                </c:pt>
                <c:pt idx="4">
                  <c:v>21_p_10</c:v>
                </c:pt>
                <c:pt idx="5">
                  <c:v>21_p_30</c:v>
                </c:pt>
                <c:pt idx="6">
                  <c:v>22_p_10</c:v>
                </c:pt>
                <c:pt idx="7">
                  <c:v>22_p_30</c:v>
                </c:pt>
                <c:pt idx="8">
                  <c:v>31_p_10</c:v>
                </c:pt>
                <c:pt idx="9">
                  <c:v>31_p_30</c:v>
                </c:pt>
                <c:pt idx="10">
                  <c:v>32_p_10</c:v>
                </c:pt>
                <c:pt idx="11">
                  <c:v>32_p_30</c:v>
                </c:pt>
                <c:pt idx="12">
                  <c:v>41_p_10</c:v>
                </c:pt>
                <c:pt idx="13">
                  <c:v>41_p_30</c:v>
                </c:pt>
                <c:pt idx="14">
                  <c:v>42_p_10</c:v>
                </c:pt>
                <c:pt idx="15">
                  <c:v>42_p_30</c:v>
                </c:pt>
                <c:pt idx="16">
                  <c:v>51_p_10</c:v>
                </c:pt>
                <c:pt idx="17">
                  <c:v>51_p_30</c:v>
                </c:pt>
                <c:pt idx="18">
                  <c:v>52_p_10</c:v>
                </c:pt>
                <c:pt idx="19">
                  <c:v>52_p_30</c:v>
                </c:pt>
                <c:pt idx="20">
                  <c:v>61_p_10</c:v>
                </c:pt>
                <c:pt idx="21">
                  <c:v>61_p_30</c:v>
                </c:pt>
                <c:pt idx="22">
                  <c:v>62_p_10</c:v>
                </c:pt>
                <c:pt idx="23">
                  <c:v>62_p_30</c:v>
                </c:pt>
              </c:strCache>
            </c:strRef>
          </c:cat>
          <c:val>
            <c:numRef>
              <c:f>plocha!$AE$55:$AE$78</c:f>
              <c:numCache>
                <c:formatCode>General</c:formatCode>
                <c:ptCount val="24"/>
                <c:pt idx="0">
                  <c:v>4.1091999999999997E-2</c:v>
                </c:pt>
                <c:pt idx="1">
                  <c:v>4.1738000000000004E-2</c:v>
                </c:pt>
                <c:pt idx="2">
                  <c:v>6.3013000000000013E-2</c:v>
                </c:pt>
                <c:pt idx="3">
                  <c:v>4.0787000000000011E-2</c:v>
                </c:pt>
                <c:pt idx="4">
                  <c:v>4.3338000000000008E-2</c:v>
                </c:pt>
                <c:pt idx="5">
                  <c:v>4.1887000000000001E-2</c:v>
                </c:pt>
                <c:pt idx="6">
                  <c:v>4.2297000000000008E-2</c:v>
                </c:pt>
                <c:pt idx="7">
                  <c:v>6.0203000000000007E-2</c:v>
                </c:pt>
                <c:pt idx="8">
                  <c:v>2.5992999999999999E-2</c:v>
                </c:pt>
                <c:pt idx="9">
                  <c:v>2.2020999999999999E-2</c:v>
                </c:pt>
                <c:pt idx="10">
                  <c:v>3.6667999999999999E-2</c:v>
                </c:pt>
                <c:pt idx="11">
                  <c:v>4.5122000000000002E-2</c:v>
                </c:pt>
                <c:pt idx="12">
                  <c:v>3.7720999999999998E-2</c:v>
                </c:pt>
                <c:pt idx="13">
                  <c:v>2.2300000000000004E-2</c:v>
                </c:pt>
                <c:pt idx="14">
                  <c:v>3.8846000000000006E-2</c:v>
                </c:pt>
                <c:pt idx="15">
                  <c:v>5.1544999999999994E-2</c:v>
                </c:pt>
                <c:pt idx="16">
                  <c:v>3.1056000000000004E-2</c:v>
                </c:pt>
                <c:pt idx="17">
                  <c:v>2.6207000000000005E-2</c:v>
                </c:pt>
                <c:pt idx="18">
                  <c:v>1.5247999999999999E-2</c:v>
                </c:pt>
                <c:pt idx="19">
                  <c:v>9.6358000000000041E-2</c:v>
                </c:pt>
                <c:pt idx="20">
                  <c:v>7.3143E-2</c:v>
                </c:pt>
                <c:pt idx="21">
                  <c:v>2.5276000000000003E-2</c:v>
                </c:pt>
                <c:pt idx="22">
                  <c:v>6.8337000000000009E-2</c:v>
                </c:pt>
                <c:pt idx="23">
                  <c:v>1.1570000000000002E-2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671552"/>
        <c:axId val="89673088"/>
      </c:lineChart>
      <c:catAx>
        <c:axId val="89671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sk-SK" sz="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89673088"/>
        <c:crosses val="autoZero"/>
        <c:auto val="1"/>
        <c:lblAlgn val="ctr"/>
        <c:lblOffset val="100"/>
        <c:noMultiLvlLbl val="0"/>
      </c:catAx>
      <c:valAx>
        <c:axId val="89673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sk-SK"/>
            </a:pPr>
            <a:endParaRPr lang="sk-SK"/>
          </a:p>
        </c:txPr>
        <c:crossAx val="8967155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sk-SK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hore!$W$31</c:f>
              <c:strCache>
                <c:ptCount val="1"/>
                <c:pt idx="0">
                  <c:v>Min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hore!$V$32:$V$50</c:f>
              <c:strCache>
                <c:ptCount val="19"/>
                <c:pt idx="0">
                  <c:v>11_h_10</c:v>
                </c:pt>
                <c:pt idx="1">
                  <c:v>11_h_30</c:v>
                </c:pt>
                <c:pt idx="2">
                  <c:v>12_h_10</c:v>
                </c:pt>
                <c:pt idx="3">
                  <c:v>12_h_30</c:v>
                </c:pt>
                <c:pt idx="4">
                  <c:v>21_h_10</c:v>
                </c:pt>
                <c:pt idx="5">
                  <c:v>21_h_30</c:v>
                </c:pt>
                <c:pt idx="6">
                  <c:v>22_h_10</c:v>
                </c:pt>
                <c:pt idx="7">
                  <c:v>22_h_30</c:v>
                </c:pt>
                <c:pt idx="8">
                  <c:v>31_h_10</c:v>
                </c:pt>
                <c:pt idx="9">
                  <c:v>31_h_30</c:v>
                </c:pt>
                <c:pt idx="10">
                  <c:v>32_h_10</c:v>
                </c:pt>
                <c:pt idx="11">
                  <c:v>32_h_30</c:v>
                </c:pt>
                <c:pt idx="12">
                  <c:v>51_h_10</c:v>
                </c:pt>
                <c:pt idx="13">
                  <c:v>51_h_30</c:v>
                </c:pt>
                <c:pt idx="14">
                  <c:v>52_h_10</c:v>
                </c:pt>
                <c:pt idx="15">
                  <c:v>61_h_10</c:v>
                </c:pt>
                <c:pt idx="16">
                  <c:v>61_h_30</c:v>
                </c:pt>
                <c:pt idx="17">
                  <c:v>62_h_10</c:v>
                </c:pt>
                <c:pt idx="18">
                  <c:v>62_h_30</c:v>
                </c:pt>
              </c:strCache>
            </c:strRef>
          </c:cat>
          <c:val>
            <c:numRef>
              <c:f>hore!$W$32:$W$50</c:f>
              <c:numCache>
                <c:formatCode>General</c:formatCode>
                <c:ptCount val="19"/>
                <c:pt idx="0">
                  <c:v>7.5749999999999998E-2</c:v>
                </c:pt>
                <c:pt idx="1">
                  <c:v>0.10210000000000001</c:v>
                </c:pt>
                <c:pt idx="2">
                  <c:v>8.595000000000004E-2</c:v>
                </c:pt>
                <c:pt idx="3">
                  <c:v>9.5300000000000024E-2</c:v>
                </c:pt>
                <c:pt idx="4">
                  <c:v>0.10210000000000001</c:v>
                </c:pt>
                <c:pt idx="5">
                  <c:v>0.19220000000000001</c:v>
                </c:pt>
                <c:pt idx="6">
                  <c:v>7.2349999999999998E-2</c:v>
                </c:pt>
                <c:pt idx="7">
                  <c:v>0.1004</c:v>
                </c:pt>
                <c:pt idx="8">
                  <c:v>0.16159999999999999</c:v>
                </c:pt>
                <c:pt idx="9">
                  <c:v>0.18625000000000003</c:v>
                </c:pt>
                <c:pt idx="10">
                  <c:v>2.6450000000000005E-2</c:v>
                </c:pt>
                <c:pt idx="11">
                  <c:v>6.0449999999999997E-2</c:v>
                </c:pt>
                <c:pt idx="12">
                  <c:v>0.13270000000000001</c:v>
                </c:pt>
                <c:pt idx="13">
                  <c:v>0.11910000000000001</c:v>
                </c:pt>
                <c:pt idx="14">
                  <c:v>0.19134999999999999</c:v>
                </c:pt>
                <c:pt idx="15">
                  <c:v>8.2550000000000012E-2</c:v>
                </c:pt>
                <c:pt idx="16">
                  <c:v>0.1361</c:v>
                </c:pt>
                <c:pt idx="17">
                  <c:v>9.6150000000000027E-2</c:v>
                </c:pt>
                <c:pt idx="18">
                  <c:v>0.13014999999999999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hore!$X$31</c:f>
              <c:strCache>
                <c:ptCount val="1"/>
                <c:pt idx="0">
                  <c:v>Max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hore!$V$32:$V$50</c:f>
              <c:strCache>
                <c:ptCount val="19"/>
                <c:pt idx="0">
                  <c:v>11_h_10</c:v>
                </c:pt>
                <c:pt idx="1">
                  <c:v>11_h_30</c:v>
                </c:pt>
                <c:pt idx="2">
                  <c:v>12_h_10</c:v>
                </c:pt>
                <c:pt idx="3">
                  <c:v>12_h_30</c:v>
                </c:pt>
                <c:pt idx="4">
                  <c:v>21_h_10</c:v>
                </c:pt>
                <c:pt idx="5">
                  <c:v>21_h_30</c:v>
                </c:pt>
                <c:pt idx="6">
                  <c:v>22_h_10</c:v>
                </c:pt>
                <c:pt idx="7">
                  <c:v>22_h_30</c:v>
                </c:pt>
                <c:pt idx="8">
                  <c:v>31_h_10</c:v>
                </c:pt>
                <c:pt idx="9">
                  <c:v>31_h_30</c:v>
                </c:pt>
                <c:pt idx="10">
                  <c:v>32_h_10</c:v>
                </c:pt>
                <c:pt idx="11">
                  <c:v>32_h_30</c:v>
                </c:pt>
                <c:pt idx="12">
                  <c:v>51_h_10</c:v>
                </c:pt>
                <c:pt idx="13">
                  <c:v>51_h_30</c:v>
                </c:pt>
                <c:pt idx="14">
                  <c:v>52_h_10</c:v>
                </c:pt>
                <c:pt idx="15">
                  <c:v>61_h_10</c:v>
                </c:pt>
                <c:pt idx="16">
                  <c:v>61_h_30</c:v>
                </c:pt>
                <c:pt idx="17">
                  <c:v>62_h_10</c:v>
                </c:pt>
                <c:pt idx="18">
                  <c:v>62_h_30</c:v>
                </c:pt>
              </c:strCache>
            </c:strRef>
          </c:cat>
          <c:val>
            <c:numRef>
              <c:f>hore!$X$32:$X$50</c:f>
              <c:numCache>
                <c:formatCode>General</c:formatCode>
                <c:ptCount val="19"/>
                <c:pt idx="0">
                  <c:v>0.29675000000000001</c:v>
                </c:pt>
                <c:pt idx="1">
                  <c:v>0.31800000000000006</c:v>
                </c:pt>
                <c:pt idx="2">
                  <c:v>0.35115000000000002</c:v>
                </c:pt>
                <c:pt idx="3">
                  <c:v>0.26529999999999998</c:v>
                </c:pt>
                <c:pt idx="4">
                  <c:v>0.26105</c:v>
                </c:pt>
                <c:pt idx="5">
                  <c:v>0.36305000000000004</c:v>
                </c:pt>
                <c:pt idx="6">
                  <c:v>0.36900000000000011</c:v>
                </c:pt>
                <c:pt idx="7">
                  <c:v>0.34095000000000003</c:v>
                </c:pt>
                <c:pt idx="8">
                  <c:v>0.25679999999999997</c:v>
                </c:pt>
                <c:pt idx="9">
                  <c:v>0.31375000000000003</c:v>
                </c:pt>
                <c:pt idx="10">
                  <c:v>0.24660000000000001</c:v>
                </c:pt>
                <c:pt idx="11">
                  <c:v>0.35880000000000006</c:v>
                </c:pt>
                <c:pt idx="12">
                  <c:v>0.43190000000000006</c:v>
                </c:pt>
                <c:pt idx="13">
                  <c:v>0.34605000000000002</c:v>
                </c:pt>
                <c:pt idx="14">
                  <c:v>0.44550000000000001</c:v>
                </c:pt>
                <c:pt idx="15">
                  <c:v>0.33160000000000006</c:v>
                </c:pt>
                <c:pt idx="16">
                  <c:v>0.39535000000000009</c:v>
                </c:pt>
                <c:pt idx="17">
                  <c:v>0.19985</c:v>
                </c:pt>
                <c:pt idx="18">
                  <c:v>0.23895000000000002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hore!$Y$31</c:f>
              <c:strCache>
                <c:ptCount val="1"/>
                <c:pt idx="0">
                  <c:v>Mean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hore!$V$32:$V$50</c:f>
              <c:strCache>
                <c:ptCount val="19"/>
                <c:pt idx="0">
                  <c:v>11_h_10</c:v>
                </c:pt>
                <c:pt idx="1">
                  <c:v>11_h_30</c:v>
                </c:pt>
                <c:pt idx="2">
                  <c:v>12_h_10</c:v>
                </c:pt>
                <c:pt idx="3">
                  <c:v>12_h_30</c:v>
                </c:pt>
                <c:pt idx="4">
                  <c:v>21_h_10</c:v>
                </c:pt>
                <c:pt idx="5">
                  <c:v>21_h_30</c:v>
                </c:pt>
                <c:pt idx="6">
                  <c:v>22_h_10</c:v>
                </c:pt>
                <c:pt idx="7">
                  <c:v>22_h_30</c:v>
                </c:pt>
                <c:pt idx="8">
                  <c:v>31_h_10</c:v>
                </c:pt>
                <c:pt idx="9">
                  <c:v>31_h_30</c:v>
                </c:pt>
                <c:pt idx="10">
                  <c:v>32_h_10</c:v>
                </c:pt>
                <c:pt idx="11">
                  <c:v>32_h_30</c:v>
                </c:pt>
                <c:pt idx="12">
                  <c:v>51_h_10</c:v>
                </c:pt>
                <c:pt idx="13">
                  <c:v>51_h_30</c:v>
                </c:pt>
                <c:pt idx="14">
                  <c:v>52_h_10</c:v>
                </c:pt>
                <c:pt idx="15">
                  <c:v>61_h_10</c:v>
                </c:pt>
                <c:pt idx="16">
                  <c:v>61_h_30</c:v>
                </c:pt>
                <c:pt idx="17">
                  <c:v>62_h_10</c:v>
                </c:pt>
                <c:pt idx="18">
                  <c:v>62_h_30</c:v>
                </c:pt>
              </c:strCache>
            </c:strRef>
          </c:cat>
          <c:val>
            <c:numRef>
              <c:f>hore!$Y$32:$Y$50</c:f>
              <c:numCache>
                <c:formatCode>General</c:formatCode>
                <c:ptCount val="19"/>
                <c:pt idx="0">
                  <c:v>0.13991900000000002</c:v>
                </c:pt>
                <c:pt idx="1">
                  <c:v>0.17379400000000003</c:v>
                </c:pt>
                <c:pt idx="2">
                  <c:v>0.16856499999999999</c:v>
                </c:pt>
                <c:pt idx="3">
                  <c:v>0.16491200000000003</c:v>
                </c:pt>
                <c:pt idx="4">
                  <c:v>0.15461600000000003</c:v>
                </c:pt>
                <c:pt idx="5">
                  <c:v>0.24625200000000003</c:v>
                </c:pt>
                <c:pt idx="6">
                  <c:v>0.18106700000000003</c:v>
                </c:pt>
                <c:pt idx="7">
                  <c:v>0.24478200000000003</c:v>
                </c:pt>
                <c:pt idx="8">
                  <c:v>0.200877</c:v>
                </c:pt>
                <c:pt idx="9">
                  <c:v>0.21937300000000001</c:v>
                </c:pt>
                <c:pt idx="10">
                  <c:v>0.13742799999999999</c:v>
                </c:pt>
                <c:pt idx="11">
                  <c:v>0.20839800000000003</c:v>
                </c:pt>
                <c:pt idx="12">
                  <c:v>0.22151100000000001</c:v>
                </c:pt>
                <c:pt idx="13">
                  <c:v>0.18275600000000003</c:v>
                </c:pt>
                <c:pt idx="14">
                  <c:v>0.28502800000000006</c:v>
                </c:pt>
                <c:pt idx="15">
                  <c:v>0.225524</c:v>
                </c:pt>
                <c:pt idx="16">
                  <c:v>0.27657200000000004</c:v>
                </c:pt>
                <c:pt idx="17">
                  <c:v>0.14945100000000003</c:v>
                </c:pt>
                <c:pt idx="18">
                  <c:v>0.18413800000000002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hore!$Z$31</c:f>
              <c:strCache>
                <c:ptCount val="1"/>
                <c:pt idx="0">
                  <c:v>SD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  <a:prstDash val="sysDash"/>
            </a:ln>
          </c:spPr>
          <c:marker>
            <c:symbol val="none"/>
          </c:marker>
          <c:cat>
            <c:strRef>
              <c:f>hore!$V$32:$V$50</c:f>
              <c:strCache>
                <c:ptCount val="19"/>
                <c:pt idx="0">
                  <c:v>11_h_10</c:v>
                </c:pt>
                <c:pt idx="1">
                  <c:v>11_h_30</c:v>
                </c:pt>
                <c:pt idx="2">
                  <c:v>12_h_10</c:v>
                </c:pt>
                <c:pt idx="3">
                  <c:v>12_h_30</c:v>
                </c:pt>
                <c:pt idx="4">
                  <c:v>21_h_10</c:v>
                </c:pt>
                <c:pt idx="5">
                  <c:v>21_h_30</c:v>
                </c:pt>
                <c:pt idx="6">
                  <c:v>22_h_10</c:v>
                </c:pt>
                <c:pt idx="7">
                  <c:v>22_h_30</c:v>
                </c:pt>
                <c:pt idx="8">
                  <c:v>31_h_10</c:v>
                </c:pt>
                <c:pt idx="9">
                  <c:v>31_h_30</c:v>
                </c:pt>
                <c:pt idx="10">
                  <c:v>32_h_10</c:v>
                </c:pt>
                <c:pt idx="11">
                  <c:v>32_h_30</c:v>
                </c:pt>
                <c:pt idx="12">
                  <c:v>51_h_10</c:v>
                </c:pt>
                <c:pt idx="13">
                  <c:v>51_h_30</c:v>
                </c:pt>
                <c:pt idx="14">
                  <c:v>52_h_10</c:v>
                </c:pt>
                <c:pt idx="15">
                  <c:v>61_h_10</c:v>
                </c:pt>
                <c:pt idx="16">
                  <c:v>61_h_30</c:v>
                </c:pt>
                <c:pt idx="17">
                  <c:v>62_h_10</c:v>
                </c:pt>
                <c:pt idx="18">
                  <c:v>62_h_30</c:v>
                </c:pt>
              </c:strCache>
            </c:strRef>
          </c:cat>
          <c:val>
            <c:numRef>
              <c:f>hore!$Z$32:$Z$50</c:f>
              <c:numCache>
                <c:formatCode>General</c:formatCode>
                <c:ptCount val="19"/>
                <c:pt idx="0">
                  <c:v>4.3928000000000002E-2</c:v>
                </c:pt>
                <c:pt idx="1">
                  <c:v>3.8084E-2</c:v>
                </c:pt>
                <c:pt idx="2">
                  <c:v>5.3313000000000013E-2</c:v>
                </c:pt>
                <c:pt idx="3">
                  <c:v>3.674800000000001E-2</c:v>
                </c:pt>
                <c:pt idx="4">
                  <c:v>3.5394000000000002E-2</c:v>
                </c:pt>
                <c:pt idx="5">
                  <c:v>4.4166000000000004E-2</c:v>
                </c:pt>
                <c:pt idx="6">
                  <c:v>6.3050999999999996E-2</c:v>
                </c:pt>
                <c:pt idx="7">
                  <c:v>4.5078E-2</c:v>
                </c:pt>
                <c:pt idx="8">
                  <c:v>2.4524999999999998E-2</c:v>
                </c:pt>
                <c:pt idx="9">
                  <c:v>2.4663999999999998E-2</c:v>
                </c:pt>
                <c:pt idx="10">
                  <c:v>2.8382000000000001E-2</c:v>
                </c:pt>
                <c:pt idx="11">
                  <c:v>6.6005999999999995E-2</c:v>
                </c:pt>
                <c:pt idx="12">
                  <c:v>7.289000000000001E-2</c:v>
                </c:pt>
                <c:pt idx="13">
                  <c:v>4.0248999999999993E-2</c:v>
                </c:pt>
                <c:pt idx="14">
                  <c:v>6.5456000000000014E-2</c:v>
                </c:pt>
                <c:pt idx="15">
                  <c:v>4.2387000000000008E-2</c:v>
                </c:pt>
                <c:pt idx="16">
                  <c:v>4.725E-2</c:v>
                </c:pt>
                <c:pt idx="17">
                  <c:v>2.639E-2</c:v>
                </c:pt>
                <c:pt idx="18">
                  <c:v>2.562E-2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703936"/>
        <c:axId val="89705472"/>
      </c:lineChart>
      <c:catAx>
        <c:axId val="89703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sk-SK" sz="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89705472"/>
        <c:crosses val="autoZero"/>
        <c:auto val="1"/>
        <c:lblAlgn val="ctr"/>
        <c:lblOffset val="100"/>
        <c:noMultiLvlLbl val="0"/>
      </c:catAx>
      <c:valAx>
        <c:axId val="8970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sk-SK"/>
            </a:pPr>
            <a:endParaRPr lang="sk-SK"/>
          </a:p>
        </c:txPr>
        <c:crossAx val="89703936"/>
        <c:crosses val="autoZero"/>
        <c:crossBetween val="between"/>
      </c:valAx>
    </c:plotArea>
    <c:legend>
      <c:legendPos val="r"/>
      <c:overlay val="0"/>
      <c:spPr>
        <a:noFill/>
      </c:spPr>
      <c:txPr>
        <a:bodyPr/>
        <a:lstStyle/>
        <a:p>
          <a:pPr>
            <a:defRPr lang="sk-SK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2A7D1-51A6-4CA6-81ED-D9F428E586D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E987028C-9187-4C86-80E0-6A6540F83F1D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Geomorfologické vlastnosti</a:t>
          </a:r>
          <a:endParaRPr lang="sk-SK" sz="9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3EB2B2-E368-4F8B-85F1-1E9FDD814D35}" type="parTrans" cxnId="{5778F3CC-D211-4187-8464-970CD8E6A336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6F741C-C7C6-4F9E-83AF-4C95F2A532A9}" type="sibTrans" cxnId="{5778F3CC-D211-4187-8464-970CD8E6A336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8C74F-2A38-42CB-AB43-ACB158ADAFCA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Hydrogeologické vlastnosti</a:t>
          </a:r>
          <a:endParaRPr lang="sk-SK" sz="9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4C779A-E62A-436D-BCBD-5B270E43DBCD}" type="sibTrans" cxnId="{EC12B1C5-F688-4320-9088-918D928AF84B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E4A7F9-28E8-4BBC-8908-7F4F049992E6}" type="parTrans" cxnId="{EC12B1C5-F688-4320-9088-918D928AF84B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60ED3-95D0-4C2F-9024-767F3843A8D1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Pôdne pomery</a:t>
          </a:r>
          <a:endParaRPr lang="sk-SK" sz="9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6E4163-2620-477C-BC0A-C63C09BB50F3}" type="sibTrans" cxnId="{D910D184-6920-4B07-A655-5AD3059293B4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C0009D-C09C-4763-BF0F-E2FCD343092B}" type="parTrans" cxnId="{D910D184-6920-4B07-A655-5AD3059293B4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983061-471D-4EBF-A445-C43AE0063B6D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Meteorologické podmienky</a:t>
          </a:r>
          <a:endParaRPr lang="sk-SK" sz="9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D1AF4-F5A5-4F54-92D9-09C129E6565F}" type="sibTrans" cxnId="{C6B3ADFC-DD7F-4124-B781-B7617C94EDD1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AECB61-8BC5-4C7F-A167-EFD4268E0EE2}" type="parTrans" cxnId="{C6B3ADFC-DD7F-4124-B781-B7617C94EDD1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6D940A-7ABC-4664-9CF8-28F5E6B408FB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Charakteristiky krajinnej pokrývky</a:t>
          </a:r>
          <a:endParaRPr lang="sk-SK" sz="9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A85236-DC02-4014-BF20-52893464CB96}" type="parTrans" cxnId="{34A8F5EF-37ED-462A-8B58-97A8C9CA160E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DFAA60-D43E-4A52-AC96-E1AB53854804}" type="sibTrans" cxnId="{34A8F5EF-37ED-462A-8B58-97A8C9CA160E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6E088D-95E1-4EB7-A206-978AB47F2DD1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Charakteristiky lesných porastov</a:t>
          </a:r>
          <a:endParaRPr lang="sk-SK" sz="9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183A7-86A3-47A8-85C0-6BBB92DC0522}" type="parTrans" cxnId="{8DC6136E-0217-41FB-B546-425067305A58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E70A0E-6EC5-4843-94CD-24638198AB4F}" type="sibTrans" cxnId="{8DC6136E-0217-41FB-B546-425067305A58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89965-532C-4D5C-82A2-3AF721C91386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sklon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C285C-C65F-482A-B864-F5EBB69871F5}" type="parTrans" cxnId="{63E57CFE-A7B8-4B13-B86D-F98D6F7F111F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0FB3C3-1AE6-45FB-8880-29AB35EE44D4}" type="sibTrans" cxnId="{63E57CFE-A7B8-4B13-B86D-F98D6F7F111F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EF56E1-187A-41F4-A76E-0EF0A8BCF246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transmisivita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B5A77-6725-40C8-8829-E0E5786E088F}" type="parTrans" cxnId="{887DDC45-F2EC-413C-BFFF-46660E562763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D4B9C1-C42E-493A-A38E-EF5F2A3312C6}" type="sibTrans" cxnId="{887DDC45-F2EC-413C-BFFF-46660E562763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91D3ED-FDEB-413D-8F33-75E06AD16D39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pôdne typy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30242-1DF8-4885-AA58-88AC7B31790C}" type="parTrans" cxnId="{1CFD59CF-EED6-43CD-8C75-3DF2D51AECD2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EBA30E-4708-4683-BDC2-CBFABE142140}" type="sibTrans" cxnId="{1CFD59CF-EED6-43CD-8C75-3DF2D51AECD2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B459C2-D2AF-4D2C-98BC-387C3218A248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pôdne druhy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6345E5-DF59-4FAA-9A3E-F9DB196B1DB0}" type="parTrans" cxnId="{148440C6-C08D-4BE2-9C2B-20980B0359BF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2E1854-7F5B-419B-A6E7-B69EFFE8C6E5}" type="sibTrans" cxnId="{148440C6-C08D-4BE2-9C2B-20980B0359BF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BF4B9F-97DE-4A36-8F21-16B4006BF829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zrážky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81DFC5-5512-4F16-8BF1-3DB8853AD549}" type="parTrans" cxnId="{5B09DD0D-9042-4E53-824C-C1EB23BB42A4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E9D621-5382-4405-BC2F-5E4FC9F1274E}" type="sibTrans" cxnId="{5B09DD0D-9042-4E53-824C-C1EB23BB42A4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1E0D07-2259-4AFB-94A5-F6890687C6DE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potenciálna evapotranspirácia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5DB4F9-227A-4285-B43E-F2517E355487}" type="parTrans" cxnId="{55D652A6-DC8F-4C93-A2AD-6200C375B671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4BEBB4-1D44-491A-9313-766D6571C232}" type="sibTrans" cxnId="{55D652A6-DC8F-4C93-A2AD-6200C375B671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9A12C4-4648-4D33-93CB-11A1B8D86311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SKŠ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B748B-2EE6-466D-82EE-659469464259}" type="parTrans" cxnId="{590C7416-8441-4B20-AE92-60231BE1D034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0EFD84-76DE-4FB7-8FC7-003FCB40C812}" type="sibTrans" cxnId="{590C7416-8441-4B20-AE92-60231BE1D034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F48EA0-EF90-41F4-94A0-81F5A644CA89}">
      <dgm:prSet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sk-SK" sz="900" dirty="0" smtClean="0">
              <a:latin typeface="Arial" panose="020B0604020202020204" pitchFamily="34" charset="0"/>
              <a:cs typeface="Arial" panose="020B0604020202020204" pitchFamily="34" charset="0"/>
            </a:rPr>
            <a:t>stupeň ohrozenia lesa</a:t>
          </a:r>
          <a:endParaRPr lang="sk-SK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6CC99-79E1-48EF-A5D5-44062BBA1EA1}" type="parTrans" cxnId="{52A242AB-0BC6-4DEB-B3BD-E9C7ABB13A7D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7E539-88E5-4323-89BE-B1AF1E17FC44}" type="sibTrans" cxnId="{52A242AB-0BC6-4DEB-B3BD-E9C7ABB13A7D}">
      <dgm:prSet/>
      <dgm:spPr/>
      <dgm:t>
        <a:bodyPr/>
        <a:lstStyle/>
        <a:p>
          <a:endParaRPr lang="sk-SK" sz="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9BF41F-20B7-4104-A1AD-C16338E79C32}" type="pres">
      <dgm:prSet presAssocID="{5A72A7D1-51A6-4CA6-81ED-D9F428E586D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324A475E-6647-4CA2-A6E0-99DD2C277DBA}" type="pres">
      <dgm:prSet presAssocID="{E987028C-9187-4C86-80E0-6A6540F83F1D}" presName="horFlow" presStyleCnt="0"/>
      <dgm:spPr/>
    </dgm:pt>
    <dgm:pt modelId="{39577424-82CA-453A-A8CE-AA7E33F18384}" type="pres">
      <dgm:prSet presAssocID="{E987028C-9187-4C86-80E0-6A6540F83F1D}" presName="bigChev" presStyleLbl="node1" presStyleIdx="0" presStyleCnt="6" custScaleX="173362"/>
      <dgm:spPr/>
      <dgm:t>
        <a:bodyPr/>
        <a:lstStyle/>
        <a:p>
          <a:endParaRPr lang="sk-SK"/>
        </a:p>
      </dgm:t>
    </dgm:pt>
    <dgm:pt modelId="{0EBED8EE-DF26-4A83-A3BC-2B9BDB1F5F4E}" type="pres">
      <dgm:prSet presAssocID="{A3BC285C-C65F-482A-B864-F5EBB69871F5}" presName="parTrans" presStyleCnt="0"/>
      <dgm:spPr/>
    </dgm:pt>
    <dgm:pt modelId="{FEBCB4FB-8EBA-45F6-A8B2-A3D8676F19A0}" type="pres">
      <dgm:prSet presAssocID="{95989965-532C-4D5C-82A2-3AF721C91386}" presName="node" presStyleLbl="alignAccFollowNode1" presStyleIdx="0" presStyleCnt="8" custScaleX="90909" custScaleY="90909" custLinFactX="9398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8CC718BB-49E8-47B4-81C7-9C7FF9DB06B2}" type="pres">
      <dgm:prSet presAssocID="{E987028C-9187-4C86-80E0-6A6540F83F1D}" presName="vSp" presStyleCnt="0"/>
      <dgm:spPr/>
    </dgm:pt>
    <dgm:pt modelId="{E2B7058A-3C06-49AC-AF5E-B26416DE0540}" type="pres">
      <dgm:prSet presAssocID="{BF58C74F-2A38-42CB-AB43-ACB158ADAFCA}" presName="horFlow" presStyleCnt="0"/>
      <dgm:spPr/>
    </dgm:pt>
    <dgm:pt modelId="{434657EE-7F73-4CAB-BA7E-2EF257F6D706}" type="pres">
      <dgm:prSet presAssocID="{BF58C74F-2A38-42CB-AB43-ACB158ADAFCA}" presName="bigChev" presStyleLbl="node1" presStyleIdx="1" presStyleCnt="6" custScaleX="173319"/>
      <dgm:spPr/>
      <dgm:t>
        <a:bodyPr/>
        <a:lstStyle/>
        <a:p>
          <a:endParaRPr lang="sk-SK"/>
        </a:p>
      </dgm:t>
    </dgm:pt>
    <dgm:pt modelId="{CDEB3D46-561D-4605-9FEE-A9C987A8D1E5}" type="pres">
      <dgm:prSet presAssocID="{423B5A77-6725-40C8-8829-E0E5786E088F}" presName="parTrans" presStyleCnt="0"/>
      <dgm:spPr/>
    </dgm:pt>
    <dgm:pt modelId="{AE6D0CE6-8CF0-4716-BA2B-102E816C5F27}" type="pres">
      <dgm:prSet presAssocID="{DCEF56E1-187A-41F4-A76E-0EF0A8BCF246}" presName="node" presStyleLbl="alignAccFollowNode1" presStyleIdx="1" presStyleCnt="8" custScaleX="90909" custScaleY="90909" custLinFactX="8827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C47C48EA-BB50-4F37-88B3-9E7275B3313B}" type="pres">
      <dgm:prSet presAssocID="{BF58C74F-2A38-42CB-AB43-ACB158ADAFCA}" presName="vSp" presStyleCnt="0"/>
      <dgm:spPr/>
    </dgm:pt>
    <dgm:pt modelId="{5BE8305B-9A74-42D7-9794-3CC361B76A4C}" type="pres">
      <dgm:prSet presAssocID="{96D60ED3-95D0-4C2F-9024-767F3843A8D1}" presName="horFlow" presStyleCnt="0"/>
      <dgm:spPr/>
    </dgm:pt>
    <dgm:pt modelId="{717CD518-B2C4-4447-94E2-39BA3BC38ECD}" type="pres">
      <dgm:prSet presAssocID="{96D60ED3-95D0-4C2F-9024-767F3843A8D1}" presName="bigChev" presStyleLbl="node1" presStyleIdx="2" presStyleCnt="6" custScaleX="173319"/>
      <dgm:spPr/>
      <dgm:t>
        <a:bodyPr/>
        <a:lstStyle/>
        <a:p>
          <a:endParaRPr lang="sk-SK"/>
        </a:p>
      </dgm:t>
    </dgm:pt>
    <dgm:pt modelId="{112153CE-A63C-448F-A898-991D3FFD4DB0}" type="pres">
      <dgm:prSet presAssocID="{49730242-1DF8-4885-AA58-88AC7B31790C}" presName="parTrans" presStyleCnt="0"/>
      <dgm:spPr/>
    </dgm:pt>
    <dgm:pt modelId="{7CBC13B2-CCBF-4263-8737-A1A73323D0D6}" type="pres">
      <dgm:prSet presAssocID="{6091D3ED-FDEB-413D-8F33-75E06AD16D39}" presName="node" presStyleLbl="alignAccFollowNode1" presStyleIdx="2" presStyleCnt="8" custScaleX="90909" custScaleY="90909" custLinFactX="11113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1C705BDB-4D1E-45B2-8B23-9FF3D8ECFFFF}" type="pres">
      <dgm:prSet presAssocID="{DFEBA30E-4708-4683-BDC2-CBFABE142140}" presName="sibTrans" presStyleCnt="0"/>
      <dgm:spPr/>
    </dgm:pt>
    <dgm:pt modelId="{52DC6A0B-6931-4D95-89B3-BFC22FEABA07}" type="pres">
      <dgm:prSet presAssocID="{B2B459C2-D2AF-4D2C-98BC-387C3218A248}" presName="node" presStyleLbl="alignAccFollowNode1" presStyleIdx="3" presStyleCnt="8" custScaleX="90909" custScaleY="90909" custLinFactX="41675" custLinFactNeighborX="100000" custLinFactNeighborY="192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BFF3EC36-1F5C-4E2D-8EC7-795C81DF4202}" type="pres">
      <dgm:prSet presAssocID="{96D60ED3-95D0-4C2F-9024-767F3843A8D1}" presName="vSp" presStyleCnt="0"/>
      <dgm:spPr/>
    </dgm:pt>
    <dgm:pt modelId="{236FE143-C257-4C7A-B11F-E3223FA76411}" type="pres">
      <dgm:prSet presAssocID="{F7983061-471D-4EBF-A445-C43AE0063B6D}" presName="horFlow" presStyleCnt="0"/>
      <dgm:spPr/>
    </dgm:pt>
    <dgm:pt modelId="{3A654FDF-54BD-4D1F-9259-848F37676D62}" type="pres">
      <dgm:prSet presAssocID="{F7983061-471D-4EBF-A445-C43AE0063B6D}" presName="bigChev" presStyleLbl="node1" presStyleIdx="3" presStyleCnt="6" custScaleX="173319"/>
      <dgm:spPr/>
      <dgm:t>
        <a:bodyPr/>
        <a:lstStyle/>
        <a:p>
          <a:endParaRPr lang="sk-SK"/>
        </a:p>
      </dgm:t>
    </dgm:pt>
    <dgm:pt modelId="{8D9A4885-199F-444C-8D55-1F5937DE5EE7}" type="pres">
      <dgm:prSet presAssocID="{BF81DFC5-5512-4F16-8BF1-3DB8853AD549}" presName="parTrans" presStyleCnt="0"/>
      <dgm:spPr/>
    </dgm:pt>
    <dgm:pt modelId="{6E728EBB-85CA-49F9-9FE9-E672941A5280}" type="pres">
      <dgm:prSet presAssocID="{9DBF4B9F-97DE-4A36-8F21-16B4006BF829}" presName="node" presStyleLbl="alignAccFollowNode1" presStyleIdx="4" presStyleCnt="8" custScaleX="90909" custScaleY="90909" custLinFactX="9432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03CAD072-D394-497A-940B-B676F6541AB6}" type="pres">
      <dgm:prSet presAssocID="{B7E9D621-5382-4405-BC2F-5E4FC9F1274E}" presName="sibTrans" presStyleCnt="0"/>
      <dgm:spPr/>
    </dgm:pt>
    <dgm:pt modelId="{CDAAD914-7A41-4D8C-AE0E-8FF5903730D8}" type="pres">
      <dgm:prSet presAssocID="{A01E0D07-2259-4AFB-94A5-F6890687C6DE}" presName="node" presStyleLbl="alignAccFollowNode1" presStyleIdx="5" presStyleCnt="8" custScaleX="129763" custScaleY="90909" custLinFactX="41053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F1C647FC-EC65-4508-8C3B-006D5C0852A7}" type="pres">
      <dgm:prSet presAssocID="{F7983061-471D-4EBF-A445-C43AE0063B6D}" presName="vSp" presStyleCnt="0"/>
      <dgm:spPr/>
    </dgm:pt>
    <dgm:pt modelId="{F408CF18-C7D9-431B-9DB1-308AB20316D7}" type="pres">
      <dgm:prSet presAssocID="{0A6D940A-7ABC-4664-9CF8-28F5E6B408FB}" presName="horFlow" presStyleCnt="0"/>
      <dgm:spPr/>
    </dgm:pt>
    <dgm:pt modelId="{7EAF4136-2AB5-4FDE-B5C9-1F5D672453E1}" type="pres">
      <dgm:prSet presAssocID="{0A6D940A-7ABC-4664-9CF8-28F5E6B408FB}" presName="bigChev" presStyleLbl="node1" presStyleIdx="4" presStyleCnt="6" custScaleX="173319"/>
      <dgm:spPr/>
      <dgm:t>
        <a:bodyPr/>
        <a:lstStyle/>
        <a:p>
          <a:endParaRPr lang="sk-SK"/>
        </a:p>
      </dgm:t>
    </dgm:pt>
    <dgm:pt modelId="{433B4879-BB67-4609-813D-90712F31C12E}" type="pres">
      <dgm:prSet presAssocID="{D7FB748B-2EE6-466D-82EE-659469464259}" presName="parTrans" presStyleCnt="0"/>
      <dgm:spPr/>
    </dgm:pt>
    <dgm:pt modelId="{DEE56923-93B2-4660-B150-4B3C759042BE}" type="pres">
      <dgm:prSet presAssocID="{DD9A12C4-4648-4D33-93CB-11A1B8D86311}" presName="node" presStyleLbl="alignAccFollowNode1" presStyleIdx="6" presStyleCnt="8" custScaleX="90909" custScaleY="90909" custLinFactX="8080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  <dgm:pt modelId="{2FD26F85-BE2A-44E3-835F-C5ABCC02ED76}" type="pres">
      <dgm:prSet presAssocID="{0A6D940A-7ABC-4664-9CF8-28F5E6B408FB}" presName="vSp" presStyleCnt="0"/>
      <dgm:spPr/>
    </dgm:pt>
    <dgm:pt modelId="{ED865562-BD38-46C9-999D-DAB97DC96D5C}" type="pres">
      <dgm:prSet presAssocID="{146E088D-95E1-4EB7-A206-978AB47F2DD1}" presName="horFlow" presStyleCnt="0"/>
      <dgm:spPr/>
    </dgm:pt>
    <dgm:pt modelId="{83EA7E0F-1908-42C1-8D0A-F528D56FA923}" type="pres">
      <dgm:prSet presAssocID="{146E088D-95E1-4EB7-A206-978AB47F2DD1}" presName="bigChev" presStyleLbl="node1" presStyleIdx="5" presStyleCnt="6" custScaleX="173319"/>
      <dgm:spPr/>
      <dgm:t>
        <a:bodyPr/>
        <a:lstStyle/>
        <a:p>
          <a:endParaRPr lang="sk-SK"/>
        </a:p>
      </dgm:t>
    </dgm:pt>
    <dgm:pt modelId="{226228D7-3232-4B0C-A3DF-21460CE5D0DC}" type="pres">
      <dgm:prSet presAssocID="{2696CC99-79E1-48EF-A5D5-44062BBA1EA1}" presName="parTrans" presStyleCnt="0"/>
      <dgm:spPr/>
    </dgm:pt>
    <dgm:pt modelId="{654F05AF-78AB-4FEA-8EEC-73C1B4A61B66}" type="pres">
      <dgm:prSet presAssocID="{3AF48EA0-EF90-41F4-94A0-81F5A644CA89}" presName="node" presStyleLbl="alignAccFollowNode1" presStyleIdx="7" presStyleCnt="8" custScaleX="132503" custScaleY="90909" custLinFactX="8080" custLinFactNeighborX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sk-SK"/>
        </a:p>
      </dgm:t>
    </dgm:pt>
  </dgm:ptLst>
  <dgm:cxnLst>
    <dgm:cxn modelId="{3144C17D-E1CF-439A-907A-C04263DF240D}" type="presOf" srcId="{B2B459C2-D2AF-4D2C-98BC-387C3218A248}" destId="{52DC6A0B-6931-4D95-89B3-BFC22FEABA07}" srcOrd="0" destOrd="0" presId="urn:microsoft.com/office/officeart/2005/8/layout/lProcess3"/>
    <dgm:cxn modelId="{0D6C38C0-ECAF-4A50-A775-67AE5F8F887F}" type="presOf" srcId="{5A72A7D1-51A6-4CA6-81ED-D9F428E586D8}" destId="{D89BF41F-20B7-4104-A1AD-C16338E79C32}" srcOrd="0" destOrd="0" presId="urn:microsoft.com/office/officeart/2005/8/layout/lProcess3"/>
    <dgm:cxn modelId="{1CFD59CF-EED6-43CD-8C75-3DF2D51AECD2}" srcId="{96D60ED3-95D0-4C2F-9024-767F3843A8D1}" destId="{6091D3ED-FDEB-413D-8F33-75E06AD16D39}" srcOrd="0" destOrd="0" parTransId="{49730242-1DF8-4885-AA58-88AC7B31790C}" sibTransId="{DFEBA30E-4708-4683-BDC2-CBFABE142140}"/>
    <dgm:cxn modelId="{590C7416-8441-4B20-AE92-60231BE1D034}" srcId="{0A6D940A-7ABC-4664-9CF8-28F5E6B408FB}" destId="{DD9A12C4-4648-4D33-93CB-11A1B8D86311}" srcOrd="0" destOrd="0" parTransId="{D7FB748B-2EE6-466D-82EE-659469464259}" sibTransId="{5F0EFD84-76DE-4FB7-8FC7-003FCB40C812}"/>
    <dgm:cxn modelId="{C765C622-2CD7-4754-B4B8-62817F7DFC71}" type="presOf" srcId="{6091D3ED-FDEB-413D-8F33-75E06AD16D39}" destId="{7CBC13B2-CCBF-4263-8737-A1A73323D0D6}" srcOrd="0" destOrd="0" presId="urn:microsoft.com/office/officeart/2005/8/layout/lProcess3"/>
    <dgm:cxn modelId="{5B09DD0D-9042-4E53-824C-C1EB23BB42A4}" srcId="{F7983061-471D-4EBF-A445-C43AE0063B6D}" destId="{9DBF4B9F-97DE-4A36-8F21-16B4006BF829}" srcOrd="0" destOrd="0" parTransId="{BF81DFC5-5512-4F16-8BF1-3DB8853AD549}" sibTransId="{B7E9D621-5382-4405-BC2F-5E4FC9F1274E}"/>
    <dgm:cxn modelId="{A84D2F4F-76F9-4342-8754-443B151551BC}" type="presOf" srcId="{E987028C-9187-4C86-80E0-6A6540F83F1D}" destId="{39577424-82CA-453A-A8CE-AA7E33F18384}" srcOrd="0" destOrd="0" presId="urn:microsoft.com/office/officeart/2005/8/layout/lProcess3"/>
    <dgm:cxn modelId="{34A8F5EF-37ED-462A-8B58-97A8C9CA160E}" srcId="{5A72A7D1-51A6-4CA6-81ED-D9F428E586D8}" destId="{0A6D940A-7ABC-4664-9CF8-28F5E6B408FB}" srcOrd="4" destOrd="0" parTransId="{65A85236-DC02-4014-BF20-52893464CB96}" sibTransId="{2DDFAA60-D43E-4A52-AC96-E1AB53854804}"/>
    <dgm:cxn modelId="{97944D6D-7842-46F9-9C37-D5265644959E}" type="presOf" srcId="{96D60ED3-95D0-4C2F-9024-767F3843A8D1}" destId="{717CD518-B2C4-4447-94E2-39BA3BC38ECD}" srcOrd="0" destOrd="0" presId="urn:microsoft.com/office/officeart/2005/8/layout/lProcess3"/>
    <dgm:cxn modelId="{AD780755-A1E7-4876-91EA-BE9F09B7C6E0}" type="presOf" srcId="{BF58C74F-2A38-42CB-AB43-ACB158ADAFCA}" destId="{434657EE-7F73-4CAB-BA7E-2EF257F6D706}" srcOrd="0" destOrd="0" presId="urn:microsoft.com/office/officeart/2005/8/layout/lProcess3"/>
    <dgm:cxn modelId="{2F23836A-38CD-445C-835A-BC8EACA02C40}" type="presOf" srcId="{DCEF56E1-187A-41F4-A76E-0EF0A8BCF246}" destId="{AE6D0CE6-8CF0-4716-BA2B-102E816C5F27}" srcOrd="0" destOrd="0" presId="urn:microsoft.com/office/officeart/2005/8/layout/lProcess3"/>
    <dgm:cxn modelId="{EC12B1C5-F688-4320-9088-918D928AF84B}" srcId="{5A72A7D1-51A6-4CA6-81ED-D9F428E586D8}" destId="{BF58C74F-2A38-42CB-AB43-ACB158ADAFCA}" srcOrd="1" destOrd="0" parTransId="{B6E4A7F9-28E8-4BBC-8908-7F4F049992E6}" sibTransId="{074C779A-E62A-436D-BCBD-5B270E43DBCD}"/>
    <dgm:cxn modelId="{E564DFC7-01A1-4908-BCAA-41F83D331467}" type="presOf" srcId="{3AF48EA0-EF90-41F4-94A0-81F5A644CA89}" destId="{654F05AF-78AB-4FEA-8EEC-73C1B4A61B66}" srcOrd="0" destOrd="0" presId="urn:microsoft.com/office/officeart/2005/8/layout/lProcess3"/>
    <dgm:cxn modelId="{148440C6-C08D-4BE2-9C2B-20980B0359BF}" srcId="{96D60ED3-95D0-4C2F-9024-767F3843A8D1}" destId="{B2B459C2-D2AF-4D2C-98BC-387C3218A248}" srcOrd="1" destOrd="0" parTransId="{CA6345E5-DF59-4FAA-9A3E-F9DB196B1DB0}" sibTransId="{E92E1854-7F5B-419B-A6E7-B69EFFE8C6E5}"/>
    <dgm:cxn modelId="{D910D184-6920-4B07-A655-5AD3059293B4}" srcId="{5A72A7D1-51A6-4CA6-81ED-D9F428E586D8}" destId="{96D60ED3-95D0-4C2F-9024-767F3843A8D1}" srcOrd="2" destOrd="0" parTransId="{CFC0009D-C09C-4763-BF0F-E2FCD343092B}" sibTransId="{AD6E4163-2620-477C-BC0A-C63C09BB50F3}"/>
    <dgm:cxn modelId="{55D652A6-DC8F-4C93-A2AD-6200C375B671}" srcId="{F7983061-471D-4EBF-A445-C43AE0063B6D}" destId="{A01E0D07-2259-4AFB-94A5-F6890687C6DE}" srcOrd="1" destOrd="0" parTransId="{DD5DB4F9-227A-4285-B43E-F2517E355487}" sibTransId="{854BEBB4-1D44-491A-9313-766D6571C232}"/>
    <dgm:cxn modelId="{C6B3ADFC-DD7F-4124-B781-B7617C94EDD1}" srcId="{5A72A7D1-51A6-4CA6-81ED-D9F428E586D8}" destId="{F7983061-471D-4EBF-A445-C43AE0063B6D}" srcOrd="3" destOrd="0" parTransId="{3DAECB61-8BC5-4C7F-A167-EFD4268E0EE2}" sibTransId="{92DD1AF4-F5A5-4F54-92D9-09C129E6565F}"/>
    <dgm:cxn modelId="{7146CE67-9456-45ED-960C-5073779B9D8C}" type="presOf" srcId="{95989965-532C-4D5C-82A2-3AF721C91386}" destId="{FEBCB4FB-8EBA-45F6-A8B2-A3D8676F19A0}" srcOrd="0" destOrd="0" presId="urn:microsoft.com/office/officeart/2005/8/layout/lProcess3"/>
    <dgm:cxn modelId="{8DC6136E-0217-41FB-B546-425067305A58}" srcId="{5A72A7D1-51A6-4CA6-81ED-D9F428E586D8}" destId="{146E088D-95E1-4EB7-A206-978AB47F2DD1}" srcOrd="5" destOrd="0" parTransId="{476183A7-86A3-47A8-85C0-6BBB92DC0522}" sibTransId="{2FE70A0E-6EC5-4843-94CD-24638198AB4F}"/>
    <dgm:cxn modelId="{CBBB1D14-6744-43E9-80AD-680DE5B0FF35}" type="presOf" srcId="{DD9A12C4-4648-4D33-93CB-11A1B8D86311}" destId="{DEE56923-93B2-4660-B150-4B3C759042BE}" srcOrd="0" destOrd="0" presId="urn:microsoft.com/office/officeart/2005/8/layout/lProcess3"/>
    <dgm:cxn modelId="{52A242AB-0BC6-4DEB-B3BD-E9C7ABB13A7D}" srcId="{146E088D-95E1-4EB7-A206-978AB47F2DD1}" destId="{3AF48EA0-EF90-41F4-94A0-81F5A644CA89}" srcOrd="0" destOrd="0" parTransId="{2696CC99-79E1-48EF-A5D5-44062BBA1EA1}" sibTransId="{2577E539-88E5-4323-89BE-B1AF1E17FC44}"/>
    <dgm:cxn modelId="{52C66429-28C2-49DD-8E95-5476F44B5D88}" type="presOf" srcId="{F7983061-471D-4EBF-A445-C43AE0063B6D}" destId="{3A654FDF-54BD-4D1F-9259-848F37676D62}" srcOrd="0" destOrd="0" presId="urn:microsoft.com/office/officeart/2005/8/layout/lProcess3"/>
    <dgm:cxn modelId="{0A36C3E9-C596-4B0E-B1F5-917667466197}" type="presOf" srcId="{A01E0D07-2259-4AFB-94A5-F6890687C6DE}" destId="{CDAAD914-7A41-4D8C-AE0E-8FF5903730D8}" srcOrd="0" destOrd="0" presId="urn:microsoft.com/office/officeart/2005/8/layout/lProcess3"/>
    <dgm:cxn modelId="{887DDC45-F2EC-413C-BFFF-46660E562763}" srcId="{BF58C74F-2A38-42CB-AB43-ACB158ADAFCA}" destId="{DCEF56E1-187A-41F4-A76E-0EF0A8BCF246}" srcOrd="0" destOrd="0" parTransId="{423B5A77-6725-40C8-8829-E0E5786E088F}" sibTransId="{BCD4B9C1-C42E-493A-A38E-EF5F2A3312C6}"/>
    <dgm:cxn modelId="{8F67A9E7-1558-479E-A076-E4E9AD197A7E}" type="presOf" srcId="{9DBF4B9F-97DE-4A36-8F21-16B4006BF829}" destId="{6E728EBB-85CA-49F9-9FE9-E672941A5280}" srcOrd="0" destOrd="0" presId="urn:microsoft.com/office/officeart/2005/8/layout/lProcess3"/>
    <dgm:cxn modelId="{632C2E6A-9284-4AD9-BAB0-C17CBC369151}" type="presOf" srcId="{146E088D-95E1-4EB7-A206-978AB47F2DD1}" destId="{83EA7E0F-1908-42C1-8D0A-F528D56FA923}" srcOrd="0" destOrd="0" presId="urn:microsoft.com/office/officeart/2005/8/layout/lProcess3"/>
    <dgm:cxn modelId="{63E57CFE-A7B8-4B13-B86D-F98D6F7F111F}" srcId="{E987028C-9187-4C86-80E0-6A6540F83F1D}" destId="{95989965-532C-4D5C-82A2-3AF721C91386}" srcOrd="0" destOrd="0" parTransId="{A3BC285C-C65F-482A-B864-F5EBB69871F5}" sibTransId="{460FB3C3-1AE6-45FB-8880-29AB35EE44D4}"/>
    <dgm:cxn modelId="{5778F3CC-D211-4187-8464-970CD8E6A336}" srcId="{5A72A7D1-51A6-4CA6-81ED-D9F428E586D8}" destId="{E987028C-9187-4C86-80E0-6A6540F83F1D}" srcOrd="0" destOrd="0" parTransId="{7A3EB2B2-E368-4F8B-85F1-1E9FDD814D35}" sibTransId="{A76F741C-C7C6-4F9E-83AF-4C95F2A532A9}"/>
    <dgm:cxn modelId="{6026A8E7-4C7C-4843-8EBD-53F206A1E0FB}" type="presOf" srcId="{0A6D940A-7ABC-4664-9CF8-28F5E6B408FB}" destId="{7EAF4136-2AB5-4FDE-B5C9-1F5D672453E1}" srcOrd="0" destOrd="0" presId="urn:microsoft.com/office/officeart/2005/8/layout/lProcess3"/>
    <dgm:cxn modelId="{AF8FD7D0-2257-4264-90D5-075F59540B9E}" type="presParOf" srcId="{D89BF41F-20B7-4104-A1AD-C16338E79C32}" destId="{324A475E-6647-4CA2-A6E0-99DD2C277DBA}" srcOrd="0" destOrd="0" presId="urn:microsoft.com/office/officeart/2005/8/layout/lProcess3"/>
    <dgm:cxn modelId="{1B00F76E-A5AF-45FF-BA56-C517F99F1862}" type="presParOf" srcId="{324A475E-6647-4CA2-A6E0-99DD2C277DBA}" destId="{39577424-82CA-453A-A8CE-AA7E33F18384}" srcOrd="0" destOrd="0" presId="urn:microsoft.com/office/officeart/2005/8/layout/lProcess3"/>
    <dgm:cxn modelId="{382D2B62-5B1C-44DF-9005-BFB41146B28C}" type="presParOf" srcId="{324A475E-6647-4CA2-A6E0-99DD2C277DBA}" destId="{0EBED8EE-DF26-4A83-A3BC-2B9BDB1F5F4E}" srcOrd="1" destOrd="0" presId="urn:microsoft.com/office/officeart/2005/8/layout/lProcess3"/>
    <dgm:cxn modelId="{72A55A7D-505E-4D3E-93B2-946C3C8E2866}" type="presParOf" srcId="{324A475E-6647-4CA2-A6E0-99DD2C277DBA}" destId="{FEBCB4FB-8EBA-45F6-A8B2-A3D8676F19A0}" srcOrd="2" destOrd="0" presId="urn:microsoft.com/office/officeart/2005/8/layout/lProcess3"/>
    <dgm:cxn modelId="{0C8061F9-87F1-4D4F-A983-44625F27A4D2}" type="presParOf" srcId="{D89BF41F-20B7-4104-A1AD-C16338E79C32}" destId="{8CC718BB-49E8-47B4-81C7-9C7FF9DB06B2}" srcOrd="1" destOrd="0" presId="urn:microsoft.com/office/officeart/2005/8/layout/lProcess3"/>
    <dgm:cxn modelId="{DA647FEC-E364-43CB-86F4-3BA153E631AB}" type="presParOf" srcId="{D89BF41F-20B7-4104-A1AD-C16338E79C32}" destId="{E2B7058A-3C06-49AC-AF5E-B26416DE0540}" srcOrd="2" destOrd="0" presId="urn:microsoft.com/office/officeart/2005/8/layout/lProcess3"/>
    <dgm:cxn modelId="{F3690BAC-8B37-4BD3-903A-4B581D92A6C9}" type="presParOf" srcId="{E2B7058A-3C06-49AC-AF5E-B26416DE0540}" destId="{434657EE-7F73-4CAB-BA7E-2EF257F6D706}" srcOrd="0" destOrd="0" presId="urn:microsoft.com/office/officeart/2005/8/layout/lProcess3"/>
    <dgm:cxn modelId="{FC098B96-598B-45CB-A43E-D40333BF3339}" type="presParOf" srcId="{E2B7058A-3C06-49AC-AF5E-B26416DE0540}" destId="{CDEB3D46-561D-4605-9FEE-A9C987A8D1E5}" srcOrd="1" destOrd="0" presId="urn:microsoft.com/office/officeart/2005/8/layout/lProcess3"/>
    <dgm:cxn modelId="{6DC7BAAC-1D14-4211-8EF0-07E0D0D44BDB}" type="presParOf" srcId="{E2B7058A-3C06-49AC-AF5E-B26416DE0540}" destId="{AE6D0CE6-8CF0-4716-BA2B-102E816C5F27}" srcOrd="2" destOrd="0" presId="urn:microsoft.com/office/officeart/2005/8/layout/lProcess3"/>
    <dgm:cxn modelId="{8EBF17FD-73CF-4CCE-AA0C-387838CA5B32}" type="presParOf" srcId="{D89BF41F-20B7-4104-A1AD-C16338E79C32}" destId="{C47C48EA-BB50-4F37-88B3-9E7275B3313B}" srcOrd="3" destOrd="0" presId="urn:microsoft.com/office/officeart/2005/8/layout/lProcess3"/>
    <dgm:cxn modelId="{AEBF8EE7-438D-4C82-BAEC-CC3F17E1DBD5}" type="presParOf" srcId="{D89BF41F-20B7-4104-A1AD-C16338E79C32}" destId="{5BE8305B-9A74-42D7-9794-3CC361B76A4C}" srcOrd="4" destOrd="0" presId="urn:microsoft.com/office/officeart/2005/8/layout/lProcess3"/>
    <dgm:cxn modelId="{298D9A72-9D63-410A-9330-08882CFFC988}" type="presParOf" srcId="{5BE8305B-9A74-42D7-9794-3CC361B76A4C}" destId="{717CD518-B2C4-4447-94E2-39BA3BC38ECD}" srcOrd="0" destOrd="0" presId="urn:microsoft.com/office/officeart/2005/8/layout/lProcess3"/>
    <dgm:cxn modelId="{DD70F065-F29F-4F9A-BFC9-5FDE866BC13A}" type="presParOf" srcId="{5BE8305B-9A74-42D7-9794-3CC361B76A4C}" destId="{112153CE-A63C-448F-A898-991D3FFD4DB0}" srcOrd="1" destOrd="0" presId="urn:microsoft.com/office/officeart/2005/8/layout/lProcess3"/>
    <dgm:cxn modelId="{92E2C060-994E-4F18-8B7B-42A6D0039A91}" type="presParOf" srcId="{5BE8305B-9A74-42D7-9794-3CC361B76A4C}" destId="{7CBC13B2-CCBF-4263-8737-A1A73323D0D6}" srcOrd="2" destOrd="0" presId="urn:microsoft.com/office/officeart/2005/8/layout/lProcess3"/>
    <dgm:cxn modelId="{8DEE9C8D-18BD-4D06-A8EC-C6184807FA4E}" type="presParOf" srcId="{5BE8305B-9A74-42D7-9794-3CC361B76A4C}" destId="{1C705BDB-4D1E-45B2-8B23-9FF3D8ECFFFF}" srcOrd="3" destOrd="0" presId="urn:microsoft.com/office/officeart/2005/8/layout/lProcess3"/>
    <dgm:cxn modelId="{F60405CC-0AA1-4B13-A834-C0B543323459}" type="presParOf" srcId="{5BE8305B-9A74-42D7-9794-3CC361B76A4C}" destId="{52DC6A0B-6931-4D95-89B3-BFC22FEABA07}" srcOrd="4" destOrd="0" presId="urn:microsoft.com/office/officeart/2005/8/layout/lProcess3"/>
    <dgm:cxn modelId="{8CEB398C-2167-414B-8D05-6D8304045F82}" type="presParOf" srcId="{D89BF41F-20B7-4104-A1AD-C16338E79C32}" destId="{BFF3EC36-1F5C-4E2D-8EC7-795C81DF4202}" srcOrd="5" destOrd="0" presId="urn:microsoft.com/office/officeart/2005/8/layout/lProcess3"/>
    <dgm:cxn modelId="{BFFEF6F9-CCA4-48AE-A045-02744F807F06}" type="presParOf" srcId="{D89BF41F-20B7-4104-A1AD-C16338E79C32}" destId="{236FE143-C257-4C7A-B11F-E3223FA76411}" srcOrd="6" destOrd="0" presId="urn:microsoft.com/office/officeart/2005/8/layout/lProcess3"/>
    <dgm:cxn modelId="{D14E6457-7A3D-4F5A-9C1A-BA76EDEAE94E}" type="presParOf" srcId="{236FE143-C257-4C7A-B11F-E3223FA76411}" destId="{3A654FDF-54BD-4D1F-9259-848F37676D62}" srcOrd="0" destOrd="0" presId="urn:microsoft.com/office/officeart/2005/8/layout/lProcess3"/>
    <dgm:cxn modelId="{51400539-3FFD-4CC2-B8AB-2E5C2890634B}" type="presParOf" srcId="{236FE143-C257-4C7A-B11F-E3223FA76411}" destId="{8D9A4885-199F-444C-8D55-1F5937DE5EE7}" srcOrd="1" destOrd="0" presId="urn:microsoft.com/office/officeart/2005/8/layout/lProcess3"/>
    <dgm:cxn modelId="{6824C684-7837-421D-9485-19D86E1A2ABC}" type="presParOf" srcId="{236FE143-C257-4C7A-B11F-E3223FA76411}" destId="{6E728EBB-85CA-49F9-9FE9-E672941A5280}" srcOrd="2" destOrd="0" presId="urn:microsoft.com/office/officeart/2005/8/layout/lProcess3"/>
    <dgm:cxn modelId="{E501F161-ED53-4BD3-8936-D4B5E65009B9}" type="presParOf" srcId="{236FE143-C257-4C7A-B11F-E3223FA76411}" destId="{03CAD072-D394-497A-940B-B676F6541AB6}" srcOrd="3" destOrd="0" presId="urn:microsoft.com/office/officeart/2005/8/layout/lProcess3"/>
    <dgm:cxn modelId="{C7CF1BF5-2CFF-4697-8284-ADBED962EF4C}" type="presParOf" srcId="{236FE143-C257-4C7A-B11F-E3223FA76411}" destId="{CDAAD914-7A41-4D8C-AE0E-8FF5903730D8}" srcOrd="4" destOrd="0" presId="urn:microsoft.com/office/officeart/2005/8/layout/lProcess3"/>
    <dgm:cxn modelId="{687B5C03-3298-44E6-805D-FA6A6795B3B2}" type="presParOf" srcId="{D89BF41F-20B7-4104-A1AD-C16338E79C32}" destId="{F1C647FC-EC65-4508-8C3B-006D5C0852A7}" srcOrd="7" destOrd="0" presId="urn:microsoft.com/office/officeart/2005/8/layout/lProcess3"/>
    <dgm:cxn modelId="{A7940B3E-9FD1-4326-AFC2-1D28E523626F}" type="presParOf" srcId="{D89BF41F-20B7-4104-A1AD-C16338E79C32}" destId="{F408CF18-C7D9-431B-9DB1-308AB20316D7}" srcOrd="8" destOrd="0" presId="urn:microsoft.com/office/officeart/2005/8/layout/lProcess3"/>
    <dgm:cxn modelId="{19081107-F887-46D3-AEEB-98202E2260C9}" type="presParOf" srcId="{F408CF18-C7D9-431B-9DB1-308AB20316D7}" destId="{7EAF4136-2AB5-4FDE-B5C9-1F5D672453E1}" srcOrd="0" destOrd="0" presId="urn:microsoft.com/office/officeart/2005/8/layout/lProcess3"/>
    <dgm:cxn modelId="{2265A7BD-5C45-4248-B02A-A998C999F7E1}" type="presParOf" srcId="{F408CF18-C7D9-431B-9DB1-308AB20316D7}" destId="{433B4879-BB67-4609-813D-90712F31C12E}" srcOrd="1" destOrd="0" presId="urn:microsoft.com/office/officeart/2005/8/layout/lProcess3"/>
    <dgm:cxn modelId="{00698BD6-7AF3-49EE-8AFD-D52C6C4F1A95}" type="presParOf" srcId="{F408CF18-C7D9-431B-9DB1-308AB20316D7}" destId="{DEE56923-93B2-4660-B150-4B3C759042BE}" srcOrd="2" destOrd="0" presId="urn:microsoft.com/office/officeart/2005/8/layout/lProcess3"/>
    <dgm:cxn modelId="{83C01E74-3440-4CC8-83A7-1533E1660254}" type="presParOf" srcId="{D89BF41F-20B7-4104-A1AD-C16338E79C32}" destId="{2FD26F85-BE2A-44E3-835F-C5ABCC02ED76}" srcOrd="9" destOrd="0" presId="urn:microsoft.com/office/officeart/2005/8/layout/lProcess3"/>
    <dgm:cxn modelId="{74B25407-7AE2-4CF9-B6A9-154DE5EB0E10}" type="presParOf" srcId="{D89BF41F-20B7-4104-A1AD-C16338E79C32}" destId="{ED865562-BD38-46C9-999D-DAB97DC96D5C}" srcOrd="10" destOrd="0" presId="urn:microsoft.com/office/officeart/2005/8/layout/lProcess3"/>
    <dgm:cxn modelId="{BF48326B-E029-4267-9F4D-28913FB06721}" type="presParOf" srcId="{ED865562-BD38-46C9-999D-DAB97DC96D5C}" destId="{83EA7E0F-1908-42C1-8D0A-F528D56FA923}" srcOrd="0" destOrd="0" presId="urn:microsoft.com/office/officeart/2005/8/layout/lProcess3"/>
    <dgm:cxn modelId="{C94CBD0A-0CBC-45B4-BF55-4FB56198A59F}" type="presParOf" srcId="{ED865562-BD38-46C9-999D-DAB97DC96D5C}" destId="{226228D7-3232-4B0C-A3DF-21460CE5D0DC}" srcOrd="1" destOrd="0" presId="urn:microsoft.com/office/officeart/2005/8/layout/lProcess3"/>
    <dgm:cxn modelId="{46BB4A5B-313F-42E2-95B8-D0E0A8E72586}" type="presParOf" srcId="{ED865562-BD38-46C9-999D-DAB97DC96D5C}" destId="{654F05AF-78AB-4FEA-8EEC-73C1B4A61B66}" srcOrd="2" destOrd="0" presId="urn:microsoft.com/office/officeart/2005/8/layout/lProcess3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77424-82CA-453A-A8CE-AA7E33F18384}">
      <dsp:nvSpPr>
        <dsp:cNvPr id="0" name=""/>
        <dsp:cNvSpPr/>
      </dsp:nvSpPr>
      <dsp:spPr>
        <a:xfrm>
          <a:off x="703824" y="41"/>
          <a:ext cx="1676828" cy="386896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Geomorfologické vlastnosti</a:t>
          </a:r>
          <a:endParaRPr lang="sk-SK" sz="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72" y="41"/>
        <a:ext cx="1289932" cy="386896"/>
      </dsp:txXfrm>
    </dsp:sp>
    <dsp:sp modelId="{FEBCB4FB-8EBA-45F6-A8B2-A3D8676F19A0}">
      <dsp:nvSpPr>
        <dsp:cNvPr id="0" name=""/>
        <dsp:cNvSpPr/>
      </dsp:nvSpPr>
      <dsp:spPr>
        <a:xfrm>
          <a:off x="2456101" y="47524"/>
          <a:ext cx="729826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sklon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6101" y="47524"/>
        <a:ext cx="729826" cy="291930"/>
      </dsp:txXfrm>
    </dsp:sp>
    <dsp:sp modelId="{434657EE-7F73-4CAB-BA7E-2EF257F6D706}">
      <dsp:nvSpPr>
        <dsp:cNvPr id="0" name=""/>
        <dsp:cNvSpPr/>
      </dsp:nvSpPr>
      <dsp:spPr>
        <a:xfrm>
          <a:off x="703824" y="441103"/>
          <a:ext cx="1676412" cy="386896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Hydrogeologické vlastnosti</a:t>
          </a:r>
          <a:endParaRPr lang="sk-SK" sz="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72" y="441103"/>
        <a:ext cx="1289516" cy="386896"/>
      </dsp:txXfrm>
    </dsp:sp>
    <dsp:sp modelId="{AE6D0CE6-8CF0-4716-BA2B-102E816C5F27}">
      <dsp:nvSpPr>
        <dsp:cNvPr id="0" name=""/>
        <dsp:cNvSpPr/>
      </dsp:nvSpPr>
      <dsp:spPr>
        <a:xfrm>
          <a:off x="2451101" y="488585"/>
          <a:ext cx="729826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transmisivita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1101" y="488585"/>
        <a:ext cx="729826" cy="291930"/>
      </dsp:txXfrm>
    </dsp:sp>
    <dsp:sp modelId="{717CD518-B2C4-4447-94E2-39BA3BC38ECD}">
      <dsp:nvSpPr>
        <dsp:cNvPr id="0" name=""/>
        <dsp:cNvSpPr/>
      </dsp:nvSpPr>
      <dsp:spPr>
        <a:xfrm>
          <a:off x="703824" y="882164"/>
          <a:ext cx="1676412" cy="386896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Pôdne pomery</a:t>
          </a:r>
          <a:endParaRPr lang="sk-SK" sz="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72" y="882164"/>
        <a:ext cx="1289516" cy="386896"/>
      </dsp:txXfrm>
    </dsp:sp>
    <dsp:sp modelId="{7CBC13B2-CCBF-4263-8737-A1A73323D0D6}">
      <dsp:nvSpPr>
        <dsp:cNvPr id="0" name=""/>
        <dsp:cNvSpPr/>
      </dsp:nvSpPr>
      <dsp:spPr>
        <a:xfrm>
          <a:off x="2456105" y="929647"/>
          <a:ext cx="729826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pôdne typy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6105" y="929647"/>
        <a:ext cx="729826" cy="291930"/>
      </dsp:txXfrm>
    </dsp:sp>
    <dsp:sp modelId="{52DC6A0B-6931-4D95-89B3-BFC22FEABA07}">
      <dsp:nvSpPr>
        <dsp:cNvPr id="0" name=""/>
        <dsp:cNvSpPr/>
      </dsp:nvSpPr>
      <dsp:spPr>
        <a:xfrm>
          <a:off x="3318893" y="935835"/>
          <a:ext cx="729826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pôdne druhy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18893" y="935835"/>
        <a:ext cx="729826" cy="291930"/>
      </dsp:txXfrm>
    </dsp:sp>
    <dsp:sp modelId="{3A654FDF-54BD-4D1F-9259-848F37676D62}">
      <dsp:nvSpPr>
        <dsp:cNvPr id="0" name=""/>
        <dsp:cNvSpPr/>
      </dsp:nvSpPr>
      <dsp:spPr>
        <a:xfrm>
          <a:off x="703824" y="1323226"/>
          <a:ext cx="1676412" cy="386896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Meteorologické podmienky</a:t>
          </a:r>
          <a:endParaRPr lang="sk-SK" sz="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72" y="1323226"/>
        <a:ext cx="1289516" cy="386896"/>
      </dsp:txXfrm>
    </dsp:sp>
    <dsp:sp modelId="{6E728EBB-85CA-49F9-9FE9-E672941A5280}">
      <dsp:nvSpPr>
        <dsp:cNvPr id="0" name=""/>
        <dsp:cNvSpPr/>
      </dsp:nvSpPr>
      <dsp:spPr>
        <a:xfrm>
          <a:off x="2442610" y="1370709"/>
          <a:ext cx="729826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zrážky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2610" y="1370709"/>
        <a:ext cx="729826" cy="291930"/>
      </dsp:txXfrm>
    </dsp:sp>
    <dsp:sp modelId="{CDAAD914-7A41-4D8C-AE0E-8FF5903730D8}">
      <dsp:nvSpPr>
        <dsp:cNvPr id="0" name=""/>
        <dsp:cNvSpPr/>
      </dsp:nvSpPr>
      <dsp:spPr>
        <a:xfrm>
          <a:off x="3313899" y="1370709"/>
          <a:ext cx="1041750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potenciálna evapotranspirácia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13899" y="1370709"/>
        <a:ext cx="1041750" cy="291930"/>
      </dsp:txXfrm>
    </dsp:sp>
    <dsp:sp modelId="{7EAF4136-2AB5-4FDE-B5C9-1F5D672453E1}">
      <dsp:nvSpPr>
        <dsp:cNvPr id="0" name=""/>
        <dsp:cNvSpPr/>
      </dsp:nvSpPr>
      <dsp:spPr>
        <a:xfrm>
          <a:off x="703824" y="1764288"/>
          <a:ext cx="1676412" cy="386896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Charakteristiky krajinnej pokrývky</a:t>
          </a:r>
          <a:endParaRPr lang="sk-SK" sz="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72" y="1764288"/>
        <a:ext cx="1289516" cy="386896"/>
      </dsp:txXfrm>
    </dsp:sp>
    <dsp:sp modelId="{DEE56923-93B2-4660-B150-4B3C759042BE}">
      <dsp:nvSpPr>
        <dsp:cNvPr id="0" name=""/>
        <dsp:cNvSpPr/>
      </dsp:nvSpPr>
      <dsp:spPr>
        <a:xfrm>
          <a:off x="2445104" y="1811771"/>
          <a:ext cx="729826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SKŠ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5104" y="1811771"/>
        <a:ext cx="729826" cy="291930"/>
      </dsp:txXfrm>
    </dsp:sp>
    <dsp:sp modelId="{83EA7E0F-1908-42C1-8D0A-F528D56FA923}">
      <dsp:nvSpPr>
        <dsp:cNvPr id="0" name=""/>
        <dsp:cNvSpPr/>
      </dsp:nvSpPr>
      <dsp:spPr>
        <a:xfrm>
          <a:off x="703824" y="2205350"/>
          <a:ext cx="1676412" cy="386896"/>
        </a:xfrm>
        <a:prstGeom prst="chevron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b="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Charakteristiky lesných porastov</a:t>
          </a:r>
          <a:endParaRPr lang="sk-SK" sz="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72" y="2205350"/>
        <a:ext cx="1289516" cy="386896"/>
      </dsp:txXfrm>
    </dsp:sp>
    <dsp:sp modelId="{654F05AF-78AB-4FEA-8EEC-73C1B4A61B66}">
      <dsp:nvSpPr>
        <dsp:cNvPr id="0" name=""/>
        <dsp:cNvSpPr/>
      </dsp:nvSpPr>
      <dsp:spPr>
        <a:xfrm>
          <a:off x="2445104" y="2252833"/>
          <a:ext cx="1063747" cy="291930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stupeň ohrozenia lesa</a:t>
          </a:r>
          <a:endParaRPr lang="sk-SK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5104" y="2252833"/>
        <a:ext cx="1063747" cy="291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79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795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79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797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0.13175</cdr:y>
    </cdr:from>
    <cdr:to>
      <cdr:x>0.16283</cdr:x>
      <cdr:y>0.1621</cdr:y>
    </cdr:to>
    <cdr:sp macro="" textlink="">
      <cdr:nvSpPr>
        <cdr:cNvPr id="33799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3234" y="740402"/>
          <a:ext cx="866519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equlibrium part</a:t>
          </a:r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380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0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5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0.13175</cdr:y>
    </cdr:from>
    <cdr:to>
      <cdr:x>0.16283</cdr:x>
      <cdr:y>0.1621</cdr:y>
    </cdr:to>
    <cdr:sp macro="" textlink="">
      <cdr:nvSpPr>
        <cdr:cNvPr id="6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3234" y="740402"/>
          <a:ext cx="866519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equlibrium part</a:t>
          </a:r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7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8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1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1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1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0.13175</cdr:y>
    </cdr:from>
    <cdr:to>
      <cdr:x>0.16283</cdr:x>
      <cdr:y>0.1621</cdr:y>
    </cdr:to>
    <cdr:sp macro="" textlink="">
      <cdr:nvSpPr>
        <cdr:cNvPr id="14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3234" y="740402"/>
          <a:ext cx="866519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equlibrium part</a:t>
          </a:r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15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16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18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19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20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0.13175</cdr:y>
    </cdr:from>
    <cdr:to>
      <cdr:x>0.16283</cdr:x>
      <cdr:y>0.1621</cdr:y>
    </cdr:to>
    <cdr:sp macro="" textlink="">
      <cdr:nvSpPr>
        <cdr:cNvPr id="21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3234" y="740402"/>
          <a:ext cx="866519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equlibrium part</a:t>
          </a:r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2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2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2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25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2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27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0.13175</cdr:y>
    </cdr:from>
    <cdr:to>
      <cdr:x>0.16283</cdr:x>
      <cdr:y>0.1621</cdr:y>
    </cdr:to>
    <cdr:sp macro="" textlink="">
      <cdr:nvSpPr>
        <cdr:cNvPr id="28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3234" y="740402"/>
          <a:ext cx="866519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equlibrium part</a:t>
          </a:r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29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0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792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79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798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3803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04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0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06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0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08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381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1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1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1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15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3817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18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1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20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2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22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3824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25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0.96217</cdr:x>
      <cdr:y>0.45966</cdr:y>
    </cdr:from>
    <cdr:to>
      <cdr:x>1</cdr:x>
      <cdr:y>0.74205</cdr:y>
    </cdr:to>
    <cdr:sp macro="" textlink="">
      <cdr:nvSpPr>
        <cdr:cNvPr id="58" name="BlokTextu 57"/>
        <cdr:cNvSpPr txBox="1"/>
      </cdr:nvSpPr>
      <cdr:spPr>
        <a:xfrm xmlns:a="http://schemas.openxmlformats.org/drawingml/2006/main" rot="5400000">
          <a:off x="8270527" y="3473521"/>
          <a:ext cx="1715193" cy="352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2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2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29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3831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4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6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38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4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4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4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4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45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46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4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48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49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50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5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eroded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5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55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5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57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0.48821</cdr:x>
      <cdr:y>0.1621</cdr:y>
    </cdr:to>
    <cdr:sp macro="" textlink="">
      <cdr:nvSpPr>
        <cdr:cNvPr id="61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2430" y="740402"/>
          <a:ext cx="674287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eroded</a:t>
          </a:r>
          <a:r>
            <a:rPr lang="sk-SK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part</a:t>
          </a: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6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6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32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33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34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3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3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3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4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41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44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4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46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4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48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0.96217</cdr:x>
      <cdr:y>0.45966</cdr:y>
    </cdr:from>
    <cdr:to>
      <cdr:x>1</cdr:x>
      <cdr:y>0.74205</cdr:y>
    </cdr:to>
    <cdr:sp macro="" textlink="">
      <cdr:nvSpPr>
        <cdr:cNvPr id="33852" name="BlokTextu 57"/>
        <cdr:cNvSpPr txBox="1"/>
      </cdr:nvSpPr>
      <cdr:spPr>
        <a:xfrm xmlns:a="http://schemas.openxmlformats.org/drawingml/2006/main" rot="5400000">
          <a:off x="8270527" y="3473521"/>
          <a:ext cx="1715193" cy="352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54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5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56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5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6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62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63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64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6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6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6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7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71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74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7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76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7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78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8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8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8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8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85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88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8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90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9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92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0.41704</cdr:x>
      <cdr:y>0.16089</cdr:y>
    </cdr:to>
    <cdr:sp macro="" textlink="">
      <cdr:nvSpPr>
        <cdr:cNvPr id="33894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68707" y="80023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sk-SK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895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89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89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89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899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0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0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04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0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06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0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1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1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1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16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0.96217</cdr:x>
      <cdr:y>0.45966</cdr:y>
    </cdr:from>
    <cdr:to>
      <cdr:x>1</cdr:x>
      <cdr:y>0.74205</cdr:y>
    </cdr:to>
    <cdr:sp macro="" textlink="">
      <cdr:nvSpPr>
        <cdr:cNvPr id="33917" name="BlokTextu 57"/>
        <cdr:cNvSpPr txBox="1"/>
      </cdr:nvSpPr>
      <cdr:spPr>
        <a:xfrm xmlns:a="http://schemas.openxmlformats.org/drawingml/2006/main" rot="5400000">
          <a:off x="8270527" y="3473521"/>
          <a:ext cx="1715193" cy="352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1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1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2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21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24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26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2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28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3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3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3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35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38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deposition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3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40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4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42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45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deposition</a:t>
          </a:r>
          <a:r>
            <a:rPr lang="sk-SK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4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4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4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49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0.82033</cdr:x>
      <cdr:y>0.1621</cdr:y>
    </cdr:to>
    <cdr:sp macro="" textlink="">
      <cdr:nvSpPr>
        <cdr:cNvPr id="33952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96161" y="740402"/>
          <a:ext cx="859594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deposition</a:t>
          </a:r>
          <a:r>
            <a:rPr lang="sk-SK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part</a:t>
          </a: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54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5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56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0.727</cdr:x>
      <cdr:y>0.13175</cdr:y>
    </cdr:from>
    <cdr:to>
      <cdr:x>0.88419</cdr:x>
      <cdr:y>0.16089</cdr:y>
    </cdr:to>
    <cdr:sp macro="" textlink="">
      <cdr:nvSpPr>
        <cdr:cNvPr id="3395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02047" y="800238"/>
          <a:ext cx="1427509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000" b="0" i="0" u="none" strike="noStrike" baseline="0" dirty="0" err="1" smtClean="0">
              <a:solidFill>
                <a:srgbClr val="000000"/>
              </a:solidFill>
              <a:latin typeface="Arial"/>
              <a:cs typeface="Arial"/>
            </a:rPr>
            <a:t>deposition</a:t>
          </a:r>
          <a:r>
            <a:rPr lang="sk-SK" sz="10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part</a:t>
          </a:r>
          <a:endParaRPr lang="sk-SK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6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6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6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6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6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68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69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70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0.96217</cdr:x>
      <cdr:y>0.45966</cdr:y>
    </cdr:from>
    <cdr:to>
      <cdr:x>1</cdr:x>
      <cdr:y>0.74205</cdr:y>
    </cdr:to>
    <cdr:sp macro="" textlink="">
      <cdr:nvSpPr>
        <cdr:cNvPr id="33974" name="BlokTextu 57"/>
        <cdr:cNvSpPr txBox="1"/>
      </cdr:nvSpPr>
      <cdr:spPr>
        <a:xfrm xmlns:a="http://schemas.openxmlformats.org/drawingml/2006/main" rot="5400000">
          <a:off x="8270527" y="3473521"/>
          <a:ext cx="1715193" cy="352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7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1002" y="1400723"/>
          <a:ext cx="456856" cy="2341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>
              <a:solidFill>
                <a:srgbClr val="000000"/>
              </a:solidFill>
              <a:latin typeface="Arial"/>
              <a:cs typeface="Arial"/>
            </a:rPr>
            <a:t>slope</a:t>
          </a: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76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77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78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0.415</cdr:x>
      <cdr:y>0.13175</cdr:y>
    </cdr:from>
    <cdr:to>
      <cdr:x>0.41704</cdr:x>
      <cdr:y>0.16089</cdr:y>
    </cdr:to>
    <cdr:sp macro="" textlink="">
      <cdr:nvSpPr>
        <cdr:cNvPr id="3398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68707" y="80023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sk-SK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0.95872</cdr:x>
      <cdr:y>0.29846</cdr:y>
    </cdr:from>
    <cdr:to>
      <cdr:x>0.99062</cdr:x>
      <cdr:y>0.69433</cdr:y>
    </cdr:to>
    <cdr:sp macro="" textlink="">
      <cdr:nvSpPr>
        <cdr:cNvPr id="33982" name="BlokTextu 1"/>
        <cdr:cNvSpPr txBox="1"/>
      </cdr:nvSpPr>
      <cdr:spPr>
        <a:xfrm xmlns:a="http://schemas.openxmlformats.org/drawingml/2006/main" rot="16200000">
          <a:off x="7648980" y="2870215"/>
          <a:ext cx="2404480" cy="289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sk-SK" sz="1000" b="1" baseline="0" dirty="0" err="1" smtClean="0">
              <a:latin typeface="Arial" pitchFamily="34" charset="0"/>
            </a:rPr>
            <a:t>Slope</a:t>
          </a:r>
          <a:r>
            <a:rPr lang="sk-SK" sz="1000" b="1" baseline="0" dirty="0" smtClean="0">
              <a:latin typeface="Arial" pitchFamily="34" charset="0"/>
            </a:rPr>
            <a:t> </a:t>
          </a:r>
          <a:r>
            <a:rPr lang="sk-SK" sz="1000" b="1" baseline="0" dirty="0" err="1" smtClean="0">
              <a:latin typeface="Arial" pitchFamily="34" charset="0"/>
            </a:rPr>
            <a:t>altitude</a:t>
          </a:r>
          <a:r>
            <a:rPr lang="sk-SK" sz="1000" b="1" baseline="0" dirty="0" smtClean="0">
              <a:latin typeface="Arial" pitchFamily="34" charset="0"/>
            </a:rPr>
            <a:t> </a:t>
          </a:r>
          <a:r>
            <a:rPr lang="sk-SK" sz="1000" b="1" baseline="0" dirty="0">
              <a:latin typeface="Arial" pitchFamily="34" charset="0"/>
            </a:rPr>
            <a:t>(m)</a:t>
          </a:r>
          <a:endParaRPr lang="sk-SK" sz="1000" b="1" dirty="0">
            <a:latin typeface="Arial" pitchFamily="34" charset="0"/>
          </a:endParaRPr>
        </a:p>
      </cdr:txBody>
    </cdr:sp>
  </cdr:relSizeAnchor>
  <cdr:relSizeAnchor xmlns:cdr="http://schemas.openxmlformats.org/drawingml/2006/chartDrawing">
    <cdr:from>
      <cdr:x>0.10325</cdr:x>
      <cdr:y>0.24925</cdr:y>
    </cdr:from>
    <cdr:to>
      <cdr:x>0.15285</cdr:x>
      <cdr:y>0.29092</cdr:y>
    </cdr:to>
    <cdr:sp macro="" textlink="">
      <cdr:nvSpPr>
        <cdr:cNvPr id="3398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37636" y="1513923"/>
          <a:ext cx="450429" cy="2531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sk-SK" sz="14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slope</a:t>
          </a:r>
          <a:endParaRPr lang="sk-SK" sz="14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0.744</cdr:x>
      <cdr:y>0.1775</cdr:y>
    </cdr:from>
    <cdr:to>
      <cdr:x>0.81475</cdr:x>
      <cdr:y>0.1775</cdr:y>
    </cdr:to>
    <cdr:sp macro="" textlink="">
      <cdr:nvSpPr>
        <cdr:cNvPr id="33984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852742" y="997506"/>
          <a:ext cx="6516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lgDash"/>
          <a:round/>
          <a:headEnd type="oval" w="sm" len="med"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0.18175</cdr:x>
      <cdr:y>0.1775</cdr:y>
    </cdr:from>
    <cdr:to>
      <cdr:x>0.744</cdr:x>
      <cdr:y>0.1775</cdr:y>
    </cdr:to>
    <cdr:sp macro="" textlink="">
      <cdr:nvSpPr>
        <cdr:cNvPr id="33985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>
          <a:off x="1674040" y="997506"/>
          <a:ext cx="517870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>
          <a:solidFill>
            <a:srgbClr val="000000"/>
          </a:solidFill>
          <a:prstDash val="dash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  <cdr:relSizeAnchor xmlns:cdr="http://schemas.openxmlformats.org/drawingml/2006/chartDrawing">
    <cdr:from>
      <cdr:x>0.06875</cdr:x>
      <cdr:y>0.1775</cdr:y>
    </cdr:from>
    <cdr:to>
      <cdr:x>0.18175</cdr:x>
      <cdr:y>0.1775</cdr:y>
    </cdr:to>
    <cdr:sp macro="" textlink="">
      <cdr:nvSpPr>
        <cdr:cNvPr id="33986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rot="10800000" flipV="1">
          <a:off x="633234" y="997506"/>
          <a:ext cx="10408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rnd">
          <a:solidFill>
            <a:srgbClr val="000000"/>
          </a:solidFill>
          <a:prstDash val="sysDot"/>
          <a:round/>
          <a:headEnd/>
          <a:tailEnd type="oval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sk-SK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88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824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613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80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58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836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458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69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553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653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975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D4D-81E3-46A5-B2E3-3471F9EE5DAB}" type="datetimeFigureOut">
              <a:rPr lang="sk-SK" smtClean="0"/>
              <a:pPr/>
              <a:t>30. 3. 2017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36E42-29C1-49D0-B65A-D50EB4904B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385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64.jpeg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9.jpe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51520" y="1700808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Voda v krajine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79512" y="2564904"/>
            <a:ext cx="848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Mgr. Pavol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Kenderessy,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PhD.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285720" y="3214686"/>
            <a:ext cx="848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Ústav Krajinnej Ekológie SAV, Bratislava</a:t>
            </a:r>
          </a:p>
        </p:txBody>
      </p:sp>
      <p:pic>
        <p:nvPicPr>
          <p:cNvPr id="8193" name="Picture 1" descr="F:\Logo_UKESAV_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2271" y="4088489"/>
            <a:ext cx="1636703" cy="1507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8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74280"/>
              </p:ext>
            </p:extLst>
          </p:nvPr>
        </p:nvGraphicFramePr>
        <p:xfrm>
          <a:off x="107504" y="1052736"/>
          <a:ext cx="881268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11560" y="83671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Meranie odnosu a depozície pôdy</a:t>
            </a:r>
          </a:p>
        </p:txBody>
      </p:sp>
    </p:spTree>
    <p:extLst>
      <p:ext uri="{BB962C8B-B14F-4D97-AF65-F5344CB8AC3E}">
        <p14:creationId xmlns:p14="http://schemas.microsoft.com/office/powerpoint/2010/main" val="149811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11560" y="836712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Monitoring nepriamych dopadov vodnej erózie</a:t>
            </a:r>
            <a:endParaRPr lang="cs-CZ" alt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5628"/>
            <a:ext cx="4896544" cy="403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395536" y="1356956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Zmena vertikálnej </a:t>
            </a:r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horizontácie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pôdneho profilu</a:t>
            </a:r>
            <a:endParaRPr lang="cs-CZ" alt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7" descr="Veryfikacia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47" y="3933056"/>
            <a:ext cx="2169553" cy="229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Veryfikacia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18" y="1541774"/>
            <a:ext cx="2159681" cy="22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54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11560" y="836712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Monitoring nepriamych dopadov vodnej erózie</a:t>
            </a:r>
            <a:endParaRPr lang="cs-CZ" alt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30263" y="1335703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Zmena pôdnych parametrov vplyvom eróznych procesov</a:t>
            </a:r>
            <a:endParaRPr lang="cs-CZ" alt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:\Clanky\Assessment of the impact of soil erosion on soil properties in vineyards_case study Horny Ohaj, Slovakia\soil_propertie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3" y="1772816"/>
            <a:ext cx="5002282" cy="488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11560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Modelovanie eróznych procesov - </a:t>
            </a:r>
            <a:r>
              <a:rPr lang="cs-CZ" alt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simulačné</a:t>
            </a:r>
            <a:r>
              <a:rPr lang="cs-CZ" alt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modely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eróznych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procesov</a:t>
            </a:r>
            <a:endParaRPr lang="cs-CZ" alt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72345" y="1268760"/>
            <a:ext cx="81201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 alt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Empirické modely (</a:t>
            </a:r>
            <a:r>
              <a:rPr lang="cs-CZ" alt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USLE, RUSLE, WATEM-SEDEM)</a:t>
            </a:r>
            <a:endParaRPr lang="cs-CZ" alt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Fyzikálne</a:t>
            </a:r>
            <a:r>
              <a:rPr lang="cs-CZ" alt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distributívne</a:t>
            </a:r>
            <a:r>
              <a:rPr lang="cs-CZ" alt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) modely (ERDEP, </a:t>
            </a:r>
            <a:r>
              <a:rPr lang="cs-CZ" alt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cs-CZ" alt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3D, </a:t>
            </a:r>
            <a:r>
              <a:rPr lang="cs-CZ" alt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SWAT, …)</a:t>
            </a:r>
            <a:endParaRPr lang="cs-CZ" alt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Geograficka polo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74298"/>
            <a:ext cx="3384376" cy="43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1010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74298"/>
            <a:ext cx="2664295" cy="199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P10100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72193"/>
            <a:ext cx="2808312" cy="21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8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23850" y="1347572"/>
            <a:ext cx="547228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sk-SK" altLang="sk-SK" sz="1200" b="1" dirty="0"/>
              <a:t> rastrovo založený, fyzikálny model vodnej erózie </a:t>
            </a:r>
            <a:r>
              <a:rPr lang="sk-SK" altLang="sk-SK" sz="1200" b="1" dirty="0" err="1"/>
              <a:t>Erosion</a:t>
            </a:r>
            <a:r>
              <a:rPr lang="sk-SK" altLang="sk-SK" sz="1200" b="1" dirty="0"/>
              <a:t> 3D</a:t>
            </a:r>
          </a:p>
          <a:p>
            <a:endParaRPr lang="sk-SK" altLang="sk-SK" sz="1200" b="1" dirty="0"/>
          </a:p>
          <a:p>
            <a:r>
              <a:rPr lang="sk-SK" altLang="sk-SK" sz="1200" dirty="0"/>
              <a:t>vstupné parametre:</a:t>
            </a:r>
          </a:p>
          <a:p>
            <a:r>
              <a:rPr lang="sk-SK" altLang="sk-SK" sz="1200" b="1" i="1" u="sng" dirty="0"/>
              <a:t>Reliéfne parametre</a:t>
            </a:r>
            <a:r>
              <a:rPr lang="sk-SK" altLang="sk-SK" sz="1200" b="1" u="sng" dirty="0"/>
              <a:t>: </a:t>
            </a:r>
          </a:p>
          <a:p>
            <a:pPr>
              <a:buFontTx/>
              <a:buChar char="•"/>
            </a:pPr>
            <a:r>
              <a:rPr lang="sk-SK" altLang="sk-SK" sz="1200" dirty="0"/>
              <a:t> digitálny model terénu </a:t>
            </a:r>
            <a:endParaRPr lang="sk-SK" altLang="sk-SK" sz="1200" i="1" dirty="0"/>
          </a:p>
          <a:p>
            <a:r>
              <a:rPr lang="sk-SK" altLang="sk-SK" sz="1200" b="1" i="1" u="sng" dirty="0"/>
              <a:t>Pôdne parametre:</a:t>
            </a:r>
            <a:endParaRPr lang="sk-SK" altLang="sk-SK" sz="1200" b="1" u="sng" dirty="0"/>
          </a:p>
          <a:p>
            <a:pPr>
              <a:buFontTx/>
              <a:buChar char="•"/>
            </a:pPr>
            <a:r>
              <a:rPr lang="sk-SK" altLang="sk-SK" sz="1200" dirty="0"/>
              <a:t> objemová hmotnosť (kg.m</a:t>
            </a:r>
            <a:r>
              <a:rPr lang="sk-SK" altLang="sk-SK" sz="1200" baseline="30000" dirty="0"/>
              <a:t>-3</a:t>
            </a:r>
            <a:r>
              <a:rPr lang="sk-SK" altLang="sk-SK" sz="1200" dirty="0"/>
              <a:t>)</a:t>
            </a:r>
          </a:p>
          <a:p>
            <a:pPr>
              <a:buFontTx/>
              <a:buChar char="•"/>
            </a:pPr>
            <a:r>
              <a:rPr lang="sk-SK" altLang="sk-SK" sz="1200" dirty="0"/>
              <a:t> počiatočná vlhkosť pôdy (%)</a:t>
            </a:r>
          </a:p>
          <a:p>
            <a:pPr>
              <a:buFontTx/>
              <a:buChar char="•"/>
            </a:pPr>
            <a:r>
              <a:rPr lang="sk-SK" altLang="sk-SK" sz="1200" dirty="0"/>
              <a:t> obsah organického uhlíka (%)</a:t>
            </a:r>
          </a:p>
          <a:p>
            <a:pPr>
              <a:buFontTx/>
              <a:buChar char="•"/>
            </a:pPr>
            <a:r>
              <a:rPr lang="sk-SK" altLang="sk-SK" sz="1200" dirty="0"/>
              <a:t> </a:t>
            </a:r>
            <a:r>
              <a:rPr lang="sk-SK" altLang="sk-SK" sz="1200" dirty="0" err="1"/>
              <a:t>erodibilita</a:t>
            </a:r>
            <a:r>
              <a:rPr lang="sk-SK" altLang="sk-SK" sz="1200" dirty="0"/>
              <a:t> (N.m</a:t>
            </a:r>
            <a:r>
              <a:rPr lang="sk-SK" altLang="sk-SK" sz="1200" baseline="30000" dirty="0"/>
              <a:t>-2</a:t>
            </a:r>
            <a:r>
              <a:rPr lang="sk-SK" altLang="sk-SK" sz="1200" dirty="0"/>
              <a:t>)</a:t>
            </a:r>
          </a:p>
          <a:p>
            <a:pPr>
              <a:buFontTx/>
              <a:buChar char="•"/>
            </a:pPr>
            <a:r>
              <a:rPr lang="sk-SK" altLang="sk-SK" sz="1200" dirty="0"/>
              <a:t> koeficient drsnosti povrchu (</a:t>
            </a:r>
            <a:r>
              <a:rPr lang="sk-SK" altLang="sk-SK" sz="1200" dirty="0" err="1"/>
              <a:t>Manningov</a:t>
            </a:r>
            <a:r>
              <a:rPr lang="sk-SK" altLang="sk-SK" sz="1200" dirty="0"/>
              <a:t> koeficient) </a:t>
            </a:r>
          </a:p>
          <a:p>
            <a:pPr>
              <a:buFontTx/>
              <a:buChar char="•"/>
            </a:pPr>
            <a:r>
              <a:rPr lang="sk-SK" altLang="sk-SK" sz="1200" dirty="0"/>
              <a:t> stupeň </a:t>
            </a:r>
            <a:r>
              <a:rPr lang="sk-SK" altLang="sk-SK" sz="1200" dirty="0" err="1"/>
              <a:t>pokryvnosti</a:t>
            </a:r>
            <a:r>
              <a:rPr lang="sk-SK" altLang="sk-SK" sz="1200" dirty="0"/>
              <a:t> (%)</a:t>
            </a:r>
          </a:p>
          <a:p>
            <a:pPr>
              <a:buFontTx/>
              <a:buChar char="•"/>
            </a:pPr>
            <a:r>
              <a:rPr lang="sk-SK" altLang="sk-SK" sz="1200" dirty="0"/>
              <a:t> zrnitosť pôdy (%) </a:t>
            </a:r>
            <a:endParaRPr lang="sk-SK" altLang="sk-SK" sz="1200" i="1" dirty="0"/>
          </a:p>
          <a:p>
            <a:r>
              <a:rPr lang="sk-SK" altLang="sk-SK" sz="1200" b="1" i="1" u="sng" dirty="0"/>
              <a:t>Zrážkové parametre</a:t>
            </a:r>
            <a:r>
              <a:rPr lang="sk-SK" altLang="sk-SK" sz="1200" b="1" u="sng" dirty="0"/>
              <a:t>:</a:t>
            </a:r>
            <a:r>
              <a:rPr lang="sk-SK" altLang="sk-SK" sz="1200" b="1" dirty="0"/>
              <a:t> </a:t>
            </a:r>
          </a:p>
          <a:p>
            <a:pPr>
              <a:buFontTx/>
              <a:buChar char="•"/>
            </a:pPr>
            <a:r>
              <a:rPr lang="sk-SK" altLang="sk-SK" sz="1200" dirty="0"/>
              <a:t> trvanie zrážok (min) </a:t>
            </a:r>
          </a:p>
          <a:p>
            <a:pPr>
              <a:buFontTx/>
              <a:buChar char="•"/>
            </a:pPr>
            <a:r>
              <a:rPr lang="sk-SK" altLang="sk-SK" sz="1200" dirty="0"/>
              <a:t> intenzita zrážok (mm.min</a:t>
            </a:r>
            <a:r>
              <a:rPr lang="sk-SK" altLang="sk-SK" sz="1200" baseline="30000" dirty="0"/>
              <a:t>-1</a:t>
            </a:r>
            <a:r>
              <a:rPr lang="sk-SK" altLang="sk-SK" sz="1200" dirty="0"/>
              <a:t>)</a:t>
            </a:r>
          </a:p>
          <a:p>
            <a:pPr>
              <a:buFontTx/>
              <a:buChar char="-"/>
            </a:pPr>
            <a:endParaRPr lang="sk-SK" altLang="sk-SK" sz="1200" dirty="0"/>
          </a:p>
          <a:p>
            <a:pPr>
              <a:buFontTx/>
              <a:buChar char="-"/>
            </a:pPr>
            <a:r>
              <a:rPr lang="sk-SK" altLang="sk-SK" sz="1200" dirty="0"/>
              <a:t> modelové scenáre: (pšenica ozimná, jačmeň jarný, kukurica, slnečnica, vinice)  </a:t>
            </a:r>
          </a:p>
          <a:p>
            <a:r>
              <a:rPr lang="sk-SK" altLang="sk-SK" sz="1200" dirty="0"/>
              <a:t>A – apríl </a:t>
            </a:r>
          </a:p>
          <a:p>
            <a:r>
              <a:rPr lang="sk-SK" altLang="sk-SK" sz="1200" dirty="0"/>
              <a:t>B – jún</a:t>
            </a:r>
          </a:p>
          <a:p>
            <a:r>
              <a:rPr lang="sk-SK" altLang="sk-SK" sz="1200" dirty="0"/>
              <a:t>C – október</a:t>
            </a:r>
          </a:p>
          <a:p>
            <a:endParaRPr lang="sk-SK" altLang="sk-SK" sz="1200" dirty="0"/>
          </a:p>
          <a:p>
            <a:r>
              <a:rPr lang="sk-SK" altLang="sk-SK" sz="1200" dirty="0"/>
              <a:t>- simulácie: zrážkové udalosti s dobou opakovania od</a:t>
            </a:r>
            <a:r>
              <a:rPr lang="en-US" altLang="sk-SK" sz="1200" dirty="0"/>
              <a:t> 1</a:t>
            </a:r>
            <a:r>
              <a:rPr lang="sk-SK" altLang="sk-SK" sz="1200" dirty="0"/>
              <a:t> do</a:t>
            </a:r>
            <a:r>
              <a:rPr lang="en-US" altLang="sk-SK" sz="1200" dirty="0"/>
              <a:t> 100 </a:t>
            </a:r>
            <a:r>
              <a:rPr lang="sk-SK" altLang="sk-SK" sz="1200" dirty="0"/>
              <a:t>rokov a trvaním od</a:t>
            </a:r>
            <a:r>
              <a:rPr lang="en-US" altLang="sk-SK" sz="1200" dirty="0"/>
              <a:t> 5 </a:t>
            </a:r>
            <a:r>
              <a:rPr lang="sk-SK" altLang="sk-SK" sz="1200" dirty="0"/>
              <a:t>do</a:t>
            </a:r>
            <a:r>
              <a:rPr lang="en-US" altLang="sk-SK" sz="1200" dirty="0"/>
              <a:t> 180 min</a:t>
            </a:r>
            <a:r>
              <a:rPr lang="sk-SK" altLang="sk-SK" sz="1200" dirty="0" err="1"/>
              <a:t>út</a:t>
            </a:r>
            <a:r>
              <a:rPr lang="sk-SK" altLang="sk-SK" sz="1200" dirty="0"/>
              <a:t>  </a:t>
            </a:r>
            <a:endParaRPr lang="en-US" altLang="sk-SK" sz="1200" dirty="0"/>
          </a:p>
        </p:txBody>
      </p:sp>
      <p:sp>
        <p:nvSpPr>
          <p:cNvPr id="5" name="BlokTextu 4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11560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Modelovanie eróznych procesov - </a:t>
            </a:r>
            <a:r>
              <a:rPr lang="cs-CZ" alt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simulačné</a:t>
            </a:r>
            <a:r>
              <a:rPr lang="cs-CZ" alt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modely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eróznych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procesov</a:t>
            </a:r>
            <a:endParaRPr lang="cs-CZ" alt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3" descr="Erozia_ma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99" y="4155860"/>
            <a:ext cx="2309812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7"/>
          <p:cNvSpPr>
            <a:spLocks noChangeArrowheads="1"/>
          </p:cNvSpPr>
          <p:nvPr/>
        </p:nvSpPr>
        <p:spPr bwMode="auto">
          <a:xfrm>
            <a:off x="6391274" y="3795497"/>
            <a:ext cx="223043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k-SK" altLang="sk-SK" sz="1500"/>
              <a:t>Celková erózia(t.ha</a:t>
            </a:r>
            <a:r>
              <a:rPr lang="sk-SK" altLang="sk-SK" sz="1500" baseline="30000"/>
              <a:t>-1</a:t>
            </a:r>
            <a:r>
              <a:rPr lang="sk-SK" altLang="sk-SK" sz="1500"/>
              <a:t>)</a:t>
            </a:r>
          </a:p>
        </p:txBody>
      </p:sp>
      <p:pic>
        <p:nvPicPr>
          <p:cNvPr id="9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1347572"/>
            <a:ext cx="2808287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384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hrozenie pozem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9164"/>
            <a:ext cx="4144962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614069" y="5376863"/>
            <a:ext cx="430688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sk-SK" altLang="sk-SK" sz="1200" b="1" dirty="0"/>
              <a:t> maximálna neprerušená dĺžka svahov od 1000 – 1500 m</a:t>
            </a:r>
          </a:p>
          <a:p>
            <a:pPr>
              <a:buFontTx/>
              <a:buChar char="•"/>
            </a:pPr>
            <a:r>
              <a:rPr lang="sk-SK" altLang="sk-SK" sz="1200" b="1" dirty="0"/>
              <a:t> </a:t>
            </a:r>
            <a:r>
              <a:rPr lang="sk-SK" altLang="sk-SK" sz="1200" b="1" dirty="0" err="1"/>
              <a:t>sklonitosť</a:t>
            </a:r>
            <a:r>
              <a:rPr lang="sk-SK" altLang="sk-SK" sz="1200" b="1" dirty="0"/>
              <a:t> svahov 7° – 12°</a:t>
            </a:r>
          </a:p>
          <a:p>
            <a:pPr>
              <a:buFontTx/>
              <a:buChar char="•"/>
            </a:pPr>
            <a:r>
              <a:rPr lang="sk-SK" altLang="sk-SK" sz="1200" b="1" dirty="0"/>
              <a:t> </a:t>
            </a:r>
            <a:r>
              <a:rPr lang="sk-SK" altLang="sk-SK" sz="1200" b="1" dirty="0" err="1"/>
              <a:t>pokryvnosť</a:t>
            </a:r>
            <a:r>
              <a:rPr lang="sk-SK" altLang="sk-SK" sz="1200" b="1" dirty="0"/>
              <a:t> povrchu 0 – 10 %</a:t>
            </a:r>
          </a:p>
          <a:p>
            <a:pPr>
              <a:buFontTx/>
              <a:buChar char="•"/>
            </a:pPr>
            <a:r>
              <a:rPr lang="sk-SK" altLang="sk-SK" sz="1200" b="1" dirty="0"/>
              <a:t> drsnosť povrchu 0,015 – 0,02 </a:t>
            </a:r>
            <a:r>
              <a:rPr lang="sk-SK" altLang="sk-SK" sz="1200" b="1" dirty="0" err="1"/>
              <a:t>s.m</a:t>
            </a:r>
            <a:r>
              <a:rPr lang="sk-SK" altLang="sk-SK" sz="1200" b="1" dirty="0"/>
              <a:t> </a:t>
            </a:r>
            <a:r>
              <a:rPr lang="sk-SK" altLang="sk-SK" sz="1200" b="1" baseline="30000" dirty="0"/>
              <a:t>-1/3</a:t>
            </a:r>
          </a:p>
          <a:p>
            <a:pPr>
              <a:buFontTx/>
              <a:buChar char="•"/>
            </a:pPr>
            <a:r>
              <a:rPr lang="sk-SK" altLang="sk-SK" sz="1200" b="1" dirty="0"/>
              <a:t> </a:t>
            </a:r>
            <a:r>
              <a:rPr lang="sk-SK" altLang="sk-SK" sz="1200" b="1" dirty="0" err="1"/>
              <a:t>erodibilita</a:t>
            </a:r>
            <a:r>
              <a:rPr lang="sk-SK" altLang="sk-SK" sz="1200" b="1" dirty="0"/>
              <a:t> 0,0023 – 0,0038 N.m</a:t>
            </a:r>
            <a:r>
              <a:rPr lang="sk-SK" altLang="sk-SK" sz="1200" b="1" baseline="30000" dirty="0"/>
              <a:t>-2</a:t>
            </a:r>
            <a:endParaRPr lang="en-GB" altLang="sk-SK" sz="1200" b="1" baseline="30000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358791"/>
            <a:ext cx="3552227" cy="203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90926"/>
            <a:ext cx="3552227" cy="19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1560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Modelovanie eróznych procesov - </a:t>
            </a:r>
            <a:r>
              <a:rPr lang="cs-CZ" alt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simulačné</a:t>
            </a:r>
            <a:r>
              <a:rPr lang="cs-CZ" alt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modely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eróznych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procesov</a:t>
            </a:r>
            <a:endParaRPr lang="cs-CZ" alt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8762" y="1223963"/>
            <a:ext cx="38893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k-SK" altLang="sk-SK" sz="1500" b="1" dirty="0" smtClean="0"/>
              <a:t>Typizácia </a:t>
            </a:r>
            <a:r>
              <a:rPr lang="sk-SK" altLang="sk-SK" sz="1500" b="1" dirty="0"/>
              <a:t>krajiny z hľadiska náchylnosti na vodnú eróziu</a:t>
            </a:r>
          </a:p>
        </p:txBody>
      </p:sp>
    </p:spTree>
    <p:extLst>
      <p:ext uri="{BB962C8B-B14F-4D97-AF65-F5344CB8AC3E}">
        <p14:creationId xmlns:p14="http://schemas.microsoft.com/office/powerpoint/2010/main" val="287854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Erozia_navr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24" y="2310532"/>
            <a:ext cx="2341562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Erozia_m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36" y="2310532"/>
            <a:ext cx="23066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4208686" y="1916832"/>
            <a:ext cx="172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sk-SK" altLang="sk-SK" sz="1500" dirty="0"/>
              <a:t> pred realizáciou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943949" y="1916832"/>
            <a:ext cx="13684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sk-SK" altLang="sk-SK" sz="1500"/>
              <a:t> po realizácii</a:t>
            </a:r>
          </a:p>
        </p:txBody>
      </p:sp>
      <p:pic>
        <p:nvPicPr>
          <p:cNvPr id="8" name="Picture 25" descr="Vavr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9" y="2077169"/>
            <a:ext cx="368776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11560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Modelovanie eróznych procesov - </a:t>
            </a:r>
            <a:r>
              <a:rPr lang="cs-CZ" alt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simulačné</a:t>
            </a:r>
            <a:r>
              <a:rPr lang="cs-CZ" alt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modely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eróznych</a:t>
            </a:r>
            <a:r>
              <a:rPr lang="cs-CZ" alt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procesov</a:t>
            </a:r>
            <a:endParaRPr lang="cs-CZ" alt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20750" y="1478250"/>
            <a:ext cx="438725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k-SK" altLang="sk-SK" sz="1500" b="1" dirty="0" smtClean="0"/>
              <a:t>Návrhy na minimalizáciu dopadov erózie pôdy</a:t>
            </a:r>
            <a:endParaRPr lang="sk-SK" altLang="sk-SK" sz="1500" b="1" dirty="0"/>
          </a:p>
        </p:txBody>
      </p:sp>
    </p:spTree>
    <p:extLst>
      <p:ext uri="{BB962C8B-B14F-4D97-AF65-F5344CB8AC3E}">
        <p14:creationId xmlns:p14="http://schemas.microsoft.com/office/powerpoint/2010/main" val="190134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Hydrické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funkcie krajiny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1678" y="184482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Metodika stanovenie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hydrickej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významnosti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povodia rieky Poprad a 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návrhom na integrovaný manažment tohto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územia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:\Clanky\Assessment of hydric function\STOTEN\figure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" y="2564904"/>
            <a:ext cx="5415533" cy="383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573907" y="98072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Hydrické</a:t>
            </a:r>
            <a:r>
              <a:rPr lang="sk-SK" sz="1600" b="1" dirty="0">
                <a:latin typeface="Arial" panose="020B0604020202020204" pitchFamily="34" charset="0"/>
                <a:cs typeface="Arial" panose="020B0604020202020204" pitchFamily="34" charset="0"/>
              </a:rPr>
              <a:t> funkcie krajiny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– schopnosť krajiny spomaľovať, zadržiavať zrážky a podporovať ich vsakovanie</a:t>
            </a:r>
          </a:p>
        </p:txBody>
      </p:sp>
    </p:spTree>
    <p:extLst>
      <p:ext uri="{BB962C8B-B14F-4D97-AF65-F5344CB8AC3E}">
        <p14:creationId xmlns:p14="http://schemas.microsoft.com/office/powerpoint/2010/main" val="405806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obsahu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40627816"/>
              </p:ext>
            </p:extLst>
          </p:nvPr>
        </p:nvGraphicFramePr>
        <p:xfrm>
          <a:off x="98512" y="1700808"/>
          <a:ext cx="461750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Hydrické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funkcie krajiny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84548" y="98072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Metodika stanovenie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hydrickej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významnosti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povodia rieky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Poprad – regionálna úroveň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ok 7" descr="vzorka FINAL mapy - povodi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5186" y="954782"/>
            <a:ext cx="2232248" cy="32922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ástupný symbol obsahu 6"/>
          <p:cNvSpPr txBox="1">
            <a:spLocks/>
          </p:cNvSpPr>
          <p:nvPr/>
        </p:nvSpPr>
        <p:spPr>
          <a:xfrm>
            <a:off x="583332" y="4509120"/>
            <a:ext cx="4701852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k-SK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hydrická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významnosť) pre povodie sa vypočíta nasledovne: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k-SK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3,5 S + 1,5 T + 2,5 PT + 3 PD + 4 ZZ + 2 SKŠ + 1 SOL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 algn="just">
              <a:buFont typeface="Arial" panose="020B0604020202020204" pitchFamily="34" charset="0"/>
              <a:buNone/>
            </a:pP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Kategórie 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hydrickej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významnosti v povodí Popradu:</a:t>
            </a:r>
          </a:p>
          <a:p>
            <a:pPr marL="411480" algn="just">
              <a:buFont typeface="Wingdings" panose="05000000000000000000" pitchFamily="2" charset="2"/>
              <a:buChar char="q"/>
            </a:pP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VH ≥ 20,5 	výborná		 </a:t>
            </a:r>
          </a:p>
          <a:p>
            <a:pPr marL="411480" algn="just">
              <a:buFont typeface="Wingdings" panose="05000000000000000000" pitchFamily="2" charset="2"/>
              <a:buChar char="q"/>
            </a:pP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VH = 10,5 – 20 	dobrá 		</a:t>
            </a:r>
          </a:p>
          <a:p>
            <a:pPr marL="411480" algn="just">
              <a:buFont typeface="Wingdings" panose="05000000000000000000" pitchFamily="2" charset="2"/>
              <a:buChar char="q"/>
            </a:pP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VH = 0,5 – 10 	priemerná 		</a:t>
            </a:r>
          </a:p>
          <a:p>
            <a:pPr marL="411480" algn="just">
              <a:buFont typeface="Wingdings" panose="05000000000000000000" pitchFamily="2" charset="2"/>
              <a:buChar char="q"/>
            </a:pP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VH ≤ 0 	obmedzená</a:t>
            </a:r>
          </a:p>
        </p:txBody>
      </p:sp>
      <p:pic>
        <p:nvPicPr>
          <p:cNvPr id="10" name="Obrázok 9" descr="FINAL VH podrobne povodi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7273" y="3366121"/>
            <a:ext cx="2232248" cy="3366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153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3"/>
          <p:cNvSpPr txBox="1">
            <a:spLocks/>
          </p:cNvSpPr>
          <p:nvPr/>
        </p:nvSpPr>
        <p:spPr>
          <a:xfrm>
            <a:off x="601935" y="1484784"/>
            <a:ext cx="7721352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povodie Ľubice – na profile od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Ruskinovského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potoka po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Ľubičku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rozloha - 1081,05 ha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3 – priemerná </a:t>
            </a:r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hydrická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významnosť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sk-SK" sz="2000" dirty="0"/>
          </a:p>
        </p:txBody>
      </p:sp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Hydrické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funkcie krajiny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84548" y="98072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Metodika stanovenie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hydrickej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významnosti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povodia rieky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Poprad – lokálna úroveň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 descr="C:\Barborka DIZERTAČKA\foto TEREN moj\FOTO teren UGA\DSCF58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30037"/>
          <a:stretch/>
        </p:blipFill>
        <p:spPr bwMode="auto">
          <a:xfrm>
            <a:off x="666826" y="2132856"/>
            <a:ext cx="4392487" cy="17281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http://ipravda.sk/res/2014/05/16/thumbs/povodne-kezmarok-gale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6" y="4077072"/>
            <a:ext cx="3744416" cy="24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pravda.sk/res/2014/05/16/thumbs/povodne-potok-lubica_02-gale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56" y="4077072"/>
            <a:ext cx="3744414" cy="24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4"/>
          <p:cNvSpPr txBox="1"/>
          <p:nvPr/>
        </p:nvSpPr>
        <p:spPr>
          <a:xfrm>
            <a:off x="469479" y="32092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Ústav Krajinnej Ekológie SAV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34" y="87051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ÚKE SAV je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interdisciplinárny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vedecký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ústav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pre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základný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(70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%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 a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aplikovaný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výskum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(30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%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v oblasti krajinnej ekológie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Rozvíja metódy výskumu krajiny a jej zložiek.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511" y="1835532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ýskumné oblasti: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910" y="2276872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Zmeny krajiny, ich hybné sily, dynamika a socio-ekonomický dopad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Prírodné procesy a ich dopad na krajinu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Krajinnoekologické plánovanie a manažment krajiny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Vývoj a dynamika tradičnej poľnohospodárskej krajiny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Hodnotenie ekosystémových služieb a zelená infraštruktúra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Dlhodobý ekosystémový výskum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(LTER)</a:t>
            </a:r>
          </a:p>
          <a:p>
            <a:pPr marL="342900" indent="-342900">
              <a:buAutoNum type="arabicPeriod"/>
            </a:pPr>
            <a:r>
              <a:rPr lang="en-GB" dirty="0" err="1" smtClean="0">
                <a:latin typeface="Arial" pitchFamily="34" charset="0"/>
                <a:cs typeface="Arial" pitchFamily="34" charset="0"/>
              </a:rPr>
              <a:t>Dopad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klimati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ckých zmien na horské ekosystémy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Aplikovaná geoinformatika a DPZ</a:t>
            </a:r>
          </a:p>
        </p:txBody>
      </p:sp>
      <p:sp>
        <p:nvSpPr>
          <p:cNvPr id="9" name="Rectangle 7"/>
          <p:cNvSpPr/>
          <p:nvPr/>
        </p:nvSpPr>
        <p:spPr>
          <a:xfrm>
            <a:off x="521203" y="530120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latin typeface="Arial" pitchFamily="34" charset="0"/>
                <a:cs typeface="Arial" pitchFamily="34" charset="0"/>
              </a:rPr>
              <a:t>1. Vodná erózia pôdy</a:t>
            </a:r>
          </a:p>
          <a:p>
            <a:r>
              <a:rPr lang="sk-SK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Hydrické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 funkcie</a:t>
            </a:r>
          </a:p>
          <a:p>
            <a:r>
              <a:rPr lang="sk-SK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Retencia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 vody v krajine</a:t>
            </a:r>
            <a:endParaRPr lang="sk-SK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95536" y="465313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Voda v krajine</a:t>
            </a:r>
            <a:endParaRPr lang="sk-SK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0" b="26449"/>
          <a:stretch/>
        </p:blipFill>
        <p:spPr bwMode="auto">
          <a:xfrm>
            <a:off x="539552" y="1484784"/>
            <a:ext cx="6490848" cy="4445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Hydrické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funkcie krajiny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39552" y="98072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Metodika stanovenie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hydrickej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významnosti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povodia rieky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Poprad – lokálna úroveň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04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C:\Barborka DIZERTAČKA\GIS mapy\obrazky - mapy ako jpg\povodieLUBICAnavrh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8" y="2996952"/>
            <a:ext cx="5526310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Hydrické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funkcie krajiny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39552" y="98072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Metodika stanovenie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hydrickej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významnosti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povodia rieky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Poprad – lokálna úroveň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obsahu 3"/>
          <p:cNvSpPr>
            <a:spLocks noGrp="1"/>
          </p:cNvSpPr>
          <p:nvPr>
            <p:ph sz="quarter" idx="1"/>
          </p:nvPr>
        </p:nvSpPr>
        <p:spPr>
          <a:xfrm>
            <a:off x="573088" y="1556792"/>
            <a:ext cx="7721352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dobrá </a:t>
            </a:r>
            <a:r>
              <a:rPr lang="sk-SK" sz="1400" b="1" dirty="0">
                <a:latin typeface="Arial" panose="020B0604020202020204" pitchFamily="34" charset="0"/>
                <a:cs typeface="Arial" panose="020B0604020202020204" pitchFamily="34" charset="0"/>
              </a:rPr>
              <a:t>hydrická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významnosť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cenár </a:t>
            </a: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A: zmena TTP → les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cenár </a:t>
            </a: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B: zmena OP → les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cenár </a:t>
            </a: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C: zmena OP → TTP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cenár </a:t>
            </a: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D: zmena OP → 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NDV</a:t>
            </a:r>
          </a:p>
          <a:p>
            <a:pPr marL="0" indent="0" algn="just">
              <a:buNone/>
            </a:pP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0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t="13170" b="17822"/>
          <a:stretch>
            <a:fillRect/>
          </a:stretch>
        </p:blipFill>
        <p:spPr bwMode="auto">
          <a:xfrm>
            <a:off x="392752" y="1616894"/>
            <a:ext cx="5233628" cy="272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972" r="2393" b="25146"/>
          <a:stretch>
            <a:fillRect/>
          </a:stretch>
        </p:blipFill>
        <p:spPr bwMode="auto">
          <a:xfrm>
            <a:off x="6025831" y="1616894"/>
            <a:ext cx="2548362" cy="272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381212" y="4569222"/>
            <a:ext cx="848980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Hlavné ciele: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Vyhodnotenie časovej variability vlhkosti pôdy .</a:t>
            </a:r>
          </a:p>
          <a:p>
            <a:pPr marL="342900" lvl="0" indent="-342900">
              <a:spcBef>
                <a:spcPts val="600"/>
              </a:spcBef>
              <a:buFontTx/>
              <a:buAutoNum type="arabicPeriod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Vyhodnotenie priestorovej variability vlhkosti pôdy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Vyhodnotenie vzájomnej korelácie faktorov prostredia a režimu vlhkosti pôdy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40094" y="332656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600769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t="6607" r="19281" b="6304"/>
          <a:stretch>
            <a:fillRect/>
          </a:stretch>
        </p:blipFill>
        <p:spPr bwMode="auto">
          <a:xfrm>
            <a:off x="386950" y="1384050"/>
            <a:ext cx="5448160" cy="45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 l="9756" b="18182"/>
          <a:stretch>
            <a:fillRect/>
          </a:stretch>
        </p:blipFill>
        <p:spPr bwMode="auto">
          <a:xfrm>
            <a:off x="6362365" y="4454001"/>
            <a:ext cx="2000743" cy="14788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222" y="1268760"/>
            <a:ext cx="1751441" cy="123088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6573" b="15187"/>
          <a:stretch>
            <a:fillRect/>
          </a:stretch>
        </p:blipFill>
        <p:spPr bwMode="auto">
          <a:xfrm>
            <a:off x="6362365" y="2994857"/>
            <a:ext cx="1748298" cy="11419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6" name="BlokTextu 35"/>
          <p:cNvSpPr txBox="1"/>
          <p:nvPr/>
        </p:nvSpPr>
        <p:spPr>
          <a:xfrm>
            <a:off x="354208" y="906018"/>
            <a:ext cx="5212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Monitorovacie lokality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dĺžnik 36"/>
          <p:cNvSpPr/>
          <p:nvPr/>
        </p:nvSpPr>
        <p:spPr>
          <a:xfrm>
            <a:off x="6331006" y="998351"/>
            <a:ext cx="28177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Lokalita 3 – valy, po spádnici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dĺžnik 37"/>
          <p:cNvSpPr/>
          <p:nvPr/>
        </p:nvSpPr>
        <p:spPr>
          <a:xfrm>
            <a:off x="6362365" y="2594747"/>
            <a:ext cx="28177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Lokalita 5 – </a:t>
            </a:r>
            <a:r>
              <a:rPr lang="sk-SK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valoterasy</a:t>
            </a:r>
            <a:r>
              <a:rPr lang="sk-SK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po spádnici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dĺžnik 38"/>
          <p:cNvSpPr/>
          <p:nvPr/>
        </p:nvSpPr>
        <p:spPr>
          <a:xfrm>
            <a:off x="6383320" y="4178651"/>
            <a:ext cx="28177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Lokalita 6 – terasy, po vrstevnici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67131" y="260648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3407734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3" y="1686739"/>
            <a:ext cx="4032448" cy="3024336"/>
          </a:xfrm>
          <a:prstGeom prst="rect">
            <a:avLst/>
          </a:prstGeom>
        </p:spPr>
      </p:pic>
      <p:grpSp>
        <p:nvGrpSpPr>
          <p:cNvPr id="41" name="Skupina 40"/>
          <p:cNvGrpSpPr/>
          <p:nvPr/>
        </p:nvGrpSpPr>
        <p:grpSpPr>
          <a:xfrm>
            <a:off x="4736173" y="2780928"/>
            <a:ext cx="3523613" cy="1854551"/>
            <a:chOff x="4792803" y="782361"/>
            <a:chExt cx="3523613" cy="1854551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print">
              <a:lum bright="-9000" contrast="9000"/>
            </a:blip>
            <a:srcRect l="23702" r="1806" b="57110"/>
            <a:stretch>
              <a:fillRect/>
            </a:stretch>
          </p:blipFill>
          <p:spPr bwMode="auto">
            <a:xfrm>
              <a:off x="4957433" y="782361"/>
              <a:ext cx="3358983" cy="18545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17" name="BlokTextu 16"/>
            <p:cNvSpPr txBox="1"/>
            <p:nvPr/>
          </p:nvSpPr>
          <p:spPr>
            <a:xfrm>
              <a:off x="4792803" y="1305288"/>
              <a:ext cx="10605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sk-SK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od </a:t>
              </a:r>
              <a:r>
                <a:rPr lang="sk-SK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datal</a:t>
              </a:r>
              <a:r>
                <a:rPr lang="sk-SK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  <a:endParaRPr lang="sk-SK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Rovná spojovacia šípka 17"/>
            <p:cNvCxnSpPr/>
            <p:nvPr/>
          </p:nvCxnSpPr>
          <p:spPr>
            <a:xfrm>
              <a:off x="5330123" y="1551509"/>
              <a:ext cx="523263" cy="2150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ovacia šípka 19"/>
            <p:cNvCxnSpPr/>
            <p:nvPr/>
          </p:nvCxnSpPr>
          <p:spPr>
            <a:xfrm>
              <a:off x="6088567" y="1606944"/>
              <a:ext cx="231263" cy="1595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ovacia šípka 21"/>
            <p:cNvCxnSpPr/>
            <p:nvPr/>
          </p:nvCxnSpPr>
          <p:spPr>
            <a:xfrm>
              <a:off x="6524149" y="1401598"/>
              <a:ext cx="115632" cy="2380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BlokTextu 24"/>
            <p:cNvSpPr txBox="1"/>
            <p:nvPr/>
          </p:nvSpPr>
          <p:spPr>
            <a:xfrm>
              <a:off x="5686228" y="1393793"/>
              <a:ext cx="7222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datal</a:t>
              </a:r>
              <a:r>
                <a:rPr lang="sk-SK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(1)</a:t>
              </a:r>
              <a:endParaRPr lang="sk-SK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BlokTextu 25"/>
            <p:cNvSpPr txBox="1"/>
            <p:nvPr/>
          </p:nvSpPr>
          <p:spPr>
            <a:xfrm>
              <a:off x="6103076" y="1155377"/>
              <a:ext cx="11332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nad </a:t>
              </a:r>
              <a:r>
                <a:rPr lang="sk-SK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datal</a:t>
              </a:r>
              <a:r>
                <a:rPr lang="sk-SK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(3)</a:t>
              </a:r>
              <a:endParaRPr lang="sk-SK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5" descr="C:\Users\User\Documents\Documents\dokumenty\projekty\APVV Robo\VYSKUM RETENCIA\VYSKUM DATALOGGER 2015\teplicka_dataloggery-2015\5.2 budka hore\P7301754.JPG"/>
          <p:cNvPicPr>
            <a:picLocks noChangeAspect="1" noChangeArrowheads="1"/>
          </p:cNvPicPr>
          <p:nvPr/>
        </p:nvPicPr>
        <p:blipFill>
          <a:blip r:embed="rId4" cstate="print">
            <a:lum bright="-4000" contrast="14000"/>
          </a:blip>
          <a:srcRect/>
          <a:stretch>
            <a:fillRect/>
          </a:stretch>
        </p:blipFill>
        <p:spPr bwMode="auto">
          <a:xfrm>
            <a:off x="4991176" y="4869160"/>
            <a:ext cx="2494609" cy="174789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8" name="BlokTextu 7"/>
          <p:cNvSpPr txBox="1"/>
          <p:nvPr/>
        </p:nvSpPr>
        <p:spPr>
          <a:xfrm>
            <a:off x="4990933" y="4876569"/>
            <a:ext cx="92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10 cm</a:t>
            </a:r>
            <a:endParaRPr lang="sk-SK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lokTextu 36"/>
          <p:cNvSpPr txBox="1"/>
          <p:nvPr/>
        </p:nvSpPr>
        <p:spPr>
          <a:xfrm>
            <a:off x="4977252" y="5305968"/>
            <a:ext cx="92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30 cm</a:t>
            </a:r>
            <a:endParaRPr lang="sk-SK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Skupina 41"/>
          <p:cNvGrpSpPr/>
          <p:nvPr/>
        </p:nvGrpSpPr>
        <p:grpSpPr>
          <a:xfrm>
            <a:off x="4875156" y="766328"/>
            <a:ext cx="3066723" cy="1840821"/>
            <a:chOff x="4961661" y="2812315"/>
            <a:chExt cx="3066723" cy="184082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-7000" contrast="28000"/>
            </a:blip>
            <a:srcRect l="34941" t="19278" b="34133"/>
            <a:stretch>
              <a:fillRect/>
            </a:stretch>
          </p:blipFill>
          <p:spPr bwMode="auto">
            <a:xfrm>
              <a:off x="4961661" y="2812315"/>
              <a:ext cx="3066723" cy="18408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Rovná spojovacia šípka 11"/>
            <p:cNvCxnSpPr/>
            <p:nvPr/>
          </p:nvCxnSpPr>
          <p:spPr>
            <a:xfrm>
              <a:off x="5330123" y="3869833"/>
              <a:ext cx="236450" cy="158409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ovacia šípka 13"/>
            <p:cNvCxnSpPr/>
            <p:nvPr/>
          </p:nvCxnSpPr>
          <p:spPr>
            <a:xfrm>
              <a:off x="6021253" y="3298211"/>
              <a:ext cx="473769" cy="27583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BlokTextu 26"/>
            <p:cNvSpPr txBox="1"/>
            <p:nvPr/>
          </p:nvSpPr>
          <p:spPr>
            <a:xfrm>
              <a:off x="5481678" y="3061315"/>
              <a:ext cx="926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- hore</a:t>
              </a:r>
              <a:endParaRPr lang="sk-SK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BlokTextu 37"/>
            <p:cNvSpPr txBox="1"/>
            <p:nvPr/>
          </p:nvSpPr>
          <p:spPr>
            <a:xfrm>
              <a:off x="4968770" y="3573460"/>
              <a:ext cx="926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- dole</a:t>
              </a:r>
              <a:endParaRPr lang="sk-SK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BlokTextu 20"/>
          <p:cNvSpPr txBox="1"/>
          <p:nvPr/>
        </p:nvSpPr>
        <p:spPr>
          <a:xfrm>
            <a:off x="367131" y="260648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103685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ocuments\Documents\dokumenty\projekty\APVV Robo\VYSKUM RETENCIA\VYSKUM DATALOGGER 2015\teplicka_dataloggery-2015\5.2 budka hore\P7301754.JPG"/>
          <p:cNvPicPr>
            <a:picLocks noChangeAspect="1" noChangeArrowheads="1"/>
          </p:cNvPicPr>
          <p:nvPr/>
        </p:nvPicPr>
        <p:blipFill>
          <a:blip r:embed="rId2" cstate="print">
            <a:lum bright="-4000" contrast="14000"/>
          </a:blip>
          <a:srcRect/>
          <a:stretch>
            <a:fillRect/>
          </a:stretch>
        </p:blipFill>
        <p:spPr bwMode="auto">
          <a:xfrm>
            <a:off x="2709416" y="1268759"/>
            <a:ext cx="2722537" cy="1907591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t="9756" r="17683"/>
          <a:stretch>
            <a:fillRect/>
          </a:stretch>
        </p:blipFill>
        <p:spPr bwMode="auto">
          <a:xfrm>
            <a:off x="341248" y="1268760"/>
            <a:ext cx="2320043" cy="190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545" y="3261222"/>
            <a:ext cx="5072408" cy="285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41248" y="764704"/>
            <a:ext cx="848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Technické zabezpečenie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:\VEGA\teren Teplicka 2015\P7281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89693"/>
            <a:ext cx="2713928" cy="48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367131" y="260648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1458481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723061"/>
              </p:ext>
            </p:extLst>
          </p:nvPr>
        </p:nvGraphicFramePr>
        <p:xfrm>
          <a:off x="467544" y="1844824"/>
          <a:ext cx="7992887" cy="4464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5629"/>
                <a:gridCol w="681340"/>
                <a:gridCol w="1054148"/>
                <a:gridCol w="668485"/>
                <a:gridCol w="719905"/>
                <a:gridCol w="681340"/>
                <a:gridCol w="861316"/>
                <a:gridCol w="809894"/>
                <a:gridCol w="983444"/>
                <a:gridCol w="877386"/>
              </a:tblGrid>
              <a:tr h="1539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 dirty="0">
                          <a:effectLst/>
                        </a:rPr>
                        <a:t>Lokalita</a:t>
                      </a:r>
                      <a:endParaRPr lang="sk-SK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ID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označenie vzorky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Horizont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Hĺbka(cm)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pH(H2O)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C org [%]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Zrnitosť  [%]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2-0,05 mm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0,05-0,002mm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&lt;0,002 mm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sk-SK" sz="900" u="none" strike="noStrike">
                          <a:effectLst/>
                        </a:rPr>
                        <a:t>Liptoská Teplička 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vert="vert27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1.1.1.A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6,07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1,19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54,36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37,15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8,49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 dirty="0">
                          <a:effectLst/>
                        </a:rPr>
                        <a:t>1.1.1.B</a:t>
                      </a:r>
                      <a:endParaRPr lang="sk-SK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6,18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0,50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56,84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32,05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11,11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1.1.2.A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6,47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0,98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56,36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36,10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7,54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1.1.2.B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6,61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1,12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59,88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33,85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6,27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1.1.3.A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5,94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2,04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54,48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38,35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7,18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1.1.3.B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6,09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0,98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53,64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38,24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8,12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1.2.1.A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6,87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2,91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52,76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39,00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8,24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1.2.1.B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7,72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0,81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33,93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11,07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1.2.2.A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5,75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2,14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39,04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9,96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1.2.2.B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5,83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1,48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45,68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42,68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11,64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1.2.3.A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6,77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2,55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55,2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38,90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5,90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1.2.3.B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7,31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1,64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40,88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8,12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2.1.1.A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6,90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2,11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48,36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44,63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7,01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2.1.1.B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7,58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0,63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30,68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52,63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16,69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2.1.2.A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6,95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1,98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47,2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46,12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6,68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2.1.2.B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7,42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1,66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45,84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46,62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7,54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2.1.3.A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6,66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2,55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42,76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50,72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6,52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2.1.3.B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1,86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43,48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49,22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2.2.1.A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7,46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2,49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46,72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46,97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6,31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2.2.1.B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7,87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1,08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51,52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42,49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5,99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2.2.2.A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7,45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2,21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44,72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46,30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8,98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2.2.2.B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7,88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0,76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45,56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45,34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9,10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23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2.2.3.A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6,60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2,90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47,16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47,26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5,58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2.2.3.B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7,12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1,60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38,04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53,27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8,69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3.1.1.A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7,54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1,85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61,44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36,39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2,17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3.1.1.B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B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7,96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0,59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54,88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43,07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2,05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  <a:tr h="15394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27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3.1.2.A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A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0-10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7,60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1,94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50,2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>
                          <a:effectLst/>
                        </a:rPr>
                        <a:t>44,92</a:t>
                      </a:r>
                      <a:endParaRPr lang="sk-SK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900" u="none" strike="noStrike" dirty="0">
                          <a:effectLst/>
                        </a:rPr>
                        <a:t>4,88</a:t>
                      </a:r>
                      <a:endParaRPr lang="sk-SK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88" marR="7388" marT="7388" marB="0" anchor="b"/>
                </a:tc>
              </a:tr>
            </a:tbl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467544" y="1268760"/>
            <a:ext cx="5140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Faktory prostredia - pôdy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67131" y="260648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1234352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4309" y="858198"/>
            <a:ext cx="259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Faktory prostredia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983035"/>
              </p:ext>
            </p:extLst>
          </p:nvPr>
        </p:nvGraphicFramePr>
        <p:xfrm>
          <a:off x="467544" y="1609700"/>
          <a:ext cx="3568700" cy="3619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8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Typ FAR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u="none" strike="noStrike" dirty="0">
                          <a:effectLst/>
                        </a:rPr>
                        <a:t>terasa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valoterasa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val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obsah skeletu vo FAR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zemito-kamenitá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zemitá 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kamenitá zahlinená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P</a:t>
                      </a:r>
                      <a:r>
                        <a:rPr lang="sk-SK" sz="1100" b="1" u="none" strike="noStrike" dirty="0" err="1" smtClean="0">
                          <a:effectLst/>
                        </a:rPr>
                        <a:t>riebeh</a:t>
                      </a:r>
                      <a:r>
                        <a:rPr lang="sk-SK" sz="1100" b="1" u="none" strike="noStrike" dirty="0" smtClean="0">
                          <a:effectLst/>
                        </a:rPr>
                        <a:t> </a:t>
                      </a:r>
                      <a:r>
                        <a:rPr lang="sk-SK" sz="1100" b="1" u="none" strike="noStrike" dirty="0">
                          <a:effectLst/>
                        </a:rPr>
                        <a:t>FAR vzhľadom k vrstevniciam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šikmo k vrtevniciam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po vrstevnici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po spádnici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V</a:t>
                      </a:r>
                      <a:r>
                        <a:rPr lang="sk-SK" sz="1100" b="1" u="none" strike="noStrike" dirty="0" err="1" smtClean="0">
                          <a:effectLst/>
                        </a:rPr>
                        <a:t>ýška</a:t>
                      </a:r>
                      <a:r>
                        <a:rPr lang="sk-SK" sz="1100" b="1" u="none" strike="noStrike" dirty="0" smtClean="0">
                          <a:effectLst/>
                        </a:rPr>
                        <a:t> </a:t>
                      </a:r>
                      <a:r>
                        <a:rPr lang="sk-SK" sz="1100" b="1" u="none" strike="noStrike" dirty="0">
                          <a:effectLst/>
                        </a:rPr>
                        <a:t>FAR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0-1 m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1 - 2 m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2m a viac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smtClean="0">
                          <a:effectLst/>
                        </a:rPr>
                        <a:t>P</a:t>
                      </a:r>
                      <a:r>
                        <a:rPr lang="sk-SK" sz="1100" b="1" u="none" strike="noStrike" dirty="0" err="1" smtClean="0">
                          <a:effectLst/>
                        </a:rPr>
                        <a:t>očet</a:t>
                      </a:r>
                      <a:r>
                        <a:rPr lang="sk-SK" sz="1100" b="1" u="none" strike="noStrike" dirty="0" smtClean="0">
                          <a:effectLst/>
                        </a:rPr>
                        <a:t> </a:t>
                      </a:r>
                      <a:r>
                        <a:rPr lang="sk-SK" sz="1100" b="1" u="none" strike="noStrike" dirty="0">
                          <a:effectLst/>
                        </a:rPr>
                        <a:t>FAR medzi 1 a 2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10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uľ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008625"/>
              </p:ext>
            </p:extLst>
          </p:nvPr>
        </p:nvGraphicFramePr>
        <p:xfrm>
          <a:off x="4932040" y="1340768"/>
          <a:ext cx="1930400" cy="2095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04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 smtClean="0">
                          <a:effectLst/>
                        </a:rPr>
                        <a:t>Dĺžka </a:t>
                      </a:r>
                      <a:r>
                        <a:rPr lang="sk-SK" sz="1100" b="1" u="none" strike="noStrike" dirty="0">
                          <a:effectLst/>
                        </a:rPr>
                        <a:t>svahu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napr. 0 - 50m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50 - 100 m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 smtClean="0">
                          <a:effectLst/>
                        </a:rPr>
                        <a:t>Sklon </a:t>
                      </a:r>
                      <a:r>
                        <a:rPr lang="sk-SK" sz="1100" b="1" u="none" strike="noStrike" dirty="0">
                          <a:effectLst/>
                        </a:rPr>
                        <a:t>primárneho reliéfu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7 - 12˚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12- 17˚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17 - 25˚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 smtClean="0">
                          <a:effectLst/>
                        </a:rPr>
                        <a:t>Počet </a:t>
                      </a:r>
                      <a:r>
                        <a:rPr lang="sk-SK" sz="1100" b="1" u="none" strike="noStrike" dirty="0">
                          <a:effectLst/>
                        </a:rPr>
                        <a:t>zmien smeru odtoku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2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uľ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175656"/>
              </p:ext>
            </p:extLst>
          </p:nvPr>
        </p:nvGraphicFramePr>
        <p:xfrm>
          <a:off x="4932040" y="3645024"/>
          <a:ext cx="3568700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8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 err="1" smtClean="0">
                          <a:effectLst/>
                        </a:rPr>
                        <a:t>Transmisivita</a:t>
                      </a:r>
                      <a:r>
                        <a:rPr lang="sk-SK" sz="1100" b="1" u="none" strike="noStrike" dirty="0" smtClean="0">
                          <a:effectLst/>
                        </a:rPr>
                        <a:t> </a:t>
                      </a:r>
                      <a:r>
                        <a:rPr lang="sk-SK" sz="1100" b="1" u="none" strike="noStrike" dirty="0">
                          <a:effectLst/>
                        </a:rPr>
                        <a:t>geologického podložia 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viac </a:t>
                      </a:r>
                      <a:r>
                        <a:rPr lang="sk-SK" sz="1100" u="none" strike="noStrike" dirty="0" err="1">
                          <a:effectLst/>
                        </a:rPr>
                        <a:t>transmisívne</a:t>
                      </a:r>
                      <a:r>
                        <a:rPr lang="sk-SK" sz="1100" u="none" strike="noStrike" dirty="0">
                          <a:effectLst/>
                        </a:rPr>
                        <a:t> horniny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menej </a:t>
                      </a:r>
                      <a:r>
                        <a:rPr lang="sk-SK" sz="1100" u="none" strike="noStrike" dirty="0" err="1">
                          <a:effectLst/>
                        </a:rPr>
                        <a:t>transmisívne</a:t>
                      </a:r>
                      <a:r>
                        <a:rPr lang="sk-SK" sz="1100" u="none" strike="noStrike" dirty="0">
                          <a:effectLst/>
                        </a:rPr>
                        <a:t> horniny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uľ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61985"/>
              </p:ext>
            </p:extLst>
          </p:nvPr>
        </p:nvGraphicFramePr>
        <p:xfrm>
          <a:off x="4929235" y="4797152"/>
          <a:ext cx="35687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8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 smtClean="0">
                          <a:effectLst/>
                        </a:rPr>
                        <a:t>Využitie </a:t>
                      </a:r>
                      <a:r>
                        <a:rPr lang="sk-SK" sz="1100" b="1" u="none" strike="noStrike" dirty="0">
                          <a:effectLst/>
                        </a:rPr>
                        <a:t>zeme 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TTP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FAR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 smtClean="0">
                          <a:effectLst/>
                        </a:rPr>
                        <a:t>Manažment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občasne kosené a pasené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1 x kosené a prepásané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2x kosené a prepásané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hnojené organickým hnojivom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intenzívne využívané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404979" y="1207785"/>
            <a:ext cx="172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Faktory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4788024" y="945607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Faktory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</a:t>
            </a:r>
            <a:r>
              <a:rPr lang="sk-SK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éfu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podložia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819911" y="4380845"/>
            <a:ext cx="3787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Faktory využitia krajiny a manažmentu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67131" y="260648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402521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67131" y="941671"/>
            <a:ext cx="848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Faktory prostredia – meteorologické údaje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4" y="1636490"/>
            <a:ext cx="7372978" cy="42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67131" y="260648"/>
            <a:ext cx="848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Retencia</a:t>
            </a:r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vody v krajine</a:t>
            </a:r>
          </a:p>
        </p:txBody>
      </p:sp>
    </p:spTree>
    <p:extLst>
      <p:ext uri="{BB962C8B-B14F-4D97-AF65-F5344CB8AC3E}">
        <p14:creationId xmlns:p14="http://schemas.microsoft.com/office/powerpoint/2010/main" val="768002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0821" y="260648"/>
            <a:ext cx="848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Režim pôdnej vlhkosti (apríl – november 2016)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381419"/>
              </p:ext>
            </p:extLst>
          </p:nvPr>
        </p:nvGraphicFramePr>
        <p:xfrm>
          <a:off x="393782" y="929574"/>
          <a:ext cx="5529387" cy="179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BlokTextu 8"/>
          <p:cNvSpPr txBox="1"/>
          <p:nvPr/>
        </p:nvSpPr>
        <p:spPr>
          <a:xfrm>
            <a:off x="539552" y="692696"/>
            <a:ext cx="172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 </a:t>
            </a:r>
            <a:r>
              <a:rPr lang="sk-SK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datalogerom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1033"/>
            <a:ext cx="2448943" cy="1885687"/>
          </a:xfrm>
          <a:prstGeom prst="rect">
            <a:avLst/>
          </a:prstGeom>
        </p:spPr>
      </p:pic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615680"/>
              </p:ext>
            </p:extLst>
          </p:nvPr>
        </p:nvGraphicFramePr>
        <p:xfrm>
          <a:off x="390821" y="2936720"/>
          <a:ext cx="5501371" cy="1853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BlokTextu 11"/>
          <p:cNvSpPr txBox="1"/>
          <p:nvPr/>
        </p:nvSpPr>
        <p:spPr>
          <a:xfrm>
            <a:off x="641173" y="2720805"/>
            <a:ext cx="172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Dataloger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82" y="3140968"/>
            <a:ext cx="2506527" cy="1666840"/>
          </a:xfrm>
          <a:prstGeom prst="rect">
            <a:avLst/>
          </a:prstGeom>
        </p:spPr>
      </p:pic>
      <p:graphicFrame>
        <p:nvGraphicFramePr>
          <p:cNvPr id="14" name="Graf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549381"/>
              </p:ext>
            </p:extLst>
          </p:nvPr>
        </p:nvGraphicFramePr>
        <p:xfrm>
          <a:off x="390821" y="5002143"/>
          <a:ext cx="5457567" cy="1704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BlokTextu 14"/>
          <p:cNvSpPr txBox="1"/>
          <p:nvPr/>
        </p:nvSpPr>
        <p:spPr>
          <a:xfrm>
            <a:off x="639225" y="4736177"/>
            <a:ext cx="172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Nad </a:t>
            </a:r>
            <a:r>
              <a:rPr lang="sk-SK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datalogerom</a:t>
            </a:r>
            <a:endParaRPr lang="sk-SK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935694"/>
            <a:ext cx="2533384" cy="16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11166"/>
            <a:ext cx="6480720" cy="24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5536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vodná erózia v podmienkach SR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85" y="1268760"/>
            <a:ext cx="5312965" cy="281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2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67131" y="501933"/>
            <a:ext cx="84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Výstupy a perspektívy</a:t>
            </a: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67543" y="969695"/>
            <a:ext cx="8280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vyhodnotiť režim krátkodobej dynamiky pôdnej vlhkosti</a:t>
            </a:r>
          </a:p>
          <a:p>
            <a:pPr marL="171450" indent="-171450">
              <a:buFontTx/>
              <a:buChar char="-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faktorová analýza, vplyv faktorov prostredia na dynamiku</a:t>
            </a:r>
          </a:p>
          <a:p>
            <a:pPr marL="171450" indent="-171450">
              <a:buFontTx/>
              <a:buChar char="-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vyhodnotenie sezónnej dynamiky</a:t>
            </a:r>
          </a:p>
          <a:p>
            <a:pPr marL="171450" indent="-171450">
              <a:buFontTx/>
              <a:buChar char="-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Moisture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(ISMN)</a:t>
            </a:r>
          </a:p>
          <a:p>
            <a:pPr marL="171450" indent="-17145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oplnenie ďalších premenných: nadzemná a podzemná biomasa, presný DMR model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(UAV)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66043" y="2749570"/>
            <a:ext cx="713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Problémy a obmedzenia</a:t>
            </a: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97401" y="3139227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echnické problémy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ýpadky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merania</a:t>
            </a:r>
          </a:p>
          <a:p>
            <a:pPr marL="171450" indent="-171450">
              <a:buFontTx/>
              <a:buChar char="-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asové hľadisko riešenia projektu</a:t>
            </a:r>
          </a:p>
          <a:p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G:\VEGA\teren Teplicka 2015\P728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6062"/>
            <a:ext cx="3563888" cy="20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VEGA\teren Teplicka 2015\P7291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98014"/>
            <a:ext cx="3563888" cy="20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VEGA\teren Teplicka 2015\P7281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98014"/>
            <a:ext cx="3563888" cy="20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90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642918"/>
            <a:ext cx="857256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latin typeface="Arial" pitchFamily="34" charset="0"/>
                <a:cs typeface="Arial" pitchFamily="34" charset="0"/>
              </a:rPr>
              <a:t>Doktorandské</a:t>
            </a:r>
            <a:r>
              <a:rPr lang="en-GB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800" b="1" dirty="0" err="1" smtClean="0">
                <a:latin typeface="Arial" pitchFamily="34" charset="0"/>
                <a:cs typeface="Arial" pitchFamily="34" charset="0"/>
              </a:rPr>
              <a:t>štúdium</a:t>
            </a:r>
            <a:r>
              <a:rPr lang="sk-SK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Ú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KE SAV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školiacim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pracoviskom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študijnom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odbore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4.3.1.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Ochrana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využívanie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krajiny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, program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Environmentalistika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Doktorandské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štúdium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realizuje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spolupráci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s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Univerzitou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Konštantína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Filozofa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v Nitre.</a:t>
            </a:r>
          </a:p>
          <a:p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err="1" smtClean="0">
                <a:latin typeface="Arial" pitchFamily="34" charset="0"/>
                <a:cs typeface="Arial" pitchFamily="34" charset="0"/>
              </a:rPr>
              <a:t>Doktorandi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dennej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forme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doktorandského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štúdia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poberajú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mesačné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štipendium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z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rozpočtu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SAV:</a:t>
            </a:r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r>
              <a:rPr lang="sk-SK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pred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zložením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dizertačnej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skúšky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561,5 €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(15 158 CZK)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sk-SK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po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zložení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dizertačnej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skúšky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646,5 € (17 455 CZK)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3786190"/>
            <a:ext cx="8572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latin typeface="Arial" pitchFamily="34" charset="0"/>
                <a:cs typeface="Arial" pitchFamily="34" charset="0"/>
              </a:rPr>
              <a:t>Témy d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oktorandské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ho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štúdi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a:</a:t>
            </a:r>
          </a:p>
          <a:p>
            <a:pPr marL="342900" indent="-342900"/>
            <a:endParaRPr lang="sk-SK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sk-SK" dirty="0" smtClean="0">
                <a:latin typeface="Arial" pitchFamily="34" charset="0"/>
                <a:cs typeface="Arial" pitchFamily="34" charset="0"/>
              </a:rPr>
              <a:t>Aplikovaná geoinformatika a DPZ </a:t>
            </a:r>
          </a:p>
          <a:p>
            <a:pPr marL="342900" indent="-342900"/>
            <a:r>
              <a:rPr lang="sk-SK" dirty="0" smtClean="0">
                <a:latin typeface="Arial" pitchFamily="34" charset="0"/>
                <a:cs typeface="Arial" pitchFamily="34" charset="0"/>
              </a:rPr>
              <a:t>– presné modely reliéfu s využitím UAV, modelovanie pohybu vody v krajine</a:t>
            </a:r>
          </a:p>
          <a:p>
            <a:pPr marL="342900" indent="-342900"/>
            <a:r>
              <a:rPr lang="sk-SK" dirty="0" smtClean="0">
                <a:latin typeface="Arial" pitchFamily="34" charset="0"/>
                <a:cs typeface="Arial" pitchFamily="34" charset="0"/>
              </a:rPr>
              <a:t>– pozemná spektometria a DPZ, detekcia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plod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ín a rastlinného stresu</a:t>
            </a:r>
          </a:p>
          <a:p>
            <a:pPr marL="342900" indent="-342900"/>
            <a:r>
              <a:rPr lang="sk-SK" dirty="0" smtClean="0">
                <a:latin typeface="Arial" pitchFamily="34" charset="0"/>
                <a:cs typeface="Arial" pitchFamily="34" charset="0"/>
              </a:rPr>
              <a:t>– pozemná spektometria a DPZ, inovatívne metódy mapovania erodovaných plôch</a:t>
            </a:r>
          </a:p>
          <a:p>
            <a:pPr marL="342900" indent="-342900">
              <a:buAutoNum type="arabicPeriod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428604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latin typeface="Arial" pitchFamily="34" charset="0"/>
                <a:cs typeface="Arial" pitchFamily="34" charset="0"/>
              </a:rPr>
              <a:t>Výskumná infraštruktúra: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596" y="1071546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ArcGIS server, Image extension for ArcGis server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ENVI, ERDAS, eCognition, IDRISI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ArcGIS – ArcMap desktop – 15 basic fixed , 10 advanced floating licences plus extensions (Spatial Analyst, 3D analyst,...)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ArcGIS mobile</a:t>
            </a:r>
          </a:p>
          <a:p>
            <a:pPr>
              <a:buFont typeface="Arial" pitchFamily="34" charset="0"/>
              <a:buChar char="•"/>
            </a:pPr>
            <a:r>
              <a:rPr lang="sk-SK" sz="1600" dirty="0" smtClean="0">
                <a:latin typeface="Arial" pitchFamily="34" charset="0"/>
                <a:cs typeface="Arial" pitchFamily="34" charset="0"/>
              </a:rPr>
              <a:t>WMS – web map services, web map viewer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11915"/>
          <a:stretch>
            <a:fillRect/>
          </a:stretch>
        </p:blipFill>
        <p:spPr bwMode="auto">
          <a:xfrm>
            <a:off x="5000628" y="2786058"/>
            <a:ext cx="4143372" cy="264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6" descr="Parcely SPU_Kolinany - 2016_04_13_NDVI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928934"/>
            <a:ext cx="3428992" cy="2425814"/>
          </a:xfrm>
          <a:prstGeom prst="rect">
            <a:avLst/>
          </a:prstGeom>
        </p:spPr>
      </p:pic>
      <p:pic>
        <p:nvPicPr>
          <p:cNvPr id="6" name="Obrázok 5" descr="Parcely SPU_Jelenecka - 2016_04_13_NDVI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4071942"/>
            <a:ext cx="3461244" cy="24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7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428604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latin typeface="Arial" pitchFamily="34" charset="0"/>
                <a:cs typeface="Arial" pitchFamily="34" charset="0"/>
              </a:rPr>
              <a:t>Výskumná infraštruktúra: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32180" y="5024577"/>
            <a:ext cx="2230566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Obrázok 073"/>
          <p:cNvPicPr>
            <a:picLocks noChangeAspect="1" noChangeArrowheads="1"/>
          </p:cNvPicPr>
          <p:nvPr/>
        </p:nvPicPr>
        <p:blipFill>
          <a:blip r:embed="rId3" cstate="print"/>
          <a:srcRect l="13576" t="6809" r="17196"/>
          <a:stretch>
            <a:fillRect/>
          </a:stretch>
        </p:blipFill>
        <p:spPr bwMode="auto">
          <a:xfrm>
            <a:off x="214282" y="2000240"/>
            <a:ext cx="3171910" cy="283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4388" t="10827" r="16878" b="11319"/>
          <a:stretch>
            <a:fillRect/>
          </a:stretch>
        </p:blipFill>
        <p:spPr bwMode="auto">
          <a:xfrm>
            <a:off x="574322" y="4282079"/>
            <a:ext cx="5076056" cy="22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20751" t="20177" r="21858" b="10827"/>
          <a:stretch>
            <a:fillRect/>
          </a:stretch>
        </p:blipFill>
        <p:spPr bwMode="auto">
          <a:xfrm>
            <a:off x="3382634" y="1568192"/>
            <a:ext cx="4555880" cy="343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SpectroSen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68495" y="1428736"/>
            <a:ext cx="1911934" cy="2571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720" y="1071546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Pozemná spektrometria - Cropscan, Spectrosense, FieldSpec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428604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latin typeface="Arial" pitchFamily="34" charset="0"/>
                <a:cs typeface="Arial" pitchFamily="34" charset="0"/>
              </a:rPr>
              <a:t>Výskumná infraštruktúra: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034" y="1000108"/>
            <a:ext cx="157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UAV systém</a:t>
            </a:r>
          </a:p>
        </p:txBody>
      </p:sp>
      <p:pic>
        <p:nvPicPr>
          <p:cNvPr id="23554" name="Picture 2" descr="F:\Fotky_UAV\Foto1_UAV_UKESA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500306"/>
            <a:ext cx="3571900" cy="2678802"/>
          </a:xfrm>
          <a:prstGeom prst="rect">
            <a:avLst/>
          </a:prstGeom>
          <a:noFill/>
        </p:spPr>
      </p:pic>
      <p:pic>
        <p:nvPicPr>
          <p:cNvPr id="23556" name="Picture 4" descr="http://www.uke.sav.sk/old/images/DPZ/hyperspektralny_skener_pre_UAV_snimkova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2000264" cy="134861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00034" y="2143116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Nosný modul - dron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4876" y="1142984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Hyperspektrálny scaner</a:t>
            </a:r>
          </a:p>
        </p:txBody>
      </p:sp>
      <p:pic>
        <p:nvPicPr>
          <p:cNvPr id="23558" name="Picture 6" descr="http://www.uke.sav.sk/old/images/DPZ/Multispektralna_kamera_pre_UAV_platform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286124"/>
            <a:ext cx="2667018" cy="150019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714876" y="2928934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Multispektrálna kamera</a:t>
            </a:r>
          </a:p>
        </p:txBody>
      </p:sp>
      <p:pic>
        <p:nvPicPr>
          <p:cNvPr id="23560" name="Picture 8" descr="http://www.uke.sav.sk/old/images/DPZ/LIDAR_pre_UAV_platform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4714884"/>
            <a:ext cx="1324377" cy="20002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643834" y="4214818"/>
            <a:ext cx="107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LIDAR</a:t>
            </a:r>
          </a:p>
        </p:txBody>
      </p:sp>
      <p:cxnSp>
        <p:nvCxnSpPr>
          <p:cNvPr id="13" name="Straight Arrow Connector 12"/>
          <p:cNvCxnSpPr>
            <a:endCxn id="23560" idx="1"/>
          </p:cNvCxnSpPr>
          <p:nvPr/>
        </p:nvCxnSpPr>
        <p:spPr>
          <a:xfrm>
            <a:off x="2428860" y="4357694"/>
            <a:ext cx="5143536" cy="135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3556" idx="1"/>
          </p:cNvCxnSpPr>
          <p:nvPr/>
        </p:nvCxnSpPr>
        <p:spPr>
          <a:xfrm flipV="1">
            <a:off x="2428860" y="2174482"/>
            <a:ext cx="2357454" cy="2183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428860" y="3857628"/>
            <a:ext cx="235745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nana boob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142984"/>
            <a:ext cx="37147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2844" y="428604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latin typeface="Arial" pitchFamily="34" charset="0"/>
                <a:cs typeface="Arial" pitchFamily="34" charset="0"/>
              </a:rPr>
              <a:t>Ďakujem za pozornosť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3286124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dirty="0" smtClean="0">
                <a:latin typeface="Arial" pitchFamily="34" charset="0"/>
                <a:cs typeface="Arial" pitchFamily="34" charset="0"/>
              </a:rPr>
              <a:t>pavol.kenderessy@savba.sk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0364" y="3929066"/>
            <a:ext cx="3611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http://www.uke.sav.sk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4" name="AutoShape 2" descr="Výsledok vyhľadávania obrázkov pre dopyt faceboo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56" name="AutoShape 4" descr="Výsledok vyhľadávania obrázkov pre dopyt faceboo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58" name="AutoShape 6" descr="Výsledok vyhľadávania obrázkov pre dopyt faceboo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0" name="AutoShape 8" descr="Výsledok vyhľadávania obrázkov pre dopyt faceboo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2" name="AutoShape 10" descr="Výsledok vyhľadávania obrázkov pre dopyt faceboo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9164" name="Picture 12" descr="Výsledok vyhľadávania obrázkov pre dopyt facebook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643446"/>
            <a:ext cx="928694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procesy a prejavy v krajine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P70701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46127"/>
            <a:ext cx="2952328" cy="221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PICT0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3312368" cy="25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611560" y="1124744"/>
            <a:ext cx="2579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Plošná erózia</a:t>
            </a:r>
          </a:p>
        </p:txBody>
      </p:sp>
      <p:pic>
        <p:nvPicPr>
          <p:cNvPr id="11" name="Picture 15" descr="P410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20256"/>
            <a:ext cx="2978217" cy="22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SCN0020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832" y="1628800"/>
            <a:ext cx="3384104" cy="25385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56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VYMO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26531"/>
            <a:ext cx="5904656" cy="23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3671392" y="2535585"/>
            <a:ext cx="3626136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823520" y="1855730"/>
            <a:ext cx="1869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2800" b="1" dirty="0">
                <a:solidFill>
                  <a:srgbClr val="FF0066"/>
                </a:solidFill>
                <a:latin typeface="Arial" charset="0"/>
              </a:rPr>
              <a:t>2,5 – 3 m</a:t>
            </a:r>
            <a:endParaRPr lang="en-GB" altLang="sk-SK" sz="2800" b="1" dirty="0">
              <a:solidFill>
                <a:srgbClr val="FF0066"/>
              </a:solidFill>
              <a:latin typeface="Arial" charset="0"/>
            </a:endParaRPr>
          </a:p>
        </p:txBody>
      </p:sp>
      <p:pic>
        <p:nvPicPr>
          <p:cNvPr id="8" name="Picture 21" descr="P70701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6" y="1526532"/>
            <a:ext cx="1805160" cy="24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611560" y="980728"/>
            <a:ext cx="2579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Výmoľová erózia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procesy a prejavy v krajine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33" descr="PICT01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87085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PICT01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6" y="4096452"/>
            <a:ext cx="3455938" cy="25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5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11560" y="980728"/>
            <a:ext cx="2579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Experimentálne plochy</a:t>
            </a:r>
          </a:p>
        </p:txBody>
      </p:sp>
      <p:pic>
        <p:nvPicPr>
          <p:cNvPr id="6" name="Picture 13" descr="erodome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873698" cy="270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erodom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799"/>
            <a:ext cx="3908189" cy="270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0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11560" y="908720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Meranie odnosu a depozície pôdy</a:t>
            </a:r>
          </a:p>
        </p:txBody>
      </p:sp>
      <p:pic>
        <p:nvPicPr>
          <p:cNvPr id="6" name="Picture 10" descr="L:\#projekty\VINICE\clanokmeranie\Fig1_colou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4862344" cy="2745849"/>
          </a:xfrm>
          <a:prstGeom prst="rect">
            <a:avLst/>
          </a:prstGeom>
          <a:noFill/>
        </p:spPr>
      </p:pic>
      <p:pic>
        <p:nvPicPr>
          <p:cNvPr id="7" name="Picture 7" descr="DSC_3827"/>
          <p:cNvPicPr>
            <a:picLocks noChangeAspect="1" noChangeArrowheads="1"/>
          </p:cNvPicPr>
          <p:nvPr/>
        </p:nvPicPr>
        <p:blipFill>
          <a:blip r:embed="rId3" cstate="print"/>
          <a:srcRect t="17205" b="1002"/>
          <a:stretch>
            <a:fillRect/>
          </a:stretch>
        </p:blipFill>
        <p:spPr bwMode="auto">
          <a:xfrm>
            <a:off x="4788024" y="4317313"/>
            <a:ext cx="3895730" cy="2071678"/>
          </a:xfrm>
          <a:prstGeom prst="rect">
            <a:avLst/>
          </a:prstGeom>
          <a:noFill/>
        </p:spPr>
      </p:pic>
      <p:pic>
        <p:nvPicPr>
          <p:cNvPr id="8" name="Picture 2" descr="L:\#projekty\optimalizacia\foto\Vráblejar2008\DSC_3802.JPG"/>
          <p:cNvPicPr>
            <a:picLocks noChangeAspect="1" noChangeArrowheads="1"/>
          </p:cNvPicPr>
          <p:nvPr/>
        </p:nvPicPr>
        <p:blipFill>
          <a:blip r:embed="rId4" cstate="print"/>
          <a:srcRect t="18987"/>
          <a:stretch>
            <a:fillRect/>
          </a:stretch>
        </p:blipFill>
        <p:spPr bwMode="auto">
          <a:xfrm>
            <a:off x="744221" y="4317313"/>
            <a:ext cx="3800879" cy="2047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312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:\#projekty\VINICE\clanokkalibracia\picture2col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61926"/>
            <a:ext cx="5373240" cy="3376095"/>
          </a:xfrm>
          <a:prstGeom prst="rect">
            <a:avLst/>
          </a:prstGeom>
          <a:noFill/>
        </p:spPr>
      </p:pic>
      <p:graphicFrame>
        <p:nvGraphicFramePr>
          <p:cNvPr id="5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238611"/>
              </p:ext>
            </p:extLst>
          </p:nvPr>
        </p:nvGraphicFramePr>
        <p:xfrm>
          <a:off x="785786" y="4906992"/>
          <a:ext cx="1864603" cy="32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r:id="rId4" imgW="1295400" imgH="228600" progId="">
                  <p:embed/>
                </p:oleObj>
              </mc:Choice>
              <mc:Fallback>
                <p:oleObj r:id="rId4" imgW="1295400" imgH="22860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906992"/>
                        <a:ext cx="1864603" cy="329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750109"/>
              </p:ext>
            </p:extLst>
          </p:nvPr>
        </p:nvGraphicFramePr>
        <p:xfrm>
          <a:off x="6500826" y="4941168"/>
          <a:ext cx="1357322" cy="32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r:id="rId6" imgW="939800" imgH="228600" progId="">
                  <p:embed/>
                </p:oleObj>
              </mc:Choice>
              <mc:Fallback>
                <p:oleObj r:id="rId6" imgW="939800" imgH="22860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4941168"/>
                        <a:ext cx="1357322" cy="329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285720" y="5229200"/>
            <a:ext cx="4500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sk-SK" dirty="0" smtClean="0"/>
              <a:t>erózia/depozícia </a:t>
            </a:r>
            <a:r>
              <a:rPr lang="en-US" dirty="0" smtClean="0"/>
              <a:t>(mm.</a:t>
            </a:r>
            <a:r>
              <a:rPr lang="sk-SK" dirty="0" smtClean="0"/>
              <a:t>rok</a:t>
            </a:r>
            <a:r>
              <a:rPr lang="en-US" dirty="0" smtClean="0"/>
              <a:t>r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sk-SK" dirty="0" smtClean="0"/>
          </a:p>
          <a:p>
            <a:r>
              <a:rPr lang="en-US" dirty="0" smtClean="0"/>
              <a:t>- </a:t>
            </a:r>
            <a:r>
              <a:rPr lang="sk-SK" dirty="0"/>
              <a:t>c</a:t>
            </a:r>
            <a:r>
              <a:rPr lang="sk-SK" dirty="0" smtClean="0"/>
              <a:t>elková výška stĺpika </a:t>
            </a:r>
            <a:r>
              <a:rPr lang="en-US" dirty="0" smtClean="0"/>
              <a:t>(mm)</a:t>
            </a:r>
            <a:endParaRPr lang="sk-SK" dirty="0" smtClean="0"/>
          </a:p>
          <a:p>
            <a:r>
              <a:rPr lang="en-US" dirty="0" smtClean="0"/>
              <a:t>- </a:t>
            </a:r>
            <a:r>
              <a:rPr lang="sk-SK" dirty="0" smtClean="0"/>
              <a:t>hĺbka stĺpika pod povrchom  </a:t>
            </a:r>
            <a:r>
              <a:rPr lang="en-US" dirty="0" smtClean="0"/>
              <a:t>(mm)</a:t>
            </a:r>
            <a:endParaRPr lang="sk-SK" dirty="0" smtClean="0"/>
          </a:p>
          <a:p>
            <a:r>
              <a:rPr lang="en-US" dirty="0" smtClean="0"/>
              <a:t>- </a:t>
            </a:r>
            <a:r>
              <a:rPr lang="sk-SK" dirty="0"/>
              <a:t>v</a:t>
            </a:r>
            <a:r>
              <a:rPr lang="sk-SK" dirty="0" smtClean="0"/>
              <a:t>ýška stĺpika nad povrchom</a:t>
            </a:r>
            <a:r>
              <a:rPr lang="en-US" dirty="0" smtClean="0"/>
              <a:t>(mm)</a:t>
            </a:r>
            <a:endParaRPr lang="sk-SK" dirty="0" smtClean="0"/>
          </a:p>
          <a:p>
            <a:endParaRPr lang="en-US" dirty="0"/>
          </a:p>
        </p:txBody>
      </p:sp>
      <p:sp>
        <p:nvSpPr>
          <p:cNvPr id="8" name="BlokTextu 7"/>
          <p:cNvSpPr txBox="1"/>
          <p:nvPr/>
        </p:nvSpPr>
        <p:spPr>
          <a:xfrm>
            <a:off x="5286380" y="5229200"/>
            <a:ext cx="3678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erózia/depozícia </a:t>
            </a:r>
            <a:r>
              <a:rPr lang="en-US" dirty="0" smtClean="0"/>
              <a:t>(t.ha</a:t>
            </a:r>
            <a:r>
              <a:rPr lang="en-US" baseline="30000" dirty="0" smtClean="0"/>
              <a:t>-1</a:t>
            </a:r>
            <a:r>
              <a:rPr lang="en-US" dirty="0" smtClean="0"/>
              <a:t>.</a:t>
            </a:r>
            <a:r>
              <a:rPr lang="sk-SK" dirty="0" smtClean="0"/>
              <a:t>rok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sk-SK" dirty="0" smtClean="0"/>
          </a:p>
          <a:p>
            <a:r>
              <a:rPr lang="en-US" dirty="0" smtClean="0"/>
              <a:t>- </a:t>
            </a:r>
            <a:r>
              <a:rPr lang="sk-SK" dirty="0" smtClean="0"/>
              <a:t>objemová hmotnosť pôdy </a:t>
            </a:r>
            <a:r>
              <a:rPr lang="en-US" dirty="0" smtClean="0"/>
              <a:t>(g.cm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sk-SK" dirty="0" smtClean="0"/>
          </a:p>
          <a:p>
            <a:endParaRPr lang="en-US" dirty="0"/>
          </a:p>
        </p:txBody>
      </p:sp>
      <p:sp>
        <p:nvSpPr>
          <p:cNvPr id="9" name="BlokTextu 8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11560" y="908720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Meranie odnosu a depozície pôdy</a:t>
            </a:r>
          </a:p>
        </p:txBody>
      </p:sp>
      <p:pic>
        <p:nvPicPr>
          <p:cNvPr id="2070" name="Picture 22" descr="G:\Clanky\Hodnotenie prejavov vodnej erozie v polnohospodarskej krajine\IMG_00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07" y="1361925"/>
            <a:ext cx="2532242" cy="337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7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SC_529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148" y="1671389"/>
            <a:ext cx="1620837" cy="2273027"/>
          </a:xfrm>
          <a:prstGeom prst="rect">
            <a:avLst/>
          </a:prstGeom>
          <a:noFill/>
        </p:spPr>
      </p:pic>
      <p:pic>
        <p:nvPicPr>
          <p:cNvPr id="5" name="Picture 7" descr="DSC_5318"/>
          <p:cNvPicPr>
            <a:picLocks noChangeArrowheads="1"/>
          </p:cNvPicPr>
          <p:nvPr/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 bwMode="auto">
          <a:xfrm>
            <a:off x="2627784" y="1671390"/>
            <a:ext cx="1583854" cy="2210420"/>
          </a:xfrm>
          <a:prstGeom prst="rect">
            <a:avLst/>
          </a:prstGeom>
          <a:noFill/>
        </p:spPr>
      </p:pic>
      <p:pic>
        <p:nvPicPr>
          <p:cNvPr id="6" name="Picture 6" descr="DSC_5314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4885219" y="1671389"/>
            <a:ext cx="1456363" cy="2210419"/>
          </a:xfrm>
          <a:prstGeom prst="rect">
            <a:avLst/>
          </a:prstGeom>
          <a:noFill/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6811" y="1052736"/>
            <a:ext cx="75495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sk-SK" sz="1600" dirty="0">
              <a:latin typeface="Arial" pitchFamily="34" charset="0"/>
              <a:cs typeface="Arial" pitchFamily="34" charset="0"/>
            </a:endParaRP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Merané 14. októbra 2008 s opakovaním 26. októbra 2009</a:t>
            </a:r>
            <a:endParaRPr lang="sk-SK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53012" y="3697014"/>
            <a:ext cx="13106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sk-SK" sz="1400" dirty="0"/>
          </a:p>
          <a:p>
            <a:r>
              <a:rPr lang="sk-SK" sz="1400" dirty="0" smtClean="0"/>
              <a:t>Oraný vinohrad</a:t>
            </a:r>
            <a:endParaRPr lang="sk-SK" sz="1400" dirty="0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483768" y="3699247"/>
            <a:ext cx="18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sk-SK" sz="1400" dirty="0"/>
          </a:p>
          <a:p>
            <a:r>
              <a:rPr lang="sk-SK" sz="1400" dirty="0" smtClean="0"/>
              <a:t>Okopávaný vinohrad</a:t>
            </a:r>
            <a:endParaRPr lang="sk-SK" sz="1400" dirty="0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4788024" y="3691314"/>
            <a:ext cx="2088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sk-SK" sz="1400" dirty="0"/>
          </a:p>
          <a:p>
            <a:r>
              <a:rPr lang="sk-SK" sz="1400" dirty="0" err="1" smtClean="0"/>
              <a:t>Rotavátorovaný</a:t>
            </a:r>
            <a:r>
              <a:rPr lang="sk-SK" sz="1400" dirty="0" smtClean="0"/>
              <a:t> vinohrad</a:t>
            </a:r>
            <a:endParaRPr lang="sk-SK" sz="1400" dirty="0"/>
          </a:p>
        </p:txBody>
      </p:sp>
      <p:pic>
        <p:nvPicPr>
          <p:cNvPr id="11" name="Picture 20" descr="vinice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874" y="4321199"/>
            <a:ext cx="3887788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lokTextu 11"/>
          <p:cNvSpPr txBox="1"/>
          <p:nvPr/>
        </p:nvSpPr>
        <p:spPr>
          <a:xfrm>
            <a:off x="539552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Erózia pôdy – monitoring a modelovanie</a:t>
            </a:r>
            <a:endParaRPr lang="sk-S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611560" y="908720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Meranie odnosu a depozície pôdy</a:t>
            </a:r>
          </a:p>
        </p:txBody>
      </p:sp>
    </p:spTree>
    <p:extLst>
      <p:ext uri="{BB962C8B-B14F-4D97-AF65-F5344CB8AC3E}">
        <p14:creationId xmlns:p14="http://schemas.microsoft.com/office/powerpoint/2010/main" val="41339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1722</Words>
  <Application>Microsoft Office PowerPoint</Application>
  <PresentationFormat>Prezentácia na obrazovke (4:3)</PresentationFormat>
  <Paragraphs>594</Paragraphs>
  <Slides>35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snímok</vt:lpstr>
      </vt:variant>
      <vt:variant>
        <vt:i4>35</vt:i4>
      </vt:variant>
    </vt:vector>
  </HeadingPairs>
  <TitlesOfParts>
    <vt:vector size="36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Pavol Kenderessy</dc:creator>
  <cp:lastModifiedBy>Pavol Kenderessy</cp:lastModifiedBy>
  <cp:revision>80</cp:revision>
  <dcterms:created xsi:type="dcterms:W3CDTF">2017-03-14T08:34:37Z</dcterms:created>
  <dcterms:modified xsi:type="dcterms:W3CDTF">2017-03-30T07:17:49Z</dcterms:modified>
</cp:coreProperties>
</file>