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5" r:id="rId6"/>
    <p:sldId id="267" r:id="rId7"/>
    <p:sldId id="268" r:id="rId8"/>
    <p:sldId id="270" r:id="rId9"/>
    <p:sldId id="269" r:id="rId10"/>
    <p:sldId id="271" r:id="rId11"/>
    <p:sldId id="272" r:id="rId12"/>
    <p:sldId id="273" r:id="rId13"/>
    <p:sldId id="263" r:id="rId14"/>
    <p:sldId id="259" r:id="rId15"/>
    <p:sldId id="262" r:id="rId16"/>
    <p:sldId id="260" r:id="rId17"/>
    <p:sldId id="264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B05D-B74B-423B-9C40-4F05DC9B7AF3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1339-7A22-4FF0-A18D-39FBA64CC5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8050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B05D-B74B-423B-9C40-4F05DC9B7AF3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1339-7A22-4FF0-A18D-39FBA64CC5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930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B05D-B74B-423B-9C40-4F05DC9B7AF3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1339-7A22-4FF0-A18D-39FBA64CC5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9144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B05D-B74B-423B-9C40-4F05DC9B7AF3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1339-7A22-4FF0-A18D-39FBA64CC5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803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B05D-B74B-423B-9C40-4F05DC9B7AF3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1339-7A22-4FF0-A18D-39FBA64CC5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2045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B05D-B74B-423B-9C40-4F05DC9B7AF3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1339-7A22-4FF0-A18D-39FBA64CC5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85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B05D-B74B-423B-9C40-4F05DC9B7AF3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1339-7A22-4FF0-A18D-39FBA64CC5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2433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B05D-B74B-423B-9C40-4F05DC9B7AF3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1339-7A22-4FF0-A18D-39FBA64CC5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532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B05D-B74B-423B-9C40-4F05DC9B7AF3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1339-7A22-4FF0-A18D-39FBA64CC5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7027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B05D-B74B-423B-9C40-4F05DC9B7AF3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1339-7A22-4FF0-A18D-39FBA64CC5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5624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B05D-B74B-423B-9C40-4F05DC9B7AF3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1339-7A22-4FF0-A18D-39FBA64CC5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4390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8B05D-B74B-423B-9C40-4F05DC9B7AF3}" type="datetimeFigureOut">
              <a:rPr lang="cs-CZ" smtClean="0"/>
              <a:t>9.5.2016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21339-7A22-4FF0-A18D-39FBA64CC5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8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Metagenomika</a:t>
            </a:r>
            <a:r>
              <a:rPr lang="cs-CZ" dirty="0" smtClean="0"/>
              <a:t> - </a:t>
            </a:r>
            <a:r>
              <a:rPr lang="cs-CZ" dirty="0" err="1" smtClean="0"/>
              <a:t>Metatranskriptomika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Petra Vídeňská, Ph.D.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719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Ribo-Zero rRNA Removal Kit | Magnetic kit for bacteria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" t="16903" r="26928" b="6054"/>
          <a:stretch/>
        </p:blipFill>
        <p:spPr>
          <a:xfrm>
            <a:off x="720080" y="1291864"/>
            <a:ext cx="7596336" cy="5364326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Postup odstranění </a:t>
            </a:r>
            <a:r>
              <a:rPr lang="cs-CZ" dirty="0" err="1" smtClean="0"/>
              <a:t>rRNA</a:t>
            </a:r>
            <a:r>
              <a:rPr lang="cs-CZ" dirty="0" smtClean="0"/>
              <a:t> pomocí </a:t>
            </a:r>
            <a:r>
              <a:rPr lang="cs-CZ" dirty="0" err="1" smtClean="0"/>
              <a:t>Ribo-Zero</a:t>
            </a:r>
            <a:r>
              <a:rPr lang="cs-CZ" dirty="0" smtClean="0"/>
              <a:t> kuliček - 4 kroky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4430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Postup odstranění </a:t>
            </a:r>
            <a:r>
              <a:rPr lang="cs-CZ" dirty="0" err="1" smtClean="0"/>
              <a:t>rRNA</a:t>
            </a:r>
            <a:r>
              <a:rPr lang="cs-CZ" dirty="0" smtClean="0"/>
              <a:t> pomocí </a:t>
            </a:r>
            <a:r>
              <a:rPr lang="cs-CZ" dirty="0" err="1" smtClean="0"/>
              <a:t>Ribo-Zero</a:t>
            </a:r>
            <a:r>
              <a:rPr lang="cs-CZ" dirty="0" smtClean="0"/>
              <a:t> kuliček - 4 kroky</a:t>
            </a:r>
            <a:endParaRPr lang="cs-CZ" dirty="0"/>
          </a:p>
        </p:txBody>
      </p:sp>
      <p:pic>
        <p:nvPicPr>
          <p:cNvPr id="4" name="Zástupný symbol pro obsah 3" descr="Ribo-Zero rRNA Removal Kit | Magnetic kit for bacteria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0" t="11785" r="40346" b="3629"/>
          <a:stretch/>
        </p:blipFill>
        <p:spPr>
          <a:xfrm>
            <a:off x="755576" y="1988840"/>
            <a:ext cx="2865120" cy="3828288"/>
          </a:xfrm>
        </p:spPr>
      </p:pic>
      <p:pic>
        <p:nvPicPr>
          <p:cNvPr id="5" name="Obrázek 4" descr="Ribo-Zero rRNA Removal Kit | Magnetic kit for bacteria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8" t="30713" r="30779" b="37388"/>
          <a:stretch/>
        </p:blipFill>
        <p:spPr>
          <a:xfrm>
            <a:off x="3618736" y="2780928"/>
            <a:ext cx="5159709" cy="209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72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Celkový postup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Vzorkování</a:t>
            </a:r>
          </a:p>
          <a:p>
            <a:pPr lvl="1"/>
            <a:r>
              <a:rPr lang="cs-CZ" dirty="0" smtClean="0"/>
              <a:t>Správný odběr vzorku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Stabilizace vzorku (např. RNA </a:t>
            </a:r>
            <a:r>
              <a:rPr lang="cs-CZ" dirty="0" err="1" smtClean="0">
                <a:solidFill>
                  <a:srgbClr val="FF0000"/>
                </a:solidFill>
              </a:rPr>
              <a:t>later</a:t>
            </a:r>
            <a:r>
              <a:rPr lang="cs-CZ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cs-CZ" dirty="0" smtClean="0"/>
              <a:t>Uskladnění (-80°C)</a:t>
            </a:r>
          </a:p>
          <a:p>
            <a:r>
              <a:rPr lang="cs-CZ" dirty="0" smtClean="0"/>
              <a:t>Příprava knihovny</a:t>
            </a:r>
          </a:p>
          <a:p>
            <a:pPr lvl="1"/>
            <a:r>
              <a:rPr lang="cs-CZ" dirty="0" smtClean="0"/>
              <a:t>Izolace RNA, např. </a:t>
            </a:r>
            <a:r>
              <a:rPr lang="cs-CZ" dirty="0" err="1" smtClean="0"/>
              <a:t>MoBio</a:t>
            </a:r>
            <a:r>
              <a:rPr lang="cs-CZ" dirty="0" smtClean="0"/>
              <a:t> (speciální na RNA, popř. RNA +DNA)</a:t>
            </a:r>
          </a:p>
          <a:p>
            <a:pPr lvl="1"/>
            <a:r>
              <a:rPr lang="cs-CZ" dirty="0" smtClean="0"/>
              <a:t>Odstranění DNA (</a:t>
            </a:r>
            <a:r>
              <a:rPr lang="cs-CZ" dirty="0" err="1" smtClean="0"/>
              <a:t>DNáza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Odstranění </a:t>
            </a:r>
            <a:r>
              <a:rPr lang="cs-CZ" dirty="0" err="1" smtClean="0"/>
              <a:t>rRNA</a:t>
            </a:r>
            <a:r>
              <a:rPr lang="cs-CZ" dirty="0" smtClean="0"/>
              <a:t> (bakteriální, eukaryotické – </a:t>
            </a:r>
            <a:r>
              <a:rPr lang="cs-CZ" dirty="0" err="1" smtClean="0"/>
              <a:t>Ribo-Zero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Syntéza </a:t>
            </a:r>
            <a:r>
              <a:rPr lang="cs-CZ" dirty="0" err="1" smtClean="0"/>
              <a:t>cDNA</a:t>
            </a:r>
            <a:r>
              <a:rPr lang="cs-CZ" dirty="0" smtClean="0"/>
              <a:t>, odstranění RNA</a:t>
            </a:r>
          </a:p>
          <a:p>
            <a:pPr lvl="1"/>
            <a:r>
              <a:rPr lang="cs-CZ" dirty="0" smtClean="0"/>
              <a:t>Připojení adaptorů, kontrola knihovny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6371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Kombinace meta technik</a:t>
            </a:r>
            <a:endParaRPr lang="cs-CZ" dirty="0"/>
          </a:p>
        </p:txBody>
      </p:sp>
      <p:pic>
        <p:nvPicPr>
          <p:cNvPr id="4" name="Zástupný symbol pro obsah 3" descr="Combining metagenomics, metatranscriptomics and viromics to explore novel microbial interactions: towards a systems-level understanding of human microbiome - 1-s2.0-S2001037015000318-main.pdf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9" t="14125" r="25768" b="24066"/>
          <a:stretch/>
        </p:blipFill>
        <p:spPr>
          <a:xfrm>
            <a:off x="1979712" y="2097551"/>
            <a:ext cx="5688632" cy="4388023"/>
          </a:xfrm>
        </p:spPr>
      </p:pic>
    </p:spTree>
    <p:extLst>
      <p:ext uri="{BB962C8B-B14F-4D97-AF65-F5344CB8AC3E}">
        <p14:creationId xmlns:p14="http://schemas.microsoft.com/office/powerpoint/2010/main" val="1368558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Combining metagenomics, metatranscriptomics and viromics to explore novel microbial interactions: towards a systems-level understanding of human microbiome - 1-s2.0-S2001037015000318-main.pdf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7" t="9674" r="17343" b="6773"/>
          <a:stretch/>
        </p:blipFill>
        <p:spPr>
          <a:xfrm>
            <a:off x="683568" y="1252862"/>
            <a:ext cx="7488832" cy="5605138"/>
          </a:xfrm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cs-CZ" dirty="0" smtClean="0"/>
              <a:t>Kombinace meta technik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8515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Combining metagenomics, metatranscriptomics and viromics to explore novel microbial interactions: towards a systems-level understanding of human microbiome - 1-s2.0-S2001037015000318-main.pdf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2" t="19776" r="16511" b="28592"/>
          <a:stretch/>
        </p:blipFill>
        <p:spPr>
          <a:xfrm>
            <a:off x="467544" y="2701393"/>
            <a:ext cx="8136904" cy="3663657"/>
          </a:xfrm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Kombinace meta technik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5546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Combining metagenomics, metatranscriptomics and viromics to explore novel microbial interactions: towards a systems-level understanding of human microbiome - 1-s2.0-S2001037015000318-main.pdf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7" t="31418" r="15263" b="1124"/>
          <a:stretch/>
        </p:blipFill>
        <p:spPr>
          <a:xfrm>
            <a:off x="446856" y="1628800"/>
            <a:ext cx="8550389" cy="5013176"/>
          </a:xfr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4685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Kombinace meta technik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0792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Combining metagenomics, metatranscriptomics and viromics to explore novel microbial interactions: towards a systems-level understanding of human microbiome - 1-s2.0-S2001037015000318-main.pdf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7" t="17379" r="15678" b="9855"/>
          <a:stretch/>
        </p:blipFill>
        <p:spPr>
          <a:xfrm>
            <a:off x="467544" y="1472819"/>
            <a:ext cx="8280920" cy="5268549"/>
          </a:xfr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4685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Kombinace meta technik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6737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Metatranskriptomika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Zkoumá odpověď mikroorganismů na změny prostředí</a:t>
            </a:r>
          </a:p>
          <a:p>
            <a:r>
              <a:rPr lang="cs-CZ" dirty="0" smtClean="0"/>
              <a:t>Sleduje se genová exprese = aktivita mikroorganismů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140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Metatranskriptomika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Diverzita exprimovaných genů</a:t>
            </a:r>
          </a:p>
          <a:p>
            <a:r>
              <a:rPr lang="cs-CZ" dirty="0" smtClean="0"/>
              <a:t>Abundance exprimovaných genů – nejvíce exprimované geny – nejpotřebnější metabolické dráhy v daném prostředí (genová exprese je velice rozdílná (</a:t>
            </a:r>
            <a:r>
              <a:rPr lang="cs-CZ" dirty="0" err="1" smtClean="0"/>
              <a:t>foldy</a:t>
            </a:r>
            <a:r>
              <a:rPr lang="cs-CZ" dirty="0" smtClean="0"/>
              <a:t>), nutná velká </a:t>
            </a:r>
            <a:r>
              <a:rPr lang="cs-CZ" dirty="0" err="1" smtClean="0"/>
              <a:t>prosekvenovanost</a:t>
            </a:r>
            <a:r>
              <a:rPr lang="cs-CZ" dirty="0" smtClean="0"/>
              <a:t>)</a:t>
            </a:r>
          </a:p>
          <a:p>
            <a:r>
              <a:rPr lang="cs-CZ" dirty="0" smtClean="0"/>
              <a:t>Rozdíl v expresi při různých podmínkách (hledání biomarkerů)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967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šel čas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/>
          <a:lstStyle/>
          <a:p>
            <a:r>
              <a:rPr lang="cs-CZ" dirty="0" smtClean="0"/>
              <a:t>Příprava </a:t>
            </a:r>
            <a:r>
              <a:rPr lang="cs-CZ" dirty="0" err="1" smtClean="0"/>
              <a:t>cDNA</a:t>
            </a:r>
            <a:r>
              <a:rPr lang="cs-CZ" dirty="0" smtClean="0"/>
              <a:t> knihoven pomocí klonování, </a:t>
            </a:r>
            <a:r>
              <a:rPr lang="cs-CZ" dirty="0" err="1" smtClean="0"/>
              <a:t>Sangerovo</a:t>
            </a:r>
            <a:r>
              <a:rPr lang="cs-CZ" dirty="0" smtClean="0"/>
              <a:t> </a:t>
            </a:r>
            <a:r>
              <a:rPr lang="cs-CZ" dirty="0" err="1" smtClean="0"/>
              <a:t>sekvenování</a:t>
            </a:r>
            <a:endParaRPr lang="cs-CZ" dirty="0" smtClean="0"/>
          </a:p>
          <a:p>
            <a:r>
              <a:rPr lang="cs-CZ" dirty="0" err="1" smtClean="0"/>
              <a:t>Microarraye</a:t>
            </a:r>
            <a:endParaRPr lang="cs-CZ" dirty="0" smtClean="0"/>
          </a:p>
          <a:p>
            <a:r>
              <a:rPr lang="cs-CZ" dirty="0" smtClean="0"/>
              <a:t>RNA-</a:t>
            </a:r>
            <a:r>
              <a:rPr lang="cs-CZ" dirty="0" err="1" smtClean="0"/>
              <a:t>seq</a:t>
            </a:r>
            <a:endParaRPr lang="cs-CZ" dirty="0"/>
          </a:p>
        </p:txBody>
      </p:sp>
      <p:pic>
        <p:nvPicPr>
          <p:cNvPr id="4" name="Obrázek 3" descr="⚡Presentation &quot;Advancing Science with DNA Sequence Metatranscriptomics: Challenges and Progress Shaomei He and Edward Kirton DOE Joint Genome Institute AUG.&quot;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9" t="30933" r="21266" b="40445"/>
          <a:stretch/>
        </p:blipFill>
        <p:spPr>
          <a:xfrm>
            <a:off x="4860032" y="1494305"/>
            <a:ext cx="3456384" cy="459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Metatranskriptomika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r>
              <a:rPr lang="cs-CZ" dirty="0"/>
              <a:t>K</a:t>
            </a:r>
            <a:r>
              <a:rPr lang="cs-CZ" dirty="0" smtClean="0"/>
              <a:t>ódující - </a:t>
            </a:r>
            <a:r>
              <a:rPr lang="cs-CZ" dirty="0" err="1" smtClean="0"/>
              <a:t>mRNA</a:t>
            </a:r>
            <a:endParaRPr lang="cs-CZ" dirty="0" smtClean="0"/>
          </a:p>
          <a:p>
            <a:r>
              <a:rPr lang="cs-CZ" dirty="0" smtClean="0"/>
              <a:t>Nekódující - </a:t>
            </a:r>
            <a:r>
              <a:rPr lang="cs-CZ" dirty="0" err="1" smtClean="0"/>
              <a:t>rRNA</a:t>
            </a:r>
            <a:r>
              <a:rPr lang="cs-CZ" dirty="0" smtClean="0"/>
              <a:t>, </a:t>
            </a:r>
            <a:r>
              <a:rPr lang="cs-CZ" dirty="0" err="1" smtClean="0"/>
              <a:t>tRNA</a:t>
            </a:r>
            <a:r>
              <a:rPr lang="cs-CZ" dirty="0" smtClean="0"/>
              <a:t>, regulační RNA…</a:t>
            </a:r>
            <a:endParaRPr lang="cs-CZ" dirty="0"/>
          </a:p>
        </p:txBody>
      </p:sp>
      <p:pic>
        <p:nvPicPr>
          <p:cNvPr id="4" name="Obrázek 3" descr="⚡Presentation &quot;Advancing Science with DNA Sequence Metatranscriptomics: Challenges and Progress Shaomei He and Edward Kirton DOE Joint Genome Institute AUG.&quot;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0" t="30400" r="21930" b="34800"/>
          <a:stretch/>
        </p:blipFill>
        <p:spPr>
          <a:xfrm>
            <a:off x="4572000" y="1492692"/>
            <a:ext cx="4104456" cy="484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Metatranskritpomika</a:t>
            </a:r>
            <a:r>
              <a:rPr lang="cs-CZ" dirty="0" smtClean="0"/>
              <a:t> - problémy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Málo RNA ve vzorcích</a:t>
            </a:r>
          </a:p>
          <a:p>
            <a:r>
              <a:rPr lang="cs-CZ" dirty="0" smtClean="0"/>
              <a:t>Nestabilita RNA – rozkládá se v minutách</a:t>
            </a:r>
          </a:p>
          <a:p>
            <a:r>
              <a:rPr lang="cs-CZ" dirty="0" err="1" smtClean="0"/>
              <a:t>mRNA</a:t>
            </a:r>
            <a:r>
              <a:rPr lang="cs-CZ" dirty="0" smtClean="0"/>
              <a:t> tvoří pouze 1-5%, zbytek většinou </a:t>
            </a:r>
            <a:r>
              <a:rPr lang="cs-CZ" dirty="0" err="1" smtClean="0"/>
              <a:t>rRNA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146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Nejčastěji se používají </a:t>
            </a:r>
            <a:r>
              <a:rPr lang="cs-CZ" dirty="0" err="1" smtClean="0"/>
              <a:t>Ribo-Zero</a:t>
            </a:r>
            <a:r>
              <a:rPr lang="cs-CZ" dirty="0"/>
              <a:t> </a:t>
            </a:r>
            <a:r>
              <a:rPr lang="cs-CZ" dirty="0" smtClean="0"/>
              <a:t>magnetické kuličky </a:t>
            </a:r>
          </a:p>
          <a:p>
            <a:r>
              <a:rPr lang="cs-CZ" dirty="0" smtClean="0"/>
              <a:t>Odstraní se bakteriální </a:t>
            </a:r>
            <a:r>
              <a:rPr lang="cs-CZ" dirty="0" err="1" smtClean="0"/>
              <a:t>rRNA</a:t>
            </a:r>
            <a:r>
              <a:rPr lang="cs-CZ" dirty="0" smtClean="0"/>
              <a:t> a následně eukaryontní </a:t>
            </a:r>
            <a:r>
              <a:rPr lang="cs-CZ" dirty="0" err="1" smtClean="0"/>
              <a:t>rRNA</a:t>
            </a:r>
            <a:r>
              <a:rPr lang="cs-CZ" dirty="0" smtClean="0"/>
              <a:t> (záleží na vzorku)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8698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Efektivita odstranění </a:t>
            </a:r>
            <a:r>
              <a:rPr lang="cs-CZ" dirty="0" err="1" smtClean="0"/>
              <a:t>rRNA</a:t>
            </a:r>
            <a:endParaRPr lang="cs-CZ" dirty="0"/>
          </a:p>
        </p:txBody>
      </p:sp>
      <p:pic>
        <p:nvPicPr>
          <p:cNvPr id="4" name="Zástupný symbol pro obsah 3" descr="⚡Presentation &quot;Advancing Science with DNA Sequence Metatranscriptomics: Challenges and Progress Shaomei He DOE Joint Genome Institute AUG.&quot;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0103" r="21197" b="29759"/>
          <a:stretch/>
        </p:blipFill>
        <p:spPr>
          <a:xfrm>
            <a:off x="827584" y="1988840"/>
            <a:ext cx="7083842" cy="4754471"/>
          </a:xfrm>
        </p:spPr>
      </p:pic>
    </p:spTree>
    <p:extLst>
      <p:ext uri="{BB962C8B-B14F-4D97-AF65-F5344CB8AC3E}">
        <p14:creationId xmlns:p14="http://schemas.microsoft.com/office/powerpoint/2010/main" val="2316479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Ribo-Zero</a:t>
            </a:r>
            <a:r>
              <a:rPr lang="cs-CZ" dirty="0" smtClean="0"/>
              <a:t> kuličky - bakterie</a:t>
            </a:r>
            <a:endParaRPr lang="cs-CZ" dirty="0"/>
          </a:p>
        </p:txBody>
      </p:sp>
      <p:pic>
        <p:nvPicPr>
          <p:cNvPr id="4" name="Zástupný symbol pro obsah 3" descr="Ribo-Zero rRNA Removal Kit | Magnetic kit for bacteria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6" r="28401"/>
          <a:stretch/>
        </p:blipFill>
        <p:spPr>
          <a:xfrm>
            <a:off x="323528" y="1484784"/>
            <a:ext cx="7181837" cy="5128690"/>
          </a:xfrm>
        </p:spPr>
      </p:pic>
    </p:spTree>
    <p:extLst>
      <p:ext uri="{BB962C8B-B14F-4D97-AF65-F5344CB8AC3E}">
        <p14:creationId xmlns:p14="http://schemas.microsoft.com/office/powerpoint/2010/main" val="404837682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232</Words>
  <Application>Microsoft Office PowerPoint</Application>
  <PresentationFormat>Předvádění na obrazovce (4:3)</PresentationFormat>
  <Paragraphs>43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systému Office</vt:lpstr>
      <vt:lpstr>Metagenomika - Metatranskriptomika</vt:lpstr>
      <vt:lpstr>Metatranskriptomika</vt:lpstr>
      <vt:lpstr>Metatranskriptomika</vt:lpstr>
      <vt:lpstr>Jak šel čas</vt:lpstr>
      <vt:lpstr>Metatranskriptomika</vt:lpstr>
      <vt:lpstr>Metatranskritpomika - problémy</vt:lpstr>
      <vt:lpstr>Postup</vt:lpstr>
      <vt:lpstr>Efektivita odstranění rRNA</vt:lpstr>
      <vt:lpstr>Ribo-Zero kuličky - bakterie</vt:lpstr>
      <vt:lpstr>Postup odstranění rRNA pomocí Ribo-Zero kuliček - 4 kroky</vt:lpstr>
      <vt:lpstr>Postup odstranění rRNA pomocí Ribo-Zero kuliček - 4 kroky</vt:lpstr>
      <vt:lpstr>Celkový postup</vt:lpstr>
      <vt:lpstr>Kombinace meta technik</vt:lpstr>
      <vt:lpstr>Kombinace meta technik</vt:lpstr>
      <vt:lpstr>Kombinace meta technik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Metagenomika - Metatranskriptomika</dc:title>
  <dc:creator>videnska</dc:creator>
  <cp:lastModifiedBy>videnska</cp:lastModifiedBy>
  <cp:revision>6</cp:revision>
  <dcterms:created xsi:type="dcterms:W3CDTF">2016-05-09T08:40:49Z</dcterms:created>
  <dcterms:modified xsi:type="dcterms:W3CDTF">2016-05-09T09:49:00Z</dcterms:modified>
</cp:coreProperties>
</file>