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1"/>
  </p:notesMasterIdLst>
  <p:handoutMasterIdLst>
    <p:handoutMasterId r:id="rId92"/>
  </p:handoutMasterIdLst>
  <p:sldIdLst>
    <p:sldId id="493" r:id="rId2"/>
    <p:sldId id="494" r:id="rId3"/>
    <p:sldId id="619" r:id="rId4"/>
    <p:sldId id="496" r:id="rId5"/>
    <p:sldId id="497" r:id="rId6"/>
    <p:sldId id="498" r:id="rId7"/>
    <p:sldId id="499" r:id="rId8"/>
    <p:sldId id="620" r:id="rId9"/>
    <p:sldId id="501" r:id="rId10"/>
    <p:sldId id="502" r:id="rId11"/>
    <p:sldId id="621" r:id="rId12"/>
    <p:sldId id="504" r:id="rId13"/>
    <p:sldId id="622" r:id="rId14"/>
    <p:sldId id="510" r:id="rId15"/>
    <p:sldId id="511" r:id="rId16"/>
    <p:sldId id="512" r:id="rId17"/>
    <p:sldId id="623" r:id="rId18"/>
    <p:sldId id="644" r:id="rId19"/>
    <p:sldId id="642" r:id="rId20"/>
    <p:sldId id="514" r:id="rId21"/>
    <p:sldId id="643" r:id="rId22"/>
    <p:sldId id="515" r:id="rId23"/>
    <p:sldId id="516" r:id="rId24"/>
    <p:sldId id="518" r:id="rId25"/>
    <p:sldId id="519" r:id="rId26"/>
    <p:sldId id="520" r:id="rId27"/>
    <p:sldId id="521" r:id="rId28"/>
    <p:sldId id="522" r:id="rId29"/>
    <p:sldId id="523" r:id="rId30"/>
    <p:sldId id="524" r:id="rId31"/>
    <p:sldId id="624" r:id="rId32"/>
    <p:sldId id="528" r:id="rId33"/>
    <p:sldId id="530" r:id="rId34"/>
    <p:sldId id="531" r:id="rId35"/>
    <p:sldId id="532" r:id="rId36"/>
    <p:sldId id="533" r:id="rId37"/>
    <p:sldId id="534" r:id="rId38"/>
    <p:sldId id="535" r:id="rId39"/>
    <p:sldId id="626" r:id="rId40"/>
    <p:sldId id="627" r:id="rId41"/>
    <p:sldId id="636" r:id="rId42"/>
    <p:sldId id="641" r:id="rId43"/>
    <p:sldId id="635" r:id="rId44"/>
    <p:sldId id="637" r:id="rId45"/>
    <p:sldId id="536" r:id="rId46"/>
    <p:sldId id="539" r:id="rId47"/>
    <p:sldId id="542" r:id="rId48"/>
    <p:sldId id="543" r:id="rId49"/>
    <p:sldId id="544" r:id="rId50"/>
    <p:sldId id="546" r:id="rId51"/>
    <p:sldId id="547" r:id="rId52"/>
    <p:sldId id="545" r:id="rId53"/>
    <p:sldId id="549" r:id="rId54"/>
    <p:sldId id="550" r:id="rId55"/>
    <p:sldId id="551" r:id="rId56"/>
    <p:sldId id="552" r:id="rId57"/>
    <p:sldId id="553" r:id="rId58"/>
    <p:sldId id="554" r:id="rId59"/>
    <p:sldId id="555" r:id="rId60"/>
    <p:sldId id="558" r:id="rId61"/>
    <p:sldId id="548" r:id="rId62"/>
    <p:sldId id="562" r:id="rId63"/>
    <p:sldId id="564" r:id="rId64"/>
    <p:sldId id="638" r:id="rId65"/>
    <p:sldId id="569" r:id="rId66"/>
    <p:sldId id="565" r:id="rId67"/>
    <p:sldId id="639" r:id="rId68"/>
    <p:sldId id="572" r:id="rId69"/>
    <p:sldId id="571" r:id="rId70"/>
    <p:sldId id="573" r:id="rId71"/>
    <p:sldId id="574" r:id="rId72"/>
    <p:sldId id="576" r:id="rId73"/>
    <p:sldId id="577" r:id="rId74"/>
    <p:sldId id="580" r:id="rId75"/>
    <p:sldId id="584" r:id="rId76"/>
    <p:sldId id="579" r:id="rId77"/>
    <p:sldId id="590" r:id="rId78"/>
    <p:sldId id="607" r:id="rId79"/>
    <p:sldId id="608" r:id="rId80"/>
    <p:sldId id="640" r:id="rId81"/>
    <p:sldId id="591" r:id="rId82"/>
    <p:sldId id="592" r:id="rId83"/>
    <p:sldId id="602" r:id="rId84"/>
    <p:sldId id="593" r:id="rId85"/>
    <p:sldId id="594" r:id="rId86"/>
    <p:sldId id="595" r:id="rId87"/>
    <p:sldId id="596" r:id="rId88"/>
    <p:sldId id="599" r:id="rId89"/>
    <p:sldId id="617" r:id="rId90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6" autoAdjust="0"/>
    <p:restoredTop sz="94660"/>
  </p:normalViewPr>
  <p:slideViewPr>
    <p:cSldViewPr>
      <p:cViewPr varScale="1">
        <p:scale>
          <a:sx n="66" d="100"/>
          <a:sy n="66" d="100"/>
        </p:scale>
        <p:origin x="130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9142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24.04.2018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SIGNALIZACE</a:t>
            </a:r>
            <a:endParaRPr lang="cs-CZ" sz="53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doc. Mgr. Vítězslav </a:t>
            </a:r>
            <a:r>
              <a:rPr lang="cs-CZ" altLang="cs-CZ" dirty="0" err="1"/>
              <a:t>Bryja</a:t>
            </a:r>
            <a:r>
              <a:rPr lang="cs-CZ" altLang="cs-CZ" dirty="0"/>
              <a:t>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Buněčná signalizace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3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5698" y="1196752"/>
            <a:ext cx="5710678" cy="51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0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Dle důsledků</a:t>
            </a:r>
          </a:p>
        </p:txBody>
      </p:sp>
      <p:pic>
        <p:nvPicPr>
          <p:cNvPr id="4" name="Picture 3" descr="figure_15_04.jpg"/>
          <p:cNvPicPr>
            <a:picLocks noChangeAspect="1"/>
          </p:cNvPicPr>
          <p:nvPr/>
        </p:nvPicPr>
        <p:blipFill rotWithShape="1">
          <a:blip r:embed="rId2" cstate="print"/>
          <a:srcRect t="914"/>
          <a:stretch/>
        </p:blipFill>
        <p:spPr>
          <a:xfrm>
            <a:off x="3899061" y="1196788"/>
            <a:ext cx="5098046" cy="56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5.jpg"/>
          <p:cNvPicPr>
            <a:picLocks noChangeAspect="1"/>
          </p:cNvPicPr>
          <p:nvPr/>
        </p:nvPicPr>
        <p:blipFill>
          <a:blip r:embed="rId2" cstate="print"/>
          <a:srcRect t="2685" r="83750" b="32461"/>
          <a:stretch>
            <a:fillRect/>
          </a:stretch>
        </p:blipFill>
        <p:spPr>
          <a:xfrm>
            <a:off x="4587707" y="752584"/>
            <a:ext cx="1386880" cy="2324635"/>
          </a:xfrm>
          <a:prstGeom prst="rect">
            <a:avLst/>
          </a:prstGeom>
        </p:spPr>
      </p:pic>
      <p:pic>
        <p:nvPicPr>
          <p:cNvPr id="3" name="Picture 2" descr="figure_15_05.jpg"/>
          <p:cNvPicPr>
            <a:picLocks noChangeAspect="1"/>
          </p:cNvPicPr>
          <p:nvPr/>
        </p:nvPicPr>
        <p:blipFill>
          <a:blip r:embed="rId2" cstate="print"/>
          <a:srcRect l="18562" b="5582"/>
          <a:stretch>
            <a:fillRect/>
          </a:stretch>
        </p:blipFill>
        <p:spPr>
          <a:xfrm>
            <a:off x="1615811" y="3212976"/>
            <a:ext cx="7393855" cy="3600400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348758" y="1420351"/>
            <a:ext cx="3240211" cy="1512168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latin typeface="+mn-lt"/>
              </a:rPr>
              <a:t>Stejná signální molekula může působit různě na různé buněčné typy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783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Podle typu </a:t>
            </a:r>
            <a:r>
              <a:rPr lang="cs-CZ" dirty="0">
                <a:latin typeface="+mn-lt"/>
              </a:rPr>
              <a:t>membránových receptorů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3140968"/>
            <a:ext cx="7138987" cy="2985195"/>
          </a:xfrm>
        </p:spPr>
        <p:txBody>
          <a:bodyPr/>
          <a:lstStyle/>
          <a:p>
            <a:r>
              <a:rPr lang="cs-CZ" dirty="0">
                <a:latin typeface="+mn-lt"/>
              </a:rPr>
              <a:t>Receptory typu iontových kanálů</a:t>
            </a:r>
          </a:p>
          <a:p>
            <a:r>
              <a:rPr lang="cs-CZ" dirty="0">
                <a:latin typeface="+mn-lt"/>
              </a:rPr>
              <a:t>Receptory spřažené s G-proteiny</a:t>
            </a:r>
          </a:p>
          <a:p>
            <a:r>
              <a:rPr lang="cs-CZ" dirty="0">
                <a:latin typeface="+mn-lt"/>
              </a:rPr>
              <a:t>Receptory spřažené s enzymy/enzymatickou funkcí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1700211" y="34264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Členění podle různých parametrů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142" y="2060848"/>
            <a:ext cx="7427167" cy="306635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typu iontových kanálů</a:t>
            </a:r>
          </a:p>
        </p:txBody>
      </p:sp>
    </p:spTree>
    <p:extLst>
      <p:ext uri="{BB962C8B-B14F-4D97-AF65-F5344CB8AC3E}">
        <p14:creationId xmlns:p14="http://schemas.microsoft.com/office/powerpoint/2010/main" val="251464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7884368" cy="2455417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spřažené s G-proteiny</a:t>
            </a:r>
          </a:p>
        </p:txBody>
      </p:sp>
    </p:spTree>
    <p:extLst>
      <p:ext uri="{BB962C8B-B14F-4D97-AF65-F5344CB8AC3E}">
        <p14:creationId xmlns:p14="http://schemas.microsoft.com/office/powerpoint/2010/main" val="750836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060848"/>
            <a:ext cx="7723584" cy="28466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spřažené s enzymy/enzymatickou funkcí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058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Změna proteinové konformace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2. Fosforylace – kovalentní přidání anorganického fosfátu (z ATP)  na molekulu proteinu enzymem, který se jmenuje kináza</a:t>
            </a:r>
          </a:p>
          <a:p>
            <a:endParaRPr lang="cs-CZ" dirty="0"/>
          </a:p>
          <a:p>
            <a:r>
              <a:rPr lang="cs-CZ" dirty="0"/>
              <a:t>3. Nekovalentní záměna GDP za GTP</a:t>
            </a:r>
          </a:p>
        </p:txBody>
      </p:sp>
    </p:spTree>
    <p:extLst>
      <p:ext uri="{BB962C8B-B14F-4D97-AF65-F5344CB8AC3E}">
        <p14:creationId xmlns:p14="http://schemas.microsoft.com/office/powerpoint/2010/main" val="25491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504055"/>
          </a:xfrm>
        </p:spPr>
        <p:txBody>
          <a:bodyPr/>
          <a:lstStyle/>
          <a:p>
            <a:r>
              <a:rPr lang="cs-CZ" dirty="0"/>
              <a:t>1. Změna proteinové konformace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VÃ½sledek obrÃ¡zku pro protein conformation">
            <a:extLst>
              <a:ext uri="{FF2B5EF4-FFF2-40B4-BE49-F238E27FC236}">
                <a16:creationId xmlns:a16="http://schemas.microsoft.com/office/drawing/2014/main" id="{1C08B79C-6519-4596-97F5-72DBF58D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75" y="1939824"/>
            <a:ext cx="5466470" cy="465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96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224136"/>
          </a:xfrm>
        </p:spPr>
        <p:txBody>
          <a:bodyPr/>
          <a:lstStyle/>
          <a:p>
            <a:r>
              <a:rPr lang="cs-CZ" dirty="0"/>
              <a:t>2. Fosforylace – kovalentní přidání anorganického fosfátu (z ATP)  na molekulu tyrosinu nebo serinu/threoninu enzymem, který se jmenuje kináza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VÃ½sledek obrÃ¡zku pro serine and phospho-serine">
            <a:extLst>
              <a:ext uri="{FF2B5EF4-FFF2-40B4-BE49-F238E27FC236}">
                <a16:creationId xmlns:a16="http://schemas.microsoft.com/office/drawing/2014/main" id="{620A4F2D-12D8-4B18-B124-47F348D4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76465"/>
            <a:ext cx="4463786" cy="2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Ã½sledek obrÃ¡zku pro atp phosphate">
            <a:extLst>
              <a:ext uri="{FF2B5EF4-FFF2-40B4-BE49-F238E27FC236}">
                <a16:creationId xmlns:a16="http://schemas.microsoft.com/office/drawing/2014/main" id="{8CCECD85-AA4D-4C0F-87A8-3528E9E7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81534"/>
            <a:ext cx="3208385" cy="18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36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910884"/>
            <a:ext cx="5236048" cy="59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19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004264"/>
            <a:ext cx="5110902" cy="566509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61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0081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3. Nekovalentní záměna GDP za GTP</a:t>
            </a:r>
          </a:p>
        </p:txBody>
      </p:sp>
      <p:pic>
        <p:nvPicPr>
          <p:cNvPr id="2050" name="Picture 2" descr="VÃ½sledek obrÃ¡zku pro gdp and gtp">
            <a:extLst>
              <a:ext uri="{FF2B5EF4-FFF2-40B4-BE49-F238E27FC236}">
                <a16:creationId xmlns:a16="http://schemas.microsoft.com/office/drawing/2014/main" id="{88D8D329-462B-4FB0-B99B-6008267F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0323"/>
            <a:ext cx="5902683" cy="17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69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5" name="Picture 4" descr="figure_15_0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5278839" cy="5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16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9927" y="836712"/>
            <a:ext cx="5324441" cy="585688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62B5F06-7E55-46C9-AB63-52D3DA5AF765}"/>
              </a:ext>
            </a:extLst>
          </p:cNvPr>
          <p:cNvSpPr txBox="1"/>
          <p:nvPr/>
        </p:nvSpPr>
        <p:spPr>
          <a:xfrm>
            <a:off x="1835696" y="414908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GTPase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activating</a:t>
            </a:r>
            <a:r>
              <a:rPr lang="cs-CZ" sz="1400" dirty="0">
                <a:solidFill>
                  <a:schemeClr val="tx1"/>
                </a:solidFill>
              </a:rPr>
              <a:t> protein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949AF9-E2E2-4A05-A29D-E377899A3FA3}"/>
              </a:ext>
            </a:extLst>
          </p:cNvPr>
          <p:cNvSpPr txBox="1"/>
          <p:nvPr/>
        </p:nvSpPr>
        <p:spPr>
          <a:xfrm>
            <a:off x="7236296" y="2996952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Guanine </a:t>
            </a:r>
            <a:r>
              <a:rPr lang="cs-CZ" sz="1400" dirty="0" err="1">
                <a:solidFill>
                  <a:schemeClr val="tx1"/>
                </a:solidFill>
              </a:rPr>
              <a:t>nucleotide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exchange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factor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92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619671" y="980728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 noProof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Signální molekuly často tvoří velké uspořádané komplexy, které organizují efektivní přenos signálu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813" y="2348880"/>
            <a:ext cx="7138987" cy="3777283"/>
          </a:xfrm>
        </p:spPr>
        <p:txBody>
          <a:bodyPr/>
          <a:lstStyle/>
          <a:p>
            <a:r>
              <a:rPr lang="cs-CZ"/>
              <a:t>Na cytoplazmatických „lešeních“ (scaffolding proteinech)</a:t>
            </a:r>
          </a:p>
          <a:p>
            <a:r>
              <a:rPr lang="cs-CZ"/>
              <a:t>Na receptorech</a:t>
            </a:r>
          </a:p>
          <a:p>
            <a:r>
              <a:rPr lang="cs-CZ"/>
              <a:t>Na membránových doménách</a:t>
            </a:r>
          </a:p>
        </p:txBody>
      </p:sp>
    </p:spTree>
    <p:extLst>
      <p:ext uri="{BB962C8B-B14F-4D97-AF65-F5344CB8AC3E}">
        <p14:creationId xmlns:p14="http://schemas.microsoft.com/office/powerpoint/2010/main" val="2164650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7492257" cy="54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b.jpg"/>
          <p:cNvPicPr>
            <a:picLocks noChangeAspect="1"/>
          </p:cNvPicPr>
          <p:nvPr/>
        </p:nvPicPr>
        <p:blipFill>
          <a:blip r:embed="rId2" cstate="print"/>
          <a:srcRect r="1640"/>
          <a:stretch>
            <a:fillRect/>
          </a:stretch>
        </p:blipFill>
        <p:spPr>
          <a:xfrm>
            <a:off x="1403648" y="1268760"/>
            <a:ext cx="7632848" cy="46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c.jpg"/>
          <p:cNvPicPr>
            <a:picLocks noChangeAspect="1"/>
          </p:cNvPicPr>
          <p:nvPr/>
        </p:nvPicPr>
        <p:blipFill>
          <a:blip r:embed="rId2" cstate="print"/>
          <a:srcRect l="267" r="1004"/>
          <a:stretch>
            <a:fillRect/>
          </a:stretch>
        </p:blipFill>
        <p:spPr>
          <a:xfrm>
            <a:off x="1379781" y="1431792"/>
            <a:ext cx="7584707" cy="43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41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7670603" cy="4706463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187624" y="188640"/>
            <a:ext cx="7499175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 noProof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Proteinové domény a organizace signálních komplexů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69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908720"/>
            <a:ext cx="5412497" cy="582087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Jednotlivé signální dráhy interagují a koordinují se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21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Dle vztahu buňky vysílající a přijímající signál</a:t>
            </a:r>
          </a:p>
          <a:p>
            <a:pPr lvl="1"/>
            <a:r>
              <a:rPr lang="cs-CZ" dirty="0">
                <a:latin typeface="+mn-lt"/>
              </a:rPr>
              <a:t>závislé na kontaktu (contact-dependent)</a:t>
            </a:r>
          </a:p>
          <a:p>
            <a:pPr lvl="1"/>
            <a:r>
              <a:rPr lang="cs-CZ" dirty="0">
                <a:latin typeface="+mn-lt"/>
              </a:rPr>
              <a:t>parakrinní</a:t>
            </a:r>
          </a:p>
          <a:p>
            <a:pPr lvl="1"/>
            <a:r>
              <a:rPr lang="cs-CZ" dirty="0">
                <a:latin typeface="+mn-lt"/>
              </a:rPr>
              <a:t>synaptické</a:t>
            </a:r>
          </a:p>
          <a:p>
            <a:pPr lvl="1"/>
            <a:r>
              <a:rPr lang="cs-CZ" dirty="0">
                <a:latin typeface="+mn-lt"/>
              </a:rPr>
              <a:t>endokrinní </a:t>
            </a:r>
          </a:p>
        </p:txBody>
      </p:sp>
    </p:spTree>
    <p:extLst>
      <p:ext uri="{BB962C8B-B14F-4D97-AF65-F5344CB8AC3E}">
        <p14:creationId xmlns:p14="http://schemas.microsoft.com/office/powerpoint/2010/main" val="2913249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3.jpg"/>
          <p:cNvPicPr>
            <a:picLocks noChangeAspect="1"/>
          </p:cNvPicPr>
          <p:nvPr/>
        </p:nvPicPr>
        <p:blipFill>
          <a:blip r:embed="rId2" cstate="print"/>
          <a:srcRect l="498" t="599" r="880"/>
          <a:stretch>
            <a:fillRect/>
          </a:stretch>
        </p:blipFill>
        <p:spPr>
          <a:xfrm>
            <a:off x="1650706" y="1052736"/>
            <a:ext cx="7457798" cy="5472608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Různé signální kaskády probíhají</a:t>
            </a:r>
            <a:r>
              <a:rPr kumimoji="0" lang="cs-CZ" sz="25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 různou rychlostí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455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Pozitivní a negativní zpětná vazba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691680" y="2492896"/>
            <a:ext cx="7138987" cy="1296144"/>
          </a:xfrm>
        </p:spPr>
        <p:txBody>
          <a:bodyPr/>
          <a:lstStyle/>
          <a:p>
            <a:r>
              <a:rPr lang="cs-CZ" dirty="0"/>
              <a:t>Jsou dva základní principy, které regulují intenzitu a délku trvání signálu</a:t>
            </a:r>
          </a:p>
        </p:txBody>
      </p:sp>
    </p:spTree>
    <p:extLst>
      <p:ext uri="{BB962C8B-B14F-4D97-AF65-F5344CB8AC3E}">
        <p14:creationId xmlns:p14="http://schemas.microsoft.com/office/powerpoint/2010/main" val="254912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484784"/>
            <a:ext cx="6120679" cy="4459414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774932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268760"/>
            <a:ext cx="7016595" cy="496173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219076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807751"/>
            <a:ext cx="5832648" cy="586160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1954464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  <p:pic>
        <p:nvPicPr>
          <p:cNvPr id="4" name="Picture 3" descr="figure_15_1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052736"/>
            <a:ext cx="6943222" cy="5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9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764704"/>
            <a:ext cx="4809639" cy="596489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1680656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  <p:pic>
        <p:nvPicPr>
          <p:cNvPr id="5" name="Picture 4" descr="figure_15_19.jpg"/>
          <p:cNvPicPr>
            <a:picLocks noChangeAspect="1"/>
          </p:cNvPicPr>
          <p:nvPr/>
        </p:nvPicPr>
        <p:blipFill>
          <a:blip r:embed="rId2" cstate="print"/>
          <a:srcRect t="94409" r="64426"/>
          <a:stretch>
            <a:fillRect/>
          </a:stretch>
        </p:blipFill>
        <p:spPr>
          <a:xfrm>
            <a:off x="6107948" y="6668151"/>
            <a:ext cx="3036052" cy="189849"/>
          </a:xfrm>
          <a:prstGeom prst="rect">
            <a:avLst/>
          </a:prstGeom>
        </p:spPr>
      </p:pic>
      <p:pic>
        <p:nvPicPr>
          <p:cNvPr id="2" name="Picture 1" descr="figure_15_19.jpg"/>
          <p:cNvPicPr>
            <a:picLocks noChangeAspect="1"/>
          </p:cNvPicPr>
          <p:nvPr/>
        </p:nvPicPr>
        <p:blipFill>
          <a:blip r:embed="rId2" cstate="print"/>
          <a:srcRect l="50000" t="7586" b="13948"/>
          <a:stretch>
            <a:fillRect/>
          </a:stretch>
        </p:blipFill>
        <p:spPr>
          <a:xfrm>
            <a:off x="2987824" y="4005064"/>
            <a:ext cx="4267200" cy="2664296"/>
          </a:xfrm>
          <a:prstGeom prst="rect">
            <a:avLst/>
          </a:prstGeom>
        </p:spPr>
      </p:pic>
      <p:pic>
        <p:nvPicPr>
          <p:cNvPr id="4" name="Picture 3" descr="figure_15_19.jpg"/>
          <p:cNvPicPr>
            <a:picLocks noChangeAspect="1"/>
          </p:cNvPicPr>
          <p:nvPr/>
        </p:nvPicPr>
        <p:blipFill>
          <a:blip r:embed="rId2" cstate="print"/>
          <a:srcRect r="51907" b="6688"/>
          <a:stretch>
            <a:fillRect/>
          </a:stretch>
        </p:blipFill>
        <p:spPr>
          <a:xfrm>
            <a:off x="2987824" y="836712"/>
            <a:ext cx="410445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6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813" y="1988840"/>
            <a:ext cx="7138987" cy="4137323"/>
          </a:xfrm>
        </p:spPr>
        <p:txBody>
          <a:bodyPr/>
          <a:lstStyle/>
          <a:p>
            <a:r>
              <a:rPr lang="cs-CZ"/>
              <a:t>Internalizace receptoru</a:t>
            </a:r>
          </a:p>
          <a:p>
            <a:r>
              <a:rPr lang="cs-CZ"/>
              <a:t>Degradace receptoru</a:t>
            </a:r>
          </a:p>
          <a:p>
            <a:r>
              <a:rPr lang="cs-CZ"/>
              <a:t>Inaktivace receptoru</a:t>
            </a:r>
          </a:p>
          <a:p>
            <a:r>
              <a:rPr lang="cs-CZ"/>
              <a:t>Inaktivace signálního proteinu</a:t>
            </a:r>
          </a:p>
          <a:p>
            <a:r>
              <a:rPr lang="cs-CZ"/>
              <a:t>Produkce inhibitoru</a:t>
            </a:r>
          </a:p>
          <a:p>
            <a:r>
              <a:rPr lang="cs-CZ"/>
              <a:t>Aj.</a:t>
            </a:r>
          </a:p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 idx="4294967295"/>
          </p:nvPr>
        </p:nvSpPr>
        <p:spPr>
          <a:xfrm>
            <a:off x="1990499" y="116632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9131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figure_15_20.jpg"/>
          <p:cNvPicPr>
            <a:picLocks noChangeAspect="1"/>
          </p:cNvPicPr>
          <p:nvPr/>
        </p:nvPicPr>
        <p:blipFill rotWithShape="1">
          <a:blip r:embed="rId2" cstate="print"/>
          <a:srcRect r="60123" b="7852"/>
          <a:stretch/>
        </p:blipFill>
        <p:spPr>
          <a:xfrm>
            <a:off x="3275856" y="1628800"/>
            <a:ext cx="4187821" cy="3843238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 bwMode="auto">
          <a:xfrm>
            <a:off x="1990499" y="116632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56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628800"/>
            <a:ext cx="4149132" cy="44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9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figure_15_20.jpg"/>
          <p:cNvPicPr>
            <a:picLocks noChangeAspect="1"/>
          </p:cNvPicPr>
          <p:nvPr/>
        </p:nvPicPr>
        <p:blipFill rotWithShape="1">
          <a:blip r:embed="rId2" cstate="print"/>
          <a:srcRect l="40623" b="6769"/>
          <a:stretch/>
        </p:blipFill>
        <p:spPr>
          <a:xfrm>
            <a:off x="2195736" y="1484784"/>
            <a:ext cx="6235720" cy="3888433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 bwMode="auto">
          <a:xfrm>
            <a:off x="1990499" y="116632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275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pic>
        <p:nvPicPr>
          <p:cNvPr id="5" name="Picture 2" descr="Y:\Dokumenty\2017\Prednaska\Signalizace\04.tiff"/>
          <p:cNvPicPr>
            <a:picLocks noChangeAspect="1" noChangeArrowheads="1"/>
          </p:cNvPicPr>
          <p:nvPr/>
        </p:nvPicPr>
        <p:blipFill>
          <a:blip r:embed="rId2" cstate="print"/>
          <a:srcRect l="12142" t="14265" r="21013" b="43293"/>
          <a:stretch>
            <a:fillRect/>
          </a:stretch>
        </p:blipFill>
        <p:spPr bwMode="auto">
          <a:xfrm rot="60000">
            <a:off x="2169898" y="1393772"/>
            <a:ext cx="6120681" cy="534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6379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pic>
        <p:nvPicPr>
          <p:cNvPr id="4" name="Picture 2" descr="D:\Users\muni\Desktop\Vita\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6" t="27247" r="25569" b="35284"/>
          <a:stretch/>
        </p:blipFill>
        <p:spPr bwMode="auto">
          <a:xfrm rot="16200000">
            <a:off x="3190728" y="921840"/>
            <a:ext cx="3960439" cy="58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16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Malé molekuly, které jsou produkovány enzymatickými reakcemi nebo uvolňovány iontovými kanály</a:t>
            </a:r>
          </a:p>
          <a:p>
            <a:r>
              <a:rPr lang="cs-CZ"/>
              <a:t>Slouží k amplifikaci signálu</a:t>
            </a:r>
          </a:p>
          <a:p>
            <a:r>
              <a:rPr lang="cs-CZ"/>
              <a:t>Jejich produkce i destrukce jsou lokalizovány, což umožňuje jejich kontrolu v čase a prostoru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0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 bwMode="auto">
          <a:xfrm>
            <a:off x="1703221" y="2351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Příklady nejznámějších signálních kaskád: Mechanismy přenosu signálu a regulace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449218"/>
              </p:ext>
            </p:extLst>
          </p:nvPr>
        </p:nvGraphicFramePr>
        <p:xfrm>
          <a:off x="1619672" y="1916832"/>
          <a:ext cx="7138985" cy="2753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6971">
                <a:tc>
                  <a:txBody>
                    <a:bodyPr/>
                    <a:lstStyle/>
                    <a:p>
                      <a:pPr algn="ctr" fontAlgn="b"/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cAMP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Phosphoinositol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cGMP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Tyrosine kinase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858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First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 Messenger</a:t>
                      </a:r>
                    </a:p>
                    <a:p>
                      <a:pPr algn="ctr" fontAlgn="b"/>
                      <a:r>
                        <a:rPr lang="cs-CZ" sz="900" b="1" u="none" strike="noStrike" kern="0" baseline="0" dirty="0">
                          <a:effectLst/>
                        </a:rPr>
                        <a:t> (signální molekula)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ACTH, ANP, CRH, CT, FSH,</a:t>
                      </a:r>
                    </a:p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 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Glucagon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, 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hCG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, LH, MSH, </a:t>
                      </a:r>
                    </a:p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PTH, TSH</a:t>
                      </a:r>
                      <a:endParaRPr lang="cs-CZ" sz="900" b="0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AGT, GnRH, GHRH, Oxytocin, TRH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ANP, Nitric oxide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INS, IGF, PDGF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Signal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 </a:t>
                      </a:r>
                      <a:r>
                        <a:rPr lang="cs-CZ" sz="900" b="1" u="none" strike="noStrike" kern="0" baseline="0" dirty="0" err="1">
                          <a:effectLst/>
                        </a:rPr>
                        <a:t>Transducer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GPCR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GPCR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-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RTK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973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Primary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 </a:t>
                      </a:r>
                      <a:r>
                        <a:rPr lang="cs-CZ" sz="900" b="1" u="none" strike="noStrike" kern="0" baseline="0" dirty="0" err="1">
                          <a:effectLst/>
                        </a:rPr>
                        <a:t>effector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Adenylyl cyclase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Phospholipase C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guanylate cyclase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RasGEF (Grb2-Sos)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925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Second messenger</a:t>
                      </a:r>
                    </a:p>
                    <a:p>
                      <a:pPr algn="ctr" fontAlgn="b"/>
                      <a:r>
                        <a:rPr lang="cs-CZ" sz="900" b="1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 (druhý posel)</a:t>
                      </a:r>
                      <a:endParaRPr lang="cs-CZ" sz="900" b="1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cAMP</a:t>
                      </a:r>
                      <a:r>
                        <a:rPr lang="cs-CZ" sz="90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 (</a:t>
                      </a:r>
                      <a:r>
                        <a:rPr lang="cs-CZ" sz="90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cyclic</a:t>
                      </a:r>
                      <a:r>
                        <a:rPr lang="cs-CZ" sz="90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 adenosine </a:t>
                      </a:r>
                      <a:r>
                        <a:rPr lang="cs-CZ" sz="90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monophosphate</a:t>
                      </a:r>
                      <a:r>
                        <a:rPr lang="cs-CZ" sz="90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)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IP3; DAG; Ca2+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cGMP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Ras.GTP</a:t>
                      </a:r>
                      <a:r>
                        <a:rPr lang="cs-CZ" sz="90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 (</a:t>
                      </a:r>
                      <a:r>
                        <a:rPr lang="cs-CZ" sz="90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Small</a:t>
                      </a:r>
                      <a:r>
                        <a:rPr lang="cs-CZ" sz="90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effectLst/>
                          <a:latin typeface="+mj-lt"/>
                        </a:rPr>
                        <a:t> G Protein)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909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Secondary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 </a:t>
                      </a:r>
                      <a:r>
                        <a:rPr lang="cs-CZ" sz="900" b="1" u="none" strike="noStrike" kern="0" baseline="0" dirty="0" err="1">
                          <a:effectLst/>
                        </a:rPr>
                        <a:t>effector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protein kinase A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protein 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kinase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 C; 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CaM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 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kinase</a:t>
                      </a:r>
                      <a:endParaRPr lang="cs-CZ" sz="900" b="0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protein kinase G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MAP3K (c-Raf)</a:t>
                      </a:r>
                      <a:endParaRPr lang="cs-CZ" sz="900" b="0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6235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1.jpg"/>
          <p:cNvPicPr>
            <a:picLocks noChangeAspect="1"/>
          </p:cNvPicPr>
          <p:nvPr/>
        </p:nvPicPr>
        <p:blipFill rotWithShape="1">
          <a:blip r:embed="rId2" cstate="print"/>
          <a:srcRect b="65588"/>
          <a:stretch/>
        </p:blipFill>
        <p:spPr>
          <a:xfrm>
            <a:off x="1547812" y="2276872"/>
            <a:ext cx="3411726" cy="2376264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proteiny (GPCR)</a:t>
            </a:r>
          </a:p>
        </p:txBody>
      </p:sp>
      <p:pic>
        <p:nvPicPr>
          <p:cNvPr id="4" name="Picture 1" descr="figure_15_21.jpg"/>
          <p:cNvPicPr>
            <a:picLocks noChangeAspect="1"/>
          </p:cNvPicPr>
          <p:nvPr/>
        </p:nvPicPr>
        <p:blipFill rotWithShape="1">
          <a:blip r:embed="rId2" cstate="print"/>
          <a:srcRect t="34826"/>
          <a:stretch/>
        </p:blipFill>
        <p:spPr>
          <a:xfrm>
            <a:off x="5228609" y="1268760"/>
            <a:ext cx="3484703" cy="4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82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2.jpg"/>
          <p:cNvPicPr>
            <a:picLocks noChangeAspect="1"/>
          </p:cNvPicPr>
          <p:nvPr/>
        </p:nvPicPr>
        <p:blipFill rotWithShape="1">
          <a:blip r:embed="rId2" cstate="print"/>
          <a:srcRect r="60969" b="21593"/>
          <a:stretch/>
        </p:blipFill>
        <p:spPr>
          <a:xfrm>
            <a:off x="3707904" y="732408"/>
            <a:ext cx="3331096" cy="29251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proteiny (GPCR)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3347864" y="3789040"/>
            <a:ext cx="4536504" cy="3004902"/>
            <a:chOff x="3347864" y="3789040"/>
            <a:chExt cx="4536504" cy="3004902"/>
          </a:xfrm>
        </p:grpSpPr>
        <p:pic>
          <p:nvPicPr>
            <p:cNvPr id="4" name="Picture 1" descr="figure_15_22.jpg"/>
            <p:cNvPicPr>
              <a:picLocks noChangeAspect="1"/>
            </p:cNvPicPr>
            <p:nvPr/>
          </p:nvPicPr>
          <p:blipFill rotWithShape="1">
            <a:blip r:embed="rId2" cstate="print"/>
            <a:srcRect l="43152" t="4847" b="9014"/>
            <a:stretch/>
          </p:blipFill>
          <p:spPr>
            <a:xfrm>
              <a:off x="3347864" y="3789040"/>
              <a:ext cx="4536504" cy="3004902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3347864" y="6597352"/>
              <a:ext cx="36004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355341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3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3275856" y="744077"/>
            <a:ext cx="3888432" cy="609744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115616" y="188640"/>
            <a:ext cx="7571183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</a:t>
            </a:r>
            <a:r>
              <a:rPr lang="cs-CZ">
                <a:latin typeface="+mn-lt"/>
              </a:rPr>
              <a:t>proteiny – trimerické G proteiny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4370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23728" y="2060848"/>
            <a:ext cx="60304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Zajímavost: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If you had to make a wild guess about the target of a certain drug, your best odds are with “G-protein coupled receptor.” Drugs targeting members of this integral membrane protein superfamily, which transmit chemical signals into a wide array of different cell types, represent </a:t>
            </a:r>
            <a:r>
              <a:rPr lang="en-US" sz="1600" u="sng" dirty="0">
                <a:solidFill>
                  <a:schemeClr val="tx1"/>
                </a:solidFill>
              </a:rPr>
              <a:t>the core of modern medicine</a:t>
            </a:r>
            <a:r>
              <a:rPr lang="en-US" sz="1600" dirty="0">
                <a:solidFill>
                  <a:schemeClr val="tx1"/>
                </a:solidFill>
              </a:rPr>
              <a:t>. They account for the majority of best-selling drugs and about </a:t>
            </a:r>
            <a:r>
              <a:rPr lang="en-US" sz="1600" u="sng" dirty="0">
                <a:solidFill>
                  <a:schemeClr val="tx1"/>
                </a:solidFill>
              </a:rPr>
              <a:t>40% of all prescription pharmaceuticals on the market.</a:t>
            </a:r>
            <a:endParaRPr lang="cs-CZ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96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5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5508104" y="1234019"/>
            <a:ext cx="2922442" cy="565136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Cyklický AMP – </a:t>
            </a:r>
            <a:r>
              <a:rPr lang="cs-CZ" dirty="0" err="1">
                <a:latin typeface="+mn-lt"/>
              </a:rPr>
              <a:t>adenylyl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cykláza</a:t>
            </a:r>
            <a:r>
              <a:rPr lang="cs-CZ" dirty="0">
                <a:latin typeface="+mn-lt"/>
              </a:rPr>
              <a:t> vs. </a:t>
            </a:r>
            <a:r>
              <a:rPr lang="cs-CZ" dirty="0" err="1">
                <a:latin typeface="+mn-lt"/>
              </a:rPr>
              <a:t>fosfodiesteráza</a:t>
            </a:r>
            <a:endParaRPr lang="cs-CZ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CCBC4B-242A-45E9-9EEC-444D21290ACE}"/>
              </a:ext>
            </a:extLst>
          </p:cNvPr>
          <p:cNvSpPr txBox="1"/>
          <p:nvPr/>
        </p:nvSpPr>
        <p:spPr>
          <a:xfrm>
            <a:off x="1691680" y="371703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cAMP</a:t>
            </a:r>
            <a:r>
              <a:rPr lang="cs-CZ" sz="1400" dirty="0">
                <a:solidFill>
                  <a:schemeClr val="tx1"/>
                </a:solidFill>
              </a:rPr>
              <a:t> je typický druhý posel asociovaný s GPCR</a:t>
            </a:r>
          </a:p>
        </p:txBody>
      </p:sp>
    </p:spTree>
    <p:extLst>
      <p:ext uri="{BB962C8B-B14F-4D97-AF65-F5344CB8AC3E}">
        <p14:creationId xmlns:p14="http://schemas.microsoft.com/office/powerpoint/2010/main" val="340753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628800"/>
            <a:ext cx="5653378" cy="43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84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982" y="1683090"/>
            <a:ext cx="7761522" cy="3919568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354756" y="85623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Cyklický AMP – aktivuje protein kinázu A (PKA)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137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7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3411064" y="848479"/>
            <a:ext cx="3249168" cy="59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83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043422"/>
            <a:ext cx="7236296" cy="50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4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688" y="1052736"/>
            <a:ext cx="7550992" cy="5590054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186684" y="0"/>
            <a:ext cx="7550991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GPCR aktivují i lipidické druhé posly přes fosfolipázu C</a:t>
            </a:r>
            <a:endParaRPr lang="cs-CZ" baseline="-25000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2537F8-962F-4FC1-B0DF-D910C7E26331}"/>
              </a:ext>
            </a:extLst>
          </p:cNvPr>
          <p:cNvSpPr txBox="1"/>
          <p:nvPr/>
        </p:nvSpPr>
        <p:spPr>
          <a:xfrm>
            <a:off x="1598688" y="5661248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1"/>
                </a:solidFill>
              </a:rPr>
              <a:t>(</a:t>
            </a:r>
            <a:r>
              <a:rPr lang="cs-CZ" sz="1000" dirty="0" err="1">
                <a:solidFill>
                  <a:schemeClr val="tx1"/>
                </a:solidFill>
              </a:rPr>
              <a:t>Phosphatidyl</a:t>
            </a:r>
            <a:r>
              <a:rPr lang="cs-CZ" sz="1000" dirty="0">
                <a:solidFill>
                  <a:schemeClr val="tx1"/>
                </a:solidFill>
              </a:rPr>
              <a:t> inositol 4,5 – </a:t>
            </a:r>
            <a:r>
              <a:rPr lang="cs-CZ" sz="1000" dirty="0" err="1">
                <a:solidFill>
                  <a:schemeClr val="tx1"/>
                </a:solidFill>
              </a:rPr>
              <a:t>bisphosphate</a:t>
            </a:r>
            <a:r>
              <a:rPr lang="cs-CZ" sz="10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9915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8161" y="1412776"/>
            <a:ext cx="7642920" cy="49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7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0812" y="2276872"/>
            <a:ext cx="7883188" cy="269154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8640960" cy="627063"/>
          </a:xfrm>
        </p:spPr>
        <p:txBody>
          <a:bodyPr/>
          <a:lstStyle/>
          <a:p>
            <a:r>
              <a:rPr lang="cs-CZ" sz="2000"/>
              <a:t>Ionty Ca2+ jsou hlavním anorganickým druhým poslem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Vápníkové vlny po oplození vajíčka</a:t>
            </a:r>
          </a:p>
        </p:txBody>
      </p:sp>
    </p:spTree>
    <p:extLst>
      <p:ext uri="{BB962C8B-B14F-4D97-AF65-F5344CB8AC3E}">
        <p14:creationId xmlns:p14="http://schemas.microsoft.com/office/powerpoint/2010/main" val="36684925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1.jpg"/>
          <p:cNvPicPr>
            <a:picLocks noChangeAspect="1"/>
          </p:cNvPicPr>
          <p:nvPr/>
        </p:nvPicPr>
        <p:blipFill rotWithShape="1">
          <a:blip r:embed="rId2" cstate="print"/>
          <a:srcRect t="604"/>
          <a:stretch/>
        </p:blipFill>
        <p:spPr>
          <a:xfrm>
            <a:off x="2696672" y="753034"/>
            <a:ext cx="5187696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8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815286"/>
            <a:ext cx="6768752" cy="607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172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56187"/>
            <a:ext cx="7291536" cy="474470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/>
              <a:t>Vápníkové senzory - calmodulin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659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80728"/>
            <a:ext cx="7319344" cy="5737549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259632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600"/>
              <a:t>Vápníkové senzory – CaMK (Ca/Calmodulin-dependent kinases)</a:t>
            </a:r>
          </a:p>
        </p:txBody>
      </p:sp>
    </p:spTree>
    <p:extLst>
      <p:ext uri="{BB962C8B-B14F-4D97-AF65-F5344CB8AC3E}">
        <p14:creationId xmlns:p14="http://schemas.microsoft.com/office/powerpoint/2010/main" val="1891072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7" y="1916832"/>
            <a:ext cx="5912166" cy="34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1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5.jpg"/>
          <p:cNvPicPr>
            <a:picLocks noChangeAspect="1"/>
          </p:cNvPicPr>
          <p:nvPr/>
        </p:nvPicPr>
        <p:blipFill rotWithShape="1">
          <a:blip r:embed="rId2" cstate="print"/>
          <a:srcRect l="702" r="451"/>
          <a:stretch/>
        </p:blipFill>
        <p:spPr>
          <a:xfrm>
            <a:off x="1447241" y="1340768"/>
            <a:ext cx="7661263" cy="47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33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2.jpg"/>
          <p:cNvPicPr>
            <a:picLocks noChangeAspect="1"/>
          </p:cNvPicPr>
          <p:nvPr/>
        </p:nvPicPr>
        <p:blipFill rotWithShape="1">
          <a:blip r:embed="rId2" cstate="print"/>
          <a:srcRect l="-1" r="659"/>
          <a:stretch/>
        </p:blipFill>
        <p:spPr>
          <a:xfrm>
            <a:off x="1198042" y="2060848"/>
            <a:ext cx="7910462" cy="27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1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908720"/>
            <a:ext cx="4169256" cy="577984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138987" cy="627063"/>
          </a:xfrm>
        </p:spPr>
        <p:txBody>
          <a:bodyPr/>
          <a:lstStyle/>
          <a:p>
            <a:r>
              <a:rPr lang="cs-CZ"/>
              <a:t>Cyklický GMP je druhý posel zprostřekovávající vidění</a:t>
            </a:r>
          </a:p>
        </p:txBody>
      </p:sp>
    </p:spTree>
    <p:extLst>
      <p:ext uri="{BB962C8B-B14F-4D97-AF65-F5344CB8AC3E}">
        <p14:creationId xmlns:p14="http://schemas.microsoft.com/office/powerpoint/2010/main" val="11881034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9.jpg"/>
          <p:cNvPicPr>
            <a:picLocks noChangeAspect="1"/>
          </p:cNvPicPr>
          <p:nvPr/>
        </p:nvPicPr>
        <p:blipFill rotWithShape="1">
          <a:blip r:embed="rId2" cstate="print"/>
          <a:srcRect b="23195"/>
          <a:stretch/>
        </p:blipFill>
        <p:spPr>
          <a:xfrm>
            <a:off x="2905456" y="1196752"/>
            <a:ext cx="5026947" cy="4522323"/>
          </a:xfrm>
          <a:prstGeom prst="rect">
            <a:avLst/>
          </a:prstGeom>
        </p:spPr>
      </p:pic>
      <p:pic>
        <p:nvPicPr>
          <p:cNvPr id="3" name="Picture 1" descr="figure_15_39.jpg"/>
          <p:cNvPicPr>
            <a:picLocks noChangeAspect="1"/>
          </p:cNvPicPr>
          <p:nvPr/>
        </p:nvPicPr>
        <p:blipFill rotWithShape="1">
          <a:blip r:embed="rId2" cstate="print"/>
          <a:srcRect t="80402" b="3796"/>
          <a:stretch/>
        </p:blipFill>
        <p:spPr>
          <a:xfrm>
            <a:off x="2905456" y="5805264"/>
            <a:ext cx="5266944" cy="97481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75656" y="137641"/>
            <a:ext cx="7138987" cy="627063"/>
          </a:xfrm>
        </p:spPr>
        <p:txBody>
          <a:bodyPr/>
          <a:lstStyle/>
          <a:p>
            <a:r>
              <a:rPr lang="cs-CZ"/>
              <a:t>Morfologie tyčinek</a:t>
            </a:r>
          </a:p>
        </p:txBody>
      </p:sp>
    </p:spTree>
    <p:extLst>
      <p:ext uri="{BB962C8B-B14F-4D97-AF65-F5344CB8AC3E}">
        <p14:creationId xmlns:p14="http://schemas.microsoft.com/office/powerpoint/2010/main" val="33185563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Aktivace tyčinky světlem (upraveno z Wiki)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400"/>
              <a:t>Po dopadu světla na sítnici dochází k jeho </a:t>
            </a:r>
            <a:r>
              <a:rPr lang="cs-CZ" sz="1400" b="1"/>
              <a:t>absorpci</a:t>
            </a:r>
            <a:r>
              <a:rPr lang="cs-CZ" sz="1400"/>
              <a:t>. Tyčinky jsou neuvěřitelně citlivé, reagují na dopad jediného fotonu.</a:t>
            </a:r>
          </a:p>
          <a:p>
            <a:r>
              <a:rPr lang="cs-CZ" sz="1400"/>
              <a:t>Za tmy jsou Na kanály otevřeny (jsou závislé na cGMP)</a:t>
            </a:r>
          </a:p>
          <a:p>
            <a:r>
              <a:rPr lang="cs-CZ" sz="1400"/>
              <a:t>Absorpce vede k </a:t>
            </a:r>
            <a:r>
              <a:rPr lang="cs-CZ" sz="1400" b="1"/>
              <a:t>excitaci</a:t>
            </a:r>
            <a:r>
              <a:rPr lang="cs-CZ" sz="1400"/>
              <a:t> membrány, která se projeví </a:t>
            </a:r>
            <a:r>
              <a:rPr lang="cs-CZ" sz="1400" b="1"/>
              <a:t>izomerací 11-cis-retinalu</a:t>
            </a:r>
            <a:r>
              <a:rPr lang="cs-CZ" sz="1400"/>
              <a:t> na </a:t>
            </a:r>
            <a:r>
              <a:rPr lang="cs-CZ" sz="1400" b="1"/>
              <a:t>ALL-TRANS-RETINAL</a:t>
            </a:r>
            <a:r>
              <a:rPr lang="cs-CZ" sz="1400"/>
              <a:t>. Dochází tak ke změně jeho geometrie (Schiffova baze s opsinem se posune o 0,5 nm). Energie fotonu se tedy transformovala na pohyb atomů. Světelná aktivace je velice rychlá a přitom složitá. Během milisekund proběhne řada fotochemických reakcí, jejichž meziprodukty (bathorodopsin, lumirodopsin, metapodopsin I, metarodopsin II) vykazují různá maxima od 500 do 380 nm.</a:t>
            </a:r>
          </a:p>
          <a:p>
            <a:r>
              <a:rPr lang="cs-CZ" sz="1400"/>
              <a:t>Následujícím důsledkem dopadu fotonu je </a:t>
            </a:r>
            <a:r>
              <a:rPr lang="cs-CZ" sz="1400" b="1"/>
              <a:t>odpoutání barviva od bílkoviny</a:t>
            </a:r>
            <a:r>
              <a:rPr lang="cs-CZ" sz="1400"/>
              <a:t>. Trans-izomer už nezapadá do vazebného místa. Rhodopsin se tak rozpadá na opsin a all-trans-retinal.</a:t>
            </a:r>
          </a:p>
          <a:p>
            <a:r>
              <a:rPr lang="cs-CZ" sz="1400"/>
              <a:t>Takto aktivovaný rhodopsin dále </a:t>
            </a:r>
            <a:r>
              <a:rPr lang="cs-CZ" sz="1400" b="1"/>
              <a:t>aktivuje G-protein TRANSDUCIN</a:t>
            </a:r>
            <a:endParaRPr lang="cs-CZ" sz="1400"/>
          </a:p>
          <a:p>
            <a:r>
              <a:rPr lang="cs-CZ" sz="1400"/>
              <a:t>Kaskáda pokračuje aktivací </a:t>
            </a:r>
            <a:r>
              <a:rPr lang="cs-CZ" sz="1400" b="1"/>
              <a:t>FOSFODIESTERÁZY (PDE)</a:t>
            </a:r>
            <a:r>
              <a:rPr lang="cs-CZ" sz="1400"/>
              <a:t>, která </a:t>
            </a:r>
            <a:r>
              <a:rPr lang="cs-CZ" sz="1400" b="1"/>
              <a:t>hydrolyzuje</a:t>
            </a:r>
            <a:r>
              <a:rPr lang="cs-CZ" sz="1400"/>
              <a:t> cGMP na </a:t>
            </a:r>
            <a:r>
              <a:rPr lang="cs-CZ" sz="1400" b="1"/>
              <a:t>NECYKLICKÝ 5´-GMP</a:t>
            </a:r>
            <a:r>
              <a:rPr lang="cs-CZ" sz="1400"/>
              <a:t>.</a:t>
            </a:r>
          </a:p>
          <a:p>
            <a:r>
              <a:rPr lang="cs-CZ" sz="1400"/>
              <a:t>Původně otevřený </a:t>
            </a:r>
            <a:r>
              <a:rPr lang="cs-CZ" sz="1400" b="1"/>
              <a:t>kanál pro Na</a:t>
            </a:r>
            <a:r>
              <a:rPr lang="cs-CZ" sz="1400" b="1" baseline="30000"/>
              <a:t>+</a:t>
            </a:r>
            <a:r>
              <a:rPr lang="cs-CZ" sz="1400" b="1"/>
              <a:t> ionty se uzavírá</a:t>
            </a:r>
            <a:r>
              <a:rPr lang="cs-CZ" sz="1400"/>
              <a:t>, tok iontů se zastaví.</a:t>
            </a:r>
          </a:p>
          <a:p>
            <a:r>
              <a:rPr lang="cs-CZ" sz="1400"/>
              <a:t>Následkem je </a:t>
            </a:r>
            <a:r>
              <a:rPr lang="cs-CZ" sz="1400" b="1"/>
              <a:t>HYPERPOLARIZACE</a:t>
            </a:r>
            <a:r>
              <a:rPr lang="cs-CZ" sz="1400"/>
              <a:t> membrány,</a:t>
            </a:r>
          </a:p>
          <a:p>
            <a:endParaRPr lang="cs-CZ" sz="1400"/>
          </a:p>
        </p:txBody>
      </p:sp>
    </p:spTree>
    <p:extLst>
      <p:ext uri="{BB962C8B-B14F-4D97-AF65-F5344CB8AC3E}">
        <p14:creationId xmlns:p14="http://schemas.microsoft.com/office/powerpoint/2010/main" val="9533126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1.jpg"/>
          <p:cNvPicPr>
            <a:picLocks noChangeAspect="1"/>
          </p:cNvPicPr>
          <p:nvPr/>
        </p:nvPicPr>
        <p:blipFill rotWithShape="1">
          <a:blip r:embed="rId2" cstate="print"/>
          <a:srcRect t="833" b="3057"/>
          <a:stretch/>
        </p:blipFill>
        <p:spPr>
          <a:xfrm>
            <a:off x="2123728" y="775906"/>
            <a:ext cx="3126634" cy="6082094"/>
          </a:xfrm>
          <a:prstGeom prst="rect">
            <a:avLst/>
          </a:prstGeo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4824536" y="1124744"/>
            <a:ext cx="4355976" cy="558924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dirty="0">
                <a:latin typeface="+mn-lt"/>
              </a:rPr>
              <a:t>jedna molekula rodopsinu absorbuje jeden foton</a:t>
            </a:r>
          </a:p>
          <a:p>
            <a:r>
              <a:rPr lang="cs-CZ" sz="2100" dirty="0">
                <a:latin typeface="+mn-lt"/>
              </a:rPr>
              <a:t>je aktivováno 500 G-proteinových molekul</a:t>
            </a:r>
          </a:p>
          <a:p>
            <a:r>
              <a:rPr lang="cs-CZ" sz="2100" dirty="0">
                <a:latin typeface="+mn-lt"/>
              </a:rPr>
              <a:t>dále je aktivováno 500 molekul </a:t>
            </a:r>
            <a:r>
              <a:rPr lang="cs-CZ" sz="2100" dirty="0" err="1">
                <a:latin typeface="+mn-lt"/>
              </a:rPr>
              <a:t>fosfodiesterázy</a:t>
            </a:r>
            <a:r>
              <a:rPr lang="cs-CZ" sz="2100" dirty="0">
                <a:latin typeface="+mn-lt"/>
              </a:rPr>
              <a:t> cyklického GMP</a:t>
            </a:r>
          </a:p>
          <a:p>
            <a:r>
              <a:rPr lang="cs-CZ" sz="2100" dirty="0">
                <a:latin typeface="+mn-lt"/>
              </a:rPr>
              <a:t>10</a:t>
            </a:r>
            <a:r>
              <a:rPr lang="cs-CZ" sz="2100" baseline="30000" dirty="0">
                <a:latin typeface="+mn-lt"/>
              </a:rPr>
              <a:t>5</a:t>
            </a:r>
            <a:r>
              <a:rPr lang="cs-CZ" sz="2100" dirty="0">
                <a:latin typeface="+mn-lt"/>
              </a:rPr>
              <a:t> molekul cyklického GMP je hydrolyzováno</a:t>
            </a:r>
          </a:p>
          <a:p>
            <a:r>
              <a:rPr lang="cs-CZ" sz="2100" dirty="0">
                <a:latin typeface="+mn-lt"/>
              </a:rPr>
              <a:t>uzavírá se 250 kationtových kanálů</a:t>
            </a:r>
          </a:p>
          <a:p>
            <a:r>
              <a:rPr lang="cs-CZ" sz="2100" dirty="0">
                <a:latin typeface="+mn-lt"/>
              </a:rPr>
              <a:t>10</a:t>
            </a:r>
            <a:r>
              <a:rPr lang="cs-CZ" sz="2100" baseline="30000" dirty="0">
                <a:latin typeface="+mn-lt"/>
              </a:rPr>
              <a:t>6</a:t>
            </a:r>
            <a:r>
              <a:rPr lang="cs-CZ" sz="2100" dirty="0">
                <a:latin typeface="+mn-lt"/>
              </a:rPr>
              <a:t>-10</a:t>
            </a:r>
            <a:r>
              <a:rPr lang="cs-CZ" sz="2100" baseline="30000" dirty="0">
                <a:latin typeface="+mn-lt"/>
              </a:rPr>
              <a:t>7</a:t>
            </a:r>
            <a:r>
              <a:rPr lang="cs-CZ" sz="2100" dirty="0">
                <a:latin typeface="+mn-lt"/>
              </a:rPr>
              <a:t> kationtům Na</a:t>
            </a:r>
            <a:r>
              <a:rPr lang="cs-CZ" sz="2100" baseline="30000" dirty="0">
                <a:latin typeface="+mn-lt"/>
              </a:rPr>
              <a:t>+</a:t>
            </a:r>
            <a:r>
              <a:rPr lang="cs-CZ" sz="2100" dirty="0">
                <a:latin typeface="+mn-lt"/>
              </a:rPr>
              <a:t> za sekundu je zbráněno vstoupit do buňky po dobu 1 sekundy</a:t>
            </a:r>
          </a:p>
          <a:p>
            <a:r>
              <a:rPr lang="cs-CZ" sz="2100" dirty="0">
                <a:latin typeface="+mn-lt"/>
              </a:rPr>
              <a:t>membránový potenciál buňky je změněn o 1mV</a:t>
            </a:r>
          </a:p>
          <a:p>
            <a:r>
              <a:rPr lang="cs-CZ" sz="2100" dirty="0">
                <a:latin typeface="+mn-lt"/>
              </a:rPr>
              <a:t>signál je přenášen do mozku</a:t>
            </a:r>
          </a:p>
        </p:txBody>
      </p:sp>
    </p:spTree>
    <p:extLst>
      <p:ext uri="{BB962C8B-B14F-4D97-AF65-F5344CB8AC3E}">
        <p14:creationId xmlns:p14="http://schemas.microsoft.com/office/powerpoint/2010/main" val="2448207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3.jpg"/>
          <p:cNvPicPr>
            <a:picLocks noChangeAspect="1"/>
          </p:cNvPicPr>
          <p:nvPr/>
        </p:nvPicPr>
        <p:blipFill rotWithShape="1">
          <a:blip r:embed="rId2" cstate="print"/>
          <a:srcRect t="372" b="3121"/>
          <a:stretch/>
        </p:blipFill>
        <p:spPr>
          <a:xfrm>
            <a:off x="2699792" y="1189996"/>
            <a:ext cx="5962656" cy="555137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15616" y="148535"/>
            <a:ext cx="7848872" cy="864096"/>
          </a:xfrm>
        </p:spPr>
        <p:txBody>
          <a:bodyPr/>
          <a:lstStyle/>
          <a:p>
            <a:r>
              <a:rPr lang="cs-CZ" dirty="0"/>
              <a:t>Shrnutí základních funkcí </a:t>
            </a:r>
            <a:r>
              <a:rPr lang="cs-CZ" dirty="0" err="1"/>
              <a:t>trimerických</a:t>
            </a:r>
            <a:r>
              <a:rPr lang="cs-CZ" dirty="0"/>
              <a:t> G proteinů</a:t>
            </a:r>
          </a:p>
        </p:txBody>
      </p:sp>
    </p:spTree>
    <p:extLst>
      <p:ext uri="{BB962C8B-B14F-4D97-AF65-F5344CB8AC3E}">
        <p14:creationId xmlns:p14="http://schemas.microsoft.com/office/powerpoint/2010/main" val="22574704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BUNĚČNÁ SIGNALIZACE: </a:t>
            </a:r>
          </a:p>
          <a:p>
            <a:r>
              <a:rPr lang="cs-CZ"/>
              <a:t>Konec prvního dílu</a:t>
            </a:r>
          </a:p>
        </p:txBody>
      </p:sp>
    </p:spTree>
    <p:extLst>
      <p:ext uri="{BB962C8B-B14F-4D97-AF65-F5344CB8AC3E}">
        <p14:creationId xmlns:p14="http://schemas.microsoft.com/office/powerpoint/2010/main" val="3625752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36230"/>
            <a:ext cx="7521321" cy="498556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Receptorové tyrosin kinázy</a:t>
            </a:r>
          </a:p>
        </p:txBody>
      </p:sp>
    </p:spTree>
    <p:extLst>
      <p:ext uri="{BB962C8B-B14F-4D97-AF65-F5344CB8AC3E}">
        <p14:creationId xmlns:p14="http://schemas.microsoft.com/office/powerpoint/2010/main" val="10255070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61896"/>
            <a:ext cx="7489290" cy="41993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547813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Receptorové tyrosin kinázy</a:t>
            </a:r>
          </a:p>
        </p:txBody>
      </p:sp>
    </p:spTree>
    <p:extLst>
      <p:ext uri="{BB962C8B-B14F-4D97-AF65-F5344CB8AC3E}">
        <p14:creationId xmlns:p14="http://schemas.microsoft.com/office/powerpoint/2010/main" val="2922857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124744"/>
            <a:ext cx="6210366" cy="52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3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907" y="1971558"/>
            <a:ext cx="7882597" cy="31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360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443" y="1916832"/>
            <a:ext cx="7723584" cy="3508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943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7720961" cy="40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72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5_4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24545"/>
            <a:ext cx="3957639" cy="3732647"/>
          </a:xfrm>
          <a:prstGeom prst="rect">
            <a:avLst/>
          </a:prstGeom>
        </p:spPr>
      </p:pic>
      <p:pic>
        <p:nvPicPr>
          <p:cNvPr id="2" name="Picture 1" descr="figure_15_4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96952"/>
            <a:ext cx="4165351" cy="383910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Doména SH2 rozpoznává fosfo-tyrosin</a:t>
            </a:r>
          </a:p>
        </p:txBody>
      </p:sp>
    </p:spTree>
    <p:extLst>
      <p:ext uri="{BB962C8B-B14F-4D97-AF65-F5344CB8AC3E}">
        <p14:creationId xmlns:p14="http://schemas.microsoft.com/office/powerpoint/2010/main" val="21385036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7.jpg"/>
          <p:cNvPicPr>
            <a:picLocks noChangeAspect="1"/>
          </p:cNvPicPr>
          <p:nvPr/>
        </p:nvPicPr>
        <p:blipFill rotWithShape="1">
          <a:blip r:embed="rId2" cstate="print"/>
          <a:srcRect l="699" r="1747"/>
          <a:stretch/>
        </p:blipFill>
        <p:spPr>
          <a:xfrm>
            <a:off x="1331640" y="1916832"/>
            <a:ext cx="7710760" cy="370928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Aktivace malé GTPázy z rodiny Ras</a:t>
            </a:r>
          </a:p>
        </p:txBody>
      </p:sp>
    </p:spTree>
    <p:extLst>
      <p:ext uri="{BB962C8B-B14F-4D97-AF65-F5344CB8AC3E}">
        <p14:creationId xmlns:p14="http://schemas.microsoft.com/office/powerpoint/2010/main" val="33314425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15_49.jpg"/>
          <p:cNvPicPr>
            <a:picLocks noChangeAspect="1"/>
          </p:cNvPicPr>
          <p:nvPr/>
        </p:nvPicPr>
        <p:blipFill rotWithShape="1">
          <a:blip r:embed="rId2" cstate="print"/>
          <a:srcRect b="4287"/>
          <a:stretch/>
        </p:blipFill>
        <p:spPr>
          <a:xfrm>
            <a:off x="2267744" y="836712"/>
            <a:ext cx="647395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90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753344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37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5.jpg"/>
          <p:cNvPicPr>
            <a:picLocks noChangeAspect="1"/>
          </p:cNvPicPr>
          <p:nvPr/>
        </p:nvPicPr>
        <p:blipFill rotWithShape="1">
          <a:blip r:embed="rId2" cstate="print"/>
          <a:srcRect b="3850"/>
          <a:stretch/>
        </p:blipFill>
        <p:spPr>
          <a:xfrm>
            <a:off x="2051720" y="881726"/>
            <a:ext cx="6961632" cy="59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320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t="19396" r="54438" b="37932"/>
          <a:stretch/>
        </p:blipFill>
        <p:spPr>
          <a:xfrm>
            <a:off x="1475657" y="1639468"/>
            <a:ext cx="4392487" cy="1789532"/>
          </a:xfrm>
          <a:prstGeom prst="rect">
            <a:avLst/>
          </a:prstGeom>
        </p:spPr>
      </p:pic>
      <p:pic>
        <p:nvPicPr>
          <p:cNvPr id="3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l="14030" t="60129" r="46164" b="4959"/>
          <a:stretch/>
        </p:blipFill>
        <p:spPr>
          <a:xfrm>
            <a:off x="1403648" y="4437112"/>
            <a:ext cx="3963372" cy="1512168"/>
          </a:xfrm>
          <a:prstGeom prst="rect">
            <a:avLst/>
          </a:prstGeom>
        </p:spPr>
      </p:pic>
      <p:pic>
        <p:nvPicPr>
          <p:cNvPr id="4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l="68064"/>
          <a:stretch/>
        </p:blipFill>
        <p:spPr>
          <a:xfrm>
            <a:off x="5796136" y="1546064"/>
            <a:ext cx="3179810" cy="4331208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Signalizace přes jaderné receptory</a:t>
            </a:r>
          </a:p>
        </p:txBody>
      </p:sp>
    </p:spTree>
    <p:extLst>
      <p:ext uri="{BB962C8B-B14F-4D97-AF65-F5344CB8AC3E}">
        <p14:creationId xmlns:p14="http://schemas.microsoft.com/office/powerpoint/2010/main" val="28442076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5.jpg"/>
          <p:cNvPicPr>
            <a:picLocks noChangeAspect="1"/>
          </p:cNvPicPr>
          <p:nvPr/>
        </p:nvPicPr>
        <p:blipFill rotWithShape="1">
          <a:blip r:embed="rId2" cstate="print"/>
          <a:srcRect b="3120"/>
          <a:stretch/>
        </p:blipFill>
        <p:spPr>
          <a:xfrm>
            <a:off x="1907704" y="878203"/>
            <a:ext cx="710793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23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Typy receptorů</a:t>
            </a:r>
          </a:p>
          <a:p>
            <a:pPr lvl="1"/>
            <a:r>
              <a:rPr lang="cs-CZ" dirty="0">
                <a:latin typeface="+mn-lt"/>
              </a:rPr>
              <a:t>povrchové receptory</a:t>
            </a:r>
          </a:p>
          <a:p>
            <a:pPr lvl="1"/>
            <a:r>
              <a:rPr lang="cs-CZ" dirty="0">
                <a:latin typeface="+mn-lt"/>
              </a:rPr>
              <a:t>intracelulární receptory</a:t>
            </a:r>
          </a:p>
        </p:txBody>
      </p:sp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BUNĚČNÁ SIGNALIZACE: </a:t>
            </a:r>
          </a:p>
          <a:p>
            <a:r>
              <a:rPr lang="cs-CZ"/>
              <a:t>Díl II</a:t>
            </a:r>
          </a:p>
          <a:p>
            <a:endParaRPr lang="cs-CZ"/>
          </a:p>
          <a:p>
            <a:r>
              <a:rPr lang="cs-CZ"/>
              <a:t>Krátká exkurze do signálních drah významných v imunologii a vývojové biologii</a:t>
            </a:r>
          </a:p>
        </p:txBody>
      </p:sp>
    </p:spTree>
    <p:extLst>
      <p:ext uri="{BB962C8B-B14F-4D97-AF65-F5344CB8AC3E}">
        <p14:creationId xmlns:p14="http://schemas.microsoft.com/office/powerpoint/2010/main" val="41694370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6.jpg"/>
          <p:cNvPicPr>
            <a:picLocks noChangeAspect="1"/>
          </p:cNvPicPr>
          <p:nvPr/>
        </p:nvPicPr>
        <p:blipFill rotWithShape="1">
          <a:blip r:embed="rId2" cstate="print"/>
          <a:srcRect l="982" r="393" b="3314"/>
          <a:stretch/>
        </p:blipFill>
        <p:spPr>
          <a:xfrm>
            <a:off x="2267744" y="1427922"/>
            <a:ext cx="6844622" cy="531344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47813" y="260648"/>
            <a:ext cx="7138987" cy="627063"/>
          </a:xfrm>
        </p:spPr>
        <p:txBody>
          <a:bodyPr/>
          <a:lstStyle/>
          <a:p>
            <a:r>
              <a:rPr lang="cs-CZ"/>
              <a:t>Signalizace přes cytokinové receptory – JAK/STAT signální kaskáda</a:t>
            </a:r>
          </a:p>
        </p:txBody>
      </p:sp>
    </p:spTree>
    <p:extLst>
      <p:ext uri="{BB962C8B-B14F-4D97-AF65-F5344CB8AC3E}">
        <p14:creationId xmlns:p14="http://schemas.microsoft.com/office/powerpoint/2010/main" val="361083298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916641"/>
            <a:ext cx="7704856" cy="30544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96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2.jpg"/>
          <p:cNvPicPr>
            <a:picLocks noChangeAspect="1"/>
          </p:cNvPicPr>
          <p:nvPr/>
        </p:nvPicPr>
        <p:blipFill rotWithShape="1">
          <a:blip r:embed="rId2" cstate="print"/>
          <a:srcRect b="4225"/>
          <a:stretch/>
        </p:blipFill>
        <p:spPr>
          <a:xfrm>
            <a:off x="2470732" y="1196752"/>
            <a:ext cx="6457275" cy="5548464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138987" cy="627063"/>
          </a:xfrm>
        </p:spPr>
        <p:txBody>
          <a:bodyPr/>
          <a:lstStyle/>
          <a:p>
            <a:r>
              <a:rPr lang="cs-CZ"/>
              <a:t>Signalizace přes NF</a:t>
            </a:r>
            <a:r>
              <a:rPr lang="cs-CZ">
                <a:sym typeface="Symbol"/>
              </a:rPr>
              <a:t></a:t>
            </a:r>
            <a:r>
              <a:rPr lang="cs-CZ"/>
              <a:t>B (indukovaná tumor necrosis factor)</a:t>
            </a:r>
          </a:p>
        </p:txBody>
      </p:sp>
    </p:spTree>
    <p:extLst>
      <p:ext uri="{BB962C8B-B14F-4D97-AF65-F5344CB8AC3E}">
        <p14:creationId xmlns:p14="http://schemas.microsoft.com/office/powerpoint/2010/main" val="8532863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7.jpg"/>
          <p:cNvPicPr>
            <a:picLocks noChangeAspect="1"/>
          </p:cNvPicPr>
          <p:nvPr/>
        </p:nvPicPr>
        <p:blipFill rotWithShape="1">
          <a:blip r:embed="rId2" cstate="print"/>
          <a:srcRect b="3120"/>
          <a:stretch/>
        </p:blipFill>
        <p:spPr>
          <a:xfrm>
            <a:off x="2317184" y="1238220"/>
            <a:ext cx="5999232" cy="557515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09477" y="199643"/>
            <a:ext cx="7138987" cy="627063"/>
          </a:xfrm>
        </p:spPr>
        <p:txBody>
          <a:bodyPr/>
          <a:lstStyle/>
          <a:p>
            <a:r>
              <a:rPr lang="cs-CZ"/>
              <a:t>TGF (transformující růstový faktor)/BMP (bone-morphogenetic protein) signalizace</a:t>
            </a:r>
          </a:p>
        </p:txBody>
      </p:sp>
    </p:spTree>
    <p:extLst>
      <p:ext uri="{BB962C8B-B14F-4D97-AF65-F5344CB8AC3E}">
        <p14:creationId xmlns:p14="http://schemas.microsoft.com/office/powerpoint/2010/main" val="300452455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354194"/>
            <a:ext cx="7056784" cy="488430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Signalizace Notch</a:t>
            </a:r>
          </a:p>
        </p:txBody>
      </p:sp>
    </p:spTree>
    <p:extLst>
      <p:ext uri="{BB962C8B-B14F-4D97-AF65-F5344CB8AC3E}">
        <p14:creationId xmlns:p14="http://schemas.microsoft.com/office/powerpoint/2010/main" val="6860728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5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729154"/>
            <a:ext cx="6047232" cy="6138672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547813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Notch</a:t>
            </a:r>
          </a:p>
        </p:txBody>
      </p:sp>
    </p:spTree>
    <p:extLst>
      <p:ext uri="{BB962C8B-B14F-4D97-AF65-F5344CB8AC3E}">
        <p14:creationId xmlns:p14="http://schemas.microsoft.com/office/powerpoint/2010/main" val="7367028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0.jpg"/>
          <p:cNvPicPr>
            <a:picLocks noChangeAspect="1"/>
          </p:cNvPicPr>
          <p:nvPr/>
        </p:nvPicPr>
        <p:blipFill rotWithShape="1">
          <a:blip r:embed="rId2" cstate="print"/>
          <a:srcRect b="4225"/>
          <a:stretch/>
        </p:blipFill>
        <p:spPr>
          <a:xfrm>
            <a:off x="1873696" y="836712"/>
            <a:ext cx="7162800" cy="5908504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475656" y="7436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Wnt</a:t>
            </a:r>
          </a:p>
        </p:txBody>
      </p:sp>
    </p:spTree>
    <p:extLst>
      <p:ext uri="{BB962C8B-B14F-4D97-AF65-F5344CB8AC3E}">
        <p14:creationId xmlns:p14="http://schemas.microsoft.com/office/powerpoint/2010/main" val="35037890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115616" y="129287"/>
            <a:ext cx="784887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Hedgehog (vyžaduje primární cilium)</a:t>
            </a:r>
          </a:p>
        </p:txBody>
      </p:sp>
      <p:pic>
        <p:nvPicPr>
          <p:cNvPr id="1026" name="Picture 2" descr="Image result for sonic hedgehog path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6947515" cy="35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837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1" y="1772816"/>
            <a:ext cx="7878735" cy="33766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09390" y="1511206"/>
            <a:ext cx="17281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/>
              <a:t>Vznik živočišných signálních kasdád</a:t>
            </a:r>
          </a:p>
        </p:txBody>
      </p:sp>
      <p:sp>
        <p:nvSpPr>
          <p:cNvPr id="4" name="Šipka dolů 3"/>
          <p:cNvSpPr/>
          <p:nvPr/>
        </p:nvSpPr>
        <p:spPr>
          <a:xfrm>
            <a:off x="4499992" y="2132856"/>
            <a:ext cx="288032" cy="2160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41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6250030" cy="44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15041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1247</TotalTime>
  <Words>801</Words>
  <Application>Microsoft Office PowerPoint</Application>
  <PresentationFormat>Předvádění na obrazovce (4:3)</PresentationFormat>
  <Paragraphs>162</Paragraphs>
  <Slides>89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89</vt:i4>
      </vt:variant>
    </vt:vector>
  </HeadingPairs>
  <TitlesOfParts>
    <vt:vector size="94" baseType="lpstr">
      <vt:lpstr>Arial</vt:lpstr>
      <vt:lpstr>Arial Black</vt:lpstr>
      <vt:lpstr>Calibri</vt:lpstr>
      <vt:lpstr>Symbol</vt:lpstr>
      <vt:lpstr>Sablona_prezentace_zelena</vt:lpstr>
      <vt:lpstr>doc. Mgr. Vítězslav Bryja, Ph.D. </vt:lpstr>
      <vt:lpstr>Prezentace aplikace PowerPoint</vt:lpstr>
      <vt:lpstr>Členění podle různých parametrů</vt:lpstr>
      <vt:lpstr>Prezentace aplikace PowerPoint</vt:lpstr>
      <vt:lpstr>Prezentace aplikace PowerPoint</vt:lpstr>
      <vt:lpstr>Prezentace aplikace PowerPoint</vt:lpstr>
      <vt:lpstr>Prezentace aplikace PowerPoint</vt:lpstr>
      <vt:lpstr>Členění podle různých parametrů</vt:lpstr>
      <vt:lpstr>Prezentace aplikace PowerPoint</vt:lpstr>
      <vt:lpstr>Prezentace aplikace PowerPoint</vt:lpstr>
      <vt:lpstr>Členění podle různých parametrů</vt:lpstr>
      <vt:lpstr>Prezentace aplikace PowerPoint</vt:lpstr>
      <vt:lpstr>Podle typu membránových receptorů</vt:lpstr>
      <vt:lpstr>Prezentace aplikace PowerPoint</vt:lpstr>
      <vt:lpstr>Prezentace aplikace PowerPoint</vt:lpstr>
      <vt:lpstr>Prezentace aplikace PowerPoint</vt:lpstr>
      <vt:lpstr>Základní biochemické mechanismy buněčné signalizace</vt:lpstr>
      <vt:lpstr>Základní biochemické mechanismy buněčné signalizace</vt:lpstr>
      <vt:lpstr>Základní biochemické mechanismy buněčné signalizace</vt:lpstr>
      <vt:lpstr>Prezentace aplikace PowerPoint</vt:lpstr>
      <vt:lpstr>Základní biochemické mechanismy buněčné signalizace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Pozitivní a negativní zpětná vazba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Mechanismy negativní zpětné vazby</vt:lpstr>
      <vt:lpstr>Prezentace aplikace PowerPoint</vt:lpstr>
      <vt:lpstr>Prezentace aplikace PowerPoint</vt:lpstr>
      <vt:lpstr>Druhý posel</vt:lpstr>
      <vt:lpstr>Druhý posel</vt:lpstr>
      <vt:lpstr>Druhý posel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Cyklický AMP – adenylyl cykláza vs. fosfodiesteráza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Ionty Ca2+ jsou hlavním anorganickým druhým poslem</vt:lpstr>
      <vt:lpstr>Prezentace aplikace PowerPoint</vt:lpstr>
      <vt:lpstr>Prezentace aplikace PowerPoint</vt:lpstr>
      <vt:lpstr>Vápníkové senzory - calmodulin</vt:lpstr>
      <vt:lpstr>Prezentace aplikace PowerPoint</vt:lpstr>
      <vt:lpstr>Prezentace aplikace PowerPoint</vt:lpstr>
      <vt:lpstr>Prezentace aplikace PowerPoint</vt:lpstr>
      <vt:lpstr>Cyklický GMP je druhý posel zprostřekovávající vidění</vt:lpstr>
      <vt:lpstr>Morfologie tyčinek</vt:lpstr>
      <vt:lpstr>Aktivace tyčinky světlem (upraveno z Wiki)</vt:lpstr>
      <vt:lpstr>Prezentace aplikace PowerPoint</vt:lpstr>
      <vt:lpstr>Shrnutí základních funkcí trimerických G proteinů</vt:lpstr>
      <vt:lpstr>Prezentace aplikace PowerPoint</vt:lpstr>
      <vt:lpstr>Receptorové tyrosin kinázy</vt:lpstr>
      <vt:lpstr>Prezentace aplikace PowerPoint</vt:lpstr>
      <vt:lpstr>Prezentace aplikace PowerPoint</vt:lpstr>
      <vt:lpstr>Prezentace aplikace PowerPoint</vt:lpstr>
      <vt:lpstr>Prezentace aplikace PowerPoint</vt:lpstr>
      <vt:lpstr>Doména SH2 rozpoznává fosfo-tyrosin</vt:lpstr>
      <vt:lpstr>Aktivace malé GTPázy z rodiny Ras</vt:lpstr>
      <vt:lpstr>Prezentace aplikace PowerPoint</vt:lpstr>
      <vt:lpstr>Prezentace aplikace PowerPoint</vt:lpstr>
      <vt:lpstr>Prezentace aplikace PowerPoint</vt:lpstr>
      <vt:lpstr>Signalizace přes jaderné receptory</vt:lpstr>
      <vt:lpstr>Prezentace aplikace PowerPoint</vt:lpstr>
      <vt:lpstr>Prezentace aplikace PowerPoint</vt:lpstr>
      <vt:lpstr>Signalizace přes cytokinové receptory – JAK/STAT signální kaskáda</vt:lpstr>
      <vt:lpstr>Prezentace aplikace PowerPoint</vt:lpstr>
      <vt:lpstr>Signalizace přes NFB (indukovaná tumor necrosis factor)</vt:lpstr>
      <vt:lpstr>TGF (transformující růstový faktor)/BMP (bone-morphogenetic protein) signalizace</vt:lpstr>
      <vt:lpstr>Signalizace Notch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Vítězslav Bryja</dc:creator>
  <cp:lastModifiedBy>Vita Bryja</cp:lastModifiedBy>
  <cp:revision>61</cp:revision>
  <dcterms:created xsi:type="dcterms:W3CDTF">2017-04-20T12:13:37Z</dcterms:created>
  <dcterms:modified xsi:type="dcterms:W3CDTF">2018-04-24T11:35:43Z</dcterms:modified>
</cp:coreProperties>
</file>