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433" r:id="rId3"/>
    <p:sldId id="434" r:id="rId4"/>
    <p:sldId id="441" r:id="rId5"/>
    <p:sldId id="442" r:id="rId6"/>
    <p:sldId id="301" r:id="rId7"/>
    <p:sldId id="447" r:id="rId8"/>
    <p:sldId id="448" r:id="rId9"/>
    <p:sldId id="443" r:id="rId10"/>
    <p:sldId id="435" r:id="rId11"/>
    <p:sldId id="436" r:id="rId12"/>
    <p:sldId id="393" r:id="rId13"/>
    <p:sldId id="437" r:id="rId14"/>
    <p:sldId id="438" r:id="rId15"/>
    <p:sldId id="387" r:id="rId16"/>
    <p:sldId id="439" r:id="rId17"/>
    <p:sldId id="388" r:id="rId18"/>
    <p:sldId id="440" r:id="rId19"/>
    <p:sldId id="446" r:id="rId20"/>
    <p:sldId id="381" r:id="rId21"/>
    <p:sldId id="386" r:id="rId22"/>
    <p:sldId id="285" r:id="rId23"/>
    <p:sldId id="459" r:id="rId24"/>
    <p:sldId id="416" r:id="rId25"/>
    <p:sldId id="417" r:id="rId26"/>
    <p:sldId id="419" r:id="rId27"/>
    <p:sldId id="312" r:id="rId28"/>
    <p:sldId id="449" r:id="rId29"/>
    <p:sldId id="450" r:id="rId30"/>
    <p:sldId id="451" r:id="rId31"/>
    <p:sldId id="452" r:id="rId32"/>
    <p:sldId id="453" r:id="rId33"/>
    <p:sldId id="454" r:id="rId34"/>
    <p:sldId id="455" r:id="rId35"/>
    <p:sldId id="456" r:id="rId36"/>
    <p:sldId id="457" r:id="rId37"/>
    <p:sldId id="458" r:id="rId38"/>
    <p:sldId id="327" r:id="rId39"/>
    <p:sldId id="328" r:id="rId40"/>
    <p:sldId id="331" r:id="rId41"/>
    <p:sldId id="333" r:id="rId42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1" autoAdjust="0"/>
  </p:normalViewPr>
  <p:slideViewPr>
    <p:cSldViewPr>
      <p:cViewPr varScale="1">
        <p:scale>
          <a:sx n="67" d="100"/>
          <a:sy n="67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DF7FEB-CE0E-4A0F-99B4-6608A68F7975}" type="datetimeFigureOut">
              <a:rPr lang="cs-CZ"/>
              <a:pPr>
                <a:defRPr/>
              </a:pPr>
              <a:t>18.4.2017</a:t>
            </a:fld>
            <a:endParaRPr lang="cs-CZ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367E43-C886-4F3C-879C-55D6BB625E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04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BC4B1D8-CB14-4DB1-832B-D5C029C4140E}" type="datetimeFigureOut">
              <a:rPr lang="cs-CZ"/>
              <a:pPr>
                <a:defRPr/>
              </a:pPr>
              <a:t>18.4.2017</a:t>
            </a:fld>
            <a:endParaRPr lang="cs-CZ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D89E7A5-6910-4D02-8D13-0FE7FCF885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339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5AC47-E452-4161-A1AB-9D8EC23446AB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3761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5AC47-E452-4161-A1AB-9D8EC23446AB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3761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5AC47-E452-4161-A1AB-9D8EC23446AB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3761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5AC47-E452-4161-A1AB-9D8EC23446AB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3761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11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9C2B90-6E57-4879-9C28-3D235153F8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6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F74259-591D-4B56-A899-721579D7D5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9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92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1370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9525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14B591-4D1D-4F82-911A-0737CF662C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E7293B-4CA6-4F17-973D-5465494AD8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0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46FDBA-F8CC-4DBF-89BC-81C6ADA48A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49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832646-A1FD-4724-8B79-FCD1F62D67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4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E349AA-6AFF-477E-9593-6702F18D6E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26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404D72-A8BD-4B05-83CD-3F21A428CD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30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pic>
        <p:nvPicPr>
          <p:cNvPr id="1029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7" descr="trojlogo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199188"/>
            <a:ext cx="42481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43.jpeg"/><Relationship Id="rId4" Type="http://schemas.openxmlformats.org/officeDocument/2006/relationships/image" Target="../media/image39.jpe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kkk.fi/mediagroup/Pictures/EU%20Flag.jp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kkk.fi/mediagroup/Pictures/EU%20Flag.jp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home/0,3675,en_2649_201185_1_1_1_1_1,00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hyperlink" Target="http://www.tukkk.fi/mediagroup/Pictures/EU%20Flag.jpg" TargetMode="External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home/0,3675,en_2649_201185_1_1_1_1_1,00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home/0,3675,en_2649_201185_1_1_1_1_1,00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home/0,3675,en_2649_201185_1_1_1_1_1,00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26.gif"/><Relationship Id="rId7" Type="http://schemas.openxmlformats.org/officeDocument/2006/relationships/hyperlink" Target="http://www.tukkk.fi/mediagroup/Pictures/EU%20Flag.jp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71.png"/><Relationship Id="rId4" Type="http://schemas.openxmlformats.org/officeDocument/2006/relationships/hyperlink" Target="http://www.greenpeace.org/international_en/" TargetMode="External"/><Relationship Id="rId9" Type="http://schemas.openxmlformats.org/officeDocument/2006/relationships/image" Target="../media/image72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jpeg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11" Type="http://schemas.openxmlformats.org/officeDocument/2006/relationships/image" Target="../media/image22.jpeg"/><Relationship Id="rId5" Type="http://schemas.openxmlformats.org/officeDocument/2006/relationships/image" Target="../media/image16.wmf"/><Relationship Id="rId15" Type="http://schemas.openxmlformats.org/officeDocument/2006/relationships/image" Target="../media/image26.gif"/><Relationship Id="rId10" Type="http://schemas.openxmlformats.org/officeDocument/2006/relationships/image" Target="../media/image21.jpeg"/><Relationship Id="rId4" Type="http://schemas.openxmlformats.org/officeDocument/2006/relationships/image" Target="../media/image15.wmf"/><Relationship Id="rId9" Type="http://schemas.openxmlformats.org/officeDocument/2006/relationships/image" Target="../media/image20.wmf"/><Relationship Id="rId14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 bwMode="auto">
          <a:xfrm>
            <a:off x="685800" y="1988840"/>
            <a:ext cx="7772400" cy="198690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4000" b="1" dirty="0" smtClean="0">
                <a:solidFill>
                  <a:schemeClr val="tx1"/>
                </a:solidFill>
              </a:rPr>
              <a:t>Ecotoxicology</a:t>
            </a:r>
            <a:br>
              <a:rPr lang="cs-CZ" altLang="en-US" sz="4000" b="1" dirty="0" smtClean="0">
                <a:solidFill>
                  <a:schemeClr val="tx1"/>
                </a:solidFill>
              </a:rPr>
            </a:br>
            <a:r>
              <a:rPr lang="cs-CZ" altLang="en-US" sz="4000" b="1" dirty="0" smtClean="0">
                <a:solidFill>
                  <a:schemeClr val="tx1"/>
                </a:solidFill>
              </a:rPr>
              <a:t>Part 2 - </a:t>
            </a:r>
            <a:r>
              <a:rPr lang="cs-CZ" altLang="en-US" sz="4000" b="1" dirty="0" err="1" smtClean="0">
                <a:solidFill>
                  <a:schemeClr val="tx1"/>
                </a:solidFill>
              </a:rPr>
              <a:t>HAZARDS</a:t>
            </a:r>
            <a:r>
              <a:rPr lang="cs-CZ" altLang="en-US" sz="4000" b="1" dirty="0" smtClean="0">
                <a:solidFill>
                  <a:schemeClr val="tx1"/>
                </a:solidFill>
              </a:rPr>
              <a:t> </a:t>
            </a:r>
            <a:r>
              <a:rPr lang="en-US" altLang="en-US" sz="4000" b="1" dirty="0" smtClean="0">
                <a:solidFill>
                  <a:schemeClr val="tx1"/>
                </a:solidFill>
              </a:rPr>
              <a:t>&amp; </a:t>
            </a:r>
            <a:r>
              <a:rPr lang="cs-CZ" altLang="en-US" sz="4000" b="1" dirty="0" smtClean="0">
                <a:solidFill>
                  <a:schemeClr val="tx1"/>
                </a:solidFill>
              </a:rPr>
              <a:t>RISK</a:t>
            </a:r>
            <a:r>
              <a:rPr lang="en-US" altLang="en-US" sz="4000" b="1" dirty="0" smtClean="0">
                <a:solidFill>
                  <a:schemeClr val="tx1"/>
                </a:solidFill>
              </a:rPr>
              <a:t>S</a:t>
            </a:r>
            <a:endParaRPr lang="cs-CZ" altLang="en-US" sz="2000" dirty="0" smtClean="0"/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900113" y="4340696"/>
            <a:ext cx="7343775" cy="1752600"/>
          </a:xfrm>
        </p:spPr>
        <p:txBody>
          <a:bodyPr/>
          <a:lstStyle/>
          <a:p>
            <a:pPr eaLnBrk="1" hangingPunct="1"/>
            <a:r>
              <a:rPr lang="en-US" altLang="en-US" sz="2000" b="1" smtClean="0"/>
              <a:t>Lud</a:t>
            </a:r>
            <a:r>
              <a:rPr lang="cs-CZ" altLang="en-US" sz="2000" b="1" dirty="0" err="1" smtClean="0"/>
              <a:t>ek</a:t>
            </a:r>
            <a:r>
              <a:rPr lang="cs-CZ" altLang="en-US" sz="2000" b="1" dirty="0" smtClean="0"/>
              <a:t> Blaha</a:t>
            </a:r>
            <a:r>
              <a:rPr lang="en-GB" altLang="en-US" sz="2000" b="1" dirty="0" smtClean="0"/>
              <a:t> + </a:t>
            </a:r>
            <a:r>
              <a:rPr lang="en-GB" altLang="en-US" sz="2000" b="1" dirty="0" err="1" smtClean="0"/>
              <a:t>ecotox</a:t>
            </a:r>
            <a:r>
              <a:rPr lang="en-GB" altLang="en-US" sz="2000" b="1" dirty="0" smtClean="0"/>
              <a:t> colleagues</a:t>
            </a: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endParaRPr lang="en-US" altLang="en-US" sz="2000" b="1" dirty="0" smtClean="0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dirty="0" smtClean="0">
                <a:solidFill>
                  <a:schemeClr val="tx1"/>
                </a:solidFill>
              </a:rPr>
              <a:t>(</a:t>
            </a:r>
            <a:r>
              <a:rPr lang="cs-CZ" altLang="en-US" sz="3500" dirty="0" err="1" smtClean="0">
                <a:solidFill>
                  <a:schemeClr val="tx1"/>
                </a:solidFill>
              </a:rPr>
              <a:t>Eco</a:t>
            </a:r>
            <a:r>
              <a:rPr lang="cs-CZ" altLang="en-US" sz="3500" dirty="0" smtClean="0">
                <a:solidFill>
                  <a:schemeClr val="tx1"/>
                </a:solidFill>
              </a:rPr>
              <a:t>)</a:t>
            </a:r>
            <a:r>
              <a:rPr lang="cs-CZ" altLang="en-US" sz="3500" dirty="0" err="1" smtClean="0">
                <a:solidFill>
                  <a:schemeClr val="tx1"/>
                </a:solidFill>
              </a:rPr>
              <a:t>Toxicology</a:t>
            </a:r>
            <a:r>
              <a:rPr lang="cs-CZ" altLang="en-US" sz="3500" dirty="0" smtClean="0">
                <a:solidFill>
                  <a:schemeClr val="tx1"/>
                </a:solidFill>
              </a:rPr>
              <a:t> – science of „</a:t>
            </a:r>
            <a:r>
              <a:rPr lang="cs-CZ" altLang="en-US" sz="3500" dirty="0" err="1" smtClean="0">
                <a:solidFill>
                  <a:schemeClr val="tx1"/>
                </a:solidFill>
              </a:rPr>
              <a:t>doses</a:t>
            </a:r>
            <a:r>
              <a:rPr lang="cs-CZ" altLang="en-US" sz="3500" dirty="0" smtClean="0">
                <a:solidFill>
                  <a:schemeClr val="tx1"/>
                </a:solidFill>
              </a:rPr>
              <a:t>“</a:t>
            </a:r>
            <a:endParaRPr lang="nl-NL" altLang="en-US" sz="3500" dirty="0" smtClean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924300" y="2133600"/>
            <a:ext cx="5219700" cy="4114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GB" altLang="en-US" sz="2800" i="1" smtClean="0"/>
              <a:t>‘</a:t>
            </a:r>
            <a:r>
              <a:rPr lang="en-GB" altLang="en-US" sz="2800" b="1" i="1" smtClean="0">
                <a:solidFill>
                  <a:schemeClr val="tx1"/>
                </a:solidFill>
              </a:rPr>
              <a:t>What is there which </a:t>
            </a:r>
            <a:br>
              <a:rPr lang="en-GB" altLang="en-US" sz="2800" b="1" i="1" smtClean="0">
                <a:solidFill>
                  <a:schemeClr val="tx1"/>
                </a:solidFill>
              </a:rPr>
            </a:br>
            <a:r>
              <a:rPr lang="en-GB" altLang="en-US" sz="2800" b="1" i="1" smtClean="0">
                <a:solidFill>
                  <a:schemeClr val="tx1"/>
                </a:solidFill>
              </a:rPr>
              <a:t>is not a poison?</a:t>
            </a:r>
          </a:p>
          <a:p>
            <a:pPr algn="ctr" eaLnBrk="1" hangingPunct="1">
              <a:buFont typeface="Arial" charset="0"/>
              <a:buNone/>
            </a:pPr>
            <a:r>
              <a:rPr lang="cs-CZ" altLang="en-US" sz="2800" b="1" i="1" smtClean="0">
                <a:solidFill>
                  <a:schemeClr val="tx1"/>
                </a:solidFill>
              </a:rPr>
              <a:t/>
            </a:r>
            <a:br>
              <a:rPr lang="cs-CZ" altLang="en-US" sz="2800" b="1" i="1" smtClean="0">
                <a:solidFill>
                  <a:schemeClr val="tx1"/>
                </a:solidFill>
              </a:rPr>
            </a:br>
            <a:r>
              <a:rPr lang="cs-CZ" altLang="en-US" sz="2800" b="1" i="1" smtClean="0">
                <a:solidFill>
                  <a:schemeClr val="tx1"/>
                </a:solidFill>
              </a:rPr>
              <a:t>„Cause-effect paradigm“</a:t>
            </a:r>
            <a:endParaRPr lang="en-GB" altLang="en-US" sz="2800" b="1" i="1" smtClean="0">
              <a:solidFill>
                <a:schemeClr val="tx1"/>
              </a:solidFill>
            </a:endParaRPr>
          </a:p>
          <a:p>
            <a:pPr eaLnBrk="1" hangingPunct="1"/>
            <a:r>
              <a:rPr lang="en-GB" altLang="en-US" sz="2800" i="1" smtClean="0"/>
              <a:t>All things are poison and nothing without poison. </a:t>
            </a:r>
          </a:p>
          <a:p>
            <a:pPr eaLnBrk="1" hangingPunct="1"/>
            <a:r>
              <a:rPr lang="en-GB" altLang="en-US" sz="2800" i="1" smtClean="0"/>
              <a:t>Solely </a:t>
            </a:r>
            <a:r>
              <a:rPr lang="en-GB" altLang="en-US" sz="2800" i="1" smtClean="0">
                <a:solidFill>
                  <a:srgbClr val="3333FF"/>
                </a:solidFill>
              </a:rPr>
              <a:t>the dose determines</a:t>
            </a:r>
            <a:r>
              <a:rPr lang="en-GB" altLang="en-US" sz="2800" i="1" smtClean="0"/>
              <a:t> that a thing is not a </a:t>
            </a:r>
            <a:r>
              <a:rPr lang="en-GB" altLang="en-US" sz="2800" i="1" smtClean="0">
                <a:solidFill>
                  <a:srgbClr val="3333FF"/>
                </a:solidFill>
              </a:rPr>
              <a:t>poison</a:t>
            </a:r>
            <a:r>
              <a:rPr lang="en-GB" altLang="en-US" sz="2800" i="1" smtClean="0"/>
              <a:t>.</a:t>
            </a:r>
            <a:endParaRPr lang="nl-NL" altLang="en-US" sz="2800" smtClean="0"/>
          </a:p>
          <a:p>
            <a:pPr eaLnBrk="1" hangingPunct="1"/>
            <a:endParaRPr lang="nl-NL" altLang="en-US" sz="2800" smtClean="0"/>
          </a:p>
        </p:txBody>
      </p:sp>
      <p:pic>
        <p:nvPicPr>
          <p:cNvPr id="28676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0938"/>
            <a:ext cx="2897187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411413" y="155733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411413" y="1549400"/>
            <a:ext cx="4735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Verdana" pitchFamily="34" charset="0"/>
              </a:rPr>
              <a:t>Paracelsus (1493 - 1541)</a:t>
            </a:r>
            <a:endParaRPr lang="en-US" alt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7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2800" dirty="0" smtClean="0">
                <a:solidFill>
                  <a:schemeClr val="tx1"/>
                </a:solidFill>
              </a:rPr>
              <a:t>T</a:t>
            </a:r>
            <a:r>
              <a:rPr lang="nl-BE" altLang="en-US" sz="2800" dirty="0" smtClean="0">
                <a:solidFill>
                  <a:schemeClr val="tx1"/>
                </a:solidFill>
              </a:rPr>
              <a:t>oxicology</a:t>
            </a:r>
            <a:r>
              <a:rPr lang="cs-CZ" altLang="en-US" sz="2800" dirty="0" smtClean="0">
                <a:solidFill>
                  <a:schemeClr val="tx1"/>
                </a:solidFill>
              </a:rPr>
              <a:t> –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ultimate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goal</a:t>
            </a:r>
            <a:r>
              <a:rPr lang="cs-CZ" altLang="en-US" sz="2800" dirty="0" smtClean="0">
                <a:solidFill>
                  <a:schemeClr val="tx1"/>
                </a:solidFill>
              </a:rPr>
              <a:t> ?</a:t>
            </a:r>
            <a:endParaRPr lang="nl-NL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" name="AutoShape 4" descr="Výsledek obrázku pro drun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Skupina 3"/>
          <p:cNvGrpSpPr/>
          <p:nvPr/>
        </p:nvGrpSpPr>
        <p:grpSpPr>
          <a:xfrm>
            <a:off x="-208980" y="1412875"/>
            <a:ext cx="9461500" cy="4707292"/>
            <a:chOff x="-208980" y="1412875"/>
            <a:chExt cx="9461500" cy="4707292"/>
          </a:xfrm>
        </p:grpSpPr>
        <p:sp>
          <p:nvSpPr>
            <p:cNvPr id="47107" name="Rectangle 3"/>
            <p:cNvSpPr>
              <a:spLocks noChangeArrowheads="1"/>
            </p:cNvSpPr>
            <p:nvPr/>
          </p:nvSpPr>
          <p:spPr bwMode="auto">
            <a:xfrm>
              <a:off x="-208980" y="1412875"/>
              <a:ext cx="9461500" cy="3170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4000" dirty="0">
                  <a:solidFill>
                    <a:schemeClr val="tx1"/>
                  </a:solidFill>
                </a:rPr>
                <a:t>To </a:t>
              </a:r>
              <a:r>
                <a:rPr lang="cs-CZ" altLang="en-US" sz="4000" dirty="0" err="1">
                  <a:solidFill>
                    <a:schemeClr val="tx1"/>
                  </a:solidFill>
                </a:rPr>
                <a:t>identify</a:t>
              </a:r>
              <a:r>
                <a:rPr lang="cs-CZ" altLang="en-US" sz="4000" dirty="0">
                  <a:solidFill>
                    <a:schemeClr val="tx1"/>
                  </a:solidFill>
                </a:rPr>
                <a:t> (</a:t>
              </a:r>
              <a:r>
                <a:rPr lang="cs-CZ" altLang="en-US" sz="4000" dirty="0" err="1">
                  <a:solidFill>
                    <a:schemeClr val="tx1"/>
                  </a:solidFill>
                </a:rPr>
                <a:t>or</a:t>
              </a:r>
              <a:r>
                <a:rPr lang="cs-CZ" altLang="en-US" sz="4000" dirty="0">
                  <a:solidFill>
                    <a:schemeClr val="tx1"/>
                  </a:solidFill>
                </a:rPr>
                <a:t> </a:t>
              </a:r>
              <a:r>
                <a:rPr lang="cs-CZ" altLang="en-US" sz="4000" dirty="0" err="1">
                  <a:solidFill>
                    <a:schemeClr val="tx1"/>
                  </a:solidFill>
                </a:rPr>
                <a:t>predict</a:t>
              </a:r>
              <a:r>
                <a:rPr lang="cs-CZ" altLang="en-US" sz="4000" dirty="0">
                  <a:solidFill>
                    <a:schemeClr val="tx1"/>
                  </a:solidFill>
                </a:rPr>
                <a:t>)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4000" b="1" dirty="0" err="1">
                  <a:solidFill>
                    <a:schemeClr val="tx2"/>
                  </a:solidFill>
                </a:rPr>
                <a:t>safe</a:t>
              </a:r>
              <a:r>
                <a:rPr lang="cs-CZ" altLang="en-US" sz="4000" b="1" dirty="0">
                  <a:solidFill>
                    <a:schemeClr val="tx2"/>
                  </a:solidFill>
                </a:rPr>
                <a:t> </a:t>
              </a:r>
              <a:r>
                <a:rPr lang="cs-CZ" altLang="en-US" sz="4000" b="1" i="1" dirty="0" err="1">
                  <a:solidFill>
                    <a:schemeClr val="tx2"/>
                  </a:solidFill>
                </a:rPr>
                <a:t>vs</a:t>
              </a:r>
              <a:r>
                <a:rPr lang="cs-CZ" altLang="en-US" sz="4000" b="1" dirty="0">
                  <a:solidFill>
                    <a:schemeClr val="tx2"/>
                  </a:solidFill>
                </a:rPr>
                <a:t> </a:t>
              </a:r>
              <a:r>
                <a:rPr lang="cs-CZ" altLang="en-US" sz="4000" b="1" dirty="0" err="1">
                  <a:solidFill>
                    <a:schemeClr val="tx2"/>
                  </a:solidFill>
                </a:rPr>
                <a:t>hazardous</a:t>
              </a:r>
              <a:r>
                <a:rPr lang="cs-CZ" altLang="en-US" sz="4000" dirty="0">
                  <a:solidFill>
                    <a:schemeClr val="tx1"/>
                  </a:solidFill>
                </a:rPr>
                <a:t> </a:t>
              </a:r>
              <a:r>
                <a:rPr lang="cs-CZ" altLang="en-US" sz="4000" dirty="0" err="1" smtClean="0">
                  <a:solidFill>
                    <a:schemeClr val="tx1"/>
                  </a:solidFill>
                </a:rPr>
                <a:t>levels</a:t>
              </a:r>
              <a:endParaRPr lang="cs-CZ" altLang="en-US" sz="4000" dirty="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cs-CZ" altLang="en-US" sz="4000" dirty="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cs-CZ" altLang="en-US" sz="4000" dirty="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cs-CZ" altLang="en-US" sz="4000" dirty="0">
                <a:solidFill>
                  <a:schemeClr val="tx1"/>
                </a:solidFill>
              </a:endParaRPr>
            </a:p>
          </p:txBody>
        </p:sp>
        <p:pic>
          <p:nvPicPr>
            <p:cNvPr id="257026" name="Picture 2" descr="Výsledek obrázku pro beer drink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284984"/>
              <a:ext cx="5062826" cy="2835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703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284984"/>
              <a:ext cx="3432795" cy="2835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839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val 2"/>
          <p:cNvSpPr>
            <a:spLocks noChangeArrowheads="1"/>
          </p:cNvSpPr>
          <p:nvPr/>
        </p:nvSpPr>
        <p:spPr bwMode="auto">
          <a:xfrm>
            <a:off x="5652120" y="5403304"/>
            <a:ext cx="1905000" cy="762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3581400" y="4495800"/>
            <a:ext cx="1905000" cy="838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3657600" y="2971800"/>
            <a:ext cx="1752600" cy="1219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990600" y="2971800"/>
            <a:ext cx="1752600" cy="1219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1090613" y="2209800"/>
            <a:ext cx="19050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RETROSPE</a:t>
            </a:r>
            <a:r>
              <a:rPr lang="en-US" altLang="en-US" sz="1600">
                <a:solidFill>
                  <a:schemeClr val="tx1"/>
                </a:solidFill>
              </a:rPr>
              <a:t>C</a:t>
            </a:r>
            <a:r>
              <a:rPr lang="cs-CZ" altLang="en-US" sz="1600">
                <a:solidFill>
                  <a:schemeClr val="tx1"/>
                </a:solidFill>
              </a:rPr>
              <a:t>TIV</a:t>
            </a:r>
            <a:r>
              <a:rPr lang="en-US" altLang="en-US" sz="1600">
                <a:solidFill>
                  <a:schemeClr val="tx1"/>
                </a:solidFill>
              </a:rPr>
              <a:t>E</a:t>
            </a:r>
            <a:endParaRPr lang="cs-CZ" altLang="en-US" sz="16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4978400" y="1676400"/>
            <a:ext cx="16351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PROSPE</a:t>
            </a:r>
            <a:r>
              <a:rPr lang="en-US" altLang="en-US" sz="1600">
                <a:solidFill>
                  <a:schemeClr val="tx1"/>
                </a:solidFill>
              </a:rPr>
              <a:t>C</a:t>
            </a:r>
            <a:r>
              <a:rPr lang="cs-CZ" altLang="en-US" sz="1600">
                <a:solidFill>
                  <a:schemeClr val="tx1"/>
                </a:solidFill>
              </a:rPr>
              <a:t>TIV</a:t>
            </a:r>
            <a:r>
              <a:rPr lang="en-US" altLang="en-US" sz="1600">
                <a:solidFill>
                  <a:schemeClr val="tx1"/>
                </a:solidFill>
              </a:rPr>
              <a:t>E</a:t>
            </a:r>
            <a:endParaRPr lang="cs-CZ" altLang="en-US" sz="1600">
              <a:solidFill>
                <a:schemeClr val="tx1"/>
              </a:solidFill>
            </a:endParaRPr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1019175" y="3200400"/>
            <a:ext cx="16605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2"/>
                </a:solidFill>
              </a:rPr>
              <a:t>Bioassessment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2"/>
                </a:solidFill>
              </a:rPr>
              <a:t>Field assessment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2"/>
                </a:solidFill>
              </a:rPr>
              <a:t>Monitoring</a:t>
            </a:r>
          </a:p>
        </p:txBody>
      </p:sp>
      <p:sp>
        <p:nvSpPr>
          <p:cNvPr id="50186" name="Text Box 11"/>
          <p:cNvSpPr txBox="1">
            <a:spLocks noChangeArrowheads="1"/>
          </p:cNvSpPr>
          <p:nvPr/>
        </p:nvSpPr>
        <p:spPr bwMode="auto">
          <a:xfrm>
            <a:off x="3686175" y="3200400"/>
            <a:ext cx="16605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2"/>
                </a:solidFill>
              </a:rPr>
              <a:t>Bioassessment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2"/>
                </a:solidFill>
              </a:rPr>
              <a:t>Field assessment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2"/>
                </a:solidFill>
              </a:rPr>
              <a:t>Monitoring</a:t>
            </a:r>
          </a:p>
        </p:txBody>
      </p:sp>
      <p:sp>
        <p:nvSpPr>
          <p:cNvPr id="50187" name="Text Box 12"/>
          <p:cNvSpPr txBox="1">
            <a:spLocks noChangeArrowheads="1"/>
          </p:cNvSpPr>
          <p:nvPr/>
        </p:nvSpPr>
        <p:spPr bwMode="auto">
          <a:xfrm>
            <a:off x="3927158" y="4572000"/>
            <a:ext cx="1227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chemeClr val="tx2"/>
                </a:solidFill>
              </a:rPr>
              <a:t>Lab </a:t>
            </a:r>
            <a:r>
              <a:rPr lang="en-US" altLang="en-US" sz="1400" b="1" dirty="0" smtClean="0">
                <a:solidFill>
                  <a:schemeClr val="tx2"/>
                </a:solidFill>
              </a:rPr>
              <a:t>studies</a:t>
            </a:r>
            <a:endParaRPr lang="cs-CZ" altLang="en-US" sz="1400" b="1" dirty="0" smtClean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 dirty="0" err="1" smtClean="0">
                <a:solidFill>
                  <a:schemeClr val="tx2"/>
                </a:solidFill>
              </a:rPr>
              <a:t>BIOASSAYS</a:t>
            </a:r>
            <a:endParaRPr lang="cs-CZ" altLang="en-US" sz="1400" b="1" dirty="0">
              <a:solidFill>
                <a:schemeClr val="tx2"/>
              </a:solidFill>
            </a:endParaRPr>
          </a:p>
        </p:txBody>
      </p:sp>
      <p:sp>
        <p:nvSpPr>
          <p:cNvPr id="50189" name="Text Box 14"/>
          <p:cNvSpPr txBox="1">
            <a:spLocks noChangeArrowheads="1"/>
          </p:cNvSpPr>
          <p:nvPr/>
        </p:nvSpPr>
        <p:spPr bwMode="auto">
          <a:xfrm>
            <a:off x="5895008" y="5555704"/>
            <a:ext cx="15351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chemeClr val="tx2"/>
                </a:solidFill>
              </a:rPr>
              <a:t>Simulated small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chemeClr val="tx2"/>
                </a:solidFill>
              </a:rPr>
              <a:t>ecosystems</a:t>
            </a:r>
            <a:endParaRPr lang="cs-CZ" altLang="en-US" sz="1400" b="1" dirty="0">
              <a:solidFill>
                <a:schemeClr val="tx2"/>
              </a:solidFill>
            </a:endParaRPr>
          </a:p>
        </p:txBody>
      </p:sp>
      <p:sp>
        <p:nvSpPr>
          <p:cNvPr id="50190" name="Text Box 15"/>
          <p:cNvSpPr txBox="1">
            <a:spLocks noChangeArrowheads="1"/>
          </p:cNvSpPr>
          <p:nvPr/>
        </p:nvSpPr>
        <p:spPr bwMode="auto">
          <a:xfrm>
            <a:off x="3994150" y="2286000"/>
            <a:ext cx="1203325" cy="3048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2"/>
                </a:solidFill>
              </a:rPr>
              <a:t>DISASTERS</a:t>
            </a:r>
            <a:endParaRPr lang="cs-CZ" altLang="en-US" sz="1400" b="1">
              <a:solidFill>
                <a:schemeClr val="tx2"/>
              </a:solidFill>
            </a:endParaRPr>
          </a:p>
        </p:txBody>
      </p:sp>
      <p:sp>
        <p:nvSpPr>
          <p:cNvPr id="50191" name="Text Box 16"/>
          <p:cNvSpPr txBox="1">
            <a:spLocks noChangeArrowheads="1"/>
          </p:cNvSpPr>
          <p:nvPr/>
        </p:nvSpPr>
        <p:spPr bwMode="auto">
          <a:xfrm>
            <a:off x="5721350" y="2286000"/>
            <a:ext cx="2236788" cy="3048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2"/>
                </a:solidFill>
              </a:rPr>
              <a:t>PREDICTIONS for future</a:t>
            </a:r>
            <a:endParaRPr lang="cs-CZ" altLang="en-US" sz="1400" b="1">
              <a:solidFill>
                <a:schemeClr val="tx2"/>
              </a:solidFill>
            </a:endParaRPr>
          </a:p>
        </p:txBody>
      </p:sp>
      <p:sp>
        <p:nvSpPr>
          <p:cNvPr id="50192" name="Line 17"/>
          <p:cNvSpPr>
            <a:spLocks noChangeShapeType="1"/>
          </p:cNvSpPr>
          <p:nvPr/>
        </p:nvSpPr>
        <p:spPr bwMode="auto">
          <a:xfrm>
            <a:off x="3886200" y="2133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3" name="Line 18"/>
          <p:cNvSpPr>
            <a:spLocks noChangeShapeType="1"/>
          </p:cNvSpPr>
          <p:nvPr/>
        </p:nvSpPr>
        <p:spPr bwMode="auto">
          <a:xfrm>
            <a:off x="4343400" y="16002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4" name="Text Box 19"/>
          <p:cNvSpPr txBox="1">
            <a:spLocks noChangeArrowheads="1"/>
          </p:cNvSpPr>
          <p:nvPr/>
        </p:nvSpPr>
        <p:spPr bwMode="auto">
          <a:xfrm>
            <a:off x="3657600" y="1101725"/>
            <a:ext cx="141605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</a:rPr>
              <a:t>Time: NOW !</a:t>
            </a:r>
          </a:p>
        </p:txBody>
      </p:sp>
      <p:sp>
        <p:nvSpPr>
          <p:cNvPr id="50195" name="Rectangle 20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 dirty="0" smtClean="0"/>
              <a:t>Ecotoxicology:</a:t>
            </a:r>
            <a:r>
              <a:rPr lang="cs-CZ" altLang="en-US" dirty="0" smtClean="0"/>
              <a:t> </a:t>
            </a:r>
            <a:r>
              <a:rPr lang="nl-BE" altLang="en-US" dirty="0" smtClean="0"/>
              <a:t> </a:t>
            </a:r>
            <a:r>
              <a:rPr lang="cs-CZ" altLang="en-US" dirty="0" err="1" smtClean="0"/>
              <a:t>what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approaches</a:t>
            </a:r>
            <a:r>
              <a:rPr lang="cs-CZ" altLang="en-US" dirty="0" smtClean="0"/>
              <a:t> are </a:t>
            </a:r>
            <a:r>
              <a:rPr lang="cs-CZ" altLang="en-US" dirty="0" err="1" smtClean="0"/>
              <a:t>available</a:t>
            </a:r>
            <a:r>
              <a:rPr lang="cs-CZ" altLang="en-US" dirty="0" smtClean="0"/>
              <a:t>?</a:t>
            </a:r>
            <a:endParaRPr lang="nl-NL" altLang="en-US" dirty="0" smtClean="0"/>
          </a:p>
        </p:txBody>
      </p:sp>
      <p:sp>
        <p:nvSpPr>
          <p:cNvPr id="89109" name="AutoShape 21"/>
          <p:cNvSpPr>
            <a:spLocks noChangeArrowheads="1"/>
          </p:cNvSpPr>
          <p:nvPr/>
        </p:nvSpPr>
        <p:spPr bwMode="auto">
          <a:xfrm>
            <a:off x="71438" y="4365625"/>
            <a:ext cx="3492500" cy="647700"/>
          </a:xfrm>
          <a:prstGeom prst="rightArrow">
            <a:avLst>
              <a:gd name="adj1" fmla="val 50000"/>
              <a:gd name="adj2" fmla="val 134804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bg1"/>
                </a:solidFill>
              </a:rPr>
              <a:t>Most common in practice</a:t>
            </a: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5661025" y="4495800"/>
            <a:ext cx="1905000" cy="838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006783" y="4572000"/>
            <a:ext cx="1227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chemeClr val="tx2"/>
                </a:solidFill>
              </a:rPr>
              <a:t>Lab </a:t>
            </a:r>
            <a:r>
              <a:rPr lang="en-US" altLang="en-US" sz="1400" b="1" dirty="0" smtClean="0">
                <a:solidFill>
                  <a:schemeClr val="tx2"/>
                </a:solidFill>
              </a:rPr>
              <a:t>studies</a:t>
            </a:r>
            <a:endParaRPr lang="cs-CZ" altLang="en-US" sz="1400" b="1" dirty="0" smtClean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 dirty="0" err="1" smtClean="0">
                <a:solidFill>
                  <a:schemeClr val="tx2"/>
                </a:solidFill>
              </a:rPr>
              <a:t>BIOASSAYS</a:t>
            </a:r>
            <a:endParaRPr lang="cs-CZ" altLang="en-US" sz="1400" b="1" dirty="0">
              <a:solidFill>
                <a:schemeClr val="tx2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275856" y="4224536"/>
            <a:ext cx="4824536" cy="13647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180" grpId="0" animBg="1"/>
      <p:bldP spid="50181" grpId="0" animBg="1"/>
      <p:bldP spid="50182" grpId="0" animBg="1"/>
      <p:bldP spid="50185" grpId="0"/>
      <p:bldP spid="50186" grpId="0"/>
      <p:bldP spid="50187" grpId="0"/>
      <p:bldP spid="50189" grpId="0"/>
      <p:bldP spid="50193" grpId="0" animBg="1"/>
      <p:bldP spid="89109" grpId="0" animBg="1"/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dokK9_P3A4I/UZ38uN8AoUI/AAAAAAAAAJc/d1N8vDjsmAw/s1600/what+is+a+chemical+reaction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26937"/>
            <a:ext cx="907704" cy="993671"/>
          </a:xfrm>
          <a:prstGeom prst="rect">
            <a:avLst/>
          </a:prstGeom>
          <a:noFill/>
        </p:spPr>
      </p:pic>
      <p:sp>
        <p:nvSpPr>
          <p:cNvPr id="5" name="Šipka doprava 4"/>
          <p:cNvSpPr/>
          <p:nvPr/>
        </p:nvSpPr>
        <p:spPr>
          <a:xfrm>
            <a:off x="5148064" y="2014969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upyourtalent.com/wp-content/uploads/2012/04/white-rat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89" y="1654929"/>
            <a:ext cx="1690911" cy="792088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S52E4zw_1IWgj6a-zMCfagRjY0GxrrXUj7RPtc7h6W2mD_trk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13" y="2014969"/>
            <a:ext cx="817373" cy="925728"/>
          </a:xfrm>
          <a:prstGeom prst="rect">
            <a:avLst/>
          </a:prstGeom>
          <a:noFill/>
        </p:spPr>
      </p:pic>
      <p:pic>
        <p:nvPicPr>
          <p:cNvPr id="1032" name="Picture 8" descr="http://www.lfu.bayern.de/analytik_stoffe/biol_analytik_toxizitaetstests/pic/159498_gr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19025"/>
            <a:ext cx="777430" cy="747017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979530" y="2977207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Organism</a:t>
            </a:r>
            <a:endParaRPr lang="en-US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27584" y="2967915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Chemical</a:t>
            </a:r>
            <a:endParaRPr lang="en-US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444210" y="1654929"/>
            <a:ext cx="18662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Adverse Effects</a:t>
            </a:r>
          </a:p>
          <a:p>
            <a:pPr algn="ctr"/>
            <a:r>
              <a:rPr lang="en-US" sz="1400" i="1" dirty="0" smtClean="0"/>
              <a:t>Death</a:t>
            </a:r>
          </a:p>
          <a:p>
            <a:pPr algn="ctr"/>
            <a:r>
              <a:rPr lang="en-US" sz="1400" i="1" dirty="0" smtClean="0"/>
              <a:t>Altered Reproduction</a:t>
            </a:r>
            <a:endParaRPr lang="cs-CZ" sz="1400" i="1" dirty="0" smtClean="0"/>
          </a:p>
          <a:p>
            <a:pPr algn="ctr"/>
            <a:r>
              <a:rPr lang="en-US" sz="1400" i="1" dirty="0"/>
              <a:t>Inhibition of </a:t>
            </a:r>
            <a:r>
              <a:rPr lang="en-US" sz="1400" i="1" dirty="0" smtClean="0"/>
              <a:t>Growth</a:t>
            </a:r>
            <a:endParaRPr lang="cs-CZ" sz="1400" i="1" dirty="0" smtClean="0"/>
          </a:p>
          <a:p>
            <a:pPr algn="ctr"/>
            <a:endParaRPr lang="en-US" sz="1400" i="1" dirty="0" smtClean="0"/>
          </a:p>
          <a:p>
            <a:pPr algn="ctr"/>
            <a:r>
              <a:rPr lang="en-US" sz="1400" i="1" dirty="0" smtClean="0"/>
              <a:t>Tumor</a:t>
            </a:r>
            <a:r>
              <a:rPr lang="cs-CZ" sz="1400" i="1" dirty="0" err="1" smtClean="0"/>
              <a:t>igenicity</a:t>
            </a:r>
            <a:endParaRPr lang="en-US" sz="1400" i="1" dirty="0" smtClean="0"/>
          </a:p>
          <a:p>
            <a:pPr algn="ctr"/>
            <a:r>
              <a:rPr lang="en-US" sz="1400" i="1" dirty="0" smtClean="0"/>
              <a:t>Skin irritation</a:t>
            </a:r>
          </a:p>
          <a:p>
            <a:pPr algn="ctr"/>
            <a:r>
              <a:rPr lang="en-US" sz="1400" i="1" dirty="0" smtClean="0"/>
              <a:t>…</a:t>
            </a:r>
            <a:endParaRPr lang="en-US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051720" y="1582921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+</a:t>
            </a:r>
            <a:endParaRPr lang="en-US" sz="8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08520" y="11154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Traditionally</a:t>
            </a:r>
            <a:r>
              <a:rPr lang="en-US" dirty="0" smtClean="0"/>
              <a:t> – Evaluation of adverse effects using the whole organism models</a:t>
            </a:r>
            <a:endParaRPr lang="en-US" b="1" dirty="0" smtClean="0"/>
          </a:p>
        </p:txBody>
      </p:sp>
      <p:sp>
        <p:nvSpPr>
          <p:cNvPr id="31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Hazard </a:t>
            </a:r>
            <a:r>
              <a:rPr lang="cs-CZ" sz="2800" dirty="0" err="1" smtClean="0">
                <a:solidFill>
                  <a:schemeClr val="tx1"/>
                </a:solidFill>
              </a:rPr>
              <a:t>assessment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13" y="5517232"/>
            <a:ext cx="822913" cy="8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5907361" y="3342183"/>
            <a:ext cx="2838347" cy="1526977"/>
            <a:chOff x="5907361" y="3342183"/>
            <a:chExt cx="2838347" cy="1526977"/>
          </a:xfrm>
        </p:grpSpPr>
        <p:sp>
          <p:nvSpPr>
            <p:cNvPr id="2" name="TextovéPole 1"/>
            <p:cNvSpPr txBox="1"/>
            <p:nvPr/>
          </p:nvSpPr>
          <p:spPr>
            <a:xfrm>
              <a:off x="6043109" y="4222829"/>
              <a:ext cx="27025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b="1" dirty="0" err="1" smtClean="0">
                  <a:solidFill>
                    <a:srgbClr val="FF0000"/>
                  </a:solidFill>
                </a:rPr>
                <a:t>REGULATORY</a:t>
              </a:r>
              <a:r>
                <a:rPr lang="cs-CZ" b="1" dirty="0" smtClean="0">
                  <a:solidFill>
                    <a:srgbClr val="FF0000"/>
                  </a:solidFill>
                </a:rPr>
                <a:t> </a:t>
              </a:r>
              <a:r>
                <a:rPr lang="cs-CZ" b="1" dirty="0" err="1" smtClean="0">
                  <a:solidFill>
                    <a:srgbClr val="FF0000"/>
                  </a:solidFill>
                </a:rPr>
                <a:t>FOCUS</a:t>
              </a:r>
              <a:r>
                <a:rPr lang="cs-CZ" b="1" dirty="0" smtClean="0">
                  <a:solidFill>
                    <a:srgbClr val="FF0000"/>
                  </a:solidFill>
                </a:rPr>
                <a:t> </a:t>
              </a:r>
              <a:br>
                <a:rPr lang="cs-CZ" b="1" dirty="0" smtClean="0">
                  <a:solidFill>
                    <a:srgbClr val="FF0000"/>
                  </a:solidFill>
                </a:rPr>
              </a:br>
              <a:r>
                <a:rPr lang="cs-CZ" dirty="0" smtClean="0">
                  <a:solidFill>
                    <a:srgbClr val="FF0000"/>
                  </a:solidFill>
                </a:rPr>
                <a:t>(</a:t>
              </a:r>
              <a:r>
                <a:rPr lang="cs-CZ" dirty="0" err="1" smtClean="0">
                  <a:solidFill>
                    <a:srgbClr val="FF0000"/>
                  </a:solidFill>
                </a:rPr>
                <a:t>APICAL</a:t>
              </a:r>
              <a:r>
                <a:rPr lang="cs-CZ" dirty="0" smtClean="0">
                  <a:solidFill>
                    <a:srgbClr val="FF0000"/>
                  </a:solidFill>
                </a:rPr>
                <a:t> </a:t>
              </a:r>
              <a:r>
                <a:rPr lang="cs-CZ" dirty="0" err="1" smtClean="0">
                  <a:solidFill>
                    <a:srgbClr val="FF0000"/>
                  </a:solidFill>
                </a:rPr>
                <a:t>ENDPOINTS</a:t>
              </a:r>
              <a:r>
                <a:rPr lang="cs-CZ" dirty="0" smtClean="0">
                  <a:solidFill>
                    <a:srgbClr val="FF0000"/>
                  </a:solidFill>
                </a:rPr>
                <a:t>)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" name="Šipka doprava 2"/>
            <p:cNvSpPr/>
            <p:nvPr/>
          </p:nvSpPr>
          <p:spPr>
            <a:xfrm rot="16200000">
              <a:off x="6932693" y="3471391"/>
              <a:ext cx="633975" cy="6056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pic>
          <p:nvPicPr>
            <p:cNvPr id="16" name="Picture 9" descr="Výsledek obrázku pro government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361" y="3342183"/>
              <a:ext cx="864096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Pravá složená závorka 3"/>
          <p:cNvSpPr/>
          <p:nvPr/>
        </p:nvSpPr>
        <p:spPr>
          <a:xfrm rot="16200000">
            <a:off x="1940397" y="2916499"/>
            <a:ext cx="1445720" cy="11669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 descr="Výsledek obrázku pro cyp1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618774" y="4302755"/>
            <a:ext cx="1164014" cy="9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Výsledek obrázku pro caco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79" y="4377317"/>
            <a:ext cx="859482" cy="8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ravá složená závorka 19"/>
          <p:cNvSpPr/>
          <p:nvPr/>
        </p:nvSpPr>
        <p:spPr>
          <a:xfrm rot="16200000" flipH="1">
            <a:off x="4168714" y="1305886"/>
            <a:ext cx="718069" cy="81533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0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AcuteToxScheme_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4" b="6259"/>
          <a:stretch>
            <a:fillRect/>
          </a:stretch>
        </p:blipFill>
        <p:spPr bwMode="auto">
          <a:xfrm>
            <a:off x="5060950" y="2060575"/>
            <a:ext cx="408305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971600" y="2959893"/>
            <a:ext cx="3513088" cy="3348831"/>
            <a:chOff x="163513" y="1700213"/>
            <a:chExt cx="4321175" cy="4608512"/>
          </a:xfrm>
        </p:grpSpPr>
        <p:sp>
          <p:nvSpPr>
            <p:cNvPr id="51202" name="Rectangle 2"/>
            <p:cNvSpPr>
              <a:spLocks noChangeArrowheads="1"/>
            </p:cNvSpPr>
            <p:nvPr/>
          </p:nvSpPr>
          <p:spPr bwMode="auto">
            <a:xfrm>
              <a:off x="163513" y="4795838"/>
              <a:ext cx="4321175" cy="1512887"/>
            </a:xfrm>
            <a:prstGeom prst="rect">
              <a:avLst/>
            </a:prstGeom>
            <a:solidFill>
              <a:srgbClr val="FFCC66">
                <a:alpha val="52156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03" name="Rectangle 3"/>
            <p:cNvSpPr>
              <a:spLocks noChangeArrowheads="1"/>
            </p:cNvSpPr>
            <p:nvPr/>
          </p:nvSpPr>
          <p:spPr bwMode="auto">
            <a:xfrm>
              <a:off x="163513" y="1700213"/>
              <a:ext cx="4321175" cy="2952750"/>
            </a:xfrm>
            <a:prstGeom prst="rect">
              <a:avLst/>
            </a:prstGeom>
            <a:solidFill>
              <a:srgbClr val="99CCFF">
                <a:alpha val="41176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51204" name="Picture 4" descr="auto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3068638"/>
              <a:ext cx="1793875" cy="141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6" name="Picture 6" descr="HaF-adul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563" y="5013325"/>
              <a:ext cx="1720850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7" descr="arenic~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5013325"/>
              <a:ext cx="1871663" cy="113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8" name="Picture 8" descr="Daphni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938" y="2205038"/>
              <a:ext cx="1379537" cy="158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9" name="Picture 9" descr="Dania pic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4463" y="1916113"/>
              <a:ext cx="1584325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3995936" y="1085835"/>
            <a:ext cx="5040312" cy="83099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2400" dirty="0" err="1" smtClean="0">
                <a:latin typeface="Tahoma" pitchFamily="34" charset="0"/>
              </a:rPr>
              <a:t>Exposure</a:t>
            </a:r>
            <a:r>
              <a:rPr lang="cs-CZ" altLang="en-US" sz="2400" dirty="0" smtClean="0">
                <a:latin typeface="Tahoma" pitchFamily="34" charset="0"/>
              </a:rPr>
              <a:t/>
            </a:r>
            <a:br>
              <a:rPr lang="cs-CZ" altLang="en-US" sz="2400" dirty="0" smtClean="0">
                <a:latin typeface="Tahoma" pitchFamily="34" charset="0"/>
              </a:rPr>
            </a:br>
            <a:r>
              <a:rPr lang="cs-CZ" altLang="en-US" sz="2400" dirty="0" smtClean="0">
                <a:latin typeface="Tahoma" pitchFamily="34" charset="0"/>
              </a:rPr>
              <a:t>to </a:t>
            </a:r>
            <a:r>
              <a:rPr lang="cs-CZ" altLang="en-US" sz="2400" dirty="0" err="1" smtClean="0">
                <a:latin typeface="Tahoma" pitchFamily="34" charset="0"/>
              </a:rPr>
              <a:t>toxicant</a:t>
            </a:r>
            <a:r>
              <a:rPr lang="cs-CZ" altLang="en-US" sz="2400" dirty="0" smtClean="0">
                <a:latin typeface="Tahoma" pitchFamily="34" charset="0"/>
              </a:rPr>
              <a:t> (</a:t>
            </a:r>
            <a:r>
              <a:rPr lang="cs-CZ" altLang="en-US" sz="2400" dirty="0" err="1" smtClean="0">
                <a:latin typeface="Tahoma" pitchFamily="34" charset="0"/>
              </a:rPr>
              <a:t>for</a:t>
            </a:r>
            <a:r>
              <a:rPr lang="cs-CZ" altLang="en-US" sz="2400" dirty="0" smtClean="0">
                <a:latin typeface="Tahoma" pitchFamily="34" charset="0"/>
              </a:rPr>
              <a:t> </a:t>
            </a:r>
            <a:r>
              <a:rPr lang="cs-CZ" altLang="en-US" sz="2400" dirty="0" err="1" smtClean="0">
                <a:latin typeface="Tahoma" pitchFamily="34" charset="0"/>
              </a:rPr>
              <a:t>defined</a:t>
            </a:r>
            <a:r>
              <a:rPr lang="cs-CZ" altLang="en-US" sz="2400" dirty="0" smtClean="0">
                <a:latin typeface="Tahoma" pitchFamily="34" charset="0"/>
              </a:rPr>
              <a:t> </a:t>
            </a:r>
            <a:r>
              <a:rPr lang="cs-CZ" altLang="en-US" sz="2400" dirty="0" err="1" smtClean="0">
                <a:latin typeface="Tahoma" pitchFamily="34" charset="0"/>
              </a:rPr>
              <a:t>time</a:t>
            </a:r>
            <a:r>
              <a:rPr lang="cs-CZ" altLang="en-US" sz="2400" dirty="0" smtClean="0">
                <a:latin typeface="Tahoma" pitchFamily="34" charset="0"/>
              </a:rPr>
              <a:t>)</a:t>
            </a:r>
            <a:endParaRPr lang="en-US" altLang="en-US" sz="2400" dirty="0">
              <a:latin typeface="Tahoma" pitchFamily="34" charset="0"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060950" y="4508500"/>
            <a:ext cx="3744913" cy="101566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BE" altLang="en-US" sz="2000" dirty="0" smtClean="0">
                <a:latin typeface="Tahoma" pitchFamily="34" charset="0"/>
              </a:rPr>
              <a:t>Effect</a:t>
            </a:r>
            <a:r>
              <a:rPr lang="cs-CZ" altLang="en-US" sz="2000" dirty="0" err="1" smtClean="0">
                <a:latin typeface="Tahoma" pitchFamily="34" charset="0"/>
              </a:rPr>
              <a:t>ive</a:t>
            </a:r>
            <a:r>
              <a:rPr lang="fr-BE" altLang="en-US" sz="2000" dirty="0" smtClean="0">
                <a:latin typeface="Tahoma" pitchFamily="34" charset="0"/>
              </a:rPr>
              <a:t> </a:t>
            </a:r>
            <a:r>
              <a:rPr lang="cs-CZ" altLang="en-US" sz="2000" dirty="0" err="1" smtClean="0">
                <a:latin typeface="Tahoma" pitchFamily="34" charset="0"/>
              </a:rPr>
              <a:t>doses</a:t>
            </a:r>
            <a:r>
              <a:rPr lang="cs-CZ" altLang="en-US" sz="2000" dirty="0" smtClean="0">
                <a:latin typeface="Tahoma" pitchFamily="34" charset="0"/>
              </a:rPr>
              <a:t/>
            </a:r>
            <a:br>
              <a:rPr lang="cs-CZ" altLang="en-US" sz="2000" dirty="0" smtClean="0">
                <a:latin typeface="Tahoma" pitchFamily="34" charset="0"/>
              </a:rPr>
            </a:br>
            <a:r>
              <a:rPr lang="cs-CZ" altLang="en-US" sz="2000" dirty="0" err="1" smtClean="0">
                <a:latin typeface="Tahoma" pitchFamily="34" charset="0"/>
              </a:rPr>
              <a:t>Effective</a:t>
            </a:r>
            <a:r>
              <a:rPr lang="cs-CZ" altLang="en-US" sz="2000" dirty="0" smtClean="0">
                <a:latin typeface="Tahoma" pitchFamily="34" charset="0"/>
              </a:rPr>
              <a:t> </a:t>
            </a:r>
            <a:r>
              <a:rPr lang="fr-BE" altLang="en-US" sz="2000" dirty="0" smtClean="0">
                <a:latin typeface="Tahoma" pitchFamily="34" charset="0"/>
              </a:rPr>
              <a:t>concentrations </a:t>
            </a:r>
            <a:r>
              <a:rPr lang="cs-CZ" altLang="en-US" sz="2000" dirty="0" smtClean="0">
                <a:latin typeface="Tahoma" pitchFamily="34" charset="0"/>
              </a:rPr>
              <a:t/>
            </a:r>
            <a:br>
              <a:rPr lang="cs-CZ" altLang="en-US" sz="2000" dirty="0" smtClean="0">
                <a:latin typeface="Tahoma" pitchFamily="34" charset="0"/>
              </a:rPr>
            </a:br>
            <a:endParaRPr lang="en-US" altLang="en-US" sz="2000" dirty="0">
              <a:latin typeface="Tahoma" pitchFamily="34" charset="0"/>
            </a:endParaRP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V="1">
            <a:off x="3665139" y="3860799"/>
            <a:ext cx="1322786" cy="936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2845591" y="1916832"/>
            <a:ext cx="2215359" cy="122324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6" name="AutoShape 16"/>
          <p:cNvSpPr>
            <a:spLocks noChangeArrowheads="1"/>
          </p:cNvSpPr>
          <p:nvPr/>
        </p:nvSpPr>
        <p:spPr bwMode="auto">
          <a:xfrm>
            <a:off x="6716713" y="2132013"/>
            <a:ext cx="431800" cy="288925"/>
          </a:xfrm>
          <a:prstGeom prst="downArrow">
            <a:avLst>
              <a:gd name="adj1" fmla="val 44120"/>
              <a:gd name="adj2" fmla="val 4581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7" name="AutoShape 17"/>
          <p:cNvSpPr>
            <a:spLocks noChangeArrowheads="1"/>
          </p:cNvSpPr>
          <p:nvPr/>
        </p:nvSpPr>
        <p:spPr bwMode="auto">
          <a:xfrm>
            <a:off x="6716713" y="5637077"/>
            <a:ext cx="431800" cy="288925"/>
          </a:xfrm>
          <a:prstGeom prst="downArrow">
            <a:avLst>
              <a:gd name="adj1" fmla="val 44120"/>
              <a:gd name="adj2" fmla="val 4581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8" name="Rectangle 18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smtClean="0">
                <a:solidFill>
                  <a:schemeClr val="tx1"/>
                </a:solidFill>
              </a:rPr>
              <a:t>(</a:t>
            </a:r>
            <a:r>
              <a:rPr lang="cs-CZ" altLang="en-US" dirty="0" err="1" smtClean="0">
                <a:solidFill>
                  <a:schemeClr val="tx1"/>
                </a:solidFill>
              </a:rPr>
              <a:t>Eco</a:t>
            </a:r>
            <a:r>
              <a:rPr lang="cs-CZ" altLang="en-US" dirty="0" smtClean="0">
                <a:solidFill>
                  <a:schemeClr val="tx1"/>
                </a:solidFill>
              </a:rPr>
              <a:t>)</a:t>
            </a:r>
            <a:r>
              <a:rPr lang="cs-CZ" altLang="en-US" dirty="0" err="1" smtClean="0">
                <a:solidFill>
                  <a:schemeClr val="tx1"/>
                </a:solidFill>
              </a:rPr>
              <a:t>Toxicology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methods</a:t>
            </a:r>
            <a:r>
              <a:rPr lang="cs-CZ" altLang="en-US" dirty="0" smtClean="0">
                <a:solidFill>
                  <a:schemeClr val="tx1"/>
                </a:solidFill>
              </a:rPr>
              <a:t> 1  - </a:t>
            </a:r>
            <a:r>
              <a:rPr lang="cs-CZ" altLang="en-US" dirty="0" err="1" smtClean="0">
                <a:solidFill>
                  <a:schemeClr val="tx1"/>
                </a:solidFill>
              </a:rPr>
              <a:t>standardized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assays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endParaRPr lang="nl-NL" altLang="en-US" dirty="0" smtClean="0">
              <a:solidFill>
                <a:schemeClr val="tx1"/>
              </a:solidFill>
            </a:endParaRPr>
          </a:p>
        </p:txBody>
      </p:sp>
      <p:pic>
        <p:nvPicPr>
          <p:cNvPr id="20" name="Picture 4" descr="http://upyourtalent.com/wp-content/uploads/2012/04/white-rat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22" y="1232731"/>
            <a:ext cx="1690911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4278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404813"/>
            <a:ext cx="9144000" cy="7112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smtClean="0"/>
              <a:t>Ecotoxicology in current practice</a:t>
            </a:r>
            <a:endParaRPr lang="en-GB" altLang="en-US" sz="3500" smtClean="0"/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423988"/>
            <a:ext cx="9239250" cy="5749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mtClean="0">
                <a:solidFill>
                  <a:schemeClr val="tx1"/>
                </a:solidFill>
              </a:rPr>
              <a:t>Most legislations on chemicals)</a:t>
            </a:r>
            <a:br>
              <a:rPr lang="cs-CZ" altLang="en-US" smtClean="0">
                <a:solidFill>
                  <a:schemeClr val="tx1"/>
                </a:solidFill>
              </a:rPr>
            </a:br>
            <a:r>
              <a:rPr lang="cs-CZ" altLang="en-US" smtClean="0">
                <a:solidFill>
                  <a:schemeClr val="tx1"/>
                </a:solidFill>
              </a:rPr>
              <a:t>(e.g. REACH, Pharmaceuticals, Pesticides)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en-US" sz="3200" smtClean="0">
                <a:solidFill>
                  <a:schemeClr val="tx1"/>
                </a:solidFill>
              </a:rPr>
              <a:t>have very simple (basic) requirements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mtClean="0">
                <a:solidFill>
                  <a:schemeClr val="tx1"/>
                </a:solidFill>
              </a:rPr>
              <a:t>EC50 from acute toxicity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mtClean="0">
                <a:solidFill>
                  <a:schemeClr val="tx1"/>
                </a:solidFill>
              </a:rPr>
              <a:t>Of 3 basic assays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en-US" sz="1800" smtClean="0">
                <a:solidFill>
                  <a:schemeClr val="tx1"/>
                </a:solidFill>
              </a:rPr>
              <a:t>Algae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en-US" sz="1800" smtClean="0">
                <a:solidFill>
                  <a:schemeClr val="tx1"/>
                </a:solidFill>
              </a:rPr>
              <a:t>Daphnia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en-US" sz="1800" smtClean="0">
                <a:solidFill>
                  <a:schemeClr val="tx1"/>
                </a:solidFill>
              </a:rPr>
              <a:t>Fish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32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Ecotox database</a:t>
            </a:r>
            <a:r>
              <a:rPr lang="cs-CZ" altLang="en-US" sz="2400" smtClean="0">
                <a:solidFill>
                  <a:srgbClr val="FF0000"/>
                </a:solidFill>
              </a:rPr>
              <a:t>:</a:t>
            </a:r>
            <a:endParaRPr lang="en-US" altLang="en-US" sz="240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en-US" sz="2400" smtClean="0">
                <a:solidFill>
                  <a:srgbClr val="FF0000"/>
                </a:solidFill>
              </a:rPr>
              <a:t>www.epa.gov</a:t>
            </a:r>
            <a:r>
              <a:rPr lang="en-US" altLang="en-US" sz="2400" smtClean="0">
                <a:solidFill>
                  <a:srgbClr val="FF0000"/>
                </a:solidFill>
              </a:rPr>
              <a:t>/ecotox</a:t>
            </a:r>
            <a:endParaRPr lang="cs-CZ" altLang="en-US" sz="2400" smtClean="0">
              <a:solidFill>
                <a:srgbClr val="FF0000"/>
              </a:solidFill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76700"/>
            <a:ext cx="55403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755650" y="2060848"/>
            <a:ext cx="3247754" cy="1935088"/>
            <a:chOff x="756" y="1248"/>
            <a:chExt cx="4438" cy="2640"/>
          </a:xfrm>
        </p:grpSpPr>
        <p:pic>
          <p:nvPicPr>
            <p:cNvPr id="52245" name="Picture 3" descr="Daphni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298"/>
              <a:ext cx="1259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6" name="Picture 4" descr="auto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" y="2304"/>
              <a:ext cx="1195" cy="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7" name="Picture 5" descr="Dania pic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" y="1248"/>
              <a:ext cx="1750" cy="1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8" name="Picture 6" descr="algen kwee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2880"/>
              <a:ext cx="1365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27" name="Group 7"/>
          <p:cNvGrpSpPr>
            <a:grpSpLocks/>
          </p:cNvGrpSpPr>
          <p:nvPr/>
        </p:nvGrpSpPr>
        <p:grpSpPr bwMode="auto">
          <a:xfrm>
            <a:off x="1365250" y="3657600"/>
            <a:ext cx="7778750" cy="2820988"/>
            <a:chOff x="748" y="2434"/>
            <a:chExt cx="4900" cy="1777"/>
          </a:xfrm>
        </p:grpSpPr>
        <p:sp>
          <p:nvSpPr>
            <p:cNvPr id="52229" name="Freeform 8"/>
            <p:cNvSpPr>
              <a:spLocks/>
            </p:cNvSpPr>
            <p:nvPr/>
          </p:nvSpPr>
          <p:spPr bwMode="auto">
            <a:xfrm>
              <a:off x="2699" y="2434"/>
              <a:ext cx="1951" cy="1451"/>
            </a:xfrm>
            <a:custGeom>
              <a:avLst/>
              <a:gdLst>
                <a:gd name="T0" fmla="*/ 0 w 1951"/>
                <a:gd name="T1" fmla="*/ 0 h 1451"/>
                <a:gd name="T2" fmla="*/ 0 w 1951"/>
                <a:gd name="T3" fmla="*/ 1451 h 1451"/>
                <a:gd name="T4" fmla="*/ 1951 w 1951"/>
                <a:gd name="T5" fmla="*/ 1451 h 1451"/>
                <a:gd name="T6" fmla="*/ 0 60000 65536"/>
                <a:gd name="T7" fmla="*/ 0 60000 65536"/>
                <a:gd name="T8" fmla="*/ 0 60000 65536"/>
                <a:gd name="T9" fmla="*/ 0 w 1951"/>
                <a:gd name="T10" fmla="*/ 0 h 1451"/>
                <a:gd name="T11" fmla="*/ 1951 w 1951"/>
                <a:gd name="T12" fmla="*/ 1451 h 14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1" h="1451">
                  <a:moveTo>
                    <a:pt x="0" y="0"/>
                  </a:moveTo>
                  <a:lnTo>
                    <a:pt x="0" y="1451"/>
                  </a:lnTo>
                  <a:lnTo>
                    <a:pt x="1951" y="1451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0" name="Freeform 9"/>
            <p:cNvSpPr>
              <a:spLocks/>
            </p:cNvSpPr>
            <p:nvPr/>
          </p:nvSpPr>
          <p:spPr bwMode="auto">
            <a:xfrm>
              <a:off x="2835" y="2524"/>
              <a:ext cx="1587" cy="1270"/>
            </a:xfrm>
            <a:custGeom>
              <a:avLst/>
              <a:gdLst>
                <a:gd name="T0" fmla="*/ 0 w 1769"/>
                <a:gd name="T1" fmla="*/ 1270 h 1270"/>
                <a:gd name="T2" fmla="*/ 171 w 1769"/>
                <a:gd name="T3" fmla="*/ 1089 h 1270"/>
                <a:gd name="T4" fmla="*/ 266 w 1769"/>
                <a:gd name="T5" fmla="*/ 817 h 1270"/>
                <a:gd name="T6" fmla="*/ 342 w 1769"/>
                <a:gd name="T7" fmla="*/ 499 h 1270"/>
                <a:gd name="T8" fmla="*/ 419 w 1769"/>
                <a:gd name="T9" fmla="*/ 272 h 1270"/>
                <a:gd name="T10" fmla="*/ 514 w 1769"/>
                <a:gd name="T11" fmla="*/ 136 h 1270"/>
                <a:gd name="T12" fmla="*/ 608 w 1769"/>
                <a:gd name="T13" fmla="*/ 45 h 1270"/>
                <a:gd name="T14" fmla="*/ 742 w 1769"/>
                <a:gd name="T15" fmla="*/ 0 h 12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69"/>
                <a:gd name="T25" fmla="*/ 0 h 1270"/>
                <a:gd name="T26" fmla="*/ 1769 w 1769"/>
                <a:gd name="T27" fmla="*/ 1270 h 12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69" h="1270">
                  <a:moveTo>
                    <a:pt x="0" y="1270"/>
                  </a:moveTo>
                  <a:cubicBezTo>
                    <a:pt x="151" y="1217"/>
                    <a:pt x="302" y="1164"/>
                    <a:pt x="408" y="1089"/>
                  </a:cubicBezTo>
                  <a:cubicBezTo>
                    <a:pt x="514" y="1014"/>
                    <a:pt x="567" y="915"/>
                    <a:pt x="635" y="817"/>
                  </a:cubicBezTo>
                  <a:cubicBezTo>
                    <a:pt x="703" y="719"/>
                    <a:pt x="756" y="590"/>
                    <a:pt x="816" y="499"/>
                  </a:cubicBezTo>
                  <a:cubicBezTo>
                    <a:pt x="876" y="408"/>
                    <a:pt x="930" y="333"/>
                    <a:pt x="998" y="272"/>
                  </a:cubicBezTo>
                  <a:cubicBezTo>
                    <a:pt x="1066" y="211"/>
                    <a:pt x="1150" y="174"/>
                    <a:pt x="1225" y="136"/>
                  </a:cubicBezTo>
                  <a:cubicBezTo>
                    <a:pt x="1300" y="98"/>
                    <a:pt x="1360" y="68"/>
                    <a:pt x="1451" y="45"/>
                  </a:cubicBezTo>
                  <a:cubicBezTo>
                    <a:pt x="1542" y="22"/>
                    <a:pt x="1655" y="11"/>
                    <a:pt x="1769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1" name="Freeform 10"/>
            <p:cNvSpPr>
              <a:spLocks/>
            </p:cNvSpPr>
            <p:nvPr/>
          </p:nvSpPr>
          <p:spPr bwMode="auto">
            <a:xfrm>
              <a:off x="2699" y="3205"/>
              <a:ext cx="771" cy="680"/>
            </a:xfrm>
            <a:custGeom>
              <a:avLst/>
              <a:gdLst>
                <a:gd name="T0" fmla="*/ 0 w 907"/>
                <a:gd name="T1" fmla="*/ 0 h 680"/>
                <a:gd name="T2" fmla="*/ 247 w 907"/>
                <a:gd name="T3" fmla="*/ 0 h 680"/>
                <a:gd name="T4" fmla="*/ 247 w 907"/>
                <a:gd name="T5" fmla="*/ 680 h 680"/>
                <a:gd name="T6" fmla="*/ 0 60000 65536"/>
                <a:gd name="T7" fmla="*/ 0 60000 65536"/>
                <a:gd name="T8" fmla="*/ 0 60000 65536"/>
                <a:gd name="T9" fmla="*/ 0 w 907"/>
                <a:gd name="T10" fmla="*/ 0 h 680"/>
                <a:gd name="T11" fmla="*/ 907 w 907"/>
                <a:gd name="T12" fmla="*/ 680 h 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7" h="680">
                  <a:moveTo>
                    <a:pt x="0" y="0"/>
                  </a:moveTo>
                  <a:lnTo>
                    <a:pt x="907" y="0"/>
                  </a:lnTo>
                  <a:lnTo>
                    <a:pt x="907" y="680"/>
                  </a:lnTo>
                </a:path>
              </a:pathLst>
            </a:custGeom>
            <a:noFill/>
            <a:ln w="28575" cmpd="sng">
              <a:solidFill>
                <a:srgbClr val="0066FF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2" name="Text Box 11"/>
            <p:cNvSpPr txBox="1">
              <a:spLocks noChangeArrowheads="1"/>
            </p:cNvSpPr>
            <p:nvPr/>
          </p:nvSpPr>
          <p:spPr bwMode="auto">
            <a:xfrm>
              <a:off x="2472" y="3113"/>
              <a:ext cx="3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BE" altLang="en-US" sz="1400">
                  <a:latin typeface="Verdana" pitchFamily="34" charset="0"/>
                </a:rPr>
                <a:t>50</a:t>
              </a:r>
              <a:endParaRPr lang="nl-NL" altLang="en-US" sz="1400">
                <a:latin typeface="Verdana" pitchFamily="34" charset="0"/>
              </a:endParaRPr>
            </a:p>
          </p:txBody>
        </p:sp>
        <p:sp>
          <p:nvSpPr>
            <p:cNvPr id="52233" name="Text Box 12"/>
            <p:cNvSpPr txBox="1">
              <a:spLocks noChangeArrowheads="1"/>
            </p:cNvSpPr>
            <p:nvPr/>
          </p:nvSpPr>
          <p:spPr bwMode="auto">
            <a:xfrm>
              <a:off x="2382" y="2434"/>
              <a:ext cx="3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BE" altLang="en-US" sz="1400">
                  <a:latin typeface="Verdana" pitchFamily="34" charset="0"/>
                </a:rPr>
                <a:t>100</a:t>
              </a:r>
              <a:endParaRPr lang="nl-NL" altLang="en-US" sz="1400">
                <a:latin typeface="Verdana" pitchFamily="34" charset="0"/>
              </a:endParaRPr>
            </a:p>
          </p:txBody>
        </p:sp>
        <p:sp>
          <p:nvSpPr>
            <p:cNvPr id="52234" name="Text Box 13"/>
            <p:cNvSpPr txBox="1">
              <a:spLocks noChangeArrowheads="1"/>
            </p:cNvSpPr>
            <p:nvPr/>
          </p:nvSpPr>
          <p:spPr bwMode="auto">
            <a:xfrm>
              <a:off x="3222" y="3865"/>
              <a:ext cx="99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BE" altLang="en-US" sz="14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L</a:t>
              </a:r>
              <a:r>
                <a:rPr lang="cs-CZ" altLang="en-US" sz="14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D</a:t>
              </a:r>
              <a:r>
                <a:rPr lang="nl-BE" altLang="en-US" sz="14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50</a:t>
              </a:r>
              <a:r>
                <a:rPr lang="cs-CZ" altLang="en-US" sz="14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 </a:t>
              </a:r>
              <a:br>
                <a:rPr lang="cs-CZ" altLang="en-US" sz="14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</a:br>
              <a:r>
                <a:rPr lang="cs-CZ" altLang="en-US" sz="1400" b="1" dirty="0" smtClean="0">
                  <a:solidFill>
                    <a:srgbClr val="FF0000"/>
                  </a:solidFill>
                  <a:latin typeface="Verdana" pitchFamily="34" charset="0"/>
                </a:rPr>
                <a:t>LC50</a:t>
              </a:r>
              <a:endParaRPr lang="nl-NL" altLang="en-US" sz="1400" b="1" dirty="0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52235" name="Text Box 14"/>
            <p:cNvSpPr txBox="1">
              <a:spLocks noChangeArrowheads="1"/>
            </p:cNvSpPr>
            <p:nvPr/>
          </p:nvSpPr>
          <p:spPr bwMode="auto">
            <a:xfrm>
              <a:off x="4241" y="3885"/>
              <a:ext cx="140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BE" altLang="en-US" sz="1400">
                  <a:latin typeface="Verdana" pitchFamily="34" charset="0"/>
                </a:rPr>
                <a:t>[concentration]                                    in mg/L </a:t>
              </a:r>
              <a:r>
                <a:rPr lang="nl-BE" altLang="en-US" sz="1400" b="1">
                  <a:latin typeface="Verdana" pitchFamily="34" charset="0"/>
                </a:rPr>
                <a:t>or</a:t>
              </a:r>
              <a:r>
                <a:rPr lang="nl-BE" altLang="en-US" sz="1400">
                  <a:latin typeface="Verdana" pitchFamily="34" charset="0"/>
                </a:rPr>
                <a:t> % effluent</a:t>
              </a:r>
              <a:endParaRPr lang="nl-NL" altLang="en-US" sz="1400">
                <a:latin typeface="Verdana" pitchFamily="34" charset="0"/>
              </a:endParaRPr>
            </a:p>
          </p:txBody>
        </p:sp>
        <p:grpSp>
          <p:nvGrpSpPr>
            <p:cNvPr id="52236" name="Group 15"/>
            <p:cNvGrpSpPr>
              <a:grpSpLocks/>
            </p:cNvGrpSpPr>
            <p:nvPr/>
          </p:nvGrpSpPr>
          <p:grpSpPr bwMode="auto">
            <a:xfrm>
              <a:off x="3107" y="2478"/>
              <a:ext cx="1316" cy="1225"/>
              <a:chOff x="2653" y="1207"/>
              <a:chExt cx="1316" cy="1225"/>
            </a:xfrm>
          </p:grpSpPr>
          <p:sp>
            <p:nvSpPr>
              <p:cNvPr id="191504" name="AutoShape 16"/>
              <p:cNvSpPr>
                <a:spLocks noChangeArrowheads="1"/>
              </p:cNvSpPr>
              <p:nvPr/>
            </p:nvSpPr>
            <p:spPr bwMode="auto">
              <a:xfrm>
                <a:off x="2653" y="2341"/>
                <a:ext cx="91" cy="91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1505" name="AutoShape 17"/>
              <p:cNvSpPr>
                <a:spLocks noChangeArrowheads="1"/>
              </p:cNvSpPr>
              <p:nvPr/>
            </p:nvSpPr>
            <p:spPr bwMode="auto">
              <a:xfrm>
                <a:off x="2925" y="2024"/>
                <a:ext cx="91" cy="91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1506" name="AutoShape 18"/>
              <p:cNvSpPr>
                <a:spLocks noChangeArrowheads="1"/>
              </p:cNvSpPr>
              <p:nvPr/>
            </p:nvSpPr>
            <p:spPr bwMode="auto">
              <a:xfrm>
                <a:off x="3152" y="1616"/>
                <a:ext cx="91" cy="91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1507" name="AutoShape 19"/>
              <p:cNvSpPr>
                <a:spLocks noChangeArrowheads="1"/>
              </p:cNvSpPr>
              <p:nvPr/>
            </p:nvSpPr>
            <p:spPr bwMode="auto">
              <a:xfrm>
                <a:off x="3470" y="1344"/>
                <a:ext cx="91" cy="91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1508" name="AutoShape 20"/>
              <p:cNvSpPr>
                <a:spLocks noChangeArrowheads="1"/>
              </p:cNvSpPr>
              <p:nvPr/>
            </p:nvSpPr>
            <p:spPr bwMode="auto">
              <a:xfrm>
                <a:off x="3878" y="1207"/>
                <a:ext cx="91" cy="91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2237" name="Group 21"/>
            <p:cNvGrpSpPr>
              <a:grpSpLocks/>
            </p:cNvGrpSpPr>
            <p:nvPr/>
          </p:nvGrpSpPr>
          <p:grpSpPr bwMode="auto">
            <a:xfrm>
              <a:off x="748" y="2880"/>
              <a:ext cx="2132" cy="1144"/>
              <a:chOff x="249" y="1473"/>
              <a:chExt cx="2132" cy="1144"/>
            </a:xfrm>
          </p:grpSpPr>
          <p:sp>
            <p:nvSpPr>
              <p:cNvPr id="52238" name="Text Box 22"/>
              <p:cNvSpPr txBox="1">
                <a:spLocks noChangeArrowheads="1"/>
              </p:cNvSpPr>
              <p:nvPr/>
            </p:nvSpPr>
            <p:spPr bwMode="auto">
              <a:xfrm>
                <a:off x="249" y="1473"/>
                <a:ext cx="1542" cy="1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nl-BE" altLang="en-US" sz="1400" dirty="0">
                    <a:latin typeface="Verdana" pitchFamily="34" charset="0"/>
                  </a:rPr>
                  <a:t>Threshold: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cs-CZ" altLang="en-US" sz="1400" b="1" dirty="0" err="1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TOXICOLOGY</a:t>
                </a:r>
                <a:r>
                  <a:rPr lang="cs-CZ" alt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 No </a:t>
                </a:r>
                <a:r>
                  <a:rPr lang="cs-CZ" altLang="en-US" sz="1400" dirty="0" err="1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Obervable</a:t>
                </a:r>
                <a:r>
                  <a:rPr lang="cs-CZ" alt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 </a:t>
                </a:r>
                <a:r>
                  <a:rPr lang="cs-CZ" altLang="en-US" sz="1400" dirty="0" err="1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Adverse</a:t>
                </a:r>
                <a:r>
                  <a:rPr lang="cs-CZ" alt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/>
                </a:r>
                <a:br>
                  <a:rPr lang="cs-CZ" alt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</a:br>
                <a:r>
                  <a:rPr lang="cs-CZ" altLang="en-US" sz="1400" dirty="0" err="1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Effect</a:t>
                </a:r>
                <a:r>
                  <a:rPr lang="cs-CZ" alt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 </a:t>
                </a:r>
                <a:r>
                  <a:rPr lang="cs-CZ" altLang="en-US" sz="1400" dirty="0" err="1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Level</a:t>
                </a:r>
                <a:r>
                  <a:rPr lang="cs-CZ" alt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 (</a:t>
                </a:r>
                <a:r>
                  <a:rPr lang="cs-CZ" altLang="en-US" sz="1400" dirty="0" err="1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NOAEL</a:t>
                </a:r>
                <a:r>
                  <a:rPr lang="cs-CZ" alt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)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cs-CZ" altLang="en-US" sz="1400" b="1" dirty="0" smtClean="0">
                    <a:latin typeface="Verdana" pitchFamily="34" charset="0"/>
                  </a:rPr>
                  <a:t>ECOTOXICOLOGY </a:t>
                </a:r>
                <a:r>
                  <a:rPr lang="nl-BE" altLang="en-US" sz="1400" b="1" dirty="0" smtClean="0">
                    <a:latin typeface="Verdana" pitchFamily="34" charset="0"/>
                  </a:rPr>
                  <a:t>No </a:t>
                </a:r>
                <a:r>
                  <a:rPr lang="nl-BE" altLang="en-US" sz="1400" b="1" dirty="0">
                    <a:latin typeface="Verdana" pitchFamily="34" charset="0"/>
                  </a:rPr>
                  <a:t>Observed Effect Concentration (</a:t>
                </a:r>
                <a:r>
                  <a:rPr lang="nl-BE" altLang="en-US" sz="1400" b="1" dirty="0">
                    <a:solidFill>
                      <a:srgbClr val="FF0000"/>
                    </a:solidFill>
                    <a:latin typeface="Verdana" pitchFamily="34" charset="0"/>
                  </a:rPr>
                  <a:t>NOEC</a:t>
                </a:r>
                <a:r>
                  <a:rPr lang="nl-BE" altLang="en-US" sz="1400" b="1" dirty="0">
                    <a:latin typeface="Verdana" pitchFamily="34" charset="0"/>
                  </a:rPr>
                  <a:t>)</a:t>
                </a:r>
                <a:endParaRPr lang="nl-NL" altLang="en-US" sz="1400" b="1" dirty="0">
                  <a:latin typeface="Verdana" pitchFamily="34" charset="0"/>
                </a:endParaRPr>
              </a:p>
            </p:txBody>
          </p:sp>
          <p:sp>
            <p:nvSpPr>
              <p:cNvPr id="52239" name="Line 23"/>
              <p:cNvSpPr>
                <a:spLocks noChangeShapeType="1"/>
              </p:cNvSpPr>
              <p:nvPr/>
            </p:nvSpPr>
            <p:spPr bwMode="auto">
              <a:xfrm>
                <a:off x="1655" y="2115"/>
                <a:ext cx="726" cy="226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228" name="Rectangle 24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mtClean="0">
                <a:solidFill>
                  <a:schemeClr val="tx1"/>
                </a:solidFill>
              </a:rPr>
              <a:t>Laboratory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smtClean="0">
                <a:solidFill>
                  <a:schemeClr val="tx1"/>
                </a:solidFill>
              </a:rPr>
              <a:t>data and </a:t>
            </a:r>
            <a:r>
              <a:rPr lang="cs-CZ" altLang="en-US" dirty="0" err="1" smtClean="0">
                <a:solidFill>
                  <a:schemeClr val="tx1"/>
                </a:solidFill>
              </a:rPr>
              <a:t>results</a:t>
            </a:r>
            <a:endParaRPr lang="nl-NL" altLang="en-US" dirty="0" smtClean="0">
              <a:solidFill>
                <a:schemeClr val="tx1"/>
              </a:solidFill>
            </a:endParaRPr>
          </a:p>
        </p:txBody>
      </p:sp>
      <p:pic>
        <p:nvPicPr>
          <p:cNvPr id="25" name="Picture 4" descr="http://upyourtalent.com/wp-content/uploads/2012/04/white-rat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40" y="1223355"/>
            <a:ext cx="1690911" cy="792088"/>
          </a:xfrm>
          <a:prstGeom prst="rect">
            <a:avLst/>
          </a:prstGeom>
          <a:noFill/>
        </p:spPr>
      </p:pic>
      <p:sp>
        <p:nvSpPr>
          <p:cNvPr id="2" name="Šipka doprava 1"/>
          <p:cNvSpPr/>
          <p:nvPr/>
        </p:nvSpPr>
        <p:spPr>
          <a:xfrm>
            <a:off x="6227192" y="2015443"/>
            <a:ext cx="577056" cy="837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6701783" y="1844824"/>
            <a:ext cx="22910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chemeClr val="accent5">
                    <a:lumMod val="75000"/>
                  </a:schemeClr>
                </a:solidFill>
              </a:rPr>
              <a:t>How</a:t>
            </a:r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  <a:t> are</a:t>
            </a:r>
            <a:b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LC50</a:t>
            </a:r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5">
                    <a:lumMod val="75000"/>
                  </a:schemeClr>
                </a:solidFill>
              </a:rPr>
              <a:t>from</a:t>
            </a:r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400" b="1" dirty="0" err="1" smtClean="0">
                <a:solidFill>
                  <a:schemeClr val="accent5">
                    <a:lumMod val="75000"/>
                  </a:schemeClr>
                </a:solidFill>
              </a:rPr>
              <a:t>ecotox</a:t>
            </a:r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5">
                    <a:lumMod val="75000"/>
                  </a:schemeClr>
                </a:solidFill>
              </a:rPr>
              <a:t>assays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used </a:t>
            </a:r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841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404813"/>
            <a:ext cx="9144000" cy="7112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smtClean="0"/>
              <a:t>Ecotoxicology in current practice</a:t>
            </a:r>
            <a:endParaRPr lang="en-GB" altLang="en-US" sz="3500" smtClean="0"/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423988"/>
            <a:ext cx="8591550" cy="5749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800" smtClean="0">
                <a:solidFill>
                  <a:schemeClr val="tx1"/>
                </a:solidFill>
              </a:rPr>
              <a:t>How to extrapolate 3 (or few more) EC50 values to get legally binding safe concentration, which is protecting virtually all organisms?</a:t>
            </a:r>
            <a:r>
              <a:rPr lang="cs-CZ" altLang="en-US" smtClean="0">
                <a:solidFill>
                  <a:schemeClr val="tx1"/>
                </a:solidFill>
              </a:rPr>
              <a:t/>
            </a:r>
            <a:br>
              <a:rPr lang="cs-CZ" altLang="en-US" smtClean="0">
                <a:solidFill>
                  <a:schemeClr val="tx1"/>
                </a:solidFill>
              </a:rPr>
            </a:br>
            <a:endParaRPr lang="cs-CZ" altLang="en-US" sz="20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GB" altLang="en-US" sz="20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altLang="en-US" sz="2000" b="1" smtClean="0">
                <a:solidFill>
                  <a:srgbClr val="FF0000"/>
                </a:solidFill>
              </a:rPr>
              <a:t>	</a:t>
            </a:r>
            <a:r>
              <a:rPr lang="cs-CZ" altLang="en-US" sz="2000" b="1" smtClean="0">
                <a:solidFill>
                  <a:srgbClr val="FF0000"/>
                </a:solidFill>
              </a:rPr>
              <a:t>PNEC</a:t>
            </a:r>
            <a:r>
              <a:rPr lang="cs-CZ" altLang="en-US" sz="2000" b="1" smtClean="0">
                <a:solidFill>
                  <a:schemeClr val="tx1"/>
                </a:solidFill>
              </a:rPr>
              <a:t> </a:t>
            </a:r>
            <a:endParaRPr lang="en-GB" altLang="en-US" sz="20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altLang="en-US" sz="2000" smtClean="0">
                <a:solidFill>
                  <a:schemeClr val="tx1"/>
                </a:solidFill>
              </a:rPr>
              <a:t>	</a:t>
            </a:r>
            <a:r>
              <a:rPr lang="cs-CZ" altLang="en-US" sz="2000" smtClean="0">
                <a:solidFill>
                  <a:schemeClr val="tx1"/>
                </a:solidFill>
              </a:rPr>
              <a:t>(Predicted No Effect Concentration)</a:t>
            </a:r>
            <a:r>
              <a:rPr lang="en-GB" altLang="en-US" sz="200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altLang="en-US" sz="2000" smtClean="0">
                <a:solidFill>
                  <a:schemeClr val="tx1"/>
                </a:solidFill>
              </a:rPr>
              <a:t>	</a:t>
            </a:r>
            <a:r>
              <a:rPr lang="en-GB" altLang="en-US" sz="2000" i="1" smtClean="0">
                <a:solidFill>
                  <a:schemeClr val="tx1"/>
                </a:solidFill>
              </a:rPr>
              <a:t> “value recommended by scientists”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GB" altLang="en-US" sz="20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altLang="en-US" sz="20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altLang="en-US" sz="2000" b="1" smtClean="0">
                <a:solidFill>
                  <a:srgbClr val="FF0000"/>
                </a:solidFill>
              </a:rPr>
              <a:t>	</a:t>
            </a:r>
            <a:r>
              <a:rPr lang="cs-CZ" altLang="en-US" sz="2000" b="1" smtClean="0">
                <a:solidFill>
                  <a:srgbClr val="FF0000"/>
                </a:solidFill>
              </a:rPr>
              <a:t>EQS</a:t>
            </a:r>
            <a:endParaRPr lang="en-GB" altLang="en-US" sz="20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altLang="en-US" sz="2000" smtClean="0">
                <a:solidFill>
                  <a:schemeClr val="tx1"/>
                </a:solidFill>
              </a:rPr>
              <a:t> 	</a:t>
            </a:r>
            <a:r>
              <a:rPr lang="cs-CZ" altLang="en-US" sz="2000" smtClean="0">
                <a:solidFill>
                  <a:schemeClr val="tx1"/>
                </a:solidFill>
              </a:rPr>
              <a:t>(Environmental Quality Standard)</a:t>
            </a:r>
            <a:endParaRPr lang="en-GB" altLang="en-US" sz="20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altLang="en-US" sz="2000" smtClean="0">
                <a:solidFill>
                  <a:schemeClr val="tx1"/>
                </a:solidFill>
              </a:rPr>
              <a:t>	</a:t>
            </a:r>
            <a:r>
              <a:rPr lang="en-GB" altLang="en-US" sz="2000" i="1" smtClean="0">
                <a:solidFill>
                  <a:schemeClr val="tx1"/>
                </a:solidFill>
              </a:rPr>
              <a:t> “value that occurs in legislation”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altLang="en-US" sz="2000" smtClean="0">
              <a:solidFill>
                <a:schemeClr val="tx1"/>
              </a:solidFill>
            </a:endParaRP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94113"/>
            <a:ext cx="40338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1692275" y="2781300"/>
            <a:ext cx="1008063" cy="57626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Šipka dolů 5"/>
          <p:cNvSpPr/>
          <p:nvPr/>
        </p:nvSpPr>
        <p:spPr>
          <a:xfrm>
            <a:off x="1692275" y="4437063"/>
            <a:ext cx="1008063" cy="57626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 smtClean="0">
                <a:solidFill>
                  <a:schemeClr val="tx1"/>
                </a:solidFill>
              </a:rPr>
              <a:t>Extrapolation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for</a:t>
            </a:r>
            <a:r>
              <a:rPr lang="cs-CZ" altLang="en-US" dirty="0" smtClean="0">
                <a:solidFill>
                  <a:schemeClr val="tx1"/>
                </a:solidFill>
              </a:rPr>
              <a:t> Risk </a:t>
            </a:r>
            <a:r>
              <a:rPr lang="cs-CZ" altLang="en-US" dirty="0" err="1" smtClean="0">
                <a:solidFill>
                  <a:schemeClr val="tx1"/>
                </a:solidFill>
              </a:rPr>
              <a:t>Assessment</a:t>
            </a:r>
            <a:endParaRPr lang="nl-NL" altLang="en-US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684213" y="1268437"/>
            <a:ext cx="9217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 sz="16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782638" y="2492399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BE" altLang="en-US" sz="1400"/>
              <a:t>Data</a:t>
            </a:r>
            <a:endParaRPr lang="nl-NL" altLang="en-US" sz="1400"/>
          </a:p>
        </p:txBody>
      </p:sp>
      <p:sp>
        <p:nvSpPr>
          <p:cNvPr id="61445" name="Rectangle 6"/>
          <p:cNvSpPr>
            <a:spLocks noChangeArrowheads="1"/>
          </p:cNvSpPr>
          <p:nvPr/>
        </p:nvSpPr>
        <p:spPr bwMode="auto">
          <a:xfrm>
            <a:off x="2855913" y="2420962"/>
            <a:ext cx="13668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r-BE" altLang="en-US" sz="1400"/>
              <a:t>Assessment factor</a:t>
            </a:r>
            <a:endParaRPr lang="nl-NL" altLang="en-US" sz="1400"/>
          </a:p>
        </p:txBody>
      </p:sp>
      <p:sp>
        <p:nvSpPr>
          <p:cNvPr id="61446" name="Line 7"/>
          <p:cNvSpPr>
            <a:spLocks noChangeShapeType="1"/>
          </p:cNvSpPr>
          <p:nvPr/>
        </p:nvSpPr>
        <p:spPr bwMode="auto">
          <a:xfrm>
            <a:off x="265113" y="2924199"/>
            <a:ext cx="37433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Rectangle 8"/>
          <p:cNvSpPr>
            <a:spLocks noChangeArrowheads="1"/>
          </p:cNvSpPr>
          <p:nvPr/>
        </p:nvSpPr>
        <p:spPr bwMode="auto">
          <a:xfrm>
            <a:off x="144463" y="3087712"/>
            <a:ext cx="2716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altLang="en-US" sz="1400"/>
              <a:t>L(E)C50 short-term toxicity tests</a:t>
            </a:r>
          </a:p>
        </p:txBody>
      </p:sp>
      <p:sp>
        <p:nvSpPr>
          <p:cNvPr id="61448" name="Rectangle 9"/>
          <p:cNvSpPr>
            <a:spLocks noChangeArrowheads="1"/>
          </p:cNvSpPr>
          <p:nvPr/>
        </p:nvSpPr>
        <p:spPr bwMode="auto">
          <a:xfrm>
            <a:off x="144463" y="3494112"/>
            <a:ext cx="2825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altLang="en-US" sz="1400"/>
              <a:t>NOEC for 1 long-term toxicity test</a:t>
            </a:r>
          </a:p>
        </p:txBody>
      </p:sp>
      <p:sp>
        <p:nvSpPr>
          <p:cNvPr id="61449" name="Rectangle 10"/>
          <p:cNvSpPr>
            <a:spLocks noChangeArrowheads="1"/>
          </p:cNvSpPr>
          <p:nvPr/>
        </p:nvSpPr>
        <p:spPr bwMode="auto">
          <a:xfrm>
            <a:off x="128588" y="3902099"/>
            <a:ext cx="25796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altLang="en-US" sz="1400"/>
              <a:t>NOEC for additional long-term</a:t>
            </a:r>
          </a:p>
          <a:p>
            <a:r>
              <a:rPr lang="nl-NL" altLang="en-US" sz="1400"/>
              <a:t>toxicity tests of 2 trophic levels</a:t>
            </a:r>
          </a:p>
        </p:txBody>
      </p:sp>
      <p:sp>
        <p:nvSpPr>
          <p:cNvPr id="61450" name="Rectangle 11"/>
          <p:cNvSpPr>
            <a:spLocks noChangeArrowheads="1"/>
          </p:cNvSpPr>
          <p:nvPr/>
        </p:nvSpPr>
        <p:spPr bwMode="auto">
          <a:xfrm>
            <a:off x="107950" y="4595837"/>
            <a:ext cx="26082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altLang="en-US" sz="1400"/>
              <a:t>NOEC for additional long-term </a:t>
            </a:r>
          </a:p>
          <a:p>
            <a:r>
              <a:rPr lang="nl-NL" altLang="en-US" sz="1400"/>
              <a:t>toxicity tests of 3 species of 3 </a:t>
            </a:r>
          </a:p>
          <a:p>
            <a:r>
              <a:rPr lang="nl-NL" altLang="en-US" sz="1400"/>
              <a:t>trophic levels</a:t>
            </a:r>
          </a:p>
        </p:txBody>
      </p:sp>
      <p:sp>
        <p:nvSpPr>
          <p:cNvPr id="61451" name="Line 12"/>
          <p:cNvSpPr>
            <a:spLocks noChangeShapeType="1"/>
          </p:cNvSpPr>
          <p:nvPr/>
        </p:nvSpPr>
        <p:spPr bwMode="auto">
          <a:xfrm>
            <a:off x="2928938" y="2492399"/>
            <a:ext cx="0" cy="27368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Rectangle 13"/>
          <p:cNvSpPr>
            <a:spLocks noChangeArrowheads="1"/>
          </p:cNvSpPr>
          <p:nvPr/>
        </p:nvSpPr>
        <p:spPr bwMode="auto">
          <a:xfrm>
            <a:off x="3071813" y="3141687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nl-NL" altLang="en-US" sz="1400"/>
              <a:t>1000</a:t>
            </a:r>
          </a:p>
        </p:txBody>
      </p:sp>
      <p:sp>
        <p:nvSpPr>
          <p:cNvPr id="61453" name="Rectangle 14"/>
          <p:cNvSpPr>
            <a:spLocks noChangeArrowheads="1"/>
          </p:cNvSpPr>
          <p:nvPr/>
        </p:nvSpPr>
        <p:spPr bwMode="auto">
          <a:xfrm>
            <a:off x="3170238" y="3548087"/>
            <a:ext cx="479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nl-NL" altLang="en-US" sz="1400"/>
              <a:t>100</a:t>
            </a:r>
          </a:p>
        </p:txBody>
      </p:sp>
      <p:sp>
        <p:nvSpPr>
          <p:cNvPr id="61454" name="Rectangle 15"/>
          <p:cNvSpPr>
            <a:spLocks noChangeArrowheads="1"/>
          </p:cNvSpPr>
          <p:nvPr/>
        </p:nvSpPr>
        <p:spPr bwMode="auto">
          <a:xfrm>
            <a:off x="3268663" y="4014812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nl-NL" altLang="en-US" sz="1400"/>
              <a:t>50</a:t>
            </a:r>
          </a:p>
        </p:txBody>
      </p:sp>
      <p:sp>
        <p:nvSpPr>
          <p:cNvPr id="61455" name="Rectangle 16"/>
          <p:cNvSpPr>
            <a:spLocks noChangeArrowheads="1"/>
          </p:cNvSpPr>
          <p:nvPr/>
        </p:nvSpPr>
        <p:spPr bwMode="auto">
          <a:xfrm>
            <a:off x="3268663" y="4706962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nl-NL" altLang="en-US" sz="1400"/>
              <a:t>10</a:t>
            </a:r>
          </a:p>
        </p:txBody>
      </p:sp>
      <p:sp>
        <p:nvSpPr>
          <p:cNvPr id="61456" name="Text Box 17"/>
          <p:cNvSpPr txBox="1">
            <a:spLocks noChangeArrowheads="1"/>
          </p:cNvSpPr>
          <p:nvPr/>
        </p:nvSpPr>
        <p:spPr bwMode="auto">
          <a:xfrm>
            <a:off x="5992813" y="4713312"/>
            <a:ext cx="27638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BE" altLang="en-US" sz="1600" b="1"/>
              <a:t>Protection level: 95%</a:t>
            </a:r>
            <a:endParaRPr lang="nl-NL" altLang="en-US" sz="1600" b="1"/>
          </a:p>
        </p:txBody>
      </p:sp>
      <p:sp>
        <p:nvSpPr>
          <p:cNvPr id="61457" name="Rectangle 18"/>
          <p:cNvSpPr>
            <a:spLocks noChangeArrowheads="1"/>
          </p:cNvSpPr>
          <p:nvPr/>
        </p:nvSpPr>
        <p:spPr bwMode="auto">
          <a:xfrm>
            <a:off x="2713038" y="1268437"/>
            <a:ext cx="3911600" cy="469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cs-CZ" altLang="en-US" sz="2400" b="1" dirty="0" smtClean="0"/>
              <a:t>(</a:t>
            </a:r>
            <a:r>
              <a:rPr lang="en-US" altLang="en-US" sz="2400" b="1" dirty="0" smtClean="0"/>
              <a:t>Eco</a:t>
            </a:r>
            <a:r>
              <a:rPr lang="cs-CZ" altLang="en-US" sz="2400" b="1" dirty="0" smtClean="0"/>
              <a:t>)T</a:t>
            </a:r>
            <a:r>
              <a:rPr lang="en-US" altLang="en-US" sz="2400" b="1" dirty="0" err="1" smtClean="0"/>
              <a:t>oxicological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data</a:t>
            </a:r>
            <a:endParaRPr lang="en-US" altLang="en-US" sz="2400" b="1" dirty="0">
              <a:latin typeface="Optimum" charset="0"/>
            </a:endParaRPr>
          </a:p>
        </p:txBody>
      </p:sp>
      <p:sp>
        <p:nvSpPr>
          <p:cNvPr id="61458" name="Rectangle 19"/>
          <p:cNvSpPr>
            <a:spLocks noChangeArrowheads="1"/>
          </p:cNvSpPr>
          <p:nvPr/>
        </p:nvSpPr>
        <p:spPr bwMode="auto">
          <a:xfrm>
            <a:off x="4870450" y="2060599"/>
            <a:ext cx="3846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altLang="en-US" sz="1600" b="1"/>
              <a:t>Species sensitivity distribution (SSD) </a:t>
            </a:r>
            <a:endParaRPr lang="en-GB" altLang="en-US" sz="1600" b="1"/>
          </a:p>
        </p:txBody>
      </p:sp>
      <p:pic>
        <p:nvPicPr>
          <p:cNvPr id="61459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852762"/>
            <a:ext cx="4394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0" name="Line 21"/>
          <p:cNvSpPr>
            <a:spLocks noChangeShapeType="1"/>
          </p:cNvSpPr>
          <p:nvPr/>
        </p:nvSpPr>
        <p:spPr bwMode="auto">
          <a:xfrm flipV="1">
            <a:off x="5305425" y="4579962"/>
            <a:ext cx="1008063" cy="142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61" name="Line 22"/>
          <p:cNvSpPr>
            <a:spLocks noChangeShapeType="1"/>
          </p:cNvSpPr>
          <p:nvPr/>
        </p:nvSpPr>
        <p:spPr bwMode="auto">
          <a:xfrm>
            <a:off x="6313488" y="4567262"/>
            <a:ext cx="0" cy="2301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62" name="Rectangle 23"/>
          <p:cNvSpPr>
            <a:spLocks noChangeArrowheads="1"/>
          </p:cNvSpPr>
          <p:nvPr/>
        </p:nvSpPr>
        <p:spPr bwMode="auto">
          <a:xfrm>
            <a:off x="5089525" y="4868887"/>
            <a:ext cx="385127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63" name="Rectangle 24"/>
          <p:cNvSpPr>
            <a:spLocks noChangeArrowheads="1"/>
          </p:cNvSpPr>
          <p:nvPr/>
        </p:nvSpPr>
        <p:spPr bwMode="auto">
          <a:xfrm>
            <a:off x="5448300" y="4868887"/>
            <a:ext cx="2454275" cy="3048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altLang="en-US" sz="1400" b="1">
                <a:solidFill>
                  <a:srgbClr val="FF0000"/>
                </a:solidFill>
              </a:rPr>
              <a:t>HC5 = 95% protection level</a:t>
            </a:r>
            <a:endParaRPr lang="en-GB" altLang="en-US" sz="1400">
              <a:solidFill>
                <a:srgbClr val="FF0000"/>
              </a:solidFill>
            </a:endParaRPr>
          </a:p>
        </p:txBody>
      </p:sp>
      <p:sp>
        <p:nvSpPr>
          <p:cNvPr id="61464" name="Text Box 25"/>
          <p:cNvSpPr txBox="1">
            <a:spLocks noChangeArrowheads="1"/>
          </p:cNvSpPr>
          <p:nvPr/>
        </p:nvSpPr>
        <p:spPr bwMode="auto">
          <a:xfrm>
            <a:off x="8329613" y="4724424"/>
            <a:ext cx="720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en-US" sz="1200">
                <a:latin typeface="Verdana" pitchFamily="34" charset="0"/>
              </a:rPr>
              <a:t>[C]</a:t>
            </a:r>
            <a:endParaRPr lang="nl-NL" altLang="en-US" sz="1200">
              <a:latin typeface="Verdana" pitchFamily="34" charset="0"/>
            </a:endParaRPr>
          </a:p>
        </p:txBody>
      </p:sp>
      <p:sp>
        <p:nvSpPr>
          <p:cNvPr id="61465" name="Rectangle 26"/>
          <p:cNvSpPr>
            <a:spLocks noChangeArrowheads="1"/>
          </p:cNvSpPr>
          <p:nvPr/>
        </p:nvSpPr>
        <p:spPr bwMode="auto">
          <a:xfrm>
            <a:off x="1055688" y="1917724"/>
            <a:ext cx="22748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cs-CZ" altLang="en-US" sz="1600" b="1"/>
              <a:t>Assessment </a:t>
            </a:r>
            <a:r>
              <a:rPr lang="en-US" altLang="en-US" sz="1600" b="1"/>
              <a:t>/</a:t>
            </a:r>
            <a:br>
              <a:rPr lang="en-US" altLang="en-US" sz="1600" b="1"/>
            </a:br>
            <a:r>
              <a:rPr lang="nl-NL" altLang="en-US" sz="1600" b="1"/>
              <a:t>Extrapolation factors </a:t>
            </a:r>
            <a:endParaRPr lang="en-GB" altLang="en-US" sz="1600" b="1"/>
          </a:p>
        </p:txBody>
      </p:sp>
      <p:sp>
        <p:nvSpPr>
          <p:cNvPr id="61466" name="Rectangle 27"/>
          <p:cNvSpPr>
            <a:spLocks noChangeArrowheads="1"/>
          </p:cNvSpPr>
          <p:nvPr/>
        </p:nvSpPr>
        <p:spPr bwMode="auto">
          <a:xfrm>
            <a:off x="2784475" y="5661049"/>
            <a:ext cx="3673475" cy="5762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>
              <a:latin typeface="Verdana" pitchFamily="34" charset="0"/>
            </a:endParaRPr>
          </a:p>
        </p:txBody>
      </p:sp>
      <p:sp>
        <p:nvSpPr>
          <p:cNvPr id="61467" name="Rectangle 28"/>
          <p:cNvSpPr>
            <a:spLocks noChangeArrowheads="1"/>
          </p:cNvSpPr>
          <p:nvPr/>
        </p:nvSpPr>
        <p:spPr bwMode="auto">
          <a:xfrm>
            <a:off x="2700338" y="5767412"/>
            <a:ext cx="3911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b="1" dirty="0" err="1" smtClean="0">
                <a:solidFill>
                  <a:srgbClr val="FF0000"/>
                </a:solidFill>
              </a:rPr>
              <a:t>PNEC</a:t>
            </a:r>
            <a:endParaRPr lang="en-US" altLang="en-US" sz="2400" b="1" dirty="0">
              <a:solidFill>
                <a:srgbClr val="FF0000"/>
              </a:solidFill>
              <a:latin typeface="Optimum" charset="0"/>
            </a:endParaRPr>
          </a:p>
        </p:txBody>
      </p:sp>
      <p:sp>
        <p:nvSpPr>
          <p:cNvPr id="61468" name="AutoShape 29"/>
          <p:cNvSpPr>
            <a:spLocks noChangeArrowheads="1"/>
          </p:cNvSpPr>
          <p:nvPr/>
        </p:nvSpPr>
        <p:spPr bwMode="auto">
          <a:xfrm flipV="1">
            <a:off x="6600825" y="1412899"/>
            <a:ext cx="719138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9" name="AutoShape 30"/>
          <p:cNvSpPr>
            <a:spLocks noChangeArrowheads="1"/>
          </p:cNvSpPr>
          <p:nvPr/>
        </p:nvSpPr>
        <p:spPr bwMode="auto">
          <a:xfrm flipH="1" flipV="1">
            <a:off x="1992313" y="1484337"/>
            <a:ext cx="719137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0" name="AutoShape 31"/>
          <p:cNvSpPr>
            <a:spLocks noChangeArrowheads="1"/>
          </p:cNvSpPr>
          <p:nvPr/>
        </p:nvSpPr>
        <p:spPr bwMode="auto">
          <a:xfrm rot="5400000" flipV="1">
            <a:off x="6638132" y="5480868"/>
            <a:ext cx="719137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1" name="AutoShape 32"/>
          <p:cNvSpPr>
            <a:spLocks noChangeArrowheads="1"/>
          </p:cNvSpPr>
          <p:nvPr/>
        </p:nvSpPr>
        <p:spPr bwMode="auto">
          <a:xfrm rot="-5400000" flipH="1" flipV="1">
            <a:off x="1958182" y="5409430"/>
            <a:ext cx="719138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68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6"/>
          <p:cNvGrpSpPr>
            <a:grpSpLocks/>
          </p:cNvGrpSpPr>
          <p:nvPr/>
        </p:nvGrpSpPr>
        <p:grpSpPr bwMode="auto">
          <a:xfrm>
            <a:off x="5482525" y="476250"/>
            <a:ext cx="2042223" cy="3254085"/>
            <a:chOff x="5482244" y="476672"/>
            <a:chExt cx="2042084" cy="3253963"/>
          </a:xfrm>
        </p:grpSpPr>
        <p:sp>
          <p:nvSpPr>
            <p:cNvPr id="7" name="Volný tvar 6"/>
            <p:cNvSpPr/>
            <p:nvPr/>
          </p:nvSpPr>
          <p:spPr>
            <a:xfrm>
              <a:off x="5579774" y="476672"/>
              <a:ext cx="1944554" cy="3066935"/>
            </a:xfrm>
            <a:custGeom>
              <a:avLst/>
              <a:gdLst>
                <a:gd name="connsiteX0" fmla="*/ 0 w 1828800"/>
                <a:gd name="connsiteY0" fmla="*/ 2984500 h 2984500"/>
                <a:gd name="connsiteX1" fmla="*/ 1282700 w 1828800"/>
                <a:gd name="connsiteY1" fmla="*/ 2273300 h 2984500"/>
                <a:gd name="connsiteX2" fmla="*/ 850900 w 1828800"/>
                <a:gd name="connsiteY2" fmla="*/ 901700 h 2984500"/>
                <a:gd name="connsiteX3" fmla="*/ 1828800 w 1828800"/>
                <a:gd name="connsiteY3" fmla="*/ 0 h 2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2984500">
                  <a:moveTo>
                    <a:pt x="0" y="2984500"/>
                  </a:moveTo>
                  <a:cubicBezTo>
                    <a:pt x="570441" y="2802466"/>
                    <a:pt x="1140883" y="2620433"/>
                    <a:pt x="1282700" y="2273300"/>
                  </a:cubicBezTo>
                  <a:cubicBezTo>
                    <a:pt x="1424517" y="1926167"/>
                    <a:pt x="759883" y="1280583"/>
                    <a:pt x="850900" y="901700"/>
                  </a:cubicBezTo>
                  <a:cubicBezTo>
                    <a:pt x="941917" y="522817"/>
                    <a:pt x="1385358" y="261408"/>
                    <a:pt x="1828800" y="0"/>
                  </a:cubicBezTo>
                </a:path>
              </a:pathLst>
            </a:custGeom>
            <a:solidFill>
              <a:srgbClr val="B5F8AA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TextovéPole 46"/>
            <p:cNvSpPr txBox="1">
              <a:spLocks noChangeArrowheads="1"/>
            </p:cNvSpPr>
            <p:nvPr/>
          </p:nvSpPr>
          <p:spPr bwMode="auto">
            <a:xfrm rot="18218989">
              <a:off x="5105228" y="3076639"/>
              <a:ext cx="1031012" cy="276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b="1" dirty="0" err="1" smtClean="0">
                  <a:solidFill>
                    <a:srgbClr val="00B050"/>
                  </a:solidFill>
                </a:rPr>
                <a:t>MIXTURES</a:t>
              </a:r>
              <a:r>
                <a:rPr lang="cs-CZ" sz="1200" b="1" dirty="0" smtClean="0">
                  <a:solidFill>
                    <a:srgbClr val="00B050"/>
                  </a:solidFill>
                </a:rPr>
                <a:t>!</a:t>
              </a:r>
              <a:endParaRPr lang="en-GB" sz="12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9" name="Picture 10" descr="http://navier.engr.colostate.edu/whatische/images/ChEL02t01f01big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44463" y="95250"/>
            <a:ext cx="50038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Skupina 58"/>
          <p:cNvGrpSpPr>
            <a:grpSpLocks/>
          </p:cNvGrpSpPr>
          <p:nvPr/>
        </p:nvGrpSpPr>
        <p:grpSpPr bwMode="auto">
          <a:xfrm>
            <a:off x="2124075" y="3284984"/>
            <a:ext cx="4984671" cy="1261710"/>
            <a:chOff x="2124752" y="3559688"/>
            <a:chExt cx="4984711" cy="1261826"/>
          </a:xfrm>
        </p:grpSpPr>
        <p:pic>
          <p:nvPicPr>
            <p:cNvPr id="11" name="Picture 2" descr="https://www.arhp.org/uploadimages/PIIS001078241100179X.gr1.lrg.jpg"/>
            <p:cNvPicPr>
              <a:picLocks noChangeAspect="1" noChangeArrowheads="1"/>
            </p:cNvPicPr>
            <p:nvPr/>
          </p:nvPicPr>
          <p:blipFill>
            <a:blip r:embed="rId4" cstate="print"/>
            <a:srcRect t="4958" r="-827" b="71075"/>
            <a:stretch>
              <a:fillRect/>
            </a:stretch>
          </p:blipFill>
          <p:spPr bwMode="auto">
            <a:xfrm>
              <a:off x="3261489" y="4149646"/>
              <a:ext cx="3847974" cy="671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evá složená závorka 11"/>
            <p:cNvSpPr/>
            <p:nvPr/>
          </p:nvSpPr>
          <p:spPr>
            <a:xfrm rot="2773420">
              <a:off x="2656538" y="3027902"/>
              <a:ext cx="720792" cy="1784364"/>
            </a:xfrm>
            <a:prstGeom prst="leftBrac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3" name="Skupina 54"/>
          <p:cNvGrpSpPr>
            <a:grpSpLocks/>
          </p:cNvGrpSpPr>
          <p:nvPr/>
        </p:nvGrpSpPr>
        <p:grpSpPr bwMode="auto">
          <a:xfrm>
            <a:off x="3708400" y="260350"/>
            <a:ext cx="4029704" cy="3240942"/>
            <a:chOff x="3707905" y="260648"/>
            <a:chExt cx="4029626" cy="3240888"/>
          </a:xfrm>
        </p:grpSpPr>
        <p:sp>
          <p:nvSpPr>
            <p:cNvPr id="14" name="Levá složená závorka 13"/>
            <p:cNvSpPr/>
            <p:nvPr/>
          </p:nvSpPr>
          <p:spPr>
            <a:xfrm>
              <a:off x="3707905" y="260648"/>
              <a:ext cx="2016089" cy="647689"/>
            </a:xfrm>
            <a:prstGeom prst="leftBrac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TextovéPole 18"/>
            <p:cNvSpPr txBox="1">
              <a:spLocks noChangeArrowheads="1"/>
            </p:cNvSpPr>
            <p:nvPr/>
          </p:nvSpPr>
          <p:spPr bwMode="auto">
            <a:xfrm>
              <a:off x="5868144" y="393045"/>
              <a:ext cx="1869387" cy="3108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</a:t>
              </a:r>
              <a:r>
                <a:rPr lang="cs-CZ" sz="1400" dirty="0" err="1" smtClean="0"/>
                <a:t>Industrial</a:t>
              </a:r>
              <a:r>
                <a:rPr lang="cs-CZ" sz="1400" dirty="0" smtClean="0"/>
                <a:t> </a:t>
              </a:r>
              <a:r>
                <a:rPr lang="cs-CZ" sz="1400" dirty="0" err="1" smtClean="0"/>
                <a:t>chemicals</a:t>
              </a:r>
              <a:endParaRPr lang="cs-CZ" sz="1400" dirty="0"/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</a:t>
              </a:r>
              <a:r>
                <a:rPr lang="cs-CZ" sz="1400" dirty="0" err="1" smtClean="0"/>
                <a:t>Cosmetics</a:t>
              </a:r>
              <a:r>
                <a:rPr lang="cs-CZ" sz="1400" dirty="0"/>
                <a:t/>
              </a:r>
              <a:br>
                <a:rPr lang="cs-CZ" sz="1400" dirty="0"/>
              </a:b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PPP (</a:t>
              </a:r>
              <a:r>
                <a:rPr lang="cs-CZ" sz="1400" dirty="0" err="1" smtClean="0"/>
                <a:t>pesticides</a:t>
              </a:r>
              <a:r>
                <a:rPr lang="cs-CZ" sz="1400" dirty="0" smtClean="0"/>
                <a:t>)</a:t>
              </a:r>
              <a:r>
                <a:rPr lang="cs-CZ" sz="1400" dirty="0"/>
                <a:t/>
              </a:r>
              <a:br>
                <a:rPr lang="cs-CZ" sz="1400" dirty="0"/>
              </a:b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</a:t>
              </a:r>
              <a:r>
                <a:rPr lang="cs-CZ" sz="1400" dirty="0" err="1" smtClean="0"/>
                <a:t>Biocides</a:t>
              </a:r>
              <a:r>
                <a:rPr lang="cs-CZ" sz="1400" dirty="0" smtClean="0"/>
                <a:t> </a:t>
              </a:r>
              <a:endParaRPr lang="cs-CZ" sz="1400" dirty="0"/>
            </a:p>
            <a:p>
              <a:pPr>
                <a:buFont typeface="Arial" pitchFamily="34" charset="0"/>
                <a:buChar char="•"/>
              </a:pPr>
              <a:endParaRPr lang="cs-CZ" sz="1400" dirty="0" smtClean="0"/>
            </a:p>
            <a:p>
              <a:pPr>
                <a:buFont typeface="Arial" pitchFamily="34" charset="0"/>
                <a:buChar char="•"/>
              </a:pPr>
              <a:r>
                <a:rPr lang="cs-CZ" sz="1400" dirty="0"/>
                <a:t> </a:t>
              </a:r>
              <a:r>
                <a:rPr lang="cs-CZ" sz="1400" dirty="0" err="1" smtClean="0"/>
                <a:t>Human</a:t>
              </a:r>
              <a:r>
                <a:rPr lang="cs-CZ" sz="1400" dirty="0" smtClean="0"/>
                <a:t> </a:t>
              </a:r>
              <a:br>
                <a:rPr lang="cs-CZ" sz="1400" dirty="0" smtClean="0"/>
              </a:br>
              <a:r>
                <a:rPr lang="cs-CZ" sz="1400" dirty="0" smtClean="0"/>
                <a:t>  </a:t>
              </a:r>
              <a:r>
                <a:rPr lang="cs-CZ" sz="1400" dirty="0" err="1" smtClean="0"/>
                <a:t>pharmaceuticals</a:t>
              </a:r>
              <a:r>
                <a:rPr lang="cs-CZ" sz="1400" dirty="0" smtClean="0"/>
                <a:t> </a:t>
              </a:r>
              <a:endParaRPr lang="cs-CZ" sz="1400" dirty="0"/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</a:t>
              </a:r>
              <a:r>
                <a:rPr lang="cs-CZ" sz="1400" dirty="0" err="1" smtClean="0"/>
                <a:t>Veterinary</a:t>
              </a:r>
              <a:r>
                <a:rPr lang="cs-CZ" sz="1400" dirty="0" smtClean="0"/>
                <a:t/>
              </a:r>
              <a:br>
                <a:rPr lang="cs-CZ" sz="1400" dirty="0" smtClean="0"/>
              </a:br>
              <a:r>
                <a:rPr lang="cs-CZ" sz="1400" dirty="0" smtClean="0"/>
                <a:t>   </a:t>
              </a:r>
              <a:r>
                <a:rPr lang="cs-CZ" sz="1400" dirty="0" err="1" smtClean="0"/>
                <a:t>pharmaceuticals</a:t>
              </a:r>
              <a:endParaRPr lang="cs-CZ" sz="1400" dirty="0"/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</p:txBody>
        </p:sp>
      </p:grp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6012160" y="44450"/>
            <a:ext cx="18614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 dirty="0" err="1" smtClean="0">
                <a:solidFill>
                  <a:srgbClr val="00B050"/>
                </a:solidFill>
              </a:rPr>
              <a:t>Chemical</a:t>
            </a:r>
            <a:r>
              <a:rPr lang="cs-CZ" sz="1200" b="1" dirty="0" smtClean="0">
                <a:solidFill>
                  <a:srgbClr val="00B050"/>
                </a:solidFill>
              </a:rPr>
              <a:t> </a:t>
            </a:r>
            <a:r>
              <a:rPr lang="cs-CZ" sz="1200" b="1" dirty="0" err="1" smtClean="0">
                <a:solidFill>
                  <a:srgbClr val="00B050"/>
                </a:solidFill>
              </a:rPr>
              <a:t>laws</a:t>
            </a:r>
            <a:r>
              <a:rPr lang="cs-CZ" sz="1200" b="1" dirty="0" smtClean="0">
                <a:solidFill>
                  <a:srgbClr val="00B050"/>
                </a:solidFill>
              </a:rPr>
              <a:t> („</a:t>
            </a:r>
            <a:r>
              <a:rPr lang="cs-CZ" sz="1200" b="1" dirty="0" err="1">
                <a:solidFill>
                  <a:srgbClr val="00B050"/>
                </a:solidFill>
              </a:rPr>
              <a:t>bulk</a:t>
            </a:r>
            <a:r>
              <a:rPr lang="cs-CZ" sz="1200" b="1" dirty="0">
                <a:solidFill>
                  <a:srgbClr val="00B050"/>
                </a:solidFill>
              </a:rPr>
              <a:t>“)</a:t>
            </a:r>
            <a:endParaRPr lang="en-GB" sz="1200" b="1" dirty="0">
              <a:solidFill>
                <a:srgbClr val="00B050"/>
              </a:solidFill>
            </a:endParaRPr>
          </a:p>
        </p:txBody>
      </p:sp>
      <p:grpSp>
        <p:nvGrpSpPr>
          <p:cNvPr id="17" name="Skupina 55"/>
          <p:cNvGrpSpPr>
            <a:grpSpLocks/>
          </p:cNvGrpSpPr>
          <p:nvPr/>
        </p:nvGrpSpPr>
        <p:grpSpPr bwMode="auto">
          <a:xfrm>
            <a:off x="7524750" y="404813"/>
            <a:ext cx="565150" cy="3311525"/>
            <a:chOff x="7524328" y="404664"/>
            <a:chExt cx="565031" cy="3312368"/>
          </a:xfrm>
        </p:grpSpPr>
        <p:sp>
          <p:nvSpPr>
            <p:cNvPr id="18" name="TextovéPole 20"/>
            <p:cNvSpPr txBox="1">
              <a:spLocks noChangeArrowheads="1"/>
            </p:cNvSpPr>
            <p:nvPr/>
          </p:nvSpPr>
          <p:spPr bwMode="auto">
            <a:xfrm rot="-5400000">
              <a:off x="6696350" y="1963982"/>
              <a:ext cx="25090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b="1">
                  <a:solidFill>
                    <a:srgbClr val="00B050"/>
                  </a:solidFill>
                </a:rPr>
                <a:t>nano         nano          nano          nano</a:t>
              </a:r>
              <a:endParaRPr lang="en-GB" sz="1200" b="1">
                <a:solidFill>
                  <a:srgbClr val="00B050"/>
                </a:solidFill>
              </a:endParaRPr>
            </a:p>
          </p:txBody>
        </p:sp>
        <p:sp>
          <p:nvSpPr>
            <p:cNvPr id="19" name="Levá složená závorka 18"/>
            <p:cNvSpPr/>
            <p:nvPr/>
          </p:nvSpPr>
          <p:spPr>
            <a:xfrm flipH="1">
              <a:off x="7524328" y="404664"/>
              <a:ext cx="504719" cy="3312368"/>
            </a:xfrm>
            <a:prstGeom prst="leftBrace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0" name="Skupina 57"/>
          <p:cNvGrpSpPr>
            <a:grpSpLocks/>
          </p:cNvGrpSpPr>
          <p:nvPr/>
        </p:nvGrpSpPr>
        <p:grpSpPr bwMode="auto">
          <a:xfrm>
            <a:off x="144463" y="44450"/>
            <a:ext cx="8928100" cy="3744590"/>
            <a:chOff x="1685562" y="45195"/>
            <a:chExt cx="7278926" cy="3744538"/>
          </a:xfrm>
        </p:grpSpPr>
        <p:sp>
          <p:nvSpPr>
            <p:cNvPr id="21" name="TextovéPole 22"/>
            <p:cNvSpPr txBox="1">
              <a:spLocks noChangeArrowheads="1"/>
            </p:cNvSpPr>
            <p:nvPr/>
          </p:nvSpPr>
          <p:spPr bwMode="auto">
            <a:xfrm>
              <a:off x="8264681" y="1052736"/>
              <a:ext cx="69980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>
                  <a:solidFill>
                    <a:schemeClr val="tx2"/>
                  </a:solidFill>
                </a:rPr>
                <a:t>REACH</a:t>
              </a:r>
              <a:br>
                <a:rPr lang="cs-CZ" sz="1400" b="1">
                  <a:solidFill>
                    <a:schemeClr val="tx2"/>
                  </a:solidFill>
                </a:rPr>
              </a:br>
              <a:r>
                <a:rPr lang="cs-CZ" sz="1400">
                  <a:solidFill>
                    <a:schemeClr val="tx2"/>
                  </a:solidFill>
                </a:rPr>
                <a:t>(ECHA)</a:t>
              </a:r>
              <a:endParaRPr lang="en-GB" sz="1400">
                <a:solidFill>
                  <a:schemeClr val="tx2"/>
                </a:solidFill>
              </a:endParaRPr>
            </a:p>
          </p:txBody>
        </p:sp>
        <p:sp>
          <p:nvSpPr>
            <p:cNvPr id="22" name="TextovéPole 23"/>
            <p:cNvSpPr txBox="1">
              <a:spLocks noChangeArrowheads="1"/>
            </p:cNvSpPr>
            <p:nvPr/>
          </p:nvSpPr>
          <p:spPr bwMode="auto">
            <a:xfrm>
              <a:off x="8256548" y="1897668"/>
              <a:ext cx="65620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400" b="1" dirty="0">
                  <a:solidFill>
                    <a:schemeClr val="tx2"/>
                  </a:solidFill>
                </a:rPr>
                <a:t>PPP</a:t>
              </a:r>
              <a:br>
                <a:rPr lang="cs-CZ" sz="1400" b="1" dirty="0">
                  <a:solidFill>
                    <a:schemeClr val="tx2"/>
                  </a:solidFill>
                </a:rPr>
              </a:br>
              <a:r>
                <a:rPr lang="cs-CZ" sz="1400" dirty="0">
                  <a:solidFill>
                    <a:schemeClr val="tx2"/>
                  </a:solidFill>
                </a:rPr>
                <a:t>(</a:t>
              </a:r>
              <a:r>
                <a:rPr lang="cs-CZ" sz="1400" dirty="0" err="1">
                  <a:solidFill>
                    <a:schemeClr val="tx2"/>
                  </a:solidFill>
                </a:rPr>
                <a:t>EFSA</a:t>
              </a:r>
              <a:r>
                <a:rPr lang="cs-CZ" sz="1400" dirty="0">
                  <a:solidFill>
                    <a:schemeClr val="tx2"/>
                  </a:solidFill>
                </a:rPr>
                <a:t>)</a:t>
              </a:r>
              <a:endParaRPr lang="en-GB" sz="1400" dirty="0">
                <a:solidFill>
                  <a:schemeClr val="tx2"/>
                </a:solidFill>
              </a:endParaRPr>
            </a:p>
          </p:txBody>
        </p:sp>
        <p:sp>
          <p:nvSpPr>
            <p:cNvPr id="23" name="TextovéPole 24"/>
            <p:cNvSpPr txBox="1">
              <a:spLocks noChangeArrowheads="1"/>
            </p:cNvSpPr>
            <p:nvPr/>
          </p:nvSpPr>
          <p:spPr bwMode="auto">
            <a:xfrm>
              <a:off x="8284954" y="2617748"/>
              <a:ext cx="63992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400" b="1">
                  <a:solidFill>
                    <a:schemeClr val="tx2"/>
                  </a:solidFill>
                </a:rPr>
                <a:t>MPs</a:t>
              </a:r>
              <a:endParaRPr lang="cs-CZ" sz="1400" b="1" dirty="0">
                <a:solidFill>
                  <a:schemeClr val="tx2"/>
                </a:solidFill>
              </a:endParaRPr>
            </a:p>
            <a:p>
              <a:pPr algn="ctr"/>
              <a:r>
                <a:rPr lang="cs-CZ" sz="1400" dirty="0">
                  <a:solidFill>
                    <a:schemeClr val="tx2"/>
                  </a:solidFill>
                </a:rPr>
                <a:t>(EMA)</a:t>
              </a:r>
              <a:endParaRPr lang="en-GB" sz="1400" dirty="0">
                <a:solidFill>
                  <a:schemeClr val="tx2"/>
                </a:solidFill>
              </a:endParaRPr>
            </a:p>
          </p:txBody>
        </p:sp>
        <p:sp>
          <p:nvSpPr>
            <p:cNvPr id="24" name="Obdélník 23"/>
            <p:cNvSpPr/>
            <p:nvPr/>
          </p:nvSpPr>
          <p:spPr>
            <a:xfrm>
              <a:off x="1685562" y="45195"/>
              <a:ext cx="7278926" cy="374453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TextovéPole 26"/>
            <p:cNvSpPr txBox="1">
              <a:spLocks noChangeArrowheads="1"/>
            </p:cNvSpPr>
            <p:nvPr/>
          </p:nvSpPr>
          <p:spPr bwMode="auto">
            <a:xfrm>
              <a:off x="8291958" y="116632"/>
              <a:ext cx="6431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600" b="1" dirty="0">
                  <a:solidFill>
                    <a:schemeClr val="tx2"/>
                  </a:solidFill>
                </a:rPr>
                <a:t>§§</a:t>
              </a:r>
            </a:p>
          </p:txBody>
        </p:sp>
      </p:grpSp>
      <p:grpSp>
        <p:nvGrpSpPr>
          <p:cNvPr id="26" name="Skupina 65"/>
          <p:cNvGrpSpPr>
            <a:grpSpLocks/>
          </p:cNvGrpSpPr>
          <p:nvPr/>
        </p:nvGrpSpPr>
        <p:grpSpPr bwMode="auto">
          <a:xfrm>
            <a:off x="3016251" y="3789364"/>
            <a:ext cx="6054724" cy="3140870"/>
            <a:chOff x="3014456" y="4077072"/>
            <a:chExt cx="6057249" cy="2855887"/>
          </a:xfrm>
        </p:grpSpPr>
        <p:sp>
          <p:nvSpPr>
            <p:cNvPr id="27" name="TextovéPole 43"/>
            <p:cNvSpPr txBox="1">
              <a:spLocks noChangeArrowheads="1"/>
            </p:cNvSpPr>
            <p:nvPr/>
          </p:nvSpPr>
          <p:spPr bwMode="auto">
            <a:xfrm>
              <a:off x="7529275" y="4077072"/>
              <a:ext cx="6431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600" b="1" dirty="0">
                  <a:solidFill>
                    <a:schemeClr val="tx2"/>
                  </a:solidFill>
                </a:rPr>
                <a:t>§§</a:t>
              </a:r>
            </a:p>
          </p:txBody>
        </p:sp>
        <p:sp>
          <p:nvSpPr>
            <p:cNvPr id="29" name="TextovéPole 45"/>
            <p:cNvSpPr txBox="1">
              <a:spLocks noChangeArrowheads="1"/>
            </p:cNvSpPr>
            <p:nvPr/>
          </p:nvSpPr>
          <p:spPr bwMode="auto">
            <a:xfrm>
              <a:off x="7452320" y="4834078"/>
              <a:ext cx="1466782" cy="2098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b="1" dirty="0" err="1">
                  <a:solidFill>
                    <a:schemeClr val="tx2"/>
                  </a:solidFill>
                </a:rPr>
                <a:t>WFD</a:t>
              </a:r>
              <a:r>
                <a:rPr lang="cs-CZ" sz="1200" b="1" dirty="0">
                  <a:solidFill>
                    <a:schemeClr val="tx2"/>
                  </a:solidFill>
                </a:rPr>
                <a:t> – </a:t>
              </a:r>
              <a:r>
                <a:rPr lang="cs-CZ" sz="1200" b="1" dirty="0" err="1" smtClean="0">
                  <a:solidFill>
                    <a:schemeClr val="tx2"/>
                  </a:solidFill>
                </a:rPr>
                <a:t>surface</a:t>
              </a:r>
              <a:r>
                <a:rPr lang="cs-CZ" sz="1200" b="1" dirty="0" smtClean="0">
                  <a:solidFill>
                    <a:schemeClr val="tx2"/>
                  </a:solidFill>
                </a:rPr>
                <a:t> w.</a:t>
              </a:r>
              <a:endParaRPr lang="cs-CZ" sz="1200" b="1" dirty="0">
                <a:solidFill>
                  <a:schemeClr val="tx2"/>
                </a:solidFill>
              </a:endParaRPr>
            </a:p>
            <a:p>
              <a:r>
                <a:rPr lang="cs-CZ" sz="1200" b="1" dirty="0" err="1">
                  <a:solidFill>
                    <a:schemeClr val="tx2"/>
                  </a:solidFill>
                </a:rPr>
                <a:t>GWD</a:t>
              </a:r>
              <a:r>
                <a:rPr lang="cs-CZ" sz="1200" b="1" dirty="0">
                  <a:solidFill>
                    <a:schemeClr val="tx2"/>
                  </a:solidFill>
                </a:rPr>
                <a:t> – </a:t>
              </a:r>
              <a:r>
                <a:rPr lang="cs-CZ" sz="1200" b="1" dirty="0" err="1" smtClean="0">
                  <a:solidFill>
                    <a:schemeClr val="tx2"/>
                  </a:solidFill>
                </a:rPr>
                <a:t>ground</a:t>
              </a:r>
              <a:r>
                <a:rPr lang="cs-CZ" sz="1200" b="1" dirty="0" smtClean="0">
                  <a:solidFill>
                    <a:schemeClr val="tx2"/>
                  </a:solidFill>
                </a:rPr>
                <a:t> w.</a:t>
              </a:r>
              <a:endParaRPr lang="cs-CZ" sz="1200" b="1" dirty="0">
                <a:solidFill>
                  <a:schemeClr val="tx2"/>
                </a:solidFill>
              </a:endParaRPr>
            </a:p>
            <a:p>
              <a:endParaRPr lang="cs-CZ" sz="1200" b="1" dirty="0">
                <a:solidFill>
                  <a:schemeClr val="tx2"/>
                </a:solidFill>
              </a:endParaRPr>
            </a:p>
            <a:p>
              <a:r>
                <a:rPr lang="en-US" sz="1200" b="1" dirty="0" smtClean="0">
                  <a:solidFill>
                    <a:schemeClr val="tx2"/>
                  </a:solidFill>
                </a:rPr>
                <a:t>Air </a:t>
              </a:r>
              <a:r>
                <a:rPr lang="en-US" sz="1200" b="1" dirty="0" err="1" smtClean="0">
                  <a:solidFill>
                    <a:schemeClr val="tx2"/>
                  </a:solidFill>
                </a:rPr>
                <a:t>qualit</a:t>
              </a:r>
              <a:r>
                <a:rPr lang="cs-CZ" sz="1200" b="1" dirty="0" smtClean="0">
                  <a:solidFill>
                    <a:schemeClr val="tx2"/>
                  </a:solidFill>
                </a:rPr>
                <a:t>y</a:t>
              </a:r>
            </a:p>
            <a:p>
              <a:endParaRPr lang="cs-CZ" sz="1200" b="1" dirty="0" smtClean="0">
                <a:solidFill>
                  <a:schemeClr val="tx2"/>
                </a:solidFill>
              </a:endParaRPr>
            </a:p>
            <a:p>
              <a:r>
                <a:rPr lang="cs-CZ" sz="1200" b="1" dirty="0" smtClean="0">
                  <a:solidFill>
                    <a:schemeClr val="tx2"/>
                  </a:solidFill>
                </a:rPr>
                <a:t>Food and </a:t>
              </a:r>
              <a:r>
                <a:rPr lang="cs-CZ" sz="1200" b="1" dirty="0" err="1" smtClean="0">
                  <a:solidFill>
                    <a:schemeClr val="tx2"/>
                  </a:solidFill>
                </a:rPr>
                <a:t>feed</a:t>
              </a:r>
              <a:endParaRPr lang="cs-CZ" sz="1200" b="1" dirty="0">
                <a:solidFill>
                  <a:schemeClr val="tx2"/>
                </a:solidFill>
              </a:endParaRPr>
            </a:p>
            <a:p>
              <a:endParaRPr lang="en-US" sz="1200" b="1" dirty="0" smtClean="0">
                <a:solidFill>
                  <a:schemeClr val="tx2"/>
                </a:solidFill>
              </a:endParaRPr>
            </a:p>
            <a:p>
              <a:r>
                <a:rPr lang="cs-CZ" sz="1200" b="1" dirty="0" err="1" smtClean="0">
                  <a:solidFill>
                    <a:schemeClr val="tx2"/>
                  </a:solidFill>
                </a:rPr>
                <a:t>Soil</a:t>
              </a:r>
              <a:r>
                <a:rPr lang="cs-CZ" sz="1200" b="1" dirty="0" smtClean="0">
                  <a:solidFill>
                    <a:schemeClr val="tx2"/>
                  </a:solidFill>
                </a:rPr>
                <a:t> </a:t>
              </a:r>
              <a:r>
                <a:rPr lang="en-US" sz="1200" b="1" dirty="0" smtClean="0">
                  <a:solidFill>
                    <a:schemeClr val="tx2"/>
                  </a:solidFill>
                </a:rPr>
                <a:t>&amp; Sediments</a:t>
              </a:r>
            </a:p>
            <a:p>
              <a:r>
                <a:rPr lang="cs-CZ" sz="1200" b="1" dirty="0" smtClean="0">
                  <a:solidFill>
                    <a:schemeClr val="tx2"/>
                  </a:solidFill>
                </a:rPr>
                <a:t/>
              </a:r>
              <a:br>
                <a:rPr lang="cs-CZ" sz="1200" b="1" dirty="0" smtClean="0">
                  <a:solidFill>
                    <a:schemeClr val="tx2"/>
                  </a:solidFill>
                </a:rPr>
              </a:br>
              <a:r>
                <a:rPr lang="en-US" sz="1200" b="1" dirty="0" smtClean="0">
                  <a:solidFill>
                    <a:schemeClr val="tx2"/>
                  </a:solidFill>
                </a:rPr>
                <a:t>Wastes</a:t>
              </a:r>
              <a:endParaRPr lang="cs-CZ" sz="1200" b="1" dirty="0" smtClean="0">
                <a:solidFill>
                  <a:schemeClr val="tx2"/>
                </a:solidFill>
              </a:endParaRPr>
            </a:p>
            <a:p>
              <a:endParaRPr lang="cs-CZ" sz="1200" b="1" dirty="0">
                <a:solidFill>
                  <a:schemeClr val="tx2"/>
                </a:solidFill>
              </a:endParaRPr>
            </a:p>
            <a:p>
              <a:endParaRPr lang="en-GB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3014456" y="4148507"/>
              <a:ext cx="6057249" cy="257488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0" name="Skupina 52"/>
          <p:cNvGrpSpPr>
            <a:grpSpLocks/>
          </p:cNvGrpSpPr>
          <p:nvPr/>
        </p:nvGrpSpPr>
        <p:grpSpPr bwMode="auto">
          <a:xfrm>
            <a:off x="7216775" y="692150"/>
            <a:ext cx="523875" cy="2736850"/>
            <a:chOff x="7216842" y="692696"/>
            <a:chExt cx="523509" cy="2736304"/>
          </a:xfrm>
        </p:grpSpPr>
        <p:pic>
          <p:nvPicPr>
            <p:cNvPr id="31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88850" y="692696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88850" y="1196752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16842" y="2564904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16842" y="3212976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Skupina 64"/>
          <p:cNvGrpSpPr>
            <a:grpSpLocks/>
          </p:cNvGrpSpPr>
          <p:nvPr/>
        </p:nvGrpSpPr>
        <p:grpSpPr bwMode="auto">
          <a:xfrm>
            <a:off x="3336361" y="4001508"/>
            <a:ext cx="3816920" cy="2609683"/>
            <a:chOff x="3275856" y="3429000"/>
            <a:chExt cx="3816995" cy="2609438"/>
          </a:xfrm>
        </p:grpSpPr>
        <p:grpSp>
          <p:nvGrpSpPr>
            <p:cNvPr id="37" name="Skupina 59"/>
            <p:cNvGrpSpPr>
              <a:grpSpLocks/>
            </p:cNvGrpSpPr>
            <p:nvPr/>
          </p:nvGrpSpPr>
          <p:grpSpPr bwMode="auto">
            <a:xfrm>
              <a:off x="3275856" y="3429000"/>
              <a:ext cx="3816995" cy="2609438"/>
              <a:chOff x="3275856" y="3429000"/>
              <a:chExt cx="3816995" cy="2609438"/>
            </a:xfrm>
          </p:grpSpPr>
          <p:grpSp>
            <p:nvGrpSpPr>
              <p:cNvPr id="41" name="Skupina 15"/>
              <p:cNvGrpSpPr>
                <a:grpSpLocks/>
              </p:cNvGrpSpPr>
              <p:nvPr/>
            </p:nvGrpSpPr>
            <p:grpSpPr bwMode="auto">
              <a:xfrm>
                <a:off x="3275856" y="4029250"/>
                <a:ext cx="3816995" cy="2009188"/>
                <a:chOff x="683568" y="4101258"/>
                <a:chExt cx="3816995" cy="2009188"/>
              </a:xfrm>
            </p:grpSpPr>
            <p:pic>
              <p:nvPicPr>
                <p:cNvPr id="52" name="Picture 2" descr="https://www.arhp.org/uploadimages/PIIS001078241100179X.gr1.lrg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28326"/>
                <a:stretch>
                  <a:fillRect/>
                </a:stretch>
              </p:blipFill>
              <p:spPr bwMode="auto">
                <a:xfrm>
                  <a:off x="684139" y="4101258"/>
                  <a:ext cx="3816424" cy="2009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3" name="Skupina 52"/>
                <p:cNvGrpSpPr/>
                <p:nvPr/>
              </p:nvGrpSpPr>
              <p:grpSpPr>
                <a:xfrm>
                  <a:off x="683568" y="4481668"/>
                  <a:ext cx="900100" cy="1611628"/>
                  <a:chOff x="683568" y="4481668"/>
                  <a:chExt cx="900100" cy="1611628"/>
                </a:xfrm>
                <a:solidFill>
                  <a:schemeClr val="bg1"/>
                </a:solidFill>
              </p:grpSpPr>
              <p:sp>
                <p:nvSpPr>
                  <p:cNvPr id="54" name="Obdélník 53"/>
                  <p:cNvSpPr/>
                  <p:nvPr/>
                </p:nvSpPr>
                <p:spPr>
                  <a:xfrm>
                    <a:off x="683568" y="4653136"/>
                    <a:ext cx="216024" cy="144016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55" name="Obdélník 54"/>
                  <p:cNvSpPr/>
                  <p:nvPr/>
                </p:nvSpPr>
                <p:spPr>
                  <a:xfrm>
                    <a:off x="719573" y="4481668"/>
                    <a:ext cx="216024" cy="144016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56" name="Obdélník 55"/>
                  <p:cNvSpPr/>
                  <p:nvPr/>
                </p:nvSpPr>
                <p:spPr>
                  <a:xfrm>
                    <a:off x="863588" y="4742317"/>
                    <a:ext cx="720080" cy="125152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</p:grpSp>
          </p:grpSp>
          <p:grpSp>
            <p:nvGrpSpPr>
              <p:cNvPr id="42" name="Skupina 30"/>
              <p:cNvGrpSpPr>
                <a:grpSpLocks/>
              </p:cNvGrpSpPr>
              <p:nvPr/>
            </p:nvGrpSpPr>
            <p:grpSpPr bwMode="auto">
              <a:xfrm>
                <a:off x="4644308" y="4451418"/>
                <a:ext cx="2447973" cy="270420"/>
                <a:chOff x="4644308" y="4379410"/>
                <a:chExt cx="2447973" cy="270420"/>
              </a:xfrm>
            </p:grpSpPr>
            <p:sp>
              <p:nvSpPr>
                <p:cNvPr id="50" name="Volný tvar 49"/>
                <p:cNvSpPr/>
                <p:nvPr/>
              </p:nvSpPr>
              <p:spPr>
                <a:xfrm>
                  <a:off x="4644308" y="4451411"/>
                  <a:ext cx="2189206" cy="198419"/>
                </a:xfrm>
                <a:custGeom>
                  <a:avLst/>
                  <a:gdLst>
                    <a:gd name="connsiteX0" fmla="*/ 23860 w 2189585"/>
                    <a:gd name="connsiteY0" fmla="*/ 101600 h 198273"/>
                    <a:gd name="connsiteX1" fmla="*/ 163560 w 2189585"/>
                    <a:gd name="connsiteY1" fmla="*/ 114300 h 198273"/>
                    <a:gd name="connsiteX2" fmla="*/ 239760 w 2189585"/>
                    <a:gd name="connsiteY2" fmla="*/ 139700 h 198273"/>
                    <a:gd name="connsiteX3" fmla="*/ 277860 w 2189585"/>
                    <a:gd name="connsiteY3" fmla="*/ 127000 h 198273"/>
                    <a:gd name="connsiteX4" fmla="*/ 315960 w 2189585"/>
                    <a:gd name="connsiteY4" fmla="*/ 101600 h 198273"/>
                    <a:gd name="connsiteX5" fmla="*/ 354060 w 2189585"/>
                    <a:gd name="connsiteY5" fmla="*/ 127000 h 198273"/>
                    <a:gd name="connsiteX6" fmla="*/ 417560 w 2189585"/>
                    <a:gd name="connsiteY6" fmla="*/ 114300 h 198273"/>
                    <a:gd name="connsiteX7" fmla="*/ 506460 w 2189585"/>
                    <a:gd name="connsiteY7" fmla="*/ 38100 h 198273"/>
                    <a:gd name="connsiteX8" fmla="*/ 544560 w 2189585"/>
                    <a:gd name="connsiteY8" fmla="*/ 76200 h 198273"/>
                    <a:gd name="connsiteX9" fmla="*/ 633460 w 2189585"/>
                    <a:gd name="connsiteY9" fmla="*/ 38100 h 198273"/>
                    <a:gd name="connsiteX10" fmla="*/ 671560 w 2189585"/>
                    <a:gd name="connsiteY10" fmla="*/ 63500 h 198273"/>
                    <a:gd name="connsiteX11" fmla="*/ 747760 w 2189585"/>
                    <a:gd name="connsiteY11" fmla="*/ 38100 h 198273"/>
                    <a:gd name="connsiteX12" fmla="*/ 798560 w 2189585"/>
                    <a:gd name="connsiteY12" fmla="*/ 114300 h 198273"/>
                    <a:gd name="connsiteX13" fmla="*/ 823960 w 2189585"/>
                    <a:gd name="connsiteY13" fmla="*/ 76200 h 198273"/>
                    <a:gd name="connsiteX14" fmla="*/ 862060 w 2189585"/>
                    <a:gd name="connsiteY14" fmla="*/ 50800 h 198273"/>
                    <a:gd name="connsiteX15" fmla="*/ 900160 w 2189585"/>
                    <a:gd name="connsiteY15" fmla="*/ 63500 h 198273"/>
                    <a:gd name="connsiteX16" fmla="*/ 976360 w 2189585"/>
                    <a:gd name="connsiteY16" fmla="*/ 50800 h 198273"/>
                    <a:gd name="connsiteX17" fmla="*/ 1001760 w 2189585"/>
                    <a:gd name="connsiteY17" fmla="*/ 88900 h 198273"/>
                    <a:gd name="connsiteX18" fmla="*/ 1039860 w 2189585"/>
                    <a:gd name="connsiteY18" fmla="*/ 101600 h 198273"/>
                    <a:gd name="connsiteX19" fmla="*/ 1077960 w 2189585"/>
                    <a:gd name="connsiteY19" fmla="*/ 88900 h 198273"/>
                    <a:gd name="connsiteX20" fmla="*/ 1141460 w 2189585"/>
                    <a:gd name="connsiteY20" fmla="*/ 76200 h 198273"/>
                    <a:gd name="connsiteX21" fmla="*/ 1179560 w 2189585"/>
                    <a:gd name="connsiteY21" fmla="*/ 50800 h 198273"/>
                    <a:gd name="connsiteX22" fmla="*/ 1230360 w 2189585"/>
                    <a:gd name="connsiteY22" fmla="*/ 12700 h 198273"/>
                    <a:gd name="connsiteX23" fmla="*/ 1331960 w 2189585"/>
                    <a:gd name="connsiteY23" fmla="*/ 0 h 198273"/>
                    <a:gd name="connsiteX24" fmla="*/ 1357360 w 2189585"/>
                    <a:gd name="connsiteY24" fmla="*/ 38100 h 198273"/>
                    <a:gd name="connsiteX25" fmla="*/ 1395460 w 2189585"/>
                    <a:gd name="connsiteY25" fmla="*/ 25400 h 198273"/>
                    <a:gd name="connsiteX26" fmla="*/ 1446260 w 2189585"/>
                    <a:gd name="connsiteY26" fmla="*/ 152400 h 198273"/>
                    <a:gd name="connsiteX27" fmla="*/ 1484360 w 2189585"/>
                    <a:gd name="connsiteY27" fmla="*/ 76200 h 198273"/>
                    <a:gd name="connsiteX28" fmla="*/ 1522460 w 2189585"/>
                    <a:gd name="connsiteY28" fmla="*/ 63500 h 198273"/>
                    <a:gd name="connsiteX29" fmla="*/ 1560560 w 2189585"/>
                    <a:gd name="connsiteY29" fmla="*/ 76200 h 198273"/>
                    <a:gd name="connsiteX30" fmla="*/ 1598660 w 2189585"/>
                    <a:gd name="connsiteY30" fmla="*/ 63500 h 198273"/>
                    <a:gd name="connsiteX31" fmla="*/ 1674860 w 2189585"/>
                    <a:gd name="connsiteY31" fmla="*/ 88900 h 198273"/>
                    <a:gd name="connsiteX32" fmla="*/ 1738360 w 2189585"/>
                    <a:gd name="connsiteY32" fmla="*/ 63500 h 198273"/>
                    <a:gd name="connsiteX33" fmla="*/ 1776460 w 2189585"/>
                    <a:gd name="connsiteY33" fmla="*/ 25400 h 198273"/>
                    <a:gd name="connsiteX34" fmla="*/ 1839960 w 2189585"/>
                    <a:gd name="connsiteY34" fmla="*/ 12700 h 198273"/>
                    <a:gd name="connsiteX35" fmla="*/ 1878060 w 2189585"/>
                    <a:gd name="connsiteY35" fmla="*/ 25400 h 198273"/>
                    <a:gd name="connsiteX36" fmla="*/ 1916160 w 2189585"/>
                    <a:gd name="connsiteY36" fmla="*/ 63500 h 198273"/>
                    <a:gd name="connsiteX37" fmla="*/ 1979660 w 2189585"/>
                    <a:gd name="connsiteY37" fmla="*/ 38100 h 198273"/>
                    <a:gd name="connsiteX38" fmla="*/ 2017760 w 2189585"/>
                    <a:gd name="connsiteY38" fmla="*/ 63500 h 198273"/>
                    <a:gd name="connsiteX39" fmla="*/ 2068560 w 2189585"/>
                    <a:gd name="connsiteY39" fmla="*/ 127000 h 198273"/>
                    <a:gd name="connsiteX40" fmla="*/ 2119360 w 2189585"/>
                    <a:gd name="connsiteY40" fmla="*/ 114300 h 198273"/>
                    <a:gd name="connsiteX41" fmla="*/ 2182860 w 2189585"/>
                    <a:gd name="connsiteY41" fmla="*/ 88900 h 198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189585" h="198273">
                      <a:moveTo>
                        <a:pt x="23860" y="101600"/>
                      </a:moveTo>
                      <a:cubicBezTo>
                        <a:pt x="136799" y="158070"/>
                        <a:pt x="0" y="101718"/>
                        <a:pt x="163560" y="114300"/>
                      </a:cubicBezTo>
                      <a:cubicBezTo>
                        <a:pt x="190255" y="116353"/>
                        <a:pt x="239760" y="139700"/>
                        <a:pt x="239760" y="139700"/>
                      </a:cubicBezTo>
                      <a:cubicBezTo>
                        <a:pt x="252460" y="135467"/>
                        <a:pt x="265886" y="132987"/>
                        <a:pt x="277860" y="127000"/>
                      </a:cubicBezTo>
                      <a:cubicBezTo>
                        <a:pt x="291512" y="120174"/>
                        <a:pt x="300696" y="101600"/>
                        <a:pt x="315960" y="101600"/>
                      </a:cubicBezTo>
                      <a:cubicBezTo>
                        <a:pt x="331224" y="101600"/>
                        <a:pt x="341360" y="118533"/>
                        <a:pt x="354060" y="127000"/>
                      </a:cubicBezTo>
                      <a:cubicBezTo>
                        <a:pt x="375227" y="122767"/>
                        <a:pt x="397835" y="123067"/>
                        <a:pt x="417560" y="114300"/>
                      </a:cubicBezTo>
                      <a:cubicBezTo>
                        <a:pt x="446886" y="101266"/>
                        <a:pt x="483806" y="60754"/>
                        <a:pt x="506460" y="38100"/>
                      </a:cubicBezTo>
                      <a:cubicBezTo>
                        <a:pt x="519160" y="50800"/>
                        <a:pt x="527291" y="71266"/>
                        <a:pt x="544560" y="76200"/>
                      </a:cubicBezTo>
                      <a:cubicBezTo>
                        <a:pt x="573263" y="84401"/>
                        <a:pt x="613109" y="51667"/>
                        <a:pt x="633460" y="38100"/>
                      </a:cubicBezTo>
                      <a:cubicBezTo>
                        <a:pt x="646160" y="46567"/>
                        <a:pt x="656296" y="63500"/>
                        <a:pt x="671560" y="63500"/>
                      </a:cubicBezTo>
                      <a:cubicBezTo>
                        <a:pt x="698334" y="63500"/>
                        <a:pt x="747760" y="38100"/>
                        <a:pt x="747760" y="38100"/>
                      </a:cubicBezTo>
                      <a:cubicBezTo>
                        <a:pt x="751745" y="54038"/>
                        <a:pt x="756796" y="122653"/>
                        <a:pt x="798560" y="114300"/>
                      </a:cubicBezTo>
                      <a:cubicBezTo>
                        <a:pt x="813527" y="111307"/>
                        <a:pt x="813167" y="86993"/>
                        <a:pt x="823960" y="76200"/>
                      </a:cubicBezTo>
                      <a:cubicBezTo>
                        <a:pt x="834753" y="65407"/>
                        <a:pt x="849360" y="59267"/>
                        <a:pt x="862060" y="50800"/>
                      </a:cubicBezTo>
                      <a:cubicBezTo>
                        <a:pt x="874760" y="55033"/>
                        <a:pt x="886773" y="63500"/>
                        <a:pt x="900160" y="63500"/>
                      </a:cubicBezTo>
                      <a:cubicBezTo>
                        <a:pt x="925910" y="63500"/>
                        <a:pt x="951378" y="44555"/>
                        <a:pt x="976360" y="50800"/>
                      </a:cubicBezTo>
                      <a:cubicBezTo>
                        <a:pt x="991168" y="54502"/>
                        <a:pt x="989841" y="79365"/>
                        <a:pt x="1001760" y="88900"/>
                      </a:cubicBezTo>
                      <a:cubicBezTo>
                        <a:pt x="1012213" y="97263"/>
                        <a:pt x="1027160" y="97367"/>
                        <a:pt x="1039860" y="101600"/>
                      </a:cubicBezTo>
                      <a:cubicBezTo>
                        <a:pt x="1052560" y="97367"/>
                        <a:pt x="1064973" y="92147"/>
                        <a:pt x="1077960" y="88900"/>
                      </a:cubicBezTo>
                      <a:cubicBezTo>
                        <a:pt x="1098901" y="83665"/>
                        <a:pt x="1121249" y="83779"/>
                        <a:pt x="1141460" y="76200"/>
                      </a:cubicBezTo>
                      <a:cubicBezTo>
                        <a:pt x="1155752" y="70841"/>
                        <a:pt x="1167140" y="59672"/>
                        <a:pt x="1179560" y="50800"/>
                      </a:cubicBezTo>
                      <a:cubicBezTo>
                        <a:pt x="1196784" y="38497"/>
                        <a:pt x="1210280" y="19393"/>
                        <a:pt x="1230360" y="12700"/>
                      </a:cubicBezTo>
                      <a:cubicBezTo>
                        <a:pt x="1262739" y="1907"/>
                        <a:pt x="1298093" y="4233"/>
                        <a:pt x="1331960" y="0"/>
                      </a:cubicBezTo>
                      <a:cubicBezTo>
                        <a:pt x="1340427" y="12700"/>
                        <a:pt x="1343188" y="32431"/>
                        <a:pt x="1357360" y="38100"/>
                      </a:cubicBezTo>
                      <a:cubicBezTo>
                        <a:pt x="1369789" y="43072"/>
                        <a:pt x="1388818" y="13777"/>
                        <a:pt x="1395460" y="25400"/>
                      </a:cubicBezTo>
                      <a:cubicBezTo>
                        <a:pt x="1494245" y="198273"/>
                        <a:pt x="1342110" y="82967"/>
                        <a:pt x="1446260" y="152400"/>
                      </a:cubicBezTo>
                      <a:cubicBezTo>
                        <a:pt x="1454626" y="127301"/>
                        <a:pt x="1461979" y="94105"/>
                        <a:pt x="1484360" y="76200"/>
                      </a:cubicBezTo>
                      <a:cubicBezTo>
                        <a:pt x="1494813" y="67837"/>
                        <a:pt x="1509760" y="67733"/>
                        <a:pt x="1522460" y="63500"/>
                      </a:cubicBezTo>
                      <a:cubicBezTo>
                        <a:pt x="1535160" y="67733"/>
                        <a:pt x="1547173" y="76200"/>
                        <a:pt x="1560560" y="76200"/>
                      </a:cubicBezTo>
                      <a:cubicBezTo>
                        <a:pt x="1573947" y="76200"/>
                        <a:pt x="1585355" y="62022"/>
                        <a:pt x="1598660" y="63500"/>
                      </a:cubicBezTo>
                      <a:cubicBezTo>
                        <a:pt x="1625270" y="66457"/>
                        <a:pt x="1674860" y="88900"/>
                        <a:pt x="1674860" y="88900"/>
                      </a:cubicBezTo>
                      <a:cubicBezTo>
                        <a:pt x="1696027" y="80433"/>
                        <a:pt x="1719028" y="75582"/>
                        <a:pt x="1738360" y="63500"/>
                      </a:cubicBezTo>
                      <a:cubicBezTo>
                        <a:pt x="1753590" y="53981"/>
                        <a:pt x="1760396" y="33432"/>
                        <a:pt x="1776460" y="25400"/>
                      </a:cubicBezTo>
                      <a:cubicBezTo>
                        <a:pt x="1795767" y="15747"/>
                        <a:pt x="1818793" y="16933"/>
                        <a:pt x="1839960" y="12700"/>
                      </a:cubicBezTo>
                      <a:cubicBezTo>
                        <a:pt x="1852660" y="16933"/>
                        <a:pt x="1866921" y="17974"/>
                        <a:pt x="1878060" y="25400"/>
                      </a:cubicBezTo>
                      <a:cubicBezTo>
                        <a:pt x="1893004" y="35363"/>
                        <a:pt x="1898338" y="61272"/>
                        <a:pt x="1916160" y="63500"/>
                      </a:cubicBezTo>
                      <a:cubicBezTo>
                        <a:pt x="1938781" y="66328"/>
                        <a:pt x="1958493" y="46567"/>
                        <a:pt x="1979660" y="38100"/>
                      </a:cubicBezTo>
                      <a:cubicBezTo>
                        <a:pt x="1992360" y="46567"/>
                        <a:pt x="2009293" y="50800"/>
                        <a:pt x="2017760" y="63500"/>
                      </a:cubicBezTo>
                      <a:cubicBezTo>
                        <a:pt x="2067879" y="138678"/>
                        <a:pt x="1987693" y="100044"/>
                        <a:pt x="2068560" y="127000"/>
                      </a:cubicBezTo>
                      <a:cubicBezTo>
                        <a:pt x="2085493" y="122767"/>
                        <a:pt x="2103317" y="121176"/>
                        <a:pt x="2119360" y="114300"/>
                      </a:cubicBezTo>
                      <a:cubicBezTo>
                        <a:pt x="2189585" y="84204"/>
                        <a:pt x="2128284" y="88900"/>
                        <a:pt x="2182860" y="8890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b="1"/>
                </a:p>
              </p:txBody>
            </p:sp>
            <p:sp>
              <p:nvSpPr>
                <p:cNvPr id="51" name="Volný tvar 50"/>
                <p:cNvSpPr/>
                <p:nvPr/>
              </p:nvSpPr>
              <p:spPr>
                <a:xfrm>
                  <a:off x="4903076" y="4379410"/>
                  <a:ext cx="2189205" cy="198420"/>
                </a:xfrm>
                <a:custGeom>
                  <a:avLst/>
                  <a:gdLst>
                    <a:gd name="connsiteX0" fmla="*/ 23860 w 2189585"/>
                    <a:gd name="connsiteY0" fmla="*/ 101600 h 198273"/>
                    <a:gd name="connsiteX1" fmla="*/ 163560 w 2189585"/>
                    <a:gd name="connsiteY1" fmla="*/ 114300 h 198273"/>
                    <a:gd name="connsiteX2" fmla="*/ 239760 w 2189585"/>
                    <a:gd name="connsiteY2" fmla="*/ 139700 h 198273"/>
                    <a:gd name="connsiteX3" fmla="*/ 277860 w 2189585"/>
                    <a:gd name="connsiteY3" fmla="*/ 127000 h 198273"/>
                    <a:gd name="connsiteX4" fmla="*/ 315960 w 2189585"/>
                    <a:gd name="connsiteY4" fmla="*/ 101600 h 198273"/>
                    <a:gd name="connsiteX5" fmla="*/ 354060 w 2189585"/>
                    <a:gd name="connsiteY5" fmla="*/ 127000 h 198273"/>
                    <a:gd name="connsiteX6" fmla="*/ 417560 w 2189585"/>
                    <a:gd name="connsiteY6" fmla="*/ 114300 h 198273"/>
                    <a:gd name="connsiteX7" fmla="*/ 506460 w 2189585"/>
                    <a:gd name="connsiteY7" fmla="*/ 38100 h 198273"/>
                    <a:gd name="connsiteX8" fmla="*/ 544560 w 2189585"/>
                    <a:gd name="connsiteY8" fmla="*/ 76200 h 198273"/>
                    <a:gd name="connsiteX9" fmla="*/ 633460 w 2189585"/>
                    <a:gd name="connsiteY9" fmla="*/ 38100 h 198273"/>
                    <a:gd name="connsiteX10" fmla="*/ 671560 w 2189585"/>
                    <a:gd name="connsiteY10" fmla="*/ 63500 h 198273"/>
                    <a:gd name="connsiteX11" fmla="*/ 747760 w 2189585"/>
                    <a:gd name="connsiteY11" fmla="*/ 38100 h 198273"/>
                    <a:gd name="connsiteX12" fmla="*/ 798560 w 2189585"/>
                    <a:gd name="connsiteY12" fmla="*/ 114300 h 198273"/>
                    <a:gd name="connsiteX13" fmla="*/ 823960 w 2189585"/>
                    <a:gd name="connsiteY13" fmla="*/ 76200 h 198273"/>
                    <a:gd name="connsiteX14" fmla="*/ 862060 w 2189585"/>
                    <a:gd name="connsiteY14" fmla="*/ 50800 h 198273"/>
                    <a:gd name="connsiteX15" fmla="*/ 900160 w 2189585"/>
                    <a:gd name="connsiteY15" fmla="*/ 63500 h 198273"/>
                    <a:gd name="connsiteX16" fmla="*/ 976360 w 2189585"/>
                    <a:gd name="connsiteY16" fmla="*/ 50800 h 198273"/>
                    <a:gd name="connsiteX17" fmla="*/ 1001760 w 2189585"/>
                    <a:gd name="connsiteY17" fmla="*/ 88900 h 198273"/>
                    <a:gd name="connsiteX18" fmla="*/ 1039860 w 2189585"/>
                    <a:gd name="connsiteY18" fmla="*/ 101600 h 198273"/>
                    <a:gd name="connsiteX19" fmla="*/ 1077960 w 2189585"/>
                    <a:gd name="connsiteY19" fmla="*/ 88900 h 198273"/>
                    <a:gd name="connsiteX20" fmla="*/ 1141460 w 2189585"/>
                    <a:gd name="connsiteY20" fmla="*/ 76200 h 198273"/>
                    <a:gd name="connsiteX21" fmla="*/ 1179560 w 2189585"/>
                    <a:gd name="connsiteY21" fmla="*/ 50800 h 198273"/>
                    <a:gd name="connsiteX22" fmla="*/ 1230360 w 2189585"/>
                    <a:gd name="connsiteY22" fmla="*/ 12700 h 198273"/>
                    <a:gd name="connsiteX23" fmla="*/ 1331960 w 2189585"/>
                    <a:gd name="connsiteY23" fmla="*/ 0 h 198273"/>
                    <a:gd name="connsiteX24" fmla="*/ 1357360 w 2189585"/>
                    <a:gd name="connsiteY24" fmla="*/ 38100 h 198273"/>
                    <a:gd name="connsiteX25" fmla="*/ 1395460 w 2189585"/>
                    <a:gd name="connsiteY25" fmla="*/ 25400 h 198273"/>
                    <a:gd name="connsiteX26" fmla="*/ 1446260 w 2189585"/>
                    <a:gd name="connsiteY26" fmla="*/ 152400 h 198273"/>
                    <a:gd name="connsiteX27" fmla="*/ 1484360 w 2189585"/>
                    <a:gd name="connsiteY27" fmla="*/ 76200 h 198273"/>
                    <a:gd name="connsiteX28" fmla="*/ 1522460 w 2189585"/>
                    <a:gd name="connsiteY28" fmla="*/ 63500 h 198273"/>
                    <a:gd name="connsiteX29" fmla="*/ 1560560 w 2189585"/>
                    <a:gd name="connsiteY29" fmla="*/ 76200 h 198273"/>
                    <a:gd name="connsiteX30" fmla="*/ 1598660 w 2189585"/>
                    <a:gd name="connsiteY30" fmla="*/ 63500 h 198273"/>
                    <a:gd name="connsiteX31" fmla="*/ 1674860 w 2189585"/>
                    <a:gd name="connsiteY31" fmla="*/ 88900 h 198273"/>
                    <a:gd name="connsiteX32" fmla="*/ 1738360 w 2189585"/>
                    <a:gd name="connsiteY32" fmla="*/ 63500 h 198273"/>
                    <a:gd name="connsiteX33" fmla="*/ 1776460 w 2189585"/>
                    <a:gd name="connsiteY33" fmla="*/ 25400 h 198273"/>
                    <a:gd name="connsiteX34" fmla="*/ 1839960 w 2189585"/>
                    <a:gd name="connsiteY34" fmla="*/ 12700 h 198273"/>
                    <a:gd name="connsiteX35" fmla="*/ 1878060 w 2189585"/>
                    <a:gd name="connsiteY35" fmla="*/ 25400 h 198273"/>
                    <a:gd name="connsiteX36" fmla="*/ 1916160 w 2189585"/>
                    <a:gd name="connsiteY36" fmla="*/ 63500 h 198273"/>
                    <a:gd name="connsiteX37" fmla="*/ 1979660 w 2189585"/>
                    <a:gd name="connsiteY37" fmla="*/ 38100 h 198273"/>
                    <a:gd name="connsiteX38" fmla="*/ 2017760 w 2189585"/>
                    <a:gd name="connsiteY38" fmla="*/ 63500 h 198273"/>
                    <a:gd name="connsiteX39" fmla="*/ 2068560 w 2189585"/>
                    <a:gd name="connsiteY39" fmla="*/ 127000 h 198273"/>
                    <a:gd name="connsiteX40" fmla="*/ 2119360 w 2189585"/>
                    <a:gd name="connsiteY40" fmla="*/ 114300 h 198273"/>
                    <a:gd name="connsiteX41" fmla="*/ 2182860 w 2189585"/>
                    <a:gd name="connsiteY41" fmla="*/ 88900 h 198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189585" h="198273">
                      <a:moveTo>
                        <a:pt x="23860" y="101600"/>
                      </a:moveTo>
                      <a:cubicBezTo>
                        <a:pt x="136799" y="158070"/>
                        <a:pt x="0" y="101718"/>
                        <a:pt x="163560" y="114300"/>
                      </a:cubicBezTo>
                      <a:cubicBezTo>
                        <a:pt x="190255" y="116353"/>
                        <a:pt x="239760" y="139700"/>
                        <a:pt x="239760" y="139700"/>
                      </a:cubicBezTo>
                      <a:cubicBezTo>
                        <a:pt x="252460" y="135467"/>
                        <a:pt x="265886" y="132987"/>
                        <a:pt x="277860" y="127000"/>
                      </a:cubicBezTo>
                      <a:cubicBezTo>
                        <a:pt x="291512" y="120174"/>
                        <a:pt x="300696" y="101600"/>
                        <a:pt x="315960" y="101600"/>
                      </a:cubicBezTo>
                      <a:cubicBezTo>
                        <a:pt x="331224" y="101600"/>
                        <a:pt x="341360" y="118533"/>
                        <a:pt x="354060" y="127000"/>
                      </a:cubicBezTo>
                      <a:cubicBezTo>
                        <a:pt x="375227" y="122767"/>
                        <a:pt x="397835" y="123067"/>
                        <a:pt x="417560" y="114300"/>
                      </a:cubicBezTo>
                      <a:cubicBezTo>
                        <a:pt x="446886" y="101266"/>
                        <a:pt x="483806" y="60754"/>
                        <a:pt x="506460" y="38100"/>
                      </a:cubicBezTo>
                      <a:cubicBezTo>
                        <a:pt x="519160" y="50800"/>
                        <a:pt x="527291" y="71266"/>
                        <a:pt x="544560" y="76200"/>
                      </a:cubicBezTo>
                      <a:cubicBezTo>
                        <a:pt x="573263" y="84401"/>
                        <a:pt x="613109" y="51667"/>
                        <a:pt x="633460" y="38100"/>
                      </a:cubicBezTo>
                      <a:cubicBezTo>
                        <a:pt x="646160" y="46567"/>
                        <a:pt x="656296" y="63500"/>
                        <a:pt x="671560" y="63500"/>
                      </a:cubicBezTo>
                      <a:cubicBezTo>
                        <a:pt x="698334" y="63500"/>
                        <a:pt x="747760" y="38100"/>
                        <a:pt x="747760" y="38100"/>
                      </a:cubicBezTo>
                      <a:cubicBezTo>
                        <a:pt x="751745" y="54038"/>
                        <a:pt x="756796" y="122653"/>
                        <a:pt x="798560" y="114300"/>
                      </a:cubicBezTo>
                      <a:cubicBezTo>
                        <a:pt x="813527" y="111307"/>
                        <a:pt x="813167" y="86993"/>
                        <a:pt x="823960" y="76200"/>
                      </a:cubicBezTo>
                      <a:cubicBezTo>
                        <a:pt x="834753" y="65407"/>
                        <a:pt x="849360" y="59267"/>
                        <a:pt x="862060" y="50800"/>
                      </a:cubicBezTo>
                      <a:cubicBezTo>
                        <a:pt x="874760" y="55033"/>
                        <a:pt x="886773" y="63500"/>
                        <a:pt x="900160" y="63500"/>
                      </a:cubicBezTo>
                      <a:cubicBezTo>
                        <a:pt x="925910" y="63500"/>
                        <a:pt x="951378" y="44555"/>
                        <a:pt x="976360" y="50800"/>
                      </a:cubicBezTo>
                      <a:cubicBezTo>
                        <a:pt x="991168" y="54502"/>
                        <a:pt x="989841" y="79365"/>
                        <a:pt x="1001760" y="88900"/>
                      </a:cubicBezTo>
                      <a:cubicBezTo>
                        <a:pt x="1012213" y="97263"/>
                        <a:pt x="1027160" y="97367"/>
                        <a:pt x="1039860" y="101600"/>
                      </a:cubicBezTo>
                      <a:cubicBezTo>
                        <a:pt x="1052560" y="97367"/>
                        <a:pt x="1064973" y="92147"/>
                        <a:pt x="1077960" y="88900"/>
                      </a:cubicBezTo>
                      <a:cubicBezTo>
                        <a:pt x="1098901" y="83665"/>
                        <a:pt x="1121249" y="83779"/>
                        <a:pt x="1141460" y="76200"/>
                      </a:cubicBezTo>
                      <a:cubicBezTo>
                        <a:pt x="1155752" y="70841"/>
                        <a:pt x="1167140" y="59672"/>
                        <a:pt x="1179560" y="50800"/>
                      </a:cubicBezTo>
                      <a:cubicBezTo>
                        <a:pt x="1196784" y="38497"/>
                        <a:pt x="1210280" y="19393"/>
                        <a:pt x="1230360" y="12700"/>
                      </a:cubicBezTo>
                      <a:cubicBezTo>
                        <a:pt x="1262739" y="1907"/>
                        <a:pt x="1298093" y="4233"/>
                        <a:pt x="1331960" y="0"/>
                      </a:cubicBezTo>
                      <a:cubicBezTo>
                        <a:pt x="1340427" y="12700"/>
                        <a:pt x="1343188" y="32431"/>
                        <a:pt x="1357360" y="38100"/>
                      </a:cubicBezTo>
                      <a:cubicBezTo>
                        <a:pt x="1369789" y="43072"/>
                        <a:pt x="1388818" y="13777"/>
                        <a:pt x="1395460" y="25400"/>
                      </a:cubicBezTo>
                      <a:cubicBezTo>
                        <a:pt x="1494245" y="198273"/>
                        <a:pt x="1342110" y="82967"/>
                        <a:pt x="1446260" y="152400"/>
                      </a:cubicBezTo>
                      <a:cubicBezTo>
                        <a:pt x="1454626" y="127301"/>
                        <a:pt x="1461979" y="94105"/>
                        <a:pt x="1484360" y="76200"/>
                      </a:cubicBezTo>
                      <a:cubicBezTo>
                        <a:pt x="1494813" y="67837"/>
                        <a:pt x="1509760" y="67733"/>
                        <a:pt x="1522460" y="63500"/>
                      </a:cubicBezTo>
                      <a:cubicBezTo>
                        <a:pt x="1535160" y="67733"/>
                        <a:pt x="1547173" y="76200"/>
                        <a:pt x="1560560" y="76200"/>
                      </a:cubicBezTo>
                      <a:cubicBezTo>
                        <a:pt x="1573947" y="76200"/>
                        <a:pt x="1585355" y="62022"/>
                        <a:pt x="1598660" y="63500"/>
                      </a:cubicBezTo>
                      <a:cubicBezTo>
                        <a:pt x="1625270" y="66457"/>
                        <a:pt x="1674860" y="88900"/>
                        <a:pt x="1674860" y="88900"/>
                      </a:cubicBezTo>
                      <a:cubicBezTo>
                        <a:pt x="1696027" y="80433"/>
                        <a:pt x="1719028" y="75582"/>
                        <a:pt x="1738360" y="63500"/>
                      </a:cubicBezTo>
                      <a:cubicBezTo>
                        <a:pt x="1753590" y="53981"/>
                        <a:pt x="1760396" y="33432"/>
                        <a:pt x="1776460" y="25400"/>
                      </a:cubicBezTo>
                      <a:cubicBezTo>
                        <a:pt x="1795767" y="15747"/>
                        <a:pt x="1818793" y="16933"/>
                        <a:pt x="1839960" y="12700"/>
                      </a:cubicBezTo>
                      <a:cubicBezTo>
                        <a:pt x="1852660" y="16933"/>
                        <a:pt x="1866921" y="17974"/>
                        <a:pt x="1878060" y="25400"/>
                      </a:cubicBezTo>
                      <a:cubicBezTo>
                        <a:pt x="1893004" y="35363"/>
                        <a:pt x="1898338" y="61272"/>
                        <a:pt x="1916160" y="63500"/>
                      </a:cubicBezTo>
                      <a:cubicBezTo>
                        <a:pt x="1938781" y="66328"/>
                        <a:pt x="1958493" y="46567"/>
                        <a:pt x="1979660" y="38100"/>
                      </a:cubicBezTo>
                      <a:cubicBezTo>
                        <a:pt x="1992360" y="46567"/>
                        <a:pt x="2009293" y="50800"/>
                        <a:pt x="2017760" y="63500"/>
                      </a:cubicBezTo>
                      <a:cubicBezTo>
                        <a:pt x="2067879" y="138678"/>
                        <a:pt x="1987693" y="100044"/>
                        <a:pt x="2068560" y="127000"/>
                      </a:cubicBezTo>
                      <a:cubicBezTo>
                        <a:pt x="2085493" y="122767"/>
                        <a:pt x="2103317" y="121176"/>
                        <a:pt x="2119360" y="114300"/>
                      </a:cubicBezTo>
                      <a:cubicBezTo>
                        <a:pt x="2189585" y="84204"/>
                        <a:pt x="2128284" y="88900"/>
                        <a:pt x="2182860" y="8890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b="1"/>
                </a:p>
              </p:txBody>
            </p:sp>
          </p:grpSp>
          <p:sp>
            <p:nvSpPr>
              <p:cNvPr id="43" name="TextovéPole 42"/>
              <p:cNvSpPr txBox="1"/>
              <p:nvPr/>
            </p:nvSpPr>
            <p:spPr>
              <a:xfrm>
                <a:off x="6587446" y="4868728"/>
                <a:ext cx="444509" cy="26191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cs-CZ" sz="1050" b="1" dirty="0"/>
                  <a:t>SOIL</a:t>
                </a:r>
                <a:endParaRPr lang="en-GB" sz="1050" b="1" dirty="0"/>
              </a:p>
            </p:txBody>
          </p:sp>
          <p:cxnSp>
            <p:nvCxnSpPr>
              <p:cNvPr id="44" name="Přímá spojovací šipka 33"/>
              <p:cNvCxnSpPr/>
              <p:nvPr/>
            </p:nvCxnSpPr>
            <p:spPr>
              <a:xfrm flipV="1">
                <a:off x="3852130" y="3644880"/>
                <a:ext cx="576273" cy="2888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ovací šipka 34"/>
              <p:cNvCxnSpPr/>
              <p:nvPr/>
            </p:nvCxnSpPr>
            <p:spPr>
              <a:xfrm flipH="1" flipV="1">
                <a:off x="5004678" y="3644880"/>
                <a:ext cx="647713" cy="2888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ovací šipka 37"/>
              <p:cNvCxnSpPr/>
              <p:nvPr/>
            </p:nvCxnSpPr>
            <p:spPr>
              <a:xfrm flipV="1">
                <a:off x="4715747" y="3644880"/>
                <a:ext cx="0" cy="21588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ovéPole 46"/>
              <p:cNvSpPr txBox="1"/>
              <p:nvPr/>
            </p:nvSpPr>
            <p:spPr>
              <a:xfrm>
                <a:off x="4555406" y="3429000"/>
                <a:ext cx="376245" cy="2539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cs-CZ" sz="1050" b="1" dirty="0"/>
                  <a:t>AIR</a:t>
                </a:r>
                <a:endParaRPr lang="en-GB" sz="1050" b="1" dirty="0"/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6155638" y="5517954"/>
                <a:ext cx="596912" cy="2539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50" b="1" dirty="0"/>
                  <a:t>WATER</a:t>
                </a:r>
                <a:endParaRPr lang="en-GB" sz="1050" b="1" dirty="0"/>
              </a:p>
            </p:txBody>
          </p:sp>
        </p:grpSp>
        <p:sp>
          <p:nvSpPr>
            <p:cNvPr id="38" name="Elipsa 60"/>
            <p:cNvSpPr/>
            <p:nvPr/>
          </p:nvSpPr>
          <p:spPr>
            <a:xfrm>
              <a:off x="4428404" y="3429000"/>
              <a:ext cx="576274" cy="287311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" name="Elipsa 61"/>
            <p:cNvSpPr/>
            <p:nvPr/>
          </p:nvSpPr>
          <p:spPr>
            <a:xfrm>
              <a:off x="6516008" y="4868728"/>
              <a:ext cx="576273" cy="288898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" name="Elipsa 62"/>
            <p:cNvSpPr/>
            <p:nvPr/>
          </p:nvSpPr>
          <p:spPr>
            <a:xfrm>
              <a:off x="6084199" y="5517954"/>
              <a:ext cx="720739" cy="287311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35" name="TextovéPole 53"/>
          <p:cNvSpPr txBox="1">
            <a:spLocks noChangeArrowheads="1"/>
          </p:cNvSpPr>
          <p:nvPr/>
        </p:nvSpPr>
        <p:spPr bwMode="auto">
          <a:xfrm>
            <a:off x="252305" y="4221088"/>
            <a:ext cx="21410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 err="1" smtClean="0"/>
              <a:t>Two</a:t>
            </a:r>
            <a:r>
              <a:rPr lang="cs-CZ" sz="1600" b="1" dirty="0" smtClean="0"/>
              <a:t> </a:t>
            </a:r>
            <a:r>
              <a:rPr lang="en-GB" sz="1600" b="1" dirty="0" smtClean="0">
                <a:solidFill>
                  <a:schemeClr val="tx2"/>
                </a:solidFill>
              </a:rPr>
              <a:t>§§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err="1" smtClean="0"/>
              <a:t>approaches</a:t>
            </a:r>
            <a:r>
              <a:rPr lang="cs-CZ" sz="1600" b="1" dirty="0" smtClean="0"/>
              <a:t>:</a:t>
            </a:r>
          </a:p>
          <a:p>
            <a:endParaRPr lang="cs-CZ" sz="1600" b="1" dirty="0" smtClean="0"/>
          </a:p>
          <a:p>
            <a:pPr marL="342900" indent="-342900">
              <a:buFont typeface="Wingdings"/>
              <a:buChar char="Ø"/>
            </a:pPr>
            <a:r>
              <a:rPr lang="cs-CZ" sz="1600" dirty="0" err="1" smtClean="0"/>
              <a:t>Prospective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/>
              <a:t>(c</a:t>
            </a:r>
            <a:r>
              <a:rPr lang="en-US" sz="1600" dirty="0" err="1" smtClean="0"/>
              <a:t>hemicals</a:t>
            </a:r>
            <a:r>
              <a:rPr lang="cs-CZ" sz="1600" dirty="0" smtClean="0"/>
              <a:t>…)</a:t>
            </a:r>
          </a:p>
          <a:p>
            <a:pPr marL="342900" indent="-342900">
              <a:buFont typeface="Wingdings"/>
              <a:buChar char="Ø"/>
            </a:pPr>
            <a:endParaRPr lang="en-US" sz="1600" dirty="0" smtClean="0"/>
          </a:p>
          <a:p>
            <a:pPr marL="342900" indent="-342900">
              <a:buFont typeface="Wingdings"/>
              <a:buChar char="Ø"/>
            </a:pPr>
            <a:r>
              <a:rPr lang="cs-CZ" sz="1600" dirty="0" err="1" smtClean="0"/>
              <a:t>Retrospective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/>
              <a:t>(</a:t>
            </a:r>
            <a:r>
              <a:rPr lang="cs-CZ" sz="1600" dirty="0" err="1" smtClean="0"/>
              <a:t>mixtures</a:t>
            </a:r>
            <a:r>
              <a:rPr lang="cs-CZ" sz="1600" dirty="0" smtClean="0"/>
              <a:t> …)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1323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1219200" y="3870325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800" b="1">
                <a:solidFill>
                  <a:schemeClr val="tx2"/>
                </a:solidFill>
              </a:rPr>
              <a:t>Ecotoxicology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chemeClr val="tx2"/>
                </a:solidFill>
              </a:rPr>
              <a:t>Science of doses / concentrations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chemeClr val="tx2"/>
                </a:solidFill>
              </a:rPr>
              <a:t>HAZARDS vs RISKS</a:t>
            </a:r>
            <a:endParaRPr lang="nl-NL" altLang="en-US" sz="4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404813"/>
            <a:ext cx="9144000" cy="7112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500" smtClean="0"/>
              <a:t>Notes on practical testing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409575" y="1423988"/>
            <a:ext cx="8915400" cy="4957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smtClean="0">
                <a:solidFill>
                  <a:schemeClr val="tx1"/>
                </a:solidFill>
              </a:rPr>
              <a:t>Testing chemicals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>
                <a:solidFill>
                  <a:schemeClr val="tx1"/>
                </a:solidFill>
              </a:rPr>
              <a:t>Traditional</a:t>
            </a:r>
            <a:r>
              <a:rPr lang="cs-CZ" altLang="en-US" sz="2000" smtClean="0">
                <a:solidFill>
                  <a:schemeClr val="tx1"/>
                </a:solidFill>
              </a:rPr>
              <a:t> </a:t>
            </a:r>
            <a:r>
              <a:rPr lang="en-US" altLang="en-US" sz="2000" smtClean="0">
                <a:solidFill>
                  <a:schemeClr val="tx1"/>
                </a:solidFill>
              </a:rPr>
              <a:t>/ </a:t>
            </a:r>
            <a:r>
              <a:rPr lang="en-GB" altLang="en-US" sz="2000" smtClean="0">
                <a:solidFill>
                  <a:schemeClr val="tx1"/>
                </a:solidFill>
              </a:rPr>
              <a:t>bioassa</a:t>
            </a:r>
            <a:r>
              <a:rPr lang="cs-CZ" altLang="en-US" sz="2000" smtClean="0">
                <a:solidFill>
                  <a:schemeClr val="tx1"/>
                </a:solidFill>
              </a:rPr>
              <a:t>ys developed to assess </a:t>
            </a:r>
            <a:r>
              <a:rPr lang="cs-CZ" altLang="en-US" sz="2000" b="1" smtClean="0">
                <a:solidFill>
                  <a:srgbClr val="FF0000"/>
                </a:solidFill>
              </a:rPr>
              <a:t>individual chemicals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smtClean="0">
                <a:solidFill>
                  <a:srgbClr val="00B0F0"/>
                </a:solidFill>
              </a:rPr>
              <a:t>Advantage</a:t>
            </a:r>
            <a:r>
              <a:rPr lang="en-GB" altLang="en-US" sz="2000" smtClean="0">
                <a:solidFill>
                  <a:srgbClr val="00B0F0"/>
                </a:solidFill>
              </a:rPr>
              <a:t>s</a:t>
            </a:r>
            <a:r>
              <a:rPr lang="en-GB" altLang="en-US" sz="2000" smtClean="0">
                <a:solidFill>
                  <a:schemeClr val="tx1"/>
                </a:solidFill>
              </a:rPr>
              <a:t>:</a:t>
            </a:r>
            <a:r>
              <a:rPr lang="cs-CZ" altLang="en-US" sz="2000" smtClean="0">
                <a:solidFill>
                  <a:schemeClr val="tx1"/>
                </a:solidFill>
              </a:rPr>
              <a:t> Standardized approaches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smtClean="0">
                <a:solidFill>
                  <a:srgbClr val="00B0F0"/>
                </a:solidFill>
              </a:rPr>
              <a:t>Disadvantage</a:t>
            </a:r>
            <a:r>
              <a:rPr lang="cs-CZ" altLang="en-US" sz="2000" smtClean="0">
                <a:solidFill>
                  <a:schemeClr val="tx1"/>
                </a:solidFill>
              </a:rPr>
              <a:t>: Limited ecological relevance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1800" smtClean="0">
                <a:solidFill>
                  <a:schemeClr val="tx1"/>
                </a:solidFill>
              </a:rPr>
              <a:t>often </a:t>
            </a:r>
            <a:r>
              <a:rPr lang="cs-CZ" altLang="en-US" sz="1800" b="1" smtClean="0">
                <a:solidFill>
                  <a:srgbClr val="FF0000"/>
                </a:solidFill>
              </a:rPr>
              <a:t>acute</a:t>
            </a:r>
            <a:r>
              <a:rPr lang="cs-CZ" altLang="en-US" sz="1800" b="1" smtClean="0">
                <a:solidFill>
                  <a:schemeClr val="tx1"/>
                </a:solidFill>
              </a:rPr>
              <a:t> </a:t>
            </a:r>
            <a:r>
              <a:rPr lang="en-US" altLang="en-US" sz="1800" smtClean="0">
                <a:solidFill>
                  <a:schemeClr val="tx1"/>
                </a:solidFill>
              </a:rPr>
              <a:t>tests </a:t>
            </a:r>
            <a:r>
              <a:rPr lang="cs-CZ" altLang="en-US" sz="1800" smtClean="0">
                <a:solidFill>
                  <a:schemeClr val="tx1"/>
                </a:solidFill>
              </a:rPr>
              <a:t>only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1800" smtClean="0">
                <a:solidFill>
                  <a:schemeClr val="tx1"/>
                </a:solidFill>
              </a:rPr>
              <a:t>„too standardized…“</a:t>
            </a:r>
            <a:r>
              <a:rPr lang="en-US" altLang="en-US" sz="1800" smtClean="0">
                <a:solidFill>
                  <a:schemeClr val="tx1"/>
                </a:solidFill>
              </a:rPr>
              <a:t> </a:t>
            </a:r>
            <a:r>
              <a:rPr lang="cs-CZ" altLang="en-US" sz="1800" smtClean="0">
                <a:solidFill>
                  <a:schemeClr val="tx1"/>
                </a:solidFill>
              </a:rPr>
              <a:t>(? Less representative ?)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1800" smtClean="0">
                <a:solidFill>
                  <a:schemeClr val="tx1"/>
                </a:solidFill>
              </a:rPr>
              <a:t>does not assess</a:t>
            </a:r>
            <a:r>
              <a:rPr lang="en-US" altLang="en-US" sz="1800" smtClean="0">
                <a:solidFill>
                  <a:schemeClr val="tx1"/>
                </a:solidFill>
              </a:rPr>
              <a:t>/consider</a:t>
            </a:r>
            <a:r>
              <a:rPr lang="cs-CZ" altLang="en-US" sz="1800" smtClean="0">
                <a:solidFill>
                  <a:schemeClr val="tx1"/>
                </a:solidFill>
              </a:rPr>
              <a:t> bioavailability</a:t>
            </a:r>
            <a:endParaRPr lang="en-US" altLang="en-US" sz="1800" smtClean="0">
              <a:solidFill>
                <a:schemeClr val="tx1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>
                <a:solidFill>
                  <a:schemeClr val="tx1"/>
                </a:solidFill>
              </a:rPr>
              <a:t>no </a:t>
            </a:r>
            <a:r>
              <a:rPr lang="cs-CZ" altLang="en-US" sz="1800" smtClean="0">
                <a:solidFill>
                  <a:schemeClr val="tx1"/>
                </a:solidFill>
              </a:rPr>
              <a:t>consideration of mixture effects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1800" smtClean="0">
                <a:solidFill>
                  <a:schemeClr val="tx1"/>
                </a:solidFill>
              </a:rPr>
              <a:t>no </a:t>
            </a:r>
            <a:r>
              <a:rPr lang="cs-CZ" altLang="en-US" sz="1800" smtClean="0">
                <a:solidFill>
                  <a:schemeClr val="tx1"/>
                </a:solidFill>
              </a:rPr>
              <a:t>consideration of specific modes of action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1800" smtClean="0">
                <a:solidFill>
                  <a:schemeClr val="tx1"/>
                </a:solidFill>
              </a:rPr>
              <a:t>no consideration of ecological situation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14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tx1"/>
                </a:solidFill>
              </a:rPr>
              <a:t>Example:</a:t>
            </a:r>
            <a:r>
              <a:rPr lang="cs-CZ" altLang="en-US" sz="2400" smtClean="0">
                <a:solidFill>
                  <a:schemeClr val="tx1"/>
                </a:solidFill>
              </a:rPr>
              <a:t> Acute (96h) fish </a:t>
            </a:r>
            <a:r>
              <a:rPr lang="en-US" altLang="en-US" sz="2400" smtClean="0">
                <a:solidFill>
                  <a:schemeClr val="tx1"/>
                </a:solidFill>
              </a:rPr>
              <a:t>toxicit</a:t>
            </a:r>
            <a:r>
              <a:rPr lang="cs-CZ" altLang="en-US" sz="2400" smtClean="0">
                <a:solidFill>
                  <a:schemeClr val="tx1"/>
                </a:solidFill>
              </a:rPr>
              <a:t>y</a:t>
            </a:r>
            <a:r>
              <a:rPr lang="en-US" altLang="en-US" sz="2400" smtClean="0">
                <a:solidFill>
                  <a:schemeClr val="tx1"/>
                </a:solidFill>
              </a:rPr>
              <a:t> </a:t>
            </a:r>
            <a:r>
              <a:rPr lang="cs-CZ" altLang="en-US" sz="2400" smtClean="0">
                <a:solidFill>
                  <a:schemeClr val="tx1"/>
                </a:solidFill>
              </a:rPr>
              <a:t>assay with ethanol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smtClean="0">
                <a:solidFill>
                  <a:schemeClr val="tx1"/>
                </a:solidFill>
              </a:rPr>
              <a:t>No deaths (but fish are passive – slow swimming) </a:t>
            </a:r>
            <a:r>
              <a:rPr lang="cs-CZ" altLang="en-US" sz="200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altLang="en-US" sz="2000" smtClean="0">
                <a:solidFill>
                  <a:schemeClr val="tx1"/>
                </a:solidFill>
                <a:sym typeface="Wingdings" pitchFamily="2" charset="2"/>
              </a:rPr>
              <a:t> OK </a:t>
            </a:r>
            <a:r>
              <a:rPr lang="cs-CZ" altLang="en-US" sz="2000" smtClean="0">
                <a:solidFill>
                  <a:schemeClr val="tx1"/>
                </a:solidFill>
                <a:sym typeface="Wingdings" pitchFamily="2" charset="2"/>
              </a:rPr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smtClean="0">
                <a:solidFill>
                  <a:schemeClr val="tx1"/>
                </a:solidFill>
              </a:rPr>
              <a:t>Real life: easy prey </a:t>
            </a:r>
            <a:r>
              <a:rPr lang="cs-CZ" altLang="en-US" sz="200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altLang="en-US" sz="2000" smtClean="0">
                <a:solidFill>
                  <a:schemeClr val="tx1"/>
                </a:solidFill>
                <a:sym typeface="Wingdings" pitchFamily="2" charset="2"/>
              </a:rPr>
              <a:t> population decline</a:t>
            </a:r>
            <a:endParaRPr lang="cs-CZ" altLang="en-US" sz="1600" smtClean="0">
              <a:solidFill>
                <a:schemeClr val="tx1"/>
              </a:solidFill>
            </a:endParaRP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en-US" sz="1400" smtClean="0">
                <a:solidFill>
                  <a:schemeClr val="tx1"/>
                </a:solidFill>
              </a:rPr>
              <a:t> </a:t>
            </a:r>
            <a:endParaRPr lang="en-GB" altLang="en-US" sz="1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404813"/>
            <a:ext cx="9144000" cy="7112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500" smtClean="0"/>
              <a:t>Notes on practical testing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423988"/>
            <a:ext cx="8915400" cy="46688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400" smtClean="0">
                <a:solidFill>
                  <a:schemeClr val="tx1"/>
                </a:solidFill>
              </a:rPr>
              <a:t>Testing toxicity of natural </a:t>
            </a:r>
            <a:r>
              <a:rPr lang="en-US" altLang="en-US" sz="2400" b="1" smtClean="0">
                <a:solidFill>
                  <a:srgbClr val="FF0000"/>
                </a:solidFill>
              </a:rPr>
              <a:t>contaminated </a:t>
            </a:r>
            <a:r>
              <a:rPr lang="cs-CZ" altLang="en-US" sz="2400" b="1" smtClean="0">
                <a:solidFill>
                  <a:srgbClr val="FF0000"/>
                </a:solidFill>
              </a:rPr>
              <a:t>matrices</a:t>
            </a:r>
          </a:p>
          <a:p>
            <a:pPr lvl="1" eaLnBrk="1" hangingPunct="1">
              <a:lnSpc>
                <a:spcPct val="90000"/>
              </a:lnSpc>
            </a:pPr>
            <a:endParaRPr lang="cs-CZ" altLang="en-US" sz="20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smtClean="0">
                <a:solidFill>
                  <a:schemeClr val="tx1"/>
                </a:solidFill>
              </a:rPr>
              <a:t>Rather new in ecotoxicology – many open challenges</a:t>
            </a:r>
            <a:endParaRPr lang="en-US" altLang="en-US" sz="2000" smtClean="0">
              <a:solidFill>
                <a:schemeClr val="tx1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cs-CZ" altLang="en-US" sz="1600" smtClean="0">
                <a:solidFill>
                  <a:schemeClr val="tx1"/>
                </a:solidFill>
              </a:rPr>
              <a:t>Whole effluent toxicity testing (WET)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1600" smtClean="0">
                <a:solidFill>
                  <a:schemeClr val="tx1"/>
                </a:solidFill>
              </a:rPr>
              <a:t>Contact s</a:t>
            </a:r>
            <a:r>
              <a:rPr lang="en-US" altLang="en-US" sz="1600" smtClean="0">
                <a:solidFill>
                  <a:schemeClr val="tx1"/>
                </a:solidFill>
              </a:rPr>
              <a:t>oil toxicit</a:t>
            </a:r>
            <a:r>
              <a:rPr lang="cs-CZ" altLang="en-US" sz="1600" smtClean="0">
                <a:solidFill>
                  <a:schemeClr val="tx1"/>
                </a:solidFill>
              </a:rPr>
              <a:t>y assays</a:t>
            </a:r>
          </a:p>
          <a:p>
            <a:pPr lvl="1" eaLnBrk="1" hangingPunct="1">
              <a:lnSpc>
                <a:spcPct val="90000"/>
              </a:lnSpc>
            </a:pPr>
            <a:endParaRPr lang="cs-CZ" altLang="en-US" sz="20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smtClean="0">
                <a:solidFill>
                  <a:schemeClr val="tx1"/>
                </a:solidFill>
              </a:rPr>
              <a:t>More complex and more complicated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1800" smtClean="0">
                <a:solidFill>
                  <a:schemeClr val="tx1"/>
                </a:solidFill>
              </a:rPr>
              <a:t>„cause-effects“ often not clear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400" smtClean="0">
                <a:solidFill>
                  <a:schemeClr val="tx1"/>
                </a:solidFill>
              </a:rPr>
              <a:t>N</a:t>
            </a:r>
            <a:r>
              <a:rPr lang="cs-CZ" altLang="en-US" sz="1400" smtClean="0">
                <a:solidFill>
                  <a:schemeClr val="tx1"/>
                </a:solidFill>
              </a:rPr>
              <a:t>atural variability in matrices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400" smtClean="0">
                <a:solidFill>
                  <a:schemeClr val="tx1"/>
                </a:solidFill>
              </a:rPr>
              <a:t>Algal tests </a:t>
            </a:r>
            <a:r>
              <a:rPr lang="cs-CZ" altLang="en-US" sz="1400" smtClean="0">
                <a:solidFill>
                  <a:schemeClr val="tx1"/>
                </a:solidFill>
              </a:rPr>
              <a:t>- nutrients (Nitrogen, Phosporus) </a:t>
            </a:r>
            <a:r>
              <a:rPr lang="en-US" altLang="en-US" sz="1400" smtClean="0">
                <a:solidFill>
                  <a:schemeClr val="tx1"/>
                </a:solidFill>
              </a:rPr>
              <a:t>&gt;&gt; Toxic compounds</a:t>
            </a:r>
            <a:endParaRPr lang="cs-CZ" altLang="en-US" sz="14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GB" altLang="en-U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1000" y="685800"/>
            <a:ext cx="8223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500">
                <a:solidFill>
                  <a:schemeClr val="tx2"/>
                </a:solidFill>
              </a:rPr>
              <a:t>Results of e</a:t>
            </a:r>
            <a:r>
              <a:rPr lang="cs-CZ" altLang="en-US" sz="4500">
                <a:solidFill>
                  <a:schemeClr val="tx2"/>
                </a:solidFill>
              </a:rPr>
              <a:t>cotoxicology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5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500">
                <a:solidFill>
                  <a:schemeClr val="tx2"/>
                </a:solidFill>
              </a:rPr>
              <a:t>WHAT IS </a:t>
            </a:r>
            <a:r>
              <a:rPr lang="en-US" altLang="en-US" sz="4500">
                <a:solidFill>
                  <a:schemeClr val="tx2"/>
                </a:solidFill>
              </a:rPr>
              <a:t>IT </a:t>
            </a:r>
            <a:r>
              <a:rPr lang="cs-CZ" altLang="en-US" sz="4500">
                <a:solidFill>
                  <a:schemeClr val="tx2"/>
                </a:solidFill>
              </a:rPr>
              <a:t>GOOD FOR</a:t>
            </a:r>
            <a:r>
              <a:rPr lang="en-US" altLang="en-US" sz="4500">
                <a:solidFill>
                  <a:schemeClr val="tx2"/>
                </a:solidFill>
              </a:rPr>
              <a:t> ?</a:t>
            </a:r>
            <a:endParaRPr lang="cs-CZ" altLang="en-US" sz="45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nl-NL" altLang="en-US" sz="4500">
              <a:solidFill>
                <a:schemeClr val="tx2"/>
              </a:solidFill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600200" y="3751263"/>
            <a:ext cx="7696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4500" b="1">
                <a:solidFill>
                  <a:schemeClr val="tx1"/>
                </a:solidFill>
                <a:latin typeface="Verdana" pitchFamily="34" charset="0"/>
              </a:rPr>
              <a:t>SOLVING PRACTICAL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-152400" y="3140968"/>
            <a:ext cx="9677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400" dirty="0" err="1" smtClean="0">
                <a:solidFill>
                  <a:schemeClr val="tx2"/>
                </a:solidFill>
              </a:rPr>
              <a:t>Example</a:t>
            </a:r>
            <a:r>
              <a:rPr lang="cs-CZ" altLang="en-US" sz="4400" dirty="0" smtClean="0">
                <a:solidFill>
                  <a:schemeClr val="tx2"/>
                </a:solidFill>
              </a:rPr>
              <a:t>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400" dirty="0" smtClean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400" b="1" dirty="0" err="1" smtClean="0">
                <a:solidFill>
                  <a:schemeClr val="tx2"/>
                </a:solidFill>
              </a:rPr>
              <a:t>Application</a:t>
            </a:r>
            <a:r>
              <a:rPr lang="cs-CZ" altLang="en-US" sz="4400" b="1" dirty="0" smtClean="0">
                <a:solidFill>
                  <a:schemeClr val="tx2"/>
                </a:solidFill>
              </a:rPr>
              <a:t> of </a:t>
            </a:r>
            <a:r>
              <a:rPr lang="cs-CZ" altLang="en-US" sz="4400" b="1" dirty="0" err="1" smtClean="0">
                <a:solidFill>
                  <a:schemeClr val="tx2"/>
                </a:solidFill>
              </a:rPr>
              <a:t>ecotoxicity</a:t>
            </a:r>
            <a:r>
              <a:rPr lang="cs-CZ" altLang="en-US" sz="4400" b="1" dirty="0" smtClean="0">
                <a:solidFill>
                  <a:schemeClr val="tx2"/>
                </a:solidFill>
              </a:rPr>
              <a:t> </a:t>
            </a:r>
            <a:br>
              <a:rPr lang="cs-CZ" altLang="en-US" sz="4400" b="1" dirty="0" smtClean="0">
                <a:solidFill>
                  <a:schemeClr val="tx2"/>
                </a:solidFill>
              </a:rPr>
            </a:br>
            <a:r>
              <a:rPr lang="cs-CZ" altLang="en-US" sz="4400" b="1" dirty="0" err="1" smtClean="0">
                <a:solidFill>
                  <a:schemeClr val="tx2"/>
                </a:solidFill>
              </a:rPr>
              <a:t>results</a:t>
            </a:r>
            <a:r>
              <a:rPr lang="cs-CZ" altLang="en-US" sz="4400" b="1" dirty="0" smtClean="0">
                <a:solidFill>
                  <a:schemeClr val="tx2"/>
                </a:solidFill>
              </a:rPr>
              <a:t> (</a:t>
            </a:r>
            <a:r>
              <a:rPr lang="cs-CZ" altLang="en-US" sz="4400" b="1" dirty="0" err="1" smtClean="0">
                <a:solidFill>
                  <a:schemeClr val="tx2"/>
                </a:solidFill>
              </a:rPr>
              <a:t>ECx</a:t>
            </a:r>
            <a:r>
              <a:rPr lang="cs-CZ" altLang="en-US" sz="4400" b="1" dirty="0" smtClean="0">
                <a:solidFill>
                  <a:schemeClr val="tx2"/>
                </a:solidFill>
              </a:rPr>
              <a:t> </a:t>
            </a:r>
            <a:r>
              <a:rPr lang="cs-CZ" altLang="en-US" sz="4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4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4400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EQs</a:t>
            </a:r>
            <a:r>
              <a:rPr lang="cs-CZ" altLang="en-US" sz="4400" b="1" dirty="0">
                <a:solidFill>
                  <a:schemeClr val="tx2"/>
                </a:solidFill>
                <a:sym typeface="Wingdings" panose="05000000000000000000" pitchFamily="2" charset="2"/>
              </a:rPr>
              <a:t>)</a:t>
            </a:r>
            <a:endParaRPr lang="cs-CZ" altLang="en-US" sz="4400" b="1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in </a:t>
            </a:r>
            <a:r>
              <a:rPr lang="cs-CZ" altLang="en-US" sz="4400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regulatory</a:t>
            </a:r>
            <a:r>
              <a:rPr lang="cs-CZ" altLang="en-US" sz="4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4400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context</a:t>
            </a:r>
            <a:endParaRPr lang="cs-CZ" altLang="en-US" sz="4400" b="1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4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European </a:t>
            </a:r>
            <a:br>
              <a:rPr lang="cs-CZ" altLang="en-US" sz="4400" b="1" dirty="0" smtClean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cs-CZ" altLang="en-US" sz="4400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Water</a:t>
            </a:r>
            <a:r>
              <a:rPr lang="cs-CZ" altLang="en-US" sz="4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4400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FrameworkDIRECTIVE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http://www.scotland.gov.uk/Resource/Img/237458/00699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7458075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0" y="333375"/>
            <a:ext cx="9144000" cy="631825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EQS in reality – example EU Water Framework Directive</a:t>
            </a:r>
            <a:endParaRPr lang="nl-NL" altLang="en-US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3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b="1" smtClean="0"/>
              <a:t>List of priority compounds </a:t>
            </a:r>
            <a:r>
              <a:rPr lang="cs-CZ" altLang="en-US" smtClean="0"/>
              <a:t>EU WFD</a:t>
            </a:r>
            <a:r>
              <a:rPr lang="en-GB" altLang="en-US" smtClean="0"/>
              <a:t> </a:t>
            </a:r>
            <a:r>
              <a:rPr lang="cs-CZ" altLang="en-US" smtClean="0"/>
              <a:t>(</a:t>
            </a:r>
            <a:r>
              <a:rPr lang="en-GB" altLang="en-US" smtClean="0"/>
              <a:t>selection/examples)</a:t>
            </a:r>
          </a:p>
        </p:txBody>
      </p:sp>
      <p:sp>
        <p:nvSpPr>
          <p:cNvPr id="65539" name="TextovéPole 6"/>
          <p:cNvSpPr txBox="1">
            <a:spLocks noChangeArrowheads="1"/>
          </p:cNvSpPr>
          <p:nvPr/>
        </p:nvSpPr>
        <p:spPr bwMode="auto">
          <a:xfrm>
            <a:off x="-180975" y="765175"/>
            <a:ext cx="80930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b="1">
                <a:solidFill>
                  <a:schemeClr val="tx2"/>
                </a:solidFill>
              </a:rPr>
              <a:t>Most recent</a:t>
            </a:r>
            <a:r>
              <a:rPr lang="en-US" altLang="en-US" sz="2000" b="1">
                <a:solidFill>
                  <a:schemeClr val="tx2"/>
                </a:solidFill>
              </a:rPr>
              <a:t> </a:t>
            </a:r>
            <a:r>
              <a:rPr lang="en-GB" altLang="en-US" sz="2000" b="1">
                <a:solidFill>
                  <a:schemeClr val="tx2"/>
                </a:solidFill>
              </a:rPr>
              <a:t>(2015)</a:t>
            </a:r>
            <a:r>
              <a:rPr lang="cs-CZ" altLang="en-US" sz="2000" b="1">
                <a:solidFill>
                  <a:schemeClr val="tx2"/>
                </a:solidFill>
              </a:rPr>
              <a:t> </a:t>
            </a:r>
            <a:r>
              <a:rPr lang="en-GB" altLang="en-US" sz="2000" b="1">
                <a:solidFill>
                  <a:schemeClr val="tx2"/>
                </a:solidFill>
              </a:rPr>
              <a:t>	</a:t>
            </a:r>
            <a:r>
              <a:rPr lang="cs-CZ" altLang="en-US" sz="2000" b="1">
                <a:solidFill>
                  <a:schemeClr val="tx2"/>
                </a:solidFill>
              </a:rPr>
              <a:t>44 </a:t>
            </a:r>
            <a:r>
              <a:rPr lang="en-GB" altLang="en-US" sz="2000" b="1">
                <a:solidFill>
                  <a:srgbClr val="FF0000"/>
                </a:solidFill>
              </a:rPr>
              <a:t>priority compounds </a:t>
            </a:r>
            <a:r>
              <a:rPr lang="cs-CZ" altLang="en-US" sz="2000" b="1">
                <a:solidFill>
                  <a:schemeClr val="tx2"/>
                </a:solidFill>
              </a:rPr>
              <a:t>(</a:t>
            </a:r>
            <a:r>
              <a:rPr lang="en-GB" altLang="en-US" sz="2000" b="1">
                <a:solidFill>
                  <a:schemeClr val="tx2"/>
                </a:solidFill>
              </a:rPr>
              <a:t>table here</a:t>
            </a:r>
            <a:r>
              <a:rPr lang="cs-CZ" altLang="en-US" sz="2000" b="1">
                <a:solidFill>
                  <a:schemeClr val="tx2"/>
                </a:solidFill>
              </a:rPr>
              <a:t>)</a:t>
            </a:r>
            <a:br>
              <a:rPr lang="cs-CZ" altLang="en-US" sz="2000" b="1">
                <a:solidFill>
                  <a:schemeClr val="tx2"/>
                </a:solidFill>
              </a:rPr>
            </a:br>
            <a:r>
              <a:rPr lang="en-GB" altLang="en-US" sz="2000" b="1">
                <a:solidFill>
                  <a:schemeClr val="tx2"/>
                </a:solidFill>
              </a:rPr>
              <a:t>	</a:t>
            </a:r>
            <a:r>
              <a:rPr lang="cs-CZ" altLang="en-US" sz="2000" b="1">
                <a:solidFill>
                  <a:schemeClr val="tx2"/>
                </a:solidFill>
              </a:rPr>
              <a:t>			</a:t>
            </a:r>
            <a:r>
              <a:rPr lang="cs-CZ" altLang="en-US" sz="2000">
                <a:solidFill>
                  <a:schemeClr val="tx2"/>
                </a:solidFill>
              </a:rPr>
              <a:t>+ </a:t>
            </a:r>
            <a:r>
              <a:rPr lang="en-GB" altLang="en-US" sz="2000">
                <a:solidFill>
                  <a:schemeClr val="tx2"/>
                </a:solidFill>
              </a:rPr>
              <a:t>additional “</a:t>
            </a:r>
            <a:r>
              <a:rPr lang="cs-CZ" altLang="en-US" sz="2000">
                <a:solidFill>
                  <a:schemeClr val="tx2"/>
                </a:solidFill>
              </a:rPr>
              <a:t>watch list</a:t>
            </a:r>
            <a:r>
              <a:rPr lang="en-GB" altLang="en-US" sz="2000">
                <a:solidFill>
                  <a:schemeClr val="tx2"/>
                </a:solidFill>
              </a:rPr>
              <a:t>” </a:t>
            </a:r>
            <a:r>
              <a:rPr lang="en-GB" altLang="en-US" sz="2000">
                <a:solidFill>
                  <a:schemeClr val="tx2"/>
                </a:solidFill>
                <a:sym typeface="Wingdings" pitchFamily="2" charset="2"/>
              </a:rPr>
              <a:t> see further</a:t>
            </a:r>
            <a:endParaRPr lang="en-GB" altLang="en-US" sz="20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 b="1">
              <a:solidFill>
                <a:schemeClr val="tx2"/>
              </a:solidFill>
            </a:endParaRP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1" t="17281" r="24179" b="34035"/>
          <a:stretch>
            <a:fillRect/>
          </a:stretch>
        </p:blipFill>
        <p:spPr bwMode="auto">
          <a:xfrm>
            <a:off x="0" y="1433513"/>
            <a:ext cx="9144000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572000" y="1700808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PRACTICE</a:t>
            </a:r>
            <a:r>
              <a:rPr lang="cs-CZ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Chemical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measurements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vs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limits</a:t>
            </a:r>
            <a:r>
              <a:rPr lang="cs-CZ" b="1" dirty="0" smtClean="0">
                <a:solidFill>
                  <a:srgbClr val="FF0000"/>
                </a:solidFill>
              </a:rPr>
              <a:t> (</a:t>
            </a:r>
            <a:r>
              <a:rPr lang="cs-CZ" b="1" dirty="0" err="1" smtClean="0">
                <a:solidFill>
                  <a:srgbClr val="FF0000"/>
                </a:solidFill>
              </a:rPr>
              <a:t>EQs</a:t>
            </a:r>
            <a:r>
              <a:rPr lang="cs-CZ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0" t="17599" r="18279" b="9682"/>
          <a:stretch>
            <a:fillRect/>
          </a:stretch>
        </p:blipFill>
        <p:spPr bwMode="auto">
          <a:xfrm>
            <a:off x="468313" y="692150"/>
            <a:ext cx="8315325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ovéPole 3"/>
          <p:cNvSpPr txBox="1">
            <a:spLocks noChangeArrowheads="1"/>
          </p:cNvSpPr>
          <p:nvPr/>
        </p:nvSpPr>
        <p:spPr bwMode="auto">
          <a:xfrm>
            <a:off x="755650" y="260350"/>
            <a:ext cx="8929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http://eur-lex.europa.eu/legal-content/EN/TXT/PDF/?uri=uriserv:OJ.L_.2015.078.01.0040.01.ENG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-152400" y="3265488"/>
            <a:ext cx="9677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 dirty="0">
                <a:solidFill>
                  <a:schemeClr val="tx2"/>
                </a:solidFill>
              </a:rPr>
              <a:t>Another</a:t>
            </a:r>
            <a:r>
              <a:rPr lang="cs-CZ" altLang="en-US" sz="4400" dirty="0">
                <a:solidFill>
                  <a:schemeClr val="tx2"/>
                </a:solidFill>
              </a:rPr>
              <a:t> </a:t>
            </a:r>
            <a:r>
              <a:rPr lang="en-US" altLang="en-US" sz="4400" dirty="0">
                <a:solidFill>
                  <a:schemeClr val="tx2"/>
                </a:solidFill>
              </a:rPr>
              <a:t>example </a:t>
            </a:r>
            <a:r>
              <a:rPr lang="en-GB" altLang="en-US" sz="4400" dirty="0">
                <a:solidFill>
                  <a:schemeClr val="tx2"/>
                </a:solidFill>
              </a:rPr>
              <a:t>where </a:t>
            </a:r>
            <a:br>
              <a:rPr lang="en-GB" altLang="en-US" sz="4400" dirty="0">
                <a:solidFill>
                  <a:schemeClr val="tx2"/>
                </a:solidFill>
              </a:rPr>
            </a:br>
            <a:r>
              <a:rPr lang="en-GB" altLang="en-US" sz="4400" dirty="0">
                <a:solidFill>
                  <a:schemeClr val="tx2"/>
                </a:solidFill>
              </a:rPr>
              <a:t>ecotoxicology results are used</a:t>
            </a:r>
            <a:endParaRPr lang="en-US" altLang="en-US" sz="44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4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4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chemeClr val="tx2"/>
                </a:solidFill>
              </a:rPr>
              <a:t>European strategy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chemeClr val="tx2"/>
                </a:solidFill>
              </a:rPr>
              <a:t>h</a:t>
            </a:r>
            <a:r>
              <a:rPr lang="cs-CZ" altLang="en-US" sz="4400" b="1" dirty="0" err="1">
                <a:solidFill>
                  <a:schemeClr val="tx2"/>
                </a:solidFill>
              </a:rPr>
              <a:t>ow</a:t>
            </a:r>
            <a:r>
              <a:rPr lang="cs-CZ" altLang="en-US" sz="4400" b="1" dirty="0">
                <a:solidFill>
                  <a:schemeClr val="tx2"/>
                </a:solidFill>
              </a:rPr>
              <a:t> to </a:t>
            </a:r>
            <a:r>
              <a:rPr lang="cs-CZ" altLang="en-US" sz="4400" b="1" dirty="0" err="1">
                <a:solidFill>
                  <a:schemeClr val="tx2"/>
                </a:solidFill>
              </a:rPr>
              <a:t>deal</a:t>
            </a:r>
            <a:r>
              <a:rPr lang="cs-CZ" altLang="en-US" sz="4400" b="1" dirty="0">
                <a:solidFill>
                  <a:schemeClr val="tx2"/>
                </a:solidFill>
              </a:rPr>
              <a:t> </a:t>
            </a:r>
            <a:r>
              <a:rPr lang="cs-CZ" altLang="en-US" sz="4400" b="1" dirty="0" err="1">
                <a:solidFill>
                  <a:schemeClr val="tx2"/>
                </a:solidFill>
              </a:rPr>
              <a:t>with</a:t>
            </a:r>
            <a:r>
              <a:rPr lang="cs-CZ" altLang="en-US" sz="4400" b="1" dirty="0">
                <a:solidFill>
                  <a:schemeClr val="tx2"/>
                </a:solidFill>
              </a:rPr>
              <a:t> </a:t>
            </a:r>
            <a:r>
              <a:rPr lang="cs-CZ" altLang="en-US" sz="4400" b="1" dirty="0" err="1">
                <a:solidFill>
                  <a:schemeClr val="tx2"/>
                </a:solidFill>
              </a:rPr>
              <a:t>chemicals</a:t>
            </a:r>
            <a:endParaRPr lang="cs-CZ" altLang="en-US" sz="44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400" b="1" dirty="0" err="1">
                <a:solidFill>
                  <a:schemeClr val="tx2"/>
                </a:solidFill>
              </a:rPr>
              <a:t>REACH</a:t>
            </a:r>
            <a:r>
              <a:rPr lang="cs-CZ" altLang="en-US" sz="4400" b="1" dirty="0">
                <a:solidFill>
                  <a:schemeClr val="tx2"/>
                </a:solidFill>
              </a:rPr>
              <a:t> </a:t>
            </a:r>
            <a:endParaRPr lang="en-US" altLang="en-US" sz="44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44450"/>
            <a:ext cx="8736013" cy="482441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cs-CZ" altLang="en-US" sz="3100" b="1" smtClean="0"/>
              <a:t>REACH</a:t>
            </a:r>
            <a:br>
              <a:rPr lang="cs-CZ" altLang="en-US" sz="3100" b="1" smtClean="0"/>
            </a:br>
            <a:r>
              <a:rPr lang="nl-BE" altLang="en-US" sz="3100" b="1" smtClean="0"/>
              <a:t>Registration, Evaluation and Authorisation </a:t>
            </a:r>
            <a:endParaRPr lang="cs-CZ" altLang="en-US" sz="3100" b="1" smtClean="0"/>
          </a:p>
          <a:p>
            <a:pPr algn="ctr" eaLnBrk="1" hangingPunct="1">
              <a:buFont typeface="Arial" pitchFamily="34" charset="0"/>
              <a:buNone/>
            </a:pPr>
            <a:r>
              <a:rPr lang="nl-BE" altLang="en-US" sz="3100" b="1" smtClean="0"/>
              <a:t>of Chemicals</a:t>
            </a:r>
            <a:r>
              <a:rPr lang="nl-BE" altLang="en-US" sz="2700" b="1" smtClean="0"/>
              <a:t> </a:t>
            </a:r>
          </a:p>
          <a:p>
            <a:pPr lvl="1" eaLnBrk="1" hangingPunct="1"/>
            <a:r>
              <a:rPr lang="nl-BE" altLang="en-US" sz="2300" smtClean="0"/>
              <a:t>27-2-2001: White Paper on the Strategy for Future Chemicals Policy</a:t>
            </a:r>
          </a:p>
          <a:p>
            <a:pPr lvl="1" eaLnBrk="1" hangingPunct="1"/>
            <a:r>
              <a:rPr lang="nl-BE" altLang="en-US" sz="2300" smtClean="0"/>
              <a:t>23-10-2003: Commission’s proposal REACH</a:t>
            </a:r>
            <a:endParaRPr lang="cs-CZ" altLang="en-US" sz="2300" smtClean="0"/>
          </a:p>
          <a:p>
            <a:pPr lvl="1" eaLnBrk="1" hangingPunct="1"/>
            <a:r>
              <a:rPr lang="cs-CZ" altLang="en-US" sz="2300" smtClean="0"/>
              <a:t>December 2008: Pre-registration mandatory (all chemicals in EU must be registered at ECHA</a:t>
            </a:r>
          </a:p>
        </p:txBody>
      </p:sp>
      <p:sp>
        <p:nvSpPr>
          <p:cNvPr id="70659" name="Text Box 23"/>
          <p:cNvSpPr txBox="1">
            <a:spLocks noChangeArrowheads="1"/>
          </p:cNvSpPr>
          <p:nvPr/>
        </p:nvSpPr>
        <p:spPr bwMode="auto">
          <a:xfrm>
            <a:off x="5429250" y="4433888"/>
            <a:ext cx="371475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cs-CZ" altLang="en-US" sz="2000">
                <a:latin typeface="Verdana" pitchFamily="34" charset="0"/>
              </a:rPr>
              <a:t>European Chemicals </a:t>
            </a:r>
            <a:br>
              <a:rPr lang="cs-CZ" altLang="en-US" sz="2000">
                <a:latin typeface="Verdana" pitchFamily="34" charset="0"/>
              </a:rPr>
            </a:br>
            <a:r>
              <a:rPr lang="cs-CZ" altLang="en-US" sz="2000">
                <a:latin typeface="Verdana" pitchFamily="34" charset="0"/>
              </a:rPr>
              <a:t>Agency </a:t>
            </a:r>
            <a:br>
              <a:rPr lang="cs-CZ" altLang="en-US" sz="2000">
                <a:latin typeface="Verdana" pitchFamily="34" charset="0"/>
              </a:rPr>
            </a:br>
            <a:r>
              <a:rPr lang="cs-CZ" altLang="en-US" sz="2000">
                <a:latin typeface="Verdana" pitchFamily="34" charset="0"/>
              </a:rPr>
              <a:t>(http:</a:t>
            </a:r>
            <a:r>
              <a:rPr lang="en-US" altLang="en-US" sz="2000">
                <a:latin typeface="Verdana" pitchFamily="34" charset="0"/>
              </a:rPr>
              <a:t>//</a:t>
            </a:r>
            <a:r>
              <a:rPr lang="cs-CZ" altLang="en-US" sz="2000">
                <a:latin typeface="Verdana" pitchFamily="34" charset="0"/>
              </a:rPr>
              <a:t>echa.europa.eu)</a:t>
            </a:r>
            <a:endParaRPr lang="nl-NL" altLang="en-US" sz="2000">
              <a:latin typeface="Verdana" pitchFamily="34" charset="0"/>
            </a:endParaRPr>
          </a:p>
          <a:p>
            <a:pPr algn="r" eaLnBrk="1" hangingPunct="1"/>
            <a:endParaRPr lang="cs-CZ" altLang="en-US" b="1">
              <a:latin typeface="Verdana" pitchFamily="34" charset="0"/>
            </a:endParaRPr>
          </a:p>
        </p:txBody>
      </p:sp>
      <p:pic>
        <p:nvPicPr>
          <p:cNvPr id="706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2" t="11966" r="37228" b="29715"/>
          <a:stretch>
            <a:fillRect/>
          </a:stretch>
        </p:blipFill>
        <p:spPr bwMode="auto">
          <a:xfrm>
            <a:off x="107950" y="3644900"/>
            <a:ext cx="461327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848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/>
          </p:cNvSpPr>
          <p:nvPr>
            <p:ph type="body" idx="4294967295"/>
          </p:nvPr>
        </p:nvSpPr>
        <p:spPr>
          <a:xfrm>
            <a:off x="-252536" y="981075"/>
            <a:ext cx="5328592" cy="2303909"/>
          </a:xfrm>
        </p:spPr>
        <p:txBody>
          <a:bodyPr/>
          <a:lstStyle/>
          <a:p>
            <a:pPr lvl="1" eaLnBrk="1" hangingPunct="1">
              <a:buFont typeface="Arial" pitchFamily="34" charset="0"/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&gt; </a:t>
            </a:r>
            <a:r>
              <a:rPr lang="cs-CZ" altLang="en-US" sz="2000" dirty="0" smtClean="0">
                <a:solidFill>
                  <a:schemeClr val="tx1"/>
                </a:solidFill>
              </a:rPr>
              <a:t>95,</a:t>
            </a:r>
            <a:r>
              <a:rPr lang="en-US" altLang="en-US" sz="2000" dirty="0" smtClean="0">
                <a:solidFill>
                  <a:schemeClr val="tx1"/>
                </a:solidFill>
              </a:rPr>
              <a:t>000,000 known chemicals </a:t>
            </a:r>
            <a:br>
              <a:rPr lang="en-US" altLang="en-US" sz="2000" dirty="0" smtClean="0">
                <a:solidFill>
                  <a:schemeClr val="tx1"/>
                </a:solidFill>
              </a:rPr>
            </a:br>
            <a:r>
              <a:rPr lang="en-US" altLang="en-US" sz="1600" dirty="0" smtClean="0">
                <a:solidFill>
                  <a:schemeClr val="tx1"/>
                </a:solidFill>
              </a:rPr>
              <a:t>(…and counting http://www.cas.org/</a:t>
            </a:r>
            <a:r>
              <a:rPr lang="en-GB" altLang="en-US" sz="1600" dirty="0" smtClean="0">
                <a:solidFill>
                  <a:schemeClr val="tx1"/>
                </a:solidFill>
              </a:rPr>
              <a:t>)</a:t>
            </a:r>
            <a:endParaRPr lang="cs-CZ" altLang="en-US" sz="16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nl-BE" altLang="en-US" sz="2000" dirty="0" smtClean="0">
                <a:solidFill>
                  <a:schemeClr val="tx1"/>
                </a:solidFill>
              </a:rPr>
              <a:t>100,000 substances in EINECS (i.e. commercial use)</a:t>
            </a:r>
            <a:endParaRPr lang="cs-CZ" altLang="en-US" sz="20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cs-CZ" altLang="en-US" sz="2000" dirty="0" smtClean="0">
                <a:solidFill>
                  <a:schemeClr val="tx1"/>
                </a:solidFill>
              </a:rPr>
              <a:t>30,000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relevant</a:t>
            </a:r>
            <a:r>
              <a:rPr lang="cs-CZ" altLang="en-US" sz="2000" dirty="0" smtClean="0">
                <a:solidFill>
                  <a:schemeClr val="tx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for</a:t>
            </a:r>
            <a:r>
              <a:rPr lang="cs-CZ" altLang="en-US" sz="2000" dirty="0" smtClean="0">
                <a:solidFill>
                  <a:schemeClr val="tx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REACH</a:t>
            </a:r>
            <a:endParaRPr lang="nl-BE" altLang="en-US" sz="20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cs-CZ" altLang="en-US" sz="2000" dirty="0" err="1" smtClean="0">
                <a:solidFill>
                  <a:schemeClr val="tx1"/>
                </a:solidFill>
              </a:rPr>
              <a:t>cc</a:t>
            </a:r>
            <a:r>
              <a:rPr lang="cs-CZ" altLang="en-US" sz="2000" dirty="0" smtClean="0">
                <a:solidFill>
                  <a:schemeClr val="tx1"/>
                </a:solidFill>
              </a:rPr>
              <a:t> 3000 </a:t>
            </a:r>
            <a:r>
              <a:rPr lang="nl-BE" altLang="en-US" sz="2000" dirty="0" smtClean="0">
                <a:solidFill>
                  <a:schemeClr val="tx1"/>
                </a:solidFill>
              </a:rPr>
              <a:t>HPVCs</a:t>
            </a:r>
            <a:r>
              <a:rPr lang="cs-CZ" altLang="en-US" sz="2000" dirty="0" smtClean="0">
                <a:solidFill>
                  <a:schemeClr val="tx1"/>
                </a:solidFill>
              </a:rPr>
              <a:t> (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High</a:t>
            </a:r>
            <a:r>
              <a:rPr lang="cs-CZ" altLang="en-US" sz="2000" dirty="0" smtClean="0">
                <a:solidFill>
                  <a:schemeClr val="tx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Production</a:t>
            </a:r>
            <a:r>
              <a:rPr lang="cs-CZ" altLang="en-US" sz="2000" dirty="0" smtClean="0">
                <a:solidFill>
                  <a:schemeClr val="tx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Volume</a:t>
            </a:r>
            <a:r>
              <a:rPr lang="cs-CZ" altLang="en-US" sz="2000" dirty="0" smtClean="0">
                <a:solidFill>
                  <a:schemeClr val="tx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Chemicals</a:t>
            </a:r>
            <a:r>
              <a:rPr lang="cs-CZ" altLang="en-US" sz="2000" dirty="0" smtClean="0">
                <a:solidFill>
                  <a:schemeClr val="tx1"/>
                </a:solidFill>
              </a:rPr>
              <a:t>) </a:t>
            </a:r>
            <a:endParaRPr lang="nl-BE" altLang="en-US" sz="1400" dirty="0" smtClean="0">
              <a:solidFill>
                <a:schemeClr val="tx1"/>
              </a:solidFill>
            </a:endParaRPr>
          </a:p>
        </p:txBody>
      </p:sp>
      <p:sp>
        <p:nvSpPr>
          <p:cNvPr id="69635" name="Rectangle 25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 smtClean="0">
                <a:solidFill>
                  <a:schemeClr val="tx1"/>
                </a:solidFill>
              </a:rPr>
              <a:t>Existing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substances</a:t>
            </a:r>
            <a:r>
              <a:rPr lang="cs-CZ" altLang="en-US" dirty="0" smtClean="0">
                <a:solidFill>
                  <a:schemeClr val="tx1"/>
                </a:solidFill>
              </a:rPr>
              <a:t> and </a:t>
            </a:r>
            <a:r>
              <a:rPr lang="cs-CZ" altLang="en-US" dirty="0" err="1" smtClean="0">
                <a:solidFill>
                  <a:schemeClr val="tx1"/>
                </a:solidFill>
              </a:rPr>
              <a:t>REACH</a:t>
            </a:r>
            <a:endParaRPr lang="nl-NL" alt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http://www.sigmaaldrich.com/content/dam/sigma-aldrich/safc/safc-reach-time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60" y="2085779"/>
            <a:ext cx="6480076" cy="465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962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47638" y="2636838"/>
            <a:ext cx="8816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chemeClr val="tx2"/>
                </a:solidFill>
              </a:rPr>
              <a:t>Assessment of chemical hazards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2"/>
                </a:solidFill>
              </a:rPr>
              <a:t>…to…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2"/>
                </a:solidFill>
              </a:rPr>
              <a:t>	        Humans       	   	            Other organisms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2"/>
                </a:solidFill>
              </a:rPr>
              <a:t>	 (</a:t>
            </a:r>
            <a:r>
              <a:rPr lang="cs-CZ" altLang="en-US" sz="2400" b="1">
                <a:solidFill>
                  <a:schemeClr val="tx2"/>
                </a:solidFill>
              </a:rPr>
              <a:t>TOXICOLOGY</a:t>
            </a:r>
            <a:r>
              <a:rPr lang="cs-CZ" altLang="en-US" sz="2400">
                <a:solidFill>
                  <a:schemeClr val="tx2"/>
                </a:solidFill>
              </a:rPr>
              <a:t>) 			 (</a:t>
            </a:r>
            <a:r>
              <a:rPr lang="cs-CZ" altLang="en-US" sz="2400" b="1">
                <a:solidFill>
                  <a:schemeClr val="tx2"/>
                </a:solidFill>
              </a:rPr>
              <a:t>ECO</a:t>
            </a:r>
            <a:r>
              <a:rPr lang="cs-CZ" altLang="en-US" sz="2400">
                <a:solidFill>
                  <a:schemeClr val="tx2"/>
                </a:solidFill>
              </a:rPr>
              <a:t>toxicology)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nl-NL" altLang="en-US" sz="4000">
              <a:solidFill>
                <a:schemeClr val="tx2"/>
              </a:solidFill>
            </a:endParaRPr>
          </a:p>
        </p:txBody>
      </p:sp>
      <p:pic>
        <p:nvPicPr>
          <p:cNvPr id="21507" name="Picture 2" descr="https://encrypted-tbn1.google.com/images?q=tbn:ANd9GcTE7qm7tLqavKV1VUwQpKDwC6XUksMmHXLKvoBzqHIKaqjvq_mAC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9" y="3429000"/>
            <a:ext cx="3394869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https://encrypted-tbn2.google.com/images?q=tbn:ANd9GcRorg12adBHNbxSdT8AiWMQmO7b7vltAdBZohD_pqfDehNnre7fk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40" y="5185664"/>
            <a:ext cx="1261120" cy="8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https://encrypted-tbn1.google.com/images?q=tbn:ANd9GcQvHwZACb-TU516T7ZMDFe-QBU598rfeCvHryOWorunBunHoi4zp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4051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s://encrypted-tbn3.gstatic.com/images?q=tbn:ANd9GcS52E4zw_1IWgj6a-zMCfagRjY0GxrrXUj7RPtc7h6W2mD_trk2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43" y="5455600"/>
            <a:ext cx="817373" cy="925728"/>
          </a:xfrm>
          <a:prstGeom prst="rect">
            <a:avLst/>
          </a:prstGeom>
          <a:noFill/>
        </p:spPr>
      </p:pic>
      <p:pic>
        <p:nvPicPr>
          <p:cNvPr id="7" name="Picture 8" descr="http://www.lfu.bayern.de/analytik_stoffe/biol_analytik_toxizitaetstests/pic/159498_gr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49917"/>
            <a:ext cx="777430" cy="747017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48" y="5699389"/>
            <a:ext cx="1143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94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REACH legislation in EU</a:t>
            </a:r>
            <a:endParaRPr lang="cs-CZ" altLang="en-US" smtClean="0">
              <a:solidFill>
                <a:schemeClr val="tx1"/>
              </a:solidFill>
            </a:endParaRPr>
          </a:p>
        </p:txBody>
      </p:sp>
      <p:pic>
        <p:nvPicPr>
          <p:cNvPr id="7168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17650"/>
            <a:ext cx="70866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-180975" y="981075"/>
            <a:ext cx="96488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1" lang="cs-CZ" sz="2000" b="1" kern="0" dirty="0" err="1">
                <a:solidFill>
                  <a:schemeClr val="tx2"/>
                </a:solidFill>
                <a:latin typeface="+mn-lt"/>
                <a:cs typeface="Arial" charset="0"/>
              </a:rPr>
              <a:t>Registration</a:t>
            </a:r>
            <a:r>
              <a:rPr kumimoji="1" lang="cs-CZ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, </a:t>
            </a:r>
            <a:r>
              <a:rPr kumimoji="1" lang="cs-CZ" sz="2000" b="1" kern="0" dirty="0" err="1">
                <a:solidFill>
                  <a:schemeClr val="tx2"/>
                </a:solidFill>
                <a:latin typeface="+mn-lt"/>
                <a:cs typeface="Arial" charset="0"/>
              </a:rPr>
              <a:t>Evaluation</a:t>
            </a:r>
            <a:r>
              <a:rPr kumimoji="1" lang="cs-CZ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 and </a:t>
            </a:r>
            <a:r>
              <a:rPr kumimoji="1" lang="cs-CZ" sz="2000" b="1" kern="0" dirty="0" err="1">
                <a:solidFill>
                  <a:schemeClr val="tx2"/>
                </a:solidFill>
                <a:latin typeface="+mn-lt"/>
                <a:cs typeface="Arial" charset="0"/>
              </a:rPr>
              <a:t>Authorisation</a:t>
            </a:r>
            <a:r>
              <a:rPr kumimoji="1" lang="cs-CZ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 </a:t>
            </a:r>
            <a:r>
              <a:rPr kumimoji="1" lang="en-GB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and Restriction </a:t>
            </a:r>
            <a:r>
              <a:rPr kumimoji="1" lang="cs-CZ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of </a:t>
            </a:r>
            <a:r>
              <a:rPr kumimoji="1" lang="cs-CZ" sz="2000" b="1" kern="0" dirty="0" err="1">
                <a:solidFill>
                  <a:schemeClr val="tx2"/>
                </a:solidFill>
                <a:latin typeface="+mn-lt"/>
                <a:cs typeface="Arial" charset="0"/>
              </a:rPr>
              <a:t>Chemicals</a:t>
            </a:r>
            <a:endParaRPr kumimoji="1" lang="cs-CZ" sz="2000" b="1" kern="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7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 dirty="0" smtClean="0">
                <a:solidFill>
                  <a:schemeClr val="tx1"/>
                </a:solidFill>
              </a:rPr>
              <a:t>REACH: </a:t>
            </a:r>
            <a:r>
              <a:rPr lang="cs-CZ" altLang="en-US" dirty="0" err="1" smtClean="0">
                <a:solidFill>
                  <a:schemeClr val="tx1"/>
                </a:solidFill>
              </a:rPr>
              <a:t>what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nl-BE" altLang="en-US" dirty="0" smtClean="0">
                <a:solidFill>
                  <a:schemeClr val="tx1"/>
                </a:solidFill>
              </a:rPr>
              <a:t>data type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must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be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registered</a:t>
            </a:r>
            <a:r>
              <a:rPr lang="nl-BE" altLang="en-US" dirty="0" smtClean="0">
                <a:solidFill>
                  <a:schemeClr val="tx1"/>
                </a:solidFill>
              </a:rPr>
              <a:t>?</a:t>
            </a:r>
            <a:endParaRPr lang="nl-NL" altLang="en-US" dirty="0" smtClean="0">
              <a:solidFill>
                <a:schemeClr val="tx1"/>
              </a:solidFill>
            </a:endParaRPr>
          </a:p>
        </p:txBody>
      </p:sp>
      <p:pic>
        <p:nvPicPr>
          <p:cNvPr id="74755" name="Picture 3" descr="EU%2520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5888"/>
            <a:ext cx="1219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4"/>
          <p:cNvSpPr>
            <a:spLocks noGrp="1"/>
          </p:cNvSpPr>
          <p:nvPr>
            <p:ph type="body" idx="4294967295"/>
          </p:nvPr>
        </p:nvSpPr>
        <p:spPr>
          <a:xfrm>
            <a:off x="179388" y="1341438"/>
            <a:ext cx="8497887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altLang="en-US" sz="2600" b="1" dirty="0" smtClean="0">
                <a:solidFill>
                  <a:schemeClr val="tx1"/>
                </a:solidFill>
              </a:rPr>
              <a:t>Physico-chemical properties, e.g.: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sz="2600" dirty="0" smtClean="0">
                <a:solidFill>
                  <a:schemeClr val="tx1"/>
                </a:solidFill>
              </a:rPr>
              <a:t>Vapour pressure, boiling point, Kow,…</a:t>
            </a:r>
          </a:p>
          <a:p>
            <a:pPr eaLnBrk="1" hangingPunct="1">
              <a:lnSpc>
                <a:spcPct val="90000"/>
              </a:lnSpc>
            </a:pPr>
            <a:endParaRPr lang="cs-CZ" altLang="en-US" sz="2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l-BE" altLang="en-US" sz="2600" b="1" dirty="0" smtClean="0">
                <a:solidFill>
                  <a:schemeClr val="tx1"/>
                </a:solidFill>
              </a:rPr>
              <a:t>Human </a:t>
            </a:r>
            <a:r>
              <a:rPr lang="nl-BE" altLang="en-US" sz="2600" b="1" dirty="0" smtClean="0">
                <a:solidFill>
                  <a:schemeClr val="tx2"/>
                </a:solidFill>
              </a:rPr>
              <a:t>toxicology</a:t>
            </a:r>
            <a:r>
              <a:rPr lang="nl-BE" altLang="en-US" sz="2600" b="1" dirty="0" smtClean="0">
                <a:solidFill>
                  <a:schemeClr val="tx1"/>
                </a:solidFill>
              </a:rPr>
              <a:t>, e.g.: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sz="2600" dirty="0" smtClean="0">
                <a:solidFill>
                  <a:schemeClr val="tx1"/>
                </a:solidFill>
              </a:rPr>
              <a:t>Acute and chronic toxicity, skin irritation, carcinogenity,…</a:t>
            </a:r>
          </a:p>
          <a:p>
            <a:pPr eaLnBrk="1" hangingPunct="1">
              <a:lnSpc>
                <a:spcPct val="90000"/>
              </a:lnSpc>
            </a:pPr>
            <a:endParaRPr lang="cs-CZ" altLang="en-US" sz="2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l-BE" altLang="en-US" sz="2600" b="1" dirty="0" smtClean="0">
                <a:solidFill>
                  <a:schemeClr val="tx1"/>
                </a:solidFill>
              </a:rPr>
              <a:t>Environment/ </a:t>
            </a:r>
            <a:r>
              <a:rPr lang="nl-BE" altLang="en-US" sz="2600" b="1" dirty="0" smtClean="0">
                <a:solidFill>
                  <a:schemeClr val="tx2"/>
                </a:solidFill>
              </a:rPr>
              <a:t>Ecotoxicological</a:t>
            </a:r>
            <a:r>
              <a:rPr lang="nl-BE" altLang="en-US" sz="2600" b="1" dirty="0" smtClean="0">
                <a:solidFill>
                  <a:schemeClr val="tx1"/>
                </a:solidFill>
              </a:rPr>
              <a:t> information, e.g.: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sz="2600" dirty="0" smtClean="0">
                <a:solidFill>
                  <a:schemeClr val="tx1"/>
                </a:solidFill>
              </a:rPr>
              <a:t>Acute and/or chronic toxicity for aquatic organisms, biodegradation, …</a:t>
            </a:r>
          </a:p>
          <a:p>
            <a:pPr eaLnBrk="1" hangingPunct="1">
              <a:lnSpc>
                <a:spcPct val="90000"/>
              </a:lnSpc>
            </a:pPr>
            <a:endParaRPr lang="nl-BE" altLang="en-US" sz="2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nl-NL" altLang="en-US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9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 smtClean="0">
                <a:solidFill>
                  <a:schemeClr val="tx1"/>
                </a:solidFill>
              </a:rPr>
              <a:t>REACH: </a:t>
            </a:r>
            <a:r>
              <a:rPr lang="cs-CZ" altLang="en-US" dirty="0" err="1" smtClean="0">
                <a:solidFill>
                  <a:schemeClr val="tx1"/>
                </a:solidFill>
              </a:rPr>
              <a:t>testing</a:t>
            </a:r>
            <a:endParaRPr lang="nl-NL" altLang="en-US" dirty="0" smtClean="0">
              <a:solidFill>
                <a:schemeClr val="tx1"/>
              </a:solidFill>
            </a:endParaRPr>
          </a:p>
        </p:txBody>
      </p:sp>
      <p:pic>
        <p:nvPicPr>
          <p:cNvPr id="75779" name="Picture 3" descr="EU%2520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5888"/>
            <a:ext cx="1219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179388" y="908720"/>
            <a:ext cx="8780462" cy="4856162"/>
            <a:chOff x="179388" y="908720"/>
            <a:chExt cx="8780462" cy="4856162"/>
          </a:xfrm>
        </p:grpSpPr>
        <p:pic>
          <p:nvPicPr>
            <p:cNvPr id="7578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908720"/>
              <a:ext cx="8699500" cy="485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Přímá spojnice 2"/>
            <p:cNvCxnSpPr/>
            <p:nvPr/>
          </p:nvCxnSpPr>
          <p:spPr>
            <a:xfrm>
              <a:off x="179388" y="4437112"/>
              <a:ext cx="878046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4"/>
          <p:cNvSpPr txBox="1">
            <a:spLocks/>
          </p:cNvSpPr>
          <p:nvPr/>
        </p:nvSpPr>
        <p:spPr bwMode="auto">
          <a:xfrm>
            <a:off x="2123728" y="5877272"/>
            <a:ext cx="8424863" cy="9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32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8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BE" altLang="en-US" sz="2000" dirty="0" smtClean="0">
                <a:solidFill>
                  <a:srgbClr val="FF0000"/>
                </a:solidFill>
              </a:rPr>
              <a:t>Total</a:t>
            </a:r>
            <a:r>
              <a:rPr lang="cs-CZ" altLang="en-US" sz="2000" dirty="0" smtClean="0">
                <a:solidFill>
                  <a:srgbClr val="FF0000"/>
                </a:solidFill>
              </a:rPr>
              <a:t> </a:t>
            </a:r>
            <a:r>
              <a:rPr lang="cs-CZ" altLang="en-US" sz="2000" dirty="0" err="1" smtClean="0">
                <a:solidFill>
                  <a:srgbClr val="FF0000"/>
                </a:solidFill>
              </a:rPr>
              <a:t>costs</a:t>
            </a:r>
            <a:r>
              <a:rPr lang="nl-BE" altLang="en-US" sz="2000" dirty="0" smtClean="0">
                <a:solidFill>
                  <a:srgbClr val="FF0000"/>
                </a:solidFill>
              </a:rPr>
              <a:t>: 2,8 to 5,6 billion €</a:t>
            </a:r>
            <a:r>
              <a:rPr lang="cs-CZ" altLang="en-US" sz="2000" dirty="0" smtClean="0">
                <a:solidFill>
                  <a:srgbClr val="FF0000"/>
                </a:solidFill>
              </a:rPr>
              <a:t> (i</a:t>
            </a:r>
            <a:r>
              <a:rPr lang="nl-BE" altLang="en-US" sz="2000" dirty="0" smtClean="0">
                <a:solidFill>
                  <a:srgbClr val="FF0000"/>
                </a:solidFill>
              </a:rPr>
              <a:t>ndustry pays</a:t>
            </a:r>
            <a:r>
              <a:rPr lang="cs-CZ" altLang="en-US" sz="2000" dirty="0" smtClean="0">
                <a:solidFill>
                  <a:srgbClr val="FF0000"/>
                </a:solidFill>
              </a:rPr>
              <a:t>)</a:t>
            </a:r>
            <a:endParaRPr lang="nl-BE" alt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en-US" sz="2000" dirty="0" err="1" smtClean="0">
                <a:solidFill>
                  <a:srgbClr val="FF0000"/>
                </a:solidFill>
              </a:rPr>
              <a:t>Testing</a:t>
            </a:r>
            <a:r>
              <a:rPr lang="cs-CZ" altLang="en-US" sz="2000" dirty="0" smtClean="0">
                <a:solidFill>
                  <a:srgbClr val="FF0000"/>
                </a:solidFill>
              </a:rPr>
              <a:t> </a:t>
            </a:r>
            <a:r>
              <a:rPr lang="nl-BE" altLang="en-US" sz="2000" dirty="0" smtClean="0">
                <a:solidFill>
                  <a:srgbClr val="FF0000"/>
                </a:solidFill>
              </a:rPr>
              <a:t>costs</a:t>
            </a:r>
            <a:r>
              <a:rPr lang="cs-CZ" altLang="en-US" sz="2000" dirty="0" smtClean="0">
                <a:solidFill>
                  <a:srgbClr val="FF0000"/>
                </a:solidFill>
              </a:rPr>
              <a:t> </a:t>
            </a:r>
            <a:r>
              <a:rPr lang="nl-BE" altLang="en-US" sz="2000" dirty="0" smtClean="0">
                <a:solidFill>
                  <a:srgbClr val="FF0000"/>
                </a:solidFill>
              </a:rPr>
              <a:t>(50-60% of total):</a:t>
            </a:r>
            <a:r>
              <a:rPr lang="cs-CZ" altLang="en-US" sz="2000" dirty="0" smtClean="0">
                <a:solidFill>
                  <a:srgbClr val="FF0000"/>
                </a:solidFill>
              </a:rPr>
              <a:t> </a:t>
            </a:r>
            <a:r>
              <a:rPr lang="nl-BE" altLang="en-US" sz="1800" dirty="0" smtClean="0">
                <a:solidFill>
                  <a:srgbClr val="FF0000"/>
                </a:solidFill>
              </a:rPr>
              <a:t>86% for H</a:t>
            </a:r>
            <a:r>
              <a:rPr lang="cs-CZ" altLang="en-US" sz="1800" dirty="0" err="1" smtClean="0">
                <a:solidFill>
                  <a:srgbClr val="FF0000"/>
                </a:solidFill>
              </a:rPr>
              <a:t>uman</a:t>
            </a:r>
            <a:r>
              <a:rPr lang="cs-CZ" altLang="en-US" sz="1800" dirty="0" smtClean="0">
                <a:solidFill>
                  <a:srgbClr val="FF0000"/>
                </a:solidFill>
              </a:rPr>
              <a:t>, </a:t>
            </a:r>
            <a:r>
              <a:rPr lang="nl-BE" altLang="en-US" sz="1800" dirty="0" smtClean="0">
                <a:solidFill>
                  <a:srgbClr val="FF0000"/>
                </a:solidFill>
              </a:rPr>
              <a:t>14% </a:t>
            </a:r>
            <a:r>
              <a:rPr lang="cs-CZ" altLang="en-US" sz="1800" dirty="0" err="1" smtClean="0">
                <a:solidFill>
                  <a:srgbClr val="FF0000"/>
                </a:solidFill>
              </a:rPr>
              <a:t>Ecotox</a:t>
            </a:r>
            <a:endParaRPr lang="nl-BE" alt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75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124867"/>
            <a:ext cx="8640762" cy="482441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cs-CZ" altLang="en-US" sz="2800" dirty="0" err="1" smtClean="0">
                <a:solidFill>
                  <a:schemeClr val="tx1"/>
                </a:solidFill>
              </a:rPr>
              <a:t>Depends</a:t>
            </a:r>
            <a:r>
              <a:rPr lang="cs-CZ" altLang="en-US" sz="2800" dirty="0" smtClean="0">
                <a:solidFill>
                  <a:schemeClr val="tx1"/>
                </a:solidFill>
              </a:rPr>
              <a:t> on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legislation</a:t>
            </a:r>
            <a:r>
              <a:rPr lang="cs-CZ" altLang="en-US" sz="2800" dirty="0" smtClean="0">
                <a:solidFill>
                  <a:schemeClr val="tx1"/>
                </a:solidFill>
              </a:rPr>
              <a:t> (… of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course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smtClean="0">
                <a:solidFill>
                  <a:schemeClr val="tx1"/>
                </a:solidFill>
              </a:rPr>
              <a:t>!)</a:t>
            </a:r>
          </a:p>
          <a:p>
            <a:pPr eaLnBrk="1" hangingPunct="1">
              <a:buFont typeface="Arial" pitchFamily="34" charset="0"/>
              <a:buNone/>
            </a:pPr>
            <a:r>
              <a:rPr lang="cs-CZ" altLang="en-US" sz="2800" dirty="0" smtClean="0">
                <a:solidFill>
                  <a:schemeClr val="tx1"/>
                </a:solidFill>
              </a:rPr>
              <a:t>… but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current</a:t>
            </a:r>
            <a:r>
              <a:rPr lang="cs-CZ" altLang="en-US" sz="2800" dirty="0" smtClean="0">
                <a:solidFill>
                  <a:schemeClr val="tx1"/>
                </a:solidFill>
              </a:rPr>
              <a:t> EU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legislations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tend</a:t>
            </a:r>
            <a:r>
              <a:rPr lang="cs-CZ" altLang="en-US" sz="2800" dirty="0" smtClean="0">
                <a:solidFill>
                  <a:schemeClr val="tx1"/>
                </a:solidFill>
              </a:rPr>
              <a:t> to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be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harmonized</a:t>
            </a:r>
            <a:r>
              <a:rPr lang="cs-CZ" altLang="en-US" sz="2800" dirty="0" smtClean="0">
                <a:solidFill>
                  <a:schemeClr val="tx1"/>
                </a:solidFill>
              </a:rPr>
              <a:t/>
            </a:r>
            <a:br>
              <a:rPr lang="cs-CZ" altLang="en-US" sz="2800" dirty="0" smtClean="0">
                <a:solidFill>
                  <a:schemeClr val="tx1"/>
                </a:solidFill>
              </a:rPr>
            </a:br>
            <a:r>
              <a:rPr lang="cs-CZ" altLang="en-US" sz="2800" dirty="0" smtClean="0">
                <a:solidFill>
                  <a:schemeClr val="tx1"/>
                </a:solidFill>
              </a:rPr>
              <a:t>(use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similar</a:t>
            </a:r>
            <a:r>
              <a:rPr lang="cs-CZ" altLang="en-US" sz="2800" dirty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approaches</a:t>
            </a:r>
            <a:r>
              <a:rPr lang="cs-CZ" altLang="en-US" sz="28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		</a:t>
            </a:r>
            <a:r>
              <a:rPr lang="cs-CZ" alt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example of REACH</a:t>
            </a:r>
            <a:endParaRPr lang="cs-CZ" altLang="en-US" sz="28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eaLnBrk="1" hangingPunct="1">
              <a:buFont typeface="Arial" pitchFamily="34" charset="0"/>
              <a:buNone/>
            </a:pPr>
            <a:endParaRPr lang="cs-CZ" altLang="en-US" sz="28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eaLnBrk="1" hangingPunct="1">
              <a:buFont typeface="Arial" pitchFamily="34" charset="0"/>
              <a:buNone/>
            </a:pPr>
            <a:r>
              <a:rPr lang="cs-CZ" altLang="en-US" sz="2800" dirty="0" err="1" smtClean="0">
                <a:solidFill>
                  <a:schemeClr val="tx1"/>
                </a:solidFill>
              </a:rPr>
              <a:t>Assays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must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be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2"/>
                </a:solidFill>
              </a:rPr>
              <a:t>STANDARDIZED</a:t>
            </a:r>
            <a:r>
              <a:rPr lang="cs-CZ" altLang="en-US" sz="2800" dirty="0" smtClean="0">
                <a:solidFill>
                  <a:schemeClr val="tx1"/>
                </a:solidFill>
              </a:rPr>
              <a:t/>
            </a:r>
            <a:br>
              <a:rPr lang="cs-CZ" altLang="en-US" sz="2800" dirty="0" smtClean="0">
                <a:solidFill>
                  <a:schemeClr val="tx1"/>
                </a:solidFill>
              </a:rPr>
            </a:br>
            <a:r>
              <a:rPr lang="cs-CZ" altLang="en-US" sz="2800" dirty="0" err="1" smtClean="0">
                <a:solidFill>
                  <a:schemeClr val="tx1"/>
                </a:solidFill>
              </a:rPr>
              <a:t>for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REACH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should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follow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b="1" dirty="0" smtClean="0">
                <a:solidFill>
                  <a:srgbClr val="FF0000"/>
                </a:solidFill>
              </a:rPr>
              <a:t>OECD </a:t>
            </a:r>
            <a:r>
              <a:rPr lang="cs-CZ" altLang="en-US" sz="2800" b="1" dirty="0" err="1" smtClean="0">
                <a:solidFill>
                  <a:srgbClr val="FF0000"/>
                </a:solidFill>
              </a:rPr>
              <a:t>Guidelines</a:t>
            </a:r>
            <a:endParaRPr lang="cs-CZ" altLang="en-US" sz="2800" b="1" dirty="0" smtClean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cs-CZ" altLang="en-US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altLang="en-US" sz="2200" dirty="0" err="1" smtClean="0">
                <a:solidFill>
                  <a:schemeClr val="tx2"/>
                </a:solidFill>
              </a:rPr>
              <a:t>Other</a:t>
            </a:r>
            <a:r>
              <a:rPr lang="cs-CZ" altLang="en-US" sz="2200" dirty="0" smtClean="0">
                <a:solidFill>
                  <a:schemeClr val="tx2"/>
                </a:solidFill>
              </a:rPr>
              <a:t> </a:t>
            </a:r>
            <a:r>
              <a:rPr lang="cs-CZ" altLang="en-US" sz="2200" dirty="0" err="1" smtClean="0">
                <a:solidFill>
                  <a:schemeClr val="tx2"/>
                </a:solidFill>
              </a:rPr>
              <a:t>standardization</a:t>
            </a:r>
            <a:r>
              <a:rPr lang="cs-CZ" altLang="en-US" sz="2200" dirty="0" smtClean="0">
                <a:solidFill>
                  <a:schemeClr val="tx2"/>
                </a:solidFill>
              </a:rPr>
              <a:t> </a:t>
            </a:r>
            <a:r>
              <a:rPr lang="cs-CZ" altLang="en-US" sz="2200" dirty="0" err="1" smtClean="0">
                <a:solidFill>
                  <a:schemeClr val="tx2"/>
                </a:solidFill>
              </a:rPr>
              <a:t>agencies</a:t>
            </a:r>
            <a:r>
              <a:rPr lang="cs-CZ" altLang="en-US" sz="2200" dirty="0" smtClean="0">
                <a:solidFill>
                  <a:schemeClr val="tx2"/>
                </a:solidFill>
              </a:rPr>
              <a:t/>
            </a:r>
            <a:br>
              <a:rPr lang="cs-CZ" altLang="en-US" sz="2200" dirty="0" smtClean="0">
                <a:solidFill>
                  <a:schemeClr val="tx2"/>
                </a:solidFill>
              </a:rPr>
            </a:br>
            <a:r>
              <a:rPr lang="cs-CZ" altLang="en-US" sz="2200" dirty="0" smtClean="0">
                <a:solidFill>
                  <a:schemeClr val="tx2"/>
                </a:solidFill>
              </a:rPr>
              <a:t>(</a:t>
            </a:r>
            <a:r>
              <a:rPr lang="cs-CZ" altLang="en-US" sz="2200" dirty="0" err="1" smtClean="0">
                <a:solidFill>
                  <a:schemeClr val="tx2"/>
                </a:solidFill>
              </a:rPr>
              <a:t>also</a:t>
            </a:r>
            <a:r>
              <a:rPr lang="cs-CZ" altLang="en-US" sz="2200" dirty="0" smtClean="0">
                <a:solidFill>
                  <a:schemeClr val="tx2"/>
                </a:solidFill>
              </a:rPr>
              <a:t> </a:t>
            </a:r>
            <a:r>
              <a:rPr lang="cs-CZ" altLang="en-US" sz="2200" dirty="0" err="1" smtClean="0">
                <a:solidFill>
                  <a:schemeClr val="tx2"/>
                </a:solidFill>
              </a:rPr>
              <a:t>include</a:t>
            </a:r>
            <a:r>
              <a:rPr lang="cs-CZ" altLang="en-US" sz="2200" dirty="0" smtClean="0">
                <a:solidFill>
                  <a:schemeClr val="tx2"/>
                </a:solidFill>
              </a:rPr>
              <a:t> toxicity </a:t>
            </a:r>
            <a:r>
              <a:rPr lang="cs-CZ" altLang="en-US" sz="2200" dirty="0" err="1" smtClean="0">
                <a:solidFill>
                  <a:schemeClr val="tx2"/>
                </a:solidFill>
              </a:rPr>
              <a:t>tests</a:t>
            </a:r>
            <a:r>
              <a:rPr lang="cs-CZ" altLang="en-US" sz="2200" dirty="0" smtClean="0">
                <a:solidFill>
                  <a:schemeClr val="tx2"/>
                </a:solidFill>
              </a:rPr>
              <a:t>) </a:t>
            </a:r>
            <a:r>
              <a:rPr lang="cs-CZ" altLang="en-US" sz="2200" dirty="0" err="1" smtClean="0">
                <a:solidFill>
                  <a:schemeClr val="tx2"/>
                </a:solidFill>
              </a:rPr>
              <a:t>e.g</a:t>
            </a:r>
            <a:r>
              <a:rPr lang="cs-CZ" altLang="en-US" sz="2200" dirty="0" smtClean="0">
                <a:solidFill>
                  <a:schemeClr val="tx2"/>
                </a:solidFill>
              </a:rPr>
              <a:t>. ISO, </a:t>
            </a:r>
            <a:r>
              <a:rPr lang="cs-CZ" altLang="en-US" sz="2200" dirty="0" err="1" smtClean="0">
                <a:solidFill>
                  <a:schemeClr val="tx2"/>
                </a:solidFill>
              </a:rPr>
              <a:t>ASTM</a:t>
            </a:r>
            <a:endParaRPr lang="cs-CZ" altLang="en-US" sz="2200" b="1" dirty="0">
              <a:solidFill>
                <a:schemeClr val="tx2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cs-CZ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69635" name="Rectangle 25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 smtClean="0">
                <a:solidFill>
                  <a:schemeClr val="tx1"/>
                </a:solidFill>
              </a:rPr>
              <a:t>What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assays</a:t>
            </a:r>
            <a:r>
              <a:rPr lang="cs-CZ" altLang="en-US" dirty="0" smtClean="0">
                <a:solidFill>
                  <a:schemeClr val="tx1"/>
                </a:solidFill>
              </a:rPr>
              <a:t> and h</a:t>
            </a:r>
            <a:r>
              <a:rPr lang="nl-BE" altLang="en-US" dirty="0" smtClean="0">
                <a:solidFill>
                  <a:schemeClr val="tx1"/>
                </a:solidFill>
              </a:rPr>
              <a:t>ow exactl</a:t>
            </a:r>
            <a:r>
              <a:rPr lang="cs-CZ" altLang="en-US" dirty="0" smtClean="0">
                <a:solidFill>
                  <a:schemeClr val="tx1"/>
                </a:solidFill>
              </a:rPr>
              <a:t>y?</a:t>
            </a:r>
            <a:endParaRPr lang="nl-NL" alt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Organisation for Economic Co-operation and Develop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6"/>
          <a:stretch>
            <a:fillRect/>
          </a:stretch>
        </p:blipFill>
        <p:spPr bwMode="auto">
          <a:xfrm>
            <a:off x="7740352" y="4716165"/>
            <a:ext cx="9715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EU%2520Fla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20888"/>
            <a:ext cx="901700" cy="60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633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  <a:alpha val="60000"/>
            </a:schemeClr>
          </a:solidFill>
        </p:spPr>
        <p:txBody>
          <a:bodyPr/>
          <a:lstStyle/>
          <a:p>
            <a:pPr marL="108000" algn="l">
              <a:spcBef>
                <a:spcPts val="600"/>
              </a:spcBef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OECD guidelines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testing</a:t>
            </a:r>
            <a:r>
              <a:rPr lang="cs-CZ" b="1" dirty="0" smtClean="0"/>
              <a:t> of </a:t>
            </a:r>
            <a:r>
              <a:rPr lang="cs-CZ" b="1" dirty="0" err="1" smtClean="0"/>
              <a:t>chemicals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r>
              <a:rPr lang="cs-CZ" dirty="0" smtClean="0"/>
              <a:t>5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sections</a:t>
            </a:r>
            <a:endParaRPr lang="cs-CZ" dirty="0" smtClean="0"/>
          </a:p>
          <a:p>
            <a:pPr lvl="1"/>
            <a:r>
              <a:rPr lang="en-GB" dirty="0" smtClean="0"/>
              <a:t>Section </a:t>
            </a:r>
            <a:r>
              <a:rPr lang="en-GB" dirty="0"/>
              <a:t>1: Physical Chemical </a:t>
            </a:r>
            <a:r>
              <a:rPr lang="en-GB" dirty="0" smtClean="0"/>
              <a:t>Properties</a:t>
            </a:r>
            <a:endParaRPr lang="cs-CZ" dirty="0" smtClean="0"/>
          </a:p>
          <a:p>
            <a:pPr lvl="1"/>
            <a:r>
              <a:rPr lang="en-GB" dirty="0" smtClean="0"/>
              <a:t>Section </a:t>
            </a:r>
            <a:r>
              <a:rPr lang="en-GB" dirty="0"/>
              <a:t>2: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Effects on Biotic 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Systems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dirty="0" smtClean="0"/>
              <a:t>(</a:t>
            </a:r>
            <a:r>
              <a:rPr lang="cs-CZ" dirty="0" err="1" smtClean="0"/>
              <a:t>i.e</a:t>
            </a:r>
            <a:r>
              <a:rPr lang="cs-CZ" dirty="0" smtClean="0"/>
              <a:t>. </a:t>
            </a:r>
            <a:r>
              <a:rPr lang="cs-CZ" dirty="0" err="1" smtClean="0"/>
              <a:t>Ecotoxicity</a:t>
            </a:r>
            <a:r>
              <a:rPr lang="cs-CZ" dirty="0" smtClean="0"/>
              <a:t>)</a:t>
            </a:r>
          </a:p>
          <a:p>
            <a:pPr lvl="1"/>
            <a:r>
              <a:rPr lang="en-GB" dirty="0" smtClean="0"/>
              <a:t>Section </a:t>
            </a:r>
            <a:r>
              <a:rPr lang="en-GB" dirty="0"/>
              <a:t>3: Degradation and </a:t>
            </a:r>
            <a:r>
              <a:rPr lang="en-GB" dirty="0" smtClean="0"/>
              <a:t>Accumulation</a:t>
            </a:r>
            <a:endParaRPr lang="cs-CZ" dirty="0" smtClean="0"/>
          </a:p>
          <a:p>
            <a:pPr lvl="1"/>
            <a:r>
              <a:rPr lang="en-GB" dirty="0" smtClean="0"/>
              <a:t>Section </a:t>
            </a:r>
            <a:r>
              <a:rPr lang="en-GB" dirty="0"/>
              <a:t>4: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Health Effects 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i.e</a:t>
            </a:r>
            <a:r>
              <a:rPr lang="cs-CZ" dirty="0" smtClean="0"/>
              <a:t>. Toxicity)</a:t>
            </a:r>
          </a:p>
          <a:p>
            <a:pPr lvl="1"/>
            <a:r>
              <a:rPr lang="en-GB" dirty="0" smtClean="0"/>
              <a:t>Section </a:t>
            </a:r>
            <a:r>
              <a:rPr lang="en-GB" dirty="0"/>
              <a:t>5: Other Test </a:t>
            </a:r>
            <a:r>
              <a:rPr lang="en-GB" dirty="0" smtClean="0"/>
              <a:t>Guidelines</a:t>
            </a:r>
            <a:r>
              <a:rPr lang="cs-CZ" dirty="0" smtClean="0"/>
              <a:t> </a:t>
            </a:r>
            <a:br>
              <a:rPr lang="cs-CZ" dirty="0" smtClean="0"/>
            </a:br>
            <a:endParaRPr lang="en-US" dirty="0"/>
          </a:p>
        </p:txBody>
      </p:sp>
      <p:pic>
        <p:nvPicPr>
          <p:cNvPr id="21508" name="Picture 2" descr="Organisation for Economic Co-operation and Develop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6"/>
          <a:stretch>
            <a:fillRect/>
          </a:stretch>
        </p:blipFill>
        <p:spPr bwMode="auto">
          <a:xfrm>
            <a:off x="8172450" y="0"/>
            <a:ext cx="9715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3563888" y="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Organization for Economic Cooperation Development</a:t>
            </a:r>
            <a:endParaRPr lang="cs-CZ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5">
              <a:lumMod val="50000"/>
              <a:alpha val="60000"/>
            </a:schemeClr>
          </a:solidFill>
        </p:spPr>
        <p:txBody>
          <a:bodyPr/>
          <a:lstStyle/>
          <a:p>
            <a:pPr marL="108000" algn="l">
              <a:spcBef>
                <a:spcPts val="600"/>
              </a:spcBef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OECD guidelines </a:t>
            </a:r>
            <a:r>
              <a:rPr lang="cs-CZ" b="1" dirty="0" smtClean="0"/>
              <a:t>(</a:t>
            </a:r>
            <a:r>
              <a:rPr lang="cs-CZ" b="1" dirty="0" err="1" smtClean="0"/>
              <a:t>examples</a:t>
            </a:r>
            <a:r>
              <a:rPr lang="cs-CZ" b="1" dirty="0"/>
              <a:t> </a:t>
            </a:r>
            <a:r>
              <a:rPr lang="cs-CZ" b="1" dirty="0" smtClean="0"/>
              <a:t>– </a:t>
            </a:r>
            <a:r>
              <a:rPr lang="cs-CZ" b="1" dirty="0" err="1" smtClean="0"/>
              <a:t>selection</a:t>
            </a:r>
            <a:r>
              <a:rPr lang="cs-CZ" b="1" dirty="0" smtClean="0"/>
              <a:t>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21508" name="Picture 2" descr="Organisation for Economic Co-operation and Develop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6"/>
          <a:stretch>
            <a:fillRect/>
          </a:stretch>
        </p:blipFill>
        <p:spPr bwMode="auto">
          <a:xfrm>
            <a:off x="8172450" y="0"/>
            <a:ext cx="9715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919934"/>
              </p:ext>
            </p:extLst>
          </p:nvPr>
        </p:nvGraphicFramePr>
        <p:xfrm>
          <a:off x="539552" y="1412776"/>
          <a:ext cx="8208912" cy="4517872"/>
        </p:xfrm>
        <a:graphic>
          <a:graphicData uri="http://schemas.openxmlformats.org/drawingml/2006/table">
            <a:tbl>
              <a:tblPr/>
              <a:tblGrid>
                <a:gridCol w="6408712"/>
                <a:gridCol w="1800200"/>
              </a:tblGrid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4F6228"/>
                          </a:solidFill>
                          <a:latin typeface="Calibri"/>
                        </a:rPr>
                        <a:t>Test No. 201: Alga, Growth Inhibition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11 July 2006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Test No. 221: Lemna sp. Growth Inhabition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11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July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2006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Test No. 202: Daphnia sp. Acute </a:t>
                      </a:r>
                      <a:r>
                        <a:rPr lang="en-US" sz="1800" b="1" i="0" u="none" strike="noStrike" dirty="0" err="1">
                          <a:solidFill>
                            <a:srgbClr val="376091"/>
                          </a:solidFill>
                          <a:latin typeface="Calibri"/>
                        </a:rPr>
                        <a:t>Immobilisation</a:t>
                      </a:r>
                      <a:r>
                        <a:rPr lang="en-US" sz="18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23 Nov 2004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Test No. 211: Daphnia magna Reproduction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16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Oct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2008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Test No. 203: Fish, Acute Toxicity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17 July 1992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Test No. 204: Fish, Prolonged Toxicity Test: 14-Day Study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04 Apr 1984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Test No. 210: Fish, Early-Life Stage Toxicity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17 July 1992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E46D0A"/>
                          </a:solidFill>
                          <a:latin typeface="Calibri"/>
                        </a:rPr>
                        <a:t>Test No. 212: Fish, Short-term Toxicity Test on Embryo and Sac-Fry Stages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21 Sep 1998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E46D0A"/>
                          </a:solidFill>
                          <a:latin typeface="Calibri"/>
                        </a:rPr>
                        <a:t>Test No. 215: Fish, Juvenile Growth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21 Jan 2000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Test No. 229: Fish Short Term Reproduction Assay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08 Sep 2009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Test No. 230: 21-day Fish Assay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08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Sep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2009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E46D0A"/>
                          </a:solidFill>
                          <a:latin typeface="Calibri"/>
                        </a:rPr>
                        <a:t>Test No. 231: Amphibian Metamorphosis Assay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08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Sep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2009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504" y="908720"/>
            <a:ext cx="84248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cs-CZ" sz="2000" b="1" kern="0" dirty="0" smtClean="0">
                <a:solidFill>
                  <a:srgbClr val="4D4D4D"/>
                </a:solidFill>
                <a:latin typeface="+mn-lt"/>
                <a:cs typeface="Arial" pitchFamily="34" charset="0"/>
              </a:rPr>
              <a:t>SECTION 2 - </a:t>
            </a:r>
            <a:r>
              <a:rPr lang="en-US" sz="2000" b="1" kern="0" dirty="0" smtClean="0">
                <a:solidFill>
                  <a:srgbClr val="4D4D4D"/>
                </a:solidFill>
                <a:latin typeface="+mn-lt"/>
                <a:cs typeface="Arial" pitchFamily="34" charset="0"/>
              </a:rPr>
              <a:t>Aquatic organisms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n-US" sz="2800" b="1" kern="0" dirty="0">
              <a:solidFill>
                <a:srgbClr val="4D4D4D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2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5">
              <a:lumMod val="50000"/>
              <a:alpha val="60000"/>
            </a:schemeClr>
          </a:solidFill>
        </p:spPr>
        <p:txBody>
          <a:bodyPr/>
          <a:lstStyle/>
          <a:p>
            <a:pPr marL="108000" algn="l">
              <a:spcBef>
                <a:spcPts val="600"/>
              </a:spcBef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OECD guidelines </a:t>
            </a:r>
            <a:r>
              <a:rPr lang="cs-CZ" b="1" dirty="0"/>
              <a:t>(</a:t>
            </a:r>
            <a:r>
              <a:rPr lang="cs-CZ" b="1" dirty="0" err="1"/>
              <a:t>examples</a:t>
            </a:r>
            <a:r>
              <a:rPr lang="cs-CZ" b="1" dirty="0"/>
              <a:t> – </a:t>
            </a:r>
            <a:r>
              <a:rPr lang="cs-CZ" b="1" dirty="0" err="1"/>
              <a:t>selection</a:t>
            </a:r>
            <a:r>
              <a:rPr lang="cs-CZ" b="1" dirty="0"/>
              <a:t>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21508" name="Picture 2" descr="Organisation for Economic Co-operation and Develop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6"/>
          <a:stretch>
            <a:fillRect/>
          </a:stretch>
        </p:blipFill>
        <p:spPr bwMode="auto">
          <a:xfrm>
            <a:off x="8172450" y="0"/>
            <a:ext cx="9715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866229"/>
              </p:ext>
            </p:extLst>
          </p:nvPr>
        </p:nvGraphicFramePr>
        <p:xfrm>
          <a:off x="179511" y="1445860"/>
          <a:ext cx="9073009" cy="4503420"/>
        </p:xfrm>
        <a:graphic>
          <a:graphicData uri="http://schemas.openxmlformats.org/drawingml/2006/table">
            <a:tbl>
              <a:tblPr/>
              <a:tblGrid>
                <a:gridCol w="9073009"/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401: Acute Oral Toxicity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402: Acute Dermal Toxicity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403: Acute Inhalation Toxicity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404: Acute Dermal Irritation/Corrosion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405: Acute Eye Irritation/Corrosion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406: Skin Sensitisation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407: Repeated Dose 28-day Oral Toxicity Study in Rodents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408: Repeated Dose 90-Day Oral Toxicity Study in Rodents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409: Repeated Dose 90-Day Oral Toxicity Study in Non-Rodents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410: Repeated Dose Dermal Toxicity: 21/28-day Study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411: Subchronic Dermal Toxicity: 90-day Study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412: Subacute Inhalation Toxicity: 28-Day Study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504" y="908720"/>
            <a:ext cx="84248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cs-CZ" sz="2000" b="1" kern="0" dirty="0" smtClean="0">
                <a:solidFill>
                  <a:srgbClr val="4D4D4D"/>
                </a:solidFill>
                <a:latin typeface="+mn-lt"/>
                <a:cs typeface="Arial" pitchFamily="34" charset="0"/>
              </a:rPr>
              <a:t>SECTION 4 – </a:t>
            </a:r>
            <a:r>
              <a:rPr lang="cs-CZ" sz="2000" b="1" kern="0" dirty="0" err="1" smtClean="0">
                <a:solidFill>
                  <a:srgbClr val="4D4D4D"/>
                </a:solidFill>
                <a:latin typeface="+mn-lt"/>
                <a:cs typeface="Arial" pitchFamily="34" charset="0"/>
              </a:rPr>
              <a:t>Human</a:t>
            </a:r>
            <a:r>
              <a:rPr lang="cs-CZ" sz="2000" b="1" kern="0" dirty="0" smtClean="0">
                <a:solidFill>
                  <a:srgbClr val="4D4D4D"/>
                </a:solidFill>
                <a:latin typeface="+mn-lt"/>
                <a:cs typeface="Arial" pitchFamily="34" charset="0"/>
              </a:rPr>
              <a:t> </a:t>
            </a:r>
            <a:r>
              <a:rPr lang="cs-CZ" sz="2000" b="1" kern="0" dirty="0" err="1" smtClean="0">
                <a:solidFill>
                  <a:srgbClr val="4D4D4D"/>
                </a:solidFill>
                <a:latin typeface="+mn-lt"/>
                <a:cs typeface="Arial" pitchFamily="34" charset="0"/>
              </a:rPr>
              <a:t>health</a:t>
            </a:r>
            <a:r>
              <a:rPr lang="cs-CZ" sz="2000" b="1" kern="0" dirty="0" smtClean="0">
                <a:solidFill>
                  <a:srgbClr val="4D4D4D"/>
                </a:solidFill>
                <a:latin typeface="+mn-lt"/>
                <a:cs typeface="Arial" pitchFamily="34" charset="0"/>
              </a:rPr>
              <a:t> </a:t>
            </a:r>
            <a:r>
              <a:rPr lang="cs-CZ" sz="2000" b="1" kern="0" dirty="0" err="1" smtClean="0">
                <a:solidFill>
                  <a:srgbClr val="4D4D4D"/>
                </a:solidFill>
                <a:latin typeface="+mn-lt"/>
                <a:cs typeface="Arial" pitchFamily="34" charset="0"/>
              </a:rPr>
              <a:t>effects</a:t>
            </a:r>
            <a:endParaRPr lang="en-US" sz="2000" b="1" kern="0" dirty="0" smtClean="0">
              <a:solidFill>
                <a:srgbClr val="4D4D4D"/>
              </a:solidFill>
              <a:latin typeface="+mn-lt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n-US" sz="2800" b="1" kern="0" dirty="0">
              <a:solidFill>
                <a:srgbClr val="4D4D4D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20833" r="11566" b="4166"/>
          <a:stretch/>
        </p:blipFill>
        <p:spPr bwMode="auto">
          <a:xfrm>
            <a:off x="107504" y="188640"/>
            <a:ext cx="9036109" cy="486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/>
        </p:nvGrpSpPr>
        <p:grpSpPr>
          <a:xfrm>
            <a:off x="3202513" y="4653136"/>
            <a:ext cx="5689967" cy="1873543"/>
            <a:chOff x="3202513" y="4653136"/>
            <a:chExt cx="5689967" cy="1873543"/>
          </a:xfrm>
        </p:grpSpPr>
        <p:cxnSp>
          <p:nvCxnSpPr>
            <p:cNvPr id="5" name="Přímá spojnice se šipkou 4"/>
            <p:cNvCxnSpPr/>
            <p:nvPr/>
          </p:nvCxnSpPr>
          <p:spPr>
            <a:xfrm flipH="1">
              <a:off x="6444208" y="4653136"/>
              <a:ext cx="1296144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4566616" y="5589240"/>
              <a:ext cx="43258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2400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Try</a:t>
              </a:r>
              <a:r>
                <a:rPr lang="cs-CZ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cs-CZ" sz="2400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it!</a:t>
              </a:r>
              <a:r>
                <a:rPr lang="cs-CZ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cs-CZ" sz="2400" dirty="0" smtClean="0">
                  <a:solidFill>
                    <a:schemeClr val="tx2"/>
                  </a:solidFill>
                </a:rPr>
                <a:t>… </a:t>
              </a:r>
              <a:r>
                <a:rPr lang="cs-CZ" sz="2400" dirty="0" err="1" smtClean="0">
                  <a:solidFill>
                    <a:schemeClr val="tx2"/>
                  </a:solidFill>
                </a:rPr>
                <a:t>download</a:t>
              </a:r>
              <a:r>
                <a:rPr lang="cs-CZ" sz="2400" dirty="0" smtClean="0">
                  <a:solidFill>
                    <a:schemeClr val="tx2"/>
                  </a:solidFill>
                </a:rPr>
                <a:t> and study </a:t>
              </a:r>
              <a:br>
                <a:rPr lang="cs-CZ" sz="2400" dirty="0" smtClean="0">
                  <a:solidFill>
                    <a:schemeClr val="tx2"/>
                  </a:solidFill>
                </a:rPr>
              </a:br>
              <a:r>
                <a:rPr lang="cs-CZ" sz="2400" dirty="0" err="1" smtClean="0">
                  <a:solidFill>
                    <a:schemeClr val="tx2"/>
                  </a:solidFill>
                </a:rPr>
                <a:t>your</a:t>
              </a:r>
              <a:r>
                <a:rPr lang="cs-CZ" sz="2400" dirty="0" smtClean="0">
                  <a:solidFill>
                    <a:schemeClr val="tx2"/>
                  </a:solidFill>
                </a:rPr>
                <a:t> </a:t>
              </a:r>
              <a:r>
                <a:rPr lang="cs-CZ" sz="2400" dirty="0" err="1" smtClean="0">
                  <a:solidFill>
                    <a:schemeClr val="tx2"/>
                  </a:solidFill>
                </a:rPr>
                <a:t>guideline</a:t>
              </a:r>
              <a:r>
                <a:rPr lang="cs-CZ" sz="2400" dirty="0" smtClean="0">
                  <a:solidFill>
                    <a:schemeClr val="tx2"/>
                  </a:solidFill>
                </a:rPr>
                <a:t> </a:t>
              </a:r>
              <a:r>
                <a:rPr lang="cs-CZ" sz="2400" dirty="0" err="1" smtClean="0">
                  <a:solidFill>
                    <a:schemeClr val="tx2"/>
                  </a:solidFill>
                </a:rPr>
                <a:t>for</a:t>
              </a:r>
              <a:r>
                <a:rPr lang="cs-CZ" sz="2400" dirty="0" smtClean="0">
                  <a:solidFill>
                    <a:schemeClr val="tx2"/>
                  </a:solidFill>
                </a:rPr>
                <a:t> free!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pic>
          <p:nvPicPr>
            <p:cNvPr id="25600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513" y="5229200"/>
              <a:ext cx="1297479" cy="129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219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0" y="469900"/>
            <a:ext cx="9144000" cy="31750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</a:rPr>
              <a:t>Risks of chemicals: a balancing act </a:t>
            </a:r>
            <a:r>
              <a:rPr lang="cs-CZ" altLang="en-US" sz="3600" b="1" smtClean="0">
                <a:solidFill>
                  <a:schemeClr val="tx1"/>
                </a:solidFill>
              </a:rPr>
              <a:t>….</a:t>
            </a:r>
            <a:br>
              <a:rPr lang="cs-CZ" altLang="en-US" sz="3600" b="1" smtClean="0">
                <a:solidFill>
                  <a:schemeClr val="tx1"/>
                </a:solidFill>
              </a:rPr>
            </a:br>
            <a:r>
              <a:rPr lang="cs-CZ" altLang="en-US" sz="3600" b="1" smtClean="0">
                <a:solidFill>
                  <a:schemeClr val="tx1"/>
                </a:solidFill>
              </a:rPr>
              <a:t/>
            </a:r>
            <a:br>
              <a:rPr lang="cs-CZ" altLang="en-US" sz="3600" b="1" smtClean="0">
                <a:solidFill>
                  <a:schemeClr val="tx1"/>
                </a:solidFill>
              </a:rPr>
            </a:br>
            <a:r>
              <a:rPr lang="en-US" altLang="en-US" sz="3600" b="1" smtClean="0">
                <a:solidFill>
                  <a:schemeClr val="tx1"/>
                </a:solidFill>
              </a:rPr>
              <a:t>between perception</a:t>
            </a:r>
            <a:r>
              <a:rPr lang="cs-CZ" altLang="en-US" sz="3600" b="1" smtClean="0">
                <a:solidFill>
                  <a:schemeClr val="tx1"/>
                </a:solidFill>
              </a:rPr>
              <a:t>, </a:t>
            </a:r>
            <a:r>
              <a:rPr lang="en-US" altLang="en-US" sz="3600" b="1" smtClean="0">
                <a:solidFill>
                  <a:schemeClr val="tx1"/>
                </a:solidFill>
              </a:rPr>
              <a:t>uncertainties</a:t>
            </a:r>
            <a:r>
              <a:rPr lang="cs-CZ" altLang="en-US" sz="3600" b="1" smtClean="0">
                <a:solidFill>
                  <a:schemeClr val="tx1"/>
                </a:solidFill>
              </a:rPr>
              <a:t>, </a:t>
            </a:r>
            <a:r>
              <a:rPr lang="en-US" altLang="en-US" sz="3600" b="1" smtClean="0">
                <a:solidFill>
                  <a:schemeClr val="tx1"/>
                </a:solidFill>
              </a:rPr>
              <a:t>science </a:t>
            </a:r>
            <a:r>
              <a:rPr lang="cs-CZ" altLang="en-US" sz="3600" b="1" smtClean="0">
                <a:solidFill>
                  <a:schemeClr val="tx1"/>
                </a:solidFill>
              </a:rPr>
              <a:t>and </a:t>
            </a:r>
            <a:r>
              <a:rPr lang="en-US" altLang="en-US" sz="3600" b="1" smtClean="0">
                <a:solidFill>
                  <a:schemeClr val="tx1"/>
                </a:solidFill>
              </a:rPr>
              <a:t>pragmatism?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subTitle" idx="4294967295"/>
          </p:nvPr>
        </p:nvSpPr>
        <p:spPr>
          <a:xfrm>
            <a:off x="1592263" y="3959225"/>
            <a:ext cx="5221287" cy="16557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5200" smtClean="0"/>
              <a:t>Final considerations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0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nl-BE" altLang="en-US" smtClean="0"/>
          </a:p>
          <a:p>
            <a:pPr lvl="1" eaLnBrk="1" hangingPunct="1"/>
            <a:endParaRPr lang="nl-NL" altLang="en-US" smtClean="0"/>
          </a:p>
        </p:txBody>
      </p:sp>
      <p:sp>
        <p:nvSpPr>
          <p:cNvPr id="70659" name="Freeform 21"/>
          <p:cNvSpPr>
            <a:spLocks/>
          </p:cNvSpPr>
          <p:nvPr/>
        </p:nvSpPr>
        <p:spPr bwMode="auto">
          <a:xfrm>
            <a:off x="1547813" y="1773238"/>
            <a:ext cx="7127875" cy="3887787"/>
          </a:xfrm>
          <a:custGeom>
            <a:avLst/>
            <a:gdLst>
              <a:gd name="T0" fmla="*/ 0 w 4490"/>
              <a:gd name="T1" fmla="*/ 0 h 2449"/>
              <a:gd name="T2" fmla="*/ 0 w 4490"/>
              <a:gd name="T3" fmla="*/ 2147483647 h 2449"/>
              <a:gd name="T4" fmla="*/ 2147483647 w 4490"/>
              <a:gd name="T5" fmla="*/ 2147483647 h 2449"/>
              <a:gd name="T6" fmla="*/ 0 60000 65536"/>
              <a:gd name="T7" fmla="*/ 0 60000 65536"/>
              <a:gd name="T8" fmla="*/ 0 60000 65536"/>
              <a:gd name="T9" fmla="*/ 0 w 4490"/>
              <a:gd name="T10" fmla="*/ 0 h 2449"/>
              <a:gd name="T11" fmla="*/ 4490 w 4490"/>
              <a:gd name="T12" fmla="*/ 2449 h 2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90" h="2449">
                <a:moveTo>
                  <a:pt x="0" y="0"/>
                </a:moveTo>
                <a:lnTo>
                  <a:pt x="0" y="2449"/>
                </a:lnTo>
                <a:lnTo>
                  <a:pt x="4490" y="2449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" name="Oval 22"/>
          <p:cNvSpPr>
            <a:spLocks noChangeArrowheads="1"/>
          </p:cNvSpPr>
          <p:nvPr/>
        </p:nvSpPr>
        <p:spPr bwMode="auto">
          <a:xfrm>
            <a:off x="1619250" y="3716338"/>
            <a:ext cx="1946275" cy="187325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0661" name="Oval 23"/>
          <p:cNvSpPr>
            <a:spLocks noChangeArrowheads="1"/>
          </p:cNvSpPr>
          <p:nvPr/>
        </p:nvSpPr>
        <p:spPr bwMode="auto">
          <a:xfrm rot="-1654419">
            <a:off x="2555875" y="3068638"/>
            <a:ext cx="4537075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0662" name="AutoShape 24"/>
          <p:cNvSpPr>
            <a:spLocks noChangeArrowheads="1"/>
          </p:cNvSpPr>
          <p:nvPr/>
        </p:nvSpPr>
        <p:spPr bwMode="auto">
          <a:xfrm>
            <a:off x="6443663" y="1557338"/>
            <a:ext cx="1584325" cy="1079500"/>
          </a:xfrm>
          <a:prstGeom prst="wedgeEllipseCallout">
            <a:avLst>
              <a:gd name="adj1" fmla="val -315231"/>
              <a:gd name="adj2" fmla="val 27794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3" name="Text Box 25"/>
          <p:cNvSpPr txBox="1">
            <a:spLocks noChangeArrowheads="1"/>
          </p:cNvSpPr>
          <p:nvPr/>
        </p:nvSpPr>
        <p:spPr bwMode="auto">
          <a:xfrm>
            <a:off x="1908175" y="5661025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Local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4" name="Text Box 26"/>
          <p:cNvSpPr txBox="1">
            <a:spLocks noChangeArrowheads="1"/>
          </p:cNvSpPr>
          <p:nvPr/>
        </p:nvSpPr>
        <p:spPr bwMode="auto">
          <a:xfrm>
            <a:off x="7235825" y="5661025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Global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5" name="Text Box 27"/>
          <p:cNvSpPr txBox="1">
            <a:spLocks noChangeArrowheads="1"/>
          </p:cNvSpPr>
          <p:nvPr/>
        </p:nvSpPr>
        <p:spPr bwMode="auto">
          <a:xfrm>
            <a:off x="4643438" y="5876925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800" b="1">
                <a:solidFill>
                  <a:schemeClr val="tx1"/>
                </a:solidFill>
                <a:latin typeface="Verdana" pitchFamily="34" charset="0"/>
              </a:rPr>
              <a:t>Value</a:t>
            </a:r>
            <a:endParaRPr lang="nl-NL" altLang="en-US" sz="18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6" name="Text Box 28"/>
          <p:cNvSpPr txBox="1">
            <a:spLocks noChangeArrowheads="1"/>
          </p:cNvSpPr>
          <p:nvPr/>
        </p:nvSpPr>
        <p:spPr bwMode="auto">
          <a:xfrm rot="-5400000">
            <a:off x="-31750" y="3497263"/>
            <a:ext cx="2376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800" b="1">
                <a:solidFill>
                  <a:schemeClr val="tx1"/>
                </a:solidFill>
                <a:latin typeface="Verdana" pitchFamily="34" charset="0"/>
              </a:rPr>
              <a:t>Time to benifit</a:t>
            </a:r>
            <a:endParaRPr lang="nl-NL" altLang="en-US" sz="18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7" name="Text Box 29"/>
          <p:cNvSpPr txBox="1">
            <a:spLocks noChangeArrowheads="1"/>
          </p:cNvSpPr>
          <p:nvPr/>
        </p:nvSpPr>
        <p:spPr bwMode="auto">
          <a:xfrm rot="-1620096">
            <a:off x="4356100" y="3644900"/>
            <a:ext cx="151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Technology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8" name="Text Box 30"/>
          <p:cNvSpPr txBox="1">
            <a:spLocks noChangeArrowheads="1"/>
          </p:cNvSpPr>
          <p:nvPr/>
        </p:nvSpPr>
        <p:spPr bwMode="auto">
          <a:xfrm rot="-1620096">
            <a:off x="6443663" y="1916113"/>
            <a:ext cx="151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Science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9" name="Text Box 31"/>
          <p:cNvSpPr txBox="1">
            <a:spLocks noChangeArrowheads="1"/>
          </p:cNvSpPr>
          <p:nvPr/>
        </p:nvSpPr>
        <p:spPr bwMode="auto">
          <a:xfrm rot="-1620096">
            <a:off x="2484438" y="4868863"/>
            <a:ext cx="151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Practice 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70" name="Text Box 32"/>
          <p:cNvSpPr txBox="1">
            <a:spLocks noChangeArrowheads="1"/>
          </p:cNvSpPr>
          <p:nvPr/>
        </p:nvSpPr>
        <p:spPr bwMode="auto">
          <a:xfrm>
            <a:off x="6300788" y="4365625"/>
            <a:ext cx="2376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Other Technologies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71" name="Text Box 33"/>
          <p:cNvSpPr txBox="1">
            <a:spLocks noChangeArrowheads="1"/>
          </p:cNvSpPr>
          <p:nvPr/>
        </p:nvSpPr>
        <p:spPr bwMode="auto">
          <a:xfrm>
            <a:off x="4427538" y="5229225"/>
            <a:ext cx="3240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Other Laws and Regulations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72" name="Line 34"/>
          <p:cNvSpPr>
            <a:spLocks noChangeShapeType="1"/>
          </p:cNvSpPr>
          <p:nvPr/>
        </p:nvSpPr>
        <p:spPr bwMode="auto">
          <a:xfrm rot="-5400000">
            <a:off x="3887788" y="4905375"/>
            <a:ext cx="0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Line 35"/>
          <p:cNvSpPr>
            <a:spLocks noChangeShapeType="1"/>
          </p:cNvSpPr>
          <p:nvPr/>
        </p:nvSpPr>
        <p:spPr bwMode="auto">
          <a:xfrm rot="-2815649">
            <a:off x="5903119" y="3753644"/>
            <a:ext cx="1587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36"/>
          <p:cNvSpPr>
            <a:spLocks noChangeShapeType="1"/>
          </p:cNvSpPr>
          <p:nvPr/>
        </p:nvSpPr>
        <p:spPr bwMode="auto">
          <a:xfrm rot="-5400000">
            <a:off x="6911976" y="2816225"/>
            <a:ext cx="0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5" name="Text Box 37"/>
          <p:cNvSpPr txBox="1">
            <a:spLocks noChangeArrowheads="1"/>
          </p:cNvSpPr>
          <p:nvPr/>
        </p:nvSpPr>
        <p:spPr bwMode="auto">
          <a:xfrm>
            <a:off x="2051050" y="1844675"/>
            <a:ext cx="3240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rgbClr val="0066FF"/>
                </a:solidFill>
                <a:latin typeface="Verdana" pitchFamily="34" charset="0"/>
              </a:rPr>
              <a:t>Other Social Needs</a:t>
            </a:r>
            <a:endParaRPr lang="nl-NL" altLang="en-US" sz="1600">
              <a:solidFill>
                <a:srgbClr val="0066FF"/>
              </a:solidFill>
              <a:latin typeface="Verdana" pitchFamily="34" charset="0"/>
            </a:endParaRPr>
          </a:p>
        </p:txBody>
      </p:sp>
      <p:sp>
        <p:nvSpPr>
          <p:cNvPr id="70676" name="Line 38"/>
          <p:cNvSpPr>
            <a:spLocks noChangeShapeType="1"/>
          </p:cNvSpPr>
          <p:nvPr/>
        </p:nvSpPr>
        <p:spPr bwMode="auto">
          <a:xfrm rot="10800000">
            <a:off x="2411413" y="2565400"/>
            <a:ext cx="0" cy="9366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Line 39"/>
          <p:cNvSpPr>
            <a:spLocks noChangeShapeType="1"/>
          </p:cNvSpPr>
          <p:nvPr/>
        </p:nvSpPr>
        <p:spPr bwMode="auto">
          <a:xfrm rot="-2815649">
            <a:off x="4031457" y="2240756"/>
            <a:ext cx="1588" cy="9366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8" name="Line 40"/>
          <p:cNvSpPr>
            <a:spLocks noChangeShapeType="1"/>
          </p:cNvSpPr>
          <p:nvPr/>
        </p:nvSpPr>
        <p:spPr bwMode="auto">
          <a:xfrm rot="-5400000">
            <a:off x="5472113" y="1592262"/>
            <a:ext cx="0" cy="9366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679" name="Picture 41" descr="jan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2223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80" name="Text Box 42"/>
          <p:cNvSpPr txBox="1">
            <a:spLocks noChangeArrowheads="1"/>
          </p:cNvSpPr>
          <p:nvPr/>
        </p:nvSpPr>
        <p:spPr bwMode="auto">
          <a:xfrm>
            <a:off x="7380288" y="3141663"/>
            <a:ext cx="2124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Other Sciences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81" name="Rectangle 44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smtClean="0"/>
              <a:t>SOCIETY – </a:t>
            </a:r>
            <a:r>
              <a:rPr lang="cs-CZ" altLang="en-US" dirty="0" err="1" smtClean="0"/>
              <a:t>RISKS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vs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BENEFITS</a:t>
            </a:r>
            <a:r>
              <a:rPr lang="cs-CZ" altLang="en-US" dirty="0" smtClean="0"/>
              <a:t> (!)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763000" cy="68580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500" b="1" dirty="0" smtClean="0"/>
              <a:t>ASSESSMENT and MANAGEMENT of RISKS</a:t>
            </a:r>
            <a:endParaRPr lang="cs-CZ" sz="2500" b="1" dirty="0" smtClean="0"/>
          </a:p>
        </p:txBody>
      </p:sp>
      <p:pic>
        <p:nvPicPr>
          <p:cNvPr id="11267" name="Picture 3"/>
          <p:cNvPicPr>
            <a:picLocks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2963" y="1295400"/>
            <a:ext cx="678338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943350" y="4114800"/>
            <a:ext cx="3505200" cy="1981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ovéPole 13"/>
          <p:cNvSpPr txBox="1">
            <a:spLocks noChangeArrowheads="1"/>
          </p:cNvSpPr>
          <p:nvPr/>
        </p:nvSpPr>
        <p:spPr bwMode="auto">
          <a:xfrm>
            <a:off x="323528" y="1916832"/>
            <a:ext cx="251963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isk</a:t>
            </a:r>
            <a:r>
              <a:rPr lang="en-US" b="1" dirty="0" smtClean="0">
                <a:solidFill>
                  <a:srgbClr val="00B050"/>
                </a:solidFill>
              </a:rPr>
              <a:t> ASSESSMENT </a:t>
            </a:r>
            <a:r>
              <a:rPr lang="cs-CZ" b="1" dirty="0" smtClean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endParaRPr lang="cs-CZ" b="1" dirty="0" smtClean="0">
              <a:solidFill>
                <a:srgbClr val="00B050"/>
              </a:solidFill>
            </a:endParaRPr>
          </a:p>
          <a:p>
            <a:endParaRPr lang="cs-CZ" b="1" dirty="0">
              <a:solidFill>
                <a:srgbClr val="00B050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MANAGEMENT </a:t>
            </a:r>
            <a:r>
              <a:rPr lang="cs-CZ" b="1" dirty="0" smtClean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endParaRPr lang="cs-C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148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0" descr="j017396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36838"/>
            <a:ext cx="215900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21" descr="Greenpeace Internationa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55975"/>
            <a:ext cx="13287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22" descr="faCTORY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995613"/>
            <a:ext cx="10810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23" descr="EU%2520Fla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508500"/>
            <a:ext cx="609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932040" y="2571129"/>
            <a:ext cx="3960639" cy="3234135"/>
            <a:chOff x="2971" y="1026"/>
            <a:chExt cx="3175" cy="2763"/>
          </a:xfrm>
        </p:grpSpPr>
        <p:pic>
          <p:nvPicPr>
            <p:cNvPr id="71688" name="Picture 25" descr="pe03635_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026"/>
              <a:ext cx="2094" cy="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89" name="Text Box 26"/>
            <p:cNvSpPr txBox="1">
              <a:spLocks noChangeArrowheads="1"/>
            </p:cNvSpPr>
            <p:nvPr/>
          </p:nvSpPr>
          <p:spPr bwMode="auto">
            <a:xfrm>
              <a:off x="2971" y="3385"/>
              <a:ext cx="317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en-US" sz="3600" b="1">
                  <a:solidFill>
                    <a:schemeClr val="tx2"/>
                  </a:solidFill>
                  <a:latin typeface="Arial Unicode MS" pitchFamily="34" charset="-128"/>
                </a:rPr>
                <a:t>      S</a:t>
              </a:r>
              <a:r>
                <a:rPr lang="nl-BE" altLang="en-US" sz="3600" b="1">
                  <a:solidFill>
                    <a:schemeClr val="tx2"/>
                  </a:solidFill>
                  <a:latin typeface="Arial Unicode MS" pitchFamily="34" charset="-128"/>
                </a:rPr>
                <a:t>cientists</a:t>
              </a:r>
              <a:endParaRPr lang="nl-NL" altLang="en-US" sz="3600" b="1">
                <a:solidFill>
                  <a:schemeClr val="tx2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71687" name="Rectangle 28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200" smtClean="0">
                <a:solidFill>
                  <a:schemeClr val="tx1"/>
                </a:solidFill>
              </a:rPr>
              <a:t>Society </a:t>
            </a:r>
            <a:r>
              <a:rPr lang="en-GB" altLang="en-US" sz="3200" smtClean="0">
                <a:solidFill>
                  <a:schemeClr val="tx1"/>
                </a:solidFill>
              </a:rPr>
              <a:t>is a </a:t>
            </a:r>
            <a:r>
              <a:rPr lang="cs-CZ" altLang="en-US" sz="3200" smtClean="0">
                <a:solidFill>
                  <a:schemeClr val="tx1"/>
                </a:solidFill>
              </a:rPr>
              <a:t>balancing act …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804425" y="1353542"/>
            <a:ext cx="3223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err="1" smtClean="0"/>
              <a:t>Scientists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err="1" smtClean="0"/>
              <a:t>contribute</a:t>
            </a:r>
            <a:r>
              <a:rPr lang="cs-CZ" dirty="0" smtClean="0"/>
              <a:t> (</a:t>
            </a:r>
            <a:r>
              <a:rPr lang="cs-CZ" dirty="0" err="1" smtClean="0"/>
              <a:t>provide</a:t>
            </a:r>
            <a:r>
              <a:rPr lang="cs-CZ" dirty="0" smtClean="0"/>
              <a:t> </a:t>
            </a:r>
            <a:r>
              <a:rPr lang="cs-CZ" dirty="0" err="1" smtClean="0"/>
              <a:t>valid</a:t>
            </a:r>
            <a:r>
              <a:rPr lang="cs-CZ" dirty="0" smtClean="0"/>
              <a:t> data)</a:t>
            </a:r>
            <a:br>
              <a:rPr lang="cs-CZ" dirty="0" smtClean="0"/>
            </a:b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decision</a:t>
            </a:r>
            <a:r>
              <a:rPr lang="cs-CZ" dirty="0" smtClean="0"/>
              <a:t> </a:t>
            </a:r>
            <a:r>
              <a:rPr lang="cs-CZ" dirty="0" err="1" smtClean="0"/>
              <a:t>making</a:t>
            </a:r>
            <a:r>
              <a:rPr lang="cs-CZ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 smtClean="0"/>
              <a:t>WRAP</a:t>
            </a:r>
            <a:r>
              <a:rPr lang="cs-CZ" altLang="en-US" dirty="0" smtClean="0"/>
              <a:t> UP and </a:t>
            </a:r>
            <a:r>
              <a:rPr lang="cs-CZ" altLang="en-US" dirty="0" err="1" smtClean="0"/>
              <a:t>take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home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message</a:t>
            </a:r>
            <a:r>
              <a:rPr lang="cs-CZ" altLang="en-US" dirty="0" smtClean="0"/>
              <a:t> – part 2</a:t>
            </a:r>
            <a:endParaRPr lang="nl-NL" altLang="en-US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What are hazards vs risks?</a:t>
            </a:r>
          </a:p>
          <a:p>
            <a:pPr lvl="1"/>
            <a:r>
              <a:rPr lang="en-GB" dirty="0"/>
              <a:t>Risk assessment and management?</a:t>
            </a:r>
          </a:p>
          <a:p>
            <a:pPr lvl="1"/>
            <a:r>
              <a:rPr lang="en-GB" dirty="0"/>
              <a:t>IMPACTS of risks? Risks vs benefits?</a:t>
            </a:r>
          </a:p>
          <a:p>
            <a:r>
              <a:rPr lang="en-GB" dirty="0"/>
              <a:t>How are the risks calculated</a:t>
            </a:r>
          </a:p>
          <a:p>
            <a:pPr lvl="1"/>
            <a:r>
              <a:rPr lang="en-GB" dirty="0"/>
              <a:t>By comparing EXPOSURES (PEC) with HAZARDS (</a:t>
            </a:r>
            <a:r>
              <a:rPr lang="en-GB" dirty="0" err="1"/>
              <a:t>PNEC</a:t>
            </a:r>
            <a:r>
              <a:rPr lang="en-GB" dirty="0"/>
              <a:t>)</a:t>
            </a:r>
          </a:p>
          <a:p>
            <a:r>
              <a:rPr lang="en-GB" dirty="0"/>
              <a:t>How are hazards assessed? </a:t>
            </a:r>
          </a:p>
          <a:p>
            <a:pPr lvl="1"/>
            <a:r>
              <a:rPr lang="en-GB" dirty="0"/>
              <a:t>By toxicity assays </a:t>
            </a:r>
          </a:p>
          <a:p>
            <a:pPr lvl="2"/>
            <a:r>
              <a:rPr lang="en-GB" dirty="0"/>
              <a:t>there are 3 most widely used!</a:t>
            </a:r>
          </a:p>
          <a:p>
            <a:pPr lvl="2"/>
            <a:r>
              <a:rPr lang="en-GB" dirty="0"/>
              <a:t>They must be done by standardized approaches (OECD guidelines)</a:t>
            </a:r>
          </a:p>
          <a:p>
            <a:pPr lvl="1"/>
            <a:r>
              <a:rPr lang="en-GB" dirty="0"/>
              <a:t>What are results of toxicity assays (</a:t>
            </a:r>
            <a:r>
              <a:rPr lang="en-GB" dirty="0" err="1"/>
              <a:t>ICx</a:t>
            </a:r>
            <a:r>
              <a:rPr lang="en-GB" dirty="0"/>
              <a:t>, </a:t>
            </a:r>
            <a:r>
              <a:rPr lang="en-GB" dirty="0" err="1"/>
              <a:t>NOEC</a:t>
            </a:r>
            <a:r>
              <a:rPr lang="en-GB" dirty="0"/>
              <a:t>, </a:t>
            </a:r>
            <a:r>
              <a:rPr lang="en-GB" dirty="0" err="1"/>
              <a:t>LOEC</a:t>
            </a:r>
            <a:r>
              <a:rPr lang="en-GB" dirty="0"/>
              <a:t>)?</a:t>
            </a:r>
          </a:p>
          <a:p>
            <a:pPr lvl="1"/>
            <a:r>
              <a:rPr lang="en-GB" dirty="0"/>
              <a:t>How are the results used?</a:t>
            </a:r>
          </a:p>
          <a:p>
            <a:pPr lvl="2"/>
            <a:r>
              <a:rPr lang="en-GB" dirty="0"/>
              <a:t>Predictions of </a:t>
            </a:r>
            <a:r>
              <a:rPr lang="en-GB" dirty="0" err="1"/>
              <a:t>PNEC</a:t>
            </a:r>
            <a:r>
              <a:rPr lang="en-GB" dirty="0"/>
              <a:t> (by application of AFs)</a:t>
            </a:r>
          </a:p>
          <a:p>
            <a:pPr lvl="2"/>
            <a:r>
              <a:rPr lang="en-GB" dirty="0"/>
              <a:t>Regulatory acceptance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/>
              <a:t>EQS</a:t>
            </a:r>
            <a:endParaRPr lang="en-GB" dirty="0"/>
          </a:p>
          <a:p>
            <a:r>
              <a:rPr lang="en-GB" dirty="0"/>
              <a:t>Know examples of </a:t>
            </a:r>
            <a:r>
              <a:rPr lang="en-GB" dirty="0" err="1"/>
              <a:t>ecotox</a:t>
            </a:r>
            <a:r>
              <a:rPr lang="en-GB" dirty="0"/>
              <a:t> applications</a:t>
            </a:r>
          </a:p>
          <a:p>
            <a:pPr lvl="1"/>
            <a:r>
              <a:rPr lang="en-GB" dirty="0" err="1" smtClean="0"/>
              <a:t>PNEC</a:t>
            </a:r>
            <a:r>
              <a:rPr lang="en-GB" dirty="0" smtClean="0"/>
              <a:t> </a:t>
            </a:r>
            <a:r>
              <a:rPr lang="cs-CZ" dirty="0"/>
              <a:t>(</a:t>
            </a:r>
            <a:r>
              <a:rPr lang="en-GB" dirty="0" err="1" smtClean="0"/>
              <a:t>EQs</a:t>
            </a:r>
            <a:r>
              <a:rPr lang="cs-CZ" dirty="0" smtClean="0"/>
              <a:t>)</a:t>
            </a:r>
            <a:r>
              <a:rPr lang="en-GB" dirty="0" smtClean="0"/>
              <a:t> </a:t>
            </a:r>
            <a:r>
              <a:rPr lang="en-GB" dirty="0"/>
              <a:t>in Water framework directive</a:t>
            </a:r>
          </a:p>
          <a:p>
            <a:pPr lvl="1"/>
            <a:r>
              <a:rPr lang="en-GB" dirty="0"/>
              <a:t>Predictive risk assessment </a:t>
            </a:r>
            <a:r>
              <a:rPr lang="cs-CZ" dirty="0" smtClean="0"/>
              <a:t>in </a:t>
            </a:r>
            <a:r>
              <a:rPr lang="en-GB" dirty="0" smtClean="0"/>
              <a:t>REACH regulation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763000" cy="68580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500" b="1" dirty="0" smtClean="0"/>
              <a:t>WHAT IS HA</a:t>
            </a:r>
            <a:r>
              <a:rPr lang="cs-CZ" sz="2500" b="1" dirty="0" err="1" smtClean="0"/>
              <a:t>ZARD</a:t>
            </a:r>
            <a:r>
              <a:rPr lang="cs-CZ" sz="2500" b="1" dirty="0" smtClean="0"/>
              <a:t> ? RISK? </a:t>
            </a:r>
          </a:p>
        </p:txBody>
      </p:sp>
      <p:pic>
        <p:nvPicPr>
          <p:cNvPr id="12292" name="Picture 3" descr="risk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0" r="2550"/>
          <a:stretch>
            <a:fillRect/>
          </a:stretch>
        </p:blipFill>
        <p:spPr bwMode="auto">
          <a:xfrm>
            <a:off x="217488" y="2178050"/>
            <a:ext cx="89789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Oval 5"/>
          <p:cNvSpPr>
            <a:spLocks noChangeArrowheads="1"/>
          </p:cNvSpPr>
          <p:nvPr/>
        </p:nvSpPr>
        <p:spPr bwMode="auto">
          <a:xfrm>
            <a:off x="4852989" y="2074863"/>
            <a:ext cx="20574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Oval 8"/>
          <p:cNvSpPr>
            <a:spLocks noChangeArrowheads="1"/>
          </p:cNvSpPr>
          <p:nvPr/>
        </p:nvSpPr>
        <p:spPr bwMode="auto">
          <a:xfrm>
            <a:off x="1652588" y="2074863"/>
            <a:ext cx="20574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ovéPole 1"/>
          <p:cNvSpPr txBox="1"/>
          <p:nvPr/>
        </p:nvSpPr>
        <p:spPr>
          <a:xfrm>
            <a:off x="5292080" y="908720"/>
            <a:ext cx="3557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HAZARDS</a:t>
            </a:r>
            <a:endParaRPr lang="cs-CZ" b="1" dirty="0" smtClean="0"/>
          </a:p>
          <a:p>
            <a:r>
              <a:rPr lang="cs-CZ" dirty="0" smtClean="0"/>
              <a:t>(</a:t>
            </a:r>
            <a:r>
              <a:rPr lang="cs-CZ" b="1" dirty="0" err="1" smtClean="0">
                <a:solidFill>
                  <a:srgbClr val="00B050"/>
                </a:solidFill>
              </a:rPr>
              <a:t>Inherited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properties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dirty="0" smtClean="0"/>
              <a:t>of </a:t>
            </a:r>
            <a:br>
              <a:rPr lang="cs-CZ" dirty="0" smtClean="0"/>
            </a:br>
            <a:r>
              <a:rPr lang="cs-CZ" dirty="0" err="1" smtClean="0"/>
              <a:t>stressors</a:t>
            </a:r>
            <a:r>
              <a:rPr lang="cs-CZ" dirty="0" smtClean="0"/>
              <a:t> … </a:t>
            </a:r>
            <a:r>
              <a:rPr lang="cs-CZ" dirty="0" err="1" smtClean="0"/>
              <a:t>including</a:t>
            </a:r>
            <a:r>
              <a:rPr lang="cs-CZ" dirty="0" smtClean="0"/>
              <a:t> </a:t>
            </a:r>
            <a:r>
              <a:rPr lang="cs-CZ" dirty="0" err="1" smtClean="0"/>
              <a:t>chemicals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43608" y="932527"/>
            <a:ext cx="30315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RISKS</a:t>
            </a:r>
            <a:endParaRPr lang="cs-CZ" b="1" dirty="0" smtClean="0"/>
          </a:p>
          <a:p>
            <a:r>
              <a:rPr lang="cs-CZ" dirty="0" smtClean="0"/>
              <a:t>(</a:t>
            </a:r>
            <a:r>
              <a:rPr lang="cs-CZ" b="1" dirty="0" smtClean="0">
                <a:solidFill>
                  <a:srgbClr val="00B050"/>
                </a:solidFill>
              </a:rPr>
              <a:t>Probability </a:t>
            </a:r>
            <a:r>
              <a:rPr lang="cs-CZ" dirty="0" smtClean="0"/>
              <a:t>of </a:t>
            </a:r>
            <a:r>
              <a:rPr lang="cs-CZ" dirty="0" err="1" smtClean="0"/>
              <a:t>the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actual</a:t>
            </a:r>
            <a:r>
              <a:rPr lang="cs-CZ" dirty="0" smtClean="0"/>
              <a:t> </a:t>
            </a:r>
            <a:r>
              <a:rPr lang="cs-CZ" dirty="0" err="1" smtClean="0"/>
              <a:t>occurrence</a:t>
            </a:r>
            <a:r>
              <a:rPr lang="cs-CZ" dirty="0" smtClean="0"/>
              <a:t> of hazard</a:t>
            </a:r>
            <a:br>
              <a:rPr lang="cs-CZ" dirty="0" smtClean="0"/>
            </a:br>
            <a:r>
              <a:rPr lang="cs-CZ" b="1" dirty="0" err="1" smtClean="0">
                <a:solidFill>
                  <a:srgbClr val="00B050"/>
                </a:solidFill>
              </a:rPr>
              <a:t>under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specific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situation</a:t>
            </a:r>
            <a:r>
              <a:rPr lang="cs-CZ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74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381000" y="1989138"/>
            <a:ext cx="3962400" cy="3124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9395" name="Freeform 5"/>
          <p:cNvSpPr>
            <a:spLocks/>
          </p:cNvSpPr>
          <p:nvPr/>
        </p:nvSpPr>
        <p:spPr bwMode="auto">
          <a:xfrm>
            <a:off x="381000" y="2909888"/>
            <a:ext cx="3963988" cy="2203450"/>
          </a:xfrm>
          <a:custGeom>
            <a:avLst/>
            <a:gdLst>
              <a:gd name="T0" fmla="*/ 0 w 2497"/>
              <a:gd name="T1" fmla="*/ 0 h 1388"/>
              <a:gd name="T2" fmla="*/ 0 w 2497"/>
              <a:gd name="T3" fmla="*/ 2147483647 h 1388"/>
              <a:gd name="T4" fmla="*/ 2147483647 w 2497"/>
              <a:gd name="T5" fmla="*/ 2147483647 h 1388"/>
              <a:gd name="T6" fmla="*/ 2147483647 w 2497"/>
              <a:gd name="T7" fmla="*/ 2147483647 h 1388"/>
              <a:gd name="T8" fmla="*/ 2147483647 w 2497"/>
              <a:gd name="T9" fmla="*/ 2147483647 h 1388"/>
              <a:gd name="T10" fmla="*/ 2147483647 w 2497"/>
              <a:gd name="T11" fmla="*/ 2147483647 h 1388"/>
              <a:gd name="T12" fmla="*/ 2147483647 w 2497"/>
              <a:gd name="T13" fmla="*/ 2147483647 h 1388"/>
              <a:gd name="T14" fmla="*/ 2147483647 w 2497"/>
              <a:gd name="T15" fmla="*/ 2147483647 h 1388"/>
              <a:gd name="T16" fmla="*/ 2147483647 w 2497"/>
              <a:gd name="T17" fmla="*/ 2147483647 h 1388"/>
              <a:gd name="T18" fmla="*/ 2147483647 w 2497"/>
              <a:gd name="T19" fmla="*/ 2147483647 h 1388"/>
              <a:gd name="T20" fmla="*/ 2147483647 w 2497"/>
              <a:gd name="T21" fmla="*/ 2147483647 h 1388"/>
              <a:gd name="T22" fmla="*/ 2147483647 w 2497"/>
              <a:gd name="T23" fmla="*/ 2147483647 h 1388"/>
              <a:gd name="T24" fmla="*/ 2147483647 w 2497"/>
              <a:gd name="T25" fmla="*/ 2147483647 h 1388"/>
              <a:gd name="T26" fmla="*/ 2147483647 w 2497"/>
              <a:gd name="T27" fmla="*/ 2147483647 h 1388"/>
              <a:gd name="T28" fmla="*/ 2147483647 w 2497"/>
              <a:gd name="T29" fmla="*/ 2147483647 h 1388"/>
              <a:gd name="T30" fmla="*/ 2147483647 w 2497"/>
              <a:gd name="T31" fmla="*/ 2147483647 h 1388"/>
              <a:gd name="T32" fmla="*/ 2147483647 w 2497"/>
              <a:gd name="T33" fmla="*/ 2147483647 h 1388"/>
              <a:gd name="T34" fmla="*/ 2147483647 w 2497"/>
              <a:gd name="T35" fmla="*/ 2147483647 h 1388"/>
              <a:gd name="T36" fmla="*/ 2147483647 w 2497"/>
              <a:gd name="T37" fmla="*/ 2147483647 h 1388"/>
              <a:gd name="T38" fmla="*/ 2147483647 w 2497"/>
              <a:gd name="T39" fmla="*/ 2147483647 h 1388"/>
              <a:gd name="T40" fmla="*/ 2147483647 w 2497"/>
              <a:gd name="T41" fmla="*/ 2147483647 h 1388"/>
              <a:gd name="T42" fmla="*/ 2147483647 w 2497"/>
              <a:gd name="T43" fmla="*/ 2147483647 h 1388"/>
              <a:gd name="T44" fmla="*/ 2147483647 w 2497"/>
              <a:gd name="T45" fmla="*/ 2147483647 h 1388"/>
              <a:gd name="T46" fmla="*/ 2147483647 w 2497"/>
              <a:gd name="T47" fmla="*/ 2147483647 h 1388"/>
              <a:gd name="T48" fmla="*/ 0 w 2497"/>
              <a:gd name="T49" fmla="*/ 0 h 13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497"/>
              <a:gd name="T76" fmla="*/ 0 h 1388"/>
              <a:gd name="T77" fmla="*/ 2497 w 2497"/>
              <a:gd name="T78" fmla="*/ 1388 h 13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497" h="1388">
                <a:moveTo>
                  <a:pt x="0" y="0"/>
                </a:moveTo>
                <a:lnTo>
                  <a:pt x="0" y="1388"/>
                </a:lnTo>
                <a:lnTo>
                  <a:pt x="2496" y="1388"/>
                </a:lnTo>
                <a:lnTo>
                  <a:pt x="2497" y="27"/>
                </a:lnTo>
                <a:cubicBezTo>
                  <a:pt x="2421" y="4"/>
                  <a:pt x="2397" y="16"/>
                  <a:pt x="2350" y="27"/>
                </a:cubicBezTo>
                <a:cubicBezTo>
                  <a:pt x="2325" y="63"/>
                  <a:pt x="2259" y="25"/>
                  <a:pt x="2212" y="30"/>
                </a:cubicBezTo>
                <a:cubicBezTo>
                  <a:pt x="2019" y="21"/>
                  <a:pt x="1827" y="11"/>
                  <a:pt x="1634" y="7"/>
                </a:cubicBezTo>
                <a:cubicBezTo>
                  <a:pt x="1622" y="13"/>
                  <a:pt x="1611" y="21"/>
                  <a:pt x="1599" y="24"/>
                </a:cubicBezTo>
                <a:cubicBezTo>
                  <a:pt x="1580" y="30"/>
                  <a:pt x="1556" y="23"/>
                  <a:pt x="1540" y="35"/>
                </a:cubicBezTo>
                <a:cubicBezTo>
                  <a:pt x="1525" y="46"/>
                  <a:pt x="1514" y="74"/>
                  <a:pt x="1485" y="95"/>
                </a:cubicBezTo>
                <a:cubicBezTo>
                  <a:pt x="1467" y="92"/>
                  <a:pt x="1469" y="103"/>
                  <a:pt x="1453" y="97"/>
                </a:cubicBezTo>
                <a:cubicBezTo>
                  <a:pt x="1431" y="91"/>
                  <a:pt x="1418" y="65"/>
                  <a:pt x="1401" y="52"/>
                </a:cubicBezTo>
                <a:cubicBezTo>
                  <a:pt x="1371" y="54"/>
                  <a:pt x="1341" y="51"/>
                  <a:pt x="1312" y="58"/>
                </a:cubicBezTo>
                <a:cubicBezTo>
                  <a:pt x="1306" y="59"/>
                  <a:pt x="1308" y="71"/>
                  <a:pt x="1301" y="75"/>
                </a:cubicBezTo>
                <a:cubicBezTo>
                  <a:pt x="1281" y="84"/>
                  <a:pt x="1258" y="85"/>
                  <a:pt x="1237" y="92"/>
                </a:cubicBezTo>
                <a:cubicBezTo>
                  <a:pt x="1196" y="94"/>
                  <a:pt x="1179" y="90"/>
                  <a:pt x="1147" y="90"/>
                </a:cubicBezTo>
                <a:cubicBezTo>
                  <a:pt x="1122" y="90"/>
                  <a:pt x="1107" y="87"/>
                  <a:pt x="1089" y="90"/>
                </a:cubicBezTo>
                <a:cubicBezTo>
                  <a:pt x="1084" y="92"/>
                  <a:pt x="1042" y="104"/>
                  <a:pt x="1039" y="109"/>
                </a:cubicBezTo>
                <a:cubicBezTo>
                  <a:pt x="1026" y="129"/>
                  <a:pt x="1008" y="144"/>
                  <a:pt x="986" y="154"/>
                </a:cubicBezTo>
                <a:cubicBezTo>
                  <a:pt x="906" y="142"/>
                  <a:pt x="893" y="144"/>
                  <a:pt x="788" y="149"/>
                </a:cubicBezTo>
                <a:cubicBezTo>
                  <a:pt x="745" y="210"/>
                  <a:pt x="698" y="174"/>
                  <a:pt x="606" y="171"/>
                </a:cubicBezTo>
                <a:cubicBezTo>
                  <a:pt x="549" y="164"/>
                  <a:pt x="496" y="154"/>
                  <a:pt x="437" y="149"/>
                </a:cubicBezTo>
                <a:cubicBezTo>
                  <a:pt x="349" y="154"/>
                  <a:pt x="344" y="153"/>
                  <a:pt x="245" y="143"/>
                </a:cubicBezTo>
                <a:cubicBezTo>
                  <a:pt x="224" y="140"/>
                  <a:pt x="175" y="110"/>
                  <a:pt x="163" y="97"/>
                </a:cubicBezTo>
                <a:cubicBezTo>
                  <a:pt x="110" y="43"/>
                  <a:pt x="74" y="16"/>
                  <a:pt x="0" y="0"/>
                </a:cubicBezTo>
                <a:close/>
              </a:path>
            </a:pathLst>
          </a:cu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Freeform 6"/>
          <p:cNvSpPr>
            <a:spLocks/>
          </p:cNvSpPr>
          <p:nvPr/>
        </p:nvSpPr>
        <p:spPr bwMode="auto">
          <a:xfrm>
            <a:off x="1263650" y="3181350"/>
            <a:ext cx="1081088" cy="1931988"/>
          </a:xfrm>
          <a:custGeom>
            <a:avLst/>
            <a:gdLst>
              <a:gd name="T0" fmla="*/ 2147483647 w 681"/>
              <a:gd name="T1" fmla="*/ 2147483647 h 1119"/>
              <a:gd name="T2" fmla="*/ 2147483647 w 681"/>
              <a:gd name="T3" fmla="*/ 2147483647 h 1119"/>
              <a:gd name="T4" fmla="*/ 2147483647 w 681"/>
              <a:gd name="T5" fmla="*/ 2147483647 h 1119"/>
              <a:gd name="T6" fmla="*/ 2147483647 w 681"/>
              <a:gd name="T7" fmla="*/ 2147483647 h 1119"/>
              <a:gd name="T8" fmla="*/ 2147483647 w 681"/>
              <a:gd name="T9" fmla="*/ 2147483647 h 1119"/>
              <a:gd name="T10" fmla="*/ 2147483647 w 681"/>
              <a:gd name="T11" fmla="*/ 2147483647 h 1119"/>
              <a:gd name="T12" fmla="*/ 2147483647 w 681"/>
              <a:gd name="T13" fmla="*/ 2147483647 h 1119"/>
              <a:gd name="T14" fmla="*/ 2147483647 w 681"/>
              <a:gd name="T15" fmla="*/ 2147483647 h 1119"/>
              <a:gd name="T16" fmla="*/ 2147483647 w 681"/>
              <a:gd name="T17" fmla="*/ 2147483647 h 1119"/>
              <a:gd name="T18" fmla="*/ 2147483647 w 681"/>
              <a:gd name="T19" fmla="*/ 2147483647 h 1119"/>
              <a:gd name="T20" fmla="*/ 2147483647 w 681"/>
              <a:gd name="T21" fmla="*/ 2147483647 h 1119"/>
              <a:gd name="T22" fmla="*/ 2147483647 w 681"/>
              <a:gd name="T23" fmla="*/ 2147483647 h 1119"/>
              <a:gd name="T24" fmla="*/ 2147483647 w 681"/>
              <a:gd name="T25" fmla="*/ 2147483647 h 1119"/>
              <a:gd name="T26" fmla="*/ 2147483647 w 681"/>
              <a:gd name="T27" fmla="*/ 2147483647 h 1119"/>
              <a:gd name="T28" fmla="*/ 2147483647 w 681"/>
              <a:gd name="T29" fmla="*/ 2147483647 h 1119"/>
              <a:gd name="T30" fmla="*/ 2147483647 w 681"/>
              <a:gd name="T31" fmla="*/ 2147483647 h 1119"/>
              <a:gd name="T32" fmla="*/ 2147483647 w 681"/>
              <a:gd name="T33" fmla="*/ 2147483647 h 1119"/>
              <a:gd name="T34" fmla="*/ 2147483647 w 681"/>
              <a:gd name="T35" fmla="*/ 2147483647 h 1119"/>
              <a:gd name="T36" fmla="*/ 2147483647 w 681"/>
              <a:gd name="T37" fmla="*/ 2147483647 h 1119"/>
              <a:gd name="T38" fmla="*/ 2147483647 w 681"/>
              <a:gd name="T39" fmla="*/ 2147483647 h 1119"/>
              <a:gd name="T40" fmla="*/ 2147483647 w 681"/>
              <a:gd name="T41" fmla="*/ 2147483647 h 1119"/>
              <a:gd name="T42" fmla="*/ 2147483647 w 681"/>
              <a:gd name="T43" fmla="*/ 2147483647 h 1119"/>
              <a:gd name="T44" fmla="*/ 2147483647 w 681"/>
              <a:gd name="T45" fmla="*/ 2147483647 h 1119"/>
              <a:gd name="T46" fmla="*/ 2147483647 w 681"/>
              <a:gd name="T47" fmla="*/ 2147483647 h 1119"/>
              <a:gd name="T48" fmla="*/ 2147483647 w 681"/>
              <a:gd name="T49" fmla="*/ 2147483647 h 1119"/>
              <a:gd name="T50" fmla="*/ 2147483647 w 681"/>
              <a:gd name="T51" fmla="*/ 2147483647 h 1119"/>
              <a:gd name="T52" fmla="*/ 2147483647 w 681"/>
              <a:gd name="T53" fmla="*/ 2147483647 h 1119"/>
              <a:gd name="T54" fmla="*/ 2147483647 w 681"/>
              <a:gd name="T55" fmla="*/ 2147483647 h 1119"/>
              <a:gd name="T56" fmla="*/ 2147483647 w 681"/>
              <a:gd name="T57" fmla="*/ 2147483647 h 1119"/>
              <a:gd name="T58" fmla="*/ 2147483647 w 681"/>
              <a:gd name="T59" fmla="*/ 2147483647 h 1119"/>
              <a:gd name="T60" fmla="*/ 2147483647 w 681"/>
              <a:gd name="T61" fmla="*/ 2147483647 h 1119"/>
              <a:gd name="T62" fmla="*/ 2147483647 w 681"/>
              <a:gd name="T63" fmla="*/ 2147483647 h 1119"/>
              <a:gd name="T64" fmla="*/ 2147483647 w 681"/>
              <a:gd name="T65" fmla="*/ 2147483647 h 1119"/>
              <a:gd name="T66" fmla="*/ 2147483647 w 681"/>
              <a:gd name="T67" fmla="*/ 2147483647 h 1119"/>
              <a:gd name="T68" fmla="*/ 2147483647 w 681"/>
              <a:gd name="T69" fmla="*/ 2147483647 h 1119"/>
              <a:gd name="T70" fmla="*/ 2147483647 w 681"/>
              <a:gd name="T71" fmla="*/ 2147483647 h 1119"/>
              <a:gd name="T72" fmla="*/ 2147483647 w 681"/>
              <a:gd name="T73" fmla="*/ 2147483647 h 1119"/>
              <a:gd name="T74" fmla="*/ 2147483647 w 681"/>
              <a:gd name="T75" fmla="*/ 2147483647 h 1119"/>
              <a:gd name="T76" fmla="*/ 2147483647 w 681"/>
              <a:gd name="T77" fmla="*/ 2147483647 h 1119"/>
              <a:gd name="T78" fmla="*/ 2147483647 w 681"/>
              <a:gd name="T79" fmla="*/ 2147483647 h 1119"/>
              <a:gd name="T80" fmla="*/ 2147483647 w 681"/>
              <a:gd name="T81" fmla="*/ 2147483647 h 1119"/>
              <a:gd name="T82" fmla="*/ 2147483647 w 681"/>
              <a:gd name="T83" fmla="*/ 2147483647 h 1119"/>
              <a:gd name="T84" fmla="*/ 2147483647 w 681"/>
              <a:gd name="T85" fmla="*/ 2147483647 h 1119"/>
              <a:gd name="T86" fmla="*/ 2147483647 w 681"/>
              <a:gd name="T87" fmla="*/ 2147483647 h 1119"/>
              <a:gd name="T88" fmla="*/ 2147483647 w 681"/>
              <a:gd name="T89" fmla="*/ 2147483647 h 1119"/>
              <a:gd name="T90" fmla="*/ 2147483647 w 681"/>
              <a:gd name="T91" fmla="*/ 2147483647 h 1119"/>
              <a:gd name="T92" fmla="*/ 2147483647 w 681"/>
              <a:gd name="T93" fmla="*/ 2147483647 h 1119"/>
              <a:gd name="T94" fmla="*/ 2147483647 w 681"/>
              <a:gd name="T95" fmla="*/ 2147483647 h 1119"/>
              <a:gd name="T96" fmla="*/ 2147483647 w 681"/>
              <a:gd name="T97" fmla="*/ 2147483647 h 1119"/>
              <a:gd name="T98" fmla="*/ 2147483647 w 681"/>
              <a:gd name="T99" fmla="*/ 2147483647 h 1119"/>
              <a:gd name="T100" fmla="*/ 2147483647 w 681"/>
              <a:gd name="T101" fmla="*/ 2147483647 h 1119"/>
              <a:gd name="T102" fmla="*/ 2147483647 w 681"/>
              <a:gd name="T103" fmla="*/ 2147483647 h 1119"/>
              <a:gd name="T104" fmla="*/ 2147483647 w 681"/>
              <a:gd name="T105" fmla="*/ 2147483647 h 1119"/>
              <a:gd name="T106" fmla="*/ 2147483647 w 681"/>
              <a:gd name="T107" fmla="*/ 2147483647 h 1119"/>
              <a:gd name="T108" fmla="*/ 2147483647 w 681"/>
              <a:gd name="T109" fmla="*/ 2147483647 h 1119"/>
              <a:gd name="T110" fmla="*/ 2147483647 w 681"/>
              <a:gd name="T111" fmla="*/ 2147483647 h 1119"/>
              <a:gd name="T112" fmla="*/ 2147483647 w 681"/>
              <a:gd name="T113" fmla="*/ 2147483647 h 1119"/>
              <a:gd name="T114" fmla="*/ 2147483647 w 681"/>
              <a:gd name="T115" fmla="*/ 2147483647 h 111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81"/>
              <a:gd name="T175" fmla="*/ 0 h 1119"/>
              <a:gd name="T176" fmla="*/ 681 w 681"/>
              <a:gd name="T177" fmla="*/ 1119 h 111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81" h="1119">
                <a:moveTo>
                  <a:pt x="84" y="4"/>
                </a:moveTo>
                <a:lnTo>
                  <a:pt x="82" y="1"/>
                </a:lnTo>
                <a:lnTo>
                  <a:pt x="93" y="17"/>
                </a:lnTo>
                <a:lnTo>
                  <a:pt x="105" y="26"/>
                </a:lnTo>
                <a:lnTo>
                  <a:pt x="115" y="39"/>
                </a:lnTo>
                <a:lnTo>
                  <a:pt x="135" y="65"/>
                </a:lnTo>
                <a:lnTo>
                  <a:pt x="156" y="76"/>
                </a:lnTo>
                <a:lnTo>
                  <a:pt x="166" y="93"/>
                </a:lnTo>
                <a:lnTo>
                  <a:pt x="167" y="93"/>
                </a:lnTo>
                <a:lnTo>
                  <a:pt x="188" y="107"/>
                </a:lnTo>
                <a:lnTo>
                  <a:pt x="206" y="123"/>
                </a:lnTo>
                <a:lnTo>
                  <a:pt x="225" y="137"/>
                </a:lnTo>
                <a:lnTo>
                  <a:pt x="226" y="136"/>
                </a:lnTo>
                <a:lnTo>
                  <a:pt x="242" y="145"/>
                </a:lnTo>
                <a:lnTo>
                  <a:pt x="250" y="161"/>
                </a:lnTo>
                <a:lnTo>
                  <a:pt x="266" y="166"/>
                </a:lnTo>
                <a:lnTo>
                  <a:pt x="280" y="177"/>
                </a:lnTo>
                <a:lnTo>
                  <a:pt x="295" y="194"/>
                </a:lnTo>
                <a:lnTo>
                  <a:pt x="310" y="210"/>
                </a:lnTo>
                <a:lnTo>
                  <a:pt x="324" y="221"/>
                </a:lnTo>
                <a:lnTo>
                  <a:pt x="340" y="238"/>
                </a:lnTo>
                <a:lnTo>
                  <a:pt x="349" y="255"/>
                </a:lnTo>
                <a:lnTo>
                  <a:pt x="359" y="271"/>
                </a:lnTo>
                <a:lnTo>
                  <a:pt x="369" y="288"/>
                </a:lnTo>
                <a:lnTo>
                  <a:pt x="379" y="305"/>
                </a:lnTo>
                <a:lnTo>
                  <a:pt x="388" y="321"/>
                </a:lnTo>
                <a:lnTo>
                  <a:pt x="398" y="343"/>
                </a:lnTo>
                <a:lnTo>
                  <a:pt x="408" y="360"/>
                </a:lnTo>
                <a:lnTo>
                  <a:pt x="423" y="371"/>
                </a:lnTo>
                <a:lnTo>
                  <a:pt x="428" y="388"/>
                </a:lnTo>
                <a:lnTo>
                  <a:pt x="437" y="404"/>
                </a:lnTo>
                <a:lnTo>
                  <a:pt x="447" y="421"/>
                </a:lnTo>
                <a:lnTo>
                  <a:pt x="447" y="437"/>
                </a:lnTo>
                <a:lnTo>
                  <a:pt x="453" y="454"/>
                </a:lnTo>
                <a:lnTo>
                  <a:pt x="458" y="476"/>
                </a:lnTo>
                <a:lnTo>
                  <a:pt x="458" y="493"/>
                </a:lnTo>
                <a:lnTo>
                  <a:pt x="458" y="509"/>
                </a:lnTo>
                <a:lnTo>
                  <a:pt x="458" y="532"/>
                </a:lnTo>
                <a:lnTo>
                  <a:pt x="458" y="554"/>
                </a:lnTo>
                <a:lnTo>
                  <a:pt x="458" y="576"/>
                </a:lnTo>
                <a:lnTo>
                  <a:pt x="458" y="593"/>
                </a:lnTo>
                <a:lnTo>
                  <a:pt x="458" y="609"/>
                </a:lnTo>
                <a:lnTo>
                  <a:pt x="458" y="626"/>
                </a:lnTo>
                <a:lnTo>
                  <a:pt x="453" y="642"/>
                </a:lnTo>
                <a:lnTo>
                  <a:pt x="443" y="665"/>
                </a:lnTo>
                <a:lnTo>
                  <a:pt x="433" y="687"/>
                </a:lnTo>
                <a:lnTo>
                  <a:pt x="423" y="703"/>
                </a:lnTo>
                <a:lnTo>
                  <a:pt x="418" y="720"/>
                </a:lnTo>
                <a:lnTo>
                  <a:pt x="408" y="737"/>
                </a:lnTo>
                <a:lnTo>
                  <a:pt x="394" y="753"/>
                </a:lnTo>
                <a:lnTo>
                  <a:pt x="388" y="770"/>
                </a:lnTo>
                <a:lnTo>
                  <a:pt x="379" y="786"/>
                </a:lnTo>
                <a:lnTo>
                  <a:pt x="364" y="798"/>
                </a:lnTo>
                <a:lnTo>
                  <a:pt x="349" y="809"/>
                </a:lnTo>
                <a:lnTo>
                  <a:pt x="334" y="820"/>
                </a:lnTo>
                <a:lnTo>
                  <a:pt x="320" y="831"/>
                </a:lnTo>
                <a:lnTo>
                  <a:pt x="305" y="842"/>
                </a:lnTo>
                <a:lnTo>
                  <a:pt x="290" y="847"/>
                </a:lnTo>
                <a:lnTo>
                  <a:pt x="275" y="858"/>
                </a:lnTo>
                <a:lnTo>
                  <a:pt x="256" y="870"/>
                </a:lnTo>
                <a:lnTo>
                  <a:pt x="241" y="886"/>
                </a:lnTo>
                <a:lnTo>
                  <a:pt x="221" y="903"/>
                </a:lnTo>
                <a:lnTo>
                  <a:pt x="206" y="914"/>
                </a:lnTo>
                <a:lnTo>
                  <a:pt x="192" y="930"/>
                </a:lnTo>
                <a:lnTo>
                  <a:pt x="177" y="942"/>
                </a:lnTo>
                <a:lnTo>
                  <a:pt x="157" y="953"/>
                </a:lnTo>
                <a:lnTo>
                  <a:pt x="142" y="964"/>
                </a:lnTo>
                <a:lnTo>
                  <a:pt x="128" y="975"/>
                </a:lnTo>
                <a:lnTo>
                  <a:pt x="113" y="986"/>
                </a:lnTo>
                <a:lnTo>
                  <a:pt x="103" y="1002"/>
                </a:lnTo>
                <a:lnTo>
                  <a:pt x="89" y="1019"/>
                </a:lnTo>
                <a:lnTo>
                  <a:pt x="68" y="1041"/>
                </a:lnTo>
                <a:lnTo>
                  <a:pt x="48" y="1057"/>
                </a:lnTo>
                <a:lnTo>
                  <a:pt x="29" y="1074"/>
                </a:lnTo>
                <a:lnTo>
                  <a:pt x="15" y="1091"/>
                </a:lnTo>
                <a:lnTo>
                  <a:pt x="0" y="1118"/>
                </a:lnTo>
                <a:lnTo>
                  <a:pt x="19" y="1118"/>
                </a:lnTo>
                <a:lnTo>
                  <a:pt x="34" y="1118"/>
                </a:lnTo>
                <a:lnTo>
                  <a:pt x="39" y="1118"/>
                </a:lnTo>
                <a:lnTo>
                  <a:pt x="64" y="1118"/>
                </a:lnTo>
                <a:lnTo>
                  <a:pt x="83" y="1118"/>
                </a:lnTo>
                <a:lnTo>
                  <a:pt x="98" y="1118"/>
                </a:lnTo>
                <a:lnTo>
                  <a:pt x="118" y="1118"/>
                </a:lnTo>
                <a:lnTo>
                  <a:pt x="137" y="1118"/>
                </a:lnTo>
                <a:lnTo>
                  <a:pt x="157" y="1118"/>
                </a:lnTo>
                <a:lnTo>
                  <a:pt x="177" y="1118"/>
                </a:lnTo>
                <a:lnTo>
                  <a:pt x="196" y="1118"/>
                </a:lnTo>
                <a:lnTo>
                  <a:pt x="216" y="1118"/>
                </a:lnTo>
                <a:lnTo>
                  <a:pt x="236" y="1118"/>
                </a:lnTo>
                <a:lnTo>
                  <a:pt x="256" y="1118"/>
                </a:lnTo>
                <a:lnTo>
                  <a:pt x="275" y="1118"/>
                </a:lnTo>
                <a:lnTo>
                  <a:pt x="315" y="1118"/>
                </a:lnTo>
                <a:lnTo>
                  <a:pt x="334" y="1118"/>
                </a:lnTo>
                <a:lnTo>
                  <a:pt x="354" y="1118"/>
                </a:lnTo>
                <a:lnTo>
                  <a:pt x="373" y="1118"/>
                </a:lnTo>
                <a:lnTo>
                  <a:pt x="394" y="1118"/>
                </a:lnTo>
                <a:lnTo>
                  <a:pt x="413" y="1118"/>
                </a:lnTo>
                <a:lnTo>
                  <a:pt x="433" y="1118"/>
                </a:lnTo>
                <a:lnTo>
                  <a:pt x="453" y="1118"/>
                </a:lnTo>
                <a:lnTo>
                  <a:pt x="354" y="1118"/>
                </a:lnTo>
                <a:lnTo>
                  <a:pt x="492" y="1118"/>
                </a:lnTo>
                <a:lnTo>
                  <a:pt x="507" y="1096"/>
                </a:lnTo>
                <a:lnTo>
                  <a:pt x="517" y="1080"/>
                </a:lnTo>
                <a:lnTo>
                  <a:pt x="526" y="1063"/>
                </a:lnTo>
                <a:lnTo>
                  <a:pt x="536" y="1046"/>
                </a:lnTo>
                <a:lnTo>
                  <a:pt x="546" y="1025"/>
                </a:lnTo>
                <a:lnTo>
                  <a:pt x="551" y="1008"/>
                </a:lnTo>
                <a:lnTo>
                  <a:pt x="556" y="991"/>
                </a:lnTo>
                <a:lnTo>
                  <a:pt x="561" y="975"/>
                </a:lnTo>
                <a:lnTo>
                  <a:pt x="581" y="958"/>
                </a:lnTo>
                <a:lnTo>
                  <a:pt x="590" y="942"/>
                </a:lnTo>
                <a:lnTo>
                  <a:pt x="610" y="925"/>
                </a:lnTo>
                <a:lnTo>
                  <a:pt x="615" y="908"/>
                </a:lnTo>
                <a:lnTo>
                  <a:pt x="620" y="892"/>
                </a:lnTo>
                <a:lnTo>
                  <a:pt x="630" y="875"/>
                </a:lnTo>
                <a:lnTo>
                  <a:pt x="639" y="858"/>
                </a:lnTo>
                <a:lnTo>
                  <a:pt x="645" y="836"/>
                </a:lnTo>
                <a:lnTo>
                  <a:pt x="655" y="820"/>
                </a:lnTo>
                <a:lnTo>
                  <a:pt x="659" y="803"/>
                </a:lnTo>
                <a:lnTo>
                  <a:pt x="664" y="781"/>
                </a:lnTo>
                <a:lnTo>
                  <a:pt x="669" y="764"/>
                </a:lnTo>
                <a:lnTo>
                  <a:pt x="669" y="748"/>
                </a:lnTo>
                <a:lnTo>
                  <a:pt x="674" y="726"/>
                </a:lnTo>
                <a:lnTo>
                  <a:pt x="680" y="709"/>
                </a:lnTo>
                <a:lnTo>
                  <a:pt x="680" y="692"/>
                </a:lnTo>
                <a:lnTo>
                  <a:pt x="680" y="670"/>
                </a:lnTo>
                <a:lnTo>
                  <a:pt x="680" y="653"/>
                </a:lnTo>
                <a:lnTo>
                  <a:pt x="680" y="637"/>
                </a:lnTo>
                <a:lnTo>
                  <a:pt x="680" y="620"/>
                </a:lnTo>
                <a:lnTo>
                  <a:pt x="680" y="604"/>
                </a:lnTo>
                <a:lnTo>
                  <a:pt x="680" y="587"/>
                </a:lnTo>
                <a:lnTo>
                  <a:pt x="674" y="570"/>
                </a:lnTo>
                <a:lnTo>
                  <a:pt x="674" y="548"/>
                </a:lnTo>
                <a:lnTo>
                  <a:pt x="664" y="532"/>
                </a:lnTo>
                <a:lnTo>
                  <a:pt x="655" y="515"/>
                </a:lnTo>
                <a:lnTo>
                  <a:pt x="645" y="493"/>
                </a:lnTo>
                <a:lnTo>
                  <a:pt x="630" y="476"/>
                </a:lnTo>
                <a:lnTo>
                  <a:pt x="620" y="460"/>
                </a:lnTo>
                <a:lnTo>
                  <a:pt x="606" y="437"/>
                </a:lnTo>
                <a:lnTo>
                  <a:pt x="590" y="415"/>
                </a:lnTo>
                <a:lnTo>
                  <a:pt x="575" y="399"/>
                </a:lnTo>
                <a:lnTo>
                  <a:pt x="566" y="382"/>
                </a:lnTo>
                <a:lnTo>
                  <a:pt x="551" y="365"/>
                </a:lnTo>
                <a:lnTo>
                  <a:pt x="546" y="349"/>
                </a:lnTo>
                <a:lnTo>
                  <a:pt x="536" y="332"/>
                </a:lnTo>
                <a:lnTo>
                  <a:pt x="526" y="316"/>
                </a:lnTo>
                <a:lnTo>
                  <a:pt x="517" y="299"/>
                </a:lnTo>
                <a:lnTo>
                  <a:pt x="507" y="282"/>
                </a:lnTo>
                <a:lnTo>
                  <a:pt x="492" y="271"/>
                </a:lnTo>
                <a:lnTo>
                  <a:pt x="477" y="255"/>
                </a:lnTo>
                <a:lnTo>
                  <a:pt x="458" y="238"/>
                </a:lnTo>
                <a:lnTo>
                  <a:pt x="443" y="233"/>
                </a:lnTo>
                <a:lnTo>
                  <a:pt x="428" y="221"/>
                </a:lnTo>
                <a:lnTo>
                  <a:pt x="408" y="210"/>
                </a:lnTo>
                <a:lnTo>
                  <a:pt x="394" y="199"/>
                </a:lnTo>
                <a:lnTo>
                  <a:pt x="384" y="183"/>
                </a:lnTo>
                <a:lnTo>
                  <a:pt x="373" y="166"/>
                </a:lnTo>
                <a:lnTo>
                  <a:pt x="364" y="149"/>
                </a:lnTo>
                <a:lnTo>
                  <a:pt x="349" y="138"/>
                </a:lnTo>
                <a:lnTo>
                  <a:pt x="334" y="127"/>
                </a:lnTo>
                <a:lnTo>
                  <a:pt x="320" y="116"/>
                </a:lnTo>
                <a:lnTo>
                  <a:pt x="299" y="111"/>
                </a:lnTo>
                <a:lnTo>
                  <a:pt x="285" y="105"/>
                </a:lnTo>
                <a:lnTo>
                  <a:pt x="266" y="94"/>
                </a:lnTo>
                <a:lnTo>
                  <a:pt x="250" y="89"/>
                </a:lnTo>
                <a:lnTo>
                  <a:pt x="236" y="77"/>
                </a:lnTo>
                <a:lnTo>
                  <a:pt x="228" y="80"/>
                </a:lnTo>
                <a:lnTo>
                  <a:pt x="208" y="69"/>
                </a:lnTo>
                <a:lnTo>
                  <a:pt x="186" y="61"/>
                </a:lnTo>
                <a:lnTo>
                  <a:pt x="177" y="58"/>
                </a:lnTo>
                <a:lnTo>
                  <a:pt x="160" y="51"/>
                </a:lnTo>
                <a:lnTo>
                  <a:pt x="146" y="37"/>
                </a:lnTo>
                <a:lnTo>
                  <a:pt x="124" y="25"/>
                </a:lnTo>
                <a:lnTo>
                  <a:pt x="105" y="12"/>
                </a:lnTo>
                <a:lnTo>
                  <a:pt x="87" y="0"/>
                </a:lnTo>
                <a:lnTo>
                  <a:pt x="84" y="4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100000">
                <a:srgbClr val="00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7" name="Line 7"/>
          <p:cNvSpPr>
            <a:spLocks noChangeShapeType="1"/>
          </p:cNvSpPr>
          <p:nvPr/>
        </p:nvSpPr>
        <p:spPr bwMode="auto">
          <a:xfrm flipH="1">
            <a:off x="2214563" y="3741738"/>
            <a:ext cx="176212" cy="1682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Freeform 8"/>
          <p:cNvSpPr>
            <a:spLocks/>
          </p:cNvSpPr>
          <p:nvPr/>
        </p:nvSpPr>
        <p:spPr bwMode="auto">
          <a:xfrm>
            <a:off x="2122488" y="3821113"/>
            <a:ext cx="166687" cy="173037"/>
          </a:xfrm>
          <a:custGeom>
            <a:avLst/>
            <a:gdLst>
              <a:gd name="T0" fmla="*/ 0 w 105"/>
              <a:gd name="T1" fmla="*/ 2147483647 h 109"/>
              <a:gd name="T2" fmla="*/ 2147483647 w 105"/>
              <a:gd name="T3" fmla="*/ 2147483647 h 109"/>
              <a:gd name="T4" fmla="*/ 2147483647 w 105"/>
              <a:gd name="T5" fmla="*/ 0 h 109"/>
              <a:gd name="T6" fmla="*/ 0 w 105"/>
              <a:gd name="T7" fmla="*/ 2147483647 h 109"/>
              <a:gd name="T8" fmla="*/ 0 60000 65536"/>
              <a:gd name="T9" fmla="*/ 0 60000 65536"/>
              <a:gd name="T10" fmla="*/ 0 60000 65536"/>
              <a:gd name="T11" fmla="*/ 0 60000 65536"/>
              <a:gd name="T12" fmla="*/ 0 w 105"/>
              <a:gd name="T13" fmla="*/ 0 h 109"/>
              <a:gd name="T14" fmla="*/ 105 w 105"/>
              <a:gd name="T15" fmla="*/ 109 h 1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" h="109">
                <a:moveTo>
                  <a:pt x="0" y="108"/>
                </a:moveTo>
                <a:lnTo>
                  <a:pt x="104" y="55"/>
                </a:lnTo>
                <a:lnTo>
                  <a:pt x="61" y="0"/>
                </a:lnTo>
                <a:lnTo>
                  <a:pt x="0" y="108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Oval 9"/>
          <p:cNvSpPr>
            <a:spLocks noChangeArrowheads="1"/>
          </p:cNvSpPr>
          <p:nvPr/>
        </p:nvSpPr>
        <p:spPr bwMode="auto">
          <a:xfrm>
            <a:off x="609600" y="2141538"/>
            <a:ext cx="889000" cy="30638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9400" name="Oval 10"/>
          <p:cNvSpPr>
            <a:spLocks noChangeArrowheads="1"/>
          </p:cNvSpPr>
          <p:nvPr/>
        </p:nvSpPr>
        <p:spPr bwMode="auto">
          <a:xfrm>
            <a:off x="920750" y="2359025"/>
            <a:ext cx="1014413" cy="23018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9401" name="Oval 11"/>
          <p:cNvSpPr>
            <a:spLocks noChangeArrowheads="1"/>
          </p:cNvSpPr>
          <p:nvPr/>
        </p:nvSpPr>
        <p:spPr bwMode="auto">
          <a:xfrm>
            <a:off x="1233488" y="2141538"/>
            <a:ext cx="1233487" cy="341312"/>
          </a:xfrm>
          <a:prstGeom prst="ellipse">
            <a:avLst/>
          </a:prstGeom>
          <a:solidFill>
            <a:srgbClr val="C0C0C0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754063" y="2141538"/>
            <a:ext cx="13525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en-US" sz="1300" b="1">
                <a:solidFill>
                  <a:srgbClr val="000000"/>
                </a:solidFill>
                <a:latin typeface="Verdana" pitchFamily="34" charset="0"/>
              </a:rPr>
              <a:t>Atmospheric</a:t>
            </a:r>
          </a:p>
          <a:p>
            <a:pPr algn="ctr" defTabSz="762000" eaLnBrk="0" hangingPunct="0">
              <a:defRPr/>
            </a:pPr>
            <a:r>
              <a:rPr lang="en-US" sz="1300" b="1">
                <a:solidFill>
                  <a:srgbClr val="000000"/>
                </a:solidFill>
                <a:latin typeface="Verdana" pitchFamily="34" charset="0"/>
              </a:rPr>
              <a:t>Deposition</a:t>
            </a:r>
            <a:endParaRPr lang="en-US" sz="13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59403" name="Group 13"/>
          <p:cNvGrpSpPr>
            <a:grpSpLocks/>
          </p:cNvGrpSpPr>
          <p:nvPr/>
        </p:nvGrpSpPr>
        <p:grpSpPr bwMode="auto">
          <a:xfrm>
            <a:off x="808038" y="2592388"/>
            <a:ext cx="187325" cy="352425"/>
            <a:chOff x="3293" y="2618"/>
            <a:chExt cx="118" cy="222"/>
          </a:xfrm>
        </p:grpSpPr>
        <p:sp>
          <p:nvSpPr>
            <p:cNvPr id="59461" name="Line 14"/>
            <p:cNvSpPr>
              <a:spLocks noChangeShapeType="1"/>
            </p:cNvSpPr>
            <p:nvPr/>
          </p:nvSpPr>
          <p:spPr bwMode="auto">
            <a:xfrm flipH="1">
              <a:off x="3293" y="2618"/>
              <a:ext cx="118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62" name="Line 15"/>
            <p:cNvSpPr>
              <a:spLocks noChangeShapeType="1"/>
            </p:cNvSpPr>
            <p:nvPr/>
          </p:nvSpPr>
          <p:spPr bwMode="auto">
            <a:xfrm flipV="1">
              <a:off x="3293" y="2751"/>
              <a:ext cx="20" cy="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63" name="Line 16"/>
            <p:cNvSpPr>
              <a:spLocks noChangeShapeType="1"/>
            </p:cNvSpPr>
            <p:nvPr/>
          </p:nvSpPr>
          <p:spPr bwMode="auto">
            <a:xfrm flipV="1">
              <a:off x="3293" y="2779"/>
              <a:ext cx="55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404" name="Group 17"/>
          <p:cNvGrpSpPr>
            <a:grpSpLocks/>
          </p:cNvGrpSpPr>
          <p:nvPr/>
        </p:nvGrpSpPr>
        <p:grpSpPr bwMode="auto">
          <a:xfrm>
            <a:off x="917575" y="2584450"/>
            <a:ext cx="187325" cy="350838"/>
            <a:chOff x="3362" y="2613"/>
            <a:chExt cx="118" cy="221"/>
          </a:xfrm>
        </p:grpSpPr>
        <p:sp>
          <p:nvSpPr>
            <p:cNvPr id="59458" name="Line 18"/>
            <p:cNvSpPr>
              <a:spLocks noChangeShapeType="1"/>
            </p:cNvSpPr>
            <p:nvPr/>
          </p:nvSpPr>
          <p:spPr bwMode="auto">
            <a:xfrm flipH="1">
              <a:off x="3362" y="2613"/>
              <a:ext cx="118" cy="2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9" name="Line 19"/>
            <p:cNvSpPr>
              <a:spLocks noChangeShapeType="1"/>
            </p:cNvSpPr>
            <p:nvPr/>
          </p:nvSpPr>
          <p:spPr bwMode="auto">
            <a:xfrm flipV="1">
              <a:off x="3362" y="2746"/>
              <a:ext cx="19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60" name="Line 20"/>
            <p:cNvSpPr>
              <a:spLocks noChangeShapeType="1"/>
            </p:cNvSpPr>
            <p:nvPr/>
          </p:nvSpPr>
          <p:spPr bwMode="auto">
            <a:xfrm flipV="1">
              <a:off x="3362" y="2773"/>
              <a:ext cx="54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405" name="Group 21"/>
          <p:cNvGrpSpPr>
            <a:grpSpLocks/>
          </p:cNvGrpSpPr>
          <p:nvPr/>
        </p:nvGrpSpPr>
        <p:grpSpPr bwMode="auto">
          <a:xfrm>
            <a:off x="1042988" y="2609850"/>
            <a:ext cx="185737" cy="352425"/>
            <a:chOff x="3441" y="2629"/>
            <a:chExt cx="117" cy="222"/>
          </a:xfrm>
        </p:grpSpPr>
        <p:sp>
          <p:nvSpPr>
            <p:cNvPr id="59455" name="Line 22"/>
            <p:cNvSpPr>
              <a:spLocks noChangeShapeType="1"/>
            </p:cNvSpPr>
            <p:nvPr/>
          </p:nvSpPr>
          <p:spPr bwMode="auto">
            <a:xfrm flipH="1">
              <a:off x="3441" y="2629"/>
              <a:ext cx="117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6" name="Line 23"/>
            <p:cNvSpPr>
              <a:spLocks noChangeShapeType="1"/>
            </p:cNvSpPr>
            <p:nvPr/>
          </p:nvSpPr>
          <p:spPr bwMode="auto">
            <a:xfrm flipV="1">
              <a:off x="3441" y="2762"/>
              <a:ext cx="19" cy="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7" name="Line 24"/>
            <p:cNvSpPr>
              <a:spLocks noChangeShapeType="1"/>
            </p:cNvSpPr>
            <p:nvPr/>
          </p:nvSpPr>
          <p:spPr bwMode="auto">
            <a:xfrm flipV="1">
              <a:off x="3441" y="2790"/>
              <a:ext cx="54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06" name="Oval 25"/>
          <p:cNvSpPr>
            <a:spLocks noChangeArrowheads="1"/>
          </p:cNvSpPr>
          <p:nvPr/>
        </p:nvSpPr>
        <p:spPr bwMode="auto">
          <a:xfrm>
            <a:off x="2176463" y="2674938"/>
            <a:ext cx="109537" cy="539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9407" name="Oval 26"/>
          <p:cNvSpPr>
            <a:spLocks noChangeArrowheads="1"/>
          </p:cNvSpPr>
          <p:nvPr/>
        </p:nvSpPr>
        <p:spPr bwMode="auto">
          <a:xfrm>
            <a:off x="2057400" y="2509838"/>
            <a:ext cx="234950" cy="8890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59408" name="Group 27"/>
          <p:cNvGrpSpPr>
            <a:grpSpLocks/>
          </p:cNvGrpSpPr>
          <p:nvPr/>
        </p:nvGrpSpPr>
        <p:grpSpPr bwMode="auto">
          <a:xfrm>
            <a:off x="457200" y="3436938"/>
            <a:ext cx="1371600" cy="1196975"/>
            <a:chOff x="288" y="1728"/>
            <a:chExt cx="864" cy="754"/>
          </a:xfrm>
        </p:grpSpPr>
        <p:sp>
          <p:nvSpPr>
            <p:cNvPr id="59444" name="Arc 28"/>
            <p:cNvSpPr>
              <a:spLocks/>
            </p:cNvSpPr>
            <p:nvPr/>
          </p:nvSpPr>
          <p:spPr bwMode="auto">
            <a:xfrm>
              <a:off x="855" y="2112"/>
              <a:ext cx="297" cy="133"/>
            </a:xfrm>
            <a:custGeom>
              <a:avLst/>
              <a:gdLst>
                <a:gd name="T0" fmla="*/ 0 w 17134"/>
                <a:gd name="T1" fmla="*/ 0 h 21475"/>
                <a:gd name="T2" fmla="*/ 0 w 17134"/>
                <a:gd name="T3" fmla="*/ 0 h 21475"/>
                <a:gd name="T4" fmla="*/ 0 w 17134"/>
                <a:gd name="T5" fmla="*/ 0 h 21475"/>
                <a:gd name="T6" fmla="*/ 0 60000 65536"/>
                <a:gd name="T7" fmla="*/ 0 60000 65536"/>
                <a:gd name="T8" fmla="*/ 0 60000 65536"/>
                <a:gd name="T9" fmla="*/ 0 w 17134"/>
                <a:gd name="T10" fmla="*/ 0 h 21475"/>
                <a:gd name="T11" fmla="*/ 17134 w 17134"/>
                <a:gd name="T12" fmla="*/ 21475 h 214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34" h="21475" fill="none" extrusionOk="0">
                  <a:moveTo>
                    <a:pt x="14813" y="21475"/>
                  </a:moveTo>
                  <a:cubicBezTo>
                    <a:pt x="8946" y="20841"/>
                    <a:pt x="3593" y="17834"/>
                    <a:pt x="0" y="13152"/>
                  </a:cubicBezTo>
                </a:path>
                <a:path w="17134" h="21475" stroke="0" extrusionOk="0">
                  <a:moveTo>
                    <a:pt x="14813" y="21475"/>
                  </a:moveTo>
                  <a:cubicBezTo>
                    <a:pt x="8946" y="20841"/>
                    <a:pt x="3593" y="17834"/>
                    <a:pt x="0" y="13152"/>
                  </a:cubicBezTo>
                  <a:lnTo>
                    <a:pt x="17134" y="0"/>
                  </a:lnTo>
                  <a:lnTo>
                    <a:pt x="14813" y="21475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45" name="Group 29"/>
            <p:cNvGrpSpPr>
              <a:grpSpLocks/>
            </p:cNvGrpSpPr>
            <p:nvPr/>
          </p:nvGrpSpPr>
          <p:grpSpPr bwMode="auto">
            <a:xfrm>
              <a:off x="288" y="1728"/>
              <a:ext cx="860" cy="754"/>
              <a:chOff x="288" y="1728"/>
              <a:chExt cx="860" cy="754"/>
            </a:xfrm>
          </p:grpSpPr>
          <p:sp>
            <p:nvSpPr>
              <p:cNvPr id="59446" name="Freeform 30"/>
              <p:cNvSpPr>
                <a:spLocks/>
              </p:cNvSpPr>
              <p:nvPr/>
            </p:nvSpPr>
            <p:spPr bwMode="auto">
              <a:xfrm>
                <a:off x="1094" y="2225"/>
                <a:ext cx="54" cy="34"/>
              </a:xfrm>
              <a:custGeom>
                <a:avLst/>
                <a:gdLst>
                  <a:gd name="T0" fmla="*/ 53 w 54"/>
                  <a:gd name="T1" fmla="*/ 18 h 34"/>
                  <a:gd name="T2" fmla="*/ 0 w 54"/>
                  <a:gd name="T3" fmla="*/ 0 h 34"/>
                  <a:gd name="T4" fmla="*/ 0 w 54"/>
                  <a:gd name="T5" fmla="*/ 33 h 34"/>
                  <a:gd name="T6" fmla="*/ 53 w 54"/>
                  <a:gd name="T7" fmla="*/ 18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34"/>
                  <a:gd name="T14" fmla="*/ 54 w 54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34">
                    <a:moveTo>
                      <a:pt x="53" y="18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53" y="18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7" name="Arc 31"/>
              <p:cNvSpPr>
                <a:spLocks/>
              </p:cNvSpPr>
              <p:nvPr/>
            </p:nvSpPr>
            <p:spPr bwMode="auto">
              <a:xfrm>
                <a:off x="864" y="2304"/>
                <a:ext cx="240" cy="82"/>
              </a:xfrm>
              <a:custGeom>
                <a:avLst/>
                <a:gdLst>
                  <a:gd name="T0" fmla="*/ 0 w 18775"/>
                  <a:gd name="T1" fmla="*/ 0 h 21476"/>
                  <a:gd name="T2" fmla="*/ 0 w 18775"/>
                  <a:gd name="T3" fmla="*/ 0 h 21476"/>
                  <a:gd name="T4" fmla="*/ 0 w 18775"/>
                  <a:gd name="T5" fmla="*/ 0 h 21476"/>
                  <a:gd name="T6" fmla="*/ 0 60000 65536"/>
                  <a:gd name="T7" fmla="*/ 0 60000 65536"/>
                  <a:gd name="T8" fmla="*/ 0 60000 65536"/>
                  <a:gd name="T9" fmla="*/ 0 w 18775"/>
                  <a:gd name="T10" fmla="*/ 0 h 21476"/>
                  <a:gd name="T11" fmla="*/ 18775 w 18775"/>
                  <a:gd name="T12" fmla="*/ 21476 h 214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775" h="21476" fill="none" extrusionOk="0">
                    <a:moveTo>
                      <a:pt x="16461" y="21475"/>
                    </a:moveTo>
                    <a:cubicBezTo>
                      <a:pt x="9557" y="20731"/>
                      <a:pt x="3433" y="16715"/>
                      <a:pt x="0" y="10679"/>
                    </a:cubicBezTo>
                  </a:path>
                  <a:path w="18775" h="21476" stroke="0" extrusionOk="0">
                    <a:moveTo>
                      <a:pt x="16461" y="21475"/>
                    </a:moveTo>
                    <a:cubicBezTo>
                      <a:pt x="9557" y="20731"/>
                      <a:pt x="3433" y="16715"/>
                      <a:pt x="0" y="10679"/>
                    </a:cubicBezTo>
                    <a:lnTo>
                      <a:pt x="18775" y="0"/>
                    </a:lnTo>
                    <a:lnTo>
                      <a:pt x="16461" y="2147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8" name="Freeform 32"/>
              <p:cNvSpPr>
                <a:spLocks/>
              </p:cNvSpPr>
              <p:nvPr/>
            </p:nvSpPr>
            <p:spPr bwMode="auto">
              <a:xfrm>
                <a:off x="1046" y="2366"/>
                <a:ext cx="56" cy="34"/>
              </a:xfrm>
              <a:custGeom>
                <a:avLst/>
                <a:gdLst>
                  <a:gd name="T0" fmla="*/ 55 w 56"/>
                  <a:gd name="T1" fmla="*/ 17 h 34"/>
                  <a:gd name="T2" fmla="*/ 0 w 56"/>
                  <a:gd name="T3" fmla="*/ 0 h 34"/>
                  <a:gd name="T4" fmla="*/ 0 w 56"/>
                  <a:gd name="T5" fmla="*/ 33 h 34"/>
                  <a:gd name="T6" fmla="*/ 55 w 56"/>
                  <a:gd name="T7" fmla="*/ 17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34"/>
                  <a:gd name="T14" fmla="*/ 56 w 56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34">
                    <a:moveTo>
                      <a:pt x="55" y="17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55" y="17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9" name="Arc 33"/>
              <p:cNvSpPr>
                <a:spLocks/>
              </p:cNvSpPr>
              <p:nvPr/>
            </p:nvSpPr>
            <p:spPr bwMode="auto">
              <a:xfrm>
                <a:off x="574" y="2352"/>
                <a:ext cx="434" cy="111"/>
              </a:xfrm>
              <a:custGeom>
                <a:avLst/>
                <a:gdLst>
                  <a:gd name="T0" fmla="*/ 0 w 19836"/>
                  <a:gd name="T1" fmla="*/ 0 h 21513"/>
                  <a:gd name="T2" fmla="*/ 0 w 19836"/>
                  <a:gd name="T3" fmla="*/ 0 h 21513"/>
                  <a:gd name="T4" fmla="*/ 0 w 19836"/>
                  <a:gd name="T5" fmla="*/ 0 h 21513"/>
                  <a:gd name="T6" fmla="*/ 0 60000 65536"/>
                  <a:gd name="T7" fmla="*/ 0 60000 65536"/>
                  <a:gd name="T8" fmla="*/ 0 60000 65536"/>
                  <a:gd name="T9" fmla="*/ 0 w 19836"/>
                  <a:gd name="T10" fmla="*/ 0 h 21513"/>
                  <a:gd name="T11" fmla="*/ 19836 w 19836"/>
                  <a:gd name="T12" fmla="*/ 21513 h 215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36" h="21513" fill="none" extrusionOk="0">
                    <a:moveTo>
                      <a:pt x="17899" y="21513"/>
                    </a:moveTo>
                    <a:cubicBezTo>
                      <a:pt x="10007" y="20802"/>
                      <a:pt x="3137" y="15827"/>
                      <a:pt x="0" y="8550"/>
                    </a:cubicBezTo>
                  </a:path>
                  <a:path w="19836" h="21513" stroke="0" extrusionOk="0">
                    <a:moveTo>
                      <a:pt x="17899" y="21513"/>
                    </a:moveTo>
                    <a:cubicBezTo>
                      <a:pt x="10007" y="20802"/>
                      <a:pt x="3137" y="15827"/>
                      <a:pt x="0" y="8550"/>
                    </a:cubicBezTo>
                    <a:lnTo>
                      <a:pt x="19836" y="0"/>
                    </a:lnTo>
                    <a:lnTo>
                      <a:pt x="17899" y="21513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0" name="Freeform 34"/>
              <p:cNvSpPr>
                <a:spLocks/>
              </p:cNvSpPr>
              <p:nvPr/>
            </p:nvSpPr>
            <p:spPr bwMode="auto">
              <a:xfrm>
                <a:off x="951" y="2448"/>
                <a:ext cx="54" cy="34"/>
              </a:xfrm>
              <a:custGeom>
                <a:avLst/>
                <a:gdLst>
                  <a:gd name="T0" fmla="*/ 53 w 54"/>
                  <a:gd name="T1" fmla="*/ 17 h 34"/>
                  <a:gd name="T2" fmla="*/ 0 w 54"/>
                  <a:gd name="T3" fmla="*/ 0 h 34"/>
                  <a:gd name="T4" fmla="*/ 0 w 54"/>
                  <a:gd name="T5" fmla="*/ 33 h 34"/>
                  <a:gd name="T6" fmla="*/ 53 w 54"/>
                  <a:gd name="T7" fmla="*/ 17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34"/>
                  <a:gd name="T14" fmla="*/ 54 w 54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34">
                    <a:moveTo>
                      <a:pt x="53" y="17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53" y="17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5" name="Rectangle 35"/>
              <p:cNvSpPr>
                <a:spLocks noChangeArrowheads="1"/>
              </p:cNvSpPr>
              <p:nvPr/>
            </p:nvSpPr>
            <p:spPr bwMode="auto">
              <a:xfrm>
                <a:off x="355" y="2112"/>
                <a:ext cx="63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>
                  <a:defRPr/>
                </a:pPr>
                <a:r>
                  <a:rPr lang="en-US" sz="1300" b="1">
                    <a:solidFill>
                      <a:schemeClr val="bg1"/>
                    </a:solidFill>
                    <a:latin typeface="Verdana" pitchFamily="34" charset="0"/>
                  </a:rPr>
                  <a:t>Erosion</a:t>
                </a:r>
              </a:p>
              <a:p>
                <a:pPr defTabSz="762000" eaLnBrk="0" hangingPunct="0">
                  <a:defRPr/>
                </a:pPr>
                <a:r>
                  <a:rPr lang="en-US" sz="1300" b="1">
                    <a:solidFill>
                      <a:schemeClr val="bg1"/>
                    </a:solidFill>
                    <a:latin typeface="Verdana" pitchFamily="34" charset="0"/>
                  </a:rPr>
                  <a:t>&amp; Runoff</a:t>
                </a:r>
                <a:endParaRPr lang="en-US" sz="13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  <p:grpSp>
            <p:nvGrpSpPr>
              <p:cNvPr id="59452" name="Group 36"/>
              <p:cNvGrpSpPr>
                <a:grpSpLocks/>
              </p:cNvGrpSpPr>
              <p:nvPr/>
            </p:nvGrpSpPr>
            <p:grpSpPr bwMode="auto">
              <a:xfrm>
                <a:off x="288" y="1728"/>
                <a:ext cx="672" cy="288"/>
                <a:chOff x="288" y="1728"/>
                <a:chExt cx="672" cy="288"/>
              </a:xfrm>
            </p:grpSpPr>
            <p:pic>
              <p:nvPicPr>
                <p:cNvPr id="59453" name="Picture 37" descr="TRACTO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" y="1728"/>
                  <a:ext cx="480" cy="2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454" name="Picture 38" descr="poison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" y="1776"/>
                  <a:ext cx="134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59409" name="Group 39"/>
          <p:cNvGrpSpPr>
            <a:grpSpLocks/>
          </p:cNvGrpSpPr>
          <p:nvPr/>
        </p:nvGrpSpPr>
        <p:grpSpPr bwMode="auto">
          <a:xfrm>
            <a:off x="1828800" y="2217738"/>
            <a:ext cx="2438400" cy="2819400"/>
            <a:chOff x="1152" y="960"/>
            <a:chExt cx="1536" cy="1776"/>
          </a:xfrm>
        </p:grpSpPr>
        <p:pic>
          <p:nvPicPr>
            <p:cNvPr id="59429" name="Picture 40" descr="CITY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960"/>
              <a:ext cx="912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30" name="Freeform 41"/>
            <p:cNvSpPr>
              <a:spLocks/>
            </p:cNvSpPr>
            <p:nvPr/>
          </p:nvSpPr>
          <p:spPr bwMode="auto">
            <a:xfrm>
              <a:off x="1584" y="1460"/>
              <a:ext cx="370" cy="421"/>
            </a:xfrm>
            <a:custGeom>
              <a:avLst/>
              <a:gdLst>
                <a:gd name="T0" fmla="*/ 369 w 370"/>
                <a:gd name="T1" fmla="*/ 0 h 421"/>
                <a:gd name="T2" fmla="*/ 353 w 370"/>
                <a:gd name="T3" fmla="*/ 279 h 421"/>
                <a:gd name="T4" fmla="*/ 0 w 370"/>
                <a:gd name="T5" fmla="*/ 420 h 421"/>
                <a:gd name="T6" fmla="*/ 0 w 370"/>
                <a:gd name="T7" fmla="*/ 328 h 421"/>
                <a:gd name="T8" fmla="*/ 317 w 370"/>
                <a:gd name="T9" fmla="*/ 250 h 421"/>
                <a:gd name="T10" fmla="*/ 346 w 370"/>
                <a:gd name="T11" fmla="*/ 4 h 421"/>
                <a:gd name="T12" fmla="*/ 369 w 370"/>
                <a:gd name="T13" fmla="*/ 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0"/>
                <a:gd name="T22" fmla="*/ 0 h 421"/>
                <a:gd name="T23" fmla="*/ 370 w 37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0" h="421">
                  <a:moveTo>
                    <a:pt x="369" y="0"/>
                  </a:moveTo>
                  <a:lnTo>
                    <a:pt x="353" y="279"/>
                  </a:lnTo>
                  <a:lnTo>
                    <a:pt x="0" y="420"/>
                  </a:lnTo>
                  <a:lnTo>
                    <a:pt x="0" y="328"/>
                  </a:lnTo>
                  <a:lnTo>
                    <a:pt x="317" y="250"/>
                  </a:lnTo>
                  <a:lnTo>
                    <a:pt x="346" y="4"/>
                  </a:lnTo>
                  <a:lnTo>
                    <a:pt x="369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431" name="Picture 42" descr="HOUSE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160"/>
              <a:ext cx="912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32" name="AutoShape 43"/>
            <p:cNvSpPr>
              <a:spLocks noChangeArrowheads="1"/>
            </p:cNvSpPr>
            <p:nvPr/>
          </p:nvSpPr>
          <p:spPr bwMode="auto">
            <a:xfrm rot="-6003695">
              <a:off x="1534" y="2258"/>
              <a:ext cx="102" cy="481"/>
            </a:xfrm>
            <a:prstGeom prst="can">
              <a:avLst>
                <a:gd name="adj" fmla="val 77765"/>
              </a:avLst>
            </a:prstGeom>
            <a:solidFill>
              <a:schemeClr val="bg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59433" name="Line 44"/>
            <p:cNvSpPr>
              <a:spLocks noChangeShapeType="1"/>
            </p:cNvSpPr>
            <p:nvPr/>
          </p:nvSpPr>
          <p:spPr bwMode="auto">
            <a:xfrm flipH="1">
              <a:off x="1210" y="2525"/>
              <a:ext cx="174" cy="4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4" name="Freeform 45"/>
            <p:cNvSpPr>
              <a:spLocks/>
            </p:cNvSpPr>
            <p:nvPr/>
          </p:nvSpPr>
          <p:spPr bwMode="auto">
            <a:xfrm>
              <a:off x="1152" y="2522"/>
              <a:ext cx="119" cy="70"/>
            </a:xfrm>
            <a:custGeom>
              <a:avLst/>
              <a:gdLst>
                <a:gd name="T0" fmla="*/ 0 w 119"/>
                <a:gd name="T1" fmla="*/ 64 h 70"/>
                <a:gd name="T2" fmla="*/ 118 w 119"/>
                <a:gd name="T3" fmla="*/ 69 h 70"/>
                <a:gd name="T4" fmla="*/ 101 w 119"/>
                <a:gd name="T5" fmla="*/ 0 h 70"/>
                <a:gd name="T6" fmla="*/ 0 w 119"/>
                <a:gd name="T7" fmla="*/ 64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70"/>
                <a:gd name="T14" fmla="*/ 119 w 119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70">
                  <a:moveTo>
                    <a:pt x="0" y="64"/>
                  </a:moveTo>
                  <a:lnTo>
                    <a:pt x="118" y="69"/>
                  </a:lnTo>
                  <a:lnTo>
                    <a:pt x="101" y="0"/>
                  </a:lnTo>
                  <a:lnTo>
                    <a:pt x="0" y="64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06" name="Rectangle 46"/>
            <p:cNvSpPr>
              <a:spLocks noChangeArrowheads="1"/>
            </p:cNvSpPr>
            <p:nvPr/>
          </p:nvSpPr>
          <p:spPr bwMode="auto">
            <a:xfrm>
              <a:off x="1295" y="2553"/>
              <a:ext cx="136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hangingPunct="0">
                <a:defRPr/>
              </a:pPr>
              <a:r>
                <a:rPr lang="en-US" sz="1300" b="1" dirty="0">
                  <a:solidFill>
                    <a:schemeClr val="bg1"/>
                  </a:solidFill>
                  <a:latin typeface="Verdana" pitchFamily="34" charset="0"/>
                </a:rPr>
                <a:t>Untreated discharges</a:t>
              </a:r>
              <a:endPara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grpSp>
          <p:nvGrpSpPr>
            <p:cNvPr id="59436" name="Group 47"/>
            <p:cNvGrpSpPr>
              <a:grpSpLocks/>
            </p:cNvGrpSpPr>
            <p:nvPr/>
          </p:nvGrpSpPr>
          <p:grpSpPr bwMode="auto">
            <a:xfrm>
              <a:off x="1968" y="1296"/>
              <a:ext cx="720" cy="912"/>
              <a:chOff x="1968" y="1296"/>
              <a:chExt cx="720" cy="912"/>
            </a:xfrm>
          </p:grpSpPr>
          <p:sp>
            <p:nvSpPr>
              <p:cNvPr id="59437" name="AutoShape 48"/>
              <p:cNvSpPr>
                <a:spLocks noChangeArrowheads="1"/>
              </p:cNvSpPr>
              <p:nvPr/>
            </p:nvSpPr>
            <p:spPr bwMode="auto">
              <a:xfrm>
                <a:off x="1968" y="1536"/>
                <a:ext cx="720" cy="52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3200">
                    <a:solidFill>
                      <a:srgbClr val="81818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800">
                    <a:solidFill>
                      <a:srgbClr val="81818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2400">
                    <a:solidFill>
                      <a:srgbClr val="81818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rgbClr val="818184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pic>
            <p:nvPicPr>
              <p:cNvPr id="59438" name="Picture 49" descr="CLEANER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584"/>
                <a:ext cx="19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39" name="Picture 50" descr="PAINT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19"/>
                <a:ext cx="384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0" name="Picture 51" descr="PILLS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877"/>
                <a:ext cx="416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41" name="AutoShape 52"/>
              <p:cNvSpPr>
                <a:spLocks noChangeArrowheads="1"/>
              </p:cNvSpPr>
              <p:nvPr/>
            </p:nvSpPr>
            <p:spPr bwMode="auto">
              <a:xfrm>
                <a:off x="2352" y="1296"/>
                <a:ext cx="144" cy="24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3200">
                    <a:solidFill>
                      <a:srgbClr val="81818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800">
                    <a:solidFill>
                      <a:srgbClr val="81818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2400">
                    <a:solidFill>
                      <a:srgbClr val="81818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rgbClr val="818184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59442" name="AutoShape 53"/>
              <p:cNvSpPr>
                <a:spLocks noChangeArrowheads="1"/>
              </p:cNvSpPr>
              <p:nvPr/>
            </p:nvSpPr>
            <p:spPr bwMode="auto">
              <a:xfrm>
                <a:off x="2160" y="1344"/>
                <a:ext cx="144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3200">
                    <a:solidFill>
                      <a:srgbClr val="81818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800">
                    <a:solidFill>
                      <a:srgbClr val="81818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2400">
                    <a:solidFill>
                      <a:srgbClr val="81818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rgbClr val="818184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59443" name="AutoShape 54"/>
              <p:cNvSpPr>
                <a:spLocks noChangeArrowheads="1"/>
              </p:cNvSpPr>
              <p:nvPr/>
            </p:nvSpPr>
            <p:spPr bwMode="auto">
              <a:xfrm flipV="1">
                <a:off x="2112" y="2064"/>
                <a:ext cx="144" cy="14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3200">
                    <a:solidFill>
                      <a:srgbClr val="81818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800">
                    <a:solidFill>
                      <a:srgbClr val="81818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2400">
                    <a:solidFill>
                      <a:srgbClr val="81818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rgbClr val="818184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9410" name="Rectangle 55"/>
          <p:cNvSpPr>
            <a:spLocks noChangeArrowheads="1"/>
          </p:cNvSpPr>
          <p:nvPr/>
        </p:nvSpPr>
        <p:spPr bwMode="auto">
          <a:xfrm>
            <a:off x="-252413" y="5661025"/>
            <a:ext cx="406717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1700" b="1" u="sng">
                <a:solidFill>
                  <a:schemeClr val="tx1"/>
                </a:solidFill>
              </a:rPr>
              <a:t>P</a:t>
            </a:r>
            <a:r>
              <a:rPr lang="en-US" altLang="en-US" sz="1700" b="1">
                <a:solidFill>
                  <a:schemeClr val="tx1"/>
                </a:solidFill>
              </a:rPr>
              <a:t>redicted </a:t>
            </a:r>
            <a:r>
              <a:rPr lang="en-US" altLang="en-US" sz="1700" b="1" u="sng">
                <a:solidFill>
                  <a:schemeClr val="tx1"/>
                </a:solidFill>
              </a:rPr>
              <a:t>E</a:t>
            </a:r>
            <a:r>
              <a:rPr lang="cs-CZ" altLang="en-US" sz="1700" b="1">
                <a:solidFill>
                  <a:schemeClr val="tx1"/>
                </a:solidFill>
              </a:rPr>
              <a:t>nvironmental </a:t>
            </a:r>
            <a:endParaRPr lang="en-US" altLang="en-US" sz="1700" b="1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1700" b="1" u="sng">
                <a:solidFill>
                  <a:schemeClr val="tx1"/>
                </a:solidFill>
              </a:rPr>
              <a:t>C</a:t>
            </a:r>
            <a:r>
              <a:rPr lang="en-US" altLang="en-US" sz="1700" b="1">
                <a:solidFill>
                  <a:schemeClr val="tx1"/>
                </a:solidFill>
              </a:rPr>
              <a:t>oncentration (</a:t>
            </a:r>
            <a:r>
              <a:rPr lang="en-US" altLang="en-US" sz="1700" b="1">
                <a:solidFill>
                  <a:srgbClr val="FF0000"/>
                </a:solidFill>
              </a:rPr>
              <a:t>PEC</a:t>
            </a:r>
            <a:r>
              <a:rPr lang="en-US" altLang="en-US" sz="1700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9411" name="AutoShape 56"/>
          <p:cNvSpPr>
            <a:spLocks noChangeArrowheads="1"/>
          </p:cNvSpPr>
          <p:nvPr/>
        </p:nvSpPr>
        <p:spPr bwMode="auto">
          <a:xfrm>
            <a:off x="1447800" y="5113338"/>
            <a:ext cx="531813" cy="403225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007676"/>
              </a:gs>
              <a:gs pos="100000">
                <a:srgbClr val="00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9412" name="Rectangle 57"/>
          <p:cNvSpPr>
            <a:spLocks noChangeArrowheads="1"/>
          </p:cNvSpPr>
          <p:nvPr/>
        </p:nvSpPr>
        <p:spPr bwMode="auto">
          <a:xfrm>
            <a:off x="4800600" y="3513138"/>
            <a:ext cx="3962400" cy="16002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00000">
                <a:srgbClr val="12255C"/>
              </a:gs>
            </a:gsLst>
            <a:path path="rect">
              <a:fillToRect l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59413" name="Picture 59" descr="bosmin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70338"/>
            <a:ext cx="914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4" name="Picture 60" descr="FIS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41738"/>
            <a:ext cx="1828800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821" name="Rectangle 61"/>
          <p:cNvSpPr>
            <a:spLocks noChangeArrowheads="1"/>
          </p:cNvSpPr>
          <p:nvPr/>
        </p:nvSpPr>
        <p:spPr bwMode="auto">
          <a:xfrm>
            <a:off x="5265738" y="4554538"/>
            <a:ext cx="3209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Verdana" pitchFamily="34" charset="0"/>
              </a:rPr>
              <a:t>Laboratory (and field) studies</a:t>
            </a:r>
          </a:p>
          <a:p>
            <a:pPr algn="ctr" defTabSz="762000" eaLnBrk="0" hangingPunct="0">
              <a:defRPr/>
            </a:pP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Ecotoxicity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tests</a:t>
            </a:r>
          </a:p>
        </p:txBody>
      </p:sp>
      <p:pic>
        <p:nvPicPr>
          <p:cNvPr id="59416" name="Picture 62" descr="sample5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43163"/>
            <a:ext cx="1905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7" name="Picture 63" descr="lab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65338"/>
            <a:ext cx="2209800" cy="16541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18" name="Picture 64" descr="faCTORY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2751138"/>
            <a:ext cx="104775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9" name="Freeform 65"/>
          <p:cNvSpPr>
            <a:spLocks/>
          </p:cNvSpPr>
          <p:nvPr/>
        </p:nvSpPr>
        <p:spPr bwMode="auto">
          <a:xfrm rot="-2231340">
            <a:off x="2255838" y="3225800"/>
            <a:ext cx="190500" cy="473075"/>
          </a:xfrm>
          <a:custGeom>
            <a:avLst/>
            <a:gdLst>
              <a:gd name="T0" fmla="*/ 2147483647 w 120"/>
              <a:gd name="T1" fmla="*/ 0 h 298"/>
              <a:gd name="T2" fmla="*/ 2147483647 w 120"/>
              <a:gd name="T3" fmla="*/ 2147483647 h 298"/>
              <a:gd name="T4" fmla="*/ 2147483647 w 120"/>
              <a:gd name="T5" fmla="*/ 2147483647 h 298"/>
              <a:gd name="T6" fmla="*/ 2147483647 w 120"/>
              <a:gd name="T7" fmla="*/ 2147483647 h 298"/>
              <a:gd name="T8" fmla="*/ 0 w 120"/>
              <a:gd name="T9" fmla="*/ 2147483647 h 298"/>
              <a:gd name="T10" fmla="*/ 2147483647 w 120"/>
              <a:gd name="T11" fmla="*/ 2147483647 h 298"/>
              <a:gd name="T12" fmla="*/ 2147483647 w 120"/>
              <a:gd name="T13" fmla="*/ 0 h 2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"/>
              <a:gd name="T22" fmla="*/ 0 h 298"/>
              <a:gd name="T23" fmla="*/ 120 w 120"/>
              <a:gd name="T24" fmla="*/ 298 h 2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" h="298">
                <a:moveTo>
                  <a:pt x="52" y="0"/>
                </a:moveTo>
                <a:lnTo>
                  <a:pt x="36" y="279"/>
                </a:lnTo>
                <a:lnTo>
                  <a:pt x="62" y="298"/>
                </a:lnTo>
                <a:lnTo>
                  <a:pt x="120" y="272"/>
                </a:lnTo>
                <a:lnTo>
                  <a:pt x="0" y="250"/>
                </a:lnTo>
                <a:lnTo>
                  <a:pt x="29" y="4"/>
                </a:lnTo>
                <a:lnTo>
                  <a:pt x="5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0" name="Oval 66"/>
          <p:cNvSpPr>
            <a:spLocks noChangeArrowheads="1"/>
          </p:cNvSpPr>
          <p:nvPr/>
        </p:nvSpPr>
        <p:spPr bwMode="auto">
          <a:xfrm>
            <a:off x="2152650" y="3470275"/>
            <a:ext cx="514350" cy="271463"/>
          </a:xfrm>
          <a:prstGeom prst="ellipse">
            <a:avLst/>
          </a:prstGeom>
          <a:solidFill>
            <a:srgbClr val="618FFD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nl-BE" altLang="en-US" sz="24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9421" name="Rectangle 67"/>
          <p:cNvSpPr>
            <a:spLocks noChangeArrowheads="1"/>
          </p:cNvSpPr>
          <p:nvPr/>
        </p:nvSpPr>
        <p:spPr bwMode="auto">
          <a:xfrm>
            <a:off x="2051050" y="3500438"/>
            <a:ext cx="6953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chemeClr val="tx1"/>
                </a:solidFill>
                <a:latin typeface="Verdana" pitchFamily="34" charset="0"/>
              </a:rPr>
              <a:t>WWTP</a:t>
            </a:r>
          </a:p>
        </p:txBody>
      </p:sp>
      <p:sp>
        <p:nvSpPr>
          <p:cNvPr id="59422" name="AutoShape 68"/>
          <p:cNvSpPr>
            <a:spLocks noChangeArrowheads="1"/>
          </p:cNvSpPr>
          <p:nvPr/>
        </p:nvSpPr>
        <p:spPr bwMode="auto">
          <a:xfrm>
            <a:off x="6588125" y="5084763"/>
            <a:ext cx="531813" cy="403225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007676"/>
              </a:gs>
              <a:gs pos="100000">
                <a:srgbClr val="00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59423" name="Picture 69" descr="j0173962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148263"/>
            <a:ext cx="201612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24" name="Rectangle 71"/>
          <p:cNvSpPr>
            <a:spLocks noChangeArrowheads="1"/>
          </p:cNvSpPr>
          <p:nvPr/>
        </p:nvSpPr>
        <p:spPr bwMode="auto">
          <a:xfrm>
            <a:off x="5410200" y="5638800"/>
            <a:ext cx="4067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en-US" sz="1700" b="1">
                <a:solidFill>
                  <a:schemeClr val="tx1"/>
                </a:solidFill>
              </a:rPr>
              <a:t>effective concentrations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en-US" sz="1700" b="1">
                <a:solidFill>
                  <a:schemeClr val="tx1"/>
                </a:solidFill>
              </a:rPr>
              <a:t>(</a:t>
            </a:r>
            <a:r>
              <a:rPr lang="cs-CZ" altLang="en-US" sz="1700" b="1">
                <a:solidFill>
                  <a:srgbClr val="FF0000"/>
                </a:solidFill>
              </a:rPr>
              <a:t>PNEC</a:t>
            </a:r>
            <a:r>
              <a:rPr lang="cs-CZ" altLang="en-US" sz="1700" b="1">
                <a:solidFill>
                  <a:schemeClr val="tx1"/>
                </a:solidFill>
              </a:rPr>
              <a:t>)</a:t>
            </a:r>
            <a:endParaRPr lang="en-US" altLang="en-US" sz="1700" b="1">
              <a:solidFill>
                <a:schemeClr val="tx1"/>
              </a:solidFill>
            </a:endParaRPr>
          </a:p>
        </p:txBody>
      </p:sp>
      <p:sp>
        <p:nvSpPr>
          <p:cNvPr id="59425" name="Rectangle 72"/>
          <p:cNvSpPr>
            <a:spLocks noChangeArrowheads="1"/>
          </p:cNvSpPr>
          <p:nvPr/>
        </p:nvSpPr>
        <p:spPr bwMode="auto">
          <a:xfrm>
            <a:off x="539750" y="1196975"/>
            <a:ext cx="396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en-US" sz="2300" b="1">
                <a:solidFill>
                  <a:schemeClr val="tx2"/>
                </a:solidFill>
              </a:rPr>
              <a:t>Exposure</a:t>
            </a:r>
            <a:r>
              <a:rPr lang="cs-CZ" altLang="en-US" sz="2300" b="1">
                <a:solidFill>
                  <a:schemeClr val="tx2"/>
                </a:solidFill>
              </a:rPr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cs-CZ" altLang="en-US" sz="2300" b="1"/>
              <a:t>(resulting from load)</a:t>
            </a:r>
            <a:endParaRPr lang="en-US" altLang="en-US" sz="2300" b="1"/>
          </a:p>
        </p:txBody>
      </p:sp>
      <p:sp>
        <p:nvSpPr>
          <p:cNvPr id="59426" name="Rectangle 73"/>
          <p:cNvSpPr>
            <a:spLocks noChangeArrowheads="1"/>
          </p:cNvSpPr>
          <p:nvPr/>
        </p:nvSpPr>
        <p:spPr bwMode="auto">
          <a:xfrm>
            <a:off x="4502150" y="1219200"/>
            <a:ext cx="441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en-US" sz="2300" b="1">
                <a:solidFill>
                  <a:schemeClr val="tx2"/>
                </a:solidFill>
              </a:rPr>
              <a:t>Effects</a:t>
            </a:r>
            <a:endParaRPr lang="cs-CZ" altLang="en-US" sz="2300" b="1">
              <a:solidFill>
                <a:schemeClr val="tx2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cs-CZ" altLang="en-US" sz="2300"/>
              <a:t>(what exposures cause effects </a:t>
            </a:r>
            <a:r>
              <a:rPr lang="en-US" altLang="en-US" sz="2300"/>
              <a:t>?</a:t>
            </a:r>
            <a:r>
              <a:rPr lang="cs-CZ" altLang="en-US" sz="2300"/>
              <a:t>)</a:t>
            </a:r>
            <a:endParaRPr lang="en-US" altLang="en-US" sz="2300"/>
          </a:p>
        </p:txBody>
      </p:sp>
      <p:sp>
        <p:nvSpPr>
          <p:cNvPr id="59427" name="Rectangle 75"/>
          <p:cNvSpPr>
            <a:spLocks noGrp="1"/>
          </p:cNvSpPr>
          <p:nvPr>
            <p:ph type="title" idx="4294967295"/>
          </p:nvPr>
        </p:nvSpPr>
        <p:spPr bwMode="auto">
          <a:xfrm>
            <a:off x="0" y="365125"/>
            <a:ext cx="9144000" cy="760413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 smtClean="0"/>
              <a:t>Cause – effect</a:t>
            </a:r>
            <a:r>
              <a:rPr lang="cs-CZ" altLang="en-US" smtClean="0"/>
              <a:t> </a:t>
            </a:r>
            <a:r>
              <a:rPr lang="cs-CZ" altLang="en-US" smtClean="0">
                <a:sym typeface="Wingdings" pitchFamily="2" charset="2"/>
              </a:rPr>
              <a:t></a:t>
            </a:r>
            <a:r>
              <a:rPr lang="en-US" altLang="en-US" smtClean="0">
                <a:sym typeface="Wingdings" pitchFamily="2" charset="2"/>
              </a:rPr>
              <a:t> </a:t>
            </a:r>
            <a:r>
              <a:rPr lang="nl-BE" altLang="en-US" smtClean="0"/>
              <a:t>Risk assessment</a:t>
            </a:r>
            <a:endParaRPr lang="nl-NL" altLang="en-US" smtClean="0"/>
          </a:p>
        </p:txBody>
      </p:sp>
      <p:pic>
        <p:nvPicPr>
          <p:cNvPr id="59428" name="Picture 76" descr="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2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0" y="332656"/>
            <a:ext cx="9144000" cy="633264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 dirty="0" smtClean="0">
                <a:solidFill>
                  <a:schemeClr val="tx1"/>
                </a:solidFill>
              </a:rPr>
              <a:t>Regulator</a:t>
            </a:r>
            <a:r>
              <a:rPr lang="cs-CZ" altLang="en-US" dirty="0" smtClean="0">
                <a:solidFill>
                  <a:schemeClr val="tx1"/>
                </a:solidFill>
              </a:rPr>
              <a:t>y </a:t>
            </a:r>
            <a:r>
              <a:rPr lang="cs-CZ" altLang="en-US" dirty="0" err="1" smtClean="0">
                <a:solidFill>
                  <a:schemeClr val="tx1"/>
                </a:solidFill>
              </a:rPr>
              <a:t>approach</a:t>
            </a:r>
            <a:r>
              <a:rPr lang="cs-CZ" altLang="en-US" dirty="0" smtClean="0">
                <a:solidFill>
                  <a:schemeClr val="tx1"/>
                </a:solidFill>
              </a:rPr>
              <a:t>: r</a:t>
            </a:r>
            <a:r>
              <a:rPr lang="nl-BE" altLang="en-US" dirty="0" smtClean="0">
                <a:solidFill>
                  <a:schemeClr val="tx1"/>
                </a:solidFill>
              </a:rPr>
              <a:t>isk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assessment</a:t>
            </a:r>
            <a:r>
              <a:rPr lang="cs-CZ" altLang="en-US" dirty="0" smtClean="0">
                <a:solidFill>
                  <a:schemeClr val="tx1"/>
                </a:solidFill>
              </a:rPr>
              <a:t> and management</a:t>
            </a:r>
            <a:endParaRPr lang="nl-NL" altLang="en-US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6564" name="Rectangle 7"/>
          <p:cNvSpPr>
            <a:spLocks noChangeArrowheads="1"/>
          </p:cNvSpPr>
          <p:nvPr/>
        </p:nvSpPr>
        <p:spPr bwMode="auto">
          <a:xfrm>
            <a:off x="2028825" y="3140968"/>
            <a:ext cx="2543175" cy="1397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66565" name="Rectangle 8"/>
          <p:cNvSpPr>
            <a:spLocks noChangeArrowheads="1"/>
          </p:cNvSpPr>
          <p:nvPr/>
        </p:nvSpPr>
        <p:spPr bwMode="auto">
          <a:xfrm>
            <a:off x="84138" y="2204864"/>
            <a:ext cx="2579687" cy="8064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66566" name="Rectangle 9"/>
          <p:cNvSpPr>
            <a:spLocks noChangeArrowheads="1"/>
          </p:cNvSpPr>
          <p:nvPr/>
        </p:nvSpPr>
        <p:spPr bwMode="auto">
          <a:xfrm>
            <a:off x="3908425" y="2204864"/>
            <a:ext cx="2501900" cy="8445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66567" name="Rectangle 10"/>
          <p:cNvSpPr>
            <a:spLocks noChangeArrowheads="1"/>
          </p:cNvSpPr>
          <p:nvPr/>
        </p:nvSpPr>
        <p:spPr bwMode="auto">
          <a:xfrm>
            <a:off x="2111375" y="1268760"/>
            <a:ext cx="2435225" cy="87788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1624013" y="1506463"/>
            <a:ext cx="341312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 smtClean="0">
                <a:solidFill>
                  <a:schemeClr val="tx2"/>
                </a:solidFill>
              </a:rPr>
              <a:t>Hazard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197644" name="Rectangle 12"/>
          <p:cNvSpPr>
            <a:spLocks noChangeArrowheads="1"/>
          </p:cNvSpPr>
          <p:nvPr/>
        </p:nvSpPr>
        <p:spPr bwMode="auto">
          <a:xfrm>
            <a:off x="-36513" y="2276872"/>
            <a:ext cx="2741613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>
                <a:solidFill>
                  <a:schemeClr val="tx2"/>
                </a:solidFill>
              </a:rPr>
              <a:t>Exposure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 smtClean="0"/>
              <a:t>assessment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Dose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nl-BE" b="1" dirty="0">
                <a:solidFill>
                  <a:srgbClr val="FF0000"/>
                </a:solidFill>
              </a:rPr>
              <a:t>PEC</a:t>
            </a:r>
            <a:r>
              <a:rPr lang="cs-CZ" dirty="0"/>
              <a:t>)</a:t>
            </a:r>
            <a:endParaRPr lang="nl-BE" dirty="0"/>
          </a:p>
        </p:txBody>
      </p:sp>
      <p:sp>
        <p:nvSpPr>
          <p:cNvPr id="197645" name="Rectangle 13"/>
          <p:cNvSpPr>
            <a:spLocks noChangeArrowheads="1"/>
          </p:cNvSpPr>
          <p:nvPr/>
        </p:nvSpPr>
        <p:spPr bwMode="auto">
          <a:xfrm>
            <a:off x="3707904" y="2247548"/>
            <a:ext cx="2909887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>
                <a:solidFill>
                  <a:schemeClr val="tx2"/>
                </a:solidFill>
              </a:rPr>
              <a:t>Effect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/>
              <a:t>assessment </a:t>
            </a:r>
          </a:p>
        </p:txBody>
      </p:sp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3869283" y="2518544"/>
            <a:ext cx="257492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cs-CZ" b="1" dirty="0" err="1"/>
              <a:t>TDI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nl-BE" b="1" dirty="0">
                <a:solidFill>
                  <a:srgbClr val="FF0000"/>
                </a:solidFill>
              </a:rPr>
              <a:t>PNEC</a:t>
            </a:r>
            <a:r>
              <a:rPr lang="cs-CZ" dirty="0"/>
              <a:t>)</a:t>
            </a:r>
            <a:endParaRPr lang="nl-BE" dirty="0"/>
          </a:p>
        </p:txBody>
      </p:sp>
      <p:sp>
        <p:nvSpPr>
          <p:cNvPr id="197647" name="Rectangle 15"/>
          <p:cNvSpPr>
            <a:spLocks noChangeArrowheads="1"/>
          </p:cNvSpPr>
          <p:nvPr/>
        </p:nvSpPr>
        <p:spPr bwMode="auto">
          <a:xfrm>
            <a:off x="1259632" y="3342952"/>
            <a:ext cx="4019550" cy="110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>
                <a:solidFill>
                  <a:schemeClr val="tx2"/>
                </a:solidFill>
              </a:rPr>
              <a:t>Risk</a:t>
            </a:r>
            <a:r>
              <a:rPr lang="nl-BE" dirty="0"/>
              <a:t> characterisation</a:t>
            </a:r>
          </a:p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cs-CZ" dirty="0" err="1"/>
              <a:t>RQ</a:t>
            </a:r>
            <a:r>
              <a:rPr lang="nl-BE" dirty="0"/>
              <a:t> </a:t>
            </a:r>
            <a:r>
              <a:rPr lang="cs-CZ" dirty="0"/>
              <a:t>= Dose / </a:t>
            </a:r>
            <a:r>
              <a:rPr lang="cs-CZ" dirty="0" err="1"/>
              <a:t>TDI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nl-BE" b="1" dirty="0">
                <a:solidFill>
                  <a:srgbClr val="FF0000"/>
                </a:solidFill>
              </a:rPr>
              <a:t>PEC</a:t>
            </a:r>
            <a:r>
              <a:rPr lang="cs-CZ" dirty="0"/>
              <a:t> </a:t>
            </a:r>
            <a:r>
              <a:rPr lang="nl-BE" dirty="0"/>
              <a:t>/</a:t>
            </a:r>
            <a:r>
              <a:rPr lang="cs-CZ" dirty="0"/>
              <a:t> </a:t>
            </a:r>
            <a:r>
              <a:rPr lang="nl-BE" b="1" dirty="0">
                <a:solidFill>
                  <a:srgbClr val="FF0000"/>
                </a:solidFill>
              </a:rPr>
              <a:t>PNEC</a:t>
            </a:r>
            <a:r>
              <a:rPr lang="cs-CZ" dirty="0"/>
              <a:t>)</a:t>
            </a:r>
            <a:endParaRPr lang="nl-BE" dirty="0"/>
          </a:p>
        </p:txBody>
      </p:sp>
      <p:sp>
        <p:nvSpPr>
          <p:cNvPr id="66573" name="Freeform 16"/>
          <p:cNvSpPr>
            <a:spLocks/>
          </p:cNvSpPr>
          <p:nvPr/>
        </p:nvSpPr>
        <p:spPr bwMode="auto">
          <a:xfrm>
            <a:off x="1316038" y="1621185"/>
            <a:ext cx="763587" cy="526043"/>
          </a:xfrm>
          <a:custGeom>
            <a:avLst/>
            <a:gdLst>
              <a:gd name="T0" fmla="*/ 2147483647 w 469"/>
              <a:gd name="T1" fmla="*/ 0 h 445"/>
              <a:gd name="T2" fmla="*/ 0 w 469"/>
              <a:gd name="T3" fmla="*/ 0 h 445"/>
              <a:gd name="T4" fmla="*/ 0 w 469"/>
              <a:gd name="T5" fmla="*/ 2147483647 h 445"/>
              <a:gd name="T6" fmla="*/ 0 60000 65536"/>
              <a:gd name="T7" fmla="*/ 0 60000 65536"/>
              <a:gd name="T8" fmla="*/ 0 60000 65536"/>
              <a:gd name="T9" fmla="*/ 0 w 469"/>
              <a:gd name="T10" fmla="*/ 0 h 445"/>
              <a:gd name="T11" fmla="*/ 469 w 469"/>
              <a:gd name="T12" fmla="*/ 445 h 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9" h="445">
                <a:moveTo>
                  <a:pt x="468" y="0"/>
                </a:moveTo>
                <a:lnTo>
                  <a:pt x="0" y="0"/>
                </a:lnTo>
                <a:lnTo>
                  <a:pt x="0" y="444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4" name="Freeform 17"/>
          <p:cNvSpPr>
            <a:spLocks/>
          </p:cNvSpPr>
          <p:nvPr/>
        </p:nvSpPr>
        <p:spPr bwMode="auto">
          <a:xfrm>
            <a:off x="4573588" y="1583086"/>
            <a:ext cx="744537" cy="564142"/>
          </a:xfrm>
          <a:custGeom>
            <a:avLst/>
            <a:gdLst>
              <a:gd name="T0" fmla="*/ 0 w 469"/>
              <a:gd name="T1" fmla="*/ 0 h 445"/>
              <a:gd name="T2" fmla="*/ 2147483647 w 469"/>
              <a:gd name="T3" fmla="*/ 0 h 445"/>
              <a:gd name="T4" fmla="*/ 2147483647 w 469"/>
              <a:gd name="T5" fmla="*/ 2147483647 h 445"/>
              <a:gd name="T6" fmla="*/ 0 60000 65536"/>
              <a:gd name="T7" fmla="*/ 0 60000 65536"/>
              <a:gd name="T8" fmla="*/ 0 60000 65536"/>
              <a:gd name="T9" fmla="*/ 0 w 469"/>
              <a:gd name="T10" fmla="*/ 0 h 445"/>
              <a:gd name="T11" fmla="*/ 469 w 469"/>
              <a:gd name="T12" fmla="*/ 445 h 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9" h="445">
                <a:moveTo>
                  <a:pt x="0" y="0"/>
                </a:moveTo>
                <a:lnTo>
                  <a:pt x="468" y="0"/>
                </a:lnTo>
                <a:lnTo>
                  <a:pt x="468" y="444"/>
                </a:lnTo>
              </a:path>
            </a:pathLst>
          </a:custGeom>
          <a:noFill/>
          <a:ln w="28575" cap="rnd" cmpd="sng">
            <a:solidFill>
              <a:srgbClr val="33CC33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5" name="Freeform 18"/>
          <p:cNvSpPr>
            <a:spLocks/>
          </p:cNvSpPr>
          <p:nvPr/>
        </p:nvSpPr>
        <p:spPr bwMode="auto">
          <a:xfrm>
            <a:off x="1316038" y="3006477"/>
            <a:ext cx="649287" cy="649287"/>
          </a:xfrm>
          <a:custGeom>
            <a:avLst/>
            <a:gdLst>
              <a:gd name="T0" fmla="*/ 0 w 409"/>
              <a:gd name="T1" fmla="*/ 0 h 409"/>
              <a:gd name="T2" fmla="*/ 2147483647 w 409"/>
              <a:gd name="T3" fmla="*/ 2147483647 h 409"/>
              <a:gd name="T4" fmla="*/ 0 60000 65536"/>
              <a:gd name="T5" fmla="*/ 0 60000 65536"/>
              <a:gd name="T6" fmla="*/ 0 w 409"/>
              <a:gd name="T7" fmla="*/ 0 h 409"/>
              <a:gd name="T8" fmla="*/ 409 w 409"/>
              <a:gd name="T9" fmla="*/ 409 h 4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9" h="409">
                <a:moveTo>
                  <a:pt x="0" y="0"/>
                </a:moveTo>
                <a:lnTo>
                  <a:pt x="408" y="40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35769" y="4609976"/>
            <a:ext cx="2376487" cy="1511301"/>
            <a:chOff x="204" y="2888"/>
            <a:chExt cx="1497" cy="952"/>
          </a:xfrm>
        </p:grpSpPr>
        <p:grpSp>
          <p:nvGrpSpPr>
            <p:cNvPr id="66581" name="Group 20"/>
            <p:cNvGrpSpPr>
              <a:grpSpLocks/>
            </p:cNvGrpSpPr>
            <p:nvPr/>
          </p:nvGrpSpPr>
          <p:grpSpPr bwMode="auto">
            <a:xfrm>
              <a:off x="204" y="2888"/>
              <a:ext cx="723" cy="952"/>
              <a:chOff x="5232" y="1726"/>
              <a:chExt cx="636" cy="1577"/>
            </a:xfrm>
          </p:grpSpPr>
          <p:pic>
            <p:nvPicPr>
              <p:cNvPr id="66585" name="Picture 21" descr="pe03020_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2256"/>
                <a:ext cx="636" cy="1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586" name="Text Box 22"/>
              <p:cNvSpPr txBox="1">
                <a:spLocks noChangeArrowheads="1"/>
              </p:cNvSpPr>
              <p:nvPr/>
            </p:nvSpPr>
            <p:spPr bwMode="auto">
              <a:xfrm>
                <a:off x="5328" y="1726"/>
                <a:ext cx="480" cy="353"/>
              </a:xfrm>
              <a:prstGeom prst="rect">
                <a:avLst/>
              </a:prstGeom>
              <a:solidFill>
                <a:srgbClr val="99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3200">
                    <a:solidFill>
                      <a:srgbClr val="81818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800">
                    <a:solidFill>
                      <a:srgbClr val="81818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2400">
                    <a:solidFill>
                      <a:srgbClr val="81818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rgbClr val="818184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cs-CZ" altLang="en-US" sz="1600" dirty="0" err="1" smtClean="0">
                    <a:solidFill>
                      <a:schemeClr val="tx1"/>
                    </a:solidFill>
                    <a:latin typeface="Tahoma" charset="0"/>
                  </a:rPr>
                  <a:t>RQ</a:t>
                </a:r>
                <a:r>
                  <a:rPr lang="cs-CZ" altLang="en-US" sz="1600" dirty="0" smtClean="0">
                    <a:solidFill>
                      <a:schemeClr val="tx1"/>
                    </a:solidFill>
                    <a:latin typeface="Tahoma" charset="0"/>
                  </a:rPr>
                  <a:t> </a:t>
                </a:r>
                <a:r>
                  <a:rPr lang="fr-BE" altLang="en-US" sz="1600" dirty="0" smtClean="0">
                    <a:solidFill>
                      <a:schemeClr val="tx1"/>
                    </a:solidFill>
                    <a:latin typeface="Tahoma" charset="0"/>
                  </a:rPr>
                  <a:t>&lt; </a:t>
                </a:r>
                <a:r>
                  <a:rPr lang="fr-BE" altLang="en-US" sz="1600" dirty="0">
                    <a:solidFill>
                      <a:schemeClr val="tx1"/>
                    </a:solidFill>
                    <a:latin typeface="Tahoma" charset="0"/>
                  </a:rPr>
                  <a:t>1</a:t>
                </a:r>
                <a:endParaRPr lang="en-GB" altLang="en-US" sz="1600" dirty="0">
                  <a:solidFill>
                    <a:schemeClr val="tx1"/>
                  </a:solidFill>
                  <a:latin typeface="Tahoma" charset="0"/>
                </a:endParaRPr>
              </a:p>
            </p:txBody>
          </p:sp>
        </p:grpSp>
        <p:grpSp>
          <p:nvGrpSpPr>
            <p:cNvPr id="66582" name="Group 23"/>
            <p:cNvGrpSpPr>
              <a:grpSpLocks/>
            </p:cNvGrpSpPr>
            <p:nvPr/>
          </p:nvGrpSpPr>
          <p:grpSpPr bwMode="auto">
            <a:xfrm>
              <a:off x="975" y="2888"/>
              <a:ext cx="726" cy="950"/>
              <a:chOff x="3840" y="1725"/>
              <a:chExt cx="673" cy="1585"/>
            </a:xfrm>
          </p:grpSpPr>
          <p:pic>
            <p:nvPicPr>
              <p:cNvPr id="66583" name="Picture 24" descr="pe03019_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2208"/>
                <a:ext cx="673" cy="1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365" name="Text Box 25"/>
              <p:cNvSpPr txBox="1">
                <a:spLocks noChangeArrowheads="1"/>
              </p:cNvSpPr>
              <p:nvPr/>
            </p:nvSpPr>
            <p:spPr bwMode="auto">
              <a:xfrm>
                <a:off x="3918" y="1725"/>
                <a:ext cx="545" cy="356"/>
              </a:xfrm>
              <a:prstGeom prst="rect">
                <a:avLst/>
              </a:prstGeom>
              <a:solidFill>
                <a:srgbClr val="FF505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cs-CZ" sz="1600" dirty="0" err="1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</a:rPr>
                  <a:t>RQ</a:t>
                </a:r>
                <a:r>
                  <a:rPr lang="cs-CZ" sz="16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</a:rPr>
                  <a:t> </a:t>
                </a:r>
                <a:r>
                  <a:rPr lang="fr-BE" sz="16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</a:rPr>
                  <a:t>&gt; </a:t>
                </a:r>
                <a:r>
                  <a:rPr lang="fr-BE" sz="16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</a:rPr>
                  <a:t>1</a:t>
                </a:r>
                <a:endParaRPr lang="en-GB" sz="16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</a:endParaRPr>
              </a:p>
            </p:txBody>
          </p:sp>
        </p:grpSp>
      </p:grpSp>
      <p:grpSp>
        <p:nvGrpSpPr>
          <p:cNvPr id="2" name="Skupina 1"/>
          <p:cNvGrpSpPr/>
          <p:nvPr/>
        </p:nvGrpSpPr>
        <p:grpSpPr>
          <a:xfrm>
            <a:off x="2798295" y="5453233"/>
            <a:ext cx="2626891" cy="845074"/>
            <a:chOff x="2798295" y="5453233"/>
            <a:chExt cx="2626891" cy="845074"/>
          </a:xfrm>
        </p:grpSpPr>
        <p:sp>
          <p:nvSpPr>
            <p:cNvPr id="66576" name="Freeform 19"/>
            <p:cNvSpPr>
              <a:spLocks/>
            </p:cNvSpPr>
            <p:nvPr/>
          </p:nvSpPr>
          <p:spPr bwMode="auto">
            <a:xfrm rot="13488050">
              <a:off x="2798295" y="5453233"/>
              <a:ext cx="649288" cy="649287"/>
            </a:xfrm>
            <a:custGeom>
              <a:avLst/>
              <a:gdLst>
                <a:gd name="T0" fmla="*/ 2147483647 w 409"/>
                <a:gd name="T1" fmla="*/ 0 h 409"/>
                <a:gd name="T2" fmla="*/ 0 w 409"/>
                <a:gd name="T3" fmla="*/ 2147483647 h 409"/>
                <a:gd name="T4" fmla="*/ 0 60000 65536"/>
                <a:gd name="T5" fmla="*/ 0 60000 65536"/>
                <a:gd name="T6" fmla="*/ 0 w 409"/>
                <a:gd name="T7" fmla="*/ 0 h 409"/>
                <a:gd name="T8" fmla="*/ 409 w 409"/>
                <a:gd name="T9" fmla="*/ 409 h 40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9" h="409">
                  <a:moveTo>
                    <a:pt x="408" y="0"/>
                  </a:moveTo>
                  <a:lnTo>
                    <a:pt x="0" y="408"/>
                  </a:lnTo>
                </a:path>
              </a:pathLst>
            </a:custGeom>
            <a:noFill/>
            <a:ln w="28575" cap="rnd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3121724" y="5937944"/>
              <a:ext cx="2303462" cy="36036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Risk  </a:t>
              </a:r>
              <a:r>
                <a:rPr lang="en-US" b="1" dirty="0">
                  <a:solidFill>
                    <a:schemeClr val="tx2"/>
                  </a:solidFill>
                  <a:latin typeface="Arial" charset="0"/>
                  <a:cs typeface="Arial" charset="0"/>
                </a:rPr>
                <a:t>management</a:t>
              </a:r>
              <a:endParaRPr lang="cs-CZ" b="1" dirty="0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0" name="Freeform 18"/>
          <p:cNvSpPr>
            <a:spLocks/>
          </p:cNvSpPr>
          <p:nvPr/>
        </p:nvSpPr>
        <p:spPr bwMode="auto">
          <a:xfrm flipH="1">
            <a:off x="4655136" y="3061433"/>
            <a:ext cx="662989" cy="649287"/>
          </a:xfrm>
          <a:custGeom>
            <a:avLst/>
            <a:gdLst>
              <a:gd name="T0" fmla="*/ 0 w 409"/>
              <a:gd name="T1" fmla="*/ 0 h 409"/>
              <a:gd name="T2" fmla="*/ 2147483647 w 409"/>
              <a:gd name="T3" fmla="*/ 2147483647 h 409"/>
              <a:gd name="T4" fmla="*/ 0 60000 65536"/>
              <a:gd name="T5" fmla="*/ 0 60000 65536"/>
              <a:gd name="T6" fmla="*/ 0 w 409"/>
              <a:gd name="T7" fmla="*/ 0 h 409"/>
              <a:gd name="T8" fmla="*/ 409 w 409"/>
              <a:gd name="T9" fmla="*/ 409 h 4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9" h="409">
                <a:moveTo>
                  <a:pt x="0" y="0"/>
                </a:moveTo>
                <a:lnTo>
                  <a:pt x="408" y="40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61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7"/>
          <p:cNvSpPr>
            <a:spLocks noChangeArrowheads="1"/>
          </p:cNvSpPr>
          <p:nvPr/>
        </p:nvSpPr>
        <p:spPr bwMode="auto">
          <a:xfrm>
            <a:off x="2028825" y="3140968"/>
            <a:ext cx="2543175" cy="1397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66565" name="Rectangle 8"/>
          <p:cNvSpPr>
            <a:spLocks noChangeArrowheads="1"/>
          </p:cNvSpPr>
          <p:nvPr/>
        </p:nvSpPr>
        <p:spPr bwMode="auto">
          <a:xfrm>
            <a:off x="84138" y="2204864"/>
            <a:ext cx="2579687" cy="8064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66566" name="Rectangle 9"/>
          <p:cNvSpPr>
            <a:spLocks noChangeArrowheads="1"/>
          </p:cNvSpPr>
          <p:nvPr/>
        </p:nvSpPr>
        <p:spPr bwMode="auto">
          <a:xfrm>
            <a:off x="3908425" y="2204864"/>
            <a:ext cx="2501900" cy="8445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66567" name="Rectangle 10"/>
          <p:cNvSpPr>
            <a:spLocks noChangeArrowheads="1"/>
          </p:cNvSpPr>
          <p:nvPr/>
        </p:nvSpPr>
        <p:spPr bwMode="auto">
          <a:xfrm>
            <a:off x="2111375" y="1268760"/>
            <a:ext cx="2435225" cy="87788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1624013" y="1506463"/>
            <a:ext cx="341312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 smtClean="0">
                <a:solidFill>
                  <a:schemeClr val="tx2"/>
                </a:solidFill>
              </a:rPr>
              <a:t>Hazard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197644" name="Rectangle 12"/>
          <p:cNvSpPr>
            <a:spLocks noChangeArrowheads="1"/>
          </p:cNvSpPr>
          <p:nvPr/>
        </p:nvSpPr>
        <p:spPr bwMode="auto">
          <a:xfrm>
            <a:off x="-36513" y="2276872"/>
            <a:ext cx="2741613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>
                <a:solidFill>
                  <a:schemeClr val="tx2"/>
                </a:solidFill>
              </a:rPr>
              <a:t>Exposure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 smtClean="0"/>
              <a:t>assessment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Dose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nl-BE" dirty="0"/>
              <a:t>PEC</a:t>
            </a:r>
            <a:r>
              <a:rPr lang="cs-CZ" dirty="0"/>
              <a:t>)</a:t>
            </a:r>
            <a:endParaRPr lang="nl-BE" dirty="0"/>
          </a:p>
        </p:txBody>
      </p:sp>
      <p:sp>
        <p:nvSpPr>
          <p:cNvPr id="197645" name="Rectangle 13"/>
          <p:cNvSpPr>
            <a:spLocks noChangeArrowheads="1"/>
          </p:cNvSpPr>
          <p:nvPr/>
        </p:nvSpPr>
        <p:spPr bwMode="auto">
          <a:xfrm>
            <a:off x="3707904" y="2247548"/>
            <a:ext cx="2909887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>
                <a:solidFill>
                  <a:schemeClr val="tx2"/>
                </a:solidFill>
              </a:rPr>
              <a:t>Effect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/>
              <a:t>assessment </a:t>
            </a:r>
          </a:p>
        </p:txBody>
      </p:sp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3869283" y="2518544"/>
            <a:ext cx="257492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cs-CZ" b="1" dirty="0" err="1"/>
              <a:t>TDI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nl-BE" dirty="0" smtClean="0"/>
              <a:t>PNEC</a:t>
            </a:r>
            <a:r>
              <a:rPr lang="cs-CZ" dirty="0" smtClean="0"/>
              <a:t>)</a:t>
            </a:r>
            <a:endParaRPr lang="nl-BE" dirty="0"/>
          </a:p>
        </p:txBody>
      </p:sp>
      <p:sp>
        <p:nvSpPr>
          <p:cNvPr id="197647" name="Rectangle 15"/>
          <p:cNvSpPr>
            <a:spLocks noChangeArrowheads="1"/>
          </p:cNvSpPr>
          <p:nvPr/>
        </p:nvSpPr>
        <p:spPr bwMode="auto">
          <a:xfrm>
            <a:off x="1259632" y="3342952"/>
            <a:ext cx="4019550" cy="110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>
                <a:solidFill>
                  <a:schemeClr val="tx2"/>
                </a:solidFill>
              </a:rPr>
              <a:t>Risk</a:t>
            </a:r>
            <a:r>
              <a:rPr lang="nl-BE" dirty="0"/>
              <a:t> characterisation</a:t>
            </a:r>
          </a:p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cs-CZ" dirty="0" err="1"/>
              <a:t>RQ</a:t>
            </a:r>
            <a:r>
              <a:rPr lang="nl-BE" dirty="0"/>
              <a:t> </a:t>
            </a:r>
            <a:r>
              <a:rPr lang="cs-CZ" dirty="0"/>
              <a:t>= Dose / </a:t>
            </a:r>
            <a:r>
              <a:rPr lang="cs-CZ" dirty="0" err="1"/>
              <a:t>TDI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nl-BE" dirty="0"/>
              <a:t>PEC</a:t>
            </a:r>
            <a:r>
              <a:rPr lang="cs-CZ" dirty="0"/>
              <a:t> </a:t>
            </a:r>
            <a:r>
              <a:rPr lang="nl-BE" dirty="0"/>
              <a:t>/</a:t>
            </a:r>
            <a:r>
              <a:rPr lang="cs-CZ" dirty="0"/>
              <a:t> </a:t>
            </a:r>
            <a:r>
              <a:rPr lang="nl-BE" dirty="0"/>
              <a:t>PNEC</a:t>
            </a:r>
            <a:r>
              <a:rPr lang="cs-CZ" dirty="0"/>
              <a:t>)</a:t>
            </a:r>
            <a:endParaRPr lang="nl-BE" dirty="0"/>
          </a:p>
        </p:txBody>
      </p:sp>
      <p:sp>
        <p:nvSpPr>
          <p:cNvPr id="66573" name="Freeform 16"/>
          <p:cNvSpPr>
            <a:spLocks/>
          </p:cNvSpPr>
          <p:nvPr/>
        </p:nvSpPr>
        <p:spPr bwMode="auto">
          <a:xfrm>
            <a:off x="1316038" y="1621185"/>
            <a:ext cx="763587" cy="526043"/>
          </a:xfrm>
          <a:custGeom>
            <a:avLst/>
            <a:gdLst>
              <a:gd name="T0" fmla="*/ 2147483647 w 469"/>
              <a:gd name="T1" fmla="*/ 0 h 445"/>
              <a:gd name="T2" fmla="*/ 0 w 469"/>
              <a:gd name="T3" fmla="*/ 0 h 445"/>
              <a:gd name="T4" fmla="*/ 0 w 469"/>
              <a:gd name="T5" fmla="*/ 2147483647 h 445"/>
              <a:gd name="T6" fmla="*/ 0 60000 65536"/>
              <a:gd name="T7" fmla="*/ 0 60000 65536"/>
              <a:gd name="T8" fmla="*/ 0 60000 65536"/>
              <a:gd name="T9" fmla="*/ 0 w 469"/>
              <a:gd name="T10" fmla="*/ 0 h 445"/>
              <a:gd name="T11" fmla="*/ 469 w 469"/>
              <a:gd name="T12" fmla="*/ 445 h 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9" h="445">
                <a:moveTo>
                  <a:pt x="468" y="0"/>
                </a:moveTo>
                <a:lnTo>
                  <a:pt x="0" y="0"/>
                </a:lnTo>
                <a:lnTo>
                  <a:pt x="0" y="444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4" name="Freeform 17"/>
          <p:cNvSpPr>
            <a:spLocks/>
          </p:cNvSpPr>
          <p:nvPr/>
        </p:nvSpPr>
        <p:spPr bwMode="auto">
          <a:xfrm>
            <a:off x="4573588" y="1583086"/>
            <a:ext cx="744537" cy="564142"/>
          </a:xfrm>
          <a:custGeom>
            <a:avLst/>
            <a:gdLst>
              <a:gd name="T0" fmla="*/ 0 w 469"/>
              <a:gd name="T1" fmla="*/ 0 h 445"/>
              <a:gd name="T2" fmla="*/ 2147483647 w 469"/>
              <a:gd name="T3" fmla="*/ 0 h 445"/>
              <a:gd name="T4" fmla="*/ 2147483647 w 469"/>
              <a:gd name="T5" fmla="*/ 2147483647 h 445"/>
              <a:gd name="T6" fmla="*/ 0 60000 65536"/>
              <a:gd name="T7" fmla="*/ 0 60000 65536"/>
              <a:gd name="T8" fmla="*/ 0 60000 65536"/>
              <a:gd name="T9" fmla="*/ 0 w 469"/>
              <a:gd name="T10" fmla="*/ 0 h 445"/>
              <a:gd name="T11" fmla="*/ 469 w 469"/>
              <a:gd name="T12" fmla="*/ 445 h 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9" h="445">
                <a:moveTo>
                  <a:pt x="0" y="0"/>
                </a:moveTo>
                <a:lnTo>
                  <a:pt x="468" y="0"/>
                </a:lnTo>
                <a:lnTo>
                  <a:pt x="468" y="444"/>
                </a:lnTo>
              </a:path>
            </a:pathLst>
          </a:custGeom>
          <a:noFill/>
          <a:ln w="28575" cap="rnd" cmpd="sng">
            <a:solidFill>
              <a:srgbClr val="33CC33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5" name="Freeform 18"/>
          <p:cNvSpPr>
            <a:spLocks/>
          </p:cNvSpPr>
          <p:nvPr/>
        </p:nvSpPr>
        <p:spPr bwMode="auto">
          <a:xfrm>
            <a:off x="1316038" y="3006477"/>
            <a:ext cx="649287" cy="649287"/>
          </a:xfrm>
          <a:custGeom>
            <a:avLst/>
            <a:gdLst>
              <a:gd name="T0" fmla="*/ 0 w 409"/>
              <a:gd name="T1" fmla="*/ 0 h 409"/>
              <a:gd name="T2" fmla="*/ 2147483647 w 409"/>
              <a:gd name="T3" fmla="*/ 2147483647 h 409"/>
              <a:gd name="T4" fmla="*/ 0 60000 65536"/>
              <a:gd name="T5" fmla="*/ 0 60000 65536"/>
              <a:gd name="T6" fmla="*/ 0 w 409"/>
              <a:gd name="T7" fmla="*/ 0 h 409"/>
              <a:gd name="T8" fmla="*/ 409 w 409"/>
              <a:gd name="T9" fmla="*/ 409 h 4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9" h="409">
                <a:moveTo>
                  <a:pt x="0" y="0"/>
                </a:moveTo>
                <a:lnTo>
                  <a:pt x="408" y="40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8"/>
          <p:cNvSpPr>
            <a:spLocks/>
          </p:cNvSpPr>
          <p:nvPr/>
        </p:nvSpPr>
        <p:spPr bwMode="auto">
          <a:xfrm flipH="1">
            <a:off x="4655136" y="3061433"/>
            <a:ext cx="662989" cy="649287"/>
          </a:xfrm>
          <a:custGeom>
            <a:avLst/>
            <a:gdLst>
              <a:gd name="T0" fmla="*/ 0 w 409"/>
              <a:gd name="T1" fmla="*/ 0 h 409"/>
              <a:gd name="T2" fmla="*/ 2147483647 w 409"/>
              <a:gd name="T3" fmla="*/ 2147483647 h 409"/>
              <a:gd name="T4" fmla="*/ 0 60000 65536"/>
              <a:gd name="T5" fmla="*/ 0 60000 65536"/>
              <a:gd name="T6" fmla="*/ 0 w 409"/>
              <a:gd name="T7" fmla="*/ 0 h 409"/>
              <a:gd name="T8" fmla="*/ 409 w 409"/>
              <a:gd name="T9" fmla="*/ 409 h 4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9" h="409">
                <a:moveTo>
                  <a:pt x="0" y="0"/>
                </a:moveTo>
                <a:lnTo>
                  <a:pt x="408" y="40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ovéPole 1"/>
          <p:cNvSpPr txBox="1"/>
          <p:nvPr/>
        </p:nvSpPr>
        <p:spPr>
          <a:xfrm>
            <a:off x="6156176" y="1159520"/>
            <a:ext cx="2839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§ </a:t>
            </a:r>
            <a:r>
              <a:rPr lang="en-US" dirty="0" smtClean="0"/>
              <a:t>EU Directive 98/83/EC</a:t>
            </a:r>
            <a:endParaRPr lang="cs-CZ" dirty="0" smtClean="0"/>
          </a:p>
          <a:p>
            <a:r>
              <a:rPr lang="cs-CZ" dirty="0" smtClean="0"/>
              <a:t>(in </a:t>
            </a:r>
            <a:r>
              <a:rPr lang="cs-CZ" dirty="0" err="1" smtClean="0"/>
              <a:t>addition</a:t>
            </a:r>
            <a:r>
              <a:rPr lang="cs-CZ" dirty="0" smtClean="0"/>
              <a:t> to </a:t>
            </a:r>
            <a:r>
              <a:rPr lang="cs-CZ" dirty="0" err="1" smtClean="0"/>
              <a:t>others</a:t>
            </a:r>
            <a:r>
              <a:rPr lang="cs-CZ" dirty="0" smtClean="0"/>
              <a:t>) </a:t>
            </a:r>
            <a:br>
              <a:rPr lang="cs-CZ" dirty="0" smtClean="0"/>
            </a:br>
            <a:r>
              <a:rPr lang="cs-CZ" dirty="0" smtClean="0">
                <a:solidFill>
                  <a:schemeClr val="tx2"/>
                </a:solidFill>
              </a:rPr>
              <a:t>pesticide in </a:t>
            </a:r>
            <a:r>
              <a:rPr lang="cs-CZ" dirty="0" err="1" smtClean="0">
                <a:solidFill>
                  <a:schemeClr val="tx2"/>
                </a:solidFill>
              </a:rPr>
              <a:t>drinking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water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13369" y="3769876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chemeClr val="tx2"/>
                </a:solidFill>
              </a:rPr>
              <a:t>DW</a:t>
            </a:r>
            <a:r>
              <a:rPr lang="cs-CZ" sz="1400" dirty="0" smtClean="0">
                <a:solidFill>
                  <a:schemeClr val="tx2"/>
                </a:solidFill>
              </a:rPr>
              <a:t> in city of Bruno … </a:t>
            </a:r>
            <a:br>
              <a:rPr lang="cs-CZ" sz="1400" dirty="0" smtClean="0">
                <a:solidFill>
                  <a:schemeClr val="tx2"/>
                </a:solidFill>
              </a:rPr>
            </a:br>
            <a:r>
              <a:rPr lang="cs-CZ" sz="1400" dirty="0" smtClean="0">
                <a:solidFill>
                  <a:schemeClr val="tx2"/>
                </a:solidFill>
              </a:rPr>
              <a:t>atrazine 0.15 </a:t>
            </a:r>
            <a:r>
              <a:rPr lang="cs-CZ" sz="1400" dirty="0" smtClean="0">
                <a:solidFill>
                  <a:schemeClr val="tx2"/>
                </a:solidFill>
                <a:latin typeface="Symbol" panose="05050102010706020507" pitchFamily="18" charset="2"/>
              </a:rPr>
              <a:t>m</a:t>
            </a:r>
            <a:r>
              <a:rPr lang="cs-CZ" sz="1400" dirty="0" smtClean="0">
                <a:solidFill>
                  <a:schemeClr val="tx2"/>
                </a:solidFill>
              </a:rPr>
              <a:t>g/L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AutoShape 2" descr="Výsledek obrázku pro hpl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73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1" y="3239351"/>
            <a:ext cx="534548" cy="47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Výsledek obrázku pro mouse toxicit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73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792" y="3169345"/>
            <a:ext cx="877136" cy="86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7956376" y="2247548"/>
            <a:ext cx="360040" cy="8018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7575795" y="3169345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No pesticide</a:t>
            </a:r>
            <a:br>
              <a:rPr lang="cs-CZ" dirty="0" smtClean="0"/>
            </a:br>
            <a:r>
              <a:rPr lang="cs-CZ" dirty="0" smtClean="0"/>
              <a:t>in </a:t>
            </a:r>
            <a:r>
              <a:rPr lang="cs-CZ" dirty="0" err="1" smtClean="0"/>
              <a:t>DW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&gt;0.1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g/L</a:t>
            </a:r>
            <a:endParaRPr lang="en-US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435769" y="4609976"/>
            <a:ext cx="8632423" cy="1936902"/>
            <a:chOff x="435769" y="4609976"/>
            <a:chExt cx="8632423" cy="1936902"/>
          </a:xfrm>
        </p:grpSpPr>
        <p:grpSp>
          <p:nvGrpSpPr>
            <p:cNvPr id="9" name="Skupina 8"/>
            <p:cNvGrpSpPr/>
            <p:nvPr/>
          </p:nvGrpSpPr>
          <p:grpSpPr>
            <a:xfrm>
              <a:off x="435769" y="4609976"/>
              <a:ext cx="4989417" cy="1688331"/>
              <a:chOff x="435769" y="4609976"/>
              <a:chExt cx="4989417" cy="1688331"/>
            </a:xfrm>
          </p:grpSpPr>
          <p:sp>
            <p:nvSpPr>
              <p:cNvPr id="66576" name="Freeform 19"/>
              <p:cNvSpPr>
                <a:spLocks/>
              </p:cNvSpPr>
              <p:nvPr/>
            </p:nvSpPr>
            <p:spPr bwMode="auto">
              <a:xfrm rot="13488050">
                <a:off x="2798295" y="5453233"/>
                <a:ext cx="649288" cy="649287"/>
              </a:xfrm>
              <a:custGeom>
                <a:avLst/>
                <a:gdLst>
                  <a:gd name="T0" fmla="*/ 2147483647 w 409"/>
                  <a:gd name="T1" fmla="*/ 0 h 409"/>
                  <a:gd name="T2" fmla="*/ 0 w 409"/>
                  <a:gd name="T3" fmla="*/ 2147483647 h 409"/>
                  <a:gd name="T4" fmla="*/ 0 60000 65536"/>
                  <a:gd name="T5" fmla="*/ 0 60000 65536"/>
                  <a:gd name="T6" fmla="*/ 0 w 409"/>
                  <a:gd name="T7" fmla="*/ 0 h 409"/>
                  <a:gd name="T8" fmla="*/ 409 w 409"/>
                  <a:gd name="T9" fmla="*/ 409 h 40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09" h="409">
                    <a:moveTo>
                      <a:pt x="408" y="0"/>
                    </a:moveTo>
                    <a:lnTo>
                      <a:pt x="0" y="408"/>
                    </a:ln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" name="Group 26"/>
              <p:cNvGrpSpPr>
                <a:grpSpLocks/>
              </p:cNvGrpSpPr>
              <p:nvPr/>
            </p:nvGrpSpPr>
            <p:grpSpPr bwMode="auto">
              <a:xfrm>
                <a:off x="435769" y="4609976"/>
                <a:ext cx="2376487" cy="1511301"/>
                <a:chOff x="204" y="2888"/>
                <a:chExt cx="1497" cy="952"/>
              </a:xfrm>
            </p:grpSpPr>
            <p:grpSp>
              <p:nvGrpSpPr>
                <p:cNvPr id="66581" name="Group 20"/>
                <p:cNvGrpSpPr>
                  <a:grpSpLocks/>
                </p:cNvGrpSpPr>
                <p:nvPr/>
              </p:nvGrpSpPr>
              <p:grpSpPr bwMode="auto">
                <a:xfrm>
                  <a:off x="204" y="2888"/>
                  <a:ext cx="723" cy="952"/>
                  <a:chOff x="5232" y="1726"/>
                  <a:chExt cx="636" cy="1577"/>
                </a:xfrm>
              </p:grpSpPr>
              <p:pic>
                <p:nvPicPr>
                  <p:cNvPr id="66585" name="Picture 21" descr="pe03020_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32" y="2256"/>
                    <a:ext cx="636" cy="10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6586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28" y="1726"/>
                    <a:ext cx="480" cy="353"/>
                  </a:xfrm>
                  <a:prstGeom prst="rect">
                    <a:avLst/>
                  </a:prstGeom>
                  <a:solidFill>
                    <a:srgbClr val="99FF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Font typeface="Arial" charset="0"/>
                      <a:buChar char="•"/>
                      <a:defRPr sz="3200">
                        <a:solidFill>
                          <a:srgbClr val="818184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Font typeface="Arial" charset="0"/>
                      <a:buChar char="–"/>
                      <a:defRPr sz="2800">
                        <a:solidFill>
                          <a:srgbClr val="818184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Font typeface="Arial" charset="0"/>
                      <a:buChar char="•"/>
                      <a:defRPr sz="2400">
                        <a:solidFill>
                          <a:srgbClr val="818184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Font typeface="Arial" charset="0"/>
                      <a:buChar char="–"/>
                      <a:defRPr sz="2000">
                        <a:solidFill>
                          <a:srgbClr val="818184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Font typeface="Arial" charset="0"/>
                      <a:buChar char="»"/>
                      <a:defRPr sz="2000">
                        <a:solidFill>
                          <a:srgbClr val="818184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Arial" charset="0"/>
                      <a:buChar char="»"/>
                      <a:defRPr sz="2000">
                        <a:solidFill>
                          <a:srgbClr val="818184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Arial" charset="0"/>
                      <a:buChar char="»"/>
                      <a:defRPr sz="2000">
                        <a:solidFill>
                          <a:srgbClr val="818184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Arial" charset="0"/>
                      <a:buChar char="»"/>
                      <a:defRPr sz="2000">
                        <a:solidFill>
                          <a:srgbClr val="818184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Arial" charset="0"/>
                      <a:buChar char="»"/>
                      <a:defRPr sz="2000">
                        <a:solidFill>
                          <a:srgbClr val="818184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lang="cs-CZ" altLang="en-US" sz="1600" dirty="0" err="1" smtClean="0">
                        <a:solidFill>
                          <a:schemeClr val="tx1"/>
                        </a:solidFill>
                        <a:latin typeface="Tahoma" charset="0"/>
                      </a:rPr>
                      <a:t>RQ</a:t>
                    </a:r>
                    <a:r>
                      <a:rPr lang="cs-CZ" altLang="en-US" sz="1600" dirty="0" smtClean="0">
                        <a:solidFill>
                          <a:schemeClr val="tx1"/>
                        </a:solidFill>
                        <a:latin typeface="Tahoma" charset="0"/>
                      </a:rPr>
                      <a:t> </a:t>
                    </a:r>
                    <a:r>
                      <a:rPr lang="fr-BE" altLang="en-US" sz="1600" dirty="0" smtClean="0">
                        <a:solidFill>
                          <a:schemeClr val="tx1"/>
                        </a:solidFill>
                        <a:latin typeface="Tahoma" charset="0"/>
                      </a:rPr>
                      <a:t>&lt; </a:t>
                    </a:r>
                    <a:r>
                      <a:rPr lang="fr-BE" altLang="en-US" sz="1600" dirty="0">
                        <a:solidFill>
                          <a:schemeClr val="tx1"/>
                        </a:solidFill>
                        <a:latin typeface="Tahoma" charset="0"/>
                      </a:rPr>
                      <a:t>1</a:t>
                    </a:r>
                    <a:endParaRPr lang="en-GB" altLang="en-US" sz="1600" dirty="0">
                      <a:solidFill>
                        <a:schemeClr val="tx1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66582" name="Group 23"/>
                <p:cNvGrpSpPr>
                  <a:grpSpLocks/>
                </p:cNvGrpSpPr>
                <p:nvPr/>
              </p:nvGrpSpPr>
              <p:grpSpPr bwMode="auto">
                <a:xfrm>
                  <a:off x="975" y="2888"/>
                  <a:ext cx="726" cy="950"/>
                  <a:chOff x="3840" y="1725"/>
                  <a:chExt cx="673" cy="1585"/>
                </a:xfrm>
              </p:grpSpPr>
              <p:pic>
                <p:nvPicPr>
                  <p:cNvPr id="66583" name="Picture 24" descr="pe03019_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40" y="2208"/>
                    <a:ext cx="673" cy="1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7365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18" y="1725"/>
                    <a:ext cx="545" cy="356"/>
                  </a:xfrm>
                  <a:prstGeom prst="rect">
                    <a:avLst/>
                  </a:prstGeom>
                  <a:solidFill>
                    <a:srgbClr val="FF5050"/>
                  </a:solidFill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cs-CZ" sz="1600" dirty="0" err="1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ahoma" pitchFamily="34" charset="0"/>
                      </a:rPr>
                      <a:t>RQ</a:t>
                    </a:r>
                    <a:r>
                      <a:rPr lang="cs-CZ" sz="1600" dirty="0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ahoma" pitchFamily="34" charset="0"/>
                      </a:rPr>
                      <a:t> </a:t>
                    </a:r>
                    <a:r>
                      <a:rPr lang="fr-BE" sz="1600" dirty="0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ahoma" pitchFamily="34" charset="0"/>
                      </a:rPr>
                      <a:t>&gt; </a:t>
                    </a:r>
                    <a:r>
                      <a:rPr lang="fr-BE" sz="16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ahoma" pitchFamily="34" charset="0"/>
                      </a:rPr>
                      <a:t>1</a:t>
                    </a:r>
                    <a:endParaRPr lang="en-GB" sz="1600" dirty="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atin typeface="Tahoma" pitchFamily="34" charset="0"/>
                    </a:endParaRPr>
                  </a:p>
                </p:txBody>
              </p:sp>
            </p:grpSp>
          </p:grpSp>
          <p:sp>
            <p:nvSpPr>
              <p:cNvPr id="29" name="Obdélník 28"/>
              <p:cNvSpPr/>
              <p:nvPr/>
            </p:nvSpPr>
            <p:spPr>
              <a:xfrm>
                <a:off x="3121724" y="5937944"/>
                <a:ext cx="2303462" cy="360363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Arial" charset="0"/>
                    <a:cs typeface="Arial" charset="0"/>
                  </a:rPr>
                  <a:t>Risk  </a:t>
                </a:r>
                <a:r>
                  <a:rPr lang="en-US" b="1" dirty="0">
                    <a:solidFill>
                      <a:schemeClr val="tx2"/>
                    </a:solidFill>
                    <a:latin typeface="Arial" charset="0"/>
                    <a:cs typeface="Arial" charset="0"/>
                  </a:rPr>
                  <a:t>management</a:t>
                </a:r>
                <a:endParaRPr lang="cs-CZ" b="1" dirty="0">
                  <a:solidFill>
                    <a:schemeClr val="tx2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8" name="TextovéPole 7"/>
            <p:cNvSpPr txBox="1"/>
            <p:nvPr/>
          </p:nvSpPr>
          <p:spPr>
            <a:xfrm>
              <a:off x="4057416" y="4700218"/>
              <a:ext cx="221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RQ</a:t>
              </a:r>
              <a:r>
                <a:rPr lang="cs-CZ" dirty="0" smtClean="0"/>
                <a:t> = 0.15/0.1 = </a:t>
              </a:r>
              <a:r>
                <a:rPr lang="cs-CZ" b="1" dirty="0" smtClean="0">
                  <a:solidFill>
                    <a:schemeClr val="tx2"/>
                  </a:solidFill>
                </a:rPr>
                <a:t>1.5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cxnSp>
          <p:nvCxnSpPr>
            <p:cNvPr id="10" name="Přímá spojnice se šipkou 9"/>
            <p:cNvCxnSpPr/>
            <p:nvPr/>
          </p:nvCxnSpPr>
          <p:spPr>
            <a:xfrm>
              <a:off x="5580112" y="5117896"/>
              <a:ext cx="576064" cy="4759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ovéPole 10"/>
            <p:cNvSpPr txBox="1"/>
            <p:nvPr/>
          </p:nvSpPr>
          <p:spPr>
            <a:xfrm>
              <a:off x="6156176" y="5069550"/>
              <a:ext cx="2912016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err="1" smtClean="0"/>
                <a:t>DWTP</a:t>
              </a:r>
              <a:r>
                <a:rPr lang="cs-CZ" b="1" dirty="0" smtClean="0"/>
                <a:t> </a:t>
              </a:r>
              <a:r>
                <a:rPr lang="cs-CZ" b="1" dirty="0" err="1" smtClean="0"/>
                <a:t>company</a:t>
              </a:r>
              <a:r>
                <a:rPr lang="cs-CZ" b="1" dirty="0" smtClean="0"/>
                <a:t/>
              </a:r>
              <a:br>
                <a:rPr lang="cs-CZ" b="1" dirty="0" smtClean="0"/>
              </a:br>
              <a:r>
                <a:rPr lang="en-US" dirty="0" smtClean="0"/>
                <a:t>$$</a:t>
              </a:r>
              <a:r>
                <a:rPr lang="cs-CZ" dirty="0" smtClean="0"/>
                <a:t> </a:t>
              </a:r>
              <a:r>
                <a:rPr lang="cs-CZ" dirty="0" err="1" smtClean="0"/>
                <a:t>for</a:t>
              </a:r>
              <a:r>
                <a:rPr lang="cs-CZ" dirty="0" smtClean="0"/>
                <a:t> penalty</a:t>
              </a:r>
            </a:p>
            <a:p>
              <a:r>
                <a:rPr lang="en-US" dirty="0" smtClean="0"/>
                <a:t>$$</a:t>
              </a:r>
              <a:r>
                <a:rPr lang="cs-CZ" dirty="0" smtClean="0"/>
                <a:t> </a:t>
              </a:r>
              <a:r>
                <a:rPr lang="cs-CZ" dirty="0" err="1" smtClean="0"/>
                <a:t>for</a:t>
              </a:r>
              <a:r>
                <a:rPr lang="cs-CZ" dirty="0" smtClean="0"/>
                <a:t> </a:t>
              </a:r>
              <a:r>
                <a:rPr lang="cs-CZ" dirty="0" err="1" smtClean="0"/>
                <a:t>DWTP</a:t>
              </a:r>
              <a:r>
                <a:rPr lang="cs-CZ" dirty="0" smtClean="0"/>
                <a:t> </a:t>
              </a:r>
              <a:r>
                <a:rPr lang="cs-CZ" dirty="0" err="1" smtClean="0"/>
                <a:t>improvement</a:t>
              </a:r>
              <a:r>
                <a:rPr lang="cs-CZ" dirty="0" smtClean="0"/>
                <a:t/>
              </a:r>
              <a:br>
                <a:rPr lang="cs-CZ" dirty="0" smtClean="0"/>
              </a:br>
              <a:r>
                <a:rPr lang="en-US" dirty="0" smtClean="0"/>
                <a:t>$$</a:t>
              </a:r>
              <a:r>
                <a:rPr lang="cs-CZ" dirty="0" smtClean="0"/>
                <a:t> </a:t>
              </a:r>
              <a:r>
                <a:rPr lang="en-US" dirty="0" smtClean="0"/>
                <a:t>lobbying to affect</a:t>
              </a:r>
              <a:br>
                <a:rPr lang="en-US" dirty="0" smtClean="0"/>
              </a:br>
              <a:r>
                <a:rPr lang="en-US" dirty="0" smtClean="0"/>
                <a:t>     legislation</a:t>
              </a:r>
              <a:endParaRPr lang="en-US" dirty="0"/>
            </a:p>
          </p:txBody>
        </p:sp>
        <p:pic>
          <p:nvPicPr>
            <p:cNvPr id="227336" name="Picture 8" descr="Výsledek obrázku pro jai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0532" y="4818943"/>
              <a:ext cx="774883" cy="774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0" y="332656"/>
            <a:ext cx="9144000" cy="633264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 dirty="0" smtClean="0">
                <a:solidFill>
                  <a:schemeClr val="tx1"/>
                </a:solidFill>
              </a:rPr>
              <a:t>Regulator</a:t>
            </a:r>
            <a:r>
              <a:rPr lang="cs-CZ" altLang="en-US" dirty="0" smtClean="0">
                <a:solidFill>
                  <a:schemeClr val="tx1"/>
                </a:solidFill>
              </a:rPr>
              <a:t>y </a:t>
            </a:r>
            <a:r>
              <a:rPr lang="cs-CZ" altLang="en-US" dirty="0" err="1" smtClean="0">
                <a:solidFill>
                  <a:schemeClr val="tx1"/>
                </a:solidFill>
              </a:rPr>
              <a:t>approach</a:t>
            </a:r>
            <a:r>
              <a:rPr lang="cs-CZ" altLang="en-US" dirty="0" smtClean="0">
                <a:solidFill>
                  <a:schemeClr val="tx1"/>
                </a:solidFill>
              </a:rPr>
              <a:t>: r</a:t>
            </a:r>
            <a:r>
              <a:rPr lang="nl-BE" altLang="en-US" dirty="0" smtClean="0">
                <a:solidFill>
                  <a:schemeClr val="tx1"/>
                </a:solidFill>
              </a:rPr>
              <a:t>isk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assessment</a:t>
            </a:r>
            <a:r>
              <a:rPr lang="cs-CZ" altLang="en-US" dirty="0" smtClean="0">
                <a:solidFill>
                  <a:schemeClr val="tx1"/>
                </a:solidFill>
              </a:rPr>
              <a:t> and management</a:t>
            </a:r>
            <a:endParaRPr lang="nl-NL" altLang="en-US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47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5" grpId="0" animBg="1"/>
      <p:bldP spid="2" grpId="0"/>
      <p:bldP spid="27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763000" cy="68580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2500" b="1" dirty="0" smtClean="0"/>
              <a:t>„magnitude“ </a:t>
            </a:r>
            <a:r>
              <a:rPr lang="cs-CZ" sz="2500" b="1" dirty="0" err="1" smtClean="0"/>
              <a:t>or</a:t>
            </a:r>
            <a:r>
              <a:rPr lang="cs-CZ" sz="2500" b="1" dirty="0" smtClean="0"/>
              <a:t> „</a:t>
            </a:r>
            <a:r>
              <a:rPr lang="cs-CZ" sz="2500" b="1" dirty="0" err="1" smtClean="0"/>
              <a:t>impact</a:t>
            </a:r>
            <a:r>
              <a:rPr lang="cs-CZ" sz="2500" b="1" dirty="0" smtClean="0"/>
              <a:t>“ of </a:t>
            </a:r>
            <a:r>
              <a:rPr lang="cs-CZ" sz="2500" b="1" dirty="0" err="1" smtClean="0"/>
              <a:t>actual</a:t>
            </a:r>
            <a:r>
              <a:rPr lang="cs-CZ" sz="2500" b="1" dirty="0" smtClean="0"/>
              <a:t> risk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77717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s://encrypted-tbn3.gstatic.com/images?q=tbn:ANd9GcQE8RGQKzHMgAfHMhqd5VcCAt-CsWdYxc7G4xMMeKH8vJ6Suj7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576" y="1412777"/>
            <a:ext cx="245859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ovéPole 5"/>
          <p:cNvSpPr txBox="1">
            <a:spLocks noChangeArrowheads="1"/>
          </p:cNvSpPr>
          <p:nvPr/>
        </p:nvSpPr>
        <p:spPr bwMode="auto">
          <a:xfrm>
            <a:off x="4716016" y="2268612"/>
            <a:ext cx="517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Vs.</a:t>
            </a:r>
          </a:p>
        </p:txBody>
      </p:sp>
      <p:sp>
        <p:nvSpPr>
          <p:cNvPr id="17415" name="TextovéPole 6"/>
          <p:cNvSpPr txBox="1">
            <a:spLocks noChangeArrowheads="1"/>
          </p:cNvSpPr>
          <p:nvPr/>
        </p:nvSpPr>
        <p:spPr bwMode="auto">
          <a:xfrm>
            <a:off x="971600" y="4134024"/>
            <a:ext cx="785249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u="sng" dirty="0" err="1" smtClean="0"/>
              <a:t>Example</a:t>
            </a:r>
            <a:r>
              <a:rPr lang="cs-CZ" b="1" u="sng" dirty="0"/>
              <a:t> </a:t>
            </a:r>
            <a:r>
              <a:rPr lang="cs-CZ" dirty="0" smtClean="0"/>
              <a:t>- „</a:t>
            </a:r>
            <a:r>
              <a:rPr lang="cs-CZ" dirty="0"/>
              <a:t>P“ </a:t>
            </a:r>
            <a:r>
              <a:rPr lang="cs-CZ" dirty="0" smtClean="0"/>
              <a:t>(probability)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events</a:t>
            </a:r>
            <a:endParaRPr lang="cs-CZ" dirty="0"/>
          </a:p>
          <a:p>
            <a:r>
              <a:rPr lang="cs-CZ" dirty="0"/>
              <a:t>	</a:t>
            </a:r>
            <a:r>
              <a:rPr lang="cs-CZ" dirty="0" smtClean="0"/>
              <a:t> - </a:t>
            </a:r>
            <a:r>
              <a:rPr lang="cs-CZ" dirty="0" err="1" smtClean="0"/>
              <a:t>impact</a:t>
            </a:r>
            <a:r>
              <a:rPr lang="en-US" dirty="0"/>
              <a:t> </a:t>
            </a:r>
            <a:r>
              <a:rPr lang="en-US" dirty="0" smtClean="0"/>
              <a:t>is</a:t>
            </a:r>
            <a:r>
              <a:rPr lang="cs-CZ" dirty="0" smtClean="0"/>
              <a:t> very </a:t>
            </a:r>
            <a:r>
              <a:rPr lang="cs-CZ" dirty="0" err="1" smtClean="0"/>
              <a:t>different</a:t>
            </a:r>
            <a:endParaRPr lang="cs-CZ" dirty="0" smtClean="0"/>
          </a:p>
          <a:p>
            <a:r>
              <a:rPr lang="cs-CZ" dirty="0"/>
              <a:t/>
            </a:r>
            <a:br>
              <a:rPr lang="cs-CZ" dirty="0"/>
            </a:br>
            <a:r>
              <a:rPr lang="cs-CZ" b="1" dirty="0" smtClean="0"/>
              <a:t>In </a:t>
            </a:r>
            <a:r>
              <a:rPr lang="cs-CZ" b="1" dirty="0" err="1" smtClean="0"/>
              <a:t>ecotoxicology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en-US" dirty="0" smtClean="0"/>
              <a:t>e.g. </a:t>
            </a:r>
            <a:r>
              <a:rPr lang="cs-CZ" dirty="0" err="1" smtClean="0"/>
              <a:t>fish</a:t>
            </a:r>
            <a:r>
              <a:rPr lang="cs-CZ" dirty="0" smtClean="0"/>
              <a:t> species:</a:t>
            </a:r>
          </a:p>
          <a:p>
            <a:r>
              <a:rPr lang="cs-CZ" dirty="0" smtClean="0"/>
              <a:t>10% </a:t>
            </a:r>
            <a:r>
              <a:rPr lang="cs-CZ" dirty="0" err="1" smtClean="0"/>
              <a:t>risks</a:t>
            </a:r>
            <a:r>
              <a:rPr lang="cs-CZ" dirty="0" smtClean="0"/>
              <a:t> of </a:t>
            </a:r>
            <a:r>
              <a:rPr lang="cs-CZ" dirty="0" err="1" smtClean="0"/>
              <a:t>malformations</a:t>
            </a:r>
            <a:r>
              <a:rPr lang="cs-CZ" dirty="0" smtClean="0"/>
              <a:t> </a:t>
            </a:r>
            <a:r>
              <a:rPr lang="en-US" dirty="0" smtClean="0"/>
              <a:t>…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compensated</a:t>
            </a:r>
            <a:r>
              <a:rPr lang="cs-CZ" dirty="0" smtClean="0"/>
              <a:t> by </a:t>
            </a:r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numbers</a:t>
            </a:r>
            <a:r>
              <a:rPr lang="cs-CZ" dirty="0" smtClean="0"/>
              <a:t> of </a:t>
            </a:r>
            <a:r>
              <a:rPr lang="cs-CZ" dirty="0" err="1" smtClean="0"/>
              <a:t>eggs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10</a:t>
            </a:r>
            <a:r>
              <a:rPr lang="cs-CZ" dirty="0" smtClean="0"/>
              <a:t>%</a:t>
            </a:r>
            <a:r>
              <a:rPr lang="en-US" dirty="0" smtClean="0"/>
              <a:t> risks of </a:t>
            </a:r>
            <a:r>
              <a:rPr lang="en-US" dirty="0" err="1" smtClean="0"/>
              <a:t>femini</a:t>
            </a:r>
            <a:r>
              <a:rPr lang="cs-CZ" dirty="0" err="1" smtClean="0"/>
              <a:t>zation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much large impact on population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32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3387</TotalTime>
  <Words>1335</Words>
  <Application>Microsoft Office PowerPoint</Application>
  <PresentationFormat>Předvádění na obrazovce (4:3)</PresentationFormat>
  <Paragraphs>385</Paragraphs>
  <Slides>41</Slides>
  <Notes>41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Motiv sady Office</vt:lpstr>
      <vt:lpstr>Ecotoxicology Part 2 - HAZARDS &amp; RISKS</vt:lpstr>
      <vt:lpstr>Prezentace aplikace PowerPoint</vt:lpstr>
      <vt:lpstr>Prezentace aplikace PowerPoint</vt:lpstr>
      <vt:lpstr>ASSESSMENT and MANAGEMENT of RISKS</vt:lpstr>
      <vt:lpstr>WHAT IS HAZARD ? RISK? </vt:lpstr>
      <vt:lpstr>Cause – effect  Risk assessment</vt:lpstr>
      <vt:lpstr>Regulatory approach: risk assessment and management</vt:lpstr>
      <vt:lpstr>Regulatory approach: risk assessment and management</vt:lpstr>
      <vt:lpstr>„magnitude“ or „impact“ of actual risk</vt:lpstr>
      <vt:lpstr>(Eco)Toxicology – science of „doses“</vt:lpstr>
      <vt:lpstr>Toxicology – ultimate goal ?</vt:lpstr>
      <vt:lpstr>Ecotoxicology:  what approaches are available?</vt:lpstr>
      <vt:lpstr>Hazard assessment</vt:lpstr>
      <vt:lpstr>(Eco)Toxicology methods 1  - standardized assays </vt:lpstr>
      <vt:lpstr>Ecotoxicology in current practice</vt:lpstr>
      <vt:lpstr>Laboratory data and results</vt:lpstr>
      <vt:lpstr>Ecotoxicology in current practice</vt:lpstr>
      <vt:lpstr>Extrapolation for Risk Assessment</vt:lpstr>
      <vt:lpstr>Prezentace aplikace PowerPoint</vt:lpstr>
      <vt:lpstr>Notes on practical testing</vt:lpstr>
      <vt:lpstr>Notes on practical testing</vt:lpstr>
      <vt:lpstr>Prezentace aplikace PowerPoint</vt:lpstr>
      <vt:lpstr>Prezentace aplikace PowerPoint</vt:lpstr>
      <vt:lpstr>EQS in reality – example EU Water Framework Directive</vt:lpstr>
      <vt:lpstr>List of priority compounds EU WFD (selection/examples)</vt:lpstr>
      <vt:lpstr>Prezentace aplikace PowerPoint</vt:lpstr>
      <vt:lpstr>Prezentace aplikace PowerPoint</vt:lpstr>
      <vt:lpstr>Prezentace aplikace PowerPoint</vt:lpstr>
      <vt:lpstr>Existing substances and REACH</vt:lpstr>
      <vt:lpstr>REACH legislation in EU</vt:lpstr>
      <vt:lpstr>REACH: what data type must be registered?</vt:lpstr>
      <vt:lpstr>REACH: testing</vt:lpstr>
      <vt:lpstr>What assays and how exactly?</vt:lpstr>
      <vt:lpstr> OECD guidelines for testing of chemicals </vt:lpstr>
      <vt:lpstr> OECD guidelines (examples – selection) </vt:lpstr>
      <vt:lpstr> OECD guidelines (examples – selection) </vt:lpstr>
      <vt:lpstr>Prezentace aplikace PowerPoint</vt:lpstr>
      <vt:lpstr>Risks of chemicals: a balancing act ….  between perception, uncertainties, science and pragmatism?</vt:lpstr>
      <vt:lpstr>SOCIETY – RISKS vs BENEFITS (!)</vt:lpstr>
      <vt:lpstr>Society is a balancing act … </vt:lpstr>
      <vt:lpstr>WRAP UP and take home message – part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95</cp:revision>
  <dcterms:created xsi:type="dcterms:W3CDTF">2010-05-17T15:27:49Z</dcterms:created>
  <dcterms:modified xsi:type="dcterms:W3CDTF">2017-04-18T16:32:39Z</dcterms:modified>
</cp:coreProperties>
</file>