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6"/>
  </p:notesMasterIdLst>
  <p:handoutMasterIdLst>
    <p:handoutMasterId r:id="rId77"/>
  </p:handoutMasterIdLst>
  <p:sldIdLst>
    <p:sldId id="318" r:id="rId2"/>
    <p:sldId id="426" r:id="rId3"/>
    <p:sldId id="425" r:id="rId4"/>
    <p:sldId id="427" r:id="rId5"/>
    <p:sldId id="469" r:id="rId6"/>
    <p:sldId id="470" r:id="rId7"/>
    <p:sldId id="471" r:id="rId8"/>
    <p:sldId id="472" r:id="rId9"/>
    <p:sldId id="473" r:id="rId10"/>
    <p:sldId id="474" r:id="rId11"/>
    <p:sldId id="377" r:id="rId12"/>
    <p:sldId id="370" r:id="rId13"/>
    <p:sldId id="378" r:id="rId14"/>
    <p:sldId id="475" r:id="rId15"/>
    <p:sldId id="379" r:id="rId16"/>
    <p:sldId id="381" r:id="rId17"/>
    <p:sldId id="380" r:id="rId18"/>
    <p:sldId id="382" r:id="rId19"/>
    <p:sldId id="383" r:id="rId20"/>
    <p:sldId id="484" r:id="rId21"/>
    <p:sldId id="384" r:id="rId22"/>
    <p:sldId id="369" r:id="rId23"/>
    <p:sldId id="385" r:id="rId24"/>
    <p:sldId id="430" r:id="rId25"/>
    <p:sldId id="371" r:id="rId26"/>
    <p:sldId id="428" r:id="rId27"/>
    <p:sldId id="429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487" r:id="rId37"/>
    <p:sldId id="372" r:id="rId38"/>
    <p:sldId id="431" r:id="rId39"/>
    <p:sldId id="432" r:id="rId40"/>
    <p:sldId id="488" r:id="rId41"/>
    <p:sldId id="435" r:id="rId42"/>
    <p:sldId id="436" r:id="rId43"/>
    <p:sldId id="437" r:id="rId44"/>
    <p:sldId id="438" r:id="rId45"/>
    <p:sldId id="451" r:id="rId46"/>
    <p:sldId id="439" r:id="rId47"/>
    <p:sldId id="440" r:id="rId48"/>
    <p:sldId id="452" r:id="rId49"/>
    <p:sldId id="441" r:id="rId50"/>
    <p:sldId id="453" r:id="rId51"/>
    <p:sldId id="454" r:id="rId52"/>
    <p:sldId id="442" r:id="rId53"/>
    <p:sldId id="457" r:id="rId54"/>
    <p:sldId id="458" r:id="rId55"/>
    <p:sldId id="459" r:id="rId56"/>
    <p:sldId id="460" r:id="rId57"/>
    <p:sldId id="456" r:id="rId58"/>
    <p:sldId id="444" r:id="rId59"/>
    <p:sldId id="490" r:id="rId60"/>
    <p:sldId id="491" r:id="rId61"/>
    <p:sldId id="448" r:id="rId62"/>
    <p:sldId id="494" r:id="rId63"/>
    <p:sldId id="464" r:id="rId64"/>
    <p:sldId id="465" r:id="rId65"/>
    <p:sldId id="466" r:id="rId66"/>
    <p:sldId id="467" r:id="rId67"/>
    <p:sldId id="495" r:id="rId68"/>
    <p:sldId id="496" r:id="rId69"/>
    <p:sldId id="497" r:id="rId70"/>
    <p:sldId id="498" r:id="rId71"/>
    <p:sldId id="499" r:id="rId72"/>
    <p:sldId id="500" r:id="rId73"/>
    <p:sldId id="419" r:id="rId74"/>
    <p:sldId id="423" r:id="rId75"/>
  </p:sldIdLst>
  <p:sldSz cx="9144000" cy="6858000" type="screen4x3"/>
  <p:notesSz cx="6797675" cy="9928225"/>
  <p:defaultTextStyle>
    <a:defPPr>
      <a:defRPr lang="cs-CZ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B2B2B2"/>
    <a:srgbClr val="000000"/>
    <a:srgbClr val="FF0000"/>
    <a:srgbClr val="FFFFCC"/>
    <a:srgbClr val="FFFF66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 autoAdjust="0"/>
    <p:restoredTop sz="87729" autoAdjust="0"/>
  </p:normalViewPr>
  <p:slideViewPr>
    <p:cSldViewPr>
      <p:cViewPr>
        <p:scale>
          <a:sx n="100" d="100"/>
          <a:sy n="100" d="100"/>
        </p:scale>
        <p:origin x="-1308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FDD00372-AB43-47A2-83CC-4F9B408EF1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172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43835D88-5ECE-4AF5-BC04-F6D7B885FC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934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7C2127-A6D2-49D8-B15E-6B082CDF5839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</a:t>
            </a:fld>
            <a:endParaRPr lang="cs-CZ" altLang="en-US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3D09B9-3DBF-4541-B2BF-0900A78A6AC0}" type="slidenum">
              <a:rPr lang="el-GR" altLang="en-US" smtClean="0"/>
              <a:pPr algn="r" eaLnBrk="1" hangingPunct="1">
                <a:spcBef>
                  <a:spcPct val="0"/>
                </a:spcBef>
              </a:pPr>
              <a:t>10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25A892-1FE9-40ED-849B-59B7C763DDE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cs-CZ" altLang="en-US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13E662-E9FA-4779-BC37-E1037FA0595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12</a:t>
            </a:fld>
            <a:endParaRPr lang="cs-CZ" altLang="en-US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9CF74C-B671-48B4-9CD2-B896B1B43D27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cs-CZ" altLang="en-US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EB8476-131E-4AD0-B87E-F17DA200425F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14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AE95C6-EDC6-424F-BD67-28CDB273880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15</a:t>
            </a:fld>
            <a:endParaRPr lang="cs-CZ" altLang="en-US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EE8D82-7EDC-498E-A95E-8664B1B69960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16</a:t>
            </a:fld>
            <a:endParaRPr lang="cs-CZ" altLang="en-US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AD7077-E375-4BDD-BA7E-93E3350B6DB3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17</a:t>
            </a:fld>
            <a:endParaRPr lang="cs-CZ" altLang="en-US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DB0947-40C3-4F91-BF7A-BB87B86DC717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18</a:t>
            </a:fld>
            <a:endParaRPr lang="cs-CZ" altLang="en-US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300B5-4DF6-4C0E-B4D1-CF20C234DA03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19</a:t>
            </a:fld>
            <a:endParaRPr lang="cs-CZ" altLang="en-US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C63CCF-0C2E-45E8-B768-84949D8A7E0D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</a:t>
            </a:fld>
            <a:endParaRPr lang="cs-CZ" altLang="en-US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99506A-F31B-40F1-A9E0-21D378811DB2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20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EB4083-5C43-4B48-8097-943C8B781319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21</a:t>
            </a:fld>
            <a:endParaRPr lang="cs-CZ" altLang="en-US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8EB685-AFC2-4518-A677-0529723FC619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22</a:t>
            </a:fld>
            <a:endParaRPr lang="cs-CZ" altLang="en-US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8EB8E3-6285-4C53-B8AA-205E7B19336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23</a:t>
            </a:fld>
            <a:endParaRPr lang="cs-CZ" altLang="en-US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5933B5-3D21-4102-B0FF-E2A0A88AB94F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24</a:t>
            </a:fld>
            <a:endParaRPr lang="cs-CZ" altLang="en-US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5AD4245-6472-4044-89F6-36E3CC588540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25</a:t>
            </a:fld>
            <a:endParaRPr lang="cs-CZ" altLang="en-US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97B40B-3619-40E5-87FF-E78833E661C1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26</a:t>
            </a:fld>
            <a:endParaRPr lang="cs-CZ" altLang="en-US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579B32-590E-463B-A30F-F211BDF248CB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27</a:t>
            </a:fld>
            <a:endParaRPr lang="cs-CZ" altLang="en-US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C45201-C925-49ED-A61D-6C199338C7C2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28</a:t>
            </a:fld>
            <a:endParaRPr lang="cs-CZ" altLang="en-US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49B7E1-42C7-401A-B999-B9A76E2EA99E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29</a:t>
            </a:fld>
            <a:endParaRPr lang="cs-CZ" altLang="en-US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A1D37D-29BD-453C-878D-CFF5CF8DB41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cs-CZ" altLang="en-US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6091CF-7F91-4A29-96E3-C7A0A56D3DB1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30</a:t>
            </a:fld>
            <a:endParaRPr lang="cs-CZ" altLang="en-US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F7A56F-5FB7-4FD8-9CB6-0B8616E92EDB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31</a:t>
            </a:fld>
            <a:endParaRPr lang="cs-CZ" altLang="en-US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C12470-88AC-4B1B-A8AE-08C0AFA35FEC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32</a:t>
            </a:fld>
            <a:endParaRPr lang="cs-CZ" altLang="en-US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C462C1-0304-435D-8160-AD06806B5A8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33</a:t>
            </a:fld>
            <a:endParaRPr lang="cs-CZ" altLang="en-US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EE14AF-41F0-4167-A937-5DBC102E2313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34</a:t>
            </a:fld>
            <a:endParaRPr lang="cs-CZ" altLang="en-US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FED3F9-72EB-41DA-8401-E7BE34A076A1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35</a:t>
            </a:fld>
            <a:endParaRPr lang="cs-CZ" altLang="en-US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2A5144-708E-4F38-A421-57AD1D4F46F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36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D418CC-0B6E-4D1F-8207-130E6A4BADF1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37</a:t>
            </a:fld>
            <a:endParaRPr lang="cs-CZ" altLang="en-US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FFF710-70BB-4FFF-9A45-4D82693B2B31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38</a:t>
            </a:fld>
            <a:endParaRPr lang="cs-CZ" altLang="en-US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99D17E-F618-49DF-9EFC-612F5CC93670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39</a:t>
            </a:fld>
            <a:endParaRPr lang="cs-CZ" altLang="en-US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F96965-1371-474C-8EE7-2BAFE81D1967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</a:t>
            </a:fld>
            <a:endParaRPr lang="cs-CZ" altLang="en-US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83FD30-B235-4F69-86E1-9FAAD2D7B0E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40</a:t>
            </a:fld>
            <a:endParaRPr lang="cs-CZ" altLang="en-US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CFF3D7-8C2B-4786-9F00-E25689A722F2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41</a:t>
            </a:fld>
            <a:endParaRPr lang="cs-CZ" altLang="en-US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5D655BD-219B-4406-B57B-F04568773C77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42</a:t>
            </a:fld>
            <a:endParaRPr lang="cs-CZ" altLang="en-US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B92201-181B-43AF-ABA4-86F6B691ED7E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43</a:t>
            </a:fld>
            <a:endParaRPr lang="cs-CZ" altLang="en-US" smtClean="0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A6FB52-92E6-4726-AD88-1809D15888B8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44</a:t>
            </a:fld>
            <a:endParaRPr lang="cs-CZ" altLang="en-US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D34BBB-92B6-4EBC-8CAD-5D8616805EFF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45</a:t>
            </a:fld>
            <a:endParaRPr lang="cs-CZ" altLang="en-US" smtClean="0"/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9605E1-158A-4563-823D-4F0C43CF2D8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46</a:t>
            </a:fld>
            <a:endParaRPr lang="cs-CZ" altLang="en-US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6F810F-B7CF-4438-A1FD-8CB08EDBC3FE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47</a:t>
            </a:fld>
            <a:endParaRPr lang="cs-CZ" altLang="en-US" smtClean="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AD8DC9-2932-4536-BFA2-BAC731C63C88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48</a:t>
            </a:fld>
            <a:endParaRPr lang="cs-CZ" altLang="en-US" smtClean="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D5B070-1768-419E-A055-7A2E523F747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49</a:t>
            </a:fld>
            <a:endParaRPr lang="cs-CZ" altLang="en-US" smtClean="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1945D7-0734-44E6-9E04-0063F8EEF8CD}" type="slidenum">
              <a:rPr lang="el-GR" altLang="en-US" smtClean="0"/>
              <a:pPr algn="r" eaLnBrk="1" hangingPunct="1">
                <a:spcBef>
                  <a:spcPct val="0"/>
                </a:spcBef>
              </a:pPr>
              <a:t>5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8C4F87-BB09-417B-BE0D-7B83133CC36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50</a:t>
            </a:fld>
            <a:endParaRPr lang="cs-CZ" altLang="en-US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B79548-4225-4B59-96DC-208FC1AD48C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51</a:t>
            </a:fld>
            <a:endParaRPr lang="cs-CZ" altLang="en-US" smtClean="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5E1EB1-8AEA-4C8F-8FBE-DC8AD544D8CB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52</a:t>
            </a:fld>
            <a:endParaRPr lang="cs-CZ" altLang="en-US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B80CA3-B4E3-4C09-A010-2298A5586B58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53</a:t>
            </a:fld>
            <a:endParaRPr lang="cs-CZ" altLang="en-US" smtClean="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2ED989-455B-47B5-9D7C-D5606CC6D4C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54</a:t>
            </a:fld>
            <a:endParaRPr lang="cs-CZ" altLang="en-US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E8DA24-6DFE-4C73-9787-5CB81CB07B4F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55</a:t>
            </a:fld>
            <a:endParaRPr lang="cs-CZ" altLang="en-US" smtClean="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FB064E-85FD-405E-B73F-D5F949C810CF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56</a:t>
            </a:fld>
            <a:endParaRPr lang="cs-CZ" altLang="en-US" smtClean="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3A69B2-38F7-47DB-BA71-C44C853FF04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57</a:t>
            </a:fld>
            <a:endParaRPr lang="cs-CZ" altLang="en-US" smtClean="0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A242CE-4DF6-44AF-8C97-15887F52CC56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58</a:t>
            </a:fld>
            <a:endParaRPr lang="cs-CZ" altLang="en-US" smtClean="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A7E509-4CDB-44FD-9AA6-0EE77D3256A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59</a:t>
            </a:fld>
            <a:endParaRPr lang="cs-CZ" altLang="en-US" smtClean="0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724B9E-101E-499B-95AE-8D34B58F8228}" type="slidenum">
              <a:rPr lang="el-GR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1E7C09-050B-4528-95D0-74C62BFA775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60</a:t>
            </a:fld>
            <a:endParaRPr lang="cs-CZ" altLang="en-US" smtClean="0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E37D1C-541F-4928-A2E6-9828999C4C0B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61</a:t>
            </a:fld>
            <a:endParaRPr lang="cs-CZ" altLang="en-US" smtClean="0"/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E8008C-55C8-43E0-BCE8-E1C89F181853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62</a:t>
            </a:fld>
            <a:endParaRPr lang="cs-CZ" altLang="en-US" smtClean="0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A0EAC-0989-43CC-AD65-67A924851EF0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63</a:t>
            </a:fld>
            <a:endParaRPr lang="cs-CZ" altLang="en-US" smtClean="0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BDE7E6-B11D-449F-8755-0091337093DA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64</a:t>
            </a:fld>
            <a:endParaRPr lang="cs-CZ" altLang="en-US" smtClean="0"/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0BF636-8A1B-4973-9FFE-DA0FAFA3D894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65</a:t>
            </a:fld>
            <a:endParaRPr lang="cs-CZ" altLang="en-US" smtClean="0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F477A3-4998-4665-A62F-217ECF3BB448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66</a:t>
            </a:fld>
            <a:endParaRPr lang="cs-CZ" altLang="en-US" smtClean="0"/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47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6C0175-C125-4B8E-82F3-09D061EB9C9B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67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48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B18A40-AB9C-4DB2-95AE-DF3F38D56F30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68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49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5C13A2-DD6A-4D9F-8659-97D2BDF1CC3A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69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FDC92-3A37-4CDF-85D4-43797A8D1666}" type="slidenum">
              <a:rPr lang="el-GR" altLang="en-US" smtClean="0"/>
              <a:pPr algn="r" eaLnBrk="1" hangingPunct="1">
                <a:spcBef>
                  <a:spcPct val="0"/>
                </a:spcBef>
              </a:pPr>
              <a:t>7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505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11D674-9DFD-4DF8-9EBA-8844440662D0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70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515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5C5357-65E5-45D6-AEE4-51DDFD668CE5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71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525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1187AE-759D-48C5-AEC7-65BCCA6051BA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72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4C0A3C-5939-4CA5-9B4B-38CBBEF7692F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73</a:t>
            </a:fld>
            <a:endParaRPr lang="cs-CZ" altLang="en-US" smtClean="0"/>
          </a:p>
        </p:txBody>
      </p:sp>
      <p:sp>
        <p:nvSpPr>
          <p:cNvPr id="153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A58C93-1228-4961-87C7-25E249D14088}" type="slidenum">
              <a:rPr lang="cs-CZ" altLang="en-US" smtClean="0"/>
              <a:pPr algn="r" eaLnBrk="1" hangingPunct="1">
                <a:spcBef>
                  <a:spcPct val="0"/>
                </a:spcBef>
              </a:pPr>
              <a:t>74</a:t>
            </a:fld>
            <a:endParaRPr lang="cs-CZ" altLang="en-US" smtClean="0"/>
          </a:p>
        </p:txBody>
      </p:sp>
      <p:sp>
        <p:nvSpPr>
          <p:cNvPr id="154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561612-E3AF-4205-B515-9A3455498A30}" type="slidenum">
              <a:rPr lang="el-GR" altLang="en-US" smtClean="0"/>
              <a:pPr algn="r" eaLnBrk="1" hangingPunct="1">
                <a:spcBef>
                  <a:spcPct val="0"/>
                </a:spcBef>
              </a:pPr>
              <a:t>8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E5D016-E4E0-4C30-8AED-316C088248C0}" type="slidenum">
              <a:rPr lang="el-GR" altLang="en-US" smtClean="0"/>
              <a:pPr algn="r" eaLnBrk="1" hangingPunct="1">
                <a:spcBef>
                  <a:spcPct val="0"/>
                </a:spcBef>
              </a:pPr>
              <a:t>9</a:t>
            </a:fld>
            <a:endParaRPr lang="el-G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171575"/>
            <a:ext cx="74676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752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261B2A5D-A1E6-4ACE-935E-25AE9B7E6E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84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F3D0-4752-4EC4-9F9C-A95E02B321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67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A1663-3196-4988-A4A2-804CE93E92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94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935AD-391E-44E9-AB92-B6206ED104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80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0FC12-F43C-4D26-9F96-8DFD46CEA9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23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A3D3-34CD-48F8-A01C-1865C66F4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95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FB900-E9FD-421B-A69A-4577928FF0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06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C823-E3DB-40FC-8F42-24C5C33C7A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12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E77C-435E-4737-B602-D19E9EFC95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79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83FF-7984-4CED-BA4F-DBC5258792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32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CD4BC-3666-4A39-B2B8-7B6D020B30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72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9DF58EE4-B39B-4D61-8242-3E504733AF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-cyanosite.bio.purdue.edu/cyanotox/toxins/aplysia.html" TargetMode="External"/><Relationship Id="rId3" Type="http://schemas.openxmlformats.org/officeDocument/2006/relationships/hyperlink" Target="http://www-cyanosite.bio.purdue.edu/cyanotox/toxiccyanos/anabaena.html" TargetMode="External"/><Relationship Id="rId7" Type="http://schemas.openxmlformats.org/officeDocument/2006/relationships/hyperlink" Target="http://www-cyanosite.bio.purdue.edu/cyanotox/toxins/cylindro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-cyanosite.bio.purdue.edu/cyanotox/toxins/saxitoxins.html" TargetMode="External"/><Relationship Id="rId5" Type="http://schemas.openxmlformats.org/officeDocument/2006/relationships/hyperlink" Target="http://www-cyanosite.bio.purdue.edu/cyanotox/toxins/microcystins.html" TargetMode="External"/><Relationship Id="rId10" Type="http://schemas.openxmlformats.org/officeDocument/2006/relationships/hyperlink" Target="http://www-cyanosite.bio.purdue.edu/cyanotox/toxins/nodularin.html" TargetMode="External"/><Relationship Id="rId4" Type="http://schemas.openxmlformats.org/officeDocument/2006/relationships/hyperlink" Target="http://www-cyanosite.bio.purdue.edu/cyanotox/toxins/anatoxin.html" TargetMode="External"/><Relationship Id="rId9" Type="http://schemas.openxmlformats.org/officeDocument/2006/relationships/hyperlink" Target="http://www-cyanosite.bio.purdue.edu/cyanotox/toxiccyanos/microcystis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hyperlink" Target="http://www.ppgia.pucpr.br/~maziero/diversos/foto/amanita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://er1.org/docs/photos/Botulinum/Clostridium%20botulinum%20spores.jpg" TargetMode="Externa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26" Type="http://schemas.openxmlformats.org/officeDocument/2006/relationships/image" Target="../media/image94.jpeg"/><Relationship Id="rId3" Type="http://schemas.openxmlformats.org/officeDocument/2006/relationships/image" Target="../media/image71.jpe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24" Type="http://schemas.openxmlformats.org/officeDocument/2006/relationships/image" Target="../media/image92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10" Type="http://schemas.openxmlformats.org/officeDocument/2006/relationships/image" Target="../media/image78.pn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jpeg"/><Relationship Id="rId22" Type="http://schemas.openxmlformats.org/officeDocument/2006/relationships/image" Target="../media/image90.png"/><Relationship Id="rId27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jb.cz/docs/BTWC.pd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622300" y="5340350"/>
            <a:ext cx="373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cs-CZ" sz="2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700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www.recetox.</a:t>
            </a:r>
            <a:r>
              <a:rPr lang="cs-CZ" sz="1700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muni.cz</a:t>
            </a:r>
            <a:r>
              <a:rPr lang="cs-CZ" sz="17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cs-CZ" sz="1700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www.cyanobacteria.net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31750" y="549275"/>
            <a:ext cx="9220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</a:t>
            </a:r>
            <a:r>
              <a:rPr lang="cs-CZ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yanobacteria and their toxins:</a:t>
            </a:r>
          </a:p>
          <a:p>
            <a:pPr algn="ctr">
              <a:defRPr/>
            </a:pPr>
            <a:r>
              <a:rPr lang="cs-CZ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and health risks</a:t>
            </a:r>
          </a:p>
          <a:p>
            <a:pPr algn="ctr">
              <a:defRPr/>
            </a:pPr>
            <a:r>
              <a:rPr lang="cs-CZ" sz="35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cs-CZ" sz="35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25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Luděk Bláha, Blahoslav Maršálek and co.</a:t>
            </a:r>
            <a:r>
              <a:rPr lang="cs-CZ" sz="3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cs-CZ" sz="3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3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cs-CZ" sz="3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Masaryk University, </a:t>
            </a: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Facult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 of Science, RECETOX</a:t>
            </a:r>
            <a:b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&amp; Institute of Botan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y, Academy of Sciences</a:t>
            </a:r>
            <a:b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Brno, Czech Republic</a:t>
            </a:r>
          </a:p>
        </p:txBody>
      </p:sp>
      <p:pic>
        <p:nvPicPr>
          <p:cNvPr id="307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t="20158" r="51399" b="70476"/>
          <a:stretch>
            <a:fillRect/>
          </a:stretch>
        </p:blipFill>
        <p:spPr bwMode="auto">
          <a:xfrm>
            <a:off x="5076825" y="5589588"/>
            <a:ext cx="36718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4643438" y="4076700"/>
            <a:ext cx="4264025" cy="2622550"/>
            <a:chOff x="4643209" y="4077072"/>
            <a:chExt cx="4264192" cy="2622689"/>
          </a:xfrm>
        </p:grpSpPr>
        <p:pic>
          <p:nvPicPr>
            <p:cNvPr id="1229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077072"/>
              <a:ext cx="3975361" cy="228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643209" y="6361606"/>
              <a:ext cx="4097497" cy="338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i="1" dirty="0">
                  <a:latin typeface="+mn-lt"/>
                  <a:cs typeface="Arial" panose="020B0604020202020204" pitchFamily="34" charset="0"/>
                </a:rPr>
                <a:t>Water tank in </a:t>
              </a:r>
              <a:r>
                <a:rPr lang="en-US" sz="1600" i="1" dirty="0" err="1">
                  <a:latin typeface="+mn-lt"/>
                  <a:cs typeface="Arial" panose="020B0604020202020204" pitchFamily="34" charset="0"/>
                </a:rPr>
                <a:t>Užice</a:t>
              </a:r>
              <a:r>
                <a:rPr lang="en-US" sz="1600" i="1" dirty="0">
                  <a:latin typeface="+mn-lt"/>
                  <a:cs typeface="Arial" panose="020B0604020202020204" pitchFamily="34" charset="0"/>
                </a:rPr>
                <a:t>. Photo: Milos </a:t>
              </a:r>
              <a:r>
                <a:rPr lang="en-US" sz="1600" i="1" dirty="0" err="1">
                  <a:latin typeface="+mn-lt"/>
                  <a:cs typeface="Arial" panose="020B0604020202020204" pitchFamily="34" charset="0"/>
                </a:rPr>
                <a:t>Cvetkovic</a:t>
              </a:r>
              <a:endParaRPr lang="en-US" sz="1600" i="1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1229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9100"/>
            <a:ext cx="42354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268413"/>
            <a:ext cx="3687762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188" y="188913"/>
            <a:ext cx="7848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Serbia: The </a:t>
            </a:r>
            <a:r>
              <a:rPr lang="en-US" sz="3200" b="1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Uzice</a:t>
            </a:r>
            <a:r>
              <a:rPr lang="en-US" sz="32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case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388" y="908050"/>
            <a:ext cx="483235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In December 2013 there was a widespread bloom of </a:t>
            </a:r>
            <a:r>
              <a:rPr lang="en-US" sz="1800" i="1" dirty="0" err="1">
                <a:latin typeface="+mn-lt"/>
                <a:cs typeface="Arial" panose="020B0604020202020204" pitchFamily="34" charset="0"/>
              </a:rPr>
              <a:t>Planktothrix</a:t>
            </a:r>
            <a:r>
              <a:rPr lang="en-US" sz="18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i="1" dirty="0" err="1">
                <a:latin typeface="+mn-lt"/>
                <a:cs typeface="Arial" panose="020B0604020202020204" pitchFamily="34" charset="0"/>
              </a:rPr>
              <a:t>rubescens</a:t>
            </a:r>
            <a:r>
              <a:rPr lang="en-US" sz="1800" i="1" dirty="0">
                <a:latin typeface="+mn-lt"/>
                <a:cs typeface="Arial" panose="020B0604020202020204" pitchFamily="34" charset="0"/>
              </a:rPr>
              <a:t>  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in lake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Vruci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which is an artificial water reservoir serving the city of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Uzice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ppl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. 70.000).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The use of water for drinking and preparation of food was forbidden.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The WTP switched to an alternative source of water (groundwater).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Data regarding the presence of cyanotoxins in water during the episode were not publicized.</a:t>
            </a:r>
          </a:p>
          <a:p>
            <a:pPr algn="l">
              <a:defRPr/>
            </a:pPr>
            <a:endParaRPr lang="en-US" sz="1800" i="1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Talking about „risks“ of cyanobacteria 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381000" y="1676400"/>
            <a:ext cx="982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>
                <a:solidFill>
                  <a:srgbClr val="FFFF00"/>
                </a:solidFill>
              </a:rPr>
              <a:t>RISK = </a:t>
            </a:r>
            <a:r>
              <a:rPr lang="en-US" altLang="en-US" sz="2600" b="1">
                <a:solidFill>
                  <a:srgbClr val="FFFF00"/>
                </a:solidFill>
              </a:rPr>
              <a:t>probabilit</a:t>
            </a:r>
            <a:r>
              <a:rPr lang="cs-CZ" altLang="en-US" sz="2600" b="1">
                <a:solidFill>
                  <a:srgbClr val="FFFF00"/>
                </a:solidFill>
              </a:rPr>
              <a:t>y of the occurrence of </a:t>
            </a:r>
            <a:br>
              <a:rPr lang="cs-CZ" altLang="en-US" sz="2600" b="1">
                <a:solidFill>
                  <a:srgbClr val="FFFF00"/>
                </a:solidFill>
              </a:rPr>
            </a:br>
            <a:r>
              <a:rPr lang="cs-CZ" altLang="en-US" sz="2600" b="1">
                <a:solidFill>
                  <a:srgbClr val="FFFF00"/>
                </a:solidFill>
              </a:rPr>
              <a:t>HAZARDOUS event</a:t>
            </a:r>
            <a:endParaRPr lang="en-US" altLang="en-US" sz="2600"/>
          </a:p>
          <a:p>
            <a:pPr lvl="2" eaLnBrk="1" hangingPunct="1">
              <a:buSzPct val="80000"/>
              <a:buFontTx/>
              <a:buChar char="•"/>
            </a:pPr>
            <a:endParaRPr lang="cs-CZ" altLang="en-US" sz="2600" b="1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600" b="1"/>
              <a:t>„Hazardous events“ resulting </a:t>
            </a:r>
            <a:r>
              <a:rPr lang="en-US" altLang="en-US" sz="2600" b="1"/>
              <a:t/>
            </a:r>
            <a:br>
              <a:rPr lang="en-US" altLang="en-US" sz="2600" b="1"/>
            </a:br>
            <a:r>
              <a:rPr lang="cs-CZ" altLang="en-US" sz="2600" b="1"/>
              <a:t>f</a:t>
            </a:r>
            <a:r>
              <a:rPr lang="en-US" altLang="en-US" sz="2600" b="1"/>
              <a:t>rom eu/trophication of the environment</a:t>
            </a:r>
            <a:endParaRPr lang="cs-CZ" altLang="en-US" sz="2600" b="1"/>
          </a:p>
          <a:p>
            <a:pPr lvl="2" eaLnBrk="1" hangingPunct="1">
              <a:buSzPct val="80000"/>
              <a:buFontTx/>
              <a:buChar char="•"/>
            </a:pPr>
            <a:endParaRPr lang="cs-CZ" altLang="en-US" sz="2600" b="1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en-US" altLang="en-US" sz="2600" b="1" u="sng">
                <a:solidFill>
                  <a:srgbClr val="FFFF00"/>
                </a:solidFill>
              </a:rPr>
              <a:t>Primar</a:t>
            </a:r>
            <a:r>
              <a:rPr lang="cs-CZ" altLang="en-US" sz="2600" b="1" u="sng">
                <a:solidFill>
                  <a:srgbClr val="FFFF00"/>
                </a:solidFill>
              </a:rPr>
              <a:t>y</a:t>
            </a:r>
            <a:r>
              <a:rPr lang="cs-CZ" altLang="en-US" sz="2600" b="1">
                <a:solidFill>
                  <a:srgbClr val="FFFF00"/>
                </a:solidFill>
              </a:rPr>
              <a:t> </a:t>
            </a:r>
            <a:r>
              <a:rPr lang="en-US" altLang="en-US" sz="2600"/>
              <a:t>damage to </a:t>
            </a:r>
            <a:r>
              <a:rPr lang="en-US" altLang="en-US" sz="2600" u="sng"/>
              <a:t>structure</a:t>
            </a:r>
            <a:r>
              <a:rPr lang="en-US" altLang="en-US" sz="2600"/>
              <a:t> and </a:t>
            </a:r>
            <a:r>
              <a:rPr lang="cs-CZ" altLang="en-US" sz="2600" u="sng"/>
              <a:t>functioning</a:t>
            </a:r>
            <a:r>
              <a:rPr lang="cs-CZ" altLang="en-US" sz="2600"/>
              <a:t> </a:t>
            </a:r>
            <a:br>
              <a:rPr lang="cs-CZ" altLang="en-US" sz="2600"/>
            </a:br>
            <a:r>
              <a:rPr lang="cs-CZ" altLang="en-US" sz="2600"/>
              <a:t>of </a:t>
            </a:r>
            <a:r>
              <a:rPr lang="en-US" altLang="en-US" sz="2600"/>
              <a:t>ecos</a:t>
            </a:r>
            <a:r>
              <a:rPr lang="cs-CZ" altLang="en-US" sz="2600"/>
              <a:t>ystems</a:t>
            </a:r>
          </a:p>
          <a:p>
            <a:pPr lvl="4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 u="sng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 u="sng"/>
              <a:t>Secondary</a:t>
            </a:r>
            <a:r>
              <a:rPr lang="cs-CZ" altLang="en-US" sz="2600"/>
              <a:t> signs -</a:t>
            </a:r>
            <a:r>
              <a:rPr lang="en-US" altLang="en-US" sz="2600"/>
              <a:t>&gt; </a:t>
            </a:r>
            <a:r>
              <a:rPr lang="cs-CZ" altLang="en-US" sz="2600" u="sng"/>
              <a:t>ecotoxicity and toxicity</a:t>
            </a:r>
          </a:p>
          <a:p>
            <a:pPr lvl="4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4" eaLnBrk="1" hangingPunct="1">
              <a:buClr>
                <a:schemeClr val="accent1"/>
              </a:buClr>
              <a:buSzPct val="80000"/>
              <a:buFontTx/>
              <a:buNone/>
            </a:pPr>
            <a:endParaRPr lang="cs-CZ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5334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„stability“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28600" y="16002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 u="sng">
                <a:solidFill>
                  <a:srgbClr val="FFFF00"/>
                </a:solidFill>
              </a:rPr>
              <a:t>Stable and functioning ecosystem</a:t>
            </a:r>
            <a:endParaRPr lang="en-US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Complex and complicated structure (diversity)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Many links (food networks) among organisms </a:t>
            </a:r>
            <a:br>
              <a:rPr lang="cs-CZ" altLang="en-US" sz="2600"/>
            </a:br>
            <a:r>
              <a:rPr lang="cs-CZ" altLang="en-US" sz="2600"/>
              <a:t>= ecosystem functioning</a:t>
            </a:r>
          </a:p>
          <a:p>
            <a:pPr lvl="4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i="1"/>
              <a:t>Including „ecosystem services“ to humans: </a:t>
            </a:r>
            <a:endParaRPr lang="en-US" altLang="en-US" sz="2600"/>
          </a:p>
          <a:p>
            <a:pPr lvl="4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200" i="1"/>
              <a:t>   supplies, regulations, cultural</a:t>
            </a:r>
            <a:r>
              <a:rPr lang="en-US" altLang="en-US" sz="2200" i="1"/>
              <a:t> / aesthetic</a:t>
            </a:r>
            <a:r>
              <a:rPr lang="cs-CZ" altLang="en-US" sz="2200" i="1"/>
              <a:t>, supporting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5334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Complex e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system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3058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5257800"/>
            <a:ext cx="9067800" cy="1524000"/>
            <a:chOff x="48" y="3312"/>
            <a:chExt cx="5712" cy="960"/>
          </a:xfrm>
        </p:grpSpPr>
        <p:sp>
          <p:nvSpPr>
            <p:cNvPr id="15366" name="Oval 5"/>
            <p:cNvSpPr>
              <a:spLocks noChangeArrowheads="1"/>
            </p:cNvSpPr>
            <p:nvPr/>
          </p:nvSpPr>
          <p:spPr bwMode="auto">
            <a:xfrm>
              <a:off x="1680" y="3792"/>
              <a:ext cx="4080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48" y="3312"/>
              <a:ext cx="2352" cy="7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r>
                <a:rPr lang="cs-CZ" altLang="en-US" sz="2400">
                  <a:solidFill>
                    <a:srgbClr val="000000"/>
                  </a:solidFill>
                  <a:latin typeface="Times New Roman" pitchFamily="18" charset="0"/>
                </a:rPr>
                <a:t>rganisms exist together </a:t>
              </a: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lang="en-US" altLang="en-US" sz="2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lang="cs-CZ" altLang="en-US" sz="24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</a:rPr>
                <a:t>&gt; rich network of relationships </a:t>
              </a:r>
              <a:endParaRPr lang="cs-CZ" altLang="en-US" sz="24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227013" y="188913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CYANOBACTERIAL BLOOMS: RISKS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pic>
        <p:nvPicPr>
          <p:cNvPr id="16388" name="Picture 12" descr="http://i.huffpost.com/gen/1950953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84538"/>
            <a:ext cx="496887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ovéPole 19"/>
          <p:cNvSpPr txBox="1">
            <a:spLocks noChangeArrowheads="1"/>
          </p:cNvSpPr>
          <p:nvPr/>
        </p:nvSpPr>
        <p:spPr bwMode="auto">
          <a:xfrm>
            <a:off x="1060450" y="1268413"/>
            <a:ext cx="1296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BLOOM</a:t>
            </a: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16390" name="TextovéPole 20"/>
          <p:cNvSpPr txBox="1">
            <a:spLocks noChangeArrowheads="1"/>
          </p:cNvSpPr>
          <p:nvPr/>
        </p:nvSpPr>
        <p:spPr bwMode="auto">
          <a:xfrm>
            <a:off x="1036638" y="4110038"/>
            <a:ext cx="1593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HUMAN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health risks</a:t>
            </a:r>
            <a:endParaRPr lang="en-GB" altLang="en-US" sz="2400">
              <a:latin typeface="Times New Roman" pitchFamily="18" charset="0"/>
            </a:endParaRPr>
          </a:p>
        </p:txBody>
      </p:sp>
      <p:cxnSp>
        <p:nvCxnSpPr>
          <p:cNvPr id="16391" name="Přímá spojovací šipka 22"/>
          <p:cNvCxnSpPr>
            <a:cxnSpLocks noChangeShapeType="1"/>
          </p:cNvCxnSpPr>
          <p:nvPr/>
        </p:nvCxnSpPr>
        <p:spPr bwMode="auto">
          <a:xfrm>
            <a:off x="1476375" y="1773238"/>
            <a:ext cx="0" cy="503237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Přímá spojovací šipka 23"/>
          <p:cNvCxnSpPr>
            <a:cxnSpLocks noChangeShapeType="1"/>
          </p:cNvCxnSpPr>
          <p:nvPr/>
        </p:nvCxnSpPr>
        <p:spPr bwMode="auto">
          <a:xfrm>
            <a:off x="2555875" y="1557338"/>
            <a:ext cx="1728788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3" name="TextovéPole 27"/>
          <p:cNvSpPr txBox="1">
            <a:spLocks noChangeArrowheads="1"/>
          </p:cNvSpPr>
          <p:nvPr/>
        </p:nvSpPr>
        <p:spPr bwMode="auto">
          <a:xfrm>
            <a:off x="885825" y="2349500"/>
            <a:ext cx="130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TOXINS</a:t>
            </a: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16394" name="TextovéPole 29"/>
          <p:cNvSpPr txBox="1">
            <a:spLocks noChangeArrowheads="1"/>
          </p:cNvSpPr>
          <p:nvPr/>
        </p:nvSpPr>
        <p:spPr bwMode="auto">
          <a:xfrm>
            <a:off x="4643438" y="1773238"/>
            <a:ext cx="3090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ECOLOGICAL RISKS</a:t>
            </a:r>
            <a:endParaRPr lang="en-GB" altLang="en-US" sz="2400">
              <a:latin typeface="Times New Roman" pitchFamily="18" charset="0"/>
            </a:endParaRPr>
          </a:p>
        </p:txBody>
      </p:sp>
      <p:cxnSp>
        <p:nvCxnSpPr>
          <p:cNvPr id="16395" name="Přímá spojovací šipka 30"/>
          <p:cNvCxnSpPr>
            <a:cxnSpLocks noChangeShapeType="1"/>
          </p:cNvCxnSpPr>
          <p:nvPr/>
        </p:nvCxnSpPr>
        <p:spPr bwMode="auto">
          <a:xfrm>
            <a:off x="2555875" y="2565400"/>
            <a:ext cx="1728788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6" name="Přímá spojovací šipka 31"/>
          <p:cNvCxnSpPr>
            <a:cxnSpLocks noChangeShapeType="1"/>
          </p:cNvCxnSpPr>
          <p:nvPr/>
        </p:nvCxnSpPr>
        <p:spPr bwMode="auto">
          <a:xfrm>
            <a:off x="1476375" y="2924175"/>
            <a:ext cx="0" cy="504825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bdélník 32"/>
          <p:cNvSpPr>
            <a:spLocks noChangeArrowheads="1"/>
          </p:cNvSpPr>
          <p:nvPr/>
        </p:nvSpPr>
        <p:spPr bwMode="auto">
          <a:xfrm>
            <a:off x="684213" y="1196975"/>
            <a:ext cx="6983412" cy="1079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risk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1: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Loss of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phytoplankton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biodiversit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-533400" y="16002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Anthropogenic changes in the environment (more nutrients - P,N) </a:t>
            </a:r>
            <a:br>
              <a:rPr lang="cs-CZ" altLang="en-US" sz="2600"/>
            </a:br>
            <a:r>
              <a:rPr lang="cs-CZ" altLang="en-US" sz="2600"/>
              <a:t>	-</a:t>
            </a:r>
            <a:r>
              <a:rPr lang="en-US" altLang="en-US" sz="2600"/>
              <a:t>&gt; </a:t>
            </a:r>
            <a:r>
              <a:rPr lang="cs-CZ" altLang="en-US" sz="2600"/>
              <a:t>advantage for „</a:t>
            </a:r>
            <a:r>
              <a:rPr lang="cs-CZ" altLang="en-US" sz="2600">
                <a:solidFill>
                  <a:srgbClr val="FFFF00"/>
                </a:solidFill>
              </a:rPr>
              <a:t>some“ phytoplankton organisms</a:t>
            </a:r>
            <a:endParaRPr lang="cs-CZ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Complex communities replaced with </a:t>
            </a:r>
            <a:r>
              <a:rPr lang="cs-CZ" altLang="en-US" sz="2600">
                <a:solidFill>
                  <a:srgbClr val="FFFF00"/>
                </a:solidFill>
              </a:rPr>
              <a:t>„monoculture“</a:t>
            </a:r>
            <a:r>
              <a:rPr lang="cs-CZ" altLang="en-US" sz="2600"/>
              <a:t> </a:t>
            </a:r>
            <a:br>
              <a:rPr lang="cs-CZ" altLang="en-US" sz="2600"/>
            </a:br>
            <a:r>
              <a:rPr lang="cs-CZ" altLang="en-US" sz="2600"/>
              <a:t>(often </a:t>
            </a:r>
            <a:r>
              <a:rPr lang="cs-CZ" altLang="en-US" sz="2600" i="1"/>
              <a:t>Microcystis aeruginosa, Planktothrix sp.</a:t>
            </a:r>
            <a:r>
              <a:rPr lang="cs-CZ" altLang="en-US" sz="2600"/>
              <a:t>)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„Monocultures“ </a:t>
            </a:r>
            <a:r>
              <a:rPr lang="cs-CZ" altLang="en-US" sz="2600" b="1">
                <a:solidFill>
                  <a:srgbClr val="FFFF00"/>
                </a:solidFill>
              </a:rPr>
              <a:t>have secondary effects </a:t>
            </a:r>
          </a:p>
          <a:p>
            <a:pPr lvl="4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200" i="1"/>
              <a:t>-</a:t>
            </a:r>
            <a:r>
              <a:rPr lang="en-US" altLang="en-US" sz="2200" i="1"/>
              <a:t>&gt; </a:t>
            </a:r>
            <a:r>
              <a:rPr lang="cs-CZ" altLang="en-US" sz="2200"/>
              <a:t>changes in hydrochemistry (higher pH, transparency)</a:t>
            </a:r>
          </a:p>
          <a:p>
            <a:pPr lvl="4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200"/>
              <a:t>		-</a:t>
            </a:r>
            <a:r>
              <a:rPr lang="en-US" altLang="en-US" sz="2200"/>
              <a:t>&gt; </a:t>
            </a:r>
            <a:r>
              <a:rPr lang="cs-CZ" altLang="en-US" sz="2200"/>
              <a:t>further indirect impacts on other organisms</a:t>
            </a:r>
            <a:endParaRPr lang="cs-CZ" altLang="en-US" sz="22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2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2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2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2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5" grpId="0" build="p" bldLvl="4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8862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01955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42481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risk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1: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Loss of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phytoplankton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biodiversit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pic>
        <p:nvPicPr>
          <p:cNvPr id="1945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35113"/>
            <a:ext cx="7772400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37050"/>
            <a:ext cx="34290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1" name="Rectangle 11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risk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1: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Loss of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phytoplankton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biodiversit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26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risk 2:</a:t>
            </a:r>
          </a:p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Further ecosystem changes </a:t>
            </a: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sp>
        <p:nvSpPr>
          <p:cNvPr id="165894" name="Rectangle 1030"/>
          <p:cNvSpPr>
            <a:spLocks noChangeArrowheads="1"/>
          </p:cNvSpPr>
          <p:nvPr/>
        </p:nvSpPr>
        <p:spPr bwMode="auto">
          <a:xfrm>
            <a:off x="0" y="16002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 u="sng">
                <a:solidFill>
                  <a:srgbClr val="FFFF00"/>
                </a:solidFill>
              </a:rPr>
              <a:t>Phytoplankton -</a:t>
            </a:r>
            <a:r>
              <a:rPr lang="en-US" altLang="en-US" sz="2600" b="1" u="sng">
                <a:solidFill>
                  <a:srgbClr val="FFFF00"/>
                </a:solidFill>
              </a:rPr>
              <a:t>&gt; </a:t>
            </a:r>
            <a:r>
              <a:rPr lang="cs-CZ" altLang="en-US" sz="2600" b="1" u="sng">
                <a:solidFill>
                  <a:srgbClr val="FFFF00"/>
                </a:solidFill>
              </a:rPr>
              <a:t>changes in the whole network</a:t>
            </a:r>
            <a:endParaRPr lang="en-US" altLang="en-US" sz="2600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600"/>
              <a:t>Reported examples …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Changes in the </a:t>
            </a:r>
            <a:r>
              <a:rPr lang="cs-CZ" altLang="en-US" sz="2600">
                <a:solidFill>
                  <a:srgbClr val="FFFF00"/>
                </a:solidFill>
              </a:rPr>
              <a:t>consumers communites</a:t>
            </a:r>
            <a:r>
              <a:rPr lang="cs-CZ" altLang="en-US" sz="2600" b="1">
                <a:solidFill>
                  <a:srgbClr val="FFFF00"/>
                </a:solidFill>
              </a:rPr>
              <a:t> </a:t>
            </a:r>
            <a:r>
              <a:rPr lang="cs-CZ" altLang="en-US" sz="2600"/>
              <a:t>	zooplankton</a:t>
            </a:r>
            <a:r>
              <a:rPr lang="en-US" altLang="en-US" sz="2600"/>
              <a:t> </a:t>
            </a:r>
            <a:r>
              <a:rPr lang="cs-CZ" altLang="en-US" sz="2600"/>
              <a:t>-</a:t>
            </a:r>
            <a:r>
              <a:rPr lang="en-US" altLang="en-US" sz="2600"/>
              <a:t>&gt; </a:t>
            </a:r>
            <a:r>
              <a:rPr lang="cs-CZ" altLang="en-US" sz="2600"/>
              <a:t>fish -</a:t>
            </a:r>
            <a:r>
              <a:rPr lang="en-US" altLang="en-US" sz="2600"/>
              <a:t>&gt; …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>
                <a:solidFill>
                  <a:srgbClr val="FFFF00"/>
                </a:solidFill>
              </a:rPr>
              <a:t>Makrophyte disappearance </a:t>
            </a:r>
            <a:r>
              <a:rPr lang="cs-CZ" altLang="en-US" sz="2600"/>
              <a:t>(reed) </a:t>
            </a:r>
            <a:br>
              <a:rPr lang="cs-CZ" altLang="en-US" sz="2600"/>
            </a:br>
            <a:r>
              <a:rPr lang="cs-CZ" altLang="en-US" sz="2600"/>
              <a:t>(shading -</a:t>
            </a:r>
            <a:r>
              <a:rPr lang="en-US" altLang="en-US" sz="2600"/>
              <a:t>&gt;</a:t>
            </a:r>
            <a:r>
              <a:rPr lang="cs-CZ" altLang="en-US" sz="2600"/>
              <a:t> </a:t>
            </a:r>
            <a:r>
              <a:rPr lang="en-US" altLang="en-US" sz="2600"/>
              <a:t>no germination …</a:t>
            </a:r>
            <a:r>
              <a:rPr lang="cs-CZ" altLang="en-US" sz="2600"/>
              <a:t>)</a:t>
            </a:r>
          </a:p>
          <a:p>
            <a:pPr lvl="4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en-US" altLang="en-US" sz="1800" b="1"/>
              <a:t>	</a:t>
            </a:r>
            <a:r>
              <a:rPr lang="cs-CZ" altLang="en-US" sz="1800" b="1"/>
              <a:t>-</a:t>
            </a:r>
            <a:r>
              <a:rPr lang="en-US" altLang="en-US" sz="1800" b="1"/>
              <a:t>&gt; </a:t>
            </a:r>
            <a:r>
              <a:rPr lang="en-US" altLang="en-US" sz="1800" b="1">
                <a:solidFill>
                  <a:srgbClr val="FF0000"/>
                </a:solidFill>
              </a:rPr>
              <a:t>macroph</a:t>
            </a:r>
            <a:r>
              <a:rPr lang="cs-CZ" altLang="en-US" sz="1800" b="1">
                <a:solidFill>
                  <a:srgbClr val="FF0000"/>
                </a:solidFill>
              </a:rPr>
              <a:t>ytes 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cs-CZ" altLang="en-US" sz="1800" b="1">
                <a:solidFill>
                  <a:srgbClr val="FF0000"/>
                </a:solidFill>
              </a:rPr>
              <a:t>= substrate for other organisms …</a:t>
            </a:r>
            <a:br>
              <a:rPr lang="cs-CZ" altLang="en-US" sz="1800" b="1">
                <a:solidFill>
                  <a:srgbClr val="FF0000"/>
                </a:solidFill>
              </a:rPr>
            </a:br>
            <a:endParaRPr lang="cs-CZ" altLang="en-US" sz="2600" b="1" u="sng">
              <a:solidFill>
                <a:srgbClr val="FFFF00"/>
              </a:solidFill>
            </a:endParaRP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 u="sng">
                <a:solidFill>
                  <a:srgbClr val="FFFF00"/>
                </a:solidFill>
              </a:rPr>
              <a:t>New „expansive“ species</a:t>
            </a:r>
            <a:endParaRPr lang="en-US" altLang="en-US" sz="2600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200"/>
              <a:t>cyanobacterium </a:t>
            </a:r>
            <a:r>
              <a:rPr lang="cs-CZ" altLang="en-US" sz="2200" i="1"/>
              <a:t>Cylindrospermopsis raciborskii (?)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 u="sng">
                <a:solidFill>
                  <a:srgbClr val="FFFF00"/>
                </a:solidFill>
              </a:rPr>
              <a:t>Water blooms</a:t>
            </a:r>
            <a:r>
              <a:rPr lang="cs-CZ" altLang="en-US" sz="2600">
                <a:solidFill>
                  <a:srgbClr val="FFFF00"/>
                </a:solidFill>
              </a:rPr>
              <a:t> = substrate for „associated bacteria“</a:t>
            </a:r>
            <a:endParaRPr lang="cs-CZ" altLang="en-US" sz="2600" i="1"/>
          </a:p>
        </p:txBody>
      </p:sp>
      <p:pic>
        <p:nvPicPr>
          <p:cNvPr id="20485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097213"/>
            <a:ext cx="18669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5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5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5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5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5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5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5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4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18288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Sudden disappearance of the producers „monoculture“ </a:t>
            </a:r>
            <a:endParaRPr lang="en-US" altLang="en-US" sz="2600"/>
          </a:p>
          <a:p>
            <a:pPr lvl="2" eaLnBrk="1" hangingPunct="1">
              <a:buSzPct val="80000"/>
              <a:buFontTx/>
              <a:buNone/>
            </a:pPr>
            <a:r>
              <a:rPr lang="cs-CZ" altLang="en-US" sz="2600"/>
              <a:t>(</a:t>
            </a:r>
            <a:r>
              <a:rPr lang="cs-CZ" altLang="en-US" sz="2600" i="1"/>
              <a:t>rapid environmental changes, „infections“ by viruses</a:t>
            </a:r>
            <a:r>
              <a:rPr lang="en-US" altLang="en-US" sz="2600" i="1"/>
              <a:t>/</a:t>
            </a:r>
            <a:r>
              <a:rPr lang="cs-CZ" altLang="en-US" sz="2600" i="1"/>
              <a:t>phages</a:t>
            </a:r>
            <a:r>
              <a:rPr lang="cs-CZ" altLang="en-US" sz="2600"/>
              <a:t>)   -</a:t>
            </a:r>
            <a:r>
              <a:rPr lang="en-US" altLang="en-US" sz="2600"/>
              <a:t>&gt; </a:t>
            </a:r>
            <a:r>
              <a:rPr lang="cs-CZ" altLang="en-US" sz="2600" b="1">
                <a:solidFill>
                  <a:srgbClr val="FFFF00"/>
                </a:solidFill>
              </a:rPr>
              <a:t>Ecosystem collapse</a:t>
            </a:r>
          </a:p>
          <a:p>
            <a:pPr lvl="2" eaLnBrk="1" hangingPunct="1">
              <a:buSzPct val="80000"/>
              <a:buFontTx/>
              <a:buChar char="•"/>
            </a:pP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u="sng"/>
              <a:t>Seasonal changes </a:t>
            </a:r>
            <a:endParaRPr lang="en-US" altLang="en-US" sz="2600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600"/>
              <a:t>Cyanobacterial biomass lysis </a:t>
            </a:r>
            <a:br>
              <a:rPr lang="cs-CZ" altLang="en-US" sz="2600"/>
            </a:br>
            <a:r>
              <a:rPr lang="cs-CZ" altLang="en-US" sz="2600"/>
              <a:t>       -</a:t>
            </a:r>
            <a:r>
              <a:rPr lang="en-US" altLang="en-US" sz="2600"/>
              <a:t>&gt; bacterial deca</a:t>
            </a:r>
            <a:r>
              <a:rPr lang="cs-CZ" altLang="en-US" sz="2600"/>
              <a:t>y -</a:t>
            </a:r>
            <a:r>
              <a:rPr lang="en-US" altLang="en-US" sz="2600"/>
              <a:t>&gt; loss of </a:t>
            </a:r>
            <a:r>
              <a:rPr lang="cs-CZ" altLang="en-US" sz="2600"/>
              <a:t>O</a:t>
            </a:r>
            <a:r>
              <a:rPr lang="cs-CZ" altLang="en-US" sz="2600" baseline="-25000">
                <a:latin typeface="Tekton Pro" pitchFamily="34" charset="0"/>
              </a:rPr>
              <a:t>2</a:t>
            </a:r>
            <a:r>
              <a:rPr lang="en-US" altLang="en-US" sz="2600" baseline="-25000">
                <a:latin typeface="Tekton Pro" pitchFamily="34" charset="0"/>
              </a:rPr>
              <a:t> </a:t>
            </a:r>
            <a:br>
              <a:rPr lang="en-US" altLang="en-US" sz="2600" baseline="-25000">
                <a:latin typeface="Tekton Pro" pitchFamily="34" charset="0"/>
              </a:rPr>
            </a:br>
            <a:r>
              <a:rPr lang="en-US" altLang="en-US" sz="2600" baseline="-25000">
                <a:latin typeface="Tekton Pro" pitchFamily="34" charset="0"/>
              </a:rPr>
              <a:t> 		</a:t>
            </a:r>
            <a:r>
              <a:rPr lang="cs-CZ" altLang="en-US" sz="2600"/>
              <a:t>-</a:t>
            </a:r>
            <a:r>
              <a:rPr lang="en-US" altLang="en-US" sz="2600"/>
              <a:t>&gt; </a:t>
            </a:r>
            <a:r>
              <a:rPr lang="en-US" altLang="en-US" sz="2600" b="1">
                <a:solidFill>
                  <a:srgbClr val="FFFF00"/>
                </a:solidFill>
              </a:rPr>
              <a:t>anaerobic conditions </a:t>
            </a:r>
            <a:r>
              <a:rPr lang="cs-CZ" altLang="en-US" sz="2600" b="1">
                <a:solidFill>
                  <a:srgbClr val="FFFF00"/>
                </a:solidFill>
              </a:rPr>
              <a:t>- collapse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/>
              <a:t>Deaths of aquatic organisms </a:t>
            </a:r>
            <a:r>
              <a:rPr lang="cs-CZ" altLang="en-US" sz="2600"/>
              <a:t>(fish …)</a:t>
            </a:r>
            <a:endParaRPr lang="en-US" altLang="en-US" sz="2600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600"/>
              <a:t>Pathogens (anaerobic Clostridium botulinum)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2600"/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risk 3:</a:t>
            </a:r>
          </a:p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Ecosystem catastrophes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6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6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457200" y="217488"/>
            <a:ext cx="8458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cs-CZ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Blue green algae </a:t>
            </a:r>
            <a:br>
              <a:rPr lang="cs-CZ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(CYANOBACTERIA,  CYANOPHYTA)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62000" y="21336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pitchFamily="2" charset="2"/>
              <a:buNone/>
            </a:pPr>
            <a:endParaRPr lang="en-US" altLang="en-US" sz="2800">
              <a:cs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355725" y="1717675"/>
            <a:ext cx="550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646238"/>
            <a:ext cx="8177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en-US" sz="2800">
                <a:cs typeface="Arial" charset="0"/>
              </a:rPr>
              <a:t> </a:t>
            </a:r>
            <a:r>
              <a:rPr lang="cs-CZ" altLang="en-US" sz="2800"/>
              <a:t>photosynthetic </a:t>
            </a:r>
            <a:r>
              <a:rPr lang="cs-CZ" altLang="en-US" sz="2800">
                <a:solidFill>
                  <a:srgbClr val="FF0000"/>
                </a:solidFill>
                <a:cs typeface="Arial" charset="0"/>
              </a:rPr>
              <a:t>prokaryot</a:t>
            </a:r>
            <a:r>
              <a:rPr lang="cs-CZ" altLang="en-US" sz="2800">
                <a:solidFill>
                  <a:srgbClr val="FF0000"/>
                </a:solidFill>
              </a:rPr>
              <a:t>a</a:t>
            </a:r>
            <a:endParaRPr lang="cs-CZ" altLang="en-US" sz="280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4102" name="Picture 6" descr="ANABF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14312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yanophyta_cylindrospermum_u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727575"/>
            <a:ext cx="14716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yanophyta_anabaena_up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472757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cyanophyta_oscillatoria_upr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2757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838200" y="2133600"/>
            <a:ext cx="6705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en-US" sz="2800">
                <a:cs typeface="Arial" charset="0"/>
              </a:rPr>
              <a:t> </a:t>
            </a:r>
            <a:r>
              <a:rPr lang="cs-CZ" altLang="en-US" sz="2800"/>
              <a:t>live at </a:t>
            </a:r>
            <a:r>
              <a:rPr lang="cs-CZ" altLang="en-US" sz="2800">
                <a:solidFill>
                  <a:srgbClr val="FF0000"/>
                </a:solidFill>
              </a:rPr>
              <a:t>various biotops</a:t>
            </a:r>
            <a:br>
              <a:rPr lang="cs-CZ" altLang="en-US" sz="2800">
                <a:solidFill>
                  <a:srgbClr val="FF0000"/>
                </a:solidFill>
              </a:rPr>
            </a:br>
            <a:r>
              <a:rPr lang="cs-CZ" altLang="en-US" sz="2800">
                <a:cs typeface="Arial" charset="0"/>
              </a:rPr>
              <a:t>(</a:t>
            </a:r>
            <a:r>
              <a:rPr lang="cs-CZ" altLang="en-US" sz="2800" b="1">
                <a:solidFill>
                  <a:srgbClr val="FFFF00"/>
                </a:solidFill>
              </a:rPr>
              <a:t>water</a:t>
            </a:r>
            <a:r>
              <a:rPr lang="cs-CZ" altLang="en-US" sz="2800">
                <a:cs typeface="Arial" charset="0"/>
              </a:rPr>
              <a:t>, </a:t>
            </a:r>
            <a:r>
              <a:rPr lang="cs-CZ" altLang="en-US" sz="2800"/>
              <a:t>soil</a:t>
            </a:r>
            <a:r>
              <a:rPr lang="cs-CZ" altLang="en-US" sz="2800">
                <a:cs typeface="Arial" charset="0"/>
              </a:rPr>
              <a:t>, </a:t>
            </a:r>
            <a:r>
              <a:rPr lang="cs-CZ" altLang="en-US" sz="2800"/>
              <a:t>ice</a:t>
            </a:r>
            <a:r>
              <a:rPr lang="cs-CZ" altLang="en-US" sz="2800">
                <a:cs typeface="Arial" charset="0"/>
              </a:rPr>
              <a:t>, </a:t>
            </a:r>
            <a:r>
              <a:rPr lang="cs-CZ" altLang="en-US" sz="2800"/>
              <a:t>rocks, lichens …)</a:t>
            </a:r>
            <a:endParaRPr lang="cs-CZ" altLang="en-US" sz="2400"/>
          </a:p>
        </p:txBody>
      </p:sp>
      <p:pic>
        <p:nvPicPr>
          <p:cNvPr id="4107" name="Picture 11" descr="flmcy5b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075113"/>
            <a:ext cx="180022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yanophyta_microcystis_upr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2757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04800" y="3397250"/>
            <a:ext cx="7073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en-US" sz="2800">
                <a:cs typeface="Arial" charset="0"/>
              </a:rPr>
              <a:t> </a:t>
            </a:r>
            <a:r>
              <a:rPr lang="en-US" altLang="en-US" sz="2800">
                <a:cs typeface="Arial" charset="0"/>
              </a:rPr>
              <a:t>cca 3</a:t>
            </a:r>
            <a:r>
              <a:rPr lang="cs-CZ" altLang="en-US" sz="2800"/>
              <a:t> </a:t>
            </a:r>
            <a:r>
              <a:rPr lang="en-US" altLang="en-US" sz="2800">
                <a:cs typeface="Arial" charset="0"/>
              </a:rPr>
              <a:t>x</a:t>
            </a:r>
            <a:r>
              <a:rPr lang="cs-CZ" altLang="en-US" sz="2800"/>
              <a:t> </a:t>
            </a:r>
            <a:r>
              <a:rPr lang="en-US" altLang="en-US" sz="2800">
                <a:cs typeface="Arial" charset="0"/>
              </a:rPr>
              <a:t>10</a:t>
            </a:r>
            <a:r>
              <a:rPr lang="en-US" altLang="en-US" sz="2800" baseline="30000">
                <a:cs typeface="Arial" charset="0"/>
              </a:rPr>
              <a:t>9</a:t>
            </a:r>
            <a:r>
              <a:rPr lang="en-US" altLang="en-US" sz="2800">
                <a:cs typeface="Arial" charset="0"/>
              </a:rPr>
              <a:t> </a:t>
            </a:r>
            <a:r>
              <a:rPr lang="cs-CZ" altLang="en-US" sz="2800"/>
              <a:t>years old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en-US" sz="2800"/>
              <a:t> formation of the oxygen atmosphere</a:t>
            </a: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227013" y="188913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CYANOBACTERIAL BLOOMS: RISKS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pic>
        <p:nvPicPr>
          <p:cNvPr id="22532" name="Picture 12" descr="http://i.huffpost.com/gen/1950953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84538"/>
            <a:ext cx="496887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ovéPole 19"/>
          <p:cNvSpPr txBox="1">
            <a:spLocks noChangeArrowheads="1"/>
          </p:cNvSpPr>
          <p:nvPr/>
        </p:nvSpPr>
        <p:spPr bwMode="auto">
          <a:xfrm>
            <a:off x="1060450" y="1268413"/>
            <a:ext cx="1296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BLOOM</a:t>
            </a: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22534" name="TextovéPole 20"/>
          <p:cNvSpPr txBox="1">
            <a:spLocks noChangeArrowheads="1"/>
          </p:cNvSpPr>
          <p:nvPr/>
        </p:nvSpPr>
        <p:spPr bwMode="auto">
          <a:xfrm>
            <a:off x="1036638" y="4110038"/>
            <a:ext cx="1593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HUMAN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health risks</a:t>
            </a:r>
            <a:endParaRPr lang="en-GB" altLang="en-US" sz="2400">
              <a:latin typeface="Times New Roman" pitchFamily="18" charset="0"/>
            </a:endParaRPr>
          </a:p>
        </p:txBody>
      </p:sp>
      <p:cxnSp>
        <p:nvCxnSpPr>
          <p:cNvPr id="22535" name="Přímá spojovací šipka 22"/>
          <p:cNvCxnSpPr>
            <a:cxnSpLocks noChangeShapeType="1"/>
          </p:cNvCxnSpPr>
          <p:nvPr/>
        </p:nvCxnSpPr>
        <p:spPr bwMode="auto">
          <a:xfrm>
            <a:off x="1476375" y="1773238"/>
            <a:ext cx="0" cy="503237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Přímá spojovací šipka 23"/>
          <p:cNvCxnSpPr>
            <a:cxnSpLocks noChangeShapeType="1"/>
          </p:cNvCxnSpPr>
          <p:nvPr/>
        </p:nvCxnSpPr>
        <p:spPr bwMode="auto">
          <a:xfrm>
            <a:off x="2555875" y="1557338"/>
            <a:ext cx="1728788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ovéPole 27"/>
          <p:cNvSpPr txBox="1">
            <a:spLocks noChangeArrowheads="1"/>
          </p:cNvSpPr>
          <p:nvPr/>
        </p:nvSpPr>
        <p:spPr bwMode="auto">
          <a:xfrm>
            <a:off x="885825" y="2349500"/>
            <a:ext cx="130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TOXINS</a:t>
            </a: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22538" name="TextovéPole 29"/>
          <p:cNvSpPr txBox="1">
            <a:spLocks noChangeArrowheads="1"/>
          </p:cNvSpPr>
          <p:nvPr/>
        </p:nvSpPr>
        <p:spPr bwMode="auto">
          <a:xfrm>
            <a:off x="4643438" y="1773238"/>
            <a:ext cx="3090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ECOLOGICAL RISKS</a:t>
            </a:r>
            <a:endParaRPr lang="en-GB" altLang="en-US" sz="2400">
              <a:latin typeface="Times New Roman" pitchFamily="18" charset="0"/>
            </a:endParaRPr>
          </a:p>
        </p:txBody>
      </p:sp>
      <p:cxnSp>
        <p:nvCxnSpPr>
          <p:cNvPr id="22539" name="Přímá spojovací šipka 30"/>
          <p:cNvCxnSpPr>
            <a:cxnSpLocks noChangeShapeType="1"/>
          </p:cNvCxnSpPr>
          <p:nvPr/>
        </p:nvCxnSpPr>
        <p:spPr bwMode="auto">
          <a:xfrm>
            <a:off x="2555875" y="2565400"/>
            <a:ext cx="1728788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0" name="Přímá spojovací šipka 31"/>
          <p:cNvCxnSpPr>
            <a:cxnSpLocks noChangeShapeType="1"/>
          </p:cNvCxnSpPr>
          <p:nvPr/>
        </p:nvCxnSpPr>
        <p:spPr bwMode="auto">
          <a:xfrm>
            <a:off x="1476375" y="2924175"/>
            <a:ext cx="0" cy="504825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bdélník 32"/>
          <p:cNvSpPr>
            <a:spLocks noChangeArrowheads="1"/>
          </p:cNvSpPr>
          <p:nvPr/>
        </p:nvSpPr>
        <p:spPr bwMode="auto">
          <a:xfrm>
            <a:off x="684213" y="1773238"/>
            <a:ext cx="6983412" cy="1295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5334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Ecological risk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4: </a:t>
            </a:r>
          </a:p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yanobacterial </a:t>
            </a:r>
            <a:r>
              <a:rPr lang="cs-CZ" sz="44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toxins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-228600" y="19050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 b="1">
                <a:solidFill>
                  <a:srgbClr val="FFFF00"/>
                </a:solidFill>
              </a:rPr>
              <a:t>Cyanobacteria </a:t>
            </a:r>
            <a:r>
              <a:rPr lang="cs-CZ" altLang="en-US" sz="2400"/>
              <a:t>- </a:t>
            </a:r>
            <a:r>
              <a:rPr lang="en-US" altLang="en-US" sz="2400"/>
              <a:t>evolutionar</a:t>
            </a:r>
            <a:r>
              <a:rPr lang="cs-CZ" altLang="en-US" sz="2400"/>
              <a:t>y old and important organisms </a:t>
            </a:r>
            <a:br>
              <a:rPr lang="cs-CZ" altLang="en-US" sz="2400"/>
            </a:br>
            <a:r>
              <a:rPr lang="cs-CZ" altLang="en-US" sz="2400"/>
              <a:t>(atmospheric oxygen)</a:t>
            </a:r>
          </a:p>
          <a:p>
            <a:pPr lvl="2" eaLnBrk="1" hangingPunct="1">
              <a:buSzPct val="80000"/>
              <a:buFontTx/>
              <a:buChar char="•"/>
            </a:pPr>
            <a:endParaRPr lang="cs-CZ" altLang="en-US" b="1">
              <a:solidFill>
                <a:srgbClr val="FFFF00"/>
              </a:solidFill>
            </a:endParaRP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en-US" altLang="en-US" sz="2400" b="1">
                <a:solidFill>
                  <a:srgbClr val="FFFF00"/>
                </a:solidFill>
              </a:rPr>
              <a:t>G</a:t>
            </a:r>
            <a:r>
              <a:rPr lang="cs-CZ" altLang="en-US" sz="2400" b="1">
                <a:solidFill>
                  <a:srgbClr val="FFFF00"/>
                </a:solidFill>
              </a:rPr>
              <a:t>- bacteria </a:t>
            </a:r>
            <a:r>
              <a:rPr lang="cs-CZ" altLang="en-US" sz="2400"/>
              <a:t>(1</a:t>
            </a:r>
            <a:r>
              <a:rPr lang="en-US" altLang="en-US" sz="2400"/>
              <a:t>0 mil.</a:t>
            </a:r>
            <a:r>
              <a:rPr lang="cs-CZ" altLang="en-US" sz="2400"/>
              <a:t> Cells </a:t>
            </a:r>
            <a:r>
              <a:rPr lang="en-US" altLang="en-US" sz="2400"/>
              <a:t>/ mL</a:t>
            </a:r>
            <a:r>
              <a:rPr lang="cs-CZ" altLang="en-US" sz="2400"/>
              <a:t>)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400"/>
              <a:t>		- G- : cell walls contain lipopolysaccharides (LPS, </a:t>
            </a:r>
            <a:br>
              <a:rPr lang="cs-CZ" altLang="en-US" sz="2400"/>
            </a:br>
            <a:r>
              <a:rPr lang="cs-CZ" altLang="en-US" sz="2400"/>
              <a:t>		</a:t>
            </a:r>
            <a:r>
              <a:rPr lang="cs-CZ" altLang="en-US" sz="2400" i="1"/>
              <a:t>similar to E. coli, Salmonella sp…)</a:t>
            </a:r>
            <a:endParaRPr lang="cs-CZ" altLang="en-US" sz="2400"/>
          </a:p>
          <a:p>
            <a:pPr lvl="2" eaLnBrk="1" hangingPunct="1">
              <a:buSzPct val="80000"/>
              <a:buFontTx/>
              <a:buChar char="•"/>
            </a:pPr>
            <a:endParaRPr lang="cs-CZ" altLang="en-US" b="1">
              <a:solidFill>
                <a:srgbClr val="FFFF00"/>
              </a:solidFill>
            </a:endParaRP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 b="1">
                <a:solidFill>
                  <a:srgbClr val="FFFF00"/>
                </a:solidFill>
              </a:rPr>
              <a:t>Water blooms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400"/>
              <a:t>		- several complex problems (see previous slides…)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400"/>
              <a:t>		- just one of the problems = </a:t>
            </a:r>
            <a:r>
              <a:rPr lang="cs-CZ" altLang="en-US" sz="2400" b="1">
                <a:solidFill>
                  <a:srgbClr val="FF0000"/>
                </a:solidFill>
              </a:rPr>
              <a:t>toxin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9"/>
          <p:cNvGrpSpPr>
            <a:grpSpLocks/>
          </p:cNvGrpSpPr>
          <p:nvPr/>
        </p:nvGrpSpPr>
        <p:grpSpPr bwMode="auto">
          <a:xfrm>
            <a:off x="1163638" y="601663"/>
            <a:ext cx="7286625" cy="5192712"/>
            <a:chOff x="733" y="379"/>
            <a:chExt cx="4590" cy="3271"/>
          </a:xfrm>
        </p:grpSpPr>
        <p:grpSp>
          <p:nvGrpSpPr>
            <p:cNvPr id="25047" name="Group 528"/>
            <p:cNvGrpSpPr>
              <a:grpSpLocks/>
            </p:cNvGrpSpPr>
            <p:nvPr/>
          </p:nvGrpSpPr>
          <p:grpSpPr bwMode="auto">
            <a:xfrm>
              <a:off x="733" y="379"/>
              <a:ext cx="4590" cy="3271"/>
              <a:chOff x="733" y="379"/>
              <a:chExt cx="4590" cy="3271"/>
            </a:xfrm>
          </p:grpSpPr>
          <p:grpSp>
            <p:nvGrpSpPr>
              <p:cNvPr id="25049" name="Group 527"/>
              <p:cNvGrpSpPr>
                <a:grpSpLocks/>
              </p:cNvGrpSpPr>
              <p:nvPr/>
            </p:nvGrpSpPr>
            <p:grpSpPr bwMode="auto">
              <a:xfrm>
                <a:off x="733" y="379"/>
                <a:ext cx="4466" cy="3271"/>
                <a:chOff x="733" y="379"/>
                <a:chExt cx="4466" cy="3271"/>
              </a:xfrm>
            </p:grpSpPr>
            <p:sp>
              <p:nvSpPr>
                <p:cNvPr id="25052" name="Oval 37"/>
                <p:cNvSpPr>
                  <a:spLocks noChangeArrowheads="1"/>
                </p:cNvSpPr>
                <p:nvPr/>
              </p:nvSpPr>
              <p:spPr bwMode="auto">
                <a:xfrm>
                  <a:off x="3570" y="1146"/>
                  <a:ext cx="1629" cy="521"/>
                </a:xfrm>
                <a:prstGeom prst="ellipse">
                  <a:avLst/>
                </a:prstGeom>
                <a:solidFill>
                  <a:srgbClr val="66FF66"/>
                </a:solidFill>
                <a:ln w="9525">
                  <a:round/>
                  <a:headEnd/>
                  <a:tailEnd/>
                </a:ln>
                <a:scene3d>
                  <a:camera prst="legacyPerspectiveBottom"/>
                  <a:lightRig rig="legacyFlat3" dir="t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66"/>
                  </a:extrusionClr>
                </a:sp3d>
              </p:spPr>
              <p:txBody>
                <a:bodyPr wrap="none" anchor="ctr">
                  <a:flatTx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GB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5053" name="Oval 38"/>
                <p:cNvSpPr>
                  <a:spLocks noChangeArrowheads="1"/>
                </p:cNvSpPr>
                <p:nvPr/>
              </p:nvSpPr>
              <p:spPr bwMode="auto">
                <a:xfrm>
                  <a:off x="733" y="1817"/>
                  <a:ext cx="1628" cy="353"/>
                </a:xfrm>
                <a:prstGeom prst="ellipse">
                  <a:avLst/>
                </a:prstGeom>
                <a:solidFill>
                  <a:srgbClr val="66FF66"/>
                </a:solidFill>
                <a:ln w="9525">
                  <a:round/>
                  <a:headEnd/>
                  <a:tailEnd/>
                </a:ln>
                <a:scene3d>
                  <a:camera prst="legacyPerspectiveBottom"/>
                  <a:lightRig rig="legacyFlat3" dir="t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66"/>
                  </a:extrusionClr>
                </a:sp3d>
              </p:spPr>
              <p:txBody>
                <a:bodyPr wrap="none" anchor="ctr">
                  <a:flatTx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GB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5054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985" y="1855"/>
                  <a:ext cx="1127" cy="2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300">
                      <a:latin typeface="Arial" charset="0"/>
                    </a:rPr>
                    <a:t>Cyanotoxin</a:t>
                  </a:r>
                  <a:r>
                    <a:rPr lang="cs-CZ" altLang="en-US" sz="2300">
                      <a:latin typeface="Arial" charset="0"/>
                    </a:rPr>
                    <a:t>s</a:t>
                  </a:r>
                </a:p>
              </p:txBody>
            </p:sp>
            <p:sp>
              <p:nvSpPr>
                <p:cNvPr id="25055" name="AutoShape 41"/>
                <p:cNvSpPr>
                  <a:spLocks noChangeArrowheads="1"/>
                </p:cNvSpPr>
                <p:nvPr/>
              </p:nvSpPr>
              <p:spPr bwMode="auto">
                <a:xfrm>
                  <a:off x="1440" y="3143"/>
                  <a:ext cx="3105" cy="507"/>
                </a:xfrm>
                <a:prstGeom prst="star24">
                  <a:avLst>
                    <a:gd name="adj" fmla="val 37500"/>
                  </a:avLst>
                </a:prstGeom>
                <a:solidFill>
                  <a:schemeClr val="tx1"/>
                </a:solidFill>
                <a:ln w="9525">
                  <a:miter lim="800000"/>
                  <a:headEnd/>
                  <a:tailEnd/>
                </a:ln>
                <a:scene3d>
                  <a:camera prst="legacyObliqueTopRight">
                    <a:rot lat="19199996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tx1"/>
                  </a:extrusionClr>
                </a:sp3d>
              </p:spPr>
              <p:txBody>
                <a:bodyPr wrap="none" anchor="ctr">
                  <a:flatTx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GB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5056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776" y="3275"/>
                  <a:ext cx="2467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5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800" b="1">
                      <a:solidFill>
                        <a:schemeClr val="bg1"/>
                      </a:solidFill>
                    </a:rPr>
                    <a:t>PROBLEM</a:t>
                  </a:r>
                  <a:endParaRPr lang="cs-CZ" altLang="en-US" sz="28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57" name="Line 43"/>
                <p:cNvSpPr>
                  <a:spLocks noChangeShapeType="1"/>
                </p:cNvSpPr>
                <p:nvPr/>
              </p:nvSpPr>
              <p:spPr bwMode="auto">
                <a:xfrm>
                  <a:off x="1568" y="925"/>
                  <a:ext cx="0" cy="889"/>
                </a:xfrm>
                <a:prstGeom prst="line">
                  <a:avLst/>
                </a:prstGeom>
                <a:noFill/>
                <a:ln w="3810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25058" name="Group 44"/>
                <p:cNvGrpSpPr>
                  <a:grpSpLocks/>
                </p:cNvGrpSpPr>
                <p:nvPr/>
              </p:nvGrpSpPr>
              <p:grpSpPr bwMode="auto">
                <a:xfrm>
                  <a:off x="2194" y="379"/>
                  <a:ext cx="2963" cy="775"/>
                  <a:chOff x="2194" y="665"/>
                  <a:chExt cx="2963" cy="775"/>
                </a:xfrm>
              </p:grpSpPr>
              <p:sp>
                <p:nvSpPr>
                  <p:cNvPr id="2506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529" y="665"/>
                    <a:ext cx="1628" cy="352"/>
                  </a:xfrm>
                  <a:prstGeom prst="ellipse">
                    <a:avLst/>
                  </a:prstGeom>
                  <a:solidFill>
                    <a:srgbClr val="66FF66"/>
                  </a:solidFill>
                  <a:ln w="9525">
                    <a:round/>
                    <a:headEnd/>
                    <a:tailEnd/>
                  </a:ln>
                  <a:scene3d>
                    <a:camera prst="legacyPerspectiveBottom"/>
                    <a:lightRig rig="legacyFlat3" dir="t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66FF66"/>
                    </a:extrusionClr>
                  </a:sp3d>
                </p:spPr>
                <p:txBody>
                  <a:bodyPr wrap="none" anchor="ctr">
                    <a:flatTx/>
                  </a:bodyPr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SzPct val="80000"/>
                      <a:buFont typeface="Wingdings" pitchFamily="2" charset="2"/>
                      <a:buChar char="n"/>
                      <a:defRPr sz="32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GB" alt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5064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02" y="701"/>
                    <a:ext cx="1412" cy="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SzPct val="80000"/>
                      <a:buFont typeface="Wingdings" pitchFamily="2" charset="2"/>
                      <a:buChar char="n"/>
                      <a:defRPr sz="32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cs-CZ" altLang="en-US" sz="2300">
                        <a:latin typeface="Arial" charset="0"/>
                      </a:rPr>
                      <a:t>(</a:t>
                    </a:r>
                    <a:r>
                      <a:rPr lang="en-US" altLang="en-US" sz="2300">
                        <a:latin typeface="Arial" charset="0"/>
                      </a:rPr>
                      <a:t>Eu</a:t>
                    </a:r>
                    <a:r>
                      <a:rPr lang="cs-CZ" altLang="en-US" sz="2300">
                        <a:latin typeface="Arial" charset="0"/>
                      </a:rPr>
                      <a:t>)trophication</a:t>
                    </a:r>
                  </a:p>
                </p:txBody>
              </p:sp>
              <p:grpSp>
                <p:nvGrpSpPr>
                  <p:cNvPr id="2506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2194" y="1076"/>
                    <a:ext cx="2212" cy="364"/>
                    <a:chOff x="1824" y="1170"/>
                    <a:chExt cx="2544" cy="414"/>
                  </a:xfrm>
                </p:grpSpPr>
                <p:sp>
                  <p:nvSpPr>
                    <p:cNvPr id="25066" name="AutoShape 48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3048" y="-54"/>
                      <a:ext cx="96" cy="2544"/>
                    </a:xfrm>
                    <a:prstGeom prst="rightBracket">
                      <a:avLst>
                        <a:gd name="adj" fmla="val 220833"/>
                      </a:avLst>
                    </a:prstGeom>
                    <a:noFill/>
                    <a:ln w="381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Char char="n"/>
                        <a:defRPr sz="32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Char char="n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itchFamily="2" charset="2"/>
                        <a:buChar char="n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algn="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GB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06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0" y="1267"/>
                      <a:ext cx="0" cy="31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8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5059" name="Group 50"/>
                <p:cNvGrpSpPr>
                  <a:grpSpLocks/>
                </p:cNvGrpSpPr>
                <p:nvPr/>
              </p:nvGrpSpPr>
              <p:grpSpPr bwMode="auto">
                <a:xfrm>
                  <a:off x="1571" y="1704"/>
                  <a:ext cx="2880" cy="1495"/>
                  <a:chOff x="1296" y="1968"/>
                  <a:chExt cx="3260" cy="1696"/>
                </a:xfrm>
              </p:grpSpPr>
              <p:sp>
                <p:nvSpPr>
                  <p:cNvPr id="25060" name="AutoShape 51"/>
                  <p:cNvSpPr>
                    <a:spLocks/>
                  </p:cNvSpPr>
                  <p:nvPr/>
                </p:nvSpPr>
                <p:spPr bwMode="auto">
                  <a:xfrm rot="5400000">
                    <a:off x="2514" y="1326"/>
                    <a:ext cx="824" cy="3260"/>
                  </a:xfrm>
                  <a:prstGeom prst="rightBracket">
                    <a:avLst>
                      <a:gd name="adj" fmla="val 32969"/>
                    </a:avLst>
                  </a:prstGeom>
                  <a:noFill/>
                  <a:ln w="381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SzPct val="80000"/>
                      <a:buFont typeface="Wingdings" pitchFamily="2" charset="2"/>
                      <a:buChar char="n"/>
                      <a:defRPr sz="32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2"/>
                      </a:buClr>
                      <a:buSzPct val="55000"/>
                      <a:buFont typeface="Wingdings" pitchFamily="2" charset="2"/>
                      <a:buChar char="n"/>
                      <a:defRPr sz="20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GB" alt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5061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56" y="1968"/>
                    <a:ext cx="0" cy="599"/>
                  </a:xfrm>
                  <a:prstGeom prst="line">
                    <a:avLst/>
                  </a:prstGeom>
                  <a:noFill/>
                  <a:ln w="3810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5062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972" y="3358"/>
                    <a:ext cx="1" cy="306"/>
                  </a:xfrm>
                  <a:prstGeom prst="line">
                    <a:avLst/>
                  </a:prstGeom>
                  <a:noFill/>
                  <a:ln w="38100">
                    <a:solidFill>
                      <a:srgbClr val="008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5050" name="Picture 522" descr="BRNO10_9_200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4" y="1789"/>
                <a:ext cx="789" cy="1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051" name="Picture 523" descr="Algaeekoln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1794"/>
                <a:ext cx="789" cy="1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048" name="Text Box 40"/>
            <p:cNvSpPr txBox="1">
              <a:spLocks noChangeArrowheads="1"/>
            </p:cNvSpPr>
            <p:nvPr/>
          </p:nvSpPr>
          <p:spPr bwMode="auto">
            <a:xfrm>
              <a:off x="3661" y="1285"/>
              <a:ext cx="1503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300">
                  <a:latin typeface="Arial" charset="0"/>
                </a:rPr>
                <a:t>Water blooms</a:t>
              </a:r>
            </a:p>
          </p:txBody>
        </p:sp>
      </p:grpSp>
      <p:grpSp>
        <p:nvGrpSpPr>
          <p:cNvPr id="24579" name="Group 54"/>
          <p:cNvGrpSpPr>
            <a:grpSpLocks/>
          </p:cNvGrpSpPr>
          <p:nvPr/>
        </p:nvGrpSpPr>
        <p:grpSpPr bwMode="auto">
          <a:xfrm>
            <a:off x="2705100" y="3405188"/>
            <a:ext cx="1979613" cy="1112837"/>
            <a:chOff x="1275" y="1219"/>
            <a:chExt cx="4456" cy="3120"/>
          </a:xfrm>
        </p:grpSpPr>
        <p:sp>
          <p:nvSpPr>
            <p:cNvPr id="24900" name="Line 55"/>
            <p:cNvSpPr>
              <a:spLocks noChangeShapeType="1"/>
            </p:cNvSpPr>
            <p:nvPr/>
          </p:nvSpPr>
          <p:spPr bwMode="auto">
            <a:xfrm flipH="1" flipV="1">
              <a:off x="1469" y="1979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01" name="Rectangle 56"/>
            <p:cNvSpPr>
              <a:spLocks noChangeArrowheads="1"/>
            </p:cNvSpPr>
            <p:nvPr/>
          </p:nvSpPr>
          <p:spPr bwMode="auto">
            <a:xfrm>
              <a:off x="3357" y="2436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02" name="Rectangle 57"/>
            <p:cNvSpPr>
              <a:spLocks noChangeArrowheads="1"/>
            </p:cNvSpPr>
            <p:nvPr/>
          </p:nvSpPr>
          <p:spPr bwMode="auto">
            <a:xfrm>
              <a:off x="3453" y="2436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03" name="Rectangle 58"/>
            <p:cNvSpPr>
              <a:spLocks noChangeArrowheads="1"/>
            </p:cNvSpPr>
            <p:nvPr/>
          </p:nvSpPr>
          <p:spPr bwMode="auto">
            <a:xfrm>
              <a:off x="3705" y="2702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04" name="Rectangle 59"/>
            <p:cNvSpPr>
              <a:spLocks noChangeArrowheads="1"/>
            </p:cNvSpPr>
            <p:nvPr/>
          </p:nvSpPr>
          <p:spPr bwMode="auto">
            <a:xfrm>
              <a:off x="3792" y="2702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05" name="Rectangle 60"/>
            <p:cNvSpPr>
              <a:spLocks noChangeArrowheads="1"/>
            </p:cNvSpPr>
            <p:nvPr/>
          </p:nvSpPr>
          <p:spPr bwMode="auto">
            <a:xfrm>
              <a:off x="3202" y="2899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06" name="Rectangle 61"/>
            <p:cNvSpPr>
              <a:spLocks noChangeArrowheads="1"/>
            </p:cNvSpPr>
            <p:nvPr/>
          </p:nvSpPr>
          <p:spPr bwMode="auto">
            <a:xfrm>
              <a:off x="3935" y="3107"/>
              <a:ext cx="1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07" name="Rectangle 62"/>
            <p:cNvSpPr>
              <a:spLocks noChangeArrowheads="1"/>
            </p:cNvSpPr>
            <p:nvPr/>
          </p:nvSpPr>
          <p:spPr bwMode="auto">
            <a:xfrm>
              <a:off x="4134" y="2436"/>
              <a:ext cx="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08" name="Rectangle 63"/>
            <p:cNvSpPr>
              <a:spLocks noChangeArrowheads="1"/>
            </p:cNvSpPr>
            <p:nvPr/>
          </p:nvSpPr>
          <p:spPr bwMode="auto">
            <a:xfrm>
              <a:off x="4233" y="2436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09" name="Rectangle 64"/>
            <p:cNvSpPr>
              <a:spLocks noChangeArrowheads="1"/>
            </p:cNvSpPr>
            <p:nvPr/>
          </p:nvSpPr>
          <p:spPr bwMode="auto">
            <a:xfrm>
              <a:off x="4326" y="2502"/>
              <a:ext cx="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10" name="Rectangle 65"/>
            <p:cNvSpPr>
              <a:spLocks noChangeArrowheads="1"/>
            </p:cNvSpPr>
            <p:nvPr/>
          </p:nvSpPr>
          <p:spPr bwMode="auto">
            <a:xfrm>
              <a:off x="4479" y="2702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11" name="Rectangle 66"/>
            <p:cNvSpPr>
              <a:spLocks noChangeArrowheads="1"/>
            </p:cNvSpPr>
            <p:nvPr/>
          </p:nvSpPr>
          <p:spPr bwMode="auto">
            <a:xfrm>
              <a:off x="4569" y="2702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12" name="Rectangle 67"/>
            <p:cNvSpPr>
              <a:spLocks noChangeArrowheads="1"/>
            </p:cNvSpPr>
            <p:nvPr/>
          </p:nvSpPr>
          <p:spPr bwMode="auto">
            <a:xfrm>
              <a:off x="4864" y="2436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13" name="Rectangle 68"/>
            <p:cNvSpPr>
              <a:spLocks noChangeArrowheads="1"/>
            </p:cNvSpPr>
            <p:nvPr/>
          </p:nvSpPr>
          <p:spPr bwMode="auto">
            <a:xfrm>
              <a:off x="4963" y="2436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14" name="Rectangle 69"/>
            <p:cNvSpPr>
              <a:spLocks noChangeArrowheads="1"/>
            </p:cNvSpPr>
            <p:nvPr/>
          </p:nvSpPr>
          <p:spPr bwMode="auto">
            <a:xfrm>
              <a:off x="3313" y="1623"/>
              <a:ext cx="9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15" name="Rectangle 70"/>
            <p:cNvSpPr>
              <a:spLocks noChangeArrowheads="1"/>
            </p:cNvSpPr>
            <p:nvPr/>
          </p:nvSpPr>
          <p:spPr bwMode="auto">
            <a:xfrm>
              <a:off x="3407" y="1623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16" name="Rectangle 71"/>
            <p:cNvSpPr>
              <a:spLocks noChangeArrowheads="1"/>
            </p:cNvSpPr>
            <p:nvPr/>
          </p:nvSpPr>
          <p:spPr bwMode="auto">
            <a:xfrm>
              <a:off x="4336" y="1490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17" name="Rectangle 72"/>
            <p:cNvSpPr>
              <a:spLocks noChangeArrowheads="1"/>
            </p:cNvSpPr>
            <p:nvPr/>
          </p:nvSpPr>
          <p:spPr bwMode="auto">
            <a:xfrm>
              <a:off x="4911" y="1623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18" name="Rectangle 73"/>
            <p:cNvSpPr>
              <a:spLocks noChangeArrowheads="1"/>
            </p:cNvSpPr>
            <p:nvPr/>
          </p:nvSpPr>
          <p:spPr bwMode="auto">
            <a:xfrm>
              <a:off x="5004" y="1623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19" name="Rectangle 74"/>
            <p:cNvSpPr>
              <a:spLocks noChangeArrowheads="1"/>
            </p:cNvSpPr>
            <p:nvPr/>
          </p:nvSpPr>
          <p:spPr bwMode="auto">
            <a:xfrm>
              <a:off x="5252" y="2133"/>
              <a:ext cx="1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20" name="Rectangle 75"/>
            <p:cNvSpPr>
              <a:spLocks noChangeArrowheads="1"/>
            </p:cNvSpPr>
            <p:nvPr/>
          </p:nvSpPr>
          <p:spPr bwMode="auto">
            <a:xfrm>
              <a:off x="4718" y="1219"/>
              <a:ext cx="1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21" name="Rectangle 76"/>
            <p:cNvSpPr>
              <a:spLocks noChangeArrowheads="1"/>
            </p:cNvSpPr>
            <p:nvPr/>
          </p:nvSpPr>
          <p:spPr bwMode="auto">
            <a:xfrm>
              <a:off x="4134" y="1890"/>
              <a:ext cx="9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22" name="Rectangle 77"/>
            <p:cNvSpPr>
              <a:spLocks noChangeArrowheads="1"/>
            </p:cNvSpPr>
            <p:nvPr/>
          </p:nvSpPr>
          <p:spPr bwMode="auto">
            <a:xfrm>
              <a:off x="1999" y="2035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23" name="Rectangle 78"/>
            <p:cNvSpPr>
              <a:spLocks noChangeArrowheads="1"/>
            </p:cNvSpPr>
            <p:nvPr/>
          </p:nvSpPr>
          <p:spPr bwMode="auto">
            <a:xfrm>
              <a:off x="2098" y="2035"/>
              <a:ext cx="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24" name="Rectangle 79"/>
            <p:cNvSpPr>
              <a:spLocks noChangeArrowheads="1"/>
            </p:cNvSpPr>
            <p:nvPr/>
          </p:nvSpPr>
          <p:spPr bwMode="auto">
            <a:xfrm>
              <a:off x="2198" y="2035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25" name="Rectangle 80"/>
            <p:cNvSpPr>
              <a:spLocks noChangeArrowheads="1"/>
            </p:cNvSpPr>
            <p:nvPr/>
          </p:nvSpPr>
          <p:spPr bwMode="auto">
            <a:xfrm>
              <a:off x="2291" y="2094"/>
              <a:ext cx="81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26" name="Rectangle 81"/>
            <p:cNvSpPr>
              <a:spLocks noChangeArrowheads="1"/>
            </p:cNvSpPr>
            <p:nvPr/>
          </p:nvSpPr>
          <p:spPr bwMode="auto">
            <a:xfrm>
              <a:off x="2192" y="2702"/>
              <a:ext cx="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27" name="Rectangle 82"/>
            <p:cNvSpPr>
              <a:spLocks noChangeArrowheads="1"/>
            </p:cNvSpPr>
            <p:nvPr/>
          </p:nvSpPr>
          <p:spPr bwMode="auto">
            <a:xfrm>
              <a:off x="2297" y="2702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28" name="Rectangle 83"/>
            <p:cNvSpPr>
              <a:spLocks noChangeArrowheads="1"/>
            </p:cNvSpPr>
            <p:nvPr/>
          </p:nvSpPr>
          <p:spPr bwMode="auto">
            <a:xfrm>
              <a:off x="2384" y="2773"/>
              <a:ext cx="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29" name="Rectangle 84"/>
            <p:cNvSpPr>
              <a:spLocks noChangeArrowheads="1"/>
            </p:cNvSpPr>
            <p:nvPr/>
          </p:nvSpPr>
          <p:spPr bwMode="auto">
            <a:xfrm>
              <a:off x="2583" y="2702"/>
              <a:ext cx="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30" name="Rectangle 85"/>
            <p:cNvSpPr>
              <a:spLocks noChangeArrowheads="1"/>
            </p:cNvSpPr>
            <p:nvPr/>
          </p:nvSpPr>
          <p:spPr bwMode="auto">
            <a:xfrm>
              <a:off x="2683" y="2702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31" name="Rectangle 86"/>
            <p:cNvSpPr>
              <a:spLocks noChangeArrowheads="1"/>
            </p:cNvSpPr>
            <p:nvPr/>
          </p:nvSpPr>
          <p:spPr bwMode="auto">
            <a:xfrm>
              <a:off x="2776" y="2773"/>
              <a:ext cx="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32" name="Rectangle 87"/>
            <p:cNvSpPr>
              <a:spLocks noChangeArrowheads="1"/>
            </p:cNvSpPr>
            <p:nvPr/>
          </p:nvSpPr>
          <p:spPr bwMode="auto">
            <a:xfrm>
              <a:off x="2813" y="1890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33" name="Rectangle 88"/>
            <p:cNvSpPr>
              <a:spLocks noChangeArrowheads="1"/>
            </p:cNvSpPr>
            <p:nvPr/>
          </p:nvSpPr>
          <p:spPr bwMode="auto">
            <a:xfrm>
              <a:off x="2909" y="1961"/>
              <a:ext cx="81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34" name="Rectangle 89"/>
            <p:cNvSpPr>
              <a:spLocks noChangeArrowheads="1"/>
            </p:cNvSpPr>
            <p:nvPr/>
          </p:nvSpPr>
          <p:spPr bwMode="auto">
            <a:xfrm>
              <a:off x="2969" y="1890"/>
              <a:ext cx="8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35" name="Rectangle 90"/>
            <p:cNvSpPr>
              <a:spLocks noChangeArrowheads="1"/>
            </p:cNvSpPr>
            <p:nvPr/>
          </p:nvSpPr>
          <p:spPr bwMode="auto">
            <a:xfrm>
              <a:off x="3550" y="2035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36" name="Rectangle 91"/>
            <p:cNvSpPr>
              <a:spLocks noChangeArrowheads="1"/>
            </p:cNvSpPr>
            <p:nvPr/>
          </p:nvSpPr>
          <p:spPr bwMode="auto">
            <a:xfrm>
              <a:off x="3550" y="1219"/>
              <a:ext cx="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37" name="Rectangle 92"/>
            <p:cNvSpPr>
              <a:spLocks noChangeArrowheads="1"/>
            </p:cNvSpPr>
            <p:nvPr/>
          </p:nvSpPr>
          <p:spPr bwMode="auto">
            <a:xfrm>
              <a:off x="3649" y="1219"/>
              <a:ext cx="1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38" name="Rectangle 93"/>
            <p:cNvSpPr>
              <a:spLocks noChangeArrowheads="1"/>
            </p:cNvSpPr>
            <p:nvPr/>
          </p:nvSpPr>
          <p:spPr bwMode="auto">
            <a:xfrm>
              <a:off x="3755" y="1219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39" name="Rectangle 94"/>
            <p:cNvSpPr>
              <a:spLocks noChangeArrowheads="1"/>
            </p:cNvSpPr>
            <p:nvPr/>
          </p:nvSpPr>
          <p:spPr bwMode="auto">
            <a:xfrm>
              <a:off x="3854" y="1219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40" name="Rectangle 95"/>
            <p:cNvSpPr>
              <a:spLocks noChangeArrowheads="1"/>
            </p:cNvSpPr>
            <p:nvPr/>
          </p:nvSpPr>
          <p:spPr bwMode="auto">
            <a:xfrm>
              <a:off x="4326" y="1219"/>
              <a:ext cx="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41" name="Rectangle 96"/>
            <p:cNvSpPr>
              <a:spLocks noChangeArrowheads="1"/>
            </p:cNvSpPr>
            <p:nvPr/>
          </p:nvSpPr>
          <p:spPr bwMode="auto">
            <a:xfrm>
              <a:off x="4426" y="1219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42" name="Rectangle 97"/>
            <p:cNvSpPr>
              <a:spLocks noChangeArrowheads="1"/>
            </p:cNvSpPr>
            <p:nvPr/>
          </p:nvSpPr>
          <p:spPr bwMode="auto">
            <a:xfrm>
              <a:off x="4522" y="1290"/>
              <a:ext cx="7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43" name="Rectangle 98"/>
            <p:cNvSpPr>
              <a:spLocks noChangeArrowheads="1"/>
            </p:cNvSpPr>
            <p:nvPr/>
          </p:nvSpPr>
          <p:spPr bwMode="auto">
            <a:xfrm>
              <a:off x="4326" y="3107"/>
              <a:ext cx="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44" name="Rectangle 99"/>
            <p:cNvSpPr>
              <a:spLocks noChangeArrowheads="1"/>
            </p:cNvSpPr>
            <p:nvPr/>
          </p:nvSpPr>
          <p:spPr bwMode="auto">
            <a:xfrm>
              <a:off x="4426" y="3107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45" name="Rectangle 100"/>
            <p:cNvSpPr>
              <a:spLocks noChangeArrowheads="1"/>
            </p:cNvSpPr>
            <p:nvPr/>
          </p:nvSpPr>
          <p:spPr bwMode="auto">
            <a:xfrm>
              <a:off x="4528" y="3107"/>
              <a:ext cx="1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46" name="Rectangle 101"/>
            <p:cNvSpPr>
              <a:spLocks noChangeArrowheads="1"/>
            </p:cNvSpPr>
            <p:nvPr/>
          </p:nvSpPr>
          <p:spPr bwMode="auto">
            <a:xfrm>
              <a:off x="4625" y="3107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47" name="Rectangle 102"/>
            <p:cNvSpPr>
              <a:spLocks noChangeArrowheads="1"/>
            </p:cNvSpPr>
            <p:nvPr/>
          </p:nvSpPr>
          <p:spPr bwMode="auto">
            <a:xfrm>
              <a:off x="4597" y="2086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48" name="Rectangle 103"/>
            <p:cNvSpPr>
              <a:spLocks noChangeArrowheads="1"/>
            </p:cNvSpPr>
            <p:nvPr/>
          </p:nvSpPr>
          <p:spPr bwMode="auto">
            <a:xfrm>
              <a:off x="4690" y="2153"/>
              <a:ext cx="7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49" name="Rectangle 104"/>
            <p:cNvSpPr>
              <a:spLocks noChangeArrowheads="1"/>
            </p:cNvSpPr>
            <p:nvPr/>
          </p:nvSpPr>
          <p:spPr bwMode="auto">
            <a:xfrm>
              <a:off x="4749" y="2086"/>
              <a:ext cx="8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50" name="Rectangle 105"/>
            <p:cNvSpPr>
              <a:spLocks noChangeArrowheads="1"/>
            </p:cNvSpPr>
            <p:nvPr/>
          </p:nvSpPr>
          <p:spPr bwMode="auto">
            <a:xfrm>
              <a:off x="4827" y="3075"/>
              <a:ext cx="9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951" name="Rectangle 106"/>
            <p:cNvSpPr>
              <a:spLocks noChangeArrowheads="1"/>
            </p:cNvSpPr>
            <p:nvPr/>
          </p:nvSpPr>
          <p:spPr bwMode="auto">
            <a:xfrm>
              <a:off x="4311" y="1882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52" name="Rectangle 107"/>
            <p:cNvSpPr>
              <a:spLocks noChangeArrowheads="1"/>
            </p:cNvSpPr>
            <p:nvPr/>
          </p:nvSpPr>
          <p:spPr bwMode="auto">
            <a:xfrm>
              <a:off x="4404" y="1953"/>
              <a:ext cx="7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953" name="Rectangle 108"/>
            <p:cNvSpPr>
              <a:spLocks noChangeArrowheads="1"/>
            </p:cNvSpPr>
            <p:nvPr/>
          </p:nvSpPr>
          <p:spPr bwMode="auto">
            <a:xfrm>
              <a:off x="4463" y="1882"/>
              <a:ext cx="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54" name="Rectangle 109"/>
            <p:cNvSpPr>
              <a:spLocks noChangeArrowheads="1"/>
            </p:cNvSpPr>
            <p:nvPr/>
          </p:nvSpPr>
          <p:spPr bwMode="auto">
            <a:xfrm>
              <a:off x="5454" y="2899"/>
              <a:ext cx="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55" name="Rectangle 110"/>
            <p:cNvSpPr>
              <a:spLocks noChangeArrowheads="1"/>
            </p:cNvSpPr>
            <p:nvPr/>
          </p:nvSpPr>
          <p:spPr bwMode="auto">
            <a:xfrm>
              <a:off x="5554" y="2899"/>
              <a:ext cx="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56" name="Rectangle 111"/>
            <p:cNvSpPr>
              <a:spLocks noChangeArrowheads="1"/>
            </p:cNvSpPr>
            <p:nvPr/>
          </p:nvSpPr>
          <p:spPr bwMode="auto">
            <a:xfrm>
              <a:off x="5654" y="2969"/>
              <a:ext cx="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57" name="Rectangle 112"/>
            <p:cNvSpPr>
              <a:spLocks noChangeArrowheads="1"/>
            </p:cNvSpPr>
            <p:nvPr/>
          </p:nvSpPr>
          <p:spPr bwMode="auto">
            <a:xfrm>
              <a:off x="5411" y="2471"/>
              <a:ext cx="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958" name="Rectangle 113"/>
            <p:cNvSpPr>
              <a:spLocks noChangeArrowheads="1"/>
            </p:cNvSpPr>
            <p:nvPr/>
          </p:nvSpPr>
          <p:spPr bwMode="auto">
            <a:xfrm>
              <a:off x="5514" y="2471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59" name="Rectangle 114"/>
            <p:cNvSpPr>
              <a:spLocks noChangeArrowheads="1"/>
            </p:cNvSpPr>
            <p:nvPr/>
          </p:nvSpPr>
          <p:spPr bwMode="auto">
            <a:xfrm>
              <a:off x="5601" y="2538"/>
              <a:ext cx="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960" name="Rectangle 115"/>
            <p:cNvSpPr>
              <a:spLocks noChangeArrowheads="1"/>
            </p:cNvSpPr>
            <p:nvPr/>
          </p:nvSpPr>
          <p:spPr bwMode="auto">
            <a:xfrm>
              <a:off x="3945" y="3648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61" name="Rectangle 116"/>
            <p:cNvSpPr>
              <a:spLocks noChangeArrowheads="1"/>
            </p:cNvSpPr>
            <p:nvPr/>
          </p:nvSpPr>
          <p:spPr bwMode="auto">
            <a:xfrm>
              <a:off x="4038" y="3648"/>
              <a:ext cx="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62" name="Rectangle 117"/>
            <p:cNvSpPr>
              <a:spLocks noChangeArrowheads="1"/>
            </p:cNvSpPr>
            <p:nvPr/>
          </p:nvSpPr>
          <p:spPr bwMode="auto">
            <a:xfrm>
              <a:off x="4137" y="4060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63" name="Rectangle 118"/>
            <p:cNvSpPr>
              <a:spLocks noChangeArrowheads="1"/>
            </p:cNvSpPr>
            <p:nvPr/>
          </p:nvSpPr>
          <p:spPr bwMode="auto">
            <a:xfrm>
              <a:off x="4230" y="4060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64" name="Rectangle 119"/>
            <p:cNvSpPr>
              <a:spLocks noChangeArrowheads="1"/>
            </p:cNvSpPr>
            <p:nvPr/>
          </p:nvSpPr>
          <p:spPr bwMode="auto">
            <a:xfrm>
              <a:off x="4327" y="4128"/>
              <a:ext cx="7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965" name="Rectangle 120"/>
            <p:cNvSpPr>
              <a:spLocks noChangeArrowheads="1"/>
            </p:cNvSpPr>
            <p:nvPr/>
          </p:nvSpPr>
          <p:spPr bwMode="auto">
            <a:xfrm>
              <a:off x="3655" y="4057"/>
              <a:ext cx="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966" name="Rectangle 121"/>
            <p:cNvSpPr>
              <a:spLocks noChangeArrowheads="1"/>
            </p:cNvSpPr>
            <p:nvPr/>
          </p:nvSpPr>
          <p:spPr bwMode="auto">
            <a:xfrm>
              <a:off x="3752" y="4057"/>
              <a:ext cx="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967" name="Line 122"/>
            <p:cNvSpPr>
              <a:spLocks noChangeShapeType="1"/>
            </p:cNvSpPr>
            <p:nvPr/>
          </p:nvSpPr>
          <p:spPr bwMode="auto">
            <a:xfrm flipH="1">
              <a:off x="1275" y="1979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68" name="Line 123"/>
            <p:cNvSpPr>
              <a:spLocks noChangeShapeType="1"/>
            </p:cNvSpPr>
            <p:nvPr/>
          </p:nvSpPr>
          <p:spPr bwMode="auto">
            <a:xfrm flipH="1">
              <a:off x="1309" y="2020"/>
              <a:ext cx="15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69" name="Line 124"/>
            <p:cNvSpPr>
              <a:spLocks noChangeShapeType="1"/>
            </p:cNvSpPr>
            <p:nvPr/>
          </p:nvSpPr>
          <p:spPr bwMode="auto">
            <a:xfrm flipV="1">
              <a:off x="1663" y="2114"/>
              <a:ext cx="1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0" name="Line 125"/>
            <p:cNvSpPr>
              <a:spLocks noChangeShapeType="1"/>
            </p:cNvSpPr>
            <p:nvPr/>
          </p:nvSpPr>
          <p:spPr bwMode="auto">
            <a:xfrm flipV="1">
              <a:off x="1637" y="2144"/>
              <a:ext cx="1" cy="2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1" name="Line 126"/>
            <p:cNvSpPr>
              <a:spLocks noChangeShapeType="1"/>
            </p:cNvSpPr>
            <p:nvPr/>
          </p:nvSpPr>
          <p:spPr bwMode="auto">
            <a:xfrm flipV="1">
              <a:off x="1469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2" name="Line 127"/>
            <p:cNvSpPr>
              <a:spLocks noChangeShapeType="1"/>
            </p:cNvSpPr>
            <p:nvPr/>
          </p:nvSpPr>
          <p:spPr bwMode="auto">
            <a:xfrm>
              <a:off x="1275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3" name="Line 128"/>
            <p:cNvSpPr>
              <a:spLocks noChangeShapeType="1"/>
            </p:cNvSpPr>
            <p:nvPr/>
          </p:nvSpPr>
          <p:spPr bwMode="auto">
            <a:xfrm>
              <a:off x="1309" y="2373"/>
              <a:ext cx="15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4" name="Line 129"/>
            <p:cNvSpPr>
              <a:spLocks noChangeShapeType="1"/>
            </p:cNvSpPr>
            <p:nvPr/>
          </p:nvSpPr>
          <p:spPr bwMode="auto">
            <a:xfrm>
              <a:off x="1275" y="2114"/>
              <a:ext cx="1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5" name="Line 130"/>
            <p:cNvSpPr>
              <a:spLocks noChangeShapeType="1"/>
            </p:cNvSpPr>
            <p:nvPr/>
          </p:nvSpPr>
          <p:spPr bwMode="auto">
            <a:xfrm>
              <a:off x="1663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6" name="Line 131"/>
            <p:cNvSpPr>
              <a:spLocks noChangeShapeType="1"/>
            </p:cNvSpPr>
            <p:nvPr/>
          </p:nvSpPr>
          <p:spPr bwMode="auto">
            <a:xfrm flipV="1">
              <a:off x="1857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7" name="Line 132"/>
            <p:cNvSpPr>
              <a:spLocks noChangeShapeType="1"/>
            </p:cNvSpPr>
            <p:nvPr/>
          </p:nvSpPr>
          <p:spPr bwMode="auto">
            <a:xfrm>
              <a:off x="2051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8" name="Line 133"/>
            <p:cNvSpPr>
              <a:spLocks noChangeShapeType="1"/>
            </p:cNvSpPr>
            <p:nvPr/>
          </p:nvSpPr>
          <p:spPr bwMode="auto">
            <a:xfrm flipV="1">
              <a:off x="2245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79" name="Line 134"/>
            <p:cNvSpPr>
              <a:spLocks noChangeShapeType="1"/>
            </p:cNvSpPr>
            <p:nvPr/>
          </p:nvSpPr>
          <p:spPr bwMode="auto">
            <a:xfrm>
              <a:off x="2439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0" name="Line 135"/>
            <p:cNvSpPr>
              <a:spLocks noChangeShapeType="1"/>
            </p:cNvSpPr>
            <p:nvPr/>
          </p:nvSpPr>
          <p:spPr bwMode="auto">
            <a:xfrm>
              <a:off x="2473" y="2373"/>
              <a:ext cx="151" cy="1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1" name="Line 136"/>
            <p:cNvSpPr>
              <a:spLocks noChangeShapeType="1"/>
            </p:cNvSpPr>
            <p:nvPr/>
          </p:nvSpPr>
          <p:spPr bwMode="auto">
            <a:xfrm flipV="1">
              <a:off x="2633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2" name="Line 137"/>
            <p:cNvSpPr>
              <a:spLocks noChangeShapeType="1"/>
            </p:cNvSpPr>
            <p:nvPr/>
          </p:nvSpPr>
          <p:spPr bwMode="auto">
            <a:xfrm>
              <a:off x="2827" y="2384"/>
              <a:ext cx="193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3" name="Line 138"/>
            <p:cNvSpPr>
              <a:spLocks noChangeShapeType="1"/>
            </p:cNvSpPr>
            <p:nvPr/>
          </p:nvSpPr>
          <p:spPr bwMode="auto">
            <a:xfrm>
              <a:off x="2861" y="2373"/>
              <a:ext cx="15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4" name="Line 139"/>
            <p:cNvSpPr>
              <a:spLocks noChangeShapeType="1"/>
            </p:cNvSpPr>
            <p:nvPr/>
          </p:nvSpPr>
          <p:spPr bwMode="auto">
            <a:xfrm flipV="1">
              <a:off x="3020" y="2384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5" name="Line 140"/>
            <p:cNvSpPr>
              <a:spLocks noChangeShapeType="1"/>
            </p:cNvSpPr>
            <p:nvPr/>
          </p:nvSpPr>
          <p:spPr bwMode="auto">
            <a:xfrm flipV="1">
              <a:off x="3214" y="2114"/>
              <a:ext cx="1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" name="Line 141"/>
            <p:cNvSpPr>
              <a:spLocks noChangeShapeType="1"/>
            </p:cNvSpPr>
            <p:nvPr/>
          </p:nvSpPr>
          <p:spPr bwMode="auto">
            <a:xfrm>
              <a:off x="3214" y="2384"/>
              <a:ext cx="1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" name="Line 142"/>
            <p:cNvSpPr>
              <a:spLocks noChangeShapeType="1"/>
            </p:cNvSpPr>
            <p:nvPr/>
          </p:nvSpPr>
          <p:spPr bwMode="auto">
            <a:xfrm>
              <a:off x="3408" y="2599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" name="Line 143"/>
            <p:cNvSpPr>
              <a:spLocks noChangeShapeType="1"/>
            </p:cNvSpPr>
            <p:nvPr/>
          </p:nvSpPr>
          <p:spPr bwMode="auto">
            <a:xfrm>
              <a:off x="3408" y="2789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9" name="Line 144"/>
            <p:cNvSpPr>
              <a:spLocks noChangeShapeType="1"/>
            </p:cNvSpPr>
            <p:nvPr/>
          </p:nvSpPr>
          <p:spPr bwMode="auto">
            <a:xfrm flipV="1">
              <a:off x="3602" y="2858"/>
              <a:ext cx="93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0" name="Line 145"/>
            <p:cNvSpPr>
              <a:spLocks noChangeShapeType="1"/>
            </p:cNvSpPr>
            <p:nvPr/>
          </p:nvSpPr>
          <p:spPr bwMode="auto">
            <a:xfrm>
              <a:off x="3897" y="2858"/>
              <a:ext cx="93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1" name="Line 146"/>
            <p:cNvSpPr>
              <a:spLocks noChangeShapeType="1"/>
            </p:cNvSpPr>
            <p:nvPr/>
          </p:nvSpPr>
          <p:spPr bwMode="auto">
            <a:xfrm flipV="1">
              <a:off x="3990" y="2789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2" name="Line 147"/>
            <p:cNvSpPr>
              <a:spLocks noChangeShapeType="1"/>
            </p:cNvSpPr>
            <p:nvPr/>
          </p:nvSpPr>
          <p:spPr bwMode="auto">
            <a:xfrm>
              <a:off x="4184" y="2789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3" name="Line 148"/>
            <p:cNvSpPr>
              <a:spLocks noChangeShapeType="1"/>
            </p:cNvSpPr>
            <p:nvPr/>
          </p:nvSpPr>
          <p:spPr bwMode="auto">
            <a:xfrm flipH="1">
              <a:off x="3309" y="2789"/>
              <a:ext cx="99" cy="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4" name="Line 149"/>
            <p:cNvSpPr>
              <a:spLocks noChangeShapeType="1"/>
            </p:cNvSpPr>
            <p:nvPr/>
          </p:nvSpPr>
          <p:spPr bwMode="auto">
            <a:xfrm flipH="1">
              <a:off x="3344" y="2831"/>
              <a:ext cx="64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5" name="Line 150"/>
            <p:cNvSpPr>
              <a:spLocks noChangeShapeType="1"/>
            </p:cNvSpPr>
            <p:nvPr/>
          </p:nvSpPr>
          <p:spPr bwMode="auto">
            <a:xfrm>
              <a:off x="3990" y="2923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6" name="Line 151"/>
            <p:cNvSpPr>
              <a:spLocks noChangeShapeType="1"/>
            </p:cNvSpPr>
            <p:nvPr/>
          </p:nvSpPr>
          <p:spPr bwMode="auto">
            <a:xfrm>
              <a:off x="4015" y="2954"/>
              <a:ext cx="1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7" name="Line 152"/>
            <p:cNvSpPr>
              <a:spLocks noChangeShapeType="1"/>
            </p:cNvSpPr>
            <p:nvPr/>
          </p:nvSpPr>
          <p:spPr bwMode="auto">
            <a:xfrm flipV="1">
              <a:off x="4184" y="2599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8" name="Line 153"/>
            <p:cNvSpPr>
              <a:spLocks noChangeShapeType="1"/>
            </p:cNvSpPr>
            <p:nvPr/>
          </p:nvSpPr>
          <p:spPr bwMode="auto">
            <a:xfrm flipV="1">
              <a:off x="4378" y="2858"/>
              <a:ext cx="93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99" name="Line 154"/>
            <p:cNvSpPr>
              <a:spLocks noChangeShapeType="1"/>
            </p:cNvSpPr>
            <p:nvPr/>
          </p:nvSpPr>
          <p:spPr bwMode="auto">
            <a:xfrm>
              <a:off x="4673" y="2858"/>
              <a:ext cx="93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0" name="Line 155"/>
            <p:cNvSpPr>
              <a:spLocks noChangeShapeType="1"/>
            </p:cNvSpPr>
            <p:nvPr/>
          </p:nvSpPr>
          <p:spPr bwMode="auto">
            <a:xfrm flipV="1">
              <a:off x="4766" y="2789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1" name="Line 156"/>
            <p:cNvSpPr>
              <a:spLocks noChangeShapeType="1"/>
            </p:cNvSpPr>
            <p:nvPr/>
          </p:nvSpPr>
          <p:spPr bwMode="auto">
            <a:xfrm flipV="1">
              <a:off x="4960" y="2599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2" name="Line 157"/>
            <p:cNvSpPr>
              <a:spLocks noChangeShapeType="1"/>
            </p:cNvSpPr>
            <p:nvPr/>
          </p:nvSpPr>
          <p:spPr bwMode="auto">
            <a:xfrm flipV="1">
              <a:off x="3214" y="1979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3" name="Line 158"/>
            <p:cNvSpPr>
              <a:spLocks noChangeShapeType="1"/>
            </p:cNvSpPr>
            <p:nvPr/>
          </p:nvSpPr>
          <p:spPr bwMode="auto">
            <a:xfrm flipV="1">
              <a:off x="3408" y="1790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4" name="Line 159"/>
            <p:cNvSpPr>
              <a:spLocks noChangeShapeType="1"/>
            </p:cNvSpPr>
            <p:nvPr/>
          </p:nvSpPr>
          <p:spPr bwMode="auto">
            <a:xfrm flipV="1">
              <a:off x="3509" y="1574"/>
              <a:ext cx="93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5" name="Line 160"/>
            <p:cNvSpPr>
              <a:spLocks noChangeShapeType="1"/>
            </p:cNvSpPr>
            <p:nvPr/>
          </p:nvSpPr>
          <p:spPr bwMode="auto">
            <a:xfrm>
              <a:off x="3602" y="1574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6" name="Line 161"/>
            <p:cNvSpPr>
              <a:spLocks noChangeShapeType="1"/>
            </p:cNvSpPr>
            <p:nvPr/>
          </p:nvSpPr>
          <p:spPr bwMode="auto">
            <a:xfrm flipV="1">
              <a:off x="3796" y="1574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7" name="Line 162"/>
            <p:cNvSpPr>
              <a:spLocks noChangeShapeType="1"/>
            </p:cNvSpPr>
            <p:nvPr/>
          </p:nvSpPr>
          <p:spPr bwMode="auto">
            <a:xfrm>
              <a:off x="3990" y="1574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8" name="Line 163"/>
            <p:cNvSpPr>
              <a:spLocks noChangeShapeType="1"/>
            </p:cNvSpPr>
            <p:nvPr/>
          </p:nvSpPr>
          <p:spPr bwMode="auto">
            <a:xfrm flipV="1">
              <a:off x="4184" y="1608"/>
              <a:ext cx="144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09" name="Line 164"/>
            <p:cNvSpPr>
              <a:spLocks noChangeShapeType="1"/>
            </p:cNvSpPr>
            <p:nvPr/>
          </p:nvSpPr>
          <p:spPr bwMode="auto">
            <a:xfrm>
              <a:off x="4437" y="1615"/>
              <a:ext cx="135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0" name="Line 165"/>
            <p:cNvSpPr>
              <a:spLocks noChangeShapeType="1"/>
            </p:cNvSpPr>
            <p:nvPr/>
          </p:nvSpPr>
          <p:spPr bwMode="auto">
            <a:xfrm flipV="1">
              <a:off x="4572" y="1574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1" name="Line 166"/>
            <p:cNvSpPr>
              <a:spLocks noChangeShapeType="1"/>
            </p:cNvSpPr>
            <p:nvPr/>
          </p:nvSpPr>
          <p:spPr bwMode="auto">
            <a:xfrm>
              <a:off x="4766" y="1574"/>
              <a:ext cx="1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2" name="Line 167"/>
            <p:cNvSpPr>
              <a:spLocks noChangeShapeType="1"/>
            </p:cNvSpPr>
            <p:nvPr/>
          </p:nvSpPr>
          <p:spPr bwMode="auto">
            <a:xfrm>
              <a:off x="4960" y="1790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3" name="Line 168"/>
            <p:cNvSpPr>
              <a:spLocks noChangeShapeType="1"/>
            </p:cNvSpPr>
            <p:nvPr/>
          </p:nvSpPr>
          <p:spPr bwMode="auto">
            <a:xfrm>
              <a:off x="5080" y="2215"/>
              <a:ext cx="16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4" name="Line 169"/>
            <p:cNvSpPr>
              <a:spLocks noChangeShapeType="1"/>
            </p:cNvSpPr>
            <p:nvPr/>
          </p:nvSpPr>
          <p:spPr bwMode="auto">
            <a:xfrm>
              <a:off x="5105" y="2184"/>
              <a:ext cx="11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5" name="Line 170"/>
            <p:cNvSpPr>
              <a:spLocks noChangeShapeType="1"/>
            </p:cNvSpPr>
            <p:nvPr/>
          </p:nvSpPr>
          <p:spPr bwMode="auto">
            <a:xfrm>
              <a:off x="4960" y="1979"/>
              <a:ext cx="120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6" name="Line 171"/>
            <p:cNvSpPr>
              <a:spLocks noChangeShapeType="1"/>
            </p:cNvSpPr>
            <p:nvPr/>
          </p:nvSpPr>
          <p:spPr bwMode="auto">
            <a:xfrm flipV="1">
              <a:off x="4992" y="2215"/>
              <a:ext cx="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7" name="Line 172"/>
            <p:cNvSpPr>
              <a:spLocks noChangeShapeType="1"/>
            </p:cNvSpPr>
            <p:nvPr/>
          </p:nvSpPr>
          <p:spPr bwMode="auto">
            <a:xfrm flipV="1">
              <a:off x="4766" y="1385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8" name="Line 173"/>
            <p:cNvSpPr>
              <a:spLocks noChangeShapeType="1"/>
            </p:cNvSpPr>
            <p:nvPr/>
          </p:nvSpPr>
          <p:spPr bwMode="auto">
            <a:xfrm flipV="1">
              <a:off x="4741" y="1415"/>
              <a:ext cx="1" cy="1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19" name="Line 174"/>
            <p:cNvSpPr>
              <a:spLocks noChangeShapeType="1"/>
            </p:cNvSpPr>
            <p:nvPr/>
          </p:nvSpPr>
          <p:spPr bwMode="auto">
            <a:xfrm>
              <a:off x="4184" y="1709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0" name="Line 175"/>
            <p:cNvSpPr>
              <a:spLocks noChangeShapeType="1"/>
            </p:cNvSpPr>
            <p:nvPr/>
          </p:nvSpPr>
          <p:spPr bwMode="auto">
            <a:xfrm>
              <a:off x="4209" y="1739"/>
              <a:ext cx="1" cy="1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1" name="Line 176"/>
            <p:cNvSpPr>
              <a:spLocks noChangeShapeType="1"/>
            </p:cNvSpPr>
            <p:nvPr/>
          </p:nvSpPr>
          <p:spPr bwMode="auto">
            <a:xfrm flipV="1">
              <a:off x="2051" y="2195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2" name="Line 177"/>
            <p:cNvSpPr>
              <a:spLocks noChangeShapeType="1"/>
            </p:cNvSpPr>
            <p:nvPr/>
          </p:nvSpPr>
          <p:spPr bwMode="auto">
            <a:xfrm>
              <a:off x="2245" y="2518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3" name="Line 178"/>
            <p:cNvSpPr>
              <a:spLocks noChangeShapeType="1"/>
            </p:cNvSpPr>
            <p:nvPr/>
          </p:nvSpPr>
          <p:spPr bwMode="auto">
            <a:xfrm>
              <a:off x="2633" y="2518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4" name="Line 179"/>
            <p:cNvSpPr>
              <a:spLocks noChangeShapeType="1"/>
            </p:cNvSpPr>
            <p:nvPr/>
          </p:nvSpPr>
          <p:spPr bwMode="auto">
            <a:xfrm flipH="1" flipV="1">
              <a:off x="3079" y="2019"/>
              <a:ext cx="135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5" name="Line 180"/>
            <p:cNvSpPr>
              <a:spLocks noChangeShapeType="1"/>
            </p:cNvSpPr>
            <p:nvPr/>
          </p:nvSpPr>
          <p:spPr bwMode="auto">
            <a:xfrm>
              <a:off x="3408" y="1979"/>
              <a:ext cx="135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6" name="Line 181"/>
            <p:cNvSpPr>
              <a:spLocks noChangeShapeType="1"/>
            </p:cNvSpPr>
            <p:nvPr/>
          </p:nvSpPr>
          <p:spPr bwMode="auto">
            <a:xfrm>
              <a:off x="3443" y="1968"/>
              <a:ext cx="91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7" name="Line 182"/>
            <p:cNvSpPr>
              <a:spLocks noChangeShapeType="1"/>
            </p:cNvSpPr>
            <p:nvPr/>
          </p:nvSpPr>
          <p:spPr bwMode="auto">
            <a:xfrm flipV="1">
              <a:off x="3602" y="1385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8" name="Line 183"/>
            <p:cNvSpPr>
              <a:spLocks noChangeShapeType="1"/>
            </p:cNvSpPr>
            <p:nvPr/>
          </p:nvSpPr>
          <p:spPr bwMode="auto">
            <a:xfrm flipV="1">
              <a:off x="4378" y="1385"/>
              <a:ext cx="1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29" name="Line 184"/>
            <p:cNvSpPr>
              <a:spLocks noChangeShapeType="1"/>
            </p:cNvSpPr>
            <p:nvPr/>
          </p:nvSpPr>
          <p:spPr bwMode="auto">
            <a:xfrm>
              <a:off x="4378" y="2923"/>
              <a:ext cx="1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0" name="Line 185"/>
            <p:cNvSpPr>
              <a:spLocks noChangeShapeType="1"/>
            </p:cNvSpPr>
            <p:nvPr/>
          </p:nvSpPr>
          <p:spPr bwMode="auto">
            <a:xfrm flipH="1">
              <a:off x="4860" y="1979"/>
              <a:ext cx="100" cy="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1" name="Line 186"/>
            <p:cNvSpPr>
              <a:spLocks noChangeShapeType="1"/>
            </p:cNvSpPr>
            <p:nvPr/>
          </p:nvSpPr>
          <p:spPr bwMode="auto">
            <a:xfrm>
              <a:off x="4766" y="2923"/>
              <a:ext cx="73" cy="1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2" name="Line 187"/>
            <p:cNvSpPr>
              <a:spLocks noChangeShapeType="1"/>
            </p:cNvSpPr>
            <p:nvPr/>
          </p:nvSpPr>
          <p:spPr bwMode="auto">
            <a:xfrm>
              <a:off x="4801" y="2934"/>
              <a:ext cx="48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3" name="Line 188"/>
            <p:cNvSpPr>
              <a:spLocks noChangeShapeType="1"/>
            </p:cNvSpPr>
            <p:nvPr/>
          </p:nvSpPr>
          <p:spPr bwMode="auto">
            <a:xfrm flipH="1">
              <a:off x="4532" y="1709"/>
              <a:ext cx="4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4" name="Line 189"/>
            <p:cNvSpPr>
              <a:spLocks noChangeShapeType="1"/>
            </p:cNvSpPr>
            <p:nvPr/>
          </p:nvSpPr>
          <p:spPr bwMode="auto">
            <a:xfrm flipH="1">
              <a:off x="4563" y="1746"/>
              <a:ext cx="27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5" name="Line 190"/>
            <p:cNvSpPr>
              <a:spLocks noChangeShapeType="1"/>
            </p:cNvSpPr>
            <p:nvPr/>
          </p:nvSpPr>
          <p:spPr bwMode="auto">
            <a:xfrm>
              <a:off x="4960" y="2789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6" name="Line 191"/>
            <p:cNvSpPr>
              <a:spLocks noChangeShapeType="1"/>
            </p:cNvSpPr>
            <p:nvPr/>
          </p:nvSpPr>
          <p:spPr bwMode="auto">
            <a:xfrm flipV="1">
              <a:off x="5154" y="2789"/>
              <a:ext cx="194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7" name="Line 192"/>
            <p:cNvSpPr>
              <a:spLocks noChangeShapeType="1"/>
            </p:cNvSpPr>
            <p:nvPr/>
          </p:nvSpPr>
          <p:spPr bwMode="auto">
            <a:xfrm>
              <a:off x="5348" y="2789"/>
              <a:ext cx="100" cy="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8" name="Line 193"/>
            <p:cNvSpPr>
              <a:spLocks noChangeShapeType="1"/>
            </p:cNvSpPr>
            <p:nvPr/>
          </p:nvSpPr>
          <p:spPr bwMode="auto">
            <a:xfrm flipV="1">
              <a:off x="5348" y="2636"/>
              <a:ext cx="73" cy="1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39" name="Line 194"/>
            <p:cNvSpPr>
              <a:spLocks noChangeShapeType="1"/>
            </p:cNvSpPr>
            <p:nvPr/>
          </p:nvSpPr>
          <p:spPr bwMode="auto">
            <a:xfrm>
              <a:off x="3602" y="2923"/>
              <a:ext cx="1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0" name="Line 195"/>
            <p:cNvSpPr>
              <a:spLocks noChangeShapeType="1"/>
            </p:cNvSpPr>
            <p:nvPr/>
          </p:nvSpPr>
          <p:spPr bwMode="auto">
            <a:xfrm>
              <a:off x="3602" y="3193"/>
              <a:ext cx="194" cy="1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1" name="Line 196"/>
            <p:cNvSpPr>
              <a:spLocks noChangeShapeType="1"/>
            </p:cNvSpPr>
            <p:nvPr/>
          </p:nvSpPr>
          <p:spPr bwMode="auto">
            <a:xfrm>
              <a:off x="3796" y="3328"/>
              <a:ext cx="1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2" name="Line 197"/>
            <p:cNvSpPr>
              <a:spLocks noChangeShapeType="1"/>
            </p:cNvSpPr>
            <p:nvPr/>
          </p:nvSpPr>
          <p:spPr bwMode="auto">
            <a:xfrm>
              <a:off x="3796" y="3598"/>
              <a:ext cx="1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3" name="Line 198"/>
            <p:cNvSpPr>
              <a:spLocks noChangeShapeType="1"/>
            </p:cNvSpPr>
            <p:nvPr/>
          </p:nvSpPr>
          <p:spPr bwMode="auto">
            <a:xfrm>
              <a:off x="3990" y="3814"/>
              <a:ext cx="1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4" name="Line 199"/>
            <p:cNvSpPr>
              <a:spLocks noChangeShapeType="1"/>
            </p:cNvSpPr>
            <p:nvPr/>
          </p:nvSpPr>
          <p:spPr bwMode="auto">
            <a:xfrm>
              <a:off x="3990" y="4003"/>
              <a:ext cx="1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5" name="Line 200"/>
            <p:cNvSpPr>
              <a:spLocks noChangeShapeType="1"/>
            </p:cNvSpPr>
            <p:nvPr/>
          </p:nvSpPr>
          <p:spPr bwMode="auto">
            <a:xfrm flipH="1">
              <a:off x="3851" y="4003"/>
              <a:ext cx="139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46" name="Line 201"/>
            <p:cNvSpPr>
              <a:spLocks noChangeShapeType="1"/>
            </p:cNvSpPr>
            <p:nvPr/>
          </p:nvSpPr>
          <p:spPr bwMode="auto">
            <a:xfrm flipH="1">
              <a:off x="3885" y="4045"/>
              <a:ext cx="96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0" name="Group 202"/>
          <p:cNvGrpSpPr>
            <a:grpSpLocks/>
          </p:cNvGrpSpPr>
          <p:nvPr/>
        </p:nvGrpSpPr>
        <p:grpSpPr bwMode="auto">
          <a:xfrm>
            <a:off x="904875" y="3578225"/>
            <a:ext cx="1485900" cy="806450"/>
            <a:chOff x="1520" y="1515"/>
            <a:chExt cx="2745" cy="1505"/>
          </a:xfrm>
        </p:grpSpPr>
        <p:sp>
          <p:nvSpPr>
            <p:cNvPr id="24821" name="Rectangle 203"/>
            <p:cNvSpPr>
              <a:spLocks noChangeArrowheads="1"/>
            </p:cNvSpPr>
            <p:nvPr/>
          </p:nvSpPr>
          <p:spPr bwMode="auto">
            <a:xfrm>
              <a:off x="2664" y="1933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822" name="Rectangle 204"/>
            <p:cNvSpPr>
              <a:spLocks noChangeArrowheads="1"/>
            </p:cNvSpPr>
            <p:nvPr/>
          </p:nvSpPr>
          <p:spPr bwMode="auto">
            <a:xfrm>
              <a:off x="3065" y="1904"/>
              <a:ext cx="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823" name="Rectangle 205"/>
            <p:cNvSpPr>
              <a:spLocks noChangeArrowheads="1"/>
            </p:cNvSpPr>
            <p:nvPr/>
          </p:nvSpPr>
          <p:spPr bwMode="auto">
            <a:xfrm>
              <a:off x="3131" y="1904"/>
              <a:ext cx="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24" name="Rectangle 206"/>
            <p:cNvSpPr>
              <a:spLocks noChangeArrowheads="1"/>
            </p:cNvSpPr>
            <p:nvPr/>
          </p:nvSpPr>
          <p:spPr bwMode="auto">
            <a:xfrm>
              <a:off x="3758" y="1988"/>
              <a:ext cx="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825" name="Rectangle 207"/>
            <p:cNvSpPr>
              <a:spLocks noChangeArrowheads="1"/>
            </p:cNvSpPr>
            <p:nvPr/>
          </p:nvSpPr>
          <p:spPr bwMode="auto">
            <a:xfrm>
              <a:off x="3824" y="1988"/>
              <a:ext cx="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26" name="Rectangle 208"/>
            <p:cNvSpPr>
              <a:spLocks noChangeArrowheads="1"/>
            </p:cNvSpPr>
            <p:nvPr/>
          </p:nvSpPr>
          <p:spPr bwMode="auto">
            <a:xfrm>
              <a:off x="3929" y="1748"/>
              <a:ext cx="7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827" name="Rectangle 209"/>
            <p:cNvSpPr>
              <a:spLocks noChangeArrowheads="1"/>
            </p:cNvSpPr>
            <p:nvPr/>
          </p:nvSpPr>
          <p:spPr bwMode="auto">
            <a:xfrm>
              <a:off x="3995" y="1748"/>
              <a:ext cx="7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28" name="Rectangle 210"/>
            <p:cNvSpPr>
              <a:spLocks noChangeArrowheads="1"/>
            </p:cNvSpPr>
            <p:nvPr/>
          </p:nvSpPr>
          <p:spPr bwMode="auto">
            <a:xfrm>
              <a:off x="4066" y="1988"/>
              <a:ext cx="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829" name="Rectangle 211"/>
            <p:cNvSpPr>
              <a:spLocks noChangeArrowheads="1"/>
            </p:cNvSpPr>
            <p:nvPr/>
          </p:nvSpPr>
          <p:spPr bwMode="auto">
            <a:xfrm>
              <a:off x="4130" y="1988"/>
              <a:ext cx="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30" name="Rectangle 212"/>
            <p:cNvSpPr>
              <a:spLocks noChangeArrowheads="1"/>
            </p:cNvSpPr>
            <p:nvPr/>
          </p:nvSpPr>
          <p:spPr bwMode="auto">
            <a:xfrm>
              <a:off x="4201" y="2030"/>
              <a:ext cx="6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831" name="Rectangle 213"/>
            <p:cNvSpPr>
              <a:spLocks noChangeArrowheads="1"/>
            </p:cNvSpPr>
            <p:nvPr/>
          </p:nvSpPr>
          <p:spPr bwMode="auto">
            <a:xfrm>
              <a:off x="2183" y="1515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32" name="Rectangle 214"/>
            <p:cNvSpPr>
              <a:spLocks noChangeArrowheads="1"/>
            </p:cNvSpPr>
            <p:nvPr/>
          </p:nvSpPr>
          <p:spPr bwMode="auto">
            <a:xfrm>
              <a:off x="2254" y="1515"/>
              <a:ext cx="8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33" name="Rectangle 215"/>
            <p:cNvSpPr>
              <a:spLocks noChangeArrowheads="1"/>
            </p:cNvSpPr>
            <p:nvPr/>
          </p:nvSpPr>
          <p:spPr bwMode="auto">
            <a:xfrm>
              <a:off x="2958" y="2147"/>
              <a:ext cx="8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34" name="Rectangle 216"/>
            <p:cNvSpPr>
              <a:spLocks noChangeArrowheads="1"/>
            </p:cNvSpPr>
            <p:nvPr/>
          </p:nvSpPr>
          <p:spPr bwMode="auto">
            <a:xfrm>
              <a:off x="3371" y="2228"/>
              <a:ext cx="81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35" name="Rectangle 217"/>
            <p:cNvSpPr>
              <a:spLocks noChangeArrowheads="1"/>
            </p:cNvSpPr>
            <p:nvPr/>
          </p:nvSpPr>
          <p:spPr bwMode="auto">
            <a:xfrm>
              <a:off x="3444" y="2228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36" name="Rectangle 218"/>
            <p:cNvSpPr>
              <a:spLocks noChangeArrowheads="1"/>
            </p:cNvSpPr>
            <p:nvPr/>
          </p:nvSpPr>
          <p:spPr bwMode="auto">
            <a:xfrm>
              <a:off x="2274" y="2184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837" name="Rectangle 219"/>
            <p:cNvSpPr>
              <a:spLocks noChangeArrowheads="1"/>
            </p:cNvSpPr>
            <p:nvPr/>
          </p:nvSpPr>
          <p:spPr bwMode="auto">
            <a:xfrm>
              <a:off x="2341" y="2184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38" name="Rectangle 220"/>
            <p:cNvSpPr>
              <a:spLocks noChangeArrowheads="1"/>
            </p:cNvSpPr>
            <p:nvPr/>
          </p:nvSpPr>
          <p:spPr bwMode="auto">
            <a:xfrm>
              <a:off x="1520" y="2879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39" name="Rectangle 221"/>
            <p:cNvSpPr>
              <a:spLocks noChangeArrowheads="1"/>
            </p:cNvSpPr>
            <p:nvPr/>
          </p:nvSpPr>
          <p:spPr bwMode="auto">
            <a:xfrm>
              <a:off x="1586" y="2879"/>
              <a:ext cx="8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40" name="Rectangle 222"/>
            <p:cNvSpPr>
              <a:spLocks noChangeArrowheads="1"/>
            </p:cNvSpPr>
            <p:nvPr/>
          </p:nvSpPr>
          <p:spPr bwMode="auto">
            <a:xfrm>
              <a:off x="2144" y="2464"/>
              <a:ext cx="8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41" name="Rectangle 223"/>
            <p:cNvSpPr>
              <a:spLocks noChangeArrowheads="1"/>
            </p:cNvSpPr>
            <p:nvPr/>
          </p:nvSpPr>
          <p:spPr bwMode="auto">
            <a:xfrm>
              <a:off x="2218" y="2464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42" name="Rectangle 224"/>
            <p:cNvSpPr>
              <a:spLocks noChangeArrowheads="1"/>
            </p:cNvSpPr>
            <p:nvPr/>
          </p:nvSpPr>
          <p:spPr bwMode="auto">
            <a:xfrm>
              <a:off x="2063" y="2048"/>
              <a:ext cx="81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43" name="Rectangle 225"/>
            <p:cNvSpPr>
              <a:spLocks noChangeArrowheads="1"/>
            </p:cNvSpPr>
            <p:nvPr/>
          </p:nvSpPr>
          <p:spPr bwMode="auto">
            <a:xfrm>
              <a:off x="2022" y="1672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44" name="Rectangle 226"/>
            <p:cNvSpPr>
              <a:spLocks noChangeArrowheads="1"/>
            </p:cNvSpPr>
            <p:nvPr/>
          </p:nvSpPr>
          <p:spPr bwMode="auto">
            <a:xfrm>
              <a:off x="2083" y="1714"/>
              <a:ext cx="6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845" name="Rectangle 227"/>
            <p:cNvSpPr>
              <a:spLocks noChangeArrowheads="1"/>
            </p:cNvSpPr>
            <p:nvPr/>
          </p:nvSpPr>
          <p:spPr bwMode="auto">
            <a:xfrm>
              <a:off x="2127" y="1672"/>
              <a:ext cx="71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846" name="Rectangle 228"/>
            <p:cNvSpPr>
              <a:spLocks noChangeArrowheads="1"/>
            </p:cNvSpPr>
            <p:nvPr/>
          </p:nvSpPr>
          <p:spPr bwMode="auto">
            <a:xfrm>
              <a:off x="1905" y="1868"/>
              <a:ext cx="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847" name="Rectangle 229"/>
            <p:cNvSpPr>
              <a:spLocks noChangeArrowheads="1"/>
            </p:cNvSpPr>
            <p:nvPr/>
          </p:nvSpPr>
          <p:spPr bwMode="auto">
            <a:xfrm>
              <a:off x="1971" y="1912"/>
              <a:ext cx="6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848" name="Rectangle 230"/>
            <p:cNvSpPr>
              <a:spLocks noChangeArrowheads="1"/>
            </p:cNvSpPr>
            <p:nvPr/>
          </p:nvSpPr>
          <p:spPr bwMode="auto">
            <a:xfrm>
              <a:off x="2014" y="1868"/>
              <a:ext cx="6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849" name="Rectangle 231"/>
            <p:cNvSpPr>
              <a:spLocks noChangeArrowheads="1"/>
            </p:cNvSpPr>
            <p:nvPr/>
          </p:nvSpPr>
          <p:spPr bwMode="auto">
            <a:xfrm>
              <a:off x="2626" y="2184"/>
              <a:ext cx="8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850" name="Line 232"/>
            <p:cNvSpPr>
              <a:spLocks noChangeShapeType="1"/>
            </p:cNvSpPr>
            <p:nvPr/>
          </p:nvSpPr>
          <p:spPr bwMode="auto">
            <a:xfrm flipH="1">
              <a:off x="2427" y="1532"/>
              <a:ext cx="113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1" name="Line 233"/>
            <p:cNvSpPr>
              <a:spLocks noChangeShapeType="1"/>
            </p:cNvSpPr>
            <p:nvPr/>
          </p:nvSpPr>
          <p:spPr bwMode="auto">
            <a:xfrm flipH="1" flipV="1">
              <a:off x="2540" y="1532"/>
              <a:ext cx="155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2" name="Line 234"/>
            <p:cNvSpPr>
              <a:spLocks noChangeShapeType="1"/>
            </p:cNvSpPr>
            <p:nvPr/>
          </p:nvSpPr>
          <p:spPr bwMode="auto">
            <a:xfrm flipH="1" flipV="1">
              <a:off x="2695" y="1573"/>
              <a:ext cx="41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3" name="Line 235"/>
            <p:cNvSpPr>
              <a:spLocks noChangeShapeType="1"/>
            </p:cNvSpPr>
            <p:nvPr/>
          </p:nvSpPr>
          <p:spPr bwMode="auto">
            <a:xfrm flipV="1">
              <a:off x="2623" y="1728"/>
              <a:ext cx="113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4" name="Line 236"/>
            <p:cNvSpPr>
              <a:spLocks noChangeShapeType="1"/>
            </p:cNvSpPr>
            <p:nvPr/>
          </p:nvSpPr>
          <p:spPr bwMode="auto">
            <a:xfrm>
              <a:off x="2468" y="1800"/>
              <a:ext cx="155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5" name="Line 237"/>
            <p:cNvSpPr>
              <a:spLocks noChangeShapeType="1"/>
            </p:cNvSpPr>
            <p:nvPr/>
          </p:nvSpPr>
          <p:spPr bwMode="auto">
            <a:xfrm>
              <a:off x="2427" y="1645"/>
              <a:ext cx="41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6" name="Line 238"/>
            <p:cNvSpPr>
              <a:spLocks noChangeShapeType="1"/>
            </p:cNvSpPr>
            <p:nvPr/>
          </p:nvSpPr>
          <p:spPr bwMode="auto">
            <a:xfrm flipH="1" flipV="1">
              <a:off x="2736" y="1728"/>
              <a:ext cx="143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7" name="Line 239"/>
            <p:cNvSpPr>
              <a:spLocks noChangeShapeType="1"/>
            </p:cNvSpPr>
            <p:nvPr/>
          </p:nvSpPr>
          <p:spPr bwMode="auto">
            <a:xfrm flipV="1">
              <a:off x="2854" y="1800"/>
              <a:ext cx="25" cy="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8" name="Line 240"/>
            <p:cNvSpPr>
              <a:spLocks noChangeShapeType="1"/>
            </p:cNvSpPr>
            <p:nvPr/>
          </p:nvSpPr>
          <p:spPr bwMode="auto">
            <a:xfrm flipV="1">
              <a:off x="2738" y="1958"/>
              <a:ext cx="116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59" name="Line 241"/>
            <p:cNvSpPr>
              <a:spLocks noChangeShapeType="1"/>
            </p:cNvSpPr>
            <p:nvPr/>
          </p:nvSpPr>
          <p:spPr bwMode="auto">
            <a:xfrm>
              <a:off x="2623" y="1841"/>
              <a:ext cx="48" cy="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0" name="Line 242"/>
            <p:cNvSpPr>
              <a:spLocks noChangeShapeType="1"/>
            </p:cNvSpPr>
            <p:nvPr/>
          </p:nvSpPr>
          <p:spPr bwMode="auto">
            <a:xfrm flipH="1">
              <a:off x="2582" y="2019"/>
              <a:ext cx="78" cy="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1" name="Line 243"/>
            <p:cNvSpPr>
              <a:spLocks noChangeShapeType="1"/>
            </p:cNvSpPr>
            <p:nvPr/>
          </p:nvSpPr>
          <p:spPr bwMode="auto">
            <a:xfrm>
              <a:off x="2854" y="1958"/>
              <a:ext cx="138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2" name="Line 244"/>
            <p:cNvSpPr>
              <a:spLocks noChangeShapeType="1"/>
            </p:cNvSpPr>
            <p:nvPr/>
          </p:nvSpPr>
          <p:spPr bwMode="auto">
            <a:xfrm flipV="1">
              <a:off x="2992" y="2000"/>
              <a:ext cx="67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3" name="Line 245"/>
            <p:cNvSpPr>
              <a:spLocks noChangeShapeType="1"/>
            </p:cNvSpPr>
            <p:nvPr/>
          </p:nvSpPr>
          <p:spPr bwMode="auto">
            <a:xfrm>
              <a:off x="3203" y="2000"/>
              <a:ext cx="66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4" name="Line 246"/>
            <p:cNvSpPr>
              <a:spLocks noChangeShapeType="1"/>
            </p:cNvSpPr>
            <p:nvPr/>
          </p:nvSpPr>
          <p:spPr bwMode="auto">
            <a:xfrm flipV="1">
              <a:off x="3269" y="1958"/>
              <a:ext cx="139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5" name="Line 247"/>
            <p:cNvSpPr>
              <a:spLocks noChangeShapeType="1"/>
            </p:cNvSpPr>
            <p:nvPr/>
          </p:nvSpPr>
          <p:spPr bwMode="auto">
            <a:xfrm>
              <a:off x="3408" y="1958"/>
              <a:ext cx="139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6" name="Line 248"/>
            <p:cNvSpPr>
              <a:spLocks noChangeShapeType="1"/>
            </p:cNvSpPr>
            <p:nvPr/>
          </p:nvSpPr>
          <p:spPr bwMode="auto">
            <a:xfrm flipV="1">
              <a:off x="3547" y="1958"/>
              <a:ext cx="138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7" name="Line 249"/>
            <p:cNvSpPr>
              <a:spLocks noChangeShapeType="1"/>
            </p:cNvSpPr>
            <p:nvPr/>
          </p:nvSpPr>
          <p:spPr bwMode="auto">
            <a:xfrm>
              <a:off x="3685" y="1958"/>
              <a:ext cx="67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8" name="Line 250"/>
            <p:cNvSpPr>
              <a:spLocks noChangeShapeType="1"/>
            </p:cNvSpPr>
            <p:nvPr/>
          </p:nvSpPr>
          <p:spPr bwMode="auto">
            <a:xfrm flipV="1">
              <a:off x="3896" y="1958"/>
              <a:ext cx="66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69" name="Line 251"/>
            <p:cNvSpPr>
              <a:spLocks noChangeShapeType="1"/>
            </p:cNvSpPr>
            <p:nvPr/>
          </p:nvSpPr>
          <p:spPr bwMode="auto">
            <a:xfrm flipV="1">
              <a:off x="3962" y="1847"/>
              <a:ext cx="1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0" name="Line 252"/>
            <p:cNvSpPr>
              <a:spLocks noChangeShapeType="1"/>
            </p:cNvSpPr>
            <p:nvPr/>
          </p:nvSpPr>
          <p:spPr bwMode="auto">
            <a:xfrm flipV="1">
              <a:off x="3944" y="1865"/>
              <a:ext cx="1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1" name="Line 253"/>
            <p:cNvSpPr>
              <a:spLocks noChangeShapeType="1"/>
            </p:cNvSpPr>
            <p:nvPr/>
          </p:nvSpPr>
          <p:spPr bwMode="auto">
            <a:xfrm>
              <a:off x="3962" y="1958"/>
              <a:ext cx="99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2" name="Line 254"/>
            <p:cNvSpPr>
              <a:spLocks noChangeShapeType="1"/>
            </p:cNvSpPr>
            <p:nvPr/>
          </p:nvSpPr>
          <p:spPr bwMode="auto">
            <a:xfrm flipH="1" flipV="1">
              <a:off x="2330" y="1589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3" name="Line 255"/>
            <p:cNvSpPr>
              <a:spLocks noChangeShapeType="1"/>
            </p:cNvSpPr>
            <p:nvPr/>
          </p:nvSpPr>
          <p:spPr bwMode="auto">
            <a:xfrm>
              <a:off x="2992" y="2039"/>
              <a:ext cx="1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4" name="Line 256"/>
            <p:cNvSpPr>
              <a:spLocks noChangeShapeType="1"/>
            </p:cNvSpPr>
            <p:nvPr/>
          </p:nvSpPr>
          <p:spPr bwMode="auto">
            <a:xfrm>
              <a:off x="3010" y="2057"/>
              <a:ext cx="1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5" name="Line 257"/>
            <p:cNvSpPr>
              <a:spLocks noChangeShapeType="1"/>
            </p:cNvSpPr>
            <p:nvPr/>
          </p:nvSpPr>
          <p:spPr bwMode="auto">
            <a:xfrm>
              <a:off x="3269" y="2039"/>
              <a:ext cx="1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6" name="Line 258"/>
            <p:cNvSpPr>
              <a:spLocks noChangeShapeType="1"/>
            </p:cNvSpPr>
            <p:nvPr/>
          </p:nvSpPr>
          <p:spPr bwMode="auto">
            <a:xfrm>
              <a:off x="3269" y="2198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7" name="Line 259"/>
            <p:cNvSpPr>
              <a:spLocks noChangeShapeType="1"/>
            </p:cNvSpPr>
            <p:nvPr/>
          </p:nvSpPr>
          <p:spPr bwMode="auto">
            <a:xfrm flipH="1">
              <a:off x="2422" y="2097"/>
              <a:ext cx="1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8" name="Line 260"/>
            <p:cNvSpPr>
              <a:spLocks noChangeShapeType="1"/>
            </p:cNvSpPr>
            <p:nvPr/>
          </p:nvSpPr>
          <p:spPr bwMode="auto">
            <a:xfrm flipH="1">
              <a:off x="2370" y="2097"/>
              <a:ext cx="5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79" name="Line 261"/>
            <p:cNvSpPr>
              <a:spLocks noChangeShapeType="1"/>
            </p:cNvSpPr>
            <p:nvPr/>
          </p:nvSpPr>
          <p:spPr bwMode="auto">
            <a:xfrm flipH="1">
              <a:off x="2182" y="2235"/>
              <a:ext cx="8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0" name="Line 262"/>
            <p:cNvSpPr>
              <a:spLocks noChangeShapeType="1"/>
            </p:cNvSpPr>
            <p:nvPr/>
          </p:nvSpPr>
          <p:spPr bwMode="auto">
            <a:xfrm flipH="1">
              <a:off x="2102" y="2235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1" name="Line 263"/>
            <p:cNvSpPr>
              <a:spLocks noChangeShapeType="1"/>
            </p:cNvSpPr>
            <p:nvPr/>
          </p:nvSpPr>
          <p:spPr bwMode="auto">
            <a:xfrm flipH="1">
              <a:off x="1942" y="2374"/>
              <a:ext cx="1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2" name="Line 264"/>
            <p:cNvSpPr>
              <a:spLocks noChangeShapeType="1"/>
            </p:cNvSpPr>
            <p:nvPr/>
          </p:nvSpPr>
          <p:spPr bwMode="auto">
            <a:xfrm flipH="1">
              <a:off x="1862" y="2374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3" name="Line 265"/>
            <p:cNvSpPr>
              <a:spLocks noChangeShapeType="1"/>
            </p:cNvSpPr>
            <p:nvPr/>
          </p:nvSpPr>
          <p:spPr bwMode="auto">
            <a:xfrm flipH="1" flipV="1">
              <a:off x="1862" y="2513"/>
              <a:ext cx="80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4" name="Line 266"/>
            <p:cNvSpPr>
              <a:spLocks noChangeShapeType="1"/>
            </p:cNvSpPr>
            <p:nvPr/>
          </p:nvSpPr>
          <p:spPr bwMode="auto">
            <a:xfrm flipV="1">
              <a:off x="1862" y="2651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5" name="Line 267"/>
            <p:cNvSpPr>
              <a:spLocks noChangeShapeType="1"/>
            </p:cNvSpPr>
            <p:nvPr/>
          </p:nvSpPr>
          <p:spPr bwMode="auto">
            <a:xfrm>
              <a:off x="1702" y="2790"/>
              <a:ext cx="1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6" name="Line 268"/>
            <p:cNvSpPr>
              <a:spLocks noChangeShapeType="1"/>
            </p:cNvSpPr>
            <p:nvPr/>
          </p:nvSpPr>
          <p:spPr bwMode="auto">
            <a:xfrm>
              <a:off x="1622" y="2651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7" name="Line 269"/>
            <p:cNvSpPr>
              <a:spLocks noChangeShapeType="1"/>
            </p:cNvSpPr>
            <p:nvPr/>
          </p:nvSpPr>
          <p:spPr bwMode="auto">
            <a:xfrm flipH="1">
              <a:off x="1622" y="2513"/>
              <a:ext cx="80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8" name="Line 270"/>
            <p:cNvSpPr>
              <a:spLocks noChangeShapeType="1"/>
            </p:cNvSpPr>
            <p:nvPr/>
          </p:nvSpPr>
          <p:spPr bwMode="auto">
            <a:xfrm flipH="1">
              <a:off x="1702" y="2513"/>
              <a:ext cx="1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9" name="Line 271"/>
            <p:cNvSpPr>
              <a:spLocks noChangeShapeType="1"/>
            </p:cNvSpPr>
            <p:nvPr/>
          </p:nvSpPr>
          <p:spPr bwMode="auto">
            <a:xfrm flipH="1">
              <a:off x="1650" y="2790"/>
              <a:ext cx="5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0" name="Line 272"/>
            <p:cNvSpPr>
              <a:spLocks noChangeShapeType="1"/>
            </p:cNvSpPr>
            <p:nvPr/>
          </p:nvSpPr>
          <p:spPr bwMode="auto">
            <a:xfrm>
              <a:off x="2102" y="2374"/>
              <a:ext cx="5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1" name="Line 273"/>
            <p:cNvSpPr>
              <a:spLocks noChangeShapeType="1"/>
            </p:cNvSpPr>
            <p:nvPr/>
          </p:nvSpPr>
          <p:spPr bwMode="auto">
            <a:xfrm flipH="1" flipV="1">
              <a:off x="2130" y="2145"/>
              <a:ext cx="5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2" name="Line 274"/>
            <p:cNvSpPr>
              <a:spLocks noChangeShapeType="1"/>
            </p:cNvSpPr>
            <p:nvPr/>
          </p:nvSpPr>
          <p:spPr bwMode="auto">
            <a:xfrm flipH="1" flipV="1">
              <a:off x="2123" y="2169"/>
              <a:ext cx="3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3" name="Line 275"/>
            <p:cNvSpPr>
              <a:spLocks noChangeShapeType="1"/>
            </p:cNvSpPr>
            <p:nvPr/>
          </p:nvSpPr>
          <p:spPr bwMode="auto">
            <a:xfrm flipH="1" flipV="1">
              <a:off x="2342" y="1958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4" name="Line 276"/>
            <p:cNvSpPr>
              <a:spLocks noChangeShapeType="1"/>
            </p:cNvSpPr>
            <p:nvPr/>
          </p:nvSpPr>
          <p:spPr bwMode="auto">
            <a:xfrm flipH="1" flipV="1">
              <a:off x="2204" y="1878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5" name="Line 277"/>
            <p:cNvSpPr>
              <a:spLocks noChangeShapeType="1"/>
            </p:cNvSpPr>
            <p:nvPr/>
          </p:nvSpPr>
          <p:spPr bwMode="auto">
            <a:xfrm flipH="1" flipV="1">
              <a:off x="2175" y="1772"/>
              <a:ext cx="29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6" name="Line 278"/>
            <p:cNvSpPr>
              <a:spLocks noChangeShapeType="1"/>
            </p:cNvSpPr>
            <p:nvPr/>
          </p:nvSpPr>
          <p:spPr bwMode="auto">
            <a:xfrm flipH="1">
              <a:off x="2091" y="1878"/>
              <a:ext cx="11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7" name="Line 279"/>
            <p:cNvSpPr>
              <a:spLocks noChangeShapeType="1"/>
            </p:cNvSpPr>
            <p:nvPr/>
          </p:nvSpPr>
          <p:spPr bwMode="auto">
            <a:xfrm>
              <a:off x="2582" y="2097"/>
              <a:ext cx="53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8" name="Line 280"/>
            <p:cNvSpPr>
              <a:spLocks noChangeShapeType="1"/>
            </p:cNvSpPr>
            <p:nvPr/>
          </p:nvSpPr>
          <p:spPr bwMode="auto">
            <a:xfrm>
              <a:off x="2607" y="2103"/>
              <a:ext cx="34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99" name="Oval 281"/>
            <p:cNvSpPr>
              <a:spLocks noChangeArrowheads="1"/>
            </p:cNvSpPr>
            <p:nvPr/>
          </p:nvSpPr>
          <p:spPr bwMode="auto">
            <a:xfrm>
              <a:off x="1685" y="2554"/>
              <a:ext cx="194" cy="19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</p:grpSp>
      <p:grpSp>
        <p:nvGrpSpPr>
          <p:cNvPr id="24581" name="Group 282"/>
          <p:cNvGrpSpPr>
            <a:grpSpLocks/>
          </p:cNvGrpSpPr>
          <p:nvPr/>
        </p:nvGrpSpPr>
        <p:grpSpPr bwMode="auto">
          <a:xfrm>
            <a:off x="838200" y="4048125"/>
            <a:ext cx="1716088" cy="742950"/>
            <a:chOff x="1164" y="1675"/>
            <a:chExt cx="3451" cy="1163"/>
          </a:xfrm>
        </p:grpSpPr>
        <p:sp>
          <p:nvSpPr>
            <p:cNvPr id="24721" name="Rectangle 283"/>
            <p:cNvSpPr>
              <a:spLocks noChangeArrowheads="1"/>
            </p:cNvSpPr>
            <p:nvPr/>
          </p:nvSpPr>
          <p:spPr bwMode="auto">
            <a:xfrm>
              <a:off x="1164" y="2481"/>
              <a:ext cx="8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22" name="Rectangle 284"/>
            <p:cNvSpPr>
              <a:spLocks noChangeArrowheads="1"/>
            </p:cNvSpPr>
            <p:nvPr/>
          </p:nvSpPr>
          <p:spPr bwMode="auto">
            <a:xfrm>
              <a:off x="1228" y="2516"/>
              <a:ext cx="6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723" name="Rectangle 285"/>
            <p:cNvSpPr>
              <a:spLocks noChangeArrowheads="1"/>
            </p:cNvSpPr>
            <p:nvPr/>
          </p:nvSpPr>
          <p:spPr bwMode="auto">
            <a:xfrm>
              <a:off x="1272" y="2481"/>
              <a:ext cx="7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724" name="Rectangle 286"/>
            <p:cNvSpPr>
              <a:spLocks noChangeArrowheads="1"/>
            </p:cNvSpPr>
            <p:nvPr/>
          </p:nvSpPr>
          <p:spPr bwMode="auto">
            <a:xfrm>
              <a:off x="2383" y="2481"/>
              <a:ext cx="8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725" name="Rectangle 287"/>
            <p:cNvSpPr>
              <a:spLocks noChangeArrowheads="1"/>
            </p:cNvSpPr>
            <p:nvPr/>
          </p:nvSpPr>
          <p:spPr bwMode="auto">
            <a:xfrm>
              <a:off x="2452" y="2481"/>
              <a:ext cx="8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26" name="Rectangle 288"/>
            <p:cNvSpPr>
              <a:spLocks noChangeArrowheads="1"/>
            </p:cNvSpPr>
            <p:nvPr/>
          </p:nvSpPr>
          <p:spPr bwMode="auto">
            <a:xfrm>
              <a:off x="2519" y="2516"/>
              <a:ext cx="6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727" name="Rectangle 289"/>
            <p:cNvSpPr>
              <a:spLocks noChangeArrowheads="1"/>
            </p:cNvSpPr>
            <p:nvPr/>
          </p:nvSpPr>
          <p:spPr bwMode="auto">
            <a:xfrm>
              <a:off x="2044" y="2163"/>
              <a:ext cx="8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28" name="Rectangle 290"/>
            <p:cNvSpPr>
              <a:spLocks noChangeArrowheads="1"/>
            </p:cNvSpPr>
            <p:nvPr/>
          </p:nvSpPr>
          <p:spPr bwMode="auto">
            <a:xfrm>
              <a:off x="2108" y="2163"/>
              <a:ext cx="9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29" name="Rectangle 291"/>
            <p:cNvSpPr>
              <a:spLocks noChangeArrowheads="1"/>
            </p:cNvSpPr>
            <p:nvPr/>
          </p:nvSpPr>
          <p:spPr bwMode="auto">
            <a:xfrm>
              <a:off x="2488" y="2238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730" name="Rectangle 292"/>
            <p:cNvSpPr>
              <a:spLocks noChangeArrowheads="1"/>
            </p:cNvSpPr>
            <p:nvPr/>
          </p:nvSpPr>
          <p:spPr bwMode="auto">
            <a:xfrm>
              <a:off x="2552" y="2238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31" name="Rectangle 293"/>
            <p:cNvSpPr>
              <a:spLocks noChangeArrowheads="1"/>
            </p:cNvSpPr>
            <p:nvPr/>
          </p:nvSpPr>
          <p:spPr bwMode="auto">
            <a:xfrm>
              <a:off x="2946" y="2161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732" name="Rectangle 294"/>
            <p:cNvSpPr>
              <a:spLocks noChangeArrowheads="1"/>
            </p:cNvSpPr>
            <p:nvPr/>
          </p:nvSpPr>
          <p:spPr bwMode="auto">
            <a:xfrm>
              <a:off x="2383" y="1999"/>
              <a:ext cx="9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33" name="Rectangle 295"/>
            <p:cNvSpPr>
              <a:spLocks noChangeArrowheads="1"/>
            </p:cNvSpPr>
            <p:nvPr/>
          </p:nvSpPr>
          <p:spPr bwMode="auto">
            <a:xfrm>
              <a:off x="2796" y="2400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34" name="Rectangle 296"/>
            <p:cNvSpPr>
              <a:spLocks noChangeArrowheads="1"/>
            </p:cNvSpPr>
            <p:nvPr/>
          </p:nvSpPr>
          <p:spPr bwMode="auto">
            <a:xfrm>
              <a:off x="2655" y="1999"/>
              <a:ext cx="78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735" name="Rectangle 297"/>
            <p:cNvSpPr>
              <a:spLocks noChangeArrowheads="1"/>
            </p:cNvSpPr>
            <p:nvPr/>
          </p:nvSpPr>
          <p:spPr bwMode="auto">
            <a:xfrm>
              <a:off x="2733" y="1999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36" name="Rectangle 298"/>
            <p:cNvSpPr>
              <a:spLocks noChangeArrowheads="1"/>
            </p:cNvSpPr>
            <p:nvPr/>
          </p:nvSpPr>
          <p:spPr bwMode="auto">
            <a:xfrm>
              <a:off x="2794" y="2039"/>
              <a:ext cx="6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737" name="Rectangle 299"/>
            <p:cNvSpPr>
              <a:spLocks noChangeArrowheads="1"/>
            </p:cNvSpPr>
            <p:nvPr/>
          </p:nvSpPr>
          <p:spPr bwMode="auto">
            <a:xfrm>
              <a:off x="2935" y="1999"/>
              <a:ext cx="78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738" name="Rectangle 300"/>
            <p:cNvSpPr>
              <a:spLocks noChangeArrowheads="1"/>
            </p:cNvSpPr>
            <p:nvPr/>
          </p:nvSpPr>
          <p:spPr bwMode="auto">
            <a:xfrm>
              <a:off x="3007" y="1999"/>
              <a:ext cx="87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39" name="Rectangle 301"/>
            <p:cNvSpPr>
              <a:spLocks noChangeArrowheads="1"/>
            </p:cNvSpPr>
            <p:nvPr/>
          </p:nvSpPr>
          <p:spPr bwMode="auto">
            <a:xfrm>
              <a:off x="3074" y="2039"/>
              <a:ext cx="7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740" name="Rectangle 302"/>
            <p:cNvSpPr>
              <a:spLocks noChangeArrowheads="1"/>
            </p:cNvSpPr>
            <p:nvPr/>
          </p:nvSpPr>
          <p:spPr bwMode="auto">
            <a:xfrm>
              <a:off x="3318" y="2238"/>
              <a:ext cx="87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741" name="Rectangle 303"/>
            <p:cNvSpPr>
              <a:spLocks noChangeArrowheads="1"/>
            </p:cNvSpPr>
            <p:nvPr/>
          </p:nvSpPr>
          <p:spPr bwMode="auto">
            <a:xfrm>
              <a:off x="3388" y="2238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42" name="Rectangle 304"/>
            <p:cNvSpPr>
              <a:spLocks noChangeArrowheads="1"/>
            </p:cNvSpPr>
            <p:nvPr/>
          </p:nvSpPr>
          <p:spPr bwMode="auto">
            <a:xfrm>
              <a:off x="3213" y="1999"/>
              <a:ext cx="9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43" name="Rectangle 305"/>
            <p:cNvSpPr>
              <a:spLocks noChangeArrowheads="1"/>
            </p:cNvSpPr>
            <p:nvPr/>
          </p:nvSpPr>
          <p:spPr bwMode="auto">
            <a:xfrm>
              <a:off x="4043" y="1679"/>
              <a:ext cx="9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44" name="Rectangle 306"/>
            <p:cNvSpPr>
              <a:spLocks noChangeArrowheads="1"/>
            </p:cNvSpPr>
            <p:nvPr/>
          </p:nvSpPr>
          <p:spPr bwMode="auto">
            <a:xfrm>
              <a:off x="4118" y="1675"/>
              <a:ext cx="8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45" name="Rectangle 307"/>
            <p:cNvSpPr>
              <a:spLocks noChangeArrowheads="1"/>
            </p:cNvSpPr>
            <p:nvPr/>
          </p:nvSpPr>
          <p:spPr bwMode="auto">
            <a:xfrm>
              <a:off x="3738" y="2159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746" name="Rectangle 308"/>
            <p:cNvSpPr>
              <a:spLocks noChangeArrowheads="1"/>
            </p:cNvSpPr>
            <p:nvPr/>
          </p:nvSpPr>
          <p:spPr bwMode="auto">
            <a:xfrm>
              <a:off x="3807" y="2159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47" name="Rectangle 309"/>
            <p:cNvSpPr>
              <a:spLocks noChangeArrowheads="1"/>
            </p:cNvSpPr>
            <p:nvPr/>
          </p:nvSpPr>
          <p:spPr bwMode="auto">
            <a:xfrm>
              <a:off x="4043" y="2159"/>
              <a:ext cx="78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748" name="Rectangle 310"/>
            <p:cNvSpPr>
              <a:spLocks noChangeArrowheads="1"/>
            </p:cNvSpPr>
            <p:nvPr/>
          </p:nvSpPr>
          <p:spPr bwMode="auto">
            <a:xfrm>
              <a:off x="4118" y="2159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49" name="Rectangle 311"/>
            <p:cNvSpPr>
              <a:spLocks noChangeArrowheads="1"/>
            </p:cNvSpPr>
            <p:nvPr/>
          </p:nvSpPr>
          <p:spPr bwMode="auto">
            <a:xfrm>
              <a:off x="4185" y="2159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50" name="Rectangle 312"/>
            <p:cNvSpPr>
              <a:spLocks noChangeArrowheads="1"/>
            </p:cNvSpPr>
            <p:nvPr/>
          </p:nvSpPr>
          <p:spPr bwMode="auto">
            <a:xfrm>
              <a:off x="4260" y="2159"/>
              <a:ext cx="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51" name="Rectangle 313"/>
            <p:cNvSpPr>
              <a:spLocks noChangeArrowheads="1"/>
            </p:cNvSpPr>
            <p:nvPr/>
          </p:nvSpPr>
          <p:spPr bwMode="auto">
            <a:xfrm>
              <a:off x="3629" y="2400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52" name="Rectangle 314"/>
            <p:cNvSpPr>
              <a:spLocks noChangeArrowheads="1"/>
            </p:cNvSpPr>
            <p:nvPr/>
          </p:nvSpPr>
          <p:spPr bwMode="auto">
            <a:xfrm>
              <a:off x="4460" y="2720"/>
              <a:ext cx="88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753" name="Rectangle 315"/>
            <p:cNvSpPr>
              <a:spLocks noChangeArrowheads="1"/>
            </p:cNvSpPr>
            <p:nvPr/>
          </p:nvSpPr>
          <p:spPr bwMode="auto">
            <a:xfrm>
              <a:off x="4529" y="2715"/>
              <a:ext cx="8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54" name="Rectangle 316"/>
            <p:cNvSpPr>
              <a:spLocks noChangeArrowheads="1"/>
            </p:cNvSpPr>
            <p:nvPr/>
          </p:nvSpPr>
          <p:spPr bwMode="auto">
            <a:xfrm>
              <a:off x="2730" y="2575"/>
              <a:ext cx="8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55" name="Rectangle 317"/>
            <p:cNvSpPr>
              <a:spLocks noChangeArrowheads="1"/>
            </p:cNvSpPr>
            <p:nvPr/>
          </p:nvSpPr>
          <p:spPr bwMode="auto">
            <a:xfrm>
              <a:off x="2797" y="2615"/>
              <a:ext cx="6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756" name="Rectangle 318"/>
            <p:cNvSpPr>
              <a:spLocks noChangeArrowheads="1"/>
            </p:cNvSpPr>
            <p:nvPr/>
          </p:nvSpPr>
          <p:spPr bwMode="auto">
            <a:xfrm>
              <a:off x="2841" y="2575"/>
              <a:ext cx="7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757" name="Rectangle 319"/>
            <p:cNvSpPr>
              <a:spLocks noChangeArrowheads="1"/>
            </p:cNvSpPr>
            <p:nvPr/>
          </p:nvSpPr>
          <p:spPr bwMode="auto">
            <a:xfrm>
              <a:off x="3105" y="2648"/>
              <a:ext cx="77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758" name="Rectangle 320"/>
            <p:cNvSpPr>
              <a:spLocks noChangeArrowheads="1"/>
            </p:cNvSpPr>
            <p:nvPr/>
          </p:nvSpPr>
          <p:spPr bwMode="auto">
            <a:xfrm>
              <a:off x="3180" y="2648"/>
              <a:ext cx="8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759" name="Rectangle 321"/>
            <p:cNvSpPr>
              <a:spLocks noChangeArrowheads="1"/>
            </p:cNvSpPr>
            <p:nvPr/>
          </p:nvSpPr>
          <p:spPr bwMode="auto">
            <a:xfrm>
              <a:off x="3244" y="2689"/>
              <a:ext cx="6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760" name="Line 322"/>
            <p:cNvSpPr>
              <a:spLocks noChangeShapeType="1"/>
            </p:cNvSpPr>
            <p:nvPr/>
          </p:nvSpPr>
          <p:spPr bwMode="auto">
            <a:xfrm flipV="1">
              <a:off x="1350" y="2447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1" name="Line 323"/>
            <p:cNvSpPr>
              <a:spLocks noChangeShapeType="1"/>
            </p:cNvSpPr>
            <p:nvPr/>
          </p:nvSpPr>
          <p:spPr bwMode="auto">
            <a:xfrm>
              <a:off x="1447" y="244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2" name="Line 324"/>
            <p:cNvSpPr>
              <a:spLocks noChangeShapeType="1"/>
            </p:cNvSpPr>
            <p:nvPr/>
          </p:nvSpPr>
          <p:spPr bwMode="auto">
            <a:xfrm flipV="1">
              <a:off x="1585" y="244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3" name="Line 325"/>
            <p:cNvSpPr>
              <a:spLocks noChangeShapeType="1"/>
            </p:cNvSpPr>
            <p:nvPr/>
          </p:nvSpPr>
          <p:spPr bwMode="auto">
            <a:xfrm>
              <a:off x="1724" y="244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4" name="Line 326"/>
            <p:cNvSpPr>
              <a:spLocks noChangeShapeType="1"/>
            </p:cNvSpPr>
            <p:nvPr/>
          </p:nvSpPr>
          <p:spPr bwMode="auto">
            <a:xfrm flipV="1">
              <a:off x="1862" y="244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5" name="Line 327"/>
            <p:cNvSpPr>
              <a:spLocks noChangeShapeType="1"/>
            </p:cNvSpPr>
            <p:nvPr/>
          </p:nvSpPr>
          <p:spPr bwMode="auto">
            <a:xfrm>
              <a:off x="2001" y="244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6" name="Line 328"/>
            <p:cNvSpPr>
              <a:spLocks noChangeShapeType="1"/>
            </p:cNvSpPr>
            <p:nvPr/>
          </p:nvSpPr>
          <p:spPr bwMode="auto">
            <a:xfrm flipV="1">
              <a:off x="2140" y="244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7" name="Line 329"/>
            <p:cNvSpPr>
              <a:spLocks noChangeShapeType="1"/>
            </p:cNvSpPr>
            <p:nvPr/>
          </p:nvSpPr>
          <p:spPr bwMode="auto">
            <a:xfrm>
              <a:off x="2278" y="2447"/>
              <a:ext cx="100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8" name="Line 330"/>
            <p:cNvSpPr>
              <a:spLocks noChangeShapeType="1"/>
            </p:cNvSpPr>
            <p:nvPr/>
          </p:nvSpPr>
          <p:spPr bwMode="auto">
            <a:xfrm flipV="1">
              <a:off x="2278" y="228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69" name="Line 331"/>
            <p:cNvSpPr>
              <a:spLocks noChangeShapeType="1"/>
            </p:cNvSpPr>
            <p:nvPr/>
          </p:nvSpPr>
          <p:spPr bwMode="auto">
            <a:xfrm flipV="1">
              <a:off x="2278" y="220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0" name="Line 332"/>
            <p:cNvSpPr>
              <a:spLocks noChangeShapeType="1"/>
            </p:cNvSpPr>
            <p:nvPr/>
          </p:nvSpPr>
          <p:spPr bwMode="auto">
            <a:xfrm flipH="1" flipV="1">
              <a:off x="2186" y="2235"/>
              <a:ext cx="9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1" name="Line 333"/>
            <p:cNvSpPr>
              <a:spLocks noChangeShapeType="1"/>
            </p:cNvSpPr>
            <p:nvPr/>
          </p:nvSpPr>
          <p:spPr bwMode="auto">
            <a:xfrm>
              <a:off x="2417" y="2207"/>
              <a:ext cx="66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2" name="Line 334"/>
            <p:cNvSpPr>
              <a:spLocks noChangeShapeType="1"/>
            </p:cNvSpPr>
            <p:nvPr/>
          </p:nvSpPr>
          <p:spPr bwMode="auto">
            <a:xfrm flipV="1">
              <a:off x="2627" y="2207"/>
              <a:ext cx="66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3" name="Line 335"/>
            <p:cNvSpPr>
              <a:spLocks noChangeShapeType="1"/>
            </p:cNvSpPr>
            <p:nvPr/>
          </p:nvSpPr>
          <p:spPr bwMode="auto">
            <a:xfrm>
              <a:off x="2693" y="220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4" name="Line 336"/>
            <p:cNvSpPr>
              <a:spLocks noChangeShapeType="1"/>
            </p:cNvSpPr>
            <p:nvPr/>
          </p:nvSpPr>
          <p:spPr bwMode="auto">
            <a:xfrm flipV="1">
              <a:off x="2832" y="2228"/>
              <a:ext cx="10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5" name="Line 337"/>
            <p:cNvSpPr>
              <a:spLocks noChangeShapeType="1"/>
            </p:cNvSpPr>
            <p:nvPr/>
          </p:nvSpPr>
          <p:spPr bwMode="auto">
            <a:xfrm>
              <a:off x="3013" y="2231"/>
              <a:ext cx="9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6" name="Line 338"/>
            <p:cNvSpPr>
              <a:spLocks noChangeShapeType="1"/>
            </p:cNvSpPr>
            <p:nvPr/>
          </p:nvSpPr>
          <p:spPr bwMode="auto">
            <a:xfrm flipV="1">
              <a:off x="2417" y="2095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7" name="Line 339"/>
            <p:cNvSpPr>
              <a:spLocks noChangeShapeType="1"/>
            </p:cNvSpPr>
            <p:nvPr/>
          </p:nvSpPr>
          <p:spPr bwMode="auto">
            <a:xfrm flipV="1">
              <a:off x="2399" y="2113"/>
              <a:ext cx="1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8" name="Line 340"/>
            <p:cNvSpPr>
              <a:spLocks noChangeShapeType="1"/>
            </p:cNvSpPr>
            <p:nvPr/>
          </p:nvSpPr>
          <p:spPr bwMode="auto">
            <a:xfrm>
              <a:off x="2832" y="228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79" name="Line 341"/>
            <p:cNvSpPr>
              <a:spLocks noChangeShapeType="1"/>
            </p:cNvSpPr>
            <p:nvPr/>
          </p:nvSpPr>
          <p:spPr bwMode="auto">
            <a:xfrm>
              <a:off x="2850" y="2305"/>
              <a:ext cx="1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0" name="Line 342"/>
            <p:cNvSpPr>
              <a:spLocks noChangeShapeType="1"/>
            </p:cNvSpPr>
            <p:nvPr/>
          </p:nvSpPr>
          <p:spPr bwMode="auto">
            <a:xfrm flipV="1">
              <a:off x="2693" y="2095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1" name="Line 343"/>
            <p:cNvSpPr>
              <a:spLocks noChangeShapeType="1"/>
            </p:cNvSpPr>
            <p:nvPr/>
          </p:nvSpPr>
          <p:spPr bwMode="auto">
            <a:xfrm flipV="1">
              <a:off x="2971" y="2095"/>
              <a:ext cx="1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2" name="Line 344"/>
            <p:cNvSpPr>
              <a:spLocks noChangeShapeType="1"/>
            </p:cNvSpPr>
            <p:nvPr/>
          </p:nvSpPr>
          <p:spPr bwMode="auto">
            <a:xfrm flipV="1">
              <a:off x="3109" y="220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3" name="Line 345"/>
            <p:cNvSpPr>
              <a:spLocks noChangeShapeType="1"/>
            </p:cNvSpPr>
            <p:nvPr/>
          </p:nvSpPr>
          <p:spPr bwMode="auto">
            <a:xfrm>
              <a:off x="3248" y="2207"/>
              <a:ext cx="66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4" name="Line 346"/>
            <p:cNvSpPr>
              <a:spLocks noChangeShapeType="1"/>
            </p:cNvSpPr>
            <p:nvPr/>
          </p:nvSpPr>
          <p:spPr bwMode="auto">
            <a:xfrm flipV="1">
              <a:off x="3248" y="2095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5" name="Line 347"/>
            <p:cNvSpPr>
              <a:spLocks noChangeShapeType="1"/>
            </p:cNvSpPr>
            <p:nvPr/>
          </p:nvSpPr>
          <p:spPr bwMode="auto">
            <a:xfrm flipV="1">
              <a:off x="3230" y="2113"/>
              <a:ext cx="1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6" name="Line 348"/>
            <p:cNvSpPr>
              <a:spLocks noChangeShapeType="1"/>
            </p:cNvSpPr>
            <p:nvPr/>
          </p:nvSpPr>
          <p:spPr bwMode="auto">
            <a:xfrm flipV="1">
              <a:off x="3458" y="2207"/>
              <a:ext cx="67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7" name="Line 349"/>
            <p:cNvSpPr>
              <a:spLocks noChangeShapeType="1"/>
            </p:cNvSpPr>
            <p:nvPr/>
          </p:nvSpPr>
          <p:spPr bwMode="auto">
            <a:xfrm flipV="1">
              <a:off x="3525" y="204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8" name="Line 350"/>
            <p:cNvSpPr>
              <a:spLocks noChangeShapeType="1"/>
            </p:cNvSpPr>
            <p:nvPr/>
          </p:nvSpPr>
          <p:spPr bwMode="auto">
            <a:xfrm flipV="1">
              <a:off x="3525" y="196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89" name="Line 351"/>
            <p:cNvSpPr>
              <a:spLocks noChangeShapeType="1"/>
            </p:cNvSpPr>
            <p:nvPr/>
          </p:nvSpPr>
          <p:spPr bwMode="auto">
            <a:xfrm>
              <a:off x="3664" y="180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0" name="Line 352"/>
            <p:cNvSpPr>
              <a:spLocks noChangeShapeType="1"/>
            </p:cNvSpPr>
            <p:nvPr/>
          </p:nvSpPr>
          <p:spPr bwMode="auto">
            <a:xfrm>
              <a:off x="3682" y="1825"/>
              <a:ext cx="1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1" name="Line 353"/>
            <p:cNvSpPr>
              <a:spLocks noChangeShapeType="1"/>
            </p:cNvSpPr>
            <p:nvPr/>
          </p:nvSpPr>
          <p:spPr bwMode="auto">
            <a:xfrm flipH="1">
              <a:off x="3664" y="172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2" name="Line 354"/>
            <p:cNvSpPr>
              <a:spLocks noChangeShapeType="1"/>
            </p:cNvSpPr>
            <p:nvPr/>
          </p:nvSpPr>
          <p:spPr bwMode="auto">
            <a:xfrm flipH="1" flipV="1">
              <a:off x="3802" y="172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3" name="Line 355"/>
            <p:cNvSpPr>
              <a:spLocks noChangeShapeType="1"/>
            </p:cNvSpPr>
            <p:nvPr/>
          </p:nvSpPr>
          <p:spPr bwMode="auto">
            <a:xfrm flipH="1" flipV="1">
              <a:off x="3809" y="1752"/>
              <a:ext cx="107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4" name="Line 356"/>
            <p:cNvSpPr>
              <a:spLocks noChangeShapeType="1"/>
            </p:cNvSpPr>
            <p:nvPr/>
          </p:nvSpPr>
          <p:spPr bwMode="auto">
            <a:xfrm flipV="1">
              <a:off x="3941" y="180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5" name="Line 357"/>
            <p:cNvSpPr>
              <a:spLocks noChangeShapeType="1"/>
            </p:cNvSpPr>
            <p:nvPr/>
          </p:nvSpPr>
          <p:spPr bwMode="auto">
            <a:xfrm flipV="1">
              <a:off x="3802" y="196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6" name="Line 358"/>
            <p:cNvSpPr>
              <a:spLocks noChangeShapeType="1"/>
            </p:cNvSpPr>
            <p:nvPr/>
          </p:nvSpPr>
          <p:spPr bwMode="auto">
            <a:xfrm flipV="1">
              <a:off x="3809" y="1961"/>
              <a:ext cx="107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7" name="Line 359"/>
            <p:cNvSpPr>
              <a:spLocks noChangeShapeType="1"/>
            </p:cNvSpPr>
            <p:nvPr/>
          </p:nvSpPr>
          <p:spPr bwMode="auto">
            <a:xfrm>
              <a:off x="3664" y="196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8" name="Line 360"/>
            <p:cNvSpPr>
              <a:spLocks noChangeShapeType="1"/>
            </p:cNvSpPr>
            <p:nvPr/>
          </p:nvSpPr>
          <p:spPr bwMode="auto">
            <a:xfrm flipV="1">
              <a:off x="3941" y="1751"/>
              <a:ext cx="9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9" name="Line 361"/>
            <p:cNvSpPr>
              <a:spLocks noChangeShapeType="1"/>
            </p:cNvSpPr>
            <p:nvPr/>
          </p:nvSpPr>
          <p:spPr bwMode="auto">
            <a:xfrm>
              <a:off x="3525" y="220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0" name="Line 362"/>
            <p:cNvSpPr>
              <a:spLocks noChangeShapeType="1"/>
            </p:cNvSpPr>
            <p:nvPr/>
          </p:nvSpPr>
          <p:spPr bwMode="auto">
            <a:xfrm flipV="1">
              <a:off x="3664" y="2249"/>
              <a:ext cx="66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1" name="Line 363"/>
            <p:cNvSpPr>
              <a:spLocks noChangeShapeType="1"/>
            </p:cNvSpPr>
            <p:nvPr/>
          </p:nvSpPr>
          <p:spPr bwMode="auto">
            <a:xfrm>
              <a:off x="3874" y="2249"/>
              <a:ext cx="67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2" name="Line 364"/>
            <p:cNvSpPr>
              <a:spLocks noChangeShapeType="1"/>
            </p:cNvSpPr>
            <p:nvPr/>
          </p:nvSpPr>
          <p:spPr bwMode="auto">
            <a:xfrm flipV="1">
              <a:off x="3941" y="2231"/>
              <a:ext cx="9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3" name="Line 365"/>
            <p:cNvSpPr>
              <a:spLocks noChangeShapeType="1"/>
            </p:cNvSpPr>
            <p:nvPr/>
          </p:nvSpPr>
          <p:spPr bwMode="auto">
            <a:xfrm>
              <a:off x="3941" y="228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4" name="Line 366"/>
            <p:cNvSpPr>
              <a:spLocks noChangeShapeType="1"/>
            </p:cNvSpPr>
            <p:nvPr/>
          </p:nvSpPr>
          <p:spPr bwMode="auto">
            <a:xfrm>
              <a:off x="3941" y="244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5" name="Line 367"/>
            <p:cNvSpPr>
              <a:spLocks noChangeShapeType="1"/>
            </p:cNvSpPr>
            <p:nvPr/>
          </p:nvSpPr>
          <p:spPr bwMode="auto">
            <a:xfrm>
              <a:off x="3664" y="228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6" name="Line 368"/>
            <p:cNvSpPr>
              <a:spLocks noChangeShapeType="1"/>
            </p:cNvSpPr>
            <p:nvPr/>
          </p:nvSpPr>
          <p:spPr bwMode="auto">
            <a:xfrm>
              <a:off x="3682" y="2305"/>
              <a:ext cx="1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7" name="Line 369"/>
            <p:cNvSpPr>
              <a:spLocks noChangeShapeType="1"/>
            </p:cNvSpPr>
            <p:nvPr/>
          </p:nvSpPr>
          <p:spPr bwMode="auto">
            <a:xfrm flipH="1">
              <a:off x="4079" y="244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8" name="Line 370"/>
            <p:cNvSpPr>
              <a:spLocks noChangeShapeType="1"/>
            </p:cNvSpPr>
            <p:nvPr/>
          </p:nvSpPr>
          <p:spPr bwMode="auto">
            <a:xfrm flipH="1">
              <a:off x="4104" y="2472"/>
              <a:ext cx="107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9" name="Line 371"/>
            <p:cNvSpPr>
              <a:spLocks noChangeShapeType="1"/>
            </p:cNvSpPr>
            <p:nvPr/>
          </p:nvSpPr>
          <p:spPr bwMode="auto">
            <a:xfrm flipH="1" flipV="1">
              <a:off x="4218" y="244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0" name="Line 372"/>
            <p:cNvSpPr>
              <a:spLocks noChangeShapeType="1"/>
            </p:cNvSpPr>
            <p:nvPr/>
          </p:nvSpPr>
          <p:spPr bwMode="auto">
            <a:xfrm flipV="1">
              <a:off x="4357" y="252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1" name="Line 373"/>
            <p:cNvSpPr>
              <a:spLocks noChangeShapeType="1"/>
            </p:cNvSpPr>
            <p:nvPr/>
          </p:nvSpPr>
          <p:spPr bwMode="auto">
            <a:xfrm flipV="1">
              <a:off x="4339" y="2545"/>
              <a:ext cx="1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2" name="Line 374"/>
            <p:cNvSpPr>
              <a:spLocks noChangeShapeType="1"/>
            </p:cNvSpPr>
            <p:nvPr/>
          </p:nvSpPr>
          <p:spPr bwMode="auto">
            <a:xfrm flipV="1">
              <a:off x="4218" y="26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3" name="Line 375"/>
            <p:cNvSpPr>
              <a:spLocks noChangeShapeType="1"/>
            </p:cNvSpPr>
            <p:nvPr/>
          </p:nvSpPr>
          <p:spPr bwMode="auto">
            <a:xfrm>
              <a:off x="4079" y="26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4" name="Line 376"/>
            <p:cNvSpPr>
              <a:spLocks noChangeShapeType="1"/>
            </p:cNvSpPr>
            <p:nvPr/>
          </p:nvSpPr>
          <p:spPr bwMode="auto">
            <a:xfrm>
              <a:off x="4104" y="2681"/>
              <a:ext cx="107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5" name="Line 377"/>
            <p:cNvSpPr>
              <a:spLocks noChangeShapeType="1"/>
            </p:cNvSpPr>
            <p:nvPr/>
          </p:nvSpPr>
          <p:spPr bwMode="auto">
            <a:xfrm>
              <a:off x="4079" y="252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6" name="Line 378"/>
            <p:cNvSpPr>
              <a:spLocks noChangeShapeType="1"/>
            </p:cNvSpPr>
            <p:nvPr/>
          </p:nvSpPr>
          <p:spPr bwMode="auto">
            <a:xfrm>
              <a:off x="4357" y="2687"/>
              <a:ext cx="9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7" name="Line 379"/>
            <p:cNvSpPr>
              <a:spLocks noChangeShapeType="1"/>
            </p:cNvSpPr>
            <p:nvPr/>
          </p:nvSpPr>
          <p:spPr bwMode="auto">
            <a:xfrm>
              <a:off x="3109" y="228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8" name="Line 380"/>
            <p:cNvSpPr>
              <a:spLocks noChangeShapeType="1"/>
            </p:cNvSpPr>
            <p:nvPr/>
          </p:nvSpPr>
          <p:spPr bwMode="auto">
            <a:xfrm flipH="1">
              <a:off x="3029" y="2447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9" name="Line 381"/>
            <p:cNvSpPr>
              <a:spLocks noChangeShapeType="1"/>
            </p:cNvSpPr>
            <p:nvPr/>
          </p:nvSpPr>
          <p:spPr bwMode="auto">
            <a:xfrm flipH="1">
              <a:off x="2917" y="2586"/>
              <a:ext cx="112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20" name="Line 382"/>
            <p:cNvSpPr>
              <a:spLocks noChangeShapeType="1"/>
            </p:cNvSpPr>
            <p:nvPr/>
          </p:nvSpPr>
          <p:spPr bwMode="auto">
            <a:xfrm>
              <a:off x="3029" y="2586"/>
              <a:ext cx="71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2" name="Group 383"/>
          <p:cNvGrpSpPr>
            <a:grpSpLocks/>
          </p:cNvGrpSpPr>
          <p:nvPr/>
        </p:nvGrpSpPr>
        <p:grpSpPr bwMode="auto">
          <a:xfrm>
            <a:off x="914400" y="5133975"/>
            <a:ext cx="677863" cy="647700"/>
            <a:chOff x="2262" y="1733"/>
            <a:chExt cx="1291" cy="1056"/>
          </a:xfrm>
        </p:grpSpPr>
        <p:sp>
          <p:nvSpPr>
            <p:cNvPr id="24669" name="Rectangle 384"/>
            <p:cNvSpPr>
              <a:spLocks noChangeArrowheads="1"/>
            </p:cNvSpPr>
            <p:nvPr/>
          </p:nvSpPr>
          <p:spPr bwMode="auto">
            <a:xfrm>
              <a:off x="2262" y="1733"/>
              <a:ext cx="8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70" name="Rectangle 385"/>
            <p:cNvSpPr>
              <a:spLocks noChangeArrowheads="1"/>
            </p:cNvSpPr>
            <p:nvPr/>
          </p:nvSpPr>
          <p:spPr bwMode="auto">
            <a:xfrm>
              <a:off x="2328" y="1774"/>
              <a:ext cx="6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671" name="Rectangle 386"/>
            <p:cNvSpPr>
              <a:spLocks noChangeArrowheads="1"/>
            </p:cNvSpPr>
            <p:nvPr/>
          </p:nvSpPr>
          <p:spPr bwMode="auto">
            <a:xfrm>
              <a:off x="2370" y="1733"/>
              <a:ext cx="8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72" name="Rectangle 387"/>
            <p:cNvSpPr>
              <a:spLocks noChangeArrowheads="1"/>
            </p:cNvSpPr>
            <p:nvPr/>
          </p:nvSpPr>
          <p:spPr bwMode="auto">
            <a:xfrm>
              <a:off x="2367" y="2009"/>
              <a:ext cx="8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73" name="Rectangle 388"/>
            <p:cNvSpPr>
              <a:spLocks noChangeArrowheads="1"/>
            </p:cNvSpPr>
            <p:nvPr/>
          </p:nvSpPr>
          <p:spPr bwMode="auto">
            <a:xfrm>
              <a:off x="2601" y="1831"/>
              <a:ext cx="8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74" name="Rectangle 389"/>
            <p:cNvSpPr>
              <a:spLocks noChangeArrowheads="1"/>
            </p:cNvSpPr>
            <p:nvPr/>
          </p:nvSpPr>
          <p:spPr bwMode="auto">
            <a:xfrm>
              <a:off x="2341" y="2392"/>
              <a:ext cx="8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+</a:t>
              </a:r>
            </a:p>
          </p:txBody>
        </p:sp>
        <p:sp>
          <p:nvSpPr>
            <p:cNvPr id="24675" name="Rectangle 390"/>
            <p:cNvSpPr>
              <a:spLocks noChangeArrowheads="1"/>
            </p:cNvSpPr>
            <p:nvPr/>
          </p:nvSpPr>
          <p:spPr bwMode="auto">
            <a:xfrm>
              <a:off x="2383" y="2424"/>
              <a:ext cx="8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76" name="Rectangle 391"/>
            <p:cNvSpPr>
              <a:spLocks noChangeArrowheads="1"/>
            </p:cNvSpPr>
            <p:nvPr/>
          </p:nvSpPr>
          <p:spPr bwMode="auto">
            <a:xfrm>
              <a:off x="2449" y="2463"/>
              <a:ext cx="6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677" name="Rectangle 392"/>
            <p:cNvSpPr>
              <a:spLocks noChangeArrowheads="1"/>
            </p:cNvSpPr>
            <p:nvPr/>
          </p:nvSpPr>
          <p:spPr bwMode="auto">
            <a:xfrm>
              <a:off x="2491" y="2424"/>
              <a:ext cx="8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78" name="Rectangle 393"/>
            <p:cNvSpPr>
              <a:spLocks noChangeArrowheads="1"/>
            </p:cNvSpPr>
            <p:nvPr/>
          </p:nvSpPr>
          <p:spPr bwMode="auto">
            <a:xfrm>
              <a:off x="2877" y="1993"/>
              <a:ext cx="8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79" name="Rectangle 394"/>
            <p:cNvSpPr>
              <a:spLocks noChangeArrowheads="1"/>
            </p:cNvSpPr>
            <p:nvPr/>
          </p:nvSpPr>
          <p:spPr bwMode="auto">
            <a:xfrm>
              <a:off x="3130" y="2666"/>
              <a:ext cx="8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80" name="Rectangle 395"/>
            <p:cNvSpPr>
              <a:spLocks noChangeArrowheads="1"/>
            </p:cNvSpPr>
            <p:nvPr/>
          </p:nvSpPr>
          <p:spPr bwMode="auto">
            <a:xfrm>
              <a:off x="3201" y="2664"/>
              <a:ext cx="8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81" name="Rectangle 396"/>
            <p:cNvSpPr>
              <a:spLocks noChangeArrowheads="1"/>
            </p:cNvSpPr>
            <p:nvPr/>
          </p:nvSpPr>
          <p:spPr bwMode="auto">
            <a:xfrm>
              <a:off x="3172" y="2508"/>
              <a:ext cx="8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82" name="Rectangle 397"/>
            <p:cNvSpPr>
              <a:spLocks noChangeArrowheads="1"/>
            </p:cNvSpPr>
            <p:nvPr/>
          </p:nvSpPr>
          <p:spPr bwMode="auto">
            <a:xfrm>
              <a:off x="3240" y="2508"/>
              <a:ext cx="8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83" name="Rectangle 398"/>
            <p:cNvSpPr>
              <a:spLocks noChangeArrowheads="1"/>
            </p:cNvSpPr>
            <p:nvPr/>
          </p:nvSpPr>
          <p:spPr bwMode="auto">
            <a:xfrm>
              <a:off x="3287" y="2230"/>
              <a:ext cx="8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84" name="Rectangle 399"/>
            <p:cNvSpPr>
              <a:spLocks noChangeArrowheads="1"/>
            </p:cNvSpPr>
            <p:nvPr/>
          </p:nvSpPr>
          <p:spPr bwMode="auto">
            <a:xfrm>
              <a:off x="3353" y="2230"/>
              <a:ext cx="8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85" name="Rectangle 400"/>
            <p:cNvSpPr>
              <a:spLocks noChangeArrowheads="1"/>
            </p:cNvSpPr>
            <p:nvPr/>
          </p:nvSpPr>
          <p:spPr bwMode="auto">
            <a:xfrm>
              <a:off x="3419" y="2271"/>
              <a:ext cx="6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2</a:t>
              </a:r>
            </a:p>
          </p:txBody>
        </p:sp>
        <p:sp>
          <p:nvSpPr>
            <p:cNvPr id="24686" name="Rectangle 401"/>
            <p:cNvSpPr>
              <a:spLocks noChangeArrowheads="1"/>
            </p:cNvSpPr>
            <p:nvPr/>
          </p:nvSpPr>
          <p:spPr bwMode="auto">
            <a:xfrm>
              <a:off x="3466" y="2196"/>
              <a:ext cx="8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+</a:t>
              </a:r>
            </a:p>
          </p:txBody>
        </p:sp>
        <p:sp>
          <p:nvSpPr>
            <p:cNvPr id="24687" name="Rectangle 402"/>
            <p:cNvSpPr>
              <a:spLocks noChangeArrowheads="1"/>
            </p:cNvSpPr>
            <p:nvPr/>
          </p:nvSpPr>
          <p:spPr bwMode="auto">
            <a:xfrm>
              <a:off x="3004" y="2102"/>
              <a:ext cx="8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88" name="Rectangle 403"/>
            <p:cNvSpPr>
              <a:spLocks noChangeArrowheads="1"/>
            </p:cNvSpPr>
            <p:nvPr/>
          </p:nvSpPr>
          <p:spPr bwMode="auto">
            <a:xfrm>
              <a:off x="3067" y="2102"/>
              <a:ext cx="8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89" name="Rectangle 404"/>
            <p:cNvSpPr>
              <a:spLocks noChangeArrowheads="1"/>
            </p:cNvSpPr>
            <p:nvPr/>
          </p:nvSpPr>
          <p:spPr bwMode="auto">
            <a:xfrm>
              <a:off x="3004" y="2358"/>
              <a:ext cx="8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90" name="Rectangle 405"/>
            <p:cNvSpPr>
              <a:spLocks noChangeArrowheads="1"/>
            </p:cNvSpPr>
            <p:nvPr/>
          </p:nvSpPr>
          <p:spPr bwMode="auto">
            <a:xfrm>
              <a:off x="3067" y="2358"/>
              <a:ext cx="8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91" name="Rectangle 406"/>
            <p:cNvSpPr>
              <a:spLocks noChangeArrowheads="1"/>
            </p:cNvSpPr>
            <p:nvPr/>
          </p:nvSpPr>
          <p:spPr bwMode="auto">
            <a:xfrm>
              <a:off x="2746" y="2392"/>
              <a:ext cx="8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92" name="Rectangle 407"/>
            <p:cNvSpPr>
              <a:spLocks noChangeArrowheads="1"/>
            </p:cNvSpPr>
            <p:nvPr/>
          </p:nvSpPr>
          <p:spPr bwMode="auto">
            <a:xfrm>
              <a:off x="2572" y="2150"/>
              <a:ext cx="8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93" name="Rectangle 408"/>
            <p:cNvSpPr>
              <a:spLocks noChangeArrowheads="1"/>
            </p:cNvSpPr>
            <p:nvPr/>
          </p:nvSpPr>
          <p:spPr bwMode="auto">
            <a:xfrm>
              <a:off x="2635" y="2150"/>
              <a:ext cx="8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94" name="Line 409"/>
            <p:cNvSpPr>
              <a:spLocks noChangeShapeType="1"/>
            </p:cNvSpPr>
            <p:nvPr/>
          </p:nvSpPr>
          <p:spPr bwMode="auto">
            <a:xfrm>
              <a:off x="2431" y="1831"/>
              <a:ext cx="51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5" name="Line 410"/>
            <p:cNvSpPr>
              <a:spLocks noChangeShapeType="1"/>
            </p:cNvSpPr>
            <p:nvPr/>
          </p:nvSpPr>
          <p:spPr bwMode="auto">
            <a:xfrm flipH="1">
              <a:off x="2431" y="1922"/>
              <a:ext cx="5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Line 411"/>
            <p:cNvSpPr>
              <a:spLocks noChangeShapeType="1"/>
            </p:cNvSpPr>
            <p:nvPr/>
          </p:nvSpPr>
          <p:spPr bwMode="auto">
            <a:xfrm flipH="1">
              <a:off x="2455" y="1946"/>
              <a:ext cx="34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7" name="Line 412"/>
            <p:cNvSpPr>
              <a:spLocks noChangeShapeType="1"/>
            </p:cNvSpPr>
            <p:nvPr/>
          </p:nvSpPr>
          <p:spPr bwMode="auto">
            <a:xfrm flipV="1">
              <a:off x="2483" y="1892"/>
              <a:ext cx="11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Line 413"/>
            <p:cNvSpPr>
              <a:spLocks noChangeShapeType="1"/>
            </p:cNvSpPr>
            <p:nvPr/>
          </p:nvSpPr>
          <p:spPr bwMode="auto">
            <a:xfrm>
              <a:off x="2680" y="1904"/>
              <a:ext cx="9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9" name="Line 414"/>
            <p:cNvSpPr>
              <a:spLocks noChangeShapeType="1"/>
            </p:cNvSpPr>
            <p:nvPr/>
          </p:nvSpPr>
          <p:spPr bwMode="auto">
            <a:xfrm flipH="1">
              <a:off x="2563" y="2360"/>
              <a:ext cx="75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Line 415"/>
            <p:cNvSpPr>
              <a:spLocks noChangeShapeType="1"/>
            </p:cNvSpPr>
            <p:nvPr/>
          </p:nvSpPr>
          <p:spPr bwMode="auto">
            <a:xfrm flipH="1">
              <a:off x="2588" y="2385"/>
              <a:ext cx="5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1" name="Line 416"/>
            <p:cNvSpPr>
              <a:spLocks noChangeShapeType="1"/>
            </p:cNvSpPr>
            <p:nvPr/>
          </p:nvSpPr>
          <p:spPr bwMode="auto">
            <a:xfrm flipV="1">
              <a:off x="2915" y="2088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2" name="Line 417"/>
            <p:cNvSpPr>
              <a:spLocks noChangeShapeType="1"/>
            </p:cNvSpPr>
            <p:nvPr/>
          </p:nvSpPr>
          <p:spPr bwMode="auto">
            <a:xfrm>
              <a:off x="3053" y="2600"/>
              <a:ext cx="71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3" name="Line 418"/>
            <p:cNvSpPr>
              <a:spLocks noChangeShapeType="1"/>
            </p:cNvSpPr>
            <p:nvPr/>
          </p:nvSpPr>
          <p:spPr bwMode="auto">
            <a:xfrm flipV="1">
              <a:off x="3053" y="2570"/>
              <a:ext cx="11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4" name="Line 419"/>
            <p:cNvSpPr>
              <a:spLocks noChangeShapeType="1"/>
            </p:cNvSpPr>
            <p:nvPr/>
          </p:nvSpPr>
          <p:spPr bwMode="auto">
            <a:xfrm flipH="1" flipV="1">
              <a:off x="2915" y="2360"/>
              <a:ext cx="13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5" name="Line 420"/>
            <p:cNvSpPr>
              <a:spLocks noChangeShapeType="1"/>
            </p:cNvSpPr>
            <p:nvPr/>
          </p:nvSpPr>
          <p:spPr bwMode="auto">
            <a:xfrm flipV="1">
              <a:off x="2915" y="2600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6" name="Line 421"/>
            <p:cNvSpPr>
              <a:spLocks noChangeShapeType="1"/>
            </p:cNvSpPr>
            <p:nvPr/>
          </p:nvSpPr>
          <p:spPr bwMode="auto">
            <a:xfrm>
              <a:off x="2776" y="2600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7" name="Line 422"/>
            <p:cNvSpPr>
              <a:spLocks noChangeShapeType="1"/>
            </p:cNvSpPr>
            <p:nvPr/>
          </p:nvSpPr>
          <p:spPr bwMode="auto">
            <a:xfrm>
              <a:off x="2776" y="2488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8" name="Line 423"/>
            <p:cNvSpPr>
              <a:spLocks noChangeShapeType="1"/>
            </p:cNvSpPr>
            <p:nvPr/>
          </p:nvSpPr>
          <p:spPr bwMode="auto">
            <a:xfrm>
              <a:off x="3161" y="2280"/>
              <a:ext cx="12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9" name="Line 424"/>
            <p:cNvSpPr>
              <a:spLocks noChangeShapeType="1"/>
            </p:cNvSpPr>
            <p:nvPr/>
          </p:nvSpPr>
          <p:spPr bwMode="auto">
            <a:xfrm>
              <a:off x="3179" y="2262"/>
              <a:ext cx="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0" name="Line 425"/>
            <p:cNvSpPr>
              <a:spLocks noChangeShapeType="1"/>
            </p:cNvSpPr>
            <p:nvPr/>
          </p:nvSpPr>
          <p:spPr bwMode="auto">
            <a:xfrm>
              <a:off x="2915" y="2360"/>
              <a:ext cx="80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1" name="Line 426"/>
            <p:cNvSpPr>
              <a:spLocks noChangeShapeType="1"/>
            </p:cNvSpPr>
            <p:nvPr/>
          </p:nvSpPr>
          <p:spPr bwMode="auto">
            <a:xfrm flipV="1">
              <a:off x="3101" y="2280"/>
              <a:ext cx="6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2" name="Line 427"/>
            <p:cNvSpPr>
              <a:spLocks noChangeShapeType="1"/>
            </p:cNvSpPr>
            <p:nvPr/>
          </p:nvSpPr>
          <p:spPr bwMode="auto">
            <a:xfrm flipH="1" flipV="1">
              <a:off x="3101" y="2199"/>
              <a:ext cx="6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3" name="Line 428"/>
            <p:cNvSpPr>
              <a:spLocks noChangeShapeType="1"/>
            </p:cNvSpPr>
            <p:nvPr/>
          </p:nvSpPr>
          <p:spPr bwMode="auto">
            <a:xfrm flipH="1">
              <a:off x="2915" y="2174"/>
              <a:ext cx="80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4" name="Line 429"/>
            <p:cNvSpPr>
              <a:spLocks noChangeShapeType="1"/>
            </p:cNvSpPr>
            <p:nvPr/>
          </p:nvSpPr>
          <p:spPr bwMode="auto">
            <a:xfrm flipV="1">
              <a:off x="2638" y="2248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5" name="Line 430"/>
            <p:cNvSpPr>
              <a:spLocks noChangeShapeType="1"/>
            </p:cNvSpPr>
            <p:nvPr/>
          </p:nvSpPr>
          <p:spPr bwMode="auto">
            <a:xfrm flipH="1" flipV="1">
              <a:off x="2638" y="2360"/>
              <a:ext cx="102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6" name="Line 431"/>
            <p:cNvSpPr>
              <a:spLocks noChangeShapeType="1"/>
            </p:cNvSpPr>
            <p:nvPr/>
          </p:nvSpPr>
          <p:spPr bwMode="auto">
            <a:xfrm flipH="1">
              <a:off x="2818" y="2360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7" name="Line 432"/>
            <p:cNvSpPr>
              <a:spLocks noChangeShapeType="1"/>
            </p:cNvSpPr>
            <p:nvPr/>
          </p:nvSpPr>
          <p:spPr bwMode="auto">
            <a:xfrm>
              <a:off x="2915" y="2200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8" name="Line 433"/>
            <p:cNvSpPr>
              <a:spLocks noChangeShapeType="1"/>
            </p:cNvSpPr>
            <p:nvPr/>
          </p:nvSpPr>
          <p:spPr bwMode="auto">
            <a:xfrm>
              <a:off x="2776" y="2120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19" name="Line 434"/>
            <p:cNvSpPr>
              <a:spLocks noChangeShapeType="1"/>
            </p:cNvSpPr>
            <p:nvPr/>
          </p:nvSpPr>
          <p:spPr bwMode="auto">
            <a:xfrm flipH="1">
              <a:off x="2710" y="2120"/>
              <a:ext cx="66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20" name="Line 435"/>
            <p:cNvSpPr>
              <a:spLocks noChangeShapeType="1"/>
            </p:cNvSpPr>
            <p:nvPr/>
          </p:nvSpPr>
          <p:spPr bwMode="auto">
            <a:xfrm>
              <a:off x="2776" y="1960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3" name="Group 436"/>
          <p:cNvGrpSpPr>
            <a:grpSpLocks/>
          </p:cNvGrpSpPr>
          <p:nvPr/>
        </p:nvGrpSpPr>
        <p:grpSpPr bwMode="auto">
          <a:xfrm>
            <a:off x="914400" y="4752975"/>
            <a:ext cx="1004888" cy="427038"/>
            <a:chOff x="2060" y="1877"/>
            <a:chExt cx="1639" cy="781"/>
          </a:xfrm>
        </p:grpSpPr>
        <p:sp>
          <p:nvSpPr>
            <p:cNvPr id="24613" name="Rectangle 437"/>
            <p:cNvSpPr>
              <a:spLocks noChangeArrowheads="1"/>
            </p:cNvSpPr>
            <p:nvPr/>
          </p:nvSpPr>
          <p:spPr bwMode="auto">
            <a:xfrm>
              <a:off x="2661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14" name="Rectangle 438"/>
            <p:cNvSpPr>
              <a:spLocks noChangeArrowheads="1"/>
            </p:cNvSpPr>
            <p:nvPr/>
          </p:nvSpPr>
          <p:spPr bwMode="auto">
            <a:xfrm>
              <a:off x="2936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15" name="Rectangle 439"/>
            <p:cNvSpPr>
              <a:spLocks noChangeArrowheads="1"/>
            </p:cNvSpPr>
            <p:nvPr/>
          </p:nvSpPr>
          <p:spPr bwMode="auto">
            <a:xfrm>
              <a:off x="3003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16" name="Rectangle 440"/>
            <p:cNvSpPr>
              <a:spLocks noChangeArrowheads="1"/>
            </p:cNvSpPr>
            <p:nvPr/>
          </p:nvSpPr>
          <p:spPr bwMode="auto">
            <a:xfrm>
              <a:off x="3179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17" name="Rectangle 441"/>
            <p:cNvSpPr>
              <a:spLocks noChangeArrowheads="1"/>
            </p:cNvSpPr>
            <p:nvPr/>
          </p:nvSpPr>
          <p:spPr bwMode="auto">
            <a:xfrm>
              <a:off x="3249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18" name="Rectangle 442"/>
            <p:cNvSpPr>
              <a:spLocks noChangeArrowheads="1"/>
            </p:cNvSpPr>
            <p:nvPr/>
          </p:nvSpPr>
          <p:spPr bwMode="auto">
            <a:xfrm>
              <a:off x="3492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19" name="Rectangle 443"/>
            <p:cNvSpPr>
              <a:spLocks noChangeArrowheads="1"/>
            </p:cNvSpPr>
            <p:nvPr/>
          </p:nvSpPr>
          <p:spPr bwMode="auto">
            <a:xfrm>
              <a:off x="3555" y="227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20" name="Rectangle 444"/>
            <p:cNvSpPr>
              <a:spLocks noChangeArrowheads="1"/>
            </p:cNvSpPr>
            <p:nvPr/>
          </p:nvSpPr>
          <p:spPr bwMode="auto">
            <a:xfrm>
              <a:off x="2796" y="2517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621" name="Rectangle 445"/>
            <p:cNvSpPr>
              <a:spLocks noChangeArrowheads="1"/>
            </p:cNvSpPr>
            <p:nvPr/>
          </p:nvSpPr>
          <p:spPr bwMode="auto">
            <a:xfrm>
              <a:off x="2866" y="2517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22" name="Rectangle 446"/>
            <p:cNvSpPr>
              <a:spLocks noChangeArrowheads="1"/>
            </p:cNvSpPr>
            <p:nvPr/>
          </p:nvSpPr>
          <p:spPr bwMode="auto">
            <a:xfrm>
              <a:off x="3627" y="2036"/>
              <a:ext cx="7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23" name="Rectangle 447"/>
            <p:cNvSpPr>
              <a:spLocks noChangeArrowheads="1"/>
            </p:cNvSpPr>
            <p:nvPr/>
          </p:nvSpPr>
          <p:spPr bwMode="auto">
            <a:xfrm>
              <a:off x="3348" y="2520"/>
              <a:ext cx="7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24" name="Rectangle 448"/>
            <p:cNvSpPr>
              <a:spLocks noChangeArrowheads="1"/>
            </p:cNvSpPr>
            <p:nvPr/>
          </p:nvSpPr>
          <p:spPr bwMode="auto">
            <a:xfrm>
              <a:off x="3073" y="1877"/>
              <a:ext cx="7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25" name="Rectangle 449"/>
            <p:cNvSpPr>
              <a:spLocks noChangeArrowheads="1"/>
            </p:cNvSpPr>
            <p:nvPr/>
          </p:nvSpPr>
          <p:spPr bwMode="auto">
            <a:xfrm>
              <a:off x="3143" y="1877"/>
              <a:ext cx="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26" name="Rectangle 450"/>
            <p:cNvSpPr>
              <a:spLocks noChangeArrowheads="1"/>
            </p:cNvSpPr>
            <p:nvPr/>
          </p:nvSpPr>
          <p:spPr bwMode="auto">
            <a:xfrm>
              <a:off x="2938" y="1959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27" name="Rectangle 451"/>
            <p:cNvSpPr>
              <a:spLocks noChangeArrowheads="1"/>
            </p:cNvSpPr>
            <p:nvPr/>
          </p:nvSpPr>
          <p:spPr bwMode="auto">
            <a:xfrm>
              <a:off x="2657" y="1959"/>
              <a:ext cx="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28" name="Rectangle 452"/>
            <p:cNvSpPr>
              <a:spLocks noChangeArrowheads="1"/>
            </p:cNvSpPr>
            <p:nvPr/>
          </p:nvSpPr>
          <p:spPr bwMode="auto">
            <a:xfrm>
              <a:off x="2060" y="2036"/>
              <a:ext cx="7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29" name="Rectangle 453"/>
            <p:cNvSpPr>
              <a:spLocks noChangeArrowheads="1"/>
            </p:cNvSpPr>
            <p:nvPr/>
          </p:nvSpPr>
          <p:spPr bwMode="auto">
            <a:xfrm>
              <a:off x="2130" y="2079"/>
              <a:ext cx="5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630" name="Rectangle 454"/>
            <p:cNvSpPr>
              <a:spLocks noChangeArrowheads="1"/>
            </p:cNvSpPr>
            <p:nvPr/>
          </p:nvSpPr>
          <p:spPr bwMode="auto">
            <a:xfrm>
              <a:off x="2175" y="2036"/>
              <a:ext cx="5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S</a:t>
              </a:r>
            </a:p>
          </p:txBody>
        </p:sp>
        <p:sp>
          <p:nvSpPr>
            <p:cNvPr id="24631" name="Rectangle 455"/>
            <p:cNvSpPr>
              <a:spLocks noChangeArrowheads="1"/>
            </p:cNvSpPr>
            <p:nvPr/>
          </p:nvSpPr>
          <p:spPr bwMode="auto">
            <a:xfrm>
              <a:off x="2238" y="2036"/>
              <a:ext cx="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632" name="Rectangle 456"/>
            <p:cNvSpPr>
              <a:spLocks noChangeArrowheads="1"/>
            </p:cNvSpPr>
            <p:nvPr/>
          </p:nvSpPr>
          <p:spPr bwMode="auto">
            <a:xfrm>
              <a:off x="2130" y="2358"/>
              <a:ext cx="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33" name="Rectangle 457"/>
            <p:cNvSpPr>
              <a:spLocks noChangeArrowheads="1"/>
            </p:cNvSpPr>
            <p:nvPr/>
          </p:nvSpPr>
          <p:spPr bwMode="auto">
            <a:xfrm>
              <a:off x="2197" y="2399"/>
              <a:ext cx="5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634" name="Rectangle 458"/>
            <p:cNvSpPr>
              <a:spLocks noChangeArrowheads="1"/>
            </p:cNvSpPr>
            <p:nvPr/>
          </p:nvSpPr>
          <p:spPr bwMode="auto">
            <a:xfrm>
              <a:off x="2238" y="2358"/>
              <a:ext cx="63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635" name="Rectangle 459"/>
            <p:cNvSpPr>
              <a:spLocks noChangeArrowheads="1"/>
            </p:cNvSpPr>
            <p:nvPr/>
          </p:nvSpPr>
          <p:spPr bwMode="auto">
            <a:xfrm>
              <a:off x="2382" y="2438"/>
              <a:ext cx="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636" name="Line 460"/>
            <p:cNvSpPr>
              <a:spLocks noChangeShapeType="1"/>
            </p:cNvSpPr>
            <p:nvPr/>
          </p:nvSpPr>
          <p:spPr bwMode="auto">
            <a:xfrm flipH="1">
              <a:off x="2415" y="20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Line 461"/>
            <p:cNvSpPr>
              <a:spLocks noChangeShapeType="1"/>
            </p:cNvSpPr>
            <p:nvPr/>
          </p:nvSpPr>
          <p:spPr bwMode="auto">
            <a:xfrm flipH="1" flipV="1">
              <a:off x="2554" y="208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Line 462"/>
            <p:cNvSpPr>
              <a:spLocks noChangeShapeType="1"/>
            </p:cNvSpPr>
            <p:nvPr/>
          </p:nvSpPr>
          <p:spPr bwMode="auto">
            <a:xfrm flipV="1">
              <a:off x="2692" y="216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Line 463"/>
            <p:cNvSpPr>
              <a:spLocks noChangeShapeType="1"/>
            </p:cNvSpPr>
            <p:nvPr/>
          </p:nvSpPr>
          <p:spPr bwMode="auto">
            <a:xfrm flipV="1">
              <a:off x="2554" y="2348"/>
              <a:ext cx="102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Line 464"/>
            <p:cNvSpPr>
              <a:spLocks noChangeShapeType="1"/>
            </p:cNvSpPr>
            <p:nvPr/>
          </p:nvSpPr>
          <p:spPr bwMode="auto">
            <a:xfrm>
              <a:off x="2415" y="232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Line 465"/>
            <p:cNvSpPr>
              <a:spLocks noChangeShapeType="1"/>
            </p:cNvSpPr>
            <p:nvPr/>
          </p:nvSpPr>
          <p:spPr bwMode="auto">
            <a:xfrm>
              <a:off x="2415" y="216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2" name="Line 466"/>
            <p:cNvSpPr>
              <a:spLocks noChangeShapeType="1"/>
            </p:cNvSpPr>
            <p:nvPr/>
          </p:nvSpPr>
          <p:spPr bwMode="auto">
            <a:xfrm flipH="1">
              <a:off x="2692" y="20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3" name="Line 467"/>
            <p:cNvSpPr>
              <a:spLocks noChangeShapeType="1"/>
            </p:cNvSpPr>
            <p:nvPr/>
          </p:nvSpPr>
          <p:spPr bwMode="auto">
            <a:xfrm flipH="1" flipV="1">
              <a:off x="2831" y="208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Line 468"/>
            <p:cNvSpPr>
              <a:spLocks noChangeShapeType="1"/>
            </p:cNvSpPr>
            <p:nvPr/>
          </p:nvSpPr>
          <p:spPr bwMode="auto">
            <a:xfrm flipV="1">
              <a:off x="2969" y="216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5" name="Line 469"/>
            <p:cNvSpPr>
              <a:spLocks noChangeShapeType="1"/>
            </p:cNvSpPr>
            <p:nvPr/>
          </p:nvSpPr>
          <p:spPr bwMode="auto">
            <a:xfrm flipV="1">
              <a:off x="2831" y="2349"/>
              <a:ext cx="99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Line 470"/>
            <p:cNvSpPr>
              <a:spLocks noChangeShapeType="1"/>
            </p:cNvSpPr>
            <p:nvPr/>
          </p:nvSpPr>
          <p:spPr bwMode="auto">
            <a:xfrm>
              <a:off x="2734" y="2351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Line 471"/>
            <p:cNvSpPr>
              <a:spLocks noChangeShapeType="1"/>
            </p:cNvSpPr>
            <p:nvPr/>
          </p:nvSpPr>
          <p:spPr bwMode="auto">
            <a:xfrm flipH="1">
              <a:off x="2969" y="20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8" name="Line 472"/>
            <p:cNvSpPr>
              <a:spLocks noChangeShapeType="1"/>
            </p:cNvSpPr>
            <p:nvPr/>
          </p:nvSpPr>
          <p:spPr bwMode="auto">
            <a:xfrm flipH="1" flipV="1">
              <a:off x="3108" y="20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9" name="Line 473"/>
            <p:cNvSpPr>
              <a:spLocks noChangeShapeType="1"/>
            </p:cNvSpPr>
            <p:nvPr/>
          </p:nvSpPr>
          <p:spPr bwMode="auto">
            <a:xfrm flipV="1">
              <a:off x="3247" y="216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0" name="Line 474"/>
            <p:cNvSpPr>
              <a:spLocks noChangeShapeType="1"/>
            </p:cNvSpPr>
            <p:nvPr/>
          </p:nvSpPr>
          <p:spPr bwMode="auto">
            <a:xfrm flipV="1">
              <a:off x="3524" y="216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Line 475"/>
            <p:cNvSpPr>
              <a:spLocks noChangeShapeType="1"/>
            </p:cNvSpPr>
            <p:nvPr/>
          </p:nvSpPr>
          <p:spPr bwMode="auto">
            <a:xfrm flipV="1">
              <a:off x="3385" y="2349"/>
              <a:ext cx="10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Line 476"/>
            <p:cNvSpPr>
              <a:spLocks noChangeShapeType="1"/>
            </p:cNvSpPr>
            <p:nvPr/>
          </p:nvSpPr>
          <p:spPr bwMode="auto">
            <a:xfrm>
              <a:off x="3319" y="2369"/>
              <a:ext cx="66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Line 477"/>
            <p:cNvSpPr>
              <a:spLocks noChangeShapeType="1"/>
            </p:cNvSpPr>
            <p:nvPr/>
          </p:nvSpPr>
          <p:spPr bwMode="auto">
            <a:xfrm flipV="1">
              <a:off x="2831" y="240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Line 478"/>
            <p:cNvSpPr>
              <a:spLocks noChangeShapeType="1"/>
            </p:cNvSpPr>
            <p:nvPr/>
          </p:nvSpPr>
          <p:spPr bwMode="auto">
            <a:xfrm>
              <a:off x="2554" y="2567"/>
              <a:ext cx="23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Line 479"/>
            <p:cNvSpPr>
              <a:spLocks noChangeShapeType="1"/>
            </p:cNvSpPr>
            <p:nvPr/>
          </p:nvSpPr>
          <p:spPr bwMode="auto">
            <a:xfrm>
              <a:off x="2554" y="2407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6" name="Line 480"/>
            <p:cNvSpPr>
              <a:spLocks noChangeShapeType="1"/>
            </p:cNvSpPr>
            <p:nvPr/>
          </p:nvSpPr>
          <p:spPr bwMode="auto">
            <a:xfrm flipH="1" flipV="1">
              <a:off x="3385" y="2087"/>
              <a:ext cx="139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7" name="Line 481"/>
            <p:cNvSpPr>
              <a:spLocks noChangeShapeType="1"/>
            </p:cNvSpPr>
            <p:nvPr/>
          </p:nvSpPr>
          <p:spPr bwMode="auto">
            <a:xfrm flipV="1">
              <a:off x="3247" y="2087"/>
              <a:ext cx="138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8" name="Line 482"/>
            <p:cNvSpPr>
              <a:spLocks noChangeShapeType="1"/>
            </p:cNvSpPr>
            <p:nvPr/>
          </p:nvSpPr>
          <p:spPr bwMode="auto">
            <a:xfrm flipV="1">
              <a:off x="3253" y="2081"/>
              <a:ext cx="108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9" name="Line 483"/>
            <p:cNvSpPr>
              <a:spLocks noChangeShapeType="1"/>
            </p:cNvSpPr>
            <p:nvPr/>
          </p:nvSpPr>
          <p:spPr bwMode="auto">
            <a:xfrm flipV="1">
              <a:off x="3524" y="2111"/>
              <a:ext cx="9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0" name="Line 484"/>
            <p:cNvSpPr>
              <a:spLocks noChangeShapeType="1"/>
            </p:cNvSpPr>
            <p:nvPr/>
          </p:nvSpPr>
          <p:spPr bwMode="auto">
            <a:xfrm flipV="1">
              <a:off x="3530" y="2105"/>
              <a:ext cx="65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1" name="Line 485"/>
            <p:cNvSpPr>
              <a:spLocks noChangeShapeType="1"/>
            </p:cNvSpPr>
            <p:nvPr/>
          </p:nvSpPr>
          <p:spPr bwMode="auto">
            <a:xfrm>
              <a:off x="3385" y="2407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Line 486"/>
            <p:cNvSpPr>
              <a:spLocks noChangeShapeType="1"/>
            </p:cNvSpPr>
            <p:nvPr/>
          </p:nvSpPr>
          <p:spPr bwMode="auto">
            <a:xfrm>
              <a:off x="3403" y="2425"/>
              <a:ext cx="1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Line 487"/>
            <p:cNvSpPr>
              <a:spLocks noChangeShapeType="1"/>
            </p:cNvSpPr>
            <p:nvPr/>
          </p:nvSpPr>
          <p:spPr bwMode="auto">
            <a:xfrm flipV="1">
              <a:off x="3108" y="1975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4" name="Line 488"/>
            <p:cNvSpPr>
              <a:spLocks noChangeShapeType="1"/>
            </p:cNvSpPr>
            <p:nvPr/>
          </p:nvSpPr>
          <p:spPr bwMode="auto">
            <a:xfrm flipV="1">
              <a:off x="2969" y="2055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5" name="Line 489"/>
            <p:cNvSpPr>
              <a:spLocks noChangeShapeType="1"/>
            </p:cNvSpPr>
            <p:nvPr/>
          </p:nvSpPr>
          <p:spPr bwMode="auto">
            <a:xfrm flipV="1">
              <a:off x="2692" y="2055"/>
              <a:ext cx="1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6" name="Line 490"/>
            <p:cNvSpPr>
              <a:spLocks noChangeShapeType="1"/>
            </p:cNvSpPr>
            <p:nvPr/>
          </p:nvSpPr>
          <p:spPr bwMode="auto">
            <a:xfrm flipH="1" flipV="1">
              <a:off x="2318" y="2111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7" name="Line 491"/>
            <p:cNvSpPr>
              <a:spLocks noChangeShapeType="1"/>
            </p:cNvSpPr>
            <p:nvPr/>
          </p:nvSpPr>
          <p:spPr bwMode="auto">
            <a:xfrm flipH="1">
              <a:off x="2318" y="2327"/>
              <a:ext cx="97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8" name="Line 492"/>
            <p:cNvSpPr>
              <a:spLocks noChangeShapeType="1"/>
            </p:cNvSpPr>
            <p:nvPr/>
          </p:nvSpPr>
          <p:spPr bwMode="auto">
            <a:xfrm flipH="1">
              <a:off x="2454" y="2407"/>
              <a:ext cx="10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493"/>
          <p:cNvGrpSpPr>
            <a:grpSpLocks/>
          </p:cNvGrpSpPr>
          <p:nvPr/>
        </p:nvGrpSpPr>
        <p:grpSpPr bwMode="auto">
          <a:xfrm>
            <a:off x="2892425" y="4116388"/>
            <a:ext cx="530225" cy="403225"/>
            <a:chOff x="2571" y="1932"/>
            <a:chExt cx="620" cy="636"/>
          </a:xfrm>
        </p:grpSpPr>
        <p:sp>
          <p:nvSpPr>
            <p:cNvPr id="24591" name="Rectangle 494"/>
            <p:cNvSpPr>
              <a:spLocks noChangeArrowheads="1"/>
            </p:cNvSpPr>
            <p:nvPr/>
          </p:nvSpPr>
          <p:spPr bwMode="auto">
            <a:xfrm>
              <a:off x="2661" y="2087"/>
              <a:ext cx="5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N</a:t>
              </a:r>
            </a:p>
          </p:txBody>
        </p:sp>
        <p:sp>
          <p:nvSpPr>
            <p:cNvPr id="24592" name="Rectangle 495"/>
            <p:cNvSpPr>
              <a:spLocks noChangeArrowheads="1"/>
            </p:cNvSpPr>
            <p:nvPr/>
          </p:nvSpPr>
          <p:spPr bwMode="auto">
            <a:xfrm>
              <a:off x="2728" y="2087"/>
              <a:ext cx="5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593" name="Rectangle 496"/>
            <p:cNvSpPr>
              <a:spLocks noChangeArrowheads="1"/>
            </p:cNvSpPr>
            <p:nvPr/>
          </p:nvSpPr>
          <p:spPr bwMode="auto">
            <a:xfrm>
              <a:off x="2807" y="1932"/>
              <a:ext cx="5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O</a:t>
              </a:r>
            </a:p>
          </p:txBody>
        </p:sp>
        <p:sp>
          <p:nvSpPr>
            <p:cNvPr id="24594" name="Rectangle 497"/>
            <p:cNvSpPr>
              <a:spLocks noChangeArrowheads="1"/>
            </p:cNvSpPr>
            <p:nvPr/>
          </p:nvSpPr>
          <p:spPr bwMode="auto">
            <a:xfrm>
              <a:off x="3009" y="2087"/>
              <a:ext cx="4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C</a:t>
              </a:r>
            </a:p>
          </p:txBody>
        </p:sp>
        <p:sp>
          <p:nvSpPr>
            <p:cNvPr id="24595" name="Rectangle 498"/>
            <p:cNvSpPr>
              <a:spLocks noChangeArrowheads="1"/>
            </p:cNvSpPr>
            <p:nvPr/>
          </p:nvSpPr>
          <p:spPr bwMode="auto">
            <a:xfrm>
              <a:off x="3084" y="2087"/>
              <a:ext cx="5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H</a:t>
              </a:r>
            </a:p>
          </p:txBody>
        </p:sp>
        <p:sp>
          <p:nvSpPr>
            <p:cNvPr id="24596" name="Rectangle 499"/>
            <p:cNvSpPr>
              <a:spLocks noChangeArrowheads="1"/>
            </p:cNvSpPr>
            <p:nvPr/>
          </p:nvSpPr>
          <p:spPr bwMode="auto">
            <a:xfrm>
              <a:off x="3150" y="2124"/>
              <a:ext cx="4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500"/>
                <a:t>3</a:t>
              </a:r>
            </a:p>
          </p:txBody>
        </p:sp>
        <p:sp>
          <p:nvSpPr>
            <p:cNvPr id="24597" name="Line 500"/>
            <p:cNvSpPr>
              <a:spLocks noChangeShapeType="1"/>
            </p:cNvSpPr>
            <p:nvPr/>
          </p:nvSpPr>
          <p:spPr bwMode="auto">
            <a:xfrm>
              <a:off x="2571" y="2404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501"/>
            <p:cNvSpPr>
              <a:spLocks noChangeShapeType="1"/>
            </p:cNvSpPr>
            <p:nvPr/>
          </p:nvSpPr>
          <p:spPr bwMode="auto">
            <a:xfrm flipV="1">
              <a:off x="2571" y="2291"/>
              <a:ext cx="113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502"/>
            <p:cNvSpPr>
              <a:spLocks noChangeShapeType="1"/>
            </p:cNvSpPr>
            <p:nvPr/>
          </p:nvSpPr>
          <p:spPr bwMode="auto">
            <a:xfrm flipV="1">
              <a:off x="2651" y="2429"/>
              <a:ext cx="113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0" name="Line 503"/>
            <p:cNvSpPr>
              <a:spLocks noChangeShapeType="1"/>
            </p:cNvSpPr>
            <p:nvPr/>
          </p:nvSpPr>
          <p:spPr bwMode="auto">
            <a:xfrm>
              <a:off x="2684" y="2291"/>
              <a:ext cx="1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Line 504"/>
            <p:cNvSpPr>
              <a:spLocks noChangeShapeType="1"/>
            </p:cNvSpPr>
            <p:nvPr/>
          </p:nvSpPr>
          <p:spPr bwMode="auto">
            <a:xfrm>
              <a:off x="2764" y="2429"/>
              <a:ext cx="1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Line 505"/>
            <p:cNvSpPr>
              <a:spLocks noChangeShapeType="1"/>
            </p:cNvSpPr>
            <p:nvPr/>
          </p:nvSpPr>
          <p:spPr bwMode="auto">
            <a:xfrm>
              <a:off x="2924" y="2429"/>
              <a:ext cx="8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Line 506"/>
            <p:cNvSpPr>
              <a:spLocks noChangeShapeType="1"/>
            </p:cNvSpPr>
            <p:nvPr/>
          </p:nvSpPr>
          <p:spPr bwMode="auto">
            <a:xfrm flipV="1">
              <a:off x="3004" y="2408"/>
              <a:ext cx="1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Line 507"/>
            <p:cNvSpPr>
              <a:spLocks noChangeShapeType="1"/>
            </p:cNvSpPr>
            <p:nvPr/>
          </p:nvSpPr>
          <p:spPr bwMode="auto">
            <a:xfrm>
              <a:off x="2844" y="2291"/>
              <a:ext cx="160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Line 508"/>
            <p:cNvSpPr>
              <a:spLocks noChangeShapeType="1"/>
            </p:cNvSpPr>
            <p:nvPr/>
          </p:nvSpPr>
          <p:spPr bwMode="auto">
            <a:xfrm>
              <a:off x="2869" y="2287"/>
              <a:ext cx="13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Line 509"/>
            <p:cNvSpPr>
              <a:spLocks noChangeShapeType="1"/>
            </p:cNvSpPr>
            <p:nvPr/>
          </p:nvSpPr>
          <p:spPr bwMode="auto">
            <a:xfrm flipV="1">
              <a:off x="2684" y="2184"/>
              <a:ext cx="29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Freeform 510"/>
            <p:cNvSpPr>
              <a:spLocks/>
            </p:cNvSpPr>
            <p:nvPr/>
          </p:nvSpPr>
          <p:spPr bwMode="auto">
            <a:xfrm>
              <a:off x="2732" y="2279"/>
              <a:ext cx="27" cy="24"/>
            </a:xfrm>
            <a:custGeom>
              <a:avLst/>
              <a:gdLst>
                <a:gd name="T0" fmla="*/ 24 w 54"/>
                <a:gd name="T1" fmla="*/ 0 h 48"/>
                <a:gd name="T2" fmla="*/ 0 w 54"/>
                <a:gd name="T3" fmla="*/ 0 h 48"/>
                <a:gd name="T4" fmla="*/ 3 w 54"/>
                <a:gd name="T5" fmla="*/ 24 h 48"/>
                <a:gd name="T6" fmla="*/ 27 w 54"/>
                <a:gd name="T7" fmla="*/ 24 h 48"/>
                <a:gd name="T8" fmla="*/ 24 w 54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48"/>
                <a:gd name="T17" fmla="*/ 54 w 54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48">
                  <a:moveTo>
                    <a:pt x="48" y="0"/>
                  </a:moveTo>
                  <a:lnTo>
                    <a:pt x="0" y="0"/>
                  </a:lnTo>
                  <a:lnTo>
                    <a:pt x="6" y="48"/>
                  </a:lnTo>
                  <a:lnTo>
                    <a:pt x="54" y="48"/>
                  </a:lnTo>
                  <a:lnTo>
                    <a:pt x="48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511"/>
            <p:cNvSpPr>
              <a:spLocks noChangeShapeType="1"/>
            </p:cNvSpPr>
            <p:nvPr/>
          </p:nvSpPr>
          <p:spPr bwMode="auto">
            <a:xfrm flipH="1" flipV="1">
              <a:off x="2732" y="2184"/>
              <a:ext cx="32" cy="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Line 512"/>
            <p:cNvSpPr>
              <a:spLocks noChangeShapeType="1"/>
            </p:cNvSpPr>
            <p:nvPr/>
          </p:nvSpPr>
          <p:spPr bwMode="auto">
            <a:xfrm flipV="1">
              <a:off x="2844" y="2136"/>
              <a:ext cx="41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513"/>
            <p:cNvSpPr>
              <a:spLocks noChangeShapeType="1"/>
            </p:cNvSpPr>
            <p:nvPr/>
          </p:nvSpPr>
          <p:spPr bwMode="auto">
            <a:xfrm flipH="1" flipV="1">
              <a:off x="2857" y="2030"/>
              <a:ext cx="28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514"/>
            <p:cNvSpPr>
              <a:spLocks noChangeShapeType="1"/>
            </p:cNvSpPr>
            <p:nvPr/>
          </p:nvSpPr>
          <p:spPr bwMode="auto">
            <a:xfrm flipH="1" flipV="1">
              <a:off x="2845" y="2052"/>
              <a:ext cx="18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Line 515"/>
            <p:cNvSpPr>
              <a:spLocks noChangeShapeType="1"/>
            </p:cNvSpPr>
            <p:nvPr/>
          </p:nvSpPr>
          <p:spPr bwMode="auto">
            <a:xfrm>
              <a:off x="2885" y="2136"/>
              <a:ext cx="11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5" name="Group 516"/>
          <p:cNvGrpSpPr>
            <a:grpSpLocks/>
          </p:cNvGrpSpPr>
          <p:nvPr/>
        </p:nvGrpSpPr>
        <p:grpSpPr bwMode="auto">
          <a:xfrm>
            <a:off x="952500" y="533400"/>
            <a:ext cx="3643313" cy="1981200"/>
            <a:chOff x="600" y="622"/>
            <a:chExt cx="2295" cy="1248"/>
          </a:xfrm>
        </p:grpSpPr>
        <p:sp>
          <p:nvSpPr>
            <p:cNvPr id="24586" name="Oval 517"/>
            <p:cNvSpPr>
              <a:spLocks noChangeArrowheads="1"/>
            </p:cNvSpPr>
            <p:nvPr/>
          </p:nvSpPr>
          <p:spPr bwMode="auto">
            <a:xfrm>
              <a:off x="732" y="622"/>
              <a:ext cx="1630" cy="521"/>
            </a:xfrm>
            <a:prstGeom prst="ellipse">
              <a:avLst/>
            </a:prstGeom>
            <a:solidFill>
              <a:srgbClr val="66FF66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24587" name="Text Box 518"/>
            <p:cNvSpPr txBox="1">
              <a:spLocks noChangeArrowheads="1"/>
            </p:cNvSpPr>
            <p:nvPr/>
          </p:nvSpPr>
          <p:spPr bwMode="auto">
            <a:xfrm>
              <a:off x="907" y="755"/>
              <a:ext cx="130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300">
                  <a:latin typeface="Arial" charset="0"/>
                </a:rPr>
                <a:t>Cyanoba</a:t>
              </a:r>
              <a:r>
                <a:rPr lang="cs-CZ" altLang="en-US" sz="2300">
                  <a:latin typeface="Arial" charset="0"/>
                </a:rPr>
                <a:t>c</a:t>
              </a:r>
              <a:r>
                <a:rPr lang="en-US" altLang="en-US" sz="2300">
                  <a:latin typeface="Arial" charset="0"/>
                </a:rPr>
                <a:t>teri</a:t>
              </a:r>
              <a:r>
                <a:rPr lang="cs-CZ" altLang="en-US" sz="2300">
                  <a:latin typeface="Arial" charset="0"/>
                </a:rPr>
                <a:t>a</a:t>
              </a:r>
            </a:p>
          </p:txBody>
        </p:sp>
        <p:pic>
          <p:nvPicPr>
            <p:cNvPr id="24588" name="Picture 519" descr="microcystis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" y="1270"/>
              <a:ext cx="887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520" descr="oscillatoria1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70"/>
              <a:ext cx="59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0" name="Picture 521" descr="Anabaena3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70"/>
              <a:ext cx="59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0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pic>
        <p:nvPicPr>
          <p:cNvPr id="25603" name="Picture 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675063"/>
            <a:ext cx="51149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98563"/>
            <a:ext cx="2401888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19225"/>
            <a:ext cx="195103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411538"/>
            <a:ext cx="2998787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496"/>
          <p:cNvSpPr txBox="1">
            <a:spLocks noChangeArrowheads="1"/>
          </p:cNvSpPr>
          <p:nvPr/>
        </p:nvSpPr>
        <p:spPr bwMode="auto">
          <a:xfrm>
            <a:off x="3581400" y="5413375"/>
            <a:ext cx="1905000" cy="10636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Microcystins</a:t>
            </a:r>
            <a:br>
              <a:rPr lang="cs-CZ" altLang="en-US" sz="2100">
                <a:solidFill>
                  <a:srgbClr val="000000"/>
                </a:solidFill>
              </a:rPr>
            </a:br>
            <a:r>
              <a:rPr lang="cs-CZ" altLang="en-US" sz="2100">
                <a:solidFill>
                  <a:srgbClr val="000000"/>
                </a:solidFill>
              </a:rPr>
              <a:t>Nodularin</a:t>
            </a:r>
            <a:br>
              <a:rPr lang="cs-CZ" altLang="en-US" sz="2100">
                <a:solidFill>
                  <a:srgbClr val="000000"/>
                </a:solidFill>
              </a:rPr>
            </a:br>
            <a:r>
              <a:rPr lang="cs-CZ" altLang="en-US" sz="2100">
                <a:solidFill>
                  <a:srgbClr val="000000"/>
                </a:solidFill>
              </a:rPr>
              <a:t>… peptid</a:t>
            </a:r>
            <a:r>
              <a:rPr lang="en-US" altLang="en-US" sz="2100">
                <a:solidFill>
                  <a:srgbClr val="000000"/>
                </a:solidFill>
              </a:rPr>
              <a:t>es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25608" name="Text Box 497"/>
          <p:cNvSpPr txBox="1">
            <a:spLocks noChangeArrowheads="1"/>
          </p:cNvSpPr>
          <p:nvPr/>
        </p:nvSpPr>
        <p:spPr bwMode="auto">
          <a:xfrm>
            <a:off x="228600" y="5368925"/>
            <a:ext cx="26670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Cylindrospermopsin</a:t>
            </a:r>
          </a:p>
        </p:txBody>
      </p:sp>
      <p:sp>
        <p:nvSpPr>
          <p:cNvPr id="25609" name="Text Box 498"/>
          <p:cNvSpPr txBox="1">
            <a:spLocks noChangeArrowheads="1"/>
          </p:cNvSpPr>
          <p:nvPr/>
        </p:nvSpPr>
        <p:spPr bwMode="auto">
          <a:xfrm>
            <a:off x="6934200" y="2971800"/>
            <a:ext cx="1828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Anatoxin-a</a:t>
            </a:r>
          </a:p>
        </p:txBody>
      </p:sp>
      <p:sp>
        <p:nvSpPr>
          <p:cNvPr id="25610" name="Text Box 499"/>
          <p:cNvSpPr txBox="1">
            <a:spLocks noChangeArrowheads="1"/>
          </p:cNvSpPr>
          <p:nvPr/>
        </p:nvSpPr>
        <p:spPr bwMode="auto">
          <a:xfrm>
            <a:off x="1600200" y="1981200"/>
            <a:ext cx="1828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Saxitoxin</a:t>
            </a:r>
          </a:p>
        </p:txBody>
      </p:sp>
      <p:sp>
        <p:nvSpPr>
          <p:cNvPr id="169460" name="Rectangle 500"/>
          <p:cNvSpPr>
            <a:spLocks noChangeArrowheads="1"/>
          </p:cNvSpPr>
          <p:nvPr/>
        </p:nvSpPr>
        <p:spPr bwMode="auto">
          <a:xfrm>
            <a:off x="4572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Selected „known“ cyanotoxins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sz="4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Categorization of cyanotoxins</a:t>
            </a:r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1.  According to the chemical structure</a:t>
            </a:r>
            <a:r>
              <a:rPr lang="en-GB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 </a:t>
            </a:r>
            <a:endParaRPr lang="cs-CZ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1371600" lvl="2" indent="-457200" algn="just">
              <a:spcBef>
                <a:spcPct val="20000"/>
              </a:spcBef>
              <a:buClr>
                <a:schemeClr val="tx2"/>
              </a:buClr>
              <a:buSzPct val="55000"/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lic a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nd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line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ar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peptid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1371600" lvl="2" indent="-457200" algn="just">
              <a:spcBef>
                <a:spcPct val="20000"/>
              </a:spcBef>
              <a:buClr>
                <a:schemeClr val="tx2"/>
              </a:buClr>
              <a:buSzPct val="55000"/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alkaloid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</a:t>
            </a:r>
            <a:endParaRPr lang="en-GB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1371600" lvl="2" indent="-457200" algn="just">
              <a:spcBef>
                <a:spcPct val="20000"/>
              </a:spcBef>
              <a:buClr>
                <a:schemeClr val="tx2"/>
              </a:buClr>
              <a:buSzPct val="55000"/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lipopolysa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charid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</a:t>
            </a:r>
            <a:endParaRPr lang="en-GB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2209800" lvl="4" indent="-381000" algn="just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/>
            </a:pPr>
            <a:endParaRPr lang="cs-CZ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609600" indent="-609600" algn="just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cs-CZ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2.	According to biological activity</a:t>
            </a:r>
          </a:p>
          <a:p>
            <a:pPr marL="1371600" lvl="2" indent="-457200" algn="just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cs-CZ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mechanisms of toxicity</a:t>
            </a:r>
            <a:r>
              <a:rPr lang="en-GB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 </a:t>
            </a:r>
            <a:endParaRPr lang="cs-CZ" u="sng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1371600" lvl="2" indent="-4572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	- hepatotoxicity, neurotoxicity, cytotoxicity,</a:t>
            </a:r>
            <a:b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irritating, immunotoxicity, genotoxicity …</a:t>
            </a:r>
            <a:endParaRPr lang="en-GB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endParaRPr lang="en-GB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endParaRPr lang="cs-CZ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1" t="17000" r="22499" b="13126"/>
          <a:stretch>
            <a:fillRect/>
          </a:stretch>
        </p:blipFill>
        <p:spPr bwMode="auto">
          <a:xfrm>
            <a:off x="76200" y="114300"/>
            <a:ext cx="89154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85" name="Group 2093"/>
          <p:cNvGraphicFramePr>
            <a:graphicFrameLocks noGrp="1"/>
          </p:cNvGraphicFramePr>
          <p:nvPr/>
        </p:nvGraphicFramePr>
        <p:xfrm>
          <a:off x="249238" y="260350"/>
          <a:ext cx="8666162" cy="6140456"/>
        </p:xfrm>
        <a:graphic>
          <a:graphicData uri="http://schemas.openxmlformats.org/drawingml/2006/table">
            <a:tbl>
              <a:tblPr/>
              <a:tblGrid>
                <a:gridCol w="2749550"/>
                <a:gridCol w="5916612"/>
              </a:tblGrid>
              <a:tr h="64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yanobacteria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Toxins produced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3"/>
                        </a:rPr>
                        <a:t>Anabaena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4"/>
                        </a:rPr>
                        <a:t>Anatoxins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5"/>
                        </a:rPr>
                        <a:t>Microcystins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6"/>
                        </a:rPr>
                        <a:t>Saxitoxins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Anabaenopsis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5"/>
                        </a:rPr>
                        <a:t>Microcystins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Anacystis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Aphanizomenon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6"/>
                        </a:rPr>
                        <a:t>Saxitoxins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7"/>
                        </a:rPr>
                        <a:t>Cylindrospermopsins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Cylindrospermopsis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7"/>
                        </a:rPr>
                        <a:t>Cylindrospermopsins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6"/>
                        </a:rPr>
                        <a:t>Saxitoxins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Hapalosiphon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5"/>
                        </a:rPr>
                        <a:t>Microcystins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Lyngbia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8"/>
                        </a:rPr>
                        <a:t>Aplysiatoxins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Lyngbiatoxin-a,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9"/>
                        </a:rPr>
                        <a:t>Microcystis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5"/>
                        </a:rPr>
                        <a:t>Microcystins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Nodularia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10"/>
                        </a:rPr>
                        <a:t>Nodularin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Nostoc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5"/>
                        </a:rPr>
                        <a:t>Microcystins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Phormidium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</a:t>
                      </a: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Oscillatoria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)</a:t>
                      </a: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4"/>
                        </a:rPr>
                        <a:t>Anatoxin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Planktothrix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</a:t>
                      </a: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Oscillatoria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)</a:t>
                      </a: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4"/>
                        </a:rPr>
                        <a:t>Anatoxins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8"/>
                        </a:rPr>
                        <a:t>Aplysiatoxins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5"/>
                        </a:rPr>
                        <a:t>Microcystins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6"/>
                        </a:rPr>
                        <a:t>Saxitoxins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Schizothrix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8"/>
                        </a:rPr>
                        <a:t>Aplysiatoxins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Trichodesmium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yet to be identified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Umezakia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hlinkClick r:id="rId7"/>
                        </a:rPr>
                        <a:t>Cylindrospermopsin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LPS's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63"/>
          <p:cNvSpPr>
            <a:spLocks noChangeArrowheads="1"/>
          </p:cNvSpPr>
          <p:nvPr/>
        </p:nvSpPr>
        <p:spPr bwMode="auto">
          <a:xfrm>
            <a:off x="323850" y="260350"/>
            <a:ext cx="80645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Arial" charset="0"/>
                <a:cs typeface="Arial" charset="0"/>
              </a:rPr>
              <a:t>THE COMPARIOSON OF TOXICITY OF  </a:t>
            </a:r>
            <a:r>
              <a:rPr lang="cs-CZ" altLang="en-US" sz="1800" b="1">
                <a:solidFill>
                  <a:srgbClr val="FFFF00"/>
                </a:solidFill>
                <a:latin typeface="Arial" charset="0"/>
                <a:cs typeface="Arial" charset="0"/>
              </a:rPr>
              <a:t>THE NATURAL TOXINS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latin typeface="Arial" charset="0"/>
                <a:cs typeface="Arial" charset="0"/>
              </a:rPr>
              <a:t>(i.p. injection, acute  rat test,  </a:t>
            </a:r>
            <a:r>
              <a:rPr lang="cs-CZ" altLang="en-US" sz="1800" b="1">
                <a:solidFill>
                  <a:srgbClr val="FFFF00"/>
                </a:solidFill>
                <a:latin typeface="Arial" charset="0"/>
                <a:cs typeface="Arial" charset="0"/>
              </a:rPr>
              <a:t>LD50 in </a:t>
            </a:r>
            <a:r>
              <a:rPr lang="cs-CZ" altLang="en-US" sz="1800" b="1">
                <a:solidFill>
                  <a:srgbClr val="FFFF00"/>
                </a:solidFill>
                <a:latin typeface="Symbol" pitchFamily="18" charset="2"/>
                <a:cs typeface="Arial" charset="0"/>
              </a:rPr>
              <a:t>m</a:t>
            </a:r>
            <a:r>
              <a:rPr lang="cs-CZ" altLang="en-US" sz="1800" b="1">
                <a:solidFill>
                  <a:srgbClr val="FFFF00"/>
                </a:solidFill>
                <a:latin typeface="Arial" charset="0"/>
                <a:cs typeface="Arial" charset="0"/>
              </a:rPr>
              <a:t>g/kg)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Arial" charset="0"/>
                <a:cs typeface="Arial" charset="0"/>
              </a:rPr>
              <a:t>Bacteria-cyanobacteria- animals- fungi- plants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latin typeface="Arial" charset="0"/>
                <a:cs typeface="Arial" charset="0"/>
              </a:rPr>
              <a:t>Amatoxin	 Amanita phalloides		fungus   500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latin typeface="Arial" charset="0"/>
                <a:cs typeface="Arial" charset="0"/>
              </a:rPr>
              <a:t>Muscarin	Amanita muscaria		fungus 1100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Aphanotoxin	</a:t>
            </a:r>
            <a:r>
              <a:rPr lang="en-GB" altLang="en-US" sz="1800" i="1">
                <a:solidFill>
                  <a:srgbClr val="FFFF00"/>
                </a:solidFill>
                <a:latin typeface="Arial" charset="0"/>
                <a:cs typeface="Arial" charset="0"/>
              </a:rPr>
              <a:t>Aphanizomenon flos-aquae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cyano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	10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Anatoxin -A	</a:t>
            </a:r>
            <a:r>
              <a:rPr lang="en-GB" altLang="en-US" sz="1800" i="1">
                <a:solidFill>
                  <a:srgbClr val="FFFF00"/>
                </a:solidFill>
                <a:latin typeface="Arial" charset="0"/>
                <a:cs typeface="Arial" charset="0"/>
              </a:rPr>
              <a:t>Anabaena flos-aquae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		 </a:t>
            </a: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cyano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 	20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microcystin LR	</a:t>
            </a:r>
            <a:r>
              <a:rPr lang="en-GB" altLang="en-US" sz="1800" i="1">
                <a:solidFill>
                  <a:srgbClr val="FFFF00"/>
                </a:solidFill>
                <a:latin typeface="Arial" charset="0"/>
                <a:cs typeface="Arial" charset="0"/>
              </a:rPr>
              <a:t>Microcystis aeruginosa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		 </a:t>
            </a: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cyano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 	43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nodularin	</a:t>
            </a:r>
            <a:r>
              <a:rPr lang="en-GB" altLang="en-US" sz="1800" i="1">
                <a:solidFill>
                  <a:srgbClr val="FFFF00"/>
                </a:solidFill>
                <a:latin typeface="Arial" charset="0"/>
                <a:cs typeface="Arial" charset="0"/>
              </a:rPr>
              <a:t>Nodularia spumigena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		 </a:t>
            </a: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cyano</a:t>
            </a: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 	50</a:t>
            </a:r>
            <a:r>
              <a:rPr lang="en-GB" altLang="en-US" sz="1800">
                <a:latin typeface="Arial" charset="0"/>
                <a:cs typeface="Arial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latin typeface="Arial" charset="0"/>
                <a:cs typeface="Arial" charset="0"/>
              </a:rPr>
              <a:t>botulin		</a:t>
            </a:r>
            <a:r>
              <a:rPr lang="en-GB" altLang="en-US" sz="1800" i="1">
                <a:latin typeface="Arial" charset="0"/>
                <a:cs typeface="Arial" charset="0"/>
              </a:rPr>
              <a:t>Clostridium botulinum</a:t>
            </a:r>
            <a:r>
              <a:rPr lang="en-GB" altLang="en-US" sz="1800">
                <a:latin typeface="Arial" charset="0"/>
                <a:cs typeface="Arial" charset="0"/>
              </a:rPr>
              <a:t>		ba</a:t>
            </a:r>
            <a:r>
              <a:rPr lang="cs-CZ" altLang="en-US" sz="1800">
                <a:latin typeface="Arial" charset="0"/>
                <a:cs typeface="Arial" charset="0"/>
              </a:rPr>
              <a:t>c</a:t>
            </a:r>
            <a:r>
              <a:rPr lang="en-GB" altLang="en-US" sz="1800">
                <a:latin typeface="Arial" charset="0"/>
                <a:cs typeface="Arial" charset="0"/>
              </a:rPr>
              <a:t>teri</a:t>
            </a:r>
            <a:r>
              <a:rPr lang="cs-CZ" altLang="en-US" sz="1800">
                <a:latin typeface="Arial" charset="0"/>
                <a:cs typeface="Arial" charset="0"/>
              </a:rPr>
              <a:t>a</a:t>
            </a:r>
            <a:r>
              <a:rPr lang="en-GB" altLang="en-US" sz="1800">
                <a:latin typeface="Arial" charset="0"/>
                <a:cs typeface="Arial" charset="0"/>
              </a:rPr>
              <a:t>	   0,00003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latin typeface="Arial" charset="0"/>
                <a:cs typeface="Arial" charset="0"/>
              </a:rPr>
              <a:t>tetan		</a:t>
            </a:r>
            <a:r>
              <a:rPr lang="en-GB" altLang="en-US" sz="1800" i="1">
                <a:latin typeface="Arial" charset="0"/>
                <a:cs typeface="Arial" charset="0"/>
              </a:rPr>
              <a:t>Clostridium tetani</a:t>
            </a:r>
            <a:r>
              <a:rPr lang="en-GB" altLang="en-US" sz="1800">
                <a:latin typeface="Arial" charset="0"/>
                <a:cs typeface="Arial" charset="0"/>
              </a:rPr>
              <a:t>		</a:t>
            </a:r>
            <a:r>
              <a:rPr lang="cs-CZ" altLang="en-US" sz="1800">
                <a:latin typeface="Arial" charset="0"/>
                <a:cs typeface="Arial" charset="0"/>
              </a:rPr>
              <a:t>              </a:t>
            </a:r>
            <a:r>
              <a:rPr lang="en-GB" altLang="en-US" sz="1800">
                <a:latin typeface="Arial" charset="0"/>
                <a:cs typeface="Arial" charset="0"/>
              </a:rPr>
              <a:t>ba</a:t>
            </a:r>
            <a:r>
              <a:rPr lang="cs-CZ" altLang="en-US" sz="1800">
                <a:latin typeface="Arial" charset="0"/>
                <a:cs typeface="Arial" charset="0"/>
              </a:rPr>
              <a:t>c</a:t>
            </a:r>
            <a:r>
              <a:rPr lang="en-GB" altLang="en-US" sz="1800">
                <a:latin typeface="Arial" charset="0"/>
                <a:cs typeface="Arial" charset="0"/>
              </a:rPr>
              <a:t>teri</a:t>
            </a:r>
            <a:r>
              <a:rPr lang="cs-CZ" altLang="en-US" sz="1800">
                <a:latin typeface="Arial" charset="0"/>
                <a:cs typeface="Arial" charset="0"/>
              </a:rPr>
              <a:t>a</a:t>
            </a:r>
            <a:r>
              <a:rPr lang="en-GB" altLang="en-US" sz="1800">
                <a:latin typeface="Arial" charset="0"/>
                <a:cs typeface="Arial" charset="0"/>
              </a:rPr>
              <a:t>	</a:t>
            </a:r>
            <a:r>
              <a:rPr lang="cs-CZ" altLang="en-US" sz="1800">
                <a:latin typeface="Arial" charset="0"/>
                <a:cs typeface="Arial" charset="0"/>
              </a:rPr>
              <a:t>   </a:t>
            </a:r>
            <a:r>
              <a:rPr lang="en-GB" altLang="en-US" sz="1800">
                <a:latin typeface="Arial" charset="0"/>
                <a:cs typeface="Arial" charset="0"/>
              </a:rPr>
              <a:t>0,0001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latin typeface="Arial" charset="0"/>
                <a:cs typeface="Arial" charset="0"/>
              </a:rPr>
              <a:t>kobra		</a:t>
            </a:r>
            <a:r>
              <a:rPr lang="en-GB" altLang="en-US" sz="1800" i="1">
                <a:latin typeface="Arial" charset="0"/>
                <a:cs typeface="Arial" charset="0"/>
              </a:rPr>
              <a:t>Naja naja</a:t>
            </a:r>
            <a:r>
              <a:rPr lang="en-GB" altLang="en-US" sz="1800">
                <a:latin typeface="Arial" charset="0"/>
                <a:cs typeface="Arial" charset="0"/>
              </a:rPr>
              <a:t>			</a:t>
            </a:r>
            <a:r>
              <a:rPr lang="cs-CZ" altLang="en-US" sz="1800">
                <a:latin typeface="Arial" charset="0"/>
                <a:cs typeface="Arial" charset="0"/>
              </a:rPr>
              <a:t>snake</a:t>
            </a:r>
            <a:r>
              <a:rPr lang="en-GB" altLang="en-US" sz="1800">
                <a:latin typeface="Arial" charset="0"/>
                <a:cs typeface="Arial" charset="0"/>
              </a:rPr>
              <a:t>	20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latin typeface="Arial" charset="0"/>
                <a:cs typeface="Arial" charset="0"/>
              </a:rPr>
              <a:t>kurare		</a:t>
            </a:r>
            <a:r>
              <a:rPr lang="en-GB" altLang="en-US" sz="1800" i="1">
                <a:latin typeface="Arial" charset="0"/>
                <a:cs typeface="Arial" charset="0"/>
              </a:rPr>
              <a:t>Chondrodendron tomentosum</a:t>
            </a:r>
            <a:r>
              <a:rPr lang="en-GB" altLang="en-US" sz="1800">
                <a:latin typeface="Arial" charset="0"/>
                <a:cs typeface="Arial" charset="0"/>
              </a:rPr>
              <a:t>	</a:t>
            </a:r>
            <a:r>
              <a:rPr lang="cs-CZ" altLang="en-US" sz="1800">
                <a:latin typeface="Arial" charset="0"/>
                <a:cs typeface="Arial" charset="0"/>
              </a:rPr>
              <a:t>plant</a:t>
            </a:r>
            <a:r>
              <a:rPr lang="en-GB" altLang="en-US" sz="1800">
                <a:latin typeface="Arial" charset="0"/>
                <a:cs typeface="Arial" charset="0"/>
              </a:rPr>
              <a:t>	500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latin typeface="Arial" charset="0"/>
                <a:cs typeface="Arial" charset="0"/>
              </a:rPr>
              <a:t>strychnin</a:t>
            </a:r>
            <a:r>
              <a:rPr lang="cs-CZ" altLang="en-US" sz="1800">
                <a:latin typeface="Arial" charset="0"/>
              </a:rPr>
              <a:t>e</a:t>
            </a:r>
            <a:r>
              <a:rPr lang="en-GB" altLang="en-US" sz="1800">
                <a:latin typeface="Arial" charset="0"/>
                <a:cs typeface="Arial" charset="0"/>
              </a:rPr>
              <a:t>	</a:t>
            </a:r>
            <a:r>
              <a:rPr lang="en-GB" altLang="en-US" sz="1800" i="1">
                <a:latin typeface="Arial" charset="0"/>
                <a:cs typeface="Arial" charset="0"/>
              </a:rPr>
              <a:t>Strychnos  nux-vomica</a:t>
            </a:r>
            <a:r>
              <a:rPr lang="en-GB" altLang="en-US" sz="1800">
                <a:latin typeface="Arial" charset="0"/>
                <a:cs typeface="Arial" charset="0"/>
              </a:rPr>
              <a:t>		</a:t>
            </a:r>
            <a:r>
              <a:rPr lang="cs-CZ" altLang="en-US" sz="1800">
                <a:latin typeface="Arial" charset="0"/>
                <a:cs typeface="Arial" charset="0"/>
              </a:rPr>
              <a:t>plant</a:t>
            </a:r>
            <a:r>
              <a:rPr lang="en-GB" altLang="en-US" sz="1800">
                <a:latin typeface="Arial" charset="0"/>
                <a:cs typeface="Arial" charset="0"/>
              </a:rPr>
              <a:t>  </a:t>
            </a:r>
            <a:r>
              <a:rPr lang="cs-CZ" altLang="en-US" sz="1800">
                <a:latin typeface="Arial" charset="0"/>
                <a:cs typeface="Arial" charset="0"/>
              </a:rPr>
              <a:t>2</a:t>
            </a:r>
            <a:r>
              <a:rPr lang="en-GB" altLang="en-US" sz="1800">
                <a:latin typeface="Arial" charset="0"/>
                <a:cs typeface="Arial" charset="0"/>
              </a:rPr>
              <a:t> 000   </a:t>
            </a:r>
          </a:p>
        </p:txBody>
      </p:sp>
      <p:pic>
        <p:nvPicPr>
          <p:cNvPr id="29699" name="Picture 1065" descr="gallerycob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2208213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66" descr="Strychnos_nux-vomica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3827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67" descr="Clostridium%2520botulinum%2520spore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91100"/>
            <a:ext cx="19812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68" descr="amanit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76800"/>
            <a:ext cx="1139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533400" y="11430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Cyanobacterial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EKO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toxicity ?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-228600" y="2438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 b="1" u="sng">
                <a:solidFill>
                  <a:srgbClr val="FFFF00"/>
                </a:solidFill>
              </a:rPr>
              <a:t>Isolated microcystins </a:t>
            </a:r>
            <a:r>
              <a:rPr lang="cs-CZ" altLang="en-US" sz="2400"/>
              <a:t>- many toxicological studies 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4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/>
              <a:t>HOWEVER: </a:t>
            </a:r>
            <a:r>
              <a:rPr lang="cs-CZ" altLang="en-US" sz="2400" b="1">
                <a:solidFill>
                  <a:srgbClr val="FFFF00"/>
                </a:solidFill>
              </a:rPr>
              <a:t>Water blooms are more than microcystins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	- complex mixtures of many </a:t>
            </a:r>
            <a:r>
              <a:rPr lang="en-US" altLang="en-US"/>
              <a:t>compounds </a:t>
            </a:r>
            <a:r>
              <a:rPr lang="cs-CZ" altLang="en-US"/>
              <a:t>(toxins, lipopolysaccharides, non-toxic components…)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	- ? accumulated toxicants (metals, POPs ???)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/>
          </a:p>
          <a:p>
            <a:pPr lvl="2" eaLnBrk="1" hangingPunct="1">
              <a:buSzPct val="80000"/>
              <a:buFontTx/>
              <a:buNone/>
            </a:pPr>
            <a:r>
              <a:rPr lang="cs-CZ" altLang="en-US" i="1" u="sng">
                <a:solidFill>
                  <a:srgbClr val="FF0000"/>
                </a:solidFill>
              </a:rPr>
              <a:t>M</a:t>
            </a:r>
            <a:r>
              <a:rPr lang="en-US" altLang="en-US" i="1" u="sng">
                <a:solidFill>
                  <a:srgbClr val="FF0000"/>
                </a:solidFill>
              </a:rPr>
              <a:t>an</a:t>
            </a:r>
            <a:r>
              <a:rPr lang="cs-CZ" altLang="en-US" i="1" u="sng">
                <a:solidFill>
                  <a:srgbClr val="FF0000"/>
                </a:solidFill>
              </a:rPr>
              <a:t>y studies: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i="1">
                <a:solidFill>
                  <a:srgbClr val="FF0000"/>
                </a:solidFill>
              </a:rPr>
              <a:t>	tested complex water blooms BUT interpreted as „MCs“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533400" y="8382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Ecotoxicity of </a:t>
            </a:r>
            <a:r>
              <a:rPr lang="cs-CZ" sz="44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WATER BLOOMS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</a:t>
            </a:r>
            <a: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bacterioplankton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-152400" y="2057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400"/>
              <a:t>- highly relevant question (MCs are evolutionary old … as well as bacteria) 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400"/>
              <a:t>- only few studies - in general </a:t>
            </a:r>
            <a:r>
              <a:rPr lang="cs-CZ" altLang="en-US" sz="2400" b="1">
                <a:solidFill>
                  <a:srgbClr val="FF0000"/>
                </a:solidFill>
              </a:rPr>
              <a:t>low toxicity</a:t>
            </a:r>
            <a:r>
              <a:rPr lang="cs-CZ" altLang="en-US" sz="2400"/>
              <a:t> observed</a:t>
            </a:r>
            <a:endParaRPr lang="cs-CZ" altLang="en-US" sz="2400">
              <a:solidFill>
                <a:srgbClr val="FF0000"/>
              </a:solidFill>
            </a:endParaRPr>
          </a:p>
          <a:p>
            <a:pPr lvl="2" eaLnBrk="1" hangingPunct="1">
              <a:buSzPct val="80000"/>
              <a:buFontTx/>
              <a:buNone/>
            </a:pPr>
            <a:endParaRPr lang="cs-CZ" alt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372427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15"/>
          <p:cNvSpPr>
            <a:spLocks noChangeArrowheads="1"/>
          </p:cNvSpPr>
          <p:nvPr/>
        </p:nvSpPr>
        <p:spPr bwMode="auto">
          <a:xfrm>
            <a:off x="5105400" y="1447800"/>
            <a:ext cx="3962400" cy="1143000"/>
          </a:xfrm>
          <a:prstGeom prst="ellipse">
            <a:avLst/>
          </a:prstGeom>
          <a:solidFill>
            <a:schemeClr val="tx1"/>
          </a:solidFill>
          <a:ln w="9525">
            <a:round/>
            <a:headEnd/>
            <a:tailEnd/>
          </a:ln>
          <a:scene3d>
            <a:camera prst="legacyObliqueTop">
              <a:rot lat="1860000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5123" name="Oval 16"/>
          <p:cNvSpPr>
            <a:spLocks noChangeArrowheads="1"/>
          </p:cNvSpPr>
          <p:nvPr/>
        </p:nvSpPr>
        <p:spPr bwMode="auto">
          <a:xfrm>
            <a:off x="0" y="1295400"/>
            <a:ext cx="3962400" cy="1143000"/>
          </a:xfrm>
          <a:prstGeom prst="ellipse">
            <a:avLst/>
          </a:prstGeom>
          <a:solidFill>
            <a:schemeClr val="tx1"/>
          </a:solidFill>
          <a:ln w="9525">
            <a:round/>
            <a:headEnd/>
            <a:tailEnd/>
          </a:ln>
          <a:scene3d>
            <a:camera prst="legacyObliqueTop">
              <a:rot lat="1860000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5124" name="Text Box 17"/>
          <p:cNvSpPr txBox="1">
            <a:spLocks noChangeArrowheads="1"/>
          </p:cNvSpPr>
          <p:nvPr/>
        </p:nvSpPr>
        <p:spPr bwMode="auto">
          <a:xfrm>
            <a:off x="-49213" y="1363663"/>
            <a:ext cx="4062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  <a:cs typeface="Arial" charset="0"/>
              </a:rPr>
              <a:t>HUMAN ACTIVITIES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chemeClr val="bg1"/>
                </a:solidFill>
                <a:cs typeface="Arial" charset="0"/>
              </a:rPr>
              <a:t>(agriculture, waste waters…)</a:t>
            </a:r>
          </a:p>
        </p:txBody>
      </p:sp>
      <p:sp>
        <p:nvSpPr>
          <p:cNvPr id="5125" name="Text Box 18"/>
          <p:cNvSpPr txBox="1">
            <a:spLocks noChangeArrowheads="1"/>
          </p:cNvSpPr>
          <p:nvPr/>
        </p:nvSpPr>
        <p:spPr bwMode="auto">
          <a:xfrm>
            <a:off x="4868863" y="1466850"/>
            <a:ext cx="45037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  <a:cs typeface="Arial" charset="0"/>
              </a:rPr>
              <a:t>EU</a:t>
            </a:r>
            <a:r>
              <a:rPr lang="en-US" altLang="en-US" sz="2400" b="1">
                <a:solidFill>
                  <a:schemeClr val="bg1"/>
                </a:solidFill>
              </a:rPr>
              <a:t>/</a:t>
            </a:r>
            <a:r>
              <a:rPr lang="cs-CZ" altLang="en-US" sz="2400" b="1" u="sng">
                <a:solidFill>
                  <a:schemeClr val="bg1"/>
                </a:solidFill>
                <a:cs typeface="Arial" charset="0"/>
              </a:rPr>
              <a:t>TROPHICATION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chemeClr val="bg1"/>
                </a:solidFill>
                <a:cs typeface="Arial" charset="0"/>
              </a:rPr>
              <a:t>(=increased concentration of </a:t>
            </a:r>
            <a:r>
              <a:rPr lang="cs-CZ" altLang="en-US" sz="2400" b="1" u="sng">
                <a:solidFill>
                  <a:schemeClr val="bg1"/>
                </a:solidFill>
                <a:cs typeface="Arial" charset="0"/>
              </a:rPr>
              <a:t>nutrients</a:t>
            </a:r>
            <a:r>
              <a:rPr lang="cs-CZ" altLang="en-US" sz="2400">
                <a:solidFill>
                  <a:schemeClr val="bg1"/>
                </a:solidFill>
                <a:cs typeface="Arial" charset="0"/>
              </a:rPr>
              <a:t>)</a:t>
            </a:r>
          </a:p>
        </p:txBody>
      </p:sp>
      <p:sp>
        <p:nvSpPr>
          <p:cNvPr id="5126" name="AutoShape 19"/>
          <p:cNvSpPr>
            <a:spLocks noChangeArrowheads="1"/>
          </p:cNvSpPr>
          <p:nvPr/>
        </p:nvSpPr>
        <p:spPr bwMode="auto">
          <a:xfrm>
            <a:off x="152400" y="3200400"/>
            <a:ext cx="8991600" cy="914400"/>
          </a:xfrm>
          <a:prstGeom prst="star24">
            <a:avLst>
              <a:gd name="adj" fmla="val 37500"/>
            </a:avLst>
          </a:pr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ObliqueTopRight">
              <a:rot lat="19199996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5127" name="Text Box 20"/>
          <p:cNvSpPr txBox="1">
            <a:spLocks noChangeArrowheads="1"/>
          </p:cNvSpPr>
          <p:nvPr/>
        </p:nvSpPr>
        <p:spPr bwMode="auto">
          <a:xfrm>
            <a:off x="762000" y="33909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b="1">
                <a:solidFill>
                  <a:schemeClr val="bg1"/>
                </a:solidFill>
                <a:cs typeface="Arial" charset="0"/>
              </a:rPr>
              <a:t>CYANOBACTERIAL MASS DEVELOPMENT</a:t>
            </a:r>
          </a:p>
        </p:txBody>
      </p:sp>
      <p:pic>
        <p:nvPicPr>
          <p:cNvPr id="5128" name="Picture 21" descr="VRANOV99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419600"/>
            <a:ext cx="215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2" descr="bloomUpperSaranac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419600"/>
            <a:ext cx="215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3" descr="MUSOV_NMB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419600"/>
            <a:ext cx="215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4" descr="sin_nove-mlyny-hraz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4419600"/>
            <a:ext cx="21590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9" name="Line 25"/>
          <p:cNvSpPr>
            <a:spLocks noChangeShapeType="1"/>
          </p:cNvSpPr>
          <p:nvPr/>
        </p:nvSpPr>
        <p:spPr bwMode="auto">
          <a:xfrm>
            <a:off x="4038600" y="20574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210970" name="Line 26"/>
          <p:cNvSpPr>
            <a:spLocks noChangeShapeType="1"/>
          </p:cNvSpPr>
          <p:nvPr/>
        </p:nvSpPr>
        <p:spPr bwMode="auto">
          <a:xfrm rot="9056723">
            <a:off x="6172200" y="2971800"/>
            <a:ext cx="914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210971" name="Rectangle 27"/>
          <p:cNvSpPr>
            <a:spLocks noChangeArrowheads="1"/>
          </p:cNvSpPr>
          <p:nvPr/>
        </p:nvSpPr>
        <p:spPr bwMode="auto">
          <a:xfrm>
            <a:off x="304800" y="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cs-CZ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Cyanobacteria - current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-152400" y="2057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 b="1" u="sng">
                <a:solidFill>
                  <a:srgbClr val="FFFF00"/>
                </a:solidFill>
              </a:rPr>
              <a:t>Algae = </a:t>
            </a:r>
            <a:r>
              <a:rPr lang="en-US" altLang="en-US" sz="2400" b="1" u="sng">
                <a:solidFill>
                  <a:srgbClr val="FFFF00"/>
                </a:solidFill>
              </a:rPr>
              <a:t>competitors to c</a:t>
            </a:r>
            <a:r>
              <a:rPr lang="cs-CZ" altLang="en-US" sz="2400" b="1" u="sng">
                <a:solidFill>
                  <a:srgbClr val="FFFF00"/>
                </a:solidFill>
              </a:rPr>
              <a:t>yanobacteria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limited data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</a:t>
            </a:r>
            <a:r>
              <a:rPr lang="cs-CZ" altLang="en-US" b="1">
                <a:solidFill>
                  <a:srgbClr val="FF0000"/>
                </a:solidFill>
              </a:rPr>
              <a:t>weak </a:t>
            </a:r>
            <a:r>
              <a:rPr lang="en-US" altLang="en-US" b="1">
                <a:solidFill>
                  <a:srgbClr val="FF0000"/>
                </a:solidFill>
              </a:rPr>
              <a:t>direct </a:t>
            </a:r>
            <a:r>
              <a:rPr lang="cs-CZ" altLang="en-US" b="1">
                <a:solidFill>
                  <a:srgbClr val="FF0000"/>
                </a:solidFill>
              </a:rPr>
              <a:t>toxicity </a:t>
            </a:r>
            <a:r>
              <a:rPr lang="cs-CZ" altLang="en-US"/>
              <a:t>only at high (nonrelevant) concentrations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some studies indicate allelopathy between cyanobacteria </a:t>
            </a:r>
            <a:r>
              <a:rPr lang="en-US" altLang="en-US"/>
              <a:t>&amp; algae </a:t>
            </a:r>
            <a:r>
              <a:rPr lang="cs-CZ" altLang="en-US"/>
              <a:t>(</a:t>
            </a:r>
            <a:r>
              <a:rPr lang="cs-CZ" altLang="en-US" i="1"/>
              <a:t>inhibition of growth, specific effects </a:t>
            </a:r>
            <a:r>
              <a:rPr lang="en-US" altLang="en-US" i="1"/>
              <a:t>on dormant stages</a:t>
            </a:r>
            <a:r>
              <a:rPr lang="cs-CZ" altLang="en-US" i="1"/>
              <a:t>) 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28956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33400" y="8382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Ecotoxicity of </a:t>
            </a:r>
            <a:r>
              <a:rPr lang="cs-CZ" sz="44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WATER BLOOMS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</a:t>
            </a:r>
            <a: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algae (phytoplankton)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-304800" y="2057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invertebrates - </a:t>
            </a:r>
            <a:r>
              <a:rPr lang="cs-CZ" altLang="en-US" b="1">
                <a:solidFill>
                  <a:srgbClr val="FF0000"/>
                </a:solidFill>
              </a:rPr>
              <a:t>lower sensitivity </a:t>
            </a:r>
            <a:r>
              <a:rPr lang="cs-CZ" altLang="en-US"/>
              <a:t>than vertebrates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variable sensitivity of different (even closely related) invertebrate species 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/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one of the first hypotheses: „MCs are against predators“ </a:t>
            </a:r>
            <a:br>
              <a:rPr lang="cs-CZ" altLang="en-US"/>
            </a:br>
            <a:r>
              <a:rPr lang="cs-CZ" altLang="en-US"/>
              <a:t>(not confirmed - several contras…)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2000" i="1"/>
              <a:t>		BUT: zooplankton prefers nontoxic strains during feeding 	(? -</a:t>
            </a:r>
            <a:r>
              <a:rPr lang="en-US" altLang="en-US" sz="2000" i="1"/>
              <a:t>&gt; indirect effects on development of toxic blooms </a:t>
            </a:r>
            <a:r>
              <a:rPr lang="cs-CZ" altLang="en-US" sz="2000" i="1"/>
              <a:t>?)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2000" i="1"/>
          </a:p>
          <a:p>
            <a:pPr lvl="2" eaLnBrk="1" hangingPunct="1">
              <a:buSzPct val="80000"/>
              <a:buFontTx/>
              <a:buNone/>
            </a:pPr>
            <a:endParaRPr lang="cs-CZ" altLang="en-US" i="1"/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952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533400" y="8382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Ecotoxicity of </a:t>
            </a:r>
            <a:r>
              <a:rPr lang="cs-CZ" sz="44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WATER BLOOMS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</a:t>
            </a:r>
            <a: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zooplankton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Ecotoxicity of cyanobacteria </a:t>
            </a:r>
            <a:endParaRPr lang="cs-CZ" b="1" smtClean="0">
              <a:solidFill>
                <a:srgbClr val="FFFF00"/>
              </a:solidFill>
            </a:endParaRP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67940" r="52245" b="1187"/>
          <a:stretch>
            <a:fillRect/>
          </a:stretch>
        </p:blipFill>
        <p:spPr bwMode="auto">
          <a:xfrm>
            <a:off x="1524000" y="1854200"/>
            <a:ext cx="58674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9"/>
          <p:cNvSpPr txBox="1">
            <a:spLocks noChangeArrowheads="1"/>
          </p:cNvSpPr>
          <p:nvPr/>
        </p:nvSpPr>
        <p:spPr bwMode="auto">
          <a:xfrm>
            <a:off x="152400" y="1320800"/>
            <a:ext cx="19050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Reproduction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48200" y="1965325"/>
            <a:ext cx="4495800" cy="2876550"/>
            <a:chOff x="2880" y="1126"/>
            <a:chExt cx="2832" cy="1812"/>
          </a:xfrm>
        </p:grpSpPr>
        <p:sp>
          <p:nvSpPr>
            <p:cNvPr id="34833" name="Line 11"/>
            <p:cNvSpPr>
              <a:spLocks noChangeShapeType="1"/>
            </p:cNvSpPr>
            <p:nvPr/>
          </p:nvSpPr>
          <p:spPr bwMode="auto">
            <a:xfrm flipH="1" flipV="1">
              <a:off x="3840" y="1296"/>
              <a:ext cx="43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4" name="Line 12"/>
            <p:cNvSpPr>
              <a:spLocks noChangeShapeType="1"/>
            </p:cNvSpPr>
            <p:nvPr/>
          </p:nvSpPr>
          <p:spPr bwMode="auto">
            <a:xfrm flipH="1" flipV="1">
              <a:off x="3840" y="1920"/>
              <a:ext cx="43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5" name="Line 13"/>
            <p:cNvSpPr>
              <a:spLocks noChangeShapeType="1"/>
            </p:cNvSpPr>
            <p:nvPr/>
          </p:nvSpPr>
          <p:spPr bwMode="auto">
            <a:xfrm flipH="1" flipV="1">
              <a:off x="2880" y="2640"/>
              <a:ext cx="139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6" name="Text Box 14"/>
            <p:cNvSpPr txBox="1">
              <a:spLocks noChangeArrowheads="1"/>
            </p:cNvSpPr>
            <p:nvPr/>
          </p:nvSpPr>
          <p:spPr bwMode="auto">
            <a:xfrm>
              <a:off x="4416" y="1126"/>
              <a:ext cx="1296" cy="26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100">
                  <a:solidFill>
                    <a:schemeClr val="bg1"/>
                  </a:solidFill>
                </a:rPr>
                <a:t>Controls</a:t>
              </a:r>
            </a:p>
          </p:txBody>
        </p:sp>
        <p:sp>
          <p:nvSpPr>
            <p:cNvPr id="34837" name="Text Box 15"/>
            <p:cNvSpPr txBox="1">
              <a:spLocks noChangeArrowheads="1"/>
            </p:cNvSpPr>
            <p:nvPr/>
          </p:nvSpPr>
          <p:spPr bwMode="auto">
            <a:xfrm>
              <a:off x="4416" y="1728"/>
              <a:ext cx="1296" cy="67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100">
                  <a:solidFill>
                    <a:schemeClr val="bg1"/>
                  </a:solidFill>
                </a:rPr>
                <a:t>Nontoxic biomass (spinach)</a:t>
              </a:r>
            </a:p>
          </p:txBody>
        </p:sp>
        <p:sp>
          <p:nvSpPr>
            <p:cNvPr id="34838" name="Text Box 16"/>
            <p:cNvSpPr txBox="1">
              <a:spLocks noChangeArrowheads="1"/>
            </p:cNvSpPr>
            <p:nvPr/>
          </p:nvSpPr>
          <p:spPr bwMode="auto">
            <a:xfrm>
              <a:off x="4464" y="2470"/>
              <a:ext cx="1248" cy="46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100">
                  <a:solidFill>
                    <a:schemeClr val="bg1"/>
                  </a:solidFill>
                </a:rPr>
                <a:t>Complex water bloom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6200" y="3032125"/>
            <a:ext cx="3505200" cy="3170238"/>
            <a:chOff x="48" y="1798"/>
            <a:chExt cx="2208" cy="1997"/>
          </a:xfrm>
        </p:grpSpPr>
        <p:sp>
          <p:nvSpPr>
            <p:cNvPr id="34829" name="Line 18"/>
            <p:cNvSpPr>
              <a:spLocks noChangeShapeType="1"/>
            </p:cNvSpPr>
            <p:nvPr/>
          </p:nvSpPr>
          <p:spPr bwMode="auto">
            <a:xfrm rot="10800000" flipH="1" flipV="1">
              <a:off x="1584" y="1968"/>
              <a:ext cx="67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0" name="Text Box 19"/>
            <p:cNvSpPr txBox="1">
              <a:spLocks noChangeArrowheads="1"/>
            </p:cNvSpPr>
            <p:nvPr/>
          </p:nvSpPr>
          <p:spPr bwMode="auto">
            <a:xfrm>
              <a:off x="48" y="1798"/>
              <a:ext cx="1488" cy="7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00">
                  <a:solidFill>
                    <a:srgbClr val="000000"/>
                  </a:solidFill>
                </a:rPr>
                <a:t>Fraction with</a:t>
              </a:r>
              <a:r>
                <a:rPr lang="cs-CZ" altLang="en-US" sz="2100">
                  <a:solidFill>
                    <a:srgbClr val="000000"/>
                  </a:solidFill>
                </a:rPr>
                <a:t> </a:t>
              </a:r>
              <a:r>
                <a:rPr lang="en-US" altLang="en-US" sz="2100" b="1">
                  <a:solidFill>
                    <a:srgbClr val="000000"/>
                  </a:solidFill>
                </a:rPr>
                <a:t>MCs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100" b="1" i="1">
                  <a:solidFill>
                    <a:srgbClr val="000000"/>
                  </a:solidFill>
                </a:rPr>
                <a:t>! LOWER TOXICITY !</a:t>
              </a:r>
            </a:p>
          </p:txBody>
        </p:sp>
        <p:sp>
          <p:nvSpPr>
            <p:cNvPr id="34831" name="Text Box 20"/>
            <p:cNvSpPr txBox="1">
              <a:spLocks noChangeArrowheads="1"/>
            </p:cNvSpPr>
            <p:nvPr/>
          </p:nvSpPr>
          <p:spPr bwMode="auto">
            <a:xfrm>
              <a:off x="96" y="3024"/>
              <a:ext cx="1488" cy="7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100">
                  <a:solidFill>
                    <a:srgbClr val="000000"/>
                  </a:solidFill>
                </a:rPr>
                <a:t>Fraction w</a:t>
              </a:r>
              <a:r>
                <a:rPr lang="en-US" altLang="en-US" sz="2100">
                  <a:solidFill>
                    <a:srgbClr val="000000"/>
                  </a:solidFill>
                </a:rPr>
                <a:t>/o </a:t>
              </a:r>
              <a:r>
                <a:rPr lang="cs-CZ" altLang="en-US" sz="2100">
                  <a:solidFill>
                    <a:srgbClr val="000000"/>
                  </a:solidFill>
                </a:rPr>
                <a:t>MCs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100" i="1">
                  <a:solidFill>
                    <a:srgbClr val="000000"/>
                  </a:solidFill>
                </a:rPr>
                <a:t>HIGHER TOXICITY</a:t>
              </a:r>
            </a:p>
          </p:txBody>
        </p:sp>
        <p:sp>
          <p:nvSpPr>
            <p:cNvPr id="34832" name="Line 21"/>
            <p:cNvSpPr>
              <a:spLocks noChangeShapeType="1"/>
            </p:cNvSpPr>
            <p:nvPr/>
          </p:nvSpPr>
          <p:spPr bwMode="auto">
            <a:xfrm rot="10800000" flipH="1" flipV="1">
              <a:off x="1584" y="3216"/>
              <a:ext cx="33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4823" name="Picture 22" descr="JAREK-predni-str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52400"/>
            <a:ext cx="11620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038600" y="4648200"/>
            <a:ext cx="5029200" cy="1016000"/>
            <a:chOff x="2544" y="2928"/>
            <a:chExt cx="3168" cy="640"/>
          </a:xfrm>
        </p:grpSpPr>
        <p:grpSp>
          <p:nvGrpSpPr>
            <p:cNvPr id="34825" name="Group 24"/>
            <p:cNvGrpSpPr>
              <a:grpSpLocks/>
            </p:cNvGrpSpPr>
            <p:nvPr/>
          </p:nvGrpSpPr>
          <p:grpSpPr bwMode="auto">
            <a:xfrm>
              <a:off x="2544" y="3302"/>
              <a:ext cx="3168" cy="266"/>
              <a:chOff x="2544" y="3190"/>
              <a:chExt cx="3168" cy="266"/>
            </a:xfrm>
          </p:grpSpPr>
          <p:sp>
            <p:nvSpPr>
              <p:cNvPr id="34827" name="Line 25"/>
              <p:cNvSpPr>
                <a:spLocks noChangeShapeType="1"/>
              </p:cNvSpPr>
              <p:nvPr/>
            </p:nvSpPr>
            <p:spPr bwMode="auto">
              <a:xfrm flipH="1" flipV="1">
                <a:off x="2544" y="3264"/>
                <a:ext cx="1728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828" name="Text Box 26"/>
              <p:cNvSpPr txBox="1">
                <a:spLocks noChangeArrowheads="1"/>
              </p:cNvSpPr>
              <p:nvPr/>
            </p:nvSpPr>
            <p:spPr bwMode="auto">
              <a:xfrm>
                <a:off x="4224" y="3190"/>
                <a:ext cx="1488" cy="26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100">
                    <a:solidFill>
                      <a:srgbClr val="000000"/>
                    </a:solidFill>
                  </a:rPr>
                  <a:t>Extract</a:t>
                </a:r>
                <a:endParaRPr lang="cs-CZ" altLang="en-US" sz="21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26" name="Line 27"/>
            <p:cNvSpPr>
              <a:spLocks noChangeShapeType="1"/>
            </p:cNvSpPr>
            <p:nvPr/>
          </p:nvSpPr>
          <p:spPr bwMode="auto">
            <a:xfrm>
              <a:off x="5184" y="2928"/>
              <a:ext cx="0" cy="336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-304800" y="19050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Many studies … toxin accumulations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		+ several effects observed (histhology, biochemistry…) 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/>
          </a:p>
          <a:p>
            <a:pPr lvl="2" eaLnBrk="1" hangingPunct="1">
              <a:buSzPct val="80000"/>
              <a:buFontTx/>
              <a:buNone/>
            </a:pPr>
            <a:r>
              <a:rPr lang="cs-CZ" altLang="en-US" b="1">
                <a:solidFill>
                  <a:srgbClr val="FF0000"/>
                </a:solidFill>
              </a:rPr>
              <a:t>! Indirect effects (pH changes, oxygen content)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b="1">
                <a:solidFill>
                  <a:srgbClr val="FF0000"/>
                </a:solidFill>
              </a:rPr>
              <a:t>	more important in toxicology !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i="1"/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67200"/>
            <a:ext cx="48768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533400" y="8382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Ecotoxicity of </a:t>
            </a:r>
            <a:r>
              <a:rPr lang="cs-CZ" sz="44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WATER BLOOMS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</a:t>
            </a:r>
            <a: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fish and amphibians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04800" y="19050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deaths documented (with toxins in bird tissues) 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- limited number of controlled experiments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/>
              <a:t>		- low direct toxicity to model birds 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/>
          </a:p>
          <a:p>
            <a:pPr lvl="2" eaLnBrk="1" hangingPunct="1">
              <a:buSzPct val="80000"/>
              <a:buFontTx/>
              <a:buNone/>
            </a:pPr>
            <a:r>
              <a:rPr lang="cs-CZ" altLang="en-US" b="1">
                <a:solidFill>
                  <a:srgbClr val="FF0000"/>
                </a:solidFill>
              </a:rPr>
              <a:t>! Water blooms stimulate effects of other agents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b="1" i="1">
                <a:solidFill>
                  <a:srgbClr val="FF0000"/>
                </a:solidFill>
              </a:rPr>
              <a:t>		(lead toxicity, immunosupressions)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/>
          </a:p>
          <a:p>
            <a:pPr lvl="2" eaLnBrk="1" hangingPunct="1">
              <a:buSzPct val="80000"/>
              <a:buFontTx/>
              <a:buNone/>
            </a:pPr>
            <a:endParaRPr lang="cs-CZ" altLang="en-US" i="1"/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16129" r="16129" b="16129"/>
          <a:stretch>
            <a:fillRect/>
          </a:stretch>
        </p:blipFill>
        <p:spPr bwMode="auto">
          <a:xfrm>
            <a:off x="1447800" y="4686300"/>
            <a:ext cx="2895600" cy="2171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flam opisthotonos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16463"/>
            <a:ext cx="2971800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533400" y="8382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Ecotoxicity of </a:t>
            </a:r>
            <a:r>
              <a:rPr lang="cs-CZ" sz="44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WATER BLOOMS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</a:t>
            </a:r>
            <a: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1295400" y="3810000"/>
            <a:ext cx="7058025" cy="2768600"/>
            <a:chOff x="1099" y="2256"/>
            <a:chExt cx="4438" cy="1616"/>
          </a:xfrm>
        </p:grpSpPr>
        <p:sp>
          <p:nvSpPr>
            <p:cNvPr id="37893" name="Oval 5" descr="matherlake"/>
            <p:cNvSpPr>
              <a:spLocks noChangeAspect="1" noChangeArrowheads="1"/>
            </p:cNvSpPr>
            <p:nvPr/>
          </p:nvSpPr>
          <p:spPr bwMode="auto">
            <a:xfrm>
              <a:off x="2304" y="2544"/>
              <a:ext cx="1844" cy="904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pic>
          <p:nvPicPr>
            <p:cNvPr id="37894" name="Picture 6" descr="anodon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652"/>
              <a:ext cx="403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7" descr="bre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" y="3504"/>
              <a:ext cx="61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8" descr="car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3558"/>
              <a:ext cx="40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9" descr="crayfis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" y="2962"/>
              <a:ext cx="768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10" descr="cyclo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4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1" descr="Daphn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2784"/>
              <a:ext cx="18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Picture 12" descr="daphnia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496"/>
              <a:ext cx="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Picture 13" descr="hy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496"/>
              <a:ext cx="40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Picture 14" descr="lymnae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211"/>
              <a:ext cx="40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3" name="Picture 15" descr="minnow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52"/>
              <a:ext cx="86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4" name="Picture 16" descr="dragonfl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" y="3072"/>
              <a:ext cx="263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Picture 17" descr="notonecta_upr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" y="2496"/>
              <a:ext cx="624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6" name="Picture 18" descr="trichoptera_up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" y="3424"/>
              <a:ext cx="6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19" descr="trichoptera2_upr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" y="3438"/>
              <a:ext cx="38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Picture 20" descr="Unio_pictorum_upr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931"/>
              <a:ext cx="40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9" name="Picture 21" descr="elodea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256"/>
              <a:ext cx="35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0" name="Picture 22" descr="ceratophyllum2_upr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" y="2256"/>
              <a:ext cx="419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1" name="Picture 23" descr="phragmites_upr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" y="2256"/>
              <a:ext cx="465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2" name="Picture 24" descr="myriophyllum_upr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" y="2906"/>
              <a:ext cx="46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177" name="AutoShape 25"/>
            <p:cNvSpPr>
              <a:spLocks noChangeAspect="1" noChangeArrowheads="1"/>
            </p:cNvSpPr>
            <p:nvPr/>
          </p:nvSpPr>
          <p:spPr bwMode="auto">
            <a:xfrm rot="-2326026">
              <a:off x="3936" y="3216"/>
              <a:ext cx="155" cy="278"/>
            </a:xfrm>
            <a:prstGeom prst="downArrow">
              <a:avLst>
                <a:gd name="adj1" fmla="val 50000"/>
                <a:gd name="adj2" fmla="val 44839"/>
              </a:avLst>
            </a:prstGeom>
            <a:gradFill rotWithShape="0">
              <a:gsLst>
                <a:gs pos="0">
                  <a:srgbClr val="CC0000"/>
                </a:gs>
                <a:gs pos="50000">
                  <a:schemeClr val="tx2"/>
                </a:gs>
                <a:gs pos="100000">
                  <a:srgbClr val="CC0000"/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7178" name="AutoShape 26"/>
            <p:cNvSpPr>
              <a:spLocks noChangeAspect="1" noChangeArrowheads="1"/>
            </p:cNvSpPr>
            <p:nvPr/>
          </p:nvSpPr>
          <p:spPr bwMode="auto">
            <a:xfrm rot="14489486">
              <a:off x="3997" y="2578"/>
              <a:ext cx="157" cy="278"/>
            </a:xfrm>
            <a:prstGeom prst="downArrow">
              <a:avLst>
                <a:gd name="adj1" fmla="val 50000"/>
                <a:gd name="adj2" fmla="val 44839"/>
              </a:avLst>
            </a:prstGeom>
            <a:gradFill rotWithShape="0">
              <a:gsLst>
                <a:gs pos="0">
                  <a:srgbClr val="CC0000"/>
                </a:gs>
                <a:gs pos="50000">
                  <a:schemeClr val="tx2"/>
                </a:gs>
                <a:gs pos="100000">
                  <a:srgbClr val="CC0000"/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7179" name="AutoShape 27"/>
            <p:cNvSpPr>
              <a:spLocks noChangeAspect="1" noChangeArrowheads="1"/>
            </p:cNvSpPr>
            <p:nvPr/>
          </p:nvSpPr>
          <p:spPr bwMode="auto">
            <a:xfrm rot="2625371">
              <a:off x="2400" y="3216"/>
              <a:ext cx="156" cy="279"/>
            </a:xfrm>
            <a:prstGeom prst="downArrow">
              <a:avLst>
                <a:gd name="adj1" fmla="val 50000"/>
                <a:gd name="adj2" fmla="val 45292"/>
              </a:avLst>
            </a:prstGeom>
            <a:gradFill rotWithShape="0">
              <a:gsLst>
                <a:gs pos="0">
                  <a:srgbClr val="CC0000"/>
                </a:gs>
                <a:gs pos="50000">
                  <a:schemeClr val="tx2"/>
                </a:gs>
                <a:gs pos="100000">
                  <a:srgbClr val="CC0000"/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7180" name="AutoShape 28"/>
            <p:cNvSpPr>
              <a:spLocks noChangeAspect="1" noChangeArrowheads="1"/>
            </p:cNvSpPr>
            <p:nvPr/>
          </p:nvSpPr>
          <p:spPr bwMode="auto">
            <a:xfrm rot="5400000">
              <a:off x="3137" y="3439"/>
              <a:ext cx="216" cy="154"/>
            </a:xfrm>
            <a:prstGeom prst="rightArrow">
              <a:avLst>
                <a:gd name="adj1" fmla="val 50000"/>
                <a:gd name="adj2" fmla="val 35065"/>
              </a:avLst>
            </a:prstGeom>
            <a:gradFill rotWithShape="0">
              <a:gsLst>
                <a:gs pos="0">
                  <a:srgbClr val="CC0000"/>
                </a:gs>
                <a:gs pos="50000">
                  <a:schemeClr val="tx2"/>
                </a:gs>
                <a:gs pos="100000">
                  <a:srgbClr val="CC0000"/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7917" name="Text Box 29"/>
            <p:cNvSpPr txBox="1">
              <a:spLocks noChangeAspect="1" noChangeArrowheads="1"/>
            </p:cNvSpPr>
            <p:nvPr/>
          </p:nvSpPr>
          <p:spPr bwMode="auto">
            <a:xfrm>
              <a:off x="2366" y="3216"/>
              <a:ext cx="225" cy="2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cs-CZ" altLang="en-US" b="1">
                  <a:solidFill>
                    <a:schemeClr val="hlink"/>
                  </a:solidFill>
                  <a:latin typeface="Tahoma" pitchFamily="34" charset="0"/>
                </a:rPr>
                <a:t>?</a:t>
              </a:r>
            </a:p>
          </p:txBody>
        </p:sp>
        <p:sp>
          <p:nvSpPr>
            <p:cNvPr id="37918" name="Text Box 30"/>
            <p:cNvSpPr txBox="1">
              <a:spLocks noChangeAspect="1" noChangeArrowheads="1"/>
            </p:cNvSpPr>
            <p:nvPr/>
          </p:nvSpPr>
          <p:spPr bwMode="auto">
            <a:xfrm>
              <a:off x="3936" y="2592"/>
              <a:ext cx="225" cy="2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cs-CZ" altLang="en-US" b="1">
                  <a:solidFill>
                    <a:schemeClr val="hlink"/>
                  </a:solidFill>
                  <a:latin typeface="Tahoma" pitchFamily="34" charset="0"/>
                </a:rPr>
                <a:t>?</a:t>
              </a:r>
            </a:p>
          </p:txBody>
        </p:sp>
        <p:sp>
          <p:nvSpPr>
            <p:cNvPr id="37919" name="Text Box 31"/>
            <p:cNvSpPr txBox="1">
              <a:spLocks noChangeAspect="1" noChangeArrowheads="1"/>
            </p:cNvSpPr>
            <p:nvPr/>
          </p:nvSpPr>
          <p:spPr bwMode="auto">
            <a:xfrm>
              <a:off x="3887" y="3168"/>
              <a:ext cx="225" cy="2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cs-CZ" altLang="en-US" b="1">
                  <a:solidFill>
                    <a:schemeClr val="hlink"/>
                  </a:solidFill>
                  <a:latin typeface="Tahoma" pitchFamily="34" charset="0"/>
                </a:rPr>
                <a:t>?</a:t>
              </a:r>
            </a:p>
          </p:txBody>
        </p:sp>
        <p:pic>
          <p:nvPicPr>
            <p:cNvPr id="37920" name="Picture 32" descr="diatom_asterionella3_upr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2256"/>
              <a:ext cx="401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1" name="Picture 33" descr="diatom_navicula_upr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2694"/>
              <a:ext cx="401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2" name="Picture 34" descr="chlorophyta_pediastrum_upr"/>
            <p:cNvPicPr preferRelativeResize="0"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" y="3390"/>
              <a:ext cx="465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3" name="Picture 35" descr="chlorophyta_oocystis_upr"/>
            <p:cNvPicPr>
              <a:picLocks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090"/>
              <a:ext cx="401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4" name="Picture 36" descr="chrysophyta_dinobryon_upr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" y="3486"/>
              <a:ext cx="401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189" name="AutoShape 37"/>
            <p:cNvSpPr>
              <a:spLocks noChangeAspect="1" noChangeArrowheads="1"/>
            </p:cNvSpPr>
            <p:nvPr/>
          </p:nvSpPr>
          <p:spPr bwMode="auto">
            <a:xfrm rot="29213763">
              <a:off x="2329" y="2568"/>
              <a:ext cx="155" cy="278"/>
            </a:xfrm>
            <a:prstGeom prst="downArrow">
              <a:avLst>
                <a:gd name="adj1" fmla="val 50000"/>
                <a:gd name="adj2" fmla="val 44839"/>
              </a:avLst>
            </a:prstGeom>
            <a:gradFill rotWithShape="0">
              <a:gsLst>
                <a:gs pos="0">
                  <a:srgbClr val="CC0000"/>
                </a:gs>
                <a:gs pos="50000">
                  <a:schemeClr val="tx2"/>
                </a:gs>
                <a:gs pos="100000">
                  <a:srgbClr val="CC0000"/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7926" name="Text Box 38"/>
            <p:cNvSpPr txBox="1">
              <a:spLocks noChangeAspect="1" noChangeArrowheads="1"/>
            </p:cNvSpPr>
            <p:nvPr/>
          </p:nvSpPr>
          <p:spPr bwMode="auto">
            <a:xfrm>
              <a:off x="2305" y="2592"/>
              <a:ext cx="225" cy="2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cs-CZ" altLang="en-US" b="1">
                  <a:solidFill>
                    <a:schemeClr val="hlink"/>
                  </a:solidFill>
                  <a:latin typeface="Tahoma" pitchFamily="34" charset="0"/>
                </a:rPr>
                <a:t>?</a:t>
              </a:r>
            </a:p>
          </p:txBody>
        </p:sp>
        <p:sp>
          <p:nvSpPr>
            <p:cNvPr id="37927" name="Text Box 39"/>
            <p:cNvSpPr txBox="1">
              <a:spLocks noChangeAspect="1" noChangeArrowheads="1"/>
            </p:cNvSpPr>
            <p:nvPr/>
          </p:nvSpPr>
          <p:spPr bwMode="auto">
            <a:xfrm>
              <a:off x="3120" y="3312"/>
              <a:ext cx="225" cy="2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cs-CZ" altLang="en-US" b="1">
                  <a:solidFill>
                    <a:schemeClr val="hlink"/>
                  </a:solidFill>
                  <a:latin typeface="Tahoma" pitchFamily="34" charset="0"/>
                </a:rPr>
                <a:t>?</a:t>
              </a:r>
            </a:p>
          </p:txBody>
        </p:sp>
      </p:grpSp>
      <p:sp>
        <p:nvSpPr>
          <p:cNvPr id="37891" name="Rectangle 41"/>
          <p:cNvSpPr>
            <a:spLocks noChangeArrowheads="1"/>
          </p:cNvSpPr>
          <p:nvPr/>
        </p:nvSpPr>
        <p:spPr bwMode="auto">
          <a:xfrm>
            <a:off x="0" y="15240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 b="1">
                <a:solidFill>
                  <a:srgbClr val="FFFF00"/>
                </a:solidFill>
              </a:rPr>
              <a:t>Only MCs studied </a:t>
            </a:r>
            <a:r>
              <a:rPr lang="cs-CZ" altLang="en-US" sz="2400" i="1"/>
              <a:t>(… results disputable …) 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4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400" b="1">
                <a:solidFill>
                  <a:srgbClr val="FFFF00"/>
                </a:solidFill>
              </a:rPr>
              <a:t>In general: Lower importance of „known“ isolated toxins (such as MCs)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b="1">
                <a:solidFill>
                  <a:srgbClr val="FF0000"/>
                </a:solidFill>
              </a:rPr>
              <a:t>     ! Complex bloom effects are more important ! </a:t>
            </a:r>
          </a:p>
        </p:txBody>
      </p:sp>
      <p:sp>
        <p:nvSpPr>
          <p:cNvPr id="177195" name="Rectangle 43"/>
          <p:cNvSpPr>
            <a:spLocks noChangeArrowheads="1"/>
          </p:cNvSpPr>
          <p:nvPr/>
        </p:nvSpPr>
        <p:spPr bwMode="auto">
          <a:xfrm>
            <a:off x="457200" y="685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Summary </a:t>
            </a: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b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Ecotoxicological</a:t>
            </a: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risks</a:t>
            </a:r>
            <a:endParaRPr lang="cs-CZ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227013" y="188913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CYANOBACTERIAL BLOOMS: RISKS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-76200" y="1295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200" i="1"/>
          </a:p>
        </p:txBody>
      </p:sp>
      <p:pic>
        <p:nvPicPr>
          <p:cNvPr id="38916" name="Picture 12" descr="http://i.huffpost.com/gen/1950953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84538"/>
            <a:ext cx="496887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19"/>
          <p:cNvSpPr txBox="1">
            <a:spLocks noChangeArrowheads="1"/>
          </p:cNvSpPr>
          <p:nvPr/>
        </p:nvSpPr>
        <p:spPr bwMode="auto">
          <a:xfrm>
            <a:off x="1060450" y="1268413"/>
            <a:ext cx="1296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BLOOM</a:t>
            </a: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38918" name="TextovéPole 20"/>
          <p:cNvSpPr txBox="1">
            <a:spLocks noChangeArrowheads="1"/>
          </p:cNvSpPr>
          <p:nvPr/>
        </p:nvSpPr>
        <p:spPr bwMode="auto">
          <a:xfrm>
            <a:off x="1036638" y="4110038"/>
            <a:ext cx="1593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HUMAN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health risks</a:t>
            </a:r>
            <a:endParaRPr lang="en-GB" altLang="en-US" sz="2400">
              <a:latin typeface="Times New Roman" pitchFamily="18" charset="0"/>
            </a:endParaRPr>
          </a:p>
        </p:txBody>
      </p:sp>
      <p:cxnSp>
        <p:nvCxnSpPr>
          <p:cNvPr id="38919" name="Přímá spojovací šipka 22"/>
          <p:cNvCxnSpPr>
            <a:cxnSpLocks noChangeShapeType="1"/>
          </p:cNvCxnSpPr>
          <p:nvPr/>
        </p:nvCxnSpPr>
        <p:spPr bwMode="auto">
          <a:xfrm>
            <a:off x="1476375" y="1773238"/>
            <a:ext cx="0" cy="503237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Přímá spojovací šipka 23"/>
          <p:cNvCxnSpPr>
            <a:cxnSpLocks noChangeShapeType="1"/>
          </p:cNvCxnSpPr>
          <p:nvPr/>
        </p:nvCxnSpPr>
        <p:spPr bwMode="auto">
          <a:xfrm>
            <a:off x="2555875" y="1557338"/>
            <a:ext cx="1728788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1" name="TextovéPole 27"/>
          <p:cNvSpPr txBox="1">
            <a:spLocks noChangeArrowheads="1"/>
          </p:cNvSpPr>
          <p:nvPr/>
        </p:nvSpPr>
        <p:spPr bwMode="auto">
          <a:xfrm>
            <a:off x="885825" y="2349500"/>
            <a:ext cx="130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TOXINS</a:t>
            </a: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38922" name="TextovéPole 29"/>
          <p:cNvSpPr txBox="1">
            <a:spLocks noChangeArrowheads="1"/>
          </p:cNvSpPr>
          <p:nvPr/>
        </p:nvSpPr>
        <p:spPr bwMode="auto">
          <a:xfrm>
            <a:off x="4643438" y="1773238"/>
            <a:ext cx="3090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itchFamily="18" charset="0"/>
              </a:rPr>
              <a:t>ECOLOGICAL RISKS</a:t>
            </a:r>
            <a:endParaRPr lang="en-GB" altLang="en-US" sz="2400">
              <a:latin typeface="Times New Roman" pitchFamily="18" charset="0"/>
            </a:endParaRPr>
          </a:p>
        </p:txBody>
      </p:sp>
      <p:cxnSp>
        <p:nvCxnSpPr>
          <p:cNvPr id="38923" name="Přímá spojovací šipka 30"/>
          <p:cNvCxnSpPr>
            <a:cxnSpLocks noChangeShapeType="1"/>
          </p:cNvCxnSpPr>
          <p:nvPr/>
        </p:nvCxnSpPr>
        <p:spPr bwMode="auto">
          <a:xfrm>
            <a:off x="2555875" y="2565400"/>
            <a:ext cx="1728788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4" name="Přímá spojovací šipka 31"/>
          <p:cNvCxnSpPr>
            <a:cxnSpLocks noChangeShapeType="1"/>
          </p:cNvCxnSpPr>
          <p:nvPr/>
        </p:nvCxnSpPr>
        <p:spPr bwMode="auto">
          <a:xfrm>
            <a:off x="1476375" y="2924175"/>
            <a:ext cx="0" cy="504825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bdélník 32"/>
          <p:cNvSpPr>
            <a:spLocks noChangeArrowheads="1"/>
          </p:cNvSpPr>
          <p:nvPr/>
        </p:nvSpPr>
        <p:spPr bwMode="auto">
          <a:xfrm>
            <a:off x="539750" y="1916113"/>
            <a:ext cx="2376488" cy="37449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61" name="Rectangle 1057"/>
          <p:cNvSpPr>
            <a:spLocks noChangeArrowheads="1"/>
          </p:cNvSpPr>
          <p:nvPr/>
        </p:nvSpPr>
        <p:spPr bwMode="auto">
          <a:xfrm>
            <a:off x="3810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MICROCYSTINS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9939" name="Rectangle 1058"/>
          <p:cNvSpPr>
            <a:spLocks noChangeArrowheads="1"/>
          </p:cNvSpPr>
          <p:nvPr/>
        </p:nvSpPr>
        <p:spPr bwMode="auto">
          <a:xfrm>
            <a:off x="0" y="4572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endParaRPr lang="en-US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>
                <a:solidFill>
                  <a:srgbClr val="FF0000"/>
                </a:solidFill>
              </a:rPr>
              <a:t>The most studied and most important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en-US" altLang="en-US" sz="2600"/>
              <a:t>Produced and present inside cells: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 b="1">
                <a:solidFill>
                  <a:srgbClr val="FFFF00"/>
                </a:solidFill>
              </a:rPr>
              <a:t>Intracell</a:t>
            </a:r>
            <a:r>
              <a:rPr lang="cs-CZ" altLang="en-US" sz="2600" b="1">
                <a:solidFill>
                  <a:srgbClr val="FFFF00"/>
                </a:solidFill>
              </a:rPr>
              <a:t>ular</a:t>
            </a:r>
            <a:r>
              <a:rPr lang="en-US" altLang="en-US" sz="2600"/>
              <a:t>: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en-US" altLang="en-US" sz="2600"/>
              <a:t>up to 10 mg/g d.w. of biomass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600"/>
              <a:t>  1</a:t>
            </a:r>
            <a:r>
              <a:rPr lang="en-US" altLang="en-US" sz="2600"/>
              <a:t>% dw </a:t>
            </a:r>
            <a:r>
              <a:rPr lang="cs-CZ" altLang="en-US" sz="2600"/>
              <a:t>-</a:t>
            </a:r>
            <a:r>
              <a:rPr lang="en-US" altLang="en-US" sz="2600"/>
              <a:t>&gt; tons / reservoir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 b="1">
                <a:solidFill>
                  <a:srgbClr val="FFFF00"/>
                </a:solidFill>
              </a:rPr>
              <a:t>Extracellular</a:t>
            </a:r>
            <a:r>
              <a:rPr lang="en-US" altLang="en-US" sz="2600"/>
              <a:t> </a:t>
            </a:r>
            <a:r>
              <a:rPr lang="cs-CZ" altLang="en-US" sz="2600"/>
              <a:t>(dissolved)</a:t>
            </a:r>
            <a:r>
              <a:rPr lang="en-US" altLang="en-US" sz="2600"/>
              <a:t>: up to </a:t>
            </a:r>
            <a:r>
              <a:rPr lang="cs-CZ" altLang="en-US" sz="2600"/>
              <a:t>10 </a:t>
            </a:r>
            <a:r>
              <a:rPr lang="en-US" altLang="en-US" sz="2600"/>
              <a:t>ug/L</a:t>
            </a:r>
            <a:r>
              <a:rPr lang="cs-CZ" altLang="en-US" sz="2600"/>
              <a:t> 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S</a:t>
            </a:r>
            <a:r>
              <a:rPr lang="en-US" altLang="en-US" sz="2600"/>
              <a:t>table in water column</a:t>
            </a:r>
            <a:r>
              <a:rPr lang="cs-CZ" altLang="en-US" sz="2600"/>
              <a:t>, b</a:t>
            </a:r>
            <a:r>
              <a:rPr lang="en-US" altLang="en-US" sz="2600"/>
              <a:t>ioaccumulative</a:t>
            </a:r>
            <a:r>
              <a:rPr lang="cs-CZ" altLang="en-US" sz="2600"/>
              <a:t> (?)</a:t>
            </a:r>
            <a:endParaRPr lang="en-US" altLang="en-US" sz="2600"/>
          </a:p>
        </p:txBody>
      </p:sp>
      <p:grpSp>
        <p:nvGrpSpPr>
          <p:cNvPr id="39940" name="Group 1060"/>
          <p:cNvGrpSpPr>
            <a:grpSpLocks/>
          </p:cNvGrpSpPr>
          <p:nvPr/>
        </p:nvGrpSpPr>
        <p:grpSpPr bwMode="auto">
          <a:xfrm>
            <a:off x="7543800" y="3124200"/>
            <a:ext cx="1295400" cy="1828800"/>
            <a:chOff x="864" y="1776"/>
            <a:chExt cx="1392" cy="1824"/>
          </a:xfrm>
        </p:grpSpPr>
        <p:grpSp>
          <p:nvGrpSpPr>
            <p:cNvPr id="39942" name="Group 1061"/>
            <p:cNvGrpSpPr>
              <a:grpSpLocks/>
            </p:cNvGrpSpPr>
            <p:nvPr/>
          </p:nvGrpSpPr>
          <p:grpSpPr bwMode="auto">
            <a:xfrm>
              <a:off x="864" y="1776"/>
              <a:ext cx="1392" cy="1824"/>
              <a:chOff x="1248" y="1824"/>
              <a:chExt cx="1392" cy="1824"/>
            </a:xfrm>
          </p:grpSpPr>
          <p:sp>
            <p:nvSpPr>
              <p:cNvPr id="39956" name="Rectangle 1062"/>
              <p:cNvSpPr>
                <a:spLocks noChangeArrowheads="1"/>
              </p:cNvSpPr>
              <p:nvPr/>
            </p:nvSpPr>
            <p:spPr bwMode="auto">
              <a:xfrm>
                <a:off x="1248" y="2304"/>
                <a:ext cx="1392" cy="1200"/>
              </a:xfrm>
              <a:prstGeom prst="rect">
                <a:avLst/>
              </a:prstGeom>
              <a:solidFill>
                <a:srgbClr val="66CCFF"/>
              </a:solidFill>
              <a:ln w="57150">
                <a:solidFill>
                  <a:srgbClr val="3333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2400">
                  <a:latin typeface="Times New Roman" pitchFamily="18" charset="0"/>
                </a:endParaRPr>
              </a:p>
            </p:txBody>
          </p:sp>
          <p:sp>
            <p:nvSpPr>
              <p:cNvPr id="39957" name="Oval 1063"/>
              <p:cNvSpPr>
                <a:spLocks noChangeArrowheads="1"/>
              </p:cNvSpPr>
              <p:nvPr/>
            </p:nvSpPr>
            <p:spPr bwMode="auto">
              <a:xfrm>
                <a:off x="1248" y="2160"/>
                <a:ext cx="1392" cy="288"/>
              </a:xfrm>
              <a:prstGeom prst="ellipse">
                <a:avLst/>
              </a:prstGeom>
              <a:solidFill>
                <a:srgbClr val="66CCFF"/>
              </a:solidFill>
              <a:ln w="57150">
                <a:solidFill>
                  <a:srgbClr val="333399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2400">
                  <a:latin typeface="Times New Roman" pitchFamily="18" charset="0"/>
                </a:endParaRPr>
              </a:p>
            </p:txBody>
          </p:sp>
          <p:sp>
            <p:nvSpPr>
              <p:cNvPr id="39958" name="Oval 1064"/>
              <p:cNvSpPr>
                <a:spLocks noChangeArrowheads="1"/>
              </p:cNvSpPr>
              <p:nvPr/>
            </p:nvSpPr>
            <p:spPr bwMode="auto">
              <a:xfrm>
                <a:off x="1248" y="3360"/>
                <a:ext cx="1392" cy="288"/>
              </a:xfrm>
              <a:prstGeom prst="ellipse">
                <a:avLst/>
              </a:prstGeom>
              <a:solidFill>
                <a:srgbClr val="66CCFF"/>
              </a:solidFill>
              <a:ln w="57150">
                <a:solidFill>
                  <a:srgbClr val="333399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2400">
                  <a:latin typeface="Times New Roman" pitchFamily="18" charset="0"/>
                </a:endParaRPr>
              </a:p>
            </p:txBody>
          </p:sp>
          <p:sp>
            <p:nvSpPr>
              <p:cNvPr id="39959" name="Oval 1065"/>
              <p:cNvSpPr>
                <a:spLocks noChangeArrowheads="1"/>
              </p:cNvSpPr>
              <p:nvPr/>
            </p:nvSpPr>
            <p:spPr bwMode="auto">
              <a:xfrm>
                <a:off x="1248" y="1824"/>
                <a:ext cx="1392" cy="288"/>
              </a:xfrm>
              <a:prstGeom prst="ellipse">
                <a:avLst/>
              </a:prstGeom>
              <a:noFill/>
              <a:ln w="57150">
                <a:solidFill>
                  <a:srgbClr val="333399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2400">
                  <a:latin typeface="Times New Roman" pitchFamily="18" charset="0"/>
                </a:endParaRPr>
              </a:p>
            </p:txBody>
          </p:sp>
          <p:sp>
            <p:nvSpPr>
              <p:cNvPr id="39960" name="Line 1066"/>
              <p:cNvSpPr>
                <a:spLocks noChangeShapeType="1"/>
              </p:cNvSpPr>
              <p:nvPr/>
            </p:nvSpPr>
            <p:spPr bwMode="auto">
              <a:xfrm flipV="1">
                <a:off x="1248" y="1968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" name="Line 1067"/>
              <p:cNvSpPr>
                <a:spLocks noChangeShapeType="1"/>
              </p:cNvSpPr>
              <p:nvPr/>
            </p:nvSpPr>
            <p:spPr bwMode="auto">
              <a:xfrm flipV="1">
                <a:off x="2640" y="1968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333399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43" name="Oval 1068"/>
            <p:cNvSpPr>
              <a:spLocks noChangeArrowheads="1"/>
            </p:cNvSpPr>
            <p:nvPr/>
          </p:nvSpPr>
          <p:spPr bwMode="auto">
            <a:xfrm>
              <a:off x="1440" y="3024"/>
              <a:ext cx="336" cy="336"/>
            </a:xfrm>
            <a:prstGeom prst="ellipse">
              <a:avLst/>
            </a:prstGeom>
            <a:solidFill>
              <a:srgbClr val="33CC33"/>
            </a:solidFill>
            <a:ln w="57150">
              <a:solidFill>
                <a:srgbClr val="3399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44" name="Oval 1069"/>
            <p:cNvSpPr>
              <a:spLocks noChangeArrowheads="1"/>
            </p:cNvSpPr>
            <p:nvPr/>
          </p:nvSpPr>
          <p:spPr bwMode="auto">
            <a:xfrm>
              <a:off x="1056" y="2496"/>
              <a:ext cx="336" cy="336"/>
            </a:xfrm>
            <a:prstGeom prst="ellipse">
              <a:avLst/>
            </a:prstGeom>
            <a:solidFill>
              <a:srgbClr val="33CC33"/>
            </a:solidFill>
            <a:ln w="57150">
              <a:solidFill>
                <a:srgbClr val="3399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45" name="Oval 1070"/>
            <p:cNvSpPr>
              <a:spLocks noChangeArrowheads="1"/>
            </p:cNvSpPr>
            <p:nvPr/>
          </p:nvSpPr>
          <p:spPr bwMode="auto">
            <a:xfrm>
              <a:off x="1776" y="2544"/>
              <a:ext cx="336" cy="336"/>
            </a:xfrm>
            <a:prstGeom prst="ellipse">
              <a:avLst/>
            </a:prstGeom>
            <a:solidFill>
              <a:srgbClr val="33CC33"/>
            </a:solidFill>
            <a:ln w="57150">
              <a:solidFill>
                <a:srgbClr val="3399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46" name="Oval 1071"/>
            <p:cNvSpPr>
              <a:spLocks noChangeArrowheads="1"/>
            </p:cNvSpPr>
            <p:nvPr/>
          </p:nvSpPr>
          <p:spPr bwMode="auto">
            <a:xfrm>
              <a:off x="1824" y="2688"/>
              <a:ext cx="48" cy="48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47" name="Oval 1072"/>
            <p:cNvSpPr>
              <a:spLocks noChangeArrowheads="1"/>
            </p:cNvSpPr>
            <p:nvPr/>
          </p:nvSpPr>
          <p:spPr bwMode="auto">
            <a:xfrm>
              <a:off x="1209" y="2562"/>
              <a:ext cx="48" cy="48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48" name="Oval 1073"/>
            <p:cNvSpPr>
              <a:spLocks noChangeArrowheads="1"/>
            </p:cNvSpPr>
            <p:nvPr/>
          </p:nvSpPr>
          <p:spPr bwMode="auto">
            <a:xfrm>
              <a:off x="1257" y="2658"/>
              <a:ext cx="48" cy="48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49" name="Oval 1074"/>
            <p:cNvSpPr>
              <a:spLocks noChangeArrowheads="1"/>
            </p:cNvSpPr>
            <p:nvPr/>
          </p:nvSpPr>
          <p:spPr bwMode="auto">
            <a:xfrm>
              <a:off x="1191" y="2727"/>
              <a:ext cx="48" cy="48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50" name="Oval 1075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rgbClr val="CC00FF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51" name="Oval 1076"/>
            <p:cNvSpPr>
              <a:spLocks noChangeArrowheads="1"/>
            </p:cNvSpPr>
            <p:nvPr/>
          </p:nvSpPr>
          <p:spPr bwMode="auto">
            <a:xfrm>
              <a:off x="1929" y="2763"/>
              <a:ext cx="48" cy="48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52" name="Oval 1077"/>
            <p:cNvSpPr>
              <a:spLocks noChangeArrowheads="1"/>
            </p:cNvSpPr>
            <p:nvPr/>
          </p:nvSpPr>
          <p:spPr bwMode="auto">
            <a:xfrm>
              <a:off x="1440" y="2880"/>
              <a:ext cx="48" cy="48"/>
            </a:xfrm>
            <a:prstGeom prst="ellipse">
              <a:avLst/>
            </a:prstGeom>
            <a:solidFill>
              <a:srgbClr val="CC00FF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53" name="Oval 1078"/>
            <p:cNvSpPr>
              <a:spLocks noChangeArrowheads="1"/>
            </p:cNvSpPr>
            <p:nvPr/>
          </p:nvSpPr>
          <p:spPr bwMode="auto">
            <a:xfrm>
              <a:off x="1392" y="3408"/>
              <a:ext cx="48" cy="48"/>
            </a:xfrm>
            <a:prstGeom prst="ellipse">
              <a:avLst/>
            </a:prstGeom>
            <a:solidFill>
              <a:srgbClr val="CC00FF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54" name="Oval 1079"/>
            <p:cNvSpPr>
              <a:spLocks noChangeArrowheads="1"/>
            </p:cNvSpPr>
            <p:nvPr/>
          </p:nvSpPr>
          <p:spPr bwMode="auto">
            <a:xfrm>
              <a:off x="1920" y="2976"/>
              <a:ext cx="48" cy="48"/>
            </a:xfrm>
            <a:prstGeom prst="ellipse">
              <a:avLst/>
            </a:prstGeom>
            <a:solidFill>
              <a:srgbClr val="CC00FF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39955" name="Oval 1080"/>
            <p:cNvSpPr>
              <a:spLocks noChangeArrowheads="1"/>
            </p:cNvSpPr>
            <p:nvPr/>
          </p:nvSpPr>
          <p:spPr bwMode="auto">
            <a:xfrm>
              <a:off x="1968" y="3168"/>
              <a:ext cx="48" cy="48"/>
            </a:xfrm>
            <a:prstGeom prst="ellipse">
              <a:avLst/>
            </a:prstGeom>
            <a:solidFill>
              <a:srgbClr val="CC00FF"/>
            </a:soli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</p:grpSp>
      <p:pic>
        <p:nvPicPr>
          <p:cNvPr id="39941" name="Picture 1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37000" r="25624" b="23125"/>
          <a:stretch>
            <a:fillRect/>
          </a:stretch>
        </p:blipFill>
        <p:spPr bwMode="auto">
          <a:xfrm>
            <a:off x="5181600" y="228600"/>
            <a:ext cx="38100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3810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MICROCYSTINS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0963" name="Rectangle 27"/>
          <p:cNvSpPr>
            <a:spLocks noChangeArrowheads="1"/>
          </p:cNvSpPr>
          <p:nvPr/>
        </p:nvSpPr>
        <p:spPr bwMode="auto">
          <a:xfrm>
            <a:off x="0" y="11430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en-US" altLang="en-US" sz="2600"/>
              <a:t>Inhibit regulatory </a:t>
            </a:r>
            <a:br>
              <a:rPr lang="en-US" altLang="en-US" sz="2600"/>
            </a:br>
            <a:r>
              <a:rPr lang="en-US" altLang="en-US" sz="2600">
                <a:solidFill>
                  <a:srgbClr val="FFFF00"/>
                </a:solidFill>
              </a:rPr>
              <a:t>protein</a:t>
            </a:r>
            <a:r>
              <a:rPr lang="cs-CZ" altLang="en-US" sz="2600">
                <a:solidFill>
                  <a:srgbClr val="FFFF00"/>
                </a:solidFill>
              </a:rPr>
              <a:t> </a:t>
            </a:r>
            <a:r>
              <a:rPr lang="en-US" altLang="en-US" sz="2600">
                <a:solidFill>
                  <a:srgbClr val="FFFF00"/>
                </a:solidFill>
              </a:rPr>
              <a:t>phosphatases</a:t>
            </a:r>
            <a:r>
              <a:rPr lang="cs-CZ" altLang="en-US" sz="2600">
                <a:solidFill>
                  <a:srgbClr val="FFFF00"/>
                </a:solidFill>
              </a:rPr>
              <a:t> </a:t>
            </a:r>
            <a:endParaRPr lang="en-US" altLang="en-US" sz="2600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None/>
            </a:pPr>
            <a:r>
              <a:rPr lang="en-US" altLang="en-US" sz="2600"/>
              <a:t>	</a:t>
            </a:r>
            <a:r>
              <a:rPr lang="cs-CZ" altLang="en-US" sz="2600"/>
              <a:t>-</a:t>
            </a:r>
            <a:r>
              <a:rPr lang="en-US" altLang="en-US" sz="2600"/>
              <a:t>&gt; tumor promot</a:t>
            </a:r>
            <a:r>
              <a:rPr lang="cs-CZ" altLang="en-US" sz="2600"/>
              <a:t>er</a:t>
            </a:r>
            <a:br>
              <a:rPr lang="cs-CZ" altLang="en-US" sz="2600"/>
            </a:br>
            <a:r>
              <a:rPr lang="cs-CZ" altLang="en-US" sz="2600"/>
              <a:t>-</a:t>
            </a:r>
            <a:r>
              <a:rPr lang="en-US" altLang="en-US" sz="2600"/>
              <a:t>&gt; hepatotoxic</a:t>
            </a:r>
          </a:p>
          <a:p>
            <a:pPr lvl="2" eaLnBrk="1" hangingPunct="1">
              <a:buSzPct val="80000"/>
              <a:buFontTx/>
              <a:buNone/>
            </a:pPr>
            <a:endParaRPr lang="en-US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>
                <a:solidFill>
                  <a:srgbClr val="FF0000"/>
                </a:solidFill>
              </a:rPr>
              <a:t>70 variants</a:t>
            </a:r>
            <a:r>
              <a:rPr lang="cs-CZ" altLang="en-US" sz="2600"/>
              <a:t>: MC-LR</a:t>
            </a:r>
            <a:r>
              <a:rPr lang="en-US" altLang="en-US" sz="2600"/>
              <a:t> only </a:t>
            </a:r>
            <a:r>
              <a:rPr lang="cs-CZ" altLang="en-US" sz="2600"/>
              <a:t>considered </a:t>
            </a:r>
            <a:r>
              <a:rPr lang="en-US" altLang="en-US" sz="2600"/>
              <a:t>by WHO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/>
              <a:t>chronic TDI: 0.04 </a:t>
            </a:r>
            <a:r>
              <a:rPr lang="cs-CZ" altLang="en-US" sz="2600"/>
              <a:t>ug</a:t>
            </a:r>
            <a:r>
              <a:rPr lang="en-US" altLang="en-US" sz="2600"/>
              <a:t>/kg</a:t>
            </a:r>
            <a:r>
              <a:rPr lang="cs-CZ" altLang="en-US" sz="2600"/>
              <a:t> b.w.</a:t>
            </a:r>
            <a:r>
              <a:rPr lang="en-US" altLang="en-US" sz="2600"/>
              <a:t>/day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/>
              <a:t>drinking water guidline</a:t>
            </a:r>
            <a:r>
              <a:rPr lang="cs-CZ" altLang="en-US" sz="2600"/>
              <a:t> </a:t>
            </a:r>
            <a:r>
              <a:rPr lang="en-US" altLang="en-US" sz="2600"/>
              <a:t>recommendation: </a:t>
            </a:r>
            <a:r>
              <a:rPr lang="cs-CZ" altLang="en-US" sz="2600"/>
              <a:t>1 ug</a:t>
            </a:r>
            <a:r>
              <a:rPr lang="en-US" altLang="en-US" sz="2600"/>
              <a:t>/L</a:t>
            </a: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endParaRPr lang="en-US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>
                <a:solidFill>
                  <a:srgbClr val="FFFF00"/>
                </a:solidFill>
              </a:rPr>
              <a:t>Highly toxic to mammals</a:t>
            </a:r>
            <a:r>
              <a:rPr lang="en-US" altLang="en-US" sz="2600" b="1">
                <a:solidFill>
                  <a:srgbClr val="FFFF00"/>
                </a:solidFill>
              </a:rPr>
              <a:t> </a:t>
            </a:r>
            <a:r>
              <a:rPr lang="en-US" altLang="en-US" sz="2600">
                <a:solidFill>
                  <a:srgbClr val="FFFF00"/>
                </a:solidFill>
              </a:rPr>
              <a:t>and humans</a:t>
            </a:r>
            <a:r>
              <a:rPr lang="cs-CZ" altLang="en-US" sz="2600">
                <a:solidFill>
                  <a:srgbClr val="FFFF00"/>
                </a:solidFill>
              </a:rPr>
              <a:t> 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Ecotoxicology </a:t>
            </a:r>
            <a:r>
              <a:rPr lang="en-US" altLang="en-US" sz="2600"/>
              <a:t>? Natural function ?</a:t>
            </a:r>
            <a:endParaRPr lang="cs-CZ" altLang="en-US" sz="2600"/>
          </a:p>
        </p:txBody>
      </p:sp>
      <p:grpSp>
        <p:nvGrpSpPr>
          <p:cNvPr id="40964" name="Group 28"/>
          <p:cNvGrpSpPr>
            <a:grpSpLocks/>
          </p:cNvGrpSpPr>
          <p:nvPr/>
        </p:nvGrpSpPr>
        <p:grpSpPr bwMode="auto">
          <a:xfrm>
            <a:off x="4876800" y="304800"/>
            <a:ext cx="4419600" cy="2414588"/>
            <a:chOff x="2976" y="192"/>
            <a:chExt cx="2784" cy="1521"/>
          </a:xfrm>
        </p:grpSpPr>
        <p:pic>
          <p:nvPicPr>
            <p:cNvPr id="40965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37000" r="25624" b="23125"/>
            <a:stretch>
              <a:fillRect/>
            </a:stretch>
          </p:blipFill>
          <p:spPr bwMode="auto">
            <a:xfrm>
              <a:off x="2976" y="192"/>
              <a:ext cx="2784" cy="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Oval 30"/>
            <p:cNvSpPr>
              <a:spLocks noChangeArrowheads="1"/>
            </p:cNvSpPr>
            <p:nvPr/>
          </p:nvSpPr>
          <p:spPr bwMode="auto">
            <a:xfrm>
              <a:off x="5232" y="1152"/>
              <a:ext cx="48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40967" name="Oval 31"/>
            <p:cNvSpPr>
              <a:spLocks noChangeArrowheads="1"/>
            </p:cNvSpPr>
            <p:nvPr/>
          </p:nvSpPr>
          <p:spPr bwMode="auto">
            <a:xfrm>
              <a:off x="4224" y="1344"/>
              <a:ext cx="432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4" name="Rectangle 8"/>
          <p:cNvSpPr>
            <a:spLocks noChangeArrowheads="1"/>
          </p:cNvSpPr>
          <p:nvPr/>
        </p:nvSpPr>
        <p:spPr bwMode="auto">
          <a:xfrm>
            <a:off x="457200" y="212725"/>
            <a:ext cx="77724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</a:t>
            </a:r>
            <a:b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synthesis</a:t>
            </a:r>
          </a:p>
        </p:txBody>
      </p:sp>
      <p:sp>
        <p:nvSpPr>
          <p:cNvPr id="41987" name="Rectangle 11"/>
          <p:cNvSpPr>
            <a:spLocks noChangeArrowheads="1"/>
          </p:cNvSpPr>
          <p:nvPr/>
        </p:nvSpPr>
        <p:spPr bwMode="auto">
          <a:xfrm>
            <a:off x="4932363" y="0"/>
            <a:ext cx="72707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/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/>
              <a:t>Non-ribozomal</a:t>
            </a:r>
            <a:br>
              <a:rPr lang="cs-CZ" altLang="en-US" sz="2400" b="1"/>
            </a:br>
            <a:r>
              <a:rPr lang="cs-CZ" altLang="en-US" sz="2400" b="1"/>
              <a:t>polyketide </a:t>
            </a:r>
            <a:br>
              <a:rPr lang="cs-CZ" altLang="en-US" sz="2400" b="1"/>
            </a:br>
            <a:r>
              <a:rPr lang="cs-CZ" altLang="en-US" sz="2400" b="1"/>
              <a:t>synthetases</a:t>
            </a:r>
          </a:p>
        </p:txBody>
      </p:sp>
      <p:pic>
        <p:nvPicPr>
          <p:cNvPr id="41988" name="Picture 2" descr="Výsledek obrázku pro ribosome trans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1592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284538"/>
            <a:ext cx="44148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Šipka doprava 11"/>
          <p:cNvSpPr>
            <a:spLocks noChangeArrowheads="1"/>
          </p:cNvSpPr>
          <p:nvPr/>
        </p:nvSpPr>
        <p:spPr bwMode="auto">
          <a:xfrm>
            <a:off x="755650" y="4581525"/>
            <a:ext cx="360363" cy="358775"/>
          </a:xfrm>
          <a:prstGeom prst="rightArrow">
            <a:avLst>
              <a:gd name="adj1" fmla="val 50000"/>
              <a:gd name="adj2" fmla="val 5022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41991" name="TextovéPole 12"/>
          <p:cNvSpPr txBox="1">
            <a:spLocks noChangeArrowheads="1"/>
          </p:cNvSpPr>
          <p:nvPr/>
        </p:nvSpPr>
        <p:spPr bwMode="auto">
          <a:xfrm>
            <a:off x="1257300" y="4581525"/>
            <a:ext cx="224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7 </a:t>
            </a: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genes: 7 enzymes</a:t>
            </a:r>
            <a:endParaRPr lang="en-GB" alt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41992" name="Šipka doprava 13"/>
          <p:cNvSpPr>
            <a:spLocks noChangeArrowheads="1"/>
          </p:cNvSpPr>
          <p:nvPr/>
        </p:nvSpPr>
        <p:spPr bwMode="auto">
          <a:xfrm>
            <a:off x="3924300" y="6308725"/>
            <a:ext cx="35877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41993" name="Šipka doprava 18"/>
          <p:cNvSpPr>
            <a:spLocks noChangeArrowheads="1"/>
          </p:cNvSpPr>
          <p:nvPr/>
        </p:nvSpPr>
        <p:spPr bwMode="auto">
          <a:xfrm>
            <a:off x="755650" y="5084763"/>
            <a:ext cx="358775" cy="3587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41994" name="TextovéPole 19"/>
          <p:cNvSpPr txBox="1">
            <a:spLocks noChangeArrowheads="1"/>
          </p:cNvSpPr>
          <p:nvPr/>
        </p:nvSpPr>
        <p:spPr bwMode="auto">
          <a:xfrm>
            <a:off x="1331913" y="5013325"/>
            <a:ext cx="2933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Enzymatic</a:t>
            </a:r>
            <a:b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complex catalyzing</a:t>
            </a:r>
            <a:b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binding of aminoacids</a:t>
            </a:r>
            <a:b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(!!! Very high ATP demand)</a:t>
            </a:r>
            <a:endParaRPr lang="en-GB" alt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31" name="Rectangle 1039"/>
          <p:cNvSpPr>
            <a:spLocks noChangeArrowheads="1"/>
          </p:cNvSpPr>
          <p:nvPr/>
        </p:nvSpPr>
        <p:spPr bwMode="auto">
          <a:xfrm>
            <a:off x="22860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Cyanobacterial water blooms – global problem</a:t>
            </a:r>
          </a:p>
        </p:txBody>
      </p:sp>
      <p:sp>
        <p:nvSpPr>
          <p:cNvPr id="6147" name="AutoShape 1040"/>
          <p:cNvSpPr>
            <a:spLocks noChangeArrowheads="1"/>
          </p:cNvSpPr>
          <p:nvPr/>
        </p:nvSpPr>
        <p:spPr bwMode="auto">
          <a:xfrm>
            <a:off x="0" y="1250950"/>
            <a:ext cx="8763000" cy="76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F5E76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6148" name="Text Box 1041"/>
          <p:cNvSpPr txBox="1">
            <a:spLocks noChangeArrowheads="1"/>
          </p:cNvSpPr>
          <p:nvPr/>
        </p:nvSpPr>
        <p:spPr bwMode="auto">
          <a:xfrm>
            <a:off x="123825" y="2822575"/>
            <a:ext cx="2578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Upper Saranac River, USA</a:t>
            </a:r>
          </a:p>
        </p:txBody>
      </p:sp>
      <p:pic>
        <p:nvPicPr>
          <p:cNvPr id="6149" name="Picture 1042" descr="Microcystis aeruginosa bloom, Lake Mokoan, Victoria, Austral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9975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043"/>
          <p:cNvSpPr txBox="1">
            <a:spLocks noChangeArrowheads="1"/>
          </p:cNvSpPr>
          <p:nvPr/>
        </p:nvSpPr>
        <p:spPr bwMode="auto">
          <a:xfrm>
            <a:off x="3155950" y="6283325"/>
            <a:ext cx="2351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Lake Mokoan, Australia</a:t>
            </a:r>
          </a:p>
        </p:txBody>
      </p:sp>
      <p:pic>
        <p:nvPicPr>
          <p:cNvPr id="6151" name="Picture 1044" descr="neuse_cyano_bloo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403350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1045"/>
          <p:cNvSpPr txBox="1">
            <a:spLocks noChangeArrowheads="1"/>
          </p:cNvSpPr>
          <p:nvPr/>
        </p:nvSpPr>
        <p:spPr bwMode="auto">
          <a:xfrm>
            <a:off x="6262688" y="2819400"/>
            <a:ext cx="1814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Neuse River, USA</a:t>
            </a:r>
          </a:p>
        </p:txBody>
      </p:sp>
      <p:sp>
        <p:nvSpPr>
          <p:cNvPr id="6153" name="Text Box 1046"/>
          <p:cNvSpPr txBox="1">
            <a:spLocks noChangeArrowheads="1"/>
          </p:cNvSpPr>
          <p:nvPr/>
        </p:nvSpPr>
        <p:spPr bwMode="auto">
          <a:xfrm>
            <a:off x="381000" y="4556125"/>
            <a:ext cx="1774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Baltic sea, Europe</a:t>
            </a:r>
          </a:p>
        </p:txBody>
      </p:sp>
      <p:pic>
        <p:nvPicPr>
          <p:cNvPr id="6154" name="Picture 1047" descr="pic1lr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4876800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 Box 1048"/>
          <p:cNvSpPr txBox="1">
            <a:spLocks noChangeArrowheads="1"/>
          </p:cNvSpPr>
          <p:nvPr/>
        </p:nvSpPr>
        <p:spPr bwMode="auto">
          <a:xfrm>
            <a:off x="6156325" y="6292850"/>
            <a:ext cx="1316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South Africa</a:t>
            </a:r>
          </a:p>
        </p:txBody>
      </p:sp>
      <p:pic>
        <p:nvPicPr>
          <p:cNvPr id="6156" name="Picture 1049" descr="bloomUpperSaranac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050" descr="algpit1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838"/>
            <a:ext cx="2879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051" descr="yellow sea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876800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1052"/>
          <p:cNvSpPr txBox="1">
            <a:spLocks noChangeArrowheads="1"/>
          </p:cNvSpPr>
          <p:nvPr/>
        </p:nvSpPr>
        <p:spPr bwMode="auto">
          <a:xfrm>
            <a:off x="381000" y="6292850"/>
            <a:ext cx="1790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Yellow sea, China</a:t>
            </a:r>
          </a:p>
        </p:txBody>
      </p:sp>
      <p:sp>
        <p:nvSpPr>
          <p:cNvPr id="6160" name="Text Box 1053"/>
          <p:cNvSpPr txBox="1">
            <a:spLocks noChangeArrowheads="1"/>
          </p:cNvSpPr>
          <p:nvPr/>
        </p:nvSpPr>
        <p:spPr bwMode="auto">
          <a:xfrm>
            <a:off x="6183313" y="4527550"/>
            <a:ext cx="242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Nové Mlýny, Czech Rep.</a:t>
            </a:r>
          </a:p>
        </p:txBody>
      </p:sp>
      <p:pic>
        <p:nvPicPr>
          <p:cNvPr id="6161" name="Picture 1054" descr="earth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165475"/>
            <a:ext cx="1428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055" descr="bedetti_lake_argentina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403350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Text Box 1056"/>
          <p:cNvSpPr txBox="1">
            <a:spLocks noChangeArrowheads="1"/>
          </p:cNvSpPr>
          <p:nvPr/>
        </p:nvSpPr>
        <p:spPr bwMode="auto">
          <a:xfrm>
            <a:off x="3048000" y="2819400"/>
            <a:ext cx="2316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Book Antiqua" pitchFamily="18" charset="0"/>
              </a:rPr>
              <a:t>Bedetti Lake, Argentina</a:t>
            </a:r>
          </a:p>
        </p:txBody>
      </p:sp>
      <p:pic>
        <p:nvPicPr>
          <p:cNvPr id="6164" name="Picture 1057" descr="sin_nove-mlyny-hraz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127375"/>
            <a:ext cx="2879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4" name="Rectangle 8"/>
          <p:cNvSpPr>
            <a:spLocks noChangeArrowheads="1"/>
          </p:cNvSpPr>
          <p:nvPr/>
        </p:nvSpPr>
        <p:spPr bwMode="auto">
          <a:xfrm>
            <a:off x="457200" y="212725"/>
            <a:ext cx="77724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</a:t>
            </a:r>
            <a:b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synthesis</a:t>
            </a:r>
          </a:p>
        </p:txBody>
      </p:sp>
      <p:pic>
        <p:nvPicPr>
          <p:cNvPr id="430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152400"/>
            <a:ext cx="5545137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304800" y="629285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i="1"/>
              <a:t>Rantala et al. (2004) PNAS 101:568</a:t>
            </a:r>
          </a:p>
        </p:txBody>
      </p:sp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0" y="1484313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/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/>
              <a:t>Evolution</a:t>
            </a:r>
            <a:br>
              <a:rPr lang="cs-CZ" altLang="en-US" sz="2400" b="1"/>
            </a:br>
            <a:r>
              <a:rPr lang="cs-CZ" altLang="en-US" sz="2400" b="1"/>
              <a:t>of non-ribozomal</a:t>
            </a:r>
            <a:br>
              <a:rPr lang="cs-CZ" altLang="en-US" sz="2400" b="1"/>
            </a:br>
            <a:r>
              <a:rPr lang="cs-CZ" altLang="en-US" sz="2400" b="1"/>
              <a:t>polyketide </a:t>
            </a:r>
            <a:br>
              <a:rPr lang="cs-CZ" altLang="en-US" sz="2400" b="1"/>
            </a:br>
            <a:r>
              <a:rPr lang="cs-CZ" altLang="en-US" sz="2400" b="1"/>
              <a:t>synthetases</a:t>
            </a:r>
          </a:p>
          <a:p>
            <a:pPr lvl="1" eaLnBrk="1" hangingPunct="1">
              <a:lnSpc>
                <a:spcPct val="90000"/>
              </a:lnSpc>
            </a:pPr>
            <a:endParaRPr lang="cs-CZ" altLang="en-US" sz="2400" b="1"/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FFFF00"/>
                </a:solidFill>
              </a:rPr>
              <a:t>Evolutionary </a:t>
            </a:r>
            <a:br>
              <a:rPr lang="cs-CZ" altLang="en-US" sz="2400" b="1">
                <a:solidFill>
                  <a:srgbClr val="FFFF00"/>
                </a:solidFill>
              </a:rPr>
            </a:br>
            <a:r>
              <a:rPr lang="cs-CZ" altLang="en-US" sz="2400" b="1">
                <a:solidFill>
                  <a:srgbClr val="FFFF00"/>
                </a:solidFill>
              </a:rPr>
              <a:t>old genes </a:t>
            </a:r>
          </a:p>
          <a:p>
            <a:pPr lvl="2" eaLnBrk="1" hangingPunct="1">
              <a:lnSpc>
                <a:spcPct val="90000"/>
              </a:lnSpc>
              <a:buClr>
                <a:schemeClr val="tx2"/>
              </a:buClr>
              <a:buSzPct val="70000"/>
            </a:pPr>
            <a:r>
              <a:rPr lang="cs-CZ" altLang="en-US" b="1" i="1">
                <a:solidFill>
                  <a:srgbClr val="FF0000"/>
                </a:solidFill>
              </a:rPr>
              <a:t>Why remained?</a:t>
            </a:r>
            <a:endParaRPr lang="en-US" altLang="en-US" b="1" i="1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1027"/>
          <p:cNvSpPr>
            <a:spLocks noChangeArrowheads="1"/>
          </p:cNvSpPr>
          <p:nvPr/>
        </p:nvSpPr>
        <p:spPr bwMode="auto">
          <a:xfrm>
            <a:off x="0" y="1143000"/>
            <a:ext cx="9525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endParaRPr lang="en-US" sz="2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44035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6" r="32988" b="5032"/>
          <a:stretch>
            <a:fillRect/>
          </a:stretch>
        </p:blipFill>
        <p:spPr bwMode="auto">
          <a:xfrm>
            <a:off x="304800" y="1862138"/>
            <a:ext cx="8686800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1029"/>
          <p:cNvSpPr txBox="1">
            <a:spLocks noChangeArrowheads="1"/>
          </p:cNvSpPr>
          <p:nvPr/>
        </p:nvSpPr>
        <p:spPr bwMode="auto">
          <a:xfrm>
            <a:off x="1371600" y="2260600"/>
            <a:ext cx="1296988" cy="132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990000"/>
                </a:solidFill>
              </a:rPr>
              <a:t>MC</a:t>
            </a:r>
            <a:r>
              <a:rPr lang="cs-CZ" altLang="en-US" sz="2000">
                <a:solidFill>
                  <a:srgbClr val="990000"/>
                </a:solidFill>
              </a:rPr>
              <a:t>-LR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rgbClr val="336600"/>
                </a:solidFill>
              </a:rPr>
              <a:t>Total MCs</a:t>
            </a:r>
            <a:endParaRPr lang="en-US" altLang="en-US" sz="2000">
              <a:solidFill>
                <a:srgbClr val="3366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rgbClr val="000000"/>
                </a:solidFill>
              </a:rPr>
              <a:t>ug</a:t>
            </a:r>
            <a:r>
              <a:rPr lang="en-US" altLang="en-US" sz="2000">
                <a:solidFill>
                  <a:srgbClr val="000000"/>
                </a:solidFill>
              </a:rPr>
              <a:t>/g d.w.</a:t>
            </a:r>
            <a:endParaRPr lang="cs-CZ" altLang="en-US" sz="2000">
              <a:solidFill>
                <a:srgbClr val="000000"/>
              </a:solidFill>
            </a:endParaRPr>
          </a:p>
        </p:txBody>
      </p:sp>
      <p:sp>
        <p:nvSpPr>
          <p:cNvPr id="222219" name="Rectangle 1035"/>
          <p:cNvSpPr>
            <a:spLocks noChangeArrowheads="1"/>
          </p:cNvSpPr>
          <p:nvPr/>
        </p:nvSpPr>
        <p:spPr bwMode="auto">
          <a:xfrm>
            <a:off x="457200" y="914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Microcystins in the Czech Rep.</a:t>
            </a:r>
          </a:p>
          <a:p>
            <a:pPr algn="ctr">
              <a:defRPr/>
            </a:pPr>
            <a:r>
              <a:rPr lang="cs-CZ" sz="2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(Water bloom biomass concentrations </a:t>
            </a:r>
            <a:br>
              <a:rPr lang="cs-CZ" sz="2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2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… up to several mg</a:t>
            </a:r>
            <a:r>
              <a:rPr lang="en-US" sz="2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/g dr</a:t>
            </a:r>
            <a:r>
              <a:rPr lang="cs-CZ" sz="2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 weight)</a:t>
            </a:r>
            <a:endParaRPr lang="cs-CZ" sz="25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Seasonal variability</a:t>
            </a:r>
            <a:endParaRPr lang="cs-CZ" b="1" smtClean="0">
              <a:solidFill>
                <a:srgbClr val="FFFF00"/>
              </a:solidFill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12192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en-US" altLang="en-US" sz="2600" b="1">
                <a:solidFill>
                  <a:srgbClr val="FF0000"/>
                </a:solidFill>
              </a:rPr>
              <a:t>di</a:t>
            </a:r>
            <a:r>
              <a:rPr lang="cs-CZ" altLang="en-US" sz="2600" b="1">
                <a:solidFill>
                  <a:srgbClr val="FF0000"/>
                </a:solidFill>
              </a:rPr>
              <a:t>ssolved</a:t>
            </a:r>
            <a:r>
              <a:rPr lang="cs-CZ" altLang="en-US" sz="2600"/>
              <a:t> microcystins</a:t>
            </a:r>
            <a:r>
              <a:rPr lang="en-US" altLang="en-US" sz="2600"/>
              <a:t> </a:t>
            </a:r>
            <a:r>
              <a:rPr lang="cs-CZ" altLang="en-US" sz="2600"/>
              <a:t>in the C.R. </a:t>
            </a:r>
            <a:br>
              <a:rPr lang="cs-CZ" altLang="en-US" sz="2600"/>
            </a:br>
            <a:r>
              <a:rPr lang="cs-CZ" altLang="en-US" sz="2600"/>
              <a:t>(water concentrations)</a:t>
            </a:r>
            <a:endParaRPr lang="en-US" altLang="en-US" sz="2200" u="sng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43655" r="23300" b="6091"/>
          <a:stretch>
            <a:fillRect/>
          </a:stretch>
        </p:blipFill>
        <p:spPr bwMode="auto">
          <a:xfrm>
            <a:off x="2514600" y="4114800"/>
            <a:ext cx="4800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44240" r="23381" b="9465"/>
          <a:stretch>
            <a:fillRect/>
          </a:stretch>
        </p:blipFill>
        <p:spPr bwMode="auto">
          <a:xfrm>
            <a:off x="2514600" y="2362200"/>
            <a:ext cx="4800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447800" y="2895600"/>
            <a:ext cx="914400" cy="42227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 b="1">
                <a:solidFill>
                  <a:srgbClr val="FFFF00"/>
                </a:solidFill>
              </a:rPr>
              <a:t>2004</a:t>
            </a:r>
            <a:endParaRPr lang="cs-CZ" altLang="en-US" sz="210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447800" y="5181600"/>
            <a:ext cx="914400" cy="42227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 b="1">
                <a:solidFill>
                  <a:srgbClr val="FFFF00"/>
                </a:solidFill>
              </a:rPr>
              <a:t>200</a:t>
            </a:r>
            <a:r>
              <a:rPr lang="en-US" altLang="en-US" sz="2100" b="1">
                <a:solidFill>
                  <a:srgbClr val="FFFF00"/>
                </a:solidFill>
              </a:rPr>
              <a:t>5</a:t>
            </a:r>
            <a:endParaRPr lang="cs-CZ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13333" b="9334"/>
          <a:stretch>
            <a:fillRect/>
          </a:stretch>
        </p:blipFill>
        <p:spPr bwMode="auto">
          <a:xfrm>
            <a:off x="762000" y="931863"/>
            <a:ext cx="74676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Reservoir </a:t>
            </a:r>
            <a:r>
              <a:rPr lang="en-US" smtClean="0"/>
              <a:t>seasonal </a:t>
            </a:r>
            <a:r>
              <a:rPr lang="cs-CZ" smtClean="0"/>
              <a:t>data</a:t>
            </a:r>
            <a:endParaRPr lang="cs-CZ" b="1" smtClean="0">
              <a:solidFill>
                <a:srgbClr val="FFFF00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00200" y="1117600"/>
            <a:ext cx="1271588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MC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u</a:t>
            </a:r>
            <a:r>
              <a:rPr lang="cs-CZ" altLang="en-US" sz="2000">
                <a:solidFill>
                  <a:srgbClr val="000000"/>
                </a:solidFill>
              </a:rPr>
              <a:t>g</a:t>
            </a:r>
            <a:r>
              <a:rPr lang="en-US" altLang="en-US" sz="2000">
                <a:solidFill>
                  <a:srgbClr val="000000"/>
                </a:solidFill>
              </a:rPr>
              <a:t>/g d.w.</a:t>
            </a:r>
            <a:endParaRPr lang="cs-CZ" altLang="en-US" sz="2000">
              <a:solidFill>
                <a:srgbClr val="000000"/>
              </a:solidFill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229225" y="3200400"/>
            <a:ext cx="714375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chemeClr val="bg1"/>
                </a:solidFill>
              </a:rPr>
              <a:t>Brno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5838825" y="3606800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614738" y="1676400"/>
            <a:ext cx="1490662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Nov</a:t>
            </a:r>
            <a:r>
              <a:rPr lang="cs-CZ" altLang="en-US" sz="2000">
                <a:solidFill>
                  <a:srgbClr val="FF0000"/>
                </a:solidFill>
              </a:rPr>
              <a:t>é Mlýny</a:t>
            </a: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H="1">
            <a:off x="3690938" y="2133600"/>
            <a:ext cx="3048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565275" y="5867400"/>
            <a:ext cx="6359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1999  </a:t>
            </a:r>
            <a:r>
              <a:rPr lang="cs-CZ" altLang="en-US" sz="2000">
                <a:solidFill>
                  <a:srgbClr val="000000"/>
                </a:solidFill>
              </a:rPr>
              <a:t>  </a:t>
            </a:r>
            <a:r>
              <a:rPr lang="en-US" altLang="en-US" sz="2000">
                <a:solidFill>
                  <a:srgbClr val="000000"/>
                </a:solidFill>
              </a:rPr>
              <a:t>     2001   </a:t>
            </a:r>
            <a:r>
              <a:rPr lang="cs-CZ" altLang="en-US" sz="2000">
                <a:solidFill>
                  <a:srgbClr val="000000"/>
                </a:solidFill>
              </a:rPr>
              <a:t>   </a:t>
            </a:r>
            <a:r>
              <a:rPr lang="en-US" altLang="en-US" sz="2000">
                <a:solidFill>
                  <a:srgbClr val="000000"/>
                </a:solidFill>
              </a:rPr>
              <a:t>     2003        </a:t>
            </a:r>
            <a:r>
              <a:rPr lang="cs-CZ" altLang="en-US" sz="2000">
                <a:solidFill>
                  <a:srgbClr val="000000"/>
                </a:solidFill>
              </a:rPr>
              <a:t>   </a:t>
            </a:r>
            <a:r>
              <a:rPr lang="en-US" altLang="en-US" sz="2000">
                <a:solidFill>
                  <a:srgbClr val="000000"/>
                </a:solidFill>
              </a:rPr>
              <a:t>2004        </a:t>
            </a:r>
            <a:r>
              <a:rPr lang="cs-CZ" altLang="en-US" sz="2000">
                <a:solidFill>
                  <a:srgbClr val="000000"/>
                </a:solidFill>
              </a:rPr>
              <a:t>    </a:t>
            </a:r>
            <a:r>
              <a:rPr lang="en-US" altLang="en-US" sz="2000">
                <a:solidFill>
                  <a:srgbClr val="000000"/>
                </a:solidFill>
              </a:rPr>
              <a:t>2005</a:t>
            </a:r>
            <a:endParaRPr lang="cs-CZ" alt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/>
              <a:t>Reservoir spatial variabilit</a:t>
            </a:r>
            <a:r>
              <a:rPr lang="cs-CZ" smtClean="0"/>
              <a:t>y</a:t>
            </a:r>
            <a:endParaRPr lang="cs-CZ" b="1" smtClean="0">
              <a:solidFill>
                <a:srgbClr val="FFFF00"/>
              </a:solidFill>
            </a:endParaRPr>
          </a:p>
        </p:txBody>
      </p:sp>
      <p:pic>
        <p:nvPicPr>
          <p:cNvPr id="47107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4996" r="13750" b="13542"/>
          <a:stretch>
            <a:fillRect/>
          </a:stretch>
        </p:blipFill>
        <p:spPr bwMode="auto">
          <a:xfrm>
            <a:off x="609600" y="1066800"/>
            <a:ext cx="8001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1143000"/>
            <a:ext cx="9525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endParaRPr lang="en-US" sz="2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457200" y="2819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Microcystins</a:t>
            </a:r>
          </a:p>
          <a:p>
            <a:pPr algn="ctr">
              <a:defRPr/>
            </a:pPr>
            <a:endParaRPr lang="cs-CZ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HUMAN HEALTH RISKS</a:t>
            </a:r>
            <a:endParaRPr lang="cs-CZ" sz="25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EXPOSURE ROUTES</a:t>
            </a:r>
            <a:endParaRPr lang="cs-CZ" b="1" smtClean="0">
              <a:solidFill>
                <a:srgbClr val="FFFF00"/>
              </a:solidFill>
            </a:endParaRPr>
          </a:p>
        </p:txBody>
      </p:sp>
      <p:pic>
        <p:nvPicPr>
          <p:cNvPr id="491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26875" r="23125" b="9125"/>
          <a:stretch>
            <a:fillRect/>
          </a:stretch>
        </p:blipFill>
        <p:spPr bwMode="auto">
          <a:xfrm>
            <a:off x="1066800" y="1447800"/>
            <a:ext cx="655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114800"/>
            <a:ext cx="16605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3217863"/>
            <a:ext cx="21621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EXPOSURE ROUTES</a:t>
            </a:r>
            <a:endParaRPr lang="cs-CZ" b="1" smtClean="0">
              <a:solidFill>
                <a:srgbClr val="FFFF00"/>
              </a:solidFill>
            </a:endParaRP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5029200" y="5867400"/>
            <a:ext cx="4114800" cy="990600"/>
            <a:chOff x="3168" y="3696"/>
            <a:chExt cx="2592" cy="624"/>
          </a:xfrm>
        </p:grpSpPr>
        <p:sp>
          <p:nvSpPr>
            <p:cNvPr id="50183" name="Line 4"/>
            <p:cNvSpPr>
              <a:spLocks noChangeShapeType="1"/>
            </p:cNvSpPr>
            <p:nvPr/>
          </p:nvSpPr>
          <p:spPr bwMode="auto">
            <a:xfrm rot="5400000">
              <a:off x="5064" y="4008"/>
              <a:ext cx="624" cy="0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4" name="Line 5"/>
            <p:cNvSpPr>
              <a:spLocks noChangeShapeType="1"/>
            </p:cNvSpPr>
            <p:nvPr/>
          </p:nvSpPr>
          <p:spPr bwMode="auto">
            <a:xfrm>
              <a:off x="3168" y="4128"/>
              <a:ext cx="2592" cy="0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34" name="Rectangle 6"/>
            <p:cNvSpPr>
              <a:spLocks noChangeArrowheads="1"/>
            </p:cNvSpPr>
            <p:nvPr/>
          </p:nvSpPr>
          <p:spPr bwMode="auto">
            <a:xfrm>
              <a:off x="3456" y="4032"/>
              <a:ext cx="18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l">
                <a:defRPr/>
              </a:pPr>
              <a:r>
                <a:rPr lang="cs-CZ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CEECHE – Bratislava, 2006</a:t>
              </a:r>
            </a:p>
          </p:txBody>
        </p:sp>
        <p:pic>
          <p:nvPicPr>
            <p:cNvPr id="5018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840"/>
              <a:ext cx="76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7000" r="23125" b="9000"/>
          <a:stretch>
            <a:fillRect/>
          </a:stretch>
        </p:blipFill>
        <p:spPr bwMode="auto">
          <a:xfrm>
            <a:off x="1066800" y="1447800"/>
            <a:ext cx="655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3217863"/>
            <a:ext cx="21621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114800"/>
            <a:ext cx="16605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3810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MICROCYSTINS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-304800" y="11430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 sz="2600"/>
              <a:t>… brief reminder …</a:t>
            </a:r>
          </a:p>
          <a:p>
            <a:pPr lvl="2" eaLnBrk="1" hangingPunct="1">
              <a:buSzPct val="80000"/>
              <a:buFontTx/>
              <a:buNone/>
            </a:pPr>
            <a:endParaRPr lang="en-US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>
                <a:solidFill>
                  <a:srgbClr val="FF0000"/>
                </a:solidFill>
              </a:rPr>
              <a:t>70 structural variants</a:t>
            </a:r>
            <a:r>
              <a:rPr lang="cs-CZ" altLang="en-US" sz="2600"/>
              <a:t>: </a:t>
            </a:r>
            <a:br>
              <a:rPr lang="cs-CZ" altLang="en-US" sz="2600"/>
            </a:br>
            <a:r>
              <a:rPr lang="cs-CZ" altLang="en-US" sz="2600"/>
              <a:t>MC-LR</a:t>
            </a:r>
            <a:r>
              <a:rPr lang="en-US" altLang="en-US" sz="2600"/>
              <a:t> </a:t>
            </a:r>
            <a:r>
              <a:rPr lang="cs-CZ" altLang="en-US" sz="2600"/>
              <a:t>only (about 30-50% of MCs) considered </a:t>
            </a:r>
            <a:r>
              <a:rPr lang="en-US" altLang="en-US" sz="2600"/>
              <a:t>by WHO</a:t>
            </a:r>
            <a:endParaRPr lang="cs-CZ" altLang="en-US" sz="2600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Human </a:t>
            </a:r>
            <a:r>
              <a:rPr lang="en-US" altLang="en-US" sz="2600"/>
              <a:t>chronic TDI: </a:t>
            </a:r>
            <a:r>
              <a:rPr lang="en-US" altLang="en-US" sz="2600" b="1">
                <a:solidFill>
                  <a:srgbClr val="FFFF00"/>
                </a:solidFill>
              </a:rPr>
              <a:t>0.04 </a:t>
            </a:r>
            <a:r>
              <a:rPr lang="cs-CZ" altLang="en-US" sz="2600" b="1">
                <a:solidFill>
                  <a:srgbClr val="FFFF00"/>
                </a:solidFill>
              </a:rPr>
              <a:t>ug</a:t>
            </a:r>
            <a:r>
              <a:rPr lang="en-US" altLang="en-US" sz="2600" b="1">
                <a:solidFill>
                  <a:srgbClr val="FFFF00"/>
                </a:solidFill>
              </a:rPr>
              <a:t>/kg</a:t>
            </a:r>
            <a:r>
              <a:rPr lang="cs-CZ" altLang="en-US" sz="2600" b="1">
                <a:solidFill>
                  <a:srgbClr val="FFFF00"/>
                </a:solidFill>
              </a:rPr>
              <a:t> b.w. daily</a:t>
            </a:r>
            <a:endParaRPr lang="en-US" altLang="en-US" sz="2600" b="1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/>
              <a:t>drinking water guideline</a:t>
            </a:r>
            <a:r>
              <a:rPr lang="cs-CZ" altLang="en-US" sz="2600"/>
              <a:t> </a:t>
            </a:r>
            <a:r>
              <a:rPr lang="en-US" altLang="en-US" sz="2600"/>
              <a:t>recommendation: </a:t>
            </a:r>
            <a:r>
              <a:rPr lang="cs-CZ" altLang="en-US" sz="2600" b="1">
                <a:solidFill>
                  <a:srgbClr val="FFFF00"/>
                </a:solidFill>
              </a:rPr>
              <a:t>1 ug</a:t>
            </a:r>
            <a:r>
              <a:rPr lang="en-US" altLang="en-US" sz="2600" b="1">
                <a:solidFill>
                  <a:srgbClr val="FFFF00"/>
                </a:solidFill>
              </a:rPr>
              <a:t>/L</a:t>
            </a:r>
            <a:endParaRPr lang="cs-CZ" altLang="en-US" sz="2600" b="1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None/>
            </a:pPr>
            <a:r>
              <a:rPr lang="cs-CZ" altLang="en-US" sz="2600" i="1"/>
              <a:t>	(usually accepted in national laws worldwide, </a:t>
            </a:r>
            <a:br>
              <a:rPr lang="cs-CZ" altLang="en-US" sz="2600" i="1"/>
            </a:br>
            <a:r>
              <a:rPr lang="cs-CZ" altLang="en-US" sz="2600" i="1"/>
              <a:t>incl. Czech Rep.) 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2600" i="1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/>
              <a:t>High toxicity </a:t>
            </a:r>
            <a:r>
              <a:rPr lang="cs-CZ" altLang="en-US" sz="2600"/>
              <a:t>- safety risks: </a:t>
            </a:r>
            <a:r>
              <a:rPr lang="cs-CZ" altLang="en-US" sz="2600" b="1">
                <a:solidFill>
                  <a:srgbClr val="FFFF00"/>
                </a:solidFill>
              </a:rPr>
              <a:t>manipulation regulated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2000" b="1">
                <a:solidFill>
                  <a:srgbClr val="FF0000"/>
                </a:solidFill>
              </a:rPr>
              <a:t>United Nations - </a:t>
            </a:r>
            <a:r>
              <a:rPr lang="cs-CZ" altLang="en-US" sz="2000" b="1">
                <a:solidFill>
                  <a:srgbClr val="FF0000"/>
                </a:solidFill>
                <a:hlinkClick r:id="rId3" tooltip="Bacteriological and Toxin Weapons Convention, Document PDF, new browser window"/>
              </a:rPr>
              <a:t>Bacteriological and Toxin Weapons Convention</a:t>
            </a:r>
            <a:r>
              <a:rPr lang="cs-CZ" altLang="en-US" sz="2000" b="1">
                <a:solidFill>
                  <a:srgbClr val="FF0000"/>
                </a:solidFill>
              </a:rPr>
              <a:t>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/>
              <a:t>Czech Rep. - Law no. 281/2002 Sb. and 474/2002 Sb.</a:t>
            </a:r>
            <a:endParaRPr lang="cs-CZ" altLang="en-US" sz="2600" i="1"/>
          </a:p>
          <a:p>
            <a:pPr lvl="2" eaLnBrk="1" hangingPunct="1">
              <a:buSzPct val="80000"/>
              <a:buFontTx/>
              <a:buChar char="•"/>
            </a:pPr>
            <a:endParaRPr lang="cs-CZ" altLang="en-US" sz="2600" b="1">
              <a:solidFill>
                <a:srgbClr val="FFFF00"/>
              </a:solidFill>
            </a:endParaRPr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5638800" y="533400"/>
            <a:ext cx="2895600" cy="1676400"/>
            <a:chOff x="2976" y="192"/>
            <a:chExt cx="2784" cy="1521"/>
          </a:xfrm>
        </p:grpSpPr>
        <p:pic>
          <p:nvPicPr>
            <p:cNvPr id="5120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37000" r="25624" b="23125"/>
            <a:stretch>
              <a:fillRect/>
            </a:stretch>
          </p:blipFill>
          <p:spPr bwMode="auto">
            <a:xfrm>
              <a:off x="2976" y="192"/>
              <a:ext cx="2784" cy="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6" name="Oval 6"/>
            <p:cNvSpPr>
              <a:spLocks noChangeArrowheads="1"/>
            </p:cNvSpPr>
            <p:nvPr/>
          </p:nvSpPr>
          <p:spPr bwMode="auto">
            <a:xfrm>
              <a:off x="5232" y="1152"/>
              <a:ext cx="48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51207" name="Oval 7"/>
            <p:cNvSpPr>
              <a:spLocks noChangeArrowheads="1"/>
            </p:cNvSpPr>
            <p:nvPr/>
          </p:nvSpPr>
          <p:spPr bwMode="auto">
            <a:xfrm>
              <a:off x="4224" y="1344"/>
              <a:ext cx="432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MCs in drinking water reservoirs</a:t>
            </a:r>
            <a:endParaRPr lang="cs-CZ" b="1" smtClean="0">
              <a:solidFill>
                <a:srgbClr val="FFFF00"/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6172200" cy="39068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1371600" y="4191000"/>
            <a:ext cx="5943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858000" y="3048000"/>
            <a:ext cx="2057400" cy="106362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/>
              <a:t>WHO recom.</a:t>
            </a:r>
            <a:br>
              <a:rPr lang="cs-CZ" altLang="en-US" sz="2100"/>
            </a:br>
            <a:r>
              <a:rPr lang="cs-CZ" altLang="en-US" sz="2100"/>
              <a:t>for tap waters</a:t>
            </a:r>
            <a:br>
              <a:rPr lang="cs-CZ" altLang="en-US" sz="2100"/>
            </a:br>
            <a:r>
              <a:rPr lang="cs-CZ" altLang="en-US" sz="2100"/>
              <a:t>1 ug</a:t>
            </a:r>
            <a:r>
              <a:rPr lang="en-US" altLang="en-US" sz="2100"/>
              <a:t>/L</a:t>
            </a:r>
            <a:endParaRPr lang="cs-CZ" altLang="en-US" sz="2100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6781800" y="1466850"/>
            <a:ext cx="2286000" cy="74295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 b="1">
                <a:solidFill>
                  <a:srgbClr val="FFFF00"/>
                </a:solidFill>
              </a:rPr>
              <a:t>2004:</a:t>
            </a:r>
            <a:br>
              <a:rPr lang="cs-CZ" altLang="en-US" sz="2100" b="1">
                <a:solidFill>
                  <a:srgbClr val="FFFF00"/>
                </a:solidFill>
              </a:rPr>
            </a:br>
            <a:r>
              <a:rPr lang="cs-CZ" altLang="en-US" sz="2100"/>
              <a:t>27 DW reservoirs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6096000" y="2286000"/>
            <a:ext cx="762000" cy="1752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657600" y="1600200"/>
            <a:ext cx="1981200" cy="742950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 b="1">
                <a:solidFill>
                  <a:srgbClr val="000000"/>
                </a:solidFill>
              </a:rPr>
              <a:t>2004:</a:t>
            </a:r>
            <a:br>
              <a:rPr lang="cs-CZ" altLang="en-US" sz="2100" b="1">
                <a:solidFill>
                  <a:srgbClr val="000000"/>
                </a:solidFill>
              </a:rPr>
            </a:br>
            <a:r>
              <a:rPr lang="en-US" altLang="en-US" sz="2100">
                <a:solidFill>
                  <a:srgbClr val="000000"/>
                </a:solidFill>
              </a:rPr>
              <a:t>All reservoirs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4343400" y="2286000"/>
            <a:ext cx="762000" cy="1752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8367" name="Rectangle 15"/>
          <p:cNvSpPr>
            <a:spLocks noChangeArrowheads="1"/>
          </p:cNvSpPr>
          <p:nvPr/>
        </p:nvSpPr>
        <p:spPr bwMode="auto">
          <a:xfrm>
            <a:off x="-381000" y="5486400"/>
            <a:ext cx="952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Char char="•"/>
            </a:pPr>
            <a:r>
              <a:rPr lang="cs-CZ" altLang="en-US" sz="2600" b="1">
                <a:solidFill>
                  <a:srgbClr val="FF0000"/>
                </a:solidFill>
              </a:rPr>
              <a:t>Tap waters up to 8 ug</a:t>
            </a:r>
            <a:r>
              <a:rPr lang="en-US" altLang="en-US" sz="2600" b="1">
                <a:solidFill>
                  <a:srgbClr val="FF0000"/>
                </a:solidFill>
              </a:rPr>
              <a:t>/L</a:t>
            </a:r>
            <a:r>
              <a:rPr lang="cs-CZ" altLang="en-US" sz="2600" b="1">
                <a:solidFill>
                  <a:srgbClr val="FF0000"/>
                </a:solidFill>
              </a:rPr>
              <a:t> (1999)</a:t>
            </a:r>
            <a:r>
              <a:rPr lang="en-US" altLang="en-US" sz="2600"/>
              <a:t/>
            </a:r>
            <a:br>
              <a:rPr lang="en-US" altLang="en-US" sz="2600"/>
            </a:br>
            <a:r>
              <a:rPr lang="cs-CZ" altLang="en-US" sz="400" i="1"/>
              <a:t/>
            </a:r>
            <a:br>
              <a:rPr lang="cs-CZ" altLang="en-US" sz="400" i="1"/>
            </a:br>
            <a:r>
              <a:rPr lang="cs-CZ" altLang="en-US" sz="1600" i="1"/>
              <a:t>B</a:t>
            </a:r>
            <a:r>
              <a:rPr lang="en-US" altLang="en-US" sz="1600" i="1"/>
              <a:t>l</a:t>
            </a:r>
            <a:r>
              <a:rPr lang="cs-CZ" altLang="en-US" sz="1600" i="1"/>
              <a:t>áha </a:t>
            </a:r>
            <a:r>
              <a:rPr lang="en-US" altLang="en-US" sz="1600" i="1"/>
              <a:t>&amp; Mar</a:t>
            </a:r>
            <a:r>
              <a:rPr lang="cs-CZ" altLang="en-US" sz="1600" i="1"/>
              <a:t>šálek (2003) Arch Hydrobiol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3488" y="1516063"/>
            <a:ext cx="410686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Space colonization, oxygen, fuel and biomass production, nutrient acquisition, and feedstock provisions.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9463" y="5957888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Chamber used for simulating conditions on the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martian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surface.</a:t>
            </a:r>
          </a:p>
        </p:txBody>
      </p:sp>
      <p:pic>
        <p:nvPicPr>
          <p:cNvPr id="717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573213"/>
            <a:ext cx="48974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617913"/>
            <a:ext cx="4141788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Content Placeholder 5"/>
          <p:cNvSpPr txBox="1">
            <a:spLocks/>
          </p:cNvSpPr>
          <p:nvPr/>
        </p:nvSpPr>
        <p:spPr bwMode="auto">
          <a:xfrm>
            <a:off x="2051050" y="301625"/>
            <a:ext cx="539591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4572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Tx/>
              <a:buSzTx/>
              <a:buFont typeface="Arial" charset="0"/>
              <a:buNone/>
            </a:pPr>
            <a:r>
              <a:rPr lang="en-GB" altLang="en-US" sz="2800" b="1">
                <a:solidFill>
                  <a:srgbClr val="FFFF00"/>
                </a:solidFill>
                <a:latin typeface="Times New Roman" pitchFamily="18" charset="0"/>
              </a:rPr>
              <a:t>Cyanos in space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813" y="4318000"/>
            <a:ext cx="48688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Astronauts retrieve cyanobacteria samples from the outside of the ISS</a:t>
            </a:r>
          </a:p>
        </p:txBody>
      </p:sp>
      <p:sp>
        <p:nvSpPr>
          <p:cNvPr id="7176" name="Content Placeholder 5"/>
          <p:cNvSpPr txBox="1">
            <a:spLocks/>
          </p:cNvSpPr>
          <p:nvPr/>
        </p:nvSpPr>
        <p:spPr bwMode="auto">
          <a:xfrm>
            <a:off x="-142875" y="5111750"/>
            <a:ext cx="48926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4572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Tx/>
              <a:buSzTx/>
              <a:buFont typeface="Arial" charset="0"/>
              <a:buNone/>
            </a:pPr>
            <a:r>
              <a:rPr lang="en-GB" altLang="en-US" sz="2800" b="1">
                <a:solidFill>
                  <a:schemeClr val="bg2"/>
                </a:solidFill>
                <a:latin typeface="Times New Roman" pitchFamily="18" charset="0"/>
              </a:rPr>
              <a:t>Extremophiles</a:t>
            </a:r>
          </a:p>
          <a:p>
            <a:pPr algn="ctr" eaLnBrk="1" hangingPunct="1">
              <a:buClrTx/>
              <a:buSzTx/>
              <a:buFont typeface="Arial" charset="0"/>
              <a:buNone/>
            </a:pPr>
            <a:r>
              <a:rPr lang="en-GB" altLang="en-US" sz="2800" b="1">
                <a:solidFill>
                  <a:schemeClr val="bg2"/>
                </a:solidFill>
                <a:latin typeface="Times New Roman" pitchFamily="18" charset="0"/>
              </a:rPr>
              <a:t>Astrobiology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50049" y="26351"/>
            <a:ext cx="1613639" cy="1035418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 prstMaterial="matte">
            <a:contourClr>
              <a:schemeClr val="tx2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Line 4"/>
          <p:cNvSpPr>
            <a:spLocks noChangeShapeType="1"/>
          </p:cNvSpPr>
          <p:nvPr/>
        </p:nvSpPr>
        <p:spPr bwMode="auto">
          <a:xfrm>
            <a:off x="990600" y="2743200"/>
            <a:ext cx="7848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2" name="Line 5"/>
          <p:cNvSpPr>
            <a:spLocks noChangeShapeType="1"/>
          </p:cNvSpPr>
          <p:nvPr/>
        </p:nvSpPr>
        <p:spPr bwMode="auto">
          <a:xfrm>
            <a:off x="990600" y="5486400"/>
            <a:ext cx="7848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4572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MCs in drinking water reservoirs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76200" y="6858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“TOP” MC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 waters </a:t>
            </a:r>
            <a:br>
              <a:rPr lang="cs-CZ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(Czech Rep. 2004-7)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609600" y="1404938"/>
          <a:ext cx="8229600" cy="499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List" r:id="rId4" imgW="5115306" imgH="3105531" progId="Excel.Sheet.8">
                  <p:embed/>
                </p:oleObj>
              </mc:Choice>
              <mc:Fallback>
                <p:oleObj name="List" r:id="rId4" imgW="5115306" imgH="3105531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04938"/>
                        <a:ext cx="8229600" cy="49958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81000" y="6477000"/>
            <a:ext cx="475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 i="1">
                <a:latin typeface="Times New Roman" pitchFamily="18" charset="0"/>
              </a:rPr>
              <a:t>Bláhová et al. (2007). CLEAN - Soil, Air, Water 35(4), 348-354.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228600" y="8382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Risks of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MCs in drinking water supplies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36000" r="7501" b="29001"/>
          <a:stretch>
            <a:fillRect/>
          </a:stretch>
        </p:blipFill>
        <p:spPr bwMode="auto">
          <a:xfrm>
            <a:off x="1905000" y="1905000"/>
            <a:ext cx="533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-228600" y="4724400"/>
            <a:ext cx="952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SIGNIFICANT HEALTH RISKS EXIST !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To minimize risk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600"/>
              <a:t>Addopt </a:t>
            </a:r>
            <a:r>
              <a:rPr lang="en-US" altLang="en-US" sz="2600"/>
              <a:t>a</a:t>
            </a:r>
            <a:r>
              <a:rPr lang="cs-CZ" altLang="en-US" sz="2600"/>
              <a:t>ppropriate technologi</a:t>
            </a:r>
            <a:r>
              <a:rPr lang="en-US" altLang="en-US" sz="2600"/>
              <a:t>es</a:t>
            </a:r>
            <a:r>
              <a:rPr lang="cs-CZ" altLang="en-US" sz="2600"/>
              <a:t> and treatment</a:t>
            </a:r>
            <a:r>
              <a:rPr lang="en-US" altLang="en-US" sz="2600"/>
              <a:t>s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600"/>
              <a:t>Establish routine monitoring of MCs during the season</a:t>
            </a:r>
            <a:endParaRPr lang="cs-CZ" altLang="en-US" sz="2600" b="1">
              <a:solidFill>
                <a:srgbClr val="FFFF00"/>
              </a:solidFill>
            </a:endParaRP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endParaRPr lang="en-US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457200" y="152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Accumulation of MCs in fish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56323" name="Picture 3" descr="Cyprinus%20Carpi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16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52400" y="4800600"/>
            <a:ext cx="1905000" cy="42227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/>
              <a:t>Common carp</a:t>
            </a:r>
            <a:endParaRPr lang="cs-CZ" altLang="en-US" sz="2100"/>
          </a:p>
        </p:txBody>
      </p:sp>
      <p:pic>
        <p:nvPicPr>
          <p:cNvPr id="56325" name="Picture 5" descr="Hypophthalmichthys%20(tolstolobi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905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52400" y="1828800"/>
            <a:ext cx="1905000" cy="42227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/>
              <a:t>Silver carp</a:t>
            </a:r>
            <a:endParaRPr lang="cs-CZ" altLang="en-US" sz="2100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3309938" y="174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pic>
        <p:nvPicPr>
          <p:cNvPr id="56328" name="Picture 8" descr="P1010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32035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309938" y="174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pic>
        <p:nvPicPr>
          <p:cNvPr id="56330" name="Picture 10" descr="P10105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1676400"/>
            <a:ext cx="32035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457200" y="152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Accumulation of MCs in fish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6000" r="18124" b="50999"/>
          <a:stretch>
            <a:fillRect/>
          </a:stretch>
        </p:blipFill>
        <p:spPr bwMode="auto">
          <a:xfrm>
            <a:off x="1219200" y="1219200"/>
            <a:ext cx="7543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4500" r="18124" b="12500"/>
          <a:stretch>
            <a:fillRect/>
          </a:stretch>
        </p:blipFill>
        <p:spPr bwMode="auto">
          <a:xfrm>
            <a:off x="1219200" y="3810000"/>
            <a:ext cx="7543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200400" y="249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pic>
        <p:nvPicPr>
          <p:cNvPr id="57350" name="Picture 6" descr="Cyprinus%20Carpi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16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52400" y="4800600"/>
            <a:ext cx="19050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Common carp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109913" y="2776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pic>
        <p:nvPicPr>
          <p:cNvPr id="57353" name="Picture 9" descr="Hypophthalmichthys%20(tolstolobik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905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52400" y="1828800"/>
            <a:ext cx="19050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Silver carp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1524000" y="64008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Control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590800" y="64008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30 d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657600" y="64008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6</a:t>
            </a:r>
            <a:r>
              <a:rPr lang="en-US" altLang="en-US" sz="2100">
                <a:solidFill>
                  <a:srgbClr val="000000"/>
                </a:solidFill>
              </a:rPr>
              <a:t>0 d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5486400" y="64008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Control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3200" y="64008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30 d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7620000" y="64008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6</a:t>
            </a:r>
            <a:r>
              <a:rPr lang="en-US" altLang="en-US" sz="2100">
                <a:solidFill>
                  <a:srgbClr val="000000"/>
                </a:solidFill>
              </a:rPr>
              <a:t>0 d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3505200" y="1371600"/>
            <a:ext cx="10668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muscle</a:t>
            </a:r>
            <a:endParaRPr lang="cs-CZ" altLang="en-US" sz="2100">
              <a:solidFill>
                <a:srgbClr val="000000"/>
              </a:solidFill>
            </a:endParaRP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5334000" y="1371600"/>
            <a:ext cx="9144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liver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533400" y="152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Risk of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MCs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 edible fish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58371" name="Picture 3" descr="Cyprinus%20Carpi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16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52400" y="4800600"/>
            <a:ext cx="19050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Common carp</a:t>
            </a:r>
            <a:endParaRPr lang="cs-CZ" altLang="en-US" sz="2100">
              <a:solidFill>
                <a:srgbClr val="000000"/>
              </a:solidFill>
            </a:endParaRPr>
          </a:p>
        </p:txBody>
      </p:sp>
      <p:pic>
        <p:nvPicPr>
          <p:cNvPr id="58373" name="Picture 5" descr="Hypophthalmichthys%20(tolstolobi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905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52400" y="1828800"/>
            <a:ext cx="19050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0000"/>
                </a:solidFill>
              </a:rPr>
              <a:t>Silver carp</a:t>
            </a:r>
            <a:endParaRPr lang="cs-CZ" altLang="en-US" sz="2100">
              <a:solidFill>
                <a:srgbClr val="000000"/>
              </a:solidFill>
            </a:endParaRPr>
          </a:p>
        </p:txBody>
      </p:sp>
      <p:graphicFrame>
        <p:nvGraphicFramePr>
          <p:cNvPr id="247815" name="Group 7"/>
          <p:cNvGraphicFramePr>
            <a:graphicFrameLocks noGrp="1"/>
          </p:cNvGraphicFramePr>
          <p:nvPr/>
        </p:nvGraphicFramePr>
        <p:xfrm>
          <a:off x="2209800" y="1295400"/>
          <a:ext cx="6858000" cy="4413454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</a:tblGrid>
              <a:tr h="1097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Max. conc. (dose)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Max.</a:t>
                      </a:r>
                      <a:b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</a:b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Average conc. (dose)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Average HI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SC: liver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226</a:t>
                      </a: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ng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68 ug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106 ng/g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32 ug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13.2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 muscle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8.8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3.7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2.5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1.1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29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CC: liver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65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27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39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16.5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r>
                        <a:rPr kumimoji="0" lang="cs-CZ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muscle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18.8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5.6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2.4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2.6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1.1</a:t>
                      </a:r>
                      <a:endParaRPr kumimoji="0" lang="cs-CZ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8413" name="Text Box 47"/>
          <p:cNvSpPr txBox="1">
            <a:spLocks noChangeArrowheads="1"/>
          </p:cNvSpPr>
          <p:nvPr/>
        </p:nvSpPr>
        <p:spPr bwMode="auto">
          <a:xfrm>
            <a:off x="304800" y="5962650"/>
            <a:ext cx="8610600" cy="742950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 i="1">
                <a:solidFill>
                  <a:srgbClr val="000000"/>
                </a:solidFill>
              </a:rPr>
              <a:t>100% of food from the contaminated source</a:t>
            </a:r>
            <a:r>
              <a:rPr lang="en-US" altLang="en-US" sz="2100" i="1">
                <a:solidFill>
                  <a:srgbClr val="000000"/>
                </a:solidFill>
              </a:rPr>
              <a:t> </a:t>
            </a:r>
            <a:r>
              <a:rPr lang="cs-CZ" altLang="en-US" sz="2100" i="1">
                <a:solidFill>
                  <a:srgbClr val="000000"/>
                </a:solidFill>
              </a:rPr>
              <a:t/>
            </a:r>
            <a:br>
              <a:rPr lang="cs-CZ" altLang="en-US" sz="2100" i="1">
                <a:solidFill>
                  <a:srgbClr val="000000"/>
                </a:solidFill>
              </a:rPr>
            </a:br>
            <a:r>
              <a:rPr lang="en-US" altLang="en-US" sz="2100" i="1">
                <a:solidFill>
                  <a:srgbClr val="000000"/>
                </a:solidFill>
              </a:rPr>
              <a:t>avg. person: 60kg</a:t>
            </a:r>
            <a:r>
              <a:rPr lang="cs-CZ" altLang="en-US" sz="2100" i="1">
                <a:solidFill>
                  <a:srgbClr val="000000"/>
                </a:solidFill>
              </a:rPr>
              <a:t>, food - 300g                  </a:t>
            </a:r>
            <a:r>
              <a:rPr lang="en-US" altLang="en-US" sz="2100" i="1">
                <a:solidFill>
                  <a:srgbClr val="000000"/>
                </a:solidFill>
              </a:rPr>
              <a:t>    </a:t>
            </a:r>
            <a:r>
              <a:rPr lang="cs-CZ" altLang="en-US" sz="2100" i="1">
                <a:solidFill>
                  <a:srgbClr val="000000"/>
                </a:solidFill>
              </a:rPr>
              <a:t>TDI: 0.04 ug</a:t>
            </a:r>
            <a:r>
              <a:rPr lang="en-US" altLang="en-US" sz="2100" i="1">
                <a:solidFill>
                  <a:srgbClr val="000000"/>
                </a:solidFill>
              </a:rPr>
              <a:t>/kg/day</a:t>
            </a:r>
            <a:endParaRPr lang="cs-CZ" altLang="en-US" sz="2100" i="1">
              <a:solidFill>
                <a:srgbClr val="000000"/>
              </a:solidFill>
            </a:endParaRPr>
          </a:p>
        </p:txBody>
      </p:sp>
      <p:sp>
        <p:nvSpPr>
          <p:cNvPr id="58414" name="Rectangle 48"/>
          <p:cNvSpPr>
            <a:spLocks noChangeArrowheads="1"/>
          </p:cNvSpPr>
          <p:nvPr/>
        </p:nvSpPr>
        <p:spPr bwMode="auto">
          <a:xfrm>
            <a:off x="5029200" y="1295400"/>
            <a:ext cx="1219200" cy="43434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8415" name="Rectangle 49"/>
          <p:cNvSpPr>
            <a:spLocks noChangeArrowheads="1"/>
          </p:cNvSpPr>
          <p:nvPr/>
        </p:nvSpPr>
        <p:spPr bwMode="auto">
          <a:xfrm>
            <a:off x="7772400" y="1295400"/>
            <a:ext cx="1219200" cy="43434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228600" y="7620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MCs in fish 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[ng/g f.w.]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b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(Czech Republic reservoirs, 2008)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685800" y="1828800"/>
          <a:ext cx="8024813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9" name="List" r:id="rId4" imgW="3267456" imgH="1143381" progId="Excel.Sheet.8">
                  <p:embed/>
                </p:oleObj>
              </mc:Choice>
              <mc:Fallback>
                <p:oleObj name="List" r:id="rId4" imgW="3267456" imgH="1143381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8024813" cy="29638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5181600"/>
            <a:ext cx="952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/>
              <a:t>Exposure to MCs from fish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2600" b="1" i="1">
                <a:solidFill>
                  <a:srgbClr val="FFFF00"/>
                </a:solidFill>
              </a:rPr>
              <a:t>Less (if any) significant health risks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endParaRPr lang="en-US" altLang="en-US" sz="2600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629400" y="1676400"/>
            <a:ext cx="2133600" cy="3352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533400" y="152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RECREATIONAL EXPOSURE</a:t>
            </a:r>
            <a:endParaRPr lang="cs-CZ" sz="35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0419" name="Picture 3" descr="0F1gac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124200"/>
            <a:ext cx="34242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1219200"/>
            <a:ext cx="4724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600" b="1">
                <a:solidFill>
                  <a:srgbClr val="FFFF00"/>
                </a:solidFill>
              </a:rPr>
              <a:t>Contact dermatitis 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600" i="1"/>
              <a:t>non-specific (!!!!) </a:t>
            </a:r>
            <a:br>
              <a:rPr lang="cs-CZ" altLang="en-US" sz="2600" i="1"/>
            </a:br>
            <a:r>
              <a:rPr lang="cs-CZ" altLang="en-US" sz="2600" i="1"/>
              <a:t>responsible agents </a:t>
            </a:r>
            <a:br>
              <a:rPr lang="cs-CZ" altLang="en-US" sz="2600" i="1"/>
            </a:br>
            <a:r>
              <a:rPr lang="cs-CZ" altLang="en-US" sz="2600" i="1"/>
              <a:t>(? MCs, LPS?)</a:t>
            </a:r>
            <a:endParaRPr lang="cs-CZ" altLang="en-US" sz="2600" b="1" i="1">
              <a:solidFill>
                <a:srgbClr val="FFFF00"/>
              </a:solidFill>
            </a:endParaRPr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endParaRPr lang="en-US" altLang="en-US" sz="2600"/>
          </a:p>
        </p:txBody>
      </p:sp>
      <p:grpSp>
        <p:nvGrpSpPr>
          <p:cNvPr id="60421" name="Group 5"/>
          <p:cNvGrpSpPr>
            <a:grpSpLocks/>
          </p:cNvGrpSpPr>
          <p:nvPr/>
        </p:nvGrpSpPr>
        <p:grpSpPr bwMode="auto">
          <a:xfrm>
            <a:off x="4419600" y="1219200"/>
            <a:ext cx="4724400" cy="5351463"/>
            <a:chOff x="2784" y="768"/>
            <a:chExt cx="2976" cy="3371"/>
          </a:xfrm>
        </p:grpSpPr>
        <p:sp>
          <p:nvSpPr>
            <p:cNvPr id="60423" name="Rectangle 6"/>
            <p:cNvSpPr>
              <a:spLocks noChangeArrowheads="1"/>
            </p:cNvSpPr>
            <p:nvPr/>
          </p:nvSpPr>
          <p:spPr bwMode="auto">
            <a:xfrm>
              <a:off x="2784" y="768"/>
              <a:ext cx="2976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lvl="1" eaLnBrk="1" hangingPunct="1">
                <a:buClr>
                  <a:schemeClr val="accent1"/>
                </a:buClr>
                <a:buSzPct val="80000"/>
                <a:buFontTx/>
                <a:buChar char="•"/>
              </a:pPr>
              <a:r>
                <a:rPr lang="en-US" altLang="en-US" sz="2600" b="1">
                  <a:solidFill>
                    <a:srgbClr val="FFFF00"/>
                  </a:solidFill>
                </a:rPr>
                <a:t>T</a:t>
              </a:r>
              <a:r>
                <a:rPr lang="cs-CZ" altLang="en-US" sz="2600" b="1">
                  <a:solidFill>
                    <a:srgbClr val="FFFF00"/>
                  </a:solidFill>
                </a:rPr>
                <a:t>oxin</a:t>
              </a:r>
              <a:r>
                <a:rPr lang="en-US" altLang="en-US" sz="2600" b="1">
                  <a:solidFill>
                    <a:srgbClr val="FFFF00"/>
                  </a:solidFill>
                </a:rPr>
                <a:t>s enter the bod</a:t>
              </a:r>
              <a:r>
                <a:rPr lang="cs-CZ" altLang="en-US" sz="2600" b="1">
                  <a:solidFill>
                    <a:srgbClr val="FFFF00"/>
                  </a:solidFill>
                </a:rPr>
                <a:t>y</a:t>
              </a:r>
            </a:p>
            <a:p>
              <a:pPr lvl="1" eaLnBrk="1" hangingPunct="1">
                <a:buClr>
                  <a:schemeClr val="accent1"/>
                </a:buClr>
                <a:buSzPct val="80000"/>
                <a:buFontTx/>
                <a:buNone/>
              </a:pPr>
              <a:r>
                <a:rPr lang="cs-CZ" altLang="en-US" sz="2000"/>
                <a:t>(MCs risk assessment possible)</a:t>
              </a:r>
              <a:endParaRPr lang="en-US" altLang="en-US" sz="2000"/>
            </a:p>
          </p:txBody>
        </p:sp>
        <p:pic>
          <p:nvPicPr>
            <p:cNvPr id="6042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3334" r="31482" b="3334"/>
            <a:stretch>
              <a:fillRect/>
            </a:stretch>
          </p:blipFill>
          <p:spPr bwMode="auto">
            <a:xfrm>
              <a:off x="3264" y="1392"/>
              <a:ext cx="2112" cy="2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4572000" y="1066800"/>
            <a:ext cx="4572000" cy="5638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457200" y="14478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Risks of 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MCs</a:t>
            </a: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</a:t>
            </a:r>
            <a:b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recreational exposure</a:t>
            </a: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b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(US EPA </a:t>
            </a:r>
            <a:r>
              <a:rPr lang="en-US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R.A.</a:t>
            </a:r>
            <a:r>
              <a:rPr lang="cs-CZ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methodology)</a:t>
            </a:r>
            <a:endParaRPr lang="cs-CZ" sz="3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144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90043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13"/>
          <p:cNvSpPr>
            <a:spLocks noChangeArrowheads="1"/>
          </p:cNvSpPr>
          <p:nvPr/>
        </p:nvSpPr>
        <p:spPr bwMode="auto">
          <a:xfrm>
            <a:off x="-152400" y="5562600"/>
            <a:ext cx="952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Char char="•"/>
            </a:pPr>
            <a:r>
              <a:rPr lang="cs-CZ" altLang="en-US" sz="3200"/>
              <a:t>Recreation exposure </a:t>
            </a:r>
            <a:r>
              <a:rPr lang="en-US" altLang="en-US" sz="3200"/>
              <a:t/>
            </a:r>
            <a:br>
              <a:rPr lang="en-US" altLang="en-US" sz="3200"/>
            </a:br>
            <a:r>
              <a:rPr lang="en-US" altLang="en-US" sz="3200"/>
              <a:t>	</a:t>
            </a:r>
            <a:r>
              <a:rPr lang="cs-CZ" altLang="en-US" sz="3200"/>
              <a:t>-</a:t>
            </a:r>
            <a:r>
              <a:rPr lang="en-US" altLang="en-US" sz="3200"/>
              <a:t>&gt;</a:t>
            </a:r>
            <a:r>
              <a:rPr lang="cs-CZ" altLang="en-US" sz="3200"/>
              <a:t> significant risks of MCs</a:t>
            </a:r>
            <a:endParaRPr lang="en-US" altLang="en-US" sz="2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Lipopolysaccharides ?</a:t>
            </a:r>
            <a:endParaRPr lang="cs-CZ" b="1" smtClean="0">
              <a:solidFill>
                <a:srgbClr val="FFFF00"/>
              </a:solidFill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-457200" y="10668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Char char="•"/>
            </a:pPr>
            <a:r>
              <a:rPr lang="en-US" altLang="en-US" sz="3200" b="1">
                <a:solidFill>
                  <a:srgbClr val="FFFF00"/>
                </a:solidFill>
              </a:rPr>
              <a:t>P</a:t>
            </a:r>
            <a:r>
              <a:rPr lang="cs-CZ" altLang="en-US" sz="3200" b="1">
                <a:solidFill>
                  <a:srgbClr val="FFFF00"/>
                </a:solidFill>
              </a:rPr>
              <a:t>yrogenicity of LPS</a:t>
            </a:r>
            <a:r>
              <a:rPr lang="cs-CZ" altLang="en-US" sz="3200"/>
              <a:t/>
            </a:r>
            <a:br>
              <a:rPr lang="cs-CZ" altLang="en-US" sz="3200"/>
            </a:br>
            <a:r>
              <a:rPr lang="cs-CZ" altLang="en-US" sz="2200"/>
              <a:t>significant in water blooms</a:t>
            </a:r>
            <a:br>
              <a:rPr lang="cs-CZ" altLang="en-US" sz="2200"/>
            </a:br>
            <a:r>
              <a:rPr lang="cs-CZ" altLang="en-US" sz="2200"/>
              <a:t>(less in lab cultures) </a:t>
            </a:r>
          </a:p>
          <a:p>
            <a:pPr lvl="2" eaLnBrk="1" hangingPunct="1">
              <a:buSzPct val="80000"/>
              <a:buFontTx/>
              <a:buChar char="•"/>
            </a:pPr>
            <a:endParaRPr lang="en-US" altLang="en-US" sz="22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 i="1"/>
          </a:p>
          <a:p>
            <a:pPr lvl="2" eaLnBrk="1" hangingPunct="1">
              <a:buSzPct val="80000"/>
              <a:buFontTx/>
              <a:buNone/>
            </a:pPr>
            <a:endParaRPr lang="cs-CZ" altLang="en-US" sz="2000" i="1"/>
          </a:p>
          <a:p>
            <a:pPr lvl="2" eaLnBrk="1" hangingPunct="1">
              <a:buSzPct val="80000"/>
              <a:buFontTx/>
              <a:buNone/>
            </a:pPr>
            <a:endParaRPr lang="cs-CZ" altLang="en-US" sz="2000" i="1"/>
          </a:p>
          <a:p>
            <a:pPr lvl="2" eaLnBrk="1" hangingPunct="1">
              <a:buSzPct val="80000"/>
              <a:buFontTx/>
              <a:buNone/>
            </a:pPr>
            <a:r>
              <a:rPr lang="en-US" altLang="en-US" sz="2000" i="1"/>
              <a:t>Bernardov</a:t>
            </a:r>
            <a:r>
              <a:rPr lang="cs-CZ" altLang="en-US" sz="2000" i="1"/>
              <a:t>á et al. </a:t>
            </a:r>
            <a:br>
              <a:rPr lang="cs-CZ" altLang="en-US" sz="2000" i="1"/>
            </a:br>
            <a:r>
              <a:rPr lang="cs-CZ" altLang="en-US" sz="2000" i="1"/>
              <a:t>2008 J Appl Toxicol</a:t>
            </a:r>
            <a:endParaRPr lang="en-US" altLang="en-US" sz="2000" i="1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28125" r="10001" b="15625"/>
          <a:stretch>
            <a:fillRect/>
          </a:stretch>
        </p:blipFill>
        <p:spPr bwMode="auto">
          <a:xfrm>
            <a:off x="3581400" y="1981200"/>
            <a:ext cx="55626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5"/>
          <p:cNvSpPr txBox="1">
            <a:spLocks/>
          </p:cNvSpPr>
          <p:nvPr/>
        </p:nvSpPr>
        <p:spPr bwMode="auto">
          <a:xfrm>
            <a:off x="1979613" y="333375"/>
            <a:ext cx="53959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4572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Tx/>
              <a:buSzTx/>
              <a:buFont typeface="Arial" charset="0"/>
              <a:buNone/>
            </a:pPr>
            <a:r>
              <a:rPr lang="en-GB" altLang="en-US" sz="2800" b="1">
                <a:solidFill>
                  <a:srgbClr val="FFFF00"/>
                </a:solidFill>
                <a:latin typeface="Times New Roman" pitchFamily="18" charset="0"/>
              </a:rPr>
              <a:t>Cyanos from space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063" y="4148138"/>
            <a:ext cx="38385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Cyanobacterial bloom in Lake Erie (satellite image, Sept. 27 2011)</a:t>
            </a:r>
          </a:p>
        </p:txBody>
      </p:sp>
      <p:pic>
        <p:nvPicPr>
          <p:cNvPr id="81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84968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0938"/>
            <a:ext cx="4535487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846638"/>
            <a:ext cx="24463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71963" y="4727575"/>
            <a:ext cx="45481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Satellite sensing of harmful algal blooms in Lake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Taihu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China.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063" y="6237288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The Great Lakes over Europe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50049" y="26351"/>
            <a:ext cx="1613639" cy="1035418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 prstMaterial="matte">
            <a:contourClr>
              <a:schemeClr val="tx2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7" name="Rectangle 7"/>
          <p:cNvSpPr>
            <a:spLocks noChangeArrowheads="1"/>
          </p:cNvSpPr>
          <p:nvPr/>
        </p:nvSpPr>
        <p:spPr bwMode="auto">
          <a:xfrm>
            <a:off x="533400" y="914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Toxic cyanobacteria </a:t>
            </a:r>
          </a:p>
          <a:p>
            <a:pPr algn="ctr">
              <a:defRPr/>
            </a:pPr>
            <a:r>
              <a:rPr lang="en-US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 recreational </a:t>
            </a: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reservoirs</a:t>
            </a:r>
            <a:r>
              <a:rPr lang="en-US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cs-CZ" sz="3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(WHO approach - „preliminary caution“)</a:t>
            </a:r>
            <a:endParaRPr lang="cs-CZ" sz="35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349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2"/>
          <a:stretch>
            <a:fillRect/>
          </a:stretch>
        </p:blipFill>
        <p:spPr bwMode="auto">
          <a:xfrm>
            <a:off x="152400" y="1900238"/>
            <a:ext cx="662940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Line 9"/>
          <p:cNvSpPr>
            <a:spLocks noChangeShapeType="1"/>
          </p:cNvSpPr>
          <p:nvPr/>
        </p:nvSpPr>
        <p:spPr bwMode="auto">
          <a:xfrm>
            <a:off x="1066800" y="3043238"/>
            <a:ext cx="5029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493" name="Text Box 10"/>
          <p:cNvSpPr txBox="1">
            <a:spLocks noChangeArrowheads="1"/>
          </p:cNvSpPr>
          <p:nvPr/>
        </p:nvSpPr>
        <p:spPr bwMode="auto">
          <a:xfrm>
            <a:off x="6172200" y="5105400"/>
            <a:ext cx="2743200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000000"/>
                </a:solidFill>
              </a:rPr>
              <a:t>Warning</a:t>
            </a: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6172200" y="4648200"/>
            <a:ext cx="2743200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Risk for sensitive</a:t>
            </a:r>
            <a:endParaRPr lang="cs-CZ" altLang="en-US" sz="1800">
              <a:solidFill>
                <a:srgbClr val="000000"/>
              </a:solidFill>
            </a:endParaRPr>
          </a:p>
        </p:txBody>
      </p:sp>
      <p:sp>
        <p:nvSpPr>
          <p:cNvPr id="63495" name="Text Box 12"/>
          <p:cNvSpPr txBox="1">
            <a:spLocks noChangeArrowheads="1"/>
          </p:cNvSpPr>
          <p:nvPr/>
        </p:nvSpPr>
        <p:spPr bwMode="auto">
          <a:xfrm>
            <a:off x="6172200" y="4191000"/>
            <a:ext cx="2743200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000000"/>
                </a:solidFill>
              </a:rPr>
              <a:t>Swim. not recommended</a:t>
            </a:r>
          </a:p>
        </p:txBody>
      </p:sp>
      <p:sp>
        <p:nvSpPr>
          <p:cNvPr id="63496" name="Text Box 13"/>
          <p:cNvSpPr txBox="1">
            <a:spLocks noChangeArrowheads="1"/>
          </p:cNvSpPr>
          <p:nvPr/>
        </p:nvSpPr>
        <p:spPr bwMode="auto">
          <a:xfrm>
            <a:off x="6172200" y="2890838"/>
            <a:ext cx="2743200" cy="3762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High risks</a:t>
            </a:r>
            <a:endParaRPr lang="cs-CZ" altLang="en-US" sz="1800">
              <a:solidFill>
                <a:srgbClr val="000000"/>
              </a:solidFill>
            </a:endParaRPr>
          </a:p>
        </p:txBody>
      </p:sp>
      <p:sp>
        <p:nvSpPr>
          <p:cNvPr id="63497" name="Text Box 14"/>
          <p:cNvSpPr txBox="1">
            <a:spLocks noChangeArrowheads="1"/>
          </p:cNvSpPr>
          <p:nvPr/>
        </p:nvSpPr>
        <p:spPr bwMode="auto">
          <a:xfrm>
            <a:off x="228600" y="1635125"/>
            <a:ext cx="1371600" cy="4222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100">
                <a:solidFill>
                  <a:srgbClr val="000000"/>
                </a:solidFill>
              </a:rPr>
              <a:t>Cells </a:t>
            </a:r>
            <a:r>
              <a:rPr lang="en-US" altLang="en-US" sz="2100">
                <a:solidFill>
                  <a:srgbClr val="000000"/>
                </a:solidFill>
              </a:rPr>
              <a:t>/ mL</a:t>
            </a:r>
            <a:endParaRPr lang="cs-CZ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0"/>
            <a:ext cx="8305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Summary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MCs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risks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-457200" y="20574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Char char="•"/>
            </a:pPr>
            <a:r>
              <a:rPr lang="cs-CZ" altLang="en-US" sz="3200"/>
              <a:t>MCs present in 80-90</a:t>
            </a:r>
            <a:r>
              <a:rPr lang="en-US" altLang="en-US" sz="3200"/>
              <a:t>% of reservoirs</a:t>
            </a:r>
            <a:endParaRPr lang="cs-CZ" altLang="en-US" sz="3200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3200"/>
              <a:t>High MCs concentrations </a:t>
            </a:r>
            <a:br>
              <a:rPr lang="cs-CZ" altLang="en-US" sz="3200"/>
            </a:br>
            <a:endParaRPr lang="cs-CZ" altLang="en-US" sz="3200"/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3200" b="1">
                <a:solidFill>
                  <a:srgbClr val="FFFF00"/>
                </a:solidFill>
              </a:rPr>
              <a:t>All exposure routes pose significant </a:t>
            </a:r>
            <a:br>
              <a:rPr lang="cs-CZ" altLang="en-US" sz="3200" b="1">
                <a:solidFill>
                  <a:srgbClr val="FFFF00"/>
                </a:solidFill>
              </a:rPr>
            </a:br>
            <a:r>
              <a:rPr lang="cs-CZ" altLang="en-US" sz="3200" b="1">
                <a:solidFill>
                  <a:srgbClr val="FFFF00"/>
                </a:solidFill>
              </a:rPr>
              <a:t>health risks</a:t>
            </a:r>
            <a:r>
              <a:rPr lang="cs-CZ" altLang="en-US" sz="3200"/>
              <a:t> under certain scenarios</a:t>
            </a:r>
            <a:endParaRPr lang="en-US" altLang="en-US" sz="3200"/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3200"/>
              <a:t>! Recreation, Drinking water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200" i="1"/>
              <a:t>(MCs accumulated in fish - less important)</a:t>
            </a:r>
            <a:endParaRPr lang="en-US" altLang="en-US" sz="2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9" name="Rectangle 13"/>
          <p:cNvSpPr>
            <a:spLocks noChangeArrowheads="1"/>
          </p:cNvSpPr>
          <p:nvPr/>
        </p:nvSpPr>
        <p:spPr bwMode="auto">
          <a:xfrm>
            <a:off x="442913" y="26035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How</a:t>
            </a: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 „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manage</a:t>
            </a: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toxic</a:t>
            </a: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blooms</a:t>
            </a:r>
            <a:endParaRPr lang="cs-CZ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5539" name="Picture 10" descr="https://classconnection.s3.amazonaws.com/812/flashcards/710812/jpg/cfans_asset_2491631319402378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5450"/>
            <a:ext cx="5646738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ovéPole 9"/>
          <p:cNvSpPr txBox="1">
            <a:spLocks noChangeArrowheads="1"/>
          </p:cNvSpPr>
          <p:nvPr/>
        </p:nvSpPr>
        <p:spPr bwMode="auto">
          <a:xfrm>
            <a:off x="6011863" y="1912938"/>
            <a:ext cx="290671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Arial" charset="0"/>
                <a:cs typeface="Arial" charset="0"/>
              </a:rPr>
              <a:t>Successful solution: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Arial" charset="0"/>
                <a:cs typeface="Arial" charset="0"/>
              </a:rPr>
              <a:t>Always </a:t>
            </a:r>
            <a:br>
              <a:rPr lang="cs-CZ" altLang="en-US" sz="2400">
                <a:latin typeface="Arial" charset="0"/>
                <a:cs typeface="Arial" charset="0"/>
              </a:rPr>
            </a:br>
            <a:r>
              <a:rPr lang="cs-CZ" altLang="en-US" sz="2400">
                <a:latin typeface="Arial" charset="0"/>
                <a:cs typeface="Arial" charset="0"/>
              </a:rPr>
              <a:t>reservoir-specific</a:t>
            </a:r>
            <a:br>
              <a:rPr lang="cs-CZ" altLang="en-US" sz="2400">
                <a:latin typeface="Arial" charset="0"/>
                <a:cs typeface="Arial" charset="0"/>
              </a:rPr>
            </a:br>
            <a:endParaRPr lang="cs-CZ" altLang="en-US" sz="24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Arial" charset="0"/>
                <a:cs typeface="Arial" charset="0"/>
              </a:rPr>
              <a:t>Combinations</a:t>
            </a:r>
            <a:br>
              <a:rPr lang="cs-CZ" altLang="en-US" sz="2400">
                <a:latin typeface="Arial" charset="0"/>
                <a:cs typeface="Arial" charset="0"/>
              </a:rPr>
            </a:br>
            <a:r>
              <a:rPr lang="cs-CZ" altLang="en-US" sz="2400">
                <a:latin typeface="Arial" charset="0"/>
                <a:cs typeface="Arial" charset="0"/>
              </a:rPr>
              <a:t>of methods</a:t>
            </a:r>
            <a:endParaRPr lang="en-GB" altLang="en-US" sz="24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Arial" charset="0"/>
                <a:cs typeface="Arial" charset="0"/>
              </a:rPr>
              <a:t>of PREVENTION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Arial" charset="0"/>
                <a:cs typeface="Arial" charset="0"/>
              </a:rPr>
              <a:t>+ REMEDIATION</a:t>
            </a:r>
            <a:endParaRPr lang="en-GB" alt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8"/>
          <p:cNvSpPr txBox="1">
            <a:spLocks noChangeArrowheads="1"/>
          </p:cNvSpPr>
          <p:nvPr/>
        </p:nvSpPr>
        <p:spPr bwMode="auto">
          <a:xfrm>
            <a:off x="381000" y="1219200"/>
            <a:ext cx="83820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ClrTx/>
              <a:buSzPct val="120000"/>
              <a:buFontTx/>
              <a:buChar char="•"/>
            </a:pPr>
            <a:r>
              <a:rPr lang="cs-CZ" altLang="en-US"/>
              <a:t>   </a:t>
            </a:r>
            <a:r>
              <a:rPr lang="cs-CZ" altLang="en-US" sz="2800"/>
              <a:t>Limit </a:t>
            </a:r>
            <a:r>
              <a:rPr lang="cs-CZ" altLang="en-US" sz="2800" b="1">
                <a:solidFill>
                  <a:srgbClr val="FFFF00"/>
                </a:solidFill>
              </a:rPr>
              <a:t>nutrient sources </a:t>
            </a:r>
            <a:endParaRPr lang="cs-CZ" altLang="en-US" sz="2000" b="1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Tx/>
              <a:buSzPct val="120000"/>
              <a:buFontTx/>
              <a:buNone/>
            </a:pPr>
            <a:endParaRPr lang="cs-CZ" altLang="en-US" sz="2000"/>
          </a:p>
          <a:p>
            <a:pPr>
              <a:lnSpc>
                <a:spcPct val="150000"/>
              </a:lnSpc>
              <a:spcBef>
                <a:spcPct val="50000"/>
              </a:spcBef>
              <a:buClrTx/>
              <a:buSzPct val="120000"/>
              <a:buFontTx/>
              <a:buChar char="•"/>
            </a:pPr>
            <a:r>
              <a:rPr lang="cs-CZ" altLang="en-US" sz="2800"/>
              <a:t>   </a:t>
            </a:r>
            <a:r>
              <a:rPr lang="cs-CZ" altLang="en-US" sz="2800" b="1">
                <a:solidFill>
                  <a:srgbClr val="FFFF00"/>
                </a:solidFill>
              </a:rPr>
              <a:t>Cyanocides</a:t>
            </a:r>
            <a:r>
              <a:rPr lang="cs-CZ" altLang="en-US" sz="2800"/>
              <a:t> </a:t>
            </a:r>
            <a:r>
              <a:rPr lang="cs-CZ" altLang="en-US" sz="2400"/>
              <a:t>(chemical, natural - e.g. Humic acids)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  <a:buSzPct val="120000"/>
              <a:buFontTx/>
              <a:buChar char="•"/>
            </a:pPr>
            <a:r>
              <a:rPr lang="cs-CZ" altLang="en-US" sz="2400"/>
              <a:t> </a:t>
            </a:r>
            <a:r>
              <a:rPr lang="cs-CZ" altLang="en-US" sz="2800"/>
              <a:t> </a:t>
            </a:r>
            <a:r>
              <a:rPr lang="en-US" altLang="en-US" sz="2800"/>
              <a:t> </a:t>
            </a:r>
            <a:r>
              <a:rPr lang="en-US" altLang="en-US" sz="2800" b="1">
                <a:solidFill>
                  <a:srgbClr val="FFFF00"/>
                </a:solidFill>
              </a:rPr>
              <a:t>Flocculants </a:t>
            </a:r>
            <a:r>
              <a:rPr lang="en-US" altLang="en-US" sz="2400"/>
              <a:t>Al</a:t>
            </a:r>
            <a:r>
              <a:rPr lang="cs-CZ" altLang="en-US" sz="2400"/>
              <a:t>(OH)</a:t>
            </a:r>
            <a:r>
              <a:rPr lang="cs-CZ" altLang="en-US" sz="2400" baseline="-25000"/>
              <a:t>3 …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  <a:buSzPct val="120000"/>
              <a:buFontTx/>
              <a:buChar char="•"/>
            </a:pPr>
            <a:r>
              <a:rPr lang="cs-CZ" altLang="en-US" sz="2800"/>
              <a:t>   </a:t>
            </a:r>
            <a:r>
              <a:rPr lang="cs-CZ" altLang="en-US" sz="2800" b="1">
                <a:solidFill>
                  <a:srgbClr val="FFFF00"/>
                </a:solidFill>
              </a:rPr>
              <a:t>Biological control </a:t>
            </a:r>
            <a:r>
              <a:rPr lang="cs-CZ" altLang="en-US" sz="2800"/>
              <a:t>(</a:t>
            </a:r>
            <a:r>
              <a:rPr lang="cs-CZ" altLang="en-US" sz="2400"/>
              <a:t>… planktophagous fish) 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  <a:buSzPct val="120000"/>
              <a:buFontTx/>
              <a:buChar char="•"/>
            </a:pPr>
            <a:r>
              <a:rPr lang="cs-CZ" altLang="en-US" sz="2800"/>
              <a:t>   </a:t>
            </a:r>
            <a:r>
              <a:rPr lang="cs-CZ" altLang="en-US" sz="2800" b="1">
                <a:solidFill>
                  <a:srgbClr val="FFFF00"/>
                </a:solidFill>
              </a:rPr>
              <a:t>Others </a:t>
            </a:r>
            <a:r>
              <a:rPr lang="cs-CZ" altLang="en-US" sz="2400"/>
              <a:t>(mechanical removal, ultrasonic …)</a:t>
            </a:r>
          </a:p>
        </p:txBody>
      </p:sp>
      <p:grpSp>
        <p:nvGrpSpPr>
          <p:cNvPr id="66563" name="Group 15"/>
          <p:cNvGrpSpPr>
            <a:grpSpLocks/>
          </p:cNvGrpSpPr>
          <p:nvPr/>
        </p:nvGrpSpPr>
        <p:grpSpPr bwMode="auto">
          <a:xfrm>
            <a:off x="5181600" y="1219200"/>
            <a:ext cx="3581400" cy="1447800"/>
            <a:chOff x="3264" y="960"/>
            <a:chExt cx="2256" cy="912"/>
          </a:xfrm>
        </p:grpSpPr>
        <p:sp>
          <p:nvSpPr>
            <p:cNvPr id="66565" name="Text Box 9"/>
            <p:cNvSpPr txBox="1">
              <a:spLocks noChangeArrowheads="1"/>
            </p:cNvSpPr>
            <p:nvPr/>
          </p:nvSpPr>
          <p:spPr bwMode="auto">
            <a:xfrm>
              <a:off x="3504" y="960"/>
              <a:ext cx="20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400" b="1"/>
                <a:t>river basin (upstream) </a:t>
              </a:r>
            </a:p>
          </p:txBody>
        </p:sp>
        <p:sp>
          <p:nvSpPr>
            <p:cNvPr id="66566" name="Text Box 10"/>
            <p:cNvSpPr txBox="1">
              <a:spLocks noChangeArrowheads="1"/>
            </p:cNvSpPr>
            <p:nvPr/>
          </p:nvSpPr>
          <p:spPr bwMode="auto">
            <a:xfrm>
              <a:off x="3504" y="1584"/>
              <a:ext cx="18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2400" b="1"/>
                <a:t>in the reservoir</a:t>
              </a:r>
            </a:p>
          </p:txBody>
        </p:sp>
        <p:sp>
          <p:nvSpPr>
            <p:cNvPr id="66567" name="Line 11"/>
            <p:cNvSpPr>
              <a:spLocks noChangeShapeType="1"/>
            </p:cNvSpPr>
            <p:nvPr/>
          </p:nvSpPr>
          <p:spPr bwMode="auto">
            <a:xfrm flipV="1">
              <a:off x="3264" y="1200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8" name="Line 12"/>
            <p:cNvSpPr>
              <a:spLocks noChangeShapeType="1"/>
            </p:cNvSpPr>
            <p:nvPr/>
          </p:nvSpPr>
          <p:spPr bwMode="auto">
            <a:xfrm>
              <a:off x="3264" y="1440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4989" name="Rectangle 13"/>
          <p:cNvSpPr>
            <a:spLocks noChangeArrowheads="1"/>
          </p:cNvSpPr>
          <p:nvPr/>
        </p:nvSpPr>
        <p:spPr bwMode="auto">
          <a:xfrm>
            <a:off x="381000" y="3810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How to manage toxic blooms?</a:t>
            </a:r>
            <a:endParaRPr lang="cs-CZ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-762000" y="2286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 sz="3200" b="1">
                <a:solidFill>
                  <a:srgbClr val="FF0000"/>
                </a:solidFill>
              </a:rPr>
              <a:t>Example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>
                <a:solidFill>
                  <a:srgbClr val="FF0000"/>
                </a:solidFill>
              </a:rPr>
              <a:t>Brno reservoir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3200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>
                <a:solidFill>
                  <a:srgbClr val="FFFF00"/>
                </a:solidFill>
              </a:rPr>
              <a:t>sources of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>
                <a:solidFill>
                  <a:srgbClr val="FFFF00"/>
                </a:solidFill>
              </a:rPr>
              <a:t>cyanobacteria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/>
              <a:t>(colonies </a:t>
            </a:r>
            <a:br>
              <a:rPr lang="cs-CZ" altLang="en-US" sz="3200"/>
            </a:br>
            <a:r>
              <a:rPr lang="cs-CZ" altLang="en-US" sz="3200"/>
              <a:t>in sediment)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2824163" y="0"/>
            <a:ext cx="6319837" cy="6858000"/>
            <a:chOff x="1779" y="0"/>
            <a:chExt cx="3981" cy="4320"/>
          </a:xfrm>
        </p:grpSpPr>
        <p:pic>
          <p:nvPicPr>
            <p:cNvPr id="67589" name="Picture 5" descr="sediment_kolonie zmens ore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" y="0"/>
              <a:ext cx="398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0" name="Picture 6" descr="sediment_kolonie legend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285"/>
              <a:ext cx="1488" cy="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3"/>
          <p:cNvGrpSpPr>
            <a:grpSpLocks/>
          </p:cNvGrpSpPr>
          <p:nvPr/>
        </p:nvGrpSpPr>
        <p:grpSpPr bwMode="auto">
          <a:xfrm>
            <a:off x="3124200" y="0"/>
            <a:ext cx="6019800" cy="6858000"/>
            <a:chOff x="1968" y="0"/>
            <a:chExt cx="3792" cy="4320"/>
          </a:xfrm>
        </p:grpSpPr>
        <p:pic>
          <p:nvPicPr>
            <p:cNvPr id="68612" name="Picture 4" descr="mapa ořezam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0"/>
              <a:ext cx="375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3" name="Picture 5" descr="legenda ořez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239"/>
              <a:ext cx="1824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4" name="Text Box 6"/>
            <p:cNvSpPr txBox="1">
              <a:spLocks noChangeArrowheads="1"/>
            </p:cNvSpPr>
            <p:nvPr/>
          </p:nvSpPr>
          <p:spPr bwMode="auto">
            <a:xfrm>
              <a:off x="2016" y="3235"/>
              <a:ext cx="1776" cy="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200">
                  <a:solidFill>
                    <a:srgbClr val="000000"/>
                  </a:solidFill>
                  <a:latin typeface="Arial" charset="0"/>
                </a:rPr>
                <a:t>Sediment thickness (cm)</a:t>
              </a:r>
            </a:p>
          </p:txBody>
        </p:sp>
      </p:grpSp>
      <p:sp>
        <p:nvSpPr>
          <p:cNvPr id="68611" name="Rectangle 7"/>
          <p:cNvSpPr>
            <a:spLocks noChangeArrowheads="1"/>
          </p:cNvSpPr>
          <p:nvPr/>
        </p:nvSpPr>
        <p:spPr bwMode="auto">
          <a:xfrm>
            <a:off x="-762000" y="6096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 sz="3200" b="1">
                <a:solidFill>
                  <a:srgbClr val="FFFF00"/>
                </a:solidFill>
              </a:rPr>
              <a:t>Sources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 b="1">
                <a:solidFill>
                  <a:srgbClr val="FFFF00"/>
                </a:solidFill>
              </a:rPr>
              <a:t>of nutrients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3200" b="1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/>
              <a:t>… in the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/>
              <a:t>reservoir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3200" i="1"/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 i="1"/>
              <a:t>(sediments</a:t>
            </a:r>
            <a:br>
              <a:rPr lang="cs-CZ" altLang="en-US" sz="3200" i="1"/>
            </a:br>
            <a:r>
              <a:rPr lang="cs-CZ" altLang="en-US" sz="3200" i="1"/>
              <a:t>up to 3 m </a:t>
            </a:r>
            <a:br>
              <a:rPr lang="cs-CZ" altLang="en-US" sz="3200" i="1"/>
            </a:br>
            <a:r>
              <a:rPr lang="cs-CZ" altLang="en-US" sz="3200" i="1"/>
              <a:t>thickness)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-762000" y="609600"/>
            <a:ext cx="952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2" eaLnBrk="1" hangingPunct="1">
              <a:buSzPct val="80000"/>
              <a:buFontTx/>
              <a:buNone/>
            </a:pPr>
            <a:r>
              <a:rPr lang="cs-CZ" altLang="en-US" sz="3200" b="1">
                <a:solidFill>
                  <a:srgbClr val="FFFF00"/>
                </a:solidFill>
              </a:rPr>
              <a:t>Sources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 b="1">
                <a:solidFill>
                  <a:srgbClr val="FFFF00"/>
                </a:solidFill>
              </a:rPr>
              <a:t>of nutrients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3200" b="1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/>
              <a:t>… upstream</a:t>
            </a:r>
          </a:p>
          <a:p>
            <a:pPr lvl="2" eaLnBrk="1" hangingPunct="1">
              <a:buSzPct val="80000"/>
              <a:buFontTx/>
              <a:buNone/>
            </a:pPr>
            <a:endParaRPr lang="cs-CZ" altLang="en-US" sz="3200"/>
          </a:p>
          <a:p>
            <a:pPr lvl="2" eaLnBrk="1" hangingPunct="1">
              <a:buSzPct val="80000"/>
              <a:buFontTx/>
              <a:buNone/>
            </a:pPr>
            <a:r>
              <a:rPr lang="cs-CZ" altLang="en-US" sz="3200" i="1"/>
              <a:t>- several small </a:t>
            </a:r>
            <a:br>
              <a:rPr lang="cs-CZ" altLang="en-US" sz="3200" i="1"/>
            </a:br>
            <a:r>
              <a:rPr lang="cs-CZ" altLang="en-US" sz="3200" i="1"/>
              <a:t>towns </a:t>
            </a:r>
            <a:r>
              <a:rPr lang="en-US" altLang="en-US" sz="3200" i="1"/>
              <a:t>&amp; villages</a:t>
            </a:r>
            <a:br>
              <a:rPr lang="en-US" altLang="en-US" sz="3200" i="1"/>
            </a:br>
            <a:r>
              <a:rPr lang="cs-CZ" altLang="en-US" sz="3200" i="1"/>
              <a:t>(no WWTPs)</a:t>
            </a:r>
          </a:p>
        </p:txBody>
      </p:sp>
      <p:pic>
        <p:nvPicPr>
          <p:cNvPr id="69635" name="Picture 3" descr="c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0"/>
            <a:ext cx="496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400800" y="2057400"/>
            <a:ext cx="1600200" cy="3733800"/>
            <a:chOff x="4032" y="1296"/>
            <a:chExt cx="1008" cy="2352"/>
          </a:xfrm>
        </p:grpSpPr>
        <p:sp>
          <p:nvSpPr>
            <p:cNvPr id="69637" name="Oval 5"/>
            <p:cNvSpPr>
              <a:spLocks noChangeArrowheads="1"/>
            </p:cNvSpPr>
            <p:nvPr/>
          </p:nvSpPr>
          <p:spPr bwMode="auto">
            <a:xfrm>
              <a:off x="4560" y="3264"/>
              <a:ext cx="480" cy="38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  <p:sp>
          <p:nvSpPr>
            <p:cNvPr id="69638" name="Oval 6"/>
            <p:cNvSpPr>
              <a:spLocks noChangeArrowheads="1"/>
            </p:cNvSpPr>
            <p:nvPr/>
          </p:nvSpPr>
          <p:spPr bwMode="auto">
            <a:xfrm>
              <a:off x="4032" y="1296"/>
              <a:ext cx="480" cy="38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381000" y="45720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/>
              <a:t>REMOVAL OF Phosphorus from river basin</a:t>
            </a:r>
          </a:p>
          <a:p>
            <a:pPr eaLnBrk="1" hangingPunct="1">
              <a:buFontTx/>
              <a:buChar char="•"/>
            </a:pPr>
            <a:endParaRPr lang="cs-CZ" altLang="en-US">
              <a:solidFill>
                <a:srgbClr val="FF0000"/>
              </a:solidFill>
            </a:endParaRPr>
          </a:p>
        </p:txBody>
      </p:sp>
      <p:sp>
        <p:nvSpPr>
          <p:cNvPr id="70659" name="TextovéPole 3"/>
          <p:cNvSpPr txBox="1">
            <a:spLocks noChangeArrowheads="1"/>
          </p:cNvSpPr>
          <p:nvPr/>
        </p:nvSpPr>
        <p:spPr bwMode="auto">
          <a:xfrm>
            <a:off x="465138" y="1355725"/>
            <a:ext cx="77120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Lower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contamination	Bulding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(P-free)		+ improvements</a:t>
            </a:r>
            <a:b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			of WWTPs		Revitalizations</a:t>
            </a:r>
            <a:b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						(wetlands)</a:t>
            </a:r>
            <a:endParaRPr lang="en-GB" altLang="en-US" sz="24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70660" name="Picture 5" descr="Výsledek obrázku pro bezfosfátové prací práš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Výsledek obrázku pro dishwasher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44900"/>
            <a:ext cx="15128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9" descr="Výsledek obrázku pro rekonstrukce &amp;Ccaron;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3789363"/>
            <a:ext cx="2692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1" descr="Výsledek obrázku pro mok&amp;rcaron;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508500"/>
            <a:ext cx="30638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250825" y="26035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/>
              <a:t>Phosphorus immobilization „within“ the lake</a:t>
            </a:r>
          </a:p>
          <a:p>
            <a:pPr eaLnBrk="1" hangingPunct="1">
              <a:buFontTx/>
              <a:buChar char="•"/>
            </a:pPr>
            <a:endParaRPr lang="cs-CZ" altLang="en-US">
              <a:solidFill>
                <a:srgbClr val="FF0000"/>
              </a:solidFill>
            </a:endParaRPr>
          </a:p>
        </p:txBody>
      </p:sp>
      <p:pic>
        <p:nvPicPr>
          <p:cNvPr id="71683" name="Picture 15" descr="http://hgf10.vsb.cz/546/Ekologicke%20aspekty/cviceni/cviceni_lenticky/apli_hydroxi_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7863"/>
            <a:ext cx="4392612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19" descr="http://i.lidovky.cz/09/072/lnorg/PKS2c76c6_Vypustena_Brnenska_prehrada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3671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ovéPole 13"/>
          <p:cNvSpPr txBox="1">
            <a:spLocks noChangeArrowheads="1"/>
          </p:cNvSpPr>
          <p:nvPr/>
        </p:nvSpPr>
        <p:spPr bwMode="auto">
          <a:xfrm>
            <a:off x="468313" y="1085850"/>
            <a:ext cx="4564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  <a:t>Draining the lake: </a:t>
            </a:r>
            <a:b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Surface chemistry at sediments </a:t>
            </a:r>
            <a:endParaRPr lang="en-GB" altLang="en-US" sz="24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71686" name="TextovéPole 14"/>
          <p:cNvSpPr txBox="1">
            <a:spLocks noChangeArrowheads="1"/>
          </p:cNvSpPr>
          <p:nvPr/>
        </p:nvSpPr>
        <p:spPr bwMode="auto">
          <a:xfrm>
            <a:off x="5083175" y="2276475"/>
            <a:ext cx="2833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  <a:t>Flocculation of P</a:t>
            </a:r>
            <a:b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  <a:t>in the river or lake</a:t>
            </a:r>
            <a:endParaRPr lang="en-GB" altLang="en-US" sz="24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71687" name="Picture 21" descr="Výsledek obrázku pro sinice aera&amp;ccaron;ní v&amp;ecaron;&amp;zcaron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2951162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381000" y="26035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/>
              <a:t>Aeration towers</a:t>
            </a:r>
            <a:endParaRPr lang="cs-CZ" altLang="en-US">
              <a:solidFill>
                <a:srgbClr val="FF0000"/>
              </a:solidFill>
            </a:endParaRPr>
          </a:p>
        </p:txBody>
      </p:sp>
      <p:pic>
        <p:nvPicPr>
          <p:cNvPr id="72707" name="Picture 4" descr="Výsledek obrázku pro sinice aera&amp;ccaron;ní v&amp;ecaron;&amp;zcaron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028825"/>
            <a:ext cx="31210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http://www.asio.cz/img/_/aeracni-veze.foto/grafika1_v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01675"/>
            <a:ext cx="4319587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8" descr="http://img.ct24.cz/cache/616x411/article/17/1680/167970.jpg?12748831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10088"/>
            <a:ext cx="37036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ovéPole 13"/>
          <p:cNvSpPr txBox="1">
            <a:spLocks noChangeArrowheads="1"/>
          </p:cNvSpPr>
          <p:nvPr/>
        </p:nvSpPr>
        <p:spPr bwMode="auto">
          <a:xfrm>
            <a:off x="468313" y="981075"/>
            <a:ext cx="324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  <a:t>Mechanical mixing, </a:t>
            </a:r>
            <a:b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2400" b="1">
                <a:solidFill>
                  <a:srgbClr val="FFFF00"/>
                </a:solidFill>
                <a:latin typeface="Arial" charset="0"/>
                <a:cs typeface="Arial" charset="0"/>
              </a:rPr>
              <a:t>deep water oxidation</a:t>
            </a:r>
            <a:endParaRPr lang="en-GB" altLang="en-US" sz="24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4221163"/>
            <a:ext cx="74199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052513"/>
            <a:ext cx="524351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163" y="228600"/>
            <a:ext cx="9144000" cy="504825"/>
          </a:xfrm>
        </p:spPr>
        <p:txBody>
          <a:bodyPr anchorCtr="1"/>
          <a:lstStyle/>
          <a:p>
            <a:pPr eaLnBrk="1" hangingPunct="1">
              <a:defRPr/>
            </a:pPr>
            <a:r>
              <a:rPr lang="cs-CZ" altLang="en-US" sz="2800" b="1" smtClean="0">
                <a:solidFill>
                  <a:srgbClr val="FFFF00"/>
                </a:solidFill>
              </a:rPr>
              <a:t>R</a:t>
            </a:r>
            <a:r>
              <a:rPr lang="en-US" altLang="en-US" sz="2800" b="1" smtClean="0">
                <a:solidFill>
                  <a:srgbClr val="FFFF00"/>
                </a:solidFill>
              </a:rPr>
              <a:t>esearch on cyanotoxins</a:t>
            </a:r>
            <a:r>
              <a:rPr lang="cs-CZ" altLang="en-US" sz="2800" b="1" smtClean="0">
                <a:solidFill>
                  <a:srgbClr val="FFFF00"/>
                </a:solidFill>
              </a:rPr>
              <a:t/>
            </a:r>
            <a:br>
              <a:rPr lang="cs-CZ" altLang="en-US" sz="2800" b="1" smtClean="0">
                <a:solidFill>
                  <a:srgbClr val="FFFF00"/>
                </a:solidFill>
              </a:rPr>
            </a:br>
            <a:r>
              <a:rPr lang="en-US" altLang="en-US" sz="1400" smtClean="0">
                <a:solidFill>
                  <a:srgbClr val="FFFF00"/>
                </a:solidFill>
              </a:rPr>
              <a:t>Merel et.al (2013) </a:t>
            </a:r>
            <a:r>
              <a:rPr lang="en-US" altLang="en-US" sz="1400" i="1" smtClean="0">
                <a:solidFill>
                  <a:srgbClr val="FFFF00"/>
                </a:solidFill>
              </a:rPr>
              <a:t>Toxicon</a:t>
            </a:r>
            <a:r>
              <a:rPr lang="en-US" altLang="en-US" sz="1400" smtClean="0">
                <a:solidFill>
                  <a:srgbClr val="FFFF00"/>
                </a:solidFill>
              </a:rPr>
              <a:t> 76, 118-131</a:t>
            </a:r>
            <a:endParaRPr lang="el-GR" altLang="en-US" sz="2800" smtClean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75407" y="-37490"/>
            <a:ext cx="1613639" cy="1035418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 prstMaterial="matte">
            <a:contourClr>
              <a:schemeClr val="tx2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381000" y="26035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 sz="2800"/>
              <a:t>Biological control: manipulation of food chains</a:t>
            </a:r>
            <a:endParaRPr lang="cs-CZ" altLang="en-US" sz="2800">
              <a:solidFill>
                <a:srgbClr val="FF0000"/>
              </a:solidFill>
            </a:endParaRPr>
          </a:p>
        </p:txBody>
      </p:sp>
      <p:pic>
        <p:nvPicPr>
          <p:cNvPr id="73731" name="Picture 2" descr="http://lh5.ggpht.com/-3zZvZTCRJdo/U_S8QblX4eI/AAAAAAAAZXY/9rtDJwukmpc/image%25255B6%25255D.pn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196975"/>
            <a:ext cx="73009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Šipka dolů 4"/>
          <p:cNvSpPr>
            <a:spLocks noChangeArrowheads="1"/>
          </p:cNvSpPr>
          <p:nvPr/>
        </p:nvSpPr>
        <p:spPr bwMode="auto">
          <a:xfrm>
            <a:off x="3276600" y="908050"/>
            <a:ext cx="431800" cy="1296988"/>
          </a:xfrm>
          <a:prstGeom prst="downArrow">
            <a:avLst>
              <a:gd name="adj1" fmla="val 50000"/>
              <a:gd name="adj2" fmla="val 5006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73733" name="Elipsa 5"/>
          <p:cNvSpPr>
            <a:spLocks noChangeArrowheads="1"/>
          </p:cNvSpPr>
          <p:nvPr/>
        </p:nvSpPr>
        <p:spPr bwMode="auto">
          <a:xfrm>
            <a:off x="2771775" y="2060575"/>
            <a:ext cx="1439863" cy="936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381000" y="45720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/>
              <a:t>Cyanocide application</a:t>
            </a:r>
            <a:endParaRPr lang="cs-CZ" altLang="en-US">
              <a:solidFill>
                <a:srgbClr val="FF0000"/>
              </a:solidFill>
            </a:endParaRPr>
          </a:p>
        </p:txBody>
      </p:sp>
      <p:pic>
        <p:nvPicPr>
          <p:cNvPr id="74755" name="Picture 2" descr="http://www.uva.nl/binaries/content/documents/personalpages/v/i/p.m.visser/en/tab-one/tab-one/cpitem%5B7%5D/uva%3Apersonalimage?13553728347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614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ovéPole 13"/>
          <p:cNvSpPr txBox="1">
            <a:spLocks noChangeArrowheads="1"/>
          </p:cNvSpPr>
          <p:nvPr/>
        </p:nvSpPr>
        <p:spPr bwMode="auto">
          <a:xfrm>
            <a:off x="323850" y="5661025"/>
            <a:ext cx="8548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POSSIBLE DRAWBACKS: </a:t>
            </a:r>
            <a:b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accidental release of toxins from dead cells </a:t>
            </a:r>
            <a:r>
              <a:rPr lang="cs-CZ" altLang="en-US" sz="2400">
                <a:solidFill>
                  <a:srgbClr val="FFFF00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altLang="en-US" sz="2400">
                <a:solidFill>
                  <a:srgbClr val="FFFF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altLang="en-US" sz="2400">
                <a:solidFill>
                  <a:srgbClr val="FFFF00"/>
                </a:solidFill>
                <a:latin typeface="Arial" charset="0"/>
                <a:cs typeface="Arial" charset="0"/>
                <a:sym typeface="Wingdings" pitchFamily="2" charset="2"/>
              </a:rPr>
              <a:t>drinking water!</a:t>
            </a:r>
            <a:endParaRPr lang="en-GB" altLang="en-US" sz="24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381000" y="45720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/>
              <a:t>Mechanical collection of water blooms</a:t>
            </a:r>
            <a:endParaRPr lang="cs-CZ" altLang="en-US">
              <a:solidFill>
                <a:srgbClr val="FF0000"/>
              </a:solidFill>
            </a:endParaRPr>
          </a:p>
        </p:txBody>
      </p:sp>
      <p:pic>
        <p:nvPicPr>
          <p:cNvPr id="75779" name="Picture 2" descr="http://www.envimarket.cz/picture.php?id=1226&amp;w=80&amp;h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997200"/>
            <a:ext cx="4843463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Výsledek obrázku pro cyanobacterial bloom surface remov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96081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381000" y="91440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/>
              <a:t>Eutrophication </a:t>
            </a:r>
            <a:r>
              <a:rPr lang="en-US" altLang="en-US"/>
              <a:t>causes </a:t>
            </a:r>
            <a:r>
              <a:rPr lang="cs-CZ" altLang="en-US"/>
              <a:t>complex risks </a:t>
            </a:r>
            <a:r>
              <a:rPr lang="en-US" altLang="en-US"/>
              <a:t>with </a:t>
            </a:r>
            <a:r>
              <a:rPr lang="cs-CZ" altLang="en-US"/>
              <a:t>complicated </a:t>
            </a:r>
            <a:r>
              <a:rPr lang="en-US" altLang="en-US"/>
              <a:t>management </a:t>
            </a:r>
            <a:endParaRPr lang="cs-CZ" altLang="en-US" b="1">
              <a:solidFill>
                <a:srgbClr val="FF0000"/>
              </a:solidFill>
            </a:endParaRPr>
          </a:p>
          <a:p>
            <a:pPr eaLnBrk="1" hangingPunct="1">
              <a:buFontTx/>
              <a:buChar char="•"/>
            </a:pPr>
            <a:endParaRPr lang="cs-CZ" altLang="en-US"/>
          </a:p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500" b="1"/>
              <a:t>1) </a:t>
            </a:r>
            <a:r>
              <a:rPr lang="en-US" altLang="en-US" sz="2500" b="1">
                <a:solidFill>
                  <a:srgbClr val="FFFF00"/>
                </a:solidFill>
              </a:rPr>
              <a:t>Ecological risks</a:t>
            </a:r>
            <a:endParaRPr lang="cs-CZ" altLang="en-US" sz="2500" b="1">
              <a:solidFill>
                <a:srgbClr val="FFFF00"/>
              </a:solidFill>
            </a:endParaRP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000" b="1" u="sng"/>
              <a:t>Loss of diversit</a:t>
            </a:r>
            <a:r>
              <a:rPr lang="cs-CZ" altLang="en-US" sz="2000" b="1" u="sng"/>
              <a:t>y</a:t>
            </a:r>
            <a:r>
              <a:rPr lang="cs-CZ" altLang="en-US" sz="2000" b="1"/>
              <a:t> </a:t>
            </a:r>
            <a:r>
              <a:rPr lang="cs-CZ" altLang="en-US" sz="2000"/>
              <a:t>… followed by losses of functioning 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000" b="1" u="sng"/>
              <a:t>Secondary changes in the environment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/>
              <a:t>- hydrochemistry (pH, O</a:t>
            </a:r>
            <a:r>
              <a:rPr lang="cs-CZ" altLang="en-US" baseline="-25000"/>
              <a:t>2</a:t>
            </a:r>
            <a:r>
              <a:rPr lang="cs-CZ" altLang="en-US"/>
              <a:t>)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/>
              <a:t>- loss on natural habitats (makrophytes…)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/>
              <a:t>- new conditions (associated bacteria - patogenic ?)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000" b="1" u="sng"/>
              <a:t>Susceptibility to catastrophes</a:t>
            </a:r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500">
                <a:solidFill>
                  <a:srgbClr val="FF0000"/>
                </a:solidFill>
              </a:rPr>
              <a:t>Direct ecotoxicity of individual (known) cyanotoxins seems to be less important </a:t>
            </a:r>
            <a:endParaRPr lang="en-US" altLang="en-US" sz="2500">
              <a:solidFill>
                <a:srgbClr val="FF0000"/>
              </a:solidFill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33400" y="2286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cs-CZ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CONCLUSIONS</a:t>
            </a:r>
            <a:endParaRPr lang="cs-CZ" sz="3000" b="1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381000" y="1447800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 sz="2500" b="1"/>
              <a:t>2) </a:t>
            </a:r>
            <a:r>
              <a:rPr lang="cs-CZ" altLang="en-US" sz="2500" b="1">
                <a:solidFill>
                  <a:srgbClr val="FFFF00"/>
                </a:solidFill>
              </a:rPr>
              <a:t>HEALTH RISKS OF </a:t>
            </a:r>
            <a:r>
              <a:rPr lang="cs-CZ" altLang="en-US" sz="2500" b="1">
                <a:solidFill>
                  <a:srgbClr val="FF0000"/>
                </a:solidFill>
              </a:rPr>
              <a:t>CYANOTOXINS</a:t>
            </a:r>
            <a:r>
              <a:rPr lang="en-US" altLang="en-US" sz="2500" b="1">
                <a:solidFill>
                  <a:srgbClr val="FF0000"/>
                </a:solidFill>
              </a:rPr>
              <a:t> </a:t>
            </a:r>
            <a:endParaRPr lang="cs-CZ" altLang="en-US" sz="2500" b="1">
              <a:solidFill>
                <a:srgbClr val="FF0000"/>
              </a:solidFill>
            </a:endParaRPr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000" b="1" u="sng"/>
              <a:t>Lower importance </a:t>
            </a:r>
            <a:r>
              <a:rPr lang="cs-CZ" altLang="en-US" sz="2000"/>
              <a:t>- </a:t>
            </a:r>
            <a:r>
              <a:rPr lang="en-US" altLang="en-US" sz="2000"/>
              <a:t>known toxins </a:t>
            </a:r>
            <a:r>
              <a:rPr lang="cs-CZ" altLang="en-US" sz="2000"/>
              <a:t>(MC) </a:t>
            </a:r>
            <a:r>
              <a:rPr lang="en-US" altLang="en-US" sz="2000"/>
              <a:t>in food chains </a:t>
            </a:r>
            <a:r>
              <a:rPr lang="cs-CZ" altLang="en-US" sz="2000" i="1"/>
              <a:t>(fish)</a:t>
            </a:r>
            <a:endParaRPr lang="cs-CZ" altLang="en-US" sz="2000"/>
          </a:p>
          <a:p>
            <a:pPr lvl="2" eaLnBrk="1" hangingPunct="1">
              <a:buSzPct val="80000"/>
              <a:buFontTx/>
              <a:buChar char="•"/>
            </a:pPr>
            <a:endParaRPr lang="en-US" altLang="en-US" sz="2000" b="1" u="sng"/>
          </a:p>
          <a:p>
            <a:pPr lvl="2" eaLnBrk="1" hangingPunct="1">
              <a:buSzPct val="80000"/>
              <a:buFontTx/>
              <a:buChar char="•"/>
            </a:pPr>
            <a:r>
              <a:rPr lang="en-US" altLang="en-US" sz="2000" b="1" u="sng"/>
              <a:t>MC </a:t>
            </a:r>
            <a:r>
              <a:rPr lang="cs-CZ" altLang="en-US" sz="2000" b="1" u="sng"/>
              <a:t>in dri</a:t>
            </a:r>
            <a:r>
              <a:rPr lang="en-US" altLang="en-US" sz="2000" b="1" u="sng"/>
              <a:t>n</a:t>
            </a:r>
            <a:r>
              <a:rPr lang="cs-CZ" altLang="en-US" sz="2000" b="1" u="sng"/>
              <a:t>king water </a:t>
            </a:r>
            <a:r>
              <a:rPr lang="cs-CZ" altLang="en-US" sz="2000"/>
              <a:t>- higher costs needed for management and control  </a:t>
            </a:r>
          </a:p>
          <a:p>
            <a:pPr lvl="2" eaLnBrk="1" hangingPunct="1">
              <a:buSzPct val="80000"/>
              <a:buFontTx/>
              <a:buNone/>
            </a:pPr>
            <a:r>
              <a:rPr lang="cs-CZ" altLang="en-US" sz="2000"/>
              <a:t>	</a:t>
            </a:r>
          </a:p>
          <a:p>
            <a:pPr lvl="2" eaLnBrk="1" hangingPunct="1">
              <a:buSzPct val="80000"/>
              <a:buFontTx/>
              <a:buChar char="•"/>
            </a:pPr>
            <a:r>
              <a:rPr lang="cs-CZ" altLang="en-US" sz="2000" b="1" u="sng"/>
              <a:t>Important risk</a:t>
            </a:r>
            <a:r>
              <a:rPr lang="cs-CZ" altLang="en-US" sz="2000"/>
              <a:t> - </a:t>
            </a:r>
            <a:r>
              <a:rPr lang="cs-CZ" altLang="en-US" sz="2000">
                <a:solidFill>
                  <a:srgbClr val="FF0000"/>
                </a:solidFill>
              </a:rPr>
              <a:t>recreation !</a:t>
            </a:r>
          </a:p>
          <a:p>
            <a:pPr lvl="2" eaLnBrk="1" hangingPunct="1">
              <a:buSzPct val="80000"/>
              <a:buFontTx/>
              <a:buChar char="•"/>
            </a:pPr>
            <a:endParaRPr lang="cs-CZ" altLang="en-US" sz="2000" b="1" u="sng"/>
          </a:p>
          <a:p>
            <a:pPr lvl="2" eaLnBrk="1" hangingPunct="1">
              <a:buSzPct val="80000"/>
              <a:buFontTx/>
              <a:buChar char="•"/>
            </a:pPr>
            <a:endParaRPr lang="cs-CZ" altLang="en-US" sz="2000" b="1" u="sng"/>
          </a:p>
          <a:p>
            <a:pPr lvl="2" eaLnBrk="1" hangingPunct="1">
              <a:buSzPct val="80000"/>
              <a:buFontTx/>
              <a:buChar char="•"/>
            </a:pPr>
            <a:endParaRPr lang="cs-CZ" altLang="en-US" sz="2000" b="1" u="sng"/>
          </a:p>
          <a:p>
            <a:pPr lvl="1" eaLnBrk="1" hangingPunct="1">
              <a:buClr>
                <a:schemeClr val="accent1"/>
              </a:buClr>
              <a:buSzPct val="80000"/>
              <a:buFontTx/>
              <a:buChar char="•"/>
            </a:pPr>
            <a:r>
              <a:rPr lang="cs-CZ" altLang="en-US" sz="2000" b="1" u="sng"/>
              <a:t>New and less explored risks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/>
              <a:t>- new toxins (and their mixtures) - LPS, CYN … </a:t>
            </a:r>
          </a:p>
          <a:p>
            <a:pPr lvl="3" eaLnBrk="1" hangingPunct="1">
              <a:buClr>
                <a:schemeClr val="accent1"/>
              </a:buClr>
              <a:buSzPct val="80000"/>
              <a:buFontTx/>
              <a:buNone/>
            </a:pPr>
            <a:r>
              <a:rPr lang="cs-CZ" altLang="en-US"/>
              <a:t>- water blooms as „sorbents“ of other toxins (metals, POPs) </a:t>
            </a:r>
            <a:endParaRPr lang="en-US" altLang="en-US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57200" y="2286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cs-CZ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CONCLUSIONS</a:t>
            </a:r>
            <a:endParaRPr lang="cs-CZ" sz="3000" b="1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188" y="188913"/>
            <a:ext cx="7848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USA: The Toledo water crisis</a:t>
            </a: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3789363"/>
            <a:ext cx="39100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388" y="884238"/>
            <a:ext cx="5884862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On August 2, 2014, the City of Toledo, Ohio, issued a “Do Not Drink – Do Not Boil” water notice, due to the presence of </a:t>
            </a:r>
            <a:r>
              <a:rPr lang="cs-CZ" sz="1800" b="1" dirty="0" err="1">
                <a:latin typeface="+mn-lt"/>
                <a:cs typeface="Arial" panose="020B0604020202020204" pitchFamily="34" charset="0"/>
              </a:rPr>
              <a:t>microcystins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The notice affected more than 400.000 people.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Toledo water utilities abstract water from lake Erie, which suffers from cyanobacterial blooms.</a:t>
            </a:r>
          </a:p>
        </p:txBody>
      </p:sp>
      <p:pic>
        <p:nvPicPr>
          <p:cNvPr id="1024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233738"/>
            <a:ext cx="44338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925513"/>
            <a:ext cx="28352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86475" y="3138488"/>
            <a:ext cx="309562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Cyanobacterial bloom in Lake Erie </a:t>
            </a:r>
          </a:p>
          <a:p>
            <a:pPr>
              <a:defRPr/>
            </a:pPr>
            <a:r>
              <a:rPr lang="en-US" sz="14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(satellite image, Sept. 27 2011)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88" y="6330950"/>
            <a:ext cx="44354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 water notice issued by the City of Toledo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77888"/>
            <a:ext cx="62642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896938"/>
            <a:ext cx="25701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188" y="188913"/>
            <a:ext cx="7848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USA: Response to Toledo water crisis</a:t>
            </a:r>
          </a:p>
        </p:txBody>
      </p:sp>
      <p:grpSp>
        <p:nvGrpSpPr>
          <p:cNvPr id="11269" name="Group 8"/>
          <p:cNvGrpSpPr>
            <a:grpSpLocks/>
          </p:cNvGrpSpPr>
          <p:nvPr/>
        </p:nvGrpSpPr>
        <p:grpSpPr bwMode="auto">
          <a:xfrm>
            <a:off x="4824413" y="3838575"/>
            <a:ext cx="4356100" cy="3046413"/>
            <a:chOff x="3924096" y="3232795"/>
            <a:chExt cx="4356831" cy="3046897"/>
          </a:xfrm>
        </p:grpSpPr>
        <p:pic>
          <p:nvPicPr>
            <p:cNvPr id="1127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184" y="3232795"/>
              <a:ext cx="3865208" cy="258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24096" y="5863701"/>
              <a:ext cx="4356831" cy="415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+mn-lt"/>
                  <a:cs typeface="Arial" panose="020B0604020202020204" pitchFamily="34" charset="0"/>
                </a:rPr>
                <a:t>Toledo mayor, Dr. Michael Collins on August 4, when the water ban was lifted PAUL SANCYA / THE  ASSOCIATED PRESS thestar.com</a:t>
              </a:r>
            </a:p>
          </p:txBody>
        </p:sp>
      </p:grpSp>
      <p:sp>
        <p:nvSpPr>
          <p:cNvPr id="11270" name="Rectangle 9"/>
          <p:cNvSpPr>
            <a:spLocks noChangeArrowheads="1"/>
          </p:cNvSpPr>
          <p:nvPr/>
        </p:nvSpPr>
        <p:spPr bwMode="auto">
          <a:xfrm>
            <a:off x="6142038" y="3484563"/>
            <a:ext cx="300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pitchFamily="34" charset="0"/>
              </a:rPr>
              <a:t>Google “Hot Searches”, August 2, 2014</a:t>
            </a:r>
          </a:p>
        </p:txBody>
      </p:sp>
      <p:pic>
        <p:nvPicPr>
          <p:cNvPr id="1127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3838575"/>
            <a:ext cx="16319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294063"/>
            <a:ext cx="33178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9538" y="2873375"/>
            <a:ext cx="60325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n-lt"/>
                <a:cs typeface="Arial" panose="020B0604020202020204" pitchFamily="34" charset="0"/>
              </a:rPr>
              <a:t>Open data for monitoring of lakes and drinking water supplies (US EPA)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538" y="5405438"/>
            <a:ext cx="50260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latin typeface="+mn-lt"/>
                <a:cs typeface="Arial" panose="020B0604020202020204" pitchFamily="34" charset="0"/>
              </a:rPr>
              <a:t>Short – term measures: 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Continuous monitoring of water supplies</a:t>
            </a:r>
            <a:r>
              <a:rPr lang="cs-CZ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+mn-lt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+mn-lt"/>
                <a:cs typeface="Arial" panose="020B0604020202020204" pitchFamily="34" charset="0"/>
              </a:rPr>
              <a:t>toxins</a:t>
            </a:r>
            <a:endParaRPr lang="en-US" sz="1800" dirty="0">
              <a:latin typeface="+mn-lt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latin typeface="+mn-lt"/>
                <a:cs typeface="Arial" panose="020B0604020202020204" pitchFamily="34" charset="0"/>
              </a:rPr>
              <a:t>Long –term strategies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: limit nutrient runoffs in lake Erie (mainly phosphorus)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dní vír">
  <a:themeElements>
    <a:clrScheme name="Vodní vír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Vodní ví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odní vír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dní vír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dní vír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1938</Words>
  <Application>Microsoft Office PowerPoint</Application>
  <PresentationFormat>Předvádění na obrazovce (4:3)</PresentationFormat>
  <Paragraphs>757</Paragraphs>
  <Slides>74</Slides>
  <Notes>74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84" baseType="lpstr">
      <vt:lpstr>Times New Roman</vt:lpstr>
      <vt:lpstr>Arial</vt:lpstr>
      <vt:lpstr>Tahoma</vt:lpstr>
      <vt:lpstr>Wingdings</vt:lpstr>
      <vt:lpstr>Book Antiqua</vt:lpstr>
      <vt:lpstr>Calibri</vt:lpstr>
      <vt:lpstr>Tekton Pro</vt:lpstr>
      <vt:lpstr>Symbol</vt:lpstr>
      <vt:lpstr>Vodní vír</vt:lpstr>
      <vt:lpstr>List aplikace Microsoft Excel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on cyanotoxins Merel et.al (2013) Toxicon 76, 118-131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Ecotoxicity of cyanobacteria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Seasonal variability</vt:lpstr>
      <vt:lpstr>Reservoir seasonal data</vt:lpstr>
      <vt:lpstr>Reservoir spatial variability</vt:lpstr>
      <vt:lpstr>Prezentace aplikace PowerPoint</vt:lpstr>
      <vt:lpstr>EXPOSURE ROUTES</vt:lpstr>
      <vt:lpstr>EXPOSURE ROUTES</vt:lpstr>
      <vt:lpstr>Prezentace aplikace PowerPoint</vt:lpstr>
      <vt:lpstr>MCs in drinking water reservoirs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Lipopolysaccharides ?</vt:lpstr>
      <vt:lpstr>Prezentace aplikace PowerPoint</vt:lpstr>
      <vt:lpstr>Summary  MCs and the health risks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QSAR for toxicity of  N-azaPAHs  Bláha, Sovadinová, Janošek, Giesy,   RECETOX, Masaryk University, Brno, CR www.recetox.muni.cz</dc:title>
  <dc:creator>Blaha</dc:creator>
  <cp:lastModifiedBy>Ludek Blaha</cp:lastModifiedBy>
  <cp:revision>442</cp:revision>
  <dcterms:modified xsi:type="dcterms:W3CDTF">2017-04-18T16:35:17Z</dcterms:modified>
</cp:coreProperties>
</file>