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8"/>
  </p:notesMasterIdLst>
  <p:sldIdLst>
    <p:sldId id="294" r:id="rId2"/>
    <p:sldId id="295" r:id="rId3"/>
    <p:sldId id="320" r:id="rId4"/>
    <p:sldId id="296" r:id="rId5"/>
    <p:sldId id="297" r:id="rId6"/>
    <p:sldId id="322" r:id="rId7"/>
    <p:sldId id="299" r:id="rId8"/>
    <p:sldId id="325" r:id="rId9"/>
    <p:sldId id="300" r:id="rId10"/>
    <p:sldId id="301" r:id="rId11"/>
    <p:sldId id="324" r:id="rId12"/>
    <p:sldId id="326" r:id="rId13"/>
    <p:sldId id="302" r:id="rId14"/>
    <p:sldId id="304" r:id="rId15"/>
    <p:sldId id="305" r:id="rId16"/>
    <p:sldId id="306" r:id="rId17"/>
    <p:sldId id="321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99FF"/>
    <a:srgbClr val="663300"/>
    <a:srgbClr val="996600"/>
    <a:srgbClr val="CCFFCC"/>
    <a:srgbClr val="99FFCC"/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 showGuides="1">
      <p:cViewPr varScale="1">
        <p:scale>
          <a:sx n="69" d="100"/>
          <a:sy n="69" d="100"/>
        </p:scale>
        <p:origin x="5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19BE47-F62B-4B7C-9B89-762F917989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3079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399F73-9A2D-41FC-B4B6-FFDC84C255C8}" type="slidenum">
              <a:rPr lang="cs-CZ" altLang="cs-CZ" sz="1200"/>
              <a:pPr/>
              <a:t>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21129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Klepnutím upravíte styl předlohy nadpisu.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Klepnutím upravíte styl předlohy podnadpisu.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12A25740-617A-47E7-9CB3-88CB912BC9C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1046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B5B64-18F7-4641-AD0F-9EB10AB0D34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23554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F7573-85C7-4763-B611-0078878EDF8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62301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67EFC-6CD4-4D8E-B527-21782A94229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7740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40A33-5A64-487B-8C69-5A9BB203097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6185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12939-A8FF-4103-81A4-21CC97D2299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82158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AA4B8-50BE-4EDC-A76E-B9532E70C31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40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A968E-B01B-41D2-BD65-AEC47D4AACE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45908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AEF6C-92EF-473A-B831-16627D783033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9865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2F70C-DD71-44CC-B578-D992544F1F2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2636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B0E03-0AAE-45F1-8B29-F84E7692E30E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8830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3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4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5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6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7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8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9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 předlohy nadpisu.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styly předlohy textu.</a:t>
            </a:r>
          </a:p>
          <a:p>
            <a:pPr lvl="1"/>
            <a:r>
              <a:rPr lang="en-CA" altLang="cs-CZ" smtClean="0"/>
              <a:t>Druhá úroveň</a:t>
            </a:r>
          </a:p>
          <a:p>
            <a:pPr lvl="2"/>
            <a:r>
              <a:rPr lang="en-CA" altLang="cs-CZ" smtClean="0"/>
              <a:t>Třetí úroveň</a:t>
            </a:r>
          </a:p>
          <a:p>
            <a:pPr lvl="3"/>
            <a:r>
              <a:rPr lang="en-CA" altLang="cs-CZ" smtClean="0"/>
              <a:t>Čtvrtá úroveň</a:t>
            </a:r>
          </a:p>
          <a:p>
            <a:pPr lvl="4"/>
            <a:r>
              <a:rPr lang="en-CA" altLang="cs-CZ" smtClean="0"/>
              <a:t>Pátá úroveň</a:t>
            </a:r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16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CA3DC9D7-A070-4A2F-A5CA-77D1F7511678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9/98/Bluebell_tunicates_Nick_Hobgoo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a/af/Botrylloides_violaceus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2_64fX91EE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nas.org/content/100/14/8314/F1.larg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z/url?sa=i&amp;rct=j&amp;q=&amp;esrc=s&amp;source=images&amp;cd=&amp;cad=rja&amp;uact=8&amp;ved=2ahUKEwjMvdfQzMHZAhWPL1AKHWhDA_IQjRx6BAgAEAY&amp;url=http://wiki.eanswers.com/es/Ascidiacea&amp;psig=AOvVaw3-gBKELPHFJUHClSD7E4O7&amp;ust=151966635546743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700338" y="3141663"/>
            <a:ext cx="36480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70000"/>
              </a:lnSpc>
              <a:buFontTx/>
              <a:buChar char="•"/>
            </a:pPr>
            <a:r>
              <a:rPr lang="cs-CZ" altLang="cs-CZ" dirty="0">
                <a:solidFill>
                  <a:schemeClr val="bg2"/>
                </a:solidFill>
                <a:latin typeface="Comic Sans MS" panose="030F0702030302020204" pitchFamily="66" charset="0"/>
              </a:rPr>
              <a:t> charakteristické znaky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cs-CZ" altLang="cs-CZ" dirty="0">
                <a:solidFill>
                  <a:schemeClr val="bg2"/>
                </a:solidFill>
                <a:latin typeface="Comic Sans MS" panose="030F0702030302020204" pitchFamily="66" charset="0"/>
              </a:rPr>
              <a:t> systém </a:t>
            </a:r>
          </a:p>
        </p:txBody>
      </p:sp>
      <p:pic>
        <p:nvPicPr>
          <p:cNvPr id="3078" name="Picture 21" descr="DSC000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732088"/>
            <a:ext cx="13636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2" descr="SalpySalpa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44788"/>
            <a:ext cx="1335088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419808" y="1268760"/>
            <a:ext cx="430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IV. </a:t>
            </a:r>
            <a:r>
              <a:rPr lang="cs-CZ" altLang="cs-CZ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Urochordata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Tunicata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mkyAd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76250"/>
            <a:ext cx="47656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" y="1624013"/>
            <a:ext cx="27781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1. ústa</a:t>
            </a:r>
          </a:p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2. plášť z tunicinu</a:t>
            </a:r>
          </a:p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3. nepárové štěrbiny</a:t>
            </a:r>
          </a:p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4. endostyl</a:t>
            </a:r>
          </a:p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5. „žaberní vak“ </a:t>
            </a:r>
          </a:p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6. srdce</a:t>
            </a:r>
          </a:p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7. cerebrální ganglion</a:t>
            </a:r>
          </a:p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8. atrioporus</a:t>
            </a:r>
          </a:p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9. peribranhiální prostor</a:t>
            </a:r>
          </a:p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10. jícen</a:t>
            </a:r>
          </a:p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11. varle</a:t>
            </a:r>
          </a:p>
          <a:p>
            <a:pPr>
              <a:lnSpc>
                <a:spcPct val="150000"/>
              </a:lnSpc>
            </a:pP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12. vaječník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9550" y="1300163"/>
            <a:ext cx="1354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ascidiozoid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107950" y="595313"/>
            <a:ext cx="305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Morfologie dospělce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mkyAd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476250"/>
            <a:ext cx="47656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107950" y="595313"/>
            <a:ext cx="305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Morfologie dospělce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pic>
        <p:nvPicPr>
          <p:cNvPr id="1026" name="Picture 2" descr="C:\Users\zdenek\Documents\FDO_JS2018\sumka_enterogo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6" y="1052512"/>
            <a:ext cx="4384820" cy="40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5373216"/>
            <a:ext cx="2395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enterogonní</a:t>
            </a:r>
            <a:r>
              <a:rPr lang="cs-CZ" sz="20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 sumka</a:t>
            </a:r>
            <a:endParaRPr 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107950" y="595313"/>
            <a:ext cx="305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Morfologie dospělce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683568" y="5373216"/>
            <a:ext cx="764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p</a:t>
            </a:r>
            <a:r>
              <a:rPr lang="cs-CZ" sz="2000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leurogonní</a:t>
            </a:r>
            <a:r>
              <a:rPr lang="cs-CZ" sz="20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 sumka – </a:t>
            </a:r>
            <a:r>
              <a:rPr lang="cs-CZ" sz="2000" i="1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Botrylloides</a:t>
            </a:r>
            <a:r>
              <a:rPr lang="cs-CZ" sz="2000" i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sz="2000" i="1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leachi</a:t>
            </a:r>
            <a:r>
              <a:rPr lang="cs-CZ" sz="2000" i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 – </a:t>
            </a:r>
            <a:r>
              <a:rPr lang="cs-CZ" sz="18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bochníčkovité kolonie</a:t>
            </a:r>
            <a:endParaRPr lang="cs-CZ" sz="1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125994"/>
            <a:ext cx="4896545" cy="374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0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5288" y="606425"/>
            <a:ext cx="3019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 filtrace potravy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54088" y="841375"/>
            <a:ext cx="5562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defTabSz="195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95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95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95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95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žaberní vak vystlán slizem pokrývajícím  řasinkové buňky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endostyl s žláznatými a bičíkatými buňkami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peripharyngeální pruhy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epibranchiální rýha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68313" y="3327400"/>
            <a:ext cx="30353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 rozmnožování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955675" y="3635375"/>
            <a:ext cx="6064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proterandričtí hermafrodité, oplození mimotělní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nepohlavní, vznik kolonií pučením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39750" y="4773613"/>
            <a:ext cx="22272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 ekologie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971550" y="5080000"/>
            <a:ext cx="6113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mořští kosmopolité, převážně v litorálu (do 50 m)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krátký život larvy (min-hod), fototaxe (poz-neg)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monascidie - synascidie (regenerační schopnost)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utoUpdateAnimBg="0"/>
      <p:bldP spid="81925" grpId="0" autoUpdateAnimBg="0"/>
      <p:bldP spid="81926" grpId="0" autoUpdateAnimBg="0"/>
      <p:bldP spid="8192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3213" y="584200"/>
            <a:ext cx="4052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Podle morfologie žaberního koše: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925" y="1027113"/>
            <a:ext cx="5027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 dirty="0">
                <a:solidFill>
                  <a:schemeClr val="bg2"/>
                </a:solidFill>
                <a:latin typeface="Comic Sans MS" panose="030F0702030302020204" pitchFamily="66" charset="0"/>
              </a:rPr>
              <a:t>1. </a:t>
            </a:r>
            <a:r>
              <a:rPr lang="cs-CZ" altLang="cs-CZ" u="sng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Phlebobranchiata</a:t>
            </a:r>
            <a:r>
              <a:rPr lang="cs-CZ" altLang="cs-CZ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 (pravé sumky)</a:t>
            </a:r>
            <a:endParaRPr lang="cs-CZ" altLang="cs-CZ" u="sng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7950" y="1470025"/>
            <a:ext cx="83518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20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Tělo 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členěno na 2 oddíly</a:t>
            </a:r>
          </a:p>
          <a:p>
            <a:pPr>
              <a:buFontTx/>
              <a:buChar char="•"/>
            </a:pP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Gonády v blízkosti střevní kličky - </a:t>
            </a:r>
            <a:r>
              <a:rPr lang="cs-CZ" altLang="cs-CZ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enterogonní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, solitérní i koloniální</a:t>
            </a:r>
          </a:p>
          <a:p>
            <a:pPr>
              <a:buFontTx/>
              <a:buChar char="•"/>
            </a:pPr>
            <a:r>
              <a:rPr lang="cs-CZ" altLang="cs-CZ" sz="2000" i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Ascidia</a:t>
            </a:r>
            <a:r>
              <a:rPr lang="cs-CZ" altLang="cs-CZ" sz="2000" i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i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mentula</a:t>
            </a:r>
            <a:r>
              <a:rPr lang="cs-CZ" altLang="cs-CZ" sz="2000" i="1" dirty="0">
                <a:solidFill>
                  <a:schemeClr val="bg2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sumka obecná, </a:t>
            </a:r>
            <a:r>
              <a:rPr lang="cs-CZ" altLang="cs-CZ" sz="2000" i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Phallusia</a:t>
            </a:r>
            <a:r>
              <a:rPr lang="cs-CZ" altLang="cs-CZ" sz="2000" i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i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mammilata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 – sumka hrbolkatá, </a:t>
            </a:r>
            <a:r>
              <a:rPr lang="cs-CZ" altLang="cs-CZ" sz="2000" i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Ciona</a:t>
            </a:r>
            <a:r>
              <a:rPr lang="cs-CZ" altLang="cs-CZ" sz="2000" i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i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intestinalis</a:t>
            </a:r>
            <a:r>
              <a:rPr lang="cs-CZ" altLang="cs-CZ" sz="2000" i="1" dirty="0">
                <a:solidFill>
                  <a:schemeClr val="bg2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sumka štíhlá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925" y="2781300"/>
            <a:ext cx="488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chemeClr val="bg2"/>
                </a:solidFill>
                <a:latin typeface="Comic Sans MS" panose="030F0702030302020204" pitchFamily="66" charset="0"/>
              </a:rPr>
              <a:t>2. Aplousobranchiata - pospolitky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07950" y="3295650"/>
            <a:ext cx="871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Tělo členěno na 2-3 oddíly – </a:t>
            </a:r>
            <a:r>
              <a:rPr lang="cs-CZ" altLang="cs-CZ" sz="2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thorax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-abdomen-(</a:t>
            </a:r>
            <a:r>
              <a:rPr lang="cs-CZ" altLang="cs-CZ" sz="2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postabdomen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Char char="•"/>
            </a:pP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Gonády ve střevní kličce v abdomenu - </a:t>
            </a:r>
            <a:r>
              <a:rPr lang="cs-CZ" altLang="cs-CZ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enterogonní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, koloniální se zachovanou identitou jedinců</a:t>
            </a:r>
          </a:p>
          <a:p>
            <a:pPr>
              <a:buFontTx/>
              <a:buChar char="•"/>
            </a:pPr>
            <a:r>
              <a:rPr lang="cs-CZ" altLang="cs-CZ" sz="2000" i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Clavelina</a:t>
            </a:r>
            <a:r>
              <a:rPr lang="cs-CZ" altLang="cs-CZ" sz="2000" i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i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lepadiformis</a:t>
            </a:r>
            <a:r>
              <a:rPr lang="cs-CZ" altLang="cs-CZ" sz="2000" i="1" dirty="0">
                <a:solidFill>
                  <a:schemeClr val="bg2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pospolitka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svijonožcovitá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4925" y="4652963"/>
            <a:ext cx="4804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 dirty="0">
                <a:solidFill>
                  <a:schemeClr val="bg2"/>
                </a:solidFill>
                <a:latin typeface="Comic Sans MS" panose="030F0702030302020204" pitchFamily="66" charset="0"/>
              </a:rPr>
              <a:t>3. </a:t>
            </a:r>
            <a:r>
              <a:rPr lang="cs-CZ" altLang="cs-CZ" u="sng" dirty="0" err="1">
                <a:solidFill>
                  <a:schemeClr val="bg2"/>
                </a:solidFill>
                <a:latin typeface="Comic Sans MS" panose="030F0702030302020204" pitchFamily="66" charset="0"/>
              </a:rPr>
              <a:t>Stolidobranchiata</a:t>
            </a:r>
            <a:r>
              <a:rPr lang="cs-CZ" altLang="cs-CZ" u="sng" dirty="0">
                <a:solidFill>
                  <a:schemeClr val="bg2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u="sng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zřasenky</a:t>
            </a:r>
            <a:r>
              <a:rPr lang="cs-CZ" altLang="cs-CZ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  <a:endParaRPr lang="cs-CZ" altLang="cs-CZ" u="sng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07950" y="5110163"/>
            <a:ext cx="88566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Tělo není členěno na oddíly</a:t>
            </a:r>
          </a:p>
          <a:p>
            <a:pPr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Solitérní i koloniální se společným pláštěm a kloakou (synascidie), jedinci seřazeni okolo společného atrioporu</a:t>
            </a:r>
          </a:p>
          <a:p>
            <a:pPr>
              <a:buFontTx/>
              <a:buChar char="•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Gonády vně na boku žaberního vaku - </a:t>
            </a:r>
            <a:r>
              <a:rPr lang="cs-CZ" altLang="cs-CZ" sz="2000">
                <a:solidFill>
                  <a:srgbClr val="FF0000"/>
                </a:solidFill>
                <a:latin typeface="Comic Sans MS" panose="030F0702030302020204" pitchFamily="66" charset="0"/>
              </a:rPr>
              <a:t>pleurogonní</a:t>
            </a:r>
          </a:p>
          <a:p>
            <a:pPr>
              <a:buFontTx/>
              <a:buChar char="•"/>
            </a:pPr>
            <a:r>
              <a:rPr lang="cs-CZ" altLang="cs-CZ" sz="2000" i="1">
                <a:solidFill>
                  <a:schemeClr val="bg2"/>
                </a:solidFill>
                <a:latin typeface="Comic Sans MS" panose="030F0702030302020204" pitchFamily="66" charset="0"/>
              </a:rPr>
              <a:t>Botryllus schlosseri – 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zřasenka středomořská, </a:t>
            </a:r>
            <a:r>
              <a:rPr lang="cs-CZ" altLang="cs-CZ" sz="2000" i="1">
                <a:solidFill>
                  <a:schemeClr val="bg2"/>
                </a:solidFill>
                <a:latin typeface="Comic Sans MS" panose="030F0702030302020204" pitchFamily="66" charset="0"/>
              </a:rPr>
              <a:t>Halocynthia papillosa</a:t>
            </a:r>
            <a:endParaRPr lang="cs-CZ" altLang="cs-CZ" sz="20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5795963" y="722313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6264275" y="446088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6264275" y="446088"/>
            <a:ext cx="273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6264275" y="998538"/>
            <a:ext cx="273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 rot="5400000">
            <a:off x="6337300" y="441326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 rot="5400000">
            <a:off x="6424613" y="9985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6538913" y="654050"/>
            <a:ext cx="549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6538913" y="239713"/>
            <a:ext cx="274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rot="5400000">
            <a:off x="6699250" y="23971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>
            <a:off x="6813550" y="125413"/>
            <a:ext cx="274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>
            <a:off x="6813550" y="354013"/>
            <a:ext cx="274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6538913" y="884238"/>
            <a:ext cx="549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>
            <a:off x="6538913" y="1112838"/>
            <a:ext cx="549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8" name="Text Box 24"/>
          <p:cNvSpPr txBox="1">
            <a:spLocks noChangeArrowheads="1"/>
          </p:cNvSpPr>
          <p:nvPr/>
        </p:nvSpPr>
        <p:spPr bwMode="auto">
          <a:xfrm>
            <a:off x="7083425" y="3032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 sz="20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4359" name="Text Box 26"/>
          <p:cNvSpPr txBox="1">
            <a:spLocks noChangeArrowheads="1"/>
          </p:cNvSpPr>
          <p:nvPr/>
        </p:nvSpPr>
        <p:spPr bwMode="auto">
          <a:xfrm>
            <a:off x="7083425" y="833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 sz="20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4361" name="Text Box 29"/>
          <p:cNvSpPr txBox="1">
            <a:spLocks noChangeArrowheads="1"/>
          </p:cNvSpPr>
          <p:nvPr/>
        </p:nvSpPr>
        <p:spPr bwMode="auto">
          <a:xfrm>
            <a:off x="6372225" y="2755900"/>
            <a:ext cx="1765300" cy="4572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+ Thaliacea</a:t>
            </a:r>
          </a:p>
        </p:txBody>
      </p:sp>
      <p:sp>
        <p:nvSpPr>
          <p:cNvPr id="14362" name="Text Box 31"/>
          <p:cNvSpPr txBox="1">
            <a:spLocks noChangeArrowheads="1"/>
          </p:cNvSpPr>
          <p:nvPr/>
        </p:nvSpPr>
        <p:spPr bwMode="auto">
          <a:xfrm>
            <a:off x="6443663" y="5013176"/>
            <a:ext cx="2505075" cy="457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>
                <a:solidFill>
                  <a:schemeClr val="bg2"/>
                </a:solidFill>
                <a:latin typeface="Comic Sans MS" panose="030F0702030302020204" pitchFamily="66" charset="0"/>
              </a:rPr>
              <a:t>+ </a:t>
            </a:r>
            <a:r>
              <a:rPr lang="cs-CZ" altLang="cs-CZ" dirty="0" err="1">
                <a:solidFill>
                  <a:schemeClr val="bg2"/>
                </a:solidFill>
                <a:latin typeface="Comic Sans MS" panose="030F0702030302020204" pitchFamily="66" charset="0"/>
              </a:rPr>
              <a:t>Appendicularia</a:t>
            </a:r>
            <a:endParaRPr lang="cs-CZ" altLang="cs-CZ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4" grpId="0"/>
      <p:bldP spid="839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File:Bluebell tunicates Nick Hobgoo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422650"/>
            <a:ext cx="45942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SumkyPhalM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2703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476375" y="6381750"/>
            <a:ext cx="2746375" cy="39687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latin typeface="Comic Sans MS" panose="030F0702030302020204" pitchFamily="66" charset="0"/>
              </a:rPr>
              <a:t>Phallusia mammillata</a:t>
            </a:r>
          </a:p>
        </p:txBody>
      </p:sp>
      <p:pic>
        <p:nvPicPr>
          <p:cNvPr id="15365" name="Picture 5" descr="SumkyClaL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45720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572000" y="3319463"/>
            <a:ext cx="2754313" cy="39687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latin typeface="Comic Sans MS" panose="030F0702030302020204" pitchFamily="66" charset="0"/>
              </a:rPr>
              <a:t>Clavelina lepadiformis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657600" y="692150"/>
            <a:ext cx="1816100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Enterogona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107950" y="692150"/>
            <a:ext cx="221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latin typeface="Comic Sans MS" panose="030F0702030302020204" pitchFamily="66" charset="0"/>
              </a:rPr>
              <a:t>Phlebobranchiata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6746875" y="692150"/>
            <a:ext cx="2362200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latin typeface="Comic Sans MS" panose="030F0702030302020204" pitchFamily="66" charset="0"/>
              </a:rPr>
              <a:t>Aplousobranchiata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4570413" y="6416675"/>
            <a:ext cx="2665412" cy="39687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latin typeface="Comic Sans MS" panose="030F0702030302020204" pitchFamily="66" charset="0"/>
              </a:rPr>
              <a:t>Clavelina moluccensis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00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376738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SumkyBot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730250"/>
            <a:ext cx="37798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umkyBot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95725"/>
            <a:ext cx="3779837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924300" y="692150"/>
            <a:ext cx="1727200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Pleurogona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6345238"/>
            <a:ext cx="2667000" cy="39687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latin typeface="Comic Sans MS" panose="030F0702030302020204" pitchFamily="66" charset="0"/>
              </a:rPr>
              <a:t>Halocynthia papillosa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588125" y="3392488"/>
            <a:ext cx="2555875" cy="39687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latin typeface="Comic Sans MS" panose="030F0702030302020204" pitchFamily="66" charset="0"/>
              </a:rPr>
              <a:t>Botryllus schlosseri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435600" y="6381750"/>
            <a:ext cx="1752600" cy="39687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latin typeface="Comic Sans MS" panose="030F0702030302020204" pitchFamily="66" charset="0"/>
              </a:rPr>
              <a:t>Botryllus sp.</a:t>
            </a:r>
          </a:p>
        </p:txBody>
      </p:sp>
      <p:pic>
        <p:nvPicPr>
          <p:cNvPr id="16393" name="Picture 9" descr="DSC000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730250"/>
            <a:ext cx="15922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635375" y="1628775"/>
            <a:ext cx="2300288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latin typeface="Comic Sans MS" panose="030F0702030302020204" pitchFamily="66" charset="0"/>
              </a:rPr>
              <a:t>Stolidobranchiata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File:Botrylloides violace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84288"/>
            <a:ext cx="83089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708400" y="620713"/>
            <a:ext cx="1727200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Pleurogona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3419475" y="1412875"/>
            <a:ext cx="2300288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latin typeface="Comic Sans MS" panose="030F0702030302020204" pitchFamily="66" charset="0"/>
              </a:rPr>
              <a:t>Stolidobranchiata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95288" y="6237288"/>
            <a:ext cx="3097212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000">
                <a:latin typeface="Comic Sans MS" panose="030F0702030302020204" pitchFamily="66" charset="0"/>
              </a:rPr>
              <a:t>Botrylloides violaceus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97138" y="1411288"/>
            <a:ext cx="4208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b="1">
                <a:solidFill>
                  <a:schemeClr val="bg2"/>
                </a:solidFill>
                <a:latin typeface="Comic Sans MS" panose="030F0702030302020204" pitchFamily="66" charset="0"/>
              </a:rPr>
              <a:t>Thaliacea  -  salpy</a:t>
            </a:r>
            <a:endParaRPr lang="cs-CZ" altLang="cs-CZ" sz="32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47938" y="2736850"/>
            <a:ext cx="19796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morfologie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30475" y="3276600"/>
            <a:ext cx="46323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rozmnožování - metageneze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514600" y="3813175"/>
            <a:ext cx="1741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ekologie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14600" y="4383088"/>
            <a:ext cx="15430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systém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563938" y="669925"/>
            <a:ext cx="20240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 Morfologie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12888" y="1301750"/>
            <a:ext cx="3608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Larva podobná larvě sumky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528763" y="1835150"/>
            <a:ext cx="6480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Soudečkovité tělo s velkými otvory (or, atrioporus)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528763" y="2444750"/>
            <a:ext cx="350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Rosolovitý průsvitný plášť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528763" y="2978150"/>
            <a:ext cx="582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Obroučkovité svalové pruhy (reaktivní pohyb)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528763" y="3511550"/>
            <a:ext cx="7615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Párové žaberní štěrbiny v zadní části hltanu, peribranchiální prostor nasunut na zadní část hltanu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546225" y="4383088"/>
            <a:ext cx="7489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Koncentrace orgánů (srdce, žaludek, gonády) na ventrální straně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528763" y="5241925"/>
            <a:ext cx="7364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Polymorfie - různé tvarové (oozoid, blastozoid)    </a:t>
            </a:r>
            <a:b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</a:b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a funkční typy (gonozoid, gastrozoid, phorozoid), metageneze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  <p:bldP spid="88069" grpId="0" autoUpdateAnimBg="0"/>
      <p:bldP spid="88070" grpId="0" autoUpdateAnimBg="0"/>
      <p:bldP spid="88071" grpId="0" autoUpdateAnimBg="0"/>
      <p:bldP spid="88072" grpId="0" autoUpdateAnimBg="0"/>
      <p:bldP spid="8807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6"/>
          <p:cNvGrpSpPr>
            <a:grpSpLocks/>
          </p:cNvGrpSpPr>
          <p:nvPr/>
        </p:nvGrpSpPr>
        <p:grpSpPr bwMode="auto">
          <a:xfrm>
            <a:off x="250825" y="800100"/>
            <a:ext cx="7977188" cy="396875"/>
            <a:chOff x="158" y="322"/>
            <a:chExt cx="5025" cy="250"/>
          </a:xfrm>
        </p:grpSpPr>
        <p:sp>
          <p:nvSpPr>
            <p:cNvPr id="4116" name="Text Box 2"/>
            <p:cNvSpPr txBox="1">
              <a:spLocks noChangeArrowheads="1"/>
            </p:cNvSpPr>
            <p:nvPr/>
          </p:nvSpPr>
          <p:spPr bwMode="auto">
            <a:xfrm>
              <a:off x="158" y="322"/>
              <a:ext cx="17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 regresní vývoj: </a:t>
              </a:r>
            </a:p>
          </p:txBody>
        </p:sp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1565" y="322"/>
              <a:ext cx="19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pohyblivá larva (aktivita)</a:t>
              </a:r>
            </a:p>
          </p:txBody>
        </p:sp>
        <p:sp>
          <p:nvSpPr>
            <p:cNvPr id="4118" name="Text Box 5"/>
            <p:cNvSpPr txBox="1">
              <a:spLocks noChangeArrowheads="1"/>
            </p:cNvSpPr>
            <p:nvPr/>
          </p:nvSpPr>
          <p:spPr bwMode="auto">
            <a:xfrm>
              <a:off x="3877" y="322"/>
              <a:ext cx="13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pasívní dospělec</a:t>
              </a:r>
            </a:p>
          </p:txBody>
        </p:sp>
        <p:sp>
          <p:nvSpPr>
            <p:cNvPr id="4119" name="Line 6"/>
            <p:cNvSpPr>
              <a:spLocks noChangeShapeType="1"/>
            </p:cNvSpPr>
            <p:nvPr/>
          </p:nvSpPr>
          <p:spPr bwMode="auto">
            <a:xfrm>
              <a:off x="3538" y="457"/>
              <a:ext cx="2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5216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rgbClr val="0066CC"/>
                </a:solidFill>
                <a:latin typeface="Comic Sans MS" panose="030F0702030302020204" pitchFamily="66" charset="0"/>
              </a:rPr>
              <a:t> jednovrstevná pokožka</a:t>
            </a:r>
            <a:r>
              <a:rPr lang="cs-CZ" altLang="cs-CZ" sz="2000">
                <a:latin typeface="Comic Sans MS" panose="030F0702030302020204" pitchFamily="66" charset="0"/>
              </a:rPr>
              <a:t>, </a:t>
            </a:r>
            <a:r>
              <a:rPr lang="cs-CZ" altLang="cs-CZ" sz="2000" b="1">
                <a:solidFill>
                  <a:srgbClr val="006600"/>
                </a:solidFill>
                <a:latin typeface="Comic Sans MS" panose="030F0702030302020204" pitchFamily="66" charset="0"/>
              </a:rPr>
              <a:t>plášť z tunicinu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50825" y="1557338"/>
            <a:ext cx="459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rgbClr val="0066CC"/>
                </a:solidFill>
                <a:latin typeface="Comic Sans MS" panose="030F0702030302020204" pitchFamily="66" charset="0"/>
              </a:rPr>
              <a:t>notochord</a:t>
            </a: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jen v ocásku larev (uro-)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50825" y="1909763"/>
            <a:ext cx="7129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rgbClr val="0066CC"/>
                </a:solidFill>
                <a:latin typeface="Comic Sans MS" panose="030F0702030302020204" pitchFamily="66" charset="0"/>
              </a:rPr>
              <a:t> nervová trubice</a:t>
            </a: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jen u larev, jinak jen cerebrální ganglion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50825" y="2162175"/>
            <a:ext cx="7058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>
                <a:solidFill>
                  <a:srgbClr val="006600"/>
                </a:solidFill>
                <a:latin typeface="Comic Sans MS" panose="030F0702030302020204" pitchFamily="66" charset="0"/>
              </a:rPr>
              <a:t>otevřená cévní soustava, srdce se střídavou pulzací</a:t>
            </a:r>
            <a:r>
              <a:rPr lang="cs-CZ" altLang="cs-CZ" sz="2000"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hemovanadin (jen rod </a:t>
            </a:r>
            <a:r>
              <a:rPr lang="cs-CZ" altLang="cs-CZ" sz="2000" i="1">
                <a:solidFill>
                  <a:schemeClr val="bg2"/>
                </a:solidFill>
                <a:latin typeface="Comic Sans MS" panose="030F0702030302020204" pitchFamily="66" charset="0"/>
              </a:rPr>
              <a:t>Phallusia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250825" y="2917825"/>
            <a:ext cx="4690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peribranchiální</a:t>
            </a:r>
            <a:r>
              <a:rPr lang="cs-CZ" altLang="cs-CZ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prostor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atrioporus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50825" y="3278188"/>
            <a:ext cx="438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rgbClr val="0066CC"/>
                </a:solidFill>
                <a:latin typeface="Comic Sans MS" panose="030F0702030302020204" pitchFamily="66" charset="0"/>
              </a:rPr>
              <a:t> endostyl</a:t>
            </a: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- příjem potravy filtrací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50825" y="3644900"/>
            <a:ext cx="2508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„ukládací ledvina“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50825" y="4005263"/>
            <a:ext cx="481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rgbClr val="0066CC"/>
                </a:solidFill>
                <a:latin typeface="Comic Sans MS" panose="030F0702030302020204" pitchFamily="66" charset="0"/>
              </a:rPr>
              <a:t>hermafrodité 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s nepárovými gonádami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236538" y="4348163"/>
            <a:ext cx="816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složité rozmnožování, i metageneze</a:t>
            </a: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rgbClr val="0066CC"/>
                </a:solidFill>
                <a:latin typeface="Comic Sans MS" panose="030F0702030302020204" pitchFamily="66" charset="0"/>
              </a:rPr>
              <a:t>s nepohlavním rozmnožováním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250825" y="4672013"/>
            <a:ext cx="8893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rgbClr val="0066CC"/>
                </a:solidFill>
                <a:latin typeface="Comic Sans MS" panose="030F0702030302020204" pitchFamily="66" charset="0"/>
              </a:rPr>
              <a:t>jediný shluk Hox genů</a:t>
            </a:r>
            <a:r>
              <a:rPr lang="en-US" altLang="cs-CZ" sz="2000">
                <a:solidFill>
                  <a:srgbClr val="0066CC"/>
                </a:solidFill>
                <a:latin typeface="Comic Sans MS" panose="030F0702030302020204" pitchFamily="66" charset="0"/>
              </a:rPr>
              <a:t> *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(i rozptýleny v genomu mimo shluk) s rozsáhlou</a:t>
            </a: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 b="1">
                <a:solidFill>
                  <a:srgbClr val="006600"/>
                </a:solidFill>
                <a:latin typeface="Comic Sans MS" panose="030F0702030302020204" pitchFamily="66" charset="0"/>
              </a:rPr>
              <a:t>ztrátou cca ½ genů a změnou sekvencí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; v homeoboxu přítomny</a:t>
            </a: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 b="1">
                <a:solidFill>
                  <a:srgbClr val="006600"/>
                </a:solidFill>
                <a:latin typeface="Comic Sans MS" panose="030F0702030302020204" pitchFamily="66" charset="0"/>
              </a:rPr>
              <a:t>introny </a:t>
            </a:r>
            <a:endParaRPr lang="cs-CZ" altLang="cs-CZ" sz="20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252413" y="5429250"/>
            <a:ext cx="7300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nejrychlejší tempo molekulární evoluce ze všech strunatců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247650" y="5661025"/>
            <a:ext cx="7881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2500 rec. druhů, časné kambrium</a:t>
            </a:r>
            <a:r>
              <a:rPr lang="cs-CZ" altLang="cs-CZ"/>
              <a:t> </a:t>
            </a:r>
            <a:r>
              <a:rPr lang="cs-CZ" altLang="cs-CZ">
                <a:solidFill>
                  <a:schemeClr val="bg2"/>
                </a:solidFill>
              </a:rPr>
              <a:t>-</a:t>
            </a:r>
            <a:r>
              <a:rPr lang="cs-CZ" altLang="cs-CZ"/>
              <a:t> </a:t>
            </a:r>
            <a:r>
              <a:rPr lang="cs-CZ" altLang="cs-CZ" sz="2000" i="1">
                <a:solidFill>
                  <a:schemeClr val="bg2"/>
                </a:solidFill>
                <a:latin typeface="Comic Sans MS" panose="030F0702030302020204" pitchFamily="66" charset="0"/>
              </a:rPr>
              <a:t>Cheungkongella ancestralis </a:t>
            </a:r>
            <a:r>
              <a:rPr lang="en-US" altLang="cs-CZ" sz="2000" i="1">
                <a:solidFill>
                  <a:schemeClr val="bg2"/>
                </a:solidFill>
                <a:latin typeface="Comic Sans MS" panose="030F0702030302020204" pitchFamily="66" charset="0"/>
              </a:rPr>
              <a:t>Shankouclava shankouense</a:t>
            </a:r>
            <a:r>
              <a:rPr lang="cs-CZ" altLang="cs-CZ" sz="2000" i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(jižní Čína) 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65138" y="6446838"/>
            <a:ext cx="8315325" cy="366712"/>
            <a:chOff x="293" y="4061"/>
            <a:chExt cx="5238" cy="231"/>
          </a:xfrm>
        </p:grpSpPr>
        <p:sp>
          <p:nvSpPr>
            <p:cNvPr id="4114" name="Text Box 21"/>
            <p:cNvSpPr txBox="1">
              <a:spLocks noChangeArrowheads="1"/>
            </p:cNvSpPr>
            <p:nvPr/>
          </p:nvSpPr>
          <p:spPr bwMode="auto">
            <a:xfrm>
              <a:off x="293" y="4061"/>
              <a:ext cx="52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cs-CZ" sz="1800">
                  <a:solidFill>
                    <a:schemeClr val="bg2"/>
                  </a:solidFill>
                  <a:latin typeface="Comic Sans MS" panose="030F0702030302020204" pitchFamily="66" charset="0"/>
                </a:rPr>
                <a:t>* </a:t>
              </a:r>
              <a:r>
                <a:rPr lang="cs-CZ" altLang="cs-CZ" sz="1800">
                  <a:solidFill>
                    <a:schemeClr val="bg2"/>
                  </a:solidFill>
                  <a:latin typeface="Comic Sans MS" panose="030F0702030302020204" pitchFamily="66" charset="0"/>
                </a:rPr>
                <a:t>V evoluci obratlovců došlo postupně k opakované duplikaci shluků Hox genů)</a:t>
              </a:r>
            </a:p>
          </p:txBody>
        </p:sp>
        <p:sp>
          <p:nvSpPr>
            <p:cNvPr id="4115" name="Line 27"/>
            <p:cNvSpPr>
              <a:spLocks noChangeShapeType="1"/>
            </p:cNvSpPr>
            <p:nvPr/>
          </p:nvSpPr>
          <p:spPr bwMode="auto">
            <a:xfrm>
              <a:off x="340" y="4065"/>
              <a:ext cx="149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13" name="Text Box 28"/>
          <p:cNvSpPr txBox="1">
            <a:spLocks noChangeArrowheads="1"/>
          </p:cNvSpPr>
          <p:nvPr/>
        </p:nvSpPr>
        <p:spPr bwMode="auto">
          <a:xfrm>
            <a:off x="4041775" y="404813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Znaky</a:t>
            </a:r>
          </a:p>
        </p:txBody>
      </p:sp>
      <p:grpSp>
        <p:nvGrpSpPr>
          <p:cNvPr id="24" name="Skupina 23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utoUpdateAnimBg="0"/>
      <p:bldP spid="74760" grpId="0" autoUpdateAnimBg="0"/>
      <p:bldP spid="74761" grpId="0" autoUpdateAnimBg="0"/>
      <p:bldP spid="74762" grpId="0" autoUpdateAnimBg="0"/>
      <p:bldP spid="74763" grpId="0" autoUpdateAnimBg="0"/>
      <p:bldP spid="74764" grpId="0" autoUpdateAnimBg="0"/>
      <p:bldP spid="74765" grpId="0" autoUpdateAnimBg="0"/>
      <p:bldP spid="74766" grpId="0" autoUpdateAnimBg="0"/>
      <p:bldP spid="74767" grpId="0" autoUpdateAnimBg="0"/>
      <p:bldP spid="74772" grpId="0" autoUpdateAnimBg="0"/>
      <p:bldP spid="74774" grpId="0"/>
      <p:bldP spid="747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SALP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92150"/>
            <a:ext cx="5256213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SALP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38163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SALP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5553075"/>
            <a:ext cx="495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246188" y="1892300"/>
            <a:ext cx="1093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oozoid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114425" y="4267200"/>
            <a:ext cx="324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blastozoid (gonozoid)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396875" y="5702300"/>
            <a:ext cx="331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 err="1">
                <a:solidFill>
                  <a:schemeClr val="bg2"/>
                </a:solidFill>
                <a:latin typeface="Comic Sans MS" panose="030F0702030302020204" pitchFamily="66" charset="0"/>
              </a:rPr>
              <a:t>oozoid</a:t>
            </a:r>
            <a:r>
              <a:rPr lang="cs-CZ" altLang="cs-CZ" dirty="0">
                <a:solidFill>
                  <a:schemeClr val="bg2"/>
                </a:solidFill>
                <a:latin typeface="Comic Sans MS" panose="030F0702030302020204" pitchFamily="66" charset="0"/>
              </a:rPr>
              <a:t> s řetízkem </a:t>
            </a:r>
            <a:r>
              <a:rPr lang="cs-CZ" altLang="cs-CZ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blastozoidů</a:t>
            </a:r>
            <a:endParaRPr lang="cs-CZ" altLang="cs-CZ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395288" y="620713"/>
            <a:ext cx="212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Tvarové typy: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1371600"/>
            <a:ext cx="1905000" cy="871538"/>
            <a:chOff x="2064" y="864"/>
            <a:chExt cx="1200" cy="549"/>
          </a:xfrm>
        </p:grpSpPr>
        <p:sp>
          <p:nvSpPr>
            <p:cNvPr id="21599" name="AutoShape 3"/>
            <p:cNvSpPr>
              <a:spLocks noChangeArrowheads="1"/>
            </p:cNvSpPr>
            <p:nvPr/>
          </p:nvSpPr>
          <p:spPr bwMode="auto">
            <a:xfrm>
              <a:off x="2064" y="864"/>
              <a:ext cx="1200" cy="144"/>
            </a:xfrm>
            <a:prstGeom prst="rightArrow">
              <a:avLst>
                <a:gd name="adj1" fmla="val 50000"/>
                <a:gd name="adj2" fmla="val 208333"/>
              </a:avLst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600" name="Text Box 4"/>
            <p:cNvSpPr txBox="1">
              <a:spLocks noChangeArrowheads="1"/>
            </p:cNvSpPr>
            <p:nvPr/>
          </p:nvSpPr>
          <p:spPr bwMode="auto">
            <a:xfrm>
              <a:off x="2113" y="971"/>
              <a:ext cx="9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nepohlavně</a:t>
              </a:r>
            </a:p>
            <a:p>
              <a:pPr algn="ctr"/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strobilací</a:t>
              </a:r>
              <a:endParaRPr lang="cs-CZ" altLang="cs-CZ">
                <a:solidFill>
                  <a:schemeClr val="bg2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31925" y="1238250"/>
            <a:ext cx="1511300" cy="901700"/>
            <a:chOff x="902" y="749"/>
            <a:chExt cx="952" cy="568"/>
          </a:xfrm>
        </p:grpSpPr>
        <p:sp>
          <p:nvSpPr>
            <p:cNvPr id="21597" name="Text Box 6"/>
            <p:cNvSpPr txBox="1">
              <a:spLocks noChangeArrowheads="1"/>
            </p:cNvSpPr>
            <p:nvPr/>
          </p:nvSpPr>
          <p:spPr bwMode="auto">
            <a:xfrm>
              <a:off x="902" y="749"/>
              <a:ext cx="9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>
                  <a:solidFill>
                    <a:schemeClr val="bg2"/>
                  </a:solidFill>
                  <a:latin typeface="Comic Sans MS" panose="030F0702030302020204" pitchFamily="66" charset="0"/>
                </a:rPr>
                <a:t>OOZOID</a:t>
              </a:r>
            </a:p>
          </p:txBody>
        </p:sp>
        <p:sp>
          <p:nvSpPr>
            <p:cNvPr id="21598" name="Text Box 7"/>
            <p:cNvSpPr txBox="1">
              <a:spLocks noChangeArrowheads="1"/>
            </p:cNvSpPr>
            <p:nvPr/>
          </p:nvSpPr>
          <p:spPr bwMode="auto">
            <a:xfrm>
              <a:off x="1004" y="1067"/>
              <a:ext cx="4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větší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410200" y="1223963"/>
            <a:ext cx="3181350" cy="901700"/>
            <a:chOff x="3408" y="771"/>
            <a:chExt cx="2004" cy="568"/>
          </a:xfrm>
        </p:grpSpPr>
        <p:sp>
          <p:nvSpPr>
            <p:cNvPr id="21595" name="Text Box 9"/>
            <p:cNvSpPr txBox="1">
              <a:spLocks noChangeArrowheads="1"/>
            </p:cNvSpPr>
            <p:nvPr/>
          </p:nvSpPr>
          <p:spPr bwMode="auto">
            <a:xfrm>
              <a:off x="3414" y="771"/>
              <a:ext cx="15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>
                  <a:solidFill>
                    <a:schemeClr val="bg2"/>
                  </a:solidFill>
                  <a:latin typeface="Comic Sans MS" panose="030F0702030302020204" pitchFamily="66" charset="0"/>
                </a:rPr>
                <a:t>BLASTOZOIDI</a:t>
              </a:r>
            </a:p>
          </p:txBody>
        </p:sp>
        <p:sp>
          <p:nvSpPr>
            <p:cNvPr id="21596" name="Text Box 10"/>
            <p:cNvSpPr txBox="1">
              <a:spLocks noChangeArrowheads="1"/>
            </p:cNvSpPr>
            <p:nvPr/>
          </p:nvSpPr>
          <p:spPr bwMode="auto">
            <a:xfrm>
              <a:off x="3408" y="1089"/>
              <a:ext cx="2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menší, řetízkovité kolonie</a:t>
              </a:r>
              <a:endParaRPr lang="cs-CZ" altLang="cs-CZ">
                <a:solidFill>
                  <a:schemeClr val="bg2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413125" y="2133600"/>
            <a:ext cx="2987675" cy="1176338"/>
            <a:chOff x="2150" y="1344"/>
            <a:chExt cx="1882" cy="741"/>
          </a:xfrm>
        </p:grpSpPr>
        <p:sp>
          <p:nvSpPr>
            <p:cNvPr id="21590" name="Text Box 12"/>
            <p:cNvSpPr txBox="1">
              <a:spLocks noChangeArrowheads="1"/>
            </p:cNvSpPr>
            <p:nvPr/>
          </p:nvSpPr>
          <p:spPr bwMode="auto">
            <a:xfrm>
              <a:off x="2150" y="1835"/>
              <a:ext cx="11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GONOZOIDI</a:t>
              </a:r>
              <a:endParaRPr lang="cs-CZ" altLang="cs-CZ">
                <a:solidFill>
                  <a:schemeClr val="bg2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1591" name="Group 13"/>
            <p:cNvGrpSpPr>
              <a:grpSpLocks/>
            </p:cNvGrpSpPr>
            <p:nvPr/>
          </p:nvGrpSpPr>
          <p:grpSpPr bwMode="auto">
            <a:xfrm>
              <a:off x="2688" y="1344"/>
              <a:ext cx="1344" cy="528"/>
              <a:chOff x="2688" y="1344"/>
              <a:chExt cx="1344" cy="528"/>
            </a:xfrm>
          </p:grpSpPr>
          <p:sp>
            <p:nvSpPr>
              <p:cNvPr id="21592" name="Line 14"/>
              <p:cNvSpPr>
                <a:spLocks noChangeShapeType="1"/>
              </p:cNvSpPr>
              <p:nvPr/>
            </p:nvSpPr>
            <p:spPr bwMode="auto">
              <a:xfrm>
                <a:off x="4032" y="1344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93" name="Line 15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94" name="Line 16"/>
              <p:cNvSpPr>
                <a:spLocks noChangeShapeType="1"/>
              </p:cNvSpPr>
              <p:nvPr/>
            </p:nvSpPr>
            <p:spPr bwMode="auto">
              <a:xfrm>
                <a:off x="2688" y="168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236913" y="3429000"/>
            <a:ext cx="1792287" cy="1009650"/>
            <a:chOff x="2039" y="2160"/>
            <a:chExt cx="1129" cy="636"/>
          </a:xfrm>
        </p:grpSpPr>
        <p:sp>
          <p:nvSpPr>
            <p:cNvPr id="21588" name="Line 18"/>
            <p:cNvSpPr>
              <a:spLocks noChangeShapeType="1"/>
            </p:cNvSpPr>
            <p:nvPr/>
          </p:nvSpPr>
          <p:spPr bwMode="auto">
            <a:xfrm flipH="1" flipV="1">
              <a:off x="2736" y="2160"/>
              <a:ext cx="432" cy="38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89" name="Text Box 19"/>
            <p:cNvSpPr txBox="1">
              <a:spLocks noChangeArrowheads="1"/>
            </p:cNvSpPr>
            <p:nvPr/>
          </p:nvSpPr>
          <p:spPr bwMode="auto">
            <a:xfrm>
              <a:off x="2039" y="2354"/>
              <a:ext cx="9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nepohlavně</a:t>
              </a:r>
            </a:p>
            <a:p>
              <a:pPr algn="ctr"/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strobilací</a:t>
              </a:r>
              <a:endParaRPr lang="cs-CZ" altLang="cs-CZ">
                <a:solidFill>
                  <a:schemeClr val="bg2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435100" y="2209800"/>
            <a:ext cx="1917700" cy="838200"/>
            <a:chOff x="904" y="1392"/>
            <a:chExt cx="1208" cy="528"/>
          </a:xfrm>
        </p:grpSpPr>
        <p:sp>
          <p:nvSpPr>
            <p:cNvPr id="21586" name="Line 21"/>
            <p:cNvSpPr>
              <a:spLocks noChangeShapeType="1"/>
            </p:cNvSpPr>
            <p:nvPr/>
          </p:nvSpPr>
          <p:spPr bwMode="auto">
            <a:xfrm flipH="1" flipV="1">
              <a:off x="1536" y="1392"/>
              <a:ext cx="576" cy="52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87" name="Text Box 22"/>
            <p:cNvSpPr txBox="1">
              <a:spLocks noChangeArrowheads="1"/>
            </p:cNvSpPr>
            <p:nvPr/>
          </p:nvSpPr>
          <p:spPr bwMode="auto">
            <a:xfrm>
              <a:off x="904" y="1634"/>
              <a:ext cx="7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pohlavně</a:t>
              </a:r>
              <a:endParaRPr lang="cs-CZ" altLang="cs-CZ">
                <a:solidFill>
                  <a:schemeClr val="bg2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34925" y="5589588"/>
            <a:ext cx="7850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Strobilace primární: stolo prolifer (Salpida) – phorocyty - stolo 		        dorsalis (Doliolida)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34925" y="6345238"/>
            <a:ext cx="612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Strobilace sekundární: na stolo dorsalis (Doliolida)</a:t>
            </a: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5410200" y="4356100"/>
            <a:ext cx="169863" cy="596900"/>
            <a:chOff x="3408" y="2744"/>
            <a:chExt cx="107" cy="376"/>
          </a:xfrm>
        </p:grpSpPr>
        <p:grpSp>
          <p:nvGrpSpPr>
            <p:cNvPr id="21581" name="Group 35"/>
            <p:cNvGrpSpPr>
              <a:grpSpLocks/>
            </p:cNvGrpSpPr>
            <p:nvPr/>
          </p:nvGrpSpPr>
          <p:grpSpPr bwMode="auto">
            <a:xfrm>
              <a:off x="3408" y="2744"/>
              <a:ext cx="107" cy="280"/>
              <a:chOff x="3408" y="2744"/>
              <a:chExt cx="107" cy="280"/>
            </a:xfrm>
          </p:grpSpPr>
          <p:sp>
            <p:nvSpPr>
              <p:cNvPr id="21583" name="Oval 36"/>
              <p:cNvSpPr>
                <a:spLocks noChangeArrowheads="1"/>
              </p:cNvSpPr>
              <p:nvPr/>
            </p:nvSpPr>
            <p:spPr bwMode="auto">
              <a:xfrm>
                <a:off x="3408" y="2928"/>
                <a:ext cx="96" cy="9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84" name="Oval 37"/>
              <p:cNvSpPr>
                <a:spLocks noChangeArrowheads="1"/>
              </p:cNvSpPr>
              <p:nvPr/>
            </p:nvSpPr>
            <p:spPr bwMode="auto">
              <a:xfrm>
                <a:off x="3408" y="2832"/>
                <a:ext cx="96" cy="9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85" name="Oval 38"/>
              <p:cNvSpPr>
                <a:spLocks noChangeArrowheads="1"/>
              </p:cNvSpPr>
              <p:nvPr/>
            </p:nvSpPr>
            <p:spPr bwMode="auto">
              <a:xfrm>
                <a:off x="3419" y="2744"/>
                <a:ext cx="96" cy="9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21582" name="Oval 39"/>
            <p:cNvSpPr>
              <a:spLocks noChangeArrowheads="1"/>
            </p:cNvSpPr>
            <p:nvPr/>
          </p:nvSpPr>
          <p:spPr bwMode="auto">
            <a:xfrm>
              <a:off x="3408" y="2976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 rot="10800000">
            <a:off x="609600" y="3429000"/>
            <a:ext cx="2179638" cy="919163"/>
            <a:chOff x="384" y="2352"/>
            <a:chExt cx="1373" cy="579"/>
          </a:xfrm>
        </p:grpSpPr>
        <p:grpSp>
          <p:nvGrpSpPr>
            <p:cNvPr id="21569" name="Group 25"/>
            <p:cNvGrpSpPr>
              <a:grpSpLocks/>
            </p:cNvGrpSpPr>
            <p:nvPr/>
          </p:nvGrpSpPr>
          <p:grpSpPr bwMode="auto">
            <a:xfrm>
              <a:off x="384" y="2352"/>
              <a:ext cx="1111" cy="403"/>
              <a:chOff x="384" y="2352"/>
              <a:chExt cx="1111" cy="403"/>
            </a:xfrm>
          </p:grpSpPr>
          <p:grpSp>
            <p:nvGrpSpPr>
              <p:cNvPr id="21573" name="Group 26"/>
              <p:cNvGrpSpPr>
                <a:grpSpLocks/>
              </p:cNvGrpSpPr>
              <p:nvPr/>
            </p:nvGrpSpPr>
            <p:grpSpPr bwMode="auto">
              <a:xfrm>
                <a:off x="384" y="2352"/>
                <a:ext cx="816" cy="403"/>
                <a:chOff x="384" y="2352"/>
                <a:chExt cx="816" cy="403"/>
              </a:xfrm>
            </p:grpSpPr>
            <p:sp>
              <p:nvSpPr>
                <p:cNvPr id="21579" name="Oval 27"/>
                <p:cNvSpPr>
                  <a:spLocks noChangeArrowheads="1"/>
                </p:cNvSpPr>
                <p:nvPr/>
              </p:nvSpPr>
              <p:spPr bwMode="auto">
                <a:xfrm>
                  <a:off x="384" y="2352"/>
                  <a:ext cx="816" cy="384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1580" name="Oval 28"/>
                <p:cNvSpPr>
                  <a:spLocks noChangeArrowheads="1"/>
                </p:cNvSpPr>
                <p:nvPr/>
              </p:nvSpPr>
              <p:spPr bwMode="auto">
                <a:xfrm>
                  <a:off x="748" y="2659"/>
                  <a:ext cx="40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  <p:grpSp>
            <p:nvGrpSpPr>
              <p:cNvPr id="21574" name="Group 29"/>
              <p:cNvGrpSpPr>
                <a:grpSpLocks/>
              </p:cNvGrpSpPr>
              <p:nvPr/>
            </p:nvGrpSpPr>
            <p:grpSpPr bwMode="auto">
              <a:xfrm>
                <a:off x="1111" y="2654"/>
                <a:ext cx="384" cy="96"/>
                <a:chOff x="1248" y="2064"/>
                <a:chExt cx="384" cy="96"/>
              </a:xfrm>
            </p:grpSpPr>
            <p:sp>
              <p:nvSpPr>
                <p:cNvPr id="21575" name="Oval 30"/>
                <p:cNvSpPr>
                  <a:spLocks noChangeArrowheads="1"/>
                </p:cNvSpPr>
                <p:nvPr/>
              </p:nvSpPr>
              <p:spPr bwMode="auto">
                <a:xfrm>
                  <a:off x="1440" y="2064"/>
                  <a:ext cx="96" cy="86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1576" name="Oval 31"/>
                <p:cNvSpPr>
                  <a:spLocks noChangeArrowheads="1"/>
                </p:cNvSpPr>
                <p:nvPr/>
              </p:nvSpPr>
              <p:spPr bwMode="auto">
                <a:xfrm>
                  <a:off x="1248" y="2074"/>
                  <a:ext cx="96" cy="86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1577" name="Oval 32"/>
                <p:cNvSpPr>
                  <a:spLocks noChangeArrowheads="1"/>
                </p:cNvSpPr>
                <p:nvPr/>
              </p:nvSpPr>
              <p:spPr bwMode="auto">
                <a:xfrm>
                  <a:off x="1344" y="2074"/>
                  <a:ext cx="96" cy="86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1578" name="Oval 33"/>
                <p:cNvSpPr>
                  <a:spLocks noChangeArrowheads="1"/>
                </p:cNvSpPr>
                <p:nvPr/>
              </p:nvSpPr>
              <p:spPr bwMode="auto">
                <a:xfrm>
                  <a:off x="1536" y="2064"/>
                  <a:ext cx="96" cy="86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</p:grpSp>
        <p:grpSp>
          <p:nvGrpSpPr>
            <p:cNvPr id="21570" name="Group 40"/>
            <p:cNvGrpSpPr>
              <a:grpSpLocks/>
            </p:cNvGrpSpPr>
            <p:nvPr/>
          </p:nvGrpSpPr>
          <p:grpSpPr bwMode="auto">
            <a:xfrm>
              <a:off x="1338" y="2547"/>
              <a:ext cx="419" cy="384"/>
              <a:chOff x="1338" y="2547"/>
              <a:chExt cx="419" cy="384"/>
            </a:xfrm>
          </p:grpSpPr>
          <p:sp>
            <p:nvSpPr>
              <p:cNvPr id="21571" name="Line 41"/>
              <p:cNvSpPr>
                <a:spLocks noChangeShapeType="1"/>
              </p:cNvSpPr>
              <p:nvPr/>
            </p:nvSpPr>
            <p:spPr bwMode="auto">
              <a:xfrm>
                <a:off x="1338" y="2547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72" name="Oval 42"/>
              <p:cNvSpPr>
                <a:spLocks noChangeArrowheads="1"/>
              </p:cNvSpPr>
              <p:nvPr/>
            </p:nvSpPr>
            <p:spPr bwMode="auto">
              <a:xfrm>
                <a:off x="1565" y="2603"/>
                <a:ext cx="192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</p:grp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2232025" y="4868863"/>
            <a:ext cx="1908175" cy="617537"/>
            <a:chOff x="1406" y="3067"/>
            <a:chExt cx="1202" cy="389"/>
          </a:xfrm>
        </p:grpSpPr>
        <p:sp>
          <p:nvSpPr>
            <p:cNvPr id="21567" name="Oval 48"/>
            <p:cNvSpPr>
              <a:spLocks noChangeArrowheads="1"/>
            </p:cNvSpPr>
            <p:nvPr/>
          </p:nvSpPr>
          <p:spPr bwMode="auto">
            <a:xfrm>
              <a:off x="1406" y="3072"/>
              <a:ext cx="816" cy="384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68" name="Oval 49"/>
            <p:cNvSpPr>
              <a:spLocks noChangeArrowheads="1"/>
            </p:cNvSpPr>
            <p:nvPr/>
          </p:nvSpPr>
          <p:spPr bwMode="auto">
            <a:xfrm>
              <a:off x="1792" y="3067"/>
              <a:ext cx="81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3457575" y="4718050"/>
            <a:ext cx="609600" cy="295275"/>
            <a:chOff x="2178" y="2972"/>
            <a:chExt cx="384" cy="186"/>
          </a:xfrm>
        </p:grpSpPr>
        <p:grpSp>
          <p:nvGrpSpPr>
            <p:cNvPr id="21557" name="Group 51"/>
            <p:cNvGrpSpPr>
              <a:grpSpLocks/>
            </p:cNvGrpSpPr>
            <p:nvPr/>
          </p:nvGrpSpPr>
          <p:grpSpPr bwMode="auto">
            <a:xfrm>
              <a:off x="2178" y="2972"/>
              <a:ext cx="384" cy="96"/>
              <a:chOff x="1248" y="2064"/>
              <a:chExt cx="384" cy="96"/>
            </a:xfrm>
          </p:grpSpPr>
          <p:sp>
            <p:nvSpPr>
              <p:cNvPr id="21563" name="Oval 52"/>
              <p:cNvSpPr>
                <a:spLocks noChangeArrowheads="1"/>
              </p:cNvSpPr>
              <p:nvPr/>
            </p:nvSpPr>
            <p:spPr bwMode="auto">
              <a:xfrm>
                <a:off x="1440" y="2064"/>
                <a:ext cx="96" cy="8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64" name="Oval 53"/>
              <p:cNvSpPr>
                <a:spLocks noChangeArrowheads="1"/>
              </p:cNvSpPr>
              <p:nvPr/>
            </p:nvSpPr>
            <p:spPr bwMode="auto">
              <a:xfrm>
                <a:off x="1248" y="2074"/>
                <a:ext cx="96" cy="8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65" name="Oval 54"/>
              <p:cNvSpPr>
                <a:spLocks noChangeArrowheads="1"/>
              </p:cNvSpPr>
              <p:nvPr/>
            </p:nvSpPr>
            <p:spPr bwMode="auto">
              <a:xfrm>
                <a:off x="1344" y="2074"/>
                <a:ext cx="96" cy="8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66" name="Oval 55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96" cy="8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21558" name="Group 56"/>
            <p:cNvGrpSpPr>
              <a:grpSpLocks/>
            </p:cNvGrpSpPr>
            <p:nvPr/>
          </p:nvGrpSpPr>
          <p:grpSpPr bwMode="auto">
            <a:xfrm>
              <a:off x="2178" y="3062"/>
              <a:ext cx="384" cy="96"/>
              <a:chOff x="1248" y="2064"/>
              <a:chExt cx="384" cy="96"/>
            </a:xfrm>
          </p:grpSpPr>
          <p:sp>
            <p:nvSpPr>
              <p:cNvPr id="21559" name="Oval 57"/>
              <p:cNvSpPr>
                <a:spLocks noChangeArrowheads="1"/>
              </p:cNvSpPr>
              <p:nvPr/>
            </p:nvSpPr>
            <p:spPr bwMode="auto">
              <a:xfrm>
                <a:off x="1440" y="2064"/>
                <a:ext cx="96" cy="86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60" name="Oval 58"/>
              <p:cNvSpPr>
                <a:spLocks noChangeArrowheads="1"/>
              </p:cNvSpPr>
              <p:nvPr/>
            </p:nvSpPr>
            <p:spPr bwMode="auto">
              <a:xfrm>
                <a:off x="1248" y="2074"/>
                <a:ext cx="96" cy="86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61" name="Oval 59"/>
              <p:cNvSpPr>
                <a:spLocks noChangeArrowheads="1"/>
              </p:cNvSpPr>
              <p:nvPr/>
            </p:nvSpPr>
            <p:spPr bwMode="auto">
              <a:xfrm>
                <a:off x="1344" y="2074"/>
                <a:ext cx="96" cy="86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62" name="Oval 60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96" cy="86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</p:grp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5029200" y="2667000"/>
            <a:ext cx="4094163" cy="2819400"/>
            <a:chOff x="3168" y="1680"/>
            <a:chExt cx="2579" cy="1776"/>
          </a:xfrm>
        </p:grpSpPr>
        <p:grpSp>
          <p:nvGrpSpPr>
            <p:cNvPr id="21541" name="Group 62"/>
            <p:cNvGrpSpPr>
              <a:grpSpLocks/>
            </p:cNvGrpSpPr>
            <p:nvPr/>
          </p:nvGrpSpPr>
          <p:grpSpPr bwMode="auto">
            <a:xfrm>
              <a:off x="3168" y="1680"/>
              <a:ext cx="1207" cy="1068"/>
              <a:chOff x="3168" y="1680"/>
              <a:chExt cx="1207" cy="1068"/>
            </a:xfrm>
          </p:grpSpPr>
          <p:sp>
            <p:nvSpPr>
              <p:cNvPr id="21555" name="Line 63"/>
              <p:cNvSpPr>
                <a:spLocks noChangeShapeType="1"/>
              </p:cNvSpPr>
              <p:nvPr/>
            </p:nvSpPr>
            <p:spPr bwMode="auto">
              <a:xfrm>
                <a:off x="3696" y="1680"/>
                <a:ext cx="0" cy="76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56" name="Text Box 64"/>
              <p:cNvSpPr txBox="1">
                <a:spLocks noChangeArrowheads="1"/>
              </p:cNvSpPr>
              <p:nvPr/>
            </p:nvSpPr>
            <p:spPr bwMode="auto">
              <a:xfrm>
                <a:off x="3168" y="2498"/>
                <a:ext cx="12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cs-CZ" altLang="cs-CZ" sz="2000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PHOROZOIDI</a:t>
                </a:r>
                <a:endParaRPr lang="cs-CZ" altLang="cs-CZ">
                  <a:solidFill>
                    <a:schemeClr val="bg2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1542" name="Group 65"/>
            <p:cNvGrpSpPr>
              <a:grpSpLocks/>
            </p:cNvGrpSpPr>
            <p:nvPr/>
          </p:nvGrpSpPr>
          <p:grpSpPr bwMode="auto">
            <a:xfrm>
              <a:off x="4032" y="1680"/>
              <a:ext cx="1715" cy="1538"/>
              <a:chOff x="4032" y="1680"/>
              <a:chExt cx="1715" cy="1538"/>
            </a:xfrm>
          </p:grpSpPr>
          <p:sp>
            <p:nvSpPr>
              <p:cNvPr id="21552" name="Text Box 66"/>
              <p:cNvSpPr txBox="1">
                <a:spLocks noChangeArrowheads="1"/>
              </p:cNvSpPr>
              <p:nvPr/>
            </p:nvSpPr>
            <p:spPr bwMode="auto">
              <a:xfrm>
                <a:off x="4328" y="2968"/>
                <a:ext cx="14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cs-CZ" altLang="cs-CZ" sz="2000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GASTEROZOIDI</a:t>
                </a:r>
                <a:endParaRPr lang="cs-CZ" altLang="cs-CZ">
                  <a:solidFill>
                    <a:schemeClr val="bg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553" name="Line 67"/>
              <p:cNvSpPr>
                <a:spLocks noChangeShapeType="1"/>
              </p:cNvSpPr>
              <p:nvPr/>
            </p:nvSpPr>
            <p:spPr bwMode="auto">
              <a:xfrm>
                <a:off x="4896" y="1680"/>
                <a:ext cx="0" cy="124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54" name="Line 68"/>
              <p:cNvSpPr>
                <a:spLocks noChangeShapeType="1"/>
              </p:cNvSpPr>
              <p:nvPr/>
            </p:nvSpPr>
            <p:spPr bwMode="auto">
              <a:xfrm>
                <a:off x="4032" y="1680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1543" name="Line 69"/>
            <p:cNvSpPr>
              <a:spLocks noChangeShapeType="1"/>
            </p:cNvSpPr>
            <p:nvPr/>
          </p:nvSpPr>
          <p:spPr bwMode="auto">
            <a:xfrm flipH="1">
              <a:off x="3792" y="3216"/>
              <a:ext cx="480" cy="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44" name="Line 70"/>
            <p:cNvSpPr>
              <a:spLocks noChangeShapeType="1"/>
            </p:cNvSpPr>
            <p:nvPr/>
          </p:nvSpPr>
          <p:spPr bwMode="auto">
            <a:xfrm flipH="1">
              <a:off x="3600" y="2784"/>
              <a:ext cx="192" cy="2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1545" name="Group 71"/>
            <p:cNvGrpSpPr>
              <a:grpSpLocks/>
            </p:cNvGrpSpPr>
            <p:nvPr/>
          </p:nvGrpSpPr>
          <p:grpSpPr bwMode="auto">
            <a:xfrm>
              <a:off x="3198" y="3072"/>
              <a:ext cx="498" cy="384"/>
              <a:chOff x="3198" y="3072"/>
              <a:chExt cx="498" cy="384"/>
            </a:xfrm>
          </p:grpSpPr>
          <p:grpSp>
            <p:nvGrpSpPr>
              <p:cNvPr id="21546" name="Group 72"/>
              <p:cNvGrpSpPr>
                <a:grpSpLocks/>
              </p:cNvGrpSpPr>
              <p:nvPr/>
            </p:nvGrpSpPr>
            <p:grpSpPr bwMode="auto">
              <a:xfrm>
                <a:off x="3351" y="3072"/>
                <a:ext cx="345" cy="384"/>
                <a:chOff x="3351" y="3072"/>
                <a:chExt cx="345" cy="384"/>
              </a:xfrm>
            </p:grpSpPr>
            <p:sp>
              <p:nvSpPr>
                <p:cNvPr id="21548" name="Oval 73"/>
                <p:cNvSpPr>
                  <a:spLocks noChangeArrowheads="1"/>
                </p:cNvSpPr>
                <p:nvPr/>
              </p:nvSpPr>
              <p:spPr bwMode="auto">
                <a:xfrm>
                  <a:off x="3504" y="3264"/>
                  <a:ext cx="192" cy="192"/>
                </a:xfrm>
                <a:prstGeom prst="ellipse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  <p:grpSp>
              <p:nvGrpSpPr>
                <p:cNvPr id="21549" name="Group 74"/>
                <p:cNvGrpSpPr>
                  <a:grpSpLocks/>
                </p:cNvGrpSpPr>
                <p:nvPr/>
              </p:nvGrpSpPr>
              <p:grpSpPr bwMode="auto">
                <a:xfrm>
                  <a:off x="3351" y="3072"/>
                  <a:ext cx="192" cy="288"/>
                  <a:chOff x="3360" y="3072"/>
                  <a:chExt cx="192" cy="288"/>
                </a:xfrm>
              </p:grpSpPr>
              <p:sp>
                <p:nvSpPr>
                  <p:cNvPr id="2155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cs-CZ" altLang="cs-CZ"/>
                  </a:p>
                </p:txBody>
              </p:sp>
              <p:sp>
                <p:nvSpPr>
                  <p:cNvPr id="21551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072"/>
                    <a:ext cx="192" cy="192"/>
                  </a:xfrm>
                  <a:prstGeom prst="ellipse">
                    <a:avLst/>
                  </a:prstGeom>
                  <a:solidFill>
                    <a:srgbClr val="3399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cs-CZ" altLang="cs-CZ"/>
                  </a:p>
                </p:txBody>
              </p:sp>
            </p:grpSp>
          </p:grpSp>
          <p:sp>
            <p:nvSpPr>
              <p:cNvPr id="21547" name="Oval 77"/>
              <p:cNvSpPr>
                <a:spLocks noChangeArrowheads="1"/>
              </p:cNvSpPr>
              <p:nvPr/>
            </p:nvSpPr>
            <p:spPr bwMode="auto">
              <a:xfrm>
                <a:off x="3198" y="3249"/>
                <a:ext cx="192" cy="192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</p:grpSp>
      </p:grpSp>
      <p:grpSp>
        <p:nvGrpSpPr>
          <p:cNvPr id="26" name="Group 78"/>
          <p:cNvGrpSpPr>
            <a:grpSpLocks/>
          </p:cNvGrpSpPr>
          <p:nvPr/>
        </p:nvGrpSpPr>
        <p:grpSpPr bwMode="auto">
          <a:xfrm>
            <a:off x="3563938" y="4452938"/>
            <a:ext cx="285750" cy="271462"/>
            <a:chOff x="2200" y="2760"/>
            <a:chExt cx="180" cy="171"/>
          </a:xfrm>
        </p:grpSpPr>
        <p:sp>
          <p:nvSpPr>
            <p:cNvPr id="21537" name="Oval 79"/>
            <p:cNvSpPr>
              <a:spLocks noChangeArrowheads="1"/>
            </p:cNvSpPr>
            <p:nvPr/>
          </p:nvSpPr>
          <p:spPr bwMode="auto">
            <a:xfrm>
              <a:off x="2200" y="288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38" name="Oval 80"/>
            <p:cNvSpPr>
              <a:spLocks noChangeArrowheads="1"/>
            </p:cNvSpPr>
            <p:nvPr/>
          </p:nvSpPr>
          <p:spPr bwMode="auto">
            <a:xfrm>
              <a:off x="2245" y="284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39" name="Oval 81"/>
            <p:cNvSpPr>
              <a:spLocks noChangeArrowheads="1"/>
            </p:cNvSpPr>
            <p:nvPr/>
          </p:nvSpPr>
          <p:spPr bwMode="auto">
            <a:xfrm>
              <a:off x="2290" y="280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40" name="Oval 82"/>
            <p:cNvSpPr>
              <a:spLocks noChangeArrowheads="1"/>
            </p:cNvSpPr>
            <p:nvPr/>
          </p:nvSpPr>
          <p:spPr bwMode="auto">
            <a:xfrm>
              <a:off x="2335" y="276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27" name="Group 83"/>
          <p:cNvGrpSpPr>
            <a:grpSpLocks/>
          </p:cNvGrpSpPr>
          <p:nvPr/>
        </p:nvGrpSpPr>
        <p:grpSpPr bwMode="auto">
          <a:xfrm>
            <a:off x="3709988" y="4452938"/>
            <a:ext cx="285750" cy="271462"/>
            <a:chOff x="2200" y="2760"/>
            <a:chExt cx="180" cy="171"/>
          </a:xfrm>
        </p:grpSpPr>
        <p:sp>
          <p:nvSpPr>
            <p:cNvPr id="21533" name="Oval 84"/>
            <p:cNvSpPr>
              <a:spLocks noChangeArrowheads="1"/>
            </p:cNvSpPr>
            <p:nvPr/>
          </p:nvSpPr>
          <p:spPr bwMode="auto">
            <a:xfrm>
              <a:off x="2200" y="288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34" name="Oval 85"/>
            <p:cNvSpPr>
              <a:spLocks noChangeArrowheads="1"/>
            </p:cNvSpPr>
            <p:nvPr/>
          </p:nvSpPr>
          <p:spPr bwMode="auto">
            <a:xfrm>
              <a:off x="2245" y="284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35" name="Oval 86"/>
            <p:cNvSpPr>
              <a:spLocks noChangeArrowheads="1"/>
            </p:cNvSpPr>
            <p:nvPr/>
          </p:nvSpPr>
          <p:spPr bwMode="auto">
            <a:xfrm>
              <a:off x="2290" y="280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36" name="Oval 87"/>
            <p:cNvSpPr>
              <a:spLocks noChangeArrowheads="1"/>
            </p:cNvSpPr>
            <p:nvPr/>
          </p:nvSpPr>
          <p:spPr bwMode="auto">
            <a:xfrm>
              <a:off x="2335" y="276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3856038" y="4452938"/>
            <a:ext cx="285750" cy="271462"/>
            <a:chOff x="2200" y="2760"/>
            <a:chExt cx="180" cy="171"/>
          </a:xfrm>
        </p:grpSpPr>
        <p:sp>
          <p:nvSpPr>
            <p:cNvPr id="21529" name="Oval 89"/>
            <p:cNvSpPr>
              <a:spLocks noChangeArrowheads="1"/>
            </p:cNvSpPr>
            <p:nvPr/>
          </p:nvSpPr>
          <p:spPr bwMode="auto">
            <a:xfrm>
              <a:off x="2200" y="288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30" name="Oval 90"/>
            <p:cNvSpPr>
              <a:spLocks noChangeArrowheads="1"/>
            </p:cNvSpPr>
            <p:nvPr/>
          </p:nvSpPr>
          <p:spPr bwMode="auto">
            <a:xfrm>
              <a:off x="2245" y="284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31" name="Oval 91"/>
            <p:cNvSpPr>
              <a:spLocks noChangeArrowheads="1"/>
            </p:cNvSpPr>
            <p:nvPr/>
          </p:nvSpPr>
          <p:spPr bwMode="auto">
            <a:xfrm>
              <a:off x="2290" y="280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32" name="Oval 92"/>
            <p:cNvSpPr>
              <a:spLocks noChangeArrowheads="1"/>
            </p:cNvSpPr>
            <p:nvPr/>
          </p:nvSpPr>
          <p:spPr bwMode="auto">
            <a:xfrm>
              <a:off x="2335" y="276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29" name="Group 93"/>
          <p:cNvGrpSpPr>
            <a:grpSpLocks/>
          </p:cNvGrpSpPr>
          <p:nvPr/>
        </p:nvGrpSpPr>
        <p:grpSpPr bwMode="auto">
          <a:xfrm>
            <a:off x="4002088" y="4452938"/>
            <a:ext cx="285750" cy="271462"/>
            <a:chOff x="2200" y="2760"/>
            <a:chExt cx="180" cy="171"/>
          </a:xfrm>
        </p:grpSpPr>
        <p:sp>
          <p:nvSpPr>
            <p:cNvPr id="21525" name="Oval 94"/>
            <p:cNvSpPr>
              <a:spLocks noChangeArrowheads="1"/>
            </p:cNvSpPr>
            <p:nvPr/>
          </p:nvSpPr>
          <p:spPr bwMode="auto">
            <a:xfrm>
              <a:off x="2200" y="288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26" name="Oval 95"/>
            <p:cNvSpPr>
              <a:spLocks noChangeArrowheads="1"/>
            </p:cNvSpPr>
            <p:nvPr/>
          </p:nvSpPr>
          <p:spPr bwMode="auto">
            <a:xfrm>
              <a:off x="2245" y="284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27" name="Oval 96"/>
            <p:cNvSpPr>
              <a:spLocks noChangeArrowheads="1"/>
            </p:cNvSpPr>
            <p:nvPr/>
          </p:nvSpPr>
          <p:spPr bwMode="auto">
            <a:xfrm>
              <a:off x="2290" y="280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28" name="Oval 97"/>
            <p:cNvSpPr>
              <a:spLocks noChangeArrowheads="1"/>
            </p:cNvSpPr>
            <p:nvPr/>
          </p:nvSpPr>
          <p:spPr bwMode="auto">
            <a:xfrm>
              <a:off x="2335" y="2760"/>
              <a:ext cx="45" cy="5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1524" name="Text Box 100"/>
          <p:cNvSpPr txBox="1">
            <a:spLocks noChangeArrowheads="1"/>
          </p:cNvSpPr>
          <p:nvPr/>
        </p:nvSpPr>
        <p:spPr bwMode="auto">
          <a:xfrm>
            <a:off x="2611438" y="549275"/>
            <a:ext cx="383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Metageneze (rodozměna)</a:t>
            </a:r>
          </a:p>
        </p:txBody>
      </p:sp>
      <p:grpSp>
        <p:nvGrpSpPr>
          <p:cNvPr id="97" name="Skupina 96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98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9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5" grpId="0" autoUpdateAnimBg="0"/>
      <p:bldP spid="9013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32138" y="476250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 Ekologie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68313" y="1008063"/>
            <a:ext cx="835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pelagičtí, v planktonu teplých moří </a:t>
            </a:r>
          </a:p>
        </p:txBody>
      </p:sp>
      <p:grpSp>
        <p:nvGrpSpPr>
          <p:cNvPr id="2" name="Skupina 25"/>
          <p:cNvGrpSpPr>
            <a:grpSpLocks/>
          </p:cNvGrpSpPr>
          <p:nvPr/>
        </p:nvGrpSpPr>
        <p:grpSpPr bwMode="auto">
          <a:xfrm>
            <a:off x="250825" y="2108200"/>
            <a:ext cx="8520113" cy="4489450"/>
            <a:chOff x="250825" y="2108200"/>
            <a:chExt cx="8520113" cy="4489450"/>
          </a:xfrm>
        </p:grpSpPr>
        <p:sp>
          <p:nvSpPr>
            <p:cNvPr id="22553" name="Text Box 27"/>
            <p:cNvSpPr txBox="1">
              <a:spLocks noChangeArrowheads="1"/>
            </p:cNvSpPr>
            <p:nvPr/>
          </p:nvSpPr>
          <p:spPr bwMode="auto">
            <a:xfrm>
              <a:off x="323850" y="2108200"/>
              <a:ext cx="33131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b="1" u="sng">
                  <a:solidFill>
                    <a:schemeClr val="bg2"/>
                  </a:solidFill>
                  <a:latin typeface="Comic Sans MS" panose="030F0702030302020204" pitchFamily="66" charset="0"/>
                </a:rPr>
                <a:t>Pyrosomida - ohnivky</a:t>
              </a:r>
              <a:endParaRPr lang="cs-CZ" altLang="cs-CZ" b="1">
                <a:solidFill>
                  <a:schemeClr val="bg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54" name="Text Box 28"/>
            <p:cNvSpPr txBox="1">
              <a:spLocks noChangeArrowheads="1"/>
            </p:cNvSpPr>
            <p:nvPr/>
          </p:nvSpPr>
          <p:spPr bwMode="auto">
            <a:xfrm>
              <a:off x="250825" y="2636838"/>
              <a:ext cx="8520113" cy="192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Redukce oozoidu (embryonální cyathozoid), tvoří 4 primární blastozoidy (tetrazoid), z nich sekundární blastozoidi (gonozoidi), válcovité kolonie se společnou kloakální dutinou, husté síto žaberních štěrbin, světélkující symbiotické bakterie, jejich přenos z folikulárních buněk vaječníku na zárodek vyvíjející se v kloakální dutině; </a:t>
              </a:r>
              <a:r>
                <a:rPr lang="cs-CZ" altLang="cs-CZ" sz="2000" i="1">
                  <a:solidFill>
                    <a:schemeClr val="bg2"/>
                  </a:solidFill>
                  <a:latin typeface="Comic Sans MS" panose="030F0702030302020204" pitchFamily="66" charset="0"/>
                </a:rPr>
                <a:t>Pyrosoma atlanticum</a:t>
              </a:r>
              <a:endParaRPr lang="cs-CZ" altLang="cs-CZ" sz="2000">
                <a:solidFill>
                  <a:schemeClr val="bg2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2555" name="Picture 29" descr="Ohnivk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0" y="4498975"/>
              <a:ext cx="4519613" cy="209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Skupina 26"/>
          <p:cNvGrpSpPr>
            <a:grpSpLocks/>
          </p:cNvGrpSpPr>
          <p:nvPr/>
        </p:nvGrpSpPr>
        <p:grpSpPr bwMode="auto">
          <a:xfrm>
            <a:off x="3132138" y="873125"/>
            <a:ext cx="5870575" cy="1476375"/>
            <a:chOff x="3132138" y="873125"/>
            <a:chExt cx="5870575" cy="1476375"/>
          </a:xfrm>
        </p:grpSpPr>
        <p:sp>
          <p:nvSpPr>
            <p:cNvPr id="22535" name="Rectangle 3"/>
            <p:cNvSpPr>
              <a:spLocks noChangeArrowheads="1"/>
            </p:cNvSpPr>
            <p:nvPr/>
          </p:nvSpPr>
          <p:spPr bwMode="auto">
            <a:xfrm>
              <a:off x="3132138" y="1425575"/>
              <a:ext cx="1428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cs-CZ" altLang="cs-CZ" b="1">
                  <a:solidFill>
                    <a:schemeClr val="bg2"/>
                  </a:solidFill>
                  <a:latin typeface="Comic Sans MS" panose="030F0702030302020204" pitchFamily="66" charset="0"/>
                </a:rPr>
                <a:t>  Systém</a:t>
              </a:r>
            </a:p>
          </p:txBody>
        </p:sp>
        <p:grpSp>
          <p:nvGrpSpPr>
            <p:cNvPr id="22536" name="Group 53"/>
            <p:cNvGrpSpPr>
              <a:grpSpLocks/>
            </p:cNvGrpSpPr>
            <p:nvPr/>
          </p:nvGrpSpPr>
          <p:grpSpPr bwMode="auto">
            <a:xfrm>
              <a:off x="5003800" y="1054100"/>
              <a:ext cx="1439863" cy="1117600"/>
              <a:chOff x="3470" y="572"/>
              <a:chExt cx="907" cy="704"/>
            </a:xfrm>
          </p:grpSpPr>
          <p:sp>
            <p:nvSpPr>
              <p:cNvPr id="22541" name="Line 33"/>
              <p:cNvSpPr>
                <a:spLocks noChangeShapeType="1"/>
              </p:cNvSpPr>
              <p:nvPr/>
            </p:nvSpPr>
            <p:spPr bwMode="auto">
              <a:xfrm>
                <a:off x="3470" y="1052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42" name="Line 34"/>
              <p:cNvSpPr>
                <a:spLocks noChangeShapeType="1"/>
              </p:cNvSpPr>
              <p:nvPr/>
            </p:nvSpPr>
            <p:spPr bwMode="auto">
              <a:xfrm>
                <a:off x="3807" y="830"/>
                <a:ext cx="0" cy="44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43" name="Line 36"/>
              <p:cNvSpPr>
                <a:spLocks noChangeShapeType="1"/>
              </p:cNvSpPr>
              <p:nvPr/>
            </p:nvSpPr>
            <p:spPr bwMode="auto">
              <a:xfrm flipV="1">
                <a:off x="3807" y="1276"/>
                <a:ext cx="549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2544" name="Group 51"/>
              <p:cNvGrpSpPr>
                <a:grpSpLocks/>
              </p:cNvGrpSpPr>
              <p:nvPr/>
            </p:nvGrpSpPr>
            <p:grpSpPr bwMode="auto">
              <a:xfrm>
                <a:off x="3806" y="572"/>
                <a:ext cx="571" cy="424"/>
                <a:chOff x="3943" y="572"/>
                <a:chExt cx="594" cy="424"/>
              </a:xfrm>
            </p:grpSpPr>
            <p:sp>
              <p:nvSpPr>
                <p:cNvPr id="22545" name="Line 41"/>
                <p:cNvSpPr>
                  <a:spLocks noChangeShapeType="1"/>
                </p:cNvSpPr>
                <p:nvPr/>
              </p:nvSpPr>
              <p:spPr bwMode="auto">
                <a:xfrm rot="5400000">
                  <a:off x="4247" y="664"/>
                  <a:ext cx="184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2546" name="Group 50"/>
                <p:cNvGrpSpPr>
                  <a:grpSpLocks/>
                </p:cNvGrpSpPr>
                <p:nvPr/>
              </p:nvGrpSpPr>
              <p:grpSpPr bwMode="auto">
                <a:xfrm>
                  <a:off x="3943" y="572"/>
                  <a:ext cx="594" cy="424"/>
                  <a:chOff x="3943" y="572"/>
                  <a:chExt cx="594" cy="424"/>
                </a:xfrm>
              </p:grpSpPr>
              <p:sp>
                <p:nvSpPr>
                  <p:cNvPr id="2254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943" y="830"/>
                    <a:ext cx="19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548" name="Line 3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979" y="826"/>
                    <a:ext cx="32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5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4141" y="996"/>
                    <a:ext cx="3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5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4141" y="664"/>
                    <a:ext cx="19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55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339" y="572"/>
                    <a:ext cx="19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55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339" y="756"/>
                    <a:ext cx="19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</p:grpSp>
        <p:sp>
          <p:nvSpPr>
            <p:cNvPr id="22537" name="Text Box 52"/>
            <p:cNvSpPr txBox="1">
              <a:spLocks noChangeArrowheads="1"/>
            </p:cNvSpPr>
            <p:nvPr/>
          </p:nvSpPr>
          <p:spPr bwMode="auto">
            <a:xfrm>
              <a:off x="6443663" y="1952625"/>
              <a:ext cx="25590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dirty="0" err="1">
                  <a:solidFill>
                    <a:srgbClr val="3399FF"/>
                  </a:solidFill>
                  <a:latin typeface="Comic Sans MS" panose="030F0702030302020204" pitchFamily="66" charset="0"/>
                </a:rPr>
                <a:t>Amplousobranchiata</a:t>
              </a:r>
              <a:endParaRPr lang="cs-CZ" altLang="cs-CZ" sz="2000" dirty="0">
                <a:solidFill>
                  <a:srgbClr val="3399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38" name="Text Box 54"/>
            <p:cNvSpPr txBox="1">
              <a:spLocks noChangeArrowheads="1"/>
            </p:cNvSpPr>
            <p:nvPr/>
          </p:nvSpPr>
          <p:spPr bwMode="auto">
            <a:xfrm>
              <a:off x="6443663" y="1557338"/>
              <a:ext cx="15081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Pyrosomida</a:t>
              </a:r>
            </a:p>
          </p:txBody>
        </p:sp>
        <p:sp>
          <p:nvSpPr>
            <p:cNvPr id="22539" name="Text Box 55"/>
            <p:cNvSpPr txBox="1">
              <a:spLocks noChangeArrowheads="1"/>
            </p:cNvSpPr>
            <p:nvPr/>
          </p:nvSpPr>
          <p:spPr bwMode="auto">
            <a:xfrm>
              <a:off x="6443663" y="1198563"/>
              <a:ext cx="1047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Salpida</a:t>
              </a:r>
            </a:p>
          </p:txBody>
        </p:sp>
        <p:sp>
          <p:nvSpPr>
            <p:cNvPr id="22540" name="Text Box 56"/>
            <p:cNvSpPr txBox="1">
              <a:spLocks noChangeArrowheads="1"/>
            </p:cNvSpPr>
            <p:nvPr/>
          </p:nvSpPr>
          <p:spPr bwMode="auto">
            <a:xfrm>
              <a:off x="6443663" y="873125"/>
              <a:ext cx="11953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Doliolida</a:t>
              </a:r>
            </a:p>
          </p:txBody>
        </p:sp>
      </p:grpSp>
      <p:sp>
        <p:nvSpPr>
          <p:cNvPr id="28" name="Obdélník 28">
            <a:hlinkClick r:id="rId3"/>
          </p:cNvPr>
          <p:cNvSpPr>
            <a:spLocks noChangeArrowheads="1"/>
          </p:cNvSpPr>
          <p:nvPr/>
        </p:nvSpPr>
        <p:spPr bwMode="auto">
          <a:xfrm>
            <a:off x="323850" y="6505401"/>
            <a:ext cx="4032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cs-CZ" altLang="cs-CZ" sz="1400" dirty="0">
                <a:solidFill>
                  <a:schemeClr val="bg2"/>
                </a:solidFill>
                <a:hlinkClick r:id="rId3"/>
              </a:rPr>
              <a:t>https://</a:t>
            </a:r>
            <a:r>
              <a:rPr kumimoji="0" lang="cs-CZ" altLang="cs-CZ" sz="1400" dirty="0" smtClean="0">
                <a:solidFill>
                  <a:schemeClr val="bg2"/>
                </a:solidFill>
                <a:hlinkClick r:id="rId3"/>
              </a:rPr>
              <a:t>www.youtube.com/watch?v=yhWDcHNiw74</a:t>
            </a:r>
            <a:endParaRPr kumimoji="0" lang="cs-CZ" altLang="cs-CZ" sz="1400" dirty="0" smtClean="0">
              <a:solidFill>
                <a:schemeClr val="bg2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sp>
        <p:nvSpPr>
          <p:cNvPr id="4" name="Obdélník 3">
            <a:hlinkClick r:id="rId3"/>
          </p:cNvPr>
          <p:cNvSpPr/>
          <p:nvPr/>
        </p:nvSpPr>
        <p:spPr>
          <a:xfrm>
            <a:off x="4427984" y="6505599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accent4">
                    <a:lumMod val="10000"/>
                  </a:schemeClr>
                </a:solidFill>
              </a:rPr>
              <a:t>https://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</a:rPr>
              <a:t>www.youtube.com/watch?v=72_64fX91EE</a:t>
            </a:r>
            <a:endParaRPr lang="cs-CZ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865313" y="692150"/>
            <a:ext cx="5370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 u="sng">
                <a:solidFill>
                  <a:schemeClr val="bg2"/>
                </a:solidFill>
                <a:latin typeface="Comic Sans MS" panose="030F0702030302020204" pitchFamily="66" charset="0"/>
              </a:rPr>
              <a:t>Salpida - pásosvalí (Desmomyaria)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524000" y="5157788"/>
            <a:ext cx="552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 u="sng">
                <a:solidFill>
                  <a:schemeClr val="bg2"/>
                </a:solidFill>
                <a:latin typeface="Comic Sans MS" panose="030F0702030302020204" pitchFamily="66" charset="0"/>
              </a:rPr>
              <a:t>Doliolida - kruhosvalí (Cyclomyaria) 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95288" y="5591175"/>
            <a:ext cx="8520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prstencovité svaly, více párů žaberních štěrbin, 3 řady blastozoidů, phorozoid s řetízkem vlastních gonozoidů se odděluje od stolo dorsa-lis, oplození mimotělní, volně pohyblivé larvy; </a:t>
            </a:r>
            <a:r>
              <a:rPr lang="cs-CZ" altLang="cs-CZ" sz="2000" i="1">
                <a:solidFill>
                  <a:schemeClr val="bg2"/>
                </a:solidFill>
                <a:latin typeface="Comic Sans MS" panose="030F0702030302020204" pitchFamily="66" charset="0"/>
              </a:rPr>
              <a:t>Doliolum denticulatum</a:t>
            </a:r>
          </a:p>
        </p:txBody>
      </p:sp>
      <p:grpSp>
        <p:nvGrpSpPr>
          <p:cNvPr id="2" name="Skupina 8"/>
          <p:cNvGrpSpPr>
            <a:grpSpLocks/>
          </p:cNvGrpSpPr>
          <p:nvPr/>
        </p:nvGrpSpPr>
        <p:grpSpPr bwMode="auto">
          <a:xfrm>
            <a:off x="323850" y="1141413"/>
            <a:ext cx="8667750" cy="3943350"/>
            <a:chOff x="323850" y="1141413"/>
            <a:chExt cx="8667750" cy="3943350"/>
          </a:xfrm>
        </p:grpSpPr>
        <p:sp>
          <p:nvSpPr>
            <p:cNvPr id="23559" name="Text Box 27"/>
            <p:cNvSpPr txBox="1">
              <a:spLocks noChangeArrowheads="1"/>
            </p:cNvSpPr>
            <p:nvPr/>
          </p:nvSpPr>
          <p:spPr bwMode="auto">
            <a:xfrm>
              <a:off x="323850" y="1141413"/>
              <a:ext cx="8667750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podkovovité svaly, 1 pár velkých žaberních štěrbin, 1 řada blastozoidů (gonozoidů) přímo na stolo prolifer, oplození v kloakálním prostoru gonozoidů, zde se vyvíjejí zárodky (placentace), chybí stadium volně pohyblivé larvy; </a:t>
              </a:r>
              <a:r>
                <a:rPr lang="cs-CZ" altLang="cs-CZ" sz="2000" i="1">
                  <a:solidFill>
                    <a:schemeClr val="bg2"/>
                  </a:solidFill>
                  <a:latin typeface="Comic Sans MS" panose="030F0702030302020204" pitchFamily="66" charset="0"/>
                </a:rPr>
                <a:t>Salpa maxima, S. fusiformis</a:t>
              </a:r>
              <a:endParaRPr lang="cs-CZ" altLang="cs-CZ" sz="2000">
                <a:solidFill>
                  <a:schemeClr val="bg2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3560" name="Picture 28" descr="SalpySalpaS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62213"/>
              <a:ext cx="3889375" cy="262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Text Box 29"/>
            <p:cNvSpPr txBox="1">
              <a:spLocks noChangeArrowheads="1"/>
            </p:cNvSpPr>
            <p:nvPr/>
          </p:nvSpPr>
          <p:spPr bwMode="auto">
            <a:xfrm>
              <a:off x="3273425" y="2997200"/>
              <a:ext cx="1227138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2000" i="1">
                  <a:solidFill>
                    <a:schemeClr val="bg2"/>
                  </a:solidFill>
                  <a:latin typeface="Comic Sans MS" panose="030F0702030302020204" pitchFamily="66" charset="0"/>
                </a:rPr>
                <a:t>Salpa</a:t>
              </a:r>
              <a:r>
                <a:rPr lang="cs-CZ" altLang="cs-CZ" sz="2000">
                  <a:solidFill>
                    <a:schemeClr val="bg2"/>
                  </a:solidFill>
                  <a:latin typeface="Comic Sans MS" panose="030F0702030302020204" pitchFamily="66" charset="0"/>
                </a:rPr>
                <a:t> sp.</a:t>
              </a:r>
              <a:endParaRPr lang="cs-CZ" altLang="cs-CZ">
                <a:solidFill>
                  <a:schemeClr val="bg2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3" grpId="0" autoUpdateAnimBg="0"/>
      <p:bldP spid="9216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61938" y="1268413"/>
            <a:ext cx="85582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b="1">
                <a:solidFill>
                  <a:schemeClr val="bg2"/>
                </a:solidFill>
                <a:latin typeface="Comic Sans MS" panose="030F0702030302020204" pitchFamily="66" charset="0"/>
              </a:rPr>
              <a:t>Appendicularia </a:t>
            </a:r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(Larvacea, „Copelata“)</a:t>
            </a:r>
            <a:r>
              <a:rPr lang="cs-CZ" altLang="cs-CZ" sz="3200" b="1">
                <a:solidFill>
                  <a:schemeClr val="bg2"/>
                </a:solidFill>
                <a:latin typeface="Comic Sans MS" panose="030F0702030302020204" pitchFamily="66" charset="0"/>
              </a:rPr>
              <a:t> - vršenky</a:t>
            </a:r>
            <a:endParaRPr lang="cs-CZ" altLang="cs-CZ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4579" name="Group 12"/>
          <p:cNvGrpSpPr>
            <a:grpSpLocks/>
          </p:cNvGrpSpPr>
          <p:nvPr/>
        </p:nvGrpSpPr>
        <p:grpSpPr bwMode="auto">
          <a:xfrm>
            <a:off x="3395663" y="2597150"/>
            <a:ext cx="2328862" cy="1911350"/>
            <a:chOff x="2325" y="1484"/>
            <a:chExt cx="1467" cy="1204"/>
          </a:xfrm>
        </p:grpSpPr>
        <p:sp>
          <p:nvSpPr>
            <p:cNvPr id="24581" name="Rectangle 3"/>
            <p:cNvSpPr>
              <a:spLocks noChangeArrowheads="1"/>
            </p:cNvSpPr>
            <p:nvPr/>
          </p:nvSpPr>
          <p:spPr bwMode="auto">
            <a:xfrm>
              <a:off x="2325" y="1484"/>
              <a:ext cx="132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60000"/>
                </a:lnSpc>
                <a:buFontTx/>
                <a:buChar char="•"/>
              </a:pPr>
              <a:r>
                <a:rPr lang="cs-CZ" altLang="cs-CZ">
                  <a:solidFill>
                    <a:schemeClr val="bg2"/>
                  </a:solidFill>
                  <a:latin typeface="Comic Sans MS" panose="030F0702030302020204" pitchFamily="66" charset="0"/>
                </a:rPr>
                <a:t> morfologie</a:t>
              </a:r>
            </a:p>
          </p:txBody>
        </p:sp>
        <p:sp>
          <p:nvSpPr>
            <p:cNvPr id="24582" name="Rectangle 4"/>
            <p:cNvSpPr>
              <a:spLocks noChangeArrowheads="1"/>
            </p:cNvSpPr>
            <p:nvPr/>
          </p:nvSpPr>
          <p:spPr bwMode="auto">
            <a:xfrm>
              <a:off x="2325" y="2158"/>
              <a:ext cx="97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60000"/>
                </a:lnSpc>
                <a:buFontTx/>
                <a:buChar char="•"/>
              </a:pPr>
              <a:r>
                <a:rPr lang="cs-CZ" altLang="cs-CZ">
                  <a:solidFill>
                    <a:schemeClr val="bg2"/>
                  </a:solidFill>
                  <a:latin typeface="Comic Sans MS" panose="030F0702030302020204" pitchFamily="66" charset="0"/>
                </a:rPr>
                <a:t> ekologie</a:t>
              </a:r>
            </a:p>
          </p:txBody>
        </p:sp>
        <p:sp>
          <p:nvSpPr>
            <p:cNvPr id="24583" name="Rectangle 5"/>
            <p:cNvSpPr>
              <a:spLocks noChangeArrowheads="1"/>
            </p:cNvSpPr>
            <p:nvPr/>
          </p:nvSpPr>
          <p:spPr bwMode="auto">
            <a:xfrm>
              <a:off x="2325" y="1820"/>
              <a:ext cx="146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60000"/>
                </a:lnSpc>
                <a:buFontTx/>
                <a:buChar char="•"/>
              </a:pPr>
              <a:r>
                <a:rPr lang="cs-CZ" altLang="cs-CZ">
                  <a:solidFill>
                    <a:schemeClr val="bg2"/>
                  </a:solidFill>
                  <a:latin typeface="Comic Sans MS" panose="030F0702030302020204" pitchFamily="66" charset="0"/>
                </a:rPr>
                <a:t> rozmnožování</a:t>
              </a:r>
            </a:p>
          </p:txBody>
        </p:sp>
        <p:sp>
          <p:nvSpPr>
            <p:cNvPr id="24584" name="Rectangle 6"/>
            <p:cNvSpPr>
              <a:spLocks noChangeArrowheads="1"/>
            </p:cNvSpPr>
            <p:nvPr/>
          </p:nvSpPr>
          <p:spPr bwMode="auto">
            <a:xfrm>
              <a:off x="2325" y="2492"/>
              <a:ext cx="98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60000"/>
                </a:lnSpc>
                <a:buFontTx/>
                <a:buChar char="•"/>
              </a:pPr>
              <a:r>
                <a:rPr lang="cs-CZ" altLang="cs-CZ">
                  <a:solidFill>
                    <a:schemeClr val="bg2"/>
                  </a:solidFill>
                  <a:latin typeface="Comic Sans MS" panose="030F0702030302020204" pitchFamily="66" charset="0"/>
                </a:rPr>
                <a:t> systém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rsenkaS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50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68538" y="473075"/>
            <a:ext cx="27479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1. vyvrhovací otvor ve schránce</a:t>
            </a:r>
          </a:p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2. schránka</a:t>
            </a:r>
          </a:p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3. chorda</a:t>
            </a:r>
          </a:p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4. nervová trubice</a:t>
            </a:r>
          </a:p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5. řitní otvor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32363" y="461963"/>
            <a:ext cx="26193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  6. žaberní štěrbina</a:t>
            </a:r>
          </a:p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  7. srdce</a:t>
            </a:r>
          </a:p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  8. únikový otvor ve schránce</a:t>
            </a:r>
          </a:p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  9. varle</a:t>
            </a:r>
          </a:p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10. vaječník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453313" y="461963"/>
            <a:ext cx="14843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  11. sítko (vrš)  </a:t>
            </a:r>
          </a:p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  12. ganglion</a:t>
            </a:r>
          </a:p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  13. endostyl</a:t>
            </a:r>
          </a:p>
          <a:p>
            <a:r>
              <a:rPr lang="cs-CZ" altLang="cs-CZ" sz="1400">
                <a:solidFill>
                  <a:schemeClr val="bg2"/>
                </a:solidFill>
                <a:latin typeface="Comic Sans MS" panose="030F0702030302020204" pitchFamily="66" charset="0"/>
              </a:rPr>
              <a:t>  14. lapací síť</a:t>
            </a: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34925" y="739775"/>
            <a:ext cx="1738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Morfologie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9388" y="596900"/>
            <a:ext cx="2438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 Rozmnožování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88900" y="4597400"/>
            <a:ext cx="90201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 </a:t>
            </a:r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Systém</a:t>
            </a: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(sesterská linie sumek ze skupiny Stolidobranchiata - 			zřasenky)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79388" y="3860800"/>
            <a:ext cx="14938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cs-CZ" altLang="cs-CZ" b="1">
                <a:solidFill>
                  <a:schemeClr val="bg2"/>
                </a:solidFill>
                <a:latin typeface="Comic Sans MS" panose="030F0702030302020204" pitchFamily="66" charset="0"/>
              </a:rPr>
              <a:t> Ekologie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23850" y="85566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jen pohlavní, larva </a:t>
            </a:r>
            <a:r>
              <a:rPr lang="en-US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~</a:t>
            </a: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dospělec, metamorfóza (pedomorfóza):</a:t>
            </a:r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347663" y="4111625"/>
            <a:ext cx="6024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planktonní, do 100 m, opouštění a tvorba schránky</a:t>
            </a: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533400" y="5186363"/>
            <a:ext cx="302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o. Appendiculariidea</a:t>
            </a:r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1225550" y="5614988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f. Oikopleuridae</a:t>
            </a:r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1133475" y="59959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   Kowalewskiidae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98825" y="5589588"/>
            <a:ext cx="2209800" cy="304800"/>
            <a:chOff x="3216" y="3504"/>
            <a:chExt cx="1392" cy="192"/>
          </a:xfrm>
        </p:grpSpPr>
        <p:sp>
          <p:nvSpPr>
            <p:cNvPr id="26665" name="Oval 32"/>
            <p:cNvSpPr>
              <a:spLocks noChangeArrowheads="1"/>
            </p:cNvSpPr>
            <p:nvPr/>
          </p:nvSpPr>
          <p:spPr bwMode="auto">
            <a:xfrm>
              <a:off x="4224" y="3504"/>
              <a:ext cx="38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6666" name="Oval 33"/>
            <p:cNvSpPr>
              <a:spLocks noChangeArrowheads="1"/>
            </p:cNvSpPr>
            <p:nvPr/>
          </p:nvSpPr>
          <p:spPr bwMode="auto">
            <a:xfrm>
              <a:off x="3216" y="3600"/>
              <a:ext cx="1200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419475" y="5949950"/>
            <a:ext cx="3124200" cy="304800"/>
            <a:chOff x="2640" y="3840"/>
            <a:chExt cx="1968" cy="192"/>
          </a:xfrm>
        </p:grpSpPr>
        <p:sp>
          <p:nvSpPr>
            <p:cNvPr id="26663" name="Oval 35"/>
            <p:cNvSpPr>
              <a:spLocks noChangeArrowheads="1"/>
            </p:cNvSpPr>
            <p:nvPr/>
          </p:nvSpPr>
          <p:spPr bwMode="auto">
            <a:xfrm>
              <a:off x="4416" y="384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6664" name="Oval 36"/>
            <p:cNvSpPr>
              <a:spLocks noChangeArrowheads="1"/>
            </p:cNvSpPr>
            <p:nvPr/>
          </p:nvSpPr>
          <p:spPr bwMode="auto">
            <a:xfrm>
              <a:off x="2640" y="3984"/>
              <a:ext cx="182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95272" name="Text Box 40"/>
          <p:cNvSpPr txBox="1">
            <a:spLocks noChangeArrowheads="1"/>
          </p:cNvSpPr>
          <p:nvPr/>
        </p:nvSpPr>
        <p:spPr bwMode="auto">
          <a:xfrm>
            <a:off x="1135063" y="6351588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    Fritillariidae</a:t>
            </a:r>
          </a:p>
        </p:txBody>
      </p:sp>
      <p:sp>
        <p:nvSpPr>
          <p:cNvPr id="95290" name="Text Box 58"/>
          <p:cNvSpPr txBox="1">
            <a:spLocks noChangeArrowheads="1"/>
          </p:cNvSpPr>
          <p:nvPr/>
        </p:nvSpPr>
        <p:spPr bwMode="auto">
          <a:xfrm>
            <a:off x="5562600" y="5308600"/>
            <a:ext cx="2403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 i="1">
                <a:solidFill>
                  <a:schemeClr val="bg2"/>
                </a:solidFill>
                <a:latin typeface="Comic Sans MS" panose="030F0702030302020204" pitchFamily="66" charset="0"/>
              </a:rPr>
              <a:t>Appendicularia sicula</a:t>
            </a:r>
          </a:p>
          <a:p>
            <a:r>
              <a:rPr lang="cs-CZ" altLang="cs-CZ" sz="1800" i="1">
                <a:solidFill>
                  <a:schemeClr val="bg2"/>
                </a:solidFill>
                <a:latin typeface="Comic Sans MS" panose="030F0702030302020204" pitchFamily="66" charset="0"/>
              </a:rPr>
              <a:t>Oikopleura dioica</a:t>
            </a:r>
          </a:p>
        </p:txBody>
      </p:sp>
      <p:sp>
        <p:nvSpPr>
          <p:cNvPr id="95291" name="Text Box 59"/>
          <p:cNvSpPr txBox="1">
            <a:spLocks noChangeArrowheads="1"/>
          </p:cNvSpPr>
          <p:nvPr/>
        </p:nvSpPr>
        <p:spPr bwMode="auto">
          <a:xfrm>
            <a:off x="6588125" y="6015038"/>
            <a:ext cx="219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 i="1">
                <a:solidFill>
                  <a:schemeClr val="bg2"/>
                </a:solidFill>
                <a:latin typeface="Comic Sans MS" panose="030F0702030302020204" pitchFamily="66" charset="0"/>
              </a:rPr>
              <a:t>Kowalewskia tenuis</a:t>
            </a:r>
          </a:p>
        </p:txBody>
      </p:sp>
      <p:sp>
        <p:nvSpPr>
          <p:cNvPr id="95292" name="Text Box 60"/>
          <p:cNvSpPr txBox="1">
            <a:spLocks noChangeArrowheads="1"/>
          </p:cNvSpPr>
          <p:nvPr/>
        </p:nvSpPr>
        <p:spPr bwMode="auto">
          <a:xfrm>
            <a:off x="5562600" y="6380163"/>
            <a:ext cx="2128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 i="1">
                <a:solidFill>
                  <a:schemeClr val="bg2"/>
                </a:solidFill>
                <a:latin typeface="Comic Sans MS" panose="030F0702030302020204" pitchFamily="66" charset="0"/>
              </a:rPr>
              <a:t>Fritillaria pelucida</a:t>
            </a:r>
          </a:p>
        </p:txBody>
      </p:sp>
      <p:grpSp>
        <p:nvGrpSpPr>
          <p:cNvPr id="4" name="Skupina 60"/>
          <p:cNvGrpSpPr>
            <a:grpSpLocks/>
          </p:cNvGrpSpPr>
          <p:nvPr/>
        </p:nvGrpSpPr>
        <p:grpSpPr bwMode="auto">
          <a:xfrm>
            <a:off x="993775" y="1430338"/>
            <a:ext cx="7388225" cy="2503487"/>
            <a:chOff x="993725" y="1384003"/>
            <a:chExt cx="7388275" cy="2502197"/>
          </a:xfrm>
        </p:grpSpPr>
        <p:grpSp>
          <p:nvGrpSpPr>
            <p:cNvPr id="26642" name="Skupina 59"/>
            <p:cNvGrpSpPr>
              <a:grpSpLocks/>
            </p:cNvGrpSpPr>
            <p:nvPr/>
          </p:nvGrpSpPr>
          <p:grpSpPr bwMode="auto">
            <a:xfrm>
              <a:off x="1492250" y="3124200"/>
              <a:ext cx="6889750" cy="762000"/>
              <a:chOff x="1492250" y="3124200"/>
              <a:chExt cx="6889750" cy="762000"/>
            </a:xfrm>
          </p:grpSpPr>
          <p:sp>
            <p:nvSpPr>
              <p:cNvPr id="26658" name="Oval 22"/>
              <p:cNvSpPr>
                <a:spLocks noChangeArrowheads="1"/>
              </p:cNvSpPr>
              <p:nvPr/>
            </p:nvSpPr>
            <p:spPr bwMode="auto">
              <a:xfrm>
                <a:off x="2230016" y="3124200"/>
                <a:ext cx="685800" cy="533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6659" name="Oval 23"/>
              <p:cNvSpPr>
                <a:spLocks noChangeArrowheads="1"/>
              </p:cNvSpPr>
              <p:nvPr/>
            </p:nvSpPr>
            <p:spPr bwMode="auto">
              <a:xfrm>
                <a:off x="2458616" y="36576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6660" name="Text Box 24"/>
              <p:cNvSpPr txBox="1">
                <a:spLocks noChangeArrowheads="1"/>
              </p:cNvSpPr>
              <p:nvPr/>
            </p:nvSpPr>
            <p:spPr bwMode="auto">
              <a:xfrm>
                <a:off x="1492250" y="3205163"/>
                <a:ext cx="4460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cs-CZ" altLang="cs-CZ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2.</a:t>
                </a:r>
              </a:p>
            </p:txBody>
          </p:sp>
          <p:sp>
            <p:nvSpPr>
              <p:cNvPr id="26661" name="Oval 25"/>
              <p:cNvSpPr>
                <a:spLocks noChangeArrowheads="1"/>
              </p:cNvSpPr>
              <p:nvPr/>
            </p:nvSpPr>
            <p:spPr bwMode="auto">
              <a:xfrm>
                <a:off x="5791200" y="3505200"/>
                <a:ext cx="2362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6662" name="Oval 26"/>
              <p:cNvSpPr>
                <a:spLocks noChangeArrowheads="1"/>
              </p:cNvSpPr>
              <p:nvPr/>
            </p:nvSpPr>
            <p:spPr bwMode="auto">
              <a:xfrm>
                <a:off x="7772400" y="3124200"/>
                <a:ext cx="609600" cy="457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26643" name="Group 62"/>
            <p:cNvGrpSpPr>
              <a:grpSpLocks/>
            </p:cNvGrpSpPr>
            <p:nvPr/>
          </p:nvGrpSpPr>
          <p:grpSpPr bwMode="auto">
            <a:xfrm>
              <a:off x="993725" y="1384003"/>
              <a:ext cx="7178675" cy="604837"/>
              <a:chOff x="614" y="963"/>
              <a:chExt cx="4522" cy="381"/>
            </a:xfrm>
          </p:grpSpPr>
          <p:sp>
            <p:nvSpPr>
              <p:cNvPr id="26651" name="Oval 7"/>
              <p:cNvSpPr>
                <a:spLocks noChangeArrowheads="1"/>
              </p:cNvSpPr>
              <p:nvPr/>
            </p:nvSpPr>
            <p:spPr bwMode="auto">
              <a:xfrm>
                <a:off x="1392" y="1008"/>
                <a:ext cx="384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6652" name="Oval 8"/>
              <p:cNvSpPr>
                <a:spLocks noChangeArrowheads="1"/>
              </p:cNvSpPr>
              <p:nvPr/>
            </p:nvSpPr>
            <p:spPr bwMode="auto">
              <a:xfrm>
                <a:off x="1776" y="1056"/>
                <a:ext cx="1488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6653" name="Text Box 9"/>
              <p:cNvSpPr txBox="1">
                <a:spLocks noChangeArrowheads="1"/>
              </p:cNvSpPr>
              <p:nvPr/>
            </p:nvSpPr>
            <p:spPr bwMode="auto">
              <a:xfrm>
                <a:off x="614" y="989"/>
                <a:ext cx="7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cs-CZ" altLang="cs-CZ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Zboku:</a:t>
                </a:r>
              </a:p>
            </p:txBody>
          </p:sp>
          <p:sp>
            <p:nvSpPr>
              <p:cNvPr id="26654" name="Text Box 10"/>
              <p:cNvSpPr txBox="1">
                <a:spLocks noChangeArrowheads="1"/>
              </p:cNvSpPr>
              <p:nvPr/>
            </p:nvSpPr>
            <p:spPr bwMode="auto">
              <a:xfrm>
                <a:off x="3602" y="963"/>
                <a:ext cx="8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cs-CZ" altLang="cs-CZ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Zezadu:</a:t>
                </a:r>
              </a:p>
            </p:txBody>
          </p:sp>
          <p:grpSp>
            <p:nvGrpSpPr>
              <p:cNvPr id="26655" name="Group 11"/>
              <p:cNvGrpSpPr>
                <a:grpSpLocks/>
              </p:cNvGrpSpPr>
              <p:nvPr/>
            </p:nvGrpSpPr>
            <p:grpSpPr bwMode="auto">
              <a:xfrm>
                <a:off x="4704" y="1008"/>
                <a:ext cx="432" cy="336"/>
                <a:chOff x="816" y="1440"/>
                <a:chExt cx="432" cy="336"/>
              </a:xfrm>
            </p:grpSpPr>
            <p:sp>
              <p:nvSpPr>
                <p:cNvPr id="26656" name="Oval 12"/>
                <p:cNvSpPr>
                  <a:spLocks noChangeArrowheads="1"/>
                </p:cNvSpPr>
                <p:nvPr/>
              </p:nvSpPr>
              <p:spPr bwMode="auto">
                <a:xfrm>
                  <a:off x="816" y="1440"/>
                  <a:ext cx="432" cy="3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6657" name="Oval 13"/>
                <p:cNvSpPr>
                  <a:spLocks noChangeArrowheads="1"/>
                </p:cNvSpPr>
                <p:nvPr/>
              </p:nvSpPr>
              <p:spPr bwMode="auto">
                <a:xfrm>
                  <a:off x="960" y="153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</p:grpSp>
        <p:grpSp>
          <p:nvGrpSpPr>
            <p:cNvPr id="26644" name="Group 63"/>
            <p:cNvGrpSpPr>
              <a:grpSpLocks/>
            </p:cNvGrpSpPr>
            <p:nvPr/>
          </p:nvGrpSpPr>
          <p:grpSpPr bwMode="auto">
            <a:xfrm>
              <a:off x="1508125" y="2276872"/>
              <a:ext cx="6797675" cy="533400"/>
              <a:chOff x="950" y="1440"/>
              <a:chExt cx="4282" cy="336"/>
            </a:xfrm>
          </p:grpSpPr>
          <p:grpSp>
            <p:nvGrpSpPr>
              <p:cNvPr id="26645" name="Group 15"/>
              <p:cNvGrpSpPr>
                <a:grpSpLocks/>
              </p:cNvGrpSpPr>
              <p:nvPr/>
            </p:nvGrpSpPr>
            <p:grpSpPr bwMode="auto">
              <a:xfrm>
                <a:off x="1392" y="1440"/>
                <a:ext cx="432" cy="336"/>
                <a:chOff x="816" y="1440"/>
                <a:chExt cx="432" cy="336"/>
              </a:xfrm>
            </p:grpSpPr>
            <p:sp>
              <p:nvSpPr>
                <p:cNvPr id="26649" name="Oval 16"/>
                <p:cNvSpPr>
                  <a:spLocks noChangeArrowheads="1"/>
                </p:cNvSpPr>
                <p:nvPr/>
              </p:nvSpPr>
              <p:spPr bwMode="auto">
                <a:xfrm>
                  <a:off x="816" y="1440"/>
                  <a:ext cx="432" cy="3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6650" name="Oval 17"/>
                <p:cNvSpPr>
                  <a:spLocks noChangeArrowheads="1"/>
                </p:cNvSpPr>
                <p:nvPr/>
              </p:nvSpPr>
              <p:spPr bwMode="auto">
                <a:xfrm>
                  <a:off x="960" y="153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  <p:sp>
            <p:nvSpPr>
              <p:cNvPr id="26646" name="Text Box 18"/>
              <p:cNvSpPr txBox="1">
                <a:spLocks noChangeArrowheads="1"/>
              </p:cNvSpPr>
              <p:nvPr/>
            </p:nvSpPr>
            <p:spPr bwMode="auto">
              <a:xfrm>
                <a:off x="950" y="1443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cs-CZ" altLang="cs-CZ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1.</a:t>
                </a:r>
              </a:p>
            </p:txBody>
          </p:sp>
          <p:sp>
            <p:nvSpPr>
              <p:cNvPr id="26647" name="Oval 1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384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6648" name="Oval 20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1488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cs-CZ" altLang="cs-CZ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  <p:bldP spid="95236" grpId="0" autoUpdateAnimBg="0"/>
      <p:bldP spid="95237" grpId="0" autoUpdateAnimBg="0"/>
      <p:bldP spid="95259" grpId="0" autoUpdateAnimBg="0"/>
      <p:bldP spid="95260" grpId="0" autoUpdateAnimBg="0"/>
      <p:bldP spid="95261" grpId="0" autoUpdateAnimBg="0"/>
      <p:bldP spid="95262" grpId="0" autoUpdateAnimBg="0"/>
      <p:bldP spid="95272" grpId="0" autoUpdateAnimBg="0"/>
      <p:bldP spid="95290" grpId="0" autoUpdateAnimBg="0"/>
      <p:bldP spid="95291" grpId="0" autoUpdateAnimBg="0"/>
      <p:bldP spid="952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50825" y="674688"/>
            <a:ext cx="84978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000" i="1">
                <a:solidFill>
                  <a:schemeClr val="bg2"/>
                </a:solidFill>
                <a:latin typeface="Comic Sans MS" panose="030F0702030302020204" pitchFamily="66" charset="0"/>
              </a:rPr>
              <a:t>Shankouclava shankouense</a:t>
            </a:r>
            <a:r>
              <a:rPr lang="en-US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 from the Lower Cambrian Maotianshan Shale at Shankou village, Anning, near Kunming </a:t>
            </a: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(South China)</a:t>
            </a:r>
            <a:r>
              <a:rPr lang="en-US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123" name="Picture 5" descr="Fig. 1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344613"/>
            <a:ext cx="5119687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vršenka_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229225"/>
            <a:ext cx="27432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839788"/>
            <a:ext cx="35671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50000"/>
              </a:lnSpc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ASCIDIACEA - SUMKY</a:t>
            </a: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81000" y="884238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cl.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87338" y="2060575"/>
            <a:ext cx="7092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50000"/>
              </a:lnSpc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THALIACEA - SALPY (SALPIDA + DOLIOLIDA)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23850" y="3792538"/>
            <a:ext cx="84216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50000"/>
              </a:lnSpc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APPENDICULARIA (LARVACEA, COPELATA)  - VRŠENKY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68313" y="1663700"/>
            <a:ext cx="456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1900, přisedlí, vakovité tělo, i kolonie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539750" y="2887663"/>
            <a:ext cx="657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50, pelagičtí, soudečkovité tělo, metageneze, i kolonie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39750" y="4598988"/>
            <a:ext cx="8081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60, pelagičtí, neotenie - pedomorfóza (z larev salp?), jen solitérní, </a:t>
            </a:r>
            <a:b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</a:br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volně ve schránkách</a:t>
            </a: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3924300" y="549275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Systém</a:t>
            </a:r>
          </a:p>
        </p:txBody>
      </p:sp>
      <p:pic>
        <p:nvPicPr>
          <p:cNvPr id="6156" name="Picture 19" descr="SalpySalpa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97200"/>
            <a:ext cx="17637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0" descr="DSC000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908050"/>
            <a:ext cx="11080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95288" y="1339850"/>
            <a:ext cx="7705725" cy="5041900"/>
            <a:chOff x="521" y="799"/>
            <a:chExt cx="4854" cy="3176"/>
          </a:xfrm>
        </p:grpSpPr>
        <p:sp>
          <p:nvSpPr>
            <p:cNvPr id="6159" name="Line 22"/>
            <p:cNvSpPr>
              <a:spLocks noChangeShapeType="1"/>
            </p:cNvSpPr>
            <p:nvPr/>
          </p:nvSpPr>
          <p:spPr bwMode="auto">
            <a:xfrm flipH="1">
              <a:off x="521" y="844"/>
              <a:ext cx="4854" cy="31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0" name="Line 23"/>
            <p:cNvSpPr>
              <a:spLocks noChangeShapeType="1"/>
            </p:cNvSpPr>
            <p:nvPr/>
          </p:nvSpPr>
          <p:spPr bwMode="auto">
            <a:xfrm>
              <a:off x="522" y="799"/>
              <a:ext cx="4853" cy="3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  <p:bldP spid="75783" grpId="0" autoUpdateAnimBg="0"/>
      <p:bldP spid="7578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ro_st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8413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2819400" y="1268413"/>
            <a:ext cx="3276600" cy="6096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879475" y="782638"/>
            <a:ext cx="105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sumky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106863" y="765175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salpy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7204075" y="811213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vršenky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27088" y="1268413"/>
            <a:ext cx="7705725" cy="5041900"/>
            <a:chOff x="521" y="799"/>
            <a:chExt cx="4854" cy="3176"/>
          </a:xfrm>
        </p:grpSpPr>
        <p:sp>
          <p:nvSpPr>
            <p:cNvPr id="7177" name="Line 11"/>
            <p:cNvSpPr>
              <a:spLocks noChangeShapeType="1"/>
            </p:cNvSpPr>
            <p:nvPr/>
          </p:nvSpPr>
          <p:spPr bwMode="auto">
            <a:xfrm flipH="1">
              <a:off x="521" y="844"/>
              <a:ext cx="4854" cy="31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8" name="Line 12"/>
            <p:cNvSpPr>
              <a:spLocks noChangeShapeType="1"/>
            </p:cNvSpPr>
            <p:nvPr/>
          </p:nvSpPr>
          <p:spPr bwMode="auto">
            <a:xfrm>
              <a:off x="522" y="799"/>
              <a:ext cx="4853" cy="3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620713"/>
            <a:ext cx="830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Fylogenetický systém pláštěnců (Urochordata = Tunicata)</a:t>
            </a: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323850" y="3970338"/>
            <a:ext cx="122396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1547813" y="2708920"/>
            <a:ext cx="0" cy="212501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1547813" y="2708920"/>
            <a:ext cx="7191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1547813" y="4833938"/>
            <a:ext cx="7191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rot="5400000">
            <a:off x="1618854" y="2707879"/>
            <a:ext cx="1296988" cy="238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rot="5400000">
            <a:off x="1908969" y="4833144"/>
            <a:ext cx="71913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2268538" y="2060575"/>
            <a:ext cx="143986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202" name="Group 30"/>
          <p:cNvGrpSpPr>
            <a:grpSpLocks/>
          </p:cNvGrpSpPr>
          <p:nvPr/>
        </p:nvGrpSpPr>
        <p:grpSpPr bwMode="auto">
          <a:xfrm>
            <a:off x="2268538" y="2995613"/>
            <a:ext cx="1438275" cy="720725"/>
            <a:chOff x="1429" y="2568"/>
            <a:chExt cx="906" cy="454"/>
          </a:xfrm>
        </p:grpSpPr>
        <p:sp>
          <p:nvSpPr>
            <p:cNvPr id="8218" name="Line 11"/>
            <p:cNvSpPr>
              <a:spLocks noChangeShapeType="1"/>
            </p:cNvSpPr>
            <p:nvPr/>
          </p:nvSpPr>
          <p:spPr bwMode="auto">
            <a:xfrm>
              <a:off x="1429" y="2796"/>
              <a:ext cx="45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19" name="Line 12"/>
            <p:cNvSpPr>
              <a:spLocks noChangeShapeType="1"/>
            </p:cNvSpPr>
            <p:nvPr/>
          </p:nvSpPr>
          <p:spPr bwMode="auto">
            <a:xfrm rot="5400000">
              <a:off x="1655" y="2795"/>
              <a:ext cx="45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0" name="Line 13"/>
            <p:cNvSpPr>
              <a:spLocks noChangeShapeType="1"/>
            </p:cNvSpPr>
            <p:nvPr/>
          </p:nvSpPr>
          <p:spPr bwMode="auto">
            <a:xfrm>
              <a:off x="1882" y="2568"/>
              <a:ext cx="45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1" name="Line 14"/>
            <p:cNvSpPr>
              <a:spLocks noChangeShapeType="1"/>
            </p:cNvSpPr>
            <p:nvPr/>
          </p:nvSpPr>
          <p:spPr bwMode="auto">
            <a:xfrm>
              <a:off x="1882" y="3022"/>
              <a:ext cx="45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203" name="Line 15"/>
          <p:cNvSpPr>
            <a:spLocks noChangeShapeType="1"/>
          </p:cNvSpPr>
          <p:nvPr/>
        </p:nvSpPr>
        <p:spPr bwMode="auto">
          <a:xfrm>
            <a:off x="2268538" y="4473575"/>
            <a:ext cx="143986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>
            <a:off x="2268538" y="5194300"/>
            <a:ext cx="143986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3708400" y="1882775"/>
            <a:ext cx="2239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Phlebobranchiata</a:t>
            </a: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3727450" y="2643188"/>
            <a:ext cx="2155825" cy="3968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Thaliacea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 - salpy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3727450" y="5013325"/>
            <a:ext cx="230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Stolidobranchiata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3727450" y="4298950"/>
            <a:ext cx="3071813" cy="3968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Appendicularia - vršenky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3727450" y="350043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Aplousobranchiata</a:t>
            </a:r>
          </a:p>
        </p:txBody>
      </p:sp>
      <p:sp>
        <p:nvSpPr>
          <p:cNvPr id="8210" name="Line 22"/>
          <p:cNvSpPr>
            <a:spLocks noChangeShapeType="1"/>
          </p:cNvSpPr>
          <p:nvPr/>
        </p:nvSpPr>
        <p:spPr bwMode="auto">
          <a:xfrm>
            <a:off x="7812088" y="2097088"/>
            <a:ext cx="0" cy="3168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1" name="Line 23"/>
          <p:cNvSpPr>
            <a:spLocks noChangeShapeType="1"/>
          </p:cNvSpPr>
          <p:nvPr/>
        </p:nvSpPr>
        <p:spPr bwMode="auto">
          <a:xfrm>
            <a:off x="7164388" y="2097088"/>
            <a:ext cx="6477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2" name="Line 24"/>
          <p:cNvSpPr>
            <a:spLocks noChangeShapeType="1"/>
          </p:cNvSpPr>
          <p:nvPr/>
        </p:nvSpPr>
        <p:spPr bwMode="auto">
          <a:xfrm>
            <a:off x="7164388" y="3681413"/>
            <a:ext cx="6477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3" name="Line 25"/>
          <p:cNvSpPr>
            <a:spLocks noChangeShapeType="1"/>
          </p:cNvSpPr>
          <p:nvPr/>
        </p:nvSpPr>
        <p:spPr bwMode="auto">
          <a:xfrm>
            <a:off x="7164388" y="5265738"/>
            <a:ext cx="6477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4" name="Text Box 26"/>
          <p:cNvSpPr txBox="1">
            <a:spLocks noChangeArrowheads="1"/>
          </p:cNvSpPr>
          <p:nvPr/>
        </p:nvSpPr>
        <p:spPr bwMode="auto">
          <a:xfrm>
            <a:off x="7878763" y="2528888"/>
            <a:ext cx="488950" cy="23336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chemeClr val="bg2"/>
                </a:solidFill>
                <a:latin typeface="Comic Sans MS" panose="030F0702030302020204" pitchFamily="66" charset="0"/>
              </a:rPr>
              <a:t>Ascidiacea - sumky</a:t>
            </a:r>
          </a:p>
        </p:txBody>
      </p:sp>
      <p:sp>
        <p:nvSpPr>
          <p:cNvPr id="8215" name="Text Box 27"/>
          <p:cNvSpPr txBox="1">
            <a:spLocks noChangeArrowheads="1"/>
          </p:cNvSpPr>
          <p:nvPr/>
        </p:nvSpPr>
        <p:spPr bwMode="auto">
          <a:xfrm>
            <a:off x="250825" y="5942013"/>
            <a:ext cx="3554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molekulární a morfologická data</a:t>
            </a:r>
          </a:p>
        </p:txBody>
      </p:sp>
      <p:sp>
        <p:nvSpPr>
          <p:cNvPr id="8217" name="Rectangle 29"/>
          <p:cNvSpPr>
            <a:spLocks noChangeArrowheads="1"/>
          </p:cNvSpPr>
          <p:nvPr/>
        </p:nvSpPr>
        <p:spPr bwMode="auto">
          <a:xfrm>
            <a:off x="2051050" y="6446838"/>
            <a:ext cx="701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Swalla B.J. </a:t>
            </a:r>
            <a:r>
              <a:rPr lang="en-US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&amp;</a:t>
            </a:r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 Smith A.B.: Trans. R. Soc. B 2008, 363, 1557-1568</a:t>
            </a:r>
          </a:p>
        </p:txBody>
      </p:sp>
      <p:grpSp>
        <p:nvGrpSpPr>
          <p:cNvPr id="30" name="Skupina 29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68538" y="1244600"/>
            <a:ext cx="4716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b="1">
                <a:solidFill>
                  <a:schemeClr val="bg2"/>
                </a:solidFill>
                <a:latin typeface="Comic Sans MS" panose="030F0702030302020204" pitchFamily="66" charset="0"/>
              </a:rPr>
              <a:t>„Ascidiacea“  -  sumky</a:t>
            </a:r>
            <a:endParaRPr lang="cs-CZ" altLang="cs-CZ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2660650"/>
            <a:ext cx="27273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Clr>
                <a:schemeClr val="bg2"/>
              </a:buClr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morfologie larvy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124200" y="3230563"/>
            <a:ext cx="3225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morfologie dospělce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124200" y="3719513"/>
            <a:ext cx="27273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filtrace potravy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124200" y="4268788"/>
            <a:ext cx="2292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rozmnožování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124200" y="4837113"/>
            <a:ext cx="15430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ekologie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24200" y="5407025"/>
            <a:ext cx="13922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 systém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2987675" y="1754188"/>
            <a:ext cx="319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Comic Sans MS" panose="030F0702030302020204" pitchFamily="66" charset="0"/>
              </a:rPr>
              <a:t>(parafyletický taxon)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278188" y="404664"/>
            <a:ext cx="251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>
                <a:solidFill>
                  <a:schemeClr val="bg2"/>
                </a:solidFill>
                <a:latin typeface="Comic Sans MS" panose="030F0702030302020204" pitchFamily="66" charset="0"/>
              </a:rPr>
              <a:t>Morfologie larvy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pic>
        <p:nvPicPr>
          <p:cNvPr id="10" name="Picture 2" descr="Výsledek obrázku pro sumka pleurogona anatomi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68" y="1124744"/>
            <a:ext cx="6667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mkyLarv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50" y="1223963"/>
            <a:ext cx="3225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1. ústa</a:t>
            </a:r>
          </a:p>
          <a:p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2. rozšířená nervová trubice </a:t>
            </a:r>
          </a:p>
          <a:p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    se statocystou a „očkem“</a:t>
            </a:r>
          </a:p>
          <a:p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3. atrioporus</a:t>
            </a:r>
          </a:p>
          <a:p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4. nervová trubice</a:t>
            </a:r>
          </a:p>
          <a:p>
            <a:r>
              <a:rPr lang="cs-CZ" altLang="cs-CZ" sz="1800">
                <a:solidFill>
                  <a:schemeClr val="bg2"/>
                </a:solidFill>
                <a:latin typeface="Comic Sans MS" panose="030F0702030302020204" pitchFamily="66" charset="0"/>
              </a:rPr>
              <a:t>5. notochord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92500" y="1241425"/>
            <a:ext cx="56245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 dirty="0">
                <a:solidFill>
                  <a:schemeClr val="bg2"/>
                </a:solidFill>
                <a:latin typeface="Comic Sans MS" panose="030F0702030302020204" pitchFamily="66" charset="0"/>
              </a:rPr>
              <a:t>  6. přichycovací papily</a:t>
            </a:r>
          </a:p>
          <a:p>
            <a:r>
              <a:rPr lang="cs-CZ" altLang="cs-CZ" sz="1800" dirty="0">
                <a:solidFill>
                  <a:schemeClr val="bg2"/>
                </a:solidFill>
                <a:latin typeface="Comic Sans MS" panose="030F0702030302020204" pitchFamily="66" charset="0"/>
              </a:rPr>
              <a:t>  7. proděravělý hltan s </a:t>
            </a:r>
            <a:r>
              <a:rPr lang="cs-CZ" altLang="cs-CZ" sz="18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peribranchiálním</a:t>
            </a:r>
            <a:r>
              <a:rPr lang="cs-CZ" altLang="cs-CZ" sz="1800" dirty="0">
                <a:solidFill>
                  <a:schemeClr val="bg2"/>
                </a:solidFill>
                <a:latin typeface="Comic Sans MS" panose="030F0702030302020204" pitchFamily="66" charset="0"/>
              </a:rPr>
              <a:t> prostorem</a:t>
            </a:r>
          </a:p>
          <a:p>
            <a:r>
              <a:rPr lang="cs-CZ" altLang="cs-CZ" sz="1800" dirty="0">
                <a:solidFill>
                  <a:schemeClr val="bg2"/>
                </a:solidFill>
                <a:latin typeface="Comic Sans MS" panose="030F0702030302020204" pitchFamily="66" charset="0"/>
              </a:rPr>
              <a:t>  8. endostyl (</a:t>
            </a:r>
            <a:r>
              <a:rPr lang="cs-CZ" altLang="cs-CZ" sz="18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hypobranchiální</a:t>
            </a:r>
            <a:r>
              <a:rPr lang="cs-CZ" altLang="cs-CZ" sz="1800" dirty="0">
                <a:solidFill>
                  <a:schemeClr val="bg2"/>
                </a:solidFill>
                <a:latin typeface="Comic Sans MS" panose="030F0702030302020204" pitchFamily="66" charset="0"/>
              </a:rPr>
              <a:t> rýha)</a:t>
            </a:r>
          </a:p>
          <a:p>
            <a:r>
              <a:rPr lang="cs-CZ" altLang="cs-CZ" sz="1800" dirty="0">
                <a:solidFill>
                  <a:schemeClr val="bg2"/>
                </a:solidFill>
                <a:latin typeface="Comic Sans MS" panose="030F0702030302020204" pitchFamily="66" charset="0"/>
              </a:rPr>
              <a:t>  9. jícen</a:t>
            </a:r>
          </a:p>
          <a:p>
            <a:r>
              <a:rPr lang="cs-CZ" altLang="cs-CZ" sz="1800" dirty="0">
                <a:solidFill>
                  <a:schemeClr val="bg2"/>
                </a:solidFill>
                <a:latin typeface="Comic Sans MS" panose="030F0702030302020204" pitchFamily="66" charset="0"/>
              </a:rPr>
              <a:t>10. srdce</a:t>
            </a: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278188" y="404664"/>
            <a:ext cx="251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>
                <a:solidFill>
                  <a:schemeClr val="bg2"/>
                </a:solidFill>
                <a:latin typeface="Comic Sans MS" panose="030F0702030302020204" pitchFamily="66" charset="0"/>
              </a:rPr>
              <a:t>Morfologie larvy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476250"/>
            <a:chOff x="0" y="0"/>
            <a:chExt cx="9144000" cy="476250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c06ee23-2237-45b0-8888-396a8ce306d5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STUHY">
  <a:themeElements>
    <a:clrScheme name="">
      <a:dk1>
        <a:srgbClr val="002F2E"/>
      </a:dk1>
      <a:lt1>
        <a:srgbClr val="FFFFFF"/>
      </a:lt1>
      <a:dk2>
        <a:srgbClr val="0B5B53"/>
      </a:dk2>
      <a:lt2>
        <a:srgbClr val="66FFCC"/>
      </a:lt2>
      <a:accent1>
        <a:srgbClr val="0099CC"/>
      </a:accent1>
      <a:accent2>
        <a:srgbClr val="005250"/>
      </a:accent2>
      <a:accent3>
        <a:srgbClr val="AAB5B3"/>
      </a:accent3>
      <a:accent4>
        <a:srgbClr val="DADADA"/>
      </a:accent4>
      <a:accent5>
        <a:srgbClr val="AACAE2"/>
      </a:accent5>
      <a:accent6>
        <a:srgbClr val="004948"/>
      </a:accent6>
      <a:hlink>
        <a:srgbClr val="00CC99"/>
      </a:hlink>
      <a:folHlink>
        <a:srgbClr val="009999"/>
      </a:folHlink>
    </a:clrScheme>
    <a:fontScheme name="STUH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UHY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HY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prezentací\STUHY.POT</Template>
  <TotalTime>1619</TotalTime>
  <Words>1187</Words>
  <Application>Microsoft Office PowerPoint</Application>
  <PresentationFormat>Předvádění na obrazovce (4:3)</PresentationFormat>
  <Paragraphs>235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Comic Sans MS</vt:lpstr>
      <vt:lpstr>Times New Roman</vt:lpstr>
      <vt:lpstr>Wingdings</vt:lpstr>
      <vt:lpstr>STUHY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KZE PřF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RNDr. Zdeněk Řehák</dc:creator>
  <cp:lastModifiedBy>ucitel</cp:lastModifiedBy>
  <cp:revision>67</cp:revision>
  <dcterms:created xsi:type="dcterms:W3CDTF">2002-03-04T09:57:35Z</dcterms:created>
  <dcterms:modified xsi:type="dcterms:W3CDTF">2018-02-26T08:02:02Z</dcterms:modified>
</cp:coreProperties>
</file>