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  <p:sldMasterId id="2147483653" r:id="rId2"/>
    <p:sldMasterId id="2147483836" r:id="rId3"/>
  </p:sldMasterIdLst>
  <p:notesMasterIdLst>
    <p:notesMasterId r:id="rId85"/>
  </p:notesMasterIdLst>
  <p:sldIdLst>
    <p:sldId id="347" r:id="rId4"/>
    <p:sldId id="301" r:id="rId5"/>
    <p:sldId id="310" r:id="rId6"/>
    <p:sldId id="361" r:id="rId7"/>
    <p:sldId id="257" r:id="rId8"/>
    <p:sldId id="309" r:id="rId9"/>
    <p:sldId id="303" r:id="rId10"/>
    <p:sldId id="266" r:id="rId11"/>
    <p:sldId id="267" r:id="rId12"/>
    <p:sldId id="280" r:id="rId13"/>
    <p:sldId id="268" r:id="rId14"/>
    <p:sldId id="281" r:id="rId15"/>
    <p:sldId id="304" r:id="rId16"/>
    <p:sldId id="371" r:id="rId17"/>
    <p:sldId id="305" r:id="rId18"/>
    <p:sldId id="306" r:id="rId19"/>
    <p:sldId id="307" r:id="rId20"/>
    <p:sldId id="308" r:id="rId21"/>
    <p:sldId id="362" r:id="rId22"/>
    <p:sldId id="299" r:id="rId23"/>
    <p:sldId id="352" r:id="rId24"/>
    <p:sldId id="288" r:id="rId25"/>
    <p:sldId id="373" r:id="rId26"/>
    <p:sldId id="345" r:id="rId27"/>
    <p:sldId id="348" r:id="rId28"/>
    <p:sldId id="292" r:id="rId29"/>
    <p:sldId id="364" r:id="rId30"/>
    <p:sldId id="365" r:id="rId31"/>
    <p:sldId id="366" r:id="rId32"/>
    <p:sldId id="367" r:id="rId33"/>
    <p:sldId id="368" r:id="rId34"/>
    <p:sldId id="369" r:id="rId35"/>
    <p:sldId id="370" r:id="rId36"/>
    <p:sldId id="293" r:id="rId37"/>
    <p:sldId id="271" r:id="rId38"/>
    <p:sldId id="300" r:id="rId39"/>
    <p:sldId id="264" r:id="rId40"/>
    <p:sldId id="349" r:id="rId41"/>
    <p:sldId id="289" r:id="rId42"/>
    <p:sldId id="290" r:id="rId43"/>
    <p:sldId id="372" r:id="rId44"/>
    <p:sldId id="297" r:id="rId45"/>
    <p:sldId id="272" r:id="rId46"/>
    <p:sldId id="273" r:id="rId47"/>
    <p:sldId id="274" r:id="rId48"/>
    <p:sldId id="275" r:id="rId49"/>
    <p:sldId id="276" r:id="rId50"/>
    <p:sldId id="277" r:id="rId51"/>
    <p:sldId id="344" r:id="rId52"/>
    <p:sldId id="312" r:id="rId53"/>
    <p:sldId id="313" r:id="rId54"/>
    <p:sldId id="314" r:id="rId55"/>
    <p:sldId id="315" r:id="rId56"/>
    <p:sldId id="316" r:id="rId57"/>
    <p:sldId id="322" r:id="rId58"/>
    <p:sldId id="323" r:id="rId59"/>
    <p:sldId id="324" r:id="rId60"/>
    <p:sldId id="325" r:id="rId61"/>
    <p:sldId id="326" r:id="rId62"/>
    <p:sldId id="327" r:id="rId63"/>
    <p:sldId id="319" r:id="rId64"/>
    <p:sldId id="320" r:id="rId65"/>
    <p:sldId id="321" r:id="rId66"/>
    <p:sldId id="317" r:id="rId67"/>
    <p:sldId id="328" r:id="rId68"/>
    <p:sldId id="358" r:id="rId69"/>
    <p:sldId id="330" r:id="rId70"/>
    <p:sldId id="351" r:id="rId71"/>
    <p:sldId id="353" r:id="rId72"/>
    <p:sldId id="354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43" r:id="rId82"/>
    <p:sldId id="339" r:id="rId83"/>
    <p:sldId id="341" r:id="rId84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8000"/>
    <a:srgbClr val="66FF99"/>
    <a:srgbClr val="000066"/>
    <a:srgbClr val="CC3300"/>
    <a:srgbClr val="FF6600"/>
    <a:srgbClr val="CCFF33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595" autoAdjust="0"/>
  </p:normalViewPr>
  <p:slideViewPr>
    <p:cSldViewPr showGuides="1">
      <p:cViewPr varScale="1">
        <p:scale>
          <a:sx n="113" d="100"/>
          <a:sy n="113" d="100"/>
        </p:scale>
        <p:origin x="72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32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4C16382-2D54-40A7-9EC3-718AF71B754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769192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  <p:sp>
        <p:nvSpPr>
          <p:cNvPr id="2150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E29C55F-6E99-40FC-A828-9F71C43F8916}" type="slidenum">
              <a:rPr lang="cs-CZ" altLang="cs-CZ" sz="1200" smtClean="0">
                <a:latin typeface="Times New Roman" panose="02020603050405020304" pitchFamily="18" charset="0"/>
              </a:rPr>
              <a:pPr/>
              <a:t>4</a:t>
            </a:fld>
            <a:endParaRPr lang="cs-CZ" altLang="cs-CZ" sz="120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207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  <p:sp>
        <p:nvSpPr>
          <p:cNvPr id="9011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ADCD3CD-A336-4449-8A43-DA85DADCC102}" type="slidenum">
              <a:rPr lang="cs-CZ" altLang="cs-CZ" sz="1200" smtClean="0">
                <a:latin typeface="Times New Roman" panose="02020603050405020304" pitchFamily="18" charset="0"/>
              </a:rPr>
              <a:pPr/>
              <a:t>69</a:t>
            </a:fld>
            <a:endParaRPr lang="cs-CZ" altLang="cs-CZ" sz="120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769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cs-CZ">
              <a:latin typeface="Arial" charset="0"/>
            </a:endParaRPr>
          </a:p>
        </p:txBody>
      </p:sp>
      <p:sp>
        <p:nvSpPr>
          <p:cNvPr id="5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2147483646 h 1492"/>
              <a:gd name="T2" fmla="*/ 0 w 3625"/>
              <a:gd name="T3" fmla="*/ 0 h 1492"/>
              <a:gd name="T4" fmla="*/ 2147483646 w 3625"/>
              <a:gd name="T5" fmla="*/ 2147483646 h 1492"/>
              <a:gd name="T6" fmla="*/ 2147483646 w 3625"/>
              <a:gd name="T7" fmla="*/ 2147483646 h 1492"/>
              <a:gd name="T8" fmla="*/ 2147483646 w 3625"/>
              <a:gd name="T9" fmla="*/ 2147483646 h 1492"/>
              <a:gd name="T10" fmla="*/ 2147483646 w 3625"/>
              <a:gd name="T11" fmla="*/ 2147483646 h 1492"/>
              <a:gd name="T12" fmla="*/ 2147483646 w 3625"/>
              <a:gd name="T13" fmla="*/ 2147483646 h 1492"/>
              <a:gd name="T14" fmla="*/ 2147483646 w 3625"/>
              <a:gd name="T15" fmla="*/ 2147483646 h 1492"/>
              <a:gd name="T16" fmla="*/ 2147483646 w 3625"/>
              <a:gd name="T17" fmla="*/ 2147483646 h 1492"/>
              <a:gd name="T18" fmla="*/ 2147483646 w 3625"/>
              <a:gd name="T19" fmla="*/ 2147483646 h 1492"/>
              <a:gd name="T20" fmla="*/ 2147483646 w 3625"/>
              <a:gd name="T21" fmla="*/ 2147483646 h 1492"/>
              <a:gd name="T22" fmla="*/ 2147483646 w 3625"/>
              <a:gd name="T23" fmla="*/ 2147483646 h 1492"/>
              <a:gd name="T24" fmla="*/ 2147483646 w 3625"/>
              <a:gd name="T25" fmla="*/ 2147483646 h 1492"/>
              <a:gd name="T26" fmla="*/ 2147483646 w 3625"/>
              <a:gd name="T27" fmla="*/ 2147483646 h 1492"/>
              <a:gd name="T28" fmla="*/ 2147483646 w 3625"/>
              <a:gd name="T29" fmla="*/ 2147483646 h 1492"/>
              <a:gd name="T30" fmla="*/ 2147483646 w 3625"/>
              <a:gd name="T31" fmla="*/ 2147483646 h 1492"/>
              <a:gd name="T32" fmla="*/ 2147483646 w 3625"/>
              <a:gd name="T33" fmla="*/ 2147483646 h 1492"/>
              <a:gd name="T34" fmla="*/ 2147483646 w 3625"/>
              <a:gd name="T35" fmla="*/ 2147483646 h 1492"/>
              <a:gd name="T36" fmla="*/ 2147483646 w 3625"/>
              <a:gd name="T37" fmla="*/ 2147483646 h 1492"/>
              <a:gd name="T38" fmla="*/ 2147483646 w 3625"/>
              <a:gd name="T39" fmla="*/ 2147483646 h 1492"/>
              <a:gd name="T40" fmla="*/ 2147483646 w 3625"/>
              <a:gd name="T41" fmla="*/ 2147483646 h 1492"/>
              <a:gd name="T42" fmla="*/ 2147483646 w 3625"/>
              <a:gd name="T43" fmla="*/ 2147483646 h 1492"/>
              <a:gd name="T44" fmla="*/ 2147483646 w 3625"/>
              <a:gd name="T45" fmla="*/ 2147483646 h 1492"/>
              <a:gd name="T46" fmla="*/ 2147483646 w 3625"/>
              <a:gd name="T47" fmla="*/ 2147483646 h 1492"/>
              <a:gd name="T48" fmla="*/ 2147483646 w 3625"/>
              <a:gd name="T49" fmla="*/ 2147483646 h 1492"/>
              <a:gd name="T50" fmla="*/ 2147483646 w 3625"/>
              <a:gd name="T51" fmla="*/ 2147483646 h 1492"/>
              <a:gd name="T52" fmla="*/ 0 w 3625"/>
              <a:gd name="T53" fmla="*/ 2147483646 h 149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2147483646 w 5143"/>
              <a:gd name="T1" fmla="*/ 2147483646 h 1902"/>
              <a:gd name="T2" fmla="*/ 2147483646 w 5143"/>
              <a:gd name="T3" fmla="*/ 2147483646 h 1902"/>
              <a:gd name="T4" fmla="*/ 2147483646 w 5143"/>
              <a:gd name="T5" fmla="*/ 2147483646 h 1902"/>
              <a:gd name="T6" fmla="*/ 2147483646 w 5143"/>
              <a:gd name="T7" fmla="*/ 2147483646 h 1902"/>
              <a:gd name="T8" fmla="*/ 2147483646 w 5143"/>
              <a:gd name="T9" fmla="*/ 2147483646 h 1902"/>
              <a:gd name="T10" fmla="*/ 2147483646 w 5143"/>
              <a:gd name="T11" fmla="*/ 2147483646 h 1902"/>
              <a:gd name="T12" fmla="*/ 2147483646 w 5143"/>
              <a:gd name="T13" fmla="*/ 2147483646 h 1902"/>
              <a:gd name="T14" fmla="*/ 2147483646 w 5143"/>
              <a:gd name="T15" fmla="*/ 2147483646 h 1902"/>
              <a:gd name="T16" fmla="*/ 2147483646 w 5143"/>
              <a:gd name="T17" fmla="*/ 2147483646 h 1902"/>
              <a:gd name="T18" fmla="*/ 2147483646 w 5143"/>
              <a:gd name="T19" fmla="*/ 2147483646 h 1902"/>
              <a:gd name="T20" fmla="*/ 2147483646 w 5143"/>
              <a:gd name="T21" fmla="*/ 2147483646 h 1902"/>
              <a:gd name="T22" fmla="*/ 0 w 5143"/>
              <a:gd name="T23" fmla="*/ 0 h 1902"/>
              <a:gd name="T24" fmla="*/ 0 w 5143"/>
              <a:gd name="T25" fmla="*/ 2147483646 h 1902"/>
              <a:gd name="T26" fmla="*/ 0 w 5143"/>
              <a:gd name="T27" fmla="*/ 2147483646 h 1902"/>
              <a:gd name="T28" fmla="*/ 0 w 5143"/>
              <a:gd name="T29" fmla="*/ 2147483646 h 1902"/>
              <a:gd name="T30" fmla="*/ 0 w 5143"/>
              <a:gd name="T31" fmla="*/ 2147483646 h 1902"/>
              <a:gd name="T32" fmla="*/ 2147483646 w 5143"/>
              <a:gd name="T33" fmla="*/ 2147483646 h 1902"/>
              <a:gd name="T34" fmla="*/ 2147483646 w 5143"/>
              <a:gd name="T35" fmla="*/ 2147483646 h 1902"/>
              <a:gd name="T36" fmla="*/ 2147483646 w 5143"/>
              <a:gd name="T37" fmla="*/ 2147483646 h 1902"/>
              <a:gd name="T38" fmla="*/ 2147483646 w 5143"/>
              <a:gd name="T39" fmla="*/ 2147483646 h 1902"/>
              <a:gd name="T40" fmla="*/ 2147483646 w 5143"/>
              <a:gd name="T41" fmla="*/ 2147483646 h 1902"/>
              <a:gd name="T42" fmla="*/ 2147483646 w 5143"/>
              <a:gd name="T43" fmla="*/ 2147483646 h 1902"/>
              <a:gd name="T44" fmla="*/ 2147483646 w 5143"/>
              <a:gd name="T45" fmla="*/ 2147483646 h 1902"/>
              <a:gd name="T46" fmla="*/ 2147483646 w 5143"/>
              <a:gd name="T47" fmla="*/ 2147483646 h 1902"/>
              <a:gd name="T48" fmla="*/ 2147483646 w 5143"/>
              <a:gd name="T49" fmla="*/ 2147483646 h 1902"/>
              <a:gd name="T50" fmla="*/ 2147483646 w 5143"/>
              <a:gd name="T51" fmla="*/ 2147483646 h 1902"/>
              <a:gd name="T52" fmla="*/ 2147483646 w 5143"/>
              <a:gd name="T53" fmla="*/ 2147483646 h 1902"/>
              <a:gd name="T54" fmla="*/ 2147483646 w 5143"/>
              <a:gd name="T55" fmla="*/ 2147483646 h 1902"/>
              <a:gd name="T56" fmla="*/ 2147483646 w 5143"/>
              <a:gd name="T57" fmla="*/ 2147483646 h 1902"/>
              <a:gd name="T58" fmla="*/ 2147483646 w 5143"/>
              <a:gd name="T59" fmla="*/ 2147483646 h 1902"/>
              <a:gd name="T60" fmla="*/ 2147483646 w 5143"/>
              <a:gd name="T61" fmla="*/ 2147483646 h 1902"/>
              <a:gd name="T62" fmla="*/ 2147483646 w 5143"/>
              <a:gd name="T63" fmla="*/ 2147483646 h 1902"/>
              <a:gd name="T64" fmla="*/ 2147483646 w 5143"/>
              <a:gd name="T65" fmla="*/ 2147483646 h 1902"/>
              <a:gd name="T66" fmla="*/ 2147483646 w 5143"/>
              <a:gd name="T67" fmla="*/ 2147483646 h 1902"/>
              <a:gd name="T68" fmla="*/ 2147483646 w 5143"/>
              <a:gd name="T69" fmla="*/ 2147483646 h 1902"/>
              <a:gd name="T70" fmla="*/ 2147483646 w 5143"/>
              <a:gd name="T71" fmla="*/ 2147483646 h 1902"/>
              <a:gd name="T72" fmla="*/ 2147483646 w 5143"/>
              <a:gd name="T73" fmla="*/ 2147483646 h 1902"/>
              <a:gd name="T74" fmla="*/ 2147483646 w 5143"/>
              <a:gd name="T75" fmla="*/ 2147483646 h 1902"/>
              <a:gd name="T76" fmla="*/ 2147483646 w 5143"/>
              <a:gd name="T77" fmla="*/ 2147483646 h 1902"/>
              <a:gd name="T78" fmla="*/ 2147483646 w 5143"/>
              <a:gd name="T79" fmla="*/ 2147483646 h 1902"/>
              <a:gd name="T80" fmla="*/ 2147483646 w 5143"/>
              <a:gd name="T81" fmla="*/ 2147483646 h 1902"/>
              <a:gd name="T82" fmla="*/ 2147483646 w 5143"/>
              <a:gd name="T83" fmla="*/ 2147483646 h 1902"/>
              <a:gd name="T84" fmla="*/ 2147483646 w 5143"/>
              <a:gd name="T85" fmla="*/ 2147483646 h 1902"/>
              <a:gd name="T86" fmla="*/ 2147483646 w 5143"/>
              <a:gd name="T87" fmla="*/ 2147483646 h 1902"/>
              <a:gd name="T88" fmla="*/ 2147483646 w 5143"/>
              <a:gd name="T89" fmla="*/ 2147483646 h 1902"/>
              <a:gd name="T90" fmla="*/ 2147483646 w 5143"/>
              <a:gd name="T91" fmla="*/ 2147483646 h 1902"/>
              <a:gd name="T92" fmla="*/ 2147483646 w 5143"/>
              <a:gd name="T93" fmla="*/ 2147483646 h 19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2147483646 h 2325"/>
              <a:gd name="T4" fmla="*/ 2147483646 w 5760"/>
              <a:gd name="T5" fmla="*/ 2147483646 h 2325"/>
              <a:gd name="T6" fmla="*/ 2147483646 w 5760"/>
              <a:gd name="T7" fmla="*/ 2147483646 h 2325"/>
              <a:gd name="T8" fmla="*/ 2147483646 w 5760"/>
              <a:gd name="T9" fmla="*/ 2147483646 h 2325"/>
              <a:gd name="T10" fmla="*/ 2147483646 w 5760"/>
              <a:gd name="T11" fmla="*/ 2147483646 h 2325"/>
              <a:gd name="T12" fmla="*/ 2147483646 w 5760"/>
              <a:gd name="T13" fmla="*/ 2147483646 h 2325"/>
              <a:gd name="T14" fmla="*/ 2147483646 w 5760"/>
              <a:gd name="T15" fmla="*/ 2147483646 h 2325"/>
              <a:gd name="T16" fmla="*/ 2147483646 w 5760"/>
              <a:gd name="T17" fmla="*/ 2147483646 h 2325"/>
              <a:gd name="T18" fmla="*/ 2147483646 w 5760"/>
              <a:gd name="T19" fmla="*/ 2147483646 h 2325"/>
              <a:gd name="T20" fmla="*/ 2147483646 w 5760"/>
              <a:gd name="T21" fmla="*/ 2147483646 h 2325"/>
              <a:gd name="T22" fmla="*/ 2147483646 w 5760"/>
              <a:gd name="T23" fmla="*/ 2147483646 h 2325"/>
              <a:gd name="T24" fmla="*/ 2147483646 w 5760"/>
              <a:gd name="T25" fmla="*/ 2147483646 h 2325"/>
              <a:gd name="T26" fmla="*/ 2147483646 w 5760"/>
              <a:gd name="T27" fmla="*/ 2147483646 h 2325"/>
              <a:gd name="T28" fmla="*/ 2147483646 w 5760"/>
              <a:gd name="T29" fmla="*/ 2147483646 h 2325"/>
              <a:gd name="T30" fmla="*/ 2147483646 w 5760"/>
              <a:gd name="T31" fmla="*/ 2147483646 h 2325"/>
              <a:gd name="T32" fmla="*/ 2147483646 w 5760"/>
              <a:gd name="T33" fmla="*/ 2147483646 h 2325"/>
              <a:gd name="T34" fmla="*/ 2147483646 w 5760"/>
              <a:gd name="T35" fmla="*/ 2147483646 h 2325"/>
              <a:gd name="T36" fmla="*/ 2147483646 w 5760"/>
              <a:gd name="T37" fmla="*/ 2147483646 h 2325"/>
              <a:gd name="T38" fmla="*/ 2147483646 w 5760"/>
              <a:gd name="T39" fmla="*/ 2147483646 h 2325"/>
              <a:gd name="T40" fmla="*/ 2147483646 w 5760"/>
              <a:gd name="T41" fmla="*/ 2147483646 h 2325"/>
              <a:gd name="T42" fmla="*/ 2147483646 w 5760"/>
              <a:gd name="T43" fmla="*/ 2147483646 h 2325"/>
              <a:gd name="T44" fmla="*/ 2147483646 w 5760"/>
              <a:gd name="T45" fmla="*/ 2147483646 h 2325"/>
              <a:gd name="T46" fmla="*/ 2147483646 w 5760"/>
              <a:gd name="T47" fmla="*/ 2147483646 h 2325"/>
              <a:gd name="T48" fmla="*/ 2147483646 w 5760"/>
              <a:gd name="T49" fmla="*/ 2147483646 h 2325"/>
              <a:gd name="T50" fmla="*/ 2147483646 w 5760"/>
              <a:gd name="T51" fmla="*/ 2147483646 h 2325"/>
              <a:gd name="T52" fmla="*/ 2147483646 w 5760"/>
              <a:gd name="T53" fmla="*/ 2147483646 h 2325"/>
              <a:gd name="T54" fmla="*/ 2147483646 w 5760"/>
              <a:gd name="T55" fmla="*/ 2147483646 h 2325"/>
              <a:gd name="T56" fmla="*/ 2147483646 w 5760"/>
              <a:gd name="T57" fmla="*/ 2147483646 h 2325"/>
              <a:gd name="T58" fmla="*/ 2147483646 w 5760"/>
              <a:gd name="T59" fmla="*/ 2147483646 h 2325"/>
              <a:gd name="T60" fmla="*/ 2147483646 w 5760"/>
              <a:gd name="T61" fmla="*/ 2147483646 h 2325"/>
              <a:gd name="T62" fmla="*/ 2147483646 w 5760"/>
              <a:gd name="T63" fmla="*/ 2147483646 h 2325"/>
              <a:gd name="T64" fmla="*/ 2147483646 w 5760"/>
              <a:gd name="T65" fmla="*/ 2147483646 h 2325"/>
              <a:gd name="T66" fmla="*/ 2147483646 w 5760"/>
              <a:gd name="T67" fmla="*/ 2147483646 h 2325"/>
              <a:gd name="T68" fmla="*/ 2147483646 w 5760"/>
              <a:gd name="T69" fmla="*/ 2147483646 h 2325"/>
              <a:gd name="T70" fmla="*/ 2147483646 w 5760"/>
              <a:gd name="T71" fmla="*/ 2147483646 h 2325"/>
              <a:gd name="T72" fmla="*/ 2147483646 w 5760"/>
              <a:gd name="T73" fmla="*/ 2147483646 h 2325"/>
              <a:gd name="T74" fmla="*/ 2147483646 w 5760"/>
              <a:gd name="T75" fmla="*/ 2147483646 h 2325"/>
              <a:gd name="T76" fmla="*/ 2147483646 w 5760"/>
              <a:gd name="T77" fmla="*/ 2147483646 h 2325"/>
              <a:gd name="T78" fmla="*/ 2147483646 w 5760"/>
              <a:gd name="T79" fmla="*/ 2147483646 h 2325"/>
              <a:gd name="T80" fmla="*/ 2147483646 w 5760"/>
              <a:gd name="T81" fmla="*/ 2147483646 h 2325"/>
              <a:gd name="T82" fmla="*/ 2147483646 w 5760"/>
              <a:gd name="T83" fmla="*/ 2147483646 h 2325"/>
              <a:gd name="T84" fmla="*/ 2147483646 w 5760"/>
              <a:gd name="T85" fmla="*/ 2147483646 h 2325"/>
              <a:gd name="T86" fmla="*/ 2147483646 w 5760"/>
              <a:gd name="T87" fmla="*/ 2147483646 h 2325"/>
              <a:gd name="T88" fmla="*/ 2147483646 w 5760"/>
              <a:gd name="T89" fmla="*/ 2147483646 h 2325"/>
              <a:gd name="T90" fmla="*/ 2147483646 w 5760"/>
              <a:gd name="T91" fmla="*/ 2147483646 h 2325"/>
              <a:gd name="T92" fmla="*/ 2147483646 w 5760"/>
              <a:gd name="T93" fmla="*/ 2147483646 h 2325"/>
              <a:gd name="T94" fmla="*/ 2147483646 w 5760"/>
              <a:gd name="T95" fmla="*/ 2147483646 h 2325"/>
              <a:gd name="T96" fmla="*/ 2147483646 w 5760"/>
              <a:gd name="T97" fmla="*/ 2147483646 h 2325"/>
              <a:gd name="T98" fmla="*/ 2147483646 w 5760"/>
              <a:gd name="T99" fmla="*/ 2147483646 h 2325"/>
              <a:gd name="T100" fmla="*/ 2147483646 w 5760"/>
              <a:gd name="T101" fmla="*/ 2147483646 h 2325"/>
              <a:gd name="T102" fmla="*/ 0 w 5760"/>
              <a:gd name="T103" fmla="*/ 0 h 23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2147483646 h 1573"/>
              <a:gd name="T4" fmla="*/ 2147483646 w 5760"/>
              <a:gd name="T5" fmla="*/ 2147483646 h 1573"/>
              <a:gd name="T6" fmla="*/ 2147483646 w 5760"/>
              <a:gd name="T7" fmla="*/ 2147483646 h 1573"/>
              <a:gd name="T8" fmla="*/ 2147483646 w 5760"/>
              <a:gd name="T9" fmla="*/ 2147483646 h 1573"/>
              <a:gd name="T10" fmla="*/ 2147483646 w 5760"/>
              <a:gd name="T11" fmla="*/ 2147483646 h 1573"/>
              <a:gd name="T12" fmla="*/ 2147483646 w 5760"/>
              <a:gd name="T13" fmla="*/ 2147483646 h 1573"/>
              <a:gd name="T14" fmla="*/ 2147483646 w 5760"/>
              <a:gd name="T15" fmla="*/ 2147483646 h 1573"/>
              <a:gd name="T16" fmla="*/ 2147483646 w 5760"/>
              <a:gd name="T17" fmla="*/ 2147483646 h 1573"/>
              <a:gd name="T18" fmla="*/ 2147483646 w 5760"/>
              <a:gd name="T19" fmla="*/ 2147483646 h 1573"/>
              <a:gd name="T20" fmla="*/ 2147483646 w 5760"/>
              <a:gd name="T21" fmla="*/ 2147483646 h 1573"/>
              <a:gd name="T22" fmla="*/ 2147483646 w 5760"/>
              <a:gd name="T23" fmla="*/ 2147483646 h 1573"/>
              <a:gd name="T24" fmla="*/ 2147483646 w 5760"/>
              <a:gd name="T25" fmla="*/ 2147483646 h 1573"/>
              <a:gd name="T26" fmla="*/ 2147483646 w 5760"/>
              <a:gd name="T27" fmla="*/ 2147483646 h 1573"/>
              <a:gd name="T28" fmla="*/ 2147483646 w 5760"/>
              <a:gd name="T29" fmla="*/ 2147483646 h 1573"/>
              <a:gd name="T30" fmla="*/ 2147483646 w 5760"/>
              <a:gd name="T31" fmla="*/ 2147483646 h 1573"/>
              <a:gd name="T32" fmla="*/ 2147483646 w 5760"/>
              <a:gd name="T33" fmla="*/ 2147483646 h 1573"/>
              <a:gd name="T34" fmla="*/ 2147483646 w 5760"/>
              <a:gd name="T35" fmla="*/ 2147483646 h 1573"/>
              <a:gd name="T36" fmla="*/ 2147483646 w 5760"/>
              <a:gd name="T37" fmla="*/ 2147483646 h 1573"/>
              <a:gd name="T38" fmla="*/ 2147483646 w 5760"/>
              <a:gd name="T39" fmla="*/ 2147483646 h 1573"/>
              <a:gd name="T40" fmla="*/ 2147483646 w 5760"/>
              <a:gd name="T41" fmla="*/ 2147483646 h 1573"/>
              <a:gd name="T42" fmla="*/ 2147483646 w 5760"/>
              <a:gd name="T43" fmla="*/ 2147483646 h 1573"/>
              <a:gd name="T44" fmla="*/ 2147483646 w 5760"/>
              <a:gd name="T45" fmla="*/ 2147483646 h 1573"/>
              <a:gd name="T46" fmla="*/ 2147483646 w 5760"/>
              <a:gd name="T47" fmla="*/ 2147483646 h 1573"/>
              <a:gd name="T48" fmla="*/ 2147483646 w 5760"/>
              <a:gd name="T49" fmla="*/ 2147483646 h 1573"/>
              <a:gd name="T50" fmla="*/ 2147483646 w 5760"/>
              <a:gd name="T51" fmla="*/ 2147483646 h 1573"/>
              <a:gd name="T52" fmla="*/ 2147483646 w 5760"/>
              <a:gd name="T53" fmla="*/ 2147483646 h 1573"/>
              <a:gd name="T54" fmla="*/ 2147483646 w 5760"/>
              <a:gd name="T55" fmla="*/ 2147483646 h 1573"/>
              <a:gd name="T56" fmla="*/ 2147483646 w 5760"/>
              <a:gd name="T57" fmla="*/ 2147483646 h 1573"/>
              <a:gd name="T58" fmla="*/ 2147483646 w 5760"/>
              <a:gd name="T59" fmla="*/ 2147483646 h 1573"/>
              <a:gd name="T60" fmla="*/ 2147483646 w 5760"/>
              <a:gd name="T61" fmla="*/ 2147483646 h 1573"/>
              <a:gd name="T62" fmla="*/ 2147483646 w 5760"/>
              <a:gd name="T63" fmla="*/ 2147483646 h 1573"/>
              <a:gd name="T64" fmla="*/ 2147483646 w 5760"/>
              <a:gd name="T65" fmla="*/ 2147483646 h 1573"/>
              <a:gd name="T66" fmla="*/ 2147483646 w 5760"/>
              <a:gd name="T67" fmla="*/ 2147483646 h 1573"/>
              <a:gd name="T68" fmla="*/ 2147483646 w 5760"/>
              <a:gd name="T69" fmla="*/ 2147483646 h 1573"/>
              <a:gd name="T70" fmla="*/ 2147483646 w 5760"/>
              <a:gd name="T71" fmla="*/ 2147483646 h 1573"/>
              <a:gd name="T72" fmla="*/ 2147483646 w 5760"/>
              <a:gd name="T73" fmla="*/ 2147483646 h 1573"/>
              <a:gd name="T74" fmla="*/ 2147483646 w 5760"/>
              <a:gd name="T75" fmla="*/ 2147483646 h 1573"/>
              <a:gd name="T76" fmla="*/ 2147483646 w 5760"/>
              <a:gd name="T77" fmla="*/ 2147483646 h 1573"/>
              <a:gd name="T78" fmla="*/ 2147483646 w 5760"/>
              <a:gd name="T79" fmla="*/ 2147483646 h 1573"/>
              <a:gd name="T80" fmla="*/ 2147483646 w 5760"/>
              <a:gd name="T81" fmla="*/ 2147483646 h 1573"/>
              <a:gd name="T82" fmla="*/ 2147483646 w 5760"/>
              <a:gd name="T83" fmla="*/ 2147483646 h 1573"/>
              <a:gd name="T84" fmla="*/ 2147483646 w 5760"/>
              <a:gd name="T85" fmla="*/ 2147483646 h 1573"/>
              <a:gd name="T86" fmla="*/ 2147483646 w 5760"/>
              <a:gd name="T87" fmla="*/ 2147483646 h 1573"/>
              <a:gd name="T88" fmla="*/ 2147483646 w 5760"/>
              <a:gd name="T89" fmla="*/ 2147483646 h 1573"/>
              <a:gd name="T90" fmla="*/ 2147483646 w 5760"/>
              <a:gd name="T91" fmla="*/ 2147483646 h 1573"/>
              <a:gd name="T92" fmla="*/ 2147483646 w 5760"/>
              <a:gd name="T93" fmla="*/ 2147483646 h 1573"/>
              <a:gd name="T94" fmla="*/ 2147483646 w 5760"/>
              <a:gd name="T95" fmla="*/ 0 h 1573"/>
              <a:gd name="T96" fmla="*/ 0 w 5760"/>
              <a:gd name="T97" fmla="*/ 0 h 157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2147483646 h 970"/>
              <a:gd name="T4" fmla="*/ 2147483646 w 5760"/>
              <a:gd name="T5" fmla="*/ 2147483646 h 970"/>
              <a:gd name="T6" fmla="*/ 2147483646 w 5760"/>
              <a:gd name="T7" fmla="*/ 2147483646 h 970"/>
              <a:gd name="T8" fmla="*/ 2147483646 w 5760"/>
              <a:gd name="T9" fmla="*/ 2147483646 h 970"/>
              <a:gd name="T10" fmla="*/ 2147483646 w 5760"/>
              <a:gd name="T11" fmla="*/ 2147483646 h 970"/>
              <a:gd name="T12" fmla="*/ 2147483646 w 5760"/>
              <a:gd name="T13" fmla="*/ 2147483646 h 970"/>
              <a:gd name="T14" fmla="*/ 2147483646 w 5760"/>
              <a:gd name="T15" fmla="*/ 2147483646 h 970"/>
              <a:gd name="T16" fmla="*/ 2147483646 w 5760"/>
              <a:gd name="T17" fmla="*/ 2147483646 h 970"/>
              <a:gd name="T18" fmla="*/ 2147483646 w 5760"/>
              <a:gd name="T19" fmla="*/ 2147483646 h 970"/>
              <a:gd name="T20" fmla="*/ 2147483646 w 5760"/>
              <a:gd name="T21" fmla="*/ 2147483646 h 970"/>
              <a:gd name="T22" fmla="*/ 2147483646 w 5760"/>
              <a:gd name="T23" fmla="*/ 2147483646 h 970"/>
              <a:gd name="T24" fmla="*/ 2147483646 w 5760"/>
              <a:gd name="T25" fmla="*/ 2147483646 h 970"/>
              <a:gd name="T26" fmla="*/ 2147483646 w 5760"/>
              <a:gd name="T27" fmla="*/ 2147483646 h 970"/>
              <a:gd name="T28" fmla="*/ 2147483646 w 5760"/>
              <a:gd name="T29" fmla="*/ 2147483646 h 970"/>
              <a:gd name="T30" fmla="*/ 2147483646 w 5760"/>
              <a:gd name="T31" fmla="*/ 2147483646 h 970"/>
              <a:gd name="T32" fmla="*/ 2147483646 w 5760"/>
              <a:gd name="T33" fmla="*/ 2147483646 h 970"/>
              <a:gd name="T34" fmla="*/ 2147483646 w 5760"/>
              <a:gd name="T35" fmla="*/ 2147483646 h 970"/>
              <a:gd name="T36" fmla="*/ 2147483646 w 5760"/>
              <a:gd name="T37" fmla="*/ 2147483646 h 970"/>
              <a:gd name="T38" fmla="*/ 2147483646 w 5760"/>
              <a:gd name="T39" fmla="*/ 2147483646 h 970"/>
              <a:gd name="T40" fmla="*/ 2147483646 w 5760"/>
              <a:gd name="T41" fmla="*/ 2147483646 h 970"/>
              <a:gd name="T42" fmla="*/ 2147483646 w 5760"/>
              <a:gd name="T43" fmla="*/ 2147483646 h 970"/>
              <a:gd name="T44" fmla="*/ 2147483646 w 5760"/>
              <a:gd name="T45" fmla="*/ 0 h 970"/>
              <a:gd name="T46" fmla="*/ 0 w 5760"/>
              <a:gd name="T47" fmla="*/ 0 h 97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2147483646 h 1060"/>
              <a:gd name="T2" fmla="*/ 0 w 5760"/>
              <a:gd name="T3" fmla="*/ 2147483646 h 1060"/>
              <a:gd name="T4" fmla="*/ 2147483646 w 5760"/>
              <a:gd name="T5" fmla="*/ 2147483646 h 1060"/>
              <a:gd name="T6" fmla="*/ 2147483646 w 5760"/>
              <a:gd name="T7" fmla="*/ 0 h 1060"/>
              <a:gd name="T8" fmla="*/ 2147483646 w 5760"/>
              <a:gd name="T9" fmla="*/ 0 h 1060"/>
              <a:gd name="T10" fmla="*/ 2147483646 w 5760"/>
              <a:gd name="T11" fmla="*/ 2147483646 h 1060"/>
              <a:gd name="T12" fmla="*/ 2147483646 w 5760"/>
              <a:gd name="T13" fmla="*/ 2147483646 h 1060"/>
              <a:gd name="T14" fmla="*/ 2147483646 w 5760"/>
              <a:gd name="T15" fmla="*/ 2147483646 h 1060"/>
              <a:gd name="T16" fmla="*/ 2147483646 w 5760"/>
              <a:gd name="T17" fmla="*/ 2147483646 h 1060"/>
              <a:gd name="T18" fmla="*/ 2147483646 w 5760"/>
              <a:gd name="T19" fmla="*/ 2147483646 h 1060"/>
              <a:gd name="T20" fmla="*/ 2147483646 w 5760"/>
              <a:gd name="T21" fmla="*/ 2147483646 h 1060"/>
              <a:gd name="T22" fmla="*/ 2147483646 w 5760"/>
              <a:gd name="T23" fmla="*/ 2147483646 h 1060"/>
              <a:gd name="T24" fmla="*/ 2147483646 w 5760"/>
              <a:gd name="T25" fmla="*/ 2147483646 h 1060"/>
              <a:gd name="T26" fmla="*/ 2147483646 w 5760"/>
              <a:gd name="T27" fmla="*/ 2147483646 h 1060"/>
              <a:gd name="T28" fmla="*/ 2147483646 w 5760"/>
              <a:gd name="T29" fmla="*/ 2147483646 h 1060"/>
              <a:gd name="T30" fmla="*/ 2147483646 w 5760"/>
              <a:gd name="T31" fmla="*/ 2147483646 h 1060"/>
              <a:gd name="T32" fmla="*/ 2147483646 w 5760"/>
              <a:gd name="T33" fmla="*/ 2147483646 h 1060"/>
              <a:gd name="T34" fmla="*/ 2147483646 w 5760"/>
              <a:gd name="T35" fmla="*/ 2147483646 h 1060"/>
              <a:gd name="T36" fmla="*/ 2147483646 w 5760"/>
              <a:gd name="T37" fmla="*/ 2147483646 h 1060"/>
              <a:gd name="T38" fmla="*/ 2147483646 w 5760"/>
              <a:gd name="T39" fmla="*/ 2147483646 h 1060"/>
              <a:gd name="T40" fmla="*/ 2147483646 w 5760"/>
              <a:gd name="T41" fmla="*/ 2147483646 h 1060"/>
              <a:gd name="T42" fmla="*/ 2147483646 w 5760"/>
              <a:gd name="T43" fmla="*/ 2147483646 h 1060"/>
              <a:gd name="T44" fmla="*/ 2147483646 w 5760"/>
              <a:gd name="T45" fmla="*/ 2147483646 h 1060"/>
              <a:gd name="T46" fmla="*/ 2147483646 w 5760"/>
              <a:gd name="T47" fmla="*/ 2147483646 h 1060"/>
              <a:gd name="T48" fmla="*/ 2147483646 w 5760"/>
              <a:gd name="T49" fmla="*/ 2147483646 h 1060"/>
              <a:gd name="T50" fmla="*/ 2147483646 w 5760"/>
              <a:gd name="T51" fmla="*/ 2147483646 h 1060"/>
              <a:gd name="T52" fmla="*/ 2147483646 w 5760"/>
              <a:gd name="T53" fmla="*/ 2147483646 h 1060"/>
              <a:gd name="T54" fmla="*/ 0 w 5760"/>
              <a:gd name="T55" fmla="*/ 2147483646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2147483646 h 673"/>
              <a:gd name="T2" fmla="*/ 0 w 5284"/>
              <a:gd name="T3" fmla="*/ 2147483646 h 673"/>
              <a:gd name="T4" fmla="*/ 2147483646 w 5284"/>
              <a:gd name="T5" fmla="*/ 2147483646 h 673"/>
              <a:gd name="T6" fmla="*/ 2147483646 w 5284"/>
              <a:gd name="T7" fmla="*/ 2147483646 h 673"/>
              <a:gd name="T8" fmla="*/ 2147483646 w 5284"/>
              <a:gd name="T9" fmla="*/ 2147483646 h 673"/>
              <a:gd name="T10" fmla="*/ 2147483646 w 5284"/>
              <a:gd name="T11" fmla="*/ 2147483646 h 673"/>
              <a:gd name="T12" fmla="*/ 2147483646 w 5284"/>
              <a:gd name="T13" fmla="*/ 2147483646 h 673"/>
              <a:gd name="T14" fmla="*/ 2147483646 w 5284"/>
              <a:gd name="T15" fmla="*/ 2147483646 h 673"/>
              <a:gd name="T16" fmla="*/ 2147483646 w 5284"/>
              <a:gd name="T17" fmla="*/ 2147483646 h 673"/>
              <a:gd name="T18" fmla="*/ 2147483646 w 5284"/>
              <a:gd name="T19" fmla="*/ 2147483646 h 673"/>
              <a:gd name="T20" fmla="*/ 2147483646 w 5284"/>
              <a:gd name="T21" fmla="*/ 2147483646 h 673"/>
              <a:gd name="T22" fmla="*/ 2147483646 w 5284"/>
              <a:gd name="T23" fmla="*/ 2147483646 h 673"/>
              <a:gd name="T24" fmla="*/ 2147483646 w 5284"/>
              <a:gd name="T25" fmla="*/ 2147483646 h 673"/>
              <a:gd name="T26" fmla="*/ 2147483646 w 5284"/>
              <a:gd name="T27" fmla="*/ 2147483646 h 673"/>
              <a:gd name="T28" fmla="*/ 2147483646 w 5284"/>
              <a:gd name="T29" fmla="*/ 2147483646 h 673"/>
              <a:gd name="T30" fmla="*/ 2147483646 w 5284"/>
              <a:gd name="T31" fmla="*/ 2147483646 h 673"/>
              <a:gd name="T32" fmla="*/ 2147483646 w 5284"/>
              <a:gd name="T33" fmla="*/ 2147483646 h 673"/>
              <a:gd name="T34" fmla="*/ 2147483646 w 5284"/>
              <a:gd name="T35" fmla="*/ 2147483646 h 673"/>
              <a:gd name="T36" fmla="*/ 2147483646 w 5284"/>
              <a:gd name="T37" fmla="*/ 2147483646 h 673"/>
              <a:gd name="T38" fmla="*/ 2147483646 w 5284"/>
              <a:gd name="T39" fmla="*/ 2147483646 h 673"/>
              <a:gd name="T40" fmla="*/ 2147483646 w 5284"/>
              <a:gd name="T41" fmla="*/ 2147483646 h 673"/>
              <a:gd name="T42" fmla="*/ 2147483646 w 5284"/>
              <a:gd name="T43" fmla="*/ 2147483646 h 673"/>
              <a:gd name="T44" fmla="*/ 2147483646 w 5284"/>
              <a:gd name="T45" fmla="*/ 2147483646 h 673"/>
              <a:gd name="T46" fmla="*/ 2147483646 w 5284"/>
              <a:gd name="T47" fmla="*/ 2147483646 h 673"/>
              <a:gd name="T48" fmla="*/ 2147483646 w 5284"/>
              <a:gd name="T49" fmla="*/ 2147483646 h 673"/>
              <a:gd name="T50" fmla="*/ 2147483646 w 5284"/>
              <a:gd name="T51" fmla="*/ 2147483646 h 673"/>
              <a:gd name="T52" fmla="*/ 2147483646 w 5284"/>
              <a:gd name="T53" fmla="*/ 0 h 673"/>
              <a:gd name="T54" fmla="*/ 2147483646 w 5284"/>
              <a:gd name="T55" fmla="*/ 0 h 673"/>
              <a:gd name="T56" fmla="*/ 2147483646 w 5284"/>
              <a:gd name="T57" fmla="*/ 2147483646 h 673"/>
              <a:gd name="T58" fmla="*/ 2147483646 w 5284"/>
              <a:gd name="T59" fmla="*/ 2147483646 h 673"/>
              <a:gd name="T60" fmla="*/ 2147483646 w 5284"/>
              <a:gd name="T61" fmla="*/ 2147483646 h 673"/>
              <a:gd name="T62" fmla="*/ 2147483646 w 5284"/>
              <a:gd name="T63" fmla="*/ 2147483646 h 673"/>
              <a:gd name="T64" fmla="*/ 2147483646 w 5284"/>
              <a:gd name="T65" fmla="*/ 2147483646 h 673"/>
              <a:gd name="T66" fmla="*/ 2147483646 w 5284"/>
              <a:gd name="T67" fmla="*/ 2147483646 h 673"/>
              <a:gd name="T68" fmla="*/ 2147483646 w 5284"/>
              <a:gd name="T69" fmla="*/ 2147483646 h 673"/>
              <a:gd name="T70" fmla="*/ 2147483646 w 5284"/>
              <a:gd name="T71" fmla="*/ 2147483646 h 673"/>
              <a:gd name="T72" fmla="*/ 2147483646 w 5284"/>
              <a:gd name="T73" fmla="*/ 2147483646 h 673"/>
              <a:gd name="T74" fmla="*/ 2147483646 w 5284"/>
              <a:gd name="T75" fmla="*/ 2147483646 h 673"/>
              <a:gd name="T76" fmla="*/ 2147483646 w 5284"/>
              <a:gd name="T77" fmla="*/ 2147483646 h 673"/>
              <a:gd name="T78" fmla="*/ 2147483646 w 5284"/>
              <a:gd name="T79" fmla="*/ 2147483646 h 673"/>
              <a:gd name="T80" fmla="*/ 2147483646 w 5284"/>
              <a:gd name="T81" fmla="*/ 2147483646 h 673"/>
              <a:gd name="T82" fmla="*/ 2147483646 w 5284"/>
              <a:gd name="T83" fmla="*/ 2147483646 h 673"/>
              <a:gd name="T84" fmla="*/ 2147483646 w 5284"/>
              <a:gd name="T85" fmla="*/ 2147483646 h 673"/>
              <a:gd name="T86" fmla="*/ 0 w 5284"/>
              <a:gd name="T87" fmla="*/ 2147483646 h 6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2147483646 h 286"/>
              <a:gd name="T4" fmla="*/ 2147483646 w 2884"/>
              <a:gd name="T5" fmla="*/ 2147483646 h 286"/>
              <a:gd name="T6" fmla="*/ 2147483646 w 2884"/>
              <a:gd name="T7" fmla="*/ 2147483646 h 286"/>
              <a:gd name="T8" fmla="*/ 2147483646 w 2884"/>
              <a:gd name="T9" fmla="*/ 2147483646 h 286"/>
              <a:gd name="T10" fmla="*/ 2147483646 w 2884"/>
              <a:gd name="T11" fmla="*/ 2147483646 h 286"/>
              <a:gd name="T12" fmla="*/ 2147483646 w 2884"/>
              <a:gd name="T13" fmla="*/ 2147483646 h 286"/>
              <a:gd name="T14" fmla="*/ 2147483646 w 2884"/>
              <a:gd name="T15" fmla="*/ 2147483646 h 286"/>
              <a:gd name="T16" fmla="*/ 2147483646 w 2884"/>
              <a:gd name="T17" fmla="*/ 2147483646 h 286"/>
              <a:gd name="T18" fmla="*/ 2147483646 w 2884"/>
              <a:gd name="T19" fmla="*/ 2147483646 h 286"/>
              <a:gd name="T20" fmla="*/ 2147483646 w 2884"/>
              <a:gd name="T21" fmla="*/ 2147483646 h 286"/>
              <a:gd name="T22" fmla="*/ 2147483646 w 2884"/>
              <a:gd name="T23" fmla="*/ 2147483646 h 286"/>
              <a:gd name="T24" fmla="*/ 2147483646 w 2884"/>
              <a:gd name="T25" fmla="*/ 2147483646 h 286"/>
              <a:gd name="T26" fmla="*/ 2147483646 w 2884"/>
              <a:gd name="T27" fmla="*/ 2147483646 h 286"/>
              <a:gd name="T28" fmla="*/ 2147483646 w 2884"/>
              <a:gd name="T29" fmla="*/ 0 h 286"/>
              <a:gd name="T30" fmla="*/ 0 w 2884"/>
              <a:gd name="T31" fmla="*/ 0 h 2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2057400"/>
            <a:ext cx="777240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1742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C2F64-DD4B-49AE-930C-93ED6F552DE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72850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10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10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FFBF1-377C-4441-82EB-B123B1A3ABA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735005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10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10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AD287-0B92-401F-A5AD-E224A573DCE5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433686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4D0DB-BBA5-4D12-A770-D2FA929F9D7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87213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2539A-6285-4248-8E99-9941B972725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10050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A7F6E-7AFD-402C-A009-744D9622014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46562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AF446-630F-46E0-A219-D6E21B5E9DD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83384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10D42-33C7-4672-9F49-8EA67C62670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51038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6A5D5-4287-43AC-910C-5AE931CA239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38387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19544D-ED27-453A-89EA-401A8B4D033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442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1EA06C-26BD-4F7F-B456-251ED3CA5B8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52523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10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10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F2860-AE34-4EF0-A971-976B5FDA6A7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603166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33C83-BCF0-46C4-B505-99147909CED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062244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46D97-CB0C-4992-B0A7-298185E0791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61662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B8DA9-5055-4CEA-957F-F60687F5F24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581109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9CAC0EC-9D57-4CF4-9C36-10EC2D2484D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431504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0D914CC-7F98-4885-9AA2-F506905145F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786975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24693EF-789C-4A7A-AD92-AB810127028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131095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8FE4952-2265-4A81-A547-1431F080789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301266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5A2D078-DD3F-4C54-8B3B-65519A3B417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939908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0FF39C6-64FC-412D-BE58-452D41601DB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182096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2C44D15-B2A8-44EA-9AA7-1CB777D3A32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42613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10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10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7F728-55E5-426F-AA32-736A5269C0C1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7492339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E9488B3-79FC-47F4-9874-5FBBBEBAFCD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281406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24FE4DE-ACF7-4291-BC7A-212CA30F01F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335585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458313E-87F0-46A6-B196-26F5C3B2126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96619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E4659FC-D709-487D-AF64-ECC16A7BD5E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1817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10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48801-A074-4714-9299-9B3F7BD77E55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660379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10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10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60C65-9135-47E7-8C08-D461B72066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041431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10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10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E732C-55AE-47BA-AE93-95128B7C171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203357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10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CC195-3AD8-4ABF-94CB-D06323B896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752281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10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99FA4-01D3-41CF-9B28-C5CF0B1C29B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748449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10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061B2-DD03-4D37-92A5-CDB4AC1F599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36501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cs-CZ">
              <a:latin typeface="Arial" charset="0"/>
            </a:endParaRPr>
          </a:p>
        </p:txBody>
      </p:sp>
      <p:sp>
        <p:nvSpPr>
          <p:cNvPr id="1027" name="Freeform 1027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2147483646 h 1492"/>
              <a:gd name="T2" fmla="*/ 0 w 3625"/>
              <a:gd name="T3" fmla="*/ 0 h 1492"/>
              <a:gd name="T4" fmla="*/ 2147483646 w 3625"/>
              <a:gd name="T5" fmla="*/ 2147483646 h 1492"/>
              <a:gd name="T6" fmla="*/ 2147483646 w 3625"/>
              <a:gd name="T7" fmla="*/ 2147483646 h 1492"/>
              <a:gd name="T8" fmla="*/ 2147483646 w 3625"/>
              <a:gd name="T9" fmla="*/ 2147483646 h 1492"/>
              <a:gd name="T10" fmla="*/ 2147483646 w 3625"/>
              <a:gd name="T11" fmla="*/ 2147483646 h 1492"/>
              <a:gd name="T12" fmla="*/ 2147483646 w 3625"/>
              <a:gd name="T13" fmla="*/ 2147483646 h 1492"/>
              <a:gd name="T14" fmla="*/ 2147483646 w 3625"/>
              <a:gd name="T15" fmla="*/ 2147483646 h 1492"/>
              <a:gd name="T16" fmla="*/ 2147483646 w 3625"/>
              <a:gd name="T17" fmla="*/ 2147483646 h 1492"/>
              <a:gd name="T18" fmla="*/ 2147483646 w 3625"/>
              <a:gd name="T19" fmla="*/ 2147483646 h 1492"/>
              <a:gd name="T20" fmla="*/ 2147483646 w 3625"/>
              <a:gd name="T21" fmla="*/ 2147483646 h 1492"/>
              <a:gd name="T22" fmla="*/ 2147483646 w 3625"/>
              <a:gd name="T23" fmla="*/ 2147483646 h 1492"/>
              <a:gd name="T24" fmla="*/ 2147483646 w 3625"/>
              <a:gd name="T25" fmla="*/ 2147483646 h 1492"/>
              <a:gd name="T26" fmla="*/ 2147483646 w 3625"/>
              <a:gd name="T27" fmla="*/ 2147483646 h 1492"/>
              <a:gd name="T28" fmla="*/ 2147483646 w 3625"/>
              <a:gd name="T29" fmla="*/ 2147483646 h 1492"/>
              <a:gd name="T30" fmla="*/ 2147483646 w 3625"/>
              <a:gd name="T31" fmla="*/ 2147483646 h 1492"/>
              <a:gd name="T32" fmla="*/ 2147483646 w 3625"/>
              <a:gd name="T33" fmla="*/ 2147483646 h 1492"/>
              <a:gd name="T34" fmla="*/ 2147483646 w 3625"/>
              <a:gd name="T35" fmla="*/ 2147483646 h 1492"/>
              <a:gd name="T36" fmla="*/ 2147483646 w 3625"/>
              <a:gd name="T37" fmla="*/ 2147483646 h 1492"/>
              <a:gd name="T38" fmla="*/ 2147483646 w 3625"/>
              <a:gd name="T39" fmla="*/ 2147483646 h 1492"/>
              <a:gd name="T40" fmla="*/ 2147483646 w 3625"/>
              <a:gd name="T41" fmla="*/ 2147483646 h 1492"/>
              <a:gd name="T42" fmla="*/ 2147483646 w 3625"/>
              <a:gd name="T43" fmla="*/ 2147483646 h 1492"/>
              <a:gd name="T44" fmla="*/ 2147483646 w 3625"/>
              <a:gd name="T45" fmla="*/ 2147483646 h 1492"/>
              <a:gd name="T46" fmla="*/ 2147483646 w 3625"/>
              <a:gd name="T47" fmla="*/ 2147483646 h 1492"/>
              <a:gd name="T48" fmla="*/ 2147483646 w 3625"/>
              <a:gd name="T49" fmla="*/ 2147483646 h 1492"/>
              <a:gd name="T50" fmla="*/ 2147483646 w 3625"/>
              <a:gd name="T51" fmla="*/ 2147483646 h 1492"/>
              <a:gd name="T52" fmla="*/ 0 w 3625"/>
              <a:gd name="T53" fmla="*/ 2147483646 h 149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28" name="Freeform 1028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2147483646 w 5143"/>
              <a:gd name="T1" fmla="*/ 2147483646 h 1902"/>
              <a:gd name="T2" fmla="*/ 2147483646 w 5143"/>
              <a:gd name="T3" fmla="*/ 2147483646 h 1902"/>
              <a:gd name="T4" fmla="*/ 2147483646 w 5143"/>
              <a:gd name="T5" fmla="*/ 2147483646 h 1902"/>
              <a:gd name="T6" fmla="*/ 2147483646 w 5143"/>
              <a:gd name="T7" fmla="*/ 2147483646 h 1902"/>
              <a:gd name="T8" fmla="*/ 2147483646 w 5143"/>
              <a:gd name="T9" fmla="*/ 2147483646 h 1902"/>
              <a:gd name="T10" fmla="*/ 2147483646 w 5143"/>
              <a:gd name="T11" fmla="*/ 2147483646 h 1902"/>
              <a:gd name="T12" fmla="*/ 2147483646 w 5143"/>
              <a:gd name="T13" fmla="*/ 2147483646 h 1902"/>
              <a:gd name="T14" fmla="*/ 2147483646 w 5143"/>
              <a:gd name="T15" fmla="*/ 2147483646 h 1902"/>
              <a:gd name="T16" fmla="*/ 2147483646 w 5143"/>
              <a:gd name="T17" fmla="*/ 2147483646 h 1902"/>
              <a:gd name="T18" fmla="*/ 2147483646 w 5143"/>
              <a:gd name="T19" fmla="*/ 2147483646 h 1902"/>
              <a:gd name="T20" fmla="*/ 2147483646 w 5143"/>
              <a:gd name="T21" fmla="*/ 2147483646 h 1902"/>
              <a:gd name="T22" fmla="*/ 0 w 5143"/>
              <a:gd name="T23" fmla="*/ 0 h 1902"/>
              <a:gd name="T24" fmla="*/ 0 w 5143"/>
              <a:gd name="T25" fmla="*/ 2147483646 h 1902"/>
              <a:gd name="T26" fmla="*/ 0 w 5143"/>
              <a:gd name="T27" fmla="*/ 2147483646 h 1902"/>
              <a:gd name="T28" fmla="*/ 0 w 5143"/>
              <a:gd name="T29" fmla="*/ 2147483646 h 1902"/>
              <a:gd name="T30" fmla="*/ 0 w 5143"/>
              <a:gd name="T31" fmla="*/ 2147483646 h 1902"/>
              <a:gd name="T32" fmla="*/ 2147483646 w 5143"/>
              <a:gd name="T33" fmla="*/ 2147483646 h 1902"/>
              <a:gd name="T34" fmla="*/ 2147483646 w 5143"/>
              <a:gd name="T35" fmla="*/ 2147483646 h 1902"/>
              <a:gd name="T36" fmla="*/ 2147483646 w 5143"/>
              <a:gd name="T37" fmla="*/ 2147483646 h 1902"/>
              <a:gd name="T38" fmla="*/ 2147483646 w 5143"/>
              <a:gd name="T39" fmla="*/ 2147483646 h 1902"/>
              <a:gd name="T40" fmla="*/ 2147483646 w 5143"/>
              <a:gd name="T41" fmla="*/ 2147483646 h 1902"/>
              <a:gd name="T42" fmla="*/ 2147483646 w 5143"/>
              <a:gd name="T43" fmla="*/ 2147483646 h 1902"/>
              <a:gd name="T44" fmla="*/ 2147483646 w 5143"/>
              <a:gd name="T45" fmla="*/ 2147483646 h 1902"/>
              <a:gd name="T46" fmla="*/ 2147483646 w 5143"/>
              <a:gd name="T47" fmla="*/ 2147483646 h 1902"/>
              <a:gd name="T48" fmla="*/ 2147483646 w 5143"/>
              <a:gd name="T49" fmla="*/ 2147483646 h 1902"/>
              <a:gd name="T50" fmla="*/ 2147483646 w 5143"/>
              <a:gd name="T51" fmla="*/ 2147483646 h 1902"/>
              <a:gd name="T52" fmla="*/ 2147483646 w 5143"/>
              <a:gd name="T53" fmla="*/ 2147483646 h 1902"/>
              <a:gd name="T54" fmla="*/ 2147483646 w 5143"/>
              <a:gd name="T55" fmla="*/ 2147483646 h 1902"/>
              <a:gd name="T56" fmla="*/ 2147483646 w 5143"/>
              <a:gd name="T57" fmla="*/ 2147483646 h 1902"/>
              <a:gd name="T58" fmla="*/ 2147483646 w 5143"/>
              <a:gd name="T59" fmla="*/ 2147483646 h 1902"/>
              <a:gd name="T60" fmla="*/ 2147483646 w 5143"/>
              <a:gd name="T61" fmla="*/ 2147483646 h 1902"/>
              <a:gd name="T62" fmla="*/ 2147483646 w 5143"/>
              <a:gd name="T63" fmla="*/ 2147483646 h 1902"/>
              <a:gd name="T64" fmla="*/ 2147483646 w 5143"/>
              <a:gd name="T65" fmla="*/ 2147483646 h 1902"/>
              <a:gd name="T66" fmla="*/ 2147483646 w 5143"/>
              <a:gd name="T67" fmla="*/ 2147483646 h 1902"/>
              <a:gd name="T68" fmla="*/ 2147483646 w 5143"/>
              <a:gd name="T69" fmla="*/ 2147483646 h 1902"/>
              <a:gd name="T70" fmla="*/ 2147483646 w 5143"/>
              <a:gd name="T71" fmla="*/ 2147483646 h 1902"/>
              <a:gd name="T72" fmla="*/ 2147483646 w 5143"/>
              <a:gd name="T73" fmla="*/ 2147483646 h 1902"/>
              <a:gd name="T74" fmla="*/ 2147483646 w 5143"/>
              <a:gd name="T75" fmla="*/ 2147483646 h 1902"/>
              <a:gd name="T76" fmla="*/ 2147483646 w 5143"/>
              <a:gd name="T77" fmla="*/ 2147483646 h 1902"/>
              <a:gd name="T78" fmla="*/ 2147483646 w 5143"/>
              <a:gd name="T79" fmla="*/ 2147483646 h 1902"/>
              <a:gd name="T80" fmla="*/ 2147483646 w 5143"/>
              <a:gd name="T81" fmla="*/ 2147483646 h 1902"/>
              <a:gd name="T82" fmla="*/ 2147483646 w 5143"/>
              <a:gd name="T83" fmla="*/ 2147483646 h 1902"/>
              <a:gd name="T84" fmla="*/ 2147483646 w 5143"/>
              <a:gd name="T85" fmla="*/ 2147483646 h 1902"/>
              <a:gd name="T86" fmla="*/ 2147483646 w 5143"/>
              <a:gd name="T87" fmla="*/ 2147483646 h 1902"/>
              <a:gd name="T88" fmla="*/ 2147483646 w 5143"/>
              <a:gd name="T89" fmla="*/ 2147483646 h 1902"/>
              <a:gd name="T90" fmla="*/ 2147483646 w 5143"/>
              <a:gd name="T91" fmla="*/ 2147483646 h 1902"/>
              <a:gd name="T92" fmla="*/ 2147483646 w 5143"/>
              <a:gd name="T93" fmla="*/ 2147483646 h 19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9" name="Freeform 1029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2147483646 h 2325"/>
              <a:gd name="T4" fmla="*/ 2147483646 w 5760"/>
              <a:gd name="T5" fmla="*/ 2147483646 h 2325"/>
              <a:gd name="T6" fmla="*/ 2147483646 w 5760"/>
              <a:gd name="T7" fmla="*/ 2147483646 h 2325"/>
              <a:gd name="T8" fmla="*/ 2147483646 w 5760"/>
              <a:gd name="T9" fmla="*/ 2147483646 h 2325"/>
              <a:gd name="T10" fmla="*/ 2147483646 w 5760"/>
              <a:gd name="T11" fmla="*/ 2147483646 h 2325"/>
              <a:gd name="T12" fmla="*/ 2147483646 w 5760"/>
              <a:gd name="T13" fmla="*/ 2147483646 h 2325"/>
              <a:gd name="T14" fmla="*/ 2147483646 w 5760"/>
              <a:gd name="T15" fmla="*/ 2147483646 h 2325"/>
              <a:gd name="T16" fmla="*/ 2147483646 w 5760"/>
              <a:gd name="T17" fmla="*/ 2147483646 h 2325"/>
              <a:gd name="T18" fmla="*/ 2147483646 w 5760"/>
              <a:gd name="T19" fmla="*/ 2147483646 h 2325"/>
              <a:gd name="T20" fmla="*/ 2147483646 w 5760"/>
              <a:gd name="T21" fmla="*/ 2147483646 h 2325"/>
              <a:gd name="T22" fmla="*/ 2147483646 w 5760"/>
              <a:gd name="T23" fmla="*/ 2147483646 h 2325"/>
              <a:gd name="T24" fmla="*/ 2147483646 w 5760"/>
              <a:gd name="T25" fmla="*/ 2147483646 h 2325"/>
              <a:gd name="T26" fmla="*/ 2147483646 w 5760"/>
              <a:gd name="T27" fmla="*/ 2147483646 h 2325"/>
              <a:gd name="T28" fmla="*/ 2147483646 w 5760"/>
              <a:gd name="T29" fmla="*/ 2147483646 h 2325"/>
              <a:gd name="T30" fmla="*/ 2147483646 w 5760"/>
              <a:gd name="T31" fmla="*/ 2147483646 h 2325"/>
              <a:gd name="T32" fmla="*/ 2147483646 w 5760"/>
              <a:gd name="T33" fmla="*/ 2147483646 h 2325"/>
              <a:gd name="T34" fmla="*/ 2147483646 w 5760"/>
              <a:gd name="T35" fmla="*/ 2147483646 h 2325"/>
              <a:gd name="T36" fmla="*/ 2147483646 w 5760"/>
              <a:gd name="T37" fmla="*/ 2147483646 h 2325"/>
              <a:gd name="T38" fmla="*/ 2147483646 w 5760"/>
              <a:gd name="T39" fmla="*/ 2147483646 h 2325"/>
              <a:gd name="T40" fmla="*/ 2147483646 w 5760"/>
              <a:gd name="T41" fmla="*/ 2147483646 h 2325"/>
              <a:gd name="T42" fmla="*/ 2147483646 w 5760"/>
              <a:gd name="T43" fmla="*/ 2147483646 h 2325"/>
              <a:gd name="T44" fmla="*/ 2147483646 w 5760"/>
              <a:gd name="T45" fmla="*/ 2147483646 h 2325"/>
              <a:gd name="T46" fmla="*/ 2147483646 w 5760"/>
              <a:gd name="T47" fmla="*/ 2147483646 h 2325"/>
              <a:gd name="T48" fmla="*/ 2147483646 w 5760"/>
              <a:gd name="T49" fmla="*/ 2147483646 h 2325"/>
              <a:gd name="T50" fmla="*/ 2147483646 w 5760"/>
              <a:gd name="T51" fmla="*/ 2147483646 h 2325"/>
              <a:gd name="T52" fmla="*/ 2147483646 w 5760"/>
              <a:gd name="T53" fmla="*/ 2147483646 h 2325"/>
              <a:gd name="T54" fmla="*/ 2147483646 w 5760"/>
              <a:gd name="T55" fmla="*/ 2147483646 h 2325"/>
              <a:gd name="T56" fmla="*/ 2147483646 w 5760"/>
              <a:gd name="T57" fmla="*/ 2147483646 h 2325"/>
              <a:gd name="T58" fmla="*/ 2147483646 w 5760"/>
              <a:gd name="T59" fmla="*/ 2147483646 h 2325"/>
              <a:gd name="T60" fmla="*/ 2147483646 w 5760"/>
              <a:gd name="T61" fmla="*/ 2147483646 h 2325"/>
              <a:gd name="T62" fmla="*/ 2147483646 w 5760"/>
              <a:gd name="T63" fmla="*/ 2147483646 h 2325"/>
              <a:gd name="T64" fmla="*/ 2147483646 w 5760"/>
              <a:gd name="T65" fmla="*/ 2147483646 h 2325"/>
              <a:gd name="T66" fmla="*/ 2147483646 w 5760"/>
              <a:gd name="T67" fmla="*/ 2147483646 h 2325"/>
              <a:gd name="T68" fmla="*/ 2147483646 w 5760"/>
              <a:gd name="T69" fmla="*/ 2147483646 h 2325"/>
              <a:gd name="T70" fmla="*/ 2147483646 w 5760"/>
              <a:gd name="T71" fmla="*/ 2147483646 h 2325"/>
              <a:gd name="T72" fmla="*/ 2147483646 w 5760"/>
              <a:gd name="T73" fmla="*/ 2147483646 h 2325"/>
              <a:gd name="T74" fmla="*/ 2147483646 w 5760"/>
              <a:gd name="T75" fmla="*/ 2147483646 h 2325"/>
              <a:gd name="T76" fmla="*/ 2147483646 w 5760"/>
              <a:gd name="T77" fmla="*/ 2147483646 h 2325"/>
              <a:gd name="T78" fmla="*/ 2147483646 w 5760"/>
              <a:gd name="T79" fmla="*/ 2147483646 h 2325"/>
              <a:gd name="T80" fmla="*/ 2147483646 w 5760"/>
              <a:gd name="T81" fmla="*/ 2147483646 h 2325"/>
              <a:gd name="T82" fmla="*/ 2147483646 w 5760"/>
              <a:gd name="T83" fmla="*/ 2147483646 h 2325"/>
              <a:gd name="T84" fmla="*/ 2147483646 w 5760"/>
              <a:gd name="T85" fmla="*/ 2147483646 h 2325"/>
              <a:gd name="T86" fmla="*/ 2147483646 w 5760"/>
              <a:gd name="T87" fmla="*/ 2147483646 h 2325"/>
              <a:gd name="T88" fmla="*/ 2147483646 w 5760"/>
              <a:gd name="T89" fmla="*/ 2147483646 h 2325"/>
              <a:gd name="T90" fmla="*/ 2147483646 w 5760"/>
              <a:gd name="T91" fmla="*/ 2147483646 h 2325"/>
              <a:gd name="T92" fmla="*/ 2147483646 w 5760"/>
              <a:gd name="T93" fmla="*/ 2147483646 h 2325"/>
              <a:gd name="T94" fmla="*/ 2147483646 w 5760"/>
              <a:gd name="T95" fmla="*/ 2147483646 h 2325"/>
              <a:gd name="T96" fmla="*/ 2147483646 w 5760"/>
              <a:gd name="T97" fmla="*/ 2147483646 h 2325"/>
              <a:gd name="T98" fmla="*/ 2147483646 w 5760"/>
              <a:gd name="T99" fmla="*/ 2147483646 h 2325"/>
              <a:gd name="T100" fmla="*/ 2147483646 w 5760"/>
              <a:gd name="T101" fmla="*/ 2147483646 h 2325"/>
              <a:gd name="T102" fmla="*/ 0 w 5760"/>
              <a:gd name="T103" fmla="*/ 0 h 23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30" name="Freeform 1030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2147483646 h 1573"/>
              <a:gd name="T4" fmla="*/ 2147483646 w 5760"/>
              <a:gd name="T5" fmla="*/ 2147483646 h 1573"/>
              <a:gd name="T6" fmla="*/ 2147483646 w 5760"/>
              <a:gd name="T7" fmla="*/ 2147483646 h 1573"/>
              <a:gd name="T8" fmla="*/ 2147483646 w 5760"/>
              <a:gd name="T9" fmla="*/ 2147483646 h 1573"/>
              <a:gd name="T10" fmla="*/ 2147483646 w 5760"/>
              <a:gd name="T11" fmla="*/ 2147483646 h 1573"/>
              <a:gd name="T12" fmla="*/ 2147483646 w 5760"/>
              <a:gd name="T13" fmla="*/ 2147483646 h 1573"/>
              <a:gd name="T14" fmla="*/ 2147483646 w 5760"/>
              <a:gd name="T15" fmla="*/ 2147483646 h 1573"/>
              <a:gd name="T16" fmla="*/ 2147483646 w 5760"/>
              <a:gd name="T17" fmla="*/ 2147483646 h 1573"/>
              <a:gd name="T18" fmla="*/ 2147483646 w 5760"/>
              <a:gd name="T19" fmla="*/ 2147483646 h 1573"/>
              <a:gd name="T20" fmla="*/ 2147483646 w 5760"/>
              <a:gd name="T21" fmla="*/ 2147483646 h 1573"/>
              <a:gd name="T22" fmla="*/ 2147483646 w 5760"/>
              <a:gd name="T23" fmla="*/ 2147483646 h 1573"/>
              <a:gd name="T24" fmla="*/ 2147483646 w 5760"/>
              <a:gd name="T25" fmla="*/ 2147483646 h 1573"/>
              <a:gd name="T26" fmla="*/ 2147483646 w 5760"/>
              <a:gd name="T27" fmla="*/ 2147483646 h 1573"/>
              <a:gd name="T28" fmla="*/ 2147483646 w 5760"/>
              <a:gd name="T29" fmla="*/ 2147483646 h 1573"/>
              <a:gd name="T30" fmla="*/ 2147483646 w 5760"/>
              <a:gd name="T31" fmla="*/ 2147483646 h 1573"/>
              <a:gd name="T32" fmla="*/ 2147483646 w 5760"/>
              <a:gd name="T33" fmla="*/ 2147483646 h 1573"/>
              <a:gd name="T34" fmla="*/ 2147483646 w 5760"/>
              <a:gd name="T35" fmla="*/ 2147483646 h 1573"/>
              <a:gd name="T36" fmla="*/ 2147483646 w 5760"/>
              <a:gd name="T37" fmla="*/ 2147483646 h 1573"/>
              <a:gd name="T38" fmla="*/ 2147483646 w 5760"/>
              <a:gd name="T39" fmla="*/ 2147483646 h 1573"/>
              <a:gd name="T40" fmla="*/ 2147483646 w 5760"/>
              <a:gd name="T41" fmla="*/ 2147483646 h 1573"/>
              <a:gd name="T42" fmla="*/ 2147483646 w 5760"/>
              <a:gd name="T43" fmla="*/ 2147483646 h 1573"/>
              <a:gd name="T44" fmla="*/ 2147483646 w 5760"/>
              <a:gd name="T45" fmla="*/ 2147483646 h 1573"/>
              <a:gd name="T46" fmla="*/ 2147483646 w 5760"/>
              <a:gd name="T47" fmla="*/ 2147483646 h 1573"/>
              <a:gd name="T48" fmla="*/ 2147483646 w 5760"/>
              <a:gd name="T49" fmla="*/ 2147483646 h 1573"/>
              <a:gd name="T50" fmla="*/ 2147483646 w 5760"/>
              <a:gd name="T51" fmla="*/ 2147483646 h 1573"/>
              <a:gd name="T52" fmla="*/ 2147483646 w 5760"/>
              <a:gd name="T53" fmla="*/ 2147483646 h 1573"/>
              <a:gd name="T54" fmla="*/ 2147483646 w 5760"/>
              <a:gd name="T55" fmla="*/ 2147483646 h 1573"/>
              <a:gd name="T56" fmla="*/ 2147483646 w 5760"/>
              <a:gd name="T57" fmla="*/ 2147483646 h 1573"/>
              <a:gd name="T58" fmla="*/ 2147483646 w 5760"/>
              <a:gd name="T59" fmla="*/ 2147483646 h 1573"/>
              <a:gd name="T60" fmla="*/ 2147483646 w 5760"/>
              <a:gd name="T61" fmla="*/ 2147483646 h 1573"/>
              <a:gd name="T62" fmla="*/ 2147483646 w 5760"/>
              <a:gd name="T63" fmla="*/ 2147483646 h 1573"/>
              <a:gd name="T64" fmla="*/ 2147483646 w 5760"/>
              <a:gd name="T65" fmla="*/ 2147483646 h 1573"/>
              <a:gd name="T66" fmla="*/ 2147483646 w 5760"/>
              <a:gd name="T67" fmla="*/ 2147483646 h 1573"/>
              <a:gd name="T68" fmla="*/ 2147483646 w 5760"/>
              <a:gd name="T69" fmla="*/ 2147483646 h 1573"/>
              <a:gd name="T70" fmla="*/ 2147483646 w 5760"/>
              <a:gd name="T71" fmla="*/ 2147483646 h 1573"/>
              <a:gd name="T72" fmla="*/ 2147483646 w 5760"/>
              <a:gd name="T73" fmla="*/ 2147483646 h 1573"/>
              <a:gd name="T74" fmla="*/ 2147483646 w 5760"/>
              <a:gd name="T75" fmla="*/ 2147483646 h 1573"/>
              <a:gd name="T76" fmla="*/ 2147483646 w 5760"/>
              <a:gd name="T77" fmla="*/ 2147483646 h 1573"/>
              <a:gd name="T78" fmla="*/ 2147483646 w 5760"/>
              <a:gd name="T79" fmla="*/ 2147483646 h 1573"/>
              <a:gd name="T80" fmla="*/ 2147483646 w 5760"/>
              <a:gd name="T81" fmla="*/ 2147483646 h 1573"/>
              <a:gd name="T82" fmla="*/ 2147483646 w 5760"/>
              <a:gd name="T83" fmla="*/ 2147483646 h 1573"/>
              <a:gd name="T84" fmla="*/ 2147483646 w 5760"/>
              <a:gd name="T85" fmla="*/ 2147483646 h 1573"/>
              <a:gd name="T86" fmla="*/ 2147483646 w 5760"/>
              <a:gd name="T87" fmla="*/ 2147483646 h 1573"/>
              <a:gd name="T88" fmla="*/ 2147483646 w 5760"/>
              <a:gd name="T89" fmla="*/ 2147483646 h 1573"/>
              <a:gd name="T90" fmla="*/ 2147483646 w 5760"/>
              <a:gd name="T91" fmla="*/ 2147483646 h 1573"/>
              <a:gd name="T92" fmla="*/ 2147483646 w 5760"/>
              <a:gd name="T93" fmla="*/ 2147483646 h 1573"/>
              <a:gd name="T94" fmla="*/ 2147483646 w 5760"/>
              <a:gd name="T95" fmla="*/ 0 h 1573"/>
              <a:gd name="T96" fmla="*/ 0 w 5760"/>
              <a:gd name="T97" fmla="*/ 0 h 157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31" name="Freeform 1031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2147483646 h 970"/>
              <a:gd name="T4" fmla="*/ 2147483646 w 5760"/>
              <a:gd name="T5" fmla="*/ 2147483646 h 970"/>
              <a:gd name="T6" fmla="*/ 2147483646 w 5760"/>
              <a:gd name="T7" fmla="*/ 2147483646 h 970"/>
              <a:gd name="T8" fmla="*/ 2147483646 w 5760"/>
              <a:gd name="T9" fmla="*/ 2147483646 h 970"/>
              <a:gd name="T10" fmla="*/ 2147483646 w 5760"/>
              <a:gd name="T11" fmla="*/ 2147483646 h 970"/>
              <a:gd name="T12" fmla="*/ 2147483646 w 5760"/>
              <a:gd name="T13" fmla="*/ 2147483646 h 970"/>
              <a:gd name="T14" fmla="*/ 2147483646 w 5760"/>
              <a:gd name="T15" fmla="*/ 2147483646 h 970"/>
              <a:gd name="T16" fmla="*/ 2147483646 w 5760"/>
              <a:gd name="T17" fmla="*/ 2147483646 h 970"/>
              <a:gd name="T18" fmla="*/ 2147483646 w 5760"/>
              <a:gd name="T19" fmla="*/ 2147483646 h 970"/>
              <a:gd name="T20" fmla="*/ 2147483646 w 5760"/>
              <a:gd name="T21" fmla="*/ 2147483646 h 970"/>
              <a:gd name="T22" fmla="*/ 2147483646 w 5760"/>
              <a:gd name="T23" fmla="*/ 2147483646 h 970"/>
              <a:gd name="T24" fmla="*/ 2147483646 w 5760"/>
              <a:gd name="T25" fmla="*/ 2147483646 h 970"/>
              <a:gd name="T26" fmla="*/ 2147483646 w 5760"/>
              <a:gd name="T27" fmla="*/ 2147483646 h 970"/>
              <a:gd name="T28" fmla="*/ 2147483646 w 5760"/>
              <a:gd name="T29" fmla="*/ 2147483646 h 970"/>
              <a:gd name="T30" fmla="*/ 2147483646 w 5760"/>
              <a:gd name="T31" fmla="*/ 2147483646 h 970"/>
              <a:gd name="T32" fmla="*/ 2147483646 w 5760"/>
              <a:gd name="T33" fmla="*/ 2147483646 h 970"/>
              <a:gd name="T34" fmla="*/ 2147483646 w 5760"/>
              <a:gd name="T35" fmla="*/ 2147483646 h 970"/>
              <a:gd name="T36" fmla="*/ 2147483646 w 5760"/>
              <a:gd name="T37" fmla="*/ 2147483646 h 970"/>
              <a:gd name="T38" fmla="*/ 2147483646 w 5760"/>
              <a:gd name="T39" fmla="*/ 2147483646 h 970"/>
              <a:gd name="T40" fmla="*/ 2147483646 w 5760"/>
              <a:gd name="T41" fmla="*/ 2147483646 h 970"/>
              <a:gd name="T42" fmla="*/ 2147483646 w 5760"/>
              <a:gd name="T43" fmla="*/ 2147483646 h 970"/>
              <a:gd name="T44" fmla="*/ 2147483646 w 5760"/>
              <a:gd name="T45" fmla="*/ 0 h 970"/>
              <a:gd name="T46" fmla="*/ 0 w 5760"/>
              <a:gd name="T47" fmla="*/ 0 h 97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32" name="Freeform 1032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2147483646 h 1060"/>
              <a:gd name="T2" fmla="*/ 0 w 5760"/>
              <a:gd name="T3" fmla="*/ 2147483646 h 1060"/>
              <a:gd name="T4" fmla="*/ 2147483646 w 5760"/>
              <a:gd name="T5" fmla="*/ 2147483646 h 1060"/>
              <a:gd name="T6" fmla="*/ 2147483646 w 5760"/>
              <a:gd name="T7" fmla="*/ 0 h 1060"/>
              <a:gd name="T8" fmla="*/ 2147483646 w 5760"/>
              <a:gd name="T9" fmla="*/ 0 h 1060"/>
              <a:gd name="T10" fmla="*/ 2147483646 w 5760"/>
              <a:gd name="T11" fmla="*/ 2147483646 h 1060"/>
              <a:gd name="T12" fmla="*/ 2147483646 w 5760"/>
              <a:gd name="T13" fmla="*/ 2147483646 h 1060"/>
              <a:gd name="T14" fmla="*/ 2147483646 w 5760"/>
              <a:gd name="T15" fmla="*/ 2147483646 h 1060"/>
              <a:gd name="T16" fmla="*/ 2147483646 w 5760"/>
              <a:gd name="T17" fmla="*/ 2147483646 h 1060"/>
              <a:gd name="T18" fmla="*/ 2147483646 w 5760"/>
              <a:gd name="T19" fmla="*/ 2147483646 h 1060"/>
              <a:gd name="T20" fmla="*/ 2147483646 w 5760"/>
              <a:gd name="T21" fmla="*/ 2147483646 h 1060"/>
              <a:gd name="T22" fmla="*/ 2147483646 w 5760"/>
              <a:gd name="T23" fmla="*/ 2147483646 h 1060"/>
              <a:gd name="T24" fmla="*/ 2147483646 w 5760"/>
              <a:gd name="T25" fmla="*/ 2147483646 h 1060"/>
              <a:gd name="T26" fmla="*/ 2147483646 w 5760"/>
              <a:gd name="T27" fmla="*/ 2147483646 h 1060"/>
              <a:gd name="T28" fmla="*/ 2147483646 w 5760"/>
              <a:gd name="T29" fmla="*/ 2147483646 h 1060"/>
              <a:gd name="T30" fmla="*/ 2147483646 w 5760"/>
              <a:gd name="T31" fmla="*/ 2147483646 h 1060"/>
              <a:gd name="T32" fmla="*/ 2147483646 w 5760"/>
              <a:gd name="T33" fmla="*/ 2147483646 h 1060"/>
              <a:gd name="T34" fmla="*/ 2147483646 w 5760"/>
              <a:gd name="T35" fmla="*/ 2147483646 h 1060"/>
              <a:gd name="T36" fmla="*/ 2147483646 w 5760"/>
              <a:gd name="T37" fmla="*/ 2147483646 h 1060"/>
              <a:gd name="T38" fmla="*/ 2147483646 w 5760"/>
              <a:gd name="T39" fmla="*/ 2147483646 h 1060"/>
              <a:gd name="T40" fmla="*/ 2147483646 w 5760"/>
              <a:gd name="T41" fmla="*/ 2147483646 h 1060"/>
              <a:gd name="T42" fmla="*/ 2147483646 w 5760"/>
              <a:gd name="T43" fmla="*/ 2147483646 h 1060"/>
              <a:gd name="T44" fmla="*/ 2147483646 w 5760"/>
              <a:gd name="T45" fmla="*/ 2147483646 h 1060"/>
              <a:gd name="T46" fmla="*/ 2147483646 w 5760"/>
              <a:gd name="T47" fmla="*/ 2147483646 h 1060"/>
              <a:gd name="T48" fmla="*/ 2147483646 w 5760"/>
              <a:gd name="T49" fmla="*/ 2147483646 h 1060"/>
              <a:gd name="T50" fmla="*/ 2147483646 w 5760"/>
              <a:gd name="T51" fmla="*/ 2147483646 h 1060"/>
              <a:gd name="T52" fmla="*/ 2147483646 w 5760"/>
              <a:gd name="T53" fmla="*/ 2147483646 h 1060"/>
              <a:gd name="T54" fmla="*/ 0 w 5760"/>
              <a:gd name="T55" fmla="*/ 2147483646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33" name="Freeform 1033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2147483646 h 673"/>
              <a:gd name="T2" fmla="*/ 0 w 5284"/>
              <a:gd name="T3" fmla="*/ 2147483646 h 673"/>
              <a:gd name="T4" fmla="*/ 2147483646 w 5284"/>
              <a:gd name="T5" fmla="*/ 2147483646 h 673"/>
              <a:gd name="T6" fmla="*/ 2147483646 w 5284"/>
              <a:gd name="T7" fmla="*/ 2147483646 h 673"/>
              <a:gd name="T8" fmla="*/ 2147483646 w 5284"/>
              <a:gd name="T9" fmla="*/ 2147483646 h 673"/>
              <a:gd name="T10" fmla="*/ 2147483646 w 5284"/>
              <a:gd name="T11" fmla="*/ 2147483646 h 673"/>
              <a:gd name="T12" fmla="*/ 2147483646 w 5284"/>
              <a:gd name="T13" fmla="*/ 2147483646 h 673"/>
              <a:gd name="T14" fmla="*/ 2147483646 w 5284"/>
              <a:gd name="T15" fmla="*/ 2147483646 h 673"/>
              <a:gd name="T16" fmla="*/ 2147483646 w 5284"/>
              <a:gd name="T17" fmla="*/ 2147483646 h 673"/>
              <a:gd name="T18" fmla="*/ 2147483646 w 5284"/>
              <a:gd name="T19" fmla="*/ 2147483646 h 673"/>
              <a:gd name="T20" fmla="*/ 2147483646 w 5284"/>
              <a:gd name="T21" fmla="*/ 2147483646 h 673"/>
              <a:gd name="T22" fmla="*/ 2147483646 w 5284"/>
              <a:gd name="T23" fmla="*/ 2147483646 h 673"/>
              <a:gd name="T24" fmla="*/ 2147483646 w 5284"/>
              <a:gd name="T25" fmla="*/ 2147483646 h 673"/>
              <a:gd name="T26" fmla="*/ 2147483646 w 5284"/>
              <a:gd name="T27" fmla="*/ 2147483646 h 673"/>
              <a:gd name="T28" fmla="*/ 2147483646 w 5284"/>
              <a:gd name="T29" fmla="*/ 2147483646 h 673"/>
              <a:gd name="T30" fmla="*/ 2147483646 w 5284"/>
              <a:gd name="T31" fmla="*/ 2147483646 h 673"/>
              <a:gd name="T32" fmla="*/ 2147483646 w 5284"/>
              <a:gd name="T33" fmla="*/ 2147483646 h 673"/>
              <a:gd name="T34" fmla="*/ 2147483646 w 5284"/>
              <a:gd name="T35" fmla="*/ 2147483646 h 673"/>
              <a:gd name="T36" fmla="*/ 2147483646 w 5284"/>
              <a:gd name="T37" fmla="*/ 2147483646 h 673"/>
              <a:gd name="T38" fmla="*/ 2147483646 w 5284"/>
              <a:gd name="T39" fmla="*/ 2147483646 h 673"/>
              <a:gd name="T40" fmla="*/ 2147483646 w 5284"/>
              <a:gd name="T41" fmla="*/ 2147483646 h 673"/>
              <a:gd name="T42" fmla="*/ 2147483646 w 5284"/>
              <a:gd name="T43" fmla="*/ 2147483646 h 673"/>
              <a:gd name="T44" fmla="*/ 2147483646 w 5284"/>
              <a:gd name="T45" fmla="*/ 2147483646 h 673"/>
              <a:gd name="T46" fmla="*/ 2147483646 w 5284"/>
              <a:gd name="T47" fmla="*/ 2147483646 h 673"/>
              <a:gd name="T48" fmla="*/ 2147483646 w 5284"/>
              <a:gd name="T49" fmla="*/ 2147483646 h 673"/>
              <a:gd name="T50" fmla="*/ 2147483646 w 5284"/>
              <a:gd name="T51" fmla="*/ 2147483646 h 673"/>
              <a:gd name="T52" fmla="*/ 2147483646 w 5284"/>
              <a:gd name="T53" fmla="*/ 0 h 673"/>
              <a:gd name="T54" fmla="*/ 2147483646 w 5284"/>
              <a:gd name="T55" fmla="*/ 0 h 673"/>
              <a:gd name="T56" fmla="*/ 2147483646 w 5284"/>
              <a:gd name="T57" fmla="*/ 2147483646 h 673"/>
              <a:gd name="T58" fmla="*/ 2147483646 w 5284"/>
              <a:gd name="T59" fmla="*/ 2147483646 h 673"/>
              <a:gd name="T60" fmla="*/ 2147483646 w 5284"/>
              <a:gd name="T61" fmla="*/ 2147483646 h 673"/>
              <a:gd name="T62" fmla="*/ 2147483646 w 5284"/>
              <a:gd name="T63" fmla="*/ 2147483646 h 673"/>
              <a:gd name="T64" fmla="*/ 2147483646 w 5284"/>
              <a:gd name="T65" fmla="*/ 2147483646 h 673"/>
              <a:gd name="T66" fmla="*/ 2147483646 w 5284"/>
              <a:gd name="T67" fmla="*/ 2147483646 h 673"/>
              <a:gd name="T68" fmla="*/ 2147483646 w 5284"/>
              <a:gd name="T69" fmla="*/ 2147483646 h 673"/>
              <a:gd name="T70" fmla="*/ 2147483646 w 5284"/>
              <a:gd name="T71" fmla="*/ 2147483646 h 673"/>
              <a:gd name="T72" fmla="*/ 2147483646 w 5284"/>
              <a:gd name="T73" fmla="*/ 2147483646 h 673"/>
              <a:gd name="T74" fmla="*/ 2147483646 w 5284"/>
              <a:gd name="T75" fmla="*/ 2147483646 h 673"/>
              <a:gd name="T76" fmla="*/ 2147483646 w 5284"/>
              <a:gd name="T77" fmla="*/ 2147483646 h 673"/>
              <a:gd name="T78" fmla="*/ 2147483646 w 5284"/>
              <a:gd name="T79" fmla="*/ 2147483646 h 673"/>
              <a:gd name="T80" fmla="*/ 2147483646 w 5284"/>
              <a:gd name="T81" fmla="*/ 2147483646 h 673"/>
              <a:gd name="T82" fmla="*/ 2147483646 w 5284"/>
              <a:gd name="T83" fmla="*/ 2147483646 h 673"/>
              <a:gd name="T84" fmla="*/ 2147483646 w 5284"/>
              <a:gd name="T85" fmla="*/ 2147483646 h 673"/>
              <a:gd name="T86" fmla="*/ 0 w 5284"/>
              <a:gd name="T87" fmla="*/ 2147483646 h 6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34" name="Freeform 1034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2147483646 h 286"/>
              <a:gd name="T4" fmla="*/ 2147483646 w 2884"/>
              <a:gd name="T5" fmla="*/ 2147483646 h 286"/>
              <a:gd name="T6" fmla="*/ 2147483646 w 2884"/>
              <a:gd name="T7" fmla="*/ 2147483646 h 286"/>
              <a:gd name="T8" fmla="*/ 2147483646 w 2884"/>
              <a:gd name="T9" fmla="*/ 2147483646 h 286"/>
              <a:gd name="T10" fmla="*/ 2147483646 w 2884"/>
              <a:gd name="T11" fmla="*/ 2147483646 h 286"/>
              <a:gd name="T12" fmla="*/ 2147483646 w 2884"/>
              <a:gd name="T13" fmla="*/ 2147483646 h 286"/>
              <a:gd name="T14" fmla="*/ 2147483646 w 2884"/>
              <a:gd name="T15" fmla="*/ 2147483646 h 286"/>
              <a:gd name="T16" fmla="*/ 2147483646 w 2884"/>
              <a:gd name="T17" fmla="*/ 2147483646 h 286"/>
              <a:gd name="T18" fmla="*/ 2147483646 w 2884"/>
              <a:gd name="T19" fmla="*/ 2147483646 h 286"/>
              <a:gd name="T20" fmla="*/ 2147483646 w 2884"/>
              <a:gd name="T21" fmla="*/ 2147483646 h 286"/>
              <a:gd name="T22" fmla="*/ 2147483646 w 2884"/>
              <a:gd name="T23" fmla="*/ 2147483646 h 286"/>
              <a:gd name="T24" fmla="*/ 2147483646 w 2884"/>
              <a:gd name="T25" fmla="*/ 2147483646 h 286"/>
              <a:gd name="T26" fmla="*/ 2147483646 w 2884"/>
              <a:gd name="T27" fmla="*/ 2147483646 h 286"/>
              <a:gd name="T28" fmla="*/ 2147483646 w 2884"/>
              <a:gd name="T29" fmla="*/ 0 h 286"/>
              <a:gd name="T30" fmla="*/ 0 w 2884"/>
              <a:gd name="T31" fmla="*/ 0 h 2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35" name="Rectangle 103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 smtClean="0"/>
              <a:t>Klepnutím upravíte styl předlohy nadpisu.</a:t>
            </a:r>
          </a:p>
        </p:txBody>
      </p:sp>
      <p:sp>
        <p:nvSpPr>
          <p:cNvPr id="1036" name="Rectangle 103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 smtClean="0"/>
              <a:t>Klepnutím upravíte styly předlohy textu.</a:t>
            </a:r>
          </a:p>
          <a:p>
            <a:pPr lvl="1"/>
            <a:r>
              <a:rPr lang="en-CA" altLang="cs-CZ" smtClean="0"/>
              <a:t>Druhá úroveň</a:t>
            </a:r>
          </a:p>
          <a:p>
            <a:pPr lvl="2"/>
            <a:r>
              <a:rPr lang="en-CA" altLang="cs-CZ" smtClean="0"/>
              <a:t>Třetí úroveň</a:t>
            </a:r>
          </a:p>
          <a:p>
            <a:pPr lvl="3"/>
            <a:r>
              <a:rPr lang="en-CA" altLang="cs-CZ" smtClean="0"/>
              <a:t>Čtvrtá úroveň</a:t>
            </a:r>
          </a:p>
          <a:p>
            <a:pPr lvl="4"/>
            <a:r>
              <a:rPr lang="en-CA" altLang="cs-CZ" smtClean="0"/>
              <a:t>Pátá úroveň</a:t>
            </a:r>
          </a:p>
        </p:txBody>
      </p:sp>
      <p:sp>
        <p:nvSpPr>
          <p:cNvPr id="16397" name="Rectangle 103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398" name="Rectangle 103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399" name="Rectangle 103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434F6A8-6E93-446A-BC9A-BC19D918B39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26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nimBg="1"/>
    </p:bld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36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6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6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C53C1C2-EA31-48A9-9528-8C21E955C28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87FCC74-A939-46BC-8DD5-6F58437444F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jpeg"/><Relationship Id="rId7" Type="http://schemas.openxmlformats.org/officeDocument/2006/relationships/hyperlink" Target="http://www.google.cz/url?sa=i&amp;rct=j&amp;q=tyranosaurus+rex&amp;source=images&amp;cd=&amp;cad=rja&amp;uact=8&amp;ved=0CAcQjRw&amp;url=http://io9.com/5889198/t-rexs-bite-was-the-most-powerful-the-world-has-ever-known&amp;ei=tg41VcziB4isOoDMgLgM&amp;bvm=bv.91071109,d.bGg&amp;psig=AFQjCNG7NoiO_rWp-WThO0kqGqxgehgi_w&amp;ust=1429626889837949" TargetMode="Externa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jpeg"/><Relationship Id="rId7" Type="http://schemas.openxmlformats.org/officeDocument/2006/relationships/image" Target="../media/image40.jpeg"/><Relationship Id="rId2" Type="http://schemas.openxmlformats.org/officeDocument/2006/relationships/hyperlink" Target="https://www.google.cz/url?sa=i&amp;rct=j&amp;q=&amp;esrc=s&amp;source=images&amp;cd=&amp;cad=rja&amp;uact=8&amp;ved=0ahUKEwjV75bhjprTAhVHXRoKHQlXCHQQjRwIBw&amp;url=https://commons.wikimedia.org/wiki/File:Testudo_hermanni_hermanni_Eiablage.jpg&amp;psig=AFQjCNGCofIidQSsE4AXzOI1ViFwvKi48A&amp;ust=149192144000780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hyperlink" Target="http://www.google.cz/url?sa=i&amp;rct=j&amp;q=&amp;esrc=s&amp;source=images&amp;cd=&amp;cad=rja&amp;uact=8&amp;ved=0ahUKEwjKvZ_-jZrTAhWH1xoKHXytBn4QjRwIBw&amp;url=http://naturephoto.tyto.cz/?page%3Dgallery%26cat%3D5657%26style%3Dfoto%26backid%3D5&amp;psig=AFQjCNGQlF1JI49bvT31cSy_cT8SddNEgA&amp;ust=1491921226948374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8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gif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eg"/><Relationship Id="rId5" Type="http://schemas.openxmlformats.org/officeDocument/2006/relationships/image" Target="../media/image128.png"/><Relationship Id="rId4" Type="http://schemas.openxmlformats.org/officeDocument/2006/relationships/image" Target="../media/image12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13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hyperlink" Target="http://www.reptarium.cz/content/photo_04/03000026674_01_f.jpg" TargetMode="External"/><Relationship Id="rId5" Type="http://schemas.openxmlformats.org/officeDocument/2006/relationships/image" Target="../media/image130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4.png"/><Relationship Id="rId4" Type="http://schemas.openxmlformats.org/officeDocument/2006/relationships/image" Target="../media/image16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7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7" Type="http://schemas.openxmlformats.org/officeDocument/2006/relationships/image" Target="../media/image192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jpeg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5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0.jpeg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395288" y="1281113"/>
            <a:ext cx="8353425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rgbClr val="000000"/>
                </a:solidFill>
                <a:latin typeface="Comic Sans MS" panose="030F0702030302020204" pitchFamily="66" charset="0"/>
              </a:rPr>
              <a:t>Fylogeneze a diverzita obratlovců</a:t>
            </a:r>
          </a:p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rgbClr val="000000"/>
                </a:solidFill>
                <a:latin typeface="Comic Sans MS" panose="030F0702030302020204" pitchFamily="66" charset="0"/>
              </a:rPr>
              <a:t>X. Reptiliomorpha - Amniota</a:t>
            </a:r>
          </a:p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2400" b="1">
              <a:latin typeface="Comic Sans MS" panose="030F0702030302020204" pitchFamily="66" charset="0"/>
            </a:endParaRPr>
          </a:p>
        </p:txBody>
      </p:sp>
      <p:sp>
        <p:nvSpPr>
          <p:cNvPr id="17411" name="Text Box 22"/>
          <p:cNvSpPr txBox="1">
            <a:spLocks noChangeArrowheads="1"/>
          </p:cNvSpPr>
          <p:nvPr/>
        </p:nvSpPr>
        <p:spPr bwMode="auto">
          <a:xfrm>
            <a:off x="3276600" y="2997200"/>
            <a:ext cx="2586038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70000"/>
              </a:lnSpc>
              <a:spcBef>
                <a:spcPct val="0"/>
              </a:spcBef>
            </a:pPr>
            <a:r>
              <a:rPr lang="cs-CZ" altLang="cs-CZ" sz="2400">
                <a:solidFill>
                  <a:schemeClr val="bg2"/>
                </a:solidFill>
                <a:latin typeface="Comic Sans MS" panose="030F0702030302020204" pitchFamily="66" charset="0"/>
              </a:rPr>
              <a:t> charakteristika</a:t>
            </a:r>
          </a:p>
          <a:p>
            <a:pPr>
              <a:lnSpc>
                <a:spcPct val="170000"/>
              </a:lnSpc>
              <a:spcBef>
                <a:spcPct val="0"/>
              </a:spcBef>
            </a:pPr>
            <a:r>
              <a:rPr lang="cs-CZ" altLang="cs-CZ" sz="2400">
                <a:solidFill>
                  <a:schemeClr val="bg2"/>
                </a:solidFill>
                <a:latin typeface="Comic Sans MS" panose="030F0702030302020204" pitchFamily="66" charset="0"/>
              </a:rPr>
              <a:t> systém </a:t>
            </a:r>
          </a:p>
        </p:txBody>
      </p:sp>
      <p:pic>
        <p:nvPicPr>
          <p:cNvPr id="17412" name="Picture 23" descr="Chrysemys picta_pcd3912_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3621088"/>
            <a:ext cx="150812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24" descr="10_Crocodylus intermedius_interm4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4813300"/>
            <a:ext cx="153035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26" descr="Iiguan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5" y="3644900"/>
            <a:ext cx="14763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28" descr="DSC002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797425"/>
            <a:ext cx="1439862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8" descr="http://t1.gstatic.com/images?q=tbn:ANd9GcRBeUOse47b_eXfbxdObm6k0dGO0LwJWgfukbELMcie3lbwTyEWY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814763"/>
            <a:ext cx="2960687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5"/>
          <p:cNvSpPr>
            <a:spLocks noChangeArrowheads="1"/>
          </p:cNvSpPr>
          <p:nvPr/>
        </p:nvSpPr>
        <p:spPr bwMode="auto">
          <a:xfrm>
            <a:off x="0" y="2895600"/>
            <a:ext cx="8458200" cy="39624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Arial" panose="020B0604020202020204" pitchFamily="34" charset="0"/>
            </a:endParaRPr>
          </a:p>
        </p:txBody>
      </p:sp>
      <p:sp>
        <p:nvSpPr>
          <p:cNvPr id="28675" name="Text Box 21"/>
          <p:cNvSpPr txBox="1">
            <a:spLocks noChangeArrowheads="1"/>
          </p:cNvSpPr>
          <p:nvPr/>
        </p:nvSpPr>
        <p:spPr bwMode="auto">
          <a:xfrm>
            <a:off x="6334125" y="1243013"/>
            <a:ext cx="1477963" cy="457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accent1"/>
                </a:solidFill>
                <a:latin typeface="Comic Sans MS" panose="030F0702030302020204" pitchFamily="66" charset="0"/>
              </a:rPr>
              <a:t>anapsidní</a:t>
            </a:r>
            <a:endParaRPr lang="cs-CZ" altLang="cs-CZ" sz="2400">
              <a:latin typeface="Comic Sans MS" panose="030F0702030302020204" pitchFamily="66" charset="0"/>
            </a:endParaRPr>
          </a:p>
        </p:txBody>
      </p:sp>
      <p:grpSp>
        <p:nvGrpSpPr>
          <p:cNvPr id="28676" name="Group 38"/>
          <p:cNvGrpSpPr>
            <a:grpSpLocks/>
          </p:cNvGrpSpPr>
          <p:nvPr/>
        </p:nvGrpSpPr>
        <p:grpSpPr bwMode="auto">
          <a:xfrm>
            <a:off x="2790825" y="549275"/>
            <a:ext cx="3581400" cy="2238375"/>
            <a:chOff x="96" y="432"/>
            <a:chExt cx="2256" cy="1410"/>
          </a:xfrm>
        </p:grpSpPr>
        <p:pic>
          <p:nvPicPr>
            <p:cNvPr id="28696" name="Picture 2" descr="lebka_carret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432"/>
              <a:ext cx="2256" cy="1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97" name="Text Box 3"/>
            <p:cNvSpPr txBox="1">
              <a:spLocks noChangeArrowheads="1"/>
            </p:cNvSpPr>
            <p:nvPr/>
          </p:nvSpPr>
          <p:spPr bwMode="auto">
            <a:xfrm>
              <a:off x="1701" y="459"/>
              <a:ext cx="60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latin typeface="Comic Sans MS" panose="030F0702030302020204" pitchFamily="66" charset="0"/>
                </a:rPr>
                <a:t>kareta</a:t>
              </a:r>
            </a:p>
          </p:txBody>
        </p:sp>
      </p:grpSp>
      <p:sp>
        <p:nvSpPr>
          <p:cNvPr id="28677" name="Text Box 9"/>
          <p:cNvSpPr txBox="1">
            <a:spLocks noChangeArrowheads="1"/>
          </p:cNvSpPr>
          <p:nvPr/>
        </p:nvSpPr>
        <p:spPr bwMode="auto">
          <a:xfrm>
            <a:off x="5499100" y="2901950"/>
            <a:ext cx="1196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krokodýl</a:t>
            </a:r>
          </a:p>
        </p:txBody>
      </p:sp>
      <p:grpSp>
        <p:nvGrpSpPr>
          <p:cNvPr id="28678" name="Group 36"/>
          <p:cNvGrpSpPr>
            <a:grpSpLocks/>
          </p:cNvGrpSpPr>
          <p:nvPr/>
        </p:nvGrpSpPr>
        <p:grpSpPr bwMode="auto">
          <a:xfrm>
            <a:off x="76200" y="2901950"/>
            <a:ext cx="8382000" cy="3956050"/>
            <a:chOff x="48" y="1828"/>
            <a:chExt cx="5280" cy="2492"/>
          </a:xfrm>
        </p:grpSpPr>
        <p:grpSp>
          <p:nvGrpSpPr>
            <p:cNvPr id="28688" name="Group 29"/>
            <p:cNvGrpSpPr>
              <a:grpSpLocks/>
            </p:cNvGrpSpPr>
            <p:nvPr/>
          </p:nvGrpSpPr>
          <p:grpSpPr bwMode="auto">
            <a:xfrm>
              <a:off x="96" y="1828"/>
              <a:ext cx="2535" cy="1388"/>
              <a:chOff x="48" y="1828"/>
              <a:chExt cx="2535" cy="1388"/>
            </a:xfrm>
          </p:grpSpPr>
          <p:pic>
            <p:nvPicPr>
              <p:cNvPr id="28694" name="Picture 6" descr="lebka_aligátor_american-alligatorlr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" y="1849"/>
                <a:ext cx="2535" cy="13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95" name="Text Box 7"/>
              <p:cNvSpPr txBox="1">
                <a:spLocks noChangeArrowheads="1"/>
              </p:cNvSpPr>
              <p:nvPr/>
            </p:nvSpPr>
            <p:spPr bwMode="auto">
              <a:xfrm>
                <a:off x="1423" y="1828"/>
                <a:ext cx="690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2000">
                    <a:latin typeface="Comic Sans MS" panose="030F0702030302020204" pitchFamily="66" charset="0"/>
                  </a:rPr>
                  <a:t>aligátor</a:t>
                </a:r>
              </a:p>
            </p:txBody>
          </p:sp>
        </p:grpSp>
        <p:pic>
          <p:nvPicPr>
            <p:cNvPr id="28689" name="Picture 8" descr="lebka_krokodýl_cataphractus-l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1854"/>
              <a:ext cx="2304" cy="1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0" name="Picture 10" descr="lebkas_krokodýl_amerecan-crocl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130"/>
              <a:ext cx="2352" cy="1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691" name="Group 30"/>
            <p:cNvGrpSpPr>
              <a:grpSpLocks/>
            </p:cNvGrpSpPr>
            <p:nvPr/>
          </p:nvGrpSpPr>
          <p:grpSpPr bwMode="auto">
            <a:xfrm>
              <a:off x="48" y="3297"/>
              <a:ext cx="2880" cy="1023"/>
              <a:chOff x="0" y="3297"/>
              <a:chExt cx="2880" cy="1023"/>
            </a:xfrm>
          </p:grpSpPr>
          <p:pic>
            <p:nvPicPr>
              <p:cNvPr id="28692" name="Picture 11" descr="lebka_gaviallr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360"/>
                <a:ext cx="2880" cy="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93" name="Text Box 12"/>
              <p:cNvSpPr txBox="1">
                <a:spLocks noChangeArrowheads="1"/>
              </p:cNvSpPr>
              <p:nvPr/>
            </p:nvSpPr>
            <p:spPr bwMode="auto">
              <a:xfrm>
                <a:off x="240" y="3297"/>
                <a:ext cx="532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2000">
                    <a:latin typeface="Comic Sans MS" panose="030F0702030302020204" pitchFamily="66" charset="0"/>
                  </a:rPr>
                  <a:t>gaviál</a:t>
                </a:r>
              </a:p>
            </p:txBody>
          </p:sp>
        </p:grpSp>
      </p:grpSp>
      <p:sp>
        <p:nvSpPr>
          <p:cNvPr id="28679" name="Line 22"/>
          <p:cNvSpPr>
            <a:spLocks noChangeShapeType="1"/>
          </p:cNvSpPr>
          <p:nvPr/>
        </p:nvSpPr>
        <p:spPr bwMode="auto">
          <a:xfrm>
            <a:off x="4953000" y="3657600"/>
            <a:ext cx="3048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8680" name="Line 23"/>
          <p:cNvSpPr>
            <a:spLocks noChangeShapeType="1"/>
          </p:cNvSpPr>
          <p:nvPr/>
        </p:nvSpPr>
        <p:spPr bwMode="auto">
          <a:xfrm>
            <a:off x="4572000" y="3733800"/>
            <a:ext cx="304800" cy="1828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8681" name="Line 24"/>
          <p:cNvSpPr>
            <a:spLocks noChangeShapeType="1"/>
          </p:cNvSpPr>
          <p:nvPr/>
        </p:nvSpPr>
        <p:spPr bwMode="auto">
          <a:xfrm flipH="1">
            <a:off x="3962400" y="3733800"/>
            <a:ext cx="304800" cy="1752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8682" name="Line 25"/>
          <p:cNvSpPr>
            <a:spLocks noChangeShapeType="1"/>
          </p:cNvSpPr>
          <p:nvPr/>
        </p:nvSpPr>
        <p:spPr bwMode="auto">
          <a:xfrm flipH="1">
            <a:off x="3429000" y="3429000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8683" name="Text Box 27"/>
          <p:cNvSpPr txBox="1">
            <a:spLocks noChangeArrowheads="1"/>
          </p:cNvSpPr>
          <p:nvPr/>
        </p:nvSpPr>
        <p:spPr bwMode="auto">
          <a:xfrm>
            <a:off x="3754438" y="3205163"/>
            <a:ext cx="1436687" cy="466725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accent1"/>
                </a:solidFill>
                <a:latin typeface="Comic Sans MS" panose="030F0702030302020204" pitchFamily="66" charset="0"/>
              </a:rPr>
              <a:t>diapsidní</a:t>
            </a:r>
            <a:endParaRPr lang="cs-CZ" altLang="cs-CZ" sz="2400">
              <a:latin typeface="Comic Sans MS" panose="030F0702030302020204" pitchFamily="66" charset="0"/>
            </a:endParaRPr>
          </a:p>
        </p:txBody>
      </p:sp>
      <p:sp>
        <p:nvSpPr>
          <p:cNvPr id="28684" name="Line 33"/>
          <p:cNvSpPr>
            <a:spLocks noChangeShapeType="1"/>
          </p:cNvSpPr>
          <p:nvPr/>
        </p:nvSpPr>
        <p:spPr bwMode="auto">
          <a:xfrm flipV="1">
            <a:off x="7296150" y="2900363"/>
            <a:ext cx="228600" cy="4572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8685" name="Line 34"/>
          <p:cNvSpPr>
            <a:spLocks noChangeShapeType="1"/>
          </p:cNvSpPr>
          <p:nvPr/>
        </p:nvSpPr>
        <p:spPr bwMode="auto">
          <a:xfrm flipV="1">
            <a:off x="7543800" y="3048000"/>
            <a:ext cx="914400" cy="6096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8686" name="Text Box 37"/>
          <p:cNvSpPr txBox="1">
            <a:spLocks noChangeArrowheads="1"/>
          </p:cNvSpPr>
          <p:nvPr/>
        </p:nvSpPr>
        <p:spPr bwMode="auto">
          <a:xfrm>
            <a:off x="5715000" y="4806950"/>
            <a:ext cx="1196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krokodýl</a:t>
            </a:r>
          </a:p>
        </p:txBody>
      </p:sp>
      <p:sp>
        <p:nvSpPr>
          <p:cNvPr id="26" name="Rectangle 3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Amniota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003_Diapsidní lebka_img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00113"/>
            <a:ext cx="7696200" cy="57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1258888" y="4843463"/>
            <a:ext cx="1223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Comic Sans MS" panose="030F0702030302020204" pitchFamily="66" charset="0"/>
              </a:rPr>
              <a:t>haterie</a:t>
            </a:r>
          </a:p>
        </p:txBody>
      </p:sp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7245350" y="5876925"/>
            <a:ext cx="1071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Comic Sans MS" panose="030F0702030302020204" pitchFamily="66" charset="0"/>
              </a:rPr>
              <a:t>leguán</a:t>
            </a:r>
          </a:p>
        </p:txBody>
      </p:sp>
      <p:sp>
        <p:nvSpPr>
          <p:cNvPr id="29702" name="Text Box 1038"/>
          <p:cNvSpPr txBox="1">
            <a:spLocks noChangeArrowheads="1"/>
          </p:cNvSpPr>
          <p:nvPr/>
        </p:nvSpPr>
        <p:spPr bwMode="auto">
          <a:xfrm>
            <a:off x="4956175" y="6021388"/>
            <a:ext cx="2279650" cy="396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chybí dolní oblouk</a:t>
            </a:r>
          </a:p>
        </p:txBody>
      </p:sp>
      <p:sp>
        <p:nvSpPr>
          <p:cNvPr id="7" name="Rectangle 3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Amniota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1043"/>
          <p:cNvGrpSpPr>
            <a:grpSpLocks/>
          </p:cNvGrpSpPr>
          <p:nvPr/>
        </p:nvGrpSpPr>
        <p:grpSpPr bwMode="auto">
          <a:xfrm>
            <a:off x="42863" y="4135438"/>
            <a:ext cx="3952875" cy="2703512"/>
            <a:chOff x="27" y="2605"/>
            <a:chExt cx="2490" cy="1703"/>
          </a:xfrm>
        </p:grpSpPr>
        <p:pic>
          <p:nvPicPr>
            <p:cNvPr id="30734" name="Picture 2062" descr="python_lebk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" y="2605"/>
              <a:ext cx="2490" cy="1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5" name="Text Box 2063"/>
            <p:cNvSpPr txBox="1">
              <a:spLocks noChangeArrowheads="1"/>
            </p:cNvSpPr>
            <p:nvPr/>
          </p:nvSpPr>
          <p:spPr bwMode="auto">
            <a:xfrm>
              <a:off x="1390" y="2636"/>
              <a:ext cx="58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latin typeface="Comic Sans MS" panose="030F0702030302020204" pitchFamily="66" charset="0"/>
                </a:rPr>
                <a:t>krajta</a:t>
              </a:r>
            </a:p>
          </p:txBody>
        </p:sp>
      </p:grpSp>
      <p:sp>
        <p:nvSpPr>
          <p:cNvPr id="30723" name="Text Box 2068"/>
          <p:cNvSpPr txBox="1">
            <a:spLocks noChangeArrowheads="1"/>
          </p:cNvSpPr>
          <p:nvPr/>
        </p:nvSpPr>
        <p:spPr bwMode="auto">
          <a:xfrm>
            <a:off x="4572000" y="620713"/>
            <a:ext cx="4351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C3300"/>
                </a:solidFill>
                <a:latin typeface="Comic Sans MS" panose="030F0702030302020204" pitchFamily="66" charset="0"/>
              </a:rPr>
              <a:t>modifikovaná diapsidní lebka</a:t>
            </a:r>
          </a:p>
        </p:txBody>
      </p:sp>
      <p:sp>
        <p:nvSpPr>
          <p:cNvPr id="30724" name="Text Box 2069"/>
          <p:cNvSpPr txBox="1">
            <a:spLocks noChangeArrowheads="1"/>
          </p:cNvSpPr>
          <p:nvPr/>
        </p:nvSpPr>
        <p:spPr bwMode="auto">
          <a:xfrm>
            <a:off x="6745288" y="5373688"/>
            <a:ext cx="20748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jen horní oblouk</a:t>
            </a:r>
          </a:p>
        </p:txBody>
      </p:sp>
      <p:sp>
        <p:nvSpPr>
          <p:cNvPr id="30725" name="Text Box 2070"/>
          <p:cNvSpPr txBox="1">
            <a:spLocks noChangeArrowheads="1"/>
          </p:cNvSpPr>
          <p:nvPr/>
        </p:nvSpPr>
        <p:spPr bwMode="auto">
          <a:xfrm>
            <a:off x="3995738" y="6308725"/>
            <a:ext cx="157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bez oblouků</a:t>
            </a:r>
          </a:p>
        </p:txBody>
      </p:sp>
      <p:pic>
        <p:nvPicPr>
          <p:cNvPr id="30726" name="Picture 2071" descr="lebka_želva_galop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76275"/>
            <a:ext cx="37338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 Box 2072"/>
          <p:cNvSpPr txBox="1">
            <a:spLocks noChangeArrowheads="1"/>
          </p:cNvSpPr>
          <p:nvPr/>
        </p:nvSpPr>
        <p:spPr bwMode="auto">
          <a:xfrm>
            <a:off x="228600" y="676275"/>
            <a:ext cx="13922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želva sloní</a:t>
            </a:r>
          </a:p>
        </p:txBody>
      </p:sp>
      <p:sp>
        <p:nvSpPr>
          <p:cNvPr id="30728" name="Line 2074"/>
          <p:cNvSpPr>
            <a:spLocks noChangeShapeType="1"/>
          </p:cNvSpPr>
          <p:nvPr/>
        </p:nvSpPr>
        <p:spPr bwMode="auto">
          <a:xfrm flipV="1">
            <a:off x="3124200" y="1557338"/>
            <a:ext cx="1447800" cy="881062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30729" name="Picture 2061" descr="lebka_iguana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1989138"/>
            <a:ext cx="4772025" cy="329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Text Box 2051"/>
          <p:cNvSpPr txBox="1">
            <a:spLocks noChangeArrowheads="1"/>
          </p:cNvSpPr>
          <p:nvPr/>
        </p:nvSpPr>
        <p:spPr bwMode="auto">
          <a:xfrm>
            <a:off x="8112125" y="2062163"/>
            <a:ext cx="923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leguán</a:t>
            </a:r>
          </a:p>
        </p:txBody>
      </p:sp>
      <p:sp>
        <p:nvSpPr>
          <p:cNvPr id="30731" name="Line 2075"/>
          <p:cNvSpPr>
            <a:spLocks noChangeShapeType="1"/>
          </p:cNvSpPr>
          <p:nvPr/>
        </p:nvSpPr>
        <p:spPr bwMode="auto">
          <a:xfrm>
            <a:off x="5724525" y="3213100"/>
            <a:ext cx="935038" cy="2376488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0732" name="Text Box 2076"/>
          <p:cNvSpPr txBox="1">
            <a:spLocks noChangeArrowheads="1"/>
          </p:cNvSpPr>
          <p:nvPr/>
        </p:nvSpPr>
        <p:spPr bwMode="auto">
          <a:xfrm>
            <a:off x="4572000" y="1268413"/>
            <a:ext cx="2025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jen dolní oblouk</a:t>
            </a:r>
          </a:p>
        </p:txBody>
      </p:sp>
      <p:sp>
        <p:nvSpPr>
          <p:cNvPr id="16" name="Rectangle 3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Amniota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52400" y="549275"/>
            <a:ext cx="87788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sng">
                <a:solidFill>
                  <a:schemeClr val="bg2"/>
                </a:solidFill>
                <a:latin typeface="Comic Sans MS" panose="030F0702030302020204" pitchFamily="66" charset="0"/>
              </a:rPr>
              <a:t>Kostra</a:t>
            </a: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: d) končetiny - LP: scapula, procoracoid, clavicula, </a:t>
            </a:r>
            <a:r>
              <a:rPr lang="cs-CZ" altLang="cs-CZ" sz="2000">
                <a:solidFill>
                  <a:srgbClr val="CC3300"/>
                </a:solidFill>
                <a:latin typeface="Comic Sans MS" panose="030F0702030302020204" pitchFamily="66" charset="0"/>
              </a:rPr>
              <a:t>episternum</a:t>
            </a: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b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</a:b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	PP: illium, ischium, pubis - spojení s S-páteří; VK - pětiprsté 	(modifikace - ploutve, křídla)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152400" y="1470025"/>
            <a:ext cx="87788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sng" dirty="0">
                <a:solidFill>
                  <a:schemeClr val="bg2"/>
                </a:solidFill>
                <a:latin typeface="Comic Sans MS" panose="030F0702030302020204" pitchFamily="66" charset="0"/>
              </a:rPr>
              <a:t>Svalstvo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: redukce metamerní svaloviny, rozvoj svaloviny zpevňující 	páteř, 	svalstvo břišního lisu, poprvé mezižeberní svaly (dýchání, 	plazivý 	pohyb hadů), svalstvo končetin - jednotná stavba u všech 	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Amniot</a:t>
            </a:r>
            <a:endParaRPr lang="cs-CZ" altLang="cs-CZ" sz="20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152400" y="2727325"/>
            <a:ext cx="87788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sng" dirty="0">
                <a:solidFill>
                  <a:schemeClr val="bg2"/>
                </a:solidFill>
                <a:latin typeface="Comic Sans MS" panose="030F0702030302020204" pitchFamily="66" charset="0"/>
              </a:rPr>
              <a:t>NS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: 	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telencephalon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: rozvoj </a:t>
            </a:r>
            <a:r>
              <a:rPr lang="cs-CZ" altLang="cs-CZ" sz="20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striata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a laterálního pallia 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– dorzální 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	komorový hřeben (na obr. modře), 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ústředí ve středním mozku, 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	rozvoj 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mozečku</a:t>
            </a:r>
          </a:p>
        </p:txBody>
      </p:sp>
      <p:pic>
        <p:nvPicPr>
          <p:cNvPr id="8" name="Picture 37" descr="Obr0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293" y="3828323"/>
            <a:ext cx="3080883" cy="2408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Amniota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autoUpdateAnimBg="0"/>
      <p:bldP spid="69636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107504" y="620688"/>
            <a:ext cx="8991600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sng" dirty="0">
                <a:solidFill>
                  <a:schemeClr val="bg2"/>
                </a:solidFill>
                <a:latin typeface="Comic Sans MS" panose="030F0702030302020204" pitchFamily="66" charset="0"/>
              </a:rPr>
              <a:t>Smysly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: dominantní čich nebo zrak, 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vomeronasální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(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Jacobsonův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) orgán 	(zejména u hadů), termoreceptory (hadi, citlivost u chřestýše - 	0,003</a:t>
            </a:r>
            <a:r>
              <a:rPr lang="cs-CZ" altLang="cs-CZ" sz="2000" baseline="30000" dirty="0">
                <a:solidFill>
                  <a:schemeClr val="bg2"/>
                </a:solidFill>
                <a:latin typeface="Comic Sans MS" panose="030F0702030302020204" pitchFamily="66" charset="0"/>
              </a:rPr>
              <a:t>o 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C);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	</a:t>
            </a:r>
            <a:r>
              <a:rPr lang="cs-CZ" altLang="cs-CZ" sz="2000" u="sng" dirty="0">
                <a:solidFill>
                  <a:schemeClr val="bg2"/>
                </a:solidFill>
                <a:latin typeface="Comic Sans MS" panose="030F0702030302020204" pitchFamily="66" charset="0"/>
              </a:rPr>
              <a:t>zrak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: dokonalý (ještěři, želvy), </a:t>
            </a:r>
            <a:r>
              <a:rPr lang="cs-CZ" altLang="cs-CZ" sz="2000" dirty="0">
                <a:solidFill>
                  <a:srgbClr val="FF3300"/>
                </a:solidFill>
                <a:latin typeface="Comic Sans MS" panose="030F0702030302020204" pitchFamily="66" charset="0"/>
              </a:rPr>
              <a:t>akomodace změnou tvaru čočky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	(corpus 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ciliare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) (-hadi), barevné vidění (ještěři, želvy), pohyblivá 	víčka včetně mžurky (jen u hadů víčka srůstají a jsou průhledná); </a:t>
            </a:r>
            <a:b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</a:b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	</a:t>
            </a:r>
            <a:r>
              <a:rPr lang="cs-CZ" altLang="cs-CZ" sz="2000" u="sng" dirty="0">
                <a:solidFill>
                  <a:schemeClr val="bg2"/>
                </a:solidFill>
                <a:latin typeface="Comic Sans MS" panose="030F0702030302020204" pitchFamily="66" charset="0"/>
              </a:rPr>
              <a:t>sluch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: větší 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lagena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s p. 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basiliaris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, střední ucho s 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columellou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		(redukce u hadů), u některých i krátký zevní zvukovod s 	vnořeným bubínkem</a:t>
            </a:r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152400" y="3429000"/>
            <a:ext cx="87788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sng" dirty="0">
                <a:solidFill>
                  <a:schemeClr val="bg2"/>
                </a:solidFill>
                <a:latin typeface="Comic Sans MS" panose="030F0702030302020204" pitchFamily="66" charset="0"/>
              </a:rPr>
              <a:t>ES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: 	všechny endokrinní žlázy vyvinuty, tyroxin - řídí i svlékání 	pokožky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52400" y="4149080"/>
            <a:ext cx="89916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302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302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302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302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302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302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302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302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302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tabLst>
                <a:tab pos="892175" algn="l"/>
              </a:tabLst>
            </a:pPr>
            <a:r>
              <a:rPr lang="cs-CZ" altLang="cs-CZ" sz="2000" u="sng" dirty="0">
                <a:solidFill>
                  <a:schemeClr val="bg2"/>
                </a:solidFill>
                <a:latin typeface="Comic Sans MS" panose="030F0702030302020204" pitchFamily="66" charset="0"/>
              </a:rPr>
              <a:t>TS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: 	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rohovité 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zobákovité čelisti (želvy), dokonalejší jazyk (slabě - 	želvy, dlouhý vysunovatelný rozeklaný - ještěři a hadi, extrémně 	dlouhý u chameleónů), zuby na čelistech i na patře (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palatina,vomer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, 	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pterygoidy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), </a:t>
            </a:r>
            <a:r>
              <a:rPr lang="cs-CZ" altLang="cs-CZ" sz="2000" dirty="0" err="1">
                <a:solidFill>
                  <a:srgbClr val="FF3300"/>
                </a:solidFill>
                <a:latin typeface="Comic Sans MS" panose="030F0702030302020204" pitchFamily="66" charset="0"/>
              </a:rPr>
              <a:t>akrodontní</a:t>
            </a:r>
            <a:r>
              <a:rPr lang="cs-CZ" altLang="cs-CZ" sz="2000" dirty="0">
                <a:solidFill>
                  <a:srgbClr val="FF3300"/>
                </a:solidFill>
                <a:latin typeface="Comic Sans MS" panose="030F0702030302020204" pitchFamily="66" charset="0"/>
              </a:rPr>
              <a:t>, </a:t>
            </a:r>
            <a:r>
              <a:rPr lang="cs-CZ" altLang="cs-CZ" sz="2000" dirty="0" err="1">
                <a:solidFill>
                  <a:srgbClr val="FF3300"/>
                </a:solidFill>
                <a:latin typeface="Comic Sans MS" panose="030F0702030302020204" pitchFamily="66" charset="0"/>
              </a:rPr>
              <a:t>pleurodontní</a:t>
            </a:r>
            <a:r>
              <a:rPr lang="cs-CZ" altLang="cs-CZ" sz="2000" dirty="0">
                <a:solidFill>
                  <a:srgbClr val="FF3300"/>
                </a:solidFill>
                <a:latin typeface="Comic Sans MS" panose="030F0702030302020204" pitchFamily="66" charset="0"/>
              </a:rPr>
              <a:t>, </a:t>
            </a:r>
            <a:r>
              <a:rPr lang="cs-CZ" altLang="cs-CZ" sz="2000" dirty="0" err="1">
                <a:solidFill>
                  <a:srgbClr val="FF3300"/>
                </a:solidFill>
                <a:latin typeface="Comic Sans MS" panose="030F0702030302020204" pitchFamily="66" charset="0"/>
              </a:rPr>
              <a:t>thecodontní</a:t>
            </a:r>
            <a:r>
              <a:rPr lang="cs-CZ" altLang="cs-CZ" sz="2000" dirty="0">
                <a:solidFill>
                  <a:srgbClr val="FF3300"/>
                </a:solidFill>
                <a:latin typeface="Comic Sans MS" panose="030F0702030302020204" pitchFamily="66" charset="0"/>
              </a:rPr>
              <a:t> (alveolární)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, 	chrup 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polyfiodontní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, homodontní (u hadů a krokodýlů náznak 	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heterodoncie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), slinné žlázy - patrové, jazykové, podjazykové, retní 	- z nich i jedové žlázy, velká játra a žlučník, kloaka</a:t>
            </a:r>
          </a:p>
        </p:txBody>
      </p:sp>
      <p:sp>
        <p:nvSpPr>
          <p:cNvPr id="6" name="Rectangle 3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Amniota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19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7" grpId="0" autoUpdateAnimBg="0"/>
      <p:bldP spid="69638" grpId="0" autoUpdateAnimBg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152400" y="620688"/>
            <a:ext cx="87788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302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302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302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302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302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302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302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302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302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sng" dirty="0">
                <a:solidFill>
                  <a:schemeClr val="bg2"/>
                </a:solidFill>
                <a:latin typeface="Comic Sans MS" panose="030F0702030302020204" pitchFamily="66" charset="0"/>
              </a:rPr>
              <a:t>DS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: 	plíce (hladké - haterie; vpředu zřasené, vzadu hladké - šupinatí, </a:t>
            </a:r>
            <a:b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</a:b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	u hadů redukce levé plíce, alveolární - krokodýlové a želvy; 		průdušnice a 2 průdušky; zvuk: syčení - hadi, hlas (blány a vazy </a:t>
            </a:r>
            <a:b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</a:b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	v hrtanu) - gekoni, krokodýlové a želvy </a:t>
            </a:r>
          </a:p>
        </p:txBody>
      </p:sp>
      <p:grpSp>
        <p:nvGrpSpPr>
          <p:cNvPr id="2" name="Skupina 1"/>
          <p:cNvGrpSpPr/>
          <p:nvPr/>
        </p:nvGrpSpPr>
        <p:grpSpPr>
          <a:xfrm>
            <a:off x="152400" y="2060583"/>
            <a:ext cx="8778875" cy="4320744"/>
            <a:chOff x="152400" y="2060583"/>
            <a:chExt cx="8778875" cy="4320744"/>
          </a:xfrm>
        </p:grpSpPr>
        <p:sp>
          <p:nvSpPr>
            <p:cNvPr id="32776" name="Text Box 4"/>
            <p:cNvSpPr txBox="1">
              <a:spLocks noChangeArrowheads="1"/>
            </p:cNvSpPr>
            <p:nvPr/>
          </p:nvSpPr>
          <p:spPr bwMode="auto">
            <a:xfrm>
              <a:off x="152400" y="2060583"/>
              <a:ext cx="8778875" cy="1616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302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302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302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302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302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302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302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302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302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 u="sng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CS</a:t>
              </a:r>
              <a:r>
                <a:rPr lang="cs-CZ" altLang="cs-CZ" sz="20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: 	dokonalejší oddělení </a:t>
              </a:r>
              <a:r>
                <a:rPr lang="cs-CZ" altLang="cs-CZ" sz="2000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ox</a:t>
              </a:r>
              <a:r>
                <a:rPr lang="cs-CZ" altLang="cs-CZ" sz="20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. a </a:t>
              </a:r>
              <a:r>
                <a:rPr lang="cs-CZ" altLang="cs-CZ" sz="2000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red</a:t>
              </a:r>
              <a:r>
                <a:rPr lang="cs-CZ" altLang="cs-CZ" sz="20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. krve, </a:t>
              </a:r>
              <a:r>
                <a:rPr lang="cs-CZ" altLang="cs-CZ" sz="2000" dirty="0">
                  <a:solidFill>
                    <a:srgbClr val="FF3300"/>
                  </a:solidFill>
                  <a:latin typeface="Comic Sans MS" panose="030F0702030302020204" pitchFamily="66" charset="0"/>
                </a:rPr>
                <a:t>neúplná mezikomorová 		přepážka</a:t>
              </a:r>
              <a:r>
                <a:rPr lang="cs-CZ" altLang="cs-CZ" sz="20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 (u krokodýlů - </a:t>
              </a:r>
              <a:r>
                <a:rPr lang="cs-CZ" altLang="cs-CZ" sz="2000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foramen</a:t>
              </a:r>
              <a:r>
                <a:rPr lang="cs-CZ" altLang="cs-CZ" sz="20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 </a:t>
              </a:r>
              <a:r>
                <a:rPr lang="cs-CZ" altLang="cs-CZ" sz="2000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Panizzae</a:t>
              </a:r>
              <a:r>
                <a:rPr lang="cs-CZ" altLang="cs-CZ" sz="20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), žilný splav jen u želv, 	srdeční násadec jen haterie, ze srdce 3 tepny (P - plicní, S - levý 	oblouk, L - pravý oblouk aorty, žíly: 2 přední DŽ, 1 zadní DŽ, 		zachovány jen přední kardinální žíly </a:t>
              </a:r>
            </a:p>
          </p:txBody>
        </p:sp>
        <p:grpSp>
          <p:nvGrpSpPr>
            <p:cNvPr id="3" name="Skupina 2"/>
            <p:cNvGrpSpPr/>
            <p:nvPr/>
          </p:nvGrpSpPr>
          <p:grpSpPr>
            <a:xfrm>
              <a:off x="1691680" y="4084350"/>
              <a:ext cx="5329486" cy="2296977"/>
              <a:chOff x="2123728" y="4044739"/>
              <a:chExt cx="4897438" cy="1695589"/>
            </a:xfrm>
          </p:grpSpPr>
          <p:grpSp>
            <p:nvGrpSpPr>
              <p:cNvPr id="32777" name="Group 55"/>
              <p:cNvGrpSpPr>
                <a:grpSpLocks/>
              </p:cNvGrpSpPr>
              <p:nvPr/>
            </p:nvGrpSpPr>
            <p:grpSpPr bwMode="auto">
              <a:xfrm>
                <a:off x="2123728" y="4221088"/>
                <a:ext cx="4897438" cy="1519240"/>
                <a:chOff x="2653" y="3346"/>
                <a:chExt cx="3085" cy="957"/>
              </a:xfrm>
            </p:grpSpPr>
            <p:sp>
              <p:nvSpPr>
                <p:cNvPr id="32778" name="Line 8"/>
                <p:cNvSpPr>
                  <a:spLocks noChangeShapeType="1"/>
                </p:cNvSpPr>
                <p:nvPr/>
              </p:nvSpPr>
              <p:spPr bwMode="auto">
                <a:xfrm flipH="1" flipV="1">
                  <a:off x="3888" y="3487"/>
                  <a:ext cx="240" cy="336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2779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3388" y="3346"/>
                  <a:ext cx="524" cy="4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800" dirty="0">
                      <a:solidFill>
                        <a:schemeClr val="bg2"/>
                      </a:solidFill>
                      <a:latin typeface="Comic Sans MS" panose="030F0702030302020204" pitchFamily="66" charset="0"/>
                    </a:rPr>
                    <a:t>plicní tepna</a:t>
                  </a:r>
                  <a:endParaRPr lang="cs-CZ" altLang="cs-CZ" sz="2400" dirty="0">
                    <a:solidFill>
                      <a:schemeClr val="bg2"/>
                    </a:solidFill>
                    <a:latin typeface="Comic Sans MS" panose="030F0702030302020204" pitchFamily="66" charset="0"/>
                  </a:endParaRPr>
                </a:p>
              </p:txBody>
            </p:sp>
            <p:grpSp>
              <p:nvGrpSpPr>
                <p:cNvPr id="32780" name="Group 54"/>
                <p:cNvGrpSpPr>
                  <a:grpSpLocks/>
                </p:cNvGrpSpPr>
                <p:nvPr/>
              </p:nvGrpSpPr>
              <p:grpSpPr bwMode="auto">
                <a:xfrm>
                  <a:off x="2653" y="3439"/>
                  <a:ext cx="1907" cy="803"/>
                  <a:chOff x="2653" y="3439"/>
                  <a:chExt cx="1907" cy="803"/>
                </a:xfrm>
              </p:grpSpPr>
              <p:grpSp>
                <p:nvGrpSpPr>
                  <p:cNvPr id="32794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3600" y="3439"/>
                    <a:ext cx="960" cy="576"/>
                    <a:chOff x="2160" y="3312"/>
                    <a:chExt cx="960" cy="576"/>
                  </a:xfrm>
                </p:grpSpPr>
                <p:sp>
                  <p:nvSpPr>
                    <p:cNvPr id="32796" name="Line 1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072" y="3504"/>
                      <a:ext cx="48" cy="19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33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32797" name="Arc 17"/>
                    <p:cNvSpPr>
                      <a:spLocks/>
                    </p:cNvSpPr>
                    <p:nvPr/>
                  </p:nvSpPr>
                  <p:spPr bwMode="auto">
                    <a:xfrm flipH="1">
                      <a:off x="2160" y="3504"/>
                      <a:ext cx="960" cy="384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38100">
                      <a:solidFill>
                        <a:srgbClr val="FF33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32798" name="Line 19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592" y="3312"/>
                      <a:ext cx="96" cy="24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33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32799" name="Line 2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88" y="3312"/>
                      <a:ext cx="48" cy="24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33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</p:grpSp>
              <p:sp>
                <p:nvSpPr>
                  <p:cNvPr id="32795" name="Text Box 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653" y="3838"/>
                    <a:ext cx="953" cy="4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cs-CZ" altLang="cs-CZ" sz="1800">
                        <a:solidFill>
                          <a:schemeClr val="bg2"/>
                        </a:solidFill>
                        <a:latin typeface="Comic Sans MS" panose="030F0702030302020204" pitchFamily="66" charset="0"/>
                      </a:rPr>
                      <a:t>pravý oblouk</a:t>
                    </a:r>
                  </a:p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cs-CZ" altLang="cs-CZ" sz="1800">
                        <a:solidFill>
                          <a:schemeClr val="bg2"/>
                        </a:solidFill>
                        <a:latin typeface="Comic Sans MS" panose="030F0702030302020204" pitchFamily="66" charset="0"/>
                      </a:rPr>
                      <a:t> aorty</a:t>
                    </a:r>
                    <a:endParaRPr lang="cs-CZ" altLang="cs-CZ" sz="2400">
                      <a:solidFill>
                        <a:schemeClr val="bg2"/>
                      </a:solidFill>
                      <a:latin typeface="Comic Sans MS" panose="030F0702030302020204" pitchFamily="66" charset="0"/>
                    </a:endParaRPr>
                  </a:p>
                </p:txBody>
              </p:sp>
            </p:grpSp>
            <p:grpSp>
              <p:nvGrpSpPr>
                <p:cNvPr id="32781" name="Group 53"/>
                <p:cNvGrpSpPr>
                  <a:grpSpLocks/>
                </p:cNvGrpSpPr>
                <p:nvPr/>
              </p:nvGrpSpPr>
              <p:grpSpPr bwMode="auto">
                <a:xfrm>
                  <a:off x="4320" y="3487"/>
                  <a:ext cx="1418" cy="755"/>
                  <a:chOff x="4320" y="3487"/>
                  <a:chExt cx="1418" cy="755"/>
                </a:xfrm>
              </p:grpSpPr>
              <p:grpSp>
                <p:nvGrpSpPr>
                  <p:cNvPr id="32790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4320" y="3487"/>
                    <a:ext cx="768" cy="384"/>
                    <a:chOff x="2880" y="3360"/>
                    <a:chExt cx="768" cy="384"/>
                  </a:xfrm>
                </p:grpSpPr>
                <p:sp>
                  <p:nvSpPr>
                    <p:cNvPr id="32792" name="Arc 15"/>
                    <p:cNvSpPr>
                      <a:spLocks/>
                    </p:cNvSpPr>
                    <p:nvPr/>
                  </p:nvSpPr>
                  <p:spPr bwMode="auto">
                    <a:xfrm>
                      <a:off x="2880" y="3370"/>
                      <a:ext cx="768" cy="374"/>
                    </a:xfrm>
                    <a:custGeom>
                      <a:avLst/>
                      <a:gdLst>
                        <a:gd name="T0" fmla="*/ 0 w 21600"/>
                        <a:gd name="T1" fmla="*/ 0 h 24137"/>
                        <a:gd name="T2" fmla="*/ 0 w 21600"/>
                        <a:gd name="T3" fmla="*/ 0 h 24137"/>
                        <a:gd name="T4" fmla="*/ 0 w 21600"/>
                        <a:gd name="T5" fmla="*/ 0 h 24137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4137"/>
                        <a:gd name="T11" fmla="*/ 21600 w 21600"/>
                        <a:gd name="T12" fmla="*/ 24137 h 24137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4137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cubicBezTo>
                            <a:pt x="21600" y="22447"/>
                            <a:pt x="21550" y="23294"/>
                            <a:pt x="21450" y="24136"/>
                          </a:cubicBezTo>
                        </a:path>
                        <a:path w="21600" h="24137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cubicBezTo>
                            <a:pt x="21600" y="22447"/>
                            <a:pt x="21550" y="23294"/>
                            <a:pt x="21450" y="24136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38100">
                      <a:solidFill>
                        <a:schemeClr val="accent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32793" name="Line 1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880" y="336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accent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</p:grpSp>
              <p:sp>
                <p:nvSpPr>
                  <p:cNvPr id="32791" name="Text Box 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44" y="3838"/>
                    <a:ext cx="894" cy="4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cs-CZ" altLang="cs-CZ" sz="1800">
                        <a:solidFill>
                          <a:schemeClr val="bg2"/>
                        </a:solidFill>
                        <a:latin typeface="Comic Sans MS" panose="030F0702030302020204" pitchFamily="66" charset="0"/>
                      </a:rPr>
                      <a:t>levý oblouk </a:t>
                    </a:r>
                  </a:p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cs-CZ" altLang="cs-CZ" sz="1800">
                        <a:solidFill>
                          <a:schemeClr val="bg2"/>
                        </a:solidFill>
                        <a:latin typeface="Comic Sans MS" panose="030F0702030302020204" pitchFamily="66" charset="0"/>
                      </a:rPr>
                      <a:t>aorty</a:t>
                    </a:r>
                    <a:endParaRPr lang="cs-CZ" altLang="cs-CZ" sz="2400">
                      <a:solidFill>
                        <a:schemeClr val="bg2"/>
                      </a:solidFill>
                      <a:latin typeface="Comic Sans MS" panose="030F0702030302020204" pitchFamily="66" charset="0"/>
                    </a:endParaRPr>
                  </a:p>
                </p:txBody>
              </p:sp>
            </p:grpSp>
            <p:sp>
              <p:nvSpPr>
                <p:cNvPr id="32782" name="Oval 5"/>
                <p:cNvSpPr>
                  <a:spLocks noChangeArrowheads="1"/>
                </p:cNvSpPr>
                <p:nvPr/>
              </p:nvSpPr>
              <p:spPr bwMode="auto">
                <a:xfrm>
                  <a:off x="3984" y="3775"/>
                  <a:ext cx="624" cy="528"/>
                </a:xfrm>
                <a:prstGeom prst="ellips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2783" name="Line 6"/>
                <p:cNvSpPr>
                  <a:spLocks noChangeShapeType="1"/>
                </p:cNvSpPr>
                <p:nvPr/>
              </p:nvSpPr>
              <p:spPr bwMode="auto">
                <a:xfrm>
                  <a:off x="4320" y="3967"/>
                  <a:ext cx="0" cy="336"/>
                </a:xfrm>
                <a:prstGeom prst="line">
                  <a:avLst/>
                </a:prstGeom>
                <a:noFill/>
                <a:ln w="381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2784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108" y="4018"/>
                  <a:ext cx="191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800">
                      <a:solidFill>
                        <a:schemeClr val="bg2"/>
                      </a:solidFill>
                      <a:latin typeface="Comic Sans MS" panose="030F0702030302020204" pitchFamily="66" charset="0"/>
                    </a:rPr>
                    <a:t>P</a:t>
                  </a:r>
                  <a:endParaRPr lang="cs-CZ" altLang="cs-CZ" sz="2400">
                    <a:solidFill>
                      <a:schemeClr val="bg2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2785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368" y="4018"/>
                  <a:ext cx="195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800">
                      <a:solidFill>
                        <a:schemeClr val="bg2"/>
                      </a:solidFill>
                      <a:latin typeface="Comic Sans MS" panose="030F0702030302020204" pitchFamily="66" charset="0"/>
                    </a:rPr>
                    <a:t>L</a:t>
                  </a:r>
                  <a:endParaRPr lang="cs-CZ" altLang="cs-CZ" sz="2400">
                    <a:solidFill>
                      <a:schemeClr val="bg2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2786" name="Oval 29"/>
                <p:cNvSpPr>
                  <a:spLocks noChangeArrowheads="1"/>
                </p:cNvSpPr>
                <p:nvPr/>
              </p:nvSpPr>
              <p:spPr bwMode="auto">
                <a:xfrm>
                  <a:off x="3888" y="3823"/>
                  <a:ext cx="192" cy="192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cs-CZ" altLang="cs-CZ" sz="24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787" name="Oval 30"/>
                <p:cNvSpPr>
                  <a:spLocks noChangeArrowheads="1"/>
                </p:cNvSpPr>
                <p:nvPr/>
              </p:nvSpPr>
              <p:spPr bwMode="auto">
                <a:xfrm>
                  <a:off x="4512" y="3823"/>
                  <a:ext cx="192" cy="192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cs-CZ" altLang="cs-CZ" sz="24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788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3840" y="3822"/>
                  <a:ext cx="297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400">
                      <a:latin typeface="Comic Sans MS" panose="030F0702030302020204" pitchFamily="66" charset="0"/>
                    </a:rPr>
                    <a:t>red</a:t>
                  </a:r>
                </a:p>
              </p:txBody>
            </p:sp>
            <p:sp>
              <p:nvSpPr>
                <p:cNvPr id="32789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4475" y="3825"/>
                  <a:ext cx="241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400">
                      <a:latin typeface="Comic Sans MS" panose="030F0702030302020204" pitchFamily="66" charset="0"/>
                    </a:rPr>
                    <a:t>ox</a:t>
                  </a:r>
                </a:p>
              </p:txBody>
            </p:sp>
          </p:grpSp>
          <p:sp>
            <p:nvSpPr>
              <p:cNvPr id="32775" name="Text Box 45"/>
              <p:cNvSpPr txBox="1">
                <a:spLocks noChangeArrowheads="1"/>
              </p:cNvSpPr>
              <p:nvPr/>
            </p:nvSpPr>
            <p:spPr bwMode="auto">
              <a:xfrm>
                <a:off x="3910331" y="4044739"/>
                <a:ext cx="126365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1800" dirty="0">
                    <a:solidFill>
                      <a:schemeClr val="bg2"/>
                    </a:solidFill>
                    <a:latin typeface="Comic Sans MS" panose="030F0702030302020204" pitchFamily="66" charset="0"/>
                  </a:rPr>
                  <a:t>krkavice</a:t>
                </a:r>
                <a:endParaRPr lang="cs-CZ" altLang="cs-CZ" sz="2400" dirty="0">
                  <a:solidFill>
                    <a:schemeClr val="bg2"/>
                  </a:solidFill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31" name="Rectangle 3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Amniota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52400" y="548680"/>
            <a:ext cx="87788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sng" dirty="0">
                <a:solidFill>
                  <a:schemeClr val="bg2"/>
                </a:solidFill>
                <a:latin typeface="Comic Sans MS" panose="030F0702030302020204" pitchFamily="66" charset="0"/>
              </a:rPr>
              <a:t>VS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: 	pravé ledviny - </a:t>
            </a:r>
            <a:r>
              <a:rPr lang="cs-CZ" altLang="cs-CZ" sz="2000" dirty="0">
                <a:solidFill>
                  <a:srgbClr val="FF3300"/>
                </a:solidFill>
                <a:latin typeface="Comic Sans MS" panose="030F0702030302020204" pitchFamily="66" charset="0"/>
              </a:rPr>
              <a:t>metanefros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mesonefros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jen embrya (u samců 		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epidydimis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), sekundární močovody, kloaka, močový měchýř (želvy, 	ještěři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), </a:t>
            </a:r>
            <a:r>
              <a:rPr lang="cs-CZ" altLang="cs-CZ" sz="2000" dirty="0" err="1" smtClean="0">
                <a:solidFill>
                  <a:srgbClr val="FF3300"/>
                </a:solidFill>
                <a:latin typeface="Comic Sans MS" panose="030F0702030302020204" pitchFamily="66" charset="0"/>
              </a:rPr>
              <a:t>kys</a:t>
            </a:r>
            <a:r>
              <a:rPr lang="cs-CZ" altLang="cs-CZ" sz="2000" dirty="0" smtClean="0">
                <a:solidFill>
                  <a:srgbClr val="FF3300"/>
                </a:solidFill>
                <a:latin typeface="Comic Sans MS" panose="030F0702030302020204" pitchFamily="66" charset="0"/>
              </a:rPr>
              <a:t>. močová</a:t>
            </a:r>
            <a:endParaRPr lang="cs-CZ" altLang="cs-CZ" sz="2000" dirty="0">
              <a:solidFill>
                <a:srgbClr val="FF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152400" y="1484784"/>
            <a:ext cx="8778875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sng" dirty="0">
                <a:solidFill>
                  <a:schemeClr val="bg2"/>
                </a:solidFill>
                <a:latin typeface="Comic Sans MS" panose="030F0702030302020204" pitchFamily="66" charset="0"/>
              </a:rPr>
              <a:t>PS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: 	párové gonády, u protáhlých forem za sebou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	</a:t>
            </a:r>
            <a:r>
              <a:rPr lang="cs-CZ" altLang="cs-CZ" sz="2000" u="sng" dirty="0">
                <a:solidFill>
                  <a:schemeClr val="bg2"/>
                </a:solidFill>
                <a:latin typeface="Comic Sans MS" panose="030F0702030302020204" pitchFamily="66" charset="0"/>
              </a:rPr>
              <a:t>samci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: chámovod (Wolfova chodba), nadvarle (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mesonefros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), 		kopulační orgán: haterie - 0, krokodýli a želvy - nepárový penis, 	šupinatí - rozeklaný 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hemipenis</a:t>
            </a:r>
            <a:endParaRPr lang="cs-CZ" altLang="cs-CZ" sz="2000" dirty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	</a:t>
            </a:r>
            <a:r>
              <a:rPr lang="cs-CZ" altLang="cs-CZ" sz="2000" u="sng" dirty="0">
                <a:solidFill>
                  <a:schemeClr val="bg2"/>
                </a:solidFill>
                <a:latin typeface="Comic Sans MS" panose="030F0702030302020204" pitchFamily="66" charset="0"/>
              </a:rPr>
              <a:t>samice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: vejcovod (Müllerova chodba), střední a dolní část - 	tvorba 	vaječných obalů (bílek, „papírová“ blána, kožovitá blána 	nebo zvápenatělá skořápka), u živorodých dolní část - děloha</a:t>
            </a: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85613" y="3717032"/>
            <a:ext cx="877887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sng" dirty="0">
                <a:solidFill>
                  <a:schemeClr val="bg2"/>
                </a:solidFill>
                <a:latin typeface="Comic Sans MS" panose="030F0702030302020204" pitchFamily="66" charset="0"/>
              </a:rPr>
              <a:t>Ontogeneze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: </a:t>
            </a:r>
          </a:p>
          <a:p>
            <a:pPr marL="342900" indent="15875">
              <a:spcBef>
                <a:spcPct val="0"/>
              </a:spcBef>
            </a:pP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	vnitřní oplození (kopulace</a:t>
            </a:r>
            <a:r>
              <a:rPr lang="cs-CZ" altLang="cs-CZ" sz="2000" dirty="0" smtClean="0">
                <a:latin typeface="Comic Sans MS" panose="030F0702030302020204" pitchFamily="66" charset="0"/>
              </a:rPr>
              <a:t> 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–</a:t>
            </a:r>
            <a:r>
              <a:rPr lang="cs-CZ" altLang="cs-CZ" sz="2000" dirty="0" smtClean="0">
                <a:latin typeface="Comic Sans MS" panose="030F0702030302020204" pitchFamily="66" charset="0"/>
              </a:rPr>
              <a:t> </a:t>
            </a:r>
            <a:r>
              <a:rPr lang="cs-CZ" altLang="cs-CZ" sz="2000" dirty="0" smtClean="0">
                <a:solidFill>
                  <a:srgbClr val="FF3300"/>
                </a:solidFill>
                <a:latin typeface="Comic Sans MS" panose="030F0702030302020204" pitchFamily="66" charset="0"/>
              </a:rPr>
              <a:t>nepárový pářicí orgán samců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),</a:t>
            </a:r>
            <a:r>
              <a:rPr lang="cs-CZ" altLang="cs-CZ" sz="2000" dirty="0" smtClean="0">
                <a:latin typeface="Comic Sans MS" panose="030F0702030302020204" pitchFamily="66" charset="0"/>
              </a:rPr>
              <a:t> </a:t>
            </a:r>
            <a:r>
              <a:rPr lang="cs-CZ" altLang="cs-CZ" sz="2000" dirty="0" smtClean="0">
                <a:solidFill>
                  <a:srgbClr val="FF3300"/>
                </a:solidFill>
                <a:latin typeface="Comic Sans MS" panose="030F0702030302020204" pitchFamily="66" charset="0"/>
              </a:rPr>
              <a:t>přímý 	vývoj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, zárodečné 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obaly - </a:t>
            </a:r>
            <a:r>
              <a:rPr lang="cs-CZ" altLang="cs-CZ" sz="2000" dirty="0">
                <a:solidFill>
                  <a:srgbClr val="FF3300"/>
                </a:solidFill>
                <a:latin typeface="Comic Sans MS" panose="030F0702030302020204" pitchFamily="66" charset="0"/>
              </a:rPr>
              <a:t>amnion, </a:t>
            </a:r>
            <a:r>
              <a:rPr lang="cs-CZ" altLang="cs-CZ" sz="2000" dirty="0" err="1">
                <a:solidFill>
                  <a:srgbClr val="FF3300"/>
                </a:solidFill>
                <a:latin typeface="Comic Sans MS" panose="030F0702030302020204" pitchFamily="66" charset="0"/>
              </a:rPr>
              <a:t>allantois</a:t>
            </a:r>
            <a:r>
              <a:rPr lang="cs-CZ" altLang="cs-CZ" sz="2000" dirty="0">
                <a:solidFill>
                  <a:srgbClr val="FF3300"/>
                </a:solidFill>
                <a:latin typeface="Comic Sans MS" panose="030F0702030302020204" pitchFamily="66" charset="0"/>
              </a:rPr>
              <a:t>, </a:t>
            </a:r>
            <a:r>
              <a:rPr lang="cs-CZ" altLang="cs-CZ" sz="2000" dirty="0" err="1">
                <a:solidFill>
                  <a:srgbClr val="FF3300"/>
                </a:solidFill>
                <a:latin typeface="Comic Sans MS" panose="030F0702030302020204" pitchFamily="66" charset="0"/>
              </a:rPr>
              <a:t>serosa</a:t>
            </a:r>
            <a:r>
              <a:rPr lang="cs-CZ" altLang="cs-CZ" sz="2000" dirty="0">
                <a:solidFill>
                  <a:srgbClr val="FF3300"/>
                </a:solidFill>
                <a:latin typeface="Comic Sans MS" panose="030F0702030302020204" pitchFamily="66" charset="0"/>
              </a:rPr>
              <a:t> (chorion)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; </a:t>
            </a:r>
          </a:p>
          <a:p>
            <a:pPr marL="685800" indent="-342900">
              <a:spcBef>
                <a:spcPct val="0"/>
              </a:spcBef>
            </a:pP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	</a:t>
            </a:r>
            <a:r>
              <a:rPr lang="cs-CZ" altLang="cs-CZ" sz="2000" u="sng" dirty="0">
                <a:solidFill>
                  <a:schemeClr val="bg2"/>
                </a:solidFill>
                <a:latin typeface="Comic Sans MS" panose="030F0702030302020204" pitchFamily="66" charset="0"/>
              </a:rPr>
              <a:t>oviparní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(vejce vždy na souši, i zahrabávání snůšky) - gekon 1-2, 	většina 	10-20, varan a krokodýl 40-60, hadi - 100, želvy - stovky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,</a:t>
            </a:r>
          </a:p>
          <a:p>
            <a:pPr marL="685800" indent="-342900">
              <a:spcBef>
                <a:spcPct val="0"/>
              </a:spcBef>
            </a:pP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	</a:t>
            </a:r>
            <a:r>
              <a:rPr lang="cs-CZ" altLang="cs-CZ" sz="2000" u="sng" dirty="0" err="1">
                <a:solidFill>
                  <a:schemeClr val="bg2"/>
                </a:solidFill>
                <a:latin typeface="Comic Sans MS" panose="030F0702030302020204" pitchFamily="66" charset="0"/>
              </a:rPr>
              <a:t>ovoviviparní</a:t>
            </a:r>
            <a:r>
              <a:rPr lang="cs-CZ" altLang="cs-CZ" sz="2000" u="sng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(slepýš, u. hladká, j. živorodá), </a:t>
            </a:r>
            <a:endParaRPr lang="cs-CZ" altLang="cs-CZ" sz="2000" dirty="0" smtClean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pPr marL="892175" indent="-533400">
              <a:spcBef>
                <a:spcPct val="0"/>
              </a:spcBef>
            </a:pPr>
            <a:r>
              <a:rPr lang="cs-CZ" altLang="cs-CZ" sz="2000" u="sng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viviparní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(nepravá 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žloutková 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placenta - zmije, agamy, mořští hadi, 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gekoni); 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pravá </a:t>
            </a:r>
            <a:r>
              <a:rPr lang="cs-CZ" altLang="cs-CZ" sz="20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allantochoriální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placenta (u některých 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scinků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), 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    5 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- 15 mláďat</a:t>
            </a:r>
          </a:p>
        </p:txBody>
      </p:sp>
      <p:sp>
        <p:nvSpPr>
          <p:cNvPr id="6" name="Rectangle 3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Amniota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autoUpdateAnimBg="0"/>
      <p:bldP spid="71684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52400" y="392509"/>
            <a:ext cx="8778875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sng" dirty="0">
                <a:solidFill>
                  <a:schemeClr val="bg2"/>
                </a:solidFill>
                <a:latin typeface="Comic Sans MS" panose="030F0702030302020204" pitchFamily="66" charset="0"/>
              </a:rPr>
              <a:t>Ekologie a etologie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vysoká teplota, </a:t>
            </a:r>
            <a:r>
              <a:rPr lang="cs-CZ" altLang="cs-CZ" sz="2000" dirty="0">
                <a:solidFill>
                  <a:srgbClr val="FF3300"/>
                </a:solidFill>
                <a:latin typeface="Comic Sans MS" panose="030F0702030302020204" pitchFamily="66" charset="0"/>
              </a:rPr>
              <a:t>adaptace k aridním podmínkám 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(pomalý metabolismus, hladovění); v chladném období - letargie (6-8</a:t>
            </a:r>
            <a:r>
              <a:rPr lang="cs-CZ" altLang="cs-CZ" sz="2000" baseline="30000" dirty="0">
                <a:solidFill>
                  <a:schemeClr val="bg2"/>
                </a:solidFill>
                <a:latin typeface="Comic Sans MS" panose="030F0702030302020204" pitchFamily="66" charset="0"/>
              </a:rPr>
              <a:t>o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C); migrace mořských želv (až 2000 km);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sng" dirty="0">
                <a:solidFill>
                  <a:schemeClr val="bg2"/>
                </a:solidFill>
                <a:latin typeface="Comic Sans MS" panose="030F0702030302020204" pitchFamily="66" charset="0"/>
              </a:rPr>
              <a:t>sekundární konzumenti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- bezobratlí, ryby, suchozemští obratlovci včetně velkých savců (krokodýlové, hadi), potravní specialisté (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vejcožrout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),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sng" dirty="0">
                <a:solidFill>
                  <a:schemeClr val="bg2"/>
                </a:solidFill>
                <a:latin typeface="Comic Sans MS" panose="030F0702030302020204" pitchFamily="66" charset="0"/>
              </a:rPr>
              <a:t>primární konzumenti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- želvovití, leguáni a některé agamy;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sng" dirty="0">
                <a:solidFill>
                  <a:schemeClr val="bg2"/>
                </a:solidFill>
                <a:latin typeface="Comic Sans MS" panose="030F0702030302020204" pitchFamily="66" charset="0"/>
              </a:rPr>
              <a:t>rozmnožování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: 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u 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nás na jaře, 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podněty čichové 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(feromony u hadů a ještěrů), zrakové (zbarvení, výrůstky), sluchové (vrčení krokodýlů, údery krunýřů želv), mechanické 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dotyky, kousání do nohou, ovíjení u hadů), epigamní ceremoniály u ještěrek, ritualizované chování - souboje samců, utajené oplození (i několik let); péče o snůšku - zahrabávání (želvy, krokodýlové), hlídání (krokodýlové), obtáčení tělem (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scinkové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- olizují vejce, krajty - svalový třes); pomalý postnatální vývoj, pohlavní dospělost - ještěrky 3 roky, hadi 4-5 let, krokodýli - 10 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let;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dlouhověkost 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- slepýš (33), velké želvy i </a:t>
            </a:r>
            <a:r>
              <a:rPr lang="en-US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&gt;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200 let;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sng" dirty="0">
                <a:solidFill>
                  <a:schemeClr val="bg2"/>
                </a:solidFill>
                <a:latin typeface="Comic Sans MS" panose="030F0702030302020204" pitchFamily="66" charset="0"/>
              </a:rPr>
              <a:t>ochranné chování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– zbarvení: </a:t>
            </a:r>
            <a:r>
              <a:rPr lang="cs-CZ" altLang="cs-CZ" sz="2000" b="1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kryptické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lang="cs-CZ" altLang="cs-CZ" sz="2000" b="1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aposematické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- kroužkování 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korálovců), </a:t>
            </a:r>
            <a:r>
              <a:rPr lang="cs-CZ" altLang="cs-CZ" sz="2000" b="1" dirty="0">
                <a:solidFill>
                  <a:schemeClr val="bg2"/>
                </a:solidFill>
                <a:latin typeface="Comic Sans MS" panose="030F0702030302020204" pitchFamily="66" charset="0"/>
              </a:rPr>
              <a:t>mimetické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napodobování - kroužkování užovek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); syčení, otevírání tlamy, roztahování krčního límce u kobry aj., 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autotomie ocasu (ještěři), zatahování hlavy a končetin do krunýře (želvy), útěk.</a:t>
            </a:r>
          </a:p>
        </p:txBody>
      </p:sp>
      <p:sp>
        <p:nvSpPr>
          <p:cNvPr id="4" name="Rectangle 3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Amniota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25400" y="466725"/>
            <a:ext cx="5384800" cy="4257675"/>
            <a:chOff x="16" y="288"/>
            <a:chExt cx="3392" cy="2682"/>
          </a:xfrm>
        </p:grpSpPr>
        <p:sp>
          <p:nvSpPr>
            <p:cNvPr id="35874" name="Rectangle 24"/>
            <p:cNvSpPr>
              <a:spLocks noChangeArrowheads="1"/>
            </p:cNvSpPr>
            <p:nvPr/>
          </p:nvSpPr>
          <p:spPr bwMode="auto">
            <a:xfrm>
              <a:off x="16" y="288"/>
              <a:ext cx="3392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rgbClr val="FF3300"/>
                  </a:solidFill>
                  <a:latin typeface="Comic Sans MS" panose="030F0702030302020204" pitchFamily="66" charset="0"/>
                </a:rPr>
                <a:t>Mesosauria</a:t>
              </a:r>
              <a:r>
                <a:rPr lang="cs-CZ" altLang="cs-CZ" sz="2000">
                  <a:solidFill>
                    <a:schemeClr val="bg2"/>
                  </a:solidFill>
                  <a:latin typeface="Comic Sans MS" panose="030F0702030302020204" pitchFamily="66" charset="0"/>
                </a:rPr>
                <a:t> - malí sladkovodní, 1 m, jako krokodýli, dlouhá lebka, štíhlé jemné zuby, svrchní karbon - perm, Afrika + J Amerika</a:t>
              </a:r>
            </a:p>
          </p:txBody>
        </p:sp>
        <p:grpSp>
          <p:nvGrpSpPr>
            <p:cNvPr id="35875" name="Group 38"/>
            <p:cNvGrpSpPr>
              <a:grpSpLocks/>
            </p:cNvGrpSpPr>
            <p:nvPr/>
          </p:nvGrpSpPr>
          <p:grpSpPr bwMode="auto">
            <a:xfrm>
              <a:off x="48" y="951"/>
              <a:ext cx="2448" cy="2019"/>
              <a:chOff x="48" y="951"/>
              <a:chExt cx="2448" cy="2019"/>
            </a:xfrm>
          </p:grpSpPr>
          <p:pic>
            <p:nvPicPr>
              <p:cNvPr id="35876" name="Picture 25" descr="Mesosaurus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" y="951"/>
                <a:ext cx="2448" cy="18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877" name="Rectangle 26"/>
              <p:cNvSpPr>
                <a:spLocks noChangeArrowheads="1"/>
              </p:cNvSpPr>
              <p:nvPr/>
            </p:nvSpPr>
            <p:spPr bwMode="auto">
              <a:xfrm>
                <a:off x="624" y="2739"/>
                <a:ext cx="901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1800" i="1">
                    <a:solidFill>
                      <a:schemeClr val="bg2"/>
                    </a:solidFill>
                    <a:latin typeface="Comic Sans MS" panose="030F0702030302020204" pitchFamily="66" charset="0"/>
                  </a:rPr>
                  <a:t>Mesosaurus</a:t>
                </a:r>
                <a:endParaRPr lang="cs-CZ" altLang="cs-CZ" sz="1800" i="1" u="sng">
                  <a:solidFill>
                    <a:schemeClr val="bg2"/>
                  </a:solidFill>
                  <a:latin typeface="Comic Sans MS" panose="030F0702030302020204" pitchFamily="66" charset="0"/>
                </a:endParaRPr>
              </a:p>
            </p:txBody>
          </p:sp>
        </p:grpSp>
      </p:grpSp>
      <p:grpSp>
        <p:nvGrpSpPr>
          <p:cNvPr id="4" name="Group 54"/>
          <p:cNvGrpSpPr>
            <a:grpSpLocks/>
          </p:cNvGrpSpPr>
          <p:nvPr/>
        </p:nvGrpSpPr>
        <p:grpSpPr bwMode="auto">
          <a:xfrm>
            <a:off x="76200" y="1978025"/>
            <a:ext cx="8959850" cy="4906963"/>
            <a:chOff x="48" y="1246"/>
            <a:chExt cx="5644" cy="3091"/>
          </a:xfrm>
        </p:grpSpPr>
        <p:sp>
          <p:nvSpPr>
            <p:cNvPr id="35868" name="Rectangle 16"/>
            <p:cNvSpPr>
              <a:spLocks noChangeArrowheads="1"/>
            </p:cNvSpPr>
            <p:nvPr/>
          </p:nvSpPr>
          <p:spPr bwMode="auto">
            <a:xfrm>
              <a:off x="48" y="2908"/>
              <a:ext cx="287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 u="sng" dirty="0" smtClean="0">
                  <a:solidFill>
                    <a:srgbClr val="FF3300"/>
                  </a:solidFill>
                  <a:latin typeface="Comic Sans MS" panose="030F0702030302020204" pitchFamily="66" charset="0"/>
                </a:rPr>
                <a:t>„</a:t>
              </a:r>
              <a:r>
                <a:rPr lang="cs-CZ" altLang="cs-CZ" sz="2000" u="sng" dirty="0" err="1" smtClean="0">
                  <a:solidFill>
                    <a:srgbClr val="FF3300"/>
                  </a:solidFill>
                  <a:latin typeface="Comic Sans MS" panose="030F0702030302020204" pitchFamily="66" charset="0"/>
                </a:rPr>
                <a:t>Parareptilia</a:t>
              </a:r>
              <a:r>
                <a:rPr lang="cs-CZ" altLang="cs-CZ" sz="2000" u="sng" dirty="0" smtClean="0">
                  <a:solidFill>
                    <a:srgbClr val="FF3300"/>
                  </a:solidFill>
                  <a:latin typeface="Comic Sans MS" panose="030F0702030302020204" pitchFamily="66" charset="0"/>
                </a:rPr>
                <a:t>“ („</a:t>
              </a:r>
              <a:r>
                <a:rPr lang="cs-CZ" altLang="cs-CZ" sz="2000" u="sng" dirty="0" err="1" smtClean="0">
                  <a:solidFill>
                    <a:srgbClr val="FF3300"/>
                  </a:solidFill>
                  <a:latin typeface="Comic Sans MS" panose="030F0702030302020204" pitchFamily="66" charset="0"/>
                </a:rPr>
                <a:t>Anapsida</a:t>
              </a:r>
              <a:r>
                <a:rPr lang="cs-CZ" altLang="cs-CZ" sz="2000" u="sng" dirty="0" smtClean="0">
                  <a:solidFill>
                    <a:srgbClr val="FF3300"/>
                  </a:solidFill>
                  <a:latin typeface="Comic Sans MS" panose="030F0702030302020204" pitchFamily="66" charset="0"/>
                </a:rPr>
                <a:t>“) </a:t>
              </a:r>
              <a:r>
                <a:rPr lang="cs-CZ" altLang="cs-CZ" sz="2000" u="sng" dirty="0">
                  <a:solidFill>
                    <a:srgbClr val="FF3300"/>
                  </a:solidFill>
                  <a:latin typeface="Comic Sans MS" panose="030F0702030302020204" pitchFamily="66" charset="0"/>
                </a:rPr>
                <a:t>- </a:t>
              </a:r>
              <a:r>
                <a:rPr lang="cs-CZ" altLang="cs-CZ" sz="2000" u="sng" dirty="0" err="1">
                  <a:solidFill>
                    <a:srgbClr val="FF3300"/>
                  </a:solidFill>
                  <a:latin typeface="Comic Sans MS" panose="030F0702030302020204" pitchFamily="66" charset="0"/>
                </a:rPr>
                <a:t>praplazi</a:t>
              </a:r>
              <a:r>
                <a:rPr lang="cs-CZ" altLang="cs-CZ" sz="2000" u="sng" dirty="0">
                  <a:solidFill>
                    <a:srgbClr val="FF3300"/>
                  </a:solidFill>
                  <a:latin typeface="Comic Sans MS" panose="030F0702030302020204" pitchFamily="66" charset="0"/>
                </a:rPr>
                <a:t>:</a:t>
              </a:r>
              <a:endParaRPr lang="cs-CZ" altLang="cs-CZ" sz="2000" dirty="0">
                <a:solidFill>
                  <a:srgbClr val="FF33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5869" name="Rectangle 27"/>
            <p:cNvSpPr>
              <a:spLocks noChangeArrowheads="1"/>
            </p:cNvSpPr>
            <p:nvPr/>
          </p:nvSpPr>
          <p:spPr bwMode="auto">
            <a:xfrm>
              <a:off x="376" y="3203"/>
              <a:ext cx="2640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rgbClr val="FF3300"/>
                  </a:solidFill>
                  <a:latin typeface="Comic Sans MS" panose="030F0702030302020204" pitchFamily="66" charset="0"/>
                </a:rPr>
                <a:t>Pareiasauria</a:t>
              </a:r>
              <a:r>
                <a:rPr lang="cs-CZ" altLang="cs-CZ" sz="2000">
                  <a:solidFill>
                    <a:schemeClr val="bg2"/>
                  </a:solidFill>
                  <a:latin typeface="Comic Sans MS" panose="030F0702030302020204" pitchFamily="66" charset="0"/>
                </a:rPr>
                <a:t> - napřímení končetin, 3 m, pomalí nemotorní býložravci až všežravci, perm J Afriky, Evropy</a:t>
              </a:r>
            </a:p>
          </p:txBody>
        </p:sp>
        <p:sp>
          <p:nvSpPr>
            <p:cNvPr id="35870" name="Rectangle 35"/>
            <p:cNvSpPr>
              <a:spLocks noChangeArrowheads="1"/>
            </p:cNvSpPr>
            <p:nvPr/>
          </p:nvSpPr>
          <p:spPr bwMode="auto">
            <a:xfrm>
              <a:off x="1983" y="3884"/>
              <a:ext cx="94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 i="1">
                  <a:solidFill>
                    <a:schemeClr val="bg2"/>
                  </a:solidFill>
                  <a:latin typeface="Comic Sans MS" panose="030F0702030302020204" pitchFamily="66" charset="0"/>
                </a:rPr>
                <a:t>Scutosaurus</a:t>
              </a:r>
            </a:p>
          </p:txBody>
        </p:sp>
        <p:grpSp>
          <p:nvGrpSpPr>
            <p:cNvPr id="35871" name="Group 53"/>
            <p:cNvGrpSpPr>
              <a:grpSpLocks/>
            </p:cNvGrpSpPr>
            <p:nvPr/>
          </p:nvGrpSpPr>
          <p:grpSpPr bwMode="auto">
            <a:xfrm>
              <a:off x="3196" y="1246"/>
              <a:ext cx="2496" cy="3091"/>
              <a:chOff x="3196" y="1246"/>
              <a:chExt cx="2496" cy="3091"/>
            </a:xfrm>
          </p:grpSpPr>
          <p:pic>
            <p:nvPicPr>
              <p:cNvPr id="35872" name="Picture 31" descr="Pareiasauria_Scutosaurus_img00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96" y="2466"/>
                <a:ext cx="2496" cy="18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73" name="Picture 32" descr="Pareiasaurus_img02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96" y="1246"/>
                <a:ext cx="2496" cy="18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5845" name="Group 56"/>
          <p:cNvGrpSpPr>
            <a:grpSpLocks/>
          </p:cNvGrpSpPr>
          <p:nvPr/>
        </p:nvGrpSpPr>
        <p:grpSpPr bwMode="auto">
          <a:xfrm>
            <a:off x="6084888" y="403225"/>
            <a:ext cx="2928937" cy="1512888"/>
            <a:chOff x="3833" y="254"/>
            <a:chExt cx="1845" cy="953"/>
          </a:xfrm>
        </p:grpSpPr>
        <p:grpSp>
          <p:nvGrpSpPr>
            <p:cNvPr id="35846" name="Group 51"/>
            <p:cNvGrpSpPr>
              <a:grpSpLocks/>
            </p:cNvGrpSpPr>
            <p:nvPr/>
          </p:nvGrpSpPr>
          <p:grpSpPr bwMode="auto">
            <a:xfrm>
              <a:off x="3833" y="254"/>
              <a:ext cx="1845" cy="953"/>
              <a:chOff x="3893" y="31"/>
              <a:chExt cx="1845" cy="953"/>
            </a:xfrm>
          </p:grpSpPr>
          <p:sp>
            <p:nvSpPr>
              <p:cNvPr id="35848" name="Line 19"/>
              <p:cNvSpPr>
                <a:spLocks noChangeShapeType="1"/>
              </p:cNvSpPr>
              <p:nvPr/>
            </p:nvSpPr>
            <p:spPr bwMode="auto">
              <a:xfrm>
                <a:off x="3938" y="144"/>
                <a:ext cx="0" cy="428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5849" name="Line 15"/>
              <p:cNvSpPr>
                <a:spLocks noChangeShapeType="1"/>
              </p:cNvSpPr>
              <p:nvPr/>
            </p:nvSpPr>
            <p:spPr bwMode="auto">
              <a:xfrm flipV="1">
                <a:off x="3933" y="57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grpSp>
            <p:nvGrpSpPr>
              <p:cNvPr id="35850" name="Group 50"/>
              <p:cNvGrpSpPr>
                <a:grpSpLocks/>
              </p:cNvGrpSpPr>
              <p:nvPr/>
            </p:nvGrpSpPr>
            <p:grpSpPr bwMode="auto">
              <a:xfrm>
                <a:off x="3893" y="31"/>
                <a:ext cx="1845" cy="953"/>
                <a:chOff x="3893" y="31"/>
                <a:chExt cx="1845" cy="953"/>
              </a:xfrm>
            </p:grpSpPr>
            <p:grpSp>
              <p:nvGrpSpPr>
                <p:cNvPr id="35855" name="Group 47"/>
                <p:cNvGrpSpPr>
                  <a:grpSpLocks/>
                </p:cNvGrpSpPr>
                <p:nvPr/>
              </p:nvGrpSpPr>
              <p:grpSpPr bwMode="auto">
                <a:xfrm>
                  <a:off x="3893" y="31"/>
                  <a:ext cx="1845" cy="859"/>
                  <a:chOff x="3855" y="31"/>
                  <a:chExt cx="1845" cy="859"/>
                </a:xfrm>
              </p:grpSpPr>
              <p:sp>
                <p:nvSpPr>
                  <p:cNvPr id="35857" name="Line 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55" y="379"/>
                    <a:ext cx="68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35858" name="Line 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23" y="144"/>
                    <a:ext cx="409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35859" name="Text Box 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96" y="31"/>
                    <a:ext cx="995" cy="21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cs-CZ" altLang="cs-CZ" sz="1600">
                        <a:solidFill>
                          <a:srgbClr val="FF3300"/>
                        </a:solidFill>
                        <a:latin typeface="Comic Sans MS" panose="030F0702030302020204" pitchFamily="66" charset="0"/>
                      </a:rPr>
                      <a:t>Mesosauria (†)</a:t>
                    </a:r>
                  </a:p>
                </p:txBody>
              </p:sp>
              <p:sp>
                <p:nvSpPr>
                  <p:cNvPr id="35860" name="Line 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105" y="292"/>
                    <a:ext cx="0" cy="168"/>
                  </a:xfrm>
                  <a:prstGeom prst="line">
                    <a:avLst/>
                  </a:prstGeom>
                  <a:noFill/>
                  <a:ln w="2857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35861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96" y="195"/>
                    <a:ext cx="1050" cy="21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cs-CZ" altLang="cs-CZ" sz="1600">
                        <a:solidFill>
                          <a:srgbClr val="FF3300"/>
                        </a:solidFill>
                        <a:latin typeface="Comic Sans MS" panose="030F0702030302020204" pitchFamily="66" charset="0"/>
                      </a:rPr>
                      <a:t>Pareiasauria (†)</a:t>
                    </a:r>
                  </a:p>
                </p:txBody>
              </p:sp>
              <p:sp>
                <p:nvSpPr>
                  <p:cNvPr id="35862" name="Line 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094" y="466"/>
                    <a:ext cx="238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35863" name="Line 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094" y="292"/>
                    <a:ext cx="238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35864" name="Line 1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094" y="618"/>
                    <a:ext cx="238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35865" name="Line 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105" y="890"/>
                    <a:ext cx="227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35866" name="Text 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96" y="339"/>
                    <a:ext cx="885" cy="21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cs-CZ" altLang="cs-CZ" sz="1600" dirty="0" err="1" smtClean="0">
                        <a:solidFill>
                          <a:schemeClr val="bg2"/>
                        </a:solidFill>
                        <a:latin typeface="Comic Sans MS" panose="030F0702030302020204" pitchFamily="66" charset="0"/>
                      </a:rPr>
                      <a:t>Testudines</a:t>
                    </a:r>
                    <a:r>
                      <a:rPr lang="cs-CZ" altLang="cs-CZ" sz="1600" dirty="0" smtClean="0">
                        <a:solidFill>
                          <a:schemeClr val="bg2"/>
                        </a:solidFill>
                        <a:latin typeface="Comic Sans MS" panose="030F0702030302020204" pitchFamily="66" charset="0"/>
                      </a:rPr>
                      <a:t> ?</a:t>
                    </a:r>
                    <a:endParaRPr lang="cs-CZ" altLang="cs-CZ" sz="1600" dirty="0">
                      <a:solidFill>
                        <a:schemeClr val="bg2"/>
                      </a:solidFill>
                      <a:latin typeface="Comic Sans MS" panose="030F0702030302020204" pitchFamily="66" charset="0"/>
                    </a:endParaRPr>
                  </a:p>
                </p:txBody>
              </p:sp>
              <p:sp>
                <p:nvSpPr>
                  <p:cNvPr id="35867" name="Text Box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96" y="500"/>
                    <a:ext cx="1404" cy="21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cs-CZ" altLang="cs-CZ" sz="1600">
                        <a:solidFill>
                          <a:schemeClr val="bg2"/>
                        </a:solidFill>
                        <a:latin typeface="Comic Sans MS" panose="030F0702030302020204" pitchFamily="66" charset="0"/>
                      </a:rPr>
                      <a:t>Captorhinomorpha (†)</a:t>
                    </a:r>
                  </a:p>
                </p:txBody>
              </p:sp>
            </p:grpSp>
            <p:sp>
              <p:nvSpPr>
                <p:cNvPr id="35856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4328" y="772"/>
                  <a:ext cx="1329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600">
                      <a:solidFill>
                        <a:schemeClr val="bg2"/>
                      </a:solidFill>
                      <a:latin typeface="Comic Sans MS" panose="030F0702030302020204" pitchFamily="66" charset="0"/>
                    </a:rPr>
                    <a:t>Eureptilia (Diapsida)</a:t>
                  </a:r>
                </a:p>
              </p:txBody>
            </p:sp>
          </p:grpSp>
          <p:sp>
            <p:nvSpPr>
              <p:cNvPr id="35851" name="Line 40"/>
              <p:cNvSpPr>
                <a:spLocks noChangeShapeType="1"/>
              </p:cNvSpPr>
              <p:nvPr/>
            </p:nvSpPr>
            <p:spPr bwMode="auto">
              <a:xfrm>
                <a:off x="4029" y="391"/>
                <a:ext cx="0" cy="363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5852" name="Line 41"/>
              <p:cNvSpPr>
                <a:spLocks noChangeShapeType="1"/>
              </p:cNvSpPr>
              <p:nvPr/>
            </p:nvSpPr>
            <p:spPr bwMode="auto">
              <a:xfrm>
                <a:off x="4120" y="618"/>
                <a:ext cx="0" cy="27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5853" name="Line 42"/>
              <p:cNvSpPr>
                <a:spLocks noChangeShapeType="1"/>
              </p:cNvSpPr>
              <p:nvPr/>
            </p:nvSpPr>
            <p:spPr bwMode="auto">
              <a:xfrm flipV="1">
                <a:off x="4024" y="391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5854" name="Line 43"/>
              <p:cNvSpPr>
                <a:spLocks noChangeShapeType="1"/>
              </p:cNvSpPr>
              <p:nvPr/>
            </p:nvSpPr>
            <p:spPr bwMode="auto">
              <a:xfrm flipV="1">
                <a:off x="4024" y="75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35847" name="Rectangle 55"/>
            <p:cNvSpPr>
              <a:spLocks noChangeArrowheads="1"/>
            </p:cNvSpPr>
            <p:nvPr/>
          </p:nvSpPr>
          <p:spPr bwMode="auto">
            <a:xfrm>
              <a:off x="4332" y="436"/>
              <a:ext cx="1310" cy="545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cs-CZ" altLang="cs-CZ" sz="2400">
                <a:latin typeface="Arial" panose="020B0604020202020204" pitchFamily="34" charset="0"/>
              </a:endParaRPr>
            </a:p>
          </p:txBody>
        </p:sp>
      </p:grpSp>
      <p:sp>
        <p:nvSpPr>
          <p:cNvPr id="38" name="Rectangle 3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Amniota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Text Box 49"/>
          <p:cNvSpPr txBox="1">
            <a:spLocks noChangeArrowheads="1"/>
          </p:cNvSpPr>
          <p:nvPr/>
        </p:nvSpPr>
        <p:spPr bwMode="auto">
          <a:xfrm>
            <a:off x="6772371" y="3419708"/>
            <a:ext cx="13280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Theropoda</a:t>
            </a:r>
            <a:r>
              <a:rPr lang="cs-CZ" altLang="cs-CZ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       </a:t>
            </a:r>
          </a:p>
        </p:txBody>
      </p:sp>
      <p:sp>
        <p:nvSpPr>
          <p:cNvPr id="36870" name="Text Box 16"/>
          <p:cNvSpPr txBox="1">
            <a:spLocks noChangeArrowheads="1"/>
          </p:cNvSpPr>
          <p:nvPr/>
        </p:nvSpPr>
        <p:spPr bwMode="auto">
          <a:xfrm>
            <a:off x="107504" y="3284984"/>
            <a:ext cx="11788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Amniota</a:t>
            </a:r>
            <a:endParaRPr lang="cs-CZ" altLang="cs-CZ" sz="1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1" name="Text Box 16"/>
          <p:cNvSpPr txBox="1">
            <a:spLocks noChangeArrowheads="1"/>
          </p:cNvSpPr>
          <p:nvPr/>
        </p:nvSpPr>
        <p:spPr bwMode="auto">
          <a:xfrm>
            <a:off x="6802604" y="2876179"/>
            <a:ext cx="15584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Testudines</a:t>
            </a:r>
            <a:r>
              <a:rPr lang="cs-CZ" altLang="cs-CZ" sz="1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?</a:t>
            </a:r>
            <a:endParaRPr lang="cs-CZ" altLang="cs-CZ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2" name="Text Box 16"/>
          <p:cNvSpPr txBox="1">
            <a:spLocks noChangeArrowheads="1"/>
          </p:cNvSpPr>
          <p:nvPr/>
        </p:nvSpPr>
        <p:spPr bwMode="auto">
          <a:xfrm>
            <a:off x="3370203" y="3347700"/>
            <a:ext cx="12036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Diapsida</a:t>
            </a:r>
            <a:endParaRPr lang="cs-CZ" altLang="cs-CZ" sz="1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3" name="Text Box 55"/>
          <p:cNvSpPr txBox="1">
            <a:spLocks noChangeArrowheads="1"/>
          </p:cNvSpPr>
          <p:nvPr/>
        </p:nvSpPr>
        <p:spPr bwMode="auto">
          <a:xfrm>
            <a:off x="4880021" y="3491716"/>
            <a:ext cx="16892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Comic Sans MS" panose="030F0702030302020204" pitchFamily="66" charset="0"/>
              </a:rPr>
              <a:t>Lepidosauria</a:t>
            </a:r>
          </a:p>
        </p:txBody>
      </p:sp>
      <p:sp>
        <p:nvSpPr>
          <p:cNvPr id="36874" name="Text Box 56"/>
          <p:cNvSpPr txBox="1">
            <a:spLocks noChangeArrowheads="1"/>
          </p:cNvSpPr>
          <p:nvPr/>
        </p:nvSpPr>
        <p:spPr bwMode="auto">
          <a:xfrm>
            <a:off x="4878350" y="3203866"/>
            <a:ext cx="16378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Archosauria</a:t>
            </a:r>
            <a:endParaRPr lang="cs-CZ" altLang="cs-CZ" sz="1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1547664" y="3717032"/>
            <a:ext cx="13915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Synapsida</a:t>
            </a:r>
            <a:endParaRPr lang="cs-CZ" altLang="cs-CZ" sz="1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6" name="Text Box 83"/>
          <p:cNvSpPr txBox="1">
            <a:spLocks noChangeArrowheads="1"/>
          </p:cNvSpPr>
          <p:nvPr/>
        </p:nvSpPr>
        <p:spPr bwMode="auto">
          <a:xfrm>
            <a:off x="1547664" y="2996952"/>
            <a:ext cx="15155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Sauropsida</a:t>
            </a:r>
            <a:endParaRPr lang="cs-CZ" altLang="cs-CZ" sz="1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7" name="Text Box 16"/>
          <p:cNvSpPr txBox="1">
            <a:spLocks noChangeArrowheads="1"/>
          </p:cNvSpPr>
          <p:nvPr/>
        </p:nvSpPr>
        <p:spPr bwMode="auto">
          <a:xfrm>
            <a:off x="6808574" y="3131676"/>
            <a:ext cx="14358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Crocodylia</a:t>
            </a:r>
            <a:endParaRPr lang="cs-CZ" altLang="cs-CZ" sz="1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8" name="Line 59"/>
          <p:cNvSpPr>
            <a:spLocks noChangeShapeType="1"/>
          </p:cNvSpPr>
          <p:nvPr/>
        </p:nvSpPr>
        <p:spPr bwMode="auto">
          <a:xfrm>
            <a:off x="2796393" y="3933056"/>
            <a:ext cx="40745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 sz="1800">
              <a:latin typeface="Comic Sans MS" panose="030F0702030302020204" pitchFamily="66" charset="0"/>
            </a:endParaRPr>
          </a:p>
        </p:txBody>
      </p:sp>
      <p:sp>
        <p:nvSpPr>
          <p:cNvPr id="36879" name="Text Box 60"/>
          <p:cNvSpPr txBox="1">
            <a:spLocks noChangeArrowheads="1"/>
          </p:cNvSpPr>
          <p:nvPr/>
        </p:nvSpPr>
        <p:spPr bwMode="auto">
          <a:xfrm>
            <a:off x="3212370" y="3779748"/>
            <a:ext cx="12298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Mammalia</a:t>
            </a:r>
            <a:endParaRPr lang="cs-CZ" altLang="cs-CZ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6880" name="Line 11"/>
          <p:cNvSpPr>
            <a:spLocks noChangeShapeType="1"/>
          </p:cNvSpPr>
          <p:nvPr/>
        </p:nvSpPr>
        <p:spPr bwMode="auto">
          <a:xfrm>
            <a:off x="1152125" y="3463501"/>
            <a:ext cx="232832" cy="0"/>
          </a:xfrm>
          <a:prstGeom prst="line">
            <a:avLst/>
          </a:prstGeom>
          <a:noFill/>
          <a:ln w="28575">
            <a:solidFill>
              <a:srgbClr val="3E001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 sz="1800">
              <a:latin typeface="Comic Sans MS" panose="030F0702030302020204" pitchFamily="66" charset="0"/>
            </a:endParaRPr>
          </a:p>
        </p:txBody>
      </p:sp>
      <p:sp>
        <p:nvSpPr>
          <p:cNvPr id="36881" name="Line 12"/>
          <p:cNvSpPr>
            <a:spLocks noChangeShapeType="1"/>
          </p:cNvSpPr>
          <p:nvPr/>
        </p:nvSpPr>
        <p:spPr bwMode="auto">
          <a:xfrm flipH="1">
            <a:off x="1384956" y="3161009"/>
            <a:ext cx="12040" cy="699517"/>
          </a:xfrm>
          <a:prstGeom prst="line">
            <a:avLst/>
          </a:prstGeom>
          <a:noFill/>
          <a:ln w="28575">
            <a:solidFill>
              <a:srgbClr val="3E001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 sz="1800">
              <a:latin typeface="Comic Sans MS" panose="030F0702030302020204" pitchFamily="66" charset="0"/>
            </a:endParaRPr>
          </a:p>
        </p:txBody>
      </p:sp>
      <p:sp>
        <p:nvSpPr>
          <p:cNvPr id="2" name="Line 34"/>
          <p:cNvSpPr>
            <a:spLocks noChangeShapeType="1"/>
          </p:cNvSpPr>
          <p:nvPr/>
        </p:nvSpPr>
        <p:spPr bwMode="auto">
          <a:xfrm>
            <a:off x="1380984" y="3160960"/>
            <a:ext cx="23868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cs-CZ" sz="1800" kern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Line 34"/>
          <p:cNvSpPr>
            <a:spLocks noChangeShapeType="1"/>
          </p:cNvSpPr>
          <p:nvPr/>
        </p:nvSpPr>
        <p:spPr bwMode="auto">
          <a:xfrm>
            <a:off x="1370453" y="3861048"/>
            <a:ext cx="24219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cs-CZ" sz="1800" kern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6885" name="Line 11"/>
          <p:cNvSpPr>
            <a:spLocks noChangeShapeType="1"/>
          </p:cNvSpPr>
          <p:nvPr/>
        </p:nvSpPr>
        <p:spPr bwMode="auto">
          <a:xfrm>
            <a:off x="4442954" y="3540701"/>
            <a:ext cx="232832" cy="0"/>
          </a:xfrm>
          <a:prstGeom prst="line">
            <a:avLst/>
          </a:prstGeom>
          <a:noFill/>
          <a:ln w="28575">
            <a:solidFill>
              <a:srgbClr val="3E001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 sz="1800">
              <a:latin typeface="Comic Sans MS" panose="030F0702030302020204" pitchFamily="66" charset="0"/>
            </a:endParaRPr>
          </a:p>
        </p:txBody>
      </p:sp>
      <p:sp>
        <p:nvSpPr>
          <p:cNvPr id="36886" name="Line 12"/>
          <p:cNvSpPr>
            <a:spLocks noChangeShapeType="1"/>
          </p:cNvSpPr>
          <p:nvPr/>
        </p:nvSpPr>
        <p:spPr bwMode="auto">
          <a:xfrm>
            <a:off x="4684740" y="3364588"/>
            <a:ext cx="0" cy="352444"/>
          </a:xfrm>
          <a:prstGeom prst="line">
            <a:avLst/>
          </a:prstGeom>
          <a:noFill/>
          <a:ln w="28575">
            <a:solidFill>
              <a:srgbClr val="3E001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 sz="1800">
              <a:latin typeface="Comic Sans MS" panose="030F0702030302020204" pitchFamily="66" charset="0"/>
            </a:endParaRPr>
          </a:p>
        </p:txBody>
      </p:sp>
      <p:sp>
        <p:nvSpPr>
          <p:cNvPr id="25" name="Line 34"/>
          <p:cNvSpPr>
            <a:spLocks noChangeShapeType="1"/>
          </p:cNvSpPr>
          <p:nvPr/>
        </p:nvSpPr>
        <p:spPr bwMode="auto">
          <a:xfrm>
            <a:off x="4679312" y="3371674"/>
            <a:ext cx="24219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cs-CZ" sz="1800" kern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Line 34"/>
          <p:cNvSpPr>
            <a:spLocks noChangeShapeType="1"/>
          </p:cNvSpPr>
          <p:nvPr/>
        </p:nvSpPr>
        <p:spPr bwMode="auto">
          <a:xfrm>
            <a:off x="4689842" y="3703462"/>
            <a:ext cx="24219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cs-CZ" sz="1800" kern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6890" name="Line 59"/>
          <p:cNvSpPr>
            <a:spLocks noChangeShapeType="1"/>
          </p:cNvSpPr>
          <p:nvPr/>
        </p:nvSpPr>
        <p:spPr bwMode="auto">
          <a:xfrm>
            <a:off x="8100392" y="3645024"/>
            <a:ext cx="32999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 sz="1800">
              <a:latin typeface="Comic Sans MS" panose="030F0702030302020204" pitchFamily="66" charset="0"/>
            </a:endParaRPr>
          </a:p>
        </p:txBody>
      </p:sp>
      <p:sp>
        <p:nvSpPr>
          <p:cNvPr id="36891" name="Text Box 16"/>
          <p:cNvSpPr txBox="1">
            <a:spLocks noChangeArrowheads="1"/>
          </p:cNvSpPr>
          <p:nvPr/>
        </p:nvSpPr>
        <p:spPr bwMode="auto">
          <a:xfrm>
            <a:off x="8404465" y="3491716"/>
            <a:ext cx="7040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Aves</a:t>
            </a:r>
            <a:endParaRPr lang="cs-CZ" altLang="cs-CZ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Line 11"/>
          <p:cNvSpPr>
            <a:spLocks noChangeShapeType="1"/>
          </p:cNvSpPr>
          <p:nvPr/>
        </p:nvSpPr>
        <p:spPr bwMode="auto">
          <a:xfrm>
            <a:off x="2915816" y="3175469"/>
            <a:ext cx="232832" cy="0"/>
          </a:xfrm>
          <a:prstGeom prst="line">
            <a:avLst/>
          </a:prstGeom>
          <a:noFill/>
          <a:ln w="28575">
            <a:solidFill>
              <a:srgbClr val="3E001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 sz="1800">
              <a:latin typeface="Comic Sans MS" panose="030F0702030302020204" pitchFamily="66" charset="0"/>
            </a:endParaRPr>
          </a:p>
        </p:txBody>
      </p:sp>
      <p:sp>
        <p:nvSpPr>
          <p:cNvPr id="36" name="Line 12"/>
          <p:cNvSpPr>
            <a:spLocks noChangeShapeType="1"/>
          </p:cNvSpPr>
          <p:nvPr/>
        </p:nvSpPr>
        <p:spPr bwMode="auto">
          <a:xfrm flipH="1">
            <a:off x="3148647" y="2872977"/>
            <a:ext cx="12040" cy="699517"/>
          </a:xfrm>
          <a:prstGeom prst="line">
            <a:avLst/>
          </a:prstGeom>
          <a:noFill/>
          <a:ln w="28575">
            <a:solidFill>
              <a:srgbClr val="3E001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 sz="1800">
              <a:latin typeface="Comic Sans MS" panose="030F0702030302020204" pitchFamily="66" charset="0"/>
            </a:endParaRPr>
          </a:p>
        </p:txBody>
      </p:sp>
      <p:sp>
        <p:nvSpPr>
          <p:cNvPr id="37" name="Line 34"/>
          <p:cNvSpPr>
            <a:spLocks noChangeShapeType="1"/>
          </p:cNvSpPr>
          <p:nvPr/>
        </p:nvSpPr>
        <p:spPr bwMode="auto">
          <a:xfrm>
            <a:off x="3144675" y="2872928"/>
            <a:ext cx="23868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cs-CZ" sz="1800" kern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Line 34"/>
          <p:cNvSpPr>
            <a:spLocks noChangeShapeType="1"/>
          </p:cNvSpPr>
          <p:nvPr/>
        </p:nvSpPr>
        <p:spPr bwMode="auto">
          <a:xfrm>
            <a:off x="3134144" y="3573016"/>
            <a:ext cx="24219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cs-CZ" sz="1800" kern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Text Box 16"/>
          <p:cNvSpPr txBox="1">
            <a:spLocks noChangeArrowheads="1"/>
          </p:cNvSpPr>
          <p:nvPr/>
        </p:nvSpPr>
        <p:spPr bwMode="auto">
          <a:xfrm>
            <a:off x="3347864" y="2708920"/>
            <a:ext cx="26853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Anapsida</a:t>
            </a:r>
            <a:r>
              <a:rPr lang="cs-CZ" altLang="cs-CZ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– </a:t>
            </a:r>
            <a:r>
              <a:rPr lang="cs-CZ" altLang="cs-CZ" sz="18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Testudines</a:t>
            </a:r>
            <a:r>
              <a:rPr lang="cs-CZ" altLang="cs-CZ" sz="1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  <a:endParaRPr lang="cs-CZ" altLang="cs-CZ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6387791" y="3050653"/>
            <a:ext cx="432895" cy="522363"/>
            <a:chOff x="6387791" y="3050653"/>
            <a:chExt cx="704489" cy="522363"/>
          </a:xfrm>
        </p:grpSpPr>
        <p:grpSp>
          <p:nvGrpSpPr>
            <p:cNvPr id="36889" name="Skupina 30"/>
            <p:cNvGrpSpPr>
              <a:grpSpLocks/>
            </p:cNvGrpSpPr>
            <p:nvPr/>
          </p:nvGrpSpPr>
          <p:grpSpPr bwMode="auto">
            <a:xfrm>
              <a:off x="6616577" y="3050653"/>
              <a:ext cx="475703" cy="522363"/>
              <a:chOff x="7470515" y="1431109"/>
              <a:chExt cx="622743" cy="960410"/>
            </a:xfrm>
          </p:grpSpPr>
          <p:grpSp>
            <p:nvGrpSpPr>
              <p:cNvPr id="36893" name="Skupina 31"/>
              <p:cNvGrpSpPr>
                <a:grpSpLocks/>
              </p:cNvGrpSpPr>
              <p:nvPr/>
            </p:nvGrpSpPr>
            <p:grpSpPr bwMode="auto">
              <a:xfrm>
                <a:off x="7470515" y="1431109"/>
                <a:ext cx="609599" cy="492121"/>
                <a:chOff x="7470515" y="1431109"/>
                <a:chExt cx="609599" cy="492121"/>
              </a:xfrm>
            </p:grpSpPr>
            <p:sp>
              <p:nvSpPr>
                <p:cNvPr id="36896" name="Line 17"/>
                <p:cNvSpPr>
                  <a:spLocks noChangeShapeType="1"/>
                </p:cNvSpPr>
                <p:nvPr/>
              </p:nvSpPr>
              <p:spPr bwMode="auto">
                <a:xfrm>
                  <a:off x="7763222" y="1431109"/>
                  <a:ext cx="0" cy="492121"/>
                </a:xfrm>
                <a:prstGeom prst="line">
                  <a:avLst/>
                </a:prstGeom>
                <a:noFill/>
                <a:ln w="28575">
                  <a:solidFill>
                    <a:srgbClr val="3E001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 sz="1800"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6897" name="Line 14"/>
                <p:cNvSpPr>
                  <a:spLocks noChangeShapeType="1"/>
                </p:cNvSpPr>
                <p:nvPr/>
              </p:nvSpPr>
              <p:spPr bwMode="auto">
                <a:xfrm>
                  <a:off x="7470515" y="1695727"/>
                  <a:ext cx="304800" cy="0"/>
                </a:xfrm>
                <a:prstGeom prst="line">
                  <a:avLst/>
                </a:prstGeom>
                <a:noFill/>
                <a:ln w="28575">
                  <a:solidFill>
                    <a:srgbClr val="3E001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 sz="1800"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6898" name="Line 14"/>
                <p:cNvSpPr>
                  <a:spLocks noChangeShapeType="1"/>
                </p:cNvSpPr>
                <p:nvPr/>
              </p:nvSpPr>
              <p:spPr bwMode="auto">
                <a:xfrm>
                  <a:off x="7775314" y="1910877"/>
                  <a:ext cx="304800" cy="0"/>
                </a:xfrm>
                <a:prstGeom prst="line">
                  <a:avLst/>
                </a:prstGeom>
                <a:noFill/>
                <a:ln w="28575">
                  <a:solidFill>
                    <a:srgbClr val="3E001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 sz="1800">
                    <a:latin typeface="Comic Sans MS" panose="030F0702030302020204" pitchFamily="66" charset="0"/>
                  </a:endParaRPr>
                </a:p>
              </p:txBody>
            </p:sp>
          </p:grpSp>
          <p:sp>
            <p:nvSpPr>
              <p:cNvPr id="36894" name="Line 14"/>
              <p:cNvSpPr>
                <a:spLocks noChangeShapeType="1"/>
              </p:cNvSpPr>
              <p:nvPr/>
            </p:nvSpPr>
            <p:spPr bwMode="auto">
              <a:xfrm flipV="1">
                <a:off x="7470516" y="2391519"/>
                <a:ext cx="597877" cy="0"/>
              </a:xfrm>
              <a:prstGeom prst="line">
                <a:avLst/>
              </a:prstGeom>
              <a:noFill/>
              <a:ln w="28575">
                <a:solidFill>
                  <a:srgbClr val="3E00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36895" name="Line 14"/>
              <p:cNvSpPr>
                <a:spLocks noChangeShapeType="1"/>
              </p:cNvSpPr>
              <p:nvPr/>
            </p:nvSpPr>
            <p:spPr bwMode="auto">
              <a:xfrm>
                <a:off x="7788458" y="1431109"/>
                <a:ext cx="304800" cy="0"/>
              </a:xfrm>
              <a:prstGeom prst="line">
                <a:avLst/>
              </a:prstGeom>
              <a:noFill/>
              <a:ln w="28575">
                <a:solidFill>
                  <a:srgbClr val="3E00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 sz="180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36892" name="Line 11"/>
            <p:cNvSpPr>
              <a:spLocks noChangeShapeType="1"/>
            </p:cNvSpPr>
            <p:nvPr/>
          </p:nvSpPr>
          <p:spPr bwMode="auto">
            <a:xfrm>
              <a:off x="6387791" y="3410466"/>
              <a:ext cx="232832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 sz="1800">
                <a:latin typeface="Comic Sans MS" panose="030F0702030302020204" pitchFamily="66" charset="0"/>
              </a:endParaRPr>
            </a:p>
          </p:txBody>
        </p:sp>
        <p:cxnSp>
          <p:nvCxnSpPr>
            <p:cNvPr id="5" name="Přímá spojnice 4"/>
            <p:cNvCxnSpPr/>
            <p:nvPr/>
          </p:nvCxnSpPr>
          <p:spPr>
            <a:xfrm>
              <a:off x="6623065" y="3193979"/>
              <a:ext cx="0" cy="36036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Amniota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7"/>
          <p:cNvSpPr txBox="1">
            <a:spLocks noChangeArrowheads="1"/>
          </p:cNvSpPr>
          <p:nvPr/>
        </p:nvSpPr>
        <p:spPr bwMode="auto">
          <a:xfrm>
            <a:off x="3340100" y="771525"/>
            <a:ext cx="2455863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70000"/>
              </a:lnSpc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2"/>
                </a:solidFill>
                <a:latin typeface="Comic Sans MS" panose="030F0702030302020204" pitchFamily="66" charset="0"/>
              </a:rPr>
              <a:t>Reptiliomorpha </a:t>
            </a:r>
            <a:endParaRPr lang="cs-CZ" altLang="cs-CZ" sz="240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8435" name="Group 37"/>
          <p:cNvGrpSpPr>
            <a:grpSpLocks/>
          </p:cNvGrpSpPr>
          <p:nvPr/>
        </p:nvGrpSpPr>
        <p:grpSpPr bwMode="auto">
          <a:xfrm>
            <a:off x="381000" y="1539875"/>
            <a:ext cx="8321675" cy="4625975"/>
            <a:chOff x="240" y="970"/>
            <a:chExt cx="5242" cy="2914"/>
          </a:xfrm>
        </p:grpSpPr>
        <p:sp>
          <p:nvSpPr>
            <p:cNvPr id="18459" name="Text Box 18"/>
            <p:cNvSpPr txBox="1">
              <a:spLocks noChangeArrowheads="1"/>
            </p:cNvSpPr>
            <p:nvPr/>
          </p:nvSpPr>
          <p:spPr bwMode="auto">
            <a:xfrm>
              <a:off x="240" y="970"/>
              <a:ext cx="5242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95263" indent="-1952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cs-CZ" altLang="cs-CZ" sz="20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každý obratel z  </a:t>
              </a:r>
              <a:r>
                <a:rPr lang="cs-CZ" altLang="cs-CZ" sz="2000" dirty="0">
                  <a:solidFill>
                    <a:srgbClr val="008000"/>
                  </a:solidFill>
                  <a:latin typeface="Comic Sans MS" panose="030F0702030302020204" pitchFamily="66" charset="0"/>
                </a:rPr>
                <a:t>1 </a:t>
              </a:r>
              <a:r>
                <a:rPr lang="cs-CZ" altLang="cs-CZ" sz="2000" dirty="0" err="1">
                  <a:solidFill>
                    <a:srgbClr val="008000"/>
                  </a:solidFill>
                  <a:latin typeface="Comic Sans MS" panose="030F0702030302020204" pitchFamily="66" charset="0"/>
                </a:rPr>
                <a:t>intercentra</a:t>
              </a:r>
              <a:r>
                <a:rPr lang="cs-CZ" altLang="cs-CZ" sz="2000" dirty="0">
                  <a:solidFill>
                    <a:srgbClr val="008000"/>
                  </a:solidFill>
                  <a:latin typeface="Comic Sans MS" panose="030F0702030302020204" pitchFamily="66" charset="0"/>
                </a:rPr>
                <a:t> </a:t>
              </a:r>
              <a:r>
                <a:rPr lang="cs-CZ" altLang="cs-CZ" sz="20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a </a:t>
              </a:r>
              <a:r>
                <a:rPr lang="cs-CZ" altLang="cs-CZ" sz="20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2 </a:t>
              </a:r>
              <a:r>
                <a:rPr lang="cs-CZ" altLang="cs-CZ" sz="2000" dirty="0" err="1">
                  <a:solidFill>
                    <a:srgbClr val="FF0000"/>
                  </a:solidFill>
                  <a:latin typeface="Comic Sans MS" panose="030F0702030302020204" pitchFamily="66" charset="0"/>
                </a:rPr>
                <a:t>pleurocenter</a:t>
              </a:r>
              <a:r>
                <a:rPr lang="cs-CZ" altLang="cs-CZ" sz="20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, postupné potlačení </a:t>
              </a:r>
              <a:r>
                <a:rPr lang="cs-CZ" altLang="cs-CZ" sz="2000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intercentra</a:t>
              </a:r>
              <a:r>
                <a:rPr lang="cs-CZ" altLang="cs-CZ" sz="20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 a rozvoj a mediální spojení </a:t>
              </a:r>
              <a:r>
                <a:rPr lang="cs-CZ" altLang="cs-CZ" sz="2000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pleurocenter</a:t>
              </a:r>
              <a:r>
                <a:rPr lang="cs-CZ" altLang="cs-CZ" sz="20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 (</a:t>
              </a:r>
              <a:r>
                <a:rPr lang="cs-CZ" altLang="cs-CZ" sz="18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srovnej </a:t>
              </a:r>
              <a:r>
                <a:rPr lang="cs-CZ" altLang="cs-CZ" sz="1800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Lepospondyli</a:t>
              </a:r>
              <a:r>
                <a:rPr lang="cs-CZ" altLang="cs-CZ" sz="18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 a </a:t>
              </a:r>
              <a:r>
                <a:rPr lang="cs-CZ" altLang="cs-CZ" sz="1800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Temnospondyli</a:t>
              </a:r>
              <a:r>
                <a:rPr lang="cs-CZ" altLang="cs-CZ" sz="18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 včetně </a:t>
              </a:r>
              <a:r>
                <a:rPr lang="cs-CZ" altLang="cs-CZ" sz="1800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Lissamphibia</a:t>
              </a:r>
              <a:r>
                <a:rPr lang="cs-CZ" altLang="cs-CZ" sz="20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)</a:t>
              </a:r>
            </a:p>
          </p:txBody>
        </p:sp>
        <p:grpSp>
          <p:nvGrpSpPr>
            <p:cNvPr id="18460" name="Group 34"/>
            <p:cNvGrpSpPr>
              <a:grpSpLocks/>
            </p:cNvGrpSpPr>
            <p:nvPr/>
          </p:nvGrpSpPr>
          <p:grpSpPr bwMode="auto">
            <a:xfrm>
              <a:off x="1066" y="2160"/>
              <a:ext cx="1536" cy="1724"/>
              <a:chOff x="2109" y="1933"/>
              <a:chExt cx="1536" cy="1724"/>
            </a:xfrm>
          </p:grpSpPr>
          <p:grpSp>
            <p:nvGrpSpPr>
              <p:cNvPr id="18461" name="Group 22"/>
              <p:cNvGrpSpPr>
                <a:grpSpLocks/>
              </p:cNvGrpSpPr>
              <p:nvPr/>
            </p:nvGrpSpPr>
            <p:grpSpPr bwMode="auto">
              <a:xfrm>
                <a:off x="2109" y="2337"/>
                <a:ext cx="1536" cy="912"/>
                <a:chOff x="1728" y="2736"/>
                <a:chExt cx="624" cy="336"/>
              </a:xfrm>
            </p:grpSpPr>
            <p:sp>
              <p:nvSpPr>
                <p:cNvPr id="18467" name="Oval 19"/>
                <p:cNvSpPr>
                  <a:spLocks noChangeArrowheads="1"/>
                </p:cNvSpPr>
                <p:nvPr/>
              </p:nvSpPr>
              <p:spPr bwMode="auto">
                <a:xfrm>
                  <a:off x="1872" y="2736"/>
                  <a:ext cx="336" cy="336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cs-CZ" altLang="cs-CZ" sz="24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468" name="Oval 20"/>
                <p:cNvSpPr>
                  <a:spLocks noChangeArrowheads="1"/>
                </p:cNvSpPr>
                <p:nvPr/>
              </p:nvSpPr>
              <p:spPr bwMode="auto">
                <a:xfrm>
                  <a:off x="2208" y="2784"/>
                  <a:ext cx="144" cy="24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cs-CZ" altLang="cs-CZ" sz="2400">
                    <a:solidFill>
                      <a:srgbClr val="FF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469" name="Oval 21"/>
                <p:cNvSpPr>
                  <a:spLocks noChangeArrowheads="1"/>
                </p:cNvSpPr>
                <p:nvPr/>
              </p:nvSpPr>
              <p:spPr bwMode="auto">
                <a:xfrm>
                  <a:off x="1728" y="2784"/>
                  <a:ext cx="144" cy="24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cs-CZ" altLang="cs-CZ" sz="240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8462" name="Text Box 25"/>
              <p:cNvSpPr txBox="1">
                <a:spLocks noChangeArrowheads="1"/>
              </p:cNvSpPr>
              <p:nvPr/>
            </p:nvSpPr>
            <p:spPr bwMode="auto">
              <a:xfrm>
                <a:off x="2336" y="1933"/>
                <a:ext cx="109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2000">
                    <a:solidFill>
                      <a:schemeClr val="bg2"/>
                    </a:solidFill>
                    <a:latin typeface="Comic Sans MS" panose="030F0702030302020204" pitchFamily="66" charset="0"/>
                  </a:rPr>
                  <a:t>intercentrum</a:t>
                </a:r>
              </a:p>
            </p:txBody>
          </p:sp>
          <p:sp>
            <p:nvSpPr>
              <p:cNvPr id="18463" name="Text Box 26"/>
              <p:cNvSpPr txBox="1">
                <a:spLocks noChangeArrowheads="1"/>
              </p:cNvSpPr>
              <p:nvPr/>
            </p:nvSpPr>
            <p:spPr bwMode="auto">
              <a:xfrm>
                <a:off x="2336" y="3407"/>
                <a:ext cx="106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2000">
                    <a:solidFill>
                      <a:schemeClr val="bg2"/>
                    </a:solidFill>
                    <a:latin typeface="Comic Sans MS" panose="030F0702030302020204" pitchFamily="66" charset="0"/>
                  </a:rPr>
                  <a:t>pleurocentra</a:t>
                </a:r>
              </a:p>
            </p:txBody>
          </p:sp>
          <p:sp>
            <p:nvSpPr>
              <p:cNvPr id="18464" name="Line 27"/>
              <p:cNvSpPr>
                <a:spLocks noChangeShapeType="1"/>
              </p:cNvSpPr>
              <p:nvPr/>
            </p:nvSpPr>
            <p:spPr bwMode="auto">
              <a:xfrm flipH="1" flipV="1">
                <a:off x="2290" y="2976"/>
                <a:ext cx="272" cy="409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465" name="Line 28"/>
              <p:cNvSpPr>
                <a:spLocks noChangeShapeType="1"/>
              </p:cNvSpPr>
              <p:nvPr/>
            </p:nvSpPr>
            <p:spPr bwMode="auto">
              <a:xfrm flipV="1">
                <a:off x="3198" y="2931"/>
                <a:ext cx="272" cy="454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466" name="Line 29"/>
              <p:cNvSpPr>
                <a:spLocks noChangeShapeType="1"/>
              </p:cNvSpPr>
              <p:nvPr/>
            </p:nvSpPr>
            <p:spPr bwMode="auto">
              <a:xfrm>
                <a:off x="2880" y="2160"/>
                <a:ext cx="0" cy="408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5" name="Group 38"/>
          <p:cNvGrpSpPr>
            <a:grpSpLocks/>
          </p:cNvGrpSpPr>
          <p:nvPr/>
        </p:nvGrpSpPr>
        <p:grpSpPr bwMode="auto">
          <a:xfrm>
            <a:off x="5343525" y="3392488"/>
            <a:ext cx="3101975" cy="1827212"/>
            <a:chOff x="3366" y="2137"/>
            <a:chExt cx="1954" cy="1151"/>
          </a:xfrm>
        </p:grpSpPr>
        <p:grpSp>
          <p:nvGrpSpPr>
            <p:cNvPr id="18440" name="Group 33"/>
            <p:cNvGrpSpPr>
              <a:grpSpLocks/>
            </p:cNvGrpSpPr>
            <p:nvPr/>
          </p:nvGrpSpPr>
          <p:grpSpPr bwMode="auto">
            <a:xfrm>
              <a:off x="3379" y="2568"/>
              <a:ext cx="1941" cy="720"/>
              <a:chOff x="3379" y="3"/>
              <a:chExt cx="1941" cy="720"/>
            </a:xfrm>
          </p:grpSpPr>
          <p:sp>
            <p:nvSpPr>
              <p:cNvPr id="18442" name="Text Box 12"/>
              <p:cNvSpPr txBox="1">
                <a:spLocks noChangeArrowheads="1"/>
              </p:cNvSpPr>
              <p:nvPr/>
            </p:nvSpPr>
            <p:spPr bwMode="auto">
              <a:xfrm>
                <a:off x="3778" y="3"/>
                <a:ext cx="1325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1600">
                    <a:solidFill>
                      <a:schemeClr val="bg2"/>
                    </a:solidFill>
                    <a:latin typeface="Comic Sans MS" panose="030F0702030302020204" pitchFamily="66" charset="0"/>
                  </a:rPr>
                  <a:t>Acanthostegidae (†)</a:t>
                </a:r>
              </a:p>
            </p:txBody>
          </p:sp>
          <p:sp>
            <p:nvSpPr>
              <p:cNvPr id="18443" name="Text Box 14"/>
              <p:cNvSpPr txBox="1">
                <a:spLocks noChangeArrowheads="1"/>
              </p:cNvSpPr>
              <p:nvPr/>
            </p:nvSpPr>
            <p:spPr bwMode="auto">
              <a:xfrm>
                <a:off x="3787" y="291"/>
                <a:ext cx="1533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1600">
                    <a:solidFill>
                      <a:schemeClr val="bg2"/>
                    </a:solidFill>
                    <a:latin typeface="Comic Sans MS" panose="030F0702030302020204" pitchFamily="66" charset="0"/>
                  </a:rPr>
                  <a:t>Amphibia - obojživelníci</a:t>
                </a:r>
              </a:p>
            </p:txBody>
          </p:sp>
          <p:grpSp>
            <p:nvGrpSpPr>
              <p:cNvPr id="18444" name="Group 32"/>
              <p:cNvGrpSpPr>
                <a:grpSpLocks/>
              </p:cNvGrpSpPr>
              <p:nvPr/>
            </p:nvGrpSpPr>
            <p:grpSpPr bwMode="auto">
              <a:xfrm>
                <a:off x="3379" y="111"/>
                <a:ext cx="1728" cy="612"/>
                <a:chOff x="3883" y="111"/>
                <a:chExt cx="1728" cy="612"/>
              </a:xfrm>
            </p:grpSpPr>
            <p:sp>
              <p:nvSpPr>
                <p:cNvPr id="18445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4302" y="147"/>
                  <a:ext cx="1309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600">
                      <a:solidFill>
                        <a:schemeClr val="bg2"/>
                      </a:solidFill>
                      <a:latin typeface="Comic Sans MS" panose="030F0702030302020204" pitchFamily="66" charset="0"/>
                    </a:rPr>
                    <a:t>Ichthyostegidae (†)</a:t>
                  </a:r>
                </a:p>
              </p:txBody>
            </p:sp>
            <p:sp>
              <p:nvSpPr>
                <p:cNvPr id="18446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299" y="511"/>
                  <a:ext cx="1004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600">
                      <a:solidFill>
                        <a:srgbClr val="FF3300"/>
                      </a:solidFill>
                      <a:latin typeface="Comic Sans MS" panose="030F0702030302020204" pitchFamily="66" charset="0"/>
                    </a:rPr>
                    <a:t>Reptiliomorpha</a:t>
                  </a:r>
                </a:p>
              </p:txBody>
            </p:sp>
            <p:grpSp>
              <p:nvGrpSpPr>
                <p:cNvPr id="18447" name="Group 31"/>
                <p:cNvGrpSpPr>
                  <a:grpSpLocks/>
                </p:cNvGrpSpPr>
                <p:nvPr/>
              </p:nvGrpSpPr>
              <p:grpSpPr bwMode="auto">
                <a:xfrm>
                  <a:off x="3883" y="111"/>
                  <a:ext cx="401" cy="521"/>
                  <a:chOff x="3883" y="111"/>
                  <a:chExt cx="401" cy="521"/>
                </a:xfrm>
              </p:grpSpPr>
              <p:sp>
                <p:nvSpPr>
                  <p:cNvPr id="18448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4068" y="399"/>
                    <a:ext cx="0" cy="233"/>
                  </a:xfrm>
                  <a:prstGeom prst="line">
                    <a:avLst/>
                  </a:prstGeom>
                  <a:noFill/>
                  <a:ln w="2857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grpSp>
                <p:nvGrpSpPr>
                  <p:cNvPr id="18449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883" y="111"/>
                    <a:ext cx="401" cy="521"/>
                    <a:chOff x="3883" y="111"/>
                    <a:chExt cx="401" cy="521"/>
                  </a:xfrm>
                </p:grpSpPr>
                <p:sp>
                  <p:nvSpPr>
                    <p:cNvPr id="18450" name="Line 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83" y="201"/>
                      <a:ext cx="62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bg2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18451" name="Line 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45" y="111"/>
                      <a:ext cx="0" cy="25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bg2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18452" name="Line 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45" y="111"/>
                      <a:ext cx="339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bg2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18453" name="Line 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45" y="363"/>
                      <a:ext cx="61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bg2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18454" name="Line 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06" y="255"/>
                      <a:ext cx="278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bg2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18455" name="Line 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06" y="506"/>
                      <a:ext cx="62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bg2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18456" name="Line 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06" y="255"/>
                      <a:ext cx="0" cy="251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bg2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18457" name="Line 1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068" y="399"/>
                      <a:ext cx="216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bg2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18458" name="Line 1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068" y="632"/>
                      <a:ext cx="216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bg2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</p:grpSp>
            </p:grpSp>
          </p:grpSp>
        </p:grpSp>
        <p:sp>
          <p:nvSpPr>
            <p:cNvPr id="18441" name="Text Box 35"/>
            <p:cNvSpPr txBox="1">
              <a:spLocks noChangeArrowheads="1"/>
            </p:cNvSpPr>
            <p:nvPr/>
          </p:nvSpPr>
          <p:spPr bwMode="auto">
            <a:xfrm>
              <a:off x="3366" y="2137"/>
              <a:ext cx="17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cs-CZ" altLang="cs-CZ" sz="2000">
                  <a:solidFill>
                    <a:schemeClr val="bg2"/>
                  </a:solidFill>
                  <a:latin typeface="Comic Sans MS" panose="030F0702030302020204" pitchFamily="66" charset="0"/>
                </a:rPr>
                <a:t> postavení v systému</a:t>
              </a:r>
            </a:p>
          </p:txBody>
        </p:sp>
      </p:grpSp>
      <p:sp>
        <p:nvSpPr>
          <p:cNvPr id="66596" name="Text Box 36"/>
          <p:cNvSpPr txBox="1">
            <a:spLocks noChangeArrowheads="1"/>
          </p:cNvSpPr>
          <p:nvPr/>
        </p:nvSpPr>
        <p:spPr bwMode="auto">
          <a:xfrm>
            <a:off x="365125" y="2492375"/>
            <a:ext cx="55022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 stabilizovaný počet článků prstů (2,3,4,5,4)</a:t>
            </a:r>
          </a:p>
          <a:p>
            <a:pPr>
              <a:spcBef>
                <a:spcPct val="0"/>
              </a:spcBef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 od karbonu</a:t>
            </a:r>
          </a:p>
          <a:p>
            <a:pPr>
              <a:spcBef>
                <a:spcPct val="0"/>
              </a:spcBef>
            </a:pPr>
            <a:endParaRPr lang="cs-CZ" altLang="cs-CZ" sz="2000">
              <a:latin typeface="Comic Sans MS" panose="030F0702030302020204" pitchFamily="66" charset="0"/>
            </a:endParaRPr>
          </a:p>
        </p:txBody>
      </p:sp>
      <p:sp>
        <p:nvSpPr>
          <p:cNvPr id="66599" name="Rectangle 3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>
                <a:solidFill>
                  <a:schemeClr val="bg2"/>
                </a:solidFill>
                <a:latin typeface="Comic Sans MS" pitchFamily="66" charset="0"/>
              </a:rPr>
              <a:t>X. Reptiliomorpha - Amniota</a:t>
            </a:r>
          </a:p>
        </p:txBody>
      </p:sp>
      <p:sp>
        <p:nvSpPr>
          <p:cNvPr id="18439" name="Text Box 40"/>
          <p:cNvSpPr txBox="1">
            <a:spLocks noChangeArrowheads="1"/>
          </p:cNvSpPr>
          <p:nvPr/>
        </p:nvSpPr>
        <p:spPr bwMode="auto">
          <a:xfrm>
            <a:off x="-2073275" y="44561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9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250825" y="523875"/>
            <a:ext cx="5686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CC3300"/>
                </a:solidFill>
                <a:latin typeface="Comic Sans MS" panose="030F0702030302020204" pitchFamily="66" charset="0"/>
              </a:rPr>
              <a:t>Captorhinomorpha</a:t>
            </a:r>
            <a:r>
              <a:rPr lang="cs-CZ" altLang="cs-CZ" sz="2400">
                <a:solidFill>
                  <a:schemeClr val="bg2"/>
                </a:solidFill>
                <a:latin typeface="Comic Sans MS" panose="030F0702030302020204" pitchFamily="66" charset="0"/>
              </a:rPr>
              <a:t> - malí, jako ještěrky</a:t>
            </a:r>
            <a:endParaRPr lang="cs-CZ" altLang="cs-CZ" sz="2400" u="sng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37891" name="Picture 3" descr="captorhin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14413"/>
            <a:ext cx="415290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4572000" y="3062288"/>
            <a:ext cx="1444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Captorhinus</a:t>
            </a:r>
            <a:endParaRPr lang="cs-CZ" altLang="cs-CZ" sz="1800" u="sng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37893" name="Text Box 47"/>
          <p:cNvSpPr txBox="1">
            <a:spLocks noChangeArrowheads="1"/>
          </p:cNvSpPr>
          <p:nvPr/>
        </p:nvSpPr>
        <p:spPr bwMode="auto">
          <a:xfrm>
            <a:off x="303213" y="4032250"/>
            <a:ext cx="8840787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Fylogenetické postavení želv nejasné, příslušnost k anapsidům zpochyb-ňována, anapsidní lebka mohla vzniknout druhotně z lebky diapsidní – anapsidní lebku mořských želv nelze homologizovat s lebkou vymřelých anapsidů (spánkový zářez), lebka ostatních želv má spodní spánkovou jámu a spodní jařmový oblouk (mohou ale druhotně vymizet), ale nelze homologizovat s dolní spánkovou jámou a obloukem synapsidní ani diapsidní lebky; molekulární data naznačují možný vztah ke skupinám diapsidů  (Archosauromorpha, nebo dokonce Lepidosauria)</a:t>
            </a:r>
          </a:p>
        </p:txBody>
      </p:sp>
      <p:sp>
        <p:nvSpPr>
          <p:cNvPr id="37894" name="Rectangle 48"/>
          <p:cNvSpPr>
            <a:spLocks noChangeArrowheads="1"/>
          </p:cNvSpPr>
          <p:nvPr/>
        </p:nvSpPr>
        <p:spPr bwMode="auto">
          <a:xfrm>
            <a:off x="258763" y="3619500"/>
            <a:ext cx="2801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CC3300"/>
                </a:solidFill>
                <a:latin typeface="Comic Sans MS" panose="030F0702030302020204" pitchFamily="66" charset="0"/>
              </a:rPr>
              <a:t>Testudines - želvy</a:t>
            </a:r>
            <a:endParaRPr lang="cs-CZ" altLang="cs-CZ" sz="2400" u="sng">
              <a:solidFill>
                <a:srgbClr val="CC33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7895" name="Group 49"/>
          <p:cNvGrpSpPr>
            <a:grpSpLocks/>
          </p:cNvGrpSpPr>
          <p:nvPr/>
        </p:nvGrpSpPr>
        <p:grpSpPr bwMode="auto">
          <a:xfrm>
            <a:off x="5940425" y="1484313"/>
            <a:ext cx="2928938" cy="1512887"/>
            <a:chOff x="3878" y="31"/>
            <a:chExt cx="1845" cy="953"/>
          </a:xfrm>
        </p:grpSpPr>
        <p:sp>
          <p:nvSpPr>
            <p:cNvPr id="37897" name="Line 50"/>
            <p:cNvSpPr>
              <a:spLocks noChangeShapeType="1"/>
            </p:cNvSpPr>
            <p:nvPr/>
          </p:nvSpPr>
          <p:spPr bwMode="auto">
            <a:xfrm>
              <a:off x="3923" y="144"/>
              <a:ext cx="0" cy="42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7898" name="Line 51"/>
            <p:cNvSpPr>
              <a:spLocks noChangeShapeType="1"/>
            </p:cNvSpPr>
            <p:nvPr/>
          </p:nvSpPr>
          <p:spPr bwMode="auto">
            <a:xfrm flipV="1">
              <a:off x="3918" y="572"/>
              <a:ext cx="96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37899" name="Group 52"/>
            <p:cNvGrpSpPr>
              <a:grpSpLocks/>
            </p:cNvGrpSpPr>
            <p:nvPr/>
          </p:nvGrpSpPr>
          <p:grpSpPr bwMode="auto">
            <a:xfrm>
              <a:off x="3878" y="31"/>
              <a:ext cx="1845" cy="953"/>
              <a:chOff x="3855" y="31"/>
              <a:chExt cx="1845" cy="953"/>
            </a:xfrm>
          </p:grpSpPr>
          <p:grpSp>
            <p:nvGrpSpPr>
              <p:cNvPr id="37904" name="Group 53"/>
              <p:cNvGrpSpPr>
                <a:grpSpLocks/>
              </p:cNvGrpSpPr>
              <p:nvPr/>
            </p:nvGrpSpPr>
            <p:grpSpPr bwMode="auto">
              <a:xfrm>
                <a:off x="3855" y="31"/>
                <a:ext cx="1845" cy="859"/>
                <a:chOff x="3855" y="31"/>
                <a:chExt cx="1845" cy="859"/>
              </a:xfrm>
            </p:grpSpPr>
            <p:sp>
              <p:nvSpPr>
                <p:cNvPr id="37907" name="Line 54"/>
                <p:cNvSpPr>
                  <a:spLocks noChangeShapeType="1"/>
                </p:cNvSpPr>
                <p:nvPr/>
              </p:nvSpPr>
              <p:spPr bwMode="auto">
                <a:xfrm flipV="1">
                  <a:off x="3855" y="379"/>
                  <a:ext cx="68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7908" name="Line 55"/>
                <p:cNvSpPr>
                  <a:spLocks noChangeShapeType="1"/>
                </p:cNvSpPr>
                <p:nvPr/>
              </p:nvSpPr>
              <p:spPr bwMode="auto">
                <a:xfrm flipV="1">
                  <a:off x="3923" y="144"/>
                  <a:ext cx="409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7909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4296" y="31"/>
                  <a:ext cx="995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600">
                      <a:solidFill>
                        <a:schemeClr val="bg2"/>
                      </a:solidFill>
                      <a:latin typeface="Comic Sans MS" panose="030F0702030302020204" pitchFamily="66" charset="0"/>
                    </a:rPr>
                    <a:t>Mesosauria (†)</a:t>
                  </a:r>
                </a:p>
              </p:txBody>
            </p:sp>
            <p:sp>
              <p:nvSpPr>
                <p:cNvPr id="37910" name="Line 57"/>
                <p:cNvSpPr>
                  <a:spLocks noChangeShapeType="1"/>
                </p:cNvSpPr>
                <p:nvPr/>
              </p:nvSpPr>
              <p:spPr bwMode="auto">
                <a:xfrm flipH="1">
                  <a:off x="4105" y="292"/>
                  <a:ext cx="0" cy="168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7911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4296" y="195"/>
                  <a:ext cx="1050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600">
                      <a:solidFill>
                        <a:schemeClr val="bg2"/>
                      </a:solidFill>
                      <a:latin typeface="Comic Sans MS" panose="030F0702030302020204" pitchFamily="66" charset="0"/>
                    </a:rPr>
                    <a:t>Pareiasauria (†)</a:t>
                  </a:r>
                </a:p>
              </p:txBody>
            </p:sp>
            <p:sp>
              <p:nvSpPr>
                <p:cNvPr id="37912" name="Line 59"/>
                <p:cNvSpPr>
                  <a:spLocks noChangeShapeType="1"/>
                </p:cNvSpPr>
                <p:nvPr/>
              </p:nvSpPr>
              <p:spPr bwMode="auto">
                <a:xfrm flipV="1">
                  <a:off x="4094" y="466"/>
                  <a:ext cx="238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7913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4094" y="292"/>
                  <a:ext cx="238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7914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4094" y="618"/>
                  <a:ext cx="238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7915" name="Line 62"/>
                <p:cNvSpPr>
                  <a:spLocks noChangeShapeType="1"/>
                </p:cNvSpPr>
                <p:nvPr/>
              </p:nvSpPr>
              <p:spPr bwMode="auto">
                <a:xfrm flipV="1">
                  <a:off x="4105" y="890"/>
                  <a:ext cx="227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7916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4296" y="339"/>
                  <a:ext cx="772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600">
                      <a:solidFill>
                        <a:srgbClr val="CC3300"/>
                      </a:solidFill>
                      <a:latin typeface="Comic Sans MS" panose="030F0702030302020204" pitchFamily="66" charset="0"/>
                    </a:rPr>
                    <a:t>Testudines</a:t>
                  </a:r>
                </a:p>
              </p:txBody>
            </p:sp>
            <p:sp>
              <p:nvSpPr>
                <p:cNvPr id="37917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4296" y="500"/>
                  <a:ext cx="1404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600">
                      <a:solidFill>
                        <a:srgbClr val="CC3300"/>
                      </a:solidFill>
                      <a:latin typeface="Comic Sans MS" panose="030F0702030302020204" pitchFamily="66" charset="0"/>
                    </a:rPr>
                    <a:t>Captorhinomorpha (†)</a:t>
                  </a:r>
                </a:p>
              </p:txBody>
            </p:sp>
          </p:grpSp>
          <p:sp>
            <p:nvSpPr>
              <p:cNvPr id="37905" name="Text Box 65"/>
              <p:cNvSpPr txBox="1">
                <a:spLocks noChangeArrowheads="1"/>
              </p:cNvSpPr>
              <p:nvPr/>
            </p:nvSpPr>
            <p:spPr bwMode="auto">
              <a:xfrm>
                <a:off x="4290" y="772"/>
                <a:ext cx="1329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1600">
                    <a:solidFill>
                      <a:schemeClr val="bg2"/>
                    </a:solidFill>
                    <a:latin typeface="Comic Sans MS" panose="030F0702030302020204" pitchFamily="66" charset="0"/>
                  </a:rPr>
                  <a:t>Eureptilia (Diapsida)</a:t>
                </a:r>
              </a:p>
            </p:txBody>
          </p:sp>
          <p:sp>
            <p:nvSpPr>
              <p:cNvPr id="37906" name="Rectangle 66"/>
              <p:cNvSpPr>
                <a:spLocks noChangeArrowheads="1"/>
              </p:cNvSpPr>
              <p:nvPr/>
            </p:nvSpPr>
            <p:spPr bwMode="auto">
              <a:xfrm>
                <a:off x="4320" y="210"/>
                <a:ext cx="1327" cy="499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cs-CZ" altLang="cs-CZ" sz="24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7900" name="Line 67"/>
            <p:cNvSpPr>
              <a:spLocks noChangeShapeType="1"/>
            </p:cNvSpPr>
            <p:nvPr/>
          </p:nvSpPr>
          <p:spPr bwMode="auto">
            <a:xfrm>
              <a:off x="4014" y="391"/>
              <a:ext cx="0" cy="363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7901" name="Line 68"/>
            <p:cNvSpPr>
              <a:spLocks noChangeShapeType="1"/>
            </p:cNvSpPr>
            <p:nvPr/>
          </p:nvSpPr>
          <p:spPr bwMode="auto">
            <a:xfrm>
              <a:off x="4105" y="618"/>
              <a:ext cx="0" cy="27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7902" name="Line 69"/>
            <p:cNvSpPr>
              <a:spLocks noChangeShapeType="1"/>
            </p:cNvSpPr>
            <p:nvPr/>
          </p:nvSpPr>
          <p:spPr bwMode="auto">
            <a:xfrm flipV="1">
              <a:off x="4009" y="391"/>
              <a:ext cx="96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7903" name="Line 70"/>
            <p:cNvSpPr>
              <a:spLocks noChangeShapeType="1"/>
            </p:cNvSpPr>
            <p:nvPr/>
          </p:nvSpPr>
          <p:spPr bwMode="auto">
            <a:xfrm flipV="1">
              <a:off x="4009" y="754"/>
              <a:ext cx="96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64583" name="Rectangle 71"/>
          <p:cNvSpPr>
            <a:spLocks noChangeArrowheads="1"/>
          </p:cNvSpPr>
          <p:nvPr/>
        </p:nvSpPr>
        <p:spPr bwMode="auto">
          <a:xfrm>
            <a:off x="0" y="-26988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>
                <a:solidFill>
                  <a:schemeClr val="bg2"/>
                </a:solidFill>
                <a:latin typeface="Comic Sans MS" pitchFamily="66" charset="0"/>
              </a:rPr>
              <a:t>X. Amniota - Testudines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725" y="692150"/>
            <a:ext cx="42291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107950" y="6165850"/>
            <a:ext cx="8840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chemeClr val="bg2"/>
                </a:solidFill>
                <a:latin typeface="Comic Sans MS" panose="030F0702030302020204" pitchFamily="66" charset="0"/>
              </a:rPr>
              <a:t>Hill R.V., 2005: Integration of Morphological Data Sets for Phylogenetic Analysis of Amniota: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chemeClr val="bg2"/>
                </a:solidFill>
                <a:latin typeface="Comic Sans MS" panose="030F0702030302020204" pitchFamily="66" charset="0"/>
              </a:rPr>
              <a:t>The Importance of Integumentary Characters and Increased Taxonomic Sampling. </a:t>
            </a:r>
            <a:r>
              <a:rPr lang="cs-CZ" altLang="cs-CZ" sz="1200" i="1">
                <a:solidFill>
                  <a:schemeClr val="bg2"/>
                </a:solidFill>
                <a:latin typeface="Comic Sans MS" panose="030F0702030302020204" pitchFamily="66" charset="0"/>
              </a:rPr>
              <a:t>Syst. Biol. </a:t>
            </a:r>
            <a:r>
              <a:rPr lang="cs-CZ" altLang="cs-CZ" sz="1200">
                <a:solidFill>
                  <a:schemeClr val="bg2"/>
                </a:solidFill>
                <a:latin typeface="Comic Sans MS" panose="030F0702030302020204" pitchFamily="66" charset="0"/>
              </a:rPr>
              <a:t>54(4):530–547, 2005</a:t>
            </a:r>
          </a:p>
        </p:txBody>
      </p:sp>
      <p:sp>
        <p:nvSpPr>
          <p:cNvPr id="38916" name="Text Box 6"/>
          <p:cNvSpPr txBox="1">
            <a:spLocks noChangeArrowheads="1"/>
          </p:cNvSpPr>
          <p:nvPr/>
        </p:nvSpPr>
        <p:spPr bwMode="auto">
          <a:xfrm>
            <a:off x="231775" y="501650"/>
            <a:ext cx="225266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Postavení želv ve fylogenetickém systému Amniot</a:t>
            </a:r>
          </a:p>
        </p:txBody>
      </p:sp>
      <p:sp>
        <p:nvSpPr>
          <p:cNvPr id="6" name="Rectangle 71"/>
          <p:cNvSpPr>
            <a:spLocks noChangeArrowheads="1"/>
          </p:cNvSpPr>
          <p:nvPr/>
        </p:nvSpPr>
        <p:spPr bwMode="auto">
          <a:xfrm>
            <a:off x="0" y="-26988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>
                <a:solidFill>
                  <a:schemeClr val="bg2"/>
                </a:solidFill>
                <a:latin typeface="Comic Sans MS" pitchFamily="66" charset="0"/>
              </a:rPr>
              <a:t>X. Amniota - Testudines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30"/>
          <p:cNvSpPr txBox="1">
            <a:spLocks noChangeArrowheads="1"/>
          </p:cNvSpPr>
          <p:nvPr/>
        </p:nvSpPr>
        <p:spPr bwMode="auto">
          <a:xfrm>
            <a:off x="179388" y="620713"/>
            <a:ext cx="4392612" cy="588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sng" dirty="0" err="1">
                <a:solidFill>
                  <a:schemeClr val="bg2"/>
                </a:solidFill>
                <a:latin typeface="Comic Sans MS" panose="030F0702030302020204" pitchFamily="66" charset="0"/>
              </a:rPr>
              <a:t>Plesiomorfie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: 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anapsidní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lebka, absence 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Jacobsonova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orgánu, nepárový erektilní penis, kladení vajec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sng" dirty="0" err="1">
                <a:solidFill>
                  <a:schemeClr val="bg2"/>
                </a:solidFill>
                <a:latin typeface="Comic Sans MS" panose="030F0702030302020204" pitchFamily="66" charset="0"/>
              </a:rPr>
              <a:t>Autapomorfie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CC3300"/>
                </a:solidFill>
                <a:latin typeface="Comic Sans MS" panose="030F0702030302020204" pitchFamily="66" charset="0"/>
              </a:rPr>
              <a:t>Krunýř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: 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carapax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+ plastron, rohovité a kostěné štítky, + 10 obratlů, hrudní a břišní žebra, část pásem končetin, chybí sternum.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CC3300"/>
                </a:solidFill>
                <a:latin typeface="Comic Sans MS" panose="030F0702030302020204" pitchFamily="66" charset="0"/>
              </a:rPr>
              <a:t>Řada znaků na lebce.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CC3300"/>
                </a:solidFill>
                <a:latin typeface="Comic Sans MS" panose="030F0702030302020204" pitchFamily="66" charset="0"/>
              </a:rPr>
              <a:t>Pásmo končetin pod žebry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CC3300"/>
                </a:solidFill>
                <a:latin typeface="Comic Sans MS" panose="030F0702030302020204" pitchFamily="66" charset="0"/>
              </a:rPr>
              <a:t>Alveolární plíce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+ ústní sliznice a anální vaky s respiračním epitelem (kyslík z vody, vodní želvy) - mořské - 90 minut pod vodou, sladkovodní i hibernace pod vodou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Prim. zn.: lebka, obratle, 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rozmn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Progr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. zn.: tvrdé patro, nosní dutina, plíce, tepny </a:t>
            </a:r>
          </a:p>
        </p:txBody>
      </p:sp>
      <p:grpSp>
        <p:nvGrpSpPr>
          <p:cNvPr id="39939" name="Group 61"/>
          <p:cNvGrpSpPr>
            <a:grpSpLocks/>
          </p:cNvGrpSpPr>
          <p:nvPr/>
        </p:nvGrpSpPr>
        <p:grpSpPr bwMode="auto">
          <a:xfrm>
            <a:off x="5795963" y="404813"/>
            <a:ext cx="2928937" cy="1512887"/>
            <a:chOff x="3878" y="31"/>
            <a:chExt cx="1845" cy="953"/>
          </a:xfrm>
        </p:grpSpPr>
        <p:sp>
          <p:nvSpPr>
            <p:cNvPr id="39943" name="Line 62"/>
            <p:cNvSpPr>
              <a:spLocks noChangeShapeType="1"/>
            </p:cNvSpPr>
            <p:nvPr/>
          </p:nvSpPr>
          <p:spPr bwMode="auto">
            <a:xfrm>
              <a:off x="3923" y="144"/>
              <a:ext cx="0" cy="42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9944" name="Line 63"/>
            <p:cNvSpPr>
              <a:spLocks noChangeShapeType="1"/>
            </p:cNvSpPr>
            <p:nvPr/>
          </p:nvSpPr>
          <p:spPr bwMode="auto">
            <a:xfrm flipV="1">
              <a:off x="3918" y="572"/>
              <a:ext cx="96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39945" name="Group 64"/>
            <p:cNvGrpSpPr>
              <a:grpSpLocks/>
            </p:cNvGrpSpPr>
            <p:nvPr/>
          </p:nvGrpSpPr>
          <p:grpSpPr bwMode="auto">
            <a:xfrm>
              <a:off x="3878" y="31"/>
              <a:ext cx="1845" cy="953"/>
              <a:chOff x="3855" y="31"/>
              <a:chExt cx="1845" cy="953"/>
            </a:xfrm>
          </p:grpSpPr>
          <p:grpSp>
            <p:nvGrpSpPr>
              <p:cNvPr id="39950" name="Group 65"/>
              <p:cNvGrpSpPr>
                <a:grpSpLocks/>
              </p:cNvGrpSpPr>
              <p:nvPr/>
            </p:nvGrpSpPr>
            <p:grpSpPr bwMode="auto">
              <a:xfrm>
                <a:off x="3855" y="31"/>
                <a:ext cx="1845" cy="859"/>
                <a:chOff x="3855" y="31"/>
                <a:chExt cx="1845" cy="859"/>
              </a:xfrm>
            </p:grpSpPr>
            <p:sp>
              <p:nvSpPr>
                <p:cNvPr id="39953" name="Line 66"/>
                <p:cNvSpPr>
                  <a:spLocks noChangeShapeType="1"/>
                </p:cNvSpPr>
                <p:nvPr/>
              </p:nvSpPr>
              <p:spPr bwMode="auto">
                <a:xfrm flipV="1">
                  <a:off x="3855" y="379"/>
                  <a:ext cx="68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9954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3923" y="144"/>
                  <a:ext cx="409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9955" name="Text Box 68"/>
                <p:cNvSpPr txBox="1">
                  <a:spLocks noChangeArrowheads="1"/>
                </p:cNvSpPr>
                <p:nvPr/>
              </p:nvSpPr>
              <p:spPr bwMode="auto">
                <a:xfrm>
                  <a:off x="4296" y="31"/>
                  <a:ext cx="995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600">
                      <a:solidFill>
                        <a:schemeClr val="bg2"/>
                      </a:solidFill>
                      <a:latin typeface="Comic Sans MS" panose="030F0702030302020204" pitchFamily="66" charset="0"/>
                    </a:rPr>
                    <a:t>Mesosauria (†)</a:t>
                  </a:r>
                </a:p>
              </p:txBody>
            </p:sp>
            <p:sp>
              <p:nvSpPr>
                <p:cNvPr id="39956" name="Line 69"/>
                <p:cNvSpPr>
                  <a:spLocks noChangeShapeType="1"/>
                </p:cNvSpPr>
                <p:nvPr/>
              </p:nvSpPr>
              <p:spPr bwMode="auto">
                <a:xfrm flipH="1">
                  <a:off x="4105" y="292"/>
                  <a:ext cx="0" cy="168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9957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4296" y="195"/>
                  <a:ext cx="1050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600">
                      <a:solidFill>
                        <a:schemeClr val="bg2"/>
                      </a:solidFill>
                      <a:latin typeface="Comic Sans MS" panose="030F0702030302020204" pitchFamily="66" charset="0"/>
                    </a:rPr>
                    <a:t>Pareiasauria (†)</a:t>
                  </a:r>
                </a:p>
              </p:txBody>
            </p:sp>
            <p:sp>
              <p:nvSpPr>
                <p:cNvPr id="39958" name="Line 71"/>
                <p:cNvSpPr>
                  <a:spLocks noChangeShapeType="1"/>
                </p:cNvSpPr>
                <p:nvPr/>
              </p:nvSpPr>
              <p:spPr bwMode="auto">
                <a:xfrm flipV="1">
                  <a:off x="4094" y="466"/>
                  <a:ext cx="238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9959" name="Line 72"/>
                <p:cNvSpPr>
                  <a:spLocks noChangeShapeType="1"/>
                </p:cNvSpPr>
                <p:nvPr/>
              </p:nvSpPr>
              <p:spPr bwMode="auto">
                <a:xfrm flipV="1">
                  <a:off x="4094" y="292"/>
                  <a:ext cx="238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9960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4094" y="618"/>
                  <a:ext cx="238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9961" name="Line 74"/>
                <p:cNvSpPr>
                  <a:spLocks noChangeShapeType="1"/>
                </p:cNvSpPr>
                <p:nvPr/>
              </p:nvSpPr>
              <p:spPr bwMode="auto">
                <a:xfrm flipV="1">
                  <a:off x="4105" y="890"/>
                  <a:ext cx="227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9962" name="Text Box 75"/>
                <p:cNvSpPr txBox="1">
                  <a:spLocks noChangeArrowheads="1"/>
                </p:cNvSpPr>
                <p:nvPr/>
              </p:nvSpPr>
              <p:spPr bwMode="auto">
                <a:xfrm>
                  <a:off x="4296" y="339"/>
                  <a:ext cx="772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600">
                      <a:solidFill>
                        <a:srgbClr val="CC3300"/>
                      </a:solidFill>
                      <a:latin typeface="Comic Sans MS" panose="030F0702030302020204" pitchFamily="66" charset="0"/>
                    </a:rPr>
                    <a:t>Testudines</a:t>
                  </a:r>
                </a:p>
              </p:txBody>
            </p:sp>
            <p:sp>
              <p:nvSpPr>
                <p:cNvPr id="39963" name="Text Box 76"/>
                <p:cNvSpPr txBox="1">
                  <a:spLocks noChangeArrowheads="1"/>
                </p:cNvSpPr>
                <p:nvPr/>
              </p:nvSpPr>
              <p:spPr bwMode="auto">
                <a:xfrm>
                  <a:off x="4296" y="500"/>
                  <a:ext cx="1404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600">
                      <a:solidFill>
                        <a:schemeClr val="bg2"/>
                      </a:solidFill>
                      <a:latin typeface="Comic Sans MS" panose="030F0702030302020204" pitchFamily="66" charset="0"/>
                    </a:rPr>
                    <a:t>Captorhinomorpha (†)</a:t>
                  </a:r>
                </a:p>
              </p:txBody>
            </p:sp>
          </p:grpSp>
          <p:sp>
            <p:nvSpPr>
              <p:cNvPr id="39951" name="Text Box 77"/>
              <p:cNvSpPr txBox="1">
                <a:spLocks noChangeArrowheads="1"/>
              </p:cNvSpPr>
              <p:nvPr/>
            </p:nvSpPr>
            <p:spPr bwMode="auto">
              <a:xfrm>
                <a:off x="4290" y="772"/>
                <a:ext cx="1329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1600">
                    <a:solidFill>
                      <a:schemeClr val="bg2"/>
                    </a:solidFill>
                    <a:latin typeface="Comic Sans MS" panose="030F0702030302020204" pitchFamily="66" charset="0"/>
                  </a:rPr>
                  <a:t>Eureptilia (Diapsida)</a:t>
                </a:r>
              </a:p>
            </p:txBody>
          </p:sp>
          <p:sp>
            <p:nvSpPr>
              <p:cNvPr id="39952" name="Rectangle 78"/>
              <p:cNvSpPr>
                <a:spLocks noChangeArrowheads="1"/>
              </p:cNvSpPr>
              <p:nvPr/>
            </p:nvSpPr>
            <p:spPr bwMode="auto">
              <a:xfrm>
                <a:off x="4320" y="210"/>
                <a:ext cx="1327" cy="499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cs-CZ" altLang="cs-CZ" sz="24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9946" name="Line 79"/>
            <p:cNvSpPr>
              <a:spLocks noChangeShapeType="1"/>
            </p:cNvSpPr>
            <p:nvPr/>
          </p:nvSpPr>
          <p:spPr bwMode="auto">
            <a:xfrm>
              <a:off x="4014" y="391"/>
              <a:ext cx="0" cy="363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9947" name="Line 80"/>
            <p:cNvSpPr>
              <a:spLocks noChangeShapeType="1"/>
            </p:cNvSpPr>
            <p:nvPr/>
          </p:nvSpPr>
          <p:spPr bwMode="auto">
            <a:xfrm>
              <a:off x="4105" y="618"/>
              <a:ext cx="0" cy="27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9948" name="Line 81"/>
            <p:cNvSpPr>
              <a:spLocks noChangeShapeType="1"/>
            </p:cNvSpPr>
            <p:nvPr/>
          </p:nvSpPr>
          <p:spPr bwMode="auto">
            <a:xfrm flipV="1">
              <a:off x="4009" y="391"/>
              <a:ext cx="96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9949" name="Line 82"/>
            <p:cNvSpPr>
              <a:spLocks noChangeShapeType="1"/>
            </p:cNvSpPr>
            <p:nvPr/>
          </p:nvSpPr>
          <p:spPr bwMode="auto">
            <a:xfrm flipV="1">
              <a:off x="4009" y="754"/>
              <a:ext cx="96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pic>
        <p:nvPicPr>
          <p:cNvPr id="39940" name="Picture 85" descr="zelvy_krunýř_NG2011_d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63" y="1917700"/>
            <a:ext cx="2097087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86"/>
          <p:cNvSpPr txBox="1">
            <a:spLocks noChangeArrowheads="1"/>
          </p:cNvSpPr>
          <p:nvPr/>
        </p:nvSpPr>
        <p:spPr bwMode="auto">
          <a:xfrm>
            <a:off x="4700588" y="3646488"/>
            <a:ext cx="1527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CC3300"/>
                </a:solidFill>
                <a:latin typeface="Comic Sans MS" panose="030F0702030302020204" pitchFamily="66" charset="0"/>
              </a:rPr>
              <a:t>ontogeneze</a:t>
            </a:r>
          </a:p>
        </p:txBody>
      </p:sp>
      <p:sp>
        <p:nvSpPr>
          <p:cNvPr id="28" name="Rectangle 71"/>
          <p:cNvSpPr>
            <a:spLocks noChangeArrowheads="1"/>
          </p:cNvSpPr>
          <p:nvPr/>
        </p:nvSpPr>
        <p:spPr bwMode="auto">
          <a:xfrm>
            <a:off x="0" y="-26988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>
                <a:solidFill>
                  <a:schemeClr val="bg2"/>
                </a:solidFill>
                <a:latin typeface="Comic Sans MS" pitchFamily="66" charset="0"/>
              </a:rPr>
              <a:t>X. Amniota - Testudines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196752"/>
            <a:ext cx="4176463" cy="554689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95536" y="548680"/>
            <a:ext cx="3324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Carapax</a:t>
            </a:r>
            <a:r>
              <a:rPr 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– rohovinné štítky</a:t>
            </a:r>
            <a:endParaRPr lang="cs-CZ" sz="20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4988643" y="548680"/>
            <a:ext cx="3111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Carapax</a:t>
            </a:r>
            <a:r>
              <a:rPr 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– kostěné štítky</a:t>
            </a:r>
            <a:endParaRPr lang="cs-CZ" sz="20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9161" y="1268759"/>
            <a:ext cx="4627336" cy="5531041"/>
          </a:xfrm>
          <a:prstGeom prst="rect">
            <a:avLst/>
          </a:prstGeom>
        </p:spPr>
      </p:pic>
      <p:sp>
        <p:nvSpPr>
          <p:cNvPr id="7" name="Rectangle 71"/>
          <p:cNvSpPr>
            <a:spLocks noChangeArrowheads="1"/>
          </p:cNvSpPr>
          <p:nvPr/>
        </p:nvSpPr>
        <p:spPr bwMode="auto">
          <a:xfrm>
            <a:off x="0" y="-26988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>
                <a:solidFill>
                  <a:schemeClr val="bg2"/>
                </a:solidFill>
                <a:latin typeface="Comic Sans MS" pitchFamily="66" charset="0"/>
              </a:rPr>
              <a:t>X. Amniota - Testudines</a:t>
            </a:r>
          </a:p>
        </p:txBody>
      </p:sp>
    </p:spTree>
    <p:extLst>
      <p:ext uri="{BB962C8B-B14F-4D97-AF65-F5344CB8AC3E}">
        <p14:creationId xmlns:p14="http://schemas.microsoft.com/office/powerpoint/2010/main" val="93107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89"/>
          <p:cNvSpPr txBox="1">
            <a:spLocks noChangeArrowheads="1"/>
          </p:cNvSpPr>
          <p:nvPr/>
        </p:nvSpPr>
        <p:spPr bwMode="auto">
          <a:xfrm>
            <a:off x="2794595" y="2494533"/>
            <a:ext cx="46577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solidFill>
                  <a:srgbClr val="FF3300"/>
                </a:solidFill>
                <a:latin typeface="Comic Sans MS" panose="030F0702030302020204" pitchFamily="66" charset="0"/>
              </a:rPr>
              <a:t>Pleurodira</a:t>
            </a:r>
            <a:r>
              <a:rPr lang="cs-CZ" altLang="cs-CZ" sz="2000" dirty="0">
                <a:solidFill>
                  <a:srgbClr val="FF3300"/>
                </a:solidFill>
                <a:latin typeface="Comic Sans MS" panose="030F0702030302020204" pitchFamily="66" charset="0"/>
              </a:rPr>
              <a:t> – </a:t>
            </a:r>
            <a:r>
              <a:rPr lang="cs-CZ" altLang="cs-CZ" sz="2000" dirty="0" err="1">
                <a:solidFill>
                  <a:srgbClr val="FF3300"/>
                </a:solidFill>
                <a:latin typeface="Comic Sans MS" panose="030F0702030302020204" pitchFamily="66" charset="0"/>
              </a:rPr>
              <a:t>skrytohlaví</a:t>
            </a:r>
            <a:endParaRPr lang="cs-CZ" altLang="cs-CZ" sz="2000" dirty="0">
              <a:solidFill>
                <a:srgbClr val="FF33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Zatahování hlavy pohybem krku do strany, 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Gondwana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, sladkovodní</a:t>
            </a:r>
          </a:p>
        </p:txBody>
      </p:sp>
      <p:sp>
        <p:nvSpPr>
          <p:cNvPr id="40963" name="Text Box 90"/>
          <p:cNvSpPr txBox="1">
            <a:spLocks noChangeArrowheads="1"/>
          </p:cNvSpPr>
          <p:nvPr/>
        </p:nvSpPr>
        <p:spPr bwMode="auto">
          <a:xfrm>
            <a:off x="2771700" y="3502645"/>
            <a:ext cx="41925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solidFill>
                  <a:srgbClr val="FF3300"/>
                </a:solidFill>
                <a:latin typeface="Comic Sans MS" panose="030F0702030302020204" pitchFamily="66" charset="0"/>
              </a:rPr>
              <a:t>Cryptodira</a:t>
            </a:r>
            <a:r>
              <a:rPr lang="cs-CZ" altLang="cs-CZ" sz="2000" dirty="0">
                <a:solidFill>
                  <a:srgbClr val="FF3300"/>
                </a:solidFill>
                <a:latin typeface="Comic Sans MS" panose="030F0702030302020204" pitchFamily="66" charset="0"/>
              </a:rPr>
              <a:t> – </a:t>
            </a:r>
            <a:r>
              <a:rPr lang="cs-CZ" altLang="cs-CZ" sz="2000" dirty="0" err="1">
                <a:solidFill>
                  <a:srgbClr val="FF3300"/>
                </a:solidFill>
                <a:latin typeface="Comic Sans MS" panose="030F0702030302020204" pitchFamily="66" charset="0"/>
              </a:rPr>
              <a:t>skrytohrdlí</a:t>
            </a:r>
            <a:endParaRPr lang="cs-CZ" altLang="cs-CZ" sz="2000" dirty="0">
              <a:solidFill>
                <a:srgbClr val="FF33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Zatahování hlavy dozadu esovitým složením krku ve vertikální rovině</a:t>
            </a:r>
          </a:p>
        </p:txBody>
      </p:sp>
      <p:sp>
        <p:nvSpPr>
          <p:cNvPr id="40964" name="Rectangle 91"/>
          <p:cNvSpPr>
            <a:spLocks noChangeArrowheads="1"/>
          </p:cNvSpPr>
          <p:nvPr/>
        </p:nvSpPr>
        <p:spPr bwMode="auto">
          <a:xfrm>
            <a:off x="2462882" y="1052513"/>
            <a:ext cx="41973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solidFill>
                  <a:srgbClr val="FF3300"/>
                </a:solidFill>
                <a:latin typeface="Comic Sans MS" panose="030F0702030302020204" pitchFamily="66" charset="0"/>
              </a:rPr>
              <a:t>Testudines</a:t>
            </a:r>
            <a:r>
              <a:rPr lang="cs-CZ" altLang="cs-CZ" sz="2000" dirty="0">
                <a:solidFill>
                  <a:srgbClr val="FF3300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- od 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stř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. triasu, do 4m, 305 druhů, </a:t>
            </a:r>
            <a:r>
              <a:rPr lang="cs-CZ" altLang="cs-CZ" sz="2000" i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Proganochelys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Australochelidae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od jury:</a:t>
            </a:r>
          </a:p>
        </p:txBody>
      </p:sp>
      <p:sp>
        <p:nvSpPr>
          <p:cNvPr id="6" name="Rectangle 71"/>
          <p:cNvSpPr>
            <a:spLocks noChangeArrowheads="1"/>
          </p:cNvSpPr>
          <p:nvPr/>
        </p:nvSpPr>
        <p:spPr bwMode="auto">
          <a:xfrm>
            <a:off x="0" y="-26988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>
                <a:solidFill>
                  <a:schemeClr val="bg2"/>
                </a:solidFill>
                <a:latin typeface="Comic Sans MS" pitchFamily="66" charset="0"/>
              </a:rPr>
              <a:t>X. Amniota - Testudines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ovéPole 1"/>
          <p:cNvSpPr txBox="1">
            <a:spLocks noChangeArrowheads="1"/>
          </p:cNvSpPr>
          <p:nvPr/>
        </p:nvSpPr>
        <p:spPr bwMode="auto">
          <a:xfrm>
            <a:off x="107950" y="6289675"/>
            <a:ext cx="8856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2"/>
                </a:solidFill>
                <a:latin typeface="Comic Sans MS" panose="030F0702030302020204" pitchFamily="66" charset="0"/>
              </a:rPr>
              <a:t>Jean-Michel Guillon, Loreleï Guéry, Vincent Hulin, Marc Girondot, 2012: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400">
                <a:solidFill>
                  <a:schemeClr val="bg2"/>
                </a:solidFill>
                <a:latin typeface="Comic Sans MS" panose="030F0702030302020204" pitchFamily="66" charset="0"/>
              </a:rPr>
              <a:t>A large phylogeny of turtles (Testudines) using molecular data</a:t>
            </a:r>
            <a:r>
              <a:rPr lang="cs-CZ" altLang="cs-CZ" sz="1400">
                <a:solidFill>
                  <a:schemeClr val="bg2"/>
                </a:solidFill>
                <a:latin typeface="Comic Sans MS" panose="030F0702030302020204" pitchFamily="66" charset="0"/>
              </a:rPr>
              <a:t>. </a:t>
            </a:r>
            <a:r>
              <a:rPr lang="en-US" altLang="cs-CZ" sz="1400">
                <a:solidFill>
                  <a:schemeClr val="bg2"/>
                </a:solidFill>
                <a:latin typeface="Comic Sans MS" panose="030F0702030302020204" pitchFamily="66" charset="0"/>
              </a:rPr>
              <a:t>Contributions to Zoology, 81 (3)</a:t>
            </a:r>
            <a:r>
              <a:rPr lang="cs-CZ" altLang="cs-CZ" sz="1400">
                <a:solidFill>
                  <a:schemeClr val="bg2"/>
                </a:solidFill>
                <a:latin typeface="Comic Sans MS" panose="030F0702030302020204" pitchFamily="66" charset="0"/>
              </a:rPr>
              <a:t>:</a:t>
            </a:r>
            <a:r>
              <a:rPr lang="en-US" altLang="cs-CZ" sz="1400">
                <a:solidFill>
                  <a:schemeClr val="bg2"/>
                </a:solidFill>
                <a:latin typeface="Comic Sans MS" panose="030F0702030302020204" pitchFamily="66" charset="0"/>
              </a:rPr>
              <a:t> 147-158</a:t>
            </a:r>
            <a:endParaRPr lang="cs-CZ" altLang="cs-CZ" sz="140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4198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476250"/>
            <a:ext cx="4362450" cy="581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ovéPole 5"/>
          <p:cNvSpPr txBox="1">
            <a:spLocks noChangeArrowheads="1"/>
          </p:cNvSpPr>
          <p:nvPr/>
        </p:nvSpPr>
        <p:spPr bwMode="auto">
          <a:xfrm>
            <a:off x="3635375" y="1052513"/>
            <a:ext cx="911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2"/>
                </a:solidFill>
                <a:latin typeface="Arial" panose="020B0604020202020204" pitchFamily="34" charset="0"/>
              </a:rPr>
              <a:t>terekovití</a:t>
            </a:r>
          </a:p>
        </p:txBody>
      </p:sp>
      <p:sp>
        <p:nvSpPr>
          <p:cNvPr id="41990" name="TextovéPole 87"/>
          <p:cNvSpPr txBox="1">
            <a:spLocks noChangeArrowheads="1"/>
          </p:cNvSpPr>
          <p:nvPr/>
        </p:nvSpPr>
        <p:spPr bwMode="auto">
          <a:xfrm>
            <a:off x="3635375" y="1320800"/>
            <a:ext cx="20113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2"/>
                </a:solidFill>
                <a:latin typeface="Arial" panose="020B0604020202020204" pitchFamily="34" charset="0"/>
              </a:rPr>
              <a:t>matamaty, dlouhokrčky</a:t>
            </a:r>
          </a:p>
        </p:txBody>
      </p:sp>
      <p:sp>
        <p:nvSpPr>
          <p:cNvPr id="41991" name="Text Box 66"/>
          <p:cNvSpPr txBox="1">
            <a:spLocks noChangeArrowheads="1"/>
          </p:cNvSpPr>
          <p:nvPr/>
        </p:nvSpPr>
        <p:spPr bwMode="auto">
          <a:xfrm>
            <a:off x="4445000" y="1073150"/>
            <a:ext cx="91916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100">
                <a:solidFill>
                  <a:schemeClr val="hlink"/>
                </a:solidFill>
                <a:latin typeface="Comic Sans MS" panose="030F0702030302020204" pitchFamily="66" charset="0"/>
              </a:rPr>
              <a:t>AfrAmMad</a:t>
            </a:r>
          </a:p>
        </p:txBody>
      </p:sp>
      <p:sp>
        <p:nvSpPr>
          <p:cNvPr id="41992" name="Text Box 67"/>
          <p:cNvSpPr txBox="1">
            <a:spLocks noChangeArrowheads="1"/>
          </p:cNvSpPr>
          <p:nvPr/>
        </p:nvSpPr>
        <p:spPr bwMode="auto">
          <a:xfrm>
            <a:off x="5508625" y="1341438"/>
            <a:ext cx="8493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100">
                <a:solidFill>
                  <a:schemeClr val="hlink"/>
                </a:solidFill>
                <a:latin typeface="Comic Sans MS" panose="030F0702030302020204" pitchFamily="66" charset="0"/>
              </a:rPr>
              <a:t>AusAmNG</a:t>
            </a:r>
          </a:p>
        </p:txBody>
      </p:sp>
      <p:sp>
        <p:nvSpPr>
          <p:cNvPr id="41993" name="Text Box 45"/>
          <p:cNvSpPr txBox="1">
            <a:spLocks noChangeArrowheads="1"/>
          </p:cNvSpPr>
          <p:nvPr/>
        </p:nvSpPr>
        <p:spPr bwMode="auto">
          <a:xfrm>
            <a:off x="4356100" y="1628775"/>
            <a:ext cx="831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želvovití</a:t>
            </a:r>
          </a:p>
        </p:txBody>
      </p:sp>
      <p:sp>
        <p:nvSpPr>
          <p:cNvPr id="41994" name="Text Box 72"/>
          <p:cNvSpPr txBox="1">
            <a:spLocks noChangeArrowheads="1"/>
          </p:cNvSpPr>
          <p:nvPr/>
        </p:nvSpPr>
        <p:spPr bwMode="auto">
          <a:xfrm>
            <a:off x="5580063" y="1658938"/>
            <a:ext cx="4095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100">
                <a:solidFill>
                  <a:schemeClr val="hlink"/>
                </a:solidFill>
                <a:latin typeface="Comic Sans MS" panose="030F0702030302020204" pitchFamily="66" charset="0"/>
              </a:rPr>
              <a:t>Evr</a:t>
            </a:r>
          </a:p>
        </p:txBody>
      </p:sp>
      <p:sp>
        <p:nvSpPr>
          <p:cNvPr id="41995" name="Text Box 72"/>
          <p:cNvSpPr txBox="1">
            <a:spLocks noChangeArrowheads="1"/>
          </p:cNvSpPr>
          <p:nvPr/>
        </p:nvSpPr>
        <p:spPr bwMode="auto">
          <a:xfrm>
            <a:off x="5580063" y="1916113"/>
            <a:ext cx="3556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100">
                <a:solidFill>
                  <a:schemeClr val="hlink"/>
                </a:solidFill>
                <a:latin typeface="Comic Sans MS" panose="030F0702030302020204" pitchFamily="66" charset="0"/>
              </a:rPr>
              <a:t>As</a:t>
            </a:r>
          </a:p>
        </p:txBody>
      </p:sp>
      <p:sp>
        <p:nvSpPr>
          <p:cNvPr id="41996" name="Text Box 45"/>
          <p:cNvSpPr txBox="1">
            <a:spLocks noChangeArrowheads="1"/>
          </p:cNvSpPr>
          <p:nvPr/>
        </p:nvSpPr>
        <p:spPr bwMode="auto">
          <a:xfrm>
            <a:off x="4356100" y="2257425"/>
            <a:ext cx="9509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emydovití</a:t>
            </a:r>
          </a:p>
        </p:txBody>
      </p:sp>
      <p:sp>
        <p:nvSpPr>
          <p:cNvPr id="41997" name="Text Box 72"/>
          <p:cNvSpPr txBox="1">
            <a:spLocks noChangeArrowheads="1"/>
          </p:cNvSpPr>
          <p:nvPr/>
        </p:nvSpPr>
        <p:spPr bwMode="auto">
          <a:xfrm>
            <a:off x="5580063" y="2276475"/>
            <a:ext cx="4095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100">
                <a:solidFill>
                  <a:schemeClr val="hlink"/>
                </a:solidFill>
                <a:latin typeface="Comic Sans MS" panose="030F0702030302020204" pitchFamily="66" charset="0"/>
              </a:rPr>
              <a:t>Evr</a:t>
            </a:r>
          </a:p>
        </p:txBody>
      </p:sp>
      <p:sp>
        <p:nvSpPr>
          <p:cNvPr id="41998" name="Rectangle 65"/>
          <p:cNvSpPr>
            <a:spLocks noChangeArrowheads="1"/>
          </p:cNvSpPr>
          <p:nvPr/>
        </p:nvSpPr>
        <p:spPr bwMode="auto">
          <a:xfrm>
            <a:off x="4356100" y="2924175"/>
            <a:ext cx="1230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dlouhohlávky</a:t>
            </a:r>
          </a:p>
        </p:txBody>
      </p:sp>
      <p:sp>
        <p:nvSpPr>
          <p:cNvPr id="41999" name="Text Box 72"/>
          <p:cNvSpPr txBox="1">
            <a:spLocks noChangeArrowheads="1"/>
          </p:cNvSpPr>
          <p:nvPr/>
        </p:nvSpPr>
        <p:spPr bwMode="auto">
          <a:xfrm>
            <a:off x="5543550" y="2924175"/>
            <a:ext cx="3968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100">
                <a:solidFill>
                  <a:schemeClr val="hlink"/>
                </a:solidFill>
                <a:latin typeface="Comic Sans MS" panose="030F0702030302020204" pitchFamily="66" charset="0"/>
              </a:rPr>
              <a:t>Am</a:t>
            </a:r>
          </a:p>
        </p:txBody>
      </p:sp>
      <p:sp>
        <p:nvSpPr>
          <p:cNvPr id="42000" name="Rectangle 64"/>
          <p:cNvSpPr>
            <a:spLocks noChangeArrowheads="1"/>
          </p:cNvSpPr>
          <p:nvPr/>
        </p:nvSpPr>
        <p:spPr bwMode="auto">
          <a:xfrm>
            <a:off x="4356100" y="3141663"/>
            <a:ext cx="88106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klapavky</a:t>
            </a:r>
          </a:p>
        </p:txBody>
      </p:sp>
      <p:sp>
        <p:nvSpPr>
          <p:cNvPr id="42001" name="Text Box 72"/>
          <p:cNvSpPr txBox="1">
            <a:spLocks noChangeArrowheads="1"/>
          </p:cNvSpPr>
          <p:nvPr/>
        </p:nvSpPr>
        <p:spPr bwMode="auto">
          <a:xfrm>
            <a:off x="5543550" y="3141663"/>
            <a:ext cx="3968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100">
                <a:solidFill>
                  <a:schemeClr val="hlink"/>
                </a:solidFill>
                <a:latin typeface="Comic Sans MS" panose="030F0702030302020204" pitchFamily="66" charset="0"/>
              </a:rPr>
              <a:t>Am</a:t>
            </a:r>
          </a:p>
        </p:txBody>
      </p:sp>
      <p:sp>
        <p:nvSpPr>
          <p:cNvPr id="42002" name="Text Box 47"/>
          <p:cNvSpPr txBox="1">
            <a:spLocks noChangeArrowheads="1"/>
          </p:cNvSpPr>
          <p:nvPr/>
        </p:nvSpPr>
        <p:spPr bwMode="auto">
          <a:xfrm>
            <a:off x="4356100" y="4575175"/>
            <a:ext cx="67151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karety</a:t>
            </a:r>
          </a:p>
        </p:txBody>
      </p:sp>
      <p:sp>
        <p:nvSpPr>
          <p:cNvPr id="42003" name="Rectangle 55"/>
          <p:cNvSpPr>
            <a:spLocks noChangeArrowheads="1"/>
          </p:cNvSpPr>
          <p:nvPr/>
        </p:nvSpPr>
        <p:spPr bwMode="auto">
          <a:xfrm>
            <a:off x="4356100" y="4221163"/>
            <a:ext cx="792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kožatky</a:t>
            </a:r>
          </a:p>
        </p:txBody>
      </p:sp>
      <p:sp>
        <p:nvSpPr>
          <p:cNvPr id="42004" name="Text Box 74"/>
          <p:cNvSpPr txBox="1">
            <a:spLocks noChangeArrowheads="1"/>
          </p:cNvSpPr>
          <p:nvPr/>
        </p:nvSpPr>
        <p:spPr bwMode="auto">
          <a:xfrm>
            <a:off x="5148263" y="4605338"/>
            <a:ext cx="4905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100">
                <a:solidFill>
                  <a:schemeClr val="hlink"/>
                </a:solidFill>
                <a:latin typeface="Comic Sans MS" panose="030F0702030302020204" pitchFamily="66" charset="0"/>
              </a:rPr>
              <a:t>i Evr</a:t>
            </a:r>
          </a:p>
        </p:txBody>
      </p:sp>
      <p:sp>
        <p:nvSpPr>
          <p:cNvPr id="42005" name="Text Box 75"/>
          <p:cNvSpPr txBox="1">
            <a:spLocks noChangeArrowheads="1"/>
          </p:cNvSpPr>
          <p:nvPr/>
        </p:nvSpPr>
        <p:spPr bwMode="auto">
          <a:xfrm>
            <a:off x="5089525" y="4248150"/>
            <a:ext cx="490538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100">
                <a:solidFill>
                  <a:schemeClr val="hlink"/>
                </a:solidFill>
                <a:latin typeface="Comic Sans MS" panose="030F0702030302020204" pitchFamily="66" charset="0"/>
              </a:rPr>
              <a:t> iEvr</a:t>
            </a:r>
          </a:p>
        </p:txBody>
      </p:sp>
      <p:sp>
        <p:nvSpPr>
          <p:cNvPr id="42006" name="Rectangle 63"/>
          <p:cNvSpPr>
            <a:spLocks noChangeArrowheads="1"/>
          </p:cNvSpPr>
          <p:nvPr/>
        </p:nvSpPr>
        <p:spPr bwMode="auto">
          <a:xfrm>
            <a:off x="4356100" y="5013325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karetky</a:t>
            </a:r>
          </a:p>
        </p:txBody>
      </p:sp>
      <p:sp>
        <p:nvSpPr>
          <p:cNvPr id="42007" name="Text Box 76"/>
          <p:cNvSpPr txBox="1">
            <a:spLocks noChangeArrowheads="1"/>
          </p:cNvSpPr>
          <p:nvPr/>
        </p:nvSpPr>
        <p:spPr bwMode="auto">
          <a:xfrm>
            <a:off x="5291138" y="5037138"/>
            <a:ext cx="3937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100">
                <a:solidFill>
                  <a:schemeClr val="hlink"/>
                </a:solidFill>
                <a:latin typeface="Comic Sans MS" panose="030F0702030302020204" pitchFamily="66" charset="0"/>
              </a:rPr>
              <a:t>NG</a:t>
            </a:r>
          </a:p>
        </p:txBody>
      </p:sp>
      <p:sp>
        <p:nvSpPr>
          <p:cNvPr id="42008" name="Rectangle 62"/>
          <p:cNvSpPr>
            <a:spLocks noChangeArrowheads="1"/>
          </p:cNvSpPr>
          <p:nvPr/>
        </p:nvSpPr>
        <p:spPr bwMode="auto">
          <a:xfrm>
            <a:off x="4356100" y="5294313"/>
            <a:ext cx="892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kožnatky</a:t>
            </a:r>
          </a:p>
        </p:txBody>
      </p:sp>
      <p:sp>
        <p:nvSpPr>
          <p:cNvPr id="42009" name="Text Box 77"/>
          <p:cNvSpPr txBox="1">
            <a:spLocks noChangeArrowheads="1"/>
          </p:cNvSpPr>
          <p:nvPr/>
        </p:nvSpPr>
        <p:spPr bwMode="auto">
          <a:xfrm>
            <a:off x="5292725" y="5294313"/>
            <a:ext cx="39528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100">
                <a:solidFill>
                  <a:schemeClr val="hlink"/>
                </a:solidFill>
                <a:latin typeface="Comic Sans MS" panose="030F0702030302020204" pitchFamily="66" charset="0"/>
              </a:rPr>
              <a:t>Am</a:t>
            </a:r>
          </a:p>
        </p:txBody>
      </p:sp>
      <p:sp>
        <p:nvSpPr>
          <p:cNvPr id="42010" name="Rectangle 64"/>
          <p:cNvSpPr>
            <a:spLocks noChangeArrowheads="1"/>
          </p:cNvSpPr>
          <p:nvPr/>
        </p:nvSpPr>
        <p:spPr bwMode="auto">
          <a:xfrm>
            <a:off x="3419475" y="3697288"/>
            <a:ext cx="9413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kajmanky</a:t>
            </a:r>
          </a:p>
        </p:txBody>
      </p:sp>
      <p:sp>
        <p:nvSpPr>
          <p:cNvPr id="42011" name="Text Box 72"/>
          <p:cNvSpPr txBox="1">
            <a:spLocks noChangeArrowheads="1"/>
          </p:cNvSpPr>
          <p:nvPr/>
        </p:nvSpPr>
        <p:spPr bwMode="auto">
          <a:xfrm>
            <a:off x="5543550" y="3552825"/>
            <a:ext cx="3968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100">
                <a:solidFill>
                  <a:schemeClr val="hlink"/>
                </a:solidFill>
                <a:latin typeface="Comic Sans MS" panose="030F0702030302020204" pitchFamily="66" charset="0"/>
              </a:rPr>
              <a:t>Am</a:t>
            </a:r>
          </a:p>
        </p:txBody>
      </p:sp>
      <p:sp>
        <p:nvSpPr>
          <p:cNvPr id="42012" name="Rectangle 64"/>
          <p:cNvSpPr>
            <a:spLocks noChangeArrowheads="1"/>
          </p:cNvSpPr>
          <p:nvPr/>
        </p:nvSpPr>
        <p:spPr bwMode="auto">
          <a:xfrm>
            <a:off x="4356100" y="3933825"/>
            <a:ext cx="7112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k. supí</a:t>
            </a:r>
          </a:p>
        </p:txBody>
      </p:sp>
      <p:sp>
        <p:nvSpPr>
          <p:cNvPr id="42013" name="Text Box 72"/>
          <p:cNvSpPr txBox="1">
            <a:spLocks noChangeArrowheads="1"/>
          </p:cNvSpPr>
          <p:nvPr/>
        </p:nvSpPr>
        <p:spPr bwMode="auto">
          <a:xfrm>
            <a:off x="5543550" y="3913188"/>
            <a:ext cx="3968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100">
                <a:solidFill>
                  <a:schemeClr val="hlink"/>
                </a:solidFill>
                <a:latin typeface="Comic Sans MS" panose="030F0702030302020204" pitchFamily="66" charset="0"/>
              </a:rPr>
              <a:t>Am</a:t>
            </a:r>
          </a:p>
        </p:txBody>
      </p:sp>
      <p:sp>
        <p:nvSpPr>
          <p:cNvPr id="42014" name="Rectangle 64"/>
          <p:cNvSpPr>
            <a:spLocks noChangeArrowheads="1"/>
          </p:cNvSpPr>
          <p:nvPr/>
        </p:nvSpPr>
        <p:spPr bwMode="auto">
          <a:xfrm>
            <a:off x="4356100" y="3573463"/>
            <a:ext cx="820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k. dravá</a:t>
            </a:r>
          </a:p>
        </p:txBody>
      </p:sp>
      <p:sp>
        <p:nvSpPr>
          <p:cNvPr id="42015" name="Text Box 45"/>
          <p:cNvSpPr txBox="1">
            <a:spLocks noChangeArrowheads="1"/>
          </p:cNvSpPr>
          <p:nvPr/>
        </p:nvSpPr>
        <p:spPr bwMode="auto">
          <a:xfrm>
            <a:off x="4356100" y="1897063"/>
            <a:ext cx="1258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bataguridovití</a:t>
            </a:r>
          </a:p>
        </p:txBody>
      </p:sp>
      <p:sp>
        <p:nvSpPr>
          <p:cNvPr id="42016" name="TextovéPole 113"/>
          <p:cNvSpPr txBox="1">
            <a:spLocks noChangeArrowheads="1"/>
          </p:cNvSpPr>
          <p:nvPr/>
        </p:nvSpPr>
        <p:spPr bwMode="auto">
          <a:xfrm>
            <a:off x="3635375" y="817563"/>
            <a:ext cx="1389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2"/>
                </a:solidFill>
                <a:latin typeface="Arial" panose="020B0604020202020204" pitchFamily="34" charset="0"/>
              </a:rPr>
              <a:t>pelomedúzovití</a:t>
            </a:r>
          </a:p>
        </p:txBody>
      </p:sp>
      <p:sp>
        <p:nvSpPr>
          <p:cNvPr id="42017" name="Text Box 45"/>
          <p:cNvSpPr txBox="1">
            <a:spLocks noChangeArrowheads="1"/>
          </p:cNvSpPr>
          <p:nvPr/>
        </p:nvSpPr>
        <p:spPr bwMode="auto">
          <a:xfrm>
            <a:off x="4341813" y="2492375"/>
            <a:ext cx="1300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hlavec plochý</a:t>
            </a:r>
          </a:p>
        </p:txBody>
      </p:sp>
      <p:sp>
        <p:nvSpPr>
          <p:cNvPr id="42018" name="Text Box 72"/>
          <p:cNvSpPr txBox="1">
            <a:spLocks noChangeArrowheads="1"/>
          </p:cNvSpPr>
          <p:nvPr/>
        </p:nvSpPr>
        <p:spPr bwMode="auto">
          <a:xfrm>
            <a:off x="5580063" y="2519363"/>
            <a:ext cx="6016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100">
                <a:solidFill>
                  <a:schemeClr val="hlink"/>
                </a:solidFill>
                <a:latin typeface="Comic Sans MS" panose="030F0702030302020204" pitchFamily="66" charset="0"/>
              </a:rPr>
              <a:t>JV-As</a:t>
            </a:r>
          </a:p>
        </p:txBody>
      </p:sp>
      <p:sp>
        <p:nvSpPr>
          <p:cNvPr id="35" name="Rectangle 71"/>
          <p:cNvSpPr>
            <a:spLocks noChangeArrowheads="1"/>
          </p:cNvSpPr>
          <p:nvPr/>
        </p:nvSpPr>
        <p:spPr bwMode="auto">
          <a:xfrm>
            <a:off x="0" y="-26987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>
                <a:solidFill>
                  <a:schemeClr val="bg2"/>
                </a:solidFill>
                <a:latin typeface="Comic Sans MS" pitchFamily="66" charset="0"/>
              </a:rPr>
              <a:t>X. Amniota - Testudines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3"/>
          <p:cNvSpPr txBox="1">
            <a:spLocks noChangeArrowheads="1"/>
          </p:cNvSpPr>
          <p:nvPr/>
        </p:nvSpPr>
        <p:spPr bwMode="auto">
          <a:xfrm>
            <a:off x="381000" y="655638"/>
            <a:ext cx="35639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CC3300"/>
                </a:solidFill>
                <a:latin typeface="Comic Sans MS" panose="030F0702030302020204" pitchFamily="66" charset="0"/>
              </a:rPr>
              <a:t>Chelidae – matamatovití (50)</a:t>
            </a:r>
          </a:p>
        </p:txBody>
      </p:sp>
      <p:sp>
        <p:nvSpPr>
          <p:cNvPr id="43011" name="Rectangle 5"/>
          <p:cNvSpPr>
            <a:spLocks noChangeArrowheads="1"/>
          </p:cNvSpPr>
          <p:nvPr/>
        </p:nvSpPr>
        <p:spPr bwMode="auto">
          <a:xfrm>
            <a:off x="539750" y="1274763"/>
            <a:ext cx="4324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Chelus fimbriatus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- matamata třásnitá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(prodloužený čenich, bizarní výrůstky)</a:t>
            </a:r>
            <a:endParaRPr lang="cs-CZ" altLang="cs-CZ" sz="1800" u="sng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43012" name="Picture 11" descr="Matamata třásnit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3860800"/>
            <a:ext cx="4248150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13"/>
          <p:cNvSpPr>
            <a:spLocks noChangeArrowheads="1"/>
          </p:cNvSpPr>
          <p:nvPr/>
        </p:nvSpPr>
        <p:spPr bwMode="auto">
          <a:xfrm>
            <a:off x="395288" y="960438"/>
            <a:ext cx="6799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sladkovodní, </a:t>
            </a:r>
            <a:r>
              <a:rPr lang="cs-CZ" altLang="cs-CZ" sz="2000">
                <a:solidFill>
                  <a:srgbClr val="CC3300"/>
                </a:solidFill>
                <a:latin typeface="Comic Sans MS" panose="030F0702030302020204" pitchFamily="66" charset="0"/>
              </a:rPr>
              <a:t>dlouhý krk</a:t>
            </a: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, Austrálie, N. Guinea, J Amerika</a:t>
            </a:r>
            <a:endParaRPr lang="cs-CZ" altLang="cs-CZ" sz="2000" u="sng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43014" name="Picture 15" descr="attach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63" y="1549400"/>
            <a:ext cx="3938587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17" descr="Chelus%20fimbriatus%20Matamata%20turt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159000"/>
            <a:ext cx="29527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1"/>
          <p:cNvSpPr>
            <a:spLocks noChangeArrowheads="1"/>
          </p:cNvSpPr>
          <p:nvPr/>
        </p:nvSpPr>
        <p:spPr bwMode="auto">
          <a:xfrm>
            <a:off x="0" y="-26987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>
                <a:solidFill>
                  <a:schemeClr val="bg2"/>
                </a:solidFill>
                <a:latin typeface="Comic Sans MS" pitchFamily="66" charset="0"/>
              </a:rPr>
              <a:t>X. Amniota - Testudines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4" descr="Výsledek obrázku pro testudo hermanni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24744"/>
            <a:ext cx="2465293" cy="181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4" name="Picture 2" descr="Výsledek obrázku pro testudo graeca - želva žlutohnědá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326" y="904503"/>
            <a:ext cx="2097906" cy="209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163513" y="584200"/>
            <a:ext cx="35448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CC3300"/>
                </a:solidFill>
                <a:latin typeface="Comic Sans MS" panose="030F0702030302020204" pitchFamily="66" charset="0"/>
              </a:rPr>
              <a:t>Testudinidae – želvovití (50)</a:t>
            </a:r>
          </a:p>
        </p:txBody>
      </p:sp>
      <p:pic>
        <p:nvPicPr>
          <p:cNvPr id="44035" name="Picture 8" descr="testudograec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609725"/>
            <a:ext cx="314960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5"/>
          <p:cNvSpPr>
            <a:spLocks noChangeArrowheads="1"/>
          </p:cNvSpPr>
          <p:nvPr/>
        </p:nvSpPr>
        <p:spPr bwMode="auto">
          <a:xfrm>
            <a:off x="457200" y="3867150"/>
            <a:ext cx="34750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Testudo graeca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- ž. žlutohnědá</a:t>
            </a:r>
            <a:endParaRPr lang="cs-CZ" altLang="cs-CZ" sz="1800" u="sng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44037" name="Picture 9" descr="herman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4305300"/>
            <a:ext cx="3157537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Rectangle 10"/>
          <p:cNvSpPr>
            <a:spLocks noChangeArrowheads="1"/>
          </p:cNvSpPr>
          <p:nvPr/>
        </p:nvSpPr>
        <p:spPr bwMode="auto">
          <a:xfrm>
            <a:off x="395288" y="6446838"/>
            <a:ext cx="34702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Testudo hermanni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- ž. zelenavá</a:t>
            </a:r>
            <a:endParaRPr lang="cs-CZ" altLang="cs-CZ" sz="1800" u="sng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44040" name="Line 13"/>
          <p:cNvSpPr>
            <a:spLocks noChangeShapeType="1"/>
          </p:cNvSpPr>
          <p:nvPr/>
        </p:nvSpPr>
        <p:spPr bwMode="auto">
          <a:xfrm flipV="1">
            <a:off x="3810000" y="2667000"/>
            <a:ext cx="1066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44041" name="Picture 15" descr="Agrionomys_horsfield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5" y="3986213"/>
            <a:ext cx="3400425" cy="271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2" name="Rectangle 16"/>
          <p:cNvSpPr>
            <a:spLocks noChangeArrowheads="1"/>
          </p:cNvSpPr>
          <p:nvPr/>
        </p:nvSpPr>
        <p:spPr bwMode="auto">
          <a:xfrm>
            <a:off x="5580063" y="3643313"/>
            <a:ext cx="33575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Testudo horsfieldii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- ž. stepní</a:t>
            </a:r>
            <a:endParaRPr lang="cs-CZ" altLang="cs-CZ" sz="1800" u="sng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44043" name="Line 14"/>
          <p:cNvSpPr>
            <a:spLocks noChangeShapeType="1"/>
          </p:cNvSpPr>
          <p:nvPr/>
        </p:nvSpPr>
        <p:spPr bwMode="auto">
          <a:xfrm flipV="1">
            <a:off x="2287588" y="2276872"/>
            <a:ext cx="6028828" cy="2811512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044" name="Rectangle 18"/>
          <p:cNvSpPr>
            <a:spLocks noChangeArrowheads="1"/>
          </p:cNvSpPr>
          <p:nvPr/>
        </p:nvSpPr>
        <p:spPr bwMode="auto">
          <a:xfrm>
            <a:off x="179388" y="927100"/>
            <a:ext cx="4392612" cy="7016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suchozemské, býložravé, klenutý robustní carapax, až 1,5 m, 200 kg</a:t>
            </a:r>
            <a:endParaRPr lang="cs-CZ" altLang="cs-CZ" sz="2000" u="sng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44045" name="Line 1148"/>
          <p:cNvSpPr>
            <a:spLocks noChangeShapeType="1"/>
          </p:cNvSpPr>
          <p:nvPr/>
        </p:nvSpPr>
        <p:spPr bwMode="auto">
          <a:xfrm>
            <a:off x="3851276" y="2349500"/>
            <a:ext cx="1760003" cy="215404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" name="Rectangle 71"/>
          <p:cNvSpPr>
            <a:spLocks noChangeArrowheads="1"/>
          </p:cNvSpPr>
          <p:nvPr/>
        </p:nvSpPr>
        <p:spPr bwMode="auto">
          <a:xfrm>
            <a:off x="0" y="-26987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>
                <a:solidFill>
                  <a:schemeClr val="bg2"/>
                </a:solidFill>
                <a:latin typeface="Comic Sans MS" pitchFamily="66" charset="0"/>
              </a:rPr>
              <a:t>X. Amniota - Testudines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038" descr="Geochelone_tastysn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268413"/>
            <a:ext cx="3384550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1037" descr="Geochelone_tortois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68413"/>
            <a:ext cx="36957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 Box 1026"/>
          <p:cNvSpPr txBox="1">
            <a:spLocks noChangeArrowheads="1"/>
          </p:cNvSpPr>
          <p:nvPr/>
        </p:nvSpPr>
        <p:spPr bwMode="auto">
          <a:xfrm>
            <a:off x="179388" y="439738"/>
            <a:ext cx="29638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CC3300"/>
                </a:solidFill>
                <a:latin typeface="Comic Sans MS" panose="030F0702030302020204" pitchFamily="66" charset="0"/>
              </a:rPr>
              <a:t>Testudinidae - želvovití</a:t>
            </a:r>
          </a:p>
        </p:txBody>
      </p:sp>
      <p:sp>
        <p:nvSpPr>
          <p:cNvPr id="45061" name="Rectangle 1028"/>
          <p:cNvSpPr>
            <a:spLocks noChangeArrowheads="1"/>
          </p:cNvSpPr>
          <p:nvPr/>
        </p:nvSpPr>
        <p:spPr bwMode="auto">
          <a:xfrm>
            <a:off x="200025" y="842963"/>
            <a:ext cx="8693150" cy="3667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Chelonoidis nigra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(</a:t>
            </a: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Geochelone elephantopus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) - ž. sloní, Galapágy (více druhů)</a:t>
            </a:r>
          </a:p>
        </p:txBody>
      </p:sp>
      <p:pic>
        <p:nvPicPr>
          <p:cNvPr id="45062" name="Picture 1039" descr="Geochelone_tortoisese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60800"/>
            <a:ext cx="20320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1041" descr="Telephantop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248150"/>
            <a:ext cx="3454400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4" name="Rectangle 1043"/>
          <p:cNvSpPr>
            <a:spLocks noChangeArrowheads="1"/>
          </p:cNvSpPr>
          <p:nvPr/>
        </p:nvSpPr>
        <p:spPr bwMode="auto">
          <a:xfrm>
            <a:off x="2411413" y="5157788"/>
            <a:ext cx="2520950" cy="11906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Geochelone gigantea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) - ž. obrovská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Seychelly – atol Aldabra, 150 000</a:t>
            </a:r>
          </a:p>
        </p:txBody>
      </p:sp>
      <p:sp>
        <p:nvSpPr>
          <p:cNvPr id="45066" name="TextovéPole 9"/>
          <p:cNvSpPr txBox="1">
            <a:spLocks noChangeArrowheads="1"/>
          </p:cNvSpPr>
          <p:nvPr/>
        </p:nvSpPr>
        <p:spPr bwMode="auto">
          <a:xfrm>
            <a:off x="2268538" y="4797425"/>
            <a:ext cx="24145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Dipsochelys gigantea</a:t>
            </a:r>
          </a:p>
        </p:txBody>
      </p:sp>
      <p:sp>
        <p:nvSpPr>
          <p:cNvPr id="11" name="Rectangle 71"/>
          <p:cNvSpPr>
            <a:spLocks noChangeArrowheads="1"/>
          </p:cNvSpPr>
          <p:nvPr/>
        </p:nvSpPr>
        <p:spPr bwMode="auto">
          <a:xfrm>
            <a:off x="0" y="-26987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>
                <a:solidFill>
                  <a:schemeClr val="bg2"/>
                </a:solidFill>
                <a:latin typeface="Comic Sans MS" pitchFamily="66" charset="0"/>
              </a:rPr>
              <a:t>X. Amniota - Testudines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9" descr="emysorb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84313"/>
            <a:ext cx="303530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381000" y="655638"/>
            <a:ext cx="3432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CC3300"/>
                </a:solidFill>
                <a:latin typeface="Comic Sans MS" panose="030F0702030302020204" pitchFamily="66" charset="0"/>
              </a:rPr>
              <a:t>Emydidiae – emydovití (110)</a:t>
            </a:r>
          </a:p>
        </p:txBody>
      </p:sp>
      <p:sp>
        <p:nvSpPr>
          <p:cNvPr id="46084" name="Rectangle 8"/>
          <p:cNvSpPr>
            <a:spLocks noChangeArrowheads="1"/>
          </p:cNvSpPr>
          <p:nvPr/>
        </p:nvSpPr>
        <p:spPr bwMode="auto">
          <a:xfrm>
            <a:off x="4859338" y="908050"/>
            <a:ext cx="3222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Emys orbicularis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- ž. bahenní</a:t>
            </a:r>
            <a:endParaRPr lang="cs-CZ" altLang="cs-CZ" sz="1800" u="sng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46085" name="Picture 10" descr="emysorb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14800"/>
            <a:ext cx="3111500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11" descr="Emys orbicularis_pcd3912_0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279525"/>
            <a:ext cx="3889375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13" descr="emysorb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60800"/>
            <a:ext cx="3886200" cy="263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Text Box 15"/>
          <p:cNvSpPr txBox="1">
            <a:spLocks noChangeArrowheads="1"/>
          </p:cNvSpPr>
          <p:nvPr/>
        </p:nvSpPr>
        <p:spPr bwMode="auto">
          <a:xfrm>
            <a:off x="403225" y="1087438"/>
            <a:ext cx="4816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obojživelní, málo klenutý carapax</a:t>
            </a:r>
          </a:p>
        </p:txBody>
      </p:sp>
      <p:sp>
        <p:nvSpPr>
          <p:cNvPr id="10" name="Rectangle 71"/>
          <p:cNvSpPr>
            <a:spLocks noChangeArrowheads="1"/>
          </p:cNvSpPr>
          <p:nvPr/>
        </p:nvSpPr>
        <p:spPr bwMode="auto">
          <a:xfrm>
            <a:off x="0" y="-26987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>
                <a:solidFill>
                  <a:schemeClr val="bg2"/>
                </a:solidFill>
                <a:latin typeface="Comic Sans MS" pitchFamily="66" charset="0"/>
              </a:rPr>
              <a:t>X. Amniota - Testudines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348038" y="668338"/>
            <a:ext cx="2324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2"/>
                </a:solidFill>
                <a:latin typeface="Comic Sans MS" panose="030F0702030302020204" pitchFamily="66" charset="0"/>
              </a:rPr>
              <a:t>Reptiliomorpha</a:t>
            </a:r>
          </a:p>
        </p:txBody>
      </p:sp>
      <p:sp>
        <p:nvSpPr>
          <p:cNvPr id="19459" name="Text Box 14"/>
          <p:cNvSpPr txBox="1">
            <a:spLocks noChangeArrowheads="1"/>
          </p:cNvSpPr>
          <p:nvPr/>
        </p:nvSpPr>
        <p:spPr bwMode="auto">
          <a:xfrm>
            <a:off x="6040438" y="2060575"/>
            <a:ext cx="1447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2000">
                <a:solidFill>
                  <a:srgbClr val="CC3300"/>
                </a:solidFill>
                <a:latin typeface="Comic Sans MS" panose="030F0702030302020204" pitchFamily="66" charset="0"/>
              </a:rPr>
              <a:t> Amphibia</a:t>
            </a:r>
          </a:p>
        </p:txBody>
      </p:sp>
      <p:sp>
        <p:nvSpPr>
          <p:cNvPr id="19460" name="Text Box 15"/>
          <p:cNvSpPr txBox="1">
            <a:spLocks noChangeArrowheads="1"/>
          </p:cNvSpPr>
          <p:nvPr/>
        </p:nvSpPr>
        <p:spPr bwMode="auto">
          <a:xfrm>
            <a:off x="6056313" y="2324100"/>
            <a:ext cx="13287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 Amniota</a:t>
            </a:r>
          </a:p>
        </p:txBody>
      </p:sp>
      <p:sp>
        <p:nvSpPr>
          <p:cNvPr id="19461" name="Text Box 107"/>
          <p:cNvSpPr txBox="1">
            <a:spLocks noChangeArrowheads="1"/>
          </p:cNvSpPr>
          <p:nvPr/>
        </p:nvSpPr>
        <p:spPr bwMode="auto">
          <a:xfrm>
            <a:off x="1181100" y="4594225"/>
            <a:ext cx="1330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 Amniota</a:t>
            </a:r>
          </a:p>
        </p:txBody>
      </p:sp>
      <p:sp>
        <p:nvSpPr>
          <p:cNvPr id="19462" name="Text Box 17"/>
          <p:cNvSpPr txBox="1">
            <a:spLocks noChangeArrowheads="1"/>
          </p:cNvSpPr>
          <p:nvPr/>
        </p:nvSpPr>
        <p:spPr bwMode="auto">
          <a:xfrm>
            <a:off x="2203450" y="1281113"/>
            <a:ext cx="28305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CC3300"/>
                </a:solidFill>
                <a:latin typeface="Comic Sans MS" panose="030F0702030302020204" pitchFamily="66" charset="0"/>
              </a:rPr>
              <a:t>Anthracosauroidea (†)</a:t>
            </a:r>
          </a:p>
        </p:txBody>
      </p:sp>
      <p:sp>
        <p:nvSpPr>
          <p:cNvPr id="19463" name="Line 18"/>
          <p:cNvSpPr>
            <a:spLocks noChangeShapeType="1"/>
          </p:cNvSpPr>
          <p:nvPr/>
        </p:nvSpPr>
        <p:spPr bwMode="auto">
          <a:xfrm flipV="1">
            <a:off x="700088" y="2968625"/>
            <a:ext cx="153987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9464" name="Text Box 19"/>
          <p:cNvSpPr txBox="1">
            <a:spLocks noChangeArrowheads="1"/>
          </p:cNvSpPr>
          <p:nvPr/>
        </p:nvSpPr>
        <p:spPr bwMode="auto">
          <a:xfrm>
            <a:off x="2203450" y="1662113"/>
            <a:ext cx="27003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CC3300"/>
                </a:solidFill>
                <a:latin typeface="Comic Sans MS" panose="030F0702030302020204" pitchFamily="66" charset="0"/>
              </a:rPr>
              <a:t>Seymouriomorpha (†)</a:t>
            </a:r>
          </a:p>
        </p:txBody>
      </p:sp>
      <p:sp>
        <p:nvSpPr>
          <p:cNvPr id="19465" name="Text Box 21"/>
          <p:cNvSpPr txBox="1">
            <a:spLocks noChangeArrowheads="1"/>
          </p:cNvSpPr>
          <p:nvPr/>
        </p:nvSpPr>
        <p:spPr bwMode="auto">
          <a:xfrm>
            <a:off x="2224088" y="2433638"/>
            <a:ext cx="25193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CC3300"/>
                </a:solidFill>
                <a:latin typeface="Comic Sans MS" panose="030F0702030302020204" pitchFamily="66" charset="0"/>
              </a:rPr>
              <a:t>Diadectomorpha (†)</a:t>
            </a:r>
          </a:p>
        </p:txBody>
      </p:sp>
      <p:sp>
        <p:nvSpPr>
          <p:cNvPr id="19466" name="Line 30"/>
          <p:cNvSpPr>
            <a:spLocks noChangeShapeType="1"/>
          </p:cNvSpPr>
          <p:nvPr/>
        </p:nvSpPr>
        <p:spPr bwMode="auto">
          <a:xfrm>
            <a:off x="854075" y="1887538"/>
            <a:ext cx="0" cy="1550987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9467" name="Line 27"/>
          <p:cNvSpPr>
            <a:spLocks noChangeShapeType="1"/>
          </p:cNvSpPr>
          <p:nvPr/>
        </p:nvSpPr>
        <p:spPr bwMode="auto">
          <a:xfrm>
            <a:off x="395288" y="2371725"/>
            <a:ext cx="3048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9468" name="Line 28"/>
          <p:cNvSpPr>
            <a:spLocks noChangeShapeType="1"/>
          </p:cNvSpPr>
          <p:nvPr/>
        </p:nvSpPr>
        <p:spPr bwMode="auto">
          <a:xfrm>
            <a:off x="700088" y="1457325"/>
            <a:ext cx="0" cy="15240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9469" name="Line 29"/>
          <p:cNvSpPr>
            <a:spLocks noChangeShapeType="1"/>
          </p:cNvSpPr>
          <p:nvPr/>
        </p:nvSpPr>
        <p:spPr bwMode="auto">
          <a:xfrm flipV="1">
            <a:off x="854075" y="1887538"/>
            <a:ext cx="1296988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9470" name="Line 31"/>
          <p:cNvSpPr>
            <a:spLocks noChangeShapeType="1"/>
          </p:cNvSpPr>
          <p:nvPr/>
        </p:nvSpPr>
        <p:spPr bwMode="auto">
          <a:xfrm>
            <a:off x="700088" y="1457325"/>
            <a:ext cx="14478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9471" name="Line 77"/>
          <p:cNvSpPr>
            <a:spLocks noChangeShapeType="1"/>
          </p:cNvSpPr>
          <p:nvPr/>
        </p:nvSpPr>
        <p:spPr bwMode="auto">
          <a:xfrm>
            <a:off x="998538" y="2319338"/>
            <a:ext cx="0" cy="15240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9472" name="Line 78"/>
          <p:cNvSpPr>
            <a:spLocks noChangeShapeType="1"/>
          </p:cNvSpPr>
          <p:nvPr/>
        </p:nvSpPr>
        <p:spPr bwMode="auto">
          <a:xfrm>
            <a:off x="998538" y="2319338"/>
            <a:ext cx="11430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9473" name="Line 79"/>
          <p:cNvSpPr>
            <a:spLocks noChangeShapeType="1"/>
          </p:cNvSpPr>
          <p:nvPr/>
        </p:nvSpPr>
        <p:spPr bwMode="auto">
          <a:xfrm flipV="1">
            <a:off x="990600" y="3832225"/>
            <a:ext cx="1524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9474" name="Text Box 80"/>
          <p:cNvSpPr txBox="1">
            <a:spLocks noChangeArrowheads="1"/>
          </p:cNvSpPr>
          <p:nvPr/>
        </p:nvSpPr>
        <p:spPr bwMode="auto">
          <a:xfrm>
            <a:off x="2222500" y="2073275"/>
            <a:ext cx="21780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i="1">
                <a:solidFill>
                  <a:srgbClr val="CC3300"/>
                </a:solidFill>
                <a:latin typeface="Comic Sans MS" panose="030F0702030302020204" pitchFamily="66" charset="0"/>
              </a:rPr>
              <a:t>Westlothiana (†)</a:t>
            </a:r>
          </a:p>
        </p:txBody>
      </p:sp>
      <p:sp>
        <p:nvSpPr>
          <p:cNvPr id="19475" name="Line 20"/>
          <p:cNvSpPr>
            <a:spLocks noChangeShapeType="1"/>
          </p:cNvSpPr>
          <p:nvPr/>
        </p:nvSpPr>
        <p:spPr bwMode="auto">
          <a:xfrm>
            <a:off x="854075" y="3438525"/>
            <a:ext cx="144463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9476" name="Line 22"/>
          <p:cNvSpPr>
            <a:spLocks noChangeShapeType="1"/>
          </p:cNvSpPr>
          <p:nvPr/>
        </p:nvSpPr>
        <p:spPr bwMode="auto">
          <a:xfrm>
            <a:off x="2581275" y="3832225"/>
            <a:ext cx="0" cy="18716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9477" name="Line 23"/>
          <p:cNvSpPr>
            <a:spLocks noChangeShapeType="1"/>
          </p:cNvSpPr>
          <p:nvPr/>
        </p:nvSpPr>
        <p:spPr bwMode="auto">
          <a:xfrm flipV="1">
            <a:off x="2581275" y="5703888"/>
            <a:ext cx="4105275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9478" name="Text Box 24"/>
          <p:cNvSpPr txBox="1">
            <a:spLocks noChangeArrowheads="1"/>
          </p:cNvSpPr>
          <p:nvPr/>
        </p:nvSpPr>
        <p:spPr bwMode="auto">
          <a:xfrm>
            <a:off x="6686550" y="5494338"/>
            <a:ext cx="13668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Synapsida</a:t>
            </a:r>
          </a:p>
        </p:txBody>
      </p:sp>
      <p:sp>
        <p:nvSpPr>
          <p:cNvPr id="19479" name="Line 32"/>
          <p:cNvSpPr>
            <a:spLocks noChangeShapeType="1"/>
          </p:cNvSpPr>
          <p:nvPr/>
        </p:nvSpPr>
        <p:spPr bwMode="auto">
          <a:xfrm>
            <a:off x="1143000" y="2608263"/>
            <a:ext cx="0" cy="2160587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9480" name="Line 33"/>
          <p:cNvSpPr>
            <a:spLocks noChangeShapeType="1"/>
          </p:cNvSpPr>
          <p:nvPr/>
        </p:nvSpPr>
        <p:spPr bwMode="auto">
          <a:xfrm flipV="1">
            <a:off x="1157288" y="2609850"/>
            <a:ext cx="990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9481" name="Line 34"/>
          <p:cNvSpPr>
            <a:spLocks noChangeShapeType="1"/>
          </p:cNvSpPr>
          <p:nvPr/>
        </p:nvSpPr>
        <p:spPr bwMode="auto">
          <a:xfrm flipV="1">
            <a:off x="1157288" y="4789488"/>
            <a:ext cx="1524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9482" name="Text Box 70"/>
          <p:cNvSpPr txBox="1">
            <a:spLocks noChangeArrowheads="1"/>
          </p:cNvSpPr>
          <p:nvPr/>
        </p:nvSpPr>
        <p:spPr bwMode="auto">
          <a:xfrm>
            <a:off x="6346825" y="3543300"/>
            <a:ext cx="22129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8000"/>
                </a:solidFill>
                <a:latin typeface="Comic Sans MS" panose="030F0702030302020204" pitchFamily="66" charset="0"/>
              </a:rPr>
              <a:t>„Parareptilia“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8000"/>
                </a:solidFill>
                <a:latin typeface="Comic Sans MS" panose="030F0702030302020204" pitchFamily="66" charset="0"/>
              </a:rPr>
              <a:t> („Anapsida“)</a:t>
            </a:r>
          </a:p>
        </p:txBody>
      </p:sp>
      <p:sp>
        <p:nvSpPr>
          <p:cNvPr id="19483" name="Text Box 73"/>
          <p:cNvSpPr txBox="1">
            <a:spLocks noChangeArrowheads="1"/>
          </p:cNvSpPr>
          <p:nvPr/>
        </p:nvSpPr>
        <p:spPr bwMode="auto">
          <a:xfrm>
            <a:off x="6470650" y="4537075"/>
            <a:ext cx="18002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66"/>
                </a:solidFill>
                <a:latin typeface="Comic Sans MS" panose="030F0702030302020204" pitchFamily="66" charset="0"/>
              </a:rPr>
              <a:t>Eureptilia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66"/>
                </a:solidFill>
                <a:latin typeface="Comic Sans MS" panose="030F0702030302020204" pitchFamily="66" charset="0"/>
              </a:rPr>
              <a:t> (Diapsida)</a:t>
            </a:r>
          </a:p>
        </p:txBody>
      </p:sp>
      <p:sp>
        <p:nvSpPr>
          <p:cNvPr id="19484" name="Text Box 87"/>
          <p:cNvSpPr txBox="1">
            <a:spLocks noChangeArrowheads="1"/>
          </p:cNvSpPr>
          <p:nvPr/>
        </p:nvSpPr>
        <p:spPr bwMode="auto">
          <a:xfrm>
            <a:off x="4383088" y="4270375"/>
            <a:ext cx="1082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Reptilia</a:t>
            </a:r>
          </a:p>
        </p:txBody>
      </p:sp>
      <p:sp>
        <p:nvSpPr>
          <p:cNvPr id="19485" name="Text Box 83"/>
          <p:cNvSpPr txBox="1">
            <a:spLocks noChangeArrowheads="1"/>
          </p:cNvSpPr>
          <p:nvPr/>
        </p:nvSpPr>
        <p:spPr bwMode="auto">
          <a:xfrm>
            <a:off x="2654300" y="3586163"/>
            <a:ext cx="1489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Sauropsida</a:t>
            </a:r>
          </a:p>
        </p:txBody>
      </p:sp>
      <p:sp>
        <p:nvSpPr>
          <p:cNvPr id="19486" name="Line 108"/>
          <p:cNvSpPr>
            <a:spLocks noChangeShapeType="1"/>
          </p:cNvSpPr>
          <p:nvPr/>
        </p:nvSpPr>
        <p:spPr bwMode="auto">
          <a:xfrm flipV="1">
            <a:off x="2428875" y="4768850"/>
            <a:ext cx="1524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9487" name="Line 109"/>
          <p:cNvSpPr>
            <a:spLocks noChangeShapeType="1"/>
          </p:cNvSpPr>
          <p:nvPr/>
        </p:nvSpPr>
        <p:spPr bwMode="auto">
          <a:xfrm flipV="1">
            <a:off x="2574925" y="3832225"/>
            <a:ext cx="1524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9488" name="Line 110"/>
          <p:cNvSpPr>
            <a:spLocks noChangeShapeType="1"/>
          </p:cNvSpPr>
          <p:nvPr/>
        </p:nvSpPr>
        <p:spPr bwMode="auto">
          <a:xfrm flipV="1">
            <a:off x="4094163" y="3832225"/>
            <a:ext cx="1524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9489" name="Line 111"/>
          <p:cNvSpPr>
            <a:spLocks noChangeShapeType="1"/>
          </p:cNvSpPr>
          <p:nvPr/>
        </p:nvSpPr>
        <p:spPr bwMode="auto">
          <a:xfrm>
            <a:off x="4238625" y="3184525"/>
            <a:ext cx="0" cy="12954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9490" name="Line 112"/>
          <p:cNvSpPr>
            <a:spLocks noChangeShapeType="1"/>
          </p:cNvSpPr>
          <p:nvPr/>
        </p:nvSpPr>
        <p:spPr bwMode="auto">
          <a:xfrm flipV="1">
            <a:off x="4238625" y="3184525"/>
            <a:ext cx="2232025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9491" name="Text Box 113"/>
          <p:cNvSpPr txBox="1">
            <a:spLocks noChangeArrowheads="1"/>
          </p:cNvSpPr>
          <p:nvPr/>
        </p:nvSpPr>
        <p:spPr bwMode="auto">
          <a:xfrm>
            <a:off x="6610350" y="3009900"/>
            <a:ext cx="19288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Mesosauria (†)</a:t>
            </a:r>
          </a:p>
        </p:txBody>
      </p:sp>
      <p:sp>
        <p:nvSpPr>
          <p:cNvPr id="19492" name="Line 114"/>
          <p:cNvSpPr>
            <a:spLocks noChangeShapeType="1"/>
          </p:cNvSpPr>
          <p:nvPr/>
        </p:nvSpPr>
        <p:spPr bwMode="auto">
          <a:xfrm flipV="1">
            <a:off x="4238625" y="4479925"/>
            <a:ext cx="1524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19493" name="Group 119"/>
          <p:cNvGrpSpPr>
            <a:grpSpLocks/>
          </p:cNvGrpSpPr>
          <p:nvPr/>
        </p:nvGrpSpPr>
        <p:grpSpPr bwMode="auto">
          <a:xfrm>
            <a:off x="5446713" y="3903663"/>
            <a:ext cx="1023937" cy="1081087"/>
            <a:chOff x="3777" y="2024"/>
            <a:chExt cx="192" cy="681"/>
          </a:xfrm>
        </p:grpSpPr>
        <p:sp>
          <p:nvSpPr>
            <p:cNvPr id="19498" name="Line 115"/>
            <p:cNvSpPr>
              <a:spLocks noChangeShapeType="1"/>
            </p:cNvSpPr>
            <p:nvPr/>
          </p:nvSpPr>
          <p:spPr bwMode="auto">
            <a:xfrm flipH="1">
              <a:off x="3878" y="2024"/>
              <a:ext cx="0" cy="68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499" name="Line 116"/>
            <p:cNvSpPr>
              <a:spLocks noChangeShapeType="1"/>
            </p:cNvSpPr>
            <p:nvPr/>
          </p:nvSpPr>
          <p:spPr bwMode="auto">
            <a:xfrm flipV="1">
              <a:off x="3777" y="2387"/>
              <a:ext cx="96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500" name="Line 117"/>
            <p:cNvSpPr>
              <a:spLocks noChangeShapeType="1"/>
            </p:cNvSpPr>
            <p:nvPr/>
          </p:nvSpPr>
          <p:spPr bwMode="auto">
            <a:xfrm flipV="1">
              <a:off x="3873" y="2024"/>
              <a:ext cx="96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501" name="Line 118"/>
            <p:cNvSpPr>
              <a:spLocks noChangeShapeType="1"/>
            </p:cNvSpPr>
            <p:nvPr/>
          </p:nvSpPr>
          <p:spPr bwMode="auto">
            <a:xfrm flipV="1">
              <a:off x="3873" y="2705"/>
              <a:ext cx="96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9494" name="Text Box 123"/>
          <p:cNvSpPr txBox="1">
            <a:spLocks noChangeArrowheads="1"/>
          </p:cNvSpPr>
          <p:nvPr/>
        </p:nvSpPr>
        <p:spPr bwMode="auto">
          <a:xfrm>
            <a:off x="1358900" y="4875213"/>
            <a:ext cx="1136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315 myr</a:t>
            </a:r>
          </a:p>
        </p:txBody>
      </p:sp>
      <p:sp>
        <p:nvSpPr>
          <p:cNvPr id="19496" name="TextovéPole 48"/>
          <p:cNvSpPr txBox="1">
            <a:spLocks noChangeArrowheads="1"/>
          </p:cNvSpPr>
          <p:nvPr/>
        </p:nvSpPr>
        <p:spPr bwMode="auto">
          <a:xfrm>
            <a:off x="1290638" y="3667125"/>
            <a:ext cx="1193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i="1">
                <a:solidFill>
                  <a:schemeClr val="bg2"/>
                </a:solidFill>
                <a:latin typeface="Comic Sans MS" panose="030F0702030302020204" pitchFamily="66" charset="0"/>
              </a:rPr>
              <a:t>Hylonomus</a:t>
            </a:r>
          </a:p>
        </p:txBody>
      </p:sp>
      <p:sp>
        <p:nvSpPr>
          <p:cNvPr id="19497" name="TextovéPole 48"/>
          <p:cNvSpPr txBox="1">
            <a:spLocks noChangeArrowheads="1"/>
          </p:cNvSpPr>
          <p:nvPr/>
        </p:nvSpPr>
        <p:spPr bwMode="auto">
          <a:xfrm>
            <a:off x="755650" y="5467350"/>
            <a:ext cx="1778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i="1">
                <a:solidFill>
                  <a:schemeClr val="bg2"/>
                </a:solidFill>
                <a:latin typeface="Comic Sans MS" panose="030F0702030302020204" pitchFamily="66" charset="0"/>
              </a:rPr>
              <a:t>Protoclepsidrops</a:t>
            </a:r>
            <a:endParaRPr lang="cs-CZ" altLang="cs-CZ" sz="1600">
              <a:latin typeface="Arial" panose="020B0604020202020204" pitchFamily="34" charset="0"/>
            </a:endParaRPr>
          </a:p>
        </p:txBody>
      </p:sp>
      <p:sp>
        <p:nvSpPr>
          <p:cNvPr id="46" name="Rectangle 3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>
                <a:solidFill>
                  <a:schemeClr val="bg2"/>
                </a:solidFill>
                <a:latin typeface="Comic Sans MS" pitchFamily="66" charset="0"/>
              </a:rPr>
              <a:t>X. Reptiliomorpha - Amniota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063"/>
          <p:cNvSpPr>
            <a:spLocks noChangeArrowheads="1"/>
          </p:cNvSpPr>
          <p:nvPr/>
        </p:nvSpPr>
        <p:spPr bwMode="auto">
          <a:xfrm>
            <a:off x="158750" y="1406525"/>
            <a:ext cx="3621088" cy="366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Trachemys scripta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- ž. nádherná</a:t>
            </a:r>
            <a:endParaRPr lang="cs-CZ" altLang="cs-CZ" sz="1800" u="sng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47107" name="Picture 2058" descr="Chrysemys_pic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25613"/>
            <a:ext cx="3382962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 Box 2051"/>
          <p:cNvSpPr txBox="1">
            <a:spLocks noChangeArrowheads="1"/>
          </p:cNvSpPr>
          <p:nvPr/>
        </p:nvSpPr>
        <p:spPr bwMode="auto">
          <a:xfrm>
            <a:off x="250825" y="582613"/>
            <a:ext cx="27781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CC3300"/>
                </a:solidFill>
                <a:latin typeface="Comic Sans MS" panose="030F0702030302020204" pitchFamily="66" charset="0"/>
              </a:rPr>
              <a:t>Emydidiae - emydovití</a:t>
            </a:r>
          </a:p>
        </p:txBody>
      </p:sp>
      <p:pic>
        <p:nvPicPr>
          <p:cNvPr id="47109" name="Picture 2056" descr="Chrysemys picta_pcd3912_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125538"/>
            <a:ext cx="3816350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Rectangle 2052"/>
          <p:cNvSpPr>
            <a:spLocks noChangeArrowheads="1"/>
          </p:cNvSpPr>
          <p:nvPr/>
        </p:nvSpPr>
        <p:spPr bwMode="auto">
          <a:xfrm>
            <a:off x="5259388" y="758825"/>
            <a:ext cx="3273425" cy="366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Chrysemys picta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- ž. ozdobná</a:t>
            </a:r>
            <a:endParaRPr lang="cs-CZ" altLang="cs-CZ" sz="1800" u="sng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47111" name="Text Box 2064"/>
          <p:cNvSpPr txBox="1">
            <a:spLocks noChangeArrowheads="1"/>
          </p:cNvSpPr>
          <p:nvPr/>
        </p:nvSpPr>
        <p:spPr bwMode="auto">
          <a:xfrm>
            <a:off x="250825" y="901700"/>
            <a:ext cx="1935163" cy="366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S a stř. Amerika</a:t>
            </a:r>
            <a:endParaRPr lang="cs-CZ" altLang="cs-CZ" sz="240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47112" name="Picture 2066" descr="red-ear-sli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05263"/>
            <a:ext cx="3311525" cy="24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Picture 2069" descr="ANd9GcTlsnbUSL04-Pmaa5OCe0Z5TTLXdsvuNus-Ur-PXcC7OlCc3iEzu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090988"/>
            <a:ext cx="3240088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5" name="Picture 2071" descr="ANd9GcQHQVi2yq12GiMS3k2wj66otqPyfjBrFrYJzoNDauyvDFnplPI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738" y="3068638"/>
            <a:ext cx="2033587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6" name="Picture 2073" descr="ANd9GcR0nxjRr2EZyzehIfTLPh2fYCCSqNl8ym0wrxsmlyqF3pDgHCg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5157788"/>
            <a:ext cx="172878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71"/>
          <p:cNvSpPr>
            <a:spLocks noChangeArrowheads="1"/>
          </p:cNvSpPr>
          <p:nvPr/>
        </p:nvSpPr>
        <p:spPr bwMode="auto">
          <a:xfrm>
            <a:off x="0" y="-26987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>
                <a:solidFill>
                  <a:schemeClr val="bg2"/>
                </a:solidFill>
                <a:latin typeface="Comic Sans MS" pitchFamily="66" charset="0"/>
              </a:rPr>
              <a:t>X. Amniota - Testudines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4"/>
          <p:cNvSpPr txBox="1">
            <a:spLocks noChangeArrowheads="1"/>
          </p:cNvSpPr>
          <p:nvPr/>
        </p:nvSpPr>
        <p:spPr bwMode="auto">
          <a:xfrm>
            <a:off x="323850" y="765175"/>
            <a:ext cx="3756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CC3300"/>
                </a:solidFill>
                <a:latin typeface="Comic Sans MS" panose="030F0702030302020204" pitchFamily="66" charset="0"/>
              </a:rPr>
              <a:t>Chelydridae – kajmankovití (3)</a:t>
            </a:r>
          </a:p>
        </p:txBody>
      </p:sp>
      <p:sp>
        <p:nvSpPr>
          <p:cNvPr id="48131" name="Rectangle 12"/>
          <p:cNvSpPr>
            <a:spLocks noChangeArrowheads="1"/>
          </p:cNvSpPr>
          <p:nvPr/>
        </p:nvSpPr>
        <p:spPr bwMode="auto">
          <a:xfrm>
            <a:off x="5122863" y="6308725"/>
            <a:ext cx="3986212" cy="3968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i="1">
                <a:solidFill>
                  <a:schemeClr val="bg2"/>
                </a:solidFill>
                <a:latin typeface="Comic Sans MS" panose="030F0702030302020204" pitchFamily="66" charset="0"/>
              </a:rPr>
              <a:t>Macroclemys temmincki </a:t>
            </a: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- k. supí</a:t>
            </a:r>
            <a:endParaRPr lang="cs-CZ" altLang="cs-CZ" sz="2000" u="sng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48132" name="Text Box 14"/>
          <p:cNvSpPr txBox="1">
            <a:spLocks noChangeArrowheads="1"/>
          </p:cNvSpPr>
          <p:nvPr/>
        </p:nvSpPr>
        <p:spPr bwMode="auto">
          <a:xfrm>
            <a:off x="323850" y="1268413"/>
            <a:ext cx="42481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sladkovodní, plochý redukovaný plastron, Am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i="1">
                <a:solidFill>
                  <a:schemeClr val="bg2"/>
                </a:solidFill>
                <a:latin typeface="Comic Sans MS" panose="030F0702030302020204" pitchFamily="66" charset="0"/>
              </a:rPr>
              <a:t>Chelydra </a:t>
            </a: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(1m), </a:t>
            </a:r>
            <a:r>
              <a:rPr lang="cs-CZ" altLang="cs-CZ" sz="2000" i="1">
                <a:solidFill>
                  <a:schemeClr val="bg2"/>
                </a:solidFill>
                <a:latin typeface="Comic Sans MS" panose="030F0702030302020204" pitchFamily="66" charset="0"/>
              </a:rPr>
              <a:t>Macroclemys</a:t>
            </a: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 (2m)</a:t>
            </a:r>
          </a:p>
        </p:txBody>
      </p:sp>
      <p:pic>
        <p:nvPicPr>
          <p:cNvPr id="48134" name="Picture 10" descr="Mtemminck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3141663"/>
            <a:ext cx="3924300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8" descr="Chelydra sertpentina_0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711200"/>
            <a:ext cx="3995738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8136" name="Group 15"/>
          <p:cNvGrpSpPr>
            <a:grpSpLocks/>
          </p:cNvGrpSpPr>
          <p:nvPr/>
        </p:nvGrpSpPr>
        <p:grpSpPr bwMode="auto">
          <a:xfrm>
            <a:off x="220663" y="3357563"/>
            <a:ext cx="4927600" cy="3348037"/>
            <a:chOff x="139" y="1117"/>
            <a:chExt cx="3104" cy="2109"/>
          </a:xfrm>
        </p:grpSpPr>
        <p:sp>
          <p:nvSpPr>
            <p:cNvPr id="48138" name="Rectangle 11"/>
            <p:cNvSpPr>
              <a:spLocks noChangeArrowheads="1"/>
            </p:cNvSpPr>
            <p:nvPr/>
          </p:nvSpPr>
          <p:spPr bwMode="auto">
            <a:xfrm>
              <a:off x="139" y="2976"/>
              <a:ext cx="2922" cy="2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 i="1">
                  <a:solidFill>
                    <a:schemeClr val="bg2"/>
                  </a:solidFill>
                  <a:latin typeface="Comic Sans MS" panose="030F0702030302020204" pitchFamily="66" charset="0"/>
                </a:rPr>
                <a:t>Chelydra serpentina</a:t>
              </a:r>
              <a:r>
                <a:rPr lang="cs-CZ" altLang="cs-CZ" sz="2000">
                  <a:solidFill>
                    <a:schemeClr val="bg2"/>
                  </a:solidFill>
                  <a:latin typeface="Comic Sans MS" panose="030F0702030302020204" pitchFamily="66" charset="0"/>
                </a:rPr>
                <a:t> - kajmanka dravá</a:t>
              </a:r>
              <a:endParaRPr lang="cs-CZ" altLang="cs-CZ" sz="2000" u="sng">
                <a:solidFill>
                  <a:schemeClr val="bg2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8139" name="Picture 7" descr="Chelydra serpentina_pcd3912_0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117"/>
              <a:ext cx="3099" cy="1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8137" name="Line 17"/>
          <p:cNvSpPr>
            <a:spLocks noChangeShapeType="1"/>
          </p:cNvSpPr>
          <p:nvPr/>
        </p:nvSpPr>
        <p:spPr bwMode="auto">
          <a:xfrm>
            <a:off x="5651500" y="5445125"/>
            <a:ext cx="936625" cy="2159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Rectangle 71"/>
          <p:cNvSpPr>
            <a:spLocks noChangeArrowheads="1"/>
          </p:cNvSpPr>
          <p:nvPr/>
        </p:nvSpPr>
        <p:spPr bwMode="auto">
          <a:xfrm>
            <a:off x="0" y="-26987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>
                <a:solidFill>
                  <a:schemeClr val="bg2"/>
                </a:solidFill>
                <a:latin typeface="Comic Sans MS" pitchFamily="66" charset="0"/>
              </a:rPr>
              <a:t>X. Amniota - Testudines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5" descr="Chelonia mydas_tartarug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429000"/>
            <a:ext cx="4267200" cy="26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4"/>
          <p:cNvSpPr txBox="1">
            <a:spLocks noChangeArrowheads="1"/>
          </p:cNvSpPr>
          <p:nvPr/>
        </p:nvSpPr>
        <p:spPr bwMode="auto">
          <a:xfrm>
            <a:off x="250825" y="488950"/>
            <a:ext cx="3371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CC3300"/>
                </a:solidFill>
                <a:latin typeface="Comic Sans MS" panose="030F0702030302020204" pitchFamily="66" charset="0"/>
              </a:rPr>
              <a:t>Cheloniidae – karetovití (6)</a:t>
            </a:r>
          </a:p>
        </p:txBody>
      </p:sp>
      <p:sp>
        <p:nvSpPr>
          <p:cNvPr id="49156" name="Rectangle 5"/>
          <p:cNvSpPr>
            <a:spLocks noChangeArrowheads="1"/>
          </p:cNvSpPr>
          <p:nvPr/>
        </p:nvSpPr>
        <p:spPr bwMode="auto">
          <a:xfrm>
            <a:off x="304800" y="1190625"/>
            <a:ext cx="3616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Caretta caretta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- kareta obecná</a:t>
            </a:r>
            <a:endParaRPr lang="cs-CZ" altLang="cs-CZ" sz="1800" u="sng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49157" name="Picture 9" descr="Chelonia_myda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5" y="666750"/>
            <a:ext cx="40640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14" descr="Chelonia mydas_07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3" y="2738438"/>
            <a:ext cx="1822450" cy="14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9" name="Rectangle 16"/>
          <p:cNvSpPr>
            <a:spLocks noChangeArrowheads="1"/>
          </p:cNvSpPr>
          <p:nvPr/>
        </p:nvSpPr>
        <p:spPr bwMode="auto">
          <a:xfrm>
            <a:off x="4778375" y="6165850"/>
            <a:ext cx="43656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Chelonia mydas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- kareta obrovská (1m, 450 kg)</a:t>
            </a:r>
            <a:endParaRPr lang="cs-CZ" altLang="cs-CZ" sz="1800" u="sng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49160" name="Rectangle 18"/>
          <p:cNvSpPr>
            <a:spLocks noChangeArrowheads="1"/>
          </p:cNvSpPr>
          <p:nvPr/>
        </p:nvSpPr>
        <p:spPr bwMode="auto">
          <a:xfrm>
            <a:off x="257175" y="871538"/>
            <a:ext cx="3797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mořské, nízký carapax, ploutve</a:t>
            </a:r>
            <a:endParaRPr lang="cs-CZ" altLang="cs-CZ" sz="2000" u="sng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49161" name="Picture 19" descr="ST%20Caretta%20caret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38288"/>
            <a:ext cx="3328988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3" name="Rectangle 22"/>
          <p:cNvSpPr>
            <a:spLocks noChangeArrowheads="1"/>
          </p:cNvSpPr>
          <p:nvPr/>
        </p:nvSpPr>
        <p:spPr bwMode="auto">
          <a:xfrm>
            <a:off x="215900" y="3789363"/>
            <a:ext cx="42846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Eretmochelys imbricata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- kareta pravá (80 cm)</a:t>
            </a:r>
            <a:endParaRPr lang="cs-CZ" altLang="cs-CZ" sz="1800" u="sng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49164" name="Picture 23" descr="tar_Eretmochely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452938"/>
            <a:ext cx="3313113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71"/>
          <p:cNvSpPr>
            <a:spLocks noChangeArrowheads="1"/>
          </p:cNvSpPr>
          <p:nvPr/>
        </p:nvSpPr>
        <p:spPr bwMode="auto">
          <a:xfrm>
            <a:off x="0" y="-26987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>
                <a:solidFill>
                  <a:schemeClr val="bg2"/>
                </a:solidFill>
                <a:latin typeface="Comic Sans MS" pitchFamily="66" charset="0"/>
              </a:rPr>
              <a:t>X. Amniota - Testudines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12"/>
          <p:cNvSpPr txBox="1">
            <a:spLocks noChangeArrowheads="1"/>
          </p:cNvSpPr>
          <p:nvPr/>
        </p:nvSpPr>
        <p:spPr bwMode="auto">
          <a:xfrm>
            <a:off x="195263" y="692150"/>
            <a:ext cx="40211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CC3300"/>
                </a:solidFill>
                <a:latin typeface="Comic Sans MS" panose="030F0702030302020204" pitchFamily="66" charset="0"/>
              </a:rPr>
              <a:t>Dermochelyidae – kožatkovití (1)</a:t>
            </a:r>
          </a:p>
        </p:txBody>
      </p:sp>
      <p:pic>
        <p:nvPicPr>
          <p:cNvPr id="50179" name="Picture 15" descr="Kožatka_01076tur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3716338"/>
            <a:ext cx="4103687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16" descr="Dermochely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2924175"/>
            <a:ext cx="4094163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Rectangle 17"/>
          <p:cNvSpPr>
            <a:spLocks noChangeArrowheads="1"/>
          </p:cNvSpPr>
          <p:nvPr/>
        </p:nvSpPr>
        <p:spPr bwMode="auto">
          <a:xfrm>
            <a:off x="269875" y="5876925"/>
            <a:ext cx="43021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Dermochelys coriacea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- kožatka velká (2m, 600 kg)</a:t>
            </a:r>
            <a:endParaRPr lang="cs-CZ" altLang="cs-CZ" sz="1800" u="sng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50182" name="Picture 14" descr="dermochelys_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1346200"/>
            <a:ext cx="4103687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Rectangle 21"/>
          <p:cNvSpPr>
            <a:spLocks noChangeArrowheads="1"/>
          </p:cNvSpPr>
          <p:nvPr/>
        </p:nvSpPr>
        <p:spPr bwMode="auto">
          <a:xfrm>
            <a:off x="144463" y="1066800"/>
            <a:ext cx="4572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mořské, chybí rohovinný krunýř, i kostěný je redukován na malé des-tičky překryté kůží, veslovité nohy</a:t>
            </a:r>
            <a:endParaRPr lang="cs-CZ" altLang="cs-CZ" sz="2000" u="sng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71"/>
          <p:cNvSpPr>
            <a:spLocks noChangeArrowheads="1"/>
          </p:cNvSpPr>
          <p:nvPr/>
        </p:nvSpPr>
        <p:spPr bwMode="auto">
          <a:xfrm>
            <a:off x="0" y="-26987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>
                <a:solidFill>
                  <a:schemeClr val="bg2"/>
                </a:solidFill>
                <a:latin typeface="Comic Sans MS" pitchFamily="66" charset="0"/>
              </a:rPr>
              <a:t>X. Amniota - Testudines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3"/>
          <p:cNvSpPr txBox="1">
            <a:spLocks noChangeArrowheads="1"/>
          </p:cNvSpPr>
          <p:nvPr/>
        </p:nvSpPr>
        <p:spPr bwMode="auto">
          <a:xfrm>
            <a:off x="179388" y="728663"/>
            <a:ext cx="4000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CC3300"/>
                </a:solidFill>
                <a:latin typeface="Comic Sans MS" panose="030F0702030302020204" pitchFamily="66" charset="0"/>
              </a:rPr>
              <a:t>Trionychidae – kožnatkovití (30)</a:t>
            </a:r>
          </a:p>
        </p:txBody>
      </p:sp>
      <p:sp>
        <p:nvSpPr>
          <p:cNvPr id="51203" name="Rectangle 5"/>
          <p:cNvSpPr>
            <a:spLocks noChangeArrowheads="1"/>
          </p:cNvSpPr>
          <p:nvPr/>
        </p:nvSpPr>
        <p:spPr bwMode="auto">
          <a:xfrm>
            <a:off x="179388" y="2701925"/>
            <a:ext cx="22018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Apalone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- kožnatka</a:t>
            </a:r>
            <a:endParaRPr lang="cs-CZ" altLang="cs-CZ" sz="1800" u="sng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04" name="Picture 11" descr="Apalone_Trionychidae_pcd3912_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61150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Rectangle 14"/>
          <p:cNvSpPr>
            <a:spLocks noChangeArrowheads="1"/>
          </p:cNvSpPr>
          <p:nvPr/>
        </p:nvSpPr>
        <p:spPr bwMode="auto">
          <a:xfrm>
            <a:off x="177800" y="1092200"/>
            <a:ext cx="56896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Asi 30 druhů, </a:t>
            </a:r>
            <a:r>
              <a:rPr lang="cs-CZ" altLang="cs-CZ" sz="2000">
                <a:solidFill>
                  <a:srgbClr val="CC3300"/>
                </a:solidFill>
                <a:latin typeface="Comic Sans MS" panose="030F0702030302020204" pitchFamily="66" charset="0"/>
              </a:rPr>
              <a:t>chobotovitý čenich</a:t>
            </a: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, redukce rohovinného a částečně i kostěného krunýře, volné spojení carapaxu a plastronu, ploutvovité nohy se 3 prsty a drápy, dravé, ve sladkých i brakických vodách</a:t>
            </a:r>
          </a:p>
        </p:txBody>
      </p:sp>
      <p:sp>
        <p:nvSpPr>
          <p:cNvPr id="51206" name="Rectangle 15"/>
          <p:cNvSpPr>
            <a:spLocks noChangeArrowheads="1"/>
          </p:cNvSpPr>
          <p:nvPr/>
        </p:nvSpPr>
        <p:spPr bwMode="auto">
          <a:xfrm>
            <a:off x="6510338" y="3363913"/>
            <a:ext cx="24542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Trionyx 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- kožnatka, akvaterária</a:t>
            </a:r>
            <a:endParaRPr lang="cs-CZ" altLang="cs-CZ" sz="1800" u="sng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07" name="Picture 21" descr="TRIONYX%20SINEN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836613"/>
            <a:ext cx="3074988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23" descr="retetrtrtra0002xp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321175"/>
            <a:ext cx="2411412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1"/>
          <p:cNvSpPr>
            <a:spLocks noChangeArrowheads="1"/>
          </p:cNvSpPr>
          <p:nvPr/>
        </p:nvSpPr>
        <p:spPr bwMode="auto">
          <a:xfrm>
            <a:off x="0" y="-26987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>
                <a:solidFill>
                  <a:schemeClr val="bg2"/>
                </a:solidFill>
                <a:latin typeface="Comic Sans MS" pitchFamily="66" charset="0"/>
              </a:rPr>
              <a:t>X. Amniota - Testudines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petrolacosau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765175"/>
            <a:ext cx="23764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18"/>
          <p:cNvSpPr>
            <a:spLocks noChangeArrowheads="1"/>
          </p:cNvSpPr>
          <p:nvPr/>
        </p:nvSpPr>
        <p:spPr bwMode="auto">
          <a:xfrm>
            <a:off x="179388" y="1762125"/>
            <a:ext cx="54102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3300"/>
                </a:solidFill>
                <a:latin typeface="Comic Sans MS" panose="030F0702030302020204" pitchFamily="66" charset="0"/>
              </a:rPr>
              <a:t>Ichthyosauria</a:t>
            </a: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 – ryboještěři, druhohorní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( trias-křída) moře, pánev nepřipojena k páteři (jako u ryb), poslední ocasní obratle směřují dolů do dolního laloku ocasní ploutve, konvergence s vodními čelistnatci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- delfíny, dlouhé čelisti s homodontními zuby (200), velké oči - rychlí lovci (2-3 m), živorodí, </a:t>
            </a:r>
            <a:r>
              <a:rPr lang="cs-CZ" altLang="cs-CZ" sz="2000" u="sng">
                <a:solidFill>
                  <a:schemeClr val="bg2"/>
                </a:solidFill>
                <a:latin typeface="Comic Sans MS" panose="030F0702030302020204" pitchFamily="66" charset="0"/>
              </a:rPr>
              <a:t>parapsidní lebka</a:t>
            </a: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, hyperfalangie</a:t>
            </a:r>
          </a:p>
        </p:txBody>
      </p:sp>
      <p:pic>
        <p:nvPicPr>
          <p:cNvPr id="52228" name="Picture 10" descr="icht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4346575"/>
            <a:ext cx="4800600" cy="23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11" descr="stenopterygius_ryboještě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133600"/>
            <a:ext cx="3135313" cy="413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Rectangle 12"/>
          <p:cNvSpPr>
            <a:spLocks noChangeArrowheads="1"/>
          </p:cNvSpPr>
          <p:nvPr/>
        </p:nvSpPr>
        <p:spPr bwMode="auto">
          <a:xfrm>
            <a:off x="5006975" y="6375400"/>
            <a:ext cx="1725613" cy="366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Ichthyosaurus</a:t>
            </a:r>
            <a:endParaRPr lang="cs-CZ" altLang="cs-CZ" sz="1800" u="sng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52231" name="Rectangle 13"/>
          <p:cNvSpPr>
            <a:spLocks noChangeArrowheads="1"/>
          </p:cNvSpPr>
          <p:nvPr/>
        </p:nvSpPr>
        <p:spPr bwMode="auto">
          <a:xfrm>
            <a:off x="7056438" y="6302375"/>
            <a:ext cx="2011362" cy="366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Stenopterygius</a:t>
            </a:r>
            <a:endParaRPr lang="cs-CZ" altLang="cs-CZ" sz="1800" u="sng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52232" name="Rectangle 19"/>
          <p:cNvSpPr>
            <a:spLocks noChangeArrowheads="1"/>
          </p:cNvSpPr>
          <p:nvPr/>
        </p:nvSpPr>
        <p:spPr bwMode="auto">
          <a:xfrm>
            <a:off x="179388" y="1065213"/>
            <a:ext cx="6048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3300"/>
                </a:solidFill>
                <a:latin typeface="Comic Sans MS" panose="030F0702030302020204" pitchFamily="66" charset="0"/>
              </a:rPr>
              <a:t>Petrolacosauria</a:t>
            </a: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 -  </a:t>
            </a:r>
            <a:b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</a:b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1. s </a:t>
            </a:r>
            <a:r>
              <a:rPr lang="cs-CZ" altLang="cs-CZ" sz="2000" u="sng">
                <a:solidFill>
                  <a:schemeClr val="bg2"/>
                </a:solidFill>
                <a:latin typeface="Comic Sans MS" panose="030F0702030302020204" pitchFamily="66" charset="0"/>
              </a:rPr>
              <a:t>diapsidní lebkou</a:t>
            </a: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, dlouhé štíhlé nohy - běh</a:t>
            </a:r>
          </a:p>
        </p:txBody>
      </p:sp>
      <p:sp>
        <p:nvSpPr>
          <p:cNvPr id="52233" name="Rectangle 34"/>
          <p:cNvSpPr>
            <a:spLocks noChangeArrowheads="1"/>
          </p:cNvSpPr>
          <p:nvPr/>
        </p:nvSpPr>
        <p:spPr bwMode="auto">
          <a:xfrm>
            <a:off x="147638" y="584200"/>
            <a:ext cx="449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sng">
                <a:solidFill>
                  <a:srgbClr val="FF3300"/>
                </a:solidFill>
                <a:latin typeface="Comic Sans MS" panose="030F0702030302020204" pitchFamily="66" charset="0"/>
              </a:rPr>
              <a:t>Eureptilia (Diapsida) </a:t>
            </a:r>
            <a:r>
              <a:rPr lang="cs-CZ" altLang="cs-CZ" sz="2000">
                <a:solidFill>
                  <a:srgbClr val="FF3300"/>
                </a:solidFill>
                <a:latin typeface="Comic Sans MS" panose="030F0702030302020204" pitchFamily="66" charset="0"/>
              </a:rPr>
              <a:t>:</a:t>
            </a:r>
          </a:p>
        </p:txBody>
      </p:sp>
      <p:grpSp>
        <p:nvGrpSpPr>
          <p:cNvPr id="52234" name="Group 71"/>
          <p:cNvGrpSpPr>
            <a:grpSpLocks/>
          </p:cNvGrpSpPr>
          <p:nvPr/>
        </p:nvGrpSpPr>
        <p:grpSpPr bwMode="auto">
          <a:xfrm>
            <a:off x="6300788" y="420688"/>
            <a:ext cx="2897187" cy="1423987"/>
            <a:chOff x="4013" y="-4"/>
            <a:chExt cx="1825" cy="897"/>
          </a:xfrm>
        </p:grpSpPr>
        <p:grpSp>
          <p:nvGrpSpPr>
            <p:cNvPr id="52236" name="Group 70"/>
            <p:cNvGrpSpPr>
              <a:grpSpLocks/>
            </p:cNvGrpSpPr>
            <p:nvPr/>
          </p:nvGrpSpPr>
          <p:grpSpPr bwMode="auto">
            <a:xfrm>
              <a:off x="4013" y="-4"/>
              <a:ext cx="1825" cy="897"/>
              <a:chOff x="4013" y="-4"/>
              <a:chExt cx="1825" cy="897"/>
            </a:xfrm>
          </p:grpSpPr>
          <p:grpSp>
            <p:nvGrpSpPr>
              <p:cNvPr id="52240" name="Group 51"/>
              <p:cNvGrpSpPr>
                <a:grpSpLocks/>
              </p:cNvGrpSpPr>
              <p:nvPr/>
            </p:nvGrpSpPr>
            <p:grpSpPr bwMode="auto">
              <a:xfrm>
                <a:off x="4291" y="-4"/>
                <a:ext cx="1547" cy="897"/>
                <a:chOff x="4291" y="-4"/>
                <a:chExt cx="1547" cy="897"/>
              </a:xfrm>
            </p:grpSpPr>
            <p:sp>
              <p:nvSpPr>
                <p:cNvPr id="52251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4291" y="-4"/>
                  <a:ext cx="1547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800">
                      <a:solidFill>
                        <a:srgbClr val="FF3300"/>
                      </a:solidFill>
                      <a:latin typeface="Comic Sans MS" panose="030F0702030302020204" pitchFamily="66" charset="0"/>
                    </a:rPr>
                    <a:t>Petrolacosauridae (†)</a:t>
                  </a:r>
                </a:p>
              </p:txBody>
            </p:sp>
            <p:sp>
              <p:nvSpPr>
                <p:cNvPr id="52252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4291" y="162"/>
                  <a:ext cx="1291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800">
                      <a:solidFill>
                        <a:srgbClr val="FF3300"/>
                      </a:solidFill>
                      <a:latin typeface="Comic Sans MS" panose="030F0702030302020204" pitchFamily="66" charset="0"/>
                    </a:rPr>
                    <a:t>Ichthyosauria (†)</a:t>
                  </a:r>
                </a:p>
              </p:txBody>
            </p:sp>
            <p:sp>
              <p:nvSpPr>
                <p:cNvPr id="52253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4291" y="329"/>
                  <a:ext cx="1303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800">
                      <a:solidFill>
                        <a:schemeClr val="bg2"/>
                      </a:solidFill>
                      <a:latin typeface="Comic Sans MS" panose="030F0702030302020204" pitchFamily="66" charset="0"/>
                    </a:rPr>
                    <a:t>Sauropterygia (†)</a:t>
                  </a:r>
                </a:p>
              </p:txBody>
            </p:sp>
            <p:sp>
              <p:nvSpPr>
                <p:cNvPr id="52254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4301" y="662"/>
                  <a:ext cx="954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800">
                      <a:solidFill>
                        <a:schemeClr val="bg2"/>
                      </a:solidFill>
                      <a:latin typeface="Comic Sans MS" panose="030F0702030302020204" pitchFamily="66" charset="0"/>
                    </a:rPr>
                    <a:t>Lepidosauria</a:t>
                  </a:r>
                </a:p>
              </p:txBody>
            </p:sp>
            <p:sp>
              <p:nvSpPr>
                <p:cNvPr id="52255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4309" y="481"/>
                  <a:ext cx="1378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800">
                      <a:solidFill>
                        <a:schemeClr val="bg2"/>
                      </a:solidFill>
                      <a:latin typeface="Comic Sans MS" panose="030F0702030302020204" pitchFamily="66" charset="0"/>
                    </a:rPr>
                    <a:t>Archosauromorpha</a:t>
                  </a:r>
                </a:p>
              </p:txBody>
            </p:sp>
          </p:grpSp>
          <p:grpSp>
            <p:nvGrpSpPr>
              <p:cNvPr id="52241" name="Group 57"/>
              <p:cNvGrpSpPr>
                <a:grpSpLocks/>
              </p:cNvGrpSpPr>
              <p:nvPr/>
            </p:nvGrpSpPr>
            <p:grpSpPr bwMode="auto">
              <a:xfrm>
                <a:off x="4013" y="125"/>
                <a:ext cx="334" cy="665"/>
                <a:chOff x="3648" y="180"/>
                <a:chExt cx="334" cy="665"/>
              </a:xfrm>
            </p:grpSpPr>
            <p:sp>
              <p:nvSpPr>
                <p:cNvPr id="52242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3648" y="391"/>
                  <a:ext cx="70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52243" name="Line 59"/>
                <p:cNvSpPr>
                  <a:spLocks noChangeShapeType="1"/>
                </p:cNvSpPr>
                <p:nvPr/>
              </p:nvSpPr>
              <p:spPr bwMode="auto">
                <a:xfrm>
                  <a:off x="3718" y="180"/>
                  <a:ext cx="0" cy="392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52244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3718" y="180"/>
                  <a:ext cx="240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52245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3718" y="572"/>
                  <a:ext cx="69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52246" name="Line 62"/>
                <p:cNvSpPr>
                  <a:spLocks noChangeShapeType="1"/>
                </p:cNvSpPr>
                <p:nvPr/>
              </p:nvSpPr>
              <p:spPr bwMode="auto">
                <a:xfrm>
                  <a:off x="3787" y="346"/>
                  <a:ext cx="0" cy="408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52247" name="Line 63"/>
                <p:cNvSpPr>
                  <a:spLocks noChangeShapeType="1"/>
                </p:cNvSpPr>
                <p:nvPr/>
              </p:nvSpPr>
              <p:spPr bwMode="auto">
                <a:xfrm flipV="1">
                  <a:off x="3787" y="346"/>
                  <a:ext cx="172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52248" name="Line 64"/>
                <p:cNvSpPr>
                  <a:spLocks noChangeShapeType="1"/>
                </p:cNvSpPr>
                <p:nvPr/>
              </p:nvSpPr>
              <p:spPr bwMode="auto">
                <a:xfrm flipV="1">
                  <a:off x="3787" y="513"/>
                  <a:ext cx="172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52249" name="Line 65"/>
                <p:cNvSpPr>
                  <a:spLocks noChangeShapeType="1"/>
                </p:cNvSpPr>
                <p:nvPr/>
              </p:nvSpPr>
              <p:spPr bwMode="auto">
                <a:xfrm flipV="1">
                  <a:off x="3878" y="679"/>
                  <a:ext cx="104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52250" name="Line 66"/>
                <p:cNvSpPr>
                  <a:spLocks noChangeShapeType="1"/>
                </p:cNvSpPr>
                <p:nvPr/>
              </p:nvSpPr>
              <p:spPr bwMode="auto">
                <a:xfrm flipV="1">
                  <a:off x="3878" y="845"/>
                  <a:ext cx="104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</p:grpSp>
        <p:grpSp>
          <p:nvGrpSpPr>
            <p:cNvPr id="52237" name="Group 67"/>
            <p:cNvGrpSpPr>
              <a:grpSpLocks/>
            </p:cNvGrpSpPr>
            <p:nvPr/>
          </p:nvGrpSpPr>
          <p:grpSpPr bwMode="auto">
            <a:xfrm>
              <a:off x="4152" y="641"/>
              <a:ext cx="104" cy="159"/>
              <a:chOff x="3787" y="686"/>
              <a:chExt cx="104" cy="159"/>
            </a:xfrm>
          </p:grpSpPr>
          <p:sp>
            <p:nvSpPr>
              <p:cNvPr id="52238" name="Line 68"/>
              <p:cNvSpPr>
                <a:spLocks noChangeShapeType="1"/>
              </p:cNvSpPr>
              <p:nvPr/>
            </p:nvSpPr>
            <p:spPr bwMode="auto">
              <a:xfrm>
                <a:off x="3878" y="686"/>
                <a:ext cx="0" cy="159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2239" name="Line 69"/>
              <p:cNvSpPr>
                <a:spLocks noChangeShapeType="1"/>
              </p:cNvSpPr>
              <p:nvPr/>
            </p:nvSpPr>
            <p:spPr bwMode="auto">
              <a:xfrm flipV="1">
                <a:off x="3787" y="754"/>
                <a:ext cx="10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sp>
        <p:nvSpPr>
          <p:cNvPr id="32" name="Rectangle 71"/>
          <p:cNvSpPr>
            <a:spLocks noChangeArrowheads="1"/>
          </p:cNvSpPr>
          <p:nvPr/>
        </p:nvSpPr>
        <p:spPr bwMode="auto">
          <a:xfrm>
            <a:off x="0" y="-26987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>
                <a:solidFill>
                  <a:schemeClr val="bg2"/>
                </a:solidFill>
                <a:latin typeface="Comic Sans MS" pitchFamily="66" charset="0"/>
              </a:rPr>
              <a:t>X. Amniota - Testudines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plesi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25" y="2060575"/>
            <a:ext cx="3432175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3581400" y="6092825"/>
            <a:ext cx="1981200" cy="366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Plesiosaurus</a:t>
            </a:r>
            <a:endParaRPr lang="cs-CZ" altLang="cs-CZ" sz="2400" u="sng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53252" name="Rectangle 5"/>
          <p:cNvSpPr>
            <a:spLocks noChangeArrowheads="1"/>
          </p:cNvSpPr>
          <p:nvPr/>
        </p:nvSpPr>
        <p:spPr bwMode="auto">
          <a:xfrm>
            <a:off x="34925" y="765175"/>
            <a:ext cx="5707063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0500" indent="-190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3300"/>
                </a:solidFill>
                <a:latin typeface="Comic Sans MS" panose="030F0702030302020204" pitchFamily="66" charset="0"/>
              </a:rPr>
              <a:t>Sauropterygia</a:t>
            </a: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 -  stř. trias-křída,</a:t>
            </a:r>
          </a:p>
          <a:p>
            <a:pPr>
              <a:spcBef>
                <a:spcPct val="40000"/>
              </a:spcBef>
            </a:pPr>
            <a:r>
              <a:rPr lang="cs-CZ" altLang="cs-CZ" sz="2000" u="sng">
                <a:solidFill>
                  <a:schemeClr val="bg2"/>
                </a:solidFill>
                <a:latin typeface="Comic Sans MS" panose="030F0702030302020204" pitchFamily="66" charset="0"/>
              </a:rPr>
              <a:t>euryapsidní lebka</a:t>
            </a: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</a:p>
          <a:p>
            <a:pPr>
              <a:spcBef>
                <a:spcPct val="40000"/>
              </a:spcBef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stejné prodloužené ploutvovité končetiny s hyperfalangií, </a:t>
            </a:r>
          </a:p>
          <a:p>
            <a:pPr>
              <a:spcBef>
                <a:spcPct val="40000"/>
              </a:spcBef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většinou silně protažený krk s malou hlavou, </a:t>
            </a:r>
          </a:p>
          <a:p>
            <a:pPr>
              <a:spcBef>
                <a:spcPct val="40000"/>
              </a:spcBef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velké špičaté zuby - rybožraví, mořští, </a:t>
            </a:r>
            <a:b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</a:b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až 18 m, </a:t>
            </a:r>
          </a:p>
          <a:p>
            <a:pPr>
              <a:spcBef>
                <a:spcPct val="40000"/>
              </a:spcBef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lysé široké ploché tělo</a:t>
            </a:r>
          </a:p>
          <a:p>
            <a:pPr>
              <a:spcBef>
                <a:spcPct val="40000"/>
              </a:spcBef>
            </a:pPr>
            <a:r>
              <a:rPr lang="cs-CZ" altLang="cs-CZ" sz="2000">
                <a:solidFill>
                  <a:srgbClr val="FF3300"/>
                </a:solidFill>
                <a:latin typeface="Comic Sans MS" panose="030F0702030302020204" pitchFamily="66" charset="0"/>
              </a:rPr>
              <a:t>Plesiosauria + Nothosauria + Placodonta</a:t>
            </a:r>
          </a:p>
        </p:txBody>
      </p:sp>
      <p:grpSp>
        <p:nvGrpSpPr>
          <p:cNvPr id="53253" name="Group 103"/>
          <p:cNvGrpSpPr>
            <a:grpSpLocks/>
          </p:cNvGrpSpPr>
          <p:nvPr/>
        </p:nvGrpSpPr>
        <p:grpSpPr bwMode="auto">
          <a:xfrm>
            <a:off x="5778500" y="549275"/>
            <a:ext cx="2897188" cy="1423988"/>
            <a:chOff x="4013" y="-4"/>
            <a:chExt cx="1825" cy="897"/>
          </a:xfrm>
        </p:grpSpPr>
        <p:grpSp>
          <p:nvGrpSpPr>
            <p:cNvPr id="53255" name="Group 104"/>
            <p:cNvGrpSpPr>
              <a:grpSpLocks/>
            </p:cNvGrpSpPr>
            <p:nvPr/>
          </p:nvGrpSpPr>
          <p:grpSpPr bwMode="auto">
            <a:xfrm>
              <a:off x="4013" y="-4"/>
              <a:ext cx="1825" cy="897"/>
              <a:chOff x="4013" y="-4"/>
              <a:chExt cx="1825" cy="897"/>
            </a:xfrm>
          </p:grpSpPr>
          <p:grpSp>
            <p:nvGrpSpPr>
              <p:cNvPr id="53259" name="Group 105"/>
              <p:cNvGrpSpPr>
                <a:grpSpLocks/>
              </p:cNvGrpSpPr>
              <p:nvPr/>
            </p:nvGrpSpPr>
            <p:grpSpPr bwMode="auto">
              <a:xfrm>
                <a:off x="4291" y="-4"/>
                <a:ext cx="1547" cy="897"/>
                <a:chOff x="4291" y="-4"/>
                <a:chExt cx="1547" cy="897"/>
              </a:xfrm>
            </p:grpSpPr>
            <p:sp>
              <p:nvSpPr>
                <p:cNvPr id="53270" name="Text Box 106"/>
                <p:cNvSpPr txBox="1">
                  <a:spLocks noChangeArrowheads="1"/>
                </p:cNvSpPr>
                <p:nvPr/>
              </p:nvSpPr>
              <p:spPr bwMode="auto">
                <a:xfrm>
                  <a:off x="4291" y="-4"/>
                  <a:ext cx="1547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800">
                      <a:solidFill>
                        <a:schemeClr val="bg2"/>
                      </a:solidFill>
                      <a:latin typeface="Comic Sans MS" panose="030F0702030302020204" pitchFamily="66" charset="0"/>
                    </a:rPr>
                    <a:t>Petrolacosauridae (†)</a:t>
                  </a:r>
                </a:p>
              </p:txBody>
            </p:sp>
            <p:sp>
              <p:nvSpPr>
                <p:cNvPr id="53271" name="Text Box 107"/>
                <p:cNvSpPr txBox="1">
                  <a:spLocks noChangeArrowheads="1"/>
                </p:cNvSpPr>
                <p:nvPr/>
              </p:nvSpPr>
              <p:spPr bwMode="auto">
                <a:xfrm>
                  <a:off x="4291" y="162"/>
                  <a:ext cx="1291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800">
                      <a:solidFill>
                        <a:schemeClr val="bg2"/>
                      </a:solidFill>
                      <a:latin typeface="Comic Sans MS" panose="030F0702030302020204" pitchFamily="66" charset="0"/>
                    </a:rPr>
                    <a:t>Ichthyosauria (†)</a:t>
                  </a:r>
                </a:p>
              </p:txBody>
            </p:sp>
            <p:sp>
              <p:nvSpPr>
                <p:cNvPr id="53272" name="Text Box 108"/>
                <p:cNvSpPr txBox="1">
                  <a:spLocks noChangeArrowheads="1"/>
                </p:cNvSpPr>
                <p:nvPr/>
              </p:nvSpPr>
              <p:spPr bwMode="auto">
                <a:xfrm>
                  <a:off x="4291" y="329"/>
                  <a:ext cx="1303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800">
                      <a:solidFill>
                        <a:srgbClr val="FF3300"/>
                      </a:solidFill>
                      <a:latin typeface="Comic Sans MS" panose="030F0702030302020204" pitchFamily="66" charset="0"/>
                    </a:rPr>
                    <a:t>Sauropterygia (†)</a:t>
                  </a:r>
                </a:p>
              </p:txBody>
            </p:sp>
            <p:sp>
              <p:nvSpPr>
                <p:cNvPr id="53273" name="Text Box 109"/>
                <p:cNvSpPr txBox="1">
                  <a:spLocks noChangeArrowheads="1"/>
                </p:cNvSpPr>
                <p:nvPr/>
              </p:nvSpPr>
              <p:spPr bwMode="auto">
                <a:xfrm>
                  <a:off x="4301" y="662"/>
                  <a:ext cx="954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800">
                      <a:solidFill>
                        <a:schemeClr val="bg2"/>
                      </a:solidFill>
                      <a:latin typeface="Comic Sans MS" panose="030F0702030302020204" pitchFamily="66" charset="0"/>
                    </a:rPr>
                    <a:t>Lepidosauria</a:t>
                  </a:r>
                </a:p>
              </p:txBody>
            </p:sp>
            <p:sp>
              <p:nvSpPr>
                <p:cNvPr id="53274" name="Text Box 110"/>
                <p:cNvSpPr txBox="1">
                  <a:spLocks noChangeArrowheads="1"/>
                </p:cNvSpPr>
                <p:nvPr/>
              </p:nvSpPr>
              <p:spPr bwMode="auto">
                <a:xfrm>
                  <a:off x="4309" y="481"/>
                  <a:ext cx="1378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800">
                      <a:solidFill>
                        <a:schemeClr val="bg2"/>
                      </a:solidFill>
                      <a:latin typeface="Comic Sans MS" panose="030F0702030302020204" pitchFamily="66" charset="0"/>
                    </a:rPr>
                    <a:t>Archosauromorpha</a:t>
                  </a:r>
                </a:p>
              </p:txBody>
            </p:sp>
          </p:grpSp>
          <p:grpSp>
            <p:nvGrpSpPr>
              <p:cNvPr id="53260" name="Group 111"/>
              <p:cNvGrpSpPr>
                <a:grpSpLocks/>
              </p:cNvGrpSpPr>
              <p:nvPr/>
            </p:nvGrpSpPr>
            <p:grpSpPr bwMode="auto">
              <a:xfrm>
                <a:off x="4013" y="125"/>
                <a:ext cx="334" cy="665"/>
                <a:chOff x="3648" y="180"/>
                <a:chExt cx="334" cy="665"/>
              </a:xfrm>
            </p:grpSpPr>
            <p:sp>
              <p:nvSpPr>
                <p:cNvPr id="53261" name="Line 112"/>
                <p:cNvSpPr>
                  <a:spLocks noChangeShapeType="1"/>
                </p:cNvSpPr>
                <p:nvPr/>
              </p:nvSpPr>
              <p:spPr bwMode="auto">
                <a:xfrm flipV="1">
                  <a:off x="3648" y="391"/>
                  <a:ext cx="70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53262" name="Line 113"/>
                <p:cNvSpPr>
                  <a:spLocks noChangeShapeType="1"/>
                </p:cNvSpPr>
                <p:nvPr/>
              </p:nvSpPr>
              <p:spPr bwMode="auto">
                <a:xfrm>
                  <a:off x="3718" y="180"/>
                  <a:ext cx="0" cy="392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53263" name="Line 114"/>
                <p:cNvSpPr>
                  <a:spLocks noChangeShapeType="1"/>
                </p:cNvSpPr>
                <p:nvPr/>
              </p:nvSpPr>
              <p:spPr bwMode="auto">
                <a:xfrm flipV="1">
                  <a:off x="3718" y="180"/>
                  <a:ext cx="240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53264" name="Line 115"/>
                <p:cNvSpPr>
                  <a:spLocks noChangeShapeType="1"/>
                </p:cNvSpPr>
                <p:nvPr/>
              </p:nvSpPr>
              <p:spPr bwMode="auto">
                <a:xfrm flipV="1">
                  <a:off x="3718" y="572"/>
                  <a:ext cx="69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53265" name="Line 116"/>
                <p:cNvSpPr>
                  <a:spLocks noChangeShapeType="1"/>
                </p:cNvSpPr>
                <p:nvPr/>
              </p:nvSpPr>
              <p:spPr bwMode="auto">
                <a:xfrm>
                  <a:off x="3787" y="346"/>
                  <a:ext cx="0" cy="408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53266" name="Line 117"/>
                <p:cNvSpPr>
                  <a:spLocks noChangeShapeType="1"/>
                </p:cNvSpPr>
                <p:nvPr/>
              </p:nvSpPr>
              <p:spPr bwMode="auto">
                <a:xfrm flipV="1">
                  <a:off x="3787" y="346"/>
                  <a:ext cx="172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53267" name="Line 118"/>
                <p:cNvSpPr>
                  <a:spLocks noChangeShapeType="1"/>
                </p:cNvSpPr>
                <p:nvPr/>
              </p:nvSpPr>
              <p:spPr bwMode="auto">
                <a:xfrm flipV="1">
                  <a:off x="3787" y="513"/>
                  <a:ext cx="172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53268" name="Line 119"/>
                <p:cNvSpPr>
                  <a:spLocks noChangeShapeType="1"/>
                </p:cNvSpPr>
                <p:nvPr/>
              </p:nvSpPr>
              <p:spPr bwMode="auto">
                <a:xfrm flipV="1">
                  <a:off x="3878" y="679"/>
                  <a:ext cx="104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53269" name="Line 120"/>
                <p:cNvSpPr>
                  <a:spLocks noChangeShapeType="1"/>
                </p:cNvSpPr>
                <p:nvPr/>
              </p:nvSpPr>
              <p:spPr bwMode="auto">
                <a:xfrm flipV="1">
                  <a:off x="3878" y="845"/>
                  <a:ext cx="104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</p:grpSp>
        <p:grpSp>
          <p:nvGrpSpPr>
            <p:cNvPr id="53256" name="Group 121"/>
            <p:cNvGrpSpPr>
              <a:grpSpLocks/>
            </p:cNvGrpSpPr>
            <p:nvPr/>
          </p:nvGrpSpPr>
          <p:grpSpPr bwMode="auto">
            <a:xfrm>
              <a:off x="4152" y="641"/>
              <a:ext cx="104" cy="159"/>
              <a:chOff x="3787" y="686"/>
              <a:chExt cx="104" cy="159"/>
            </a:xfrm>
          </p:grpSpPr>
          <p:sp>
            <p:nvSpPr>
              <p:cNvPr id="53257" name="Line 122"/>
              <p:cNvSpPr>
                <a:spLocks noChangeShapeType="1"/>
              </p:cNvSpPr>
              <p:nvPr/>
            </p:nvSpPr>
            <p:spPr bwMode="auto">
              <a:xfrm>
                <a:off x="3878" y="686"/>
                <a:ext cx="0" cy="159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3258" name="Line 123"/>
              <p:cNvSpPr>
                <a:spLocks noChangeShapeType="1"/>
              </p:cNvSpPr>
              <p:nvPr/>
            </p:nvSpPr>
            <p:spPr bwMode="auto">
              <a:xfrm flipV="1">
                <a:off x="3787" y="754"/>
                <a:ext cx="10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sp>
        <p:nvSpPr>
          <p:cNvPr id="27" name="Rectangle 71"/>
          <p:cNvSpPr>
            <a:spLocks noChangeArrowheads="1"/>
          </p:cNvSpPr>
          <p:nvPr/>
        </p:nvSpPr>
        <p:spPr bwMode="auto">
          <a:xfrm>
            <a:off x="0" y="-26987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>
                <a:solidFill>
                  <a:schemeClr val="bg2"/>
                </a:solidFill>
                <a:latin typeface="Comic Sans MS" pitchFamily="66" charset="0"/>
              </a:rPr>
              <a:t>X. Amniota - Testudines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0"/>
          <p:cNvSpPr>
            <a:spLocks noChangeArrowheads="1"/>
          </p:cNvSpPr>
          <p:nvPr/>
        </p:nvSpPr>
        <p:spPr bwMode="auto">
          <a:xfrm>
            <a:off x="684213" y="1058863"/>
            <a:ext cx="7559675" cy="285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rgbClr val="FF3300"/>
                </a:solidFill>
                <a:latin typeface="Comic Sans MS" panose="030F0702030302020204" pitchFamily="66" charset="0"/>
              </a:rPr>
              <a:t>Archosauromorpha</a:t>
            </a:r>
            <a:r>
              <a:rPr lang="cs-CZ" altLang="cs-CZ" sz="1800" b="1" dirty="0">
                <a:solidFill>
                  <a:srgbClr val="FF3300"/>
                </a:solidFill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altLang="cs-CZ" sz="1800" b="1" dirty="0">
              <a:solidFill>
                <a:srgbClr val="FF33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silnější zadní končetiny, tendence k bipedii, prodloužení bérců a ostatních částí zadní končetiny, změna pozice bérců a předloktí - nohy směřují dopředu, silný ocas k vyvažování při bipedii, mnoho vymřelých skupin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cs-CZ" altLang="cs-CZ" sz="2000" dirty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alveolární zuby - </a:t>
            </a:r>
            <a:r>
              <a:rPr lang="cs-CZ" altLang="cs-CZ" sz="2000" dirty="0" err="1">
                <a:solidFill>
                  <a:srgbClr val="FF3300"/>
                </a:solidFill>
                <a:latin typeface="Comic Sans MS" panose="030F0702030302020204" pitchFamily="66" charset="0"/>
              </a:rPr>
              <a:t>thecodontní</a:t>
            </a:r>
            <a:endParaRPr lang="cs-CZ" altLang="cs-CZ" sz="2000" dirty="0">
              <a:solidFill>
                <a:srgbClr val="FF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54275" name="Text Box 73"/>
          <p:cNvSpPr txBox="1">
            <a:spLocks noChangeArrowheads="1"/>
          </p:cNvSpPr>
          <p:nvPr/>
        </p:nvSpPr>
        <p:spPr bwMode="auto">
          <a:xfrm>
            <a:off x="304800" y="-60325"/>
            <a:ext cx="883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77825" indent="-3778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2"/>
                </a:solidFill>
                <a:latin typeface="Comic Sans MS" panose="030F0702030302020204" pitchFamily="66" charset="0"/>
              </a:rPr>
              <a:t>	</a:t>
            </a:r>
          </a:p>
        </p:txBody>
      </p:sp>
      <p:sp>
        <p:nvSpPr>
          <p:cNvPr id="5" name="Rectangle 71"/>
          <p:cNvSpPr>
            <a:spLocks noChangeArrowheads="1"/>
          </p:cNvSpPr>
          <p:nvPr/>
        </p:nvSpPr>
        <p:spPr bwMode="auto">
          <a:xfrm>
            <a:off x="0" y="-26987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X. </a:t>
            </a:r>
            <a:r>
              <a:rPr lang="cs-CZ" sz="1800" dirty="0" err="1">
                <a:solidFill>
                  <a:schemeClr val="bg2"/>
                </a:solidFill>
                <a:latin typeface="Comic Sans MS" pitchFamily="66" charset="0"/>
              </a:rPr>
              <a:t>Amniota</a:t>
            </a: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 -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Archosauria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Line 6"/>
          <p:cNvSpPr>
            <a:spLocks noChangeShapeType="1"/>
          </p:cNvSpPr>
          <p:nvPr/>
        </p:nvSpPr>
        <p:spPr bwMode="auto">
          <a:xfrm>
            <a:off x="107504" y="1670050"/>
            <a:ext cx="3048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5302" name="Line 7"/>
          <p:cNvSpPr>
            <a:spLocks noChangeShapeType="1"/>
          </p:cNvSpPr>
          <p:nvPr/>
        </p:nvSpPr>
        <p:spPr bwMode="auto">
          <a:xfrm>
            <a:off x="412304" y="1136650"/>
            <a:ext cx="0" cy="1087438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5303" name="Line 8"/>
          <p:cNvSpPr>
            <a:spLocks noChangeShapeType="1"/>
          </p:cNvSpPr>
          <p:nvPr/>
        </p:nvSpPr>
        <p:spPr bwMode="auto">
          <a:xfrm>
            <a:off x="564704" y="1593850"/>
            <a:ext cx="28194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5304" name="Line 9"/>
          <p:cNvSpPr>
            <a:spLocks noChangeShapeType="1"/>
          </p:cNvSpPr>
          <p:nvPr/>
        </p:nvSpPr>
        <p:spPr bwMode="auto">
          <a:xfrm>
            <a:off x="564704" y="1593850"/>
            <a:ext cx="1588" cy="113347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5305" name="Line 10"/>
          <p:cNvSpPr>
            <a:spLocks noChangeShapeType="1"/>
          </p:cNvSpPr>
          <p:nvPr/>
        </p:nvSpPr>
        <p:spPr bwMode="auto">
          <a:xfrm flipV="1">
            <a:off x="412304" y="2203450"/>
            <a:ext cx="1524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5306" name="Line 11"/>
          <p:cNvSpPr>
            <a:spLocks noChangeShapeType="1"/>
          </p:cNvSpPr>
          <p:nvPr/>
        </p:nvSpPr>
        <p:spPr bwMode="auto">
          <a:xfrm>
            <a:off x="717104" y="2127250"/>
            <a:ext cx="26670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5307" name="Line 12"/>
          <p:cNvSpPr>
            <a:spLocks noChangeShapeType="1"/>
          </p:cNvSpPr>
          <p:nvPr/>
        </p:nvSpPr>
        <p:spPr bwMode="auto">
          <a:xfrm>
            <a:off x="717104" y="2127250"/>
            <a:ext cx="0" cy="11430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5308" name="Line 13"/>
          <p:cNvSpPr>
            <a:spLocks noChangeShapeType="1"/>
          </p:cNvSpPr>
          <p:nvPr/>
        </p:nvSpPr>
        <p:spPr bwMode="auto">
          <a:xfrm>
            <a:off x="869504" y="2660650"/>
            <a:ext cx="0" cy="11430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5309" name="Line 14"/>
          <p:cNvSpPr>
            <a:spLocks noChangeShapeType="1"/>
          </p:cNvSpPr>
          <p:nvPr/>
        </p:nvSpPr>
        <p:spPr bwMode="auto">
          <a:xfrm>
            <a:off x="1021904" y="3194050"/>
            <a:ext cx="23622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5310" name="Line 15"/>
          <p:cNvSpPr>
            <a:spLocks noChangeShapeType="1"/>
          </p:cNvSpPr>
          <p:nvPr/>
        </p:nvSpPr>
        <p:spPr bwMode="auto">
          <a:xfrm>
            <a:off x="1021904" y="3194050"/>
            <a:ext cx="0" cy="11430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5311" name="Line 16"/>
          <p:cNvSpPr>
            <a:spLocks noChangeShapeType="1"/>
          </p:cNvSpPr>
          <p:nvPr/>
        </p:nvSpPr>
        <p:spPr bwMode="auto">
          <a:xfrm>
            <a:off x="1174304" y="3727450"/>
            <a:ext cx="22098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5312" name="Line 17"/>
          <p:cNvSpPr>
            <a:spLocks noChangeShapeType="1"/>
          </p:cNvSpPr>
          <p:nvPr/>
        </p:nvSpPr>
        <p:spPr bwMode="auto">
          <a:xfrm>
            <a:off x="1174304" y="3727450"/>
            <a:ext cx="0" cy="11430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5313" name="Line 18"/>
          <p:cNvSpPr>
            <a:spLocks noChangeShapeType="1"/>
          </p:cNvSpPr>
          <p:nvPr/>
        </p:nvSpPr>
        <p:spPr bwMode="auto">
          <a:xfrm>
            <a:off x="1326704" y="4260850"/>
            <a:ext cx="1160463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5314" name="Line 19"/>
          <p:cNvSpPr>
            <a:spLocks noChangeShapeType="1"/>
          </p:cNvSpPr>
          <p:nvPr/>
        </p:nvSpPr>
        <p:spPr bwMode="auto">
          <a:xfrm>
            <a:off x="1326704" y="4260850"/>
            <a:ext cx="4762" cy="1112366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5318" name="Line 23"/>
          <p:cNvSpPr>
            <a:spLocks noChangeShapeType="1"/>
          </p:cNvSpPr>
          <p:nvPr/>
        </p:nvSpPr>
        <p:spPr bwMode="auto">
          <a:xfrm>
            <a:off x="869504" y="2660650"/>
            <a:ext cx="2514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5319" name="Line 24"/>
          <p:cNvSpPr>
            <a:spLocks noChangeShapeType="1"/>
          </p:cNvSpPr>
          <p:nvPr/>
        </p:nvSpPr>
        <p:spPr bwMode="auto">
          <a:xfrm>
            <a:off x="412304" y="1136650"/>
            <a:ext cx="29718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5320" name="Text Box 25"/>
          <p:cNvSpPr txBox="1">
            <a:spLocks noChangeArrowheads="1"/>
          </p:cNvSpPr>
          <p:nvPr/>
        </p:nvSpPr>
        <p:spPr bwMode="auto">
          <a:xfrm>
            <a:off x="3460304" y="960438"/>
            <a:ext cx="21431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Rhyncosauria (†)</a:t>
            </a:r>
          </a:p>
        </p:txBody>
      </p:sp>
      <p:grpSp>
        <p:nvGrpSpPr>
          <p:cNvPr id="55321" name="Group 26"/>
          <p:cNvGrpSpPr>
            <a:grpSpLocks/>
          </p:cNvGrpSpPr>
          <p:nvPr/>
        </p:nvGrpSpPr>
        <p:grpSpPr bwMode="auto">
          <a:xfrm>
            <a:off x="7622729" y="3089275"/>
            <a:ext cx="333375" cy="2847975"/>
            <a:chOff x="3600" y="1392"/>
            <a:chExt cx="192" cy="1728"/>
          </a:xfrm>
        </p:grpSpPr>
        <p:sp>
          <p:nvSpPr>
            <p:cNvPr id="55364" name="Line 27"/>
            <p:cNvSpPr>
              <a:spLocks noChangeShapeType="1"/>
            </p:cNvSpPr>
            <p:nvPr/>
          </p:nvSpPr>
          <p:spPr bwMode="auto">
            <a:xfrm>
              <a:off x="3792" y="1392"/>
              <a:ext cx="0" cy="172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5365" name="Line 28"/>
            <p:cNvSpPr>
              <a:spLocks noChangeShapeType="1"/>
            </p:cNvSpPr>
            <p:nvPr/>
          </p:nvSpPr>
          <p:spPr bwMode="auto">
            <a:xfrm>
              <a:off x="3600" y="1392"/>
              <a:ext cx="192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5366" name="Line 29"/>
            <p:cNvSpPr>
              <a:spLocks noChangeShapeType="1"/>
            </p:cNvSpPr>
            <p:nvPr/>
          </p:nvSpPr>
          <p:spPr bwMode="auto">
            <a:xfrm>
              <a:off x="3600" y="3120"/>
              <a:ext cx="192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55322" name="Text Box 30"/>
          <p:cNvSpPr txBox="1">
            <a:spLocks noChangeArrowheads="1"/>
          </p:cNvSpPr>
          <p:nvPr/>
        </p:nvSpPr>
        <p:spPr bwMode="auto">
          <a:xfrm>
            <a:off x="7948167" y="3654425"/>
            <a:ext cx="488950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Archosauria</a:t>
            </a:r>
          </a:p>
        </p:txBody>
      </p:sp>
      <p:grpSp>
        <p:nvGrpSpPr>
          <p:cNvPr id="55323" name="Group 31"/>
          <p:cNvGrpSpPr>
            <a:grpSpLocks/>
          </p:cNvGrpSpPr>
          <p:nvPr/>
        </p:nvGrpSpPr>
        <p:grpSpPr bwMode="auto">
          <a:xfrm>
            <a:off x="8184704" y="908050"/>
            <a:ext cx="228600" cy="5029200"/>
            <a:chOff x="3600" y="1392"/>
            <a:chExt cx="192" cy="1728"/>
          </a:xfrm>
        </p:grpSpPr>
        <p:sp>
          <p:nvSpPr>
            <p:cNvPr id="55361" name="Line 32"/>
            <p:cNvSpPr>
              <a:spLocks noChangeShapeType="1"/>
            </p:cNvSpPr>
            <p:nvPr/>
          </p:nvSpPr>
          <p:spPr bwMode="auto">
            <a:xfrm>
              <a:off x="3792" y="1392"/>
              <a:ext cx="0" cy="172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5362" name="Line 33"/>
            <p:cNvSpPr>
              <a:spLocks noChangeShapeType="1"/>
            </p:cNvSpPr>
            <p:nvPr/>
          </p:nvSpPr>
          <p:spPr bwMode="auto">
            <a:xfrm>
              <a:off x="3600" y="1392"/>
              <a:ext cx="192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5363" name="Line 34"/>
            <p:cNvSpPr>
              <a:spLocks noChangeShapeType="1"/>
            </p:cNvSpPr>
            <p:nvPr/>
          </p:nvSpPr>
          <p:spPr bwMode="auto">
            <a:xfrm>
              <a:off x="3600" y="3120"/>
              <a:ext cx="192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55324" name="Text Box 35"/>
          <p:cNvSpPr txBox="1">
            <a:spLocks noChangeArrowheads="1"/>
          </p:cNvSpPr>
          <p:nvPr/>
        </p:nvSpPr>
        <p:spPr bwMode="auto">
          <a:xfrm>
            <a:off x="8481567" y="1898650"/>
            <a:ext cx="488950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Archosauromorpha</a:t>
            </a:r>
          </a:p>
        </p:txBody>
      </p:sp>
      <p:sp>
        <p:nvSpPr>
          <p:cNvPr id="55325" name="Line 36"/>
          <p:cNvSpPr>
            <a:spLocks noChangeShapeType="1"/>
          </p:cNvSpPr>
          <p:nvPr/>
        </p:nvSpPr>
        <p:spPr bwMode="auto">
          <a:xfrm flipV="1">
            <a:off x="564704" y="2736850"/>
            <a:ext cx="1524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5326" name="Line 37"/>
          <p:cNvSpPr>
            <a:spLocks noChangeShapeType="1"/>
          </p:cNvSpPr>
          <p:nvPr/>
        </p:nvSpPr>
        <p:spPr bwMode="auto">
          <a:xfrm flipV="1">
            <a:off x="717104" y="3270250"/>
            <a:ext cx="1524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5327" name="Line 38"/>
          <p:cNvSpPr>
            <a:spLocks noChangeShapeType="1"/>
          </p:cNvSpPr>
          <p:nvPr/>
        </p:nvSpPr>
        <p:spPr bwMode="auto">
          <a:xfrm flipV="1">
            <a:off x="869504" y="3803650"/>
            <a:ext cx="1524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5328" name="Line 39"/>
          <p:cNvSpPr>
            <a:spLocks noChangeShapeType="1"/>
          </p:cNvSpPr>
          <p:nvPr/>
        </p:nvSpPr>
        <p:spPr bwMode="auto">
          <a:xfrm flipV="1">
            <a:off x="1021904" y="4337050"/>
            <a:ext cx="1524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5329" name="Line 40"/>
          <p:cNvSpPr>
            <a:spLocks noChangeShapeType="1"/>
          </p:cNvSpPr>
          <p:nvPr/>
        </p:nvSpPr>
        <p:spPr bwMode="auto">
          <a:xfrm flipV="1">
            <a:off x="1174304" y="4870450"/>
            <a:ext cx="1524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5331" name="Text Box 42"/>
          <p:cNvSpPr txBox="1">
            <a:spLocks noChangeArrowheads="1"/>
          </p:cNvSpPr>
          <p:nvPr/>
        </p:nvSpPr>
        <p:spPr bwMode="auto">
          <a:xfrm>
            <a:off x="3460304" y="1417638"/>
            <a:ext cx="2613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Prolacertiformes (†)</a:t>
            </a:r>
          </a:p>
        </p:txBody>
      </p:sp>
      <p:sp>
        <p:nvSpPr>
          <p:cNvPr id="55332" name="Text Box 43"/>
          <p:cNvSpPr txBox="1">
            <a:spLocks noChangeArrowheads="1"/>
          </p:cNvSpPr>
          <p:nvPr/>
        </p:nvSpPr>
        <p:spPr bwMode="auto">
          <a:xfrm>
            <a:off x="3460304" y="1951038"/>
            <a:ext cx="2522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Proterosuchidae (†)</a:t>
            </a:r>
          </a:p>
        </p:txBody>
      </p:sp>
      <p:sp>
        <p:nvSpPr>
          <p:cNvPr id="55333" name="Text Box 44"/>
          <p:cNvSpPr txBox="1">
            <a:spLocks noChangeArrowheads="1"/>
          </p:cNvSpPr>
          <p:nvPr/>
        </p:nvSpPr>
        <p:spPr bwMode="auto">
          <a:xfrm>
            <a:off x="3460304" y="2484438"/>
            <a:ext cx="2554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Erythrosuchidae (†)</a:t>
            </a:r>
          </a:p>
        </p:txBody>
      </p:sp>
      <p:sp>
        <p:nvSpPr>
          <p:cNvPr id="55334" name="Text Box 45"/>
          <p:cNvSpPr txBox="1">
            <a:spLocks noChangeArrowheads="1"/>
          </p:cNvSpPr>
          <p:nvPr/>
        </p:nvSpPr>
        <p:spPr bwMode="auto">
          <a:xfrm>
            <a:off x="3460304" y="3017838"/>
            <a:ext cx="19065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Crocodylotarsi</a:t>
            </a:r>
          </a:p>
        </p:txBody>
      </p:sp>
      <p:sp>
        <p:nvSpPr>
          <p:cNvPr id="55335" name="Text Box 46"/>
          <p:cNvSpPr txBox="1">
            <a:spLocks noChangeArrowheads="1"/>
          </p:cNvSpPr>
          <p:nvPr/>
        </p:nvSpPr>
        <p:spPr bwMode="auto">
          <a:xfrm>
            <a:off x="3460304" y="3551238"/>
            <a:ext cx="1954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Pterosauria (†)</a:t>
            </a:r>
          </a:p>
        </p:txBody>
      </p:sp>
      <p:sp>
        <p:nvSpPr>
          <p:cNvPr id="55336" name="Text Box 47"/>
          <p:cNvSpPr txBox="1">
            <a:spLocks noChangeArrowheads="1"/>
          </p:cNvSpPr>
          <p:nvPr/>
        </p:nvSpPr>
        <p:spPr bwMode="auto">
          <a:xfrm>
            <a:off x="2436367" y="4076700"/>
            <a:ext cx="1847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Saurischia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(†)</a:t>
            </a:r>
          </a:p>
        </p:txBody>
      </p:sp>
      <p:sp>
        <p:nvSpPr>
          <p:cNvPr id="55337" name="Text Box 48"/>
          <p:cNvSpPr txBox="1">
            <a:spLocks noChangeArrowheads="1"/>
          </p:cNvSpPr>
          <p:nvPr/>
        </p:nvSpPr>
        <p:spPr bwMode="auto">
          <a:xfrm>
            <a:off x="4508152" y="3965575"/>
            <a:ext cx="22240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Sauropodomorpha</a:t>
            </a:r>
            <a:r>
              <a:rPr lang="cs-CZ" altLang="cs-CZ" sz="16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(†)</a:t>
            </a:r>
          </a:p>
        </p:txBody>
      </p:sp>
      <p:sp>
        <p:nvSpPr>
          <p:cNvPr id="55338" name="Text Box 49"/>
          <p:cNvSpPr txBox="1">
            <a:spLocks noChangeArrowheads="1"/>
          </p:cNvSpPr>
          <p:nvPr/>
        </p:nvSpPr>
        <p:spPr bwMode="auto">
          <a:xfrm>
            <a:off x="4932040" y="5373216"/>
            <a:ext cx="12041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Theropoda</a:t>
            </a:r>
            <a:endParaRPr lang="cs-CZ" altLang="cs-CZ" sz="16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55339" name="Group 50"/>
          <p:cNvGrpSpPr>
            <a:grpSpLocks/>
          </p:cNvGrpSpPr>
          <p:nvPr/>
        </p:nvGrpSpPr>
        <p:grpSpPr bwMode="auto">
          <a:xfrm>
            <a:off x="7019056" y="4108450"/>
            <a:ext cx="228600" cy="1828800"/>
            <a:chOff x="3600" y="1392"/>
            <a:chExt cx="192" cy="1728"/>
          </a:xfrm>
        </p:grpSpPr>
        <p:sp>
          <p:nvSpPr>
            <p:cNvPr id="55358" name="Line 51"/>
            <p:cNvSpPr>
              <a:spLocks noChangeShapeType="1"/>
            </p:cNvSpPr>
            <p:nvPr/>
          </p:nvSpPr>
          <p:spPr bwMode="auto">
            <a:xfrm>
              <a:off x="3792" y="1392"/>
              <a:ext cx="0" cy="172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5359" name="Line 52"/>
            <p:cNvSpPr>
              <a:spLocks noChangeShapeType="1"/>
            </p:cNvSpPr>
            <p:nvPr/>
          </p:nvSpPr>
          <p:spPr bwMode="auto">
            <a:xfrm>
              <a:off x="3600" y="1392"/>
              <a:ext cx="192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5360" name="Line 53"/>
            <p:cNvSpPr>
              <a:spLocks noChangeShapeType="1"/>
            </p:cNvSpPr>
            <p:nvPr/>
          </p:nvSpPr>
          <p:spPr bwMode="auto">
            <a:xfrm>
              <a:off x="3600" y="3120"/>
              <a:ext cx="192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55340" name="Text Box 54"/>
          <p:cNvSpPr txBox="1">
            <a:spLocks noChangeArrowheads="1"/>
          </p:cNvSpPr>
          <p:nvPr/>
        </p:nvSpPr>
        <p:spPr bwMode="auto">
          <a:xfrm>
            <a:off x="7179394" y="4371975"/>
            <a:ext cx="48895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Dinosauria</a:t>
            </a:r>
          </a:p>
        </p:txBody>
      </p:sp>
      <p:sp>
        <p:nvSpPr>
          <p:cNvPr id="55342" name="Line 59"/>
          <p:cNvSpPr>
            <a:spLocks noChangeShapeType="1"/>
          </p:cNvSpPr>
          <p:nvPr/>
        </p:nvSpPr>
        <p:spPr bwMode="auto">
          <a:xfrm>
            <a:off x="6048184" y="5589240"/>
            <a:ext cx="1800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5343" name="Text Box 60"/>
          <p:cNvSpPr txBox="1">
            <a:spLocks noChangeArrowheads="1"/>
          </p:cNvSpPr>
          <p:nvPr/>
        </p:nvSpPr>
        <p:spPr bwMode="auto">
          <a:xfrm>
            <a:off x="6229925" y="5373216"/>
            <a:ext cx="6463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Aves</a:t>
            </a:r>
            <a:endParaRPr lang="cs-CZ" altLang="cs-CZ" sz="16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55344" name="Rectangle 61"/>
          <p:cNvSpPr>
            <a:spLocks noChangeArrowheads="1"/>
          </p:cNvSpPr>
          <p:nvPr/>
        </p:nvSpPr>
        <p:spPr bwMode="auto">
          <a:xfrm>
            <a:off x="2356568" y="2924175"/>
            <a:ext cx="4535066" cy="2895600"/>
          </a:xfrm>
          <a:prstGeom prst="rect">
            <a:avLst/>
          </a:prstGeom>
          <a:noFill/>
          <a:ln w="28575">
            <a:solidFill>
              <a:schemeClr val="bg2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 dirty="0">
              <a:latin typeface="Arial" panose="020B0604020202020204" pitchFamily="34" charset="0"/>
            </a:endParaRPr>
          </a:p>
        </p:txBody>
      </p:sp>
      <p:grpSp>
        <p:nvGrpSpPr>
          <p:cNvPr id="55345" name="Group 62"/>
          <p:cNvGrpSpPr>
            <a:grpSpLocks/>
          </p:cNvGrpSpPr>
          <p:nvPr/>
        </p:nvGrpSpPr>
        <p:grpSpPr bwMode="auto">
          <a:xfrm>
            <a:off x="7622729" y="1936750"/>
            <a:ext cx="304800" cy="935038"/>
            <a:chOff x="3600" y="1392"/>
            <a:chExt cx="192" cy="1728"/>
          </a:xfrm>
        </p:grpSpPr>
        <p:sp>
          <p:nvSpPr>
            <p:cNvPr id="55352" name="Line 63"/>
            <p:cNvSpPr>
              <a:spLocks noChangeShapeType="1"/>
            </p:cNvSpPr>
            <p:nvPr/>
          </p:nvSpPr>
          <p:spPr bwMode="auto">
            <a:xfrm>
              <a:off x="3792" y="1392"/>
              <a:ext cx="0" cy="172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5353" name="Line 64"/>
            <p:cNvSpPr>
              <a:spLocks noChangeShapeType="1"/>
            </p:cNvSpPr>
            <p:nvPr/>
          </p:nvSpPr>
          <p:spPr bwMode="auto">
            <a:xfrm>
              <a:off x="3600" y="1392"/>
              <a:ext cx="192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5354" name="Line 65"/>
            <p:cNvSpPr>
              <a:spLocks noChangeShapeType="1"/>
            </p:cNvSpPr>
            <p:nvPr/>
          </p:nvSpPr>
          <p:spPr bwMode="auto">
            <a:xfrm>
              <a:off x="3600" y="3120"/>
              <a:ext cx="192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55346" name="Text Box 66"/>
          <p:cNvSpPr txBox="1">
            <a:spLocks noChangeArrowheads="1"/>
          </p:cNvSpPr>
          <p:nvPr/>
        </p:nvSpPr>
        <p:spPr bwMode="auto">
          <a:xfrm>
            <a:off x="7905304" y="1360488"/>
            <a:ext cx="48895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„Thecodontia“</a:t>
            </a:r>
          </a:p>
        </p:txBody>
      </p:sp>
      <p:sp>
        <p:nvSpPr>
          <p:cNvPr id="72" name="Text Box 48"/>
          <p:cNvSpPr txBox="1">
            <a:spLocks noChangeArrowheads="1"/>
          </p:cNvSpPr>
          <p:nvPr/>
        </p:nvSpPr>
        <p:spPr bwMode="auto">
          <a:xfrm>
            <a:off x="4507903" y="4221088"/>
            <a:ext cx="21114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Herrerasauridae</a:t>
            </a:r>
            <a:r>
              <a:rPr lang="cs-CZ" altLang="cs-CZ" sz="16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(†)</a:t>
            </a:r>
          </a:p>
        </p:txBody>
      </p:sp>
      <p:grpSp>
        <p:nvGrpSpPr>
          <p:cNvPr id="7" name="Skupina 6"/>
          <p:cNvGrpSpPr/>
          <p:nvPr/>
        </p:nvGrpSpPr>
        <p:grpSpPr>
          <a:xfrm>
            <a:off x="4224212" y="4149080"/>
            <a:ext cx="283940" cy="288032"/>
            <a:chOff x="4224212" y="4149080"/>
            <a:chExt cx="283940" cy="288032"/>
          </a:xfrm>
        </p:grpSpPr>
        <p:cxnSp>
          <p:nvCxnSpPr>
            <p:cNvPr id="3" name="Přímá spojnice 2"/>
            <p:cNvCxnSpPr/>
            <p:nvPr/>
          </p:nvCxnSpPr>
          <p:spPr bwMode="auto">
            <a:xfrm flipH="1" flipV="1">
              <a:off x="4376388" y="4149080"/>
              <a:ext cx="131764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Přímá spojnice 74"/>
            <p:cNvCxnSpPr/>
            <p:nvPr/>
          </p:nvCxnSpPr>
          <p:spPr bwMode="auto">
            <a:xfrm flipH="1" flipV="1">
              <a:off x="4368228" y="4437112"/>
              <a:ext cx="131764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" name="Přímá spojnice 4"/>
            <p:cNvCxnSpPr/>
            <p:nvPr/>
          </p:nvCxnSpPr>
          <p:spPr bwMode="auto">
            <a:xfrm flipH="1">
              <a:off x="4368228" y="4149080"/>
              <a:ext cx="0" cy="28803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Přímá spojnice 77"/>
            <p:cNvCxnSpPr/>
            <p:nvPr/>
          </p:nvCxnSpPr>
          <p:spPr bwMode="auto">
            <a:xfrm flipH="1" flipV="1">
              <a:off x="4224212" y="4293096"/>
              <a:ext cx="131764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0" name="Line 18"/>
          <p:cNvSpPr>
            <a:spLocks noChangeShapeType="1"/>
          </p:cNvSpPr>
          <p:nvPr/>
        </p:nvSpPr>
        <p:spPr bwMode="auto">
          <a:xfrm>
            <a:off x="1331640" y="5373216"/>
            <a:ext cx="1160463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1" name="Text Box 47"/>
          <p:cNvSpPr txBox="1">
            <a:spLocks noChangeArrowheads="1"/>
          </p:cNvSpPr>
          <p:nvPr/>
        </p:nvSpPr>
        <p:spPr bwMode="auto">
          <a:xfrm>
            <a:off x="2436118" y="5189190"/>
            <a:ext cx="23631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Ornithoscelida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(†)</a:t>
            </a:r>
            <a:endParaRPr lang="cs-CZ" altLang="cs-CZ" sz="20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83" name="Skupina 82"/>
          <p:cNvGrpSpPr/>
          <p:nvPr/>
        </p:nvGrpSpPr>
        <p:grpSpPr>
          <a:xfrm>
            <a:off x="4720108" y="5229200"/>
            <a:ext cx="283940" cy="288032"/>
            <a:chOff x="4224212" y="4149080"/>
            <a:chExt cx="283940" cy="288032"/>
          </a:xfrm>
        </p:grpSpPr>
        <p:cxnSp>
          <p:nvCxnSpPr>
            <p:cNvPr id="84" name="Přímá spojnice 83"/>
            <p:cNvCxnSpPr/>
            <p:nvPr/>
          </p:nvCxnSpPr>
          <p:spPr bwMode="auto">
            <a:xfrm flipH="1" flipV="1">
              <a:off x="4376388" y="4149080"/>
              <a:ext cx="131764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Přímá spojnice 84"/>
            <p:cNvCxnSpPr/>
            <p:nvPr/>
          </p:nvCxnSpPr>
          <p:spPr bwMode="auto">
            <a:xfrm flipH="1" flipV="1">
              <a:off x="4368228" y="4437112"/>
              <a:ext cx="131764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Přímá spojnice 85"/>
            <p:cNvCxnSpPr/>
            <p:nvPr/>
          </p:nvCxnSpPr>
          <p:spPr bwMode="auto">
            <a:xfrm flipH="1">
              <a:off x="4368228" y="4149080"/>
              <a:ext cx="0" cy="28803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Přímá spojnice 86"/>
            <p:cNvCxnSpPr/>
            <p:nvPr/>
          </p:nvCxnSpPr>
          <p:spPr bwMode="auto">
            <a:xfrm flipH="1" flipV="1">
              <a:off x="4224212" y="4293096"/>
              <a:ext cx="131764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8" name="Text Box 48"/>
          <p:cNvSpPr txBox="1">
            <a:spLocks noChangeArrowheads="1"/>
          </p:cNvSpPr>
          <p:nvPr/>
        </p:nvSpPr>
        <p:spPr bwMode="auto">
          <a:xfrm>
            <a:off x="4980805" y="5085184"/>
            <a:ext cx="15872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Ornitischia</a:t>
            </a:r>
            <a:r>
              <a:rPr lang="cs-CZ" altLang="cs-CZ" sz="16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(†)</a:t>
            </a:r>
            <a:endParaRPr lang="cs-CZ" altLang="cs-CZ" sz="16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611560" y="6042774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0" dirty="0">
                <a:solidFill>
                  <a:schemeClr val="bg2"/>
                </a:solidFill>
                <a:latin typeface="Calibri" panose="020F0502020204030204" pitchFamily="34" charset="0"/>
              </a:rPr>
              <a:t>Baron, </a:t>
            </a:r>
            <a:r>
              <a:rPr lang="sv-SE" sz="1400" dirty="0" smtClean="0">
                <a:solidFill>
                  <a:schemeClr val="bg2"/>
                </a:solidFill>
                <a:latin typeface="Calibri" panose="020F0502020204030204" pitchFamily="34" charset="0"/>
              </a:rPr>
              <a:t>M</a:t>
            </a:r>
            <a:r>
              <a:rPr lang="cs-CZ" sz="1400" dirty="0" smtClean="0">
                <a:solidFill>
                  <a:schemeClr val="bg2"/>
                </a:solidFill>
                <a:latin typeface="Calibri" panose="020F0502020204030204" pitchFamily="34" charset="0"/>
              </a:rPr>
              <a:t>.</a:t>
            </a:r>
            <a:r>
              <a:rPr lang="sv-SE" sz="1400" dirty="0" smtClean="0">
                <a:solidFill>
                  <a:schemeClr val="bg2"/>
                </a:solidFill>
                <a:latin typeface="Calibri" panose="020F0502020204030204" pitchFamily="34" charset="0"/>
              </a:rPr>
              <a:t>G.</a:t>
            </a:r>
            <a:r>
              <a:rPr lang="cs-CZ" sz="1400" dirty="0" smtClean="0">
                <a:solidFill>
                  <a:schemeClr val="bg2"/>
                </a:solidFill>
                <a:latin typeface="Calibri" panose="020F0502020204030204" pitchFamily="34" charset="0"/>
              </a:rPr>
              <a:t>,</a:t>
            </a:r>
            <a:r>
              <a:rPr lang="sv-SE" sz="1400" dirty="0" smtClean="0">
                <a:solidFill>
                  <a:schemeClr val="bg2"/>
                </a:solidFill>
                <a:latin typeface="Calibri" panose="020F0502020204030204" pitchFamily="34" charset="0"/>
              </a:rPr>
              <a:t> </a:t>
            </a:r>
            <a:r>
              <a:rPr lang="sv-SE" sz="1400" dirty="0">
                <a:solidFill>
                  <a:schemeClr val="bg2"/>
                </a:solidFill>
                <a:latin typeface="Calibri" panose="020F0502020204030204" pitchFamily="34" charset="0"/>
              </a:rPr>
              <a:t>Norman, </a:t>
            </a:r>
            <a:r>
              <a:rPr lang="sv-SE" sz="1400" dirty="0" smtClean="0">
                <a:solidFill>
                  <a:schemeClr val="bg2"/>
                </a:solidFill>
                <a:latin typeface="Calibri" panose="020F0502020204030204" pitchFamily="34" charset="0"/>
              </a:rPr>
              <a:t>D</a:t>
            </a:r>
            <a:r>
              <a:rPr lang="cs-CZ" sz="1400" dirty="0" smtClean="0">
                <a:solidFill>
                  <a:schemeClr val="bg2"/>
                </a:solidFill>
                <a:latin typeface="Calibri" panose="020F0502020204030204" pitchFamily="34" charset="0"/>
              </a:rPr>
              <a:t>.</a:t>
            </a:r>
            <a:r>
              <a:rPr lang="sv-SE" sz="1400" dirty="0" smtClean="0">
                <a:solidFill>
                  <a:schemeClr val="bg2"/>
                </a:solidFill>
                <a:latin typeface="Calibri" panose="020F0502020204030204" pitchFamily="34" charset="0"/>
              </a:rPr>
              <a:t>B.</a:t>
            </a:r>
            <a:r>
              <a:rPr lang="cs-CZ" sz="1400" dirty="0" smtClean="0">
                <a:solidFill>
                  <a:schemeClr val="bg2"/>
                </a:solidFill>
                <a:latin typeface="Calibri" panose="020F0502020204030204" pitchFamily="34" charset="0"/>
              </a:rPr>
              <a:t>,</a:t>
            </a:r>
            <a:r>
              <a:rPr lang="sv-SE" sz="1400" dirty="0" smtClean="0">
                <a:solidFill>
                  <a:schemeClr val="bg2"/>
                </a:solidFill>
                <a:latin typeface="Calibri" panose="020F0502020204030204" pitchFamily="34" charset="0"/>
              </a:rPr>
              <a:t> </a:t>
            </a:r>
            <a:r>
              <a:rPr lang="sv-SE" sz="1400" dirty="0">
                <a:solidFill>
                  <a:schemeClr val="bg2"/>
                </a:solidFill>
                <a:latin typeface="Calibri" panose="020F0502020204030204" pitchFamily="34" charset="0"/>
              </a:rPr>
              <a:t>Barrett, </a:t>
            </a:r>
            <a:r>
              <a:rPr lang="sv-SE" sz="1400" dirty="0" smtClean="0">
                <a:solidFill>
                  <a:schemeClr val="bg2"/>
                </a:solidFill>
                <a:latin typeface="Calibri" panose="020F0502020204030204" pitchFamily="34" charset="0"/>
              </a:rPr>
              <a:t>P</a:t>
            </a:r>
            <a:r>
              <a:rPr lang="cs-CZ" sz="1400" dirty="0" smtClean="0">
                <a:solidFill>
                  <a:schemeClr val="bg2"/>
                </a:solidFill>
                <a:latin typeface="Calibri" panose="020F0502020204030204" pitchFamily="34" charset="0"/>
              </a:rPr>
              <a:t>.</a:t>
            </a:r>
            <a:r>
              <a:rPr lang="sv-SE" sz="1400" dirty="0" smtClean="0">
                <a:solidFill>
                  <a:schemeClr val="bg2"/>
                </a:solidFill>
                <a:latin typeface="Calibri" panose="020F0502020204030204" pitchFamily="34" charset="0"/>
              </a:rPr>
              <a:t>M.</a:t>
            </a:r>
            <a:r>
              <a:rPr lang="cs-CZ" sz="1400" dirty="0" smtClean="0">
                <a:solidFill>
                  <a:schemeClr val="bg2"/>
                </a:solidFill>
                <a:latin typeface="Calibri" panose="020F0502020204030204" pitchFamily="34" charset="0"/>
              </a:rPr>
              <a:t>, 2017: A </a:t>
            </a:r>
            <a:r>
              <a:rPr lang="cs-CZ" sz="1400" dirty="0" err="1" smtClean="0">
                <a:solidFill>
                  <a:schemeClr val="bg2"/>
                </a:solidFill>
                <a:latin typeface="Calibri" panose="020F0502020204030204" pitchFamily="34" charset="0"/>
              </a:rPr>
              <a:t>new</a:t>
            </a:r>
            <a:r>
              <a:rPr lang="cs-CZ" sz="1400" dirty="0" smtClean="0">
                <a:solidFill>
                  <a:schemeClr val="bg2"/>
                </a:solidFill>
                <a:latin typeface="Calibri" panose="020F0502020204030204" pitchFamily="34" charset="0"/>
              </a:rPr>
              <a:t> </a:t>
            </a:r>
            <a:r>
              <a:rPr lang="cs-CZ" sz="1400" dirty="0" err="1" smtClean="0">
                <a:solidFill>
                  <a:schemeClr val="bg2"/>
                </a:solidFill>
                <a:latin typeface="Calibri" panose="020F0502020204030204" pitchFamily="34" charset="0"/>
              </a:rPr>
              <a:t>hypothesis</a:t>
            </a:r>
            <a:r>
              <a:rPr lang="cs-CZ" sz="1400" dirty="0" smtClean="0">
                <a:solidFill>
                  <a:schemeClr val="bg2"/>
                </a:solidFill>
                <a:latin typeface="Calibri" panose="020F0502020204030204" pitchFamily="34" charset="0"/>
              </a:rPr>
              <a:t> </a:t>
            </a:r>
            <a:r>
              <a:rPr lang="cs-CZ" sz="1400" dirty="0" err="1" smtClean="0">
                <a:solidFill>
                  <a:schemeClr val="bg2"/>
                </a:solidFill>
                <a:latin typeface="Calibri" panose="020F0502020204030204" pitchFamily="34" charset="0"/>
              </a:rPr>
              <a:t>of</a:t>
            </a:r>
            <a:r>
              <a:rPr lang="cs-CZ" sz="1400" dirty="0" smtClean="0">
                <a:solidFill>
                  <a:schemeClr val="bg2"/>
                </a:solidFill>
                <a:latin typeface="Calibri" panose="020F0502020204030204" pitchFamily="34" charset="0"/>
              </a:rPr>
              <a:t> </a:t>
            </a:r>
            <a:r>
              <a:rPr lang="cs-CZ" sz="1400" dirty="0" err="1" smtClean="0">
                <a:solidFill>
                  <a:schemeClr val="bg2"/>
                </a:solidFill>
                <a:latin typeface="Calibri" panose="020F0502020204030204" pitchFamily="34" charset="0"/>
              </a:rPr>
              <a:t>dinosaur</a:t>
            </a:r>
            <a:r>
              <a:rPr lang="cs-CZ" sz="1400" dirty="0" smtClean="0">
                <a:solidFill>
                  <a:schemeClr val="bg2"/>
                </a:solidFill>
                <a:latin typeface="Calibri" panose="020F0502020204030204" pitchFamily="34" charset="0"/>
              </a:rPr>
              <a:t> </a:t>
            </a:r>
            <a:r>
              <a:rPr lang="cs-CZ" sz="1400" dirty="0" err="1" smtClean="0">
                <a:solidFill>
                  <a:schemeClr val="bg2"/>
                </a:solidFill>
                <a:latin typeface="Calibri" panose="020F0502020204030204" pitchFamily="34" charset="0"/>
              </a:rPr>
              <a:t>relationships</a:t>
            </a:r>
            <a:r>
              <a:rPr lang="cs-CZ" sz="1400" dirty="0" smtClean="0">
                <a:solidFill>
                  <a:schemeClr val="bg2"/>
                </a:solidFill>
                <a:latin typeface="Calibri" panose="020F0502020204030204" pitchFamily="34" charset="0"/>
              </a:rPr>
              <a:t> and early </a:t>
            </a:r>
            <a:r>
              <a:rPr lang="cs-CZ" sz="1400" dirty="0" err="1" smtClean="0">
                <a:solidFill>
                  <a:schemeClr val="bg2"/>
                </a:solidFill>
                <a:latin typeface="Calibri" panose="020F0502020204030204" pitchFamily="34" charset="0"/>
              </a:rPr>
              <a:t>dinosaur</a:t>
            </a:r>
            <a:r>
              <a:rPr lang="cs-CZ" sz="1400" dirty="0" smtClean="0">
                <a:solidFill>
                  <a:schemeClr val="bg2"/>
                </a:solidFill>
                <a:latin typeface="Calibri" panose="020F0502020204030204" pitchFamily="34" charset="0"/>
              </a:rPr>
              <a:t> </a:t>
            </a:r>
            <a:r>
              <a:rPr lang="cs-CZ" sz="1400" dirty="0" err="1" smtClean="0">
                <a:solidFill>
                  <a:schemeClr val="bg2"/>
                </a:solidFill>
                <a:latin typeface="Calibri" panose="020F0502020204030204" pitchFamily="34" charset="0"/>
              </a:rPr>
              <a:t>evolution</a:t>
            </a:r>
            <a:r>
              <a:rPr lang="cs-CZ" sz="1400" dirty="0" smtClean="0">
                <a:solidFill>
                  <a:schemeClr val="bg2"/>
                </a:solidFill>
                <a:latin typeface="Calibri" panose="020F0502020204030204" pitchFamily="34" charset="0"/>
              </a:rPr>
              <a:t>. </a:t>
            </a:r>
            <a:r>
              <a:rPr lang="cs-CZ" sz="1400" i="1" dirty="0" err="1" smtClean="0">
                <a:solidFill>
                  <a:schemeClr val="bg2"/>
                </a:solidFill>
                <a:latin typeface="Calibri" panose="020F0502020204030204" pitchFamily="34" charset="0"/>
              </a:rPr>
              <a:t>Nature</a:t>
            </a:r>
            <a:r>
              <a:rPr lang="cs-CZ" sz="1400" dirty="0" smtClean="0">
                <a:solidFill>
                  <a:schemeClr val="bg2"/>
                </a:solidFill>
                <a:latin typeface="Calibri" panose="020F0502020204030204" pitchFamily="34" charset="0"/>
              </a:rPr>
              <a:t> </a:t>
            </a:r>
            <a:r>
              <a:rPr lang="cs-CZ" sz="14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543</a:t>
            </a:r>
            <a:r>
              <a:rPr lang="cs-CZ" sz="1400" dirty="0" smtClean="0">
                <a:solidFill>
                  <a:schemeClr val="bg2"/>
                </a:solidFill>
                <a:latin typeface="Calibri" panose="020F0502020204030204" pitchFamily="34" charset="0"/>
              </a:rPr>
              <a:t> (7646): 501+</a:t>
            </a:r>
            <a:endParaRPr lang="cs-CZ" sz="1400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sp>
        <p:nvSpPr>
          <p:cNvPr id="73" name="Rectangle 71"/>
          <p:cNvSpPr>
            <a:spLocks noChangeArrowheads="1"/>
          </p:cNvSpPr>
          <p:nvPr/>
        </p:nvSpPr>
        <p:spPr bwMode="auto">
          <a:xfrm>
            <a:off x="0" y="-26987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X. </a:t>
            </a:r>
            <a:r>
              <a:rPr lang="cs-CZ" sz="1800" dirty="0" err="1">
                <a:solidFill>
                  <a:schemeClr val="bg2"/>
                </a:solidFill>
                <a:latin typeface="Comic Sans MS" pitchFamily="66" charset="0"/>
              </a:rPr>
              <a:t>Amniota</a:t>
            </a: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 -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Archosauria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381000" y="4581128"/>
            <a:ext cx="8763000" cy="201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5263" indent="-195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	</a:t>
            </a:r>
            <a:r>
              <a:rPr lang="cs-CZ" altLang="cs-CZ" sz="2400" dirty="0" err="1">
                <a:solidFill>
                  <a:srgbClr val="CC3300"/>
                </a:solidFill>
                <a:latin typeface="Comic Sans MS" panose="030F0702030302020204" pitchFamily="66" charset="0"/>
              </a:rPr>
              <a:t>Crocodylia</a:t>
            </a:r>
            <a:endParaRPr lang="cs-CZ" altLang="cs-CZ" sz="2000" dirty="0">
              <a:solidFill>
                <a:srgbClr val="CC33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adaptace  k životu a potápění ve sladké vodě a k predaci: oči a nozdry nahoře, patrová řasa, 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kýlnatý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ocas, vpřed 5 a vzadu 4 prsty, na zadních nohou plovací blány, prodloužené čelisti s náznakem heterodontního chrupu, zuby kuželovité,  záklopky choan, 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nares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a ušních 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otvorů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	</a:t>
            </a:r>
          </a:p>
        </p:txBody>
      </p:sp>
      <p:grpSp>
        <p:nvGrpSpPr>
          <p:cNvPr id="3" name="Skupina 2"/>
          <p:cNvGrpSpPr>
            <a:grpSpLocks/>
          </p:cNvGrpSpPr>
          <p:nvPr/>
        </p:nvGrpSpPr>
        <p:grpSpPr bwMode="auto">
          <a:xfrm>
            <a:off x="4211960" y="1988840"/>
            <a:ext cx="2752725" cy="2592387"/>
            <a:chOff x="3475038" y="2420888"/>
            <a:chExt cx="2752725" cy="2592437"/>
          </a:xfrm>
        </p:grpSpPr>
        <p:pic>
          <p:nvPicPr>
            <p:cNvPr id="56348" name="Picture 55" descr="113840128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5038" y="2432050"/>
              <a:ext cx="2752725" cy="2581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49" name="Obdélník 1"/>
            <p:cNvSpPr>
              <a:spLocks noChangeArrowheads="1"/>
            </p:cNvSpPr>
            <p:nvPr/>
          </p:nvSpPr>
          <p:spPr bwMode="auto">
            <a:xfrm>
              <a:off x="4860032" y="2420888"/>
              <a:ext cx="1356618" cy="25922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cs-CZ" altLang="cs-CZ" sz="2400">
                <a:latin typeface="Arial" panose="020B0604020202020204" pitchFamily="34" charset="0"/>
              </a:endParaRPr>
            </a:p>
          </p:txBody>
        </p:sp>
      </p:grpSp>
      <p:sp>
        <p:nvSpPr>
          <p:cNvPr id="56324" name="Rectangle 5"/>
          <p:cNvSpPr>
            <a:spLocks noChangeArrowheads="1"/>
          </p:cNvSpPr>
          <p:nvPr/>
        </p:nvSpPr>
        <p:spPr bwMode="auto">
          <a:xfrm>
            <a:off x="152400" y="511175"/>
            <a:ext cx="6064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CC3300"/>
                </a:solidFill>
                <a:latin typeface="Comic Sans MS" panose="030F0702030302020204" pitchFamily="66" charset="0"/>
              </a:rPr>
              <a:t>Archosauria</a:t>
            </a: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 -  dominantní skupina ve druhohorách</a:t>
            </a:r>
          </a:p>
        </p:txBody>
      </p:sp>
      <p:sp>
        <p:nvSpPr>
          <p:cNvPr id="56325" name="Rectangle 6"/>
          <p:cNvSpPr>
            <a:spLocks noChangeArrowheads="1"/>
          </p:cNvSpPr>
          <p:nvPr/>
        </p:nvSpPr>
        <p:spPr bwMode="auto">
          <a:xfrm>
            <a:off x="368300" y="982663"/>
            <a:ext cx="67246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solidFill>
                  <a:srgbClr val="CC3300"/>
                </a:solidFill>
                <a:latin typeface="Comic Sans MS" panose="030F0702030302020204" pitchFamily="66" charset="0"/>
              </a:rPr>
              <a:t>Crocodylotarsi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- 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Phytosauridae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(†) + 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Pseudosuchia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(†)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+ 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Crocodylia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, sekundární tvrdé patro, </a:t>
            </a:r>
            <a:r>
              <a:rPr lang="cs-CZ" altLang="cs-CZ" sz="2000" b="1" dirty="0" err="1">
                <a:solidFill>
                  <a:srgbClr val="CC3300"/>
                </a:solidFill>
                <a:latin typeface="Comic Sans MS" panose="030F0702030302020204" pitchFamily="66" charset="0"/>
              </a:rPr>
              <a:t>krurotarzální</a:t>
            </a:r>
            <a:r>
              <a:rPr lang="cs-CZ" altLang="cs-CZ" sz="2000" b="1" dirty="0">
                <a:solidFill>
                  <a:srgbClr val="CC3300"/>
                </a:solidFill>
                <a:latin typeface="Comic Sans MS" panose="030F0702030302020204" pitchFamily="66" charset="0"/>
              </a:rPr>
              <a:t> kotníkový kloub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(ohyb mezi 2 proximálními 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tarzálií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: </a:t>
            </a:r>
            <a:r>
              <a:rPr lang="cs-CZ" altLang="cs-CZ" sz="20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astragalus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A – </a:t>
            </a:r>
            <a:r>
              <a:rPr lang="cs-CZ" altLang="cs-CZ" sz="20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calcaneum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C)</a:t>
            </a:r>
            <a:endParaRPr lang="cs-CZ" altLang="cs-CZ" sz="20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56326" name="Group 2"/>
          <p:cNvGrpSpPr>
            <a:grpSpLocks/>
          </p:cNvGrpSpPr>
          <p:nvPr/>
        </p:nvGrpSpPr>
        <p:grpSpPr bwMode="auto">
          <a:xfrm>
            <a:off x="6954838" y="549275"/>
            <a:ext cx="2116137" cy="1519238"/>
            <a:chOff x="4427" y="3"/>
            <a:chExt cx="1333" cy="957"/>
          </a:xfrm>
        </p:grpSpPr>
        <p:sp>
          <p:nvSpPr>
            <p:cNvPr id="56343" name="Text Box 18"/>
            <p:cNvSpPr txBox="1">
              <a:spLocks noChangeArrowheads="1"/>
            </p:cNvSpPr>
            <p:nvPr/>
          </p:nvSpPr>
          <p:spPr bwMode="auto">
            <a:xfrm>
              <a:off x="4775" y="3"/>
              <a:ext cx="98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600" dirty="0" err="1">
                  <a:solidFill>
                    <a:srgbClr val="FF3300"/>
                  </a:solidFill>
                  <a:latin typeface="Comic Sans MS" panose="030F0702030302020204" pitchFamily="66" charset="0"/>
                </a:rPr>
                <a:t>Crocodylotarsi</a:t>
              </a:r>
              <a:endParaRPr lang="cs-CZ" altLang="cs-CZ" sz="1600" dirty="0">
                <a:solidFill>
                  <a:srgbClr val="FF3300"/>
                </a:solidFill>
                <a:latin typeface="Comic Sans MS" panose="030F0702030302020204" pitchFamily="66" charset="0"/>
              </a:endParaRPr>
            </a:p>
          </p:txBody>
        </p:sp>
        <p:grpSp>
          <p:nvGrpSpPr>
            <p:cNvPr id="56329" name="Group 38"/>
            <p:cNvGrpSpPr>
              <a:grpSpLocks/>
            </p:cNvGrpSpPr>
            <p:nvPr/>
          </p:nvGrpSpPr>
          <p:grpSpPr bwMode="auto">
            <a:xfrm>
              <a:off x="4427" y="96"/>
              <a:ext cx="348" cy="864"/>
              <a:chOff x="4068" y="96"/>
              <a:chExt cx="348" cy="864"/>
            </a:xfrm>
          </p:grpSpPr>
          <p:sp>
            <p:nvSpPr>
              <p:cNvPr id="56330" name="Line 7"/>
              <p:cNvSpPr>
                <a:spLocks noChangeShapeType="1"/>
              </p:cNvSpPr>
              <p:nvPr/>
            </p:nvSpPr>
            <p:spPr bwMode="auto">
              <a:xfrm flipV="1">
                <a:off x="4068" y="345"/>
                <a:ext cx="69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6331" name="Line 9"/>
              <p:cNvSpPr>
                <a:spLocks noChangeShapeType="1"/>
              </p:cNvSpPr>
              <p:nvPr/>
            </p:nvSpPr>
            <p:spPr bwMode="auto">
              <a:xfrm flipV="1">
                <a:off x="4137" y="563"/>
                <a:ext cx="69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6332" name="Line 11"/>
              <p:cNvSpPr>
                <a:spLocks noChangeShapeType="1"/>
              </p:cNvSpPr>
              <p:nvPr/>
            </p:nvSpPr>
            <p:spPr bwMode="auto">
              <a:xfrm>
                <a:off x="4206" y="288"/>
                <a:ext cx="0" cy="467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6333" name="Line 16"/>
              <p:cNvSpPr>
                <a:spLocks noChangeShapeType="1"/>
              </p:cNvSpPr>
              <p:nvPr/>
            </p:nvSpPr>
            <p:spPr bwMode="auto">
              <a:xfrm>
                <a:off x="4320" y="719"/>
                <a:ext cx="0" cy="241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6334" name="Line 28"/>
              <p:cNvSpPr>
                <a:spLocks noChangeShapeType="1"/>
              </p:cNvSpPr>
              <p:nvPr/>
            </p:nvSpPr>
            <p:spPr bwMode="auto">
              <a:xfrm>
                <a:off x="4128" y="96"/>
                <a:ext cx="24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6335" name="Line 29"/>
              <p:cNvSpPr>
                <a:spLocks noChangeShapeType="1"/>
              </p:cNvSpPr>
              <p:nvPr/>
            </p:nvSpPr>
            <p:spPr bwMode="auto">
              <a:xfrm>
                <a:off x="4128" y="96"/>
                <a:ext cx="0" cy="467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6336" name="Line 30"/>
              <p:cNvSpPr>
                <a:spLocks noChangeShapeType="1"/>
              </p:cNvSpPr>
              <p:nvPr/>
            </p:nvSpPr>
            <p:spPr bwMode="auto">
              <a:xfrm>
                <a:off x="4224" y="288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6337" name="Line 31"/>
              <p:cNvSpPr>
                <a:spLocks noChangeShapeType="1"/>
              </p:cNvSpPr>
              <p:nvPr/>
            </p:nvSpPr>
            <p:spPr bwMode="auto">
              <a:xfrm>
                <a:off x="4272" y="52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6338" name="Line 32"/>
              <p:cNvSpPr>
                <a:spLocks noChangeShapeType="1"/>
              </p:cNvSpPr>
              <p:nvPr/>
            </p:nvSpPr>
            <p:spPr bwMode="auto">
              <a:xfrm>
                <a:off x="4272" y="528"/>
                <a:ext cx="0" cy="33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6339" name="Line 33"/>
              <p:cNvSpPr>
                <a:spLocks noChangeShapeType="1"/>
              </p:cNvSpPr>
              <p:nvPr/>
            </p:nvSpPr>
            <p:spPr bwMode="auto">
              <a:xfrm>
                <a:off x="4224" y="768"/>
                <a:ext cx="48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6340" name="Line 34"/>
              <p:cNvSpPr>
                <a:spLocks noChangeShapeType="1"/>
              </p:cNvSpPr>
              <p:nvPr/>
            </p:nvSpPr>
            <p:spPr bwMode="auto">
              <a:xfrm>
                <a:off x="4272" y="864"/>
                <a:ext cx="48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6341" name="Line 35"/>
              <p:cNvSpPr>
                <a:spLocks noChangeShapeType="1"/>
              </p:cNvSpPr>
              <p:nvPr/>
            </p:nvSpPr>
            <p:spPr bwMode="auto">
              <a:xfrm>
                <a:off x="4320" y="72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6342" name="Line 36"/>
              <p:cNvSpPr>
                <a:spLocks noChangeShapeType="1"/>
              </p:cNvSpPr>
              <p:nvPr/>
            </p:nvSpPr>
            <p:spPr bwMode="auto">
              <a:xfrm>
                <a:off x="4320" y="96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sp>
        <p:nvSpPr>
          <p:cNvPr id="26" name="Rectangle 71"/>
          <p:cNvSpPr>
            <a:spLocks noChangeArrowheads="1"/>
          </p:cNvSpPr>
          <p:nvPr/>
        </p:nvSpPr>
        <p:spPr bwMode="auto">
          <a:xfrm>
            <a:off x="0" y="-26987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X. </a:t>
            </a:r>
            <a:r>
              <a:rPr lang="cs-CZ" sz="1800" dirty="0" err="1">
                <a:solidFill>
                  <a:schemeClr val="bg2"/>
                </a:solidFill>
                <a:latin typeface="Comic Sans MS" pitchFamily="66" charset="0"/>
              </a:rPr>
              <a:t>Amniota</a:t>
            </a: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 -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Archosauria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Skupina 23"/>
          <p:cNvGrpSpPr>
            <a:grpSpLocks/>
          </p:cNvGrpSpPr>
          <p:nvPr/>
        </p:nvGrpSpPr>
        <p:grpSpPr bwMode="auto">
          <a:xfrm>
            <a:off x="2586038" y="2397125"/>
            <a:ext cx="5726112" cy="1295400"/>
            <a:chOff x="2586461" y="2397547"/>
            <a:chExt cx="5725312" cy="1295400"/>
          </a:xfrm>
        </p:grpSpPr>
        <p:sp>
          <p:nvSpPr>
            <p:cNvPr id="7" name="Obdélník 6"/>
            <p:cNvSpPr/>
            <p:nvPr/>
          </p:nvSpPr>
          <p:spPr bwMode="auto">
            <a:xfrm>
              <a:off x="2586461" y="2397547"/>
              <a:ext cx="3714231" cy="12954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latin typeface="Arial" charset="0"/>
              </a:endParaRPr>
            </a:p>
          </p:txBody>
        </p:sp>
        <p:sp>
          <p:nvSpPr>
            <p:cNvPr id="20549" name="TextovéPole 8"/>
            <p:cNvSpPr txBox="1">
              <a:spLocks noChangeArrowheads="1"/>
            </p:cNvSpPr>
            <p:nvPr/>
          </p:nvSpPr>
          <p:spPr bwMode="auto">
            <a:xfrm>
              <a:off x="6588224" y="2667620"/>
              <a:ext cx="1723549" cy="46166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4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„</a:t>
              </a:r>
              <a:r>
                <a:rPr lang="cs-CZ" altLang="cs-CZ" sz="2400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Anapsida</a:t>
              </a:r>
              <a:r>
                <a:rPr lang="cs-CZ" altLang="cs-CZ" sz="24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“</a:t>
              </a:r>
            </a:p>
          </p:txBody>
        </p:sp>
      </p:grpSp>
      <p:grpSp>
        <p:nvGrpSpPr>
          <p:cNvPr id="25" name="Skupina 24"/>
          <p:cNvGrpSpPr>
            <a:grpSpLocks/>
          </p:cNvGrpSpPr>
          <p:nvPr/>
        </p:nvGrpSpPr>
        <p:grpSpPr bwMode="auto">
          <a:xfrm>
            <a:off x="2547938" y="3675063"/>
            <a:ext cx="5472112" cy="2233612"/>
            <a:chOff x="2548210" y="3675732"/>
            <a:chExt cx="5472032" cy="2233612"/>
          </a:xfrm>
        </p:grpSpPr>
        <p:sp>
          <p:nvSpPr>
            <p:cNvPr id="20546" name="Obdélník 9"/>
            <p:cNvSpPr>
              <a:spLocks noChangeArrowheads="1"/>
            </p:cNvSpPr>
            <p:nvPr/>
          </p:nvSpPr>
          <p:spPr bwMode="auto">
            <a:xfrm>
              <a:off x="2548210" y="3675732"/>
              <a:ext cx="3751982" cy="2233612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cs-CZ" altLang="cs-CZ" sz="2400">
                <a:latin typeface="Arial" panose="020B0604020202020204" pitchFamily="34" charset="0"/>
              </a:endParaRPr>
            </a:p>
          </p:txBody>
        </p:sp>
        <p:sp>
          <p:nvSpPr>
            <p:cNvPr id="20547" name="TextovéPole 84"/>
            <p:cNvSpPr txBox="1">
              <a:spLocks noChangeArrowheads="1"/>
            </p:cNvSpPr>
            <p:nvPr/>
          </p:nvSpPr>
          <p:spPr bwMode="auto">
            <a:xfrm>
              <a:off x="6630118" y="4438203"/>
              <a:ext cx="1390124" cy="46166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400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Diapsida</a:t>
              </a:r>
              <a:endParaRPr lang="cs-CZ" altLang="cs-CZ" sz="2400" dirty="0">
                <a:solidFill>
                  <a:schemeClr val="bg2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0484" name="Obdélník 12"/>
          <p:cNvSpPr>
            <a:spLocks noChangeArrowheads="1"/>
          </p:cNvSpPr>
          <p:nvPr/>
        </p:nvSpPr>
        <p:spPr bwMode="auto">
          <a:xfrm>
            <a:off x="323850" y="3929063"/>
            <a:ext cx="1398588" cy="1135062"/>
          </a:xfrm>
          <a:prstGeom prst="rect">
            <a:avLst/>
          </a:prstGeom>
          <a:noFill/>
          <a:ln w="9525" algn="ctr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Arial" panose="020B0604020202020204" pitchFamily="34" charset="0"/>
            </a:endParaRPr>
          </a:p>
        </p:txBody>
      </p:sp>
      <p:grpSp>
        <p:nvGrpSpPr>
          <p:cNvPr id="3" name="Group 103"/>
          <p:cNvGrpSpPr>
            <a:grpSpLocks/>
          </p:cNvGrpSpPr>
          <p:nvPr/>
        </p:nvGrpSpPr>
        <p:grpSpPr bwMode="auto">
          <a:xfrm>
            <a:off x="2146300" y="2000250"/>
            <a:ext cx="2843213" cy="4338638"/>
            <a:chOff x="672" y="1377"/>
            <a:chExt cx="1791" cy="2733"/>
          </a:xfrm>
        </p:grpSpPr>
        <p:sp>
          <p:nvSpPr>
            <p:cNvPr id="20538" name="Text Box 11"/>
            <p:cNvSpPr txBox="1">
              <a:spLocks noChangeArrowheads="1"/>
            </p:cNvSpPr>
            <p:nvPr/>
          </p:nvSpPr>
          <p:spPr bwMode="auto">
            <a:xfrm>
              <a:off x="1248" y="3858"/>
              <a:ext cx="888" cy="2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 b="1">
                  <a:solidFill>
                    <a:schemeClr val="bg2"/>
                  </a:solidFill>
                  <a:latin typeface="Comic Sans MS" panose="030F0702030302020204" pitchFamily="66" charset="0"/>
                </a:rPr>
                <a:t>Synapsida</a:t>
              </a:r>
            </a:p>
          </p:txBody>
        </p:sp>
        <p:sp>
          <p:nvSpPr>
            <p:cNvPr id="20539" name="Line 22"/>
            <p:cNvSpPr>
              <a:spLocks noChangeShapeType="1"/>
            </p:cNvSpPr>
            <p:nvPr/>
          </p:nvSpPr>
          <p:spPr bwMode="auto">
            <a:xfrm>
              <a:off x="768" y="1488"/>
              <a:ext cx="0" cy="80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540" name="Line 9"/>
            <p:cNvSpPr>
              <a:spLocks noChangeShapeType="1"/>
            </p:cNvSpPr>
            <p:nvPr/>
          </p:nvSpPr>
          <p:spPr bwMode="auto">
            <a:xfrm>
              <a:off x="672" y="1920"/>
              <a:ext cx="0" cy="216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541" name="Line 10"/>
            <p:cNvSpPr>
              <a:spLocks noChangeShapeType="1"/>
            </p:cNvSpPr>
            <p:nvPr/>
          </p:nvSpPr>
          <p:spPr bwMode="auto">
            <a:xfrm flipV="1">
              <a:off x="672" y="4080"/>
              <a:ext cx="528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542" name="Line 12"/>
            <p:cNvSpPr>
              <a:spLocks noChangeShapeType="1"/>
            </p:cNvSpPr>
            <p:nvPr/>
          </p:nvSpPr>
          <p:spPr bwMode="auto">
            <a:xfrm flipV="1">
              <a:off x="672" y="1920"/>
              <a:ext cx="96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543" name="Line 23"/>
            <p:cNvSpPr>
              <a:spLocks noChangeShapeType="1"/>
            </p:cNvSpPr>
            <p:nvPr/>
          </p:nvSpPr>
          <p:spPr bwMode="auto">
            <a:xfrm flipV="1">
              <a:off x="768" y="1488"/>
              <a:ext cx="432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544" name="Text Box 24"/>
            <p:cNvSpPr txBox="1">
              <a:spLocks noChangeArrowheads="1"/>
            </p:cNvSpPr>
            <p:nvPr/>
          </p:nvSpPr>
          <p:spPr bwMode="auto">
            <a:xfrm>
              <a:off x="1248" y="1377"/>
              <a:ext cx="121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chemeClr val="bg2"/>
                  </a:solidFill>
                  <a:latin typeface="Comic Sans MS" panose="030F0702030302020204" pitchFamily="66" charset="0"/>
                </a:rPr>
                <a:t>Mesosauria (†)</a:t>
              </a:r>
            </a:p>
          </p:txBody>
        </p:sp>
        <p:sp>
          <p:nvSpPr>
            <p:cNvPr id="20545" name="Line 25"/>
            <p:cNvSpPr>
              <a:spLocks noChangeShapeType="1"/>
            </p:cNvSpPr>
            <p:nvPr/>
          </p:nvSpPr>
          <p:spPr bwMode="auto">
            <a:xfrm flipV="1">
              <a:off x="768" y="2296"/>
              <a:ext cx="73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8241" name="Text Box 41"/>
          <p:cNvSpPr txBox="1">
            <a:spLocks noChangeArrowheads="1"/>
          </p:cNvSpPr>
          <p:nvPr/>
        </p:nvSpPr>
        <p:spPr bwMode="auto">
          <a:xfrm>
            <a:off x="3095625" y="3752850"/>
            <a:ext cx="27606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66"/>
                </a:solidFill>
                <a:latin typeface="Comic Sans MS" panose="030F0702030302020204" pitchFamily="66" charset="0"/>
              </a:rPr>
              <a:t>Petrolacosauridae (†)</a:t>
            </a:r>
          </a:p>
        </p:txBody>
      </p:sp>
      <p:sp>
        <p:nvSpPr>
          <p:cNvPr id="8242" name="Text Box 42"/>
          <p:cNvSpPr txBox="1">
            <a:spLocks noChangeArrowheads="1"/>
          </p:cNvSpPr>
          <p:nvPr/>
        </p:nvSpPr>
        <p:spPr bwMode="auto">
          <a:xfrm>
            <a:off x="3095625" y="4210050"/>
            <a:ext cx="23828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66"/>
                </a:solidFill>
                <a:latin typeface="Comic Sans MS" panose="030F0702030302020204" pitchFamily="66" charset="0"/>
              </a:rPr>
              <a:t>Ichthyosauria (†)</a:t>
            </a:r>
          </a:p>
        </p:txBody>
      </p:sp>
      <p:sp>
        <p:nvSpPr>
          <p:cNvPr id="8243" name="Text Box 43"/>
          <p:cNvSpPr txBox="1">
            <a:spLocks noChangeArrowheads="1"/>
          </p:cNvSpPr>
          <p:nvPr/>
        </p:nvSpPr>
        <p:spPr bwMode="auto">
          <a:xfrm>
            <a:off x="3095625" y="4667250"/>
            <a:ext cx="24098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66"/>
                </a:solidFill>
                <a:latin typeface="Comic Sans MS" panose="030F0702030302020204" pitchFamily="66" charset="0"/>
              </a:rPr>
              <a:t>Sauropterygia (†)</a:t>
            </a:r>
          </a:p>
        </p:txBody>
      </p:sp>
      <p:sp>
        <p:nvSpPr>
          <p:cNvPr id="8244" name="Text Box 44"/>
          <p:cNvSpPr txBox="1">
            <a:spLocks noChangeArrowheads="1"/>
          </p:cNvSpPr>
          <p:nvPr/>
        </p:nvSpPr>
        <p:spPr bwMode="auto">
          <a:xfrm>
            <a:off x="3095625" y="5511800"/>
            <a:ext cx="1760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66"/>
                </a:solidFill>
                <a:latin typeface="Comic Sans MS" panose="030F0702030302020204" pitchFamily="66" charset="0"/>
              </a:rPr>
              <a:t>Lepidosauria</a:t>
            </a:r>
          </a:p>
        </p:txBody>
      </p:sp>
      <p:sp>
        <p:nvSpPr>
          <p:cNvPr id="8245" name="Text Box 45"/>
          <p:cNvSpPr txBox="1">
            <a:spLocks noChangeArrowheads="1"/>
          </p:cNvSpPr>
          <p:nvPr/>
        </p:nvSpPr>
        <p:spPr bwMode="auto">
          <a:xfrm>
            <a:off x="3095625" y="5084763"/>
            <a:ext cx="25479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66"/>
                </a:solidFill>
                <a:latin typeface="Comic Sans MS" panose="030F0702030302020204" pitchFamily="66" charset="0"/>
              </a:rPr>
              <a:t>Archosauromorpha</a:t>
            </a:r>
          </a:p>
        </p:txBody>
      </p:sp>
      <p:grpSp>
        <p:nvGrpSpPr>
          <p:cNvPr id="21" name="Skupina 20"/>
          <p:cNvGrpSpPr>
            <a:grpSpLocks/>
          </p:cNvGrpSpPr>
          <p:nvPr/>
        </p:nvGrpSpPr>
        <p:grpSpPr bwMode="auto">
          <a:xfrm>
            <a:off x="2482850" y="3530600"/>
            <a:ext cx="623888" cy="2233613"/>
            <a:chOff x="2483470" y="3531022"/>
            <a:chExt cx="623269" cy="2233612"/>
          </a:xfrm>
        </p:grpSpPr>
        <p:grpSp>
          <p:nvGrpSpPr>
            <p:cNvPr id="8238" name="Group 54"/>
            <p:cNvGrpSpPr>
              <a:grpSpLocks/>
            </p:cNvGrpSpPr>
            <p:nvPr/>
          </p:nvGrpSpPr>
          <p:grpSpPr bwMode="auto">
            <a:xfrm>
              <a:off x="2789224" y="5296322"/>
              <a:ext cx="75599" cy="468312"/>
              <a:chOff x="1066" y="3453"/>
              <a:chExt cx="45" cy="295"/>
            </a:xfrm>
            <a:solidFill>
              <a:schemeClr val="tx1"/>
            </a:solidFill>
          </p:grpSpPr>
          <p:sp>
            <p:nvSpPr>
              <p:cNvPr id="8259" name="Line 55"/>
              <p:cNvSpPr>
                <a:spLocks noChangeShapeType="1"/>
              </p:cNvSpPr>
              <p:nvPr/>
            </p:nvSpPr>
            <p:spPr bwMode="auto">
              <a:xfrm>
                <a:off x="1111" y="3453"/>
                <a:ext cx="0" cy="295"/>
              </a:xfrm>
              <a:prstGeom prst="line">
                <a:avLst/>
              </a:prstGeom>
              <a:grpFill/>
              <a:ln w="28575">
                <a:solidFill>
                  <a:schemeClr val="bg2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8260" name="Line 56"/>
              <p:cNvSpPr>
                <a:spLocks noChangeShapeType="1"/>
              </p:cNvSpPr>
              <p:nvPr/>
            </p:nvSpPr>
            <p:spPr bwMode="auto">
              <a:xfrm flipV="1">
                <a:off x="1066" y="3657"/>
                <a:ext cx="45" cy="0"/>
              </a:xfrm>
              <a:prstGeom prst="line">
                <a:avLst/>
              </a:prstGeom>
              <a:grpFill/>
              <a:ln w="28575">
                <a:solidFill>
                  <a:schemeClr val="bg2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</p:grpSp>
        <p:grpSp>
          <p:nvGrpSpPr>
            <p:cNvPr id="8246" name="Group 106"/>
            <p:cNvGrpSpPr>
              <a:grpSpLocks/>
            </p:cNvGrpSpPr>
            <p:nvPr/>
          </p:nvGrpSpPr>
          <p:grpSpPr bwMode="auto">
            <a:xfrm>
              <a:off x="2483470" y="3531022"/>
              <a:ext cx="623269" cy="2227262"/>
              <a:chOff x="884" y="2341"/>
              <a:chExt cx="371" cy="1403"/>
            </a:xfrm>
            <a:solidFill>
              <a:schemeClr val="tx1"/>
            </a:solidFill>
          </p:grpSpPr>
          <p:grpSp>
            <p:nvGrpSpPr>
              <p:cNvPr id="8247" name="Group 98"/>
              <p:cNvGrpSpPr>
                <a:grpSpLocks/>
              </p:cNvGrpSpPr>
              <p:nvPr/>
            </p:nvGrpSpPr>
            <p:grpSpPr bwMode="auto">
              <a:xfrm>
                <a:off x="960" y="2880"/>
                <a:ext cx="295" cy="864"/>
                <a:chOff x="960" y="2880"/>
                <a:chExt cx="295" cy="864"/>
              </a:xfrm>
              <a:grpFill/>
            </p:grpSpPr>
            <p:sp>
              <p:nvSpPr>
                <p:cNvPr id="8253" name="Line 33"/>
                <p:cNvSpPr>
                  <a:spLocks noChangeShapeType="1"/>
                </p:cNvSpPr>
                <p:nvPr/>
              </p:nvSpPr>
              <p:spPr bwMode="auto">
                <a:xfrm flipV="1">
                  <a:off x="960" y="3456"/>
                  <a:ext cx="96" cy="0"/>
                </a:xfrm>
                <a:prstGeom prst="line">
                  <a:avLst/>
                </a:prstGeom>
                <a:grp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cs-CZ"/>
                </a:p>
              </p:txBody>
            </p:sp>
            <p:sp>
              <p:nvSpPr>
                <p:cNvPr id="8254" name="Line 34"/>
                <p:cNvSpPr>
                  <a:spLocks noChangeShapeType="1"/>
                </p:cNvSpPr>
                <p:nvPr/>
              </p:nvSpPr>
              <p:spPr bwMode="auto">
                <a:xfrm>
                  <a:off x="1066" y="2886"/>
                  <a:ext cx="0" cy="771"/>
                </a:xfrm>
                <a:prstGeom prst="line">
                  <a:avLst/>
                </a:prstGeom>
                <a:grp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cs-CZ"/>
                </a:p>
              </p:txBody>
            </p:sp>
            <p:sp>
              <p:nvSpPr>
                <p:cNvPr id="8255" name="Line 35"/>
                <p:cNvSpPr>
                  <a:spLocks noChangeShapeType="1"/>
                </p:cNvSpPr>
                <p:nvPr/>
              </p:nvSpPr>
              <p:spPr bwMode="auto">
                <a:xfrm flipV="1">
                  <a:off x="1056" y="2880"/>
                  <a:ext cx="144" cy="0"/>
                </a:xfrm>
                <a:prstGeom prst="line">
                  <a:avLst/>
                </a:prstGeom>
                <a:grpFill/>
                <a:ln w="38100">
                  <a:solidFill>
                    <a:schemeClr val="bg2"/>
                  </a:solidFill>
                  <a:prstDash val="sysDot"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cs-CZ"/>
                </a:p>
              </p:txBody>
            </p:sp>
            <p:sp>
              <p:nvSpPr>
                <p:cNvPr id="8256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1056" y="3168"/>
                  <a:ext cx="144" cy="0"/>
                </a:xfrm>
                <a:prstGeom prst="line">
                  <a:avLst/>
                </a:prstGeom>
                <a:grpFill/>
                <a:ln w="38100">
                  <a:solidFill>
                    <a:schemeClr val="bg2"/>
                  </a:solidFill>
                  <a:prstDash val="sysDot"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cs-CZ"/>
                </a:p>
              </p:txBody>
            </p:sp>
            <p:sp>
              <p:nvSpPr>
                <p:cNvPr id="8257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1111" y="3456"/>
                  <a:ext cx="144" cy="0"/>
                </a:xfrm>
                <a:prstGeom prst="line">
                  <a:avLst/>
                </a:prstGeom>
                <a:grp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cs-CZ"/>
                </a:p>
              </p:txBody>
            </p:sp>
            <p:sp>
              <p:nvSpPr>
                <p:cNvPr id="8258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1111" y="3744"/>
                  <a:ext cx="144" cy="0"/>
                </a:xfrm>
                <a:prstGeom prst="line">
                  <a:avLst/>
                </a:prstGeom>
                <a:grp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cs-CZ"/>
                </a:p>
              </p:txBody>
            </p:sp>
          </p:grpSp>
          <p:sp>
            <p:nvSpPr>
              <p:cNvPr id="8248" name="Line 31"/>
              <p:cNvSpPr>
                <a:spLocks noChangeShapeType="1"/>
              </p:cNvSpPr>
              <p:nvPr/>
            </p:nvSpPr>
            <p:spPr bwMode="auto">
              <a:xfrm>
                <a:off x="960" y="2592"/>
                <a:ext cx="0" cy="864"/>
              </a:xfrm>
              <a:prstGeom prst="line">
                <a:avLst/>
              </a:prstGeom>
              <a:grpFill/>
              <a:ln w="28575">
                <a:solidFill>
                  <a:schemeClr val="bg2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8249" name="Line 29"/>
              <p:cNvSpPr>
                <a:spLocks noChangeShapeType="1"/>
              </p:cNvSpPr>
              <p:nvPr/>
            </p:nvSpPr>
            <p:spPr bwMode="auto">
              <a:xfrm flipV="1">
                <a:off x="884" y="2341"/>
                <a:ext cx="336" cy="0"/>
              </a:xfrm>
              <a:prstGeom prst="line">
                <a:avLst/>
              </a:prstGeom>
              <a:grpFill/>
              <a:ln w="28575">
                <a:solidFill>
                  <a:schemeClr val="bg2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8250" name="Line 30"/>
              <p:cNvSpPr>
                <a:spLocks noChangeShapeType="1"/>
              </p:cNvSpPr>
              <p:nvPr/>
            </p:nvSpPr>
            <p:spPr bwMode="auto">
              <a:xfrm flipV="1">
                <a:off x="884" y="3120"/>
                <a:ext cx="73" cy="0"/>
              </a:xfrm>
              <a:prstGeom prst="line">
                <a:avLst/>
              </a:prstGeom>
              <a:grpFill/>
              <a:ln w="28575">
                <a:solidFill>
                  <a:schemeClr val="bg2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8251" name="Line 32"/>
              <p:cNvSpPr>
                <a:spLocks noChangeShapeType="1"/>
              </p:cNvSpPr>
              <p:nvPr/>
            </p:nvSpPr>
            <p:spPr bwMode="auto">
              <a:xfrm flipV="1">
                <a:off x="960" y="2592"/>
                <a:ext cx="240" cy="0"/>
              </a:xfrm>
              <a:prstGeom prst="line">
                <a:avLst/>
              </a:prstGeom>
              <a:grpFill/>
              <a:ln w="28575">
                <a:solidFill>
                  <a:schemeClr val="bg2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8252" name="Line 61"/>
              <p:cNvSpPr>
                <a:spLocks noChangeShapeType="1"/>
              </p:cNvSpPr>
              <p:nvPr/>
            </p:nvSpPr>
            <p:spPr bwMode="auto">
              <a:xfrm>
                <a:off x="884" y="2341"/>
                <a:ext cx="0" cy="779"/>
              </a:xfrm>
              <a:prstGeom prst="line">
                <a:avLst/>
              </a:prstGeom>
              <a:grpFill/>
              <a:ln w="28575">
                <a:solidFill>
                  <a:schemeClr val="bg2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</p:grpSp>
      </p:grpSp>
      <p:sp>
        <p:nvSpPr>
          <p:cNvPr id="8240" name="Text Box 40"/>
          <p:cNvSpPr txBox="1">
            <a:spLocks noChangeArrowheads="1"/>
          </p:cNvSpPr>
          <p:nvPr/>
        </p:nvSpPr>
        <p:spPr bwMode="auto">
          <a:xfrm>
            <a:off x="3059113" y="3295650"/>
            <a:ext cx="2901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66"/>
                </a:solidFill>
                <a:latin typeface="Comic Sans MS" panose="030F0702030302020204" pitchFamily="66" charset="0"/>
              </a:rPr>
              <a:t>Captorhinomorpha (†)</a:t>
            </a:r>
          </a:p>
        </p:txBody>
      </p:sp>
      <p:grpSp>
        <p:nvGrpSpPr>
          <p:cNvPr id="11" name="Group 105"/>
          <p:cNvGrpSpPr>
            <a:grpSpLocks/>
          </p:cNvGrpSpPr>
          <p:nvPr/>
        </p:nvGrpSpPr>
        <p:grpSpPr bwMode="auto">
          <a:xfrm>
            <a:off x="2411413" y="2400300"/>
            <a:ext cx="3455987" cy="1611313"/>
            <a:chOff x="839" y="1629"/>
            <a:chExt cx="2177" cy="1038"/>
          </a:xfrm>
        </p:grpSpPr>
        <p:sp>
          <p:nvSpPr>
            <p:cNvPr id="20528" name="Line 65"/>
            <p:cNvSpPr>
              <a:spLocks noChangeShapeType="1"/>
            </p:cNvSpPr>
            <p:nvPr/>
          </p:nvSpPr>
          <p:spPr bwMode="auto">
            <a:xfrm>
              <a:off x="884" y="1752"/>
              <a:ext cx="0" cy="317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529" name="Line 62"/>
            <p:cNvSpPr>
              <a:spLocks noChangeShapeType="1"/>
            </p:cNvSpPr>
            <p:nvPr/>
          </p:nvSpPr>
          <p:spPr bwMode="auto">
            <a:xfrm>
              <a:off x="839" y="1888"/>
              <a:ext cx="0" cy="779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530" name="Line 63"/>
            <p:cNvSpPr>
              <a:spLocks noChangeShapeType="1"/>
            </p:cNvSpPr>
            <p:nvPr/>
          </p:nvSpPr>
          <p:spPr bwMode="auto">
            <a:xfrm flipV="1">
              <a:off x="839" y="1888"/>
              <a:ext cx="50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531" name="Line 64"/>
            <p:cNvSpPr>
              <a:spLocks noChangeShapeType="1"/>
            </p:cNvSpPr>
            <p:nvPr/>
          </p:nvSpPr>
          <p:spPr bwMode="auto">
            <a:xfrm flipV="1">
              <a:off x="839" y="2659"/>
              <a:ext cx="50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532" name="Text Box 26"/>
            <p:cNvSpPr txBox="1">
              <a:spLocks noChangeArrowheads="1"/>
            </p:cNvSpPr>
            <p:nvPr/>
          </p:nvSpPr>
          <p:spPr bwMode="auto">
            <a:xfrm>
              <a:off x="1248" y="1629"/>
              <a:ext cx="1768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rgbClr val="008000"/>
                  </a:solidFill>
                  <a:latin typeface="Comic Sans MS" panose="030F0702030302020204" pitchFamily="66" charset="0"/>
                </a:rPr>
                <a:t>Procolophonidae (†) , Pareiasauria (†) aj.</a:t>
              </a:r>
            </a:p>
          </p:txBody>
        </p:sp>
        <p:sp>
          <p:nvSpPr>
            <p:cNvPr id="20533" name="Line 27"/>
            <p:cNvSpPr>
              <a:spLocks noChangeShapeType="1"/>
            </p:cNvSpPr>
            <p:nvPr/>
          </p:nvSpPr>
          <p:spPr bwMode="auto">
            <a:xfrm flipV="1">
              <a:off x="884" y="2064"/>
              <a:ext cx="336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534" name="Line 28"/>
            <p:cNvSpPr>
              <a:spLocks noChangeShapeType="1"/>
            </p:cNvSpPr>
            <p:nvPr/>
          </p:nvSpPr>
          <p:spPr bwMode="auto">
            <a:xfrm flipV="1">
              <a:off x="884" y="1752"/>
              <a:ext cx="336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535" name="Text Box 39"/>
            <p:cNvSpPr txBox="1">
              <a:spLocks noChangeArrowheads="1"/>
            </p:cNvSpPr>
            <p:nvPr/>
          </p:nvSpPr>
          <p:spPr bwMode="auto">
            <a:xfrm>
              <a:off x="1248" y="1905"/>
              <a:ext cx="1080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 dirty="0" err="1" smtClean="0">
                  <a:solidFill>
                    <a:srgbClr val="008000"/>
                  </a:solidFill>
                  <a:latin typeface="Comic Sans MS" panose="030F0702030302020204" pitchFamily="66" charset="0"/>
                </a:rPr>
                <a:t>Testudines</a:t>
              </a:r>
              <a:r>
                <a:rPr lang="cs-CZ" altLang="cs-CZ" sz="2000" dirty="0" smtClean="0">
                  <a:solidFill>
                    <a:srgbClr val="008000"/>
                  </a:solidFill>
                  <a:latin typeface="Comic Sans MS" panose="030F0702030302020204" pitchFamily="66" charset="0"/>
                </a:rPr>
                <a:t> ?</a:t>
              </a:r>
              <a:endParaRPr lang="cs-CZ" altLang="cs-CZ" sz="2000" dirty="0">
                <a:solidFill>
                  <a:srgbClr val="008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6" name="Skupina 5"/>
          <p:cNvGrpSpPr>
            <a:grpSpLocks/>
          </p:cNvGrpSpPr>
          <p:nvPr/>
        </p:nvGrpSpPr>
        <p:grpSpPr bwMode="auto">
          <a:xfrm>
            <a:off x="5508625" y="5162550"/>
            <a:ext cx="863600" cy="312738"/>
            <a:chOff x="5508104" y="5347316"/>
            <a:chExt cx="864096" cy="313932"/>
          </a:xfrm>
        </p:grpSpPr>
        <p:sp>
          <p:nvSpPr>
            <p:cNvPr id="8220" name="Line 50"/>
            <p:cNvSpPr>
              <a:spLocks noChangeShapeType="1"/>
            </p:cNvSpPr>
            <p:nvPr/>
          </p:nvSpPr>
          <p:spPr bwMode="auto">
            <a:xfrm>
              <a:off x="5508104" y="5482769"/>
              <a:ext cx="179491" cy="0"/>
            </a:xfrm>
            <a:prstGeom prst="line">
              <a:avLst/>
            </a:prstGeom>
            <a:noFill/>
            <a:ln w="9525">
              <a:solidFill>
                <a:schemeClr val="accent2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0527" name="Text Box 76"/>
            <p:cNvSpPr txBox="1">
              <a:spLocks noChangeArrowheads="1"/>
            </p:cNvSpPr>
            <p:nvPr/>
          </p:nvSpPr>
          <p:spPr bwMode="auto">
            <a:xfrm>
              <a:off x="5668161" y="5347316"/>
              <a:ext cx="704039" cy="313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rgbClr val="000066"/>
                  </a:solidFill>
                  <a:latin typeface="Comic Sans MS" panose="030F0702030302020204" pitchFamily="66" charset="0"/>
                </a:rPr>
                <a:t>Aves</a:t>
              </a:r>
            </a:p>
          </p:txBody>
        </p:sp>
      </p:grpSp>
      <p:grpSp>
        <p:nvGrpSpPr>
          <p:cNvPr id="5" name="Skupina 4"/>
          <p:cNvGrpSpPr>
            <a:grpSpLocks/>
          </p:cNvGrpSpPr>
          <p:nvPr/>
        </p:nvGrpSpPr>
        <p:grpSpPr bwMode="auto">
          <a:xfrm>
            <a:off x="4427538" y="6029325"/>
            <a:ext cx="1944687" cy="311150"/>
            <a:chOff x="4932040" y="6214308"/>
            <a:chExt cx="1944216" cy="311036"/>
          </a:xfrm>
        </p:grpSpPr>
        <p:sp>
          <p:nvSpPr>
            <p:cNvPr id="20524" name="Text Box 77"/>
            <p:cNvSpPr txBox="1">
              <a:spLocks noChangeArrowheads="1"/>
            </p:cNvSpPr>
            <p:nvPr/>
          </p:nvSpPr>
          <p:spPr bwMode="auto">
            <a:xfrm>
              <a:off x="5657057" y="6214308"/>
              <a:ext cx="1219199" cy="31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bg2"/>
                  </a:solidFill>
                  <a:latin typeface="Comic Sans MS" panose="030F0702030302020204" pitchFamily="66" charset="0"/>
                </a:rPr>
                <a:t>Mammalia</a:t>
              </a:r>
            </a:p>
          </p:txBody>
        </p:sp>
        <p:sp>
          <p:nvSpPr>
            <p:cNvPr id="20525" name="Line 50"/>
            <p:cNvSpPr>
              <a:spLocks noChangeShapeType="1"/>
            </p:cNvSpPr>
            <p:nvPr/>
          </p:nvSpPr>
          <p:spPr bwMode="auto">
            <a:xfrm>
              <a:off x="4932040" y="6381328"/>
              <a:ext cx="76200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23" name="Skupina 22"/>
          <p:cNvGrpSpPr>
            <a:grpSpLocks/>
          </p:cNvGrpSpPr>
          <p:nvPr/>
        </p:nvGrpSpPr>
        <p:grpSpPr bwMode="auto">
          <a:xfrm>
            <a:off x="323850" y="1989138"/>
            <a:ext cx="6264200" cy="4751387"/>
            <a:chOff x="323526" y="1989559"/>
            <a:chExt cx="6263954" cy="4751388"/>
          </a:xfrm>
        </p:grpSpPr>
        <p:grpSp>
          <p:nvGrpSpPr>
            <p:cNvPr id="20518" name="Group 109"/>
            <p:cNvGrpSpPr>
              <a:grpSpLocks/>
            </p:cNvGrpSpPr>
            <p:nvPr/>
          </p:nvGrpSpPr>
          <p:grpSpPr bwMode="auto">
            <a:xfrm>
              <a:off x="1907327" y="1989559"/>
              <a:ext cx="4680153" cy="4751388"/>
              <a:chOff x="629" y="1389"/>
              <a:chExt cx="2747" cy="2993"/>
            </a:xfrm>
          </p:grpSpPr>
          <p:sp>
            <p:nvSpPr>
              <p:cNvPr id="20522" name="Text Box 59"/>
              <p:cNvSpPr txBox="1">
                <a:spLocks noChangeArrowheads="1"/>
              </p:cNvSpPr>
              <p:nvPr/>
            </p:nvSpPr>
            <p:spPr bwMode="auto">
              <a:xfrm>
                <a:off x="629" y="4151"/>
                <a:ext cx="273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1800">
                    <a:solidFill>
                      <a:schemeClr val="bg2"/>
                    </a:solidFill>
                    <a:latin typeface="Comic Sans MS" panose="030F0702030302020204" pitchFamily="66" charset="0"/>
                  </a:rPr>
                  <a:t>Amniota = „Reptilia“ + Aves + Mammalia</a:t>
                </a:r>
              </a:p>
            </p:txBody>
          </p:sp>
          <p:sp>
            <p:nvSpPr>
              <p:cNvPr id="20523" name="Rectangle 58"/>
              <p:cNvSpPr>
                <a:spLocks noChangeArrowheads="1"/>
              </p:cNvSpPr>
              <p:nvPr/>
            </p:nvSpPr>
            <p:spPr bwMode="auto">
              <a:xfrm>
                <a:off x="745" y="1389"/>
                <a:ext cx="2631" cy="2771"/>
              </a:xfrm>
              <a:prstGeom prst="rect">
                <a:avLst/>
              </a:prstGeom>
              <a:noFill/>
              <a:ln w="57150">
                <a:solidFill>
                  <a:schemeClr val="bg2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cs-CZ" altLang="cs-CZ" sz="24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0519" name="Skupina 19"/>
            <p:cNvGrpSpPr>
              <a:grpSpLocks/>
            </p:cNvGrpSpPr>
            <p:nvPr/>
          </p:nvGrpSpPr>
          <p:grpSpPr bwMode="auto">
            <a:xfrm>
              <a:off x="323526" y="4179788"/>
              <a:ext cx="1520182" cy="461665"/>
              <a:chOff x="323526" y="4365104"/>
              <a:chExt cx="1520182" cy="461665"/>
            </a:xfrm>
          </p:grpSpPr>
          <p:sp>
            <p:nvSpPr>
              <p:cNvPr id="20520" name="TextovéPole 7"/>
              <p:cNvSpPr txBox="1">
                <a:spLocks noChangeArrowheads="1"/>
              </p:cNvSpPr>
              <p:nvPr/>
            </p:nvSpPr>
            <p:spPr bwMode="auto">
              <a:xfrm>
                <a:off x="323528" y="4365104"/>
                <a:ext cx="135966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ysDash"/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2400">
                    <a:solidFill>
                      <a:schemeClr val="bg2"/>
                    </a:solidFill>
                    <a:latin typeface="Comic Sans MS" panose="030F0702030302020204" pitchFamily="66" charset="0"/>
                  </a:rPr>
                  <a:t>Amniota</a:t>
                </a:r>
              </a:p>
            </p:txBody>
          </p:sp>
          <p:cxnSp>
            <p:nvCxnSpPr>
              <p:cNvPr id="20521" name="Přímá spojnice 16"/>
              <p:cNvCxnSpPr>
                <a:cxnSpLocks noChangeShapeType="1"/>
              </p:cNvCxnSpPr>
              <p:nvPr/>
            </p:nvCxnSpPr>
            <p:spPr bwMode="auto">
              <a:xfrm>
                <a:off x="323526" y="4792663"/>
                <a:ext cx="1520182" cy="1"/>
              </a:xfrm>
              <a:prstGeom prst="line">
                <a:avLst/>
              </a:prstGeom>
              <a:noFill/>
              <a:ln w="28575" algn="ctr">
                <a:solidFill>
                  <a:schemeClr val="bg2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89" name="Group 102"/>
          <p:cNvGrpSpPr>
            <a:grpSpLocks/>
          </p:cNvGrpSpPr>
          <p:nvPr/>
        </p:nvGrpSpPr>
        <p:grpSpPr bwMode="auto">
          <a:xfrm>
            <a:off x="1258888" y="476250"/>
            <a:ext cx="4638675" cy="3148013"/>
            <a:chOff x="96" y="417"/>
            <a:chExt cx="2922" cy="1983"/>
          </a:xfrm>
        </p:grpSpPr>
        <p:sp>
          <p:nvSpPr>
            <p:cNvPr id="20499" name="Text Box 4"/>
            <p:cNvSpPr txBox="1">
              <a:spLocks noChangeArrowheads="1"/>
            </p:cNvSpPr>
            <p:nvPr/>
          </p:nvSpPr>
          <p:spPr bwMode="auto">
            <a:xfrm>
              <a:off x="1235" y="417"/>
              <a:ext cx="178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rgbClr val="CC3300"/>
                  </a:solidFill>
                  <a:latin typeface="Comic Sans MS" panose="030F0702030302020204" pitchFamily="66" charset="0"/>
                </a:rPr>
                <a:t>Anthracosauroidea (†)</a:t>
              </a:r>
            </a:p>
          </p:txBody>
        </p:sp>
        <p:sp>
          <p:nvSpPr>
            <p:cNvPr id="20500" name="Text Box 6"/>
            <p:cNvSpPr txBox="1">
              <a:spLocks noChangeArrowheads="1"/>
            </p:cNvSpPr>
            <p:nvPr/>
          </p:nvSpPr>
          <p:spPr bwMode="auto">
            <a:xfrm>
              <a:off x="1235" y="657"/>
              <a:ext cx="170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rgbClr val="CC3300"/>
                  </a:solidFill>
                  <a:latin typeface="Comic Sans MS" panose="030F0702030302020204" pitchFamily="66" charset="0"/>
                </a:rPr>
                <a:t>Seymouriomorpha (†)</a:t>
              </a:r>
            </a:p>
          </p:txBody>
        </p:sp>
        <p:sp>
          <p:nvSpPr>
            <p:cNvPr id="20501" name="Text Box 8"/>
            <p:cNvSpPr txBox="1">
              <a:spLocks noChangeArrowheads="1"/>
            </p:cNvSpPr>
            <p:nvPr/>
          </p:nvSpPr>
          <p:spPr bwMode="auto">
            <a:xfrm>
              <a:off x="1248" y="1143"/>
              <a:ext cx="158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rgbClr val="CC3300"/>
                  </a:solidFill>
                  <a:latin typeface="Comic Sans MS" panose="030F0702030302020204" pitchFamily="66" charset="0"/>
                </a:rPr>
                <a:t>Diadectomorpha (†)</a:t>
              </a:r>
            </a:p>
          </p:txBody>
        </p:sp>
        <p:sp>
          <p:nvSpPr>
            <p:cNvPr id="20502" name="Text Box 89"/>
            <p:cNvSpPr txBox="1">
              <a:spLocks noChangeArrowheads="1"/>
            </p:cNvSpPr>
            <p:nvPr/>
          </p:nvSpPr>
          <p:spPr bwMode="auto">
            <a:xfrm>
              <a:off x="1247" y="916"/>
              <a:ext cx="137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 i="1">
                  <a:solidFill>
                    <a:srgbClr val="CC3300"/>
                  </a:solidFill>
                  <a:latin typeface="Comic Sans MS" panose="030F0702030302020204" pitchFamily="66" charset="0"/>
                </a:rPr>
                <a:t>Westlothiana</a:t>
              </a:r>
              <a:r>
                <a:rPr lang="cs-CZ" altLang="cs-CZ" sz="2000">
                  <a:solidFill>
                    <a:srgbClr val="CC3300"/>
                  </a:solidFill>
                  <a:latin typeface="Comic Sans MS" panose="030F0702030302020204" pitchFamily="66" charset="0"/>
                </a:rPr>
                <a:t> (†)</a:t>
              </a:r>
            </a:p>
          </p:txBody>
        </p:sp>
        <p:grpSp>
          <p:nvGrpSpPr>
            <p:cNvPr id="20503" name="Group 101"/>
            <p:cNvGrpSpPr>
              <a:grpSpLocks/>
            </p:cNvGrpSpPr>
            <p:nvPr/>
          </p:nvGrpSpPr>
          <p:grpSpPr bwMode="auto">
            <a:xfrm>
              <a:off x="96" y="528"/>
              <a:ext cx="1106" cy="1872"/>
              <a:chOff x="96" y="528"/>
              <a:chExt cx="1106" cy="1872"/>
            </a:xfrm>
          </p:grpSpPr>
          <p:sp>
            <p:nvSpPr>
              <p:cNvPr id="20504" name="Line 5"/>
              <p:cNvSpPr>
                <a:spLocks noChangeShapeType="1"/>
              </p:cNvSpPr>
              <p:nvPr/>
            </p:nvSpPr>
            <p:spPr bwMode="auto">
              <a:xfrm flipV="1">
                <a:off x="288" y="1480"/>
                <a:ext cx="97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grpSp>
            <p:nvGrpSpPr>
              <p:cNvPr id="20505" name="Group 100"/>
              <p:cNvGrpSpPr>
                <a:grpSpLocks/>
              </p:cNvGrpSpPr>
              <p:nvPr/>
            </p:nvGrpSpPr>
            <p:grpSpPr bwMode="auto">
              <a:xfrm>
                <a:off x="96" y="528"/>
                <a:ext cx="1106" cy="1872"/>
                <a:chOff x="96" y="528"/>
                <a:chExt cx="1106" cy="1872"/>
              </a:xfrm>
            </p:grpSpPr>
            <p:sp>
              <p:nvSpPr>
                <p:cNvPr id="20506" name="Line 14"/>
                <p:cNvSpPr>
                  <a:spLocks noChangeShapeType="1"/>
                </p:cNvSpPr>
                <p:nvPr/>
              </p:nvSpPr>
              <p:spPr bwMode="auto">
                <a:xfrm>
                  <a:off x="385" y="799"/>
                  <a:ext cx="0" cy="977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507" name="Line 15"/>
                <p:cNvSpPr>
                  <a:spLocks noChangeShapeType="1"/>
                </p:cNvSpPr>
                <p:nvPr/>
              </p:nvSpPr>
              <p:spPr bwMode="auto">
                <a:xfrm>
                  <a:off x="567" y="1253"/>
                  <a:ext cx="9" cy="1147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508" name="Line 16"/>
                <p:cNvSpPr>
                  <a:spLocks noChangeShapeType="1"/>
                </p:cNvSpPr>
                <p:nvPr/>
              </p:nvSpPr>
              <p:spPr bwMode="auto">
                <a:xfrm>
                  <a:off x="96" y="1104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509" name="Line 17"/>
                <p:cNvSpPr>
                  <a:spLocks noChangeShapeType="1"/>
                </p:cNvSpPr>
                <p:nvPr/>
              </p:nvSpPr>
              <p:spPr bwMode="auto">
                <a:xfrm>
                  <a:off x="288" y="528"/>
                  <a:ext cx="0" cy="96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510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385" y="799"/>
                  <a:ext cx="817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511" name="Line 19"/>
                <p:cNvSpPr>
                  <a:spLocks noChangeShapeType="1"/>
                </p:cNvSpPr>
                <p:nvPr/>
              </p:nvSpPr>
              <p:spPr bwMode="auto">
                <a:xfrm>
                  <a:off x="288" y="528"/>
                  <a:ext cx="912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512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576" y="1254"/>
                  <a:ext cx="624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513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576" y="240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514" name="Line 7"/>
                <p:cNvSpPr>
                  <a:spLocks noChangeShapeType="1"/>
                </p:cNvSpPr>
                <p:nvPr/>
              </p:nvSpPr>
              <p:spPr bwMode="auto">
                <a:xfrm flipV="1">
                  <a:off x="385" y="177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515" name="Line 86"/>
                <p:cNvSpPr>
                  <a:spLocks noChangeShapeType="1"/>
                </p:cNvSpPr>
                <p:nvPr/>
              </p:nvSpPr>
              <p:spPr bwMode="auto">
                <a:xfrm>
                  <a:off x="476" y="1071"/>
                  <a:ext cx="0" cy="96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516" name="Line 87"/>
                <p:cNvSpPr>
                  <a:spLocks noChangeShapeType="1"/>
                </p:cNvSpPr>
                <p:nvPr/>
              </p:nvSpPr>
              <p:spPr bwMode="auto">
                <a:xfrm>
                  <a:off x="476" y="1071"/>
                  <a:ext cx="720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517" name="Line 88"/>
                <p:cNvSpPr>
                  <a:spLocks noChangeShapeType="1"/>
                </p:cNvSpPr>
                <p:nvPr/>
              </p:nvSpPr>
              <p:spPr bwMode="auto">
                <a:xfrm flipV="1">
                  <a:off x="471" y="202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</p:grpSp>
      </p:grpSp>
      <p:sp>
        <p:nvSpPr>
          <p:cNvPr id="84" name="Rectangle 3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>
                <a:solidFill>
                  <a:schemeClr val="bg2"/>
                </a:solidFill>
                <a:latin typeface="Comic Sans MS" pitchFamily="66" charset="0"/>
              </a:rPr>
              <a:t>X. Reptiliomorpha - Amniota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41" grpId="0"/>
      <p:bldP spid="8242" grpId="0"/>
      <p:bldP spid="8243" grpId="0"/>
      <p:bldP spid="8244" grpId="0"/>
      <p:bldP spid="8245" grpId="0"/>
      <p:bldP spid="824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323974" y="857154"/>
            <a:ext cx="1655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CC3300"/>
                </a:solidFill>
                <a:latin typeface="Comic Sans MS" panose="030F0702030302020204" pitchFamily="66" charset="0"/>
              </a:rPr>
              <a:t>Crocodylia</a:t>
            </a:r>
            <a:endParaRPr lang="cs-CZ" altLang="cs-CZ" sz="2400" dirty="0">
              <a:solidFill>
                <a:srgbClr val="CC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57349" name="Text Box 13"/>
          <p:cNvSpPr txBox="1">
            <a:spLocks noChangeArrowheads="1"/>
          </p:cNvSpPr>
          <p:nvPr/>
        </p:nvSpPr>
        <p:spPr bwMode="auto">
          <a:xfrm>
            <a:off x="5095875" y="5337175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gaviál</a:t>
            </a:r>
          </a:p>
        </p:txBody>
      </p:sp>
      <p:sp>
        <p:nvSpPr>
          <p:cNvPr id="2" name="Obdélník 1"/>
          <p:cNvSpPr/>
          <p:nvPr/>
        </p:nvSpPr>
        <p:spPr>
          <a:xfrm>
            <a:off x="755576" y="1362248"/>
            <a:ext cx="698477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rychlý běh na souši, u štíhlých druhů i skoky, jinak pomalá chůze na vztyčených nohách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blanitá bránice, alveolární plíce, </a:t>
            </a:r>
            <a:endParaRPr lang="cs-CZ" altLang="cs-CZ" sz="2000" dirty="0" smtClean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i 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břišní 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žebra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4-dílné 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srdce s 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foramen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Panizzae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v mezikomorové přepážce, </a:t>
            </a:r>
            <a:endParaRPr lang="cs-CZ" altLang="cs-CZ" sz="2000" dirty="0" smtClean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nepřekrývající 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se šupiny, na břiše kostěné 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osteodermy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(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gastralia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), </a:t>
            </a:r>
            <a:endParaRPr lang="cs-CZ" altLang="cs-CZ" sz="2000" dirty="0" smtClean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nepárový 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penis, </a:t>
            </a:r>
            <a:endParaRPr lang="cs-CZ" altLang="cs-CZ" sz="2000" dirty="0" smtClean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oviparie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, rodičovská péče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3 čeledi, 23 druhů</a:t>
            </a:r>
            <a:endParaRPr lang="cs-CZ" sz="2000" dirty="0"/>
          </a:p>
        </p:txBody>
      </p:sp>
      <p:sp>
        <p:nvSpPr>
          <p:cNvPr id="7" name="Rectangle 71"/>
          <p:cNvSpPr>
            <a:spLocks noChangeArrowheads="1"/>
          </p:cNvSpPr>
          <p:nvPr/>
        </p:nvSpPr>
        <p:spPr bwMode="auto">
          <a:xfrm>
            <a:off x="0" y="-26987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X. </a:t>
            </a:r>
            <a:r>
              <a:rPr lang="cs-CZ" sz="1800" dirty="0" err="1">
                <a:solidFill>
                  <a:schemeClr val="bg2"/>
                </a:solidFill>
                <a:latin typeface="Comic Sans MS" pitchFamily="66" charset="0"/>
              </a:rPr>
              <a:t>Amniota</a:t>
            </a: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 -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Archosauria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107950" y="739775"/>
            <a:ext cx="1655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CC3300"/>
                </a:solidFill>
                <a:latin typeface="Comic Sans MS" panose="030F0702030302020204" pitchFamily="66" charset="0"/>
              </a:rPr>
              <a:t>Crocodylia</a:t>
            </a:r>
          </a:p>
        </p:txBody>
      </p:sp>
      <p:grpSp>
        <p:nvGrpSpPr>
          <p:cNvPr id="57347" name="Group 11"/>
          <p:cNvGrpSpPr>
            <a:grpSpLocks/>
          </p:cNvGrpSpPr>
          <p:nvPr/>
        </p:nvGrpSpPr>
        <p:grpSpPr bwMode="auto">
          <a:xfrm>
            <a:off x="5000625" y="884238"/>
            <a:ext cx="4108450" cy="4273550"/>
            <a:chOff x="2016" y="0"/>
            <a:chExt cx="3476" cy="4098"/>
          </a:xfrm>
        </p:grpSpPr>
        <p:pic>
          <p:nvPicPr>
            <p:cNvPr id="57354" name="Picture 3" descr="krokodýl_aligátor_lebk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0"/>
              <a:ext cx="3476" cy="4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55" name="Text Box 4"/>
            <p:cNvSpPr txBox="1">
              <a:spLocks noChangeArrowheads="1"/>
            </p:cNvSpPr>
            <p:nvPr/>
          </p:nvSpPr>
          <p:spPr bwMode="auto">
            <a:xfrm>
              <a:off x="2199" y="20"/>
              <a:ext cx="1012" cy="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latin typeface="Comic Sans MS" panose="030F0702030302020204" pitchFamily="66" charset="0"/>
                </a:rPr>
                <a:t>krokodýl</a:t>
              </a:r>
              <a:endParaRPr lang="cs-CZ" altLang="cs-CZ" sz="2400">
                <a:latin typeface="Comic Sans MS" panose="030F0702030302020204" pitchFamily="66" charset="0"/>
              </a:endParaRPr>
            </a:p>
          </p:txBody>
        </p:sp>
        <p:sp>
          <p:nvSpPr>
            <p:cNvPr id="57356" name="Text Box 5"/>
            <p:cNvSpPr txBox="1">
              <a:spLocks noChangeArrowheads="1"/>
            </p:cNvSpPr>
            <p:nvPr/>
          </p:nvSpPr>
          <p:spPr bwMode="auto">
            <a:xfrm>
              <a:off x="3974" y="2131"/>
              <a:ext cx="927" cy="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latin typeface="Comic Sans MS" panose="030F0702030302020204" pitchFamily="66" charset="0"/>
                </a:rPr>
                <a:t>aligátor</a:t>
              </a:r>
              <a:endParaRPr lang="cs-CZ" altLang="cs-CZ" sz="2400">
                <a:latin typeface="Comic Sans MS" panose="030F0702030302020204" pitchFamily="66" charset="0"/>
              </a:endParaRPr>
            </a:p>
          </p:txBody>
        </p:sp>
        <p:sp>
          <p:nvSpPr>
            <p:cNvPr id="57357" name="Line 7"/>
            <p:cNvSpPr>
              <a:spLocks noChangeShapeType="1"/>
            </p:cNvSpPr>
            <p:nvPr/>
          </p:nvSpPr>
          <p:spPr bwMode="auto">
            <a:xfrm flipV="1">
              <a:off x="2640" y="1632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7358" name="Line 8"/>
            <p:cNvSpPr>
              <a:spLocks noChangeShapeType="1"/>
            </p:cNvSpPr>
            <p:nvPr/>
          </p:nvSpPr>
          <p:spPr bwMode="auto">
            <a:xfrm>
              <a:off x="2160" y="864"/>
              <a:ext cx="144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7359" name="Line 9"/>
            <p:cNvSpPr>
              <a:spLocks noChangeShapeType="1"/>
            </p:cNvSpPr>
            <p:nvPr/>
          </p:nvSpPr>
          <p:spPr bwMode="auto">
            <a:xfrm flipH="1">
              <a:off x="4992" y="2688"/>
              <a:ext cx="144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7360" name="Line 10"/>
            <p:cNvSpPr>
              <a:spLocks noChangeShapeType="1"/>
            </p:cNvSpPr>
            <p:nvPr/>
          </p:nvSpPr>
          <p:spPr bwMode="auto">
            <a:xfrm flipV="1">
              <a:off x="4464" y="369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pic>
        <p:nvPicPr>
          <p:cNvPr id="57348" name="Picture 12" descr="lebka_gaviall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75" y="5289550"/>
            <a:ext cx="457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 Box 13"/>
          <p:cNvSpPr txBox="1">
            <a:spLocks noChangeArrowheads="1"/>
          </p:cNvSpPr>
          <p:nvPr/>
        </p:nvSpPr>
        <p:spPr bwMode="auto">
          <a:xfrm>
            <a:off x="5095875" y="5337175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gaviál</a:t>
            </a:r>
          </a:p>
        </p:txBody>
      </p:sp>
      <p:sp>
        <p:nvSpPr>
          <p:cNvPr id="57350" name="Rectangle 14"/>
          <p:cNvSpPr>
            <a:spLocks noChangeArrowheads="1"/>
          </p:cNvSpPr>
          <p:nvPr/>
        </p:nvSpPr>
        <p:spPr bwMode="auto">
          <a:xfrm>
            <a:off x="34925" y="3068638"/>
            <a:ext cx="496887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sng" dirty="0" err="1">
                <a:solidFill>
                  <a:srgbClr val="CC3300"/>
                </a:solidFill>
                <a:latin typeface="Comic Sans MS" panose="030F0702030302020204" pitchFamily="66" charset="0"/>
              </a:rPr>
              <a:t>Alligatoridae</a:t>
            </a:r>
            <a:r>
              <a:rPr lang="cs-CZ" altLang="cs-CZ" sz="2000" u="sng" dirty="0">
                <a:solidFill>
                  <a:schemeClr val="bg2"/>
                </a:solidFill>
                <a:latin typeface="Comic Sans MS" panose="030F0702030302020204" pitchFamily="66" charset="0"/>
              </a:rPr>
              <a:t> (8, </a:t>
            </a:r>
            <a:r>
              <a:rPr lang="cs-CZ" altLang="cs-CZ" sz="2000" i="1" u="sng" dirty="0" err="1">
                <a:solidFill>
                  <a:schemeClr val="bg2"/>
                </a:solidFill>
                <a:latin typeface="Comic Sans MS" panose="030F0702030302020204" pitchFamily="66" charset="0"/>
              </a:rPr>
              <a:t>Alligator</a:t>
            </a:r>
            <a:r>
              <a:rPr lang="cs-CZ" altLang="cs-CZ" sz="2000" i="1" u="sng" dirty="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lang="cs-CZ" altLang="cs-CZ" sz="2000" i="1" u="sng" dirty="0" err="1">
                <a:solidFill>
                  <a:schemeClr val="bg2"/>
                </a:solidFill>
                <a:latin typeface="Comic Sans MS" panose="030F0702030302020204" pitchFamily="66" charset="0"/>
              </a:rPr>
              <a:t>Caiman</a:t>
            </a:r>
            <a:r>
              <a:rPr lang="cs-CZ" altLang="cs-CZ" sz="2000" u="sng" dirty="0">
                <a:solidFill>
                  <a:schemeClr val="bg2"/>
                </a:solidFill>
                <a:latin typeface="Comic Sans MS" panose="030F0702030302020204" pitchFamily="66" charset="0"/>
              </a:rPr>
              <a:t>, ..)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 </a:t>
            </a:r>
            <a:r>
              <a:rPr lang="cs-CZ" altLang="cs-CZ" sz="2000" dirty="0">
                <a:solidFill>
                  <a:srgbClr val="FF3300"/>
                </a:solidFill>
                <a:latin typeface="Comic Sans MS" panose="030F0702030302020204" pitchFamily="66" charset="0"/>
              </a:rPr>
              <a:t>velký čtvrtý zub v dolní čelisti zapadá do jamky v horní čelisti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, při zavřené tlamě dolní zuby překryty horní čelistí, hlava kratší, vpředu zaoblenější (Amerika, Čína), 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gastralia</a:t>
            </a:r>
            <a:endParaRPr lang="cs-CZ" altLang="cs-CZ" sz="20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57351" name="Rectangle 15"/>
          <p:cNvSpPr>
            <a:spLocks noChangeArrowheads="1"/>
          </p:cNvSpPr>
          <p:nvPr/>
        </p:nvSpPr>
        <p:spPr bwMode="auto">
          <a:xfrm>
            <a:off x="76200" y="1397000"/>
            <a:ext cx="4419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sng">
                <a:solidFill>
                  <a:srgbClr val="CC3300"/>
                </a:solidFill>
                <a:latin typeface="Comic Sans MS" panose="030F0702030302020204" pitchFamily="66" charset="0"/>
              </a:rPr>
              <a:t>Crocodylidae</a:t>
            </a:r>
            <a:r>
              <a:rPr lang="cs-CZ" altLang="cs-CZ" sz="2000" u="sng">
                <a:solidFill>
                  <a:schemeClr val="bg2"/>
                </a:solidFill>
                <a:latin typeface="Comic Sans MS" panose="030F0702030302020204" pitchFamily="66" charset="0"/>
              </a:rPr>
              <a:t> (13, </a:t>
            </a:r>
            <a:r>
              <a:rPr lang="cs-CZ" altLang="cs-CZ" sz="2000" i="1" u="sng">
                <a:solidFill>
                  <a:schemeClr val="bg2"/>
                </a:solidFill>
                <a:latin typeface="Comic Sans MS" panose="030F0702030302020204" pitchFamily="66" charset="0"/>
              </a:rPr>
              <a:t>Crocodylus</a:t>
            </a:r>
            <a:r>
              <a:rPr lang="cs-CZ" altLang="cs-CZ" sz="2000" u="sng">
                <a:solidFill>
                  <a:schemeClr val="bg2"/>
                </a:solidFill>
                <a:latin typeface="Comic Sans MS" panose="030F0702030302020204" pitchFamily="66" charset="0"/>
              </a:rPr>
              <a:t>, …)</a:t>
            </a: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3300"/>
                </a:solidFill>
                <a:latin typeface="Comic Sans MS" panose="030F0702030302020204" pitchFamily="66" charset="0"/>
              </a:rPr>
              <a:t>čtvrtý zub na dolní čelisti je při zavřené tlamě vidět</a:t>
            </a: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, uzká zašpičatělá hlava, gastralia</a:t>
            </a:r>
          </a:p>
        </p:txBody>
      </p:sp>
      <p:sp>
        <p:nvSpPr>
          <p:cNvPr id="57352" name="Rectangle 16"/>
          <p:cNvSpPr>
            <a:spLocks noChangeArrowheads="1"/>
          </p:cNvSpPr>
          <p:nvPr/>
        </p:nvSpPr>
        <p:spPr bwMode="auto">
          <a:xfrm>
            <a:off x="71438" y="5165725"/>
            <a:ext cx="43561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sng" dirty="0" err="1">
                <a:solidFill>
                  <a:srgbClr val="CC3300"/>
                </a:solidFill>
                <a:latin typeface="Comic Sans MS" panose="030F0702030302020204" pitchFamily="66" charset="0"/>
              </a:rPr>
              <a:t>Gavialidae</a:t>
            </a:r>
            <a:r>
              <a:rPr lang="cs-CZ" altLang="cs-CZ" sz="2000" u="sng" dirty="0">
                <a:solidFill>
                  <a:schemeClr val="bg2"/>
                </a:solidFill>
                <a:latin typeface="Comic Sans MS" panose="030F0702030302020204" pitchFamily="66" charset="0"/>
              </a:rPr>
              <a:t> (4, </a:t>
            </a:r>
            <a:r>
              <a:rPr lang="cs-CZ" altLang="cs-CZ" sz="2000" i="1" u="sng" dirty="0" err="1">
                <a:solidFill>
                  <a:schemeClr val="bg2"/>
                </a:solidFill>
                <a:latin typeface="Comic Sans MS" panose="030F0702030302020204" pitchFamily="66" charset="0"/>
              </a:rPr>
              <a:t>Gavialis</a:t>
            </a:r>
            <a:r>
              <a:rPr lang="cs-CZ" altLang="cs-CZ" sz="2000" i="1" u="sng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000" i="1" u="sng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gangeticus</a:t>
            </a:r>
            <a:r>
              <a:rPr lang="cs-CZ" altLang="cs-CZ" sz="2000" u="sng" dirty="0">
                <a:solidFill>
                  <a:schemeClr val="bg2"/>
                </a:solidFill>
                <a:latin typeface="Comic Sans MS" panose="030F0702030302020204" pitchFamily="66" charset="0"/>
              </a:rPr>
              <a:t>)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dlouhé úzké čelisti, </a:t>
            </a:r>
            <a:r>
              <a:rPr lang="cs-CZ" altLang="cs-CZ" sz="2000" dirty="0">
                <a:solidFill>
                  <a:srgbClr val="FF3300"/>
                </a:solidFill>
                <a:latin typeface="Comic Sans MS" panose="030F0702030302020204" pitchFamily="66" charset="0"/>
              </a:rPr>
              <a:t>první 4 dolní zuby se vyklánějí do stran a jsou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FF3300"/>
                </a:solidFill>
                <a:latin typeface="Comic Sans MS" panose="030F0702030302020204" pitchFamily="66" charset="0"/>
              </a:rPr>
              <a:t>při zavřené tlamě vidět</a:t>
            </a:r>
          </a:p>
        </p:txBody>
      </p:sp>
      <p:sp>
        <p:nvSpPr>
          <p:cNvPr id="17" name="Rectangle 71"/>
          <p:cNvSpPr>
            <a:spLocks noChangeArrowheads="1"/>
          </p:cNvSpPr>
          <p:nvPr/>
        </p:nvSpPr>
        <p:spPr bwMode="auto">
          <a:xfrm>
            <a:off x="0" y="-26987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X. </a:t>
            </a:r>
            <a:r>
              <a:rPr lang="cs-CZ" sz="1800" dirty="0" err="1">
                <a:solidFill>
                  <a:schemeClr val="bg2"/>
                </a:solidFill>
                <a:latin typeface="Comic Sans MS" pitchFamily="66" charset="0"/>
              </a:rPr>
              <a:t>Amniota</a:t>
            </a: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 -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Archosauria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46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5"/>
          <p:cNvSpPr txBox="1">
            <a:spLocks noChangeArrowheads="1"/>
          </p:cNvSpPr>
          <p:nvPr/>
        </p:nvSpPr>
        <p:spPr bwMode="auto">
          <a:xfrm>
            <a:off x="152400" y="523875"/>
            <a:ext cx="2001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3300"/>
                </a:solidFill>
                <a:latin typeface="Comic Sans MS" panose="030F0702030302020204" pitchFamily="66" charset="0"/>
              </a:rPr>
              <a:t>Crocodylidae</a:t>
            </a:r>
          </a:p>
        </p:txBody>
      </p:sp>
      <p:sp>
        <p:nvSpPr>
          <p:cNvPr id="58371" name="Text Box 6"/>
          <p:cNvSpPr txBox="1">
            <a:spLocks noChangeArrowheads="1"/>
          </p:cNvSpPr>
          <p:nvPr/>
        </p:nvSpPr>
        <p:spPr bwMode="auto">
          <a:xfrm>
            <a:off x="188913" y="871538"/>
            <a:ext cx="14620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Crocodylus</a:t>
            </a:r>
            <a:endParaRPr lang="cs-CZ" altLang="cs-CZ" sz="240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58372" name="Group 20"/>
          <p:cNvGrpSpPr>
            <a:grpSpLocks/>
          </p:cNvGrpSpPr>
          <p:nvPr/>
        </p:nvGrpSpPr>
        <p:grpSpPr bwMode="auto">
          <a:xfrm>
            <a:off x="323528" y="1305173"/>
            <a:ext cx="4343400" cy="2555875"/>
            <a:chOff x="144" y="550"/>
            <a:chExt cx="2736" cy="1610"/>
          </a:xfrm>
        </p:grpSpPr>
        <p:pic>
          <p:nvPicPr>
            <p:cNvPr id="58377" name="Picture 12" descr="09_Crocodylus niloticus_niloti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550"/>
              <a:ext cx="2736" cy="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78" name="Line 13"/>
            <p:cNvSpPr>
              <a:spLocks noChangeShapeType="1"/>
            </p:cNvSpPr>
            <p:nvPr/>
          </p:nvSpPr>
          <p:spPr bwMode="auto">
            <a:xfrm>
              <a:off x="624" y="1296"/>
              <a:ext cx="96" cy="28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789710" y="548680"/>
            <a:ext cx="2014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3300"/>
                </a:solidFill>
                <a:latin typeface="Comic Sans MS" panose="030F0702030302020204" pitchFamily="66" charset="0"/>
              </a:rPr>
              <a:t>Alligatoridae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4942110" y="901105"/>
            <a:ext cx="12207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Alligator</a:t>
            </a:r>
            <a:endParaRPr lang="cs-CZ" altLang="cs-CZ" sz="24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9" descr="01_aligator-mis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03262"/>
            <a:ext cx="4320480" cy="255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932040" y="3824213"/>
            <a:ext cx="998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Caiman</a:t>
            </a:r>
            <a:endParaRPr lang="cs-CZ" altLang="cs-CZ" sz="24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15" descr="05_Caiman crocodylus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342" y="4221088"/>
            <a:ext cx="4376241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51520" y="3865736"/>
            <a:ext cx="1608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FF3300"/>
                </a:solidFill>
                <a:latin typeface="Comic Sans MS" panose="030F0702030302020204" pitchFamily="66" charset="0"/>
              </a:rPr>
              <a:t>Gavialidae</a:t>
            </a:r>
            <a:endParaRPr lang="cs-CZ" altLang="cs-CZ" sz="2400" dirty="0">
              <a:solidFill>
                <a:srgbClr val="FF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34070" y="4256261"/>
            <a:ext cx="10779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Gavialis</a:t>
            </a:r>
            <a:endParaRPr lang="cs-CZ" altLang="cs-CZ" sz="240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34" y="4646521"/>
            <a:ext cx="3150146" cy="2094847"/>
          </a:xfrm>
          <a:prstGeom prst="rect">
            <a:avLst/>
          </a:prstGeom>
        </p:spPr>
      </p:pic>
      <p:sp>
        <p:nvSpPr>
          <p:cNvPr id="18" name="Rectangle 71"/>
          <p:cNvSpPr>
            <a:spLocks noChangeArrowheads="1"/>
          </p:cNvSpPr>
          <p:nvPr/>
        </p:nvSpPr>
        <p:spPr bwMode="auto">
          <a:xfrm>
            <a:off x="0" y="-26987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X. </a:t>
            </a:r>
            <a:r>
              <a:rPr lang="cs-CZ" sz="1800" dirty="0" err="1">
                <a:solidFill>
                  <a:schemeClr val="bg2"/>
                </a:solidFill>
                <a:latin typeface="Comic Sans MS" pitchFamily="66" charset="0"/>
              </a:rPr>
              <a:t>Amniota</a:t>
            </a: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 -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Archosauria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8" descr="rhamph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860800"/>
            <a:ext cx="3457575" cy="25939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6" descr="rhamph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942605"/>
            <a:ext cx="2808287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Rectangle 7"/>
          <p:cNvSpPr>
            <a:spLocks noChangeArrowheads="1"/>
          </p:cNvSpPr>
          <p:nvPr/>
        </p:nvSpPr>
        <p:spPr bwMode="auto">
          <a:xfrm>
            <a:off x="3708400" y="3860800"/>
            <a:ext cx="2298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i="1">
                <a:solidFill>
                  <a:schemeClr val="bg2"/>
                </a:solidFill>
                <a:latin typeface="Comic Sans MS" panose="030F0702030302020204" pitchFamily="66" charset="0"/>
              </a:rPr>
              <a:t>Rhamphorhynchus</a:t>
            </a:r>
            <a:endParaRPr lang="cs-CZ" altLang="cs-CZ" sz="2000" u="sng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62469" name="Rectangle 11"/>
          <p:cNvSpPr>
            <a:spLocks noChangeArrowheads="1"/>
          </p:cNvSpPr>
          <p:nvPr/>
        </p:nvSpPr>
        <p:spPr bwMode="auto">
          <a:xfrm>
            <a:off x="250825" y="2276475"/>
            <a:ext cx="540067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solidFill>
                  <a:srgbClr val="CC3300"/>
                </a:solidFill>
                <a:latin typeface="Comic Sans MS" panose="030F0702030302020204" pitchFamily="66" charset="0"/>
              </a:rPr>
              <a:t>Pterosauria</a:t>
            </a:r>
            <a:r>
              <a:rPr lang="cs-CZ" altLang="cs-CZ" sz="2000" dirty="0">
                <a:solidFill>
                  <a:srgbClr val="CC3300"/>
                </a:solidFill>
                <a:latin typeface="Comic Sans MS" panose="030F0702030302020204" pitchFamily="66" charset="0"/>
              </a:rPr>
              <a:t> (†) - ptakoještěři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, trias-křída, křídla napínající prodloužený 4. prst, mořské pobřeží, lov ryb, hmyzu, filtrace planktonu, většinou malé rozměry, možná tělo pokryto srstí, endotermní</a:t>
            </a:r>
          </a:p>
        </p:txBody>
      </p:sp>
      <p:sp>
        <p:nvSpPr>
          <p:cNvPr id="62470" name="Rectangle 12"/>
          <p:cNvSpPr>
            <a:spLocks noChangeArrowheads="1"/>
          </p:cNvSpPr>
          <p:nvPr/>
        </p:nvSpPr>
        <p:spPr bwMode="auto">
          <a:xfrm>
            <a:off x="23813" y="549275"/>
            <a:ext cx="59880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6213" indent="-176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CC3300"/>
                </a:solidFill>
                <a:latin typeface="Comic Sans MS" panose="030F0702030302020204" pitchFamily="66" charset="0"/>
              </a:rPr>
              <a:t>Archosauria</a:t>
            </a:r>
            <a:r>
              <a:rPr lang="cs-CZ" altLang="cs-CZ" sz="2000">
                <a:solidFill>
                  <a:srgbClr val="FF3300"/>
                </a:solidFill>
                <a:latin typeface="Comic Sans MS" panose="030F0702030302020204" pitchFamily="66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3300"/>
                </a:solidFill>
                <a:latin typeface="Comic Sans MS" panose="030F0702030302020204" pitchFamily="66" charset="0"/>
              </a:rPr>
              <a:t>  </a:t>
            </a:r>
            <a:r>
              <a:rPr lang="cs-CZ" altLang="cs-CZ" sz="2000">
                <a:solidFill>
                  <a:srgbClr val="CC3300"/>
                </a:solidFill>
                <a:latin typeface="Comic Sans MS" panose="030F0702030302020204" pitchFamily="66" charset="0"/>
              </a:rPr>
              <a:t>Ornithodira</a:t>
            </a:r>
            <a:r>
              <a:rPr lang="cs-CZ" altLang="cs-CZ" sz="2000">
                <a:solidFill>
                  <a:srgbClr val="FF3300"/>
                </a:solidFill>
                <a:latin typeface="Comic Sans MS" panose="030F0702030302020204" pitchFamily="66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CC3300"/>
                </a:solidFill>
                <a:latin typeface="Comic Sans MS" panose="030F0702030302020204" pitchFamily="66" charset="0"/>
              </a:rPr>
              <a:t>– </a:t>
            </a:r>
            <a:r>
              <a:rPr lang="cs-CZ" altLang="cs-CZ" sz="2000" b="1">
                <a:solidFill>
                  <a:srgbClr val="CC3300"/>
                </a:solidFill>
                <a:latin typeface="Comic Sans MS" panose="030F0702030302020204" pitchFamily="66" charset="0"/>
              </a:rPr>
              <a:t>mezotarzální kotníkový kloub</a:t>
            </a: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 mezi   proximální (astragalus a calcaneum spojeny) a distální řadou tarzálií</a:t>
            </a:r>
          </a:p>
        </p:txBody>
      </p:sp>
      <p:pic>
        <p:nvPicPr>
          <p:cNvPr id="62472" name="Picture 9" descr="rhamphorhynchus_muensteri_02_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365625"/>
            <a:ext cx="25923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2473" name="Group 58"/>
          <p:cNvGrpSpPr>
            <a:grpSpLocks/>
          </p:cNvGrpSpPr>
          <p:nvPr/>
        </p:nvGrpSpPr>
        <p:grpSpPr bwMode="auto">
          <a:xfrm>
            <a:off x="5580063" y="620713"/>
            <a:ext cx="3529012" cy="2965450"/>
            <a:chOff x="3515" y="391"/>
            <a:chExt cx="2223" cy="1868"/>
          </a:xfrm>
        </p:grpSpPr>
        <p:pic>
          <p:nvPicPr>
            <p:cNvPr id="62474" name="Picture 55" descr="113840128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2" y="391"/>
              <a:ext cx="1734" cy="1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75" name="Text Box 56"/>
            <p:cNvSpPr txBox="1">
              <a:spLocks noChangeArrowheads="1"/>
            </p:cNvSpPr>
            <p:nvPr/>
          </p:nvSpPr>
          <p:spPr bwMode="auto">
            <a:xfrm>
              <a:off x="3515" y="2009"/>
              <a:ext cx="109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rgbClr val="CC3300"/>
                  </a:solidFill>
                  <a:latin typeface="Comic Sans MS" panose="030F0702030302020204" pitchFamily="66" charset="0"/>
                </a:rPr>
                <a:t>krurotarzální</a:t>
              </a:r>
            </a:p>
          </p:txBody>
        </p:sp>
        <p:sp>
          <p:nvSpPr>
            <p:cNvPr id="62476" name="Text Box 57"/>
            <p:cNvSpPr txBox="1">
              <a:spLocks noChangeArrowheads="1"/>
            </p:cNvSpPr>
            <p:nvPr/>
          </p:nvSpPr>
          <p:spPr bwMode="auto">
            <a:xfrm>
              <a:off x="4665" y="2009"/>
              <a:ext cx="107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rgbClr val="CC3300"/>
                  </a:solidFill>
                  <a:latin typeface="Comic Sans MS" panose="030F0702030302020204" pitchFamily="66" charset="0"/>
                </a:rPr>
                <a:t>mezotarzální</a:t>
              </a:r>
            </a:p>
          </p:txBody>
        </p:sp>
      </p:grpSp>
      <p:sp>
        <p:nvSpPr>
          <p:cNvPr id="13" name="Rectangle 71"/>
          <p:cNvSpPr>
            <a:spLocks noChangeArrowheads="1"/>
          </p:cNvSpPr>
          <p:nvPr/>
        </p:nvSpPr>
        <p:spPr bwMode="auto">
          <a:xfrm>
            <a:off x="0" y="-26987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X. </a:t>
            </a:r>
            <a:r>
              <a:rPr lang="cs-CZ" sz="1800" dirty="0" err="1">
                <a:solidFill>
                  <a:schemeClr val="bg2"/>
                </a:solidFill>
                <a:latin typeface="Comic Sans MS" pitchFamily="66" charset="0"/>
              </a:rPr>
              <a:t>Amniota</a:t>
            </a: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 -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Archosauria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6" name="Picture 12" descr="Pterodactylus_qa1c03f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847601"/>
            <a:ext cx="368300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Rectangle 4"/>
          <p:cNvSpPr>
            <a:spLocks noChangeArrowheads="1"/>
          </p:cNvSpPr>
          <p:nvPr/>
        </p:nvSpPr>
        <p:spPr bwMode="auto">
          <a:xfrm>
            <a:off x="244475" y="47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 u="sng">
              <a:latin typeface="Comic Sans MS" panose="030F0702030302020204" pitchFamily="66" charset="0"/>
            </a:endParaRPr>
          </a:p>
        </p:txBody>
      </p:sp>
      <p:sp>
        <p:nvSpPr>
          <p:cNvPr id="63491" name="Rectangle 9"/>
          <p:cNvSpPr>
            <a:spLocks noChangeArrowheads="1"/>
          </p:cNvSpPr>
          <p:nvPr/>
        </p:nvSpPr>
        <p:spPr bwMode="auto">
          <a:xfrm>
            <a:off x="4140200" y="2960688"/>
            <a:ext cx="18161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i="1">
                <a:solidFill>
                  <a:schemeClr val="bg2"/>
                </a:solidFill>
                <a:latin typeface="Comic Sans MS" panose="030F0702030302020204" pitchFamily="66" charset="0"/>
              </a:rPr>
              <a:t>Pterodactylus</a:t>
            </a:r>
            <a:endParaRPr lang="cs-CZ" altLang="cs-CZ" sz="2000" u="sng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63492" name="Picture 10" descr="pterodactylus_kochi_01_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55738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11" descr="Pterodactyl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913188"/>
            <a:ext cx="1981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13" descr="Pterodactylus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386263"/>
            <a:ext cx="3429000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7" name="Picture 15" descr="Pterodactylus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3913188"/>
            <a:ext cx="21145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8" name="Rectangle 17"/>
          <p:cNvSpPr>
            <a:spLocks noChangeArrowheads="1"/>
          </p:cNvSpPr>
          <p:nvPr/>
        </p:nvSpPr>
        <p:spPr bwMode="auto">
          <a:xfrm>
            <a:off x="250825" y="655638"/>
            <a:ext cx="541526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solidFill>
                  <a:srgbClr val="CC3300"/>
                </a:solidFill>
                <a:latin typeface="Comic Sans MS" panose="030F0702030302020204" pitchFamily="66" charset="0"/>
              </a:rPr>
              <a:t>Pterosauria</a:t>
            </a:r>
            <a:r>
              <a:rPr lang="cs-CZ" altLang="cs-CZ" sz="2000" dirty="0">
                <a:solidFill>
                  <a:srgbClr val="CC3300"/>
                </a:solidFill>
                <a:latin typeface="Comic Sans MS" panose="030F0702030302020204" pitchFamily="66" charset="0"/>
              </a:rPr>
              <a:t> (†)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– velikost vrabce až rozpětí </a:t>
            </a:r>
            <a:endParaRPr lang="cs-CZ" altLang="cs-CZ" sz="2000" dirty="0" smtClean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12 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m (65 kg) - </a:t>
            </a:r>
            <a:r>
              <a:rPr lang="cs-CZ" altLang="cs-CZ" sz="2000" i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Quetzalcoatlus</a:t>
            </a:r>
            <a:endParaRPr lang="cs-CZ" altLang="cs-CZ" sz="20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7507288" y="549275"/>
            <a:ext cx="15636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Crocodylotarsi</a:t>
            </a:r>
            <a:endParaRPr lang="cs-CZ" altLang="cs-CZ" sz="16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4" name="Group 38"/>
          <p:cNvGrpSpPr>
            <a:grpSpLocks/>
          </p:cNvGrpSpPr>
          <p:nvPr/>
        </p:nvGrpSpPr>
        <p:grpSpPr bwMode="auto">
          <a:xfrm>
            <a:off x="6954838" y="696913"/>
            <a:ext cx="552450" cy="1371600"/>
            <a:chOff x="4068" y="96"/>
            <a:chExt cx="348" cy="864"/>
          </a:xfrm>
        </p:grpSpPr>
        <p:sp>
          <p:nvSpPr>
            <p:cNvPr id="15" name="Line 7"/>
            <p:cNvSpPr>
              <a:spLocks noChangeShapeType="1"/>
            </p:cNvSpPr>
            <p:nvPr/>
          </p:nvSpPr>
          <p:spPr bwMode="auto">
            <a:xfrm flipV="1">
              <a:off x="4068" y="345"/>
              <a:ext cx="69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" name="Line 9"/>
            <p:cNvSpPr>
              <a:spLocks noChangeShapeType="1"/>
            </p:cNvSpPr>
            <p:nvPr/>
          </p:nvSpPr>
          <p:spPr bwMode="auto">
            <a:xfrm flipV="1">
              <a:off x="4137" y="563"/>
              <a:ext cx="69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" name="Line 11"/>
            <p:cNvSpPr>
              <a:spLocks noChangeShapeType="1"/>
            </p:cNvSpPr>
            <p:nvPr/>
          </p:nvSpPr>
          <p:spPr bwMode="auto">
            <a:xfrm>
              <a:off x="4206" y="288"/>
              <a:ext cx="0" cy="467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4320" y="719"/>
              <a:ext cx="0" cy="241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" name="Line 28"/>
            <p:cNvSpPr>
              <a:spLocks noChangeShapeType="1"/>
            </p:cNvSpPr>
            <p:nvPr/>
          </p:nvSpPr>
          <p:spPr bwMode="auto">
            <a:xfrm>
              <a:off x="4128" y="96"/>
              <a:ext cx="240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" name="Line 29"/>
            <p:cNvSpPr>
              <a:spLocks noChangeShapeType="1"/>
            </p:cNvSpPr>
            <p:nvPr/>
          </p:nvSpPr>
          <p:spPr bwMode="auto">
            <a:xfrm>
              <a:off x="4128" y="96"/>
              <a:ext cx="0" cy="467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1" name="Line 30"/>
            <p:cNvSpPr>
              <a:spLocks noChangeShapeType="1"/>
            </p:cNvSpPr>
            <p:nvPr/>
          </p:nvSpPr>
          <p:spPr bwMode="auto">
            <a:xfrm>
              <a:off x="4224" y="288"/>
              <a:ext cx="1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2" name="Line 31"/>
            <p:cNvSpPr>
              <a:spLocks noChangeShapeType="1"/>
            </p:cNvSpPr>
            <p:nvPr/>
          </p:nvSpPr>
          <p:spPr bwMode="auto">
            <a:xfrm>
              <a:off x="4272" y="528"/>
              <a:ext cx="96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" name="Line 32"/>
            <p:cNvSpPr>
              <a:spLocks noChangeShapeType="1"/>
            </p:cNvSpPr>
            <p:nvPr/>
          </p:nvSpPr>
          <p:spPr bwMode="auto">
            <a:xfrm>
              <a:off x="4272" y="528"/>
              <a:ext cx="0" cy="33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" name="Line 33"/>
            <p:cNvSpPr>
              <a:spLocks noChangeShapeType="1"/>
            </p:cNvSpPr>
            <p:nvPr/>
          </p:nvSpPr>
          <p:spPr bwMode="auto">
            <a:xfrm>
              <a:off x="4224" y="768"/>
              <a:ext cx="48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" name="Line 34"/>
            <p:cNvSpPr>
              <a:spLocks noChangeShapeType="1"/>
            </p:cNvSpPr>
            <p:nvPr/>
          </p:nvSpPr>
          <p:spPr bwMode="auto">
            <a:xfrm>
              <a:off x="4272" y="864"/>
              <a:ext cx="48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6" name="Line 35"/>
            <p:cNvSpPr>
              <a:spLocks noChangeShapeType="1"/>
            </p:cNvSpPr>
            <p:nvPr/>
          </p:nvSpPr>
          <p:spPr bwMode="auto">
            <a:xfrm>
              <a:off x="4320" y="720"/>
              <a:ext cx="96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" name="Line 36"/>
            <p:cNvSpPr>
              <a:spLocks noChangeShapeType="1"/>
            </p:cNvSpPr>
            <p:nvPr/>
          </p:nvSpPr>
          <p:spPr bwMode="auto">
            <a:xfrm>
              <a:off x="4320" y="960"/>
              <a:ext cx="96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44" name="Text Box 18"/>
          <p:cNvSpPr txBox="1">
            <a:spLocks noChangeArrowheads="1"/>
          </p:cNvSpPr>
          <p:nvPr/>
        </p:nvSpPr>
        <p:spPr bwMode="auto">
          <a:xfrm>
            <a:off x="7544817" y="860202"/>
            <a:ext cx="16770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 smtClean="0">
                <a:solidFill>
                  <a:srgbClr val="FF3300"/>
                </a:solidFill>
                <a:latin typeface="Comic Sans MS" panose="030F0702030302020204" pitchFamily="66" charset="0"/>
              </a:rPr>
              <a:t>Pterosauria</a:t>
            </a:r>
            <a:r>
              <a:rPr lang="cs-CZ" altLang="cs-CZ" sz="1600" dirty="0">
                <a:solidFill>
                  <a:srgbClr val="FF3300"/>
                </a:solidFill>
                <a:latin typeface="Comic Sans MS" panose="030F0702030302020204" pitchFamily="66" charset="0"/>
              </a:rPr>
              <a:t> (†) </a:t>
            </a:r>
          </a:p>
        </p:txBody>
      </p:sp>
      <p:sp>
        <p:nvSpPr>
          <p:cNvPr id="28" name="Rectangle 71"/>
          <p:cNvSpPr>
            <a:spLocks noChangeArrowheads="1"/>
          </p:cNvSpPr>
          <p:nvPr/>
        </p:nvSpPr>
        <p:spPr bwMode="auto">
          <a:xfrm>
            <a:off x="0" y="-26987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X. </a:t>
            </a:r>
            <a:r>
              <a:rPr lang="cs-CZ" sz="1800" dirty="0" err="1">
                <a:solidFill>
                  <a:schemeClr val="bg2"/>
                </a:solidFill>
                <a:latin typeface="Comic Sans MS" pitchFamily="66" charset="0"/>
              </a:rPr>
              <a:t>Amniota</a:t>
            </a: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 -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Archosauria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Pteranod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719263"/>
            <a:ext cx="4229100" cy="509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254000" y="1231900"/>
            <a:ext cx="1509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i="1">
                <a:solidFill>
                  <a:schemeClr val="bg2"/>
                </a:solidFill>
                <a:latin typeface="Comic Sans MS" panose="030F0702030302020204" pitchFamily="66" charset="0"/>
              </a:rPr>
              <a:t>Pteranodon</a:t>
            </a:r>
            <a:endParaRPr lang="cs-CZ" altLang="cs-CZ" sz="2000" i="1" u="sng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64516" name="Rectangle 10"/>
          <p:cNvSpPr>
            <a:spLocks noChangeArrowheads="1"/>
          </p:cNvSpPr>
          <p:nvPr/>
        </p:nvSpPr>
        <p:spPr bwMode="auto">
          <a:xfrm>
            <a:off x="250825" y="728663"/>
            <a:ext cx="1954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CC3300"/>
                </a:solidFill>
                <a:latin typeface="Comic Sans MS" panose="030F0702030302020204" pitchFamily="66" charset="0"/>
              </a:rPr>
              <a:t>Pterosauria (†)</a:t>
            </a:r>
          </a:p>
        </p:txBody>
      </p:sp>
      <p:pic>
        <p:nvPicPr>
          <p:cNvPr id="64517" name="Picture 8" descr="pteranodo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84550"/>
            <a:ext cx="27336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7" descr="pteranod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746125"/>
            <a:ext cx="4176712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1"/>
          <p:cNvSpPr>
            <a:spLocks noChangeArrowheads="1"/>
          </p:cNvSpPr>
          <p:nvPr/>
        </p:nvSpPr>
        <p:spPr bwMode="auto">
          <a:xfrm>
            <a:off x="0" y="-26987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X. </a:t>
            </a:r>
            <a:r>
              <a:rPr lang="cs-CZ" sz="1800" dirty="0" err="1">
                <a:solidFill>
                  <a:schemeClr val="bg2"/>
                </a:solidFill>
                <a:latin typeface="Comic Sans MS" pitchFamily="66" charset="0"/>
              </a:rPr>
              <a:t>Amniota</a:t>
            </a: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 -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Archosauria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5" name="Picture 54" descr="ANd9GcQ6siLp7qxOfQACFLvClGMjRg4w4fqANDVeWGI4Xoi68lTInQ2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294709"/>
            <a:ext cx="28765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Rectangle 11"/>
          <p:cNvSpPr>
            <a:spLocks noChangeArrowheads="1"/>
          </p:cNvSpPr>
          <p:nvPr/>
        </p:nvSpPr>
        <p:spPr bwMode="auto">
          <a:xfrm>
            <a:off x="7020272" y="6446664"/>
            <a:ext cx="14462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Triceratops</a:t>
            </a:r>
            <a:endParaRPr lang="cs-CZ" altLang="cs-CZ" sz="1800" i="1" u="sng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65539" name="Rectangle 14"/>
          <p:cNvSpPr>
            <a:spLocks noChangeArrowheads="1"/>
          </p:cNvSpPr>
          <p:nvPr/>
        </p:nvSpPr>
        <p:spPr bwMode="auto">
          <a:xfrm>
            <a:off x="0" y="585788"/>
            <a:ext cx="5900738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90500" indent="-190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solidFill>
                  <a:srgbClr val="CC3300"/>
                </a:solidFill>
                <a:latin typeface="Comic Sans MS" panose="030F0702030302020204" pitchFamily="66" charset="0"/>
              </a:rPr>
              <a:t>Dinosauria</a:t>
            </a:r>
            <a:r>
              <a:rPr lang="cs-CZ" altLang="cs-CZ" sz="2000" dirty="0">
                <a:solidFill>
                  <a:srgbClr val="CC3300"/>
                </a:solidFill>
                <a:latin typeface="Comic Sans MS" panose="030F0702030302020204" pitchFamily="66" charset="0"/>
              </a:rPr>
              <a:t> (†) = </a:t>
            </a:r>
            <a:r>
              <a:rPr lang="cs-CZ" altLang="cs-CZ" sz="1800" dirty="0" err="1" smtClean="0">
                <a:solidFill>
                  <a:srgbClr val="CC3300"/>
                </a:solidFill>
                <a:latin typeface="Comic Sans MS" panose="030F0702030302020204" pitchFamily="66" charset="0"/>
              </a:rPr>
              <a:t>Ornithoscelida</a:t>
            </a:r>
            <a:r>
              <a:rPr lang="cs-CZ" altLang="cs-CZ" sz="1800" dirty="0" smtClean="0">
                <a:solidFill>
                  <a:srgbClr val="CC3300"/>
                </a:solidFill>
                <a:latin typeface="Comic Sans MS" panose="030F0702030302020204" pitchFamily="66" charset="0"/>
              </a:rPr>
              <a:t> (</a:t>
            </a:r>
            <a:r>
              <a:rPr lang="cs-CZ" altLang="cs-CZ" sz="1800" dirty="0" err="1" smtClean="0">
                <a:solidFill>
                  <a:srgbClr val="CC3300"/>
                </a:solidFill>
                <a:latin typeface="Comic Sans MS" panose="030F0702030302020204" pitchFamily="66" charset="0"/>
              </a:rPr>
              <a:t>Ornitischia</a:t>
            </a:r>
            <a:r>
              <a:rPr lang="cs-CZ" altLang="cs-CZ" sz="1800" dirty="0" smtClean="0">
                <a:solidFill>
                  <a:srgbClr val="CC3300"/>
                </a:solidFill>
                <a:latin typeface="Comic Sans MS" panose="030F0702030302020204" pitchFamily="66" charset="0"/>
              </a:rPr>
              <a:t>+ </a:t>
            </a:r>
            <a:r>
              <a:rPr lang="cs-CZ" altLang="cs-CZ" sz="1800" dirty="0" err="1" smtClean="0">
                <a:solidFill>
                  <a:srgbClr val="CC3300"/>
                </a:solidFill>
                <a:latin typeface="Comic Sans MS" panose="030F0702030302020204" pitchFamily="66" charset="0"/>
              </a:rPr>
              <a:t>Theropoda</a:t>
            </a:r>
            <a:r>
              <a:rPr lang="cs-CZ" altLang="cs-CZ" sz="1800" dirty="0" smtClean="0">
                <a:solidFill>
                  <a:srgbClr val="CC3300"/>
                </a:solidFill>
                <a:latin typeface="Comic Sans MS" panose="030F0702030302020204" pitchFamily="66" charset="0"/>
              </a:rPr>
              <a:t>) a </a:t>
            </a:r>
            <a:r>
              <a:rPr lang="cs-CZ" altLang="cs-CZ" sz="1800" dirty="0" err="1" smtClean="0">
                <a:solidFill>
                  <a:srgbClr val="CC3300"/>
                </a:solidFill>
                <a:latin typeface="Comic Sans MS" panose="030F0702030302020204" pitchFamily="66" charset="0"/>
              </a:rPr>
              <a:t>Saurischia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18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Sauropodomorpha</a:t>
            </a:r>
            <a:r>
              <a:rPr lang="cs-CZ" altLang="cs-CZ" sz="1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+ </a:t>
            </a:r>
            <a:r>
              <a:rPr lang="cs-CZ" altLang="cs-CZ" sz="18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Herrerasauridae</a:t>
            </a:r>
            <a:r>
              <a:rPr lang="cs-CZ" altLang="cs-CZ" sz="1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přídatné </a:t>
            </a:r>
            <a:r>
              <a:rPr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obratle v křížové páteři - bipedie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	</a:t>
            </a:r>
            <a:r>
              <a:rPr lang="cs-CZ" altLang="cs-CZ" sz="1800" dirty="0" err="1" smtClean="0">
                <a:solidFill>
                  <a:srgbClr val="CC3300"/>
                </a:solidFill>
                <a:latin typeface="Comic Sans MS" panose="030F0702030302020204" pitchFamily="66" charset="0"/>
              </a:rPr>
              <a:t>Ornitischia</a:t>
            </a:r>
            <a:r>
              <a:rPr lang="cs-CZ" altLang="cs-CZ" sz="1800" dirty="0" smtClean="0">
                <a:solidFill>
                  <a:srgbClr val="CC3300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800" dirty="0">
                <a:solidFill>
                  <a:srgbClr val="CC3300"/>
                </a:solidFill>
                <a:latin typeface="Comic Sans MS" panose="030F0702030302020204" pitchFamily="66" charset="0"/>
              </a:rPr>
              <a:t>(†)</a:t>
            </a:r>
            <a:r>
              <a:rPr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 - </a:t>
            </a:r>
            <a:r>
              <a:rPr lang="cs-CZ" altLang="cs-CZ" sz="1800" dirty="0">
                <a:solidFill>
                  <a:srgbClr val="CC3300"/>
                </a:solidFill>
                <a:latin typeface="Comic Sans MS" panose="030F0702030302020204" pitchFamily="66" charset="0"/>
              </a:rPr>
              <a:t>dozadu směřující os </a:t>
            </a:r>
            <a:r>
              <a:rPr lang="cs-CZ" altLang="cs-CZ" sz="1800" dirty="0" err="1">
                <a:solidFill>
                  <a:srgbClr val="CC3300"/>
                </a:solidFill>
                <a:latin typeface="Comic Sans MS" panose="030F0702030302020204" pitchFamily="66" charset="0"/>
              </a:rPr>
              <a:t>pubis</a:t>
            </a:r>
            <a:r>
              <a:rPr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, býložraví v bažinách, rodičovská péče o snůšku, převážně </a:t>
            </a:r>
            <a:r>
              <a:rPr lang="cs-CZ" altLang="cs-CZ" sz="1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kvadrupední</a:t>
            </a:r>
            <a:r>
              <a:rPr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lang="cs-CZ" altLang="cs-CZ" sz="1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stegosauři</a:t>
            </a:r>
            <a:r>
              <a:rPr lang="cs-CZ" altLang="cs-CZ" sz="1800" i="1" dirty="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lang="cs-CZ" altLang="cs-CZ" sz="1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ankylosauři</a:t>
            </a:r>
            <a:r>
              <a:rPr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, kachní (bipední </a:t>
            </a:r>
            <a:r>
              <a:rPr lang="cs-CZ" altLang="cs-CZ" sz="1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hadrosauři</a:t>
            </a:r>
            <a:r>
              <a:rPr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)(</a:t>
            </a:r>
            <a:r>
              <a:rPr lang="cs-CZ" altLang="cs-CZ" sz="1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Ornithopoda</a:t>
            </a:r>
            <a:r>
              <a:rPr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) a rohatí ještěři(</a:t>
            </a:r>
            <a:r>
              <a:rPr lang="cs-CZ" altLang="cs-CZ" sz="1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Ceratopsia</a:t>
            </a:r>
            <a:r>
              <a:rPr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5540" name="Rectangle 6"/>
          <p:cNvSpPr>
            <a:spLocks noChangeArrowheads="1"/>
          </p:cNvSpPr>
          <p:nvPr/>
        </p:nvSpPr>
        <p:spPr bwMode="auto">
          <a:xfrm>
            <a:off x="250825" y="5078511"/>
            <a:ext cx="1655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 dirty="0">
                <a:solidFill>
                  <a:schemeClr val="bg2"/>
                </a:solidFill>
                <a:latin typeface="Comic Sans MS" panose="030F0702030302020204" pitchFamily="66" charset="0"/>
              </a:rPr>
              <a:t>Stegosaurus</a:t>
            </a:r>
            <a:endParaRPr lang="cs-CZ" altLang="cs-CZ" sz="1800" u="sng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65542" name="Picture 46" descr="ANd9GcQ2lzFWY3eeAlYyGjODM4lh6_c-ZUJbat22PkMwwMbC74cop_Mi-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95042"/>
            <a:ext cx="2087563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48" descr="stegosaurus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212976"/>
            <a:ext cx="3705225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Picture 52" descr="nick_malatuma_triceratops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157192"/>
            <a:ext cx="216058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6" name="Rectangle 55"/>
          <p:cNvSpPr>
            <a:spLocks noChangeArrowheads="1"/>
          </p:cNvSpPr>
          <p:nvPr/>
        </p:nvSpPr>
        <p:spPr bwMode="auto">
          <a:xfrm>
            <a:off x="2340173" y="5438551"/>
            <a:ext cx="1655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Hadrosaurus</a:t>
            </a:r>
            <a:endParaRPr lang="cs-CZ" altLang="cs-CZ" sz="1800" u="sng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65547" name="Picture 10" descr="tricer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794149"/>
            <a:ext cx="2706687" cy="365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762" y="1988840"/>
            <a:ext cx="3333750" cy="1581150"/>
          </a:xfrm>
          <a:prstGeom prst="rect">
            <a:avLst/>
          </a:prstGeom>
        </p:spPr>
      </p:pic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7380312" y="549275"/>
            <a:ext cx="15636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Crocodylotarsi</a:t>
            </a:r>
            <a:endParaRPr lang="cs-CZ" altLang="cs-CZ" sz="16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 flipV="1">
            <a:off x="6954838" y="1092201"/>
            <a:ext cx="109538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 flipV="1">
            <a:off x="7064376" y="1438276"/>
            <a:ext cx="109538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>
            <a:off x="7173913" y="1001713"/>
            <a:ext cx="0" cy="7413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9" name="Line 28"/>
          <p:cNvSpPr>
            <a:spLocks noChangeShapeType="1"/>
          </p:cNvSpPr>
          <p:nvPr/>
        </p:nvSpPr>
        <p:spPr bwMode="auto">
          <a:xfrm>
            <a:off x="7050088" y="696913"/>
            <a:ext cx="3810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0" name="Line 29"/>
          <p:cNvSpPr>
            <a:spLocks noChangeShapeType="1"/>
          </p:cNvSpPr>
          <p:nvPr/>
        </p:nvSpPr>
        <p:spPr bwMode="auto">
          <a:xfrm>
            <a:off x="7050088" y="696913"/>
            <a:ext cx="0" cy="7413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1" name="Line 30"/>
          <p:cNvSpPr>
            <a:spLocks noChangeShapeType="1"/>
          </p:cNvSpPr>
          <p:nvPr/>
        </p:nvSpPr>
        <p:spPr bwMode="auto">
          <a:xfrm>
            <a:off x="7164288" y="1001713"/>
            <a:ext cx="228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2" name="Line 31"/>
          <p:cNvSpPr>
            <a:spLocks noChangeShapeType="1"/>
          </p:cNvSpPr>
          <p:nvPr/>
        </p:nvSpPr>
        <p:spPr bwMode="auto">
          <a:xfrm>
            <a:off x="7278688" y="1382713"/>
            <a:ext cx="1524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3" name="Line 32"/>
          <p:cNvSpPr>
            <a:spLocks noChangeShapeType="1"/>
          </p:cNvSpPr>
          <p:nvPr/>
        </p:nvSpPr>
        <p:spPr bwMode="auto">
          <a:xfrm>
            <a:off x="7278688" y="1382713"/>
            <a:ext cx="0" cy="5334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4" name="Line 33"/>
          <p:cNvSpPr>
            <a:spLocks noChangeShapeType="1"/>
          </p:cNvSpPr>
          <p:nvPr/>
        </p:nvSpPr>
        <p:spPr bwMode="auto">
          <a:xfrm>
            <a:off x="7164288" y="1763713"/>
            <a:ext cx="1144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5" name="Line 34"/>
          <p:cNvSpPr>
            <a:spLocks noChangeShapeType="1"/>
          </p:cNvSpPr>
          <p:nvPr/>
        </p:nvSpPr>
        <p:spPr bwMode="auto">
          <a:xfrm>
            <a:off x="7278688" y="1916113"/>
            <a:ext cx="1524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8" name="Text Box 18"/>
          <p:cNvSpPr txBox="1">
            <a:spLocks noChangeArrowheads="1"/>
          </p:cNvSpPr>
          <p:nvPr/>
        </p:nvSpPr>
        <p:spPr bwMode="auto">
          <a:xfrm>
            <a:off x="7380312" y="860202"/>
            <a:ext cx="16770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Pterosauria</a:t>
            </a:r>
            <a:r>
              <a:rPr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 (†) </a:t>
            </a: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7385210" y="1234581"/>
            <a:ext cx="15792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Saurischia</a:t>
            </a:r>
            <a:r>
              <a:rPr lang="cs-CZ" altLang="cs-CZ" sz="1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6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(†) </a:t>
            </a:r>
            <a:endParaRPr lang="cs-CZ" altLang="cs-CZ" sz="16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Text Box 18"/>
          <p:cNvSpPr txBox="1">
            <a:spLocks noChangeArrowheads="1"/>
          </p:cNvSpPr>
          <p:nvPr/>
        </p:nvSpPr>
        <p:spPr bwMode="auto">
          <a:xfrm>
            <a:off x="7338087" y="1722294"/>
            <a:ext cx="198644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Ornithoscelida</a:t>
            </a:r>
            <a:r>
              <a:rPr lang="cs-CZ" altLang="cs-CZ" sz="1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(†) </a:t>
            </a:r>
            <a:endParaRPr lang="cs-CZ" altLang="cs-CZ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Rectangle 71"/>
          <p:cNvSpPr>
            <a:spLocks noChangeArrowheads="1"/>
          </p:cNvSpPr>
          <p:nvPr/>
        </p:nvSpPr>
        <p:spPr bwMode="auto">
          <a:xfrm>
            <a:off x="0" y="-26987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X.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Archosauria</a:t>
            </a:r>
            <a:r>
              <a:rPr 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-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Dinosauria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3" descr="apa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700808"/>
            <a:ext cx="3059113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Rectangle 25"/>
          <p:cNvSpPr>
            <a:spLocks noChangeArrowheads="1"/>
          </p:cNvSpPr>
          <p:nvPr/>
        </p:nvSpPr>
        <p:spPr bwMode="auto">
          <a:xfrm>
            <a:off x="76200" y="476250"/>
            <a:ext cx="874427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7338" indent="-2873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solidFill>
                  <a:srgbClr val="CC3300"/>
                </a:solidFill>
                <a:latin typeface="Comic Sans MS" panose="030F0702030302020204" pitchFamily="66" charset="0"/>
              </a:rPr>
              <a:t>Saurischia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- raní byli masožraví a bipední, pokročilí býložraví a 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kvadrupední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, mohutná žvýkací svalovina, </a:t>
            </a:r>
            <a:r>
              <a:rPr lang="cs-CZ" altLang="cs-CZ" sz="2000" dirty="0">
                <a:solidFill>
                  <a:srgbClr val="CC3300"/>
                </a:solidFill>
                <a:latin typeface="Comic Sans MS" panose="030F0702030302020204" pitchFamily="66" charset="0"/>
              </a:rPr>
              <a:t>dopředu směřující os </a:t>
            </a:r>
            <a:r>
              <a:rPr lang="cs-CZ" altLang="cs-CZ" sz="2000" dirty="0" err="1">
                <a:solidFill>
                  <a:srgbClr val="CC3300"/>
                </a:solidFill>
                <a:latin typeface="Comic Sans MS" panose="030F0702030302020204" pitchFamily="66" charset="0"/>
              </a:rPr>
              <a:t>pubis</a:t>
            </a:r>
            <a:endParaRPr lang="cs-CZ" altLang="cs-CZ" sz="2000" dirty="0">
              <a:solidFill>
                <a:srgbClr val="CC33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	</a:t>
            </a:r>
            <a:r>
              <a:rPr lang="cs-CZ" altLang="cs-CZ" sz="2000" u="sng" dirty="0" err="1" smtClean="0">
                <a:solidFill>
                  <a:srgbClr val="CC3300"/>
                </a:solidFill>
                <a:latin typeface="Comic Sans MS" panose="030F0702030302020204" pitchFamily="66" charset="0"/>
              </a:rPr>
              <a:t>Sauropodomorpha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- býložraví veleještěři s malou hlavou </a:t>
            </a:r>
            <a:b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</a:b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a dlouhým krkem, sloupovité nohy pod trupem, asi teplokrevní, 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Diplodocidae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Brachiosauridae</a:t>
            </a:r>
            <a:endParaRPr lang="cs-CZ" altLang="cs-CZ" sz="20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66564" name="Picture 12" descr="diplo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4" y="2204864"/>
            <a:ext cx="3497576" cy="257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Rectangle 13"/>
          <p:cNvSpPr>
            <a:spLocks noChangeArrowheads="1"/>
          </p:cNvSpPr>
          <p:nvPr/>
        </p:nvSpPr>
        <p:spPr bwMode="auto">
          <a:xfrm>
            <a:off x="2963863" y="4862488"/>
            <a:ext cx="1320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Diplodocus</a:t>
            </a:r>
            <a:endParaRPr lang="cs-CZ" altLang="cs-CZ" sz="1800" i="1" u="sng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66566" name="Picture 21" descr="Apatosaur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080594"/>
            <a:ext cx="4191000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7" name="Rectangle 22"/>
          <p:cNvSpPr>
            <a:spLocks noChangeArrowheads="1"/>
          </p:cNvSpPr>
          <p:nvPr/>
        </p:nvSpPr>
        <p:spPr bwMode="auto">
          <a:xfrm>
            <a:off x="4875213" y="3717032"/>
            <a:ext cx="31527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Apatosaurus</a:t>
            </a:r>
            <a:r>
              <a:rPr lang="cs-CZ" altLang="cs-CZ" sz="1800" i="1" dirty="0">
                <a:solidFill>
                  <a:schemeClr val="bg2"/>
                </a:solidFill>
                <a:latin typeface="Comic Sans MS" panose="030F0702030302020204" pitchFamily="66" charset="0"/>
              </a:rPr>
              <a:t> (Brontosaurus)</a:t>
            </a:r>
            <a:endParaRPr lang="cs-CZ" altLang="cs-CZ" sz="1800" i="1" u="sng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66568" name="Picture 10" descr="brachi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077072"/>
            <a:ext cx="2128837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9" name="Rectangle 11"/>
          <p:cNvSpPr>
            <a:spLocks noChangeArrowheads="1"/>
          </p:cNvSpPr>
          <p:nvPr/>
        </p:nvSpPr>
        <p:spPr bwMode="auto">
          <a:xfrm>
            <a:off x="2535560" y="5654576"/>
            <a:ext cx="1676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Brachiosaurus</a:t>
            </a:r>
            <a:endParaRPr lang="cs-CZ" altLang="cs-CZ" sz="1800" i="1" u="sng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 71"/>
          <p:cNvSpPr>
            <a:spLocks noChangeArrowheads="1"/>
          </p:cNvSpPr>
          <p:nvPr/>
        </p:nvSpPr>
        <p:spPr bwMode="auto">
          <a:xfrm>
            <a:off x="0" y="-26987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X.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Archosauria</a:t>
            </a:r>
            <a:r>
              <a:rPr 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-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Dinosauria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31" descr="http://dinobeest.weebly.com/uploads/1/1/2/9/11297522/13350366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9963"/>
            <a:ext cx="469582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Rectangle 12"/>
          <p:cNvSpPr>
            <a:spLocks noChangeArrowheads="1"/>
          </p:cNvSpPr>
          <p:nvPr/>
        </p:nvSpPr>
        <p:spPr bwMode="auto">
          <a:xfrm>
            <a:off x="179388" y="855663"/>
            <a:ext cx="64309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sng">
                <a:solidFill>
                  <a:srgbClr val="CC3300"/>
                </a:solidFill>
                <a:latin typeface="Comic Sans MS" panose="030F0702030302020204" pitchFamily="66" charset="0"/>
              </a:rPr>
              <a:t>Theropoda</a:t>
            </a: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-  </a:t>
            </a: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drobní hbití i velcí carnivorní dinosauři + ptáci, tenkostěnné duté kosti, od svrchního triasu</a:t>
            </a:r>
            <a:endParaRPr lang="cs-CZ" altLang="cs-CZ" sz="1800">
              <a:solidFill>
                <a:srgbClr val="FF33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7588" name="Skupina 1"/>
          <p:cNvGrpSpPr>
            <a:grpSpLocks/>
          </p:cNvGrpSpPr>
          <p:nvPr/>
        </p:nvGrpSpPr>
        <p:grpSpPr bwMode="auto">
          <a:xfrm>
            <a:off x="4284663" y="4005263"/>
            <a:ext cx="4270375" cy="2520950"/>
            <a:chOff x="4862976" y="4289424"/>
            <a:chExt cx="4271838" cy="2521085"/>
          </a:xfrm>
        </p:grpSpPr>
        <p:pic>
          <p:nvPicPr>
            <p:cNvPr id="67610" name="Picture 27" descr="http://41.media.tumblr.com/aa7a960e19e62ad11cb06c9ea67dbcee/tumblr_nfqk8jMbzb1rsiohpo1_128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2976" y="4289424"/>
              <a:ext cx="4271838" cy="2521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11" name="Rectangle 7"/>
            <p:cNvSpPr>
              <a:spLocks noChangeArrowheads="1"/>
            </p:cNvSpPr>
            <p:nvPr/>
          </p:nvSpPr>
          <p:spPr bwMode="auto">
            <a:xfrm>
              <a:off x="6850083" y="6021288"/>
              <a:ext cx="2170113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 i="1">
                  <a:solidFill>
                    <a:schemeClr val="bg2"/>
                  </a:solidFill>
                  <a:latin typeface="Comic Sans MS" panose="030F0702030302020204" pitchFamily="66" charset="0"/>
                </a:rPr>
                <a:t>Tyrannosaurus rex</a:t>
              </a:r>
              <a:endParaRPr lang="cs-CZ" altLang="cs-CZ" sz="2400" u="sng">
                <a:solidFill>
                  <a:schemeClr val="bg2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67589" name="Text Box 13"/>
          <p:cNvSpPr txBox="1">
            <a:spLocks noChangeArrowheads="1"/>
          </p:cNvSpPr>
          <p:nvPr/>
        </p:nvSpPr>
        <p:spPr bwMode="auto">
          <a:xfrm>
            <a:off x="179388" y="439738"/>
            <a:ext cx="19447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err="1" smtClean="0">
                <a:solidFill>
                  <a:srgbClr val="CC3300"/>
                </a:solidFill>
                <a:latin typeface="Comic Sans MS" panose="030F0702030302020204" pitchFamily="66" charset="0"/>
              </a:rPr>
              <a:t>Ornithoscelida</a:t>
            </a:r>
            <a:endParaRPr lang="cs-CZ" altLang="cs-CZ" sz="2400" dirty="0">
              <a:solidFill>
                <a:srgbClr val="CC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67590" name="Rectangle 4"/>
          <p:cNvSpPr>
            <a:spLocks noChangeArrowheads="1"/>
          </p:cNvSpPr>
          <p:nvPr/>
        </p:nvSpPr>
        <p:spPr bwMode="auto">
          <a:xfrm>
            <a:off x="5892800" y="3465513"/>
            <a:ext cx="14351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i="1">
                <a:solidFill>
                  <a:schemeClr val="bg2"/>
                </a:solidFill>
                <a:latin typeface="Comic Sans MS" panose="030F0702030302020204" pitchFamily="66" charset="0"/>
              </a:rPr>
              <a:t>Ceratosaurus</a:t>
            </a:r>
            <a:endParaRPr lang="cs-CZ" altLang="cs-CZ" sz="1600" u="sng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7591" name="Group 54"/>
          <p:cNvGrpSpPr>
            <a:grpSpLocks/>
          </p:cNvGrpSpPr>
          <p:nvPr/>
        </p:nvGrpSpPr>
        <p:grpSpPr bwMode="auto">
          <a:xfrm>
            <a:off x="539750" y="1485900"/>
            <a:ext cx="5400675" cy="1871663"/>
            <a:chOff x="340" y="754"/>
            <a:chExt cx="3402" cy="1179"/>
          </a:xfrm>
        </p:grpSpPr>
        <p:sp>
          <p:nvSpPr>
            <p:cNvPr id="67595" name="Text Box 36"/>
            <p:cNvSpPr txBox="1">
              <a:spLocks noChangeArrowheads="1"/>
            </p:cNvSpPr>
            <p:nvPr/>
          </p:nvSpPr>
          <p:spPr bwMode="auto">
            <a:xfrm>
              <a:off x="1153" y="760"/>
              <a:ext cx="137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bg2"/>
                  </a:solidFill>
                  <a:latin typeface="Comic Sans MS" panose="030F0702030302020204" pitchFamily="66" charset="0"/>
                </a:rPr>
                <a:t>Ceratosauridae (†)</a:t>
              </a:r>
            </a:p>
          </p:txBody>
        </p:sp>
        <p:sp>
          <p:nvSpPr>
            <p:cNvPr id="67596" name="Rectangle 37"/>
            <p:cNvSpPr>
              <a:spLocks noChangeArrowheads="1"/>
            </p:cNvSpPr>
            <p:nvPr/>
          </p:nvSpPr>
          <p:spPr bwMode="auto">
            <a:xfrm>
              <a:off x="1153" y="976"/>
              <a:ext cx="129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bg2"/>
                  </a:solidFill>
                  <a:latin typeface="Comic Sans MS" panose="030F0702030302020204" pitchFamily="66" charset="0"/>
                </a:rPr>
                <a:t>Carnosauridae (†)</a:t>
              </a:r>
            </a:p>
          </p:txBody>
        </p:sp>
        <p:sp>
          <p:nvSpPr>
            <p:cNvPr id="67597" name="Text Box 38"/>
            <p:cNvSpPr txBox="1">
              <a:spLocks noChangeArrowheads="1"/>
            </p:cNvSpPr>
            <p:nvPr/>
          </p:nvSpPr>
          <p:spPr bwMode="auto">
            <a:xfrm>
              <a:off x="1153" y="1222"/>
              <a:ext cx="186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bg2"/>
                  </a:solidFill>
                  <a:latin typeface="Comic Sans MS" panose="030F0702030302020204" pitchFamily="66" charset="0"/>
                </a:rPr>
                <a:t>Ornithomimisauridae (†)</a:t>
              </a:r>
            </a:p>
          </p:txBody>
        </p:sp>
        <p:sp>
          <p:nvSpPr>
            <p:cNvPr id="67598" name="Line 39"/>
            <p:cNvSpPr>
              <a:spLocks noChangeShapeType="1"/>
            </p:cNvSpPr>
            <p:nvPr/>
          </p:nvSpPr>
          <p:spPr bwMode="auto">
            <a:xfrm>
              <a:off x="731" y="841"/>
              <a:ext cx="0" cy="49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7599" name="Line 40"/>
            <p:cNvSpPr>
              <a:spLocks noChangeShapeType="1"/>
            </p:cNvSpPr>
            <p:nvPr/>
          </p:nvSpPr>
          <p:spPr bwMode="auto">
            <a:xfrm flipH="1" flipV="1">
              <a:off x="340" y="1074"/>
              <a:ext cx="381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7600" name="Line 41"/>
            <p:cNvSpPr>
              <a:spLocks noChangeShapeType="1"/>
            </p:cNvSpPr>
            <p:nvPr/>
          </p:nvSpPr>
          <p:spPr bwMode="auto">
            <a:xfrm>
              <a:off x="731" y="841"/>
              <a:ext cx="380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7601" name="Line 42"/>
            <p:cNvSpPr>
              <a:spLocks noChangeShapeType="1"/>
            </p:cNvSpPr>
            <p:nvPr/>
          </p:nvSpPr>
          <p:spPr bwMode="auto">
            <a:xfrm>
              <a:off x="731" y="1339"/>
              <a:ext cx="127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7602" name="Line 43"/>
            <p:cNvSpPr>
              <a:spLocks noChangeShapeType="1"/>
            </p:cNvSpPr>
            <p:nvPr/>
          </p:nvSpPr>
          <p:spPr bwMode="auto">
            <a:xfrm>
              <a:off x="858" y="1090"/>
              <a:ext cx="0" cy="499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7603" name="Line 44"/>
            <p:cNvSpPr>
              <a:spLocks noChangeShapeType="1"/>
            </p:cNvSpPr>
            <p:nvPr/>
          </p:nvSpPr>
          <p:spPr bwMode="auto">
            <a:xfrm>
              <a:off x="858" y="1090"/>
              <a:ext cx="253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7604" name="Line 45"/>
            <p:cNvSpPr>
              <a:spLocks noChangeShapeType="1"/>
            </p:cNvSpPr>
            <p:nvPr/>
          </p:nvSpPr>
          <p:spPr bwMode="auto">
            <a:xfrm>
              <a:off x="858" y="1589"/>
              <a:ext cx="127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7605" name="Line 46"/>
            <p:cNvSpPr>
              <a:spLocks noChangeShapeType="1"/>
            </p:cNvSpPr>
            <p:nvPr/>
          </p:nvSpPr>
          <p:spPr bwMode="auto">
            <a:xfrm>
              <a:off x="985" y="1339"/>
              <a:ext cx="0" cy="499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7606" name="Line 47"/>
            <p:cNvSpPr>
              <a:spLocks noChangeShapeType="1"/>
            </p:cNvSpPr>
            <p:nvPr/>
          </p:nvSpPr>
          <p:spPr bwMode="auto">
            <a:xfrm>
              <a:off x="985" y="1339"/>
              <a:ext cx="126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7607" name="Line 48"/>
            <p:cNvSpPr>
              <a:spLocks noChangeShapeType="1"/>
            </p:cNvSpPr>
            <p:nvPr/>
          </p:nvSpPr>
          <p:spPr bwMode="auto">
            <a:xfrm>
              <a:off x="985" y="1838"/>
              <a:ext cx="126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7608" name="Text Box 49"/>
            <p:cNvSpPr txBox="1">
              <a:spLocks noChangeArrowheads="1"/>
            </p:cNvSpPr>
            <p:nvPr/>
          </p:nvSpPr>
          <p:spPr bwMode="auto">
            <a:xfrm>
              <a:off x="1166" y="1683"/>
              <a:ext cx="17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 b="1">
                  <a:solidFill>
                    <a:srgbClr val="CC3300"/>
                  </a:solidFill>
                  <a:latin typeface="Comic Sans MS" panose="030F0702030302020204" pitchFamily="66" charset="0"/>
                </a:rPr>
                <a:t>Maniraptora (†)</a:t>
              </a:r>
            </a:p>
          </p:txBody>
        </p:sp>
        <p:sp>
          <p:nvSpPr>
            <p:cNvPr id="67609" name="Rectangle 50"/>
            <p:cNvSpPr>
              <a:spLocks noChangeArrowheads="1"/>
            </p:cNvSpPr>
            <p:nvPr/>
          </p:nvSpPr>
          <p:spPr bwMode="auto">
            <a:xfrm>
              <a:off x="2476" y="754"/>
              <a:ext cx="1266" cy="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bg2"/>
                  </a:solidFill>
                  <a:latin typeface="Comic Sans MS" panose="030F0702030302020204" pitchFamily="66" charset="0"/>
                </a:rPr>
                <a:t>– </a:t>
              </a:r>
              <a:r>
                <a:rPr lang="cs-CZ" altLang="cs-CZ" sz="1800" i="1">
                  <a:solidFill>
                    <a:schemeClr val="bg2"/>
                  </a:solidFill>
                  <a:latin typeface="Comic Sans MS" panose="030F0702030302020204" pitchFamily="66" charset="0"/>
                </a:rPr>
                <a:t>Ceratosaurus</a:t>
              </a:r>
            </a:p>
            <a:p>
              <a:pPr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bg2"/>
                  </a:solidFill>
                  <a:latin typeface="Comic Sans MS" panose="030F0702030302020204" pitchFamily="66" charset="0"/>
                </a:rPr>
                <a:t>– </a:t>
              </a:r>
              <a:r>
                <a:rPr lang="cs-CZ" altLang="cs-CZ" sz="1800" i="1">
                  <a:solidFill>
                    <a:schemeClr val="bg2"/>
                  </a:solidFill>
                  <a:latin typeface="Comic Sans MS" panose="030F0702030302020204" pitchFamily="66" charset="0"/>
                </a:rPr>
                <a:t>Tyrannosaurus</a:t>
              </a:r>
            </a:p>
          </p:txBody>
        </p:sp>
      </p:grpSp>
      <p:pic>
        <p:nvPicPr>
          <p:cNvPr id="67593" name="Picture 29" descr="http://media.moddb.com/images/members/1/9/8148/CERArender2_cop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675" y="1624013"/>
            <a:ext cx="323532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4" name="Rectangle 4"/>
          <p:cNvSpPr>
            <a:spLocks noChangeArrowheads="1"/>
          </p:cNvSpPr>
          <p:nvPr/>
        </p:nvSpPr>
        <p:spPr bwMode="auto">
          <a:xfrm>
            <a:off x="900113" y="6188075"/>
            <a:ext cx="36195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i="1">
                <a:solidFill>
                  <a:schemeClr val="bg2"/>
                </a:solidFill>
                <a:latin typeface="Comic Sans MS" panose="030F0702030302020204" pitchFamily="66" charset="0"/>
              </a:rPr>
              <a:t>Deinocheirus </a:t>
            </a:r>
            <a:r>
              <a:rPr lang="cs-CZ" altLang="cs-CZ" sz="1600">
                <a:solidFill>
                  <a:schemeClr val="bg2"/>
                </a:solidFill>
                <a:latin typeface="Comic Sans MS" panose="030F0702030302020204" pitchFamily="66" charset="0"/>
              </a:rPr>
              <a:t>(Ornithomimisauridae)</a:t>
            </a:r>
            <a:endParaRPr lang="cs-CZ" altLang="cs-CZ" sz="1600" u="sng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Rectangle 71"/>
          <p:cNvSpPr>
            <a:spLocks noChangeArrowheads="1"/>
          </p:cNvSpPr>
          <p:nvPr/>
        </p:nvSpPr>
        <p:spPr bwMode="auto">
          <a:xfrm>
            <a:off x="0" y="421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X.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Archosauria</a:t>
            </a:r>
            <a:r>
              <a:rPr 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-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Dinosauria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0" descr="http://marriedwithdebt.com/wp-content/uploads/2012/03/Velociraptor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4076700"/>
            <a:ext cx="294322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69" descr="microraptor_3_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429000"/>
            <a:ext cx="307657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 Box 43"/>
          <p:cNvSpPr txBox="1">
            <a:spLocks noChangeArrowheads="1"/>
          </p:cNvSpPr>
          <p:nvPr/>
        </p:nvSpPr>
        <p:spPr bwMode="auto">
          <a:xfrm>
            <a:off x="1619250" y="1374775"/>
            <a:ext cx="2592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C3300"/>
                </a:solidFill>
                <a:latin typeface="Comic Sans MS" panose="030F0702030302020204" pitchFamily="66" charset="0"/>
              </a:rPr>
              <a:t>Maniraptora (†)</a:t>
            </a:r>
          </a:p>
        </p:txBody>
      </p:sp>
      <p:grpSp>
        <p:nvGrpSpPr>
          <p:cNvPr id="68613" name="Group 63"/>
          <p:cNvGrpSpPr>
            <a:grpSpLocks/>
          </p:cNvGrpSpPr>
          <p:nvPr/>
        </p:nvGrpSpPr>
        <p:grpSpPr bwMode="auto">
          <a:xfrm>
            <a:off x="4211638" y="908050"/>
            <a:ext cx="3448050" cy="2238375"/>
            <a:chOff x="2762" y="1204"/>
            <a:chExt cx="2172" cy="1410"/>
          </a:xfrm>
        </p:grpSpPr>
        <p:sp>
          <p:nvSpPr>
            <p:cNvPr id="68621" name="Text Box 48"/>
            <p:cNvSpPr txBox="1">
              <a:spLocks noChangeArrowheads="1"/>
            </p:cNvSpPr>
            <p:nvPr/>
          </p:nvSpPr>
          <p:spPr bwMode="auto">
            <a:xfrm>
              <a:off x="3427" y="1522"/>
              <a:ext cx="12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bg2"/>
                  </a:solidFill>
                  <a:latin typeface="Comic Sans MS" panose="030F0702030302020204" pitchFamily="66" charset="0"/>
                </a:rPr>
                <a:t>Troodontidae (†)</a:t>
              </a:r>
            </a:p>
          </p:txBody>
        </p:sp>
        <p:sp>
          <p:nvSpPr>
            <p:cNvPr id="68622" name="Text Box 49"/>
            <p:cNvSpPr txBox="1">
              <a:spLocks noChangeArrowheads="1"/>
            </p:cNvSpPr>
            <p:nvPr/>
          </p:nvSpPr>
          <p:spPr bwMode="auto">
            <a:xfrm>
              <a:off x="3427" y="1839"/>
              <a:ext cx="150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bg2"/>
                  </a:solidFill>
                  <a:latin typeface="Comic Sans MS" panose="030F0702030302020204" pitchFamily="66" charset="0"/>
                </a:rPr>
                <a:t>Dromaeosauridae (†)</a:t>
              </a:r>
            </a:p>
          </p:txBody>
        </p:sp>
        <p:sp>
          <p:nvSpPr>
            <p:cNvPr id="68623" name="Text Box 50"/>
            <p:cNvSpPr txBox="1">
              <a:spLocks noChangeArrowheads="1"/>
            </p:cNvSpPr>
            <p:nvPr/>
          </p:nvSpPr>
          <p:spPr bwMode="auto">
            <a:xfrm>
              <a:off x="3427" y="2364"/>
              <a:ext cx="47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 b="1">
                  <a:solidFill>
                    <a:srgbClr val="CC3300"/>
                  </a:solidFill>
                  <a:latin typeface="Comic Sans MS" panose="030F0702030302020204" pitchFamily="66" charset="0"/>
                </a:rPr>
                <a:t>Aves</a:t>
              </a:r>
            </a:p>
          </p:txBody>
        </p:sp>
        <p:sp>
          <p:nvSpPr>
            <p:cNvPr id="68624" name="Text Box 51"/>
            <p:cNvSpPr txBox="1">
              <a:spLocks noChangeArrowheads="1"/>
            </p:cNvSpPr>
            <p:nvPr/>
          </p:nvSpPr>
          <p:spPr bwMode="auto">
            <a:xfrm>
              <a:off x="3406" y="1204"/>
              <a:ext cx="150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bg2"/>
                  </a:solidFill>
                  <a:latin typeface="Comic Sans MS" panose="030F0702030302020204" pitchFamily="66" charset="0"/>
                </a:rPr>
                <a:t>Oviraptosauridae (†)</a:t>
              </a:r>
            </a:p>
          </p:txBody>
        </p:sp>
        <p:grpSp>
          <p:nvGrpSpPr>
            <p:cNvPr id="68625" name="Group 52"/>
            <p:cNvGrpSpPr>
              <a:grpSpLocks/>
            </p:cNvGrpSpPr>
            <p:nvPr/>
          </p:nvGrpSpPr>
          <p:grpSpPr bwMode="auto">
            <a:xfrm>
              <a:off x="2762" y="1337"/>
              <a:ext cx="644" cy="1188"/>
              <a:chOff x="1338" y="2840"/>
              <a:chExt cx="644" cy="1188"/>
            </a:xfrm>
          </p:grpSpPr>
          <p:sp>
            <p:nvSpPr>
              <p:cNvPr id="68626" name="Line 53"/>
              <p:cNvSpPr>
                <a:spLocks noChangeShapeType="1"/>
              </p:cNvSpPr>
              <p:nvPr/>
            </p:nvSpPr>
            <p:spPr bwMode="auto">
              <a:xfrm>
                <a:off x="1466" y="3430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8627" name="Line 54"/>
              <p:cNvSpPr>
                <a:spLocks noChangeShapeType="1"/>
              </p:cNvSpPr>
              <p:nvPr/>
            </p:nvSpPr>
            <p:spPr bwMode="auto">
              <a:xfrm>
                <a:off x="1474" y="2840"/>
                <a:ext cx="0" cy="57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8628" name="Line 55"/>
              <p:cNvSpPr>
                <a:spLocks noChangeShapeType="1"/>
              </p:cNvSpPr>
              <p:nvPr/>
            </p:nvSpPr>
            <p:spPr bwMode="auto">
              <a:xfrm>
                <a:off x="1338" y="3113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8629" name="Line 56"/>
              <p:cNvSpPr>
                <a:spLocks noChangeShapeType="1"/>
              </p:cNvSpPr>
              <p:nvPr/>
            </p:nvSpPr>
            <p:spPr bwMode="auto">
              <a:xfrm>
                <a:off x="1466" y="2840"/>
                <a:ext cx="507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8630" name="Line 57"/>
              <p:cNvSpPr>
                <a:spLocks noChangeShapeType="1"/>
              </p:cNvSpPr>
              <p:nvPr/>
            </p:nvSpPr>
            <p:spPr bwMode="auto">
              <a:xfrm>
                <a:off x="1610" y="3172"/>
                <a:ext cx="0" cy="57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8631" name="Line 58"/>
              <p:cNvSpPr>
                <a:spLocks noChangeShapeType="1"/>
              </p:cNvSpPr>
              <p:nvPr/>
            </p:nvSpPr>
            <p:spPr bwMode="auto">
              <a:xfrm>
                <a:off x="1602" y="3158"/>
                <a:ext cx="371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8632" name="Line 59"/>
              <p:cNvSpPr>
                <a:spLocks noChangeShapeType="1"/>
              </p:cNvSpPr>
              <p:nvPr/>
            </p:nvSpPr>
            <p:spPr bwMode="auto">
              <a:xfrm>
                <a:off x="1610" y="3748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8633" name="Line 60"/>
              <p:cNvSpPr>
                <a:spLocks noChangeShapeType="1"/>
              </p:cNvSpPr>
              <p:nvPr/>
            </p:nvSpPr>
            <p:spPr bwMode="auto">
              <a:xfrm>
                <a:off x="1746" y="3475"/>
                <a:ext cx="0" cy="553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8634" name="Line 61"/>
              <p:cNvSpPr>
                <a:spLocks noChangeShapeType="1"/>
              </p:cNvSpPr>
              <p:nvPr/>
            </p:nvSpPr>
            <p:spPr bwMode="auto">
              <a:xfrm>
                <a:off x="1738" y="3475"/>
                <a:ext cx="236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8635" name="Line 62"/>
              <p:cNvSpPr>
                <a:spLocks noChangeShapeType="1"/>
              </p:cNvSpPr>
              <p:nvPr/>
            </p:nvSpPr>
            <p:spPr bwMode="auto">
              <a:xfrm>
                <a:off x="1746" y="4020"/>
                <a:ext cx="236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sp>
        <p:nvSpPr>
          <p:cNvPr id="68614" name="Rectangle 64"/>
          <p:cNvSpPr>
            <a:spLocks noChangeArrowheads="1"/>
          </p:cNvSpPr>
          <p:nvPr/>
        </p:nvSpPr>
        <p:spPr bwMode="auto">
          <a:xfrm>
            <a:off x="5824538" y="2205038"/>
            <a:ext cx="26352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i="1">
                <a:solidFill>
                  <a:schemeClr val="bg2"/>
                </a:solidFill>
                <a:latin typeface="Comic Sans MS" panose="030F0702030302020204" pitchFamily="66" charset="0"/>
              </a:rPr>
              <a:t>Velociraptor, Microraptor</a:t>
            </a:r>
          </a:p>
        </p:txBody>
      </p:sp>
      <p:sp>
        <p:nvSpPr>
          <p:cNvPr id="68615" name="Rectangle 67"/>
          <p:cNvSpPr>
            <a:spLocks noChangeArrowheads="1"/>
          </p:cNvSpPr>
          <p:nvPr/>
        </p:nvSpPr>
        <p:spPr bwMode="auto">
          <a:xfrm>
            <a:off x="885825" y="3598863"/>
            <a:ext cx="13620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i="1">
                <a:solidFill>
                  <a:schemeClr val="bg2"/>
                </a:solidFill>
                <a:latin typeface="Comic Sans MS" panose="030F0702030302020204" pitchFamily="66" charset="0"/>
              </a:rPr>
              <a:t>Velociraptor</a:t>
            </a:r>
          </a:p>
        </p:txBody>
      </p:sp>
      <p:sp>
        <p:nvSpPr>
          <p:cNvPr id="68616" name="Rectangle 70"/>
          <p:cNvSpPr>
            <a:spLocks noChangeArrowheads="1"/>
          </p:cNvSpPr>
          <p:nvPr/>
        </p:nvSpPr>
        <p:spPr bwMode="auto">
          <a:xfrm>
            <a:off x="5651500" y="3429000"/>
            <a:ext cx="16875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i="1">
                <a:solidFill>
                  <a:schemeClr val="bg2"/>
                </a:solidFill>
                <a:latin typeface="Comic Sans MS" panose="030F0702030302020204" pitchFamily="66" charset="0"/>
              </a:rPr>
              <a:t>Microraptor gui</a:t>
            </a:r>
          </a:p>
        </p:txBody>
      </p:sp>
      <p:sp>
        <p:nvSpPr>
          <p:cNvPr id="68617" name="Text Box 71"/>
          <p:cNvSpPr txBox="1">
            <a:spLocks noChangeArrowheads="1"/>
          </p:cNvSpPr>
          <p:nvPr/>
        </p:nvSpPr>
        <p:spPr bwMode="auto">
          <a:xfrm>
            <a:off x="7956550" y="6021388"/>
            <a:ext cx="776288" cy="3667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Jehol</a:t>
            </a:r>
          </a:p>
        </p:txBody>
      </p:sp>
      <p:sp>
        <p:nvSpPr>
          <p:cNvPr id="68618" name="Rectangle 72"/>
          <p:cNvSpPr>
            <a:spLocks noChangeArrowheads="1"/>
          </p:cNvSpPr>
          <p:nvPr/>
        </p:nvSpPr>
        <p:spPr bwMode="auto">
          <a:xfrm>
            <a:off x="250825" y="627063"/>
            <a:ext cx="170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CC3300"/>
                </a:solidFill>
                <a:latin typeface="Comic Sans MS" panose="030F0702030302020204" pitchFamily="66" charset="0"/>
              </a:rPr>
              <a:t>Theropoda</a:t>
            </a:r>
          </a:p>
        </p:txBody>
      </p:sp>
      <p:pic>
        <p:nvPicPr>
          <p:cNvPr id="68620" name="Picture 28" descr="http://criptosito.altervista.org/dinosauri/terrfoto/velociraptor0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727325"/>
            <a:ext cx="1387475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71"/>
          <p:cNvSpPr>
            <a:spLocks noChangeArrowheads="1"/>
          </p:cNvSpPr>
          <p:nvPr/>
        </p:nvSpPr>
        <p:spPr bwMode="auto">
          <a:xfrm>
            <a:off x="0" y="-26987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X.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Archosauria</a:t>
            </a:r>
            <a:r>
              <a:rPr 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-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Dinosauria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0" y="476250"/>
            <a:ext cx="5105400" cy="3897313"/>
            <a:chOff x="0" y="48"/>
            <a:chExt cx="3216" cy="2455"/>
          </a:xfrm>
        </p:grpSpPr>
        <p:sp>
          <p:nvSpPr>
            <p:cNvPr id="22562" name="Text Box 3"/>
            <p:cNvSpPr txBox="1">
              <a:spLocks noChangeArrowheads="1"/>
            </p:cNvSpPr>
            <p:nvPr/>
          </p:nvSpPr>
          <p:spPr bwMode="auto">
            <a:xfrm>
              <a:off x="0" y="48"/>
              <a:ext cx="3216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952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2000" u="sng">
                  <a:solidFill>
                    <a:srgbClr val="CC3300"/>
                  </a:solidFill>
                  <a:latin typeface="Comic Sans MS" panose="030F0702030302020204" pitchFamily="66" charset="0"/>
                </a:rPr>
                <a:t>Anthracosauroidea</a:t>
              </a:r>
              <a:r>
                <a:rPr lang="cs-CZ" altLang="cs-CZ" sz="2000">
                  <a:solidFill>
                    <a:srgbClr val="CC3300"/>
                  </a:solidFill>
                  <a:latin typeface="Comic Sans MS" panose="030F0702030302020204" pitchFamily="66" charset="0"/>
                </a:rPr>
                <a:t>:</a:t>
              </a:r>
              <a:r>
                <a:rPr lang="cs-CZ" altLang="cs-CZ" sz="2000">
                  <a:solidFill>
                    <a:schemeClr val="bg2"/>
                  </a:solidFill>
                  <a:latin typeface="Comic Sans MS" panose="030F0702030302020204" pitchFamily="66" charset="0"/>
                </a:rPr>
                <a:t> karbonské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chemeClr val="bg2"/>
                  </a:solidFill>
                  <a:latin typeface="Comic Sans MS" panose="030F0702030302020204" pitchFamily="66" charset="0"/>
                </a:rPr>
                <a:t>nálezy ve vrstvách antracitu, vodní i terestričtí </a:t>
              </a:r>
            </a:p>
          </p:txBody>
        </p:sp>
        <p:pic>
          <p:nvPicPr>
            <p:cNvPr id="22563" name="Picture 8" descr="001_Anthracosauru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768"/>
              <a:ext cx="2688" cy="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64" name="Rectangle 9"/>
            <p:cNvSpPr>
              <a:spLocks noChangeArrowheads="1"/>
            </p:cNvSpPr>
            <p:nvPr/>
          </p:nvSpPr>
          <p:spPr bwMode="auto">
            <a:xfrm>
              <a:off x="48" y="537"/>
              <a:ext cx="117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 i="1">
                  <a:solidFill>
                    <a:schemeClr val="bg2"/>
                  </a:solidFill>
                  <a:latin typeface="Comic Sans MS" panose="030F0702030302020204" pitchFamily="66" charset="0"/>
                </a:rPr>
                <a:t>Anthracosaurus</a:t>
              </a:r>
              <a:endParaRPr lang="cs-CZ" altLang="cs-CZ" sz="2000" i="1" u="sng">
                <a:solidFill>
                  <a:schemeClr val="bg2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531" name="Group 59"/>
          <p:cNvGrpSpPr>
            <a:grpSpLocks/>
          </p:cNvGrpSpPr>
          <p:nvPr/>
        </p:nvGrpSpPr>
        <p:grpSpPr bwMode="auto">
          <a:xfrm>
            <a:off x="4932363" y="620713"/>
            <a:ext cx="3919537" cy="838200"/>
            <a:chOff x="3354" y="50"/>
            <a:chExt cx="2469" cy="528"/>
          </a:xfrm>
        </p:grpSpPr>
        <p:sp>
          <p:nvSpPr>
            <p:cNvPr id="22545" name="Text Box 23"/>
            <p:cNvSpPr txBox="1">
              <a:spLocks noChangeArrowheads="1"/>
            </p:cNvSpPr>
            <p:nvPr/>
          </p:nvSpPr>
          <p:spPr bwMode="auto">
            <a:xfrm>
              <a:off x="3354" y="146"/>
              <a:ext cx="89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400">
                  <a:solidFill>
                    <a:schemeClr val="bg2"/>
                  </a:solidFill>
                  <a:latin typeface="Comic Sans MS" panose="030F0702030302020204" pitchFamily="66" charset="0"/>
                </a:rPr>
                <a:t>Reptiliomorpha</a:t>
              </a:r>
            </a:p>
          </p:txBody>
        </p:sp>
        <p:grpSp>
          <p:nvGrpSpPr>
            <p:cNvPr id="22546" name="Group 42"/>
            <p:cNvGrpSpPr>
              <a:grpSpLocks/>
            </p:cNvGrpSpPr>
            <p:nvPr/>
          </p:nvGrpSpPr>
          <p:grpSpPr bwMode="auto">
            <a:xfrm>
              <a:off x="4222" y="144"/>
              <a:ext cx="326" cy="334"/>
              <a:chOff x="4420" y="336"/>
              <a:chExt cx="326" cy="334"/>
            </a:xfrm>
          </p:grpSpPr>
          <p:sp>
            <p:nvSpPr>
              <p:cNvPr id="22552" name="Line 18"/>
              <p:cNvSpPr>
                <a:spLocks noChangeShapeType="1"/>
              </p:cNvSpPr>
              <p:nvPr/>
            </p:nvSpPr>
            <p:spPr bwMode="auto">
              <a:xfrm>
                <a:off x="4512" y="336"/>
                <a:ext cx="0" cy="16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2553" name="Line 19"/>
              <p:cNvSpPr>
                <a:spLocks noChangeShapeType="1"/>
              </p:cNvSpPr>
              <p:nvPr/>
            </p:nvSpPr>
            <p:spPr bwMode="auto">
              <a:xfrm flipV="1">
                <a:off x="4420" y="436"/>
                <a:ext cx="9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2554" name="Line 24"/>
              <p:cNvSpPr>
                <a:spLocks noChangeShapeType="1"/>
              </p:cNvSpPr>
              <p:nvPr/>
            </p:nvSpPr>
            <p:spPr bwMode="auto">
              <a:xfrm flipV="1">
                <a:off x="4512" y="336"/>
                <a:ext cx="23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2555" name="Line 26"/>
              <p:cNvSpPr>
                <a:spLocks noChangeShapeType="1"/>
              </p:cNvSpPr>
              <p:nvPr/>
            </p:nvSpPr>
            <p:spPr bwMode="auto">
              <a:xfrm flipV="1">
                <a:off x="4510" y="502"/>
                <a:ext cx="9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2556" name="Line 27"/>
              <p:cNvSpPr>
                <a:spLocks noChangeShapeType="1"/>
              </p:cNvSpPr>
              <p:nvPr/>
            </p:nvSpPr>
            <p:spPr bwMode="auto">
              <a:xfrm>
                <a:off x="4600" y="409"/>
                <a:ext cx="0" cy="187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2557" name="Line 28"/>
              <p:cNvSpPr>
                <a:spLocks noChangeShapeType="1"/>
              </p:cNvSpPr>
              <p:nvPr/>
            </p:nvSpPr>
            <p:spPr bwMode="auto">
              <a:xfrm flipV="1">
                <a:off x="4600" y="409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2558" name="Line 30"/>
              <p:cNvSpPr>
                <a:spLocks noChangeShapeType="1"/>
              </p:cNvSpPr>
              <p:nvPr/>
            </p:nvSpPr>
            <p:spPr bwMode="auto">
              <a:xfrm flipV="1">
                <a:off x="4600" y="596"/>
                <a:ext cx="91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2559" name="Line 31"/>
              <p:cNvSpPr>
                <a:spLocks noChangeShapeType="1"/>
              </p:cNvSpPr>
              <p:nvPr/>
            </p:nvSpPr>
            <p:spPr bwMode="auto">
              <a:xfrm>
                <a:off x="4691" y="502"/>
                <a:ext cx="0" cy="168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2560" name="Line 32"/>
              <p:cNvSpPr>
                <a:spLocks noChangeShapeType="1"/>
              </p:cNvSpPr>
              <p:nvPr/>
            </p:nvSpPr>
            <p:spPr bwMode="auto">
              <a:xfrm flipV="1">
                <a:off x="4691" y="502"/>
                <a:ext cx="53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2561" name="Line 34"/>
              <p:cNvSpPr>
                <a:spLocks noChangeShapeType="1"/>
              </p:cNvSpPr>
              <p:nvPr/>
            </p:nvSpPr>
            <p:spPr bwMode="auto">
              <a:xfrm flipV="1">
                <a:off x="4691" y="670"/>
                <a:ext cx="53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22547" name="Group 41"/>
            <p:cNvGrpSpPr>
              <a:grpSpLocks/>
            </p:cNvGrpSpPr>
            <p:nvPr/>
          </p:nvGrpSpPr>
          <p:grpSpPr bwMode="auto">
            <a:xfrm>
              <a:off x="4540" y="50"/>
              <a:ext cx="1283" cy="528"/>
              <a:chOff x="4738" y="242"/>
              <a:chExt cx="1283" cy="528"/>
            </a:xfrm>
          </p:grpSpPr>
          <p:sp>
            <p:nvSpPr>
              <p:cNvPr id="22548" name="Text Box 25"/>
              <p:cNvSpPr txBox="1">
                <a:spLocks noChangeArrowheads="1"/>
              </p:cNvSpPr>
              <p:nvPr/>
            </p:nvSpPr>
            <p:spPr bwMode="auto">
              <a:xfrm>
                <a:off x="4738" y="242"/>
                <a:ext cx="128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1400">
                    <a:solidFill>
                      <a:srgbClr val="CC3300"/>
                    </a:solidFill>
                    <a:latin typeface="Comic Sans MS" panose="030F0702030302020204" pitchFamily="66" charset="0"/>
                  </a:rPr>
                  <a:t>Anthracosauroidea (†)</a:t>
                </a:r>
              </a:p>
            </p:txBody>
          </p:sp>
          <p:sp>
            <p:nvSpPr>
              <p:cNvPr id="22549" name="Text Box 29"/>
              <p:cNvSpPr txBox="1">
                <a:spLocks noChangeArrowheads="1"/>
              </p:cNvSpPr>
              <p:nvPr/>
            </p:nvSpPr>
            <p:spPr bwMode="auto">
              <a:xfrm>
                <a:off x="4752" y="338"/>
                <a:ext cx="1225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1400">
                    <a:solidFill>
                      <a:srgbClr val="CC3300"/>
                    </a:solidFill>
                    <a:latin typeface="Comic Sans MS" panose="030F0702030302020204" pitchFamily="66" charset="0"/>
                  </a:rPr>
                  <a:t>Seymouriomorpha (†)</a:t>
                </a:r>
              </a:p>
            </p:txBody>
          </p:sp>
          <p:sp>
            <p:nvSpPr>
              <p:cNvPr id="22550" name="Text Box 33"/>
              <p:cNvSpPr txBox="1">
                <a:spLocks noChangeArrowheads="1"/>
              </p:cNvSpPr>
              <p:nvPr/>
            </p:nvSpPr>
            <p:spPr bwMode="auto">
              <a:xfrm>
                <a:off x="4744" y="434"/>
                <a:ext cx="114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1400">
                    <a:solidFill>
                      <a:srgbClr val="CC3300"/>
                    </a:solidFill>
                    <a:latin typeface="Comic Sans MS" panose="030F0702030302020204" pitchFamily="66" charset="0"/>
                  </a:rPr>
                  <a:t>Diadectomorpha (†)</a:t>
                </a:r>
              </a:p>
            </p:txBody>
          </p:sp>
          <p:sp>
            <p:nvSpPr>
              <p:cNvPr id="22551" name="Text Box 35"/>
              <p:cNvSpPr txBox="1">
                <a:spLocks noChangeArrowheads="1"/>
              </p:cNvSpPr>
              <p:nvPr/>
            </p:nvSpPr>
            <p:spPr bwMode="auto">
              <a:xfrm>
                <a:off x="4744" y="578"/>
                <a:ext cx="544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1400">
                    <a:solidFill>
                      <a:schemeClr val="bg2"/>
                    </a:solidFill>
                    <a:latin typeface="Comic Sans MS" panose="030F0702030302020204" pitchFamily="66" charset="0"/>
                  </a:rPr>
                  <a:t>Amniota</a:t>
                </a:r>
              </a:p>
            </p:txBody>
          </p:sp>
        </p:grpSp>
      </p:grpSp>
      <p:grpSp>
        <p:nvGrpSpPr>
          <p:cNvPr id="3" name="Skupina 2"/>
          <p:cNvGrpSpPr>
            <a:grpSpLocks/>
          </p:cNvGrpSpPr>
          <p:nvPr/>
        </p:nvGrpSpPr>
        <p:grpSpPr bwMode="auto">
          <a:xfrm>
            <a:off x="4572000" y="1728788"/>
            <a:ext cx="4572000" cy="2847975"/>
            <a:chOff x="4572000" y="1728788"/>
            <a:chExt cx="4572000" cy="2847975"/>
          </a:xfrm>
        </p:grpSpPr>
        <p:sp>
          <p:nvSpPr>
            <p:cNvPr id="22542" name="Text Box 45"/>
            <p:cNvSpPr txBox="1">
              <a:spLocks noChangeArrowheads="1"/>
            </p:cNvSpPr>
            <p:nvPr/>
          </p:nvSpPr>
          <p:spPr bwMode="auto">
            <a:xfrm>
              <a:off x="4572000" y="1728788"/>
              <a:ext cx="4495800" cy="1311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 u="sng">
                  <a:solidFill>
                    <a:srgbClr val="CC3300"/>
                  </a:solidFill>
                  <a:latin typeface="Comic Sans MS" panose="030F0702030302020204" pitchFamily="66" charset="0"/>
                </a:rPr>
                <a:t>Seymouriomorpha</a:t>
              </a:r>
              <a:r>
                <a:rPr lang="cs-CZ" altLang="cs-CZ" sz="2000">
                  <a:solidFill>
                    <a:schemeClr val="bg2"/>
                  </a:solidFill>
                  <a:latin typeface="Comic Sans MS" panose="030F0702030302020204" pitchFamily="66" charset="0"/>
                </a:rPr>
                <a:t>: Seymour (Texas), terestričtí, 1 m, atlas+axis, monokondylní lebka, končetiny pod trupem, larva s proudovým orgánem</a:t>
              </a:r>
            </a:p>
          </p:txBody>
        </p:sp>
        <p:pic>
          <p:nvPicPr>
            <p:cNvPr id="22543" name="Picture 46" descr="Seymouria_img00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024188"/>
              <a:ext cx="4572000" cy="155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4" name="Rectangle 49"/>
            <p:cNvSpPr>
              <a:spLocks noChangeArrowheads="1"/>
            </p:cNvSpPr>
            <p:nvPr/>
          </p:nvSpPr>
          <p:spPr bwMode="auto">
            <a:xfrm>
              <a:off x="7791450" y="3071813"/>
              <a:ext cx="12954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 i="1">
                  <a:solidFill>
                    <a:schemeClr val="bg2"/>
                  </a:solidFill>
                  <a:latin typeface="Comic Sans MS" panose="030F0702030302020204" pitchFamily="66" charset="0"/>
                </a:rPr>
                <a:t>Seymouria</a:t>
              </a:r>
              <a:endParaRPr lang="cs-CZ" altLang="cs-CZ" sz="1800" i="1" u="sng">
                <a:solidFill>
                  <a:schemeClr val="bg2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8" name="Group 61"/>
          <p:cNvGrpSpPr>
            <a:grpSpLocks/>
          </p:cNvGrpSpPr>
          <p:nvPr/>
        </p:nvGrpSpPr>
        <p:grpSpPr bwMode="auto">
          <a:xfrm>
            <a:off x="76200" y="4440238"/>
            <a:ext cx="4757738" cy="2301875"/>
            <a:chOff x="48" y="2797"/>
            <a:chExt cx="2997" cy="1450"/>
          </a:xfrm>
        </p:grpSpPr>
        <p:sp>
          <p:nvSpPr>
            <p:cNvPr id="22539" name="Text Box 48"/>
            <p:cNvSpPr txBox="1">
              <a:spLocks noChangeArrowheads="1"/>
            </p:cNvSpPr>
            <p:nvPr/>
          </p:nvSpPr>
          <p:spPr bwMode="auto">
            <a:xfrm>
              <a:off x="48" y="2797"/>
              <a:ext cx="2832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952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2000" u="sng">
                  <a:solidFill>
                    <a:srgbClr val="CC3300"/>
                  </a:solidFill>
                  <a:latin typeface="Comic Sans MS" panose="030F0702030302020204" pitchFamily="66" charset="0"/>
                </a:rPr>
                <a:t>Diadectomorpha</a:t>
              </a:r>
              <a:r>
                <a:rPr lang="cs-CZ" altLang="cs-CZ" sz="2000">
                  <a:solidFill>
                    <a:schemeClr val="bg2"/>
                  </a:solidFill>
                  <a:latin typeface="Comic Sans MS" panose="030F0702030302020204" pitchFamily="66" charset="0"/>
                </a:rPr>
                <a:t>: karbon-perm, 3m, terestričtí, zuby - býložravost</a:t>
              </a:r>
            </a:p>
          </p:txBody>
        </p:sp>
        <p:pic>
          <p:nvPicPr>
            <p:cNvPr id="22540" name="Picture 51" descr="Diadectes_img00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3329"/>
              <a:ext cx="2861" cy="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1" name="Rectangle 52"/>
            <p:cNvSpPr>
              <a:spLocks noChangeArrowheads="1"/>
            </p:cNvSpPr>
            <p:nvPr/>
          </p:nvSpPr>
          <p:spPr bwMode="auto">
            <a:xfrm>
              <a:off x="2256" y="3335"/>
              <a:ext cx="78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 i="1">
                  <a:solidFill>
                    <a:schemeClr val="bg2"/>
                  </a:solidFill>
                  <a:latin typeface="Comic Sans MS" panose="030F0702030302020204" pitchFamily="66" charset="0"/>
                </a:rPr>
                <a:t>Diadectes</a:t>
              </a:r>
              <a:endParaRPr lang="cs-CZ" altLang="cs-CZ" sz="1800" i="1" u="sng">
                <a:solidFill>
                  <a:schemeClr val="bg2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4" name="Skupina 3"/>
          <p:cNvGrpSpPr>
            <a:grpSpLocks/>
          </p:cNvGrpSpPr>
          <p:nvPr/>
        </p:nvGrpSpPr>
        <p:grpSpPr bwMode="auto">
          <a:xfrm>
            <a:off x="4999038" y="4843463"/>
            <a:ext cx="4110037" cy="1989137"/>
            <a:chOff x="4998872" y="4843842"/>
            <a:chExt cx="4109632" cy="1988758"/>
          </a:xfrm>
        </p:grpSpPr>
        <p:sp>
          <p:nvSpPr>
            <p:cNvPr id="22536" name="Text Box 129"/>
            <p:cNvSpPr txBox="1">
              <a:spLocks noChangeArrowheads="1"/>
            </p:cNvSpPr>
            <p:nvPr/>
          </p:nvSpPr>
          <p:spPr bwMode="auto">
            <a:xfrm>
              <a:off x="4998872" y="4843842"/>
              <a:ext cx="4087813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 i="1">
                  <a:solidFill>
                    <a:srgbClr val="CC3300"/>
                  </a:solidFill>
                  <a:latin typeface="Comic Sans MS" panose="030F0702030302020204" pitchFamily="66" charset="0"/>
                </a:rPr>
                <a:t>Westlothiana</a:t>
              </a:r>
              <a:r>
                <a:rPr lang="cs-CZ" altLang="cs-CZ" sz="1800">
                  <a:solidFill>
                    <a:srgbClr val="CC3300"/>
                  </a:solidFill>
                  <a:latin typeface="Comic Sans MS" panose="030F0702030302020204" pitchFamily="66" charset="0"/>
                </a:rPr>
                <a:t> – </a:t>
              </a:r>
              <a:r>
                <a:rPr lang="cs-CZ" altLang="cs-CZ" sz="1800">
                  <a:solidFill>
                    <a:schemeClr val="bg2"/>
                  </a:solidFill>
                  <a:latin typeface="Comic Sans MS" panose="030F0702030302020204" pitchFamily="66" charset="0"/>
                </a:rPr>
                <a:t>Skotsko, před 350 mil. lety, 20 cm</a:t>
              </a:r>
            </a:p>
          </p:txBody>
        </p:sp>
        <p:pic>
          <p:nvPicPr>
            <p:cNvPr id="22537" name="Picture 133" descr="Westlothian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9129" y="5445224"/>
              <a:ext cx="3889375" cy="56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8" name="Picture 131" descr="westlothian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6444" y="5732463"/>
              <a:ext cx="1231900" cy="1100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Rectangle 3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>
                <a:solidFill>
                  <a:schemeClr val="bg2"/>
                </a:solidFill>
                <a:latin typeface="Comic Sans MS" pitchFamily="66" charset="0"/>
              </a:rPr>
              <a:t>X. Reptiliomorpha - Amniota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59"/>
          <p:cNvSpPr>
            <a:spLocks noChangeArrowheads="1"/>
          </p:cNvSpPr>
          <p:nvPr/>
        </p:nvSpPr>
        <p:spPr bwMode="auto">
          <a:xfrm>
            <a:off x="179388" y="404813"/>
            <a:ext cx="619283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Lepidosauria</a:t>
            </a: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 - rohovité šupiny, autotomie ocasu, kvadrupední, odstávající končetiny, diapsidní lebka, prvohorní - patrové zuby, temenní oko, </a:t>
            </a:r>
            <a:r>
              <a:rPr lang="cs-CZ" altLang="cs-CZ" sz="2000">
                <a:solidFill>
                  <a:srgbClr val="FF3300"/>
                </a:solidFill>
                <a:latin typeface="Comic Sans MS" panose="030F0702030302020204" pitchFamily="66" charset="0"/>
              </a:rPr>
              <a:t>akrodontní nebo pleurodontní zuby</a:t>
            </a: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, 7833 druhů</a:t>
            </a:r>
          </a:p>
        </p:txBody>
      </p:sp>
      <p:sp>
        <p:nvSpPr>
          <p:cNvPr id="80028" name="Rectangle 156"/>
          <p:cNvSpPr>
            <a:spLocks noChangeArrowheads="1"/>
          </p:cNvSpPr>
          <p:nvPr/>
        </p:nvSpPr>
        <p:spPr bwMode="auto">
          <a:xfrm>
            <a:off x="0" y="421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X. </a:t>
            </a:r>
            <a:r>
              <a:rPr lang="cs-CZ" sz="1800" dirty="0" err="1">
                <a:solidFill>
                  <a:schemeClr val="bg2"/>
                </a:solidFill>
                <a:latin typeface="Comic Sans MS" pitchFamily="66" charset="0"/>
              </a:rPr>
              <a:t>Amniota</a:t>
            </a: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 -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Lepidosauria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grpSp>
        <p:nvGrpSpPr>
          <p:cNvPr id="69636" name="Group 157"/>
          <p:cNvGrpSpPr>
            <a:grpSpLocks/>
          </p:cNvGrpSpPr>
          <p:nvPr/>
        </p:nvGrpSpPr>
        <p:grpSpPr bwMode="auto">
          <a:xfrm>
            <a:off x="6811963" y="549275"/>
            <a:ext cx="2455862" cy="1423988"/>
            <a:chOff x="4291" y="-4"/>
            <a:chExt cx="1547" cy="897"/>
          </a:xfrm>
        </p:grpSpPr>
        <p:sp>
          <p:nvSpPr>
            <p:cNvPr id="69740" name="Text Box 158"/>
            <p:cNvSpPr txBox="1">
              <a:spLocks noChangeArrowheads="1"/>
            </p:cNvSpPr>
            <p:nvPr/>
          </p:nvSpPr>
          <p:spPr bwMode="auto">
            <a:xfrm>
              <a:off x="4291" y="-4"/>
              <a:ext cx="154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bg2"/>
                  </a:solidFill>
                  <a:latin typeface="Comic Sans MS" panose="030F0702030302020204" pitchFamily="66" charset="0"/>
                </a:rPr>
                <a:t>Petrolacosauridae (†)</a:t>
              </a:r>
            </a:p>
          </p:txBody>
        </p:sp>
        <p:sp>
          <p:nvSpPr>
            <p:cNvPr id="69741" name="Text Box 159"/>
            <p:cNvSpPr txBox="1">
              <a:spLocks noChangeArrowheads="1"/>
            </p:cNvSpPr>
            <p:nvPr/>
          </p:nvSpPr>
          <p:spPr bwMode="auto">
            <a:xfrm>
              <a:off x="4291" y="162"/>
              <a:ext cx="12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bg2"/>
                  </a:solidFill>
                  <a:latin typeface="Comic Sans MS" panose="030F0702030302020204" pitchFamily="66" charset="0"/>
                </a:rPr>
                <a:t>Ichthyosauria (†)</a:t>
              </a:r>
            </a:p>
          </p:txBody>
        </p:sp>
        <p:sp>
          <p:nvSpPr>
            <p:cNvPr id="69742" name="Text Box 160"/>
            <p:cNvSpPr txBox="1">
              <a:spLocks noChangeArrowheads="1"/>
            </p:cNvSpPr>
            <p:nvPr/>
          </p:nvSpPr>
          <p:spPr bwMode="auto">
            <a:xfrm>
              <a:off x="4291" y="329"/>
              <a:ext cx="130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bg2"/>
                  </a:solidFill>
                  <a:latin typeface="Comic Sans MS" panose="030F0702030302020204" pitchFamily="66" charset="0"/>
                </a:rPr>
                <a:t>Sauropterygia (†)</a:t>
              </a:r>
            </a:p>
          </p:txBody>
        </p:sp>
        <p:sp>
          <p:nvSpPr>
            <p:cNvPr id="69743" name="Text Box 161"/>
            <p:cNvSpPr txBox="1">
              <a:spLocks noChangeArrowheads="1"/>
            </p:cNvSpPr>
            <p:nvPr/>
          </p:nvSpPr>
          <p:spPr bwMode="auto">
            <a:xfrm>
              <a:off x="4332" y="662"/>
              <a:ext cx="95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rgbClr val="FF3300"/>
                  </a:solidFill>
                  <a:latin typeface="Comic Sans MS" panose="030F0702030302020204" pitchFamily="66" charset="0"/>
                </a:rPr>
                <a:t>Lepidosauria</a:t>
              </a:r>
            </a:p>
          </p:txBody>
        </p:sp>
        <p:sp>
          <p:nvSpPr>
            <p:cNvPr id="69744" name="Text Box 162"/>
            <p:cNvSpPr txBox="1">
              <a:spLocks noChangeArrowheads="1"/>
            </p:cNvSpPr>
            <p:nvPr/>
          </p:nvSpPr>
          <p:spPr bwMode="auto">
            <a:xfrm>
              <a:off x="4309" y="485"/>
              <a:ext cx="137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bg2"/>
                  </a:solidFill>
                  <a:latin typeface="Comic Sans MS" panose="030F0702030302020204" pitchFamily="66" charset="0"/>
                </a:rPr>
                <a:t>Archosauromorpha</a:t>
              </a:r>
            </a:p>
          </p:txBody>
        </p:sp>
      </p:grpSp>
      <p:grpSp>
        <p:nvGrpSpPr>
          <p:cNvPr id="69637" name="Group 163"/>
          <p:cNvGrpSpPr>
            <a:grpSpLocks/>
          </p:cNvGrpSpPr>
          <p:nvPr/>
        </p:nvGrpSpPr>
        <p:grpSpPr bwMode="auto">
          <a:xfrm>
            <a:off x="6300788" y="700088"/>
            <a:ext cx="530225" cy="1055687"/>
            <a:chOff x="4013" y="1268"/>
            <a:chExt cx="334" cy="665"/>
          </a:xfrm>
        </p:grpSpPr>
        <p:grpSp>
          <p:nvGrpSpPr>
            <p:cNvPr id="69727" name="Group 164"/>
            <p:cNvGrpSpPr>
              <a:grpSpLocks/>
            </p:cNvGrpSpPr>
            <p:nvPr/>
          </p:nvGrpSpPr>
          <p:grpSpPr bwMode="auto">
            <a:xfrm>
              <a:off x="4013" y="1268"/>
              <a:ext cx="334" cy="665"/>
              <a:chOff x="3648" y="180"/>
              <a:chExt cx="334" cy="665"/>
            </a:xfrm>
          </p:grpSpPr>
          <p:sp>
            <p:nvSpPr>
              <p:cNvPr id="69731" name="Line 165"/>
              <p:cNvSpPr>
                <a:spLocks noChangeShapeType="1"/>
              </p:cNvSpPr>
              <p:nvPr/>
            </p:nvSpPr>
            <p:spPr bwMode="auto">
              <a:xfrm flipV="1">
                <a:off x="3648" y="391"/>
                <a:ext cx="7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9732" name="Line 166"/>
              <p:cNvSpPr>
                <a:spLocks noChangeShapeType="1"/>
              </p:cNvSpPr>
              <p:nvPr/>
            </p:nvSpPr>
            <p:spPr bwMode="auto">
              <a:xfrm>
                <a:off x="3718" y="180"/>
                <a:ext cx="0" cy="39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9733" name="Line 167"/>
              <p:cNvSpPr>
                <a:spLocks noChangeShapeType="1"/>
              </p:cNvSpPr>
              <p:nvPr/>
            </p:nvSpPr>
            <p:spPr bwMode="auto">
              <a:xfrm flipV="1">
                <a:off x="3718" y="180"/>
                <a:ext cx="24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9734" name="Line 168"/>
              <p:cNvSpPr>
                <a:spLocks noChangeShapeType="1"/>
              </p:cNvSpPr>
              <p:nvPr/>
            </p:nvSpPr>
            <p:spPr bwMode="auto">
              <a:xfrm flipV="1">
                <a:off x="3718" y="572"/>
                <a:ext cx="69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9735" name="Line 169"/>
              <p:cNvSpPr>
                <a:spLocks noChangeShapeType="1"/>
              </p:cNvSpPr>
              <p:nvPr/>
            </p:nvSpPr>
            <p:spPr bwMode="auto">
              <a:xfrm>
                <a:off x="3787" y="346"/>
                <a:ext cx="0" cy="408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9736" name="Line 170"/>
              <p:cNvSpPr>
                <a:spLocks noChangeShapeType="1"/>
              </p:cNvSpPr>
              <p:nvPr/>
            </p:nvSpPr>
            <p:spPr bwMode="auto">
              <a:xfrm flipV="1">
                <a:off x="3787" y="346"/>
                <a:ext cx="172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9737" name="Line 171"/>
              <p:cNvSpPr>
                <a:spLocks noChangeShapeType="1"/>
              </p:cNvSpPr>
              <p:nvPr/>
            </p:nvSpPr>
            <p:spPr bwMode="auto">
              <a:xfrm flipV="1">
                <a:off x="3787" y="513"/>
                <a:ext cx="172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9738" name="Line 172"/>
              <p:cNvSpPr>
                <a:spLocks noChangeShapeType="1"/>
              </p:cNvSpPr>
              <p:nvPr/>
            </p:nvSpPr>
            <p:spPr bwMode="auto">
              <a:xfrm flipV="1">
                <a:off x="3878" y="679"/>
                <a:ext cx="10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9739" name="Line 173"/>
              <p:cNvSpPr>
                <a:spLocks noChangeShapeType="1"/>
              </p:cNvSpPr>
              <p:nvPr/>
            </p:nvSpPr>
            <p:spPr bwMode="auto">
              <a:xfrm flipV="1">
                <a:off x="3878" y="845"/>
                <a:ext cx="10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69728" name="Group 174"/>
            <p:cNvGrpSpPr>
              <a:grpSpLocks/>
            </p:cNvGrpSpPr>
            <p:nvPr/>
          </p:nvGrpSpPr>
          <p:grpSpPr bwMode="auto">
            <a:xfrm>
              <a:off x="4152" y="1774"/>
              <a:ext cx="104" cy="159"/>
              <a:chOff x="3787" y="686"/>
              <a:chExt cx="104" cy="159"/>
            </a:xfrm>
          </p:grpSpPr>
          <p:sp>
            <p:nvSpPr>
              <p:cNvPr id="69729" name="Line 175"/>
              <p:cNvSpPr>
                <a:spLocks noChangeShapeType="1"/>
              </p:cNvSpPr>
              <p:nvPr/>
            </p:nvSpPr>
            <p:spPr bwMode="auto">
              <a:xfrm>
                <a:off x="3878" y="686"/>
                <a:ext cx="0" cy="159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9730" name="Line 176"/>
              <p:cNvSpPr>
                <a:spLocks noChangeShapeType="1"/>
              </p:cNvSpPr>
              <p:nvPr/>
            </p:nvSpPr>
            <p:spPr bwMode="auto">
              <a:xfrm flipV="1">
                <a:off x="3787" y="754"/>
                <a:ext cx="10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grpSp>
        <p:nvGrpSpPr>
          <p:cNvPr id="69638" name="Skupina 13"/>
          <p:cNvGrpSpPr>
            <a:grpSpLocks/>
          </p:cNvGrpSpPr>
          <p:nvPr/>
        </p:nvGrpSpPr>
        <p:grpSpPr bwMode="auto">
          <a:xfrm>
            <a:off x="454025" y="1970088"/>
            <a:ext cx="8221663" cy="4772025"/>
            <a:chOff x="152793" y="136039"/>
            <a:chExt cx="10188885" cy="6703737"/>
          </a:xfrm>
        </p:grpSpPr>
        <p:pic>
          <p:nvPicPr>
            <p:cNvPr id="69643" name="Obrázek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793" y="707587"/>
              <a:ext cx="1804572" cy="54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44" name="Text Box 4"/>
            <p:cNvSpPr txBox="1">
              <a:spLocks noChangeArrowheads="1"/>
            </p:cNvSpPr>
            <p:nvPr/>
          </p:nvSpPr>
          <p:spPr bwMode="auto">
            <a:xfrm>
              <a:off x="2177192" y="1273400"/>
              <a:ext cx="1082040" cy="385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  <a:latin typeface="Comic Sans MS" panose="030F0702030302020204" pitchFamily="66" charset="0"/>
                </a:rPr>
                <a:t>Squamata</a:t>
              </a:r>
            </a:p>
          </p:txBody>
        </p:sp>
        <p:sp>
          <p:nvSpPr>
            <p:cNvPr id="69645" name="Line 5"/>
            <p:cNvSpPr>
              <a:spLocks noChangeShapeType="1"/>
            </p:cNvSpPr>
            <p:nvPr/>
          </p:nvSpPr>
          <p:spPr bwMode="auto">
            <a:xfrm>
              <a:off x="1879349" y="990115"/>
              <a:ext cx="142875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9646" name="Line 6"/>
            <p:cNvSpPr>
              <a:spLocks noChangeShapeType="1"/>
            </p:cNvSpPr>
            <p:nvPr/>
          </p:nvSpPr>
          <p:spPr bwMode="auto">
            <a:xfrm>
              <a:off x="2042862" y="375633"/>
              <a:ext cx="11462" cy="1134813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9647" name="Line 7"/>
            <p:cNvSpPr>
              <a:spLocks noChangeShapeType="1"/>
            </p:cNvSpPr>
            <p:nvPr/>
          </p:nvSpPr>
          <p:spPr bwMode="auto">
            <a:xfrm flipV="1">
              <a:off x="2042862" y="365988"/>
              <a:ext cx="6585321" cy="3295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9648" name="Line 8"/>
            <p:cNvSpPr>
              <a:spLocks noChangeShapeType="1"/>
            </p:cNvSpPr>
            <p:nvPr/>
          </p:nvSpPr>
          <p:spPr bwMode="auto">
            <a:xfrm>
              <a:off x="2042862" y="1498723"/>
              <a:ext cx="141287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9649" name="Text Box 9"/>
            <p:cNvSpPr txBox="1">
              <a:spLocks noChangeArrowheads="1"/>
            </p:cNvSpPr>
            <p:nvPr/>
          </p:nvSpPr>
          <p:spPr bwMode="auto">
            <a:xfrm>
              <a:off x="8626152" y="136039"/>
              <a:ext cx="1524693" cy="385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  <a:latin typeface="Comic Sans MS" panose="030F0702030302020204" pitchFamily="66" charset="0"/>
                </a:rPr>
                <a:t>Sphenodontida</a:t>
              </a:r>
            </a:p>
          </p:txBody>
        </p:sp>
        <p:sp>
          <p:nvSpPr>
            <p:cNvPr id="94" name="Line 5"/>
            <p:cNvSpPr>
              <a:spLocks noChangeShapeType="1"/>
            </p:cNvSpPr>
            <p:nvPr/>
          </p:nvSpPr>
          <p:spPr bwMode="auto">
            <a:xfrm flipV="1">
              <a:off x="3810090" y="2865704"/>
              <a:ext cx="17312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cs-CZ" kern="0">
                <a:solidFill>
                  <a:srgbClr val="FFFFFF"/>
                </a:solidFill>
              </a:endParaRPr>
            </a:p>
          </p:txBody>
        </p:sp>
        <p:grpSp>
          <p:nvGrpSpPr>
            <p:cNvPr id="69651" name="Skupina 21"/>
            <p:cNvGrpSpPr>
              <a:grpSpLocks/>
            </p:cNvGrpSpPr>
            <p:nvPr/>
          </p:nvGrpSpPr>
          <p:grpSpPr bwMode="auto">
            <a:xfrm>
              <a:off x="3549283" y="793511"/>
              <a:ext cx="2546717" cy="3675670"/>
              <a:chOff x="3549283" y="1156924"/>
              <a:chExt cx="2546717" cy="3675670"/>
            </a:xfrm>
          </p:grpSpPr>
          <p:grpSp>
            <p:nvGrpSpPr>
              <p:cNvPr id="69719" name="Skupina 20"/>
              <p:cNvGrpSpPr>
                <a:grpSpLocks/>
              </p:cNvGrpSpPr>
              <p:nvPr/>
            </p:nvGrpSpPr>
            <p:grpSpPr bwMode="auto">
              <a:xfrm>
                <a:off x="3549283" y="1156924"/>
                <a:ext cx="2546717" cy="3675670"/>
                <a:chOff x="3549283" y="1156924"/>
                <a:chExt cx="2546717" cy="3675670"/>
              </a:xfrm>
            </p:grpSpPr>
            <p:sp>
              <p:nvSpPr>
                <p:cNvPr id="165" name="Line 7"/>
                <p:cNvSpPr>
                  <a:spLocks noChangeShapeType="1"/>
                </p:cNvSpPr>
                <p:nvPr/>
              </p:nvSpPr>
              <p:spPr bwMode="auto">
                <a:xfrm flipV="1">
                  <a:off x="3548432" y="1837524"/>
                  <a:ext cx="120009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cs-CZ" ker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6" name="Line 6"/>
                <p:cNvSpPr>
                  <a:spLocks noChangeShapeType="1"/>
                </p:cNvSpPr>
                <p:nvPr/>
              </p:nvSpPr>
              <p:spPr bwMode="auto">
                <a:xfrm>
                  <a:off x="3694015" y="1166257"/>
                  <a:ext cx="0" cy="1246637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cs-CZ" ker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7" name="Line 7"/>
                <p:cNvSpPr>
                  <a:spLocks noChangeShapeType="1"/>
                </p:cNvSpPr>
                <p:nvPr/>
              </p:nvSpPr>
              <p:spPr bwMode="auto">
                <a:xfrm flipV="1">
                  <a:off x="3694015" y="1157337"/>
                  <a:ext cx="2402130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cs-CZ" ker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8" name="Line 6"/>
                <p:cNvSpPr>
                  <a:spLocks noChangeShapeType="1"/>
                </p:cNvSpPr>
                <p:nvPr/>
              </p:nvSpPr>
              <p:spPr bwMode="auto">
                <a:xfrm flipH="1">
                  <a:off x="3817959" y="1605592"/>
                  <a:ext cx="9836" cy="1632447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cs-CZ" ker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9" name="Line 7"/>
                <p:cNvSpPr>
                  <a:spLocks noChangeShapeType="1"/>
                </p:cNvSpPr>
                <p:nvPr/>
              </p:nvSpPr>
              <p:spPr bwMode="auto">
                <a:xfrm flipV="1">
                  <a:off x="3831729" y="1594440"/>
                  <a:ext cx="2238839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cs-CZ" ker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0" name="Line 6"/>
                <p:cNvSpPr>
                  <a:spLocks noChangeShapeType="1"/>
                </p:cNvSpPr>
                <p:nvPr/>
              </p:nvSpPr>
              <p:spPr bwMode="auto">
                <a:xfrm flipH="1">
                  <a:off x="3971412" y="2178731"/>
                  <a:ext cx="11804" cy="2653841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cs-CZ" kern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64" name="Line 7"/>
              <p:cNvSpPr>
                <a:spLocks noChangeShapeType="1"/>
              </p:cNvSpPr>
              <p:nvPr/>
            </p:nvSpPr>
            <p:spPr bwMode="auto">
              <a:xfrm flipV="1">
                <a:off x="3983216" y="2178731"/>
                <a:ext cx="2089321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cs-CZ" ker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6" name="Line 7"/>
            <p:cNvSpPr>
              <a:spLocks noChangeShapeType="1"/>
            </p:cNvSpPr>
            <p:nvPr/>
          </p:nvSpPr>
          <p:spPr bwMode="auto">
            <a:xfrm flipV="1">
              <a:off x="3701885" y="2049481"/>
              <a:ext cx="12000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cs-CZ" kern="0">
                <a:solidFill>
                  <a:srgbClr val="FFFFFF"/>
                </a:solidFill>
              </a:endParaRPr>
            </a:p>
          </p:txBody>
        </p:sp>
        <p:sp>
          <p:nvSpPr>
            <p:cNvPr id="69653" name="Text Box 9"/>
            <p:cNvSpPr txBox="1">
              <a:spLocks noChangeArrowheads="1"/>
            </p:cNvSpPr>
            <p:nvPr/>
          </p:nvSpPr>
          <p:spPr bwMode="auto">
            <a:xfrm>
              <a:off x="6151231" y="582063"/>
              <a:ext cx="948261" cy="385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  <a:latin typeface="Comic Sans MS" panose="030F0702030302020204" pitchFamily="66" charset="0"/>
                </a:rPr>
                <a:t>Gekkota</a:t>
              </a:r>
            </a:p>
          </p:txBody>
        </p:sp>
        <p:sp>
          <p:nvSpPr>
            <p:cNvPr id="69654" name="Text Box 9"/>
            <p:cNvSpPr txBox="1">
              <a:spLocks noChangeArrowheads="1"/>
            </p:cNvSpPr>
            <p:nvPr/>
          </p:nvSpPr>
          <p:spPr bwMode="auto">
            <a:xfrm>
              <a:off x="6174839" y="1014706"/>
              <a:ext cx="1166636" cy="385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  <a:latin typeface="Comic Sans MS" panose="030F0702030302020204" pitchFamily="66" charset="0"/>
                </a:rPr>
                <a:t>Scincoidea</a:t>
              </a:r>
            </a:p>
          </p:txBody>
        </p:sp>
        <p:sp>
          <p:nvSpPr>
            <p:cNvPr id="69655" name="Text Box 9"/>
            <p:cNvSpPr txBox="1">
              <a:spLocks noChangeArrowheads="1"/>
            </p:cNvSpPr>
            <p:nvPr/>
          </p:nvSpPr>
          <p:spPr bwMode="auto">
            <a:xfrm>
              <a:off x="6127623" y="1601227"/>
              <a:ext cx="1270905" cy="385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  <a:latin typeface="Comic Sans MS" panose="030F0702030302020204" pitchFamily="66" charset="0"/>
                </a:rPr>
                <a:t>Lacertoidea</a:t>
              </a:r>
            </a:p>
          </p:txBody>
        </p:sp>
        <p:sp>
          <p:nvSpPr>
            <p:cNvPr id="69656" name="Line 6"/>
            <p:cNvSpPr>
              <a:spLocks noChangeShapeType="1"/>
            </p:cNvSpPr>
            <p:nvPr/>
          </p:nvSpPr>
          <p:spPr bwMode="auto">
            <a:xfrm>
              <a:off x="7882673" y="1623282"/>
              <a:ext cx="0" cy="43200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9657" name="Line 7"/>
            <p:cNvSpPr>
              <a:spLocks noChangeShapeType="1"/>
            </p:cNvSpPr>
            <p:nvPr/>
          </p:nvSpPr>
          <p:spPr bwMode="auto">
            <a:xfrm flipV="1">
              <a:off x="7763610" y="1840525"/>
              <a:ext cx="119063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9658" name="Line 7"/>
            <p:cNvSpPr>
              <a:spLocks noChangeShapeType="1"/>
            </p:cNvSpPr>
            <p:nvPr/>
          </p:nvSpPr>
          <p:spPr bwMode="auto">
            <a:xfrm flipV="1">
              <a:off x="7882672" y="1625725"/>
              <a:ext cx="730127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9659" name="Line 7"/>
            <p:cNvSpPr>
              <a:spLocks noChangeShapeType="1"/>
            </p:cNvSpPr>
            <p:nvPr/>
          </p:nvSpPr>
          <p:spPr bwMode="auto">
            <a:xfrm flipV="1">
              <a:off x="7876322" y="2046963"/>
              <a:ext cx="736477" cy="145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9660" name="TextovéPole 100"/>
            <p:cNvSpPr txBox="1">
              <a:spLocks noChangeArrowheads="1"/>
            </p:cNvSpPr>
            <p:nvPr/>
          </p:nvSpPr>
          <p:spPr bwMode="auto">
            <a:xfrm>
              <a:off x="8612381" y="1398286"/>
              <a:ext cx="1428293" cy="385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  <a:latin typeface="Comic Sans MS" panose="030F0702030302020204" pitchFamily="66" charset="0"/>
                </a:rPr>
                <a:t>Amphisbaenia</a:t>
              </a:r>
            </a:p>
          </p:txBody>
        </p:sp>
        <p:sp>
          <p:nvSpPr>
            <p:cNvPr id="69661" name="TextovéPole 102"/>
            <p:cNvSpPr txBox="1">
              <a:spLocks noChangeArrowheads="1"/>
            </p:cNvSpPr>
            <p:nvPr/>
          </p:nvSpPr>
          <p:spPr bwMode="auto">
            <a:xfrm>
              <a:off x="8634022" y="1830929"/>
              <a:ext cx="1172538" cy="385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  <a:latin typeface="Comic Sans MS" panose="030F0702030302020204" pitchFamily="66" charset="0"/>
                </a:rPr>
                <a:t>Lacertidae</a:t>
              </a:r>
            </a:p>
          </p:txBody>
        </p:sp>
        <p:sp>
          <p:nvSpPr>
            <p:cNvPr id="106" name="Line 8"/>
            <p:cNvSpPr>
              <a:spLocks noChangeShapeType="1"/>
            </p:cNvSpPr>
            <p:nvPr/>
          </p:nvSpPr>
          <p:spPr bwMode="auto">
            <a:xfrm>
              <a:off x="3965509" y="4469159"/>
              <a:ext cx="143617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cs-CZ" sz="2000" kern="0">
                <a:solidFill>
                  <a:srgbClr val="FFFFFF"/>
                </a:solidFill>
              </a:endParaRPr>
            </a:p>
          </p:txBody>
        </p:sp>
        <p:sp>
          <p:nvSpPr>
            <p:cNvPr id="107" name="Line 7"/>
            <p:cNvSpPr>
              <a:spLocks noChangeShapeType="1"/>
            </p:cNvSpPr>
            <p:nvPr/>
          </p:nvSpPr>
          <p:spPr bwMode="auto">
            <a:xfrm flipV="1">
              <a:off x="4109126" y="3461145"/>
              <a:ext cx="574465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cs-CZ" sz="2000" kern="0">
                <a:solidFill>
                  <a:srgbClr val="FFFFFF"/>
                </a:solidFill>
              </a:endParaRPr>
            </a:p>
          </p:txBody>
        </p:sp>
        <p:sp>
          <p:nvSpPr>
            <p:cNvPr id="108" name="Line 6"/>
            <p:cNvSpPr>
              <a:spLocks noChangeShapeType="1"/>
            </p:cNvSpPr>
            <p:nvPr/>
          </p:nvSpPr>
          <p:spPr bwMode="auto">
            <a:xfrm flipH="1">
              <a:off x="4115028" y="3461145"/>
              <a:ext cx="0" cy="183761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cs-CZ" sz="2000" kern="0">
                <a:solidFill>
                  <a:srgbClr val="FFFFFF"/>
                </a:solidFill>
              </a:endParaRPr>
            </a:p>
          </p:txBody>
        </p:sp>
        <p:sp>
          <p:nvSpPr>
            <p:cNvPr id="109" name="Line 6"/>
            <p:cNvSpPr>
              <a:spLocks noChangeShapeType="1"/>
            </p:cNvSpPr>
            <p:nvPr/>
          </p:nvSpPr>
          <p:spPr bwMode="auto">
            <a:xfrm>
              <a:off x="4683591" y="2838943"/>
              <a:ext cx="21640" cy="118865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cs-CZ" sz="2000" kern="0">
                <a:solidFill>
                  <a:srgbClr val="FFFFFF"/>
                </a:solidFill>
              </a:endParaRPr>
            </a:p>
          </p:txBody>
        </p:sp>
        <p:sp>
          <p:nvSpPr>
            <p:cNvPr id="110" name="Line 7"/>
            <p:cNvSpPr>
              <a:spLocks noChangeShapeType="1"/>
            </p:cNvSpPr>
            <p:nvPr/>
          </p:nvSpPr>
          <p:spPr bwMode="auto">
            <a:xfrm flipV="1">
              <a:off x="4683591" y="4040976"/>
              <a:ext cx="360024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cs-CZ" sz="2000" kern="0">
                <a:solidFill>
                  <a:srgbClr val="FFFFFF"/>
                </a:solidFill>
              </a:endParaRPr>
            </a:p>
          </p:txBody>
        </p:sp>
        <p:sp>
          <p:nvSpPr>
            <p:cNvPr id="69667" name="TextovéPole 118"/>
            <p:cNvSpPr txBox="1">
              <a:spLocks noChangeArrowheads="1"/>
            </p:cNvSpPr>
            <p:nvPr/>
          </p:nvSpPr>
          <p:spPr bwMode="auto">
            <a:xfrm>
              <a:off x="5317076" y="3507979"/>
              <a:ext cx="1143028" cy="385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  <a:latin typeface="Comic Sans MS" panose="030F0702030302020204" pitchFamily="66" charset="0"/>
                </a:rPr>
                <a:t>Acrodonta</a:t>
              </a:r>
            </a:p>
          </p:txBody>
        </p:sp>
        <p:grpSp>
          <p:nvGrpSpPr>
            <p:cNvPr id="69668" name="Skupina 58"/>
            <p:cNvGrpSpPr>
              <a:grpSpLocks/>
            </p:cNvGrpSpPr>
            <p:nvPr/>
          </p:nvGrpSpPr>
          <p:grpSpPr bwMode="auto">
            <a:xfrm>
              <a:off x="5044097" y="3715973"/>
              <a:ext cx="324587" cy="655638"/>
              <a:chOff x="5044097" y="4208339"/>
              <a:chExt cx="647700" cy="655638"/>
            </a:xfrm>
          </p:grpSpPr>
          <p:sp>
            <p:nvSpPr>
              <p:cNvPr id="160" name="Line 6"/>
              <p:cNvSpPr>
                <a:spLocks noChangeShapeType="1"/>
              </p:cNvSpPr>
              <p:nvPr/>
            </p:nvSpPr>
            <p:spPr bwMode="auto">
              <a:xfrm flipH="1">
                <a:off x="5058838" y="4216665"/>
                <a:ext cx="3927" cy="640045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cs-CZ" sz="20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1" name="Line 7"/>
              <p:cNvSpPr>
                <a:spLocks noChangeShapeType="1"/>
              </p:cNvSpPr>
              <p:nvPr/>
            </p:nvSpPr>
            <p:spPr bwMode="auto">
              <a:xfrm flipV="1">
                <a:off x="5043135" y="4207745"/>
                <a:ext cx="647752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cs-CZ" sz="20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2" name="Line 7"/>
              <p:cNvSpPr>
                <a:spLocks noChangeShapeType="1"/>
              </p:cNvSpPr>
              <p:nvPr/>
            </p:nvSpPr>
            <p:spPr bwMode="auto">
              <a:xfrm flipV="1">
                <a:off x="5043135" y="4863400"/>
                <a:ext cx="647752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cs-CZ" sz="2000" ker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9669" name="TextovéPole 120"/>
            <p:cNvSpPr txBox="1">
              <a:spLocks noChangeArrowheads="1"/>
            </p:cNvSpPr>
            <p:nvPr/>
          </p:nvSpPr>
          <p:spPr bwMode="auto">
            <a:xfrm>
              <a:off x="5352489" y="4159173"/>
              <a:ext cx="1261068" cy="385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  <a:latin typeface="Comic Sans MS" panose="030F0702030302020204" pitchFamily="66" charset="0"/>
                </a:rPr>
                <a:t>Pleurodonta</a:t>
              </a:r>
            </a:p>
          </p:txBody>
        </p:sp>
        <p:sp>
          <p:nvSpPr>
            <p:cNvPr id="69670" name="TextovéPole 128"/>
            <p:cNvSpPr txBox="1">
              <a:spLocks noChangeArrowheads="1"/>
            </p:cNvSpPr>
            <p:nvPr/>
          </p:nvSpPr>
          <p:spPr bwMode="auto">
            <a:xfrm>
              <a:off x="5206905" y="2620391"/>
              <a:ext cx="1357469" cy="385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  <a:latin typeface="Comic Sans MS" panose="030F0702030302020204" pitchFamily="66" charset="0"/>
                </a:rPr>
                <a:t>Anguimorpha</a:t>
              </a:r>
            </a:p>
          </p:txBody>
        </p:sp>
        <p:sp>
          <p:nvSpPr>
            <p:cNvPr id="115" name="Line 7"/>
            <p:cNvSpPr>
              <a:spLocks noChangeShapeType="1"/>
            </p:cNvSpPr>
            <p:nvPr/>
          </p:nvSpPr>
          <p:spPr bwMode="auto">
            <a:xfrm>
              <a:off x="4109126" y="5292074"/>
              <a:ext cx="1144995" cy="89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cs-CZ" sz="2000" kern="0">
                <a:solidFill>
                  <a:srgbClr val="FFFFFF"/>
                </a:solidFill>
              </a:endParaRPr>
            </a:p>
          </p:txBody>
        </p:sp>
        <p:sp>
          <p:nvSpPr>
            <p:cNvPr id="69672" name="TextovéPole 138"/>
            <p:cNvSpPr txBox="1">
              <a:spLocks noChangeArrowheads="1"/>
            </p:cNvSpPr>
            <p:nvPr/>
          </p:nvSpPr>
          <p:spPr bwMode="auto">
            <a:xfrm>
              <a:off x="5338717" y="5089133"/>
              <a:ext cx="1143028" cy="385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  <a:latin typeface="Comic Sans MS" panose="030F0702030302020204" pitchFamily="66" charset="0"/>
                </a:rPr>
                <a:t>Serpentes</a:t>
              </a:r>
            </a:p>
          </p:txBody>
        </p:sp>
        <p:sp>
          <p:nvSpPr>
            <p:cNvPr id="69673" name="Line 7"/>
            <p:cNvSpPr>
              <a:spLocks noChangeShapeType="1"/>
            </p:cNvSpPr>
            <p:nvPr/>
          </p:nvSpPr>
          <p:spPr bwMode="auto">
            <a:xfrm>
              <a:off x="7414962" y="2594832"/>
              <a:ext cx="865187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9674" name="Line 6"/>
            <p:cNvSpPr>
              <a:spLocks noChangeShapeType="1"/>
            </p:cNvSpPr>
            <p:nvPr/>
          </p:nvSpPr>
          <p:spPr bwMode="auto">
            <a:xfrm>
              <a:off x="7414962" y="2594832"/>
              <a:ext cx="0" cy="52546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9675" name="TextovéPole 112"/>
            <p:cNvSpPr txBox="1">
              <a:spLocks noChangeArrowheads="1"/>
            </p:cNvSpPr>
            <p:nvPr/>
          </p:nvSpPr>
          <p:spPr bwMode="auto">
            <a:xfrm>
              <a:off x="8726487" y="2595860"/>
              <a:ext cx="1026955" cy="385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  <a:latin typeface="Comic Sans MS" panose="030F0702030302020204" pitchFamily="66" charset="0"/>
                </a:rPr>
                <a:t>Anguidae</a:t>
              </a:r>
            </a:p>
          </p:txBody>
        </p:sp>
        <p:sp>
          <p:nvSpPr>
            <p:cNvPr id="69676" name="Line 7"/>
            <p:cNvSpPr>
              <a:spLocks noChangeShapeType="1"/>
            </p:cNvSpPr>
            <p:nvPr/>
          </p:nvSpPr>
          <p:spPr bwMode="auto">
            <a:xfrm flipV="1">
              <a:off x="7414962" y="3107594"/>
              <a:ext cx="1231900" cy="127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9677" name="TextovéPole 114"/>
            <p:cNvSpPr txBox="1">
              <a:spLocks noChangeArrowheads="1"/>
            </p:cNvSpPr>
            <p:nvPr/>
          </p:nvSpPr>
          <p:spPr bwMode="auto">
            <a:xfrm>
              <a:off x="8734356" y="2945989"/>
              <a:ext cx="1095812" cy="385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  <a:latin typeface="Comic Sans MS" panose="030F0702030302020204" pitchFamily="66" charset="0"/>
                </a:rPr>
                <a:t>Varanidae</a:t>
              </a:r>
            </a:p>
          </p:txBody>
        </p:sp>
        <p:sp>
          <p:nvSpPr>
            <p:cNvPr id="69678" name="TextovéPole 121"/>
            <p:cNvSpPr txBox="1">
              <a:spLocks noChangeArrowheads="1"/>
            </p:cNvSpPr>
            <p:nvPr/>
          </p:nvSpPr>
          <p:spPr bwMode="auto">
            <a:xfrm>
              <a:off x="8712715" y="2225660"/>
              <a:ext cx="1628963" cy="385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  <a:latin typeface="Comic Sans MS" panose="030F0702030302020204" pitchFamily="66" charset="0"/>
                </a:rPr>
                <a:t>Helodermatidae</a:t>
              </a:r>
            </a:p>
          </p:txBody>
        </p:sp>
        <p:sp>
          <p:nvSpPr>
            <p:cNvPr id="69679" name="Line 6"/>
            <p:cNvSpPr>
              <a:spLocks noChangeShapeType="1"/>
            </p:cNvSpPr>
            <p:nvPr/>
          </p:nvSpPr>
          <p:spPr bwMode="auto">
            <a:xfrm flipH="1">
              <a:off x="8280149" y="2363057"/>
              <a:ext cx="0" cy="4318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9680" name="Line 5"/>
            <p:cNvSpPr>
              <a:spLocks noChangeShapeType="1"/>
            </p:cNvSpPr>
            <p:nvPr/>
          </p:nvSpPr>
          <p:spPr bwMode="auto">
            <a:xfrm flipV="1">
              <a:off x="6961307" y="2873132"/>
              <a:ext cx="453656" cy="183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9681" name="Line 7"/>
            <p:cNvSpPr>
              <a:spLocks noChangeShapeType="1"/>
            </p:cNvSpPr>
            <p:nvPr/>
          </p:nvSpPr>
          <p:spPr bwMode="auto">
            <a:xfrm flipV="1">
              <a:off x="8280149" y="2378932"/>
              <a:ext cx="36036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9682" name="Line 7"/>
            <p:cNvSpPr>
              <a:spLocks noChangeShapeType="1"/>
            </p:cNvSpPr>
            <p:nvPr/>
          </p:nvSpPr>
          <p:spPr bwMode="auto">
            <a:xfrm flipV="1">
              <a:off x="8280149" y="2810732"/>
              <a:ext cx="36036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7" name="Line 7"/>
            <p:cNvSpPr>
              <a:spLocks noChangeShapeType="1"/>
            </p:cNvSpPr>
            <p:nvPr/>
          </p:nvSpPr>
          <p:spPr bwMode="auto">
            <a:xfrm flipV="1">
              <a:off x="4683591" y="2832252"/>
              <a:ext cx="438718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cs-CZ" sz="2000" kern="0">
                <a:solidFill>
                  <a:srgbClr val="FFFFFF"/>
                </a:solidFill>
              </a:endParaRPr>
            </a:p>
          </p:txBody>
        </p:sp>
        <p:sp>
          <p:nvSpPr>
            <p:cNvPr id="69684" name="Line 7"/>
            <p:cNvSpPr>
              <a:spLocks noChangeShapeType="1"/>
            </p:cNvSpPr>
            <p:nvPr/>
          </p:nvSpPr>
          <p:spPr bwMode="auto">
            <a:xfrm>
              <a:off x="6781922" y="3731970"/>
              <a:ext cx="865187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9685" name="Line 6"/>
            <p:cNvSpPr>
              <a:spLocks noChangeShapeType="1"/>
            </p:cNvSpPr>
            <p:nvPr/>
          </p:nvSpPr>
          <p:spPr bwMode="auto">
            <a:xfrm flipH="1">
              <a:off x="7647109" y="3500195"/>
              <a:ext cx="0" cy="46800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9686" name="Line 7"/>
            <p:cNvSpPr>
              <a:spLocks noChangeShapeType="1"/>
            </p:cNvSpPr>
            <p:nvPr/>
          </p:nvSpPr>
          <p:spPr bwMode="auto">
            <a:xfrm>
              <a:off x="7647109" y="3516070"/>
              <a:ext cx="978505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9687" name="Line 7"/>
            <p:cNvSpPr>
              <a:spLocks noChangeShapeType="1"/>
            </p:cNvSpPr>
            <p:nvPr/>
          </p:nvSpPr>
          <p:spPr bwMode="auto">
            <a:xfrm>
              <a:off x="7647109" y="3947869"/>
              <a:ext cx="965690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9688" name="TextovéPole 133"/>
            <p:cNvSpPr txBox="1">
              <a:spLocks noChangeArrowheads="1"/>
            </p:cNvSpPr>
            <p:nvPr/>
          </p:nvSpPr>
          <p:spPr bwMode="auto">
            <a:xfrm>
              <a:off x="8651727" y="3351870"/>
              <a:ext cx="1611257" cy="385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  <a:latin typeface="Comic Sans MS" panose="030F0702030302020204" pitchFamily="66" charset="0"/>
                </a:rPr>
                <a:t>Chamaeleonidae</a:t>
              </a:r>
            </a:p>
          </p:txBody>
        </p:sp>
        <p:sp>
          <p:nvSpPr>
            <p:cNvPr id="69689" name="TextovéPole 134"/>
            <p:cNvSpPr txBox="1">
              <a:spLocks noChangeArrowheads="1"/>
            </p:cNvSpPr>
            <p:nvPr/>
          </p:nvSpPr>
          <p:spPr bwMode="auto">
            <a:xfrm>
              <a:off x="8651727" y="3708689"/>
              <a:ext cx="1074171" cy="385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  <a:latin typeface="Comic Sans MS" panose="030F0702030302020204" pitchFamily="66" charset="0"/>
                </a:rPr>
                <a:t>Agamidae</a:t>
              </a:r>
            </a:p>
          </p:txBody>
        </p:sp>
        <p:sp>
          <p:nvSpPr>
            <p:cNvPr id="69690" name="Line 7"/>
            <p:cNvSpPr>
              <a:spLocks noChangeShapeType="1"/>
            </p:cNvSpPr>
            <p:nvPr/>
          </p:nvSpPr>
          <p:spPr bwMode="auto">
            <a:xfrm flipV="1">
              <a:off x="6934322" y="4384118"/>
              <a:ext cx="1706190" cy="4341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9691" name="TextovéPole 134"/>
            <p:cNvSpPr txBox="1">
              <a:spLocks noChangeArrowheads="1"/>
            </p:cNvSpPr>
            <p:nvPr/>
          </p:nvSpPr>
          <p:spPr bwMode="auto">
            <a:xfrm>
              <a:off x="8641891" y="4165864"/>
              <a:ext cx="873501" cy="385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  <a:latin typeface="Comic Sans MS" panose="030F0702030302020204" pitchFamily="66" charset="0"/>
                </a:rPr>
                <a:t>Iguania</a:t>
              </a:r>
            </a:p>
          </p:txBody>
        </p:sp>
        <p:sp>
          <p:nvSpPr>
            <p:cNvPr id="136" name="Line 7"/>
            <p:cNvSpPr>
              <a:spLocks noChangeShapeType="1"/>
            </p:cNvSpPr>
            <p:nvPr/>
          </p:nvSpPr>
          <p:spPr bwMode="auto">
            <a:xfrm flipV="1">
              <a:off x="7073916" y="4767995"/>
              <a:ext cx="1548302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cs-CZ" kern="0">
                <a:solidFill>
                  <a:srgbClr val="FFFFFF"/>
                </a:solidFill>
              </a:endParaRPr>
            </a:p>
          </p:txBody>
        </p:sp>
        <p:sp>
          <p:nvSpPr>
            <p:cNvPr id="137" name="Line 5"/>
            <p:cNvSpPr>
              <a:spLocks noChangeShapeType="1"/>
            </p:cNvSpPr>
            <p:nvPr/>
          </p:nvSpPr>
          <p:spPr bwMode="auto">
            <a:xfrm flipV="1">
              <a:off x="6790618" y="5327755"/>
              <a:ext cx="263624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cs-CZ" kern="0">
                <a:solidFill>
                  <a:srgbClr val="FFFFFF"/>
                </a:solidFill>
              </a:endParaRPr>
            </a:p>
          </p:txBody>
        </p:sp>
        <p:sp>
          <p:nvSpPr>
            <p:cNvPr id="138" name="Line 6"/>
            <p:cNvSpPr>
              <a:spLocks noChangeShapeType="1"/>
            </p:cNvSpPr>
            <p:nvPr/>
          </p:nvSpPr>
          <p:spPr bwMode="auto">
            <a:xfrm>
              <a:off x="7056210" y="4767995"/>
              <a:ext cx="7869" cy="103923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cs-CZ" kern="0">
                <a:solidFill>
                  <a:srgbClr val="FFFFFF"/>
                </a:solidFill>
              </a:endParaRPr>
            </a:p>
          </p:txBody>
        </p:sp>
        <p:sp>
          <p:nvSpPr>
            <p:cNvPr id="69695" name="TextovéPole 143"/>
            <p:cNvSpPr txBox="1">
              <a:spLocks noChangeArrowheads="1"/>
            </p:cNvSpPr>
            <p:nvPr/>
          </p:nvSpPr>
          <p:spPr bwMode="auto">
            <a:xfrm>
              <a:off x="8608446" y="4614327"/>
              <a:ext cx="1276808" cy="385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  <a:latin typeface="Comic Sans MS" panose="030F0702030302020204" pitchFamily="66" charset="0"/>
                </a:rPr>
                <a:t>Typhlopidae</a:t>
              </a:r>
            </a:p>
          </p:txBody>
        </p:sp>
        <p:sp>
          <p:nvSpPr>
            <p:cNvPr id="140" name="Line 7"/>
            <p:cNvSpPr>
              <a:spLocks noChangeShapeType="1"/>
            </p:cNvSpPr>
            <p:nvPr/>
          </p:nvSpPr>
          <p:spPr bwMode="auto">
            <a:xfrm flipV="1">
              <a:off x="7054242" y="5787160"/>
              <a:ext cx="360025" cy="89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cs-CZ" kern="0">
                <a:solidFill>
                  <a:srgbClr val="FFFFFF"/>
                </a:solidFill>
              </a:endParaRPr>
            </a:p>
          </p:txBody>
        </p:sp>
        <p:sp>
          <p:nvSpPr>
            <p:cNvPr id="141" name="Line 6"/>
            <p:cNvSpPr>
              <a:spLocks noChangeShapeType="1"/>
            </p:cNvSpPr>
            <p:nvPr/>
          </p:nvSpPr>
          <p:spPr bwMode="auto">
            <a:xfrm flipH="1">
              <a:off x="7414267" y="5363437"/>
              <a:ext cx="9836" cy="80284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cs-CZ" kern="0">
                <a:solidFill>
                  <a:srgbClr val="FFFFFF"/>
                </a:solidFill>
              </a:endParaRPr>
            </a:p>
          </p:txBody>
        </p:sp>
        <p:sp>
          <p:nvSpPr>
            <p:cNvPr id="142" name="Line 7"/>
            <p:cNvSpPr>
              <a:spLocks noChangeShapeType="1"/>
            </p:cNvSpPr>
            <p:nvPr/>
          </p:nvSpPr>
          <p:spPr bwMode="auto">
            <a:xfrm flipV="1">
              <a:off x="7414267" y="6166280"/>
              <a:ext cx="361992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cs-CZ" kern="0">
                <a:solidFill>
                  <a:srgbClr val="FFFFFF"/>
                </a:solidFill>
              </a:endParaRPr>
            </a:p>
          </p:txBody>
        </p:sp>
        <p:grpSp>
          <p:nvGrpSpPr>
            <p:cNvPr id="69699" name="Skupina 92"/>
            <p:cNvGrpSpPr>
              <a:grpSpLocks/>
            </p:cNvGrpSpPr>
            <p:nvPr/>
          </p:nvGrpSpPr>
          <p:grpSpPr bwMode="auto">
            <a:xfrm>
              <a:off x="7751881" y="5159849"/>
              <a:ext cx="865188" cy="409449"/>
              <a:chOff x="7751881" y="5230325"/>
              <a:chExt cx="865188" cy="337887"/>
            </a:xfrm>
          </p:grpSpPr>
          <p:sp>
            <p:nvSpPr>
              <p:cNvPr id="158" name="Line 7"/>
              <p:cNvSpPr>
                <a:spLocks noChangeShapeType="1"/>
              </p:cNvSpPr>
              <p:nvPr/>
            </p:nvSpPr>
            <p:spPr bwMode="auto">
              <a:xfrm>
                <a:off x="7752651" y="5230858"/>
                <a:ext cx="863664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cs-CZ" kern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9" name="Line 6"/>
              <p:cNvSpPr>
                <a:spLocks noChangeShapeType="1"/>
              </p:cNvSpPr>
              <p:nvPr/>
            </p:nvSpPr>
            <p:spPr bwMode="auto">
              <a:xfrm>
                <a:off x="7776259" y="5240061"/>
                <a:ext cx="0" cy="32758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cs-CZ" ker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9700" name="TextovéPole 148"/>
            <p:cNvSpPr txBox="1">
              <a:spLocks noChangeArrowheads="1"/>
            </p:cNvSpPr>
            <p:nvPr/>
          </p:nvSpPr>
          <p:spPr bwMode="auto">
            <a:xfrm>
              <a:off x="8641891" y="4946406"/>
              <a:ext cx="810547" cy="385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  <a:latin typeface="Comic Sans MS" panose="030F0702030302020204" pitchFamily="66" charset="0"/>
                </a:rPr>
                <a:t>Boidae</a:t>
              </a:r>
            </a:p>
          </p:txBody>
        </p:sp>
        <p:sp>
          <p:nvSpPr>
            <p:cNvPr id="69701" name="TextovéPole 149"/>
            <p:cNvSpPr txBox="1">
              <a:spLocks noChangeArrowheads="1"/>
            </p:cNvSpPr>
            <p:nvPr/>
          </p:nvSpPr>
          <p:spPr bwMode="auto">
            <a:xfrm>
              <a:off x="8641891" y="5292074"/>
              <a:ext cx="1182374" cy="385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  <a:latin typeface="Comic Sans MS" panose="030F0702030302020204" pitchFamily="66" charset="0"/>
                </a:rPr>
                <a:t>Pythonidae</a:t>
              </a:r>
            </a:p>
          </p:txBody>
        </p:sp>
        <p:sp>
          <p:nvSpPr>
            <p:cNvPr id="146" name="Line 7"/>
            <p:cNvSpPr>
              <a:spLocks noChangeShapeType="1"/>
            </p:cNvSpPr>
            <p:nvPr/>
          </p:nvSpPr>
          <p:spPr bwMode="auto">
            <a:xfrm>
              <a:off x="7776259" y="5566377"/>
              <a:ext cx="863664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cs-CZ" kern="0">
                <a:solidFill>
                  <a:srgbClr val="FFFFFF"/>
                </a:solidFill>
              </a:endParaRPr>
            </a:p>
          </p:txBody>
        </p:sp>
        <p:sp>
          <p:nvSpPr>
            <p:cNvPr id="147" name="Line 7"/>
            <p:cNvSpPr>
              <a:spLocks noChangeShapeType="1"/>
            </p:cNvSpPr>
            <p:nvPr/>
          </p:nvSpPr>
          <p:spPr bwMode="auto">
            <a:xfrm flipV="1">
              <a:off x="7414267" y="5363437"/>
              <a:ext cx="361992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cs-CZ" kern="0">
                <a:solidFill>
                  <a:srgbClr val="FFFFFF"/>
                </a:solidFill>
              </a:endParaRPr>
            </a:p>
          </p:txBody>
        </p:sp>
        <p:sp>
          <p:nvSpPr>
            <p:cNvPr id="148" name="Line 6"/>
            <p:cNvSpPr>
              <a:spLocks noChangeShapeType="1"/>
            </p:cNvSpPr>
            <p:nvPr/>
          </p:nvSpPr>
          <p:spPr bwMode="auto">
            <a:xfrm>
              <a:off x="7774291" y="5807230"/>
              <a:ext cx="0" cy="66680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cs-CZ" kern="0">
                <a:solidFill>
                  <a:srgbClr val="FFFFFF"/>
                </a:solidFill>
              </a:endParaRPr>
            </a:p>
          </p:txBody>
        </p:sp>
        <p:sp>
          <p:nvSpPr>
            <p:cNvPr id="149" name="Line 7"/>
            <p:cNvSpPr>
              <a:spLocks noChangeShapeType="1"/>
            </p:cNvSpPr>
            <p:nvPr/>
          </p:nvSpPr>
          <p:spPr bwMode="auto">
            <a:xfrm>
              <a:off x="7776259" y="5807230"/>
              <a:ext cx="863664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cs-CZ" kern="0">
                <a:solidFill>
                  <a:srgbClr val="FFFFFF"/>
                </a:solidFill>
              </a:endParaRPr>
            </a:p>
          </p:txBody>
        </p:sp>
        <p:sp>
          <p:nvSpPr>
            <p:cNvPr id="69706" name="TextovéPole 154"/>
            <p:cNvSpPr txBox="1">
              <a:spLocks noChangeArrowheads="1"/>
            </p:cNvSpPr>
            <p:nvPr/>
          </p:nvSpPr>
          <p:spPr bwMode="auto">
            <a:xfrm>
              <a:off x="8641891" y="5653353"/>
              <a:ext cx="1062367" cy="385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  <a:latin typeface="Comic Sans MS" panose="030F0702030302020204" pitchFamily="66" charset="0"/>
                </a:rPr>
                <a:t>Viperidae</a:t>
              </a:r>
            </a:p>
          </p:txBody>
        </p:sp>
        <p:sp>
          <p:nvSpPr>
            <p:cNvPr id="69707" name="TextovéPole 158"/>
            <p:cNvSpPr txBox="1">
              <a:spLocks noChangeArrowheads="1"/>
            </p:cNvSpPr>
            <p:nvPr/>
          </p:nvSpPr>
          <p:spPr bwMode="auto">
            <a:xfrm>
              <a:off x="8641891" y="6045854"/>
              <a:ext cx="958097" cy="385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  <a:latin typeface="Comic Sans MS" panose="030F0702030302020204" pitchFamily="66" charset="0"/>
                </a:rPr>
                <a:t>Elapidae</a:t>
              </a:r>
            </a:p>
          </p:txBody>
        </p:sp>
        <p:grpSp>
          <p:nvGrpSpPr>
            <p:cNvPr id="69708" name="Skupina 91"/>
            <p:cNvGrpSpPr>
              <a:grpSpLocks/>
            </p:cNvGrpSpPr>
            <p:nvPr/>
          </p:nvGrpSpPr>
          <p:grpSpPr bwMode="auto">
            <a:xfrm>
              <a:off x="7775327" y="6234113"/>
              <a:ext cx="833438" cy="466785"/>
              <a:chOff x="7775327" y="6234113"/>
              <a:chExt cx="833438" cy="287337"/>
            </a:xfrm>
          </p:grpSpPr>
          <p:sp>
            <p:nvSpPr>
              <p:cNvPr id="154" name="Line 7"/>
              <p:cNvSpPr>
                <a:spLocks noChangeShapeType="1"/>
              </p:cNvSpPr>
              <p:nvPr/>
            </p:nvSpPr>
            <p:spPr bwMode="auto">
              <a:xfrm>
                <a:off x="7776259" y="6381801"/>
                <a:ext cx="204604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cs-CZ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5" name="Line 6"/>
              <p:cNvSpPr>
                <a:spLocks noChangeShapeType="1"/>
              </p:cNvSpPr>
              <p:nvPr/>
            </p:nvSpPr>
            <p:spPr bwMode="auto">
              <a:xfrm flipH="1">
                <a:off x="7992667" y="6236286"/>
                <a:ext cx="5901" cy="280048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cs-CZ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6" name="Line 7"/>
              <p:cNvSpPr>
                <a:spLocks noChangeShapeType="1"/>
              </p:cNvSpPr>
              <p:nvPr/>
            </p:nvSpPr>
            <p:spPr bwMode="auto">
              <a:xfrm flipV="1">
                <a:off x="7992667" y="6233541"/>
                <a:ext cx="615778" cy="2746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cs-CZ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7" name="Line 7"/>
              <p:cNvSpPr>
                <a:spLocks noChangeShapeType="1"/>
              </p:cNvSpPr>
              <p:nvPr/>
            </p:nvSpPr>
            <p:spPr bwMode="auto">
              <a:xfrm flipV="1">
                <a:off x="7992667" y="6521825"/>
                <a:ext cx="615778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cs-CZ" ker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9709" name="TextovéPole 160"/>
            <p:cNvSpPr txBox="1">
              <a:spLocks noChangeArrowheads="1"/>
            </p:cNvSpPr>
            <p:nvPr/>
          </p:nvSpPr>
          <p:spPr bwMode="auto">
            <a:xfrm>
              <a:off x="8641891" y="6453966"/>
              <a:ext cx="1156799" cy="385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  <a:latin typeface="Comic Sans MS" panose="030F0702030302020204" pitchFamily="66" charset="0"/>
                </a:rPr>
                <a:t>Colubridae</a:t>
              </a:r>
            </a:p>
          </p:txBody>
        </p:sp>
      </p:grpSp>
      <p:sp>
        <p:nvSpPr>
          <p:cNvPr id="69639" name="Rectangle 123"/>
          <p:cNvSpPr>
            <a:spLocks noChangeArrowheads="1"/>
          </p:cNvSpPr>
          <p:nvPr/>
        </p:nvSpPr>
        <p:spPr bwMode="auto">
          <a:xfrm>
            <a:off x="4513263" y="3698875"/>
            <a:ext cx="1223962" cy="431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9640" name="Rectangle 124"/>
          <p:cNvSpPr>
            <a:spLocks noChangeArrowheads="1"/>
          </p:cNvSpPr>
          <p:nvPr/>
        </p:nvSpPr>
        <p:spPr bwMode="auto">
          <a:xfrm>
            <a:off x="5233988" y="2978150"/>
            <a:ext cx="1223962" cy="431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9641" name="Rectangle 125"/>
          <p:cNvSpPr>
            <a:spLocks noChangeArrowheads="1"/>
          </p:cNvSpPr>
          <p:nvPr/>
        </p:nvSpPr>
        <p:spPr bwMode="auto">
          <a:xfrm>
            <a:off x="5233988" y="2546350"/>
            <a:ext cx="1223962" cy="431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9642" name="Rectangle 126"/>
          <p:cNvSpPr>
            <a:spLocks noChangeArrowheads="1"/>
          </p:cNvSpPr>
          <p:nvPr/>
        </p:nvSpPr>
        <p:spPr bwMode="auto">
          <a:xfrm>
            <a:off x="4586288" y="5426075"/>
            <a:ext cx="1223962" cy="431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318034" y="4818638"/>
            <a:ext cx="12458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Toxicofera</a:t>
            </a:r>
            <a:endParaRPr lang="cs-CZ" sz="16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323850" y="620713"/>
            <a:ext cx="8640763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3300"/>
                </a:solidFill>
                <a:latin typeface="Comic Sans MS" panose="030F0702030302020204" pitchFamily="66" charset="0"/>
              </a:rPr>
              <a:t>Sphenodontida - haterie</a:t>
            </a: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 - diapsidní lebka s horním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i dolním jařmovým obloukem, temenní oko, patrové zuby, reliktní skupina, od spodního triasu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20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3300"/>
                </a:solidFill>
                <a:latin typeface="Comic Sans MS" panose="030F0702030302020204" pitchFamily="66" charset="0"/>
              </a:rPr>
              <a:t>Squamata – šupinatí</a:t>
            </a: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 - chybí dolní jařmový oblouk - intrakraniální kinéze, chybí tvrdé patro, Jacobsonův orgán v kostěném pouzdře, rozeklaný jazyk, hemipenis, prodloužený trup, zkrácené až chybějící končetiny - plazivý pohyb, procélní obratle, taškovité šupiny 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755650" y="3386138"/>
            <a:ext cx="7704138" cy="2563812"/>
            <a:chOff x="476" y="2113"/>
            <a:chExt cx="4853" cy="1615"/>
          </a:xfrm>
        </p:grpSpPr>
        <p:pic>
          <p:nvPicPr>
            <p:cNvPr id="70661" name="Picture 26" descr="Hemipenis ještěrky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2341"/>
              <a:ext cx="1860" cy="1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662" name="Text Box 27"/>
            <p:cNvSpPr txBox="1">
              <a:spLocks noChangeArrowheads="1"/>
            </p:cNvSpPr>
            <p:nvPr/>
          </p:nvSpPr>
          <p:spPr bwMode="auto">
            <a:xfrm>
              <a:off x="476" y="2113"/>
              <a:ext cx="137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bg2"/>
                  </a:solidFill>
                  <a:latin typeface="Comic Sans MS" panose="030F0702030302020204" pitchFamily="66" charset="0"/>
                </a:rPr>
                <a:t>hemipenis ještěrky</a:t>
              </a:r>
            </a:p>
          </p:txBody>
        </p:sp>
        <p:pic>
          <p:nvPicPr>
            <p:cNvPr id="70663" name="Picture 28" descr="kopulace hadů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4" y="2322"/>
              <a:ext cx="1905" cy="1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664" name="Text Box 29"/>
            <p:cNvSpPr txBox="1">
              <a:spLocks noChangeArrowheads="1"/>
            </p:cNvSpPr>
            <p:nvPr/>
          </p:nvSpPr>
          <p:spPr bwMode="auto">
            <a:xfrm>
              <a:off x="3370" y="2118"/>
              <a:ext cx="10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bg2"/>
                  </a:solidFill>
                  <a:latin typeface="Comic Sans MS" panose="030F0702030302020204" pitchFamily="66" charset="0"/>
                </a:rPr>
                <a:t>kopulace hadů</a:t>
              </a:r>
            </a:p>
          </p:txBody>
        </p:sp>
      </p:grpSp>
      <p:sp>
        <p:nvSpPr>
          <p:cNvPr id="9" name="Rectangle 156"/>
          <p:cNvSpPr>
            <a:spLocks noChangeArrowheads="1"/>
          </p:cNvSpPr>
          <p:nvPr/>
        </p:nvSpPr>
        <p:spPr bwMode="auto">
          <a:xfrm>
            <a:off x="0" y="421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X. </a:t>
            </a:r>
            <a:r>
              <a:rPr lang="cs-CZ" sz="1800" dirty="0" err="1">
                <a:solidFill>
                  <a:schemeClr val="bg2"/>
                </a:solidFill>
                <a:latin typeface="Comic Sans MS" pitchFamily="66" charset="0"/>
              </a:rPr>
              <a:t>Amniota</a:t>
            </a: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 -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Lepidosauria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2" name="Group 8"/>
          <p:cNvGrpSpPr>
            <a:grpSpLocks/>
          </p:cNvGrpSpPr>
          <p:nvPr/>
        </p:nvGrpSpPr>
        <p:grpSpPr bwMode="auto">
          <a:xfrm>
            <a:off x="431800" y="2017713"/>
            <a:ext cx="4140200" cy="4651375"/>
            <a:chOff x="0" y="908"/>
            <a:chExt cx="2608" cy="2930"/>
          </a:xfrm>
        </p:grpSpPr>
        <p:pic>
          <p:nvPicPr>
            <p:cNvPr id="71688" name="Picture 2" descr="Sphenodon_img00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08"/>
              <a:ext cx="2608" cy="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689" name="Picture 3" descr="Sphenod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36"/>
              <a:ext cx="2608" cy="1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683" name="Rectangle 4"/>
          <p:cNvSpPr>
            <a:spLocks noChangeArrowheads="1"/>
          </p:cNvSpPr>
          <p:nvPr/>
        </p:nvSpPr>
        <p:spPr bwMode="auto">
          <a:xfrm>
            <a:off x="-39688" y="511175"/>
            <a:ext cx="92630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CC3300"/>
                </a:solidFill>
                <a:latin typeface="Comic Sans MS" panose="030F0702030302020204" pitchFamily="66" charset="0"/>
              </a:rPr>
              <a:t>Sphenodontida - haterie (2,„Rhynchocephalia“, Holapsida </a:t>
            </a:r>
            <a:r>
              <a:rPr lang="cs-CZ" altLang="cs-CZ" sz="1800">
                <a:solidFill>
                  <a:srgbClr val="CC3300"/>
                </a:solidFill>
                <a:latin typeface="Comic Sans MS" panose="030F0702030302020204" pitchFamily="66" charset="0"/>
              </a:rPr>
              <a:t>- polyfyletický taxon</a:t>
            </a:r>
            <a:r>
              <a:rPr lang="cs-CZ" altLang="cs-CZ" sz="2000">
                <a:solidFill>
                  <a:srgbClr val="CC3300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71684" name="Text Box 5"/>
          <p:cNvSpPr txBox="1">
            <a:spLocks noChangeArrowheads="1"/>
          </p:cNvSpPr>
          <p:nvPr/>
        </p:nvSpPr>
        <p:spPr bwMode="auto">
          <a:xfrm>
            <a:off x="401638" y="909638"/>
            <a:ext cx="87788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i="1">
                <a:solidFill>
                  <a:schemeClr val="bg2"/>
                </a:solidFill>
                <a:latin typeface="Comic Sans MS" panose="030F0702030302020204" pitchFamily="66" charset="0"/>
              </a:rPr>
              <a:t>Sphenodon punctatus</a:t>
            </a: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 - haterie novozélandská (tuatara), + krční a břišní žebra, amficélní obratle, akrodontní zuby, zachovalé temenní oko, 0,6 m, noční, od triasu, až 100 let (</a:t>
            </a:r>
            <a:r>
              <a:rPr lang="cs-CZ" altLang="cs-CZ" sz="2000" i="1">
                <a:solidFill>
                  <a:schemeClr val="bg2"/>
                </a:solidFill>
                <a:latin typeface="Comic Sans MS" panose="030F0702030302020204" pitchFamily="66" charset="0"/>
              </a:rPr>
              <a:t>Sphenodon guentheri </a:t>
            </a: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)</a:t>
            </a:r>
            <a:endParaRPr lang="cs-CZ" altLang="cs-CZ" sz="2000" i="1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685" name="Picture 6" descr="Sphenodon_punct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394200"/>
            <a:ext cx="2894013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7" descr="tuata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2200275"/>
            <a:ext cx="2198688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56"/>
          <p:cNvSpPr>
            <a:spLocks noChangeArrowheads="1"/>
          </p:cNvSpPr>
          <p:nvPr/>
        </p:nvSpPr>
        <p:spPr bwMode="auto">
          <a:xfrm>
            <a:off x="0" y="421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X. </a:t>
            </a:r>
            <a:r>
              <a:rPr lang="cs-CZ" sz="1800" dirty="0" err="1">
                <a:solidFill>
                  <a:schemeClr val="bg2"/>
                </a:solidFill>
                <a:latin typeface="Comic Sans MS" pitchFamily="66" charset="0"/>
              </a:rPr>
              <a:t>Amniota</a:t>
            </a: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 -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Lepidosauria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304800" y="511175"/>
            <a:ext cx="25590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3300"/>
                </a:solidFill>
                <a:latin typeface="Comic Sans MS" panose="030F0702030302020204" pitchFamily="66" charset="0"/>
              </a:rPr>
              <a:t>Squamata - Šupinatí</a:t>
            </a:r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395288" y="3429000"/>
            <a:ext cx="8783637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7188" indent="-3571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6" charset="0"/>
              </a:defRPr>
            </a:lvl9pPr>
          </a:lstStyle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cs-CZ" altLang="cs-CZ" sz="2000" dirty="0" err="1" smtClean="0">
                <a:solidFill>
                  <a:srgbClr val="FF3300"/>
                </a:solidFill>
                <a:latin typeface="Comic Sans MS" pitchFamily="66" charset="0"/>
              </a:rPr>
              <a:t>Anguimorpha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itchFamily="66" charset="0"/>
              </a:rPr>
              <a:t> –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slepýšovití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(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Anguidae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) +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korovcovití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(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Helodermatidae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) a varanovití (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Varanidae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), dobře vyvinuté končetiny s  výjimkou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slepýšovitých</a:t>
            </a:r>
            <a:endParaRPr lang="cs-CZ" altLang="cs-CZ" sz="1800" dirty="0" smtClean="0">
              <a:solidFill>
                <a:schemeClr val="bg2"/>
              </a:solidFill>
              <a:latin typeface="Comic Sans MS" pitchFamily="66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dirty="0" err="1" smtClean="0">
                <a:solidFill>
                  <a:srgbClr val="FF3300"/>
                </a:solidFill>
                <a:latin typeface="Comic Sans MS" pitchFamily="66" charset="0"/>
              </a:rPr>
              <a:t>Acrodonta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–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akrodontní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zuby,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Agamidae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(agamy) +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Chamaeleonidae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(chameleóni)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dirty="0" err="1" smtClean="0">
                <a:solidFill>
                  <a:srgbClr val="FF3300"/>
                </a:solidFill>
                <a:latin typeface="Comic Sans MS" pitchFamily="66" charset="0"/>
              </a:rPr>
              <a:t>Pleurodonta</a:t>
            </a:r>
            <a:r>
              <a:rPr lang="cs-CZ" altLang="cs-CZ" sz="2000" dirty="0" smtClean="0">
                <a:solidFill>
                  <a:srgbClr val="FF3300"/>
                </a:solidFill>
                <a:latin typeface="Comic Sans MS" pitchFamily="66" charset="0"/>
              </a:rPr>
              <a:t>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–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pleurodontní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zuby - </a:t>
            </a:r>
            <a:r>
              <a:rPr lang="cs-CZ" altLang="cs-CZ" sz="1800" dirty="0" err="1" smtClean="0">
                <a:solidFill>
                  <a:srgbClr val="FF0000"/>
                </a:solidFill>
                <a:latin typeface="Comic Sans MS" pitchFamily="66" charset="0"/>
              </a:rPr>
              <a:t>Iquania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				</a:t>
            </a:r>
          </a:p>
        </p:txBody>
      </p:sp>
      <p:sp>
        <p:nvSpPr>
          <p:cNvPr id="72709" name="TextovéPole 1"/>
          <p:cNvSpPr txBox="1">
            <a:spLocks noChangeArrowheads="1"/>
          </p:cNvSpPr>
          <p:nvPr/>
        </p:nvSpPr>
        <p:spPr bwMode="auto">
          <a:xfrm>
            <a:off x="395288" y="1916113"/>
            <a:ext cx="7896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3300"/>
                </a:solidFill>
                <a:latin typeface="Comic Sans MS" panose="030F0702030302020204" pitchFamily="66" charset="0"/>
              </a:rPr>
              <a:t>Gekkota</a:t>
            </a: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 - přísavky a přísavné lišty na prstech, noční, i vokalizace</a:t>
            </a:r>
            <a:endParaRPr lang="cs-CZ" altLang="cs-CZ" sz="2000">
              <a:latin typeface="Arial" panose="020B0604020202020204" pitchFamily="34" charset="0"/>
            </a:endParaRPr>
          </a:p>
        </p:txBody>
      </p:sp>
      <p:sp>
        <p:nvSpPr>
          <p:cNvPr id="72710" name="Obdélník 3"/>
          <p:cNvSpPr>
            <a:spLocks noChangeArrowheads="1"/>
          </p:cNvSpPr>
          <p:nvPr/>
        </p:nvSpPr>
        <p:spPr bwMode="auto">
          <a:xfrm>
            <a:off x="360363" y="2203450"/>
            <a:ext cx="84597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3300"/>
                </a:solidFill>
                <a:latin typeface="Comic Sans MS" panose="030F0702030302020204" pitchFamily="66" charset="0"/>
              </a:rPr>
              <a:t>Scincoidea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- </a:t>
            </a: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hladká kůže, ve škáře osteoscuta, protáhlý válcovitý trup, drobné až chybějící končetiny</a:t>
            </a: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72711" name="Obdélník 24"/>
          <p:cNvSpPr>
            <a:spLocks noChangeArrowheads="1"/>
          </p:cNvSpPr>
          <p:nvPr/>
        </p:nvSpPr>
        <p:spPr bwMode="auto">
          <a:xfrm>
            <a:off x="360363" y="2792413"/>
            <a:ext cx="8459787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3300"/>
                </a:solidFill>
                <a:latin typeface="Comic Sans MS" panose="030F0702030302020204" pitchFamily="66" charset="0"/>
              </a:rPr>
              <a:t>Lacertoidea 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– Lacertidae + Amphisbaenia - </a:t>
            </a:r>
            <a:r>
              <a:rPr lang="cs-CZ" altLang="cs-CZ" sz="1800">
                <a:solidFill>
                  <a:srgbClr val="FF3300"/>
                </a:solidFill>
                <a:latin typeface="Comic Sans MS" panose="030F0702030302020204" pitchFamily="66" charset="0"/>
              </a:rPr>
              <a:t>pahadi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(bez končetin, podzemní, tropičtí)</a:t>
            </a: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72712" name="Obdélník 4"/>
          <p:cNvSpPr>
            <a:spLocks noChangeArrowheads="1"/>
          </p:cNvSpPr>
          <p:nvPr/>
        </p:nvSpPr>
        <p:spPr bwMode="auto">
          <a:xfrm>
            <a:off x="107950" y="1916113"/>
            <a:ext cx="8928100" cy="2952750"/>
          </a:xfrm>
          <a:prstGeom prst="rect">
            <a:avLst/>
          </a:prstGeom>
          <a:noFill/>
          <a:ln w="2857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Arial" panose="020B0604020202020204" pitchFamily="34" charset="0"/>
            </a:endParaRPr>
          </a:p>
        </p:txBody>
      </p:sp>
      <p:sp>
        <p:nvSpPr>
          <p:cNvPr id="72713" name="TextovéPole 5"/>
          <p:cNvSpPr txBox="1">
            <a:spLocks noChangeArrowheads="1"/>
          </p:cNvSpPr>
          <p:nvPr/>
        </p:nvSpPr>
        <p:spPr bwMode="auto">
          <a:xfrm>
            <a:off x="395288" y="1054100"/>
            <a:ext cx="84248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bg2"/>
                </a:solidFill>
                <a:latin typeface="Comic Sans MS" panose="030F0702030302020204" pitchFamily="66" charset="0"/>
              </a:rPr>
              <a:t>Ještěři </a:t>
            </a:r>
            <a:r>
              <a:rPr lang="cs-CZ" altLang="cs-CZ" sz="1800" b="1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(„</a:t>
            </a:r>
            <a:r>
              <a:rPr lang="cs-CZ" altLang="cs-CZ" sz="1800" b="1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Sauria</a:t>
            </a:r>
            <a:r>
              <a:rPr lang="cs-CZ" altLang="cs-CZ" sz="1800" b="1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“): </a:t>
            </a:r>
            <a:r>
              <a:rPr lang="cs-CZ" altLang="cs-CZ" sz="1800" b="1" dirty="0">
                <a:solidFill>
                  <a:schemeClr val="bg2"/>
                </a:solidFill>
                <a:latin typeface="Comic Sans MS" panose="030F0702030302020204" pitchFamily="66" charset="0"/>
              </a:rPr>
              <a:t>jen horní jařmový oblouk, autotomie ocasu, částečná </a:t>
            </a:r>
            <a:r>
              <a:rPr lang="cs-CZ" altLang="cs-CZ" sz="1800" b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streptostylie</a:t>
            </a:r>
            <a:r>
              <a:rPr lang="cs-CZ" altLang="cs-CZ" sz="1800" b="1" dirty="0">
                <a:solidFill>
                  <a:schemeClr val="bg2"/>
                </a:solidFill>
                <a:latin typeface="Comic Sans MS" panose="030F0702030302020204" pitchFamily="66" charset="0"/>
              </a:rPr>
              <a:t>, bubínek zachován, pohyblivá víčka</a:t>
            </a:r>
          </a:p>
        </p:txBody>
      </p:sp>
      <p:sp>
        <p:nvSpPr>
          <p:cNvPr id="2" name="TextovéPole 1"/>
          <p:cNvSpPr txBox="1">
            <a:spLocks noChangeArrowheads="1"/>
          </p:cNvSpPr>
          <p:nvPr/>
        </p:nvSpPr>
        <p:spPr bwMode="auto">
          <a:xfrm>
            <a:off x="434975" y="5300663"/>
            <a:ext cx="85296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3300"/>
                </a:solidFill>
                <a:latin typeface="Comic Sans MS" panose="030F0702030302020204" pitchFamily="66" charset="0"/>
              </a:rPr>
              <a:t>Serpentes (Ophidia)</a:t>
            </a:r>
            <a:r>
              <a:rPr lang="cs-CZ" altLang="cs-CZ" sz="1800" b="1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- hadi, většinou úplná ztráta končetin včetně pásem, jen 1 plíce, diapsidní lebka bez jařmových oblouků - streptostylie, rozeklaný jazyk - detekce pachů, polyfyletický taxon?</a:t>
            </a: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11" name="Rectangle 156"/>
          <p:cNvSpPr>
            <a:spLocks noChangeArrowheads="1"/>
          </p:cNvSpPr>
          <p:nvPr/>
        </p:nvSpPr>
        <p:spPr bwMode="auto">
          <a:xfrm>
            <a:off x="0" y="421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X. </a:t>
            </a:r>
            <a:r>
              <a:rPr lang="cs-CZ" sz="1800" dirty="0" err="1">
                <a:solidFill>
                  <a:schemeClr val="bg2"/>
                </a:solidFill>
                <a:latin typeface="Comic Sans MS" pitchFamily="66" charset="0"/>
              </a:rPr>
              <a:t>Amniota</a:t>
            </a: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 -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Lepidosauria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8" grpId="0" autoUpdateAnimBg="0"/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142875" y="5105400"/>
            <a:ext cx="88931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9875" indent="-2698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55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120000"/>
            </a:pPr>
            <a:r>
              <a:rPr lang="cs-CZ" altLang="cs-CZ" sz="1800">
                <a:solidFill>
                  <a:srgbClr val="FF3300"/>
                </a:solidFill>
                <a:latin typeface="Comic Sans MS" panose="030F0702030302020204" pitchFamily="66" charset="0"/>
              </a:rPr>
              <a:t>Iguania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Iguanidae - leguánovití (leguáni Iguana, Conolophus, Amblyrhynchus, bazilišek Basilliscus, anolisové Anolis)</a:t>
            </a:r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179388" y="620713"/>
            <a:ext cx="77517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65113" indent="-265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95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>
                <a:solidFill>
                  <a:srgbClr val="FF0000"/>
                </a:solidFill>
                <a:latin typeface="Comic Sans MS" panose="030F0702030302020204" pitchFamily="66" charset="0"/>
              </a:rPr>
              <a:t>Gekkota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– amphicélní obratle, párový vaječný zub 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Gekkonidae - gekonovití (Gekko, Tarentola, Hemidactylus, Phelsuma)</a:t>
            </a:r>
          </a:p>
        </p:txBody>
      </p:sp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179388" y="1436688"/>
            <a:ext cx="90360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6" charset="0"/>
              </a:defRPr>
            </a:lvl1pPr>
            <a:lvl2pPr marL="195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6" charset="0"/>
              </a:defRPr>
            </a:lvl9pPr>
          </a:lstStyle>
          <a:p>
            <a:pPr marL="265113" indent="-265113">
              <a:spcBef>
                <a:spcPct val="0"/>
              </a:spcBef>
              <a:defRPr/>
            </a:pPr>
            <a:r>
              <a:rPr lang="cs-CZ" altLang="cs-CZ" sz="1800" dirty="0" err="1" smtClean="0">
                <a:solidFill>
                  <a:srgbClr val="FF0000"/>
                </a:solidFill>
                <a:latin typeface="Comic Sans MS" pitchFamily="66" charset="0"/>
              </a:rPr>
              <a:t>Scincoidea</a:t>
            </a:r>
            <a:r>
              <a:rPr lang="cs-CZ" altLang="cs-CZ" sz="1800" dirty="0" smtClean="0">
                <a:solidFill>
                  <a:srgbClr val="FF6600"/>
                </a:solidFill>
                <a:latin typeface="Comic Sans MS" pitchFamily="66" charset="0"/>
              </a:rPr>
              <a:t>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– plochý jazyk s překrývajícími se šupinami</a:t>
            </a:r>
          </a:p>
          <a:p>
            <a:pPr marL="88900" lvl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Scincidae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-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scinkovití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(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Scincus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,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Chalcides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,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Eumeces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,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Ablepharus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, 1500 druhů)</a:t>
            </a:r>
          </a:p>
          <a:p>
            <a:pPr marL="88900" lvl="1">
              <a:spcBef>
                <a:spcPct val="0"/>
              </a:spcBef>
              <a:buFontTx/>
              <a:buNone/>
              <a:defRPr/>
            </a:pPr>
            <a:endParaRPr lang="cs-CZ" altLang="cs-CZ" sz="1200" dirty="0" smtClean="0">
              <a:solidFill>
                <a:schemeClr val="bg2"/>
              </a:solidFill>
              <a:latin typeface="Comic Sans MS" pitchFamily="66" charset="0"/>
            </a:endParaRPr>
          </a:p>
          <a:p>
            <a:pPr marL="265113" lvl="1" indent="-265113">
              <a:spcBef>
                <a:spcPct val="0"/>
              </a:spcBef>
              <a:buClr>
                <a:srgbClr val="FF0000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cs-CZ" altLang="cs-CZ" sz="1800" dirty="0" err="1" smtClean="0">
                <a:solidFill>
                  <a:srgbClr val="FF0000"/>
                </a:solidFill>
                <a:latin typeface="Comic Sans MS" pitchFamily="66" charset="0"/>
              </a:rPr>
              <a:t>Lacertoidea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–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Lacertidae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- ještěrkovití (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Lacerta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,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Podarcis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,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Zootoca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- 250 druhů)</a:t>
            </a:r>
          </a:p>
          <a:p>
            <a:pPr lvl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Amphisbaenia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–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pahadi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(4 čeledi)</a:t>
            </a:r>
          </a:p>
        </p:txBody>
      </p:sp>
      <p:sp>
        <p:nvSpPr>
          <p:cNvPr id="83975" name="Rectangle 7"/>
          <p:cNvSpPr>
            <a:spLocks noChangeArrowheads="1"/>
          </p:cNvSpPr>
          <p:nvPr/>
        </p:nvSpPr>
        <p:spPr bwMode="auto">
          <a:xfrm>
            <a:off x="180975" y="2876550"/>
            <a:ext cx="8928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79388" indent="158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FF0000"/>
              </a:buClr>
              <a:buSzPct val="80000"/>
            </a:pPr>
            <a:r>
              <a:rPr lang="cs-CZ" altLang="cs-CZ" sz="1800">
                <a:solidFill>
                  <a:srgbClr val="FF0000"/>
                </a:solidFill>
                <a:latin typeface="Comic Sans MS" panose="030F0702030302020204" pitchFamily="66" charset="0"/>
              </a:rPr>
              <a:t>Anguimorpha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 Anguidae - slepýšovití (slepýš  </a:t>
            </a: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Anguis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, blavoři </a:t>
            </a: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Ophisaurus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Pseudopus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, 100 spp.)  </a:t>
            </a:r>
          </a:p>
          <a:p>
            <a:pPr lvl="1">
              <a:spcBef>
                <a:spcPct val="0"/>
              </a:spcBef>
              <a:buClr>
                <a:srgbClr val="FF0000"/>
              </a:buClr>
              <a:buSzPct val="80000"/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 Helodermatidae - korovcovití (korovci Heloderma)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 Varanidae - varanovití (Varanus, 50 druhů)</a:t>
            </a:r>
          </a:p>
        </p:txBody>
      </p:sp>
      <p:sp>
        <p:nvSpPr>
          <p:cNvPr id="83976" name="Rectangle 8"/>
          <p:cNvSpPr>
            <a:spLocks noChangeArrowheads="1"/>
          </p:cNvSpPr>
          <p:nvPr/>
        </p:nvSpPr>
        <p:spPr bwMode="auto">
          <a:xfrm>
            <a:off x="144463" y="4089400"/>
            <a:ext cx="89646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9875" indent="-2698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79388" indent="63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>
                <a:solidFill>
                  <a:srgbClr val="FF3300"/>
                </a:solidFill>
                <a:latin typeface="Comic Sans MS" panose="030F0702030302020204" pitchFamily="66" charset="0"/>
              </a:rPr>
              <a:t> Acrodonta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 Chamaeleonidae - chameleónovití (Chamaeleo, Brookesia), 3+2, 2+3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 Agamidae - agamovití (Agama, Uromastyx, Moloch, Draco), +1 pleurodontní zub</a:t>
            </a:r>
          </a:p>
        </p:txBody>
      </p:sp>
      <p:sp>
        <p:nvSpPr>
          <p:cNvPr id="8" name="Rectangle 156"/>
          <p:cNvSpPr>
            <a:spLocks noChangeArrowheads="1"/>
          </p:cNvSpPr>
          <p:nvPr/>
        </p:nvSpPr>
        <p:spPr bwMode="auto">
          <a:xfrm>
            <a:off x="0" y="421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X. </a:t>
            </a:r>
            <a:r>
              <a:rPr lang="cs-CZ" sz="1800" dirty="0" err="1">
                <a:solidFill>
                  <a:schemeClr val="bg2"/>
                </a:solidFill>
                <a:latin typeface="Comic Sans MS" pitchFamily="66" charset="0"/>
              </a:rPr>
              <a:t>Amniota</a:t>
            </a: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 -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Lepidosauria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2" grpId="0" autoUpdateAnimBg="0"/>
      <p:bldP spid="83973" grpId="0" autoUpdateAnimBg="0"/>
      <p:bldP spid="83974" grpId="0" autoUpdateAnimBg="0"/>
      <p:bldP spid="83975" grpId="0" autoUpdateAnimBg="0"/>
      <p:bldP spid="83976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233363" y="944563"/>
            <a:ext cx="38338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CC3300"/>
                </a:solidFill>
                <a:latin typeface="Comic Sans MS" panose="030F0702030302020204" pitchFamily="66" charset="0"/>
              </a:rPr>
              <a:t>Gekkonidae – gekonovití (1054)</a:t>
            </a:r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219075" y="1333500"/>
            <a:ext cx="3992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Tarentola mauritanica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- gekon zední</a:t>
            </a:r>
          </a:p>
        </p:txBody>
      </p:sp>
      <p:pic>
        <p:nvPicPr>
          <p:cNvPr id="74756" name="Picture 4" descr="gekon_Tarent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695450"/>
            <a:ext cx="3278187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5" descr="gekon_noha Tarento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990850"/>
            <a:ext cx="1903413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6" descr="Gekko gecko_0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889000"/>
            <a:ext cx="33655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8" descr="gekon Ptychozoon_let_img0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3860800"/>
            <a:ext cx="3733800" cy="27987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0" name="Rectangle 9"/>
          <p:cNvSpPr>
            <a:spLocks noChangeArrowheads="1"/>
          </p:cNvSpPr>
          <p:nvPr/>
        </p:nvSpPr>
        <p:spPr bwMode="auto">
          <a:xfrm>
            <a:off x="5148263" y="6157913"/>
            <a:ext cx="3600450" cy="3667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Ptychozoon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- gekon</a:t>
            </a:r>
          </a:p>
        </p:txBody>
      </p:sp>
      <p:sp>
        <p:nvSpPr>
          <p:cNvPr id="74761" name="Rectangle 13"/>
          <p:cNvSpPr>
            <a:spLocks noChangeArrowheads="1"/>
          </p:cNvSpPr>
          <p:nvPr/>
        </p:nvSpPr>
        <p:spPr bwMode="auto">
          <a:xfrm>
            <a:off x="5187950" y="536575"/>
            <a:ext cx="3370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Gekko gecko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- gekon obrovský</a:t>
            </a:r>
          </a:p>
        </p:txBody>
      </p:sp>
      <p:pic>
        <p:nvPicPr>
          <p:cNvPr id="74762" name="Picture 14" descr="Phelsuma_Gekkonidae_09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51388"/>
            <a:ext cx="2520950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3" name="Rectangle 15"/>
          <p:cNvSpPr>
            <a:spLocks noChangeArrowheads="1"/>
          </p:cNvSpPr>
          <p:nvPr/>
        </p:nvSpPr>
        <p:spPr bwMode="auto">
          <a:xfrm>
            <a:off x="2713038" y="4797425"/>
            <a:ext cx="2219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Phelsuma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- felzuma</a:t>
            </a:r>
          </a:p>
        </p:txBody>
      </p:sp>
      <p:sp>
        <p:nvSpPr>
          <p:cNvPr id="74764" name="Rectangle 16"/>
          <p:cNvSpPr>
            <a:spLocks noChangeArrowheads="1"/>
          </p:cNvSpPr>
          <p:nvPr/>
        </p:nvSpPr>
        <p:spPr bwMode="auto">
          <a:xfrm>
            <a:off x="157163" y="523875"/>
            <a:ext cx="2555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2"/>
                </a:solidFill>
                <a:latin typeface="Comic Sans MS" panose="030F0702030302020204" pitchFamily="66" charset="0"/>
              </a:rPr>
              <a:t>Gekkota - gekoni</a:t>
            </a:r>
          </a:p>
        </p:txBody>
      </p:sp>
      <p:sp>
        <p:nvSpPr>
          <p:cNvPr id="14" name="Rectangle 156"/>
          <p:cNvSpPr>
            <a:spLocks noChangeArrowheads="1"/>
          </p:cNvSpPr>
          <p:nvPr/>
        </p:nvSpPr>
        <p:spPr bwMode="auto">
          <a:xfrm>
            <a:off x="0" y="421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X. </a:t>
            </a:r>
            <a:r>
              <a:rPr lang="cs-CZ" sz="1800" dirty="0" err="1">
                <a:solidFill>
                  <a:schemeClr val="bg2"/>
                </a:solidFill>
                <a:latin typeface="Comic Sans MS" pitchFamily="66" charset="0"/>
              </a:rPr>
              <a:t>Amniota</a:t>
            </a: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 -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Lepidosauria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304800" y="1016000"/>
            <a:ext cx="35401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CC3300"/>
                </a:solidFill>
                <a:latin typeface="Comic Sans MS" panose="030F0702030302020204" pitchFamily="66" charset="0"/>
              </a:rPr>
              <a:t>Scincidae – scinkovití (1290)</a:t>
            </a:r>
          </a:p>
        </p:txBody>
      </p:sp>
      <p:sp>
        <p:nvSpPr>
          <p:cNvPr id="75779" name="Rectangle 4"/>
          <p:cNvSpPr>
            <a:spLocks noChangeArrowheads="1"/>
          </p:cNvSpPr>
          <p:nvPr/>
        </p:nvSpPr>
        <p:spPr bwMode="auto">
          <a:xfrm>
            <a:off x="323850" y="1406525"/>
            <a:ext cx="7191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scink</a:t>
            </a:r>
          </a:p>
        </p:txBody>
      </p:sp>
      <p:pic>
        <p:nvPicPr>
          <p:cNvPr id="75780" name="Picture 5" descr="Eumeces_fasciatuseg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29000"/>
            <a:ext cx="49149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Rectangle 6"/>
          <p:cNvSpPr>
            <a:spLocks noChangeArrowheads="1"/>
          </p:cNvSpPr>
          <p:nvPr/>
        </p:nvSpPr>
        <p:spPr bwMode="auto">
          <a:xfrm>
            <a:off x="5364163" y="6165850"/>
            <a:ext cx="29194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Eumeces fasciatus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- scink</a:t>
            </a:r>
          </a:p>
        </p:txBody>
      </p:sp>
      <p:pic>
        <p:nvPicPr>
          <p:cNvPr id="75782" name="Picture 7" descr="eumeces inexpectatus_scink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13" y="1474788"/>
            <a:ext cx="4611687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3" name="Rectangle 8"/>
          <p:cNvSpPr>
            <a:spLocks noChangeArrowheads="1"/>
          </p:cNvSpPr>
          <p:nvPr/>
        </p:nvSpPr>
        <p:spPr bwMode="auto">
          <a:xfrm>
            <a:off x="4303713" y="1096963"/>
            <a:ext cx="33099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Eumeces inexpectatus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- scink</a:t>
            </a:r>
          </a:p>
        </p:txBody>
      </p:sp>
      <p:sp>
        <p:nvSpPr>
          <p:cNvPr id="75784" name="Rectangle 9"/>
          <p:cNvSpPr>
            <a:spLocks noChangeArrowheads="1"/>
          </p:cNvSpPr>
          <p:nvPr/>
        </p:nvSpPr>
        <p:spPr bwMode="auto">
          <a:xfrm>
            <a:off x="96838" y="606425"/>
            <a:ext cx="17192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2"/>
                </a:solidFill>
                <a:latin typeface="Comic Sans MS" panose="030F0702030302020204" pitchFamily="66" charset="0"/>
              </a:rPr>
              <a:t>Scincoidea</a:t>
            </a:r>
          </a:p>
        </p:txBody>
      </p:sp>
      <p:pic>
        <p:nvPicPr>
          <p:cNvPr id="75785" name="Picture 3" descr="Scincida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1738313"/>
            <a:ext cx="3043237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56"/>
          <p:cNvSpPr>
            <a:spLocks noChangeArrowheads="1"/>
          </p:cNvSpPr>
          <p:nvPr/>
        </p:nvSpPr>
        <p:spPr bwMode="auto">
          <a:xfrm>
            <a:off x="0" y="421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X. </a:t>
            </a:r>
            <a:r>
              <a:rPr lang="cs-CZ" sz="1800" dirty="0" err="1">
                <a:solidFill>
                  <a:schemeClr val="bg2"/>
                </a:solidFill>
                <a:latin typeface="Comic Sans MS" pitchFamily="66" charset="0"/>
              </a:rPr>
              <a:t>Amniota</a:t>
            </a: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 -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Lepidosauria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228600" y="944563"/>
            <a:ext cx="38338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0000"/>
                </a:solidFill>
                <a:latin typeface="Comic Sans MS" panose="030F0702030302020204" pitchFamily="66" charset="0"/>
              </a:rPr>
              <a:t>Lacertidae – ještěrkovití (280)</a:t>
            </a:r>
          </a:p>
        </p:txBody>
      </p:sp>
      <p:sp>
        <p:nvSpPr>
          <p:cNvPr id="76803" name="Rectangle 4"/>
          <p:cNvSpPr>
            <a:spLocks noChangeArrowheads="1"/>
          </p:cNvSpPr>
          <p:nvPr/>
        </p:nvSpPr>
        <p:spPr bwMode="auto">
          <a:xfrm>
            <a:off x="1258888" y="3429000"/>
            <a:ext cx="27955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Lacerta agilis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- j. obecná</a:t>
            </a:r>
          </a:p>
        </p:txBody>
      </p:sp>
      <p:pic>
        <p:nvPicPr>
          <p:cNvPr id="76804" name="Picture 5" descr="Lacertaagil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65575"/>
            <a:ext cx="4056063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6" descr="Lacerta trilineata_0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762000"/>
            <a:ext cx="387985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6" name="Rectangle 7"/>
          <p:cNvSpPr>
            <a:spLocks noChangeArrowheads="1"/>
          </p:cNvSpPr>
          <p:nvPr/>
        </p:nvSpPr>
        <p:spPr bwMode="auto">
          <a:xfrm>
            <a:off x="1042988" y="2133600"/>
            <a:ext cx="27828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Lacerta viridis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- j. zelená</a:t>
            </a:r>
          </a:p>
        </p:txBody>
      </p:sp>
      <p:pic>
        <p:nvPicPr>
          <p:cNvPr id="76807" name="Picture 8" descr="Lacerta_agil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035425"/>
            <a:ext cx="360045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8" name="Rectangle 9"/>
          <p:cNvSpPr>
            <a:spLocks noChangeArrowheads="1"/>
          </p:cNvSpPr>
          <p:nvPr/>
        </p:nvSpPr>
        <p:spPr bwMode="auto">
          <a:xfrm>
            <a:off x="96838" y="531813"/>
            <a:ext cx="1885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2"/>
                </a:solidFill>
                <a:latin typeface="Comic Sans MS" panose="030F0702030302020204" pitchFamily="66" charset="0"/>
              </a:rPr>
              <a:t>Lacertoidea</a:t>
            </a:r>
          </a:p>
        </p:txBody>
      </p:sp>
      <p:sp>
        <p:nvSpPr>
          <p:cNvPr id="10" name="Rectangle 156"/>
          <p:cNvSpPr>
            <a:spLocks noChangeArrowheads="1"/>
          </p:cNvSpPr>
          <p:nvPr/>
        </p:nvSpPr>
        <p:spPr bwMode="auto">
          <a:xfrm>
            <a:off x="0" y="421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X. </a:t>
            </a:r>
            <a:r>
              <a:rPr lang="cs-CZ" sz="1800" dirty="0" err="1">
                <a:solidFill>
                  <a:schemeClr val="bg2"/>
                </a:solidFill>
                <a:latin typeface="Comic Sans MS" pitchFamily="66" charset="0"/>
              </a:rPr>
              <a:t>Amniota</a:t>
            </a: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 -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Lepidosauria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6"/>
          <p:cNvSpPr>
            <a:spLocks noChangeArrowheads="1"/>
          </p:cNvSpPr>
          <p:nvPr/>
        </p:nvSpPr>
        <p:spPr bwMode="auto">
          <a:xfrm>
            <a:off x="250825" y="1325563"/>
            <a:ext cx="554513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1 pár drobných končetin nebo bez končetin , kroužkovaná kůže, podzemní, tropičtí (J-Amerika), hlavový konec podobný ocasnímu, plazí se v obou směrech i svisle</a:t>
            </a:r>
          </a:p>
        </p:txBody>
      </p:sp>
      <p:pic>
        <p:nvPicPr>
          <p:cNvPr id="77827" name="Picture 2" descr="Amphisbaena_alb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4427538"/>
            <a:ext cx="3243262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3" descr="Bipes_Amphisbaenia_0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711450"/>
            <a:ext cx="3240087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Rectangle 4"/>
          <p:cNvSpPr>
            <a:spLocks noChangeArrowheads="1"/>
          </p:cNvSpPr>
          <p:nvPr/>
        </p:nvSpPr>
        <p:spPr bwMode="auto">
          <a:xfrm>
            <a:off x="277813" y="811213"/>
            <a:ext cx="5589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0000"/>
                </a:solidFill>
                <a:latin typeface="Comic Sans MS" panose="030F0702030302020204" pitchFamily="66" charset="0"/>
              </a:rPr>
              <a:t>Amphisbaenia - pahadi (dvouplazi) (165)</a:t>
            </a:r>
            <a:endParaRPr lang="cs-CZ" altLang="cs-CZ" sz="2000" u="sng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7830" name="Text Box 5"/>
          <p:cNvSpPr txBox="1">
            <a:spLocks noChangeArrowheads="1"/>
          </p:cNvSpPr>
          <p:nvPr/>
        </p:nvSpPr>
        <p:spPr bwMode="auto">
          <a:xfrm>
            <a:off x="468313" y="2708275"/>
            <a:ext cx="2044700" cy="366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Bipes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- dvojnožka</a:t>
            </a:r>
          </a:p>
        </p:txBody>
      </p:sp>
      <p:sp>
        <p:nvSpPr>
          <p:cNvPr id="77831" name="Text Box 6"/>
          <p:cNvSpPr txBox="1">
            <a:spLocks noChangeArrowheads="1"/>
          </p:cNvSpPr>
          <p:nvPr/>
        </p:nvSpPr>
        <p:spPr bwMode="auto">
          <a:xfrm>
            <a:off x="1619250" y="6446838"/>
            <a:ext cx="2071688" cy="3667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Amphisbaena alba</a:t>
            </a:r>
            <a:endParaRPr lang="cs-CZ" altLang="cs-CZ" sz="180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77832" name="Picture 9" descr="Amphisbaenia_img0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75" y="1712913"/>
            <a:ext cx="2860675" cy="196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3" name="Text Box 10"/>
          <p:cNvSpPr txBox="1">
            <a:spLocks noChangeArrowheads="1"/>
          </p:cNvSpPr>
          <p:nvPr/>
        </p:nvSpPr>
        <p:spPr bwMode="auto">
          <a:xfrm>
            <a:off x="5954713" y="1766888"/>
            <a:ext cx="1930400" cy="3667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Amphisbaena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sp.</a:t>
            </a:r>
          </a:p>
        </p:txBody>
      </p:sp>
      <p:pic>
        <p:nvPicPr>
          <p:cNvPr id="77834" name="Picture 11" descr="Amphisbaena_cunha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395663"/>
            <a:ext cx="2879725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5" name="Text Box 12"/>
          <p:cNvSpPr txBox="1">
            <a:spLocks noChangeArrowheads="1"/>
          </p:cNvSpPr>
          <p:nvPr/>
        </p:nvSpPr>
        <p:spPr bwMode="auto">
          <a:xfrm>
            <a:off x="6372225" y="3422650"/>
            <a:ext cx="2428875" cy="366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Amphisbaena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cunhai</a:t>
            </a:r>
          </a:p>
        </p:txBody>
      </p:sp>
      <p:pic>
        <p:nvPicPr>
          <p:cNvPr id="77836" name="Picture 13" descr="blanusx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5084763"/>
            <a:ext cx="2879725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7" name="Text Box 14"/>
          <p:cNvSpPr txBox="1">
            <a:spLocks noChangeArrowheads="1"/>
          </p:cNvSpPr>
          <p:nvPr/>
        </p:nvSpPr>
        <p:spPr bwMode="auto">
          <a:xfrm>
            <a:off x="7532688" y="5078413"/>
            <a:ext cx="1216025" cy="3667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Blanus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sp.</a:t>
            </a:r>
          </a:p>
        </p:txBody>
      </p:sp>
      <p:sp>
        <p:nvSpPr>
          <p:cNvPr id="77838" name="Rectangle 15"/>
          <p:cNvSpPr>
            <a:spLocks noChangeArrowheads="1"/>
          </p:cNvSpPr>
          <p:nvPr/>
        </p:nvSpPr>
        <p:spPr bwMode="auto">
          <a:xfrm>
            <a:off x="96838" y="438150"/>
            <a:ext cx="1885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2"/>
                </a:solidFill>
                <a:latin typeface="Comic Sans MS" panose="030F0702030302020204" pitchFamily="66" charset="0"/>
              </a:rPr>
              <a:t>Lacertoidea</a:t>
            </a:r>
          </a:p>
        </p:txBody>
      </p:sp>
      <p:sp>
        <p:nvSpPr>
          <p:cNvPr id="16" name="Rectangle 156"/>
          <p:cNvSpPr>
            <a:spLocks noChangeArrowheads="1"/>
          </p:cNvSpPr>
          <p:nvPr/>
        </p:nvSpPr>
        <p:spPr bwMode="auto">
          <a:xfrm>
            <a:off x="0" y="421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X. </a:t>
            </a:r>
            <a:r>
              <a:rPr lang="cs-CZ" sz="1800" dirty="0" err="1">
                <a:solidFill>
                  <a:schemeClr val="bg2"/>
                </a:solidFill>
                <a:latin typeface="Comic Sans MS" pitchFamily="66" charset="0"/>
              </a:rPr>
              <a:t>Amniota</a:t>
            </a: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 -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Lepidosauria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Oattenuat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2924175"/>
            <a:ext cx="3924300" cy="300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611188" y="1879600"/>
            <a:ext cx="3438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3300"/>
                </a:solidFill>
                <a:latin typeface="Comic Sans MS" panose="030F0702030302020204" pitchFamily="66" charset="0"/>
              </a:rPr>
              <a:t>Anguidae – slepýšovití (120)</a:t>
            </a:r>
          </a:p>
        </p:txBody>
      </p:sp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4762500" y="836613"/>
            <a:ext cx="44566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Anguis</a:t>
            </a:r>
            <a:r>
              <a:rPr lang="cs-CZ" altLang="cs-CZ" sz="1800" i="1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800" i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fragilis</a:t>
            </a:r>
            <a:r>
              <a:rPr lang="cs-CZ" altLang="cs-CZ" sz="1800" i="1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- slepýš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křehký (západní)</a:t>
            </a:r>
            <a:endParaRPr lang="cs-CZ" altLang="cs-CZ" sz="18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78853" name="Rectangle 5"/>
          <p:cNvSpPr>
            <a:spLocks noChangeArrowheads="1"/>
          </p:cNvSpPr>
          <p:nvPr/>
        </p:nvSpPr>
        <p:spPr bwMode="auto">
          <a:xfrm>
            <a:off x="309563" y="2928938"/>
            <a:ext cx="4191000" cy="3667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Ophisaurus attenuatus 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- blavor štíhlý</a:t>
            </a:r>
          </a:p>
        </p:txBody>
      </p:sp>
      <p:sp>
        <p:nvSpPr>
          <p:cNvPr id="78854" name="Rectangle 6"/>
          <p:cNvSpPr>
            <a:spLocks noChangeArrowheads="1"/>
          </p:cNvSpPr>
          <p:nvPr/>
        </p:nvSpPr>
        <p:spPr bwMode="auto">
          <a:xfrm>
            <a:off x="304800" y="620713"/>
            <a:ext cx="2011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2"/>
                </a:solidFill>
                <a:latin typeface="Comic Sans MS" panose="030F0702030302020204" pitchFamily="66" charset="0"/>
              </a:rPr>
              <a:t>Anguimorpha</a:t>
            </a:r>
          </a:p>
        </p:txBody>
      </p:sp>
      <p:graphicFrame>
        <p:nvGraphicFramePr>
          <p:cNvPr id="78855" name="Object 7"/>
          <p:cNvGraphicFramePr>
            <a:graphicFrameLocks noChangeAspect="1"/>
          </p:cNvGraphicFramePr>
          <p:nvPr/>
        </p:nvGraphicFramePr>
        <p:xfrm>
          <a:off x="4773613" y="1196975"/>
          <a:ext cx="4191000" cy="275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86" name="dokument" r:id="rId4" imgW="2514600" imgH="1655064" progId="Word.Document.8">
                  <p:embed/>
                </p:oleObj>
              </mc:Choice>
              <mc:Fallback>
                <p:oleObj name="dokument" r:id="rId4" imgW="2514600" imgH="1655064" progId="Word.Documen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3613" y="1196975"/>
                        <a:ext cx="4191000" cy="275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56" name="Rectangle 9"/>
          <p:cNvSpPr>
            <a:spLocks noChangeArrowheads="1"/>
          </p:cNvSpPr>
          <p:nvPr/>
        </p:nvSpPr>
        <p:spPr bwMode="auto">
          <a:xfrm>
            <a:off x="4787900" y="3952875"/>
            <a:ext cx="37978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Anguis</a:t>
            </a:r>
            <a:r>
              <a:rPr lang="cs-CZ" altLang="cs-CZ" sz="1800" i="1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800" i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colchicus</a:t>
            </a:r>
            <a:r>
              <a:rPr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 - slepýš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východní</a:t>
            </a:r>
            <a:endParaRPr lang="cs-CZ" altLang="cs-CZ" sz="18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78858" name="Rectangle 5"/>
          <p:cNvSpPr>
            <a:spLocks noChangeArrowheads="1"/>
          </p:cNvSpPr>
          <p:nvPr/>
        </p:nvSpPr>
        <p:spPr bwMode="auto">
          <a:xfrm>
            <a:off x="2613025" y="6157913"/>
            <a:ext cx="4191000" cy="3698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Pseudopus apodus 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- blavor žlutý</a:t>
            </a:r>
          </a:p>
        </p:txBody>
      </p:sp>
      <p:pic>
        <p:nvPicPr>
          <p:cNvPr id="78859" name="Picture 12" descr="blavor žlutý (Pseudopus apodus thracius)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5013325"/>
            <a:ext cx="2746375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56"/>
          <p:cNvSpPr>
            <a:spLocks noChangeArrowheads="1"/>
          </p:cNvSpPr>
          <p:nvPr/>
        </p:nvSpPr>
        <p:spPr bwMode="auto">
          <a:xfrm>
            <a:off x="0" y="421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X. </a:t>
            </a:r>
            <a:r>
              <a:rPr lang="cs-CZ" sz="1800" dirty="0" err="1">
                <a:solidFill>
                  <a:schemeClr val="bg2"/>
                </a:solidFill>
                <a:latin typeface="Comic Sans MS" pitchFamily="66" charset="0"/>
              </a:rPr>
              <a:t>Amniota</a:t>
            </a: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 -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Lepidosauria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1"/>
          <p:cNvSpPr txBox="1">
            <a:spLocks noChangeArrowheads="1"/>
          </p:cNvSpPr>
          <p:nvPr/>
        </p:nvSpPr>
        <p:spPr bwMode="auto">
          <a:xfrm>
            <a:off x="76200" y="620713"/>
            <a:ext cx="91328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Plně suchozemští 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čelistnatci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(pokryv těla, dýchání, krevní oběh, ontogeneze)</a:t>
            </a:r>
          </a:p>
        </p:txBody>
      </p:sp>
      <p:sp>
        <p:nvSpPr>
          <p:cNvPr id="75798" name="Text Box 22"/>
          <p:cNvSpPr txBox="1">
            <a:spLocks noChangeArrowheads="1"/>
          </p:cNvSpPr>
          <p:nvPr/>
        </p:nvSpPr>
        <p:spPr bwMode="auto">
          <a:xfrm>
            <a:off x="76200" y="1370013"/>
            <a:ext cx="90074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Min. chameleónek nejmenší </a:t>
            </a: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Brookesia minima 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(3 cm), max. krokodýl </a:t>
            </a: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Crocodylus porosus 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(9 m), hadi </a:t>
            </a: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Python reticulatus 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(10 m), </a:t>
            </a: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Eunectes murinus 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(</a:t>
            </a:r>
            <a:r>
              <a:rPr lang="en-US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&lt; </a:t>
            </a:r>
            <a:r>
              <a:rPr lang="pl-PL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10 m), veleještěr </a:t>
            </a:r>
            <a:r>
              <a:rPr lang="pl-PL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Seismosaurus </a:t>
            </a:r>
            <a:r>
              <a:rPr lang="pl-PL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(35 m, 45 t) = Diplodocus (Jura, USA), nejstarší kolagen – 150 myr; </a:t>
            </a:r>
            <a:r>
              <a:rPr lang="pl-PL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Ultrasaurus  - </a:t>
            </a:r>
            <a:r>
              <a:rPr lang="pl-PL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100 myr(Křída, JKorea); </a:t>
            </a:r>
            <a:r>
              <a:rPr lang="pl-PL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Brachiosaurus </a:t>
            </a:r>
            <a:r>
              <a:rPr lang="pl-PL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(USA)</a:t>
            </a:r>
            <a:endParaRPr lang="cs-CZ" altLang="cs-CZ" sz="180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24580" name="Picture 24" descr="Anakonda_phil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962525"/>
            <a:ext cx="2160587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801" name="Text Box 25"/>
          <p:cNvSpPr txBox="1">
            <a:spLocks noChangeArrowheads="1"/>
          </p:cNvSpPr>
          <p:nvPr/>
        </p:nvSpPr>
        <p:spPr bwMode="auto">
          <a:xfrm>
            <a:off x="3059832" y="4974481"/>
            <a:ext cx="590465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Rozmanitý tvar těla: ryboještěři, ptakoještěři, bipední a 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kvadrupední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ještěři, hadi.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bg2"/>
                </a:solidFill>
                <a:latin typeface="Comic Sans MS" panose="030F0702030302020204" pitchFamily="66" charset="0"/>
              </a:rPr>
              <a:t>8163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recentních druhů „plazů“ </a:t>
            </a:r>
            <a:endParaRPr lang="cs-CZ" altLang="cs-CZ" sz="2000" dirty="0" smtClean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bez ptáků a savců)</a:t>
            </a:r>
          </a:p>
        </p:txBody>
      </p:sp>
      <p:sp>
        <p:nvSpPr>
          <p:cNvPr id="75802" name="Text Box 26"/>
          <p:cNvSpPr txBox="1">
            <a:spLocks noChangeArrowheads="1"/>
          </p:cNvSpPr>
          <p:nvPr/>
        </p:nvSpPr>
        <p:spPr bwMode="auto">
          <a:xfrm>
            <a:off x="215900" y="2547938"/>
            <a:ext cx="8893175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Od </a:t>
            </a:r>
            <a:r>
              <a:rPr lang="cs-CZ" altLang="cs-CZ" sz="1800" b="1">
                <a:solidFill>
                  <a:schemeClr val="bg2"/>
                </a:solidFill>
                <a:latin typeface="Comic Sans MS" panose="030F0702030302020204" pitchFamily="66" charset="0"/>
              </a:rPr>
              <a:t>pozdního karbonu 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(před 350 mil. lety),  divergence (Kanada): </a:t>
            </a: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Protoclepsidrops 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(Synapsida) a </a:t>
            </a: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Hylonomus 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(Sauropsida)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Pozdní perm – ochlazení: globální krize: během 10 myr 80% skupin amniot vymřelo, vznik:</a:t>
            </a:r>
            <a:r>
              <a:rPr lang="cs-CZ" altLang="cs-CZ" sz="1800">
                <a:latin typeface="Comic Sans MS" panose="030F0702030302020204" pitchFamily="66" charset="0"/>
              </a:rPr>
              <a:t> </a:t>
            </a:r>
            <a:r>
              <a:rPr lang="cs-CZ" altLang="cs-CZ" sz="1800">
                <a:solidFill>
                  <a:srgbClr val="FF3300"/>
                </a:solidFill>
                <a:latin typeface="Comic Sans MS" panose="030F0702030302020204" pitchFamily="66" charset="0"/>
              </a:rPr>
              <a:t>Pangea + Panthalassa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, oteplování v triasu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Konec triasu - 1. masová extinkce, nástup dinosaurů 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Konec křídy – 2. masová extinkce (dinosauři) – extraterestrický bolid, ekologický kolaps, nástup savců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Druhohory:</a:t>
            </a:r>
            <a:r>
              <a:rPr lang="cs-CZ" altLang="cs-CZ" sz="1800">
                <a:latin typeface="Comic Sans MS" panose="030F0702030302020204" pitchFamily="66" charset="0"/>
              </a:rPr>
              <a:t> </a:t>
            </a:r>
            <a:r>
              <a:rPr lang="cs-CZ" altLang="cs-CZ" sz="1800">
                <a:solidFill>
                  <a:srgbClr val="FF3300"/>
                </a:solidFill>
                <a:latin typeface="Comic Sans MS" panose="030F0702030302020204" pitchFamily="66" charset="0"/>
              </a:rPr>
              <a:t>Laurasie a Gondwana, moře Thetys,</a:t>
            </a:r>
            <a:r>
              <a:rPr lang="cs-CZ" altLang="cs-CZ" sz="1800">
                <a:latin typeface="Comic Sans MS" panose="030F0702030302020204" pitchFamily="66" charset="0"/>
              </a:rPr>
              <a:t> 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kontinentálním driftem (Wegener) postupný vznik dnešních kontinentů </a:t>
            </a:r>
          </a:p>
        </p:txBody>
      </p:sp>
      <p:sp>
        <p:nvSpPr>
          <p:cNvPr id="8" name="Rectangle 3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>
                <a:solidFill>
                  <a:schemeClr val="bg2"/>
                </a:solidFill>
                <a:latin typeface="Comic Sans MS" pitchFamily="66" charset="0"/>
              </a:rPr>
              <a:t>X. Reptiliomorpha - Amniota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98" grpId="0"/>
      <p:bldP spid="75801" grpId="0"/>
      <p:bldP spid="7580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323850" y="871538"/>
            <a:ext cx="40528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3300"/>
                </a:solidFill>
                <a:latin typeface="Comic Sans MS" panose="030F0702030302020204" pitchFamily="66" charset="0"/>
              </a:rPr>
              <a:t>Helodermatidae – korovcovití (2)</a:t>
            </a:r>
          </a:p>
        </p:txBody>
      </p:sp>
      <p:pic>
        <p:nvPicPr>
          <p:cNvPr id="79875" name="Picture 3" descr="Heloderma suspectum_korovec_img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331913"/>
            <a:ext cx="4608513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107950" y="4149725"/>
            <a:ext cx="4608513" cy="11906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Heloderma suspectum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b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</a:b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korovec jedovatý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H. horridum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k. mexický</a:t>
            </a:r>
          </a:p>
        </p:txBody>
      </p:sp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304800" y="404813"/>
            <a:ext cx="20304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2"/>
                </a:solidFill>
                <a:latin typeface="Comic Sans MS" panose="030F0702030302020204" pitchFamily="66" charset="0"/>
              </a:rPr>
              <a:t>Anguimorpha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2"/>
                </a:solidFill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79878" name="Rectangle 6"/>
          <p:cNvSpPr>
            <a:spLocks noChangeArrowheads="1"/>
          </p:cNvSpPr>
          <p:nvPr/>
        </p:nvSpPr>
        <p:spPr bwMode="auto">
          <a:xfrm>
            <a:off x="5146675" y="908050"/>
            <a:ext cx="33543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3300"/>
                </a:solidFill>
                <a:latin typeface="Comic Sans MS" panose="030F0702030302020204" pitchFamily="66" charset="0"/>
              </a:rPr>
              <a:t>Varanidae – varanovití (60)</a:t>
            </a:r>
          </a:p>
        </p:txBody>
      </p:sp>
      <p:pic>
        <p:nvPicPr>
          <p:cNvPr id="79879" name="Picture 8" descr="Varan komodoensis_img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638" y="1585913"/>
            <a:ext cx="3852862" cy="28876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0" name="Rectangle 9"/>
          <p:cNvSpPr>
            <a:spLocks noChangeArrowheads="1"/>
          </p:cNvSpPr>
          <p:nvPr/>
        </p:nvSpPr>
        <p:spPr bwMode="auto">
          <a:xfrm>
            <a:off x="4705350" y="1225550"/>
            <a:ext cx="4330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Varanus komodoensis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- varan komodský</a:t>
            </a:r>
          </a:p>
        </p:txBody>
      </p:sp>
      <p:pic>
        <p:nvPicPr>
          <p:cNvPr id="79881" name="Picture 10" descr="Varanus gouldi_1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3779838"/>
            <a:ext cx="3887787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2" name="Rectangle 11"/>
          <p:cNvSpPr>
            <a:spLocks noChangeArrowheads="1"/>
          </p:cNvSpPr>
          <p:nvPr/>
        </p:nvSpPr>
        <p:spPr bwMode="auto">
          <a:xfrm>
            <a:off x="4849813" y="6122988"/>
            <a:ext cx="4176712" cy="3667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   Varanus gouldii - varan Gouldův</a:t>
            </a:r>
          </a:p>
        </p:txBody>
      </p:sp>
      <p:pic>
        <p:nvPicPr>
          <p:cNvPr id="79883" name="Picture 13" descr="2912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797425"/>
            <a:ext cx="2627312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56"/>
          <p:cNvSpPr>
            <a:spLocks noChangeArrowheads="1"/>
          </p:cNvSpPr>
          <p:nvPr/>
        </p:nvSpPr>
        <p:spPr bwMode="auto">
          <a:xfrm>
            <a:off x="0" y="421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X. </a:t>
            </a:r>
            <a:r>
              <a:rPr lang="cs-CZ" sz="1800" dirty="0" err="1">
                <a:solidFill>
                  <a:schemeClr val="bg2"/>
                </a:solidFill>
                <a:latin typeface="Comic Sans MS" pitchFamily="66" charset="0"/>
              </a:rPr>
              <a:t>Amniota</a:t>
            </a: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 -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Lepidosauria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331788" y="800100"/>
            <a:ext cx="47386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0000"/>
                </a:solidFill>
                <a:latin typeface="Comic Sans MS" panose="030F0702030302020204" pitchFamily="66" charset="0"/>
              </a:rPr>
              <a:t>Chamaeleonidae – chameleonovití (160)</a:t>
            </a:r>
          </a:p>
        </p:txBody>
      </p:sp>
      <p:pic>
        <p:nvPicPr>
          <p:cNvPr id="80899" name="Picture 6" descr="Chameleo_gracil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06550"/>
            <a:ext cx="3887787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Rectangle 7"/>
          <p:cNvSpPr>
            <a:spLocks noChangeArrowheads="1"/>
          </p:cNvSpPr>
          <p:nvPr/>
        </p:nvSpPr>
        <p:spPr bwMode="auto">
          <a:xfrm>
            <a:off x="468313" y="1196975"/>
            <a:ext cx="2152650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Chamaeleo gracilis</a:t>
            </a:r>
          </a:p>
        </p:txBody>
      </p:sp>
      <p:pic>
        <p:nvPicPr>
          <p:cNvPr id="80901" name="Picture 8" descr="Chameleo pardalis_Image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497388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10" descr="Chameleon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450" y="1052513"/>
            <a:ext cx="3295650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11" descr="Chameleo jacksoni_09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450" y="3871913"/>
            <a:ext cx="351155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4" name="Rectangle 12"/>
          <p:cNvSpPr>
            <a:spLocks noChangeArrowheads="1"/>
          </p:cNvSpPr>
          <p:nvPr/>
        </p:nvSpPr>
        <p:spPr bwMode="auto">
          <a:xfrm>
            <a:off x="5651500" y="692150"/>
            <a:ext cx="2317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Chamaeleo jacksonii</a:t>
            </a:r>
          </a:p>
        </p:txBody>
      </p:sp>
      <p:sp>
        <p:nvSpPr>
          <p:cNvPr id="80905" name="Rectangle 13"/>
          <p:cNvSpPr>
            <a:spLocks noChangeArrowheads="1"/>
          </p:cNvSpPr>
          <p:nvPr/>
        </p:nvSpPr>
        <p:spPr bwMode="auto">
          <a:xfrm>
            <a:off x="484188" y="6375400"/>
            <a:ext cx="2216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Chamaeleo pardalis</a:t>
            </a:r>
          </a:p>
        </p:txBody>
      </p:sp>
      <p:sp>
        <p:nvSpPr>
          <p:cNvPr id="80906" name="Rectangle 14"/>
          <p:cNvSpPr>
            <a:spLocks noChangeArrowheads="1"/>
          </p:cNvSpPr>
          <p:nvPr/>
        </p:nvSpPr>
        <p:spPr bwMode="auto">
          <a:xfrm>
            <a:off x="76200" y="463550"/>
            <a:ext cx="1668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2"/>
                </a:solidFill>
                <a:latin typeface="Comic Sans MS" panose="030F0702030302020204" pitchFamily="66" charset="0"/>
              </a:rPr>
              <a:t>Acrodonta</a:t>
            </a:r>
          </a:p>
        </p:txBody>
      </p:sp>
      <p:pic>
        <p:nvPicPr>
          <p:cNvPr id="80907" name="Picture 16" descr="ANd9GcSPvxe4rY2L2-0BYmlnDunr8lVID2eBwzJX4xbVN40fdv2qagw-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508500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9" name="Rectangle 18"/>
          <p:cNvSpPr>
            <a:spLocks noChangeArrowheads="1"/>
          </p:cNvSpPr>
          <p:nvPr/>
        </p:nvSpPr>
        <p:spPr bwMode="auto">
          <a:xfrm>
            <a:off x="323850" y="5949950"/>
            <a:ext cx="1593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Brookesia 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sp.</a:t>
            </a:r>
            <a:endParaRPr lang="cs-CZ" altLang="cs-CZ" sz="1800" i="1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56"/>
          <p:cNvSpPr>
            <a:spLocks noChangeArrowheads="1"/>
          </p:cNvSpPr>
          <p:nvPr/>
        </p:nvSpPr>
        <p:spPr bwMode="auto">
          <a:xfrm>
            <a:off x="0" y="421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X. </a:t>
            </a:r>
            <a:r>
              <a:rPr lang="cs-CZ" sz="1800" dirty="0" err="1">
                <a:solidFill>
                  <a:schemeClr val="bg2"/>
                </a:solidFill>
                <a:latin typeface="Comic Sans MS" pitchFamily="66" charset="0"/>
              </a:rPr>
              <a:t>Amniota</a:t>
            </a: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 -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Lepidosauria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271463" y="871538"/>
            <a:ext cx="342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0000"/>
                </a:solidFill>
                <a:latin typeface="Comic Sans MS" panose="030F0702030302020204" pitchFamily="66" charset="0"/>
              </a:rPr>
              <a:t>Agamidae – agamovití (380)</a:t>
            </a:r>
          </a:p>
        </p:txBody>
      </p:sp>
      <p:grpSp>
        <p:nvGrpSpPr>
          <p:cNvPr id="81923" name="Group 3"/>
          <p:cNvGrpSpPr>
            <a:grpSpLocks/>
          </p:cNvGrpSpPr>
          <p:nvPr/>
        </p:nvGrpSpPr>
        <p:grpSpPr bwMode="auto">
          <a:xfrm>
            <a:off x="179388" y="1268413"/>
            <a:ext cx="3822700" cy="2892425"/>
            <a:chOff x="2976" y="338"/>
            <a:chExt cx="2408" cy="1822"/>
          </a:xfrm>
        </p:grpSpPr>
        <p:pic>
          <p:nvPicPr>
            <p:cNvPr id="81934" name="Picture 4" descr="Agamidae_Chlamydosaurus kingi_08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560"/>
              <a:ext cx="2360" cy="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35" name="Rectangle 5"/>
            <p:cNvSpPr>
              <a:spLocks noChangeArrowheads="1"/>
            </p:cNvSpPr>
            <p:nvPr/>
          </p:nvSpPr>
          <p:spPr bwMode="auto">
            <a:xfrm>
              <a:off x="2976" y="338"/>
              <a:ext cx="23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 i="1">
                  <a:solidFill>
                    <a:schemeClr val="bg2"/>
                  </a:solidFill>
                  <a:latin typeface="Comic Sans MS" panose="030F0702030302020204" pitchFamily="66" charset="0"/>
                </a:rPr>
                <a:t>Chlamydosaurus kingi</a:t>
              </a:r>
              <a:r>
                <a:rPr lang="cs-CZ" altLang="cs-CZ" sz="1800">
                  <a:solidFill>
                    <a:schemeClr val="bg2"/>
                  </a:solidFill>
                  <a:latin typeface="Comic Sans MS" panose="030F0702030302020204" pitchFamily="66" charset="0"/>
                </a:rPr>
                <a:t> - a. límcová</a:t>
              </a:r>
            </a:p>
          </p:txBody>
        </p:sp>
      </p:grpSp>
      <p:pic>
        <p:nvPicPr>
          <p:cNvPr id="81924" name="Picture 6" descr="Agamidae_pcd4614_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4538663"/>
            <a:ext cx="3387725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Rectangle 7"/>
          <p:cNvSpPr>
            <a:spLocks noChangeArrowheads="1"/>
          </p:cNvSpPr>
          <p:nvPr/>
        </p:nvSpPr>
        <p:spPr bwMode="auto">
          <a:xfrm>
            <a:off x="179388" y="4141788"/>
            <a:ext cx="8350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agama</a:t>
            </a:r>
          </a:p>
        </p:txBody>
      </p:sp>
      <p:grpSp>
        <p:nvGrpSpPr>
          <p:cNvPr id="81926" name="Group 8"/>
          <p:cNvGrpSpPr>
            <a:grpSpLocks/>
          </p:cNvGrpSpPr>
          <p:nvPr/>
        </p:nvGrpSpPr>
        <p:grpSpPr bwMode="auto">
          <a:xfrm>
            <a:off x="5822950" y="446088"/>
            <a:ext cx="3213100" cy="3487737"/>
            <a:chOff x="3108" y="2123"/>
            <a:chExt cx="2024" cy="2197"/>
          </a:xfrm>
        </p:grpSpPr>
        <p:pic>
          <p:nvPicPr>
            <p:cNvPr id="81932" name="Picture 9" descr="Draco_taeniopterus_sma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2384"/>
              <a:ext cx="1632" cy="1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33" name="Rectangle 10"/>
            <p:cNvSpPr>
              <a:spLocks noChangeArrowheads="1"/>
            </p:cNvSpPr>
            <p:nvPr/>
          </p:nvSpPr>
          <p:spPr bwMode="auto">
            <a:xfrm>
              <a:off x="3108" y="2123"/>
              <a:ext cx="20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 i="1">
                  <a:solidFill>
                    <a:schemeClr val="bg2"/>
                  </a:solidFill>
                  <a:latin typeface="Comic Sans MS" panose="030F0702030302020204" pitchFamily="66" charset="0"/>
                </a:rPr>
                <a:t>Draco taeniopterus</a:t>
              </a:r>
              <a:r>
                <a:rPr lang="cs-CZ" altLang="cs-CZ" sz="1800">
                  <a:solidFill>
                    <a:schemeClr val="bg2"/>
                  </a:solidFill>
                  <a:latin typeface="Comic Sans MS" panose="030F0702030302020204" pitchFamily="66" charset="0"/>
                </a:rPr>
                <a:t> - dráček</a:t>
              </a:r>
            </a:p>
          </p:txBody>
        </p:sp>
      </p:grpSp>
      <p:sp>
        <p:nvSpPr>
          <p:cNvPr id="81927" name="Rectangle 13"/>
          <p:cNvSpPr>
            <a:spLocks noChangeArrowheads="1"/>
          </p:cNvSpPr>
          <p:nvPr/>
        </p:nvSpPr>
        <p:spPr bwMode="auto">
          <a:xfrm>
            <a:off x="4859338" y="6308725"/>
            <a:ext cx="3197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Moloch horridus – 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m. ostnitý</a:t>
            </a:r>
          </a:p>
        </p:txBody>
      </p:sp>
      <p:sp>
        <p:nvSpPr>
          <p:cNvPr id="81928" name="Rectangle 15"/>
          <p:cNvSpPr>
            <a:spLocks noChangeArrowheads="1"/>
          </p:cNvSpPr>
          <p:nvPr/>
        </p:nvSpPr>
        <p:spPr bwMode="auto">
          <a:xfrm>
            <a:off x="76200" y="463550"/>
            <a:ext cx="1668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2"/>
                </a:solidFill>
                <a:latin typeface="Comic Sans MS" panose="030F0702030302020204" pitchFamily="66" charset="0"/>
              </a:rPr>
              <a:t>Acrodonta</a:t>
            </a:r>
          </a:p>
        </p:txBody>
      </p:sp>
      <p:pic>
        <p:nvPicPr>
          <p:cNvPr id="81930" name="Picture 18" descr="ANd9GcTj3ONFd2ISt8zDG2GAZS5y2bKuHXQ_pyujl8x0Ny3lI1O4BFE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188" y="3068638"/>
            <a:ext cx="1576387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1" name="Picture 20" descr="ANd9GcTUw0IIGCbKNYp5LL02Nr2L1Y5T2DUa6TVdvDZ3Jv55mMciD80hN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133850"/>
            <a:ext cx="2668587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6"/>
          <p:cNvSpPr>
            <a:spLocks noChangeArrowheads="1"/>
          </p:cNvSpPr>
          <p:nvPr/>
        </p:nvSpPr>
        <p:spPr bwMode="auto">
          <a:xfrm>
            <a:off x="0" y="421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X. </a:t>
            </a:r>
            <a:r>
              <a:rPr lang="cs-CZ" sz="1800" dirty="0" err="1">
                <a:solidFill>
                  <a:schemeClr val="bg2"/>
                </a:solidFill>
                <a:latin typeface="Comic Sans MS" pitchFamily="66" charset="0"/>
              </a:rPr>
              <a:t>Amniota</a:t>
            </a: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 -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Lepidosauria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271463" y="1016000"/>
            <a:ext cx="2692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0000"/>
                </a:solidFill>
                <a:latin typeface="Comic Sans MS" panose="030F0702030302020204" pitchFamily="66" charset="0"/>
              </a:rPr>
              <a:t>Agamidae - agamovití</a:t>
            </a:r>
          </a:p>
        </p:txBody>
      </p:sp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34925" y="1982788"/>
            <a:ext cx="4643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Uromastyx acanthinurus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- trnorep skalní</a:t>
            </a:r>
          </a:p>
        </p:txBody>
      </p:sp>
      <p:pic>
        <p:nvPicPr>
          <p:cNvPr id="82948" name="Picture 4" descr="Agama_trnorep_Uromasty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2414588"/>
            <a:ext cx="2743200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Picture 5" descr="Uromastyx_mixedbab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620713"/>
            <a:ext cx="45720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0" name="Picture 7" descr="Uromastyx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409950"/>
            <a:ext cx="18637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1" name="Picture 8" descr="Uromastyx_picugliens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4290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2" name="Rectangle 9"/>
          <p:cNvSpPr>
            <a:spLocks noChangeArrowheads="1"/>
          </p:cNvSpPr>
          <p:nvPr/>
        </p:nvSpPr>
        <p:spPr bwMode="auto">
          <a:xfrm>
            <a:off x="5197797" y="2915097"/>
            <a:ext cx="3622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Uromastyx</a:t>
            </a:r>
            <a:r>
              <a:rPr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  </a:t>
            </a:r>
            <a:r>
              <a:rPr lang="cs-CZ" altLang="cs-CZ" sz="1800" i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aegyptius</a:t>
            </a:r>
            <a:r>
              <a:rPr lang="cs-CZ" altLang="cs-CZ" sz="1800" i="1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- </a:t>
            </a:r>
            <a:r>
              <a:rPr lang="cs-CZ" altLang="cs-CZ" sz="1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trnorep</a:t>
            </a:r>
            <a:endParaRPr lang="cs-CZ" altLang="cs-CZ" sz="18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82953" name="Rectangle 11"/>
          <p:cNvSpPr>
            <a:spLocks noChangeArrowheads="1"/>
          </p:cNvSpPr>
          <p:nvPr/>
        </p:nvSpPr>
        <p:spPr bwMode="auto">
          <a:xfrm>
            <a:off x="76200" y="592138"/>
            <a:ext cx="1668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2"/>
                </a:solidFill>
                <a:latin typeface="Comic Sans MS" panose="030F0702030302020204" pitchFamily="66" charset="0"/>
              </a:rPr>
              <a:t>Acrodonta</a:t>
            </a:r>
          </a:p>
        </p:txBody>
      </p:sp>
      <p:sp>
        <p:nvSpPr>
          <p:cNvPr id="11" name="Rectangle 156"/>
          <p:cNvSpPr>
            <a:spLocks noChangeArrowheads="1"/>
          </p:cNvSpPr>
          <p:nvPr/>
        </p:nvSpPr>
        <p:spPr bwMode="auto">
          <a:xfrm>
            <a:off x="0" y="421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X. </a:t>
            </a:r>
            <a:r>
              <a:rPr lang="cs-CZ" sz="1800" dirty="0" err="1">
                <a:solidFill>
                  <a:schemeClr val="bg2"/>
                </a:solidFill>
                <a:latin typeface="Comic Sans MS" pitchFamily="66" charset="0"/>
              </a:rPr>
              <a:t>Amniota</a:t>
            </a: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 -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Lepidosauria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3"/>
          <p:cNvSpPr>
            <a:spLocks noChangeArrowheads="1"/>
          </p:cNvSpPr>
          <p:nvPr/>
        </p:nvSpPr>
        <p:spPr bwMode="auto">
          <a:xfrm>
            <a:off x="219075" y="871538"/>
            <a:ext cx="3597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CC3300"/>
                </a:solidFill>
                <a:latin typeface="Comic Sans MS" panose="030F0702030302020204" pitchFamily="66" charset="0"/>
              </a:rPr>
              <a:t>Iguanidae – leguánovití (600)</a:t>
            </a:r>
          </a:p>
        </p:txBody>
      </p:sp>
      <p:sp>
        <p:nvSpPr>
          <p:cNvPr id="83971" name="Rectangle 7"/>
          <p:cNvSpPr>
            <a:spLocks noChangeArrowheads="1"/>
          </p:cNvSpPr>
          <p:nvPr/>
        </p:nvSpPr>
        <p:spPr bwMode="auto">
          <a:xfrm>
            <a:off x="76200" y="503238"/>
            <a:ext cx="1228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2"/>
                </a:solidFill>
                <a:latin typeface="Comic Sans MS" panose="030F0702030302020204" pitchFamily="66" charset="0"/>
              </a:rPr>
              <a:t>Iguania</a:t>
            </a:r>
          </a:p>
        </p:txBody>
      </p:sp>
      <p:sp>
        <p:nvSpPr>
          <p:cNvPr id="83972" name="Rectangle 8"/>
          <p:cNvSpPr>
            <a:spLocks noChangeArrowheads="1"/>
          </p:cNvSpPr>
          <p:nvPr/>
        </p:nvSpPr>
        <p:spPr bwMode="auto">
          <a:xfrm>
            <a:off x="5165725" y="836613"/>
            <a:ext cx="19272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Anolis 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spp. (160)</a:t>
            </a:r>
          </a:p>
        </p:txBody>
      </p:sp>
      <p:pic>
        <p:nvPicPr>
          <p:cNvPr id="83974" name="Picture 2" descr="Iigu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4084638"/>
            <a:ext cx="3425825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5" name="Picture 6" descr="Iguana_igua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84313"/>
            <a:ext cx="3457575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6" name="Rectangle 5"/>
          <p:cNvSpPr>
            <a:spLocks noChangeArrowheads="1"/>
          </p:cNvSpPr>
          <p:nvPr/>
        </p:nvSpPr>
        <p:spPr bwMode="auto">
          <a:xfrm>
            <a:off x="282575" y="1549400"/>
            <a:ext cx="1628775" cy="366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Iguana iguana</a:t>
            </a:r>
            <a:endParaRPr lang="cs-CZ" altLang="cs-CZ" sz="180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83977" name="Picture 13" descr="Conolophus_Iguanidae_pcd4614_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365625"/>
            <a:ext cx="4176712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8" name="Rectangle 14"/>
          <p:cNvSpPr>
            <a:spLocks noChangeArrowheads="1"/>
          </p:cNvSpPr>
          <p:nvPr/>
        </p:nvSpPr>
        <p:spPr bwMode="auto">
          <a:xfrm>
            <a:off x="5364163" y="6375400"/>
            <a:ext cx="2746375" cy="366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Conolophus subcristatus</a:t>
            </a:r>
          </a:p>
        </p:txBody>
      </p:sp>
      <p:grpSp>
        <p:nvGrpSpPr>
          <p:cNvPr id="83979" name="Group 10"/>
          <p:cNvGrpSpPr>
            <a:grpSpLocks/>
          </p:cNvGrpSpPr>
          <p:nvPr/>
        </p:nvGrpSpPr>
        <p:grpSpPr bwMode="auto">
          <a:xfrm>
            <a:off x="3995738" y="1484313"/>
            <a:ext cx="4176712" cy="2894012"/>
            <a:chOff x="144" y="222"/>
            <a:chExt cx="2898" cy="1947"/>
          </a:xfrm>
        </p:grpSpPr>
        <p:pic>
          <p:nvPicPr>
            <p:cNvPr id="83981" name="Picture 11" descr="Amblyrhynchus_pcd4614_0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222"/>
              <a:ext cx="2898" cy="1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982" name="Rectangle 12"/>
            <p:cNvSpPr>
              <a:spLocks noChangeArrowheads="1"/>
            </p:cNvSpPr>
            <p:nvPr/>
          </p:nvSpPr>
          <p:spPr bwMode="auto">
            <a:xfrm>
              <a:off x="144" y="1922"/>
              <a:ext cx="1968" cy="2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 i="1">
                  <a:solidFill>
                    <a:schemeClr val="bg2"/>
                  </a:solidFill>
                  <a:latin typeface="Comic Sans MS" panose="030F0702030302020204" pitchFamily="66" charset="0"/>
                </a:rPr>
                <a:t>Amblyrhynchus cristatus</a:t>
              </a:r>
            </a:p>
          </p:txBody>
        </p:sp>
      </p:grpSp>
      <p:pic>
        <p:nvPicPr>
          <p:cNvPr id="83980" name="Picture 19" descr="557px-anolis_sagrei_t%C3%AAt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175" y="547688"/>
            <a:ext cx="1938338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56"/>
          <p:cNvSpPr>
            <a:spLocks noChangeArrowheads="1"/>
          </p:cNvSpPr>
          <p:nvPr/>
        </p:nvSpPr>
        <p:spPr bwMode="auto">
          <a:xfrm>
            <a:off x="0" y="421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X. </a:t>
            </a:r>
            <a:r>
              <a:rPr lang="cs-CZ" sz="1800" dirty="0" err="1">
                <a:solidFill>
                  <a:schemeClr val="bg2"/>
                </a:solidFill>
                <a:latin typeface="Comic Sans MS" pitchFamily="66" charset="0"/>
              </a:rPr>
              <a:t>Amniota</a:t>
            </a: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 -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Lepidosauria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ChangeArrowheads="1"/>
          </p:cNvSpPr>
          <p:nvPr/>
        </p:nvSpPr>
        <p:spPr bwMode="auto">
          <a:xfrm>
            <a:off x="228600" y="576263"/>
            <a:ext cx="8736013" cy="4724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0500" indent="-190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3300"/>
                </a:solidFill>
                <a:latin typeface="Comic Sans MS" panose="030F0702030302020204" pitchFamily="66" charset="0"/>
              </a:rPr>
              <a:t>Serpentes (Ophidia)</a:t>
            </a:r>
            <a:r>
              <a:rPr lang="cs-CZ" altLang="cs-CZ" sz="2400">
                <a:solidFill>
                  <a:schemeClr val="accent2"/>
                </a:solidFill>
                <a:latin typeface="Comic Sans MS" panose="030F0702030302020204" pitchFamily="66" charset="0"/>
              </a:rPr>
              <a:t> - hadi</a:t>
            </a:r>
            <a:r>
              <a:rPr lang="cs-CZ" altLang="cs-CZ" sz="2000">
                <a:solidFill>
                  <a:schemeClr val="accent2"/>
                </a:solidFill>
                <a:latin typeface="Comic Sans MS" panose="030F0702030302020204" pitchFamily="66" charset="0"/>
              </a:rPr>
              <a:t> (2950 druhů)</a:t>
            </a:r>
            <a:endParaRPr lang="cs-CZ" altLang="cs-CZ" sz="2000" u="sng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>
                <a:solidFill>
                  <a:schemeClr val="accent2"/>
                </a:solidFill>
                <a:latin typeface="Comic Sans MS" panose="030F0702030302020204" pitchFamily="66" charset="0"/>
              </a:rPr>
              <a:t>většinou úplná ztráta končetin včetně pásem, jen pravá plíce, diapsidní lebka bez jařmových oblouků, extrémní streptostylie, rozeklaný jazyk - detekce pachů, redukce středního ucha, srostlá průhledná víčka, akomodace posunem čočky, pohyblivá žebra se připojují ke všem obratlům s výjimkou ocasních a prvních krčních, plazivý pohyb pomocí žeber a břišní svaloviny, polyfyletický taxon? - systém nejednotný.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accent2"/>
                </a:solidFill>
                <a:latin typeface="Comic Sans MS" panose="030F0702030302020204" pitchFamily="66" charset="0"/>
              </a:rPr>
              <a:t>	</a:t>
            </a:r>
            <a:r>
              <a:rPr lang="cs-CZ" altLang="cs-CZ" sz="2000">
                <a:solidFill>
                  <a:srgbClr val="FF6600"/>
                </a:solidFill>
                <a:latin typeface="Comic Sans MS" panose="030F0702030302020204" pitchFamily="66" charset="0"/>
              </a:rPr>
              <a:t>Scolecophidia</a:t>
            </a:r>
            <a:r>
              <a:rPr lang="cs-CZ" altLang="cs-CZ" sz="2000">
                <a:solidFill>
                  <a:schemeClr val="accent2"/>
                </a:solidFill>
                <a:latin typeface="Comic Sans MS" panose="030F0702030302020204" pitchFamily="66" charset="0"/>
              </a:rPr>
              <a:t> – podzemní, 3 čeledi (slepáci aj.)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accent2"/>
                </a:solidFill>
                <a:latin typeface="Comic Sans MS" panose="030F0702030302020204" pitchFamily="66" charset="0"/>
              </a:rPr>
              <a:t>	</a:t>
            </a:r>
            <a:r>
              <a:rPr lang="cs-CZ" altLang="cs-CZ" sz="2000">
                <a:solidFill>
                  <a:srgbClr val="FF6600"/>
                </a:solidFill>
                <a:latin typeface="Comic Sans MS" panose="030F0702030302020204" pitchFamily="66" charset="0"/>
              </a:rPr>
              <a:t>Alethinophidia </a:t>
            </a:r>
            <a:r>
              <a:rPr lang="cs-CZ" altLang="cs-CZ" sz="2000">
                <a:solidFill>
                  <a:schemeClr val="accent2"/>
                </a:solidFill>
                <a:latin typeface="Comic Sans MS" panose="030F0702030302020204" pitchFamily="66" charset="0"/>
              </a:rPr>
              <a:t>- ostatní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accent2"/>
                </a:solidFill>
                <a:latin typeface="Comic Sans MS" panose="030F0702030302020204" pitchFamily="66" charset="0"/>
              </a:rPr>
              <a:t>		</a:t>
            </a:r>
            <a:r>
              <a:rPr lang="cs-CZ" altLang="cs-CZ" sz="2000">
                <a:solidFill>
                  <a:srgbClr val="FF6600"/>
                </a:solidFill>
                <a:latin typeface="Comic Sans MS" panose="030F0702030302020204" pitchFamily="66" charset="0"/>
              </a:rPr>
              <a:t>Henophidia</a:t>
            </a:r>
            <a:r>
              <a:rPr lang="cs-CZ" altLang="cs-CZ" sz="2000">
                <a:solidFill>
                  <a:schemeClr val="accent2"/>
                </a:solidFill>
                <a:latin typeface="Comic Sans MS" panose="030F0702030302020204" pitchFamily="66" charset="0"/>
              </a:rPr>
              <a:t> – původnější, cca 9 čeledí (hroznýšovití aj.)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accent2"/>
                </a:solidFill>
                <a:latin typeface="Comic Sans MS" panose="030F0702030302020204" pitchFamily="66" charset="0"/>
              </a:rPr>
              <a:t>		</a:t>
            </a:r>
            <a:r>
              <a:rPr lang="cs-CZ" altLang="cs-CZ" sz="2000">
                <a:solidFill>
                  <a:srgbClr val="FF6600"/>
                </a:solidFill>
                <a:latin typeface="Comic Sans MS" panose="030F0702030302020204" pitchFamily="66" charset="0"/>
              </a:rPr>
              <a:t>Caenophidia</a:t>
            </a:r>
            <a:r>
              <a:rPr lang="cs-CZ" altLang="cs-CZ" sz="2000">
                <a:solidFill>
                  <a:schemeClr val="accent2"/>
                </a:solidFill>
                <a:latin typeface="Comic Sans MS" panose="030F0702030302020204" pitchFamily="66" charset="0"/>
              </a:rPr>
              <a:t> – pokročilejší, 5 čeledí (užovkovití, korálovcovití, 			zmijovití aj.)</a:t>
            </a:r>
          </a:p>
          <a:p>
            <a:pPr>
              <a:spcBef>
                <a:spcPct val="0"/>
              </a:spcBef>
            </a:pPr>
            <a:r>
              <a:rPr lang="cs-CZ" altLang="cs-CZ" sz="2000">
                <a:solidFill>
                  <a:schemeClr val="accent2"/>
                </a:solidFill>
                <a:latin typeface="Comic Sans MS" panose="030F0702030302020204" pitchFamily="66" charset="0"/>
              </a:rPr>
              <a:t>maxilární zuby - taxonomický znak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accent2"/>
                </a:solidFill>
                <a:latin typeface="Comic Sans MS" panose="030F0702030302020204" pitchFamily="66" charset="0"/>
              </a:rPr>
              <a:t>	aglyfní: isodontní, proterodontní, opistodontní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accent2"/>
                </a:solidFill>
                <a:latin typeface="Comic Sans MS" panose="030F0702030302020204" pitchFamily="66" charset="0"/>
              </a:rPr>
              <a:t>	glyfní (jedové): proteroglyfní, opistoglyfní, solenoglyfní</a:t>
            </a:r>
          </a:p>
        </p:txBody>
      </p:sp>
      <p:sp>
        <p:nvSpPr>
          <p:cNvPr id="4" name="Rectangle 156"/>
          <p:cNvSpPr>
            <a:spLocks noChangeArrowheads="1"/>
          </p:cNvSpPr>
          <p:nvPr/>
        </p:nvSpPr>
        <p:spPr bwMode="auto">
          <a:xfrm>
            <a:off x="0" y="421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X.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Lepidosauria</a:t>
            </a:r>
            <a:r>
              <a:rPr lang="cs-CZ" sz="1800" dirty="0" smtClean="0">
                <a:solidFill>
                  <a:schemeClr val="bg2"/>
                </a:solidFill>
                <a:latin typeface="Comic Sans MS" pitchFamily="66" charset="0"/>
              </a:rPr>
              <a:t> -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Serpentes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276F084-FE69-4E0C-806D-DBFBB59BB49A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66</a:t>
            </a:fld>
            <a:endParaRPr lang="cs-CZ" altLang="cs-CZ" sz="1400" smtClean="0"/>
          </a:p>
        </p:txBody>
      </p:sp>
      <p:grpSp>
        <p:nvGrpSpPr>
          <p:cNvPr id="86020" name="Group 3"/>
          <p:cNvGrpSpPr>
            <a:grpSpLocks/>
          </p:cNvGrpSpPr>
          <p:nvPr/>
        </p:nvGrpSpPr>
        <p:grpSpPr bwMode="auto">
          <a:xfrm>
            <a:off x="684213" y="1484313"/>
            <a:ext cx="7416800" cy="4897437"/>
            <a:chOff x="96" y="96"/>
            <a:chExt cx="4715" cy="2976"/>
          </a:xfrm>
        </p:grpSpPr>
        <p:pic>
          <p:nvPicPr>
            <p:cNvPr id="86026" name="Picture 4" descr="Hadi_zuby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96"/>
              <a:ext cx="2640" cy="2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027" name="Picture 5" descr="Hadi_zuby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96"/>
              <a:ext cx="2075" cy="2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6021" name="Text Box 6"/>
          <p:cNvSpPr txBox="1">
            <a:spLocks noChangeArrowheads="1"/>
          </p:cNvSpPr>
          <p:nvPr/>
        </p:nvSpPr>
        <p:spPr bwMode="auto">
          <a:xfrm>
            <a:off x="2417763" y="1042988"/>
            <a:ext cx="909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aglyfní</a:t>
            </a:r>
          </a:p>
        </p:txBody>
      </p:sp>
      <p:sp>
        <p:nvSpPr>
          <p:cNvPr id="86022" name="Text Box 7"/>
          <p:cNvSpPr txBox="1">
            <a:spLocks noChangeArrowheads="1"/>
          </p:cNvSpPr>
          <p:nvPr/>
        </p:nvSpPr>
        <p:spPr bwMode="auto">
          <a:xfrm>
            <a:off x="5286375" y="1042988"/>
            <a:ext cx="14430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opistoglyfní</a:t>
            </a:r>
          </a:p>
        </p:txBody>
      </p:sp>
      <p:sp>
        <p:nvSpPr>
          <p:cNvPr id="86023" name="Text Box 8"/>
          <p:cNvSpPr txBox="1">
            <a:spLocks noChangeArrowheads="1"/>
          </p:cNvSpPr>
          <p:nvPr/>
        </p:nvSpPr>
        <p:spPr bwMode="auto">
          <a:xfrm>
            <a:off x="2165350" y="6372225"/>
            <a:ext cx="1614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proteroglyfní</a:t>
            </a:r>
          </a:p>
        </p:txBody>
      </p:sp>
      <p:sp>
        <p:nvSpPr>
          <p:cNvPr id="86024" name="Text Box 9"/>
          <p:cNvSpPr txBox="1">
            <a:spLocks noChangeArrowheads="1"/>
          </p:cNvSpPr>
          <p:nvPr/>
        </p:nvSpPr>
        <p:spPr bwMode="auto">
          <a:xfrm>
            <a:off x="5492750" y="6372225"/>
            <a:ext cx="1455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solenoglyfní</a:t>
            </a:r>
          </a:p>
        </p:txBody>
      </p:sp>
      <p:sp>
        <p:nvSpPr>
          <p:cNvPr id="86025" name="Text Box 10"/>
          <p:cNvSpPr txBox="1">
            <a:spLocks noChangeArrowheads="1"/>
          </p:cNvSpPr>
          <p:nvPr/>
        </p:nvSpPr>
        <p:spPr bwMode="auto">
          <a:xfrm>
            <a:off x="179388" y="884238"/>
            <a:ext cx="14970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Zuby hadů:</a:t>
            </a:r>
          </a:p>
        </p:txBody>
      </p:sp>
      <p:sp>
        <p:nvSpPr>
          <p:cNvPr id="12" name="Rectangle 156"/>
          <p:cNvSpPr>
            <a:spLocks noChangeArrowheads="1"/>
          </p:cNvSpPr>
          <p:nvPr/>
        </p:nvSpPr>
        <p:spPr bwMode="auto">
          <a:xfrm>
            <a:off x="0" y="421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>
                <a:latin typeface="Comic Sans MS" pitchFamily="66" charset="0"/>
              </a:rPr>
              <a:t>X. </a:t>
            </a:r>
            <a:r>
              <a:rPr lang="cs-CZ" sz="1800" dirty="0" err="1" smtClean="0">
                <a:latin typeface="Comic Sans MS" pitchFamily="66" charset="0"/>
              </a:rPr>
              <a:t>Lepidosauria</a:t>
            </a:r>
            <a:r>
              <a:rPr lang="cs-CZ" sz="1800" dirty="0" smtClean="0">
                <a:latin typeface="Comic Sans MS" pitchFamily="66" charset="0"/>
              </a:rPr>
              <a:t> - </a:t>
            </a:r>
            <a:r>
              <a:rPr lang="cs-CZ" sz="1800" dirty="0" err="1" smtClean="0">
                <a:latin typeface="Comic Sans MS" pitchFamily="66" charset="0"/>
              </a:rPr>
              <a:t>Serpentes</a:t>
            </a:r>
            <a:endParaRPr lang="cs-CZ" sz="18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adi_slinné žlá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692150"/>
            <a:ext cx="321945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4175125" y="1963738"/>
            <a:ext cx="2243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Slinné žlázy hadů</a:t>
            </a:r>
          </a:p>
        </p:txBody>
      </p:sp>
      <p:pic>
        <p:nvPicPr>
          <p:cNvPr id="87044" name="Picture 4" descr="zmije_solenoglyphní zub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663950"/>
            <a:ext cx="3605213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56"/>
          <p:cNvSpPr>
            <a:spLocks noChangeArrowheads="1"/>
          </p:cNvSpPr>
          <p:nvPr/>
        </p:nvSpPr>
        <p:spPr bwMode="auto">
          <a:xfrm>
            <a:off x="0" y="421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X.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Lepidosauria</a:t>
            </a:r>
            <a:r>
              <a:rPr lang="cs-CZ" sz="1800" dirty="0" smtClean="0">
                <a:solidFill>
                  <a:schemeClr val="bg2"/>
                </a:solidFill>
                <a:latin typeface="Comic Sans MS" pitchFamily="66" charset="0"/>
              </a:rPr>
              <a:t> -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Serpentes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70B6CA1-4068-4823-B34C-BCA2123CBF9F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68</a:t>
            </a:fld>
            <a:endParaRPr lang="cs-CZ" altLang="cs-CZ" sz="1400" smtClean="0"/>
          </a:p>
        </p:txBody>
      </p:sp>
      <p:pic>
        <p:nvPicPr>
          <p:cNvPr id="88067" name="Picture 3" descr="SnakePhylogenyWilco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476250"/>
            <a:ext cx="5999162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0" name="Rectangle 4"/>
          <p:cNvSpPr>
            <a:spLocks noChangeArrowheads="1"/>
          </p:cNvSpPr>
          <p:nvPr/>
        </p:nvSpPr>
        <p:spPr bwMode="auto">
          <a:xfrm>
            <a:off x="5867400" y="6237288"/>
            <a:ext cx="936625" cy="287337"/>
          </a:xfrm>
          <a:prstGeom prst="rect">
            <a:avLst/>
          </a:prstGeom>
          <a:noFill/>
          <a:ln w="28575">
            <a:solidFill>
              <a:srgbClr val="33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Arial" panose="020B0604020202020204" pitchFamily="34" charset="0"/>
            </a:endParaRPr>
          </a:p>
        </p:txBody>
      </p:sp>
      <p:sp>
        <p:nvSpPr>
          <p:cNvPr id="137221" name="Rectangle 5"/>
          <p:cNvSpPr>
            <a:spLocks noChangeArrowheads="1"/>
          </p:cNvSpPr>
          <p:nvPr/>
        </p:nvSpPr>
        <p:spPr bwMode="auto">
          <a:xfrm>
            <a:off x="5867400" y="5734050"/>
            <a:ext cx="936625" cy="2873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Arial" panose="020B0604020202020204" pitchFamily="34" charset="0"/>
            </a:endParaRPr>
          </a:p>
        </p:txBody>
      </p:sp>
      <p:sp>
        <p:nvSpPr>
          <p:cNvPr id="88070" name="Line 6"/>
          <p:cNvSpPr>
            <a:spLocks noChangeShapeType="1"/>
          </p:cNvSpPr>
          <p:nvPr/>
        </p:nvSpPr>
        <p:spPr bwMode="auto">
          <a:xfrm>
            <a:off x="6804025" y="1916113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8071" name="Line 7"/>
          <p:cNvSpPr>
            <a:spLocks noChangeShapeType="1"/>
          </p:cNvSpPr>
          <p:nvPr/>
        </p:nvSpPr>
        <p:spPr bwMode="auto">
          <a:xfrm>
            <a:off x="6948488" y="1916113"/>
            <a:ext cx="0" cy="3529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8072" name="Line 8"/>
          <p:cNvSpPr>
            <a:spLocks noChangeShapeType="1"/>
          </p:cNvSpPr>
          <p:nvPr/>
        </p:nvSpPr>
        <p:spPr bwMode="auto">
          <a:xfrm>
            <a:off x="6804025" y="5445125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8073" name="Text Box 9"/>
          <p:cNvSpPr txBox="1">
            <a:spLocks noChangeArrowheads="1"/>
          </p:cNvSpPr>
          <p:nvPr/>
        </p:nvSpPr>
        <p:spPr bwMode="auto">
          <a:xfrm rot="5400000">
            <a:off x="6133307" y="3890169"/>
            <a:ext cx="20875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3300"/>
                </a:solidFill>
                <a:latin typeface="Arial" panose="020B0604020202020204" pitchFamily="34" charset="0"/>
              </a:rPr>
              <a:t>Henophidia -  hroznýši</a:t>
            </a:r>
          </a:p>
        </p:txBody>
      </p:sp>
      <p:sp>
        <p:nvSpPr>
          <p:cNvPr id="88074" name="Rectangle 10"/>
          <p:cNvSpPr>
            <a:spLocks noChangeArrowheads="1"/>
          </p:cNvSpPr>
          <p:nvPr/>
        </p:nvSpPr>
        <p:spPr bwMode="auto">
          <a:xfrm>
            <a:off x="3924300" y="620713"/>
            <a:ext cx="1223963" cy="360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Arial" panose="020B0604020202020204" pitchFamily="34" charset="0"/>
            </a:endParaRPr>
          </a:p>
        </p:txBody>
      </p:sp>
      <p:sp>
        <p:nvSpPr>
          <p:cNvPr id="88075" name="Rectangle 11"/>
          <p:cNvSpPr>
            <a:spLocks noChangeArrowheads="1"/>
          </p:cNvSpPr>
          <p:nvPr/>
        </p:nvSpPr>
        <p:spPr bwMode="auto">
          <a:xfrm>
            <a:off x="1547813" y="2492375"/>
            <a:ext cx="1295400" cy="360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Arial" panose="020B0604020202020204" pitchFamily="34" charset="0"/>
            </a:endParaRPr>
          </a:p>
        </p:txBody>
      </p:sp>
      <p:sp>
        <p:nvSpPr>
          <p:cNvPr id="88076" name="Rectangle 12"/>
          <p:cNvSpPr>
            <a:spLocks noChangeArrowheads="1"/>
          </p:cNvSpPr>
          <p:nvPr/>
        </p:nvSpPr>
        <p:spPr bwMode="auto">
          <a:xfrm>
            <a:off x="3348038" y="6164263"/>
            <a:ext cx="1295400" cy="360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Arial" panose="020B0604020202020204" pitchFamily="34" charset="0"/>
            </a:endParaRPr>
          </a:p>
        </p:txBody>
      </p:sp>
      <p:sp>
        <p:nvSpPr>
          <p:cNvPr id="88077" name="Rectangle 13"/>
          <p:cNvSpPr>
            <a:spLocks noChangeArrowheads="1"/>
          </p:cNvSpPr>
          <p:nvPr/>
        </p:nvSpPr>
        <p:spPr bwMode="auto">
          <a:xfrm rot="5400000">
            <a:off x="6480969" y="3320257"/>
            <a:ext cx="12954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Arial" panose="020B0604020202020204" pitchFamily="34" charset="0"/>
            </a:endParaRPr>
          </a:p>
        </p:txBody>
      </p:sp>
      <p:sp>
        <p:nvSpPr>
          <p:cNvPr id="88078" name="Text Box 14"/>
          <p:cNvSpPr txBox="1">
            <a:spLocks noChangeArrowheads="1"/>
          </p:cNvSpPr>
          <p:nvPr/>
        </p:nvSpPr>
        <p:spPr bwMode="auto">
          <a:xfrm>
            <a:off x="7575550" y="747713"/>
            <a:ext cx="10620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slepčíkovití</a:t>
            </a:r>
          </a:p>
        </p:txBody>
      </p:sp>
      <p:sp>
        <p:nvSpPr>
          <p:cNvPr id="88079" name="Text Box 15"/>
          <p:cNvSpPr txBox="1">
            <a:spLocks noChangeArrowheads="1"/>
          </p:cNvSpPr>
          <p:nvPr/>
        </p:nvSpPr>
        <p:spPr bwMode="auto">
          <a:xfrm>
            <a:off x="7581900" y="1323975"/>
            <a:ext cx="1022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slepákovití</a:t>
            </a:r>
          </a:p>
        </p:txBody>
      </p:sp>
      <p:sp>
        <p:nvSpPr>
          <p:cNvPr id="88080" name="Text Box 16"/>
          <p:cNvSpPr txBox="1">
            <a:spLocks noChangeArrowheads="1"/>
          </p:cNvSpPr>
          <p:nvPr/>
        </p:nvSpPr>
        <p:spPr bwMode="auto">
          <a:xfrm>
            <a:off x="7581900" y="1052513"/>
            <a:ext cx="1031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slepanovití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303213" y="1844675"/>
            <a:ext cx="6500812" cy="2233613"/>
            <a:chOff x="191" y="1162"/>
            <a:chExt cx="4095" cy="1407"/>
          </a:xfrm>
        </p:grpSpPr>
        <p:sp>
          <p:nvSpPr>
            <p:cNvPr id="88105" name="Rectangle 18"/>
            <p:cNvSpPr>
              <a:spLocks noChangeArrowheads="1"/>
            </p:cNvSpPr>
            <p:nvPr/>
          </p:nvSpPr>
          <p:spPr bwMode="auto">
            <a:xfrm>
              <a:off x="3696" y="1162"/>
              <a:ext cx="545" cy="18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cs-CZ" altLang="cs-CZ" sz="2400">
                <a:latin typeface="Arial" panose="020B0604020202020204" pitchFamily="34" charset="0"/>
              </a:endParaRPr>
            </a:p>
          </p:txBody>
        </p:sp>
        <p:sp>
          <p:nvSpPr>
            <p:cNvPr id="88106" name="Rectangle 19"/>
            <p:cNvSpPr>
              <a:spLocks noChangeArrowheads="1"/>
            </p:cNvSpPr>
            <p:nvPr/>
          </p:nvSpPr>
          <p:spPr bwMode="auto">
            <a:xfrm>
              <a:off x="3741" y="2387"/>
              <a:ext cx="545" cy="18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cs-CZ" altLang="cs-CZ" sz="2400">
                <a:latin typeface="Arial" panose="020B0604020202020204" pitchFamily="34" charset="0"/>
              </a:endParaRPr>
            </a:p>
          </p:txBody>
        </p:sp>
        <p:sp>
          <p:nvSpPr>
            <p:cNvPr id="88107" name="Rectangle 20"/>
            <p:cNvSpPr>
              <a:spLocks noChangeArrowheads="1"/>
            </p:cNvSpPr>
            <p:nvPr/>
          </p:nvSpPr>
          <p:spPr bwMode="auto">
            <a:xfrm>
              <a:off x="3741" y="2205"/>
              <a:ext cx="545" cy="18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cs-CZ" altLang="cs-CZ" sz="2400">
                <a:latin typeface="Arial" panose="020B0604020202020204" pitchFamily="34" charset="0"/>
              </a:endParaRPr>
            </a:p>
          </p:txBody>
        </p:sp>
        <p:sp>
          <p:nvSpPr>
            <p:cNvPr id="88108" name="Text Box 21"/>
            <p:cNvSpPr txBox="1">
              <a:spLocks noChangeArrowheads="1"/>
            </p:cNvSpPr>
            <p:nvPr/>
          </p:nvSpPr>
          <p:spPr bwMode="auto">
            <a:xfrm>
              <a:off x="191" y="2221"/>
              <a:ext cx="76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latin typeface="Comic Sans MS" panose="030F0702030302020204" pitchFamily="66" charset="0"/>
                </a:rPr>
                <a:t>Anilioidea</a:t>
              </a:r>
            </a:p>
          </p:txBody>
        </p:sp>
        <p:sp>
          <p:nvSpPr>
            <p:cNvPr id="88109" name="Rectangle 22"/>
            <p:cNvSpPr>
              <a:spLocks noChangeArrowheads="1"/>
            </p:cNvSpPr>
            <p:nvPr/>
          </p:nvSpPr>
          <p:spPr bwMode="auto">
            <a:xfrm>
              <a:off x="248" y="2024"/>
              <a:ext cx="545" cy="18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cs-CZ" altLang="cs-CZ" sz="2400">
                <a:latin typeface="Arial" panose="020B0604020202020204" pitchFamily="34" charset="0"/>
              </a:endParaRPr>
            </a:p>
          </p:txBody>
        </p:sp>
      </p:grpSp>
      <p:sp>
        <p:nvSpPr>
          <p:cNvPr id="88082" name="Text Box 23"/>
          <p:cNvSpPr txBox="1">
            <a:spLocks noChangeArrowheads="1"/>
          </p:cNvSpPr>
          <p:nvPr/>
        </p:nvSpPr>
        <p:spPr bwMode="auto">
          <a:xfrm>
            <a:off x="7653338" y="4276725"/>
            <a:ext cx="1130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0000"/>
                </a:solidFill>
                <a:latin typeface="Arial" panose="020B0604020202020204" pitchFamily="34" charset="0"/>
              </a:rPr>
              <a:t>hroznýšovití</a:t>
            </a:r>
          </a:p>
        </p:txBody>
      </p:sp>
      <p:sp>
        <p:nvSpPr>
          <p:cNvPr id="88083" name="Text Box 24"/>
          <p:cNvSpPr txBox="1">
            <a:spLocks noChangeArrowheads="1"/>
          </p:cNvSpPr>
          <p:nvPr/>
        </p:nvSpPr>
        <p:spPr bwMode="auto">
          <a:xfrm>
            <a:off x="7596188" y="2260600"/>
            <a:ext cx="1416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pahroznýškovití</a:t>
            </a:r>
          </a:p>
        </p:txBody>
      </p:sp>
      <p:sp>
        <p:nvSpPr>
          <p:cNvPr id="88084" name="Text Box 25"/>
          <p:cNvSpPr txBox="1">
            <a:spLocks noChangeArrowheads="1"/>
          </p:cNvSpPr>
          <p:nvPr/>
        </p:nvSpPr>
        <p:spPr bwMode="auto">
          <a:xfrm>
            <a:off x="7667625" y="3213100"/>
            <a:ext cx="10810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duhovcovití</a:t>
            </a:r>
          </a:p>
        </p:txBody>
      </p:sp>
      <p:sp>
        <p:nvSpPr>
          <p:cNvPr id="88085" name="Text Box 26"/>
          <p:cNvSpPr txBox="1">
            <a:spLocks noChangeArrowheads="1"/>
          </p:cNvSpPr>
          <p:nvPr/>
        </p:nvSpPr>
        <p:spPr bwMode="auto">
          <a:xfrm>
            <a:off x="7667625" y="2708275"/>
            <a:ext cx="11207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krajtovkovití</a:t>
            </a:r>
          </a:p>
        </p:txBody>
      </p:sp>
      <p:sp>
        <p:nvSpPr>
          <p:cNvPr id="88086" name="Text Box 27"/>
          <p:cNvSpPr txBox="1">
            <a:spLocks noChangeArrowheads="1"/>
          </p:cNvSpPr>
          <p:nvPr/>
        </p:nvSpPr>
        <p:spPr bwMode="auto">
          <a:xfrm>
            <a:off x="7667625" y="4076700"/>
            <a:ext cx="1219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hroznýškovití</a:t>
            </a:r>
          </a:p>
        </p:txBody>
      </p:sp>
      <p:sp>
        <p:nvSpPr>
          <p:cNvPr id="88087" name="Text Box 29"/>
          <p:cNvSpPr txBox="1">
            <a:spLocks noChangeArrowheads="1"/>
          </p:cNvSpPr>
          <p:nvPr/>
        </p:nvSpPr>
        <p:spPr bwMode="auto">
          <a:xfrm>
            <a:off x="7673975" y="5140325"/>
            <a:ext cx="1406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hroznýšovkovití</a:t>
            </a:r>
          </a:p>
        </p:txBody>
      </p:sp>
      <p:sp>
        <p:nvSpPr>
          <p:cNvPr id="88088" name="Text Box 30"/>
          <p:cNvSpPr txBox="1">
            <a:spLocks noChangeArrowheads="1"/>
          </p:cNvSpPr>
          <p:nvPr/>
        </p:nvSpPr>
        <p:spPr bwMode="auto">
          <a:xfrm>
            <a:off x="7667625" y="5716588"/>
            <a:ext cx="825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0000"/>
                </a:solidFill>
                <a:latin typeface="Arial" panose="020B0604020202020204" pitchFamily="34" charset="0"/>
              </a:rPr>
              <a:t>zmijovití</a:t>
            </a:r>
          </a:p>
        </p:txBody>
      </p:sp>
      <p:sp>
        <p:nvSpPr>
          <p:cNvPr id="88089" name="Text Box 31"/>
          <p:cNvSpPr txBox="1">
            <a:spLocks noChangeArrowheads="1"/>
          </p:cNvSpPr>
          <p:nvPr/>
        </p:nvSpPr>
        <p:spPr bwMode="auto">
          <a:xfrm>
            <a:off x="7667625" y="6165850"/>
            <a:ext cx="9731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0000"/>
                </a:solidFill>
                <a:latin typeface="Arial" panose="020B0604020202020204" pitchFamily="34" charset="0"/>
              </a:rPr>
              <a:t>užovkovití</a:t>
            </a:r>
          </a:p>
        </p:txBody>
      </p:sp>
      <p:sp>
        <p:nvSpPr>
          <p:cNvPr id="88090" name="Text Box 32"/>
          <p:cNvSpPr txBox="1">
            <a:spLocks noChangeArrowheads="1"/>
          </p:cNvSpPr>
          <p:nvPr/>
        </p:nvSpPr>
        <p:spPr bwMode="auto">
          <a:xfrm>
            <a:off x="7667625" y="6508750"/>
            <a:ext cx="11699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0000"/>
                </a:solidFill>
                <a:latin typeface="Arial" panose="020B0604020202020204" pitchFamily="34" charset="0"/>
              </a:rPr>
              <a:t>korálovcovití</a:t>
            </a:r>
          </a:p>
        </p:txBody>
      </p:sp>
      <p:sp>
        <p:nvSpPr>
          <p:cNvPr id="88091" name="Text Box 33"/>
          <p:cNvSpPr txBox="1">
            <a:spLocks noChangeArrowheads="1"/>
          </p:cNvSpPr>
          <p:nvPr/>
        </p:nvSpPr>
        <p:spPr bwMode="auto">
          <a:xfrm>
            <a:off x="7308850" y="4594225"/>
            <a:ext cx="18716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Mexiko, k Tropidophiidae</a:t>
            </a:r>
          </a:p>
        </p:txBody>
      </p:sp>
      <p:sp>
        <p:nvSpPr>
          <p:cNvPr id="88092" name="Text Box 34"/>
          <p:cNvSpPr txBox="1">
            <a:spLocks noChangeArrowheads="1"/>
          </p:cNvSpPr>
          <p:nvPr/>
        </p:nvSpPr>
        <p:spPr bwMode="auto">
          <a:xfrm>
            <a:off x="7505700" y="4852988"/>
            <a:ext cx="1603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pahroznýšovkovití</a:t>
            </a:r>
          </a:p>
        </p:txBody>
      </p:sp>
      <p:sp>
        <p:nvSpPr>
          <p:cNvPr id="88093" name="Text Box 35"/>
          <p:cNvSpPr txBox="1">
            <a:spLocks noChangeArrowheads="1"/>
          </p:cNvSpPr>
          <p:nvPr/>
        </p:nvSpPr>
        <p:spPr bwMode="auto">
          <a:xfrm>
            <a:off x="7667625" y="2979738"/>
            <a:ext cx="844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0000"/>
                </a:solidFill>
                <a:latin typeface="Arial" panose="020B0604020202020204" pitchFamily="34" charset="0"/>
              </a:rPr>
              <a:t>krajtovití</a:t>
            </a:r>
          </a:p>
        </p:txBody>
      </p:sp>
      <p:sp>
        <p:nvSpPr>
          <p:cNvPr id="88094" name="Text Box 36"/>
          <p:cNvSpPr txBox="1">
            <a:spLocks noChangeArrowheads="1"/>
          </p:cNvSpPr>
          <p:nvPr/>
        </p:nvSpPr>
        <p:spPr bwMode="auto">
          <a:xfrm>
            <a:off x="7620000" y="1611313"/>
            <a:ext cx="9636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válejšovití</a:t>
            </a:r>
          </a:p>
        </p:txBody>
      </p:sp>
      <p:sp>
        <p:nvSpPr>
          <p:cNvPr id="88095" name="Text Box 37"/>
          <p:cNvSpPr txBox="1">
            <a:spLocks noChangeArrowheads="1"/>
          </p:cNvSpPr>
          <p:nvPr/>
        </p:nvSpPr>
        <p:spPr bwMode="auto">
          <a:xfrm>
            <a:off x="7667625" y="3500438"/>
            <a:ext cx="1220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accent2"/>
                </a:solidFill>
                <a:latin typeface="Arial" panose="020B0604020202020204" pitchFamily="34" charset="0"/>
              </a:rPr>
              <a:t>As vinejšovití</a:t>
            </a:r>
          </a:p>
        </p:txBody>
      </p:sp>
      <p:sp>
        <p:nvSpPr>
          <p:cNvPr id="88096" name="Oval 38"/>
          <p:cNvSpPr>
            <a:spLocks noChangeArrowheads="1"/>
          </p:cNvSpPr>
          <p:nvPr/>
        </p:nvSpPr>
        <p:spPr bwMode="auto">
          <a:xfrm>
            <a:off x="7235825" y="1916113"/>
            <a:ext cx="73025" cy="7143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Arial" panose="020B0604020202020204" pitchFamily="34" charset="0"/>
            </a:endParaRPr>
          </a:p>
        </p:txBody>
      </p:sp>
      <p:sp>
        <p:nvSpPr>
          <p:cNvPr id="88097" name="Oval 39"/>
          <p:cNvSpPr>
            <a:spLocks noChangeArrowheads="1"/>
          </p:cNvSpPr>
          <p:nvPr/>
        </p:nvSpPr>
        <p:spPr bwMode="auto">
          <a:xfrm>
            <a:off x="7380288" y="3644900"/>
            <a:ext cx="73025" cy="714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Arial" panose="020B0604020202020204" pitchFamily="34" charset="0"/>
            </a:endParaRPr>
          </a:p>
        </p:txBody>
      </p:sp>
      <p:sp>
        <p:nvSpPr>
          <p:cNvPr id="88098" name="Text Box 40"/>
          <p:cNvSpPr txBox="1">
            <a:spLocks noChangeArrowheads="1"/>
          </p:cNvSpPr>
          <p:nvPr/>
        </p:nvSpPr>
        <p:spPr bwMode="auto">
          <a:xfrm>
            <a:off x="7599363" y="1828800"/>
            <a:ext cx="1368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accent2"/>
                </a:solidFill>
                <a:latin typeface="Arial" panose="020B0604020202020204" pitchFamily="34" charset="0"/>
              </a:rPr>
              <a:t>JAm vinejšovití</a:t>
            </a:r>
          </a:p>
        </p:txBody>
      </p:sp>
      <p:sp>
        <p:nvSpPr>
          <p:cNvPr id="88099" name="Text Box 41"/>
          <p:cNvSpPr txBox="1">
            <a:spLocks noChangeArrowheads="1"/>
          </p:cNvSpPr>
          <p:nvPr/>
        </p:nvSpPr>
        <p:spPr bwMode="auto">
          <a:xfrm>
            <a:off x="7667625" y="5429250"/>
            <a:ext cx="1428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bradavičníkovití</a:t>
            </a:r>
          </a:p>
        </p:txBody>
      </p:sp>
      <p:sp>
        <p:nvSpPr>
          <p:cNvPr id="88100" name="Text Box 42"/>
          <p:cNvSpPr txBox="1">
            <a:spLocks noChangeArrowheads="1"/>
          </p:cNvSpPr>
          <p:nvPr/>
        </p:nvSpPr>
        <p:spPr bwMode="auto">
          <a:xfrm>
            <a:off x="7672388" y="5932488"/>
            <a:ext cx="12588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zemězmijovití</a:t>
            </a:r>
          </a:p>
        </p:txBody>
      </p:sp>
      <p:sp>
        <p:nvSpPr>
          <p:cNvPr id="88101" name="Text Box 43"/>
          <p:cNvSpPr txBox="1">
            <a:spLocks noChangeArrowheads="1"/>
          </p:cNvSpPr>
          <p:nvPr/>
        </p:nvSpPr>
        <p:spPr bwMode="auto">
          <a:xfrm>
            <a:off x="2555875" y="5875338"/>
            <a:ext cx="20081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3300"/>
                </a:solidFill>
                <a:latin typeface="Arial" panose="020B0604020202020204" pitchFamily="34" charset="0"/>
              </a:rPr>
              <a:t>Xenophidia - užovkovci</a:t>
            </a:r>
          </a:p>
        </p:txBody>
      </p:sp>
      <p:sp>
        <p:nvSpPr>
          <p:cNvPr id="88102" name="Text Box 44"/>
          <p:cNvSpPr txBox="1">
            <a:spLocks noChangeArrowheads="1"/>
          </p:cNvSpPr>
          <p:nvPr/>
        </p:nvSpPr>
        <p:spPr bwMode="auto">
          <a:xfrm>
            <a:off x="2124075" y="908050"/>
            <a:ext cx="19573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3300"/>
                </a:solidFill>
                <a:latin typeface="Arial" panose="020B0604020202020204" pitchFamily="34" charset="0"/>
              </a:rPr>
              <a:t>Typhlopoidea - slepáci</a:t>
            </a:r>
          </a:p>
        </p:txBody>
      </p:sp>
      <p:sp>
        <p:nvSpPr>
          <p:cNvPr id="88104" name="Rectangle 2"/>
          <p:cNvSpPr>
            <a:spLocks noChangeArrowheads="1"/>
          </p:cNvSpPr>
          <p:nvPr/>
        </p:nvSpPr>
        <p:spPr bwMode="auto">
          <a:xfrm>
            <a:off x="0" y="482600"/>
            <a:ext cx="3341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tx2"/>
                </a:solidFill>
                <a:latin typeface="Comic Sans MS" panose="030F0702030302020204" pitchFamily="66" charset="0"/>
              </a:rPr>
              <a:t>Serpentes (Ophidia) - hadi</a:t>
            </a:r>
          </a:p>
        </p:txBody>
      </p:sp>
      <p:sp>
        <p:nvSpPr>
          <p:cNvPr id="46" name="Rectangle 156"/>
          <p:cNvSpPr>
            <a:spLocks noChangeArrowheads="1"/>
          </p:cNvSpPr>
          <p:nvPr/>
        </p:nvSpPr>
        <p:spPr bwMode="auto">
          <a:xfrm>
            <a:off x="0" y="421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>
                <a:latin typeface="Comic Sans MS" pitchFamily="66" charset="0"/>
              </a:rPr>
              <a:t>X. </a:t>
            </a:r>
            <a:r>
              <a:rPr lang="cs-CZ" sz="1800" dirty="0" err="1" smtClean="0">
                <a:latin typeface="Comic Sans MS" pitchFamily="66" charset="0"/>
              </a:rPr>
              <a:t>Lepidosauria</a:t>
            </a:r>
            <a:r>
              <a:rPr lang="cs-CZ" sz="1800" dirty="0" smtClean="0">
                <a:latin typeface="Comic Sans MS" pitchFamily="66" charset="0"/>
              </a:rPr>
              <a:t> - </a:t>
            </a:r>
            <a:r>
              <a:rPr lang="cs-CZ" sz="1800" dirty="0" err="1" smtClean="0">
                <a:latin typeface="Comic Sans MS" pitchFamily="66" charset="0"/>
              </a:rPr>
              <a:t>Serpentes</a:t>
            </a:r>
            <a:endParaRPr lang="cs-CZ" sz="18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37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7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37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37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0" grpId="0" animBg="1"/>
      <p:bldP spid="137220" grpId="1" animBg="1"/>
      <p:bldP spid="137220" grpId="2" animBg="1"/>
      <p:bldP spid="137221" grpId="0" animBg="1"/>
      <p:bldP spid="137221" grpId="1" animBg="1"/>
      <p:bldP spid="137221" grpId="2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0C31B52-7BC7-49C0-8169-8D91E58824E9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69</a:t>
            </a:fld>
            <a:endParaRPr lang="cs-CZ" altLang="cs-CZ" sz="1400" smtClean="0"/>
          </a:p>
        </p:txBody>
      </p:sp>
      <p:grpSp>
        <p:nvGrpSpPr>
          <p:cNvPr id="5" name="Skupina 4"/>
          <p:cNvGrpSpPr>
            <a:grpSpLocks/>
          </p:cNvGrpSpPr>
          <p:nvPr/>
        </p:nvGrpSpPr>
        <p:grpSpPr bwMode="auto">
          <a:xfrm>
            <a:off x="3260725" y="2853680"/>
            <a:ext cx="2719388" cy="935037"/>
            <a:chOff x="3260054" y="5157788"/>
            <a:chExt cx="2720059" cy="935037"/>
          </a:xfrm>
        </p:grpSpPr>
        <p:sp>
          <p:nvSpPr>
            <p:cNvPr id="89120" name="TextovéPole 9"/>
            <p:cNvSpPr txBox="1">
              <a:spLocks noChangeArrowheads="1"/>
            </p:cNvSpPr>
            <p:nvPr/>
          </p:nvSpPr>
          <p:spPr bwMode="auto">
            <a:xfrm>
              <a:off x="3260054" y="5157788"/>
              <a:ext cx="2683159" cy="368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latin typeface="Comic Sans MS" panose="030F0702030302020204" pitchFamily="66" charset="0"/>
                </a:rPr>
                <a:t>„Henophidia“ - hroznýši</a:t>
              </a:r>
            </a:p>
          </p:txBody>
        </p:sp>
        <p:sp>
          <p:nvSpPr>
            <p:cNvPr id="89121" name="TextovéPole 10"/>
            <p:cNvSpPr txBox="1">
              <a:spLocks noChangeArrowheads="1"/>
            </p:cNvSpPr>
            <p:nvPr/>
          </p:nvSpPr>
          <p:spPr bwMode="auto">
            <a:xfrm>
              <a:off x="3276119" y="5723914"/>
              <a:ext cx="2703994" cy="368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latin typeface="Comic Sans MS" panose="030F0702030302020204" pitchFamily="66" charset="0"/>
                </a:rPr>
                <a:t>Caenophidia - užovkovci</a:t>
              </a:r>
            </a:p>
          </p:txBody>
        </p:sp>
        <p:grpSp>
          <p:nvGrpSpPr>
            <p:cNvPr id="89122" name="Skupina 13"/>
            <p:cNvGrpSpPr>
              <a:grpSpLocks/>
            </p:cNvGrpSpPr>
            <p:nvPr/>
          </p:nvGrpSpPr>
          <p:grpSpPr bwMode="auto">
            <a:xfrm>
              <a:off x="3280099" y="5415219"/>
              <a:ext cx="139773" cy="390045"/>
              <a:chOff x="3208060" y="5702806"/>
              <a:chExt cx="211812" cy="390490"/>
            </a:xfrm>
          </p:grpSpPr>
          <p:cxnSp>
            <p:nvCxnSpPr>
              <p:cNvPr id="89123" name="Přímá spojnice 18"/>
              <p:cNvCxnSpPr>
                <a:cxnSpLocks noChangeShapeType="1"/>
              </p:cNvCxnSpPr>
              <p:nvPr/>
            </p:nvCxnSpPr>
            <p:spPr bwMode="auto">
              <a:xfrm flipV="1">
                <a:off x="3208060" y="5702806"/>
                <a:ext cx="139804" cy="238090"/>
              </a:xfrm>
              <a:prstGeom prst="line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9124" name="Přímá spojnice 19"/>
              <p:cNvCxnSpPr>
                <a:cxnSpLocks noChangeShapeType="1"/>
              </p:cNvCxnSpPr>
              <p:nvPr/>
            </p:nvCxnSpPr>
            <p:spPr bwMode="auto">
              <a:xfrm flipH="1" flipV="1">
                <a:off x="3208060" y="5940896"/>
                <a:ext cx="211812" cy="152400"/>
              </a:xfrm>
              <a:prstGeom prst="line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31" name="Skupina 30"/>
          <p:cNvGrpSpPr>
            <a:grpSpLocks/>
          </p:cNvGrpSpPr>
          <p:nvPr/>
        </p:nvGrpSpPr>
        <p:grpSpPr bwMode="auto">
          <a:xfrm>
            <a:off x="6016625" y="2709217"/>
            <a:ext cx="2876550" cy="647700"/>
            <a:chOff x="6016372" y="5013176"/>
            <a:chExt cx="2876108" cy="648072"/>
          </a:xfrm>
        </p:grpSpPr>
        <p:sp>
          <p:nvSpPr>
            <p:cNvPr id="89115" name="TextovéPole 11"/>
            <p:cNvSpPr txBox="1">
              <a:spLocks noChangeArrowheads="1"/>
            </p:cNvSpPr>
            <p:nvPr/>
          </p:nvSpPr>
          <p:spPr bwMode="auto">
            <a:xfrm>
              <a:off x="6218222" y="5013176"/>
              <a:ext cx="24256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latin typeface="Comic Sans MS" panose="030F0702030302020204" pitchFamily="66" charset="0"/>
                </a:rPr>
                <a:t>Boidae - hroznýšovití</a:t>
              </a:r>
            </a:p>
          </p:txBody>
        </p:sp>
        <p:sp>
          <p:nvSpPr>
            <p:cNvPr id="89116" name="TextovéPole 12"/>
            <p:cNvSpPr txBox="1">
              <a:spLocks noChangeArrowheads="1"/>
            </p:cNvSpPr>
            <p:nvPr/>
          </p:nvSpPr>
          <p:spPr bwMode="auto">
            <a:xfrm>
              <a:off x="6211938" y="5291916"/>
              <a:ext cx="268054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latin typeface="Comic Sans MS" panose="030F0702030302020204" pitchFamily="66" charset="0"/>
                </a:rPr>
                <a:t>Pythonidae - krajtovití</a:t>
              </a:r>
            </a:p>
          </p:txBody>
        </p:sp>
        <p:grpSp>
          <p:nvGrpSpPr>
            <p:cNvPr id="89117" name="Skupina 21"/>
            <p:cNvGrpSpPr>
              <a:grpSpLocks/>
            </p:cNvGrpSpPr>
            <p:nvPr/>
          </p:nvGrpSpPr>
          <p:grpSpPr bwMode="auto">
            <a:xfrm>
              <a:off x="6016372" y="5126742"/>
              <a:ext cx="139804" cy="390490"/>
              <a:chOff x="3208060" y="5702806"/>
              <a:chExt cx="211812" cy="390490"/>
            </a:xfrm>
          </p:grpSpPr>
          <p:cxnSp>
            <p:nvCxnSpPr>
              <p:cNvPr id="89118" name="Přímá spojnice 22"/>
              <p:cNvCxnSpPr>
                <a:cxnSpLocks noChangeShapeType="1"/>
              </p:cNvCxnSpPr>
              <p:nvPr/>
            </p:nvCxnSpPr>
            <p:spPr bwMode="auto">
              <a:xfrm flipV="1">
                <a:off x="3208060" y="5702806"/>
                <a:ext cx="139804" cy="238090"/>
              </a:xfrm>
              <a:prstGeom prst="line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9119" name="Přímá spojnice 23"/>
              <p:cNvCxnSpPr>
                <a:cxnSpLocks noChangeShapeType="1"/>
              </p:cNvCxnSpPr>
              <p:nvPr/>
            </p:nvCxnSpPr>
            <p:spPr bwMode="auto">
              <a:xfrm flipH="1" flipV="1">
                <a:off x="3208060" y="5940896"/>
                <a:ext cx="211812" cy="152400"/>
              </a:xfrm>
              <a:prstGeom prst="line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89106" name="Skupina 29"/>
          <p:cNvGrpSpPr>
            <a:grpSpLocks/>
          </p:cNvGrpSpPr>
          <p:nvPr/>
        </p:nvGrpSpPr>
        <p:grpSpPr bwMode="auto">
          <a:xfrm>
            <a:off x="6016625" y="3501203"/>
            <a:ext cx="211796" cy="390372"/>
            <a:chOff x="6016372" y="5805264"/>
            <a:chExt cx="211812" cy="390490"/>
          </a:xfrm>
        </p:grpSpPr>
        <p:grpSp>
          <p:nvGrpSpPr>
            <p:cNvPr id="89111" name="Skupina 24"/>
            <p:cNvGrpSpPr>
              <a:grpSpLocks/>
            </p:cNvGrpSpPr>
            <p:nvPr/>
          </p:nvGrpSpPr>
          <p:grpSpPr bwMode="auto">
            <a:xfrm>
              <a:off x="6016372" y="5805264"/>
              <a:ext cx="139804" cy="390490"/>
              <a:chOff x="3208060" y="5702806"/>
              <a:chExt cx="211812" cy="390490"/>
            </a:xfrm>
          </p:grpSpPr>
          <p:cxnSp>
            <p:nvCxnSpPr>
              <p:cNvPr id="89113" name="Přímá spojnice 25"/>
              <p:cNvCxnSpPr>
                <a:cxnSpLocks noChangeShapeType="1"/>
              </p:cNvCxnSpPr>
              <p:nvPr/>
            </p:nvCxnSpPr>
            <p:spPr bwMode="auto">
              <a:xfrm flipV="1">
                <a:off x="3208060" y="5702806"/>
                <a:ext cx="139804" cy="238090"/>
              </a:xfrm>
              <a:prstGeom prst="line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9114" name="Přímá spojnice 26"/>
              <p:cNvCxnSpPr>
                <a:cxnSpLocks noChangeShapeType="1"/>
              </p:cNvCxnSpPr>
              <p:nvPr/>
            </p:nvCxnSpPr>
            <p:spPr bwMode="auto">
              <a:xfrm flipH="1" flipV="1">
                <a:off x="3208060" y="5940896"/>
                <a:ext cx="211812" cy="152400"/>
              </a:xfrm>
              <a:prstGeom prst="line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89112" name="Přímá spojnice 16"/>
            <p:cNvCxnSpPr>
              <a:cxnSpLocks noChangeShapeType="1"/>
            </p:cNvCxnSpPr>
            <p:nvPr/>
          </p:nvCxnSpPr>
          <p:spPr bwMode="auto">
            <a:xfrm>
              <a:off x="6062510" y="6043354"/>
              <a:ext cx="165674" cy="0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89108" name="TextovéPole 27"/>
          <p:cNvSpPr txBox="1">
            <a:spLocks noChangeArrowheads="1"/>
          </p:cNvSpPr>
          <p:nvPr/>
        </p:nvSpPr>
        <p:spPr bwMode="auto">
          <a:xfrm>
            <a:off x="6212176" y="3275955"/>
            <a:ext cx="2370981" cy="369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Comic Sans MS" panose="030F0702030302020204" pitchFamily="66" charset="0"/>
              </a:rPr>
              <a:t>Viperidae</a:t>
            </a:r>
            <a:r>
              <a:rPr lang="cs-CZ" altLang="cs-CZ" sz="1800" dirty="0">
                <a:latin typeface="Comic Sans MS" panose="030F0702030302020204" pitchFamily="66" charset="0"/>
              </a:rPr>
              <a:t> - zmijovití</a:t>
            </a:r>
          </a:p>
        </p:txBody>
      </p:sp>
      <p:sp>
        <p:nvSpPr>
          <p:cNvPr id="89109" name="TextovéPole 28"/>
          <p:cNvSpPr txBox="1">
            <a:spLocks noChangeArrowheads="1"/>
          </p:cNvSpPr>
          <p:nvPr/>
        </p:nvSpPr>
        <p:spPr bwMode="auto">
          <a:xfrm>
            <a:off x="6228421" y="3779859"/>
            <a:ext cx="2629045" cy="369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Comic Sans MS" panose="030F0702030302020204" pitchFamily="66" charset="0"/>
              </a:rPr>
              <a:t>Colubridae</a:t>
            </a:r>
            <a:r>
              <a:rPr lang="cs-CZ" altLang="cs-CZ" sz="1800" dirty="0">
                <a:latin typeface="Comic Sans MS" panose="030F0702030302020204" pitchFamily="66" charset="0"/>
              </a:rPr>
              <a:t> - užovkovití</a:t>
            </a:r>
          </a:p>
        </p:txBody>
      </p:sp>
      <p:sp>
        <p:nvSpPr>
          <p:cNvPr id="89110" name="TextovéPole 31"/>
          <p:cNvSpPr txBox="1">
            <a:spLocks noChangeArrowheads="1"/>
          </p:cNvSpPr>
          <p:nvPr/>
        </p:nvSpPr>
        <p:spPr bwMode="auto">
          <a:xfrm>
            <a:off x="6233522" y="3563900"/>
            <a:ext cx="2675528" cy="369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Comic Sans MS" panose="030F0702030302020204" pitchFamily="66" charset="0"/>
              </a:rPr>
              <a:t>Elapidae</a:t>
            </a:r>
            <a:r>
              <a:rPr lang="cs-CZ" altLang="cs-CZ" sz="1800" dirty="0">
                <a:latin typeface="Comic Sans MS" panose="030F0702030302020204" pitchFamily="66" charset="0"/>
              </a:rPr>
              <a:t> - </a:t>
            </a:r>
            <a:r>
              <a:rPr lang="cs-CZ" altLang="cs-CZ" sz="1800" dirty="0" err="1">
                <a:latin typeface="Comic Sans MS" panose="030F0702030302020204" pitchFamily="66" charset="0"/>
              </a:rPr>
              <a:t>korálovcovití</a:t>
            </a:r>
            <a:endParaRPr lang="cs-CZ" altLang="cs-CZ" sz="1800" dirty="0">
              <a:latin typeface="Comic Sans MS" panose="030F0702030302020204" pitchFamily="66" charset="0"/>
            </a:endParaRPr>
          </a:p>
        </p:txBody>
      </p:sp>
      <p:grpSp>
        <p:nvGrpSpPr>
          <p:cNvPr id="18" name="Skupina 17"/>
          <p:cNvGrpSpPr>
            <a:grpSpLocks/>
          </p:cNvGrpSpPr>
          <p:nvPr/>
        </p:nvGrpSpPr>
        <p:grpSpPr bwMode="auto">
          <a:xfrm>
            <a:off x="395288" y="2420292"/>
            <a:ext cx="3835400" cy="1081088"/>
            <a:chOff x="395536" y="4725144"/>
            <a:chExt cx="3834742" cy="1079789"/>
          </a:xfrm>
        </p:grpSpPr>
        <p:sp>
          <p:nvSpPr>
            <p:cNvPr id="89099" name="TextovéPole 1"/>
            <p:cNvSpPr txBox="1">
              <a:spLocks noChangeArrowheads="1"/>
            </p:cNvSpPr>
            <p:nvPr/>
          </p:nvSpPr>
          <p:spPr bwMode="auto">
            <a:xfrm>
              <a:off x="395536" y="5147900"/>
              <a:ext cx="130035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latin typeface="Comic Sans MS" panose="030F0702030302020204" pitchFamily="66" charset="0"/>
                </a:rPr>
                <a:t>Serpentes</a:t>
              </a:r>
            </a:p>
          </p:txBody>
        </p:sp>
        <p:sp>
          <p:nvSpPr>
            <p:cNvPr id="89100" name="TextovéPole 7"/>
            <p:cNvSpPr txBox="1">
              <a:spLocks noChangeArrowheads="1"/>
            </p:cNvSpPr>
            <p:nvPr/>
          </p:nvSpPr>
          <p:spPr bwMode="auto">
            <a:xfrm>
              <a:off x="1615460" y="4725144"/>
              <a:ext cx="261481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 dirty="0" err="1">
                  <a:latin typeface="Comic Sans MS" panose="030F0702030302020204" pitchFamily="66" charset="0"/>
                </a:rPr>
                <a:t>Scolecophidia</a:t>
              </a:r>
              <a:r>
                <a:rPr lang="cs-CZ" altLang="cs-CZ" sz="1800" dirty="0">
                  <a:latin typeface="Comic Sans MS" panose="030F0702030302020204" pitchFamily="66" charset="0"/>
                </a:rPr>
                <a:t> - </a:t>
              </a:r>
              <a:r>
                <a:rPr lang="cs-CZ" altLang="cs-CZ" sz="1800" dirty="0" err="1">
                  <a:latin typeface="Comic Sans MS" panose="030F0702030302020204" pitchFamily="66" charset="0"/>
                </a:rPr>
                <a:t>slepáci</a:t>
              </a:r>
              <a:endParaRPr lang="cs-CZ" altLang="cs-CZ" sz="1800" dirty="0">
                <a:latin typeface="Comic Sans MS" panose="030F0702030302020204" pitchFamily="66" charset="0"/>
              </a:endParaRPr>
            </a:p>
          </p:txBody>
        </p:sp>
        <p:sp>
          <p:nvSpPr>
            <p:cNvPr id="89101" name="TextovéPole 8"/>
            <p:cNvSpPr txBox="1">
              <a:spLocks noChangeArrowheads="1"/>
            </p:cNvSpPr>
            <p:nvPr/>
          </p:nvSpPr>
          <p:spPr bwMode="auto">
            <a:xfrm>
              <a:off x="1619672" y="5435932"/>
              <a:ext cx="1729664" cy="36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latin typeface="Comic Sans MS" panose="030F0702030302020204" pitchFamily="66" charset="0"/>
                </a:rPr>
                <a:t>Alethinophidia</a:t>
              </a:r>
            </a:p>
          </p:txBody>
        </p:sp>
        <p:cxnSp>
          <p:nvCxnSpPr>
            <p:cNvPr id="89102" name="Přímá spojnice 4"/>
            <p:cNvCxnSpPr>
              <a:cxnSpLocks noChangeShapeType="1"/>
              <a:stCxn id="89099" idx="3"/>
            </p:cNvCxnSpPr>
            <p:nvPr/>
          </p:nvCxnSpPr>
          <p:spPr bwMode="auto">
            <a:xfrm flipV="1">
              <a:off x="1695892" y="5094476"/>
              <a:ext cx="139804" cy="238090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9103" name="Přímá spojnice 15"/>
            <p:cNvCxnSpPr>
              <a:cxnSpLocks noChangeShapeType="1"/>
              <a:endCxn id="89099" idx="3"/>
            </p:cNvCxnSpPr>
            <p:nvPr/>
          </p:nvCxnSpPr>
          <p:spPr bwMode="auto">
            <a:xfrm flipH="1" flipV="1">
              <a:off x="1695892" y="5332566"/>
              <a:ext cx="211812" cy="152400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" name="Skupina 1"/>
          <p:cNvGrpSpPr/>
          <p:nvPr/>
        </p:nvGrpSpPr>
        <p:grpSpPr>
          <a:xfrm>
            <a:off x="1475656" y="4643955"/>
            <a:ext cx="5267816" cy="1674546"/>
            <a:chOff x="1475656" y="4643955"/>
            <a:chExt cx="5267816" cy="1674546"/>
          </a:xfrm>
        </p:grpSpPr>
        <p:cxnSp>
          <p:nvCxnSpPr>
            <p:cNvPr id="3" name="Přímá spojnice 2"/>
            <p:cNvCxnSpPr/>
            <p:nvPr/>
          </p:nvCxnSpPr>
          <p:spPr bwMode="auto">
            <a:xfrm>
              <a:off x="1695867" y="4869160"/>
              <a:ext cx="0" cy="86409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Přímá spojnice 6"/>
            <p:cNvCxnSpPr/>
            <p:nvPr/>
          </p:nvCxnSpPr>
          <p:spPr bwMode="auto">
            <a:xfrm>
              <a:off x="1695867" y="4869160"/>
              <a:ext cx="2156053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Přímá spojnice 8"/>
            <p:cNvCxnSpPr/>
            <p:nvPr/>
          </p:nvCxnSpPr>
          <p:spPr bwMode="auto">
            <a:xfrm>
              <a:off x="1695867" y="5733256"/>
              <a:ext cx="78790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Přímá spojnice 42"/>
            <p:cNvCxnSpPr/>
            <p:nvPr/>
          </p:nvCxnSpPr>
          <p:spPr bwMode="auto">
            <a:xfrm>
              <a:off x="2483768" y="5373216"/>
              <a:ext cx="0" cy="72008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Přímá spojnice 11"/>
            <p:cNvCxnSpPr/>
            <p:nvPr/>
          </p:nvCxnSpPr>
          <p:spPr bwMode="auto">
            <a:xfrm>
              <a:off x="2483768" y="5373216"/>
              <a:ext cx="1368152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Přímá spojnice 46"/>
            <p:cNvCxnSpPr/>
            <p:nvPr/>
          </p:nvCxnSpPr>
          <p:spPr bwMode="auto">
            <a:xfrm>
              <a:off x="2483768" y="6093296"/>
              <a:ext cx="1368152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8" name="TextovéPole 27"/>
            <p:cNvSpPr txBox="1">
              <a:spLocks noChangeArrowheads="1"/>
            </p:cNvSpPr>
            <p:nvPr/>
          </p:nvSpPr>
          <p:spPr bwMode="auto">
            <a:xfrm>
              <a:off x="4067944" y="4643955"/>
              <a:ext cx="2370981" cy="369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 dirty="0" err="1">
                  <a:latin typeface="Comic Sans MS" panose="030F0702030302020204" pitchFamily="66" charset="0"/>
                </a:rPr>
                <a:t>Viperidae</a:t>
              </a:r>
              <a:r>
                <a:rPr lang="cs-CZ" altLang="cs-CZ" sz="1800" dirty="0">
                  <a:latin typeface="Comic Sans MS" panose="030F0702030302020204" pitchFamily="66" charset="0"/>
                </a:rPr>
                <a:t> - zmijovití</a:t>
              </a:r>
            </a:p>
          </p:txBody>
        </p:sp>
        <p:sp>
          <p:nvSpPr>
            <p:cNvPr id="49" name="TextovéPole 31"/>
            <p:cNvSpPr txBox="1">
              <a:spLocks noChangeArrowheads="1"/>
            </p:cNvSpPr>
            <p:nvPr/>
          </p:nvSpPr>
          <p:spPr bwMode="auto">
            <a:xfrm>
              <a:off x="4067944" y="5220019"/>
              <a:ext cx="2675528" cy="369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 dirty="0" err="1">
                  <a:latin typeface="Comic Sans MS" panose="030F0702030302020204" pitchFamily="66" charset="0"/>
                </a:rPr>
                <a:t>Elapidae</a:t>
              </a:r>
              <a:r>
                <a:rPr lang="cs-CZ" altLang="cs-CZ" sz="1800" dirty="0">
                  <a:latin typeface="Comic Sans MS" panose="030F0702030302020204" pitchFamily="66" charset="0"/>
                </a:rPr>
                <a:t> - </a:t>
              </a:r>
              <a:r>
                <a:rPr lang="cs-CZ" altLang="cs-CZ" sz="1800" dirty="0" err="1">
                  <a:latin typeface="Comic Sans MS" panose="030F0702030302020204" pitchFamily="66" charset="0"/>
                </a:rPr>
                <a:t>korálovcovití</a:t>
              </a:r>
              <a:endParaRPr lang="cs-CZ" altLang="cs-CZ" sz="1800" dirty="0">
                <a:latin typeface="Comic Sans MS" panose="030F0702030302020204" pitchFamily="66" charset="0"/>
              </a:endParaRPr>
            </a:p>
          </p:txBody>
        </p:sp>
        <p:sp>
          <p:nvSpPr>
            <p:cNvPr id="50" name="TextovéPole 28"/>
            <p:cNvSpPr txBox="1">
              <a:spLocks noChangeArrowheads="1"/>
            </p:cNvSpPr>
            <p:nvPr/>
          </p:nvSpPr>
          <p:spPr bwMode="auto">
            <a:xfrm>
              <a:off x="4067944" y="5949280"/>
              <a:ext cx="2629045" cy="369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 dirty="0" err="1">
                  <a:latin typeface="Comic Sans MS" panose="030F0702030302020204" pitchFamily="66" charset="0"/>
                </a:rPr>
                <a:t>Colubridae</a:t>
              </a:r>
              <a:r>
                <a:rPr lang="cs-CZ" altLang="cs-CZ" sz="1800" dirty="0">
                  <a:latin typeface="Comic Sans MS" panose="030F0702030302020204" pitchFamily="66" charset="0"/>
                </a:rPr>
                <a:t> - užovkovití</a:t>
              </a:r>
            </a:p>
          </p:txBody>
        </p:sp>
        <p:cxnSp>
          <p:nvCxnSpPr>
            <p:cNvPr id="14" name="Přímá spojnice 13"/>
            <p:cNvCxnSpPr/>
            <p:nvPr/>
          </p:nvCxnSpPr>
          <p:spPr bwMode="auto">
            <a:xfrm>
              <a:off x="1475656" y="5301208"/>
              <a:ext cx="22021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1" name="Rectangle 156"/>
          <p:cNvSpPr>
            <a:spLocks noChangeArrowheads="1"/>
          </p:cNvSpPr>
          <p:nvPr/>
        </p:nvSpPr>
        <p:spPr bwMode="auto">
          <a:xfrm>
            <a:off x="0" y="421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>
                <a:latin typeface="Comic Sans MS" pitchFamily="66" charset="0"/>
              </a:rPr>
              <a:t>X. </a:t>
            </a:r>
            <a:r>
              <a:rPr lang="cs-CZ" sz="1800" dirty="0" err="1" smtClean="0">
                <a:latin typeface="Comic Sans MS" pitchFamily="66" charset="0"/>
              </a:rPr>
              <a:t>Lepidosauria</a:t>
            </a:r>
            <a:r>
              <a:rPr lang="cs-CZ" sz="1800" dirty="0" smtClean="0">
                <a:latin typeface="Comic Sans MS" pitchFamily="66" charset="0"/>
              </a:rPr>
              <a:t> - </a:t>
            </a:r>
            <a:r>
              <a:rPr lang="cs-CZ" sz="1800" dirty="0" err="1" smtClean="0">
                <a:latin typeface="Comic Sans MS" pitchFamily="66" charset="0"/>
              </a:rPr>
              <a:t>Serpentes</a:t>
            </a:r>
            <a:endParaRPr lang="cs-CZ" sz="18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3741738" y="439738"/>
            <a:ext cx="15509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Morfologie: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07950" y="720725"/>
            <a:ext cx="87788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2000" u="sng" dirty="0">
                <a:solidFill>
                  <a:schemeClr val="bg2"/>
                </a:solidFill>
                <a:latin typeface="Comic Sans MS" panose="030F0702030302020204" pitchFamily="66" charset="0"/>
              </a:rPr>
              <a:t>Pokryv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: a) 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keratinizace epidermu</a:t>
            </a:r>
            <a:r>
              <a:rPr lang="cs-CZ" altLang="cs-CZ" sz="2000" dirty="0" smtClean="0">
                <a:latin typeface="Comic Sans MS" panose="030F0702030302020204" pitchFamily="66" charset="0"/>
              </a:rPr>
              <a:t> 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–</a:t>
            </a:r>
            <a:r>
              <a:rPr lang="cs-CZ" altLang="cs-CZ" sz="2000" dirty="0" smtClean="0">
                <a:latin typeface="Comic Sans MS" panose="030F0702030302020204" pitchFamily="66" charset="0"/>
              </a:rPr>
              <a:t> </a:t>
            </a:r>
            <a:r>
              <a:rPr lang="cs-CZ" altLang="cs-CZ" sz="2000" dirty="0" smtClean="0">
                <a:solidFill>
                  <a:srgbClr val="FF3300"/>
                </a:solidFill>
                <a:latin typeface="Comic Sans MS" panose="030F0702030302020204" pitchFamily="66" charset="0"/>
              </a:rPr>
              <a:t>rohovinné útvary</a:t>
            </a:r>
            <a:r>
              <a:rPr lang="cs-CZ" altLang="cs-CZ" sz="2000" dirty="0" smtClean="0">
                <a:latin typeface="Comic Sans MS" panose="030F0702030302020204" pitchFamily="66" charset="0"/>
              </a:rPr>
              <a:t> 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(štítky, krunýře, 	šupiny, </a:t>
            </a:r>
            <a:r>
              <a:rPr lang="cs-CZ" altLang="cs-CZ" sz="2000" dirty="0" smtClean="0">
                <a:solidFill>
                  <a:srgbClr val="FF3300"/>
                </a:solidFill>
                <a:latin typeface="Comic Sans MS" panose="030F0702030302020204" pitchFamily="66" charset="0"/>
              </a:rPr>
              <a:t>drápy</a:t>
            </a:r>
            <a:r>
              <a:rPr lang="cs-CZ" altLang="cs-CZ" sz="2000" dirty="0" smtClean="0">
                <a:latin typeface="Comic Sans MS" panose="030F0702030302020204" pitchFamily="66" charset="0"/>
              </a:rPr>
              <a:t> 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na prstech),</a:t>
            </a:r>
            <a:r>
              <a:rPr lang="cs-CZ" altLang="cs-CZ" sz="2000" dirty="0" smtClean="0">
                <a:latin typeface="Comic Sans MS" panose="030F0702030302020204" pitchFamily="66" charset="0"/>
              </a:rPr>
              <a:t> 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ve 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škáře i kostěné útvary (krunýře, 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	</a:t>
            </a:r>
            <a:r>
              <a:rPr lang="cs-CZ" altLang="cs-CZ" sz="20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gastralia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lang="cs-CZ" altLang="cs-CZ" sz="20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osteoscuta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	b) redukce kožních žláz</a:t>
            </a: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152400" y="1889125"/>
            <a:ext cx="899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sng" dirty="0">
                <a:solidFill>
                  <a:schemeClr val="bg2"/>
                </a:solidFill>
                <a:latin typeface="Comic Sans MS" panose="030F0702030302020204" pitchFamily="66" charset="0"/>
              </a:rPr>
              <a:t>Kostra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: a) 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těla obratlů z </a:t>
            </a:r>
            <a:r>
              <a:rPr lang="cs-CZ" altLang="cs-CZ" sz="20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pleurocenter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lang="cs-CZ" altLang="cs-CZ" sz="20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procélní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obratle, krční páteř </a:t>
            </a:r>
            <a:r>
              <a:rPr lang="cs-CZ" altLang="cs-CZ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(atlas 	+ </a:t>
            </a:r>
            <a:r>
              <a:rPr lang="cs-CZ" altLang="cs-CZ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axis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), 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	regionalizace 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páteře (přední: 	20-30 	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C+Th+L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, zadní: 2S + 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	ocasní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185738" y="2782565"/>
            <a:ext cx="87788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	b) žebra - trend - snižování počtu (celá páteř - hrudní páteř), 	druhotné zvýšení počtu u hadů, přední žebra napojena 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ventrálně 	na 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sternum (hrudní koš), u hadů a želv sternum chybí</a:t>
            </a:r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152400" y="3701901"/>
            <a:ext cx="87788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	c) lebka - </a:t>
            </a:r>
            <a:r>
              <a:rPr lang="cs-CZ" altLang="cs-CZ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tropibazická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lang="cs-CZ" altLang="cs-CZ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monokondylní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, spodina - </a:t>
            </a:r>
            <a:r>
              <a:rPr lang="cs-CZ" altLang="cs-CZ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basisphenoid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		(redukce 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parasphenoidu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ryb a obojživelníků), 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pův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. hodně krycích 	kostí, 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odv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. redukce 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dermatoskeletu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, rozvoj svaloviny pohybující 	čelistmi - </a:t>
            </a:r>
            <a:r>
              <a:rPr lang="cs-CZ" altLang="cs-CZ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vznik spánkových jam a jařmových oblouků</a:t>
            </a:r>
            <a:r>
              <a:rPr lang="cs-CZ" altLang="cs-CZ" sz="2000" b="1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(systém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),</a:t>
            </a:r>
            <a:endParaRPr lang="cs-CZ" altLang="cs-CZ" sz="20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68617" name="Text Box 9"/>
          <p:cNvSpPr txBox="1">
            <a:spLocks noChangeArrowheads="1"/>
          </p:cNvSpPr>
          <p:nvPr/>
        </p:nvSpPr>
        <p:spPr bwMode="auto">
          <a:xfrm>
            <a:off x="152400" y="4869160"/>
            <a:ext cx="89916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	rozvoj </a:t>
            </a:r>
            <a:r>
              <a:rPr lang="cs-CZ" altLang="cs-CZ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sekundárního tvrdého patra 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= patrové výběžky 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	</a:t>
            </a:r>
            <a:r>
              <a:rPr lang="cs-CZ" altLang="cs-CZ" sz="20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prae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-	</a:t>
            </a:r>
            <a:r>
              <a:rPr lang="cs-CZ" altLang="cs-CZ" sz="20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maxillare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a 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maxillare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+ 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palatina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, mezi primárním (spodina 	</a:t>
            </a:r>
            <a:r>
              <a:rPr lang="cs-CZ" altLang="cs-CZ" sz="20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neurocrania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) a sekundárním patrem 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ductus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nasopharyngicus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	posun choan 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dozadu (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Synapsida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Archosauromorpha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- krokodýli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), 	</a:t>
            </a:r>
            <a:r>
              <a:rPr lang="cs-CZ" altLang="cs-CZ" sz="2000" dirty="0" smtClean="0">
                <a:solidFill>
                  <a:srgbClr val="FF3300"/>
                </a:solidFill>
                <a:latin typeface="Comic Sans MS" panose="030F0702030302020204" pitchFamily="66" charset="0"/>
              </a:rPr>
              <a:t>redukce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: patrových zubů, krycích kostí dolní čelisti</a:t>
            </a:r>
          </a:p>
        </p:txBody>
      </p:sp>
      <p:sp>
        <p:nvSpPr>
          <p:cNvPr id="9" name="Rectangle 3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Amniota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2" grpId="0" autoUpdateAnimBg="0"/>
      <p:bldP spid="68613" grpId="0" autoUpdateAnimBg="0"/>
      <p:bldP spid="68614" grpId="0" autoUpdateAnimBg="0"/>
      <p:bldP spid="68617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85FFBA2-74E7-4CC5-9732-C92BA1295A0E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70</a:t>
            </a:fld>
            <a:endParaRPr lang="cs-CZ" altLang="cs-CZ" sz="1400" smtClean="0"/>
          </a:p>
        </p:txBody>
      </p:sp>
      <p:pic>
        <p:nvPicPr>
          <p:cNvPr id="91139" name="Picture 2" descr="C:\Documents and Settings\Zdeněk\Dokumenty\Obrázky\Pyron_snak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88" y="609600"/>
            <a:ext cx="4737100" cy="613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1" name="TextovéPole 6"/>
          <p:cNvSpPr txBox="1">
            <a:spLocks noChangeArrowheads="1"/>
          </p:cNvSpPr>
          <p:nvPr/>
        </p:nvSpPr>
        <p:spPr bwMode="auto">
          <a:xfrm>
            <a:off x="395288" y="1052513"/>
            <a:ext cx="2565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Systém Caenophidia</a:t>
            </a:r>
          </a:p>
        </p:txBody>
      </p:sp>
      <p:sp>
        <p:nvSpPr>
          <p:cNvPr id="91142" name="TextovéPole 7"/>
          <p:cNvSpPr txBox="1">
            <a:spLocks noChangeArrowheads="1"/>
          </p:cNvSpPr>
          <p:nvPr/>
        </p:nvSpPr>
        <p:spPr bwMode="auto">
          <a:xfrm>
            <a:off x="611188" y="6092825"/>
            <a:ext cx="1987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Pyron </a:t>
            </a:r>
            <a:r>
              <a:rPr lang="cs-CZ" altLang="cs-CZ" sz="1800" i="1">
                <a:latin typeface="Comic Sans MS" panose="030F0702030302020204" pitchFamily="66" charset="0"/>
              </a:rPr>
              <a:t>et al.</a:t>
            </a:r>
            <a:r>
              <a:rPr lang="cs-CZ" altLang="cs-CZ" sz="1800">
                <a:latin typeface="Comic Sans MS" panose="030F0702030302020204" pitchFamily="66" charset="0"/>
              </a:rPr>
              <a:t> 2010</a:t>
            </a:r>
          </a:p>
        </p:txBody>
      </p:sp>
      <p:sp>
        <p:nvSpPr>
          <p:cNvPr id="91143" name="Obdélník 1"/>
          <p:cNvSpPr>
            <a:spLocks noChangeArrowheads="1"/>
          </p:cNvSpPr>
          <p:nvPr/>
        </p:nvSpPr>
        <p:spPr bwMode="auto">
          <a:xfrm>
            <a:off x="3203575" y="2205038"/>
            <a:ext cx="863600" cy="144462"/>
          </a:xfrm>
          <a:prstGeom prst="rect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Arial" panose="020B0604020202020204" pitchFamily="34" charset="0"/>
            </a:endParaRPr>
          </a:p>
        </p:txBody>
      </p:sp>
      <p:sp>
        <p:nvSpPr>
          <p:cNvPr id="91144" name="Obdélník 7"/>
          <p:cNvSpPr>
            <a:spLocks noChangeArrowheads="1"/>
          </p:cNvSpPr>
          <p:nvPr/>
        </p:nvSpPr>
        <p:spPr bwMode="auto">
          <a:xfrm>
            <a:off x="6875463" y="1628775"/>
            <a:ext cx="865187" cy="144463"/>
          </a:xfrm>
          <a:prstGeom prst="rect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Arial" panose="020B0604020202020204" pitchFamily="34" charset="0"/>
            </a:endParaRPr>
          </a:p>
        </p:txBody>
      </p:sp>
      <p:sp>
        <p:nvSpPr>
          <p:cNvPr id="91145" name="Obdélník 8"/>
          <p:cNvSpPr>
            <a:spLocks noChangeArrowheads="1"/>
          </p:cNvSpPr>
          <p:nvPr/>
        </p:nvSpPr>
        <p:spPr bwMode="auto">
          <a:xfrm>
            <a:off x="7092950" y="5732463"/>
            <a:ext cx="863600" cy="144462"/>
          </a:xfrm>
          <a:prstGeom prst="rect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Arial" panose="020B0604020202020204" pitchFamily="34" charset="0"/>
            </a:endParaRPr>
          </a:p>
        </p:txBody>
      </p:sp>
      <p:sp>
        <p:nvSpPr>
          <p:cNvPr id="91146" name="Obdélník 9"/>
          <p:cNvSpPr>
            <a:spLocks noChangeArrowheads="1"/>
          </p:cNvSpPr>
          <p:nvPr/>
        </p:nvSpPr>
        <p:spPr bwMode="auto">
          <a:xfrm>
            <a:off x="5940425" y="2420938"/>
            <a:ext cx="863600" cy="144462"/>
          </a:xfrm>
          <a:prstGeom prst="rect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Arial" panose="020B0604020202020204" pitchFamily="34" charset="0"/>
            </a:endParaRPr>
          </a:p>
        </p:txBody>
      </p:sp>
      <p:sp>
        <p:nvSpPr>
          <p:cNvPr id="11" name="Rectangle 156"/>
          <p:cNvSpPr>
            <a:spLocks noChangeArrowheads="1"/>
          </p:cNvSpPr>
          <p:nvPr/>
        </p:nvSpPr>
        <p:spPr bwMode="auto">
          <a:xfrm>
            <a:off x="0" y="421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>
                <a:latin typeface="Comic Sans MS" pitchFamily="66" charset="0"/>
              </a:rPr>
              <a:t>X. </a:t>
            </a:r>
            <a:r>
              <a:rPr lang="cs-CZ" sz="1800" dirty="0" err="1" smtClean="0">
                <a:latin typeface="Comic Sans MS" pitchFamily="66" charset="0"/>
              </a:rPr>
              <a:t>Lepidosauria</a:t>
            </a:r>
            <a:r>
              <a:rPr lang="cs-CZ" sz="1800" dirty="0" smtClean="0">
                <a:latin typeface="Comic Sans MS" pitchFamily="66" charset="0"/>
              </a:rPr>
              <a:t> - </a:t>
            </a:r>
            <a:r>
              <a:rPr lang="cs-CZ" sz="1800" dirty="0" err="1" smtClean="0">
                <a:latin typeface="Comic Sans MS" pitchFamily="66" charset="0"/>
              </a:rPr>
              <a:t>Serpentes</a:t>
            </a:r>
            <a:endParaRPr lang="cs-CZ" sz="18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3" descr="slepák_ramphotyphlops austral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933825"/>
            <a:ext cx="331152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 Box 4"/>
          <p:cNvSpPr txBox="1">
            <a:spLocks noChangeArrowheads="1"/>
          </p:cNvSpPr>
          <p:nvPr/>
        </p:nvSpPr>
        <p:spPr bwMode="auto">
          <a:xfrm>
            <a:off x="5148263" y="6453188"/>
            <a:ext cx="3975100" cy="3667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Ramphotyphlops australis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- slepák </a:t>
            </a:r>
          </a:p>
        </p:txBody>
      </p:sp>
      <p:pic>
        <p:nvPicPr>
          <p:cNvPr id="92164" name="Picture 5" descr="slepák_typhlops_vermicularis01-5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57413"/>
            <a:ext cx="3762375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6" descr="slepák_Typhlops_vermicular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32313"/>
            <a:ext cx="3762375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6" name="Picture 7" descr="Treticulat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268413"/>
            <a:ext cx="3384550" cy="245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7" name="Text Box 8"/>
          <p:cNvSpPr txBox="1">
            <a:spLocks noChangeArrowheads="1"/>
          </p:cNvSpPr>
          <p:nvPr/>
        </p:nvSpPr>
        <p:spPr bwMode="auto">
          <a:xfrm>
            <a:off x="5256213" y="3429000"/>
            <a:ext cx="3708400" cy="366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Typhlops reticulatus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- slepák</a:t>
            </a:r>
          </a:p>
        </p:txBody>
      </p:sp>
      <p:sp>
        <p:nvSpPr>
          <p:cNvPr id="92168" name="Rectangle 10"/>
          <p:cNvSpPr>
            <a:spLocks noChangeArrowheads="1"/>
          </p:cNvSpPr>
          <p:nvPr/>
        </p:nvSpPr>
        <p:spPr bwMode="auto">
          <a:xfrm>
            <a:off x="0" y="476250"/>
            <a:ext cx="396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2"/>
                </a:solidFill>
                <a:latin typeface="Comic Sans MS" panose="030F0702030302020204" pitchFamily="66" charset="0"/>
              </a:rPr>
              <a:t>Serpentes (Ophidia) - hadi</a:t>
            </a:r>
          </a:p>
        </p:txBody>
      </p:sp>
      <p:sp>
        <p:nvSpPr>
          <p:cNvPr id="92169" name="Rectangle 11"/>
          <p:cNvSpPr>
            <a:spLocks noChangeArrowheads="1"/>
          </p:cNvSpPr>
          <p:nvPr/>
        </p:nvSpPr>
        <p:spPr bwMode="auto">
          <a:xfrm>
            <a:off x="4067175" y="463550"/>
            <a:ext cx="2127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CC3300"/>
                </a:solidFill>
                <a:latin typeface="Comic Sans MS" panose="030F0702030302020204" pitchFamily="66" charset="0"/>
              </a:rPr>
              <a:t>Scolecophidia</a:t>
            </a:r>
          </a:p>
        </p:txBody>
      </p:sp>
      <p:sp>
        <p:nvSpPr>
          <p:cNvPr id="92170" name="Rectangle 12"/>
          <p:cNvSpPr>
            <a:spLocks noChangeArrowheads="1"/>
          </p:cNvSpPr>
          <p:nvPr/>
        </p:nvSpPr>
        <p:spPr bwMode="auto">
          <a:xfrm>
            <a:off x="0" y="1773238"/>
            <a:ext cx="5492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Typhlops vermicularis 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- s. nažloutlý, Balkán, 40 cm</a:t>
            </a:r>
          </a:p>
        </p:txBody>
      </p:sp>
      <p:sp>
        <p:nvSpPr>
          <p:cNvPr id="92171" name="Rectangle 2"/>
          <p:cNvSpPr>
            <a:spLocks noChangeArrowheads="1"/>
          </p:cNvSpPr>
          <p:nvPr/>
        </p:nvSpPr>
        <p:spPr bwMode="auto">
          <a:xfrm>
            <a:off x="185738" y="898525"/>
            <a:ext cx="8923337" cy="9461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CC3300"/>
                </a:solidFill>
                <a:latin typeface="Comic Sans MS" panose="030F0702030302020204" pitchFamily="66" charset="0"/>
              </a:rPr>
              <a:t>Typhlopidae - slepákovití</a:t>
            </a: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na hřbetě i břiše stejně velké šupiny, podzemní, zakrnělé oči, malá hlava, 230 druhů, 10-95 cm, zachována pánev, chybí levá plíce </a:t>
            </a:r>
            <a:b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</a:b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a levý vejcovod, oviparní a ovoviviparní, v Evropě jen:.</a:t>
            </a:r>
            <a:endParaRPr lang="cs-CZ" altLang="cs-CZ" sz="200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ctangle 156"/>
          <p:cNvSpPr>
            <a:spLocks noChangeArrowheads="1"/>
          </p:cNvSpPr>
          <p:nvPr/>
        </p:nvSpPr>
        <p:spPr bwMode="auto">
          <a:xfrm>
            <a:off x="0" y="421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X.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Lepidosauria</a:t>
            </a:r>
            <a:r>
              <a:rPr lang="cs-CZ" sz="1800" dirty="0" smtClean="0">
                <a:solidFill>
                  <a:schemeClr val="bg2"/>
                </a:solidFill>
                <a:latin typeface="Comic Sans MS" pitchFamily="66" charset="0"/>
              </a:rPr>
              <a:t> -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Serpentes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3" descr="b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3644900"/>
            <a:ext cx="429736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ext Box 4"/>
          <p:cNvSpPr txBox="1">
            <a:spLocks noChangeArrowheads="1"/>
          </p:cNvSpPr>
          <p:nvPr/>
        </p:nvSpPr>
        <p:spPr bwMode="auto">
          <a:xfrm>
            <a:off x="258763" y="3244850"/>
            <a:ext cx="4313237" cy="366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Boa constrictor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- hroznýš královský</a:t>
            </a:r>
            <a:endParaRPr lang="cs-CZ" altLang="cs-CZ" sz="240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93188" name="Picture 5" descr="Emurin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192588"/>
            <a:ext cx="3810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6" descr="Eunectes_2bigir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0" y="1412875"/>
            <a:ext cx="315595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0" name="Rectangle 7"/>
          <p:cNvSpPr>
            <a:spLocks noChangeArrowheads="1"/>
          </p:cNvSpPr>
          <p:nvPr/>
        </p:nvSpPr>
        <p:spPr bwMode="auto">
          <a:xfrm>
            <a:off x="76200" y="1268413"/>
            <a:ext cx="5072063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CC3300"/>
                </a:solidFill>
                <a:latin typeface="Comic Sans MS" panose="030F0702030302020204" pitchFamily="66" charset="0"/>
              </a:rPr>
              <a:t>Boidae - hroznýšovití</a:t>
            </a: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zachována pánev a zbytek femuru (přichycovací drápky u kloaky samců), břišní šupiny větší než hřbetní, 1 řada podocasních šupin, obě plíce funkční, škrtiči, ovoviviparní (</a:t>
            </a: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Boa, Eunectes, Eryx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), v Evropě </a:t>
            </a: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Eryx jaculus 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(Turecko)</a:t>
            </a:r>
          </a:p>
        </p:txBody>
      </p:sp>
      <p:sp>
        <p:nvSpPr>
          <p:cNvPr id="93191" name="Text Box 8"/>
          <p:cNvSpPr txBox="1">
            <a:spLocks noChangeArrowheads="1"/>
          </p:cNvSpPr>
          <p:nvPr/>
        </p:nvSpPr>
        <p:spPr bwMode="auto">
          <a:xfrm>
            <a:off x="4859338" y="4149725"/>
            <a:ext cx="3849687" cy="366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Eunectes murinus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- anakonda velká</a:t>
            </a:r>
          </a:p>
        </p:txBody>
      </p:sp>
      <p:sp>
        <p:nvSpPr>
          <p:cNvPr id="93192" name="Rectangle 9"/>
          <p:cNvSpPr>
            <a:spLocks noChangeArrowheads="1"/>
          </p:cNvSpPr>
          <p:nvPr/>
        </p:nvSpPr>
        <p:spPr bwMode="auto">
          <a:xfrm>
            <a:off x="39688" y="571500"/>
            <a:ext cx="396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2"/>
                </a:solidFill>
                <a:latin typeface="Comic Sans MS" panose="030F0702030302020204" pitchFamily="66" charset="0"/>
              </a:rPr>
              <a:t>Serpentes (Ophidia) - hadi</a:t>
            </a:r>
          </a:p>
        </p:txBody>
      </p:sp>
      <p:sp>
        <p:nvSpPr>
          <p:cNvPr id="93193" name="Rectangle 10"/>
          <p:cNvSpPr>
            <a:spLocks noChangeArrowheads="1"/>
          </p:cNvSpPr>
          <p:nvPr/>
        </p:nvSpPr>
        <p:spPr bwMode="auto">
          <a:xfrm>
            <a:off x="4211638" y="549275"/>
            <a:ext cx="2024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CC3300"/>
                </a:solidFill>
                <a:latin typeface="Comic Sans MS" panose="030F0702030302020204" pitchFamily="66" charset="0"/>
              </a:rPr>
              <a:t>„Henophidia“</a:t>
            </a:r>
          </a:p>
        </p:txBody>
      </p:sp>
      <p:sp>
        <p:nvSpPr>
          <p:cNvPr id="11" name="Rectangle 156"/>
          <p:cNvSpPr>
            <a:spLocks noChangeArrowheads="1"/>
          </p:cNvSpPr>
          <p:nvPr/>
        </p:nvSpPr>
        <p:spPr bwMode="auto">
          <a:xfrm>
            <a:off x="0" y="421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X.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Lepidosauria</a:t>
            </a:r>
            <a:r>
              <a:rPr lang="cs-CZ" sz="1800" dirty="0" smtClean="0">
                <a:solidFill>
                  <a:schemeClr val="bg2"/>
                </a:solidFill>
                <a:latin typeface="Comic Sans MS" pitchFamily="66" charset="0"/>
              </a:rPr>
              <a:t> -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Serpentes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304800" y="1231900"/>
            <a:ext cx="2652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CC3300"/>
                </a:solidFill>
                <a:latin typeface="Comic Sans MS" panose="030F0702030302020204" pitchFamily="66" charset="0"/>
              </a:rPr>
              <a:t>Boidae - hroznýšovití</a:t>
            </a:r>
          </a:p>
        </p:txBody>
      </p:sp>
      <p:pic>
        <p:nvPicPr>
          <p:cNvPr id="94211" name="Picture 3" descr="ejacu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2219325"/>
            <a:ext cx="680878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2700338" y="5942013"/>
            <a:ext cx="3683000" cy="3667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Eryx jaculus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- hroznýšek turecký</a:t>
            </a:r>
          </a:p>
        </p:txBody>
      </p:sp>
      <p:sp>
        <p:nvSpPr>
          <p:cNvPr id="94213" name="Rectangle 5"/>
          <p:cNvSpPr>
            <a:spLocks noChangeArrowheads="1"/>
          </p:cNvSpPr>
          <p:nvPr/>
        </p:nvSpPr>
        <p:spPr bwMode="auto">
          <a:xfrm>
            <a:off x="39688" y="617538"/>
            <a:ext cx="396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2"/>
                </a:solidFill>
                <a:latin typeface="Comic Sans MS" panose="030F0702030302020204" pitchFamily="66" charset="0"/>
              </a:rPr>
              <a:t>Serpentes (Ophidia) - hadi</a:t>
            </a:r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4211638" y="644525"/>
            <a:ext cx="2024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CC3300"/>
                </a:solidFill>
                <a:latin typeface="Comic Sans MS" panose="030F0702030302020204" pitchFamily="66" charset="0"/>
              </a:rPr>
              <a:t>„Henophidia“</a:t>
            </a:r>
          </a:p>
        </p:txBody>
      </p:sp>
      <p:sp>
        <p:nvSpPr>
          <p:cNvPr id="94215" name="Text Box 8"/>
          <p:cNvSpPr txBox="1">
            <a:spLocks noChangeArrowheads="1"/>
          </p:cNvSpPr>
          <p:nvPr/>
        </p:nvSpPr>
        <p:spPr bwMode="auto">
          <a:xfrm>
            <a:off x="695325" y="1519238"/>
            <a:ext cx="302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CC3300"/>
                </a:solidFill>
                <a:latin typeface="Comic Sans MS" panose="030F0702030302020204" pitchFamily="66" charset="0"/>
              </a:rPr>
              <a:t>Erycinae - hroznýškovití</a:t>
            </a:r>
          </a:p>
        </p:txBody>
      </p:sp>
      <p:sp>
        <p:nvSpPr>
          <p:cNvPr id="9" name="Rectangle 156"/>
          <p:cNvSpPr>
            <a:spLocks noChangeArrowheads="1"/>
          </p:cNvSpPr>
          <p:nvPr/>
        </p:nvSpPr>
        <p:spPr bwMode="auto">
          <a:xfrm>
            <a:off x="0" y="421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X.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Lepidosauria</a:t>
            </a:r>
            <a:r>
              <a:rPr lang="cs-CZ" sz="1800" dirty="0" smtClean="0">
                <a:solidFill>
                  <a:schemeClr val="bg2"/>
                </a:solidFill>
                <a:latin typeface="Comic Sans MS" pitchFamily="66" charset="0"/>
              </a:rPr>
              <a:t> -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Serpentes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Python regius_1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39938"/>
            <a:ext cx="3038475" cy="210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5235" name="Group 3"/>
          <p:cNvGrpSpPr>
            <a:grpSpLocks/>
          </p:cNvGrpSpPr>
          <p:nvPr/>
        </p:nvGrpSpPr>
        <p:grpSpPr bwMode="auto">
          <a:xfrm>
            <a:off x="5410200" y="1476375"/>
            <a:ext cx="3810000" cy="2894013"/>
            <a:chOff x="2880" y="497"/>
            <a:chExt cx="2400" cy="1823"/>
          </a:xfrm>
        </p:grpSpPr>
        <p:sp>
          <p:nvSpPr>
            <p:cNvPr id="95245" name="Text Box 4"/>
            <p:cNvSpPr txBox="1">
              <a:spLocks noChangeArrowheads="1"/>
            </p:cNvSpPr>
            <p:nvPr/>
          </p:nvSpPr>
          <p:spPr bwMode="auto">
            <a:xfrm>
              <a:off x="2880" y="497"/>
              <a:ext cx="2353" cy="23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 i="1">
                  <a:solidFill>
                    <a:schemeClr val="bg2"/>
                  </a:solidFill>
                  <a:latin typeface="Comic Sans MS" panose="030F0702030302020204" pitchFamily="66" charset="0"/>
                </a:rPr>
                <a:t>Python molurus</a:t>
              </a:r>
              <a:r>
                <a:rPr lang="cs-CZ" altLang="cs-CZ" sz="1800">
                  <a:solidFill>
                    <a:schemeClr val="bg2"/>
                  </a:solidFill>
                  <a:latin typeface="Comic Sans MS" panose="030F0702030302020204" pitchFamily="66" charset="0"/>
                </a:rPr>
                <a:t> - krajta tygrovitá</a:t>
              </a:r>
            </a:p>
          </p:txBody>
        </p:sp>
        <p:pic>
          <p:nvPicPr>
            <p:cNvPr id="95246" name="Picture 5" descr="Python_moluru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768"/>
              <a:ext cx="2400" cy="155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5236" name="Text Box 6"/>
          <p:cNvSpPr txBox="1">
            <a:spLocks noChangeArrowheads="1"/>
          </p:cNvSpPr>
          <p:nvPr/>
        </p:nvSpPr>
        <p:spPr bwMode="auto">
          <a:xfrm>
            <a:off x="304800" y="1670050"/>
            <a:ext cx="3584575" cy="366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Python regius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- krajta královská</a:t>
            </a:r>
          </a:p>
        </p:txBody>
      </p:sp>
      <p:pic>
        <p:nvPicPr>
          <p:cNvPr id="95237" name="Picture 7" descr="Python_moluru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4365625"/>
            <a:ext cx="375285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ure 8" descr="Python_reticulatus_retic_goldstr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11675"/>
            <a:ext cx="3182938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9" name="Text Box 9"/>
          <p:cNvSpPr txBox="1">
            <a:spLocks noChangeArrowheads="1"/>
          </p:cNvSpPr>
          <p:nvPr/>
        </p:nvSpPr>
        <p:spPr bwMode="auto">
          <a:xfrm>
            <a:off x="290513" y="4141788"/>
            <a:ext cx="4281487" cy="3667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Python reticulatus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- krajta mřížkovaná</a:t>
            </a:r>
          </a:p>
        </p:txBody>
      </p:sp>
      <p:pic>
        <p:nvPicPr>
          <p:cNvPr id="95240" name="Picture 10" descr="python_rticulatu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724400"/>
            <a:ext cx="18986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41" name="Rectangle 11"/>
          <p:cNvSpPr>
            <a:spLocks noChangeArrowheads="1"/>
          </p:cNvSpPr>
          <p:nvPr/>
        </p:nvSpPr>
        <p:spPr bwMode="auto">
          <a:xfrm>
            <a:off x="304800" y="957263"/>
            <a:ext cx="90678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CC3300"/>
                </a:solidFill>
                <a:latin typeface="Comic Sans MS" panose="030F0702030302020204" pitchFamily="66" charset="0"/>
              </a:rPr>
              <a:t>Pythonidae - krajtovití</a:t>
            </a: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podobní hroznýšům, jen ve Starém světě, zuby i na mezičelisti (praemaxilla), oviparní, (Python)</a:t>
            </a:r>
            <a:endParaRPr lang="cs-CZ" altLang="cs-CZ" sz="200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95242" name="Rectangle 12"/>
          <p:cNvSpPr>
            <a:spLocks noChangeArrowheads="1"/>
          </p:cNvSpPr>
          <p:nvPr/>
        </p:nvSpPr>
        <p:spPr bwMode="auto">
          <a:xfrm>
            <a:off x="39688" y="466725"/>
            <a:ext cx="396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2"/>
                </a:solidFill>
                <a:latin typeface="Comic Sans MS" panose="030F0702030302020204" pitchFamily="66" charset="0"/>
              </a:rPr>
              <a:t>Serpentes (Ophidia) - hadi</a:t>
            </a:r>
          </a:p>
        </p:txBody>
      </p:sp>
      <p:sp>
        <p:nvSpPr>
          <p:cNvPr id="95243" name="Rectangle 13"/>
          <p:cNvSpPr>
            <a:spLocks noChangeArrowheads="1"/>
          </p:cNvSpPr>
          <p:nvPr/>
        </p:nvSpPr>
        <p:spPr bwMode="auto">
          <a:xfrm>
            <a:off x="4284663" y="476250"/>
            <a:ext cx="2024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CC3300"/>
                </a:solidFill>
                <a:latin typeface="Comic Sans MS" panose="030F0702030302020204" pitchFamily="66" charset="0"/>
              </a:rPr>
              <a:t>„Henophidia“</a:t>
            </a:r>
          </a:p>
        </p:txBody>
      </p:sp>
      <p:sp>
        <p:nvSpPr>
          <p:cNvPr id="15" name="Rectangle 156"/>
          <p:cNvSpPr>
            <a:spLocks noChangeArrowheads="1"/>
          </p:cNvSpPr>
          <p:nvPr/>
        </p:nvSpPr>
        <p:spPr bwMode="auto">
          <a:xfrm>
            <a:off x="0" y="421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X.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Lepidosauria</a:t>
            </a:r>
            <a:r>
              <a:rPr lang="cs-CZ" sz="1800" dirty="0" smtClean="0">
                <a:solidFill>
                  <a:schemeClr val="bg2"/>
                </a:solidFill>
                <a:latin typeface="Comic Sans MS" pitchFamily="66" charset="0"/>
              </a:rPr>
              <a:t> -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Serpentes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7" descr="Natrix_natrix_fem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62475"/>
            <a:ext cx="4248150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8" descr="Líhnutí užov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52650"/>
            <a:ext cx="424815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Text Box 2"/>
          <p:cNvSpPr txBox="1">
            <a:spLocks noChangeArrowheads="1"/>
          </p:cNvSpPr>
          <p:nvPr/>
        </p:nvSpPr>
        <p:spPr bwMode="auto">
          <a:xfrm>
            <a:off x="395288" y="4292600"/>
            <a:ext cx="20034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i="1">
                <a:solidFill>
                  <a:schemeClr val="bg2"/>
                </a:solidFill>
                <a:latin typeface="Comic Sans MS" panose="030F0702030302020204" pitchFamily="66" charset="0"/>
              </a:rPr>
              <a:t>Coronella austriaca</a:t>
            </a:r>
          </a:p>
        </p:txBody>
      </p:sp>
      <p:pic>
        <p:nvPicPr>
          <p:cNvPr id="96261" name="Picture 3" descr="Corenella_austria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98700"/>
            <a:ext cx="3182938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Picture 4" descr="CoronellaAustriac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0"/>
            <a:ext cx="31813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3" name="Text Box 6"/>
          <p:cNvSpPr txBox="1">
            <a:spLocks noChangeArrowheads="1"/>
          </p:cNvSpPr>
          <p:nvPr/>
        </p:nvSpPr>
        <p:spPr bwMode="auto">
          <a:xfrm>
            <a:off x="5351463" y="1838325"/>
            <a:ext cx="14779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i="1">
                <a:solidFill>
                  <a:schemeClr val="bg2"/>
                </a:solidFill>
                <a:latin typeface="Comic Sans MS" panose="030F0702030302020204" pitchFamily="66" charset="0"/>
              </a:rPr>
              <a:t>Natrix natrix</a:t>
            </a:r>
          </a:p>
        </p:txBody>
      </p:sp>
      <p:sp>
        <p:nvSpPr>
          <p:cNvPr id="96264" name="Rectangle 9"/>
          <p:cNvSpPr>
            <a:spLocks noChangeArrowheads="1"/>
          </p:cNvSpPr>
          <p:nvPr/>
        </p:nvSpPr>
        <p:spPr bwMode="auto">
          <a:xfrm>
            <a:off x="152400" y="840060"/>
            <a:ext cx="8991600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solidFill>
                  <a:srgbClr val="CC3300"/>
                </a:solidFill>
                <a:latin typeface="Comic Sans MS" panose="030F0702030302020204" pitchFamily="66" charset="0"/>
              </a:rPr>
              <a:t>Colubridae</a:t>
            </a:r>
            <a:r>
              <a:rPr lang="cs-CZ" altLang="cs-CZ" sz="2000" dirty="0">
                <a:solidFill>
                  <a:srgbClr val="CC3300"/>
                </a:solidFill>
                <a:latin typeface="Comic Sans MS" panose="030F0702030302020204" pitchFamily="66" charset="0"/>
              </a:rPr>
              <a:t> - užovkovití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přes </a:t>
            </a:r>
            <a:r>
              <a:rPr lang="cs-CZ" altLang="cs-CZ" sz="1800" dirty="0">
                <a:solidFill>
                  <a:srgbClr val="FF3300"/>
                </a:solidFill>
                <a:latin typeface="Comic Sans MS" panose="030F0702030302020204" pitchFamily="66" charset="0"/>
              </a:rPr>
              <a:t>1800</a:t>
            </a:r>
            <a:r>
              <a:rPr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 druhů, štíhlí, 15-400 cm, i </a:t>
            </a:r>
            <a:r>
              <a:rPr lang="cs-CZ" altLang="cs-CZ" sz="1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opistoglyfní</a:t>
            </a:r>
            <a:r>
              <a:rPr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 s </a:t>
            </a:r>
            <a:r>
              <a:rPr lang="cs-CZ" altLang="cs-CZ" sz="1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Duvernoyovou</a:t>
            </a:r>
            <a:r>
              <a:rPr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 žlázou, bez pánve a levé plíce, (užovky </a:t>
            </a:r>
            <a:r>
              <a:rPr lang="cs-CZ" altLang="cs-CZ" sz="1800" i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Coluber</a:t>
            </a:r>
            <a:r>
              <a:rPr lang="cs-CZ" altLang="cs-CZ" sz="1800" i="1" dirty="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lang="cs-CZ" altLang="cs-CZ" sz="1800" i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Zamenis</a:t>
            </a:r>
            <a:r>
              <a:rPr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lang="cs-CZ" altLang="cs-CZ" sz="1800" i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Elaphe</a:t>
            </a:r>
            <a:r>
              <a:rPr lang="cs-CZ" altLang="cs-CZ" sz="1800" i="1" dirty="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lang="cs-CZ" altLang="cs-CZ" sz="1800" i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Coronella</a:t>
            </a:r>
            <a:r>
              <a:rPr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lang="cs-CZ" altLang="cs-CZ" sz="1800" i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Natrix</a:t>
            </a:r>
            <a:r>
              <a:rPr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, korálovky </a:t>
            </a:r>
            <a:r>
              <a:rPr lang="cs-CZ" altLang="cs-CZ" sz="1800" i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Lampropeltis</a:t>
            </a:r>
            <a:r>
              <a:rPr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lang="cs-CZ" altLang="cs-CZ" sz="1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vejcožrout</a:t>
            </a:r>
            <a:r>
              <a:rPr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800" i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Dasypeltis</a:t>
            </a:r>
            <a:r>
              <a:rPr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, bojga </a:t>
            </a:r>
            <a:r>
              <a:rPr lang="cs-CZ" altLang="cs-CZ" sz="1800" i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Boiga</a:t>
            </a:r>
            <a:r>
              <a:rPr lang="cs-CZ" altLang="cs-CZ" sz="1800" i="1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aj.), asi </a:t>
            </a:r>
            <a:r>
              <a:rPr lang="cs-CZ" altLang="cs-CZ" sz="1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parafyletický</a:t>
            </a:r>
            <a:r>
              <a:rPr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 taxon</a:t>
            </a:r>
          </a:p>
        </p:txBody>
      </p:sp>
      <p:sp>
        <p:nvSpPr>
          <p:cNvPr id="96265" name="Rectangle 10"/>
          <p:cNvSpPr>
            <a:spLocks noChangeArrowheads="1"/>
          </p:cNvSpPr>
          <p:nvPr/>
        </p:nvSpPr>
        <p:spPr bwMode="auto">
          <a:xfrm>
            <a:off x="39688" y="451520"/>
            <a:ext cx="396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Serpentes</a:t>
            </a:r>
            <a:r>
              <a:rPr lang="cs-CZ" altLang="cs-CZ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 (</a:t>
            </a:r>
            <a:r>
              <a:rPr lang="cs-CZ" altLang="cs-CZ" sz="24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Ophidia</a:t>
            </a:r>
            <a:r>
              <a:rPr lang="cs-CZ" altLang="cs-CZ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) - hadi</a:t>
            </a:r>
          </a:p>
        </p:txBody>
      </p:sp>
      <p:sp>
        <p:nvSpPr>
          <p:cNvPr id="96266" name="Rectangle 11"/>
          <p:cNvSpPr>
            <a:spLocks noChangeArrowheads="1"/>
          </p:cNvSpPr>
          <p:nvPr/>
        </p:nvSpPr>
        <p:spPr bwMode="auto">
          <a:xfrm>
            <a:off x="4154488" y="446758"/>
            <a:ext cx="35829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CC3300"/>
                </a:solidFill>
                <a:latin typeface="Comic Sans MS" panose="030F0702030302020204" pitchFamily="66" charset="0"/>
              </a:rPr>
              <a:t>Caenophidia</a:t>
            </a:r>
            <a:r>
              <a:rPr lang="cs-CZ" altLang="cs-CZ" sz="2400" dirty="0">
                <a:solidFill>
                  <a:srgbClr val="CC3300"/>
                </a:solidFill>
                <a:latin typeface="Comic Sans MS" panose="030F0702030302020204" pitchFamily="66" charset="0"/>
              </a:rPr>
              <a:t> - </a:t>
            </a:r>
            <a:r>
              <a:rPr lang="cs-CZ" altLang="cs-CZ" sz="2000" dirty="0" err="1">
                <a:solidFill>
                  <a:srgbClr val="CC3300"/>
                </a:solidFill>
                <a:latin typeface="Comic Sans MS" panose="030F0702030302020204" pitchFamily="66" charset="0"/>
              </a:rPr>
              <a:t>Colubroidea</a:t>
            </a:r>
            <a:endParaRPr lang="cs-CZ" altLang="cs-CZ" sz="2000" dirty="0">
              <a:solidFill>
                <a:srgbClr val="CC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96268" name="Text Box 2"/>
          <p:cNvSpPr txBox="1">
            <a:spLocks noChangeArrowheads="1"/>
          </p:cNvSpPr>
          <p:nvPr/>
        </p:nvSpPr>
        <p:spPr bwMode="auto">
          <a:xfrm>
            <a:off x="323850" y="1989138"/>
            <a:ext cx="1828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i="1">
                <a:solidFill>
                  <a:schemeClr val="bg2"/>
                </a:solidFill>
                <a:latin typeface="Comic Sans MS" panose="030F0702030302020204" pitchFamily="66" charset="0"/>
              </a:rPr>
              <a:t>Natrix tessellata</a:t>
            </a:r>
          </a:p>
        </p:txBody>
      </p:sp>
      <p:sp>
        <p:nvSpPr>
          <p:cNvPr id="13" name="Rectangle 156"/>
          <p:cNvSpPr>
            <a:spLocks noChangeArrowheads="1"/>
          </p:cNvSpPr>
          <p:nvPr/>
        </p:nvSpPr>
        <p:spPr bwMode="auto">
          <a:xfrm>
            <a:off x="0" y="421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X.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Lepidosauria</a:t>
            </a:r>
            <a:r>
              <a:rPr lang="cs-CZ" sz="1800" dirty="0" smtClean="0">
                <a:solidFill>
                  <a:schemeClr val="bg2"/>
                </a:solidFill>
                <a:latin typeface="Comic Sans MS" pitchFamily="66" charset="0"/>
              </a:rPr>
              <a:t> -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Serpentes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4" descr="Elaphe longissima_pred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89363"/>
            <a:ext cx="3157538" cy="279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ext Box 5"/>
          <p:cNvSpPr txBox="1">
            <a:spLocks noChangeArrowheads="1"/>
          </p:cNvSpPr>
          <p:nvPr/>
        </p:nvSpPr>
        <p:spPr bwMode="auto">
          <a:xfrm>
            <a:off x="377825" y="1484313"/>
            <a:ext cx="3757613" cy="3667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Zamenis longissimus -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u. stromová</a:t>
            </a:r>
            <a:endParaRPr lang="cs-CZ" altLang="cs-CZ" sz="240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97284" name="Text Box 6"/>
          <p:cNvSpPr txBox="1">
            <a:spLocks noChangeArrowheads="1"/>
          </p:cNvSpPr>
          <p:nvPr/>
        </p:nvSpPr>
        <p:spPr bwMode="auto">
          <a:xfrm>
            <a:off x="304800" y="944563"/>
            <a:ext cx="28749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CC3300"/>
                </a:solidFill>
                <a:latin typeface="Comic Sans MS" panose="030F0702030302020204" pitchFamily="66" charset="0"/>
              </a:rPr>
              <a:t>Colubridae - užovkovití</a:t>
            </a:r>
            <a:endParaRPr lang="cs-CZ" altLang="cs-CZ" sz="2400">
              <a:solidFill>
                <a:srgbClr val="CC33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97285" name="Group 15"/>
          <p:cNvGrpSpPr>
            <a:grpSpLocks/>
          </p:cNvGrpSpPr>
          <p:nvPr/>
        </p:nvGrpSpPr>
        <p:grpSpPr bwMode="auto">
          <a:xfrm>
            <a:off x="3563938" y="4699000"/>
            <a:ext cx="3124200" cy="1898650"/>
            <a:chOff x="249" y="3124"/>
            <a:chExt cx="1968" cy="1196"/>
          </a:xfrm>
        </p:grpSpPr>
        <p:pic>
          <p:nvPicPr>
            <p:cNvPr id="97292" name="Picture 2" descr="elaphe_ju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3124"/>
              <a:ext cx="1968" cy="1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7293" name="Text Box 8"/>
            <p:cNvSpPr txBox="1">
              <a:spLocks noChangeArrowheads="1"/>
            </p:cNvSpPr>
            <p:nvPr/>
          </p:nvSpPr>
          <p:spPr bwMode="auto">
            <a:xfrm>
              <a:off x="1746" y="3203"/>
              <a:ext cx="319" cy="23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bg2"/>
                  </a:solidFill>
                  <a:latin typeface="Comic Sans MS" panose="030F0702030302020204" pitchFamily="66" charset="0"/>
                </a:rPr>
                <a:t>juv</a:t>
              </a:r>
            </a:p>
          </p:txBody>
        </p:sp>
      </p:grpSp>
      <p:pic>
        <p:nvPicPr>
          <p:cNvPr id="97286" name="Picture 9" descr="elaphe_portr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44675"/>
            <a:ext cx="31242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7" name="Picture 10" descr="Elaphe_guttata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077913"/>
            <a:ext cx="37719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8" name="Text Box 11"/>
          <p:cNvSpPr txBox="1">
            <a:spLocks noChangeArrowheads="1"/>
          </p:cNvSpPr>
          <p:nvPr/>
        </p:nvSpPr>
        <p:spPr bwMode="auto">
          <a:xfrm>
            <a:off x="5076825" y="4005263"/>
            <a:ext cx="3671888" cy="3667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Elaphe guttata </a:t>
            </a: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- u. červená</a:t>
            </a:r>
            <a:endParaRPr lang="cs-CZ" altLang="cs-CZ" sz="240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97289" name="Rectangle 12"/>
          <p:cNvSpPr>
            <a:spLocks noChangeArrowheads="1"/>
          </p:cNvSpPr>
          <p:nvPr/>
        </p:nvSpPr>
        <p:spPr bwMode="auto">
          <a:xfrm>
            <a:off x="39688" y="546100"/>
            <a:ext cx="396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2"/>
                </a:solidFill>
                <a:latin typeface="Comic Sans MS" panose="030F0702030302020204" pitchFamily="66" charset="0"/>
              </a:rPr>
              <a:t>Serpentes (Ophidia) - hadi</a:t>
            </a:r>
          </a:p>
        </p:txBody>
      </p:sp>
      <p:sp>
        <p:nvSpPr>
          <p:cNvPr id="97290" name="Rectangle 13"/>
          <p:cNvSpPr>
            <a:spLocks noChangeArrowheads="1"/>
          </p:cNvSpPr>
          <p:nvPr/>
        </p:nvSpPr>
        <p:spPr bwMode="auto">
          <a:xfrm>
            <a:off x="4154488" y="523875"/>
            <a:ext cx="1857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CC3300"/>
                </a:solidFill>
                <a:latin typeface="Comic Sans MS" panose="030F0702030302020204" pitchFamily="66" charset="0"/>
              </a:rPr>
              <a:t>Caenophidia</a:t>
            </a:r>
          </a:p>
        </p:txBody>
      </p:sp>
      <p:sp>
        <p:nvSpPr>
          <p:cNvPr id="14" name="Rectangle 156"/>
          <p:cNvSpPr>
            <a:spLocks noChangeArrowheads="1"/>
          </p:cNvSpPr>
          <p:nvPr/>
        </p:nvSpPr>
        <p:spPr bwMode="auto">
          <a:xfrm>
            <a:off x="0" y="421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X.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Lepidosauria</a:t>
            </a:r>
            <a:r>
              <a:rPr lang="cs-CZ" sz="1800" dirty="0" smtClean="0">
                <a:solidFill>
                  <a:schemeClr val="bg2"/>
                </a:solidFill>
                <a:latin typeface="Comic Sans MS" pitchFamily="66" charset="0"/>
              </a:rPr>
              <a:t> -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Serpentes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korálov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1700213"/>
            <a:ext cx="2730500" cy="25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457200" y="1262063"/>
            <a:ext cx="26241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korálovka </a:t>
            </a: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Lampropeltis</a:t>
            </a:r>
            <a:endParaRPr lang="cs-CZ" altLang="cs-CZ" sz="180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98308" name="Text Box 6"/>
          <p:cNvSpPr txBox="1">
            <a:spLocks noChangeArrowheads="1"/>
          </p:cNvSpPr>
          <p:nvPr/>
        </p:nvSpPr>
        <p:spPr bwMode="auto">
          <a:xfrm>
            <a:off x="328613" y="944563"/>
            <a:ext cx="28749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CC3300"/>
                </a:solidFill>
                <a:latin typeface="Comic Sans MS" panose="030F0702030302020204" pitchFamily="66" charset="0"/>
              </a:rPr>
              <a:t>Colubridae - užovkovití</a:t>
            </a:r>
            <a:endParaRPr lang="cs-CZ" altLang="cs-CZ" sz="2400">
              <a:solidFill>
                <a:srgbClr val="CC33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8309" name="Picture 7" descr="korálovka_0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59275"/>
            <a:ext cx="2962275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0" name="Text Box 8"/>
          <p:cNvSpPr txBox="1">
            <a:spLocks noChangeArrowheads="1"/>
          </p:cNvSpPr>
          <p:nvPr/>
        </p:nvSpPr>
        <p:spPr bwMode="auto">
          <a:xfrm>
            <a:off x="179388" y="6367463"/>
            <a:ext cx="4262437" cy="3698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2"/>
                </a:solidFill>
                <a:latin typeface="Comic Sans MS" panose="030F0702030302020204" pitchFamily="66" charset="0"/>
              </a:rPr>
              <a:t>korálovka </a:t>
            </a:r>
            <a:r>
              <a:rPr lang="cs-CZ" altLang="cs-CZ" sz="1600" i="1">
                <a:solidFill>
                  <a:schemeClr val="bg2"/>
                </a:solidFill>
                <a:latin typeface="Comic Sans MS" panose="030F0702030302020204" pitchFamily="66" charset="0"/>
              </a:rPr>
              <a:t>Erythrolamprus </a:t>
            </a: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– </a:t>
            </a:r>
            <a:r>
              <a:rPr lang="cs-CZ" altLang="cs-CZ" sz="1600">
                <a:solidFill>
                  <a:schemeClr val="bg2"/>
                </a:solidFill>
                <a:latin typeface="Comic Sans MS" panose="030F0702030302020204" pitchFamily="66" charset="0"/>
              </a:rPr>
              <a:t>méně jedovatá</a:t>
            </a:r>
          </a:p>
        </p:txBody>
      </p:sp>
      <p:sp>
        <p:nvSpPr>
          <p:cNvPr id="98311" name="Line 11"/>
          <p:cNvSpPr>
            <a:spLocks noChangeShapeType="1"/>
          </p:cNvSpPr>
          <p:nvPr/>
        </p:nvSpPr>
        <p:spPr bwMode="auto">
          <a:xfrm>
            <a:off x="4572000" y="981075"/>
            <a:ext cx="0" cy="587692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98312" name="Rectangle 12"/>
          <p:cNvSpPr>
            <a:spLocks noChangeArrowheads="1"/>
          </p:cNvSpPr>
          <p:nvPr/>
        </p:nvSpPr>
        <p:spPr bwMode="auto">
          <a:xfrm>
            <a:off x="39688" y="476250"/>
            <a:ext cx="396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2"/>
                </a:solidFill>
                <a:latin typeface="Comic Sans MS" panose="030F0702030302020204" pitchFamily="66" charset="0"/>
              </a:rPr>
              <a:t>Serpentes (Ophidia) - hadi</a:t>
            </a:r>
          </a:p>
        </p:txBody>
      </p:sp>
      <p:pic>
        <p:nvPicPr>
          <p:cNvPr id="98313" name="Picture 4" descr="korálovec_Cemophora cocinea_ccoc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1785938"/>
            <a:ext cx="3397250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4" name="Text Box 5"/>
          <p:cNvSpPr txBox="1">
            <a:spLocks noChangeArrowheads="1"/>
          </p:cNvSpPr>
          <p:nvPr/>
        </p:nvSpPr>
        <p:spPr bwMode="auto">
          <a:xfrm>
            <a:off x="5172075" y="1262063"/>
            <a:ext cx="24241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korálovec </a:t>
            </a: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Cemophora</a:t>
            </a:r>
            <a:endParaRPr lang="cs-CZ" altLang="cs-CZ" sz="180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98315" name="Picture 9" descr="korálovec_Micrurus fulvi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75" y="4719638"/>
            <a:ext cx="3279775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6" name="Text Box 10"/>
          <p:cNvSpPr txBox="1">
            <a:spLocks noChangeArrowheads="1"/>
          </p:cNvSpPr>
          <p:nvPr/>
        </p:nvSpPr>
        <p:spPr bwMode="auto">
          <a:xfrm>
            <a:off x="5673725" y="4149725"/>
            <a:ext cx="22113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korálovec </a:t>
            </a: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Micrurus</a:t>
            </a:r>
          </a:p>
        </p:txBody>
      </p:sp>
      <p:sp>
        <p:nvSpPr>
          <p:cNvPr id="98317" name="Text Box 13"/>
          <p:cNvSpPr txBox="1">
            <a:spLocks noChangeArrowheads="1"/>
          </p:cNvSpPr>
          <p:nvPr/>
        </p:nvSpPr>
        <p:spPr bwMode="auto">
          <a:xfrm>
            <a:off x="3663950" y="3789363"/>
            <a:ext cx="1555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mimetismus</a:t>
            </a:r>
            <a:endParaRPr lang="cs-CZ" altLang="cs-CZ" sz="240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98318" name="Rectangle 14"/>
          <p:cNvSpPr>
            <a:spLocks noChangeArrowheads="1"/>
          </p:cNvSpPr>
          <p:nvPr/>
        </p:nvSpPr>
        <p:spPr bwMode="auto">
          <a:xfrm>
            <a:off x="5103813" y="944563"/>
            <a:ext cx="2927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CC3300"/>
                </a:solidFill>
                <a:latin typeface="Comic Sans MS" panose="030F0702030302020204" pitchFamily="66" charset="0"/>
              </a:rPr>
              <a:t>Elapidae - korálovcovití</a:t>
            </a:r>
          </a:p>
        </p:txBody>
      </p:sp>
      <p:sp>
        <p:nvSpPr>
          <p:cNvPr id="98319" name="Rectangle 15"/>
          <p:cNvSpPr>
            <a:spLocks noChangeArrowheads="1"/>
          </p:cNvSpPr>
          <p:nvPr/>
        </p:nvSpPr>
        <p:spPr bwMode="auto">
          <a:xfrm>
            <a:off x="4284663" y="476250"/>
            <a:ext cx="1857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CC3300"/>
                </a:solidFill>
                <a:latin typeface="Comic Sans MS" panose="030F0702030302020204" pitchFamily="66" charset="0"/>
              </a:rPr>
              <a:t>Caenophidia</a:t>
            </a:r>
          </a:p>
        </p:txBody>
      </p:sp>
      <p:sp>
        <p:nvSpPr>
          <p:cNvPr id="98320" name="AutoShape 18"/>
          <p:cNvSpPr>
            <a:spLocks noChangeArrowheads="1"/>
          </p:cNvSpPr>
          <p:nvPr/>
        </p:nvSpPr>
        <p:spPr bwMode="auto">
          <a:xfrm>
            <a:off x="3924300" y="1916113"/>
            <a:ext cx="360363" cy="358775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Arial" panose="020B0604020202020204" pitchFamily="34" charset="0"/>
            </a:endParaRPr>
          </a:p>
        </p:txBody>
      </p:sp>
      <p:sp>
        <p:nvSpPr>
          <p:cNvPr id="98321" name="AutoShape 22"/>
          <p:cNvSpPr>
            <a:spLocks noChangeAspect="1" noChangeArrowheads="1"/>
          </p:cNvSpPr>
          <p:nvPr/>
        </p:nvSpPr>
        <p:spPr bwMode="auto">
          <a:xfrm rot="2700000">
            <a:off x="4716463" y="1938338"/>
            <a:ext cx="338137" cy="338137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Arial" panose="020B0604020202020204" pitchFamily="34" charset="0"/>
            </a:endParaRPr>
          </a:p>
        </p:txBody>
      </p:sp>
      <p:sp>
        <p:nvSpPr>
          <p:cNvPr id="98323" name="Text Box 13"/>
          <p:cNvSpPr txBox="1">
            <a:spLocks noChangeArrowheads="1"/>
          </p:cNvSpPr>
          <p:nvPr/>
        </p:nvSpPr>
        <p:spPr bwMode="auto">
          <a:xfrm>
            <a:off x="3419475" y="4003675"/>
            <a:ext cx="20685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2"/>
                </a:solidFill>
                <a:latin typeface="Comic Sans MS" panose="030F0702030302020204" pitchFamily="66" charset="0"/>
              </a:rPr>
              <a:t>Batesovské mimikry</a:t>
            </a:r>
          </a:p>
        </p:txBody>
      </p:sp>
      <p:sp>
        <p:nvSpPr>
          <p:cNvPr id="98324" name="Text Box 13"/>
          <p:cNvSpPr txBox="1">
            <a:spLocks noChangeArrowheads="1"/>
          </p:cNvSpPr>
          <p:nvPr/>
        </p:nvSpPr>
        <p:spPr bwMode="auto">
          <a:xfrm>
            <a:off x="3416300" y="4386263"/>
            <a:ext cx="2054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2"/>
                </a:solidFill>
                <a:latin typeface="Comic Sans MS" panose="030F0702030302020204" pitchFamily="66" charset="0"/>
              </a:rPr>
              <a:t>Emsley-Mertensovo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2"/>
                </a:solidFill>
                <a:latin typeface="Comic Sans MS" panose="030F0702030302020204" pitchFamily="66" charset="0"/>
              </a:rPr>
              <a:t> mimikry</a:t>
            </a:r>
          </a:p>
        </p:txBody>
      </p:sp>
      <p:cxnSp>
        <p:nvCxnSpPr>
          <p:cNvPr id="98325" name="Přímá spojnice se šipkou 2"/>
          <p:cNvCxnSpPr>
            <a:cxnSpLocks noChangeShapeType="1"/>
          </p:cNvCxnSpPr>
          <p:nvPr/>
        </p:nvCxnSpPr>
        <p:spPr bwMode="auto">
          <a:xfrm>
            <a:off x="3663950" y="2989263"/>
            <a:ext cx="620713" cy="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8326" name="AutoShape 22"/>
          <p:cNvSpPr>
            <a:spLocks noChangeAspect="1" noChangeArrowheads="1"/>
          </p:cNvSpPr>
          <p:nvPr/>
        </p:nvSpPr>
        <p:spPr bwMode="auto">
          <a:xfrm rot="2700000">
            <a:off x="4868863" y="5397500"/>
            <a:ext cx="338138" cy="338137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Arial" panose="020B0604020202020204" pitchFamily="34" charset="0"/>
            </a:endParaRPr>
          </a:p>
        </p:txBody>
      </p:sp>
      <p:cxnSp>
        <p:nvCxnSpPr>
          <p:cNvPr id="98327" name="Přímá spojnice se šipkou 23"/>
          <p:cNvCxnSpPr>
            <a:cxnSpLocks noChangeShapeType="1"/>
          </p:cNvCxnSpPr>
          <p:nvPr/>
        </p:nvCxnSpPr>
        <p:spPr bwMode="auto">
          <a:xfrm flipH="1">
            <a:off x="4341813" y="5949950"/>
            <a:ext cx="735012" cy="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Rectangle 156"/>
          <p:cNvSpPr>
            <a:spLocks noChangeArrowheads="1"/>
          </p:cNvSpPr>
          <p:nvPr/>
        </p:nvSpPr>
        <p:spPr bwMode="auto">
          <a:xfrm>
            <a:off x="0" y="421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X.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Lepidosauria</a:t>
            </a:r>
            <a:r>
              <a:rPr lang="cs-CZ" sz="1800" dirty="0" smtClean="0">
                <a:solidFill>
                  <a:schemeClr val="bg2"/>
                </a:solidFill>
                <a:latin typeface="Comic Sans MS" pitchFamily="66" charset="0"/>
              </a:rPr>
              <a:t> -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Serpentes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8"/>
          <p:cNvSpPr>
            <a:spLocks noChangeArrowheads="1"/>
          </p:cNvSpPr>
          <p:nvPr/>
        </p:nvSpPr>
        <p:spPr bwMode="auto">
          <a:xfrm>
            <a:off x="152400" y="1412875"/>
            <a:ext cx="6219825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5263" indent="-195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CC3300"/>
                </a:solidFill>
                <a:latin typeface="Comic Sans MS" panose="030F0702030302020204" pitchFamily="66" charset="0"/>
              </a:rPr>
              <a:t>Elapidae - korálovcovití</a:t>
            </a: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, proteroglyfní zuby, nápadná kresba, denní, </a:t>
            </a:r>
            <a:r>
              <a:rPr lang="cs-CZ" altLang="cs-CZ" sz="2000">
                <a:solidFill>
                  <a:srgbClr val="FF3300"/>
                </a:solidFill>
                <a:latin typeface="Comic Sans MS" panose="030F0702030302020204" pitchFamily="66" charset="0"/>
              </a:rPr>
              <a:t>250</a:t>
            </a: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 druhů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mimoaustralští (kobry </a:t>
            </a:r>
            <a:r>
              <a:rPr lang="cs-CZ" altLang="cs-CZ" sz="2000" i="1">
                <a:solidFill>
                  <a:schemeClr val="bg2"/>
                </a:solidFill>
                <a:latin typeface="Comic Sans MS" panose="030F0702030302020204" pitchFamily="66" charset="0"/>
              </a:rPr>
              <a:t>Naja</a:t>
            </a: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, mamba Dendroaspis, bungar </a:t>
            </a:r>
            <a:r>
              <a:rPr lang="cs-CZ" altLang="cs-CZ" sz="2000" i="1">
                <a:solidFill>
                  <a:schemeClr val="bg2"/>
                </a:solidFill>
                <a:latin typeface="Comic Sans MS" panose="030F0702030302020204" pitchFamily="66" charset="0"/>
              </a:rPr>
              <a:t>Bungarus</a:t>
            </a: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, korálovci (</a:t>
            </a:r>
            <a:r>
              <a:rPr lang="cs-CZ" altLang="cs-CZ" sz="2000" i="1">
                <a:solidFill>
                  <a:schemeClr val="bg2"/>
                </a:solidFill>
                <a:latin typeface="Comic Sans MS" panose="030F0702030302020204" pitchFamily="66" charset="0"/>
              </a:rPr>
              <a:t>Micrurus</a:t>
            </a: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 …)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australští (taipan </a:t>
            </a:r>
            <a:r>
              <a:rPr lang="cs-CZ" altLang="cs-CZ" sz="2000" i="1">
                <a:solidFill>
                  <a:schemeClr val="bg2"/>
                </a:solidFill>
                <a:latin typeface="Comic Sans MS" panose="030F0702030302020204" pitchFamily="66" charset="0"/>
              </a:rPr>
              <a:t>Oxyuranus</a:t>
            </a: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, pakobry, smrtonoši)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vlnožilové (Laticauda) - mořští hadi, 4 druhy, pruhovaní, i na souši, oviparní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vodnáři (</a:t>
            </a:r>
            <a:r>
              <a:rPr lang="cs-CZ" altLang="cs-CZ" sz="2000" i="1">
                <a:solidFill>
                  <a:schemeClr val="bg2"/>
                </a:solidFill>
                <a:latin typeface="Comic Sans MS" panose="030F0702030302020204" pitchFamily="66" charset="0"/>
              </a:rPr>
              <a:t>Pelamis</a:t>
            </a: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) - mořští hadi, 60 druhů, zploštělé tělo, veslovitý ocas, ovoviviparní nebo viviparní (také Hydrophiidae)</a:t>
            </a:r>
          </a:p>
        </p:txBody>
      </p:sp>
      <p:sp>
        <p:nvSpPr>
          <p:cNvPr id="99331" name="Rectangle 9"/>
          <p:cNvSpPr>
            <a:spLocks noChangeArrowheads="1"/>
          </p:cNvSpPr>
          <p:nvPr/>
        </p:nvSpPr>
        <p:spPr bwMode="auto">
          <a:xfrm>
            <a:off x="39688" y="739775"/>
            <a:ext cx="396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2"/>
                </a:solidFill>
                <a:latin typeface="Comic Sans MS" panose="030F0702030302020204" pitchFamily="66" charset="0"/>
              </a:rPr>
              <a:t>Serpentes (Ophidia) - hadi</a:t>
            </a:r>
          </a:p>
        </p:txBody>
      </p:sp>
      <p:sp>
        <p:nvSpPr>
          <p:cNvPr id="99332" name="Rectangle 10"/>
          <p:cNvSpPr>
            <a:spLocks noChangeArrowheads="1"/>
          </p:cNvSpPr>
          <p:nvPr/>
        </p:nvSpPr>
        <p:spPr bwMode="auto">
          <a:xfrm>
            <a:off x="4211638" y="739775"/>
            <a:ext cx="1857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CC3300"/>
                </a:solidFill>
                <a:latin typeface="Comic Sans MS" panose="030F0702030302020204" pitchFamily="66" charset="0"/>
              </a:rPr>
              <a:t>Caenophidia</a:t>
            </a:r>
          </a:p>
        </p:txBody>
      </p:sp>
      <p:pic>
        <p:nvPicPr>
          <p:cNvPr id="99333" name="Picture 11" descr="naja_naj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950" y="3644900"/>
            <a:ext cx="2201863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4" name="Rectangle 12"/>
          <p:cNvSpPr>
            <a:spLocks noChangeArrowheads="1"/>
          </p:cNvSpPr>
          <p:nvPr/>
        </p:nvSpPr>
        <p:spPr bwMode="auto">
          <a:xfrm>
            <a:off x="4962525" y="6092825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kobra </a:t>
            </a: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Naja</a:t>
            </a:r>
          </a:p>
        </p:txBody>
      </p:sp>
      <p:sp>
        <p:nvSpPr>
          <p:cNvPr id="8" name="Rectangle 156"/>
          <p:cNvSpPr>
            <a:spLocks noChangeArrowheads="1"/>
          </p:cNvSpPr>
          <p:nvPr/>
        </p:nvSpPr>
        <p:spPr bwMode="auto">
          <a:xfrm>
            <a:off x="0" y="421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X.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Lepidosauria</a:t>
            </a:r>
            <a:r>
              <a:rPr lang="cs-CZ" sz="1800" dirty="0" smtClean="0">
                <a:solidFill>
                  <a:schemeClr val="bg2"/>
                </a:solidFill>
                <a:latin typeface="Comic Sans MS" pitchFamily="66" charset="0"/>
              </a:rPr>
              <a:t> -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Serpentes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6" descr="Pelamis_Elapidae_pcd4614_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292600"/>
            <a:ext cx="3529013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Text Box 7"/>
          <p:cNvSpPr txBox="1">
            <a:spLocks noChangeArrowheads="1"/>
          </p:cNvSpPr>
          <p:nvPr/>
        </p:nvSpPr>
        <p:spPr bwMode="auto">
          <a:xfrm>
            <a:off x="4787900" y="6375400"/>
            <a:ext cx="17414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vodnář </a:t>
            </a: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Pelamis</a:t>
            </a:r>
          </a:p>
        </p:txBody>
      </p:sp>
      <p:sp>
        <p:nvSpPr>
          <p:cNvPr id="100356" name="Rectangle 8"/>
          <p:cNvSpPr>
            <a:spLocks noChangeArrowheads="1"/>
          </p:cNvSpPr>
          <p:nvPr/>
        </p:nvSpPr>
        <p:spPr bwMode="auto">
          <a:xfrm>
            <a:off x="152400" y="871538"/>
            <a:ext cx="4648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5263" indent="-195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CC3300"/>
                </a:solidFill>
                <a:latin typeface="Comic Sans MS" panose="030F0702030302020204" pitchFamily="66" charset="0"/>
              </a:rPr>
              <a:t>Elapidae - korálovcovití</a:t>
            </a:r>
            <a:endParaRPr lang="cs-CZ" altLang="cs-CZ" sz="1800">
              <a:solidFill>
                <a:srgbClr val="CC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0357" name="Rectangle 9"/>
          <p:cNvSpPr>
            <a:spLocks noChangeArrowheads="1"/>
          </p:cNvSpPr>
          <p:nvPr/>
        </p:nvSpPr>
        <p:spPr bwMode="auto">
          <a:xfrm>
            <a:off x="39688" y="465138"/>
            <a:ext cx="396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2"/>
                </a:solidFill>
                <a:latin typeface="Comic Sans MS" panose="030F0702030302020204" pitchFamily="66" charset="0"/>
              </a:rPr>
              <a:t>Serpentes (Ophidia) - hadi</a:t>
            </a:r>
          </a:p>
        </p:txBody>
      </p:sp>
      <p:sp>
        <p:nvSpPr>
          <p:cNvPr id="100358" name="Rectangle 10"/>
          <p:cNvSpPr>
            <a:spLocks noChangeArrowheads="1"/>
          </p:cNvSpPr>
          <p:nvPr/>
        </p:nvSpPr>
        <p:spPr bwMode="auto">
          <a:xfrm>
            <a:off x="4227513" y="450850"/>
            <a:ext cx="1857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CC3300"/>
                </a:solidFill>
                <a:latin typeface="Comic Sans MS" panose="030F0702030302020204" pitchFamily="66" charset="0"/>
              </a:rPr>
              <a:t>Caenophidia</a:t>
            </a:r>
          </a:p>
        </p:txBody>
      </p:sp>
      <p:pic>
        <p:nvPicPr>
          <p:cNvPr id="100359" name="Picture 13" descr="vlnož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292600"/>
            <a:ext cx="3024188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60" name="Text Box 14"/>
          <p:cNvSpPr txBox="1">
            <a:spLocks noChangeArrowheads="1"/>
          </p:cNvSpPr>
          <p:nvPr/>
        </p:nvSpPr>
        <p:spPr bwMode="auto">
          <a:xfrm>
            <a:off x="179388" y="6308725"/>
            <a:ext cx="19335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vlnožil </a:t>
            </a: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Laticauda</a:t>
            </a:r>
          </a:p>
        </p:txBody>
      </p:sp>
      <p:pic>
        <p:nvPicPr>
          <p:cNvPr id="100361" name="Picture 15" descr="Dendroaspis%20polylepis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89050"/>
            <a:ext cx="3960812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2" name="Picture 12" descr="Dendroasp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393950"/>
            <a:ext cx="1944687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63" name="Text Box 16"/>
          <p:cNvSpPr txBox="1">
            <a:spLocks noChangeArrowheads="1"/>
          </p:cNvSpPr>
          <p:nvPr/>
        </p:nvSpPr>
        <p:spPr bwMode="auto">
          <a:xfrm>
            <a:off x="179388" y="3925888"/>
            <a:ext cx="4000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mamba černá  </a:t>
            </a: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Dendroaspis polylepis</a:t>
            </a:r>
          </a:p>
        </p:txBody>
      </p:sp>
      <p:pic>
        <p:nvPicPr>
          <p:cNvPr id="100364" name="Picture 18" descr="CoastalTaip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1504950"/>
            <a:ext cx="3678237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65" name="Text Box 19"/>
          <p:cNvSpPr txBox="1">
            <a:spLocks noChangeArrowheads="1"/>
          </p:cNvSpPr>
          <p:nvPr/>
        </p:nvSpPr>
        <p:spPr bwMode="auto">
          <a:xfrm>
            <a:off x="6156325" y="3925888"/>
            <a:ext cx="21002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taipan  </a:t>
            </a: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Oxyuranus</a:t>
            </a:r>
          </a:p>
        </p:txBody>
      </p:sp>
      <p:pic>
        <p:nvPicPr>
          <p:cNvPr id="100366" name="Picture 21" descr="BCT0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20713"/>
            <a:ext cx="1190625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6"/>
          <p:cNvSpPr>
            <a:spLocks noChangeArrowheads="1"/>
          </p:cNvSpPr>
          <p:nvPr/>
        </p:nvSpPr>
        <p:spPr bwMode="auto">
          <a:xfrm>
            <a:off x="0" y="421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X.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Lepidosauria</a:t>
            </a:r>
            <a:r>
              <a:rPr lang="cs-CZ" sz="1800" dirty="0" smtClean="0">
                <a:solidFill>
                  <a:schemeClr val="bg2"/>
                </a:solidFill>
                <a:latin typeface="Comic Sans MS" pitchFamily="66" charset="0"/>
              </a:rPr>
              <a:t> -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Serpentes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4"/>
          <p:cNvGrpSpPr>
            <a:grpSpLocks/>
          </p:cNvGrpSpPr>
          <p:nvPr/>
        </p:nvGrpSpPr>
        <p:grpSpPr bwMode="auto">
          <a:xfrm>
            <a:off x="1295401" y="569913"/>
            <a:ext cx="6934207" cy="5738812"/>
            <a:chOff x="672" y="129"/>
            <a:chExt cx="4368" cy="3615"/>
          </a:xfrm>
        </p:grpSpPr>
        <p:sp>
          <p:nvSpPr>
            <p:cNvPr id="26628" name="Text Box 2"/>
            <p:cNvSpPr txBox="1">
              <a:spLocks noChangeArrowheads="1"/>
            </p:cNvSpPr>
            <p:nvPr/>
          </p:nvSpPr>
          <p:spPr bwMode="auto">
            <a:xfrm>
              <a:off x="1059" y="129"/>
              <a:ext cx="335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 dirty="0" smtClean="0">
                  <a:solidFill>
                    <a:schemeClr val="bg2"/>
                  </a:solidFill>
                  <a:latin typeface="Comic Sans MS" panose="030F0702030302020204" pitchFamily="66" charset="0"/>
                </a:rPr>
                <a:t>Vznik spánkových jam a </a:t>
              </a:r>
              <a:r>
                <a:rPr lang="cs-CZ" altLang="cs-CZ" sz="20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jařmových oblouků:</a:t>
              </a:r>
            </a:p>
          </p:txBody>
        </p:sp>
        <p:pic>
          <p:nvPicPr>
            <p:cNvPr id="26629" name="Picture 3" descr="000_spánkové jámy_img0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469"/>
              <a:ext cx="4368" cy="3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3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Amniota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Šupiny zmij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38" y="4068763"/>
            <a:ext cx="2687637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9" name="Picture 3" descr="Viper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557338"/>
            <a:ext cx="36068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179388" y="1501775"/>
            <a:ext cx="50038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5263" indent="-195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CC3300"/>
                </a:solidFill>
                <a:latin typeface="Comic Sans MS" panose="030F0702030302020204" pitchFamily="66" charset="0"/>
              </a:rPr>
              <a:t>Viperidae - zmijovití</a:t>
            </a: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, robustní s krátkým ocasem, kýlnaté šupiny, svislá zornice, 250 druhů, solenoglyfní zuby (zmije </a:t>
            </a:r>
            <a:r>
              <a:rPr lang="cs-CZ" altLang="cs-CZ" sz="2000" i="1">
                <a:solidFill>
                  <a:schemeClr val="bg2"/>
                </a:solidFill>
                <a:latin typeface="Comic Sans MS" panose="030F0702030302020204" pitchFamily="66" charset="0"/>
              </a:rPr>
              <a:t>Vipera</a:t>
            </a: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lang="cs-CZ" altLang="cs-CZ" sz="2000" i="1">
                <a:solidFill>
                  <a:schemeClr val="bg2"/>
                </a:solidFill>
                <a:latin typeface="Comic Sans MS" panose="030F0702030302020204" pitchFamily="66" charset="0"/>
              </a:rPr>
              <a:t>Bitis</a:t>
            </a: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lang="cs-CZ" altLang="cs-CZ" sz="2000" i="1">
                <a:solidFill>
                  <a:schemeClr val="bg2"/>
                </a:solidFill>
                <a:latin typeface="Comic Sans MS" panose="030F0702030302020204" pitchFamily="66" charset="0"/>
              </a:rPr>
              <a:t>Echis</a:t>
            </a: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lang="cs-CZ" altLang="cs-CZ" sz="2000" i="1">
                <a:solidFill>
                  <a:schemeClr val="bg2"/>
                </a:solidFill>
                <a:latin typeface="Comic Sans MS" panose="030F0702030302020204" pitchFamily="66" charset="0"/>
              </a:rPr>
              <a:t>Cerastes</a:t>
            </a: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, chřestýši </a:t>
            </a:r>
            <a:r>
              <a:rPr lang="cs-CZ" altLang="cs-CZ" sz="2000" i="1">
                <a:solidFill>
                  <a:schemeClr val="bg2"/>
                </a:solidFill>
                <a:latin typeface="Comic Sans MS" panose="030F0702030302020204" pitchFamily="66" charset="0"/>
              </a:rPr>
              <a:t>Crotalus</a:t>
            </a: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, křovináři </a:t>
            </a:r>
            <a:r>
              <a:rPr lang="cs-CZ" altLang="cs-CZ" sz="2000" i="1">
                <a:solidFill>
                  <a:schemeClr val="bg2"/>
                </a:solidFill>
                <a:latin typeface="Comic Sans MS" panose="030F0702030302020204" pitchFamily="66" charset="0"/>
              </a:rPr>
              <a:t>Bothrops</a:t>
            </a: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, ploskolebci</a:t>
            </a:r>
          </a:p>
        </p:txBody>
      </p:sp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4140200" y="4365625"/>
            <a:ext cx="1539875" cy="366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Vipera berus</a:t>
            </a: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39688" y="739775"/>
            <a:ext cx="396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2"/>
                </a:solidFill>
                <a:latin typeface="Comic Sans MS" panose="030F0702030302020204" pitchFamily="66" charset="0"/>
              </a:rPr>
              <a:t>Serpentes (Ophidia) - hadi</a:t>
            </a:r>
          </a:p>
        </p:txBody>
      </p:sp>
      <p:pic>
        <p:nvPicPr>
          <p:cNvPr id="101383" name="Picture 7" descr="DSC001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833813"/>
            <a:ext cx="3671888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4" name="Rectangle 9"/>
          <p:cNvSpPr>
            <a:spLocks noChangeArrowheads="1"/>
          </p:cNvSpPr>
          <p:nvPr/>
        </p:nvSpPr>
        <p:spPr bwMode="auto">
          <a:xfrm>
            <a:off x="4572000" y="739775"/>
            <a:ext cx="1857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CC3300"/>
                </a:solidFill>
                <a:latin typeface="Comic Sans MS" panose="030F0702030302020204" pitchFamily="66" charset="0"/>
              </a:rPr>
              <a:t>Caenophidia</a:t>
            </a:r>
          </a:p>
        </p:txBody>
      </p:sp>
      <p:sp>
        <p:nvSpPr>
          <p:cNvPr id="10" name="Rectangle 156"/>
          <p:cNvSpPr>
            <a:spLocks noChangeArrowheads="1"/>
          </p:cNvSpPr>
          <p:nvPr/>
        </p:nvSpPr>
        <p:spPr bwMode="auto">
          <a:xfrm>
            <a:off x="0" y="421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X.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Lepidosauria</a:t>
            </a:r>
            <a:r>
              <a:rPr lang="cs-CZ" sz="1800" dirty="0" smtClean="0">
                <a:solidFill>
                  <a:schemeClr val="bg2"/>
                </a:solidFill>
                <a:latin typeface="Comic Sans MS" pitchFamily="66" charset="0"/>
              </a:rPr>
              <a:t> -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Serpentes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3"/>
          <p:cNvSpPr txBox="1">
            <a:spLocks noChangeArrowheads="1"/>
          </p:cNvSpPr>
          <p:nvPr/>
        </p:nvSpPr>
        <p:spPr bwMode="auto">
          <a:xfrm>
            <a:off x="5292725" y="1196975"/>
            <a:ext cx="35194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chřestýš zelený </a:t>
            </a: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Crotalus viridis</a:t>
            </a:r>
          </a:p>
        </p:txBody>
      </p:sp>
      <p:pic>
        <p:nvPicPr>
          <p:cNvPr id="102403" name="Picture 4" descr="Sistrurus_chrestys_Viperidae_pcd3912_0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00463"/>
            <a:ext cx="4171950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Text Box 5"/>
          <p:cNvSpPr txBox="1">
            <a:spLocks noChangeArrowheads="1"/>
          </p:cNvSpPr>
          <p:nvPr/>
        </p:nvSpPr>
        <p:spPr bwMode="auto">
          <a:xfrm>
            <a:off x="1111250" y="6329363"/>
            <a:ext cx="21764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chřestýš </a:t>
            </a: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Sistrurus</a:t>
            </a:r>
            <a:endParaRPr lang="cs-CZ" altLang="cs-CZ" sz="180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05" name="Picture 6" descr="rotalus_adamanteus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98913"/>
            <a:ext cx="3816350" cy="229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6" name="Text Box 7"/>
          <p:cNvSpPr txBox="1">
            <a:spLocks noChangeArrowheads="1"/>
          </p:cNvSpPr>
          <p:nvPr/>
        </p:nvSpPr>
        <p:spPr bwMode="auto">
          <a:xfrm>
            <a:off x="4768850" y="6375400"/>
            <a:ext cx="3368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chřestýš </a:t>
            </a:r>
            <a:r>
              <a:rPr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Crotalus adamanteus</a:t>
            </a:r>
            <a:endParaRPr lang="cs-CZ" altLang="cs-CZ" sz="180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102407" name="Rectangle 8"/>
          <p:cNvSpPr>
            <a:spLocks noChangeArrowheads="1"/>
          </p:cNvSpPr>
          <p:nvPr/>
        </p:nvSpPr>
        <p:spPr bwMode="auto">
          <a:xfrm>
            <a:off x="177800" y="549275"/>
            <a:ext cx="396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2"/>
                </a:solidFill>
                <a:latin typeface="Comic Sans MS" panose="030F0702030302020204" pitchFamily="66" charset="0"/>
              </a:rPr>
              <a:t>Serpentes (Ophidia) - hadi</a:t>
            </a:r>
          </a:p>
        </p:txBody>
      </p:sp>
      <p:sp>
        <p:nvSpPr>
          <p:cNvPr id="102408" name="Rectangle 9"/>
          <p:cNvSpPr>
            <a:spLocks noChangeArrowheads="1"/>
          </p:cNvSpPr>
          <p:nvPr/>
        </p:nvSpPr>
        <p:spPr bwMode="auto">
          <a:xfrm>
            <a:off x="247650" y="1052513"/>
            <a:ext cx="25955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3300"/>
                </a:solidFill>
                <a:latin typeface="Comic Sans MS" panose="030F0702030302020204" pitchFamily="66" charset="0"/>
              </a:rPr>
              <a:t>Viperidae - zmijovití</a:t>
            </a:r>
          </a:p>
        </p:txBody>
      </p:sp>
      <p:sp>
        <p:nvSpPr>
          <p:cNvPr id="102409" name="Rectangle 10"/>
          <p:cNvSpPr>
            <a:spLocks noChangeArrowheads="1"/>
          </p:cNvSpPr>
          <p:nvPr/>
        </p:nvSpPr>
        <p:spPr bwMode="auto">
          <a:xfrm>
            <a:off x="4284663" y="573088"/>
            <a:ext cx="1857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CC3300"/>
                </a:solidFill>
                <a:latin typeface="Comic Sans MS" panose="030F0702030302020204" pitchFamily="66" charset="0"/>
              </a:rPr>
              <a:t>Caenophidia</a:t>
            </a:r>
          </a:p>
        </p:txBody>
      </p:sp>
      <p:pic>
        <p:nvPicPr>
          <p:cNvPr id="102411" name="Picture 13" descr="6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1557338"/>
            <a:ext cx="32004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2" name="Picture 15" descr="ANd9GcQKUYhA9n8o6wpijABHMA-0Eq5cgLCg4WsbjWXQYBOVfa__druF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88" y="1052513"/>
            <a:ext cx="346075" cy="257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3" name="Picture 17" descr="chrestys%20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50" y="1557338"/>
            <a:ext cx="278130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56"/>
          <p:cNvSpPr>
            <a:spLocks noChangeArrowheads="1"/>
          </p:cNvSpPr>
          <p:nvPr/>
        </p:nvSpPr>
        <p:spPr bwMode="auto">
          <a:xfrm>
            <a:off x="0" y="421"/>
            <a:ext cx="9144000" cy="476251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>
                <a:solidFill>
                  <a:schemeClr val="bg2"/>
                </a:solidFill>
                <a:latin typeface="Comic Sans MS" pitchFamily="66" charset="0"/>
              </a:rPr>
              <a:t>X.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Lepidosauria</a:t>
            </a:r>
            <a:r>
              <a:rPr lang="cs-CZ" sz="1800" dirty="0" smtClean="0">
                <a:solidFill>
                  <a:schemeClr val="bg2"/>
                </a:solidFill>
                <a:latin typeface="Comic Sans MS" pitchFamily="66" charset="0"/>
              </a:rPr>
              <a:t> - </a:t>
            </a: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Serpentes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002_Jamy_img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908050"/>
            <a:ext cx="4067175" cy="304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866775" y="511175"/>
            <a:ext cx="74501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Typy lebek podle polohy spánkových jam a jařmových oblouků:</a:t>
            </a:r>
          </a:p>
        </p:txBody>
      </p:sp>
      <p:grpSp>
        <p:nvGrpSpPr>
          <p:cNvPr id="27652" name="Group 27"/>
          <p:cNvGrpSpPr>
            <a:grpSpLocks/>
          </p:cNvGrpSpPr>
          <p:nvPr/>
        </p:nvGrpSpPr>
        <p:grpSpPr bwMode="auto">
          <a:xfrm>
            <a:off x="355600" y="908050"/>
            <a:ext cx="4322763" cy="3097213"/>
            <a:chOff x="2419" y="480"/>
            <a:chExt cx="3161" cy="2151"/>
          </a:xfrm>
        </p:grpSpPr>
        <p:grpSp>
          <p:nvGrpSpPr>
            <p:cNvPr id="27656" name="Group 21"/>
            <p:cNvGrpSpPr>
              <a:grpSpLocks/>
            </p:cNvGrpSpPr>
            <p:nvPr/>
          </p:nvGrpSpPr>
          <p:grpSpPr bwMode="auto">
            <a:xfrm>
              <a:off x="2448" y="480"/>
              <a:ext cx="3120" cy="2151"/>
              <a:chOff x="2448" y="480"/>
              <a:chExt cx="3120" cy="2151"/>
            </a:xfrm>
          </p:grpSpPr>
          <p:pic>
            <p:nvPicPr>
              <p:cNvPr id="27662" name="Picture 22" descr="002a_Jamy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8" y="480"/>
                <a:ext cx="3120" cy="21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663" name="Line 23"/>
              <p:cNvSpPr>
                <a:spLocks noChangeShapeType="1"/>
              </p:cNvSpPr>
              <p:nvPr/>
            </p:nvSpPr>
            <p:spPr bwMode="auto">
              <a:xfrm>
                <a:off x="3648" y="912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 type="stealth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7664" name="Line 24"/>
              <p:cNvSpPr>
                <a:spLocks noChangeShapeType="1"/>
              </p:cNvSpPr>
              <p:nvPr/>
            </p:nvSpPr>
            <p:spPr bwMode="auto">
              <a:xfrm>
                <a:off x="3529" y="1023"/>
                <a:ext cx="288" cy="1008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 type="stealth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7665" name="Line 25"/>
              <p:cNvSpPr>
                <a:spLocks noChangeShapeType="1"/>
              </p:cNvSpPr>
              <p:nvPr/>
            </p:nvSpPr>
            <p:spPr bwMode="auto">
              <a:xfrm flipH="1" flipV="1">
                <a:off x="3216" y="1968"/>
                <a:ext cx="192" cy="19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 type="stealth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7666" name="Line 26"/>
              <p:cNvSpPr>
                <a:spLocks noChangeShapeType="1"/>
              </p:cNvSpPr>
              <p:nvPr/>
            </p:nvSpPr>
            <p:spPr bwMode="auto">
              <a:xfrm flipV="1">
                <a:off x="4272" y="1968"/>
                <a:ext cx="240" cy="24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 type="stealth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27657" name="Text Box 8"/>
            <p:cNvSpPr txBox="1">
              <a:spLocks noChangeArrowheads="1"/>
            </p:cNvSpPr>
            <p:nvPr/>
          </p:nvSpPr>
          <p:spPr bwMode="auto">
            <a:xfrm>
              <a:off x="2419" y="955"/>
              <a:ext cx="924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chemeClr val="bg2"/>
                  </a:solidFill>
                  <a:latin typeface="Comic Sans MS" panose="030F0702030302020204" pitchFamily="66" charset="0"/>
                </a:rPr>
                <a:t>anapsidní</a:t>
              </a:r>
            </a:p>
          </p:txBody>
        </p:sp>
        <p:sp>
          <p:nvSpPr>
            <p:cNvPr id="27658" name="Text Box 9"/>
            <p:cNvSpPr txBox="1">
              <a:spLocks noChangeArrowheads="1"/>
            </p:cNvSpPr>
            <p:nvPr/>
          </p:nvSpPr>
          <p:spPr bwMode="auto">
            <a:xfrm>
              <a:off x="4477" y="1013"/>
              <a:ext cx="1016" cy="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chemeClr val="bg2"/>
                  </a:solidFill>
                  <a:latin typeface="Comic Sans MS" panose="030F0702030302020204" pitchFamily="66" charset="0"/>
                </a:rPr>
                <a:t>synapsidní</a:t>
              </a:r>
            </a:p>
          </p:txBody>
        </p:sp>
        <p:sp>
          <p:nvSpPr>
            <p:cNvPr id="27659" name="Text Box 10"/>
            <p:cNvSpPr txBox="1">
              <a:spLocks noChangeArrowheads="1"/>
            </p:cNvSpPr>
            <p:nvPr/>
          </p:nvSpPr>
          <p:spPr bwMode="auto">
            <a:xfrm>
              <a:off x="2592" y="1732"/>
              <a:ext cx="1016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chemeClr val="bg2"/>
                  </a:solidFill>
                  <a:latin typeface="Comic Sans MS" panose="030F0702030302020204" pitchFamily="66" charset="0"/>
                </a:rPr>
                <a:t>parapsidní</a:t>
              </a:r>
            </a:p>
          </p:txBody>
        </p:sp>
        <p:sp>
          <p:nvSpPr>
            <p:cNvPr id="27660" name="Text Box 11"/>
            <p:cNvSpPr txBox="1">
              <a:spLocks noChangeArrowheads="1"/>
            </p:cNvSpPr>
            <p:nvPr/>
          </p:nvSpPr>
          <p:spPr bwMode="auto">
            <a:xfrm>
              <a:off x="4464" y="1732"/>
              <a:ext cx="1116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chemeClr val="bg2"/>
                  </a:solidFill>
                  <a:latin typeface="Comic Sans MS" panose="030F0702030302020204" pitchFamily="66" charset="0"/>
                </a:rPr>
                <a:t>euryapsidní</a:t>
              </a:r>
            </a:p>
          </p:txBody>
        </p:sp>
        <p:sp>
          <p:nvSpPr>
            <p:cNvPr id="27661" name="Text Box 12"/>
            <p:cNvSpPr txBox="1">
              <a:spLocks noChangeArrowheads="1"/>
            </p:cNvSpPr>
            <p:nvPr/>
          </p:nvSpPr>
          <p:spPr bwMode="auto">
            <a:xfrm>
              <a:off x="4320" y="2308"/>
              <a:ext cx="893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chemeClr val="bg2"/>
                  </a:solidFill>
                  <a:latin typeface="Comic Sans MS" panose="030F0702030302020204" pitchFamily="66" charset="0"/>
                </a:rPr>
                <a:t>diapsidní</a:t>
              </a:r>
            </a:p>
          </p:txBody>
        </p:sp>
      </p:grpSp>
      <p:sp>
        <p:nvSpPr>
          <p:cNvPr id="27653" name="Text Box 13"/>
          <p:cNvSpPr txBox="1">
            <a:spLocks noChangeArrowheads="1"/>
          </p:cNvSpPr>
          <p:nvPr/>
        </p:nvSpPr>
        <p:spPr bwMode="auto">
          <a:xfrm>
            <a:off x="290513" y="4175125"/>
            <a:ext cx="3201987" cy="4064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CC3300"/>
                </a:solidFill>
                <a:latin typeface="Comic Sans MS" panose="030F0702030302020204" pitchFamily="66" charset="0"/>
              </a:rPr>
              <a:t>postorbitale - </a:t>
            </a: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squamosum</a:t>
            </a:r>
          </a:p>
        </p:txBody>
      </p:sp>
      <p:sp>
        <p:nvSpPr>
          <p:cNvPr id="27654" name="Text Box 28"/>
          <p:cNvSpPr txBox="1">
            <a:spLocks noChangeArrowheads="1"/>
          </p:cNvSpPr>
          <p:nvPr/>
        </p:nvSpPr>
        <p:spPr bwMode="auto">
          <a:xfrm>
            <a:off x="250825" y="4789601"/>
            <a:ext cx="86042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sng" dirty="0">
                <a:solidFill>
                  <a:schemeClr val="bg2"/>
                </a:solidFill>
                <a:latin typeface="Comic Sans MS" panose="030F0702030302020204" pitchFamily="66" charset="0"/>
              </a:rPr>
              <a:t>Modifikace </a:t>
            </a:r>
            <a:r>
              <a:rPr lang="cs-CZ" altLang="cs-CZ" sz="2000" u="sng" dirty="0" err="1">
                <a:solidFill>
                  <a:schemeClr val="bg2"/>
                </a:solidFill>
                <a:latin typeface="Comic Sans MS" panose="030F0702030302020204" pitchFamily="66" charset="0"/>
              </a:rPr>
              <a:t>diapsidní</a:t>
            </a:r>
            <a:r>
              <a:rPr lang="cs-CZ" altLang="cs-CZ" sz="2000" u="sng" dirty="0">
                <a:solidFill>
                  <a:schemeClr val="bg2"/>
                </a:solidFill>
                <a:latin typeface="Comic Sans MS" panose="030F0702030302020204" pitchFamily="66" charset="0"/>
              </a:rPr>
              <a:t> lebky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parapsidní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(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Ichthyosauria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), </a:t>
            </a:r>
            <a:r>
              <a:rPr lang="cs-CZ" altLang="cs-CZ" sz="20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euryapsidní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Sauropterygia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), ještěři 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- jen horní 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oblouk, hadi 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- bez 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oblouků, želvy </a:t>
            </a:r>
            <a:r>
              <a:rPr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(-mořské) - jen dolní oblouk</a:t>
            </a:r>
          </a:p>
        </p:txBody>
      </p:sp>
      <p:sp>
        <p:nvSpPr>
          <p:cNvPr id="19" name="Rectangle 3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Amniota</a:t>
            </a:r>
            <a:endParaRPr 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MPULS">
  <a:themeElements>
    <a:clrScheme name="IMPULS.POT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IMPULS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MPULS.POT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PULS.POT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PULS.POT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PULS.POT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PULS.POT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PULS.POT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IMPULS.POT 6">
    <a:dk1>
      <a:srgbClr val="000000"/>
    </a:dk1>
    <a:lt1>
      <a:srgbClr val="FFFFFF"/>
    </a:lt1>
    <a:dk2>
      <a:srgbClr val="003300"/>
    </a:dk2>
    <a:lt2>
      <a:srgbClr val="FFCC66"/>
    </a:lt2>
    <a:accent1>
      <a:srgbClr val="CC9900"/>
    </a:accent1>
    <a:accent2>
      <a:srgbClr val="001600"/>
    </a:accent2>
    <a:accent3>
      <a:srgbClr val="AAADAA"/>
    </a:accent3>
    <a:accent4>
      <a:srgbClr val="DADADA"/>
    </a:accent4>
    <a:accent5>
      <a:srgbClr val="E2CAAA"/>
    </a:accent5>
    <a:accent6>
      <a:srgbClr val="001300"/>
    </a:accent6>
    <a:hlink>
      <a:srgbClr val="006600"/>
    </a:hlink>
    <a:folHlink>
      <a:srgbClr val="00999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Office\Sablony\Návrhy prezentací\IMPULS.POT</Template>
  <TotalTime>5416</TotalTime>
  <Words>3962</Words>
  <Application>Microsoft Office PowerPoint</Application>
  <PresentationFormat>Předvádění na obrazovce (4:3)</PresentationFormat>
  <Paragraphs>739</Paragraphs>
  <Slides>81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3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81</vt:i4>
      </vt:variant>
    </vt:vector>
  </HeadingPairs>
  <TitlesOfParts>
    <vt:vector size="89" baseType="lpstr">
      <vt:lpstr>Arial</vt:lpstr>
      <vt:lpstr>Calibri</vt:lpstr>
      <vt:lpstr>Comic Sans MS</vt:lpstr>
      <vt:lpstr>Times New Roman</vt:lpstr>
      <vt:lpstr>IMPULS</vt:lpstr>
      <vt:lpstr>Výchozí návrh</vt:lpstr>
      <vt:lpstr>1_Výchozí návrh</vt:lpstr>
      <vt:lpstr>dokument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KZE PřF 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RNDr. Zdeněk Řehák</dc:creator>
  <cp:lastModifiedBy>Zdenal_64</cp:lastModifiedBy>
  <cp:revision>214</cp:revision>
  <dcterms:created xsi:type="dcterms:W3CDTF">2002-04-29T09:22:35Z</dcterms:created>
  <dcterms:modified xsi:type="dcterms:W3CDTF">2018-04-15T22:45:45Z</dcterms:modified>
</cp:coreProperties>
</file>