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83" r:id="rId5"/>
    <p:sldId id="267" r:id="rId6"/>
    <p:sldId id="269" r:id="rId7"/>
    <p:sldId id="259" r:id="rId8"/>
    <p:sldId id="260" r:id="rId9"/>
    <p:sldId id="273" r:id="rId10"/>
    <p:sldId id="277" r:id="rId11"/>
    <p:sldId id="274" r:id="rId12"/>
    <p:sldId id="278" r:id="rId13"/>
    <p:sldId id="279" r:id="rId14"/>
    <p:sldId id="261" r:id="rId15"/>
    <p:sldId id="262" r:id="rId16"/>
    <p:sldId id="264" r:id="rId17"/>
    <p:sldId id="265" r:id="rId18"/>
    <p:sldId id="268" r:id="rId19"/>
    <p:sldId id="280" r:id="rId20"/>
    <p:sldId id="266" r:id="rId21"/>
    <p:sldId id="258" r:id="rId22"/>
    <p:sldId id="281" r:id="rId23"/>
    <p:sldId id="28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C642-7AF9-4265-ABAD-C6F3A3A5C8C9}" type="datetimeFigureOut">
              <a:rPr lang="cs-CZ" smtClean="0"/>
              <a:t>20.2.2018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F55B-D50B-477A-A9E8-558AE25CA06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otzool.sci.muni.cz/zaverecne-pra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hyperlink" Target="http://is.muni.cz/do/rect/el/estud/prif/js11/pruvodce/web/ebook.htm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24936" cy="1470025"/>
          </a:xfrm>
        </p:spPr>
        <p:txBody>
          <a:bodyPr>
            <a:noAutofit/>
          </a:bodyPr>
          <a:lstStyle/>
          <a:p>
            <a:r>
              <a:rPr lang="cs-CZ" sz="5400" b="1" dirty="0"/>
              <a:t>I</a:t>
            </a:r>
            <a:r>
              <a:rPr lang="cs-CZ" sz="5400" b="1" dirty="0" smtClean="0"/>
              <a:t>nformační zdroje v zoologii</a:t>
            </a:r>
            <a:br>
              <a:rPr lang="cs-CZ" sz="5400" b="1" dirty="0" smtClean="0"/>
            </a:br>
            <a:r>
              <a:rPr lang="cs-CZ" sz="2800" b="1" i="1" dirty="0" err="1" smtClean="0"/>
              <a:t>Zoological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resources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of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information</a:t>
            </a:r>
            <a:r>
              <a:rPr lang="cs-CZ" sz="2800" b="1" dirty="0" smtClean="0"/>
              <a:t> 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Malenovský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75656" y="5301208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732" y="44624"/>
            <a:ext cx="8229600" cy="1143000"/>
          </a:xfrm>
        </p:spPr>
        <p:txBody>
          <a:bodyPr/>
          <a:lstStyle/>
          <a:p>
            <a:r>
              <a:rPr lang="cs-CZ" b="1" dirty="0" smtClean="0"/>
              <a:t>Jak citujeme?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264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citace </a:t>
            </a:r>
            <a:r>
              <a:rPr lang="cs-CZ" dirty="0" smtClean="0"/>
              <a:t>(= odkaz </a:t>
            </a:r>
            <a:r>
              <a:rPr lang="cs-CZ" dirty="0" smtClean="0"/>
              <a:t>v textu) + bibliografická citace (</a:t>
            </a:r>
            <a:r>
              <a:rPr lang="cs-CZ" i="1" dirty="0" smtClean="0"/>
              <a:t>reference</a:t>
            </a:r>
            <a:r>
              <a:rPr lang="cs-CZ" dirty="0" smtClean="0"/>
              <a:t>, údaj o citovaném dokumentu v seznamu literatury)</a:t>
            </a:r>
          </a:p>
          <a:p>
            <a:r>
              <a:rPr lang="cs-CZ" dirty="0" smtClean="0"/>
              <a:t>doslovná citace: je nutné převzatou část textu graficky odlišit od našeho textu (uvozovky, kurzíva, jiný typ a velikost písma, samostatný odstavec) </a:t>
            </a:r>
          </a:p>
          <a:p>
            <a:r>
              <a:rPr lang="cs-CZ" dirty="0" smtClean="0"/>
              <a:t>parafráze: citovanou myšlenku ve vlastním textu formulujeme stručně a jednodušeji než v původním textu – stačí uvést odkaz </a:t>
            </a:r>
            <a:r>
              <a:rPr lang="cs-CZ" dirty="0" smtClean="0"/>
              <a:t>na zdroj (na </a:t>
            </a:r>
            <a:r>
              <a:rPr lang="cs-CZ" dirty="0" smtClean="0"/>
              <a:t>konec věty, přímo za citovanou informaci nebo za jméno autora, pokud je zmíněno ve větě)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11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648" y="168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Citační metoda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 smtClean="0"/>
              <a:t>způsob jakým ve vlastním textu práce </a:t>
            </a:r>
            <a:r>
              <a:rPr lang="cs-CZ" sz="2800" dirty="0"/>
              <a:t>při citování </a:t>
            </a:r>
            <a:r>
              <a:rPr lang="cs-CZ" sz="2800" dirty="0" smtClean="0"/>
              <a:t>převzaté informace uvádíme odkazy na seznam použitých informačních zdrojů (literatury)</a:t>
            </a:r>
          </a:p>
          <a:p>
            <a:r>
              <a:rPr lang="cs-CZ" sz="2800" dirty="0" smtClean="0"/>
              <a:t>způsob, jakým jsou bibliografické citace v seznamu zdrojů (většinou na konci práce) řazeny</a:t>
            </a:r>
          </a:p>
          <a:p>
            <a:r>
              <a:rPr lang="cs-CZ" sz="2800" dirty="0" smtClean="0"/>
              <a:t>různé metody podle zvyklostí a požadavků časopisů, vydavatelů, univerzit apod.</a:t>
            </a:r>
          </a:p>
          <a:p>
            <a:r>
              <a:rPr lang="cs-CZ" sz="2800" dirty="0" smtClean="0"/>
              <a:t>nejčastěji v biologii:</a:t>
            </a:r>
          </a:p>
          <a:p>
            <a:pPr lvl="1"/>
            <a:r>
              <a:rPr lang="cs-CZ" sz="2400" i="1" dirty="0" err="1" smtClean="0"/>
              <a:t>author-date</a:t>
            </a:r>
            <a:r>
              <a:rPr lang="cs-CZ" sz="2400" i="1" dirty="0" smtClean="0"/>
              <a:t>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name-year</a:t>
            </a:r>
            <a:r>
              <a:rPr lang="cs-CZ" sz="2400" dirty="0" smtClean="0"/>
              <a:t>): odkaz v textu ve formátu (</a:t>
            </a:r>
            <a:r>
              <a:rPr lang="cs-CZ" sz="2400" dirty="0" err="1" smtClean="0"/>
              <a:t>přijmení</a:t>
            </a:r>
            <a:r>
              <a:rPr lang="cs-CZ" sz="2400" dirty="0" smtClean="0"/>
              <a:t> autora + rok vydání práce), seznam literatury (zdrojů) je řazen abecedně podle </a:t>
            </a:r>
            <a:r>
              <a:rPr lang="cs-CZ" sz="2400" dirty="0" err="1" smtClean="0"/>
              <a:t>přijmení</a:t>
            </a:r>
            <a:r>
              <a:rPr lang="cs-CZ" sz="2400" dirty="0" smtClean="0"/>
              <a:t> prvního autora</a:t>
            </a:r>
          </a:p>
          <a:p>
            <a:pPr lvl="1"/>
            <a:r>
              <a:rPr lang="cs-CZ" sz="2400" i="1" dirty="0" err="1"/>
              <a:t>c</a:t>
            </a:r>
            <a:r>
              <a:rPr lang="cs-CZ" sz="2400" i="1" dirty="0" err="1" smtClean="0"/>
              <a:t>itation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sequence</a:t>
            </a:r>
            <a:r>
              <a:rPr lang="cs-CZ" sz="2400" dirty="0" smtClean="0"/>
              <a:t>: číslice určující pořadí, jak byly publikace v textu postupně citovány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17213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88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Citační metoda </a:t>
            </a:r>
            <a:r>
              <a:rPr lang="cs-CZ" sz="2400" b="1" i="1" dirty="0" err="1" smtClean="0"/>
              <a:t>author-date</a:t>
            </a:r>
            <a:r>
              <a:rPr lang="cs-CZ" sz="2400" b="1" i="1" dirty="0" smtClean="0"/>
              <a:t> </a:t>
            </a:r>
            <a:r>
              <a:rPr lang="cs-CZ" sz="2400" b="1" dirty="0"/>
              <a:t>(</a:t>
            </a:r>
            <a:r>
              <a:rPr lang="cs-CZ" sz="2400" b="1" i="1" dirty="0" err="1"/>
              <a:t>name-year</a:t>
            </a:r>
            <a:r>
              <a:rPr lang="cs-CZ" sz="2400" b="1" dirty="0"/>
              <a:t>): </a:t>
            </a:r>
            <a:r>
              <a:rPr lang="cs-CZ" sz="2400" dirty="0" err="1"/>
              <a:t>přijmení</a:t>
            </a:r>
            <a:r>
              <a:rPr lang="cs-CZ" sz="2400" dirty="0"/>
              <a:t> autora + rok vydání práce, seznam literatury (zdrojů) </a:t>
            </a:r>
            <a:r>
              <a:rPr lang="cs-CZ" sz="2400" dirty="0" smtClean="0"/>
              <a:t>na konci práce je </a:t>
            </a:r>
            <a:r>
              <a:rPr lang="cs-CZ" sz="2400" dirty="0"/>
              <a:t>řazen abecedně podle </a:t>
            </a:r>
            <a:r>
              <a:rPr lang="cs-CZ" sz="2400" dirty="0" err="1"/>
              <a:t>přijmení</a:t>
            </a:r>
            <a:r>
              <a:rPr lang="cs-CZ" sz="2400" dirty="0"/>
              <a:t> prvního </a:t>
            </a:r>
            <a:r>
              <a:rPr lang="cs-CZ" sz="2400" dirty="0" smtClean="0"/>
              <a:t>autora – </a:t>
            </a:r>
            <a:r>
              <a:rPr lang="cs-CZ" sz="2400" b="1" dirty="0" smtClean="0"/>
              <a:t>doporučený způsob pro bakalářské a diplomové práce na ÚBZ</a:t>
            </a:r>
            <a:r>
              <a:rPr lang="cs-CZ" sz="2400" i="1" dirty="0"/>
              <a:t/>
            </a:r>
            <a:br>
              <a:rPr lang="cs-CZ" sz="2400" i="1" dirty="0"/>
            </a:b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20" y="1601836"/>
            <a:ext cx="6696744" cy="50966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80312" y="6359303"/>
            <a:ext cx="163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Kratochvíl 2014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3696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0868"/>
            <a:ext cx="8229600" cy="1143000"/>
          </a:xfrm>
        </p:spPr>
        <p:txBody>
          <a:bodyPr>
            <a:noAutofit/>
          </a:bodyPr>
          <a:lstStyle/>
          <a:p>
            <a:pPr lvl="1"/>
            <a:r>
              <a:rPr lang="cs-CZ" sz="2400" b="1" dirty="0" smtClean="0"/>
              <a:t>Citační metoda </a:t>
            </a:r>
            <a:r>
              <a:rPr lang="cs-CZ" sz="2400" b="1" i="1" dirty="0" err="1" smtClean="0"/>
              <a:t>citation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sequence</a:t>
            </a:r>
            <a:r>
              <a:rPr lang="cs-CZ" sz="2400" b="1" dirty="0" smtClean="0"/>
              <a:t>: </a:t>
            </a:r>
            <a:r>
              <a:rPr lang="cs-CZ" sz="2400" dirty="0" smtClean="0"/>
              <a:t>číslice určující pořadí, jak byly publikace v textu postupně citovány (např. časopis </a:t>
            </a:r>
            <a:r>
              <a:rPr lang="cs-CZ" sz="2400" dirty="0" err="1" smtClean="0"/>
              <a:t>Nature</a:t>
            </a:r>
            <a:r>
              <a:rPr lang="cs-CZ" sz="2400" dirty="0" smtClean="0"/>
              <a:t>)</a:t>
            </a:r>
            <a:endParaRPr lang="cs-CZ" sz="2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80312" y="6359303"/>
            <a:ext cx="163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Kratochvíl 2014</a:t>
            </a:r>
            <a:endParaRPr lang="cs-CZ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83868"/>
            <a:ext cx="7414878" cy="50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4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Jak citovat zdroj informací: bibliografické citace </a:t>
            </a:r>
            <a:r>
              <a:rPr lang="cs-CZ" sz="2400" b="1" dirty="0" smtClean="0"/>
              <a:t>(</a:t>
            </a:r>
            <a:r>
              <a:rPr lang="cs-CZ" sz="2400" b="1" i="1" dirty="0" err="1" smtClean="0"/>
              <a:t>references</a:t>
            </a:r>
            <a:r>
              <a:rPr lang="cs-CZ" sz="2400" b="1" dirty="0"/>
              <a:t>)</a:t>
            </a:r>
            <a:endParaRPr lang="cs-CZ" sz="3200" b="1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25860" y="1143000"/>
            <a:ext cx="856895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800" b="1" dirty="0" smtClean="0"/>
              <a:t>Článek ve vědeckém časopise (</a:t>
            </a:r>
            <a:r>
              <a:rPr lang="cs-CZ" sz="1800" b="1" i="1" dirty="0" smtClean="0"/>
              <a:t>p</a:t>
            </a:r>
            <a:r>
              <a:rPr lang="en-GB" sz="1800" b="1" i="1" dirty="0" err="1" smtClean="0"/>
              <a:t>aper</a:t>
            </a:r>
            <a:r>
              <a:rPr lang="cs-CZ" sz="1800" b="1" dirty="0" smtClean="0"/>
              <a:t>)</a:t>
            </a:r>
            <a:endParaRPr lang="en-GB" sz="1800" b="1" dirty="0"/>
          </a:p>
          <a:p>
            <a:pPr>
              <a:buNone/>
            </a:pPr>
            <a:r>
              <a:rPr lang="cs-CZ" sz="1800" dirty="0" smtClean="0"/>
              <a:t>Novotný</a:t>
            </a:r>
            <a:r>
              <a:rPr lang="en-GB" sz="1800" dirty="0" smtClean="0"/>
              <a:t> </a:t>
            </a:r>
            <a:r>
              <a:rPr lang="cs-CZ" sz="1800" dirty="0" smtClean="0"/>
              <a:t>V</a:t>
            </a:r>
            <a:r>
              <a:rPr lang="en-GB" sz="1800" dirty="0" smtClean="0"/>
              <a:t>. </a:t>
            </a:r>
            <a:r>
              <a:rPr lang="en-GB" sz="1800" dirty="0"/>
              <a:t>(</a:t>
            </a:r>
            <a:r>
              <a:rPr lang="en-GB" sz="1800" dirty="0" smtClean="0"/>
              <a:t>199</a:t>
            </a:r>
            <a:r>
              <a:rPr lang="cs-CZ" sz="1800" dirty="0" smtClean="0"/>
              <a:t>5</a:t>
            </a:r>
            <a:r>
              <a:rPr lang="en-GB" sz="1800" dirty="0" smtClean="0"/>
              <a:t>) </a:t>
            </a:r>
            <a:r>
              <a:rPr lang="cs-CZ" sz="1800" dirty="0" err="1" smtClean="0"/>
              <a:t>Relationships</a:t>
            </a:r>
            <a:r>
              <a:rPr lang="cs-CZ" sz="1800" dirty="0" smtClean="0"/>
              <a:t> </a:t>
            </a:r>
            <a:r>
              <a:rPr lang="cs-CZ" sz="1800" dirty="0" err="1" smtClean="0"/>
              <a:t>between</a:t>
            </a:r>
            <a:r>
              <a:rPr lang="cs-CZ" sz="1800" dirty="0" smtClean="0"/>
              <a:t> </a:t>
            </a:r>
            <a:r>
              <a:rPr lang="cs-CZ" sz="1800" dirty="0" err="1" smtClean="0"/>
              <a:t>life</a:t>
            </a:r>
            <a:r>
              <a:rPr lang="cs-CZ" sz="1800" dirty="0" smtClean="0"/>
              <a:t> </a:t>
            </a:r>
            <a:r>
              <a:rPr lang="cs-CZ" sz="1800" dirty="0" err="1" smtClean="0"/>
              <a:t>histories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leafhoppers</a:t>
            </a:r>
            <a:r>
              <a:rPr lang="cs-CZ" sz="1800" dirty="0" smtClean="0"/>
              <a:t> (</a:t>
            </a:r>
            <a:r>
              <a:rPr lang="cs-CZ" sz="1800" dirty="0" err="1" smtClean="0"/>
              <a:t>Auchenorrhyncha</a:t>
            </a:r>
            <a:r>
              <a:rPr lang="cs-CZ" sz="1800" dirty="0" smtClean="0"/>
              <a:t> – </a:t>
            </a:r>
            <a:r>
              <a:rPr lang="cs-CZ" sz="1800" dirty="0" err="1" smtClean="0"/>
              <a:t>Hemiptera</a:t>
            </a:r>
            <a:r>
              <a:rPr lang="cs-CZ" sz="1800" dirty="0" smtClean="0"/>
              <a:t>)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their</a:t>
            </a:r>
            <a:r>
              <a:rPr lang="cs-CZ" sz="1800" dirty="0" smtClean="0"/>
              <a:t> host </a:t>
            </a:r>
            <a:r>
              <a:rPr lang="cs-CZ" sz="1800" dirty="0" err="1" smtClean="0"/>
              <a:t>plants</a:t>
            </a:r>
            <a:r>
              <a:rPr lang="cs-CZ" sz="1800" dirty="0" smtClean="0"/>
              <a:t>.</a:t>
            </a:r>
            <a:r>
              <a:rPr lang="en-GB" sz="1800" dirty="0" smtClean="0"/>
              <a:t> </a:t>
            </a:r>
            <a:r>
              <a:rPr lang="en-GB" sz="1800" i="1" dirty="0" smtClean="0"/>
              <a:t>O</a:t>
            </a:r>
            <a:r>
              <a:rPr lang="cs-CZ" sz="1800" i="1" dirty="0" err="1" smtClean="0"/>
              <a:t>ikos</a:t>
            </a:r>
            <a:r>
              <a:rPr lang="en-GB" sz="1800" dirty="0" smtClean="0"/>
              <a:t> </a:t>
            </a:r>
            <a:r>
              <a:rPr lang="cs-CZ" sz="1800" b="1" dirty="0" smtClean="0"/>
              <a:t>73</a:t>
            </a:r>
            <a:r>
              <a:rPr lang="en-GB" sz="1800" b="1" dirty="0" smtClean="0"/>
              <a:t>(</a:t>
            </a:r>
            <a:r>
              <a:rPr lang="cs-CZ" sz="1800" b="1" dirty="0" smtClean="0"/>
              <a:t>1</a:t>
            </a:r>
            <a:r>
              <a:rPr lang="en-GB" sz="1800" b="1" dirty="0" smtClean="0"/>
              <a:t>)</a:t>
            </a:r>
            <a:r>
              <a:rPr lang="en-GB" sz="1800" dirty="0" smtClean="0"/>
              <a:t>: </a:t>
            </a:r>
            <a:r>
              <a:rPr lang="cs-CZ" sz="1800" dirty="0" smtClean="0"/>
              <a:t>33</a:t>
            </a:r>
            <a:r>
              <a:rPr lang="en-GB" sz="1800" dirty="0" smtClean="0"/>
              <a:t>-4</a:t>
            </a:r>
            <a:r>
              <a:rPr lang="cs-CZ" sz="1800" dirty="0" smtClean="0"/>
              <a:t>2</a:t>
            </a:r>
            <a:r>
              <a:rPr lang="en-GB" sz="1800" dirty="0" smtClean="0"/>
              <a:t>.</a:t>
            </a:r>
            <a:endParaRPr lang="cs-CZ" sz="1800" dirty="0" smtClean="0"/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Monografie (</a:t>
            </a:r>
            <a:r>
              <a:rPr lang="cs-CZ" sz="1800" b="1" i="1" dirty="0"/>
              <a:t>m</a:t>
            </a:r>
            <a:r>
              <a:rPr lang="en-GB" sz="1800" b="1" i="1" dirty="0" err="1" smtClean="0"/>
              <a:t>onograph</a:t>
            </a:r>
            <a:r>
              <a:rPr lang="cs-CZ" sz="1800" b="1" dirty="0" smtClean="0"/>
              <a:t>)</a:t>
            </a:r>
            <a:endParaRPr lang="en-GB" sz="1800" b="1" dirty="0"/>
          </a:p>
          <a:p>
            <a:pPr>
              <a:buNone/>
            </a:pPr>
            <a:r>
              <a:rPr lang="cs-CZ" sz="1800" dirty="0" err="1" smtClean="0"/>
              <a:t>Bartlett</a:t>
            </a:r>
            <a:r>
              <a:rPr lang="cs-CZ" sz="1800" dirty="0" smtClean="0"/>
              <a:t> C.R., </a:t>
            </a:r>
            <a:r>
              <a:rPr lang="cs-CZ" sz="1800" dirty="0" err="1" smtClean="0"/>
              <a:t>O‘Brien</a:t>
            </a:r>
            <a:r>
              <a:rPr lang="cs-CZ" sz="1800" dirty="0" smtClean="0"/>
              <a:t> L.B. </a:t>
            </a:r>
            <a:r>
              <a:rPr lang="en-US" sz="1800" dirty="0" smtClean="0"/>
              <a:t>&amp; </a:t>
            </a:r>
            <a:r>
              <a:rPr lang="cs-CZ" sz="1800" dirty="0" smtClean="0"/>
              <a:t>Wilson S.W. </a:t>
            </a:r>
            <a:r>
              <a:rPr lang="en-GB" sz="1800" dirty="0" smtClean="0"/>
              <a:t>(</a:t>
            </a:r>
            <a:r>
              <a:rPr lang="cs-CZ" sz="1800" dirty="0" smtClean="0"/>
              <a:t>2014</a:t>
            </a:r>
            <a:r>
              <a:rPr lang="en-GB" sz="1800" dirty="0" smtClean="0"/>
              <a:t>) </a:t>
            </a:r>
            <a:r>
              <a:rPr lang="cs-CZ" sz="1800" dirty="0" smtClean="0"/>
              <a:t>A </a:t>
            </a:r>
            <a:r>
              <a:rPr lang="cs-CZ" sz="1800" dirty="0" err="1" smtClean="0"/>
              <a:t>review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planthoppers</a:t>
            </a:r>
            <a:r>
              <a:rPr lang="cs-CZ" sz="1800" dirty="0" smtClean="0"/>
              <a:t> (</a:t>
            </a:r>
            <a:r>
              <a:rPr lang="cs-CZ" sz="1800" dirty="0" err="1" smtClean="0"/>
              <a:t>Hemiptera</a:t>
            </a:r>
            <a:r>
              <a:rPr lang="cs-CZ" sz="1800" dirty="0" smtClean="0"/>
              <a:t>: </a:t>
            </a:r>
            <a:r>
              <a:rPr lang="cs-CZ" sz="1800" dirty="0" err="1" smtClean="0"/>
              <a:t>Fulgoroidea</a:t>
            </a:r>
            <a:r>
              <a:rPr lang="cs-CZ" sz="1800" dirty="0" smtClean="0"/>
              <a:t>)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United </a:t>
            </a:r>
            <a:r>
              <a:rPr lang="cs-CZ" sz="1800" dirty="0" err="1" smtClean="0"/>
              <a:t>States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Memoirs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American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Entomological</a:t>
            </a:r>
            <a:r>
              <a:rPr lang="cs-CZ" sz="1800" i="1" dirty="0" smtClean="0"/>
              <a:t> Society</a:t>
            </a:r>
            <a:r>
              <a:rPr lang="en-GB" sz="1800" dirty="0" smtClean="0"/>
              <a:t> </a:t>
            </a:r>
            <a:r>
              <a:rPr lang="cs-CZ" sz="1800" b="1" dirty="0" smtClean="0"/>
              <a:t>50</a:t>
            </a:r>
            <a:r>
              <a:rPr lang="en-GB" sz="1800" dirty="0" smtClean="0"/>
              <a:t>: 1-</a:t>
            </a:r>
            <a:r>
              <a:rPr lang="cs-CZ" sz="1800" dirty="0" smtClean="0"/>
              <a:t>287</a:t>
            </a:r>
            <a:r>
              <a:rPr lang="en-GB" sz="1800" dirty="0" smtClean="0"/>
              <a:t>. </a:t>
            </a:r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cs-CZ" sz="1800" b="1" dirty="0" smtClean="0"/>
              <a:t>Kniha (</a:t>
            </a:r>
            <a:r>
              <a:rPr lang="cs-CZ" sz="1800" b="1" i="1" dirty="0" smtClean="0"/>
              <a:t>b</a:t>
            </a:r>
            <a:r>
              <a:rPr lang="en-GB" sz="1800" b="1" i="1" dirty="0" err="1" smtClean="0"/>
              <a:t>ook</a:t>
            </a:r>
            <a:r>
              <a:rPr lang="cs-CZ" sz="1800" b="1" dirty="0" smtClean="0"/>
              <a:t>)</a:t>
            </a:r>
            <a:endParaRPr lang="en-GB" sz="1800" b="1" dirty="0"/>
          </a:p>
          <a:p>
            <a:pPr>
              <a:buNone/>
            </a:pPr>
            <a:r>
              <a:rPr lang="cs-CZ" sz="1800" dirty="0" err="1" smtClean="0"/>
              <a:t>Heming</a:t>
            </a:r>
            <a:r>
              <a:rPr lang="cs-CZ" sz="1800" dirty="0" smtClean="0"/>
              <a:t> B.S. </a:t>
            </a:r>
            <a:r>
              <a:rPr lang="en-GB" sz="1800" dirty="0" smtClean="0"/>
              <a:t>(200</a:t>
            </a:r>
            <a:r>
              <a:rPr lang="cs-CZ" sz="1800" dirty="0" smtClean="0"/>
              <a:t>3</a:t>
            </a:r>
            <a:r>
              <a:rPr lang="en-GB" sz="1800" dirty="0" smtClean="0"/>
              <a:t>) </a:t>
            </a:r>
            <a:r>
              <a:rPr lang="cs-CZ" sz="1800" i="1" dirty="0" err="1" smtClean="0"/>
              <a:t>Insect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Development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and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Evolution</a:t>
            </a:r>
            <a:r>
              <a:rPr lang="en-GB" sz="1800" i="1" dirty="0" smtClean="0"/>
              <a:t>. </a:t>
            </a:r>
            <a:r>
              <a:rPr lang="cs-CZ" sz="1800" dirty="0" err="1" smtClean="0"/>
              <a:t>Cornell</a:t>
            </a:r>
            <a:r>
              <a:rPr lang="cs-CZ" sz="1800" dirty="0" smtClean="0"/>
              <a:t> University </a:t>
            </a:r>
            <a:r>
              <a:rPr lang="cs-CZ" sz="1800" dirty="0" err="1" smtClean="0"/>
              <a:t>Press</a:t>
            </a:r>
            <a:r>
              <a:rPr lang="en-GB" sz="1800" dirty="0" smtClean="0"/>
              <a:t>, </a:t>
            </a:r>
            <a:r>
              <a:rPr lang="cs-CZ" sz="1800" dirty="0" err="1" smtClean="0"/>
              <a:t>Ithaca</a:t>
            </a:r>
            <a:r>
              <a:rPr lang="en-GB" sz="1800" dirty="0" smtClean="0"/>
              <a:t>, </a:t>
            </a:r>
            <a:r>
              <a:rPr lang="cs-CZ" sz="1800" dirty="0" smtClean="0"/>
              <a:t>444</a:t>
            </a:r>
            <a:r>
              <a:rPr lang="en-GB" sz="1800" dirty="0" smtClean="0"/>
              <a:t> </a:t>
            </a:r>
            <a:r>
              <a:rPr lang="en-GB" sz="1800" dirty="0"/>
              <a:t>pages.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cs-CZ" sz="1800" b="1" dirty="0" smtClean="0"/>
              <a:t>Kapitola v knize (</a:t>
            </a:r>
            <a:r>
              <a:rPr lang="cs-CZ" sz="1800" b="1" i="1" dirty="0" err="1"/>
              <a:t>b</a:t>
            </a:r>
            <a:r>
              <a:rPr lang="cs-CZ" sz="1800" b="1" i="1" dirty="0" err="1" smtClean="0"/>
              <a:t>ook</a:t>
            </a:r>
            <a:r>
              <a:rPr lang="cs-CZ" sz="1800" b="1" i="1" dirty="0" smtClean="0"/>
              <a:t> </a:t>
            </a:r>
            <a:r>
              <a:rPr lang="cs-CZ" sz="1800" b="1" i="1" dirty="0" err="1" smtClean="0"/>
              <a:t>chapter</a:t>
            </a:r>
            <a:r>
              <a:rPr lang="cs-CZ" sz="1800" b="1" dirty="0" smtClean="0"/>
              <a:t>)</a:t>
            </a:r>
            <a:endParaRPr lang="en-GB" sz="1800" b="1" dirty="0"/>
          </a:p>
          <a:p>
            <a:pPr>
              <a:buNone/>
            </a:pPr>
            <a:r>
              <a:rPr lang="cs-CZ" sz="1800" dirty="0" err="1" smtClean="0"/>
              <a:t>Tajovský</a:t>
            </a:r>
            <a:r>
              <a:rPr lang="cs-CZ" sz="1800" dirty="0" smtClean="0"/>
              <a:t> K., </a:t>
            </a:r>
            <a:r>
              <a:rPr lang="cs-CZ" sz="1800" dirty="0" err="1" smtClean="0"/>
              <a:t>Pižl</a:t>
            </a:r>
            <a:r>
              <a:rPr lang="cs-CZ" sz="1800" dirty="0" smtClean="0"/>
              <a:t> V., </a:t>
            </a:r>
            <a:r>
              <a:rPr lang="cs-CZ" sz="1800" dirty="0" err="1" smtClean="0"/>
              <a:t>Schlaghamerský</a:t>
            </a:r>
            <a:r>
              <a:rPr lang="cs-CZ" sz="1800" dirty="0" smtClean="0"/>
              <a:t> J. </a:t>
            </a:r>
            <a:r>
              <a:rPr lang="en-US" sz="1800" dirty="0" smtClean="0"/>
              <a:t>&amp; </a:t>
            </a:r>
            <a:r>
              <a:rPr lang="cs-CZ" sz="1800" dirty="0" smtClean="0"/>
              <a:t>Starý J.</a:t>
            </a:r>
            <a:r>
              <a:rPr lang="en-GB" sz="1800" dirty="0" smtClean="0"/>
              <a:t> (</a:t>
            </a:r>
            <a:r>
              <a:rPr lang="cs-CZ" sz="1800" dirty="0" smtClean="0"/>
              <a:t>2008</a:t>
            </a:r>
            <a:r>
              <a:rPr lang="en-GB" sz="1800" dirty="0" smtClean="0"/>
              <a:t>) </a:t>
            </a:r>
            <a:r>
              <a:rPr lang="cs-CZ" sz="1800" dirty="0" smtClean="0"/>
              <a:t>Vliv pastvy na půdní faunu.  In: </a:t>
            </a:r>
            <a:r>
              <a:rPr lang="cs-CZ" sz="1800" dirty="0" err="1" smtClean="0"/>
              <a:t>Jongepierová</a:t>
            </a:r>
            <a:r>
              <a:rPr lang="cs-CZ" sz="1800" dirty="0" smtClean="0"/>
              <a:t> I. (</a:t>
            </a:r>
            <a:r>
              <a:rPr lang="cs-CZ" sz="1800" dirty="0" err="1" smtClean="0"/>
              <a:t>ed</a:t>
            </a:r>
            <a:r>
              <a:rPr lang="cs-CZ" sz="1800" dirty="0" smtClean="0"/>
              <a:t>.) </a:t>
            </a:r>
            <a:r>
              <a:rPr lang="cs-CZ" sz="1800" i="1" dirty="0" smtClean="0"/>
              <a:t>Louky Bílých Karpat (</a:t>
            </a:r>
            <a:r>
              <a:rPr lang="cs-CZ" sz="1800" i="1" dirty="0" err="1" smtClean="0"/>
              <a:t>Grasslands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White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Carpathians</a:t>
            </a:r>
            <a:r>
              <a:rPr lang="cs-CZ" sz="1800" i="1" dirty="0" smtClean="0"/>
              <a:t>)</a:t>
            </a:r>
            <a:r>
              <a:rPr lang="en-GB" sz="1800" dirty="0" smtClean="0"/>
              <a:t>, </a:t>
            </a:r>
            <a:r>
              <a:rPr lang="en-GB" sz="1800" dirty="0"/>
              <a:t>pp. </a:t>
            </a:r>
            <a:r>
              <a:rPr lang="cs-CZ" sz="1800" dirty="0" smtClean="0"/>
              <a:t>373</a:t>
            </a:r>
            <a:r>
              <a:rPr lang="en-GB" sz="1800" dirty="0" smtClean="0"/>
              <a:t>-</a:t>
            </a:r>
            <a:r>
              <a:rPr lang="cs-CZ" sz="1800" dirty="0" smtClean="0"/>
              <a:t>379.</a:t>
            </a:r>
            <a:r>
              <a:rPr lang="en-GB" sz="1800" dirty="0" smtClean="0"/>
              <a:t> </a:t>
            </a:r>
            <a:r>
              <a:rPr lang="cs-CZ" sz="1800" dirty="0" smtClean="0"/>
              <a:t>ZO ČSOP Bílé Karpaty, Veselí nad Moravou (in </a:t>
            </a:r>
            <a:r>
              <a:rPr lang="cs-CZ" sz="1800" dirty="0" err="1" smtClean="0"/>
              <a:t>Czech</a:t>
            </a:r>
            <a:r>
              <a:rPr lang="cs-CZ" sz="1800" dirty="0" smtClean="0"/>
              <a:t>, </a:t>
            </a:r>
            <a:r>
              <a:rPr lang="cs-CZ" sz="1800" dirty="0" err="1" smtClean="0"/>
              <a:t>English</a:t>
            </a:r>
            <a:r>
              <a:rPr lang="cs-CZ" sz="1800" dirty="0" smtClean="0"/>
              <a:t> </a:t>
            </a:r>
            <a:r>
              <a:rPr lang="cs-CZ" sz="1800" dirty="0" err="1" smtClean="0"/>
              <a:t>summary</a:t>
            </a:r>
            <a:r>
              <a:rPr lang="cs-CZ" sz="1800" dirty="0" smtClean="0"/>
              <a:t>)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1520" y="332656"/>
            <a:ext cx="871296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b="1" dirty="0"/>
              <a:t>Článek ve sborníku (</a:t>
            </a:r>
            <a:r>
              <a:rPr lang="cs-CZ" sz="2000" b="1" i="1" dirty="0"/>
              <a:t>p</a:t>
            </a:r>
            <a:r>
              <a:rPr lang="en-GB" sz="2000" b="1" i="1" dirty="0" err="1"/>
              <a:t>roceedings</a:t>
            </a:r>
            <a:r>
              <a:rPr lang="cs-CZ" sz="2000" b="1" i="1" dirty="0"/>
              <a:t> </a:t>
            </a:r>
            <a:r>
              <a:rPr lang="cs-CZ" sz="2000" b="1" i="1" dirty="0" err="1"/>
              <a:t>paper</a:t>
            </a:r>
            <a:r>
              <a:rPr lang="cs-CZ" sz="2000" b="1" dirty="0"/>
              <a:t>)</a:t>
            </a:r>
            <a:endParaRPr lang="en-GB" sz="2000" b="1" dirty="0"/>
          </a:p>
          <a:p>
            <a:pPr>
              <a:buNone/>
            </a:pPr>
            <a:r>
              <a:rPr lang="cs-CZ" sz="2000" dirty="0"/>
              <a:t>Wilson M.R. </a:t>
            </a:r>
            <a:r>
              <a:rPr lang="en-GB" sz="2000" dirty="0"/>
              <a:t>(19</a:t>
            </a:r>
            <a:r>
              <a:rPr lang="cs-CZ" sz="2000" dirty="0"/>
              <a:t>83</a:t>
            </a:r>
            <a:r>
              <a:rPr lang="en-GB" sz="2000" dirty="0"/>
              <a:t>) The </a:t>
            </a:r>
            <a:r>
              <a:rPr lang="cs-CZ" sz="2000" dirty="0" err="1"/>
              <a:t>nymphal</a:t>
            </a:r>
            <a:r>
              <a:rPr lang="cs-CZ" sz="2000" dirty="0"/>
              <a:t> </a:t>
            </a:r>
            <a:r>
              <a:rPr lang="cs-CZ" sz="2000" dirty="0" err="1"/>
              <a:t>stages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Auchenorrhyncha</a:t>
            </a:r>
            <a:r>
              <a:rPr lang="cs-CZ" sz="2000" dirty="0"/>
              <a:t>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rice</a:t>
            </a:r>
            <a:r>
              <a:rPr lang="cs-CZ" sz="2000" dirty="0"/>
              <a:t> in </a:t>
            </a:r>
            <a:r>
              <a:rPr lang="cs-CZ" sz="2000" dirty="0" err="1"/>
              <a:t>South</a:t>
            </a:r>
            <a:r>
              <a:rPr lang="cs-CZ" sz="2000" dirty="0"/>
              <a:t> East </a:t>
            </a:r>
            <a:r>
              <a:rPr lang="cs-CZ" sz="2000" dirty="0" err="1"/>
              <a:t>Asia</a:t>
            </a:r>
            <a:r>
              <a:rPr lang="cs-CZ" sz="2000" dirty="0"/>
              <a:t>. </a:t>
            </a:r>
            <a:r>
              <a:rPr lang="en-GB" sz="2000" dirty="0"/>
              <a:t> In: Proceedings of the 1</a:t>
            </a:r>
            <a:r>
              <a:rPr lang="cs-CZ" sz="2000" dirty="0"/>
              <a:t>st</a:t>
            </a:r>
            <a:r>
              <a:rPr lang="en-GB" sz="2000" dirty="0"/>
              <a:t> </a:t>
            </a:r>
            <a:r>
              <a:rPr lang="cs-CZ" sz="2000" dirty="0"/>
              <a:t>International Workshop on </a:t>
            </a:r>
            <a:r>
              <a:rPr lang="cs-CZ" sz="2000" dirty="0" err="1"/>
              <a:t>Biotaxonomy</a:t>
            </a:r>
            <a:r>
              <a:rPr lang="cs-CZ" sz="2000" dirty="0"/>
              <a:t>, </a:t>
            </a:r>
            <a:r>
              <a:rPr lang="cs-CZ" sz="2000" dirty="0" err="1"/>
              <a:t>Classification</a:t>
            </a:r>
            <a:r>
              <a:rPr lang="cs-CZ" sz="2000" dirty="0"/>
              <a:t> and Biology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Leafhoppers</a:t>
            </a:r>
            <a:r>
              <a:rPr lang="cs-CZ" sz="2000" dirty="0"/>
              <a:t> and </a:t>
            </a:r>
            <a:r>
              <a:rPr lang="cs-CZ" sz="2000" dirty="0" err="1"/>
              <a:t>Planthoppers</a:t>
            </a:r>
            <a:r>
              <a:rPr lang="cs-CZ" sz="2000" dirty="0"/>
              <a:t> (</a:t>
            </a:r>
            <a:r>
              <a:rPr lang="cs-CZ" sz="2000" dirty="0" err="1"/>
              <a:t>Auchenorrhyncha</a:t>
            </a:r>
            <a:r>
              <a:rPr lang="cs-CZ" sz="2000" dirty="0"/>
              <a:t>)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Economic</a:t>
            </a:r>
            <a:r>
              <a:rPr lang="cs-CZ" sz="2000" dirty="0"/>
              <a:t> </a:t>
            </a:r>
            <a:r>
              <a:rPr lang="cs-CZ" sz="2000" dirty="0" err="1"/>
              <a:t>Importance</a:t>
            </a:r>
            <a:r>
              <a:rPr lang="cs-CZ" sz="2000" dirty="0"/>
              <a:t> (</a:t>
            </a:r>
            <a:r>
              <a:rPr lang="cs-CZ" sz="2000" dirty="0" err="1"/>
              <a:t>Knight</a:t>
            </a:r>
            <a:r>
              <a:rPr lang="cs-CZ" sz="2000" dirty="0"/>
              <a:t> W.J., Pant N.C., </a:t>
            </a:r>
            <a:r>
              <a:rPr lang="cs-CZ" sz="2000" dirty="0" err="1"/>
              <a:t>Robertson</a:t>
            </a:r>
            <a:r>
              <a:rPr lang="cs-CZ" sz="2000" dirty="0"/>
              <a:t> T.S. </a:t>
            </a:r>
            <a:r>
              <a:rPr lang="en-US" sz="2000" dirty="0"/>
              <a:t>&amp;</a:t>
            </a:r>
            <a:r>
              <a:rPr lang="cs-CZ" sz="2000" dirty="0"/>
              <a:t> Wilson M.R.,</a:t>
            </a:r>
            <a:r>
              <a:rPr lang="en-GB" sz="2000" dirty="0"/>
              <a:t> </a:t>
            </a:r>
            <a:r>
              <a:rPr lang="en-GB" sz="2000" dirty="0" err="1"/>
              <a:t>ed</a:t>
            </a:r>
            <a:r>
              <a:rPr lang="cs-CZ" sz="2000" dirty="0"/>
              <a:t>s</a:t>
            </a:r>
            <a:r>
              <a:rPr lang="en-GB" sz="2000" dirty="0"/>
              <a:t>.). </a:t>
            </a:r>
            <a:r>
              <a:rPr lang="cs-CZ" sz="2000" dirty="0" err="1"/>
              <a:t>Commonwealth</a:t>
            </a:r>
            <a:r>
              <a:rPr lang="cs-CZ" sz="2000" dirty="0"/>
              <a:t> Institute </a:t>
            </a:r>
            <a:r>
              <a:rPr lang="cs-CZ" sz="2000" dirty="0" err="1"/>
              <a:t>of</a:t>
            </a:r>
            <a:r>
              <a:rPr lang="cs-CZ" sz="2000" dirty="0"/>
              <a:t> Entomology, </a:t>
            </a:r>
            <a:r>
              <a:rPr lang="en-GB" sz="2000" dirty="0"/>
              <a:t> </a:t>
            </a:r>
            <a:r>
              <a:rPr lang="cs-CZ" sz="2000" dirty="0"/>
              <a:t>London, </a:t>
            </a:r>
            <a:r>
              <a:rPr lang="en-GB" sz="2000" dirty="0"/>
              <a:t>pp. </a:t>
            </a:r>
            <a:r>
              <a:rPr lang="cs-CZ" sz="2000" dirty="0"/>
              <a:t>121</a:t>
            </a:r>
            <a:r>
              <a:rPr lang="en-GB" sz="2000" dirty="0"/>
              <a:t>-</a:t>
            </a:r>
            <a:r>
              <a:rPr lang="cs-CZ" sz="2000" dirty="0"/>
              <a:t>134</a:t>
            </a:r>
            <a:r>
              <a:rPr lang="en-GB" sz="2000" dirty="0"/>
              <a:t>.</a:t>
            </a:r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/>
              <a:t>Abstrakt (</a:t>
            </a:r>
            <a:r>
              <a:rPr lang="cs-CZ" sz="2000" b="1" i="1" dirty="0"/>
              <a:t>a</a:t>
            </a:r>
            <a:r>
              <a:rPr lang="en-GB" sz="2000" b="1" i="1" dirty="0" err="1"/>
              <a:t>bstract</a:t>
            </a:r>
            <a:r>
              <a:rPr lang="cs-CZ" sz="2000" b="1" dirty="0"/>
              <a:t>)</a:t>
            </a:r>
            <a:endParaRPr lang="en-GB" sz="2000" b="1" dirty="0"/>
          </a:p>
          <a:p>
            <a:pPr>
              <a:buNone/>
            </a:pPr>
            <a:r>
              <a:rPr lang="cs-CZ" sz="2000" dirty="0"/>
              <a:t>Soukup P., Klečka J. </a:t>
            </a:r>
            <a:r>
              <a:rPr lang="en-GB" sz="2000" dirty="0"/>
              <a:t>&amp; </a:t>
            </a:r>
            <a:r>
              <a:rPr lang="cs-CZ" sz="2000" dirty="0"/>
              <a:t>Boukal D.S</a:t>
            </a:r>
            <a:r>
              <a:rPr lang="en-GB" sz="2000" dirty="0"/>
              <a:t>. (20</a:t>
            </a:r>
            <a:r>
              <a:rPr lang="cs-CZ" sz="2000" dirty="0"/>
              <a:t>14</a:t>
            </a:r>
            <a:r>
              <a:rPr lang="en-GB" sz="2000" dirty="0"/>
              <a:t>) </a:t>
            </a:r>
            <a:r>
              <a:rPr lang="cs-CZ" sz="2000" dirty="0"/>
              <a:t>Vliv komplexity prostředí a vrcholového predátora na kolonizaci malých stojatých vod.</a:t>
            </a:r>
            <a:r>
              <a:rPr lang="en-GB" sz="2000" dirty="0"/>
              <a:t> In: </a:t>
            </a:r>
            <a:r>
              <a:rPr lang="cs-CZ" sz="2000" dirty="0" err="1"/>
              <a:t>Bryja</a:t>
            </a:r>
            <a:r>
              <a:rPr lang="cs-CZ" sz="2000" dirty="0"/>
              <a:t> J. </a:t>
            </a:r>
            <a:r>
              <a:rPr lang="en-US" sz="2000" dirty="0"/>
              <a:t>&amp; </a:t>
            </a:r>
            <a:r>
              <a:rPr lang="cs-CZ" sz="2000" dirty="0"/>
              <a:t>Drozd P. (</a:t>
            </a:r>
            <a:r>
              <a:rPr lang="cs-CZ" sz="2000" dirty="0" err="1"/>
              <a:t>eds</a:t>
            </a:r>
            <a:r>
              <a:rPr lang="cs-CZ" sz="2000" dirty="0"/>
              <a:t>.), Zoologické dny Ostrava 2014</a:t>
            </a:r>
            <a:r>
              <a:rPr lang="en-GB" sz="2000" dirty="0"/>
              <a:t>, S</a:t>
            </a:r>
            <a:r>
              <a:rPr lang="cs-CZ" sz="2000" dirty="0" err="1"/>
              <a:t>borník</a:t>
            </a:r>
            <a:r>
              <a:rPr lang="cs-CZ" sz="2000" dirty="0"/>
              <a:t> abstraktů z konference, 6.-7. února 2014</a:t>
            </a:r>
            <a:r>
              <a:rPr lang="en-GB" sz="2000" dirty="0"/>
              <a:t>, </a:t>
            </a:r>
            <a:r>
              <a:rPr lang="en-GB" sz="2000" dirty="0" smtClean="0"/>
              <a:t>p</a:t>
            </a:r>
            <a:r>
              <a:rPr lang="cs-CZ" sz="2000" dirty="0" smtClean="0"/>
              <a:t>p</a:t>
            </a:r>
            <a:r>
              <a:rPr lang="en-GB" sz="2000" dirty="0" smtClean="0"/>
              <a:t>. </a:t>
            </a:r>
            <a:r>
              <a:rPr lang="cs-CZ" sz="2000" dirty="0"/>
              <a:t>184-185</a:t>
            </a:r>
            <a:r>
              <a:rPr lang="en-GB" sz="2000" dirty="0"/>
              <a:t>.</a:t>
            </a:r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Diplomová práce (</a:t>
            </a:r>
            <a:r>
              <a:rPr lang="cs-CZ" sz="2000" b="1" i="1" dirty="0" err="1" smtClean="0"/>
              <a:t>M.Sc</a:t>
            </a:r>
            <a:r>
              <a:rPr lang="cs-CZ" sz="2000" b="1" i="1" dirty="0" smtClean="0"/>
              <a:t>. </a:t>
            </a:r>
            <a:r>
              <a:rPr lang="cs-CZ" sz="2000" b="1" i="1" dirty="0"/>
              <a:t>t</a:t>
            </a:r>
            <a:r>
              <a:rPr lang="en-GB" sz="2000" b="1" i="1" dirty="0" err="1" smtClean="0"/>
              <a:t>hesis</a:t>
            </a:r>
            <a:r>
              <a:rPr lang="cs-CZ" sz="2000" b="1" dirty="0" smtClean="0"/>
              <a:t>)</a:t>
            </a:r>
            <a:endParaRPr lang="en-GB" sz="2000" b="1" i="1" dirty="0"/>
          </a:p>
          <a:p>
            <a:pPr>
              <a:buNone/>
            </a:pPr>
            <a:r>
              <a:rPr lang="cs-CZ" sz="2000" dirty="0" smtClean="0"/>
              <a:t>Jůzová K</a:t>
            </a:r>
            <a:r>
              <a:rPr lang="en-GB" sz="2000" dirty="0" smtClean="0"/>
              <a:t>. (</a:t>
            </a:r>
            <a:r>
              <a:rPr lang="cs-CZ" sz="2000" dirty="0" smtClean="0"/>
              <a:t>2012</a:t>
            </a:r>
            <a:r>
              <a:rPr lang="en-GB" sz="2000" dirty="0" smtClean="0"/>
              <a:t>) </a:t>
            </a:r>
            <a:r>
              <a:rPr lang="cs-CZ" sz="2000" dirty="0" smtClean="0"/>
              <a:t>Hostitelská specializace a druhová </a:t>
            </a:r>
            <a:r>
              <a:rPr lang="cs-CZ" sz="2000" dirty="0" err="1" smtClean="0"/>
              <a:t>diverzita</a:t>
            </a:r>
            <a:r>
              <a:rPr lang="cs-CZ" sz="2000" dirty="0" smtClean="0"/>
              <a:t> </a:t>
            </a:r>
            <a:r>
              <a:rPr lang="cs-CZ" sz="2000" dirty="0" err="1" smtClean="0"/>
              <a:t>řasníků</a:t>
            </a:r>
            <a:r>
              <a:rPr lang="cs-CZ" sz="2000" dirty="0" smtClean="0"/>
              <a:t> rodu </a:t>
            </a:r>
            <a:r>
              <a:rPr lang="cs-CZ" sz="2000" dirty="0" err="1" smtClean="0"/>
              <a:t>Stylops</a:t>
            </a:r>
            <a:r>
              <a:rPr lang="cs-CZ" sz="2000" dirty="0" smtClean="0"/>
              <a:t> (</a:t>
            </a:r>
            <a:r>
              <a:rPr lang="cs-CZ" sz="2000" dirty="0" err="1" smtClean="0"/>
              <a:t>Strepsiptera</a:t>
            </a:r>
            <a:r>
              <a:rPr lang="cs-CZ" sz="2000" dirty="0" smtClean="0"/>
              <a:t>). (Host </a:t>
            </a:r>
            <a:r>
              <a:rPr lang="cs-CZ" sz="2000" dirty="0" err="1" smtClean="0"/>
              <a:t>specialisation</a:t>
            </a:r>
            <a:r>
              <a:rPr lang="cs-CZ" sz="2000" dirty="0" smtClean="0"/>
              <a:t> and species diversity in </a:t>
            </a:r>
            <a:r>
              <a:rPr lang="cs-CZ" sz="2000" dirty="0" err="1" smtClean="0"/>
              <a:t>Strepsiptera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genus </a:t>
            </a:r>
            <a:r>
              <a:rPr lang="cs-CZ" sz="2000" dirty="0" err="1" smtClean="0"/>
              <a:t>Stylops</a:t>
            </a:r>
            <a:r>
              <a:rPr lang="cs-CZ" sz="2000" dirty="0" smtClean="0"/>
              <a:t>.) </a:t>
            </a:r>
            <a:r>
              <a:rPr lang="cs-CZ" sz="2000" dirty="0" err="1" smtClean="0"/>
              <a:t>Unpublished</a:t>
            </a:r>
            <a:r>
              <a:rPr lang="cs-CZ" sz="2000" dirty="0" smtClean="0"/>
              <a:t> </a:t>
            </a:r>
            <a:r>
              <a:rPr lang="cs-CZ" sz="2000" dirty="0" err="1" smtClean="0"/>
              <a:t>M.Sc</a:t>
            </a:r>
            <a:r>
              <a:rPr lang="cs-CZ" sz="2000" dirty="0" smtClean="0"/>
              <a:t>. </a:t>
            </a:r>
            <a:r>
              <a:rPr lang="cs-CZ" sz="2000" dirty="0"/>
              <a:t>t</a:t>
            </a:r>
            <a:r>
              <a:rPr lang="cs-CZ" sz="2000" dirty="0" smtClean="0"/>
              <a:t>hesis,</a:t>
            </a:r>
            <a:r>
              <a:rPr lang="en-GB" sz="2000" dirty="0" smtClean="0"/>
              <a:t> </a:t>
            </a:r>
            <a:r>
              <a:rPr lang="cs-CZ" sz="2000" dirty="0" smtClean="0"/>
              <a:t>Charles University, Praha (in </a:t>
            </a:r>
            <a:r>
              <a:rPr lang="cs-CZ" sz="2000" dirty="0" err="1" smtClean="0"/>
              <a:t>Czech</a:t>
            </a:r>
            <a:r>
              <a:rPr lang="cs-CZ" sz="2000" dirty="0" smtClean="0"/>
              <a:t>, </a:t>
            </a:r>
            <a:r>
              <a:rPr lang="cs-CZ" sz="2000" dirty="0" err="1" smtClean="0"/>
              <a:t>English</a:t>
            </a:r>
            <a:r>
              <a:rPr lang="cs-CZ" sz="2000" dirty="0" smtClean="0"/>
              <a:t> </a:t>
            </a:r>
            <a:r>
              <a:rPr lang="cs-CZ" sz="2000" dirty="0" err="1" smtClean="0"/>
              <a:t>abstract</a:t>
            </a:r>
            <a:r>
              <a:rPr lang="cs-CZ" sz="2000" dirty="0" smtClean="0"/>
              <a:t>)</a:t>
            </a:r>
            <a:r>
              <a:rPr lang="en-GB" sz="2000" dirty="0" smtClean="0"/>
              <a:t>. </a:t>
            </a: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9512" y="188640"/>
            <a:ext cx="871296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b="1" dirty="0" smtClean="0"/>
              <a:t>Webová stránka (</a:t>
            </a:r>
            <a:r>
              <a:rPr lang="cs-CZ" sz="2000" b="1" i="1" dirty="0" smtClean="0"/>
              <a:t>w</a:t>
            </a:r>
            <a:r>
              <a:rPr lang="en-GB" sz="2000" b="1" i="1" dirty="0" err="1" smtClean="0"/>
              <a:t>ebpage</a:t>
            </a:r>
            <a:r>
              <a:rPr lang="cs-CZ" sz="2000" b="1" dirty="0" smtClean="0"/>
              <a:t>)</a:t>
            </a:r>
            <a:endParaRPr lang="en-GB" sz="2000" b="1" dirty="0" smtClean="0"/>
          </a:p>
          <a:p>
            <a:pPr>
              <a:buNone/>
            </a:pPr>
            <a:r>
              <a:rPr lang="en-US" sz="2000" dirty="0"/>
              <a:t>World Spider Catalog (2018). World Spider Catalog. Natural History Museum Bern, online at http://wsc.nmbe.ch, version </a:t>
            </a:r>
            <a:r>
              <a:rPr lang="en-US" sz="2000" dirty="0" smtClean="0"/>
              <a:t>19.0. </a:t>
            </a:r>
            <a:r>
              <a:rPr lang="en-US" sz="2000" dirty="0" err="1"/>
              <a:t>doi</a:t>
            </a:r>
            <a:r>
              <a:rPr lang="en-US" sz="2000" dirty="0"/>
              <a:t>: 10.24436/2 </a:t>
            </a:r>
            <a:r>
              <a:rPr lang="cs-CZ" sz="2000" dirty="0" smtClean="0"/>
              <a:t>(</a:t>
            </a:r>
            <a:r>
              <a:rPr lang="cs-CZ" sz="2000" dirty="0" err="1" smtClean="0"/>
              <a:t>accessed</a:t>
            </a:r>
            <a:r>
              <a:rPr lang="cs-CZ" sz="2000" dirty="0" smtClean="0"/>
              <a:t> on 17 </a:t>
            </a:r>
            <a:r>
              <a:rPr lang="cs-CZ" sz="2000" dirty="0" err="1" smtClean="0"/>
              <a:t>February</a:t>
            </a:r>
            <a:r>
              <a:rPr lang="cs-CZ" sz="2000" dirty="0" smtClean="0"/>
              <a:t> </a:t>
            </a:r>
            <a:r>
              <a:rPr lang="cs-CZ" sz="2000" dirty="0" smtClean="0"/>
              <a:t>2018).</a:t>
            </a:r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CD-ROM</a:t>
            </a:r>
          </a:p>
          <a:p>
            <a:pPr>
              <a:buNone/>
            </a:pPr>
            <a:r>
              <a:rPr lang="cs-CZ" sz="2000" dirty="0" err="1" smtClean="0"/>
              <a:t>Speight</a:t>
            </a:r>
            <a:r>
              <a:rPr lang="cs-CZ" sz="2000" dirty="0" smtClean="0"/>
              <a:t> M., </a:t>
            </a:r>
            <a:r>
              <a:rPr lang="cs-CZ" sz="2000" dirty="0" err="1" smtClean="0"/>
              <a:t>Castella</a:t>
            </a:r>
            <a:r>
              <a:rPr lang="cs-CZ" sz="2000" dirty="0" smtClean="0"/>
              <a:t> E., </a:t>
            </a:r>
            <a:r>
              <a:rPr lang="cs-CZ" sz="2000" dirty="0" err="1" smtClean="0"/>
              <a:t>Obrdlik</a:t>
            </a:r>
            <a:r>
              <a:rPr lang="cs-CZ" sz="2000" dirty="0" smtClean="0"/>
              <a:t> P. </a:t>
            </a:r>
            <a:r>
              <a:rPr lang="en-US" sz="2000" dirty="0" smtClean="0"/>
              <a:t>&amp; </a:t>
            </a:r>
            <a:r>
              <a:rPr lang="cs-CZ" sz="2000" dirty="0" err="1" smtClean="0"/>
              <a:t>Ball</a:t>
            </a:r>
            <a:r>
              <a:rPr lang="cs-CZ" sz="2000" dirty="0" smtClean="0"/>
              <a:t> S. </a:t>
            </a:r>
            <a:r>
              <a:rPr lang="en-GB" sz="2000" dirty="0" smtClean="0"/>
              <a:t>(200</a:t>
            </a:r>
            <a:r>
              <a:rPr lang="cs-CZ" sz="2000" dirty="0" smtClean="0"/>
              <a:t>1</a:t>
            </a:r>
            <a:r>
              <a:rPr lang="en-GB" sz="2000" dirty="0" smtClean="0"/>
              <a:t>) </a:t>
            </a:r>
            <a:r>
              <a:rPr lang="cs-CZ" sz="2000" i="1" dirty="0" err="1" smtClean="0"/>
              <a:t>Syrph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Net on CD, </a:t>
            </a:r>
            <a:r>
              <a:rPr lang="cs-CZ" sz="2000" i="1" dirty="0" err="1" smtClean="0"/>
              <a:t>Issue</a:t>
            </a:r>
            <a:r>
              <a:rPr lang="cs-CZ" sz="2000" i="1" dirty="0" smtClean="0"/>
              <a:t> 1.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database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European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Syrphidae</a:t>
            </a:r>
            <a:r>
              <a:rPr lang="cs-CZ" sz="2000" i="1" dirty="0" smtClean="0"/>
              <a:t>. </a:t>
            </a:r>
            <a:r>
              <a:rPr lang="cs-CZ" sz="2000" dirty="0" err="1" smtClean="0"/>
              <a:t>Syrph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Net </a:t>
            </a:r>
            <a:r>
              <a:rPr lang="cs-CZ" sz="2000" dirty="0" err="1" smtClean="0"/>
              <a:t>Publications</a:t>
            </a:r>
            <a:r>
              <a:rPr lang="cs-CZ" sz="2000" dirty="0" smtClean="0"/>
              <a:t>, Dublin.</a:t>
            </a:r>
            <a:endParaRPr lang="en-GB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Zprávy vládních a mezinárodních organizací (</a:t>
            </a:r>
            <a:r>
              <a:rPr lang="en-GB" sz="2000" b="1" i="1" dirty="0" smtClean="0"/>
              <a:t>Government</a:t>
            </a:r>
            <a:r>
              <a:rPr lang="cs-CZ" sz="2000" b="1" i="1" dirty="0" smtClean="0"/>
              <a:t>/</a:t>
            </a:r>
            <a:r>
              <a:rPr lang="cs-CZ" sz="2000" b="1" i="1" dirty="0" err="1" smtClean="0"/>
              <a:t>institutional</a:t>
            </a:r>
            <a:r>
              <a:rPr lang="en-GB" sz="2000" b="1" i="1" dirty="0" smtClean="0"/>
              <a:t> bulletin</a:t>
            </a:r>
            <a:r>
              <a:rPr lang="cs-CZ" sz="2000" b="1" dirty="0" smtClean="0"/>
              <a:t>)</a:t>
            </a: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United Nations </a:t>
            </a:r>
            <a:r>
              <a:rPr lang="cs-CZ" sz="2000" dirty="0" err="1" smtClean="0"/>
              <a:t>Environment</a:t>
            </a:r>
            <a:r>
              <a:rPr lang="cs-CZ" sz="2000" dirty="0" smtClean="0"/>
              <a:t> </a:t>
            </a:r>
            <a:r>
              <a:rPr lang="cs-CZ" sz="2000" dirty="0" err="1" smtClean="0"/>
              <a:t>Programme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cs-CZ" sz="2000" dirty="0" smtClean="0"/>
              <a:t>2008</a:t>
            </a:r>
            <a:r>
              <a:rPr lang="en-GB" sz="2000" dirty="0" smtClean="0"/>
              <a:t>) </a:t>
            </a:r>
            <a:r>
              <a:rPr lang="cs-CZ" sz="2000" dirty="0" err="1" smtClean="0"/>
              <a:t>Biodiversity</a:t>
            </a:r>
            <a:r>
              <a:rPr lang="cs-CZ" sz="2000" dirty="0" smtClean="0"/>
              <a:t> Profile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Afghanistan</a:t>
            </a:r>
            <a:r>
              <a:rPr lang="en-GB" sz="2000" dirty="0" smtClean="0"/>
              <a:t>. </a:t>
            </a:r>
            <a:r>
              <a:rPr lang="cs-CZ" sz="2000" dirty="0" err="1" smtClean="0"/>
              <a:t>Kabul</a:t>
            </a:r>
            <a:r>
              <a:rPr lang="en-GB" sz="2000" dirty="0" smtClean="0"/>
              <a:t>: United Nations</a:t>
            </a:r>
            <a:r>
              <a:rPr lang="cs-CZ" sz="2000" dirty="0" smtClean="0"/>
              <a:t> </a:t>
            </a:r>
            <a:r>
              <a:rPr lang="cs-CZ" sz="2000" dirty="0" err="1" smtClean="0"/>
              <a:t>Environment</a:t>
            </a:r>
            <a:r>
              <a:rPr lang="cs-CZ" sz="2000" dirty="0" smtClean="0"/>
              <a:t> </a:t>
            </a:r>
            <a:r>
              <a:rPr lang="cs-CZ" sz="2000" dirty="0" err="1" smtClean="0"/>
              <a:t>Programme</a:t>
            </a:r>
            <a:r>
              <a:rPr lang="cs-CZ" sz="2000" dirty="0" smtClean="0"/>
              <a:t>, 149 </a:t>
            </a:r>
            <a:r>
              <a:rPr lang="cs-CZ" sz="2000" dirty="0" err="1" smtClean="0"/>
              <a:t>pp</a:t>
            </a:r>
            <a:r>
              <a:rPr lang="en-GB" sz="2000" dirty="0" smtClean="0"/>
              <a:t>. </a:t>
            </a: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cs-CZ" sz="2000" b="1" dirty="0" smtClean="0"/>
              <a:t>Článek v populárním časopise (</a:t>
            </a:r>
            <a:r>
              <a:rPr lang="cs-CZ" sz="2000" b="1" i="1" dirty="0"/>
              <a:t>m</a:t>
            </a:r>
            <a:r>
              <a:rPr lang="en-GB" sz="2000" b="1" i="1" dirty="0" err="1" smtClean="0"/>
              <a:t>agazine</a:t>
            </a:r>
            <a:r>
              <a:rPr lang="en-GB" sz="2000" b="1" i="1" dirty="0" smtClean="0"/>
              <a:t> article</a:t>
            </a:r>
            <a:r>
              <a:rPr lang="cs-CZ" sz="2000" b="1" dirty="0" smtClean="0"/>
              <a:t>)</a:t>
            </a: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Cooper D. &amp; Williamson C. (1990) Deadly deception.</a:t>
            </a:r>
            <a:r>
              <a:rPr lang="en-GB" sz="2000" i="1" dirty="0" smtClean="0"/>
              <a:t> GEO (Australia's Geographical Magazine) </a:t>
            </a:r>
            <a:r>
              <a:rPr lang="en-GB" sz="2000" b="1" dirty="0" smtClean="0"/>
              <a:t>12(1)</a:t>
            </a:r>
            <a:r>
              <a:rPr lang="en-GB" sz="2000" dirty="0" smtClean="0"/>
              <a:t>: 87-95.</a:t>
            </a:r>
          </a:p>
          <a:p>
            <a:pPr>
              <a:buNone/>
            </a:pPr>
            <a:r>
              <a:rPr lang="cs-CZ" sz="2000" b="1" dirty="0" smtClean="0"/>
              <a:t>Audiovizuální prezentace (</a:t>
            </a:r>
            <a:r>
              <a:rPr lang="cs-CZ" sz="2000" b="1" i="1" dirty="0"/>
              <a:t>a</a:t>
            </a:r>
            <a:r>
              <a:rPr lang="en-GB" sz="2000" b="1" i="1" dirty="0" err="1" smtClean="0"/>
              <a:t>udiovisual</a:t>
            </a:r>
            <a:r>
              <a:rPr lang="en-GB" sz="2000" b="1" i="1" dirty="0" smtClean="0"/>
              <a:t> presentation</a:t>
            </a:r>
            <a:r>
              <a:rPr lang="cs-CZ" sz="2000" b="1" dirty="0" smtClean="0"/>
              <a:t>)</a:t>
            </a: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Attenborough D. 2006. Life In the Underground. DVD, BBC.</a:t>
            </a:r>
            <a:r>
              <a:rPr lang="cs-CZ" sz="2000" dirty="0" smtClean="0"/>
              <a:t> </a:t>
            </a:r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Formát bibliografických citací – citační styl</a:t>
            </a:r>
            <a:br>
              <a:rPr lang="cs-CZ" sz="3600" b="1" dirty="0" smtClean="0"/>
            </a:br>
            <a:r>
              <a:rPr lang="cs-CZ" sz="2800" b="1" dirty="0" smtClean="0"/>
              <a:t>(</a:t>
            </a:r>
            <a:r>
              <a:rPr lang="cs-CZ" sz="2800" b="1" i="1" dirty="0" smtClean="0"/>
              <a:t>reference style</a:t>
            </a:r>
            <a:r>
              <a:rPr lang="cs-CZ" sz="2800" b="1" dirty="0" smtClean="0"/>
              <a:t>)</a:t>
            </a:r>
            <a:endParaRPr lang="cs-CZ" sz="3600" b="1" dirty="0"/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124744"/>
            <a:ext cx="822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cs-CZ" sz="2400" b="1" dirty="0" smtClean="0"/>
              <a:t>Různý, záleží na konkrétním časopise/vydavatelství, např.:</a:t>
            </a:r>
          </a:p>
          <a:p>
            <a:pPr>
              <a:buNone/>
            </a:pPr>
            <a:r>
              <a:rPr lang="en-GB" sz="2000" dirty="0" smtClean="0"/>
              <a:t>Adams</a:t>
            </a:r>
            <a:r>
              <a:rPr lang="en-GB" sz="2000" dirty="0"/>
              <a:t>, JQ, A Lincoln, M van Buren, HS Truman, 1976, Evolutionary perspectives on insect mating: Journal of Evolutionary Biology, v. 76, p. 204-212.</a:t>
            </a:r>
          </a:p>
          <a:p>
            <a:pPr>
              <a:buNone/>
            </a:pPr>
            <a:r>
              <a:rPr lang="en-GB" sz="2000" dirty="0" smtClean="0"/>
              <a:t>Adams </a:t>
            </a:r>
            <a:r>
              <a:rPr lang="en-GB" sz="2000" dirty="0"/>
              <a:t>JQ, Lincoln A, van Buren M, Truman HS. Evolutionary perspectives on insect mating. J </a:t>
            </a:r>
            <a:r>
              <a:rPr lang="en-GB" sz="2000" dirty="0" err="1"/>
              <a:t>Evol</a:t>
            </a:r>
            <a:r>
              <a:rPr lang="en-GB" sz="2000" dirty="0"/>
              <a:t> </a:t>
            </a:r>
            <a:r>
              <a:rPr lang="en-GB" sz="2000" dirty="0" err="1"/>
              <a:t>Biol</a:t>
            </a:r>
            <a:r>
              <a:rPr lang="en-GB" sz="2000" dirty="0"/>
              <a:t> 1976; 76(11):204-212.</a:t>
            </a:r>
          </a:p>
          <a:p>
            <a:pPr>
              <a:buNone/>
            </a:pPr>
            <a:r>
              <a:rPr lang="en-GB" sz="2000" dirty="0" smtClean="0"/>
              <a:t>Adams</a:t>
            </a:r>
            <a:r>
              <a:rPr lang="en-GB" sz="2000" dirty="0"/>
              <a:t>, J.Q., Lincoln, A., van Buren, M., and Truman, H.S. (1976): Evolutionary perspectives on insect mating.  </a:t>
            </a:r>
            <a:r>
              <a:rPr lang="en-GB" sz="2000" i="1" dirty="0" err="1"/>
              <a:t>J.Evol.Biol</a:t>
            </a:r>
            <a:r>
              <a:rPr lang="en-GB" sz="2000" i="1" dirty="0"/>
              <a:t>.</a:t>
            </a:r>
            <a:r>
              <a:rPr lang="en-GB" sz="2000" dirty="0"/>
              <a:t>, 76: 204-212.</a:t>
            </a:r>
          </a:p>
          <a:p>
            <a:pPr>
              <a:buNone/>
            </a:pPr>
            <a:r>
              <a:rPr lang="en-GB" sz="2000" dirty="0" smtClean="0"/>
              <a:t>ADAMS</a:t>
            </a:r>
            <a:r>
              <a:rPr lang="en-GB" sz="2000" dirty="0"/>
              <a:t>, J. Q., A. LINCOLN, M. VAN BUREN, AND H. S. TRUMAN. 1976. Evolutionary perspectives on insect mating. </a:t>
            </a:r>
            <a:r>
              <a:rPr lang="en-GB" sz="2000" u="sng" dirty="0"/>
              <a:t>Journal of Evolutionary Biology</a:t>
            </a:r>
            <a:r>
              <a:rPr lang="en-GB" sz="2000" dirty="0"/>
              <a:t> 76: 204-212.</a:t>
            </a:r>
          </a:p>
          <a:p>
            <a:pPr>
              <a:buNone/>
            </a:pPr>
            <a:r>
              <a:rPr lang="en-GB" sz="2000" dirty="0" smtClean="0"/>
              <a:t>Adams</a:t>
            </a:r>
            <a:r>
              <a:rPr lang="en-GB" sz="2000" dirty="0"/>
              <a:t>, John Quincy, Abraham Lincoln, Martin van Buren, and Harry S Truman. 1976. Evolutionary perspectives on insect mating. </a:t>
            </a:r>
            <a:r>
              <a:rPr lang="en-GB" sz="2000" i="1" dirty="0"/>
              <a:t>Journal of Evolutionary Biology</a:t>
            </a:r>
            <a:r>
              <a:rPr lang="en-GB" sz="2000" dirty="0"/>
              <a:t> 76, no. 11:204-212.</a:t>
            </a:r>
          </a:p>
          <a:p>
            <a:pPr>
              <a:buNone/>
            </a:pPr>
            <a:r>
              <a:rPr lang="en-GB" sz="2000" dirty="0" smtClean="0"/>
              <a:t>Adams</a:t>
            </a:r>
            <a:r>
              <a:rPr lang="en-GB" sz="2000" dirty="0"/>
              <a:t>, J.Q., A. Lincoln, M. van Buren, and H.S. Truman, 1976. Evolutionary perspectives on insect mating. J. </a:t>
            </a:r>
            <a:r>
              <a:rPr lang="en-GB" sz="2000" dirty="0" err="1"/>
              <a:t>Evol</a:t>
            </a:r>
            <a:r>
              <a:rPr lang="en-GB" sz="2000" dirty="0"/>
              <a:t>. Biol. 76(11): 204-212.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388" y="54868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Styl bibliografických citací doporučený pro bakalářské a diplomové práce na ÚBZ </a:t>
            </a:r>
            <a:r>
              <a:rPr lang="cs-CZ" sz="3200" b="1" dirty="0" err="1" smtClean="0"/>
              <a:t>PřF</a:t>
            </a:r>
            <a:r>
              <a:rPr lang="cs-CZ" sz="3200" b="1" dirty="0"/>
              <a:t> MU</a:t>
            </a:r>
            <a:br>
              <a:rPr lang="cs-CZ" sz="3200" b="1" dirty="0"/>
            </a:br>
            <a:r>
              <a:rPr lang="cs-CZ" sz="1800" b="1" dirty="0">
                <a:hlinkClick r:id="rId2"/>
              </a:rPr>
              <a:t>http://</a:t>
            </a:r>
            <a:r>
              <a:rPr lang="cs-CZ" sz="1800" b="1" dirty="0" smtClean="0">
                <a:hlinkClick r:id="rId2"/>
              </a:rPr>
              <a:t>botzool.sci.muni.cz/zaverecne-prace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r>
              <a:rPr lang="cs-CZ" sz="2000" dirty="0"/>
              <a:t>Vypisují se všichni autoři, poslední z nich se připojuje spojkou "&amp;". Názvy časopisů jsou uvedeny v </a:t>
            </a:r>
            <a:r>
              <a:rPr lang="cs-CZ" sz="2000" dirty="0" smtClean="0"/>
              <a:t>plném znění</a:t>
            </a:r>
            <a:r>
              <a:rPr lang="cs-CZ" sz="2000" dirty="0"/>
              <a:t>. Na konci každé citace musí být </a:t>
            </a:r>
            <a:r>
              <a:rPr lang="cs-CZ" sz="2000" dirty="0" smtClean="0"/>
              <a:t>tečka.</a:t>
            </a:r>
          </a:p>
          <a:p>
            <a:r>
              <a:rPr lang="cs-CZ" sz="2000" dirty="0" smtClean="0"/>
              <a:t>Článek </a:t>
            </a:r>
            <a:r>
              <a:rPr lang="cs-CZ" sz="2000" dirty="0"/>
              <a:t>z časopisu:</a:t>
            </a:r>
          </a:p>
          <a:p>
            <a:pPr lvl="1"/>
            <a:r>
              <a:rPr lang="cs-CZ" sz="1200" dirty="0"/>
              <a:t>BENECH V. 1972a: </a:t>
            </a:r>
            <a:r>
              <a:rPr lang="cs-CZ" sz="1200" dirty="0" err="1"/>
              <a:t>Étude</a:t>
            </a:r>
            <a:r>
              <a:rPr lang="cs-CZ" sz="1200" dirty="0"/>
              <a:t> </a:t>
            </a:r>
            <a:r>
              <a:rPr lang="cs-CZ" sz="1200" dirty="0" err="1" smtClean="0"/>
              <a:t>expérimentale</a:t>
            </a:r>
            <a:r>
              <a:rPr lang="cs-CZ" sz="1200" dirty="0" smtClean="0"/>
              <a:t> </a:t>
            </a:r>
            <a:r>
              <a:rPr lang="cs-CZ" sz="1200" dirty="0"/>
              <a:t>de </a:t>
            </a:r>
            <a:r>
              <a:rPr lang="cs-CZ" sz="1200" dirty="0" err="1"/>
              <a:t>l’incubation</a:t>
            </a:r>
            <a:r>
              <a:rPr lang="cs-CZ" sz="1200" dirty="0"/>
              <a:t> des </a:t>
            </a:r>
            <a:r>
              <a:rPr lang="cs-CZ" sz="1200" dirty="0" err="1"/>
              <a:t>oeufs</a:t>
            </a:r>
            <a:r>
              <a:rPr lang="cs-CZ" sz="1200" dirty="0"/>
              <a:t> de </a:t>
            </a:r>
            <a:r>
              <a:rPr lang="cs-CZ" sz="1200" i="1" dirty="0" err="1"/>
              <a:t>Baetis</a:t>
            </a:r>
            <a:r>
              <a:rPr lang="cs-CZ" sz="1200" i="1" dirty="0"/>
              <a:t> </a:t>
            </a:r>
            <a:r>
              <a:rPr lang="cs-CZ" sz="1200" i="1" dirty="0" err="1"/>
              <a:t>rhodani</a:t>
            </a:r>
            <a:r>
              <a:rPr lang="cs-CZ" sz="1200" i="1" dirty="0"/>
              <a:t> </a:t>
            </a:r>
            <a:r>
              <a:rPr lang="cs-CZ" sz="1200" dirty="0" err="1"/>
              <a:t>Pictet</a:t>
            </a:r>
            <a:r>
              <a:rPr lang="cs-CZ" sz="1200" dirty="0"/>
              <a:t>. </a:t>
            </a:r>
            <a:r>
              <a:rPr lang="cs-CZ" sz="1200" i="1" dirty="0" err="1" smtClean="0"/>
              <a:t>Freshwater</a:t>
            </a:r>
            <a:r>
              <a:rPr lang="cs-CZ" sz="1200" i="1" dirty="0" smtClean="0"/>
              <a:t> Biology </a:t>
            </a:r>
            <a:r>
              <a:rPr lang="cs-CZ" sz="1200" dirty="0"/>
              <a:t>2: 243-252.</a:t>
            </a:r>
          </a:p>
          <a:p>
            <a:r>
              <a:rPr lang="cs-CZ" sz="2000" dirty="0" smtClean="0"/>
              <a:t>Kniha:</a:t>
            </a:r>
            <a:endParaRPr lang="cs-CZ" sz="2000" dirty="0"/>
          </a:p>
          <a:p>
            <a:pPr lvl="1"/>
            <a:r>
              <a:rPr lang="cs-CZ" sz="1200" dirty="0"/>
              <a:t>HELLAWELL J.M. 1986: </a:t>
            </a:r>
            <a:r>
              <a:rPr lang="cs-CZ" sz="1200" i="1" dirty="0" err="1"/>
              <a:t>Biological</a:t>
            </a:r>
            <a:r>
              <a:rPr lang="cs-CZ" sz="1200" i="1" dirty="0"/>
              <a:t> </a:t>
            </a:r>
            <a:r>
              <a:rPr lang="cs-CZ" sz="1200" i="1" dirty="0" err="1"/>
              <a:t>indicators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freshwater</a:t>
            </a:r>
            <a:r>
              <a:rPr lang="cs-CZ" sz="1200" i="1" dirty="0"/>
              <a:t> </a:t>
            </a:r>
            <a:r>
              <a:rPr lang="cs-CZ" sz="1200" i="1" dirty="0" err="1"/>
              <a:t>pollution</a:t>
            </a:r>
            <a:r>
              <a:rPr lang="cs-CZ" sz="1200" i="1" dirty="0"/>
              <a:t> and </a:t>
            </a:r>
            <a:r>
              <a:rPr lang="cs-CZ" sz="1200" i="1" dirty="0" err="1"/>
              <a:t>environmental</a:t>
            </a:r>
            <a:r>
              <a:rPr lang="cs-CZ" sz="1200" i="1" dirty="0"/>
              <a:t> </a:t>
            </a:r>
            <a:r>
              <a:rPr lang="cs-CZ" sz="1200" i="1" dirty="0" smtClean="0"/>
              <a:t>management</a:t>
            </a:r>
            <a:r>
              <a:rPr lang="cs-CZ" sz="1200" dirty="0" smtClean="0"/>
              <a:t>. </a:t>
            </a:r>
            <a:r>
              <a:rPr lang="cs-CZ" sz="1200" dirty="0" err="1" smtClean="0"/>
              <a:t>Elsevier</a:t>
            </a:r>
            <a:r>
              <a:rPr lang="cs-CZ" sz="1200" dirty="0"/>
              <a:t>, </a:t>
            </a:r>
            <a:r>
              <a:rPr lang="cs-CZ" sz="1200" dirty="0" err="1"/>
              <a:t>Dordrecht</a:t>
            </a:r>
            <a:r>
              <a:rPr lang="cs-CZ" sz="1200" dirty="0"/>
              <a:t>.</a:t>
            </a:r>
          </a:p>
          <a:p>
            <a:r>
              <a:rPr lang="cs-CZ" sz="2000" dirty="0" smtClean="0"/>
              <a:t>Sborník:</a:t>
            </a:r>
          </a:p>
          <a:p>
            <a:pPr lvl="1"/>
            <a:r>
              <a:rPr lang="cs-CZ" sz="1200" dirty="0" smtClean="0"/>
              <a:t>VAŇHARA </a:t>
            </a:r>
            <a:r>
              <a:rPr lang="cs-CZ" sz="1200" dirty="0"/>
              <a:t>J. &amp; ROZKOŠNÝ R. (</a:t>
            </a:r>
            <a:r>
              <a:rPr lang="cs-CZ" sz="1200" dirty="0" err="1"/>
              <a:t>eds</a:t>
            </a:r>
            <a:r>
              <a:rPr lang="cs-CZ" sz="1200" dirty="0"/>
              <a:t>) 1997: </a:t>
            </a:r>
            <a:r>
              <a:rPr lang="cs-CZ" sz="1200" dirty="0" err="1"/>
              <a:t>Dipterologica</a:t>
            </a:r>
            <a:r>
              <a:rPr lang="cs-CZ" sz="1200" dirty="0"/>
              <a:t> </a:t>
            </a:r>
            <a:r>
              <a:rPr lang="cs-CZ" sz="1200" dirty="0" err="1"/>
              <a:t>bohemoslovaca</a:t>
            </a:r>
            <a:r>
              <a:rPr lang="cs-CZ" sz="1200" dirty="0"/>
              <a:t>. </a:t>
            </a:r>
            <a:r>
              <a:rPr lang="cs-CZ" sz="1200" i="1" dirty="0"/>
              <a:t>Folia </a:t>
            </a:r>
            <a:r>
              <a:rPr lang="cs-CZ" sz="1200" i="1" dirty="0" err="1"/>
              <a:t>Biologica</a:t>
            </a:r>
            <a:r>
              <a:rPr lang="cs-CZ" sz="1200" dirty="0"/>
              <a:t> 95: 1-110.</a:t>
            </a:r>
          </a:p>
          <a:p>
            <a:r>
              <a:rPr lang="cs-CZ" sz="2000" dirty="0" smtClean="0"/>
              <a:t>Kapitola </a:t>
            </a:r>
            <a:r>
              <a:rPr lang="cs-CZ" sz="2000" dirty="0"/>
              <a:t>z knihy nebo článek ze sborníku:</a:t>
            </a:r>
          </a:p>
          <a:p>
            <a:pPr lvl="1"/>
            <a:r>
              <a:rPr lang="cs-CZ" sz="1200" dirty="0"/>
              <a:t>BRETSCHKO G. 1990: A </a:t>
            </a:r>
            <a:r>
              <a:rPr lang="cs-CZ" sz="1200" dirty="0" err="1"/>
              <a:t>flexible</a:t>
            </a:r>
            <a:r>
              <a:rPr lang="cs-CZ" sz="1200" dirty="0"/>
              <a:t> </a:t>
            </a:r>
            <a:r>
              <a:rPr lang="cs-CZ" sz="1200" dirty="0" err="1"/>
              <a:t>larval</a:t>
            </a:r>
            <a:r>
              <a:rPr lang="cs-CZ" sz="1200" dirty="0"/>
              <a:t> </a:t>
            </a:r>
            <a:r>
              <a:rPr lang="cs-CZ" sz="1200" dirty="0" err="1"/>
              <a:t>development</a:t>
            </a:r>
            <a:r>
              <a:rPr lang="cs-CZ" sz="1200" dirty="0"/>
              <a:t> </a:t>
            </a:r>
            <a:r>
              <a:rPr lang="cs-CZ" sz="1200" dirty="0" err="1"/>
              <a:t>strategy</a:t>
            </a:r>
            <a:r>
              <a:rPr lang="cs-CZ" sz="1200" dirty="0"/>
              <a:t> in </a:t>
            </a:r>
            <a:r>
              <a:rPr lang="cs-CZ" sz="1200" i="1" dirty="0" err="1"/>
              <a:t>Siphlonurus</a:t>
            </a:r>
            <a:r>
              <a:rPr lang="cs-CZ" sz="1200" i="1" dirty="0"/>
              <a:t> </a:t>
            </a:r>
            <a:r>
              <a:rPr lang="cs-CZ" sz="1200" i="1" dirty="0" err="1"/>
              <a:t>aestivalis</a:t>
            </a:r>
            <a:r>
              <a:rPr lang="cs-CZ" sz="1200" i="1" dirty="0"/>
              <a:t> </a:t>
            </a:r>
            <a:r>
              <a:rPr lang="cs-CZ" sz="1200" dirty="0" err="1"/>
              <a:t>Eaton</a:t>
            </a:r>
            <a:r>
              <a:rPr lang="cs-CZ" sz="1200" dirty="0"/>
              <a:t> </a:t>
            </a:r>
            <a:r>
              <a:rPr lang="cs-CZ" sz="1200" dirty="0" err="1"/>
              <a:t>exploiting</a:t>
            </a:r>
            <a:r>
              <a:rPr lang="cs-CZ" sz="1200" dirty="0"/>
              <a:t> </a:t>
            </a:r>
            <a:r>
              <a:rPr lang="cs-CZ" sz="1200" dirty="0" err="1" smtClean="0"/>
              <a:t>an</a:t>
            </a:r>
            <a:r>
              <a:rPr lang="cs-CZ" sz="1200" dirty="0" smtClean="0"/>
              <a:t> </a:t>
            </a:r>
            <a:r>
              <a:rPr lang="cs-CZ" sz="1200" dirty="0" err="1" smtClean="0"/>
              <a:t>unstable</a:t>
            </a:r>
            <a:r>
              <a:rPr lang="cs-CZ" sz="1200" dirty="0" smtClean="0"/>
              <a:t> </a:t>
            </a:r>
            <a:r>
              <a:rPr lang="cs-CZ" sz="1200" dirty="0"/>
              <a:t>biotope. In: CAMPBELL I.C. (</a:t>
            </a:r>
            <a:r>
              <a:rPr lang="cs-CZ" sz="1200" dirty="0" err="1"/>
              <a:t>ed</a:t>
            </a:r>
            <a:r>
              <a:rPr lang="cs-CZ" sz="1200" dirty="0"/>
              <a:t>.): </a:t>
            </a:r>
            <a:r>
              <a:rPr lang="cs-CZ" sz="1200" i="1" dirty="0" err="1"/>
              <a:t>Mayflies</a:t>
            </a:r>
            <a:r>
              <a:rPr lang="cs-CZ" sz="1200" i="1" dirty="0"/>
              <a:t> and </a:t>
            </a:r>
            <a:r>
              <a:rPr lang="cs-CZ" sz="1200" i="1" dirty="0" err="1"/>
              <a:t>Stoneflies</a:t>
            </a:r>
            <a:r>
              <a:rPr lang="cs-CZ" sz="1200" dirty="0"/>
              <a:t>. </a:t>
            </a:r>
            <a:r>
              <a:rPr lang="cs-CZ" sz="1200" dirty="0" err="1"/>
              <a:t>Kluwer</a:t>
            </a:r>
            <a:r>
              <a:rPr lang="cs-CZ" sz="1200" dirty="0"/>
              <a:t> </a:t>
            </a:r>
            <a:r>
              <a:rPr lang="cs-CZ" sz="1200" dirty="0" err="1"/>
              <a:t>Academic</a:t>
            </a:r>
            <a:r>
              <a:rPr lang="cs-CZ" sz="1200" dirty="0"/>
              <a:t> </a:t>
            </a:r>
            <a:r>
              <a:rPr lang="cs-CZ" sz="1200" dirty="0" err="1" smtClean="0"/>
              <a:t>Publishers</a:t>
            </a:r>
            <a:r>
              <a:rPr lang="cs-CZ" sz="1200" dirty="0" smtClean="0"/>
              <a:t>, </a:t>
            </a:r>
            <a:r>
              <a:rPr lang="cs-CZ" sz="1200" dirty="0" err="1" smtClean="0"/>
              <a:t>Dordrecht</a:t>
            </a:r>
            <a:r>
              <a:rPr lang="cs-CZ" sz="1200" dirty="0"/>
              <a:t>, pp. 17-25.</a:t>
            </a:r>
          </a:p>
          <a:p>
            <a:r>
              <a:rPr lang="cs-CZ" sz="2000" dirty="0" smtClean="0"/>
              <a:t>Bakalářské, diplomové </a:t>
            </a:r>
            <a:r>
              <a:rPr lang="cs-CZ" sz="2000" dirty="0"/>
              <a:t>a </a:t>
            </a:r>
            <a:r>
              <a:rPr lang="cs-CZ" sz="2000" dirty="0" smtClean="0"/>
              <a:t>disertační </a:t>
            </a:r>
            <a:r>
              <a:rPr lang="cs-CZ" sz="2000" dirty="0"/>
              <a:t>práce:</a:t>
            </a:r>
          </a:p>
          <a:p>
            <a:pPr lvl="1"/>
            <a:r>
              <a:rPr lang="cs-CZ" sz="1200" dirty="0"/>
              <a:t>DOKTOR B. 1992: </a:t>
            </a:r>
            <a:r>
              <a:rPr lang="cs-CZ" sz="1200" i="1" dirty="0"/>
              <a:t>Studie vodní fauny</a:t>
            </a:r>
            <a:r>
              <a:rPr lang="cs-CZ" sz="1200" dirty="0"/>
              <a:t>. Disertační práce, Masarykova univerzita, Brno.</a:t>
            </a:r>
          </a:p>
          <a:p>
            <a:r>
              <a:rPr lang="cs-CZ" sz="2000" dirty="0" smtClean="0"/>
              <a:t>Zdroje </a:t>
            </a:r>
            <a:r>
              <a:rPr lang="cs-CZ" sz="2000" dirty="0"/>
              <a:t>na internetu:</a:t>
            </a:r>
          </a:p>
          <a:p>
            <a:pPr lvl="1"/>
            <a:r>
              <a:rPr lang="cs-CZ" sz="1200" dirty="0"/>
              <a:t>BENECH V. 2005: La </a:t>
            </a:r>
            <a:r>
              <a:rPr lang="cs-CZ" sz="1200" dirty="0" err="1"/>
              <a:t>fecondité</a:t>
            </a:r>
            <a:r>
              <a:rPr lang="cs-CZ" sz="1200" dirty="0"/>
              <a:t> de </a:t>
            </a:r>
            <a:r>
              <a:rPr lang="cs-CZ" sz="1200" i="1" dirty="0" err="1"/>
              <a:t>Baetis</a:t>
            </a:r>
            <a:r>
              <a:rPr lang="cs-CZ" sz="1200" i="1" dirty="0"/>
              <a:t> </a:t>
            </a:r>
            <a:r>
              <a:rPr lang="cs-CZ" sz="1200" i="1" dirty="0" err="1"/>
              <a:t>rhodani</a:t>
            </a:r>
            <a:r>
              <a:rPr lang="cs-CZ" sz="1200" i="1" dirty="0"/>
              <a:t> </a:t>
            </a:r>
            <a:r>
              <a:rPr lang="cs-CZ" sz="1200" dirty="0" err="1"/>
              <a:t>Pictet</a:t>
            </a:r>
            <a:r>
              <a:rPr lang="cs-CZ" sz="1200" dirty="0"/>
              <a:t>. Dostupné z http://www.animals.com. Verze z </a:t>
            </a:r>
            <a:r>
              <a:rPr lang="cs-CZ" sz="1200" dirty="0" smtClean="0"/>
              <a:t>20.11</a:t>
            </a:r>
            <a:r>
              <a:rPr lang="cs-CZ" sz="1200" dirty="0"/>
              <a:t>. 2005.</a:t>
            </a:r>
          </a:p>
        </p:txBody>
      </p:sp>
    </p:spTree>
    <p:extLst>
      <p:ext uri="{BB962C8B-B14F-4D97-AF65-F5344CB8AC3E}">
        <p14:creationId xmlns:p14="http://schemas.microsoft.com/office/powerpoint/2010/main" val="145516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citace vytváříme se zdrojem „v ruce“</a:t>
            </a:r>
          </a:p>
          <a:p>
            <a:pPr marL="514350" indent="-514350">
              <a:buAutoNum type="arabicParenR"/>
            </a:pPr>
            <a:r>
              <a:rPr lang="cs-CZ" dirty="0" smtClean="0"/>
              <a:t>citujeme z důvěryhodných zdrojů</a:t>
            </a:r>
          </a:p>
          <a:p>
            <a:pPr marL="514350" indent="-514350">
              <a:buAutoNum type="arabicParenR"/>
            </a:pPr>
            <a:r>
              <a:rPr lang="cs-CZ" dirty="0"/>
              <a:t>n</a:t>
            </a:r>
            <a:r>
              <a:rPr lang="cs-CZ" dirty="0" smtClean="0"/>
              <a:t>euvádíme informační zdroje nesouvisející s naší prací</a:t>
            </a:r>
          </a:p>
          <a:p>
            <a:pPr marL="514350" indent="-514350">
              <a:buAutoNum type="arabicParenR"/>
            </a:pPr>
            <a:r>
              <a:rPr lang="cs-CZ" dirty="0" smtClean="0"/>
              <a:t>dodržujeme citační pravidla vydavatele/školy</a:t>
            </a:r>
          </a:p>
          <a:p>
            <a:pPr marL="514350" indent="-514350">
              <a:buAutoNum type="arabicParenR"/>
            </a:pPr>
            <a:r>
              <a:rPr lang="cs-CZ" dirty="0" smtClean="0"/>
              <a:t>dodržujeme pravidla pravopisu příslušného jazyka</a:t>
            </a:r>
          </a:p>
          <a:p>
            <a:pPr marL="514350" indent="-514350">
              <a:buAutoNum type="arabicParenR"/>
            </a:pPr>
            <a:r>
              <a:rPr lang="cs-CZ" dirty="0" smtClean="0"/>
              <a:t>údaje psané jiným písmem než latinkou transliterujeme</a:t>
            </a:r>
          </a:p>
          <a:p>
            <a:pPr marL="514350" indent="-514350">
              <a:buAutoNum type="arabicParenR"/>
            </a:pPr>
            <a:r>
              <a:rPr lang="cs-CZ" dirty="0" smtClean="0"/>
              <a:t>dodržujeme jednotnou podobu citací podle citačního stylu</a:t>
            </a:r>
          </a:p>
          <a:p>
            <a:pPr marL="514350" indent="-514350">
              <a:buAutoNum type="arabicParenR"/>
            </a:pPr>
            <a:r>
              <a:rPr lang="cs-CZ" dirty="0" smtClean="0"/>
              <a:t>citacemi musí jít jednoznačně identifikovat použitý zdroj informací</a:t>
            </a:r>
          </a:p>
          <a:p>
            <a:pPr marL="514350" indent="-514350">
              <a:buAutoNum type="arabicParenR"/>
            </a:pPr>
            <a:r>
              <a:rPr lang="cs-CZ" dirty="0" smtClean="0"/>
              <a:t>údaje převzaté odjinud dáváme do hranatých závorek, např. </a:t>
            </a:r>
            <a:r>
              <a:rPr lang="en-US" dirty="0" smtClean="0"/>
              <a:t>[</a:t>
            </a:r>
            <a:r>
              <a:rPr lang="cs-CZ" dirty="0" smtClean="0"/>
              <a:t>Brno: Masarykova univerzita</a:t>
            </a:r>
            <a:r>
              <a:rPr lang="en-US" dirty="0" smtClean="0"/>
              <a:t>]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pokud je to nutné/užitečné, překlady cizojazyčných citátů uvádíme v textu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Citační desatero</a:t>
            </a:r>
            <a:br>
              <a:rPr lang="cs-CZ" b="1" dirty="0" smtClean="0"/>
            </a:br>
            <a:r>
              <a:rPr lang="cs-CZ" sz="2200" dirty="0" smtClean="0"/>
              <a:t>(Kratochvíl J. 2014</a:t>
            </a:r>
            <a:r>
              <a:rPr lang="cs-CZ" sz="2200" dirty="0"/>
              <a:t>:</a:t>
            </a:r>
            <a:r>
              <a:rPr lang="cs-CZ" sz="2200" dirty="0" smtClean="0"/>
              <a:t> Jak citovat. Knihovna univerzitního kampusu, Masarykova univerzita, Brno)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2334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72" y="188640"/>
            <a:ext cx="5418172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Účel předmětu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672" y="1124745"/>
            <a:ext cx="5287456" cy="2664296"/>
          </a:xfrm>
        </p:spPr>
        <p:txBody>
          <a:bodyPr>
            <a:no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oologie: obor s dlouhou historií a obrovským množstvím poznatků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igitální revoluce: informace snáze dostupné než dříve, rostou ale nároky na celkový přehled a přesnost</a:t>
            </a:r>
          </a:p>
          <a:p>
            <a:r>
              <a:rPr lang="cs-CZ" sz="2400" b="1" dirty="0" smtClean="0"/>
              <a:t>cíl:</a:t>
            </a:r>
            <a:r>
              <a:rPr lang="cs-CZ" sz="2400" dirty="0" smtClean="0"/>
              <a:t> ukázat, jak se </a:t>
            </a:r>
            <a:r>
              <a:rPr lang="cs-CZ" sz="2400" dirty="0"/>
              <a:t>různé typy vědeckých informací </a:t>
            </a:r>
            <a:r>
              <a:rPr lang="cs-CZ" sz="2400" dirty="0" smtClean="0"/>
              <a:t>efektivně vyhledávají (nic zásadního nepřehlédnout a neztratit při hledání příliš mnoho času) a </a:t>
            </a:r>
            <a:r>
              <a:rPr lang="cs-CZ" sz="2400" dirty="0"/>
              <a:t>jak se s nimi </a:t>
            </a:r>
            <a:r>
              <a:rPr lang="cs-CZ" sz="2400" dirty="0" smtClean="0"/>
              <a:t>pracuje</a:t>
            </a:r>
            <a:endParaRPr lang="cs-CZ" sz="2400" dirty="0"/>
          </a:p>
          <a:p>
            <a:r>
              <a:rPr lang="cs-CZ" sz="2400" b="1" dirty="0" smtClean="0"/>
              <a:t>proč: </a:t>
            </a:r>
            <a:r>
              <a:rPr lang="cs-CZ" sz="2400" dirty="0" smtClean="0"/>
              <a:t>(nejen) rešeršní a diskusní části bakalářských, diplomových apod. prací a vědeckých publikací </a:t>
            </a:r>
            <a:endParaRPr lang="cs-CZ" sz="2400" dirty="0"/>
          </a:p>
        </p:txBody>
      </p:sp>
      <p:pic>
        <p:nvPicPr>
          <p:cNvPr id="4" name="Obrázek 4" descr="37ff4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59" y="401486"/>
            <a:ext cx="178103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00069" y="2807767"/>
            <a:ext cx="169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Aristoteles</a:t>
            </a:r>
          </a:p>
          <a:p>
            <a:pPr algn="ctr"/>
            <a:r>
              <a:rPr lang="cs-CZ" altLang="cs-CZ" dirty="0" smtClean="0"/>
              <a:t>(384-322 </a:t>
            </a:r>
            <a:r>
              <a:rPr lang="cs-CZ" altLang="cs-CZ" dirty="0"/>
              <a:t>př. Kr.)</a:t>
            </a:r>
            <a:endParaRPr lang="cs-CZ" dirty="0"/>
          </a:p>
        </p:txBody>
      </p:sp>
      <p:pic>
        <p:nvPicPr>
          <p:cNvPr id="6" name="Obrázek 4" descr="8e211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712076"/>
            <a:ext cx="2267471" cy="22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10732" y="5759371"/>
            <a:ext cx="52784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/>
              <a:t>Carl Linnaeus</a:t>
            </a:r>
            <a:br>
              <a:rPr lang="cs-CZ" altLang="cs-CZ" sz="2000" smtClean="0"/>
            </a:br>
            <a:r>
              <a:rPr lang="cs-CZ" altLang="cs-CZ" sz="2000" smtClean="0"/>
              <a:t>(1707-1770)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504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88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se dopátrat bibliografických informací, tj. najít literaturu k tématu?</a:t>
            </a:r>
            <a:br>
              <a:rPr lang="cs-CZ" sz="3200" b="1" dirty="0" smtClean="0"/>
            </a:br>
            <a:r>
              <a:rPr lang="cs-CZ" sz="3200" i="1" dirty="0" err="1" smtClean="0"/>
              <a:t>How</a:t>
            </a:r>
            <a:r>
              <a:rPr lang="cs-CZ" sz="3200" i="1" dirty="0" smtClean="0"/>
              <a:t> to </a:t>
            </a:r>
            <a:r>
              <a:rPr lang="cs-CZ" sz="3200" i="1" dirty="0" err="1" smtClean="0"/>
              <a:t>find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bibliographical</a:t>
            </a:r>
            <a:r>
              <a:rPr lang="cs-CZ" sz="3200" i="1" dirty="0" smtClean="0"/>
              <a:t> data?</a:t>
            </a:r>
            <a:endParaRPr lang="cs-CZ" sz="3200" b="1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2276872"/>
            <a:ext cx="8363271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sk-SK" dirty="0"/>
              <a:t>o</a:t>
            </a:r>
            <a:r>
              <a:rPr lang="sk-SK" dirty="0" smtClean="0"/>
              <a:t>d </a:t>
            </a:r>
            <a:r>
              <a:rPr lang="sk-SK" dirty="0" err="1" smtClean="0"/>
              <a:t>školitele</a:t>
            </a:r>
            <a:r>
              <a:rPr lang="sk-SK" dirty="0" smtClean="0"/>
              <a:t> (</a:t>
            </a:r>
            <a:r>
              <a:rPr lang="en-GB" i="1" dirty="0" smtClean="0"/>
              <a:t>from </a:t>
            </a:r>
            <a:r>
              <a:rPr lang="en-GB" i="1" dirty="0"/>
              <a:t>a </a:t>
            </a:r>
            <a:r>
              <a:rPr lang="en-GB" i="1" dirty="0" smtClean="0"/>
              <a:t>supervisor</a:t>
            </a:r>
            <a:r>
              <a:rPr lang="cs-CZ" dirty="0" smtClean="0"/>
              <a:t>)</a:t>
            </a:r>
            <a:endParaRPr lang="en-GB" dirty="0"/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dirty="0" smtClean="0"/>
              <a:t>z jiných publikací: článků (</a:t>
            </a:r>
            <a:r>
              <a:rPr lang="en-GB" i="1" dirty="0" smtClean="0"/>
              <a:t>from </a:t>
            </a:r>
            <a:r>
              <a:rPr lang="en-GB" i="1" dirty="0"/>
              <a:t>other </a:t>
            </a:r>
            <a:r>
              <a:rPr lang="en-GB" i="1" dirty="0" smtClean="0"/>
              <a:t>papers</a:t>
            </a:r>
            <a:r>
              <a:rPr lang="cs-CZ" dirty="0" smtClean="0"/>
              <a:t>), knih (</a:t>
            </a:r>
            <a:r>
              <a:rPr lang="en-GB" i="1" dirty="0" smtClean="0"/>
              <a:t>from books</a:t>
            </a:r>
            <a:r>
              <a:rPr lang="cs-CZ" dirty="0" smtClean="0"/>
              <a:t>) apod.</a:t>
            </a:r>
            <a:endParaRPr lang="en-GB" dirty="0"/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dirty="0" smtClean="0"/>
              <a:t>z bibliografických databází (</a:t>
            </a:r>
            <a:r>
              <a:rPr lang="en-GB" i="1" dirty="0" smtClean="0"/>
              <a:t>from databases</a:t>
            </a:r>
            <a:r>
              <a:rPr lang="cs-CZ" dirty="0" smtClean="0"/>
              <a:t>)</a:t>
            </a:r>
            <a:endParaRPr lang="en-GB" dirty="0"/>
          </a:p>
          <a:p>
            <a:pPr>
              <a:lnSpc>
                <a:spcPct val="140000"/>
              </a:lnSpc>
              <a:buFontTx/>
              <a:buChar char="•"/>
            </a:pPr>
            <a:r>
              <a:rPr lang="cs-CZ" dirty="0" smtClean="0"/>
              <a:t>z internetu (</a:t>
            </a:r>
            <a:r>
              <a:rPr lang="en-GB" i="1" dirty="0" smtClean="0"/>
              <a:t>from WWW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Domácí úkoly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naučte se rozlišovat bibliografické citace různých typů zdrojů (článek v časopise, kniha, monografie, kapitola, sborník apod.)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Cvičení (</a:t>
            </a:r>
            <a:r>
              <a:rPr lang="cs-CZ" sz="3200" b="1" i="1" dirty="0" err="1" smtClean="0"/>
              <a:t>excercise</a:t>
            </a:r>
            <a:r>
              <a:rPr lang="cs-CZ" sz="3200" b="1" dirty="0" smtClean="0"/>
              <a:t>): typy citací (</a:t>
            </a:r>
            <a:r>
              <a:rPr lang="cs-CZ" sz="3200" b="1" i="1" dirty="0" smtClean="0"/>
              <a:t>reference </a:t>
            </a:r>
            <a:r>
              <a:rPr lang="cs-CZ" sz="3200" b="1" i="1" dirty="0" err="1" smtClean="0"/>
              <a:t>types</a:t>
            </a:r>
            <a:r>
              <a:rPr lang="cs-CZ" sz="32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89240"/>
          </a:xfrm>
        </p:spPr>
        <p:txBody>
          <a:bodyPr>
            <a:noAutofit/>
          </a:bodyPr>
          <a:lstStyle/>
          <a:p>
            <a:r>
              <a:rPr lang="cs-CZ" sz="2200" dirty="0" err="1" smtClean="0"/>
              <a:t>Abe</a:t>
            </a:r>
            <a:r>
              <a:rPr lang="cs-CZ" sz="2200" dirty="0" smtClean="0"/>
              <a:t> T., </a:t>
            </a:r>
            <a:r>
              <a:rPr lang="cs-CZ" sz="2200" dirty="0" err="1" smtClean="0"/>
              <a:t>Bignell</a:t>
            </a:r>
            <a:r>
              <a:rPr lang="cs-CZ" sz="2200" dirty="0" smtClean="0"/>
              <a:t> D.E.,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Higashi</a:t>
            </a:r>
            <a:r>
              <a:rPr lang="cs-CZ" sz="2200" dirty="0" smtClean="0"/>
              <a:t> M. 2002. </a:t>
            </a:r>
            <a:r>
              <a:rPr lang="cs-CZ" sz="2200" dirty="0" err="1" smtClean="0"/>
              <a:t>Termites</a:t>
            </a:r>
            <a:r>
              <a:rPr lang="cs-CZ" sz="2200" dirty="0" smtClean="0"/>
              <a:t>: </a:t>
            </a:r>
            <a:r>
              <a:rPr lang="cs-CZ" sz="2200" dirty="0" err="1" smtClean="0"/>
              <a:t>Evolution</a:t>
            </a:r>
            <a:r>
              <a:rPr lang="cs-CZ" sz="2200" dirty="0" smtClean="0"/>
              <a:t>, Sociality, </a:t>
            </a:r>
            <a:r>
              <a:rPr lang="cs-CZ" sz="2200" dirty="0" err="1" smtClean="0"/>
              <a:t>Symbioses</a:t>
            </a:r>
            <a:r>
              <a:rPr lang="cs-CZ" sz="2200" dirty="0" smtClean="0"/>
              <a:t>, </a:t>
            </a:r>
            <a:r>
              <a:rPr lang="cs-CZ" sz="2200" dirty="0" err="1" smtClean="0"/>
              <a:t>Ecology</a:t>
            </a:r>
            <a:r>
              <a:rPr lang="cs-CZ" sz="2200" dirty="0" smtClean="0"/>
              <a:t>, </a:t>
            </a:r>
            <a:r>
              <a:rPr lang="cs-CZ" sz="2200" dirty="0" err="1" smtClean="0"/>
              <a:t>Dordrecht</a:t>
            </a:r>
            <a:r>
              <a:rPr lang="cs-CZ" sz="2200" dirty="0" smtClean="0"/>
              <a:t>: </a:t>
            </a:r>
            <a:r>
              <a:rPr lang="cs-CZ" sz="2200" dirty="0" err="1" smtClean="0"/>
              <a:t>Kluwer</a:t>
            </a:r>
            <a:r>
              <a:rPr lang="cs-CZ" sz="2200" dirty="0" smtClean="0"/>
              <a:t> </a:t>
            </a:r>
            <a:r>
              <a:rPr lang="cs-CZ" sz="2200" dirty="0" err="1" smtClean="0"/>
              <a:t>Academic</a:t>
            </a:r>
            <a:r>
              <a:rPr lang="cs-CZ" sz="2200" dirty="0" smtClean="0"/>
              <a:t> </a:t>
            </a:r>
            <a:r>
              <a:rPr lang="cs-CZ" sz="2200" dirty="0" err="1" smtClean="0"/>
              <a:t>Publishers</a:t>
            </a:r>
            <a:r>
              <a:rPr lang="cs-CZ" sz="2200" dirty="0" smtClean="0"/>
              <a:t>.</a:t>
            </a:r>
          </a:p>
          <a:p>
            <a:r>
              <a:rPr lang="cs-CZ" sz="2200" dirty="0" smtClean="0">
                <a:cs typeface="Times New Roman" pitchFamily="18" charset="0"/>
              </a:rPr>
              <a:t>Alexander R.D., </a:t>
            </a:r>
            <a:r>
              <a:rPr lang="cs-CZ" sz="2200" dirty="0" err="1" smtClean="0">
                <a:cs typeface="Times New Roman" pitchFamily="18" charset="0"/>
              </a:rPr>
              <a:t>Marshall</a:t>
            </a:r>
            <a:r>
              <a:rPr lang="cs-CZ" sz="2200" dirty="0" smtClean="0">
                <a:cs typeface="Times New Roman" pitchFamily="18" charset="0"/>
              </a:rPr>
              <a:t> D.C., </a:t>
            </a:r>
            <a:r>
              <a:rPr lang="cs-CZ" sz="2200" dirty="0" err="1" smtClean="0">
                <a:cs typeface="Times New Roman" pitchFamily="18" charset="0"/>
              </a:rPr>
              <a:t>and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Cooley</a:t>
            </a:r>
            <a:r>
              <a:rPr lang="cs-CZ" sz="2200" dirty="0" smtClean="0">
                <a:cs typeface="Times New Roman" pitchFamily="18" charset="0"/>
              </a:rPr>
              <a:t> J.R. 1997. </a:t>
            </a:r>
            <a:r>
              <a:rPr lang="cs-CZ" sz="2200" dirty="0" err="1" smtClean="0">
                <a:cs typeface="Times New Roman" pitchFamily="18" charset="0"/>
              </a:rPr>
              <a:t>Evolutionary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perspectives</a:t>
            </a:r>
            <a:r>
              <a:rPr lang="cs-CZ" sz="2200" dirty="0" smtClean="0">
                <a:cs typeface="Times New Roman" pitchFamily="18" charset="0"/>
              </a:rPr>
              <a:t> on </a:t>
            </a:r>
            <a:r>
              <a:rPr lang="cs-CZ" sz="2200" dirty="0" err="1" smtClean="0">
                <a:cs typeface="Times New Roman" pitchFamily="18" charset="0"/>
              </a:rPr>
              <a:t>insect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mating</a:t>
            </a:r>
            <a:r>
              <a:rPr lang="cs-CZ" sz="2200" dirty="0" smtClean="0">
                <a:cs typeface="Times New Roman" pitchFamily="18" charset="0"/>
              </a:rPr>
              <a:t>. In: </a:t>
            </a:r>
            <a:r>
              <a:rPr lang="cs-CZ" sz="2200" dirty="0" err="1" smtClean="0">
                <a:cs typeface="Times New Roman" pitchFamily="18" charset="0"/>
              </a:rPr>
              <a:t>The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Evolution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of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Mating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Systems</a:t>
            </a:r>
            <a:r>
              <a:rPr lang="cs-CZ" sz="2200" dirty="0" smtClean="0">
                <a:cs typeface="Times New Roman" pitchFamily="18" charset="0"/>
              </a:rPr>
              <a:t> in </a:t>
            </a:r>
            <a:r>
              <a:rPr lang="cs-CZ" sz="2200" dirty="0" err="1" smtClean="0">
                <a:cs typeface="Times New Roman" pitchFamily="18" charset="0"/>
              </a:rPr>
              <a:t>Insects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and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Arachnids</a:t>
            </a:r>
            <a:r>
              <a:rPr lang="cs-CZ" sz="2200" dirty="0" smtClean="0">
                <a:cs typeface="Times New Roman" pitchFamily="18" charset="0"/>
              </a:rPr>
              <a:t>, </a:t>
            </a:r>
            <a:r>
              <a:rPr lang="cs-CZ" sz="2200" dirty="0" err="1" smtClean="0">
                <a:cs typeface="Times New Roman" pitchFamily="18" charset="0"/>
              </a:rPr>
              <a:t>Choe</a:t>
            </a:r>
            <a:r>
              <a:rPr lang="cs-CZ" sz="2200" dirty="0" smtClean="0">
                <a:cs typeface="Times New Roman" pitchFamily="18" charset="0"/>
              </a:rPr>
              <a:t> J.C. &amp; </a:t>
            </a:r>
            <a:r>
              <a:rPr lang="cs-CZ" sz="2200" dirty="0" err="1" smtClean="0">
                <a:cs typeface="Times New Roman" pitchFamily="18" charset="0"/>
              </a:rPr>
              <a:t>Crespi</a:t>
            </a:r>
            <a:r>
              <a:rPr lang="cs-CZ" sz="2200" dirty="0" smtClean="0">
                <a:cs typeface="Times New Roman" pitchFamily="18" charset="0"/>
              </a:rPr>
              <a:t> B.J. (</a:t>
            </a:r>
            <a:r>
              <a:rPr lang="cs-CZ" sz="2200" dirty="0" err="1" smtClean="0">
                <a:cs typeface="Times New Roman" pitchFamily="18" charset="0"/>
              </a:rPr>
              <a:t>eds</a:t>
            </a:r>
            <a:r>
              <a:rPr lang="cs-CZ" sz="2200" dirty="0" smtClean="0">
                <a:cs typeface="Times New Roman" pitchFamily="18" charset="0"/>
              </a:rPr>
              <a:t>), Cambridge: </a:t>
            </a:r>
            <a:r>
              <a:rPr lang="cs-CZ" sz="2200" dirty="0" err="1" smtClean="0">
                <a:cs typeface="Times New Roman" pitchFamily="18" charset="0"/>
              </a:rPr>
              <a:t>Cambridge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Univ</a:t>
            </a:r>
            <a:r>
              <a:rPr lang="cs-CZ" sz="2200" dirty="0" smtClean="0">
                <a:cs typeface="Times New Roman" pitchFamily="18" charset="0"/>
              </a:rPr>
              <a:t>. </a:t>
            </a:r>
            <a:r>
              <a:rPr lang="cs-CZ" sz="2200" dirty="0" err="1" smtClean="0">
                <a:cs typeface="Times New Roman" pitchFamily="18" charset="0"/>
              </a:rPr>
              <a:t>Press</a:t>
            </a:r>
            <a:r>
              <a:rPr lang="cs-CZ" sz="2200" dirty="0" smtClean="0">
                <a:cs typeface="Times New Roman" pitchFamily="18" charset="0"/>
              </a:rPr>
              <a:t>, </a:t>
            </a:r>
            <a:r>
              <a:rPr lang="cs-CZ" sz="2200" dirty="0" err="1" smtClean="0">
                <a:cs typeface="Times New Roman" pitchFamily="18" charset="0"/>
              </a:rPr>
              <a:t>pp</a:t>
            </a:r>
            <a:r>
              <a:rPr lang="cs-CZ" sz="2200" dirty="0" smtClean="0">
                <a:cs typeface="Times New Roman" pitchFamily="18" charset="0"/>
              </a:rPr>
              <a:t>. 4-31.</a:t>
            </a:r>
            <a:endParaRPr lang="cs-CZ" sz="2200" dirty="0" smtClean="0"/>
          </a:p>
          <a:p>
            <a:r>
              <a:rPr lang="cs-CZ" sz="2200" dirty="0" err="1" smtClean="0"/>
              <a:t>Mansour</a:t>
            </a:r>
            <a:r>
              <a:rPr lang="cs-CZ" sz="2200" dirty="0" smtClean="0"/>
              <a:t> F. 1988. </a:t>
            </a:r>
            <a:r>
              <a:rPr lang="cs-CZ" sz="2200" dirty="0" err="1" smtClean="0"/>
              <a:t>Spiders</a:t>
            </a:r>
            <a:r>
              <a:rPr lang="cs-CZ" sz="2200" dirty="0" smtClean="0"/>
              <a:t> as </a:t>
            </a:r>
            <a:r>
              <a:rPr lang="cs-CZ" sz="2200" dirty="0" err="1" smtClean="0"/>
              <a:t>biocontrol</a:t>
            </a:r>
            <a:r>
              <a:rPr lang="cs-CZ" sz="2200" dirty="0" smtClean="0"/>
              <a:t> </a:t>
            </a:r>
            <a:r>
              <a:rPr lang="cs-CZ" sz="2200" dirty="0" err="1" smtClean="0"/>
              <a:t>agents</a:t>
            </a:r>
            <a:r>
              <a:rPr lang="cs-CZ" sz="2200" dirty="0" smtClean="0"/>
              <a:t> in a citrus </a:t>
            </a:r>
            <a:r>
              <a:rPr lang="cs-CZ" sz="2200" dirty="0" err="1" smtClean="0"/>
              <a:t>grove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their</a:t>
            </a:r>
            <a:r>
              <a:rPr lang="cs-CZ" sz="2200" dirty="0" smtClean="0"/>
              <a:t> susceptibility to </a:t>
            </a:r>
            <a:r>
              <a:rPr lang="cs-CZ" sz="2200" dirty="0" err="1" smtClean="0"/>
              <a:t>different</a:t>
            </a:r>
            <a:r>
              <a:rPr lang="cs-CZ" sz="2200" dirty="0" smtClean="0"/>
              <a:t> </a:t>
            </a:r>
            <a:r>
              <a:rPr lang="cs-CZ" sz="2200" dirty="0" err="1" smtClean="0"/>
              <a:t>pesticides</a:t>
            </a:r>
            <a:r>
              <a:rPr lang="cs-CZ" sz="2200" dirty="0" smtClean="0"/>
              <a:t>. In </a:t>
            </a:r>
            <a:r>
              <a:rPr lang="cs-CZ" sz="2200" dirty="0" err="1" smtClean="0"/>
              <a:t>Proceedings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sixth</a:t>
            </a:r>
            <a:r>
              <a:rPr lang="cs-CZ" sz="2200" dirty="0" smtClean="0"/>
              <a:t> </a:t>
            </a:r>
            <a:r>
              <a:rPr lang="cs-CZ" sz="2200" dirty="0" err="1" smtClean="0"/>
              <a:t>International</a:t>
            </a:r>
            <a:r>
              <a:rPr lang="cs-CZ" sz="2200" dirty="0" smtClean="0"/>
              <a:t> Citrus </a:t>
            </a:r>
            <a:r>
              <a:rPr lang="cs-CZ" sz="2200" dirty="0" err="1" smtClean="0"/>
              <a:t>Congress</a:t>
            </a:r>
            <a:r>
              <a:rPr lang="cs-CZ" sz="2200" dirty="0" smtClean="0"/>
              <a:t>, </a:t>
            </a:r>
            <a:r>
              <a:rPr lang="cs-CZ" sz="2200" dirty="0" err="1" smtClean="0"/>
              <a:t>Goren</a:t>
            </a:r>
            <a:r>
              <a:rPr lang="cs-CZ" sz="2200" dirty="0" smtClean="0"/>
              <a:t> R.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Mendel</a:t>
            </a:r>
            <a:r>
              <a:rPr lang="cs-CZ" sz="2200" dirty="0" smtClean="0"/>
              <a:t> (</a:t>
            </a:r>
            <a:r>
              <a:rPr lang="cs-CZ" sz="2200" dirty="0" err="1" smtClean="0"/>
              <a:t>eds</a:t>
            </a:r>
            <a:r>
              <a:rPr lang="cs-CZ" sz="2200" dirty="0" smtClean="0"/>
              <a:t>). </a:t>
            </a:r>
            <a:r>
              <a:rPr lang="cs-CZ" sz="2200" dirty="0" err="1" smtClean="0"/>
              <a:t>Philadelphia</a:t>
            </a:r>
            <a:r>
              <a:rPr lang="cs-CZ" sz="2200" dirty="0" smtClean="0"/>
              <a:t>: </a:t>
            </a:r>
            <a:r>
              <a:rPr lang="cs-CZ" sz="2200" dirty="0" err="1" smtClean="0"/>
              <a:t>Balaban</a:t>
            </a:r>
            <a:r>
              <a:rPr lang="cs-CZ" sz="2200" dirty="0" smtClean="0"/>
              <a:t> </a:t>
            </a:r>
            <a:r>
              <a:rPr lang="cs-CZ" sz="2200" dirty="0" err="1" smtClean="0"/>
              <a:t>Publishers</a:t>
            </a:r>
            <a:r>
              <a:rPr lang="cs-CZ" sz="2200" dirty="0" smtClean="0"/>
              <a:t>, </a:t>
            </a:r>
            <a:r>
              <a:rPr lang="cs-CZ" sz="2200" dirty="0" err="1" smtClean="0"/>
              <a:t>pp</a:t>
            </a:r>
            <a:r>
              <a:rPr lang="cs-CZ" sz="2200" dirty="0" smtClean="0"/>
              <a:t>. 1215-1221.</a:t>
            </a:r>
          </a:p>
          <a:p>
            <a:r>
              <a:rPr lang="cs-CZ" sz="2200" dirty="0" smtClean="0">
                <a:cs typeface="Times New Roman" pitchFamily="18" charset="0"/>
              </a:rPr>
              <a:t>Heller G. 1974. </a:t>
            </a:r>
            <a:r>
              <a:rPr lang="cs-CZ" sz="2200" dirty="0" err="1" smtClean="0">
                <a:cs typeface="Times New Roman" pitchFamily="18" charset="0"/>
              </a:rPr>
              <a:t>Zur</a:t>
            </a:r>
            <a:r>
              <a:rPr lang="cs-CZ" sz="2200" dirty="0" smtClean="0">
                <a:cs typeface="Times New Roman" pitchFamily="18" charset="0"/>
              </a:rPr>
              <a:t> Biologie der </a:t>
            </a:r>
            <a:r>
              <a:rPr lang="cs-CZ" sz="2200" dirty="0" err="1" smtClean="0">
                <a:cs typeface="Times New Roman" pitchFamily="18" charset="0"/>
              </a:rPr>
              <a:t>ameisenfressenden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Spinne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Callilepis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nocturna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Linnaeus</a:t>
            </a:r>
            <a:r>
              <a:rPr lang="cs-CZ" sz="2200" dirty="0" smtClean="0">
                <a:cs typeface="Times New Roman" pitchFamily="18" charset="0"/>
              </a:rPr>
              <a:t> 1758 (</a:t>
            </a:r>
            <a:r>
              <a:rPr lang="cs-CZ" sz="2200" dirty="0" err="1" smtClean="0">
                <a:cs typeface="Times New Roman" pitchFamily="18" charset="0"/>
              </a:rPr>
              <a:t>Araneae</a:t>
            </a:r>
            <a:r>
              <a:rPr lang="cs-CZ" sz="2200" dirty="0" smtClean="0">
                <a:cs typeface="Times New Roman" pitchFamily="18" charset="0"/>
              </a:rPr>
              <a:t>, </a:t>
            </a:r>
            <a:r>
              <a:rPr lang="cs-CZ" sz="2200" dirty="0" err="1" smtClean="0">
                <a:cs typeface="Times New Roman" pitchFamily="18" charset="0"/>
              </a:rPr>
              <a:t>Drassodidae</a:t>
            </a:r>
            <a:r>
              <a:rPr lang="cs-CZ" sz="2200" dirty="0" smtClean="0">
                <a:cs typeface="Times New Roman" pitchFamily="18" charset="0"/>
              </a:rPr>
              <a:t>). PhD thesis, </a:t>
            </a:r>
            <a:r>
              <a:rPr lang="cs-CZ" sz="2200" dirty="0" err="1" smtClean="0">
                <a:cs typeface="Times New Roman" pitchFamily="18" charset="0"/>
              </a:rPr>
              <a:t>Johannes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err="1" smtClean="0">
                <a:cs typeface="Times New Roman" pitchFamily="18" charset="0"/>
              </a:rPr>
              <a:t>Gutenberg</a:t>
            </a:r>
            <a:r>
              <a:rPr lang="cs-CZ" sz="2200" dirty="0" smtClean="0">
                <a:cs typeface="Times New Roman" pitchFamily="18" charset="0"/>
              </a:rPr>
              <a:t>-</a:t>
            </a:r>
            <a:r>
              <a:rPr lang="cs-CZ" sz="2200" dirty="0" err="1" smtClean="0">
                <a:cs typeface="Times New Roman" pitchFamily="18" charset="0"/>
              </a:rPr>
              <a:t>Universitat</a:t>
            </a:r>
            <a:r>
              <a:rPr lang="cs-CZ" sz="2200" dirty="0" smtClean="0">
                <a:cs typeface="Times New Roman" pitchFamily="18" charset="0"/>
              </a:rPr>
              <a:t>, </a:t>
            </a:r>
            <a:r>
              <a:rPr lang="cs-CZ" sz="2200" dirty="0" err="1" smtClean="0">
                <a:cs typeface="Times New Roman" pitchFamily="18" charset="0"/>
              </a:rPr>
              <a:t>Mainz</a:t>
            </a:r>
            <a:r>
              <a:rPr lang="cs-CZ" sz="2200" dirty="0" smtClean="0">
                <a:cs typeface="Times New Roman" pitchFamily="18" charset="0"/>
              </a:rPr>
              <a:t>.</a:t>
            </a:r>
          </a:p>
          <a:p>
            <a:r>
              <a:rPr lang="cs-CZ" sz="2200" dirty="0" err="1" smtClean="0"/>
              <a:t>Nakamura</a:t>
            </a:r>
            <a:r>
              <a:rPr lang="cs-CZ" sz="2200" dirty="0" smtClean="0"/>
              <a:t> K. 1977. A model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functional</a:t>
            </a:r>
            <a:r>
              <a:rPr lang="cs-CZ" sz="2200" dirty="0" smtClean="0"/>
              <a:t> response </a:t>
            </a:r>
            <a:r>
              <a:rPr lang="cs-CZ" sz="2200" dirty="0" err="1" smtClean="0"/>
              <a:t>of</a:t>
            </a:r>
            <a:r>
              <a:rPr lang="cs-CZ" sz="2200" dirty="0" smtClean="0"/>
              <a:t> a </a:t>
            </a:r>
            <a:r>
              <a:rPr lang="cs-CZ" sz="2200" dirty="0" err="1" smtClean="0"/>
              <a:t>predator</a:t>
            </a:r>
            <a:r>
              <a:rPr lang="cs-CZ" sz="2200" dirty="0" smtClean="0"/>
              <a:t> to </a:t>
            </a:r>
            <a:r>
              <a:rPr lang="cs-CZ" sz="2200" dirty="0" err="1" smtClean="0"/>
              <a:t>varying</a:t>
            </a:r>
            <a:r>
              <a:rPr lang="cs-CZ" sz="2200" dirty="0" smtClean="0"/>
              <a:t> </a:t>
            </a:r>
            <a:r>
              <a:rPr lang="cs-CZ" sz="2200" dirty="0" err="1" smtClean="0"/>
              <a:t>prey</a:t>
            </a:r>
            <a:r>
              <a:rPr lang="cs-CZ" sz="2200" dirty="0" smtClean="0"/>
              <a:t> </a:t>
            </a:r>
            <a:r>
              <a:rPr lang="cs-CZ" sz="2200" dirty="0" err="1" smtClean="0"/>
              <a:t>densities</a:t>
            </a:r>
            <a:r>
              <a:rPr lang="cs-CZ" sz="2200" dirty="0" smtClean="0"/>
              <a:t>. Bull </a:t>
            </a:r>
            <a:r>
              <a:rPr lang="cs-CZ" sz="2200" dirty="0" err="1" smtClean="0"/>
              <a:t>Natl</a:t>
            </a:r>
            <a:r>
              <a:rPr lang="cs-CZ" sz="2200" dirty="0" smtClean="0"/>
              <a:t> </a:t>
            </a:r>
            <a:r>
              <a:rPr lang="cs-CZ" sz="2200" dirty="0" err="1" smtClean="0"/>
              <a:t>Inst</a:t>
            </a:r>
            <a:r>
              <a:rPr lang="cs-CZ" sz="2200" dirty="0" smtClean="0"/>
              <a:t> </a:t>
            </a:r>
            <a:r>
              <a:rPr lang="cs-CZ" sz="2200" dirty="0" err="1" smtClean="0"/>
              <a:t>Agric</a:t>
            </a:r>
            <a:r>
              <a:rPr lang="cs-CZ" sz="2200" dirty="0" smtClean="0"/>
              <a:t> </a:t>
            </a:r>
            <a:r>
              <a:rPr lang="cs-CZ" sz="2200" dirty="0" err="1" smtClean="0"/>
              <a:t>Sci</a:t>
            </a:r>
            <a:r>
              <a:rPr lang="cs-CZ" sz="2200" dirty="0" smtClean="0"/>
              <a:t> Ser C 31: 29-89.</a:t>
            </a:r>
          </a:p>
        </p:txBody>
      </p:sp>
    </p:spTree>
    <p:extLst>
      <p:ext uri="{BB962C8B-B14F-4D97-AF65-F5344CB8AC3E}">
        <p14:creationId xmlns:p14="http://schemas.microsoft.com/office/powerpoint/2010/main" val="31255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23528" y="260648"/>
            <a:ext cx="8229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200" dirty="0" err="1">
                <a:cs typeface="Times New Roman" pitchFamily="18" charset="0"/>
              </a:rPr>
              <a:t>Thaler</a:t>
            </a:r>
            <a:r>
              <a:rPr lang="cs-CZ" sz="2200" dirty="0">
                <a:cs typeface="Times New Roman" pitchFamily="18" charset="0"/>
              </a:rPr>
              <a:t> K. 1995. </a:t>
            </a:r>
            <a:r>
              <a:rPr lang="cs-CZ" sz="2200" dirty="0" err="1">
                <a:cs typeface="Times New Roman" pitchFamily="18" charset="0"/>
              </a:rPr>
              <a:t>Distribution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patterns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of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Lepthyphantes</a:t>
            </a:r>
            <a:r>
              <a:rPr lang="cs-CZ" sz="2200" dirty="0">
                <a:cs typeface="Times New Roman" pitchFamily="18" charset="0"/>
              </a:rPr>
              <a:t> species </a:t>
            </a:r>
            <a:r>
              <a:rPr lang="cs-CZ" sz="2200" dirty="0" err="1">
                <a:cs typeface="Times New Roman" pitchFamily="18" charset="0"/>
              </a:rPr>
              <a:t>of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the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Alps</a:t>
            </a:r>
            <a:r>
              <a:rPr lang="cs-CZ" sz="2200" dirty="0">
                <a:cs typeface="Times New Roman" pitchFamily="18" charset="0"/>
              </a:rPr>
              <a:t> (</a:t>
            </a:r>
            <a:r>
              <a:rPr lang="cs-CZ" sz="2200" dirty="0" err="1">
                <a:cs typeface="Times New Roman" pitchFamily="18" charset="0"/>
              </a:rPr>
              <a:t>Linyphiidae</a:t>
            </a:r>
            <a:r>
              <a:rPr lang="cs-CZ" sz="2200" dirty="0">
                <a:cs typeface="Times New Roman" pitchFamily="18" charset="0"/>
              </a:rPr>
              <a:t>). </a:t>
            </a:r>
            <a:r>
              <a:rPr lang="cs-CZ" sz="2200" dirty="0" err="1">
                <a:cs typeface="Times New Roman" pitchFamily="18" charset="0"/>
              </a:rPr>
              <a:t>Abstracts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of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the</a:t>
            </a:r>
            <a:r>
              <a:rPr lang="cs-CZ" sz="2200" dirty="0">
                <a:cs typeface="Times New Roman" pitchFamily="18" charset="0"/>
              </a:rPr>
              <a:t> XV </a:t>
            </a:r>
            <a:r>
              <a:rPr lang="cs-CZ" sz="2200" dirty="0" err="1">
                <a:cs typeface="Times New Roman" pitchFamily="18" charset="0"/>
              </a:rPr>
              <a:t>European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Colloquium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of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Arachnology</a:t>
            </a:r>
            <a:r>
              <a:rPr lang="cs-CZ" sz="2200" dirty="0">
                <a:cs typeface="Times New Roman" pitchFamily="18" charset="0"/>
              </a:rPr>
              <a:t>, </a:t>
            </a:r>
            <a:r>
              <a:rPr lang="cs-CZ" sz="2200" dirty="0"/>
              <a:t>Růžička</a:t>
            </a:r>
            <a:r>
              <a:rPr lang="cs-CZ" sz="2200" dirty="0">
                <a:cs typeface="Times New Roman" pitchFamily="18" charset="0"/>
              </a:rPr>
              <a:t> V. (</a:t>
            </a:r>
            <a:r>
              <a:rPr lang="cs-CZ" sz="2200" dirty="0" err="1">
                <a:cs typeface="Times New Roman" pitchFamily="18" charset="0"/>
              </a:rPr>
              <a:t>ed</a:t>
            </a:r>
            <a:r>
              <a:rPr lang="cs-CZ" sz="2200" dirty="0">
                <a:cs typeface="Times New Roman" pitchFamily="18" charset="0"/>
              </a:rPr>
              <a:t>), </a:t>
            </a:r>
            <a:r>
              <a:rPr lang="cs-CZ" sz="2200" dirty="0"/>
              <a:t>České Budějovice</a:t>
            </a:r>
            <a:r>
              <a:rPr lang="cs-CZ" sz="2200" dirty="0">
                <a:cs typeface="Times New Roman" pitchFamily="18" charset="0"/>
              </a:rPr>
              <a:t>: </a:t>
            </a:r>
            <a:r>
              <a:rPr lang="cs-CZ" sz="2200" dirty="0" err="1">
                <a:cs typeface="Times New Roman" pitchFamily="18" charset="0"/>
              </a:rPr>
              <a:t>Czech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Academy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of</a:t>
            </a:r>
            <a:r>
              <a:rPr lang="cs-CZ" sz="2200" dirty="0">
                <a:cs typeface="Times New Roman" pitchFamily="18" charset="0"/>
              </a:rPr>
              <a:t> Science, p. 235.</a:t>
            </a:r>
          </a:p>
          <a:p>
            <a:r>
              <a:rPr lang="cs-CZ" sz="2200" dirty="0" err="1" smtClean="0"/>
              <a:t>Honěk</a:t>
            </a:r>
            <a:r>
              <a:rPr lang="cs-CZ" sz="2200" dirty="0" smtClean="0"/>
              <a:t> </a:t>
            </a:r>
            <a:r>
              <a:rPr lang="cs-CZ" sz="2200" dirty="0"/>
              <a:t>A. 2003. Predátoři a </a:t>
            </a:r>
            <a:r>
              <a:rPr lang="cs-CZ" sz="2200" dirty="0" err="1"/>
              <a:t>parazitoidi</a:t>
            </a:r>
            <a:r>
              <a:rPr lang="cs-CZ" sz="2200" dirty="0"/>
              <a:t> v biologické ochraně polních kultur, skleníků a skladovaných komodit. Metodika VÚRV. Praha, Výzkumný ústav rostlinné výroby.</a:t>
            </a:r>
          </a:p>
          <a:p>
            <a:r>
              <a:rPr lang="cs-CZ" sz="2200" dirty="0" err="1" smtClean="0"/>
              <a:t>Forbes</a:t>
            </a:r>
            <a:r>
              <a:rPr lang="cs-CZ" sz="2200" dirty="0" smtClean="0"/>
              <a:t> </a:t>
            </a:r>
            <a:r>
              <a:rPr lang="cs-CZ" sz="2200" dirty="0"/>
              <a:t>H.O. 1983. On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habits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Thomisus</a:t>
            </a:r>
            <a:r>
              <a:rPr lang="cs-CZ" sz="2200" dirty="0"/>
              <a:t> </a:t>
            </a:r>
            <a:r>
              <a:rPr lang="cs-CZ" sz="2200" dirty="0" err="1"/>
              <a:t>decipiens</a:t>
            </a:r>
            <a:r>
              <a:rPr lang="cs-CZ" sz="2200" dirty="0"/>
              <a:t>, a </a:t>
            </a:r>
            <a:r>
              <a:rPr lang="cs-CZ" sz="2200" dirty="0" err="1"/>
              <a:t>spider</a:t>
            </a:r>
            <a:r>
              <a:rPr lang="cs-CZ" sz="2200" dirty="0"/>
              <a:t> </a:t>
            </a:r>
            <a:r>
              <a:rPr lang="cs-CZ" sz="2200" dirty="0" err="1"/>
              <a:t>from</a:t>
            </a:r>
            <a:r>
              <a:rPr lang="cs-CZ" sz="2200" dirty="0"/>
              <a:t> Sumatra. </a:t>
            </a:r>
            <a:r>
              <a:rPr lang="cs-CZ" sz="2200" dirty="0" err="1"/>
              <a:t>Proceedings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Zoological</a:t>
            </a:r>
            <a:r>
              <a:rPr lang="cs-CZ" sz="2200" dirty="0"/>
              <a:t> Society 83: 586-588.</a:t>
            </a:r>
            <a:r>
              <a:rPr lang="en-GB" sz="2200" dirty="0"/>
              <a:t> </a:t>
            </a:r>
          </a:p>
          <a:p>
            <a:r>
              <a:rPr lang="en-GB" sz="2200" dirty="0" smtClean="0"/>
              <a:t>R </a:t>
            </a:r>
            <a:r>
              <a:rPr lang="en-GB" sz="2200" dirty="0"/>
              <a:t>Development Core Team 2004. R: A language and environment for statistical computing. R Foundation for Statistical Computing. Available via http://www.R-project.org. Cited 20 Nov 2004.</a:t>
            </a:r>
          </a:p>
          <a:p>
            <a:r>
              <a:rPr lang="cs-CZ" sz="2200" dirty="0" err="1" smtClean="0">
                <a:cs typeface="Times New Roman" pitchFamily="18" charset="0"/>
              </a:rPr>
              <a:t>Askenmo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>
                <a:cs typeface="Times New Roman" pitchFamily="18" charset="0"/>
              </a:rPr>
              <a:t>C., </a:t>
            </a:r>
            <a:r>
              <a:rPr lang="cs-CZ" sz="2200" dirty="0" err="1">
                <a:cs typeface="Times New Roman" pitchFamily="18" charset="0"/>
              </a:rPr>
              <a:t>von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Brömssen</a:t>
            </a:r>
            <a:r>
              <a:rPr lang="cs-CZ" sz="2200" dirty="0">
                <a:cs typeface="Times New Roman" pitchFamily="18" charset="0"/>
              </a:rPr>
              <a:t> A., </a:t>
            </a:r>
            <a:r>
              <a:rPr lang="cs-CZ" sz="2200" dirty="0" err="1">
                <a:cs typeface="Times New Roman" pitchFamily="18" charset="0"/>
              </a:rPr>
              <a:t>Ekman</a:t>
            </a:r>
            <a:r>
              <a:rPr lang="cs-CZ" sz="2200" dirty="0">
                <a:cs typeface="Times New Roman" pitchFamily="18" charset="0"/>
              </a:rPr>
              <a:t> J., </a:t>
            </a:r>
            <a:r>
              <a:rPr lang="cs-CZ" sz="2200" dirty="0" err="1">
                <a:cs typeface="Times New Roman" pitchFamily="18" charset="0"/>
              </a:rPr>
              <a:t>and</a:t>
            </a:r>
            <a:r>
              <a:rPr lang="cs-CZ" sz="2200" dirty="0">
                <a:cs typeface="Times New Roman" pitchFamily="18" charset="0"/>
              </a:rPr>
              <a:t> </a:t>
            </a:r>
            <a:r>
              <a:rPr lang="cs-CZ" sz="2200" dirty="0" err="1">
                <a:cs typeface="Times New Roman" pitchFamily="18" charset="0"/>
              </a:rPr>
              <a:t>Jansson</a:t>
            </a:r>
            <a:r>
              <a:rPr lang="cs-CZ" sz="2200" dirty="0">
                <a:cs typeface="Times New Roman" pitchFamily="18" charset="0"/>
              </a:rPr>
              <a:t> C. 1977. </a:t>
            </a:r>
            <a:r>
              <a:rPr lang="cs-CZ" sz="2200" dirty="0" err="1">
                <a:cs typeface="Times New Roman" pitchFamily="18" charset="0"/>
              </a:rPr>
              <a:t>I</a:t>
            </a:r>
            <a:r>
              <a:rPr lang="cs-CZ" sz="2200" dirty="0" err="1"/>
              <a:t>mpact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some</a:t>
            </a:r>
            <a:r>
              <a:rPr lang="cs-CZ" sz="2200" dirty="0"/>
              <a:t> </a:t>
            </a:r>
            <a:r>
              <a:rPr lang="cs-CZ" sz="2200" dirty="0" err="1"/>
              <a:t>wintering</a:t>
            </a:r>
            <a:r>
              <a:rPr lang="cs-CZ" sz="2200" dirty="0"/>
              <a:t> </a:t>
            </a:r>
            <a:r>
              <a:rPr lang="cs-CZ" sz="2200" dirty="0" err="1"/>
              <a:t>birds</a:t>
            </a:r>
            <a:r>
              <a:rPr lang="cs-CZ" sz="2200" dirty="0"/>
              <a:t> on </a:t>
            </a:r>
            <a:r>
              <a:rPr lang="cs-CZ" sz="2200" dirty="0" err="1"/>
              <a:t>spider</a:t>
            </a:r>
            <a:r>
              <a:rPr lang="cs-CZ" sz="2200" dirty="0"/>
              <a:t> abundance in </a:t>
            </a:r>
            <a:r>
              <a:rPr lang="cs-CZ" sz="2200" dirty="0" err="1"/>
              <a:t>spruce</a:t>
            </a:r>
            <a:r>
              <a:rPr lang="cs-CZ" sz="2200" dirty="0">
                <a:cs typeface="Times New Roman" pitchFamily="18" charset="0"/>
              </a:rPr>
              <a:t>. </a:t>
            </a:r>
            <a:r>
              <a:rPr lang="cs-CZ" sz="2200" dirty="0" err="1">
                <a:cs typeface="Times New Roman" pitchFamily="18" charset="0"/>
              </a:rPr>
              <a:t>Oikos</a:t>
            </a:r>
            <a:r>
              <a:rPr lang="cs-CZ" sz="2200" dirty="0">
                <a:cs typeface="Times New Roman" pitchFamily="18" charset="0"/>
              </a:rPr>
              <a:t> 2</a:t>
            </a:r>
            <a:r>
              <a:rPr lang="cs-CZ" sz="2200" dirty="0"/>
              <a:t>8</a:t>
            </a:r>
            <a:r>
              <a:rPr lang="cs-CZ" sz="2200" dirty="0">
                <a:cs typeface="Times New Roman" pitchFamily="18" charset="0"/>
              </a:rPr>
              <a:t>: 90-94.</a:t>
            </a:r>
            <a:endParaRPr lang="cs-CZ" sz="2200" dirty="0"/>
          </a:p>
          <a:p>
            <a:r>
              <a:rPr lang="cs-CZ" sz="2200" dirty="0" err="1" smtClean="0"/>
              <a:t>Platnick</a:t>
            </a:r>
            <a:r>
              <a:rPr lang="cs-CZ" sz="2200" dirty="0" smtClean="0"/>
              <a:t> </a:t>
            </a:r>
            <a:r>
              <a:rPr lang="cs-CZ" sz="2200" dirty="0"/>
              <a:t>N. I.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dirty="0" err="1"/>
              <a:t>Shadab</a:t>
            </a:r>
            <a:r>
              <a:rPr lang="cs-CZ" sz="2200" dirty="0"/>
              <a:t> M.U. 1988. A </a:t>
            </a:r>
            <a:r>
              <a:rPr lang="cs-CZ" sz="2200" dirty="0" err="1"/>
              <a:t>revision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American</a:t>
            </a:r>
            <a:r>
              <a:rPr lang="cs-CZ" sz="2200" dirty="0"/>
              <a:t> </a:t>
            </a:r>
            <a:r>
              <a:rPr lang="cs-CZ" sz="2200" dirty="0" err="1"/>
              <a:t>spiders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genus </a:t>
            </a:r>
            <a:r>
              <a:rPr lang="cs-CZ" sz="2200" dirty="0" err="1"/>
              <a:t>Micaria</a:t>
            </a:r>
            <a:r>
              <a:rPr lang="cs-CZ" sz="2200" dirty="0"/>
              <a:t> (</a:t>
            </a:r>
            <a:r>
              <a:rPr lang="cs-CZ" sz="2200" dirty="0" err="1"/>
              <a:t>Araneae</a:t>
            </a:r>
            <a:r>
              <a:rPr lang="cs-CZ" sz="2200" dirty="0"/>
              <a:t>, </a:t>
            </a:r>
            <a:r>
              <a:rPr lang="cs-CZ" sz="2200" dirty="0" err="1"/>
              <a:t>Gnaphosidae</a:t>
            </a:r>
            <a:r>
              <a:rPr lang="cs-CZ" sz="2200" dirty="0"/>
              <a:t>). </a:t>
            </a:r>
            <a:r>
              <a:rPr lang="cs-CZ" sz="2200" dirty="0" err="1"/>
              <a:t>American</a:t>
            </a:r>
            <a:r>
              <a:rPr lang="cs-CZ" sz="2200" dirty="0"/>
              <a:t> Museum </a:t>
            </a:r>
            <a:r>
              <a:rPr lang="cs-CZ" sz="2200" dirty="0" err="1"/>
              <a:t>Novitates</a:t>
            </a:r>
            <a:r>
              <a:rPr lang="cs-CZ" sz="2200" dirty="0"/>
              <a:t> 2916: 1-164.</a:t>
            </a:r>
          </a:p>
        </p:txBody>
      </p:sp>
    </p:spTree>
    <p:extLst>
      <p:ext uri="{BB962C8B-B14F-4D97-AF65-F5344CB8AC3E}">
        <p14:creationId xmlns:p14="http://schemas.microsoft.com/office/powerpoint/2010/main" val="7037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Program semestru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Typy zdrojů vědeckých informací a způsob jejich citací</a:t>
            </a:r>
          </a:p>
          <a:p>
            <a:r>
              <a:rPr lang="cs-CZ" dirty="0" smtClean="0"/>
              <a:t>Taxonomické zdroje – určovací literatura, katalogy, </a:t>
            </a:r>
            <a:r>
              <a:rPr lang="cs-CZ" dirty="0" err="1" smtClean="0"/>
              <a:t>check</a:t>
            </a:r>
            <a:r>
              <a:rPr lang="cs-CZ" dirty="0" smtClean="0"/>
              <a:t>-listy</a:t>
            </a:r>
          </a:p>
          <a:p>
            <a:r>
              <a:rPr lang="cs-CZ" dirty="0" smtClean="0"/>
              <a:t>Vyhledávání odborných publikací na internetu, tvorba rešeršních dotazů</a:t>
            </a:r>
          </a:p>
          <a:p>
            <a:r>
              <a:rPr lang="cs-CZ" dirty="0" smtClean="0"/>
              <a:t>Bibliografické a citační databáze Web </a:t>
            </a:r>
            <a:r>
              <a:rPr lang="cs-CZ" dirty="0" err="1" smtClean="0"/>
              <a:t>of</a:t>
            </a:r>
            <a:r>
              <a:rPr lang="cs-CZ" dirty="0" smtClean="0"/>
              <a:t> Science, </a:t>
            </a:r>
            <a:r>
              <a:rPr lang="cs-CZ" dirty="0" err="1" smtClean="0"/>
              <a:t>Scopus</a:t>
            </a:r>
            <a:r>
              <a:rPr lang="cs-CZ" dirty="0" smtClean="0"/>
              <a:t>, </a:t>
            </a:r>
            <a:r>
              <a:rPr lang="cs-CZ" dirty="0" err="1" smtClean="0"/>
              <a:t>Zoological</a:t>
            </a:r>
            <a:r>
              <a:rPr lang="cs-CZ" dirty="0" smtClean="0"/>
              <a:t> </a:t>
            </a:r>
            <a:r>
              <a:rPr lang="cs-CZ" dirty="0" err="1" smtClean="0"/>
              <a:t>Records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Tradiční knihovny, </a:t>
            </a:r>
            <a:r>
              <a:rPr lang="cs-CZ" dirty="0"/>
              <a:t>v</a:t>
            </a:r>
            <a:r>
              <a:rPr lang="cs-CZ" dirty="0" smtClean="0"/>
              <a:t>ědecké časopisy a knihy</a:t>
            </a:r>
          </a:p>
          <a:p>
            <a:r>
              <a:rPr lang="cs-CZ" dirty="0" smtClean="0"/>
              <a:t>Organizace literatury („citační manažery“)</a:t>
            </a:r>
          </a:p>
          <a:p>
            <a:r>
              <a:rPr lang="cs-CZ" dirty="0" smtClean="0"/>
              <a:t>Vědecké společnosti a konference, vědecké sociální sítě</a:t>
            </a:r>
          </a:p>
          <a:p>
            <a:r>
              <a:rPr lang="cs-CZ" dirty="0" smtClean="0"/>
              <a:t>Závěrečná samostatná práce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393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Výstupy z učení</a:t>
            </a:r>
            <a:br>
              <a:rPr lang="cs-CZ" sz="3600" b="1" dirty="0" smtClean="0"/>
            </a:br>
            <a:r>
              <a:rPr lang="cs-CZ" sz="3600" b="1" dirty="0" smtClean="0"/>
              <a:t>(aneb co byste měli umět na konci semestru)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393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ytvořit </a:t>
            </a:r>
            <a:r>
              <a:rPr lang="cs-CZ" dirty="0"/>
              <a:t>rešeršní dotaz a efektivně získat bibliografické informace k požadovanému </a:t>
            </a:r>
            <a:r>
              <a:rPr lang="cs-CZ" dirty="0" smtClean="0"/>
              <a:t>tématu</a:t>
            </a:r>
          </a:p>
          <a:p>
            <a:r>
              <a:rPr lang="cs-CZ" dirty="0" smtClean="0"/>
              <a:t>efektivně </a:t>
            </a:r>
            <a:r>
              <a:rPr lang="cs-CZ" dirty="0"/>
              <a:t>vyhledat původní zdroje vědeckých informací (články ve vědeckých časopisech, knihy v knihovnách apod.) na základě bibliografických </a:t>
            </a:r>
            <a:r>
              <a:rPr lang="cs-CZ" dirty="0" smtClean="0"/>
              <a:t>údajů</a:t>
            </a:r>
          </a:p>
          <a:p>
            <a:r>
              <a:rPr lang="cs-CZ" dirty="0" smtClean="0"/>
              <a:t>správně </a:t>
            </a:r>
            <a:r>
              <a:rPr lang="cs-CZ" dirty="0"/>
              <a:t>citovat zdroje těchto informací ve svých </a:t>
            </a:r>
            <a:r>
              <a:rPr lang="cs-CZ" dirty="0" smtClean="0"/>
              <a:t>vlastních </a:t>
            </a:r>
            <a:r>
              <a:rPr lang="cs-CZ" dirty="0"/>
              <a:t>bakalářských/diplomových pracích a </a:t>
            </a:r>
            <a:r>
              <a:rPr lang="cs-CZ" dirty="0" smtClean="0"/>
              <a:t>publikacích</a:t>
            </a:r>
          </a:p>
          <a:p>
            <a:r>
              <a:rPr lang="cs-CZ" dirty="0" smtClean="0"/>
              <a:t>ověřit </a:t>
            </a:r>
            <a:r>
              <a:rPr lang="cs-CZ" dirty="0"/>
              <a:t>platnost vědeckých jmen k živočišným </a:t>
            </a:r>
            <a:r>
              <a:rPr lang="cs-CZ" dirty="0" smtClean="0"/>
              <a:t>taxonům</a:t>
            </a:r>
          </a:p>
          <a:p>
            <a:r>
              <a:rPr lang="cs-CZ" dirty="0" smtClean="0"/>
              <a:t>sestavit </a:t>
            </a:r>
            <a:r>
              <a:rPr lang="cs-CZ" dirty="0"/>
              <a:t>si jednoduchou databázi literatury k vlastnímu tématu</a:t>
            </a:r>
          </a:p>
        </p:txBody>
      </p:sp>
    </p:spTree>
    <p:extLst>
      <p:ext uri="{BB962C8B-B14F-4D97-AF65-F5344CB8AC3E}">
        <p14:creationId xmlns:p14="http://schemas.microsoft.com/office/powerpoint/2010/main" val="271256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6057"/>
            <a:ext cx="8229600" cy="76784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Učební texty</a:t>
            </a:r>
            <a:endParaRPr lang="cs-CZ" sz="40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176689"/>
              </p:ext>
            </p:extLst>
          </p:nvPr>
        </p:nvGraphicFramePr>
        <p:xfrm>
          <a:off x="330603" y="3093137"/>
          <a:ext cx="4277401" cy="29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hoto Editor Photo" r:id="rId3" imgW="5323810" imgH="3704762" progId="MSPhotoEd.3">
                  <p:embed/>
                </p:oleObj>
              </mc:Choice>
              <mc:Fallback>
                <p:oleObj name="Photo Editor Photo" r:id="rId3" imgW="5323810" imgH="3704762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03" y="3093137"/>
                        <a:ext cx="4277401" cy="2976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12" y="765891"/>
            <a:ext cx="47264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800" b="1" i="1" dirty="0"/>
              <a:t>Průvodce elektronickými databázemi LF a </a:t>
            </a:r>
            <a:r>
              <a:rPr lang="cs-CZ" sz="2800" b="1" i="1" dirty="0" err="1" smtClean="0"/>
              <a:t>PřF</a:t>
            </a:r>
            <a:r>
              <a:rPr lang="cs-CZ" sz="2800" b="1" i="1" dirty="0"/>
              <a:t> </a:t>
            </a:r>
            <a:r>
              <a:rPr lang="cs-CZ" sz="2800" dirty="0" smtClean="0"/>
              <a:t>(multimediální elektronický výukový materiál, 2. </a:t>
            </a:r>
            <a:r>
              <a:rPr lang="cs-CZ" sz="2800" dirty="0" err="1" smtClean="0"/>
              <a:t>vyd</a:t>
            </a:r>
            <a:r>
              <a:rPr lang="cs-CZ" sz="2800" dirty="0" smtClean="0"/>
              <a:t>., Masarykova univerzita 2011)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1219" y="6150114"/>
            <a:ext cx="765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hlinkClick r:id="rId5"/>
              </a:rPr>
              <a:t>http://is.muni.cz/do/rect/el/estud/prif/js11/pruvodce/web/ebook.html</a:t>
            </a:r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863900"/>
            <a:ext cx="3721880" cy="5246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4525963"/>
          </a:xfrm>
        </p:spPr>
        <p:txBody>
          <a:bodyPr/>
          <a:lstStyle/>
          <a:p>
            <a:r>
              <a:rPr lang="cs-CZ" dirty="0"/>
              <a:t>https://kuk.muni.cz/vyuka/materialy/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096" t="6299" r="4158"/>
          <a:stretch/>
        </p:blipFill>
        <p:spPr>
          <a:xfrm>
            <a:off x="30536" y="836712"/>
            <a:ext cx="8881788" cy="548042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88" y="3212976"/>
            <a:ext cx="4550993" cy="34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zdrojů vědeckých informací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Publikované a recenzované (</a:t>
            </a:r>
            <a:r>
              <a:rPr lang="cs-CZ" b="1" i="1" dirty="0" smtClean="0"/>
              <a:t>peer-</a:t>
            </a:r>
            <a:r>
              <a:rPr lang="cs-CZ" b="1" i="1" dirty="0" err="1" smtClean="0"/>
              <a:t>reviewed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články ve vědeckých časopisech (</a:t>
            </a:r>
            <a:r>
              <a:rPr lang="cs-CZ" i="1" dirty="0" err="1" smtClean="0"/>
              <a:t>papers</a:t>
            </a:r>
            <a:r>
              <a:rPr lang="cs-CZ" i="1" dirty="0" smtClean="0"/>
              <a:t> in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journals</a:t>
            </a:r>
            <a:r>
              <a:rPr lang="cs-CZ" dirty="0"/>
              <a:t>)</a:t>
            </a:r>
            <a:endParaRPr lang="cs-CZ" dirty="0" smtClean="0"/>
          </a:p>
          <a:p>
            <a:pPr lvl="1"/>
            <a:r>
              <a:rPr lang="cs-CZ" dirty="0"/>
              <a:t>m</a:t>
            </a:r>
            <a:r>
              <a:rPr lang="cs-CZ" dirty="0" smtClean="0"/>
              <a:t>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nihy (</a:t>
            </a:r>
            <a:r>
              <a:rPr lang="cs-CZ" i="1" dirty="0" err="1" smtClean="0"/>
              <a:t>books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sborníky (</a:t>
            </a:r>
            <a:r>
              <a:rPr lang="cs-CZ" i="1" dirty="0" err="1" smtClean="0"/>
              <a:t>proceedings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software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atenty (</a:t>
            </a:r>
            <a:r>
              <a:rPr lang="cs-CZ" i="1" dirty="0" err="1" smtClean="0"/>
              <a:t>patents</a:t>
            </a:r>
            <a:r>
              <a:rPr lang="cs-CZ" dirty="0"/>
              <a:t>)</a:t>
            </a: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zdrojů vědeckých informací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0364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„Šedá“ literatura (</a:t>
            </a:r>
            <a:r>
              <a:rPr lang="cs-CZ" b="1" i="1" dirty="0" smtClean="0"/>
              <a:t>„</a:t>
            </a:r>
            <a:r>
              <a:rPr lang="cs-CZ" b="1" i="1" dirty="0" err="1" smtClean="0"/>
              <a:t>grey</a:t>
            </a:r>
            <a:r>
              <a:rPr lang="cs-CZ" b="1" i="1" dirty="0" smtClean="0"/>
              <a:t>“ </a:t>
            </a:r>
            <a:r>
              <a:rPr lang="cs-CZ" b="1" i="1" dirty="0" err="1" smtClean="0"/>
              <a:t>literature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články v populárních časopisech (</a:t>
            </a:r>
            <a:r>
              <a:rPr lang="cs-CZ" i="1" dirty="0" err="1" smtClean="0"/>
              <a:t>papers</a:t>
            </a:r>
            <a:r>
              <a:rPr lang="cs-CZ" i="1" dirty="0" smtClean="0"/>
              <a:t> in </a:t>
            </a:r>
            <a:r>
              <a:rPr lang="cs-CZ" i="1" dirty="0" err="1" smtClean="0"/>
              <a:t>commercial</a:t>
            </a:r>
            <a:r>
              <a:rPr lang="cs-CZ" i="1" dirty="0" smtClean="0"/>
              <a:t> </a:t>
            </a:r>
            <a:r>
              <a:rPr lang="cs-CZ" i="1" dirty="0" err="1" smtClean="0"/>
              <a:t>journals</a:t>
            </a:r>
            <a:r>
              <a:rPr lang="cs-CZ" dirty="0" smtClean="0"/>
              <a:t>) a novinách (</a:t>
            </a:r>
            <a:r>
              <a:rPr lang="cs-CZ" i="1" dirty="0" err="1" smtClean="0"/>
              <a:t>paper</a:t>
            </a:r>
            <a:r>
              <a:rPr lang="cs-CZ" i="1" dirty="0" smtClean="0"/>
              <a:t> </a:t>
            </a:r>
            <a:r>
              <a:rPr lang="cs-CZ" i="1" dirty="0" err="1" smtClean="0"/>
              <a:t>articles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sborníky abstraktů (</a:t>
            </a:r>
            <a:r>
              <a:rPr lang="cs-CZ" i="1" dirty="0" err="1" smtClean="0"/>
              <a:t>books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abstracts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diplomové a disertační práce (</a:t>
            </a:r>
            <a:r>
              <a:rPr lang="cs-CZ" i="1" dirty="0" err="1" smtClean="0"/>
              <a:t>MSc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PhD </a:t>
            </a:r>
            <a:r>
              <a:rPr lang="cs-CZ" i="1" dirty="0" err="1" smtClean="0"/>
              <a:t>theses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zprávy vlád, organizací a firem (</a:t>
            </a:r>
            <a:r>
              <a:rPr lang="cs-CZ" i="1" dirty="0" err="1" smtClean="0"/>
              <a:t>government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institute </a:t>
            </a:r>
            <a:r>
              <a:rPr lang="cs-CZ" i="1" dirty="0" err="1" smtClean="0"/>
              <a:t>bulletins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CD-ROM</a:t>
            </a:r>
          </a:p>
          <a:p>
            <a:pPr lvl="1"/>
            <a:r>
              <a:rPr lang="cs-CZ" dirty="0"/>
              <a:t>w</a:t>
            </a:r>
            <a:r>
              <a:rPr lang="cs-CZ" dirty="0" smtClean="0"/>
              <a:t>ebové stránky (</a:t>
            </a:r>
            <a:r>
              <a:rPr lang="cs-CZ" i="1" dirty="0" smtClean="0"/>
              <a:t>web </a:t>
            </a:r>
            <a:r>
              <a:rPr lang="cs-CZ" i="1" dirty="0" err="1" smtClean="0"/>
              <a:t>pages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udiovizuální prezentace (</a:t>
            </a:r>
            <a:r>
              <a:rPr lang="cs-CZ" i="1" dirty="0" err="1" smtClean="0"/>
              <a:t>audiovisual</a:t>
            </a:r>
            <a:r>
              <a:rPr lang="cs-CZ" i="1" dirty="0" smtClean="0"/>
              <a:t> </a:t>
            </a:r>
            <a:r>
              <a:rPr lang="cs-CZ" i="1" dirty="0" err="1" smtClean="0"/>
              <a:t>presentations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r>
              <a:rPr lang="cs-CZ" b="1" dirty="0" smtClean="0"/>
              <a:t>osobní sdělení (</a:t>
            </a:r>
            <a:r>
              <a:rPr lang="cs-CZ" b="1" i="1" dirty="0" err="1" smtClean="0"/>
              <a:t>personal</a:t>
            </a:r>
            <a:r>
              <a:rPr lang="cs-CZ" b="1" i="1" dirty="0" smtClean="0"/>
              <a:t> </a:t>
            </a:r>
            <a:r>
              <a:rPr lang="cs-CZ" b="1" i="1" dirty="0" err="1" smtClean="0"/>
              <a:t>communication</a:t>
            </a:r>
            <a:r>
              <a:rPr lang="cs-CZ" b="1" dirty="0" smtClean="0"/>
              <a:t>)</a:t>
            </a:r>
          </a:p>
          <a:p>
            <a:r>
              <a:rPr lang="cs-CZ" b="1" dirty="0"/>
              <a:t>p</a:t>
            </a:r>
            <a:r>
              <a:rPr lang="cs-CZ" b="1" dirty="0" smtClean="0"/>
              <a:t>řírodovědné sbírky, muzea apod.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Proč citujeme?</a:t>
            </a:r>
            <a:br>
              <a:rPr lang="cs-CZ" b="1" dirty="0" smtClean="0"/>
            </a:br>
            <a:r>
              <a:rPr lang="cs-CZ" sz="3100" dirty="0" smtClean="0"/>
              <a:t>(Kratochvíl J. 2014</a:t>
            </a:r>
            <a:r>
              <a:rPr lang="cs-CZ" sz="3100" dirty="0"/>
              <a:t>:</a:t>
            </a:r>
            <a:r>
              <a:rPr lang="cs-CZ" sz="3100" dirty="0" smtClean="0"/>
              <a:t> Jak citovat. Knihovna univerzitního kampusu, Masarykova univerzita, </a:t>
            </a:r>
            <a:r>
              <a:rPr lang="cs-CZ" sz="3100" dirty="0" smtClean="0"/>
              <a:t>Brno.)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rotože nám to ukládá autorský zákon (č. 121/2000 Sb.)</a:t>
            </a:r>
          </a:p>
          <a:p>
            <a:r>
              <a:rPr lang="cs-CZ" dirty="0" smtClean="0"/>
              <a:t>abychom podpořili naši argumentaci nebo doplnili vlastní myšlenku</a:t>
            </a:r>
          </a:p>
          <a:p>
            <a:r>
              <a:rPr lang="cs-CZ" dirty="0" smtClean="0"/>
              <a:t>když polemizujeme s názorem jiného autora</a:t>
            </a:r>
          </a:p>
          <a:p>
            <a:r>
              <a:rPr lang="cs-CZ" dirty="0" smtClean="0"/>
              <a:t>umožníme ostatním identifikovat citované dílo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167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2162</Words>
  <Application>Microsoft Office PowerPoint</Application>
  <PresentationFormat>Předvádění na obrazovce (4:3)</PresentationFormat>
  <Paragraphs>162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Motiv sady Office</vt:lpstr>
      <vt:lpstr>Photo Editor Photo</vt:lpstr>
      <vt:lpstr>Informační zdroje v zoologii Zoological resources of information </vt:lpstr>
      <vt:lpstr>Účel předmětu</vt:lpstr>
      <vt:lpstr>Program semestru</vt:lpstr>
      <vt:lpstr>Výstupy z učení (aneb co byste měli umět na konci semestru)</vt:lpstr>
      <vt:lpstr>Učební texty</vt:lpstr>
      <vt:lpstr>Prezentace aplikace PowerPoint</vt:lpstr>
      <vt:lpstr>Typy zdrojů vědeckých informací</vt:lpstr>
      <vt:lpstr>Typy zdrojů vědeckých informací</vt:lpstr>
      <vt:lpstr>Proč citujeme? (Kratochvíl J. 2014: Jak citovat. Knihovna univerzitního kampusu, Masarykova univerzita, Brno.)</vt:lpstr>
      <vt:lpstr>Jak citujeme?</vt:lpstr>
      <vt:lpstr>Citační metoda</vt:lpstr>
      <vt:lpstr>Citační metoda author-date (name-year): přijmení autora + rok vydání práce, seznam literatury (zdrojů) na konci práce je řazen abecedně podle přijmení prvního autora – doporučený způsob pro bakalářské a diplomové práce na ÚBZ </vt:lpstr>
      <vt:lpstr>Citační metoda citation sequence: číslice určující pořadí, jak byly publikace v textu postupně citovány (např. časopis Nature)</vt:lpstr>
      <vt:lpstr>Jak citovat zdroj informací: bibliografické citace (references)</vt:lpstr>
      <vt:lpstr>Prezentace aplikace PowerPoint</vt:lpstr>
      <vt:lpstr>Prezentace aplikace PowerPoint</vt:lpstr>
      <vt:lpstr>Formát bibliografických citací – citační styl (reference style)</vt:lpstr>
      <vt:lpstr>Styl bibliografických citací doporučený pro bakalářské a diplomové práce na ÚBZ PřF MU http://botzool.sci.muni.cz/zaverecne-prace  </vt:lpstr>
      <vt:lpstr>Citační desatero (Kratochvíl J. 2014: Jak citovat. Knihovna univerzitního kampusu, Masarykova univerzita, Brno)</vt:lpstr>
      <vt:lpstr>Jak se dopátrat bibliografických informací, tj. najít literaturu k tématu? How to find bibliographical data?</vt:lpstr>
      <vt:lpstr>Domácí úkoly</vt:lpstr>
      <vt:lpstr>Cvičení (excercise): typy citací (reference types)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</dc:title>
  <dc:creator>Malenovsky</dc:creator>
  <cp:lastModifiedBy>Igor Malenovský</cp:lastModifiedBy>
  <cp:revision>61</cp:revision>
  <dcterms:created xsi:type="dcterms:W3CDTF">2014-02-17T11:57:06Z</dcterms:created>
  <dcterms:modified xsi:type="dcterms:W3CDTF">2018-02-20T11:55:11Z</dcterms:modified>
</cp:coreProperties>
</file>