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3" r:id="rId13"/>
    <p:sldId id="274" r:id="rId14"/>
    <p:sldId id="272" r:id="rId15"/>
    <p:sldId id="271" r:id="rId16"/>
    <p:sldId id="276" r:id="rId17"/>
    <p:sldId id="292" r:id="rId18"/>
    <p:sldId id="293" r:id="rId19"/>
    <p:sldId id="278" r:id="rId20"/>
    <p:sldId id="280" r:id="rId21"/>
    <p:sldId id="281" r:id="rId22"/>
    <p:sldId id="282" r:id="rId23"/>
    <p:sldId id="279" r:id="rId24"/>
    <p:sldId id="277" r:id="rId25"/>
    <p:sldId id="275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4" r:id="rId34"/>
    <p:sldId id="295" r:id="rId35"/>
    <p:sldId id="291" r:id="rId36"/>
    <p:sldId id="28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22" d="100"/>
          <a:sy n="122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8BD3-3FDE-4D6A-B609-4B1319A7E8BA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4EB85-C2A2-4F28-B819-20EDF3089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11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EB85-C2A2-4F28-B819-20EDF3089B7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79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54BC-EABF-4B3D-80C6-E58914DAE6CF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www.araneae.unibe.ch/" TargetMode="Externa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eys.lucidcentral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mitriev.speciesfile.org/" TargetMode="External"/><Relationship Id="rId4" Type="http://schemas.openxmlformats.org/officeDocument/2006/relationships/hyperlink" Target="http://delta-intkey.com/www/refs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vithotarek.cz/motyli/aplikac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play.google.com/store/apps/details?id=org.nativescript.DragonflyRecognizer&amp;hl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hyperlink" Target="https://play.google.com/store/apps/details?id=com.bioguideapp&amp;hl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1521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</a:t>
            </a:r>
            <a:r>
              <a:rPr lang="cs-CZ" dirty="0" err="1" smtClean="0">
                <a:solidFill>
                  <a:schemeClr val="tx1"/>
                </a:solidFill>
              </a:rPr>
              <a:t>Malenovský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800" dirty="0" err="1" smtClean="0">
                <a:solidFill>
                  <a:schemeClr val="tx1"/>
                </a:solidFill>
              </a:rPr>
              <a:t>Stano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Pekár</a:t>
            </a:r>
            <a:endParaRPr lang="cs-CZ" sz="2800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87624" y="2204864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Taxonomické zdroje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Taxonomic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resources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mso19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2817756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6800" y="4797152"/>
            <a:ext cx="3044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Dungel</a:t>
            </a:r>
            <a:r>
              <a:rPr lang="cs-CZ" sz="1600" dirty="0"/>
              <a:t> J </a:t>
            </a:r>
            <a:r>
              <a:rPr lang="en-US" sz="1600" dirty="0"/>
              <a:t>&amp; </a:t>
            </a:r>
            <a:r>
              <a:rPr lang="en-US" sz="1600" dirty="0" err="1"/>
              <a:t>Hudec</a:t>
            </a:r>
            <a:r>
              <a:rPr lang="en-US" sz="1600" dirty="0"/>
              <a:t> K.</a:t>
            </a:r>
            <a:r>
              <a:rPr lang="cs-CZ" sz="1600" dirty="0"/>
              <a:t> 2001. Atlas ptáků České a Slovenské republiky. Academia, Praha.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59347" y="4797152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Balát</a:t>
            </a:r>
            <a:r>
              <a:rPr lang="cs-CZ" sz="1600" dirty="0"/>
              <a:t> F. 1986. Klíč k určování našich ptáků v přírodě. Academia, Praha.</a:t>
            </a:r>
          </a:p>
        </p:txBody>
      </p:sp>
      <p:pic>
        <p:nvPicPr>
          <p:cNvPr id="16393" name="Picture 9" descr="C:\Documents and Settings\stano\Plocha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647" y="188641"/>
            <a:ext cx="2872145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9" y="188640"/>
            <a:ext cx="3098208" cy="439808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65922" y="4797152"/>
            <a:ext cx="281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Svensson</a:t>
            </a:r>
            <a:r>
              <a:rPr lang="cs-CZ" sz="1600" dirty="0" smtClean="0"/>
              <a:t> L. et al. </a:t>
            </a:r>
            <a:r>
              <a:rPr lang="cs-CZ" sz="1600" dirty="0" smtClean="0"/>
              <a:t>2016</a:t>
            </a:r>
            <a:r>
              <a:rPr lang="cs-CZ" sz="1600" dirty="0" smtClean="0"/>
              <a:t>. Ptáci Evropy, severní Afriky a Blízkého Východu. Ševčík, </a:t>
            </a:r>
            <a:r>
              <a:rPr lang="cs-CZ" sz="16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4365104"/>
            <a:ext cx="335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Anděra</a:t>
            </a:r>
            <a:r>
              <a:rPr lang="cs-CZ" sz="1600" dirty="0"/>
              <a:t> M. </a:t>
            </a:r>
            <a:r>
              <a:rPr lang="en-US" sz="1600" dirty="0"/>
              <a:t>&amp; </a:t>
            </a:r>
            <a:r>
              <a:rPr lang="cs-CZ" sz="1600" dirty="0"/>
              <a:t>Horáček I. 2005. Poznáváme naše savce. Sobotáles, Praha.</a:t>
            </a:r>
          </a:p>
        </p:txBody>
      </p:sp>
      <p:pic>
        <p:nvPicPr>
          <p:cNvPr id="28675" name="Picture 3" descr="C:\Documents and Settings\stano\Plocha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809824" cy="4047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Picture 6" descr="mso795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054"/>
            <a:ext cx="2464244" cy="3922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87824" y="4353593"/>
            <a:ext cx="3240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Dungel</a:t>
            </a:r>
            <a:r>
              <a:rPr lang="en-US" sz="1600" dirty="0"/>
              <a:t> J. &amp; </a:t>
            </a:r>
            <a:r>
              <a:rPr lang="en-US" sz="1600" dirty="0" err="1"/>
              <a:t>Gaisler</a:t>
            </a:r>
            <a:r>
              <a:rPr lang="en-US" sz="1600" dirty="0"/>
              <a:t> J</a:t>
            </a:r>
            <a:r>
              <a:rPr lang="cs-CZ" sz="1600" dirty="0"/>
              <a:t>. 2002. Atlas savců České a </a:t>
            </a:r>
            <a:r>
              <a:rPr lang="cs-CZ" sz="1600" dirty="0" smtClean="0"/>
              <a:t>Slovenské </a:t>
            </a:r>
            <a:r>
              <a:rPr lang="cs-CZ" sz="1600" dirty="0"/>
              <a:t>republiky. Academia, Praha.</a:t>
            </a:r>
          </a:p>
        </p:txBody>
      </p:sp>
      <p:pic>
        <p:nvPicPr>
          <p:cNvPr id="6" name="Zástupný symbol pro obsah 3" descr="savci-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596" y="243855"/>
            <a:ext cx="2953611" cy="3744416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27912" y="4359607"/>
            <a:ext cx="2808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Anděra</a:t>
            </a:r>
            <a:r>
              <a:rPr lang="cs-CZ" sz="1600" dirty="0" smtClean="0"/>
              <a:t> M.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Gaisler</a:t>
            </a:r>
            <a:r>
              <a:rPr lang="en-US" sz="1600" dirty="0"/>
              <a:t> J</a:t>
            </a:r>
            <a:r>
              <a:rPr lang="cs-CZ" sz="1600" dirty="0"/>
              <a:t>. </a:t>
            </a:r>
            <a:r>
              <a:rPr lang="cs-CZ" sz="1600" dirty="0" smtClean="0"/>
              <a:t>2012</a:t>
            </a:r>
            <a:r>
              <a:rPr lang="cs-CZ" sz="1600" dirty="0"/>
              <a:t>. </a:t>
            </a:r>
            <a:r>
              <a:rPr lang="cs-CZ" sz="1600" dirty="0" smtClean="0"/>
              <a:t>Savci České </a:t>
            </a:r>
            <a:r>
              <a:rPr lang="cs-CZ" sz="1600" dirty="0" smtClean="0"/>
              <a:t>republiky</a:t>
            </a:r>
            <a:r>
              <a:rPr lang="cs-CZ" sz="1600" dirty="0"/>
              <a:t>. Academia, 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soCD4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5637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48064" y="404664"/>
            <a:ext cx="34575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 dirty="0"/>
              <a:t>1</a:t>
            </a:r>
            <a:r>
              <a:rPr lang="cs-CZ" sz="2000" dirty="0"/>
              <a:t> – </a:t>
            </a:r>
            <a:r>
              <a:rPr lang="cs-CZ" sz="2000" dirty="0" err="1" smtClean="0"/>
              <a:t>Auchenorrhyncha</a:t>
            </a:r>
            <a:endParaRPr lang="cs-CZ" sz="2000" dirty="0"/>
          </a:p>
          <a:p>
            <a:r>
              <a:rPr lang="cs-CZ" sz="2000" b="1" dirty="0"/>
              <a:t>2</a:t>
            </a:r>
            <a:r>
              <a:rPr lang="cs-CZ" sz="2000" dirty="0"/>
              <a:t> – </a:t>
            </a:r>
            <a:r>
              <a:rPr lang="cs-CZ" sz="2000" dirty="0" err="1"/>
              <a:t>Diplopoda</a:t>
            </a:r>
            <a:endParaRPr lang="cs-CZ" sz="2000" dirty="0"/>
          </a:p>
          <a:p>
            <a:r>
              <a:rPr lang="cs-CZ" sz="2000" b="1" dirty="0"/>
              <a:t>3</a:t>
            </a:r>
            <a:r>
              <a:rPr lang="cs-CZ" sz="2000" dirty="0"/>
              <a:t> – </a:t>
            </a:r>
            <a:r>
              <a:rPr lang="cs-CZ" sz="2000" dirty="0" err="1"/>
              <a:t>Chrysidoidea</a:t>
            </a:r>
            <a:endParaRPr lang="cs-CZ" sz="2000" dirty="0"/>
          </a:p>
          <a:p>
            <a:r>
              <a:rPr lang="cs-CZ" sz="2000" b="1" dirty="0"/>
              <a:t>4</a:t>
            </a:r>
            <a:r>
              <a:rPr lang="cs-CZ" sz="2000" dirty="0"/>
              <a:t> – </a:t>
            </a:r>
            <a:r>
              <a:rPr lang="cs-CZ" sz="2000" dirty="0" err="1"/>
              <a:t>Elateridae</a:t>
            </a:r>
            <a:endParaRPr lang="cs-CZ" sz="2000" dirty="0"/>
          </a:p>
          <a:p>
            <a:r>
              <a:rPr lang="cs-CZ" sz="2000" b="1" dirty="0"/>
              <a:t>5</a:t>
            </a:r>
            <a:r>
              <a:rPr lang="cs-CZ" sz="2000" dirty="0"/>
              <a:t> – </a:t>
            </a:r>
            <a:r>
              <a:rPr lang="cs-CZ" sz="2000" dirty="0" err="1"/>
              <a:t>Cerambycidae</a:t>
            </a:r>
            <a:endParaRPr lang="cs-CZ" sz="2000" dirty="0"/>
          </a:p>
          <a:p>
            <a:r>
              <a:rPr lang="cs-CZ" sz="2000" b="1" dirty="0"/>
              <a:t>6</a:t>
            </a:r>
            <a:r>
              <a:rPr lang="cs-CZ" sz="2000" dirty="0"/>
              <a:t> – </a:t>
            </a:r>
            <a:r>
              <a:rPr lang="cs-CZ" sz="2000" dirty="0" err="1" smtClean="0"/>
              <a:t>Scolytidae</a:t>
            </a:r>
            <a:endParaRPr lang="en-US" sz="2000" dirty="0"/>
          </a:p>
          <a:p>
            <a:r>
              <a:rPr lang="en-US" sz="2000" b="1" dirty="0"/>
              <a:t>7</a:t>
            </a:r>
            <a:r>
              <a:rPr lang="en-US" sz="2000" dirty="0"/>
              <a:t> – </a:t>
            </a:r>
            <a:r>
              <a:rPr lang="en-US" sz="2000" dirty="0" err="1"/>
              <a:t>Opilionidea</a:t>
            </a:r>
            <a:endParaRPr lang="en-US" sz="2000" dirty="0"/>
          </a:p>
          <a:p>
            <a:r>
              <a:rPr lang="en-US" sz="2000" b="1" dirty="0"/>
              <a:t>8</a:t>
            </a:r>
            <a:r>
              <a:rPr lang="en-US" sz="2000" dirty="0"/>
              <a:t> – </a:t>
            </a:r>
            <a:r>
              <a:rPr lang="en-US" sz="2000" dirty="0" err="1"/>
              <a:t>Lamellicornia</a:t>
            </a:r>
            <a:r>
              <a:rPr lang="en-US" sz="2000" dirty="0"/>
              <a:t> 1</a:t>
            </a:r>
          </a:p>
          <a:p>
            <a:r>
              <a:rPr lang="en-US" sz="2000" b="1" dirty="0"/>
              <a:t>9 </a:t>
            </a:r>
            <a:r>
              <a:rPr lang="en-US" sz="2000" dirty="0"/>
              <a:t>– </a:t>
            </a:r>
            <a:r>
              <a:rPr lang="en-US" sz="2000" dirty="0" err="1"/>
              <a:t>Psylloidea</a:t>
            </a:r>
            <a:endParaRPr lang="en-US" sz="2000" dirty="0"/>
          </a:p>
          <a:p>
            <a:r>
              <a:rPr lang="en-US" sz="2000" b="1" dirty="0"/>
              <a:t>10</a:t>
            </a:r>
            <a:r>
              <a:rPr lang="en-US" sz="2000" dirty="0"/>
              <a:t> – </a:t>
            </a:r>
            <a:r>
              <a:rPr lang="en-US" sz="2000" dirty="0" err="1"/>
              <a:t>Aphaniptera</a:t>
            </a:r>
            <a:endParaRPr lang="en-US" sz="2000" dirty="0"/>
          </a:p>
          <a:p>
            <a:r>
              <a:rPr lang="en-US" sz="2000" b="1" dirty="0"/>
              <a:t>11</a:t>
            </a:r>
            <a:r>
              <a:rPr lang="en-US" sz="2000" dirty="0"/>
              <a:t> – </a:t>
            </a:r>
            <a:r>
              <a:rPr lang="en-US" sz="2000" dirty="0" err="1"/>
              <a:t>Lamellicornia</a:t>
            </a:r>
            <a:r>
              <a:rPr lang="en-US" sz="2000" dirty="0"/>
              <a:t> 2</a:t>
            </a:r>
          </a:p>
          <a:p>
            <a:r>
              <a:rPr lang="en-US" sz="2000" b="1" dirty="0"/>
              <a:t>12</a:t>
            </a:r>
            <a:r>
              <a:rPr lang="en-US" sz="2000" dirty="0"/>
              <a:t> – </a:t>
            </a:r>
            <a:r>
              <a:rPr lang="en-US" sz="2000" dirty="0" err="1"/>
              <a:t>Staphylinidae</a:t>
            </a:r>
            <a:r>
              <a:rPr lang="en-US" sz="2000" dirty="0"/>
              <a:t> 1</a:t>
            </a:r>
          </a:p>
          <a:p>
            <a:r>
              <a:rPr lang="en-US" sz="2000" b="1" dirty="0"/>
              <a:t>13</a:t>
            </a:r>
            <a:r>
              <a:rPr lang="en-US" sz="2000" dirty="0"/>
              <a:t> – </a:t>
            </a:r>
            <a:r>
              <a:rPr lang="en-US" sz="2000" dirty="0" err="1"/>
              <a:t>Culicinae</a:t>
            </a:r>
            <a:endParaRPr lang="en-US" sz="2000" dirty="0"/>
          </a:p>
          <a:p>
            <a:r>
              <a:rPr lang="en-US" sz="2000" b="1" dirty="0"/>
              <a:t>14</a:t>
            </a:r>
            <a:r>
              <a:rPr lang="en-US" sz="2000" dirty="0"/>
              <a:t> – </a:t>
            </a:r>
            <a:r>
              <a:rPr lang="en-US" sz="2000" dirty="0" err="1"/>
              <a:t>Oniscoidea</a:t>
            </a:r>
            <a:endParaRPr lang="en-US" sz="2000" dirty="0"/>
          </a:p>
          <a:p>
            <a:r>
              <a:rPr lang="en-US" sz="2000" b="1" dirty="0"/>
              <a:t>15</a:t>
            </a:r>
            <a:r>
              <a:rPr lang="en-US" sz="2000" dirty="0"/>
              <a:t> – </a:t>
            </a:r>
            <a:r>
              <a:rPr lang="en-US" sz="2000" dirty="0" err="1"/>
              <a:t>Rotatoria</a:t>
            </a:r>
            <a:endParaRPr lang="en-US" sz="2000" dirty="0"/>
          </a:p>
          <a:p>
            <a:r>
              <a:rPr lang="en-US" sz="2000" b="1" dirty="0"/>
              <a:t>16</a:t>
            </a:r>
            <a:r>
              <a:rPr lang="en-US" sz="2000" dirty="0"/>
              <a:t> – </a:t>
            </a:r>
            <a:r>
              <a:rPr lang="en-US" sz="2000" dirty="0" err="1"/>
              <a:t>Branchiopoda</a:t>
            </a:r>
            <a:endParaRPr lang="en-US" sz="2000" dirty="0"/>
          </a:p>
          <a:p>
            <a:r>
              <a:rPr lang="en-US" sz="2000" b="1" dirty="0"/>
              <a:t>17</a:t>
            </a:r>
            <a:r>
              <a:rPr lang="en-US" sz="2000" dirty="0"/>
              <a:t> – </a:t>
            </a:r>
            <a:r>
              <a:rPr lang="en-US" sz="2000" dirty="0" err="1"/>
              <a:t>Tardigrada</a:t>
            </a:r>
            <a:r>
              <a:rPr lang="en-US" sz="2000" dirty="0"/>
              <a:t>, </a:t>
            </a:r>
            <a:r>
              <a:rPr lang="en-US" sz="2000" dirty="0" err="1"/>
              <a:t>Pentastomida</a:t>
            </a:r>
            <a:endParaRPr lang="en-US" sz="2000" dirty="0"/>
          </a:p>
          <a:p>
            <a:r>
              <a:rPr lang="en-US" sz="2000" b="1" dirty="0"/>
              <a:t>18</a:t>
            </a:r>
            <a:r>
              <a:rPr lang="en-US" sz="2000" dirty="0"/>
              <a:t> – </a:t>
            </a:r>
            <a:r>
              <a:rPr lang="en-US" sz="2000" dirty="0" err="1"/>
              <a:t>Ephemeroptera</a:t>
            </a:r>
            <a:endParaRPr lang="cs-CZ" sz="2000" dirty="0"/>
          </a:p>
          <a:p>
            <a:r>
              <a:rPr lang="cs-CZ" sz="2000" b="1" dirty="0"/>
              <a:t>20</a:t>
            </a:r>
            <a:r>
              <a:rPr lang="cs-CZ" sz="2000" dirty="0"/>
              <a:t> - </a:t>
            </a:r>
            <a:r>
              <a:rPr lang="cs-CZ" sz="2000" dirty="0" err="1"/>
              <a:t>Sphecoidea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6165304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1954-2016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76056" y="251821"/>
            <a:ext cx="37444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21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</a:t>
            </a:r>
            <a:r>
              <a:rPr lang="cs-CZ" sz="2000" dirty="0"/>
              <a:t>2 </a:t>
            </a:r>
            <a:r>
              <a:rPr lang="cs-CZ" sz="1600" dirty="0"/>
              <a:t>(reedice </a:t>
            </a:r>
            <a:r>
              <a:rPr lang="cs-CZ" sz="1600" dirty="0" smtClean="0"/>
              <a:t>2005)</a:t>
            </a:r>
            <a:endParaRPr lang="cs-CZ" sz="1600" dirty="0"/>
          </a:p>
          <a:p>
            <a:r>
              <a:rPr lang="cs-CZ" sz="2000" b="1" dirty="0" smtClean="0"/>
              <a:t>22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krevsající</a:t>
            </a:r>
            <a:r>
              <a:rPr lang="cs-CZ" sz="2000" dirty="0" smtClean="0"/>
              <a:t> </a:t>
            </a:r>
            <a:r>
              <a:rPr lang="cs-CZ" sz="2000" dirty="0" err="1" smtClean="0"/>
              <a:t>Diptera</a:t>
            </a:r>
            <a:endParaRPr lang="cs-CZ" sz="2000" dirty="0"/>
          </a:p>
          <a:p>
            <a:r>
              <a:rPr lang="cs-CZ" sz="2000" b="1" dirty="0" smtClean="0"/>
              <a:t>23</a:t>
            </a:r>
            <a:r>
              <a:rPr lang="cs-CZ" sz="2000" dirty="0" smtClean="0"/>
              <a:t> 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3/1 </a:t>
            </a:r>
            <a:r>
              <a:rPr lang="cs-CZ" sz="1600" dirty="0"/>
              <a:t>(reedice 2011)</a:t>
            </a:r>
          </a:p>
          <a:p>
            <a:r>
              <a:rPr lang="cs-CZ" sz="2000" b="1" dirty="0" smtClean="0"/>
              <a:t>24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3/2 (</a:t>
            </a:r>
            <a:r>
              <a:rPr lang="cs-CZ" sz="1600" dirty="0" smtClean="0"/>
              <a:t>reedice 2011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b="1" dirty="0" smtClean="0"/>
              <a:t>25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Amphibia</a:t>
            </a:r>
            <a:endParaRPr lang="cs-CZ" sz="2000" dirty="0"/>
          </a:p>
          <a:p>
            <a:r>
              <a:rPr lang="cs-CZ" sz="2000" b="1" dirty="0" smtClean="0"/>
              <a:t>26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Reptilia</a:t>
            </a:r>
            <a:r>
              <a:rPr lang="cs-CZ" sz="2000" dirty="0" smtClean="0"/>
              <a:t> </a:t>
            </a:r>
            <a:r>
              <a:rPr lang="cs-CZ" sz="1600" dirty="0" smtClean="0"/>
              <a:t>(+ nové zpracování 2015)</a:t>
            </a:r>
            <a:endParaRPr lang="en-US" sz="2000" dirty="0"/>
          </a:p>
          <a:p>
            <a:r>
              <a:rPr lang="cs-CZ" sz="2000" b="1" dirty="0" smtClean="0"/>
              <a:t>2</a:t>
            </a:r>
            <a:r>
              <a:rPr lang="en-US" sz="2000" b="1" dirty="0" smtClean="0"/>
              <a:t>7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</a:t>
            </a:r>
            <a:r>
              <a:rPr lang="cs-CZ" sz="2000" dirty="0" smtClean="0"/>
              <a:t>1 (</a:t>
            </a:r>
            <a:r>
              <a:rPr lang="cs-CZ" sz="1400" dirty="0" smtClean="0"/>
              <a:t>3. vydání 2016</a:t>
            </a:r>
            <a:r>
              <a:rPr lang="cs-CZ" sz="2000" dirty="0" smtClean="0"/>
              <a:t>)</a:t>
            </a:r>
            <a:endParaRPr lang="en-US" sz="1600" dirty="0"/>
          </a:p>
          <a:p>
            <a:r>
              <a:rPr lang="cs-CZ" sz="2000" b="1" dirty="0" smtClean="0"/>
              <a:t>2</a:t>
            </a:r>
            <a:r>
              <a:rPr lang="en-US" sz="2000" b="1" dirty="0" smtClean="0"/>
              <a:t>8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cs-CZ" sz="2000" dirty="0" err="1" smtClean="0"/>
              <a:t>Petromyzontes</a:t>
            </a:r>
            <a:r>
              <a:rPr lang="cs-CZ" sz="2000" dirty="0" smtClean="0"/>
              <a:t>, </a:t>
            </a:r>
            <a:r>
              <a:rPr lang="cs-CZ" sz="2000" dirty="0" err="1" smtClean="0"/>
              <a:t>Osteichthyes</a:t>
            </a:r>
            <a:endParaRPr lang="cs-CZ" sz="2000" dirty="0" smtClean="0"/>
          </a:p>
        </p:txBody>
      </p:sp>
      <p:pic>
        <p:nvPicPr>
          <p:cNvPr id="4" name="Obrázek 3" descr="fauna-cr-ptaci-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1821"/>
            <a:ext cx="4565240" cy="6273523"/>
          </a:xfrm>
          <a:prstGeom prst="rect">
            <a:avLst/>
          </a:prstGeom>
        </p:spPr>
      </p:pic>
      <p:pic>
        <p:nvPicPr>
          <p:cNvPr id="5122" name="Picture 2" descr="Pla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924944"/>
            <a:ext cx="29527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62433"/>
            <a:ext cx="2527883" cy="3539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so20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033143" cy="5711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76825" y="152400"/>
            <a:ext cx="39243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I:</a:t>
            </a:r>
          </a:p>
          <a:p>
            <a:r>
              <a:rPr lang="en-US" sz="1800" dirty="0"/>
              <a:t>Protozoa</a:t>
            </a:r>
            <a:r>
              <a:rPr lang="cs-CZ" sz="1800" dirty="0"/>
              <a:t>	</a:t>
            </a:r>
          </a:p>
          <a:p>
            <a:r>
              <a:rPr lang="en-US" sz="1800" dirty="0" err="1"/>
              <a:t>Porifera</a:t>
            </a:r>
            <a:r>
              <a:rPr lang="cs-CZ" sz="1800" dirty="0"/>
              <a:t>		</a:t>
            </a:r>
            <a:r>
              <a:rPr lang="en-US" sz="1800" dirty="0" err="1"/>
              <a:t>Cnidaria</a:t>
            </a:r>
            <a:endParaRPr lang="cs-CZ" sz="1800" dirty="0"/>
          </a:p>
          <a:p>
            <a:r>
              <a:rPr lang="en-US" sz="1800" dirty="0" err="1"/>
              <a:t>Platyhelminthes</a:t>
            </a:r>
            <a:r>
              <a:rPr lang="cs-CZ" sz="1800" dirty="0"/>
              <a:t>	</a:t>
            </a:r>
            <a:r>
              <a:rPr lang="en-US" sz="1800" dirty="0" err="1"/>
              <a:t>Rotifera</a:t>
            </a:r>
            <a:endParaRPr lang="cs-CZ" sz="1800" dirty="0"/>
          </a:p>
          <a:p>
            <a:r>
              <a:rPr lang="en-US" sz="1800" dirty="0" err="1"/>
              <a:t>Acanthocephala</a:t>
            </a:r>
            <a:r>
              <a:rPr lang="en-US" sz="1800" dirty="0"/>
              <a:t> </a:t>
            </a:r>
            <a:r>
              <a:rPr lang="cs-CZ" sz="1800" dirty="0"/>
              <a:t>	</a:t>
            </a:r>
            <a:r>
              <a:rPr lang="en-US" sz="1800" dirty="0" err="1"/>
              <a:t>Gastrotricha</a:t>
            </a:r>
            <a:endParaRPr lang="cs-CZ" sz="1800" dirty="0"/>
          </a:p>
          <a:p>
            <a:r>
              <a:rPr lang="en-US" sz="1800" dirty="0" err="1"/>
              <a:t>Cephalorhyncha</a:t>
            </a:r>
            <a:r>
              <a:rPr lang="en-US" sz="1800" dirty="0"/>
              <a:t> </a:t>
            </a:r>
            <a:r>
              <a:rPr lang="cs-CZ" sz="1800" dirty="0"/>
              <a:t>	</a:t>
            </a:r>
            <a:r>
              <a:rPr lang="en-US" sz="1800" dirty="0" err="1"/>
              <a:t>Nematoda</a:t>
            </a:r>
            <a:endParaRPr lang="cs-CZ" sz="1800" dirty="0"/>
          </a:p>
          <a:p>
            <a:r>
              <a:rPr lang="en-US" sz="1800" dirty="0" err="1"/>
              <a:t>Nematomorpha</a:t>
            </a:r>
            <a:r>
              <a:rPr lang="en-US" sz="1800" dirty="0"/>
              <a:t> </a:t>
            </a:r>
            <a:r>
              <a:rPr lang="cs-CZ" sz="1800" dirty="0"/>
              <a:t>	</a:t>
            </a:r>
            <a:r>
              <a:rPr lang="en-US" sz="1800" dirty="0" err="1"/>
              <a:t>Mollusca</a:t>
            </a:r>
            <a:endParaRPr lang="cs-CZ" sz="1800" dirty="0"/>
          </a:p>
          <a:p>
            <a:r>
              <a:rPr lang="en-US" sz="1800" dirty="0" err="1"/>
              <a:t>Annelida</a:t>
            </a:r>
            <a:r>
              <a:rPr lang="cs-CZ" sz="1800" dirty="0"/>
              <a:t>		</a:t>
            </a:r>
            <a:r>
              <a:rPr lang="en-US" sz="1800" dirty="0" err="1"/>
              <a:t>Crustacea</a:t>
            </a:r>
            <a:endParaRPr lang="en-US" sz="1800" dirty="0"/>
          </a:p>
          <a:p>
            <a:endParaRPr lang="en-US" sz="1800" dirty="0"/>
          </a:p>
          <a:p>
            <a:pPr algn="ctr"/>
            <a:r>
              <a:rPr lang="en-US" sz="2000" b="1" dirty="0"/>
              <a:t>II: </a:t>
            </a:r>
            <a:endParaRPr lang="cs-CZ" sz="2000" b="1" dirty="0"/>
          </a:p>
          <a:p>
            <a:r>
              <a:rPr lang="en-US" sz="1800" dirty="0" err="1"/>
              <a:t>Thysanoptera</a:t>
            </a:r>
            <a:r>
              <a:rPr lang="cs-CZ" sz="1800" dirty="0"/>
              <a:t>	</a:t>
            </a:r>
            <a:r>
              <a:rPr lang="en-US" sz="1800" dirty="0"/>
              <a:t>Hymenoptera</a:t>
            </a:r>
            <a:endParaRPr lang="cs-CZ" sz="1800" dirty="0"/>
          </a:p>
          <a:p>
            <a:r>
              <a:rPr lang="en-US" sz="1800" dirty="0" err="1"/>
              <a:t>Strepsiptera</a:t>
            </a:r>
            <a:r>
              <a:rPr lang="cs-CZ" sz="1800" dirty="0"/>
              <a:t>	</a:t>
            </a:r>
            <a:r>
              <a:rPr lang="en-US" sz="1800" dirty="0" err="1"/>
              <a:t>Coleoptera</a:t>
            </a:r>
            <a:endParaRPr lang="en-US" sz="1800" dirty="0"/>
          </a:p>
          <a:p>
            <a:endParaRPr lang="en-US" sz="1800" dirty="0"/>
          </a:p>
          <a:p>
            <a:pPr algn="ctr"/>
            <a:r>
              <a:rPr lang="en-US" sz="2000" b="1" dirty="0"/>
              <a:t>III: </a:t>
            </a:r>
            <a:endParaRPr lang="cs-CZ" sz="2000" dirty="0"/>
          </a:p>
          <a:p>
            <a:r>
              <a:rPr lang="en-US" sz="1800" dirty="0" err="1"/>
              <a:t>Myriapoda</a:t>
            </a:r>
            <a:r>
              <a:rPr lang="cs-CZ" sz="1800" dirty="0"/>
              <a:t>	</a:t>
            </a:r>
            <a:r>
              <a:rPr lang="en-US" sz="1800" dirty="0" err="1"/>
              <a:t>Entognatha</a:t>
            </a:r>
            <a:endParaRPr lang="cs-CZ" sz="1800" dirty="0"/>
          </a:p>
          <a:p>
            <a:pPr algn="ctr"/>
            <a:r>
              <a:rPr lang="en-US" sz="1800" dirty="0" err="1"/>
              <a:t>Hexapoda</a:t>
            </a:r>
            <a:r>
              <a:rPr lang="en-US" sz="1800" dirty="0"/>
              <a:t> (</a:t>
            </a:r>
            <a:r>
              <a:rPr lang="en-US" sz="1800" dirty="0" smtClean="0"/>
              <a:t>v</a:t>
            </a:r>
            <a:r>
              <a:rPr lang="cs-CZ" dirty="0" err="1" smtClean="0">
                <a:cs typeface="Times New Roman" pitchFamily="18" charset="0"/>
              </a:rPr>
              <a:t>ětšina</a:t>
            </a:r>
            <a:r>
              <a:rPr lang="cs-CZ" dirty="0" smtClean="0">
                <a:cs typeface="Times New Roman" pitchFamily="18" charset="0"/>
              </a:rPr>
              <a:t> řádů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cs-CZ" sz="1800" dirty="0"/>
          </a:p>
          <a:p>
            <a:pPr algn="ctr"/>
            <a:r>
              <a:rPr lang="cs-CZ" sz="2000" b="1" dirty="0"/>
              <a:t>IV:</a:t>
            </a:r>
          </a:p>
          <a:p>
            <a:r>
              <a:rPr lang="cs-CZ" sz="1800" dirty="0" err="1"/>
              <a:t>Tradigrada</a:t>
            </a:r>
            <a:r>
              <a:rPr lang="cs-CZ" sz="1800" dirty="0"/>
              <a:t> 	</a:t>
            </a:r>
            <a:r>
              <a:rPr lang="cs-CZ" sz="1800" dirty="0" err="1"/>
              <a:t>Pentastomida</a:t>
            </a:r>
            <a:endParaRPr lang="cs-CZ" sz="1800" dirty="0"/>
          </a:p>
          <a:p>
            <a:pPr algn="ctr"/>
            <a:r>
              <a:rPr lang="cs-CZ" sz="1800" dirty="0" err="1"/>
              <a:t>Chelicerata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pPr algn="ctr"/>
            <a:r>
              <a:rPr lang="cs-CZ" sz="2000" b="1" dirty="0"/>
              <a:t>V:  </a:t>
            </a:r>
          </a:p>
          <a:p>
            <a:pPr algn="ctr"/>
            <a:r>
              <a:rPr lang="cs-CZ" sz="1800" dirty="0" err="1"/>
              <a:t>Diptera</a:t>
            </a:r>
            <a:r>
              <a:rPr lang="en-US" sz="1800" dirty="0"/>
              <a:t> 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4" y="6093296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1954-1977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_vyr_44951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608512" cy="6365507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20072" y="5733256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Buchar J., </a:t>
            </a:r>
            <a:r>
              <a:rPr lang="cs-CZ" sz="1600" dirty="0" err="1" smtClean="0"/>
              <a:t>Ducháč</a:t>
            </a:r>
            <a:r>
              <a:rPr lang="cs-CZ" sz="1600" dirty="0" smtClean="0"/>
              <a:t> V., Hůrka K.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Lellák</a:t>
            </a:r>
            <a:r>
              <a:rPr lang="cs-CZ" sz="1600" dirty="0" smtClean="0"/>
              <a:t> J. 1995: Klíč k určování bezobratlých. </a:t>
            </a:r>
            <a:r>
              <a:rPr lang="cs-CZ" sz="1600" dirty="0" err="1" smtClean="0"/>
              <a:t>Scientia</a:t>
            </a:r>
            <a:r>
              <a:rPr lang="cs-CZ" sz="1600" dirty="0" smtClean="0"/>
              <a:t>, </a:t>
            </a:r>
            <a:r>
              <a:rPr lang="cs-CZ" sz="16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Horsák</a:t>
            </a:r>
            <a:r>
              <a:rPr lang="cs-CZ" sz="1600" dirty="0" smtClean="0"/>
              <a:t> M., </a:t>
            </a:r>
            <a:r>
              <a:rPr lang="cs-CZ" sz="1600" dirty="0" err="1" smtClean="0"/>
              <a:t>Juřičková</a:t>
            </a:r>
            <a:r>
              <a:rPr lang="cs-CZ" sz="1600" dirty="0" smtClean="0"/>
              <a:t> L. </a:t>
            </a:r>
            <a:r>
              <a:rPr lang="en-US" sz="1600" dirty="0" smtClean="0"/>
              <a:t>&amp; </a:t>
            </a:r>
            <a:r>
              <a:rPr lang="cs-CZ" sz="1600" dirty="0" smtClean="0"/>
              <a:t>Picka J,</a:t>
            </a:r>
            <a:r>
              <a:rPr lang="en-GB" sz="1600" dirty="0" smtClean="0"/>
              <a:t> 20</a:t>
            </a:r>
            <a:r>
              <a:rPr lang="cs-CZ" sz="1600" dirty="0" smtClean="0"/>
              <a:t>13</a:t>
            </a:r>
            <a:r>
              <a:rPr lang="cs-CZ" sz="1600" dirty="0"/>
              <a:t>:</a:t>
            </a:r>
            <a:r>
              <a:rPr lang="en-GB" sz="1600" dirty="0" smtClean="0"/>
              <a:t> </a:t>
            </a:r>
            <a:r>
              <a:rPr lang="cs-CZ" sz="1600" dirty="0" smtClean="0"/>
              <a:t> Měkkýši České a Slovenské republiky.</a:t>
            </a:r>
            <a:r>
              <a:rPr lang="en-GB" sz="1600" dirty="0" smtClean="0"/>
              <a:t> </a:t>
            </a:r>
            <a:r>
              <a:rPr lang="en-GB" sz="1600" dirty="0" err="1"/>
              <a:t>Kabourek</a:t>
            </a:r>
            <a:r>
              <a:rPr lang="en-GB" sz="1600" dirty="0"/>
              <a:t>, </a:t>
            </a:r>
            <a:r>
              <a:rPr lang="en-GB" sz="1600" dirty="0" err="1"/>
              <a:t>Zlín</a:t>
            </a:r>
            <a:r>
              <a:rPr lang="en-GB" sz="1600" dirty="0"/>
              <a:t>.</a:t>
            </a:r>
            <a:endParaRPr lang="cs-CZ" sz="16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92080" y="5805264"/>
            <a:ext cx="320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Pfleger</a:t>
            </a:r>
            <a:r>
              <a:rPr lang="cs-CZ" sz="1600" dirty="0"/>
              <a:t> V. 1988. Měkkýši. </a:t>
            </a:r>
            <a:r>
              <a:rPr lang="cs-CZ" sz="1600" dirty="0" err="1"/>
              <a:t>Artia</a:t>
            </a:r>
            <a:r>
              <a:rPr lang="cs-CZ" sz="1600" dirty="0"/>
              <a:t>, Praha.</a:t>
            </a:r>
          </a:p>
        </p:txBody>
      </p:sp>
      <p:pic>
        <p:nvPicPr>
          <p:cNvPr id="30725" name="Picture 5" descr="C:\Documents and Settings\stano\Ploch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468688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 descr="7300_o_10_Mollusca_CZ_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3744416" cy="506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ytej.cz/foto/recenze/2004/rec35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1020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80528" y="486916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Pižl</a:t>
            </a:r>
            <a:r>
              <a:rPr lang="cs-CZ" sz="1600" dirty="0" smtClean="0"/>
              <a:t> V. </a:t>
            </a:r>
            <a:r>
              <a:rPr lang="en-GB" sz="1600" dirty="0" smtClean="0"/>
              <a:t>20</a:t>
            </a:r>
            <a:r>
              <a:rPr lang="cs-CZ" sz="1600" dirty="0" smtClean="0"/>
              <a:t>02:</a:t>
            </a:r>
            <a:r>
              <a:rPr lang="en-GB" sz="1600" dirty="0" smtClean="0"/>
              <a:t> </a:t>
            </a:r>
            <a:r>
              <a:rPr lang="cs-CZ" sz="1600" dirty="0" smtClean="0"/>
              <a:t> Žížaly České republiky.</a:t>
            </a:r>
            <a:r>
              <a:rPr lang="en-GB" sz="1600" dirty="0" smtClean="0"/>
              <a:t> </a:t>
            </a:r>
            <a:r>
              <a:rPr lang="cs-CZ" sz="1600" dirty="0" smtClean="0"/>
              <a:t>Sborník Přírodovědného klubu v Uherském Hradišti, </a:t>
            </a:r>
            <a:r>
              <a:rPr lang="cs-CZ" sz="1600" dirty="0" err="1" smtClean="0"/>
              <a:t>Supplementum</a:t>
            </a:r>
            <a:r>
              <a:rPr lang="cs-CZ" sz="1600" dirty="0" smtClean="0"/>
              <a:t> 9: 1-154</a:t>
            </a:r>
            <a:r>
              <a:rPr lang="en-GB" sz="1600" dirty="0" smtClean="0"/>
              <a:t>.</a:t>
            </a:r>
            <a:endParaRPr lang="cs-CZ" sz="1600" dirty="0"/>
          </a:p>
        </p:txBody>
      </p:sp>
      <p:pic>
        <p:nvPicPr>
          <p:cNvPr id="6148" name="Picture 4" descr="Naši pavou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1512168" cy="21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70066" y="2528900"/>
            <a:ext cx="20014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Buchar J. </a:t>
            </a:r>
            <a:r>
              <a:rPr lang="en-US" sz="1600" dirty="0" smtClean="0"/>
              <a:t>&amp; </a:t>
            </a:r>
            <a:r>
              <a:rPr lang="cs-CZ" sz="1600" dirty="0" smtClean="0"/>
              <a:t>Kůrka A. 2001: Naši pavouci. Academia, Praha, 162 pp.</a:t>
            </a:r>
            <a:endParaRPr lang="cs-CZ" sz="1600" dirty="0"/>
          </a:p>
        </p:txBody>
      </p:sp>
      <p:pic>
        <p:nvPicPr>
          <p:cNvPr id="6150" name="Picture 6" descr="http://www.academia.cz/img/knihy/obalky1/lrg/pavouci-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274354" cy="50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07255" y="5445224"/>
            <a:ext cx="334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Kůrka A., Řezáč M., Macek R. </a:t>
            </a:r>
            <a:r>
              <a:rPr lang="en-US" sz="1600" dirty="0" smtClean="0"/>
              <a:t>&amp; </a:t>
            </a:r>
            <a:r>
              <a:rPr lang="cs-CZ" sz="1600" dirty="0" smtClean="0"/>
              <a:t>Dolanský J. 2015: Pavouci České republiky. Academia, Praha, 622 pp.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8266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bchod.veronica.cz/img/o/00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21335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84955" y="3474938"/>
            <a:ext cx="2470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Hanel</a:t>
            </a:r>
            <a:r>
              <a:rPr lang="cs-CZ" sz="1600" dirty="0" smtClean="0"/>
              <a:t> L. </a:t>
            </a:r>
            <a:r>
              <a:rPr lang="en-US" sz="1600" dirty="0" smtClean="0"/>
              <a:t>&amp; </a:t>
            </a:r>
            <a:r>
              <a:rPr lang="cs-CZ" sz="1600" dirty="0" smtClean="0"/>
              <a:t>Zelený J. 2000: Vážky (</a:t>
            </a:r>
            <a:r>
              <a:rPr lang="cs-CZ" sz="1600" dirty="0" err="1" smtClean="0"/>
              <a:t>Odonata</a:t>
            </a:r>
            <a:r>
              <a:rPr lang="cs-CZ" sz="1600" dirty="0" smtClean="0"/>
              <a:t>). Výzkum a ochrana. Metodika Českého svazu ochránců přírody 9, 240 pp.</a:t>
            </a:r>
            <a:endParaRPr lang="cs-CZ" sz="1600" dirty="0"/>
          </a:p>
        </p:txBody>
      </p:sp>
      <p:pic>
        <p:nvPicPr>
          <p:cNvPr id="7172" name="Picture 4" descr="http://www.databazeknih.cz/images_books/21_/214610/big_vazky-ceske-republiky-prirucka-pro--214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7"/>
            <a:ext cx="28146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17481" y="4136657"/>
            <a:ext cx="3108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Waldhauser</a:t>
            </a:r>
            <a:r>
              <a:rPr lang="cs-CZ" sz="1600" dirty="0" smtClean="0"/>
              <a:t> M. </a:t>
            </a:r>
            <a:r>
              <a:rPr lang="en-US" sz="1600" dirty="0" smtClean="0"/>
              <a:t>&amp; </a:t>
            </a:r>
            <a:r>
              <a:rPr lang="cs-CZ" sz="1600" dirty="0" smtClean="0"/>
              <a:t>Černý M. 2014: Vážky České republiky. Příručka pro určování našich druhů a jejich larev. Český svaz ochránců přírody, Vlašim, 184 pp.</a:t>
            </a:r>
            <a:endParaRPr lang="cs-CZ" sz="1600" dirty="0"/>
          </a:p>
        </p:txBody>
      </p:sp>
      <p:pic>
        <p:nvPicPr>
          <p:cNvPr id="7174" name="Picture 6" descr="http://www.casopis.ochranaprirody.cz/res/archive/006/000852.jpg?seek=124652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59" y="326173"/>
            <a:ext cx="33718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29991" y="5013176"/>
            <a:ext cx="3108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Dolný A., Bárta D. et al. 2008: Vážky České republiky. Český svaz ochránců přírody, Vlašim, 672 pp.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496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5727700"/>
            <a:ext cx="441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Kočárek P., Holuša J. &amp; Vidlička Ľ. 2005. Blattaria, Mantodea, Orthoptera &amp; Dermaptera of the Czech and Slovak Republics. Kabourek, Zlín.</a:t>
            </a:r>
            <a:endParaRPr lang="cs-CZ" sz="16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76056" y="5805264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Kočárek P., </a:t>
            </a:r>
            <a:r>
              <a:rPr lang="cs-CZ" sz="1600" dirty="0" err="1" smtClean="0"/>
              <a:t>Holuša</a:t>
            </a:r>
            <a:r>
              <a:rPr lang="cs-CZ" sz="1600" dirty="0" smtClean="0"/>
              <a:t> J., Vlk R.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Marhoul</a:t>
            </a:r>
            <a:r>
              <a:rPr lang="cs-CZ" sz="1600" dirty="0" smtClean="0"/>
              <a:t> P. 2013. Rovnokřídlí České republiky. Academia, </a:t>
            </a:r>
            <a:r>
              <a:rPr lang="cs-CZ" sz="1600" dirty="0"/>
              <a:t>Praha.</a:t>
            </a:r>
          </a:p>
        </p:txBody>
      </p:sp>
      <p:pic>
        <p:nvPicPr>
          <p:cNvPr id="30724" name="Picture 4" descr="C:\Documents and Settings\stano\Plocha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6449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 descr="rovnokridli-ceske-republi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6400" y="620688"/>
            <a:ext cx="335001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b="1" dirty="0" smtClean="0"/>
              <a:t>Taxonomie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i="1" dirty="0" smtClean="0"/>
              <a:t>taxis </a:t>
            </a:r>
            <a:r>
              <a:rPr lang="cs-CZ" dirty="0" smtClean="0"/>
              <a:t>(</a:t>
            </a:r>
            <a:r>
              <a:rPr lang="cs-CZ" dirty="0" err="1" smtClean="0"/>
              <a:t>řec</a:t>
            </a:r>
            <a:r>
              <a:rPr lang="cs-CZ" dirty="0" smtClean="0"/>
              <a:t>.) = srovnání, uspořádání </a:t>
            </a:r>
          </a:p>
          <a:p>
            <a:pPr>
              <a:lnSpc>
                <a:spcPct val="80000"/>
              </a:lnSpc>
              <a:buNone/>
            </a:pPr>
            <a:r>
              <a:rPr lang="cs-CZ" i="1" dirty="0" smtClean="0"/>
              <a:t>	+ </a:t>
            </a:r>
            <a:r>
              <a:rPr lang="cs-CZ" i="1" dirty="0" err="1" smtClean="0"/>
              <a:t>nomia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řec</a:t>
            </a:r>
            <a:r>
              <a:rPr lang="cs-CZ" dirty="0" smtClean="0"/>
              <a:t>.)</a:t>
            </a:r>
            <a:r>
              <a:rPr lang="cs-CZ" i="1" dirty="0" smtClean="0"/>
              <a:t> </a:t>
            </a:r>
            <a:r>
              <a:rPr lang="cs-CZ" dirty="0" smtClean="0"/>
              <a:t>= zvyk, zákon, metoda</a:t>
            </a:r>
          </a:p>
          <a:p>
            <a:r>
              <a:rPr lang="cs-CZ" dirty="0" smtClean="0"/>
              <a:t>teorie a praxe určování (identifikace), popisování (deskripce), pojmenovávání a zařazování (klasifikace) skupin organizmů (taxonů) do biologického systému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1520" y="4437112"/>
            <a:ext cx="3140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Macek J., Laštůvka Z., Beneš J.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Traxler</a:t>
            </a:r>
            <a:r>
              <a:rPr lang="cs-CZ" sz="1600" dirty="0" smtClean="0"/>
              <a:t> L. 2015: Denní motýli. Motýli a housenky střední Evropy IV. Academia, Praha, 539 pp.</a:t>
            </a:r>
            <a:endParaRPr lang="cs-CZ" sz="16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211960" y="5045657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/>
              <a:t> </a:t>
            </a:r>
            <a:r>
              <a:rPr lang="cs-CZ" sz="1600" dirty="0" smtClean="0"/>
              <a:t>Beneš J. </a:t>
            </a:r>
            <a:r>
              <a:rPr lang="en-US" sz="1600" dirty="0" smtClean="0"/>
              <a:t>&amp; </a:t>
            </a:r>
            <a:r>
              <a:rPr lang="cs-CZ" sz="1600" dirty="0" smtClean="0"/>
              <a:t>Konvička M. 2002: Motýli </a:t>
            </a:r>
            <a:r>
              <a:rPr lang="cs-CZ" sz="1600" dirty="0"/>
              <a:t>České </a:t>
            </a:r>
            <a:r>
              <a:rPr lang="cs-CZ" sz="1600" dirty="0" smtClean="0"/>
              <a:t>republiky: Rozšíření a ochrana I, II. Společnost pro ochranu motýlů, Praha, 857 pp.</a:t>
            </a:r>
            <a:endParaRPr lang="cs-CZ" sz="1600" dirty="0"/>
          </a:p>
        </p:txBody>
      </p:sp>
      <p:pic>
        <p:nvPicPr>
          <p:cNvPr id="8194" name="Picture 2" descr="http://www.knihcentrum.cz/content/images/thumbs/64383127_atlas-denni-motyli-iv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495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epidoptera.cz/images/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7145"/>
            <a:ext cx="2592288" cy="38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atabazeknih.cz/images_books/23_/235888/big_motyli-ceske-republiky-rozsireni-a--235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95477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4f597210396fddc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240360" cy="492622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4048" y="5805264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Laštůvka Z. 2008. Denní motýli (</a:t>
            </a:r>
            <a:r>
              <a:rPr lang="cs-CZ" sz="1600" dirty="0" err="1" smtClean="0"/>
              <a:t>Rhopalocera</a:t>
            </a:r>
            <a:r>
              <a:rPr lang="cs-CZ" sz="1600" dirty="0" smtClean="0"/>
              <a:t>) zemědělské krajiny. </a:t>
            </a:r>
            <a:r>
              <a:rPr lang="cs-CZ" sz="1600" dirty="0" err="1" smtClean="0"/>
              <a:t>Biocont</a:t>
            </a:r>
            <a:r>
              <a:rPr lang="cs-CZ" sz="1600" dirty="0" smtClean="0"/>
              <a:t> </a:t>
            </a:r>
            <a:r>
              <a:rPr lang="cs-CZ" sz="1600" dirty="0" err="1" smtClean="0"/>
              <a:t>Laboratory</a:t>
            </a:r>
            <a:r>
              <a:rPr lang="cs-CZ" sz="1600" dirty="0" smtClean="0"/>
              <a:t>, Brno.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179004" y="537321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Slamka</a:t>
            </a:r>
            <a:r>
              <a:rPr lang="cs-CZ" dirty="0" smtClean="0"/>
              <a:t> F. (2004): Die </a:t>
            </a:r>
            <a:r>
              <a:rPr lang="cs-CZ" dirty="0" err="1" smtClean="0"/>
              <a:t>Tagfalter</a:t>
            </a:r>
            <a:r>
              <a:rPr lang="cs-CZ" dirty="0" smtClean="0"/>
              <a:t> </a:t>
            </a:r>
            <a:r>
              <a:rPr lang="cs-CZ" dirty="0" err="1" smtClean="0"/>
              <a:t>Mitteleuropas</a:t>
            </a:r>
            <a:r>
              <a:rPr lang="cs-CZ" dirty="0" smtClean="0"/>
              <a:t> - </a:t>
            </a:r>
            <a:r>
              <a:rPr lang="cs-CZ" dirty="0" err="1" smtClean="0"/>
              <a:t>östlicher</a:t>
            </a:r>
            <a:r>
              <a:rPr lang="cs-CZ" dirty="0" smtClean="0"/>
              <a:t> </a:t>
            </a:r>
            <a:r>
              <a:rPr lang="cs-CZ" dirty="0" err="1" smtClean="0"/>
              <a:t>Teil</a:t>
            </a:r>
            <a:r>
              <a:rPr lang="cs-CZ" dirty="0" smtClean="0"/>
              <a:t>. </a:t>
            </a:r>
            <a:r>
              <a:rPr lang="cs-CZ" dirty="0" err="1" smtClean="0"/>
              <a:t>Bestimmung</a:t>
            </a:r>
            <a:r>
              <a:rPr lang="cs-CZ" dirty="0" smtClean="0"/>
              <a:t>, Biotope </a:t>
            </a:r>
            <a:r>
              <a:rPr lang="cs-CZ" dirty="0" err="1" smtClean="0"/>
              <a:t>und</a:t>
            </a:r>
            <a:r>
              <a:rPr lang="cs-CZ" dirty="0" smtClean="0"/>
              <a:t> Bionomie, </a:t>
            </a:r>
            <a:r>
              <a:rPr lang="cs-CZ" dirty="0" err="1" smtClean="0"/>
              <a:t>Verbreitung</a:t>
            </a:r>
            <a:r>
              <a:rPr lang="cs-CZ" dirty="0" smtClean="0"/>
              <a:t>, </a:t>
            </a:r>
            <a:r>
              <a:rPr lang="cs-CZ" dirty="0" err="1" smtClean="0"/>
              <a:t>Gefährdung</a:t>
            </a:r>
            <a:r>
              <a:rPr lang="cs-CZ" dirty="0" smtClean="0"/>
              <a:t>. František </a:t>
            </a:r>
            <a:r>
              <a:rPr lang="cs-CZ" dirty="0" err="1" smtClean="0"/>
              <a:t>Slamka</a:t>
            </a:r>
            <a:r>
              <a:rPr lang="cs-CZ" dirty="0" smtClean="0"/>
              <a:t>, Bratislava. </a:t>
            </a:r>
            <a:endParaRPr lang="cs-CZ" dirty="0"/>
          </a:p>
        </p:txBody>
      </p:sp>
      <p:pic>
        <p:nvPicPr>
          <p:cNvPr id="10" name="Obrázek 9" descr="sla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5252"/>
            <a:ext cx="3168352" cy="4526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07496" y="5380672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Tokár</a:t>
            </a:r>
            <a:r>
              <a:rPr lang="cs-CZ" dirty="0"/>
              <a:t> Z., </a:t>
            </a:r>
            <a:r>
              <a:rPr lang="cs-CZ" dirty="0" err="1"/>
              <a:t>Lvovsky</a:t>
            </a:r>
            <a:r>
              <a:rPr lang="cs-CZ" dirty="0"/>
              <a:t> A., </a:t>
            </a:r>
            <a:r>
              <a:rPr lang="cs-CZ" dirty="0" err="1"/>
              <a:t>Huemer</a:t>
            </a:r>
            <a:r>
              <a:rPr lang="cs-CZ" dirty="0"/>
              <a:t> P., 2005: </a:t>
            </a:r>
            <a:r>
              <a:rPr lang="cs-CZ" i="1" dirty="0"/>
              <a:t>Die </a:t>
            </a:r>
            <a:r>
              <a:rPr lang="cs-CZ" i="1" dirty="0" err="1"/>
              <a:t>Oecophoridae</a:t>
            </a:r>
            <a:r>
              <a:rPr lang="cs-CZ" i="1" dirty="0"/>
              <a:t> s.l.</a:t>
            </a:r>
            <a:r>
              <a:rPr lang="cs-CZ" dirty="0"/>
              <a:t> (</a:t>
            </a:r>
            <a:r>
              <a:rPr lang="cs-CZ" i="1" dirty="0" err="1"/>
              <a:t>Lepidoptera</a:t>
            </a:r>
            <a:r>
              <a:rPr lang="cs-CZ" dirty="0"/>
              <a:t>) </a:t>
            </a:r>
            <a:r>
              <a:rPr lang="cs-CZ" i="1" dirty="0" err="1"/>
              <a:t>Mitteleuropas</a:t>
            </a:r>
            <a:r>
              <a:rPr lang="cs-CZ" dirty="0" smtClean="0"/>
              <a:t>. </a:t>
            </a:r>
            <a:r>
              <a:rPr lang="cs-CZ" dirty="0" err="1" smtClean="0"/>
              <a:t>Bestimmung</a:t>
            </a:r>
            <a:r>
              <a:rPr lang="cs-CZ" dirty="0" smtClean="0"/>
              <a:t>, </a:t>
            </a:r>
            <a:r>
              <a:rPr lang="cs-CZ" dirty="0" err="1" smtClean="0"/>
              <a:t>Verbreitung</a:t>
            </a:r>
            <a:r>
              <a:rPr lang="cs-CZ" dirty="0" smtClean="0"/>
              <a:t>, Habitat, Bionomie</a:t>
            </a:r>
            <a:r>
              <a:rPr lang="cs-CZ" dirty="0"/>
              <a:t>.</a:t>
            </a:r>
            <a:r>
              <a:rPr lang="cs-CZ" dirty="0" smtClean="0"/>
              <a:t> František </a:t>
            </a:r>
            <a:r>
              <a:rPr lang="cs-CZ" dirty="0" err="1" smtClean="0"/>
              <a:t>Slamka</a:t>
            </a:r>
            <a:r>
              <a:rPr lang="cs-CZ" dirty="0" smtClean="0"/>
              <a:t>, Bratislava. </a:t>
            </a:r>
          </a:p>
          <a:p>
            <a:endParaRPr lang="cs-CZ" dirty="0"/>
          </a:p>
        </p:txBody>
      </p:sp>
      <p:pic>
        <p:nvPicPr>
          <p:cNvPr id="6" name="Obrázek 5" descr="tokar-z-lvovsky-a-huemer-p-2005-die-oecophoridae-sl-lepidoptera-mitteleuropas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4464496" cy="4464496"/>
          </a:xfrm>
          <a:prstGeom prst="rect">
            <a:avLst/>
          </a:prstGeom>
        </p:spPr>
      </p:pic>
      <p:pic>
        <p:nvPicPr>
          <p:cNvPr id="7" name="Obrázek 6" descr="motyli-a-housenky-stredni-evropy-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76" y="312739"/>
            <a:ext cx="3456384" cy="536842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3568" y="5805264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Macek J., Procházka J.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Traxler</a:t>
            </a:r>
            <a:r>
              <a:rPr lang="cs-CZ" sz="1600" dirty="0" smtClean="0"/>
              <a:t> L. 2012. Noční motýli III - píďalkovití Academia, </a:t>
            </a:r>
            <a:r>
              <a:rPr lang="cs-CZ" sz="16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29200" y="59436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Hůrka K. 1996. Carabidae of the Czech and Slovak Republics. Kabourek, Zlín.</a:t>
            </a:r>
            <a:endParaRPr lang="cs-CZ" sz="1600"/>
          </a:p>
        </p:txBody>
      </p:sp>
      <p:pic>
        <p:nvPicPr>
          <p:cNvPr id="29701" name="Picture 5" descr="C:\Documents and Settings\stano\Plocha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3732213" cy="504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6" descr="C:\Documents and Settings\stano\Plocha\e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3627438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342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Laibner S. 2000. Elateridae of the Czech and Slovak Republics. Kabourek, Zlín.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ruvcoviti-a-jadrohlodovi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632375" cy="511256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3528" y="566124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Pfeffer</a:t>
            </a:r>
            <a:r>
              <a:rPr lang="cs-CZ" dirty="0" smtClean="0"/>
              <a:t> A. 1989: Kůrovcovití </a:t>
            </a:r>
            <a:r>
              <a:rPr lang="cs-CZ" dirty="0" err="1" smtClean="0"/>
              <a:t>Scolytidae</a:t>
            </a:r>
            <a:r>
              <a:rPr lang="cs-CZ" dirty="0" smtClean="0"/>
              <a:t> a </a:t>
            </a:r>
            <a:r>
              <a:rPr lang="cs-CZ" dirty="0" err="1" smtClean="0"/>
              <a:t>jádrohlodovití</a:t>
            </a:r>
            <a:r>
              <a:rPr lang="cs-CZ" dirty="0" smtClean="0"/>
              <a:t> </a:t>
            </a:r>
            <a:r>
              <a:rPr lang="cs-CZ" dirty="0" err="1" smtClean="0"/>
              <a:t>Platypodidae</a:t>
            </a:r>
            <a:r>
              <a:rPr lang="cs-CZ" dirty="0" smtClean="0"/>
              <a:t>. Academia, Praha.</a:t>
            </a:r>
          </a:p>
          <a:p>
            <a:endParaRPr lang="cs-CZ" dirty="0"/>
          </a:p>
        </p:txBody>
      </p:sp>
      <p:pic>
        <p:nvPicPr>
          <p:cNvPr id="5" name="Obrázek 4" descr="brouci-celedi-cervotocov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744416" cy="520594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07496" y="573325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Zahradník P. 2013: Brouci čeledi červotočovití (</a:t>
            </a:r>
            <a:r>
              <a:rPr lang="cs-CZ" dirty="0" err="1" smtClean="0"/>
              <a:t>Ptinidae</a:t>
            </a:r>
            <a:r>
              <a:rPr lang="cs-CZ" dirty="0" smtClean="0"/>
              <a:t>) střední Evropy. Academia, Praha.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320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Rozkošný R. 1980. Klíč vodních larev hmyzu. Academia. Praha</a:t>
            </a:r>
          </a:p>
        </p:txBody>
      </p:sp>
      <p:pic>
        <p:nvPicPr>
          <p:cNvPr id="27659" name="Picture 11" descr="C:\Documents and Settings\stano\Plocha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468688" cy="503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24400" y="5791200"/>
            <a:ext cx="358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Nilsson A. 1996. Aquatic Insects of North Europe. A Taxonomic Handbook. Vol. 1 &amp;  2. Apollo Books. Stenstrup.</a:t>
            </a:r>
            <a:endParaRPr lang="cs-CZ" sz="1600"/>
          </a:p>
        </p:txBody>
      </p:sp>
      <p:pic>
        <p:nvPicPr>
          <p:cNvPr id="27661" name="Picture 13" descr="C:\Documents and Settings\stano\Plocha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663"/>
            <a:ext cx="3508375" cy="5037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so13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3440112" cy="503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" y="5715000"/>
            <a:ext cx="4051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Freude</a:t>
            </a:r>
            <a:r>
              <a:rPr lang="en-US" sz="1600" dirty="0"/>
              <a:t> H., </a:t>
            </a:r>
            <a:r>
              <a:rPr lang="en-US" sz="1600" dirty="0" err="1"/>
              <a:t>Harde</a:t>
            </a:r>
            <a:r>
              <a:rPr lang="en-US" sz="1600" dirty="0"/>
              <a:t> K.W. &amp; </a:t>
            </a:r>
            <a:r>
              <a:rPr lang="en-US" sz="1600" dirty="0" err="1"/>
              <a:t>Lohse</a:t>
            </a:r>
            <a:r>
              <a:rPr lang="en-US" sz="1600" dirty="0"/>
              <a:t> G.A. (eds.) 1964-1983. </a:t>
            </a:r>
            <a:r>
              <a:rPr lang="en-US" sz="1600" b="1" dirty="0"/>
              <a:t>Die </a:t>
            </a:r>
            <a:r>
              <a:rPr lang="en-US" sz="1600" b="1" dirty="0" err="1"/>
              <a:t>Käffer</a:t>
            </a:r>
            <a:r>
              <a:rPr lang="en-US" sz="1600" b="1" dirty="0"/>
              <a:t> </a:t>
            </a:r>
            <a:r>
              <a:rPr lang="en-US" sz="1600" b="1" dirty="0" err="1"/>
              <a:t>Mitteleuropas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/>
              <a:t>Vol. 1-11. </a:t>
            </a:r>
            <a:r>
              <a:rPr lang="en-US" sz="1600" dirty="0" err="1"/>
              <a:t>Goecke</a:t>
            </a:r>
            <a:r>
              <a:rPr lang="en-US" sz="1600" dirty="0"/>
              <a:t> &amp; Evers, Krefeld.</a:t>
            </a:r>
            <a:endParaRPr lang="cs-CZ" sz="1600" dirty="0"/>
          </a:p>
        </p:txBody>
      </p:sp>
      <p:pic>
        <p:nvPicPr>
          <p:cNvPr id="7" name="Picture 1031" descr="C:\Documents and Settings\stano\Plocha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34645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499992" y="5733256"/>
            <a:ext cx="403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 err="1"/>
              <a:t>Ossterbroek</a:t>
            </a:r>
            <a:r>
              <a:rPr lang="en-GB" sz="1600" dirty="0"/>
              <a:t> P. 2006. The European Families of the </a:t>
            </a:r>
            <a:r>
              <a:rPr lang="en-GB" sz="1600" dirty="0" err="1"/>
              <a:t>Diptera</a:t>
            </a:r>
            <a:r>
              <a:rPr lang="en-GB" sz="1600" dirty="0"/>
              <a:t>. Identification, diagnosis, </a:t>
            </a:r>
            <a:r>
              <a:rPr lang="en-GB" sz="1600" dirty="0" err="1"/>
              <a:t>biology.KNNV</a:t>
            </a:r>
            <a:r>
              <a:rPr lang="en-GB" sz="1600" dirty="0"/>
              <a:t> Publishing, Utrecht.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1520" y="5805264"/>
            <a:ext cx="4347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Wachmann</a:t>
            </a:r>
            <a:r>
              <a:rPr lang="cs-CZ" sz="1600" dirty="0" smtClean="0"/>
              <a:t> E., </a:t>
            </a:r>
            <a:r>
              <a:rPr lang="cs-CZ" sz="1600" dirty="0" err="1" smtClean="0"/>
              <a:t>Melber</a:t>
            </a:r>
            <a:r>
              <a:rPr lang="cs-CZ" sz="1600" dirty="0" smtClean="0"/>
              <a:t> A.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cs-CZ" sz="1600" dirty="0" err="1" smtClean="0"/>
              <a:t>Deckert</a:t>
            </a:r>
            <a:r>
              <a:rPr lang="cs-CZ" sz="1600" dirty="0" smtClean="0"/>
              <a:t> J.</a:t>
            </a:r>
            <a:r>
              <a:rPr lang="en-US" sz="1600" dirty="0" smtClean="0"/>
              <a:t> </a:t>
            </a:r>
            <a:r>
              <a:rPr lang="cs-CZ" sz="1600" dirty="0" smtClean="0"/>
              <a:t>2004</a:t>
            </a:r>
            <a:r>
              <a:rPr lang="en-US" sz="1600" dirty="0" smtClean="0"/>
              <a:t>-</a:t>
            </a:r>
            <a:r>
              <a:rPr lang="cs-CZ" sz="1600" dirty="0" smtClean="0"/>
              <a:t>2012</a:t>
            </a:r>
            <a:r>
              <a:rPr lang="en-US" sz="1600" dirty="0" smtClean="0"/>
              <a:t>. </a:t>
            </a:r>
            <a:r>
              <a:rPr lang="cs-CZ" sz="1600" dirty="0" err="1" smtClean="0"/>
              <a:t>Wanzen</a:t>
            </a:r>
            <a:r>
              <a:rPr lang="en-US" sz="1600" dirty="0" smtClean="0"/>
              <a:t>. Vol. 1-</a:t>
            </a:r>
            <a:r>
              <a:rPr lang="cs-CZ" sz="1600" dirty="0" smtClean="0"/>
              <a:t>5 . </a:t>
            </a:r>
            <a:endParaRPr lang="en-US" sz="1600" b="1" dirty="0"/>
          </a:p>
          <a:p>
            <a:pPr algn="ctr"/>
            <a:r>
              <a:rPr lang="en-US" sz="1600" dirty="0" smtClean="0"/>
              <a:t>. </a:t>
            </a:r>
            <a:r>
              <a:rPr lang="en-US" sz="1600" dirty="0" err="1"/>
              <a:t>Goecke</a:t>
            </a:r>
            <a:r>
              <a:rPr lang="en-US" sz="1600" dirty="0"/>
              <a:t> &amp; Evers, Krefeld.</a:t>
            </a:r>
            <a:endParaRPr lang="cs-CZ" sz="1600" dirty="0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95800" y="57912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Péricart</a:t>
            </a:r>
            <a:r>
              <a:rPr lang="cs-CZ" sz="1600" dirty="0" smtClean="0"/>
              <a:t> J. 1987</a:t>
            </a:r>
            <a:r>
              <a:rPr lang="cs-CZ" sz="1600" dirty="0"/>
              <a:t>. </a:t>
            </a:r>
            <a:r>
              <a:rPr lang="fr-FR" sz="1600" dirty="0" smtClean="0"/>
              <a:t>Hémiptères: Nabidae</a:t>
            </a:r>
            <a:r>
              <a:rPr lang="cs-CZ" sz="1600" dirty="0" smtClean="0"/>
              <a:t>. </a:t>
            </a:r>
            <a:r>
              <a:rPr lang="fr-FR" sz="1600" dirty="0" smtClean="0"/>
              <a:t>Faune de France, Volume 71</a:t>
            </a:r>
            <a:r>
              <a:rPr lang="cs-CZ" sz="1600" dirty="0" smtClean="0"/>
              <a:t>. </a:t>
            </a:r>
            <a:r>
              <a:rPr lang="fr-FR" sz="1600" dirty="0" smtClean="0"/>
              <a:t>Fédération Française des Sociétés de Sciences Naturelles </a:t>
            </a:r>
            <a:endParaRPr lang="cs-CZ" sz="1600" dirty="0"/>
          </a:p>
        </p:txBody>
      </p:sp>
      <p:pic>
        <p:nvPicPr>
          <p:cNvPr id="6" name="Obrázek 5" descr="dahl_5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312368" cy="47319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9512" y="188640"/>
            <a:ext cx="446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/>
              <a:t>Tierwelt</a:t>
            </a:r>
            <a:r>
              <a:rPr lang="cs-CZ" b="1" dirty="0" smtClean="0"/>
              <a:t> </a:t>
            </a:r>
            <a:r>
              <a:rPr lang="cs-CZ" b="1" dirty="0" err="1" smtClean="0"/>
              <a:t>Deutschlands</a:t>
            </a:r>
            <a:endParaRPr lang="cs-CZ" b="1" dirty="0" smtClean="0"/>
          </a:p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goeckeevers.de</a:t>
            </a:r>
            <a:r>
              <a:rPr lang="cs-CZ" dirty="0" smtClean="0"/>
              <a:t>/</a:t>
            </a:r>
            <a:r>
              <a:rPr lang="cs-CZ" dirty="0" err="1" smtClean="0"/>
              <a:t>verlag</a:t>
            </a:r>
            <a:r>
              <a:rPr lang="cs-CZ" dirty="0" smtClean="0"/>
              <a:t>/</a:t>
            </a:r>
            <a:r>
              <a:rPr lang="cs-CZ" dirty="0" err="1" smtClean="0"/>
              <a:t>dahl.html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188640"/>
            <a:ext cx="385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Faune de France</a:t>
            </a:r>
          </a:p>
          <a:p>
            <a:pPr algn="ctr"/>
            <a:r>
              <a:rPr lang="cs-CZ" dirty="0"/>
              <a:t>http://faunedefrance.org/bibliotheque-virtuelle-numerique/</a:t>
            </a:r>
          </a:p>
        </p:txBody>
      </p:sp>
      <p:pic>
        <p:nvPicPr>
          <p:cNvPr id="9" name="Obrázek 8" descr="imagesHFKFKYL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63557"/>
            <a:ext cx="2849850" cy="437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663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Fauna </a:t>
            </a:r>
            <a:r>
              <a:rPr lang="cs-CZ" b="1" dirty="0" err="1" smtClean="0"/>
              <a:t>Entomologica</a:t>
            </a:r>
            <a:r>
              <a:rPr lang="cs-CZ" b="1" dirty="0" smtClean="0"/>
              <a:t> </a:t>
            </a:r>
            <a:r>
              <a:rPr lang="cs-CZ" b="1" dirty="0" err="1" smtClean="0"/>
              <a:t>Scandinavica</a:t>
            </a:r>
            <a:endParaRPr lang="cs-CZ" b="1" dirty="0" smtClean="0"/>
          </a:p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brill.com</a:t>
            </a:r>
            <a:r>
              <a:rPr lang="cs-CZ" dirty="0" smtClean="0"/>
              <a:t>/</a:t>
            </a:r>
            <a:r>
              <a:rPr lang="cs-CZ" dirty="0" err="1" smtClean="0"/>
              <a:t>publications</a:t>
            </a:r>
            <a:r>
              <a:rPr lang="cs-CZ" dirty="0" smtClean="0"/>
              <a:t>/fauna-</a:t>
            </a:r>
            <a:r>
              <a:rPr lang="cs-CZ" dirty="0" err="1" smtClean="0"/>
              <a:t>entomologica</a:t>
            </a:r>
            <a:r>
              <a:rPr lang="cs-CZ" dirty="0" smtClean="0"/>
              <a:t>-</a:t>
            </a:r>
            <a:r>
              <a:rPr lang="cs-CZ" dirty="0" err="1" smtClean="0"/>
              <a:t>scandinavica</a:t>
            </a:r>
            <a:endParaRPr lang="cs-CZ" dirty="0"/>
          </a:p>
        </p:txBody>
      </p:sp>
      <p:pic>
        <p:nvPicPr>
          <p:cNvPr id="3" name="Obrázek 2" descr="8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403098" cy="4896544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5805264"/>
            <a:ext cx="4347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Fjellberg</a:t>
            </a:r>
            <a:r>
              <a:rPr lang="cs-CZ" sz="1600" dirty="0" smtClean="0"/>
              <a:t> A. 1998</a:t>
            </a:r>
            <a:r>
              <a:rPr lang="en-US" sz="1600" dirty="0" smtClean="0"/>
              <a:t>.</a:t>
            </a:r>
            <a:r>
              <a:rPr lang="cs-CZ" sz="1600" dirty="0" smtClean="0"/>
              <a:t> Thé </a:t>
            </a:r>
            <a:r>
              <a:rPr lang="cs-CZ" sz="1600" dirty="0" err="1" smtClean="0"/>
              <a:t>Colembolla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Fennoscandia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Denmark</a:t>
            </a:r>
            <a:r>
              <a:rPr lang="cs-CZ" sz="1600" dirty="0" smtClean="0"/>
              <a:t>. Fauna </a:t>
            </a:r>
            <a:r>
              <a:rPr lang="cs-CZ" sz="1600" dirty="0" err="1" smtClean="0"/>
              <a:t>Entomologica</a:t>
            </a:r>
            <a:r>
              <a:rPr lang="cs-CZ" sz="1600" dirty="0" smtClean="0"/>
              <a:t> </a:t>
            </a:r>
            <a:r>
              <a:rPr lang="cs-CZ" sz="1600" dirty="0" err="1" smtClean="0"/>
              <a:t>Scandinavica</a:t>
            </a:r>
            <a:r>
              <a:rPr lang="cs-CZ" sz="1600" dirty="0" smtClean="0"/>
              <a:t> 35. </a:t>
            </a:r>
            <a:r>
              <a:rPr lang="cs-CZ" sz="1600" dirty="0" err="1" smtClean="0"/>
              <a:t>Brill</a:t>
            </a:r>
            <a:r>
              <a:rPr lang="cs-CZ" sz="1600" dirty="0" smtClean="0"/>
              <a:t>,  </a:t>
            </a:r>
            <a:r>
              <a:rPr lang="cs-CZ" sz="1600" dirty="0" err="1" smtClean="0"/>
              <a:t>Copenhagen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11960" y="980728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Handbooks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identification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 smtClean="0"/>
              <a:t>insects</a:t>
            </a:r>
            <a:endParaRPr lang="cs-CZ" b="1" dirty="0" smtClean="0"/>
          </a:p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royensoc.co.uk</a:t>
            </a:r>
            <a:r>
              <a:rPr lang="cs-CZ" dirty="0" smtClean="0"/>
              <a:t>/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out</a:t>
            </a:r>
            <a:r>
              <a:rPr lang="cs-CZ" dirty="0" smtClean="0"/>
              <a:t>-</a:t>
            </a:r>
            <a:r>
              <a:rPr lang="cs-CZ" dirty="0" err="1" smtClean="0"/>
              <a:t>print</a:t>
            </a:r>
            <a:r>
              <a:rPr lang="cs-CZ" dirty="0" smtClean="0"/>
              <a:t>-</a:t>
            </a:r>
            <a:r>
              <a:rPr lang="cs-CZ" dirty="0" err="1" smtClean="0"/>
              <a:t>handbooks</a:t>
            </a:r>
            <a:endParaRPr lang="cs-CZ" dirty="0"/>
          </a:p>
        </p:txBody>
      </p:sp>
      <p:pic>
        <p:nvPicPr>
          <p:cNvPr id="7" name="Obrázek 6" descr="httpwww.royensoc.co.uksitesdefaultfilesVol02_Part0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024336" cy="460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4359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KLUCZE DO OZNACZANIA OWADÓW POLSKI</a:t>
            </a:r>
          </a:p>
          <a:p>
            <a:r>
              <a:rPr lang="pl-PL" dirty="0" smtClean="0"/>
              <a:t>http://pte.au.poznan.pl/klucze.htm </a:t>
            </a:r>
            <a:endParaRPr lang="cs-CZ" dirty="0"/>
          </a:p>
        </p:txBody>
      </p:sp>
      <p:pic>
        <p:nvPicPr>
          <p:cNvPr id="3" name="Obrázek 2" descr="Chironomid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531602" cy="50405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88024" y="260648"/>
            <a:ext cx="3937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O</a:t>
            </a:r>
            <a:r>
              <a:rPr lang="cs-CZ" sz="2000" b="1" dirty="0" err="1" smtClean="0"/>
              <a:t>predelitel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nasekomykh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evropeiskoi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chasti</a:t>
            </a:r>
            <a:r>
              <a:rPr lang="cs-CZ" sz="2000" b="1" dirty="0" smtClean="0"/>
              <a:t> SSSR</a:t>
            </a:r>
          </a:p>
          <a:p>
            <a:pPr algn="ctr"/>
            <a:r>
              <a:rPr lang="cs-CZ" sz="2000" b="1" dirty="0" smtClean="0"/>
              <a:t>(</a:t>
            </a:r>
            <a:r>
              <a:rPr lang="en-US" sz="2000" b="1" dirty="0" smtClean="0"/>
              <a:t>Keys to The Insects of The European Part of The USSR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16424" cy="503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dirty="0"/>
              <a:t>k</a:t>
            </a:r>
            <a:r>
              <a:rPr lang="cs-CZ" dirty="0" smtClean="0"/>
              <a:t>atalogy (</a:t>
            </a:r>
            <a:r>
              <a:rPr lang="cs-CZ" i="1" dirty="0" err="1" smtClean="0"/>
              <a:t>catalogues</a:t>
            </a:r>
            <a:r>
              <a:rPr lang="cs-CZ" i="1" dirty="0" smtClean="0"/>
              <a:t>/</a:t>
            </a:r>
            <a:r>
              <a:rPr lang="cs-CZ" i="1" dirty="0" err="1" smtClean="0"/>
              <a:t>catalogs</a:t>
            </a:r>
            <a:r>
              <a:rPr lang="cs-CZ" dirty="0" smtClean="0"/>
              <a:t>), seznamy druhů (</a:t>
            </a:r>
            <a:r>
              <a:rPr lang="cs-CZ" i="1" dirty="0" err="1" smtClean="0"/>
              <a:t>checklists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323528" y="1124744"/>
            <a:ext cx="2848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k-SK" sz="2400" dirty="0"/>
              <a:t> </a:t>
            </a:r>
            <a:r>
              <a:rPr lang="cs-CZ" sz="2400" dirty="0" smtClean="0"/>
              <a:t>taxonomické články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monografie a knihy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CD-ROM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webové stránky</a:t>
            </a:r>
            <a:endParaRPr lang="en-GB" sz="2400" dirty="0"/>
          </a:p>
          <a:p>
            <a:endParaRPr lang="cs-CZ" sz="2400" dirty="0"/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404689" y="6094047"/>
            <a:ext cx="44644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GB" sz="2400" dirty="0">
                <a:solidFill>
                  <a:schemeClr val="tx2"/>
                </a:solidFill>
                <a:hlinkClick r:id="rId3"/>
              </a:rPr>
              <a:t>://www.araneae.unibe.ch/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38917" name="Picture 1029" descr="C:\Documents and Settings\stano\Plocha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15719"/>
            <a:ext cx="1854429" cy="2919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Text Box 1030"/>
          <p:cNvSpPr txBox="1">
            <a:spLocks noChangeArrowheads="1"/>
          </p:cNvSpPr>
          <p:nvPr/>
        </p:nvSpPr>
        <p:spPr bwMode="auto">
          <a:xfrm>
            <a:off x="5943600" y="5877272"/>
            <a:ext cx="320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Roberts M.J. 1995. Spiders of Britain &amp; Northern Europe. Harper Collins Publishers, London.</a:t>
            </a:r>
          </a:p>
        </p:txBody>
      </p:sp>
      <p:graphicFrame>
        <p:nvGraphicFramePr>
          <p:cNvPr id="38920" name="Object 1032"/>
          <p:cNvGraphicFramePr>
            <a:graphicFrameLocks noChangeAspect="1"/>
          </p:cNvGraphicFramePr>
          <p:nvPr/>
        </p:nvGraphicFramePr>
        <p:xfrm>
          <a:off x="3923928" y="2420888"/>
          <a:ext cx="1789702" cy="256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hoto Editor Photo" r:id="rId5" imgW="3153215" imgH="4514286" progId="">
                  <p:embed/>
                </p:oleObj>
              </mc:Choice>
              <mc:Fallback>
                <p:oleObj name="Photo Editor Photo" r:id="rId5" imgW="3153215" imgH="4514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420888"/>
                        <a:ext cx="1789702" cy="2560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1033"/>
          <p:cNvSpPr txBox="1">
            <a:spLocks noChangeArrowheads="1"/>
          </p:cNvSpPr>
          <p:nvPr/>
        </p:nvSpPr>
        <p:spPr bwMode="auto">
          <a:xfrm>
            <a:off x="3707904" y="5013176"/>
            <a:ext cx="2301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Spiders of Australia: Interactive Identification to Subfamily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561662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Kde najít klíč na určování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2952328" cy="23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1183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88640"/>
            <a:ext cx="1821160" cy="2578763"/>
          </a:xfrm>
          <a:prstGeom prst="rect">
            <a:avLst/>
          </a:prstGeom>
        </p:spPr>
      </p:pic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3851920" y="1196752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Buchar J. </a:t>
            </a:r>
            <a:r>
              <a:rPr lang="en-US" sz="1600" dirty="0" smtClean="0"/>
              <a:t>&amp; </a:t>
            </a:r>
            <a:r>
              <a:rPr lang="cs-CZ" sz="1600" dirty="0" smtClean="0"/>
              <a:t>Kůrka A. 2001: Naši pavouci. Academia, Praha.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Interaktivní klíče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příklady online interaktivních klíčů:</a:t>
            </a:r>
          </a:p>
          <a:p>
            <a:pPr lvl="1"/>
            <a:r>
              <a:rPr lang="cs-CZ" dirty="0" err="1" smtClean="0"/>
              <a:t>LucID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http://keys.lucidcentral.org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DELTA-INTKEY (</a:t>
            </a:r>
            <a:r>
              <a:rPr lang="cs-CZ" dirty="0" smtClean="0">
                <a:hlinkClick r:id="rId4"/>
              </a:rPr>
              <a:t>http://delta-</a:t>
            </a:r>
            <a:r>
              <a:rPr lang="cs-CZ" dirty="0" err="1" smtClean="0">
                <a:hlinkClick r:id="rId4"/>
              </a:rPr>
              <a:t>intkey.com</a:t>
            </a:r>
            <a:r>
              <a:rPr lang="cs-CZ" dirty="0" smtClean="0">
                <a:hlinkClick r:id="rId4"/>
              </a:rPr>
              <a:t>/www/</a:t>
            </a:r>
            <a:r>
              <a:rPr lang="cs-CZ" dirty="0" err="1" smtClean="0">
                <a:hlinkClick r:id="rId4"/>
              </a:rPr>
              <a:t>refs.htm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3I </a:t>
            </a:r>
            <a:r>
              <a:rPr lang="cs-CZ" dirty="0" smtClean="0"/>
              <a:t>(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dmitriev.speciesfile.org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možnost využívat znaky v různém pořadí (</a:t>
            </a:r>
            <a:r>
              <a:rPr lang="cs-CZ" i="1" dirty="0" err="1" smtClean="0"/>
              <a:t>multi</a:t>
            </a:r>
            <a:r>
              <a:rPr lang="cs-CZ" i="1" dirty="0" smtClean="0"/>
              <a:t>-</a:t>
            </a:r>
            <a:r>
              <a:rPr lang="cs-CZ" i="1" dirty="0" err="1" smtClean="0"/>
              <a:t>access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e správnému určení je do jisté míry možné dojít navzdory chybám/nejistotě uživatele (chybně/ambivalentně zadaným datům)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íselné znaky lze zadávat v přesných hodnotách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epší provázání s ilustracemi a dalšími informacemi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atabáze s klíčem lze využít i k jiným účelům (automatické generování diagnóz, klasických klíčů, srovnávací tabulky taxonů apod.)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Mobilní aplikace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080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např. Atlas denních motýlů ČR (pro Android) </a:t>
            </a:r>
            <a:r>
              <a:rPr lang="cs-CZ" sz="2400" dirty="0" smtClean="0">
                <a:hlinkClick r:id="rId2"/>
              </a:rPr>
              <a:t>http://vithotarek.cz/motyli/aplikace.php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 descr="atl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2844397" cy="4293096"/>
          </a:xfrm>
          <a:prstGeom prst="rect">
            <a:avLst/>
          </a:prstGeom>
        </p:spPr>
      </p:pic>
      <p:pic>
        <p:nvPicPr>
          <p:cNvPr id="6" name="Obrázek 5" descr="atla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16832"/>
            <a:ext cx="3167169" cy="4731324"/>
          </a:xfrm>
          <a:prstGeom prst="rect">
            <a:avLst/>
          </a:prstGeom>
        </p:spPr>
      </p:pic>
      <p:pic>
        <p:nvPicPr>
          <p:cNvPr id="8" name="Obrázek 7" descr="atla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628800"/>
            <a:ext cx="292832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Mobilní aplikace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např. </a:t>
            </a:r>
            <a:r>
              <a:rPr lang="cs-CZ" sz="2400" dirty="0" smtClean="0"/>
              <a:t>Lovec vážek CZ (pro </a:t>
            </a:r>
            <a:r>
              <a:rPr lang="cs-CZ" sz="2400" dirty="0" smtClean="0"/>
              <a:t>Android) 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play.google.com/store/apps/details?id=org.nativescript.DragonflyRecognizer&amp;hl=cs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1"/>
            <a:ext cx="2520280" cy="44827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0973"/>
            <a:ext cx="2373189" cy="4221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57155"/>
            <a:ext cx="2656581" cy="47251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340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Mobilní aplikace</a:t>
            </a:r>
            <a:endParaRPr lang="cs-CZ" sz="36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908720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např. </a:t>
            </a:r>
            <a:r>
              <a:rPr lang="cs-CZ" sz="2400" dirty="0" err="1" smtClean="0"/>
              <a:t>BioGuide</a:t>
            </a:r>
            <a:r>
              <a:rPr lang="cs-CZ" sz="2400" dirty="0" smtClean="0"/>
              <a:t> – atlas světové přírody (pro Android</a:t>
            </a:r>
            <a:r>
              <a:rPr lang="cs-CZ" sz="2400" dirty="0"/>
              <a:t>) 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play.google.com/store/apps/details?id=com.bioguideapp&amp;hl=cs</a:t>
            </a:r>
            <a:endParaRPr lang="cs-CZ" sz="2400" dirty="0" smtClean="0"/>
          </a:p>
          <a:p>
            <a:r>
              <a:rPr lang="cs-CZ" sz="2400" dirty="0" smtClean="0"/>
              <a:t>obsah </a:t>
            </a:r>
            <a:r>
              <a:rPr lang="cs-CZ" sz="2400" dirty="0"/>
              <a:t>vytvořen z několika volných zdrojů (</a:t>
            </a:r>
            <a:r>
              <a:rPr lang="cs-CZ" sz="2400" dirty="0" err="1" smtClean="0"/>
              <a:t>Wikipedia</a:t>
            </a:r>
            <a:r>
              <a:rPr lang="cs-CZ" sz="2400" dirty="0" smtClean="0"/>
              <a:t>, </a:t>
            </a:r>
            <a:r>
              <a:rPr lang="cs-CZ" sz="2400" dirty="0" err="1"/>
              <a:t>Encyclopedia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, </a:t>
            </a:r>
            <a:r>
              <a:rPr lang="cs-CZ" sz="2400" dirty="0" smtClean="0"/>
              <a:t>ITIS, </a:t>
            </a:r>
            <a:r>
              <a:rPr lang="cs-CZ" sz="2400" dirty="0" err="1" smtClean="0"/>
              <a:t>Xenocanto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a. 1500 datových balíků ke stažení na jednotlivé skupiny (např. Ptáci </a:t>
            </a:r>
            <a:r>
              <a:rPr lang="cs-CZ" sz="2400" dirty="0"/>
              <a:t>Česka, Léčivé rostliny, Houby </a:t>
            </a:r>
            <a:r>
              <a:rPr lang="cs-CZ" sz="2400" dirty="0" smtClean="0"/>
              <a:t>Evropy)</a:t>
            </a:r>
          </a:p>
          <a:p>
            <a:pPr>
              <a:buFont typeface="Arial" pitchFamily="34" charset="0"/>
              <a:buNone/>
            </a:pPr>
            <a:endParaRPr lang="cs-CZ" sz="2400" dirty="0" smtClean="0"/>
          </a:p>
          <a:p>
            <a:pPr>
              <a:buFont typeface="Arial" pitchFamily="34" charset="0"/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30" y="0"/>
            <a:ext cx="1284734" cy="12847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2405665" cy="4278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43" y="3008784"/>
            <a:ext cx="2130283" cy="37890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4728"/>
            <a:ext cx="2413674" cy="42930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24" y="2355770"/>
            <a:ext cx="2071876" cy="36851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08" y="3789040"/>
            <a:ext cx="1699614" cy="30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2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Úskalí určovacích klíčů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selžou/vedou ke špatné determinaci, když určovaný jedinec náleží taxonu, který není do klíče zahrnut (např. u taxonomicky nedokonale známých skupin nebo při použití klíčů na jinou geografickou oblast)</a:t>
            </a:r>
          </a:p>
          <a:p>
            <a:r>
              <a:rPr lang="cs-CZ" sz="2800" dirty="0" smtClean="0"/>
              <a:t>problém s přechodnými (např. hybridi) nebo neúplnými jedinci (chybějící tělní části, stádia apod.)</a:t>
            </a:r>
          </a:p>
          <a:p>
            <a:r>
              <a:rPr lang="cs-CZ" sz="2800" dirty="0" smtClean="0"/>
              <a:t>možné řešení: srovnat diagnózy, ilustrace apod. podobných taxonů v literatuře (viz taxonomické revize, monografie, původní popisy apod.) nebo sbírkách a pokusit se přiřadit jedince alespoň do některého z vyšších taxonů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zvolte si objekt svého studia (živočišnou skupinu) pro další práci během tohoto </a:t>
            </a:r>
            <a:r>
              <a:rPr lang="cs-CZ" dirty="0" smtClean="0"/>
              <a:t>kurzu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najděte knihu, článek nebo webovou stránku, které obsahují klíč na určování skupiny, kterou jste si vybrali ke studiu (příklady klíčových slov pro vyhledávání díla: </a:t>
            </a:r>
            <a:r>
              <a:rPr lang="en-GB" i="1" dirty="0" smtClean="0"/>
              <a:t>determination, identification, key, guide</a:t>
            </a:r>
            <a:r>
              <a:rPr lang="cs-CZ" i="1" dirty="0" smtClean="0"/>
              <a:t>,…</a:t>
            </a:r>
            <a:r>
              <a:rPr lang="cs-CZ" dirty="0" smtClean="0"/>
              <a:t>) – preferujte přitom co nejaktuálnější a odborně nejkvalitnější dílo(a)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0872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 struktury popisu druhu</a:t>
            </a:r>
            <a:endParaRPr lang="cs-CZ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6568"/>
            <a:ext cx="8852110" cy="56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835696" y="836712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ový druh pro vědu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836712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edeskripce</a:t>
            </a:r>
            <a:r>
              <a:rPr lang="cs-CZ" dirty="0" smtClean="0"/>
              <a:t> již dříve popsaného druhu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58684" y="651944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Winston  1999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0872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 struktury popisu druhu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836712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ový druh pro vědu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836712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edeskripce</a:t>
            </a:r>
            <a:r>
              <a:rPr lang="cs-CZ" dirty="0" smtClean="0"/>
              <a:t> již dříve popsaného druhu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01" y="1340768"/>
            <a:ext cx="89126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758684" y="651944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Winston  1999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dirty="0"/>
              <a:t>k</a:t>
            </a:r>
            <a:r>
              <a:rPr lang="cs-CZ" dirty="0" smtClean="0"/>
              <a:t>atalogy (</a:t>
            </a:r>
            <a:r>
              <a:rPr lang="cs-CZ" i="1" dirty="0" err="1" smtClean="0"/>
              <a:t>catalogues</a:t>
            </a:r>
            <a:r>
              <a:rPr lang="cs-CZ" i="1" dirty="0" smtClean="0"/>
              <a:t>/</a:t>
            </a:r>
            <a:r>
              <a:rPr lang="cs-CZ" i="1" dirty="0" err="1" smtClean="0"/>
              <a:t>catalogs</a:t>
            </a:r>
            <a:r>
              <a:rPr lang="cs-CZ" dirty="0" smtClean="0"/>
              <a:t>), seznamy druhů (</a:t>
            </a:r>
            <a:r>
              <a:rPr lang="cs-CZ" i="1" dirty="0" err="1" smtClean="0"/>
              <a:t>checklists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Příklady příruček, atlasů a určovacích klíčů</a:t>
            </a:r>
            <a:endParaRPr lang="cs-CZ" sz="4000" b="1" dirty="0"/>
          </a:p>
        </p:txBody>
      </p:sp>
      <p:pic>
        <p:nvPicPr>
          <p:cNvPr id="4" name="Obrázek 3" descr="priroda-ceske-republiky-pruvodce-faun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96752"/>
            <a:ext cx="2868976" cy="453650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55776" y="5949280"/>
            <a:ext cx="3744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Hudec K., </a:t>
            </a:r>
            <a:r>
              <a:rPr lang="cs-CZ" sz="1400" dirty="0" err="1" smtClean="0"/>
              <a:t>Kolibáč</a:t>
            </a:r>
            <a:r>
              <a:rPr lang="cs-CZ" sz="1400" dirty="0" smtClean="0"/>
              <a:t> J., Laštůvka Z., </a:t>
            </a:r>
            <a:r>
              <a:rPr lang="cs-CZ" sz="1400" dirty="0" err="1" smtClean="0"/>
              <a:t>Peňáz</a:t>
            </a:r>
            <a:r>
              <a:rPr lang="cs-CZ" sz="1400" dirty="0" smtClean="0"/>
              <a:t> M. a kol. 2007. Příroda České republiky. Průvodce faunou. Academia, </a:t>
            </a:r>
            <a:r>
              <a:rPr lang="cs-CZ" sz="14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so647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084513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35013" y="5715000"/>
            <a:ext cx="3044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Čihař J. </a:t>
            </a:r>
            <a:r>
              <a:rPr lang="en-US" sz="1600"/>
              <a:t>&amp; </a:t>
            </a:r>
            <a:r>
              <a:rPr lang="cs-CZ" sz="1600"/>
              <a:t>Malý J. 1978. Sladkovodní ryby. SZN, Praha.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953000" y="5715000"/>
            <a:ext cx="358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Hanel L. </a:t>
            </a:r>
            <a:r>
              <a:rPr lang="en-US" sz="1600"/>
              <a:t>&amp; Lusk S.</a:t>
            </a:r>
            <a:r>
              <a:rPr lang="cs-CZ" sz="1600"/>
              <a:t> 2005. Ryby a mihule České republiky. Rozšíření a ochrana. Český svaz ochránců přírody, Vlašim.</a:t>
            </a:r>
          </a:p>
        </p:txBody>
      </p:sp>
      <p:pic>
        <p:nvPicPr>
          <p:cNvPr id="15371" name="Picture 11" descr="C:\Documents and Settings\stano\Plocha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325813" cy="503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 descr="mso5D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3147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683568" y="5949280"/>
            <a:ext cx="3044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Zwach</a:t>
            </a:r>
            <a:r>
              <a:rPr lang="cs-CZ" sz="1600" dirty="0"/>
              <a:t> I. 1990. Naši obojživelníci a plazi ve fotografii. SZN, Praha.</a:t>
            </a:r>
          </a:p>
        </p:txBody>
      </p:sp>
      <p:pic>
        <p:nvPicPr>
          <p:cNvPr id="6" name="Obrázek 5" descr="atlas-ryb-obojzivelniku-a-plazu-ceske-a-slovens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456384" cy="5256584"/>
          </a:xfrm>
          <a:prstGeom prst="rect">
            <a:avLst/>
          </a:prstGeom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5004048" y="5805264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Dungel</a:t>
            </a:r>
            <a:r>
              <a:rPr lang="cs-CZ" sz="1600" dirty="0" smtClean="0"/>
              <a:t> J. </a:t>
            </a:r>
            <a:r>
              <a:rPr lang="en-US" sz="1600" dirty="0" smtClean="0"/>
              <a:t>&amp; </a:t>
            </a:r>
            <a:r>
              <a:rPr lang="cs-CZ" sz="1600" dirty="0" smtClean="0"/>
              <a:t>Řehák Z. 2011. Atlas ryb, obojživelníků a plazů České a Slovenské republiky. Academia, Praha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1711</Words>
  <Application>Microsoft Office PowerPoint</Application>
  <PresentationFormat>Předvádění na obrazovce (4:3)</PresentationFormat>
  <Paragraphs>186</Paragraphs>
  <Slides>36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Times New Roman</vt:lpstr>
      <vt:lpstr>Wingdings</vt:lpstr>
      <vt:lpstr>Motiv sady Office</vt:lpstr>
      <vt:lpstr>Photo Editor Photo</vt:lpstr>
      <vt:lpstr>Informační zdroje v zoologii Zoological resources of information </vt:lpstr>
      <vt:lpstr>Taxonomie</vt:lpstr>
      <vt:lpstr>Typy taxonomických publikací </vt:lpstr>
      <vt:lpstr>Příklad struktury popisu druhu</vt:lpstr>
      <vt:lpstr>Příklad struktury popisu druhu</vt:lpstr>
      <vt:lpstr>Typy taxonomických publikací</vt:lpstr>
      <vt:lpstr>Příklady příruček, atlasů a určovacích klíčů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Interaktivní klíče</vt:lpstr>
      <vt:lpstr>Mobilní aplikace</vt:lpstr>
      <vt:lpstr>Mobilní aplikace</vt:lpstr>
      <vt:lpstr>Prezentace aplikace PowerPoint</vt:lpstr>
      <vt:lpstr>Úskalí určovacích klíčů</vt:lpstr>
      <vt:lpstr>Domácí úkol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81</cp:revision>
  <dcterms:created xsi:type="dcterms:W3CDTF">2014-02-23T09:35:06Z</dcterms:created>
  <dcterms:modified xsi:type="dcterms:W3CDTF">2018-03-06T12:39:12Z</dcterms:modified>
</cp:coreProperties>
</file>