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96" r:id="rId4"/>
    <p:sldId id="261" r:id="rId5"/>
    <p:sldId id="289" r:id="rId6"/>
    <p:sldId id="300" r:id="rId7"/>
    <p:sldId id="294" r:id="rId8"/>
    <p:sldId id="297" r:id="rId9"/>
    <p:sldId id="313" r:id="rId10"/>
    <p:sldId id="290" r:id="rId11"/>
    <p:sldId id="291" r:id="rId12"/>
    <p:sldId id="292" r:id="rId13"/>
    <p:sldId id="299" r:id="rId14"/>
    <p:sldId id="298" r:id="rId15"/>
    <p:sldId id="303" r:id="rId16"/>
    <p:sldId id="304" r:id="rId17"/>
    <p:sldId id="301" r:id="rId18"/>
    <p:sldId id="302" r:id="rId19"/>
    <p:sldId id="305" r:id="rId20"/>
    <p:sldId id="307" r:id="rId21"/>
    <p:sldId id="309" r:id="rId22"/>
    <p:sldId id="308" r:id="rId23"/>
    <p:sldId id="310" r:id="rId24"/>
    <p:sldId id="311" r:id="rId25"/>
    <p:sldId id="312" r:id="rId26"/>
    <p:sldId id="288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754BC-EABF-4B3D-80C6-E58914DAE6CF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.malenovsky@volny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fauna-eu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cz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czn.org/iczn/index.js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esearch.amnh.org/entomology/spiders/catalog/INTRO1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048672" cy="1470025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I</a:t>
            </a:r>
            <a:r>
              <a:rPr lang="cs-CZ" sz="3200" b="1" dirty="0" smtClean="0"/>
              <a:t>nformační zdroje v zoologii</a:t>
            </a:r>
            <a:br>
              <a:rPr lang="cs-CZ" sz="3200" b="1" dirty="0" smtClean="0"/>
            </a:br>
            <a:r>
              <a:rPr lang="cs-CZ" sz="2400" b="1" i="1" dirty="0" err="1" smtClean="0"/>
              <a:t>Zoological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resources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of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information</a:t>
            </a:r>
            <a:r>
              <a:rPr lang="cs-CZ" sz="2400" b="1" dirty="0" smtClean="0"/>
              <a:t> </a:t>
            </a:r>
            <a:endParaRPr lang="cs-CZ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72008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Igor Malenovský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67544" y="332656"/>
            <a:ext cx="1224136" cy="1440160"/>
            <a:chOff x="102" y="191"/>
            <a:chExt cx="569" cy="62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 rot="4666">
              <a:off x="193" y="191"/>
              <a:ext cx="478" cy="4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chemeClr val="accent2"/>
                  </a:solidFill>
                  <a:sym typeface="Wingdings" pitchFamily="2" charset="2"/>
                </a:rPr>
                <a:t>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2" y="384"/>
              <a:ext cx="144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 dirty="0"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i</a:t>
              </a:r>
            </a:p>
          </p:txBody>
        </p:sp>
      </p:grpSp>
      <p:sp>
        <p:nvSpPr>
          <p:cNvPr id="8" name="Podnadpis 2"/>
          <p:cNvSpPr txBox="1">
            <a:spLocks/>
          </p:cNvSpPr>
          <p:nvPr/>
        </p:nvSpPr>
        <p:spPr>
          <a:xfrm>
            <a:off x="1403648" y="5373216"/>
            <a:ext cx="64008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Ústav botaniky a zoologie, </a:t>
            </a:r>
            <a:r>
              <a:rPr kumimoji="0" lang="cs-CZ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PřF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800" i="1" dirty="0" smtClean="0"/>
              <a:t>Kamenice 5, UKB Brno (A31-118)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malenovsky@</a:t>
            </a:r>
            <a:r>
              <a:rPr kumimoji="0" lang="cs-CZ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sci.muni.cz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tel.</a:t>
            </a:r>
            <a:r>
              <a:rPr kumimoji="0" lang="cs-CZ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549 498 8094</a:t>
            </a:r>
            <a:endParaRPr kumimoji="0" lang="cs-CZ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99592" y="1916832"/>
            <a:ext cx="748883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 smtClean="0">
                <a:latin typeface="+mj-lt"/>
                <a:ea typeface="+mj-ea"/>
                <a:cs typeface="+mj-cs"/>
              </a:rPr>
              <a:t>3</a:t>
            </a: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Taxonomické zdroje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latin typeface="+mj-lt"/>
                <a:ea typeface="+mj-ea"/>
                <a:cs typeface="+mj-cs"/>
              </a:rPr>
              <a:t>N</a:t>
            </a:r>
            <a:r>
              <a:rPr kumimoji="0" lang="cs-CZ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omenklatura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klasifikace </a:t>
            </a:r>
            <a:endParaRPr kumimoji="0" lang="cs-CZ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Taxonomic</a:t>
            </a:r>
            <a:r>
              <a:rPr kumimoji="0" lang="cs-CZ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resources</a:t>
            </a:r>
            <a:r>
              <a:rPr kumimoji="0" lang="cs-CZ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 – </a:t>
            </a:r>
            <a:r>
              <a:rPr lang="cs-CZ" sz="2400" b="1" i="1" dirty="0" smtClean="0">
                <a:latin typeface="+mj-lt"/>
                <a:ea typeface="+mj-ea"/>
                <a:cs typeface="+mj-cs"/>
              </a:rPr>
              <a:t>N</a:t>
            </a:r>
            <a:r>
              <a:rPr kumimoji="0" lang="cs-CZ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omenclature</a:t>
            </a:r>
            <a:r>
              <a:rPr kumimoji="0" lang="cs-CZ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</a:t>
            </a:r>
            <a:r>
              <a:rPr kumimoji="0" lang="cs-CZ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classification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Příklady katalogů</a:t>
            </a:r>
            <a:endParaRPr lang="cs-CZ" sz="3100" b="1" dirty="0"/>
          </a:p>
        </p:txBody>
      </p:sp>
      <p:pic>
        <p:nvPicPr>
          <p:cNvPr id="5" name="Obrázek 4" descr="lobl-i-a-smetana-eds-catalogue-of-palaearctic-coleoptera-vol-7-curculionoidea-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5517232" cy="5517232"/>
          </a:xfrm>
          <a:prstGeom prst="rect">
            <a:avLst/>
          </a:prstGeom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3240633" cy="561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b="9071"/>
          <a:stretch>
            <a:fillRect/>
          </a:stretch>
        </p:blipFill>
        <p:spPr bwMode="auto">
          <a:xfrm>
            <a:off x="251520" y="0"/>
            <a:ext cx="8733300" cy="68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5055" t="23479" b="4825"/>
          <a:stretch>
            <a:fillRect/>
          </a:stretch>
        </p:blipFill>
        <p:spPr bwMode="auto">
          <a:xfrm>
            <a:off x="0" y="476672"/>
            <a:ext cx="9260479" cy="590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732240" y="6469856"/>
            <a:ext cx="210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http</a:t>
            </a:r>
            <a:r>
              <a:rPr lang="cs-CZ" dirty="0"/>
              <a:t>://scalenet.info/</a:t>
            </a:r>
          </a:p>
        </p:txBody>
      </p:sp>
      <p:pic>
        <p:nvPicPr>
          <p:cNvPr id="7" name="Obrázek 6" descr="smallR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56992"/>
            <a:ext cx="2520280" cy="294032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71600" y="6488668"/>
            <a:ext cx="18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Eriococcus</a:t>
            </a:r>
            <a:r>
              <a:rPr lang="cs-CZ" i="1" dirty="0" smtClean="0"/>
              <a:t> </a:t>
            </a:r>
            <a:r>
              <a:rPr lang="cs-CZ" i="1" dirty="0" err="1" smtClean="0"/>
              <a:t>villosus</a:t>
            </a:r>
            <a:endParaRPr lang="cs-CZ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12915"/>
            <a:ext cx="5776581" cy="6074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5074"/>
            <a:ext cx="5400600" cy="68837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804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40740"/>
          <a:stretch>
            <a:fillRect/>
          </a:stretch>
        </p:blipFill>
        <p:spPr bwMode="auto">
          <a:xfrm>
            <a:off x="323528" y="3933056"/>
            <a:ext cx="852011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516216" y="6381328"/>
            <a:ext cx="2590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fishbase.org</a:t>
            </a:r>
            <a:r>
              <a:rPr lang="cs-CZ" dirty="0" smtClean="0"/>
              <a:t>/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232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b="8886"/>
          <a:stretch>
            <a:fillRect/>
          </a:stretch>
        </p:blipFill>
        <p:spPr bwMode="auto">
          <a:xfrm>
            <a:off x="0" y="3212976"/>
            <a:ext cx="9053513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4135087" cy="1124744"/>
          </a:xfrm>
        </p:spPr>
      </p:pic>
      <p:sp>
        <p:nvSpPr>
          <p:cNvPr id="6" name="TextovéPole 5"/>
          <p:cNvSpPr txBox="1"/>
          <p:nvPr/>
        </p:nvSpPr>
        <p:spPr>
          <a:xfrm>
            <a:off x="395536" y="1628800"/>
            <a:ext cx="420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http://www.</a:t>
            </a:r>
            <a:r>
              <a:rPr lang="cs-CZ" sz="2400" dirty="0" err="1" smtClean="0"/>
              <a:t>catalogueoflife.org</a:t>
            </a:r>
            <a:r>
              <a:rPr lang="cs-CZ" sz="2400" dirty="0" smtClean="0"/>
              <a:t>/</a:t>
            </a:r>
            <a:endParaRPr lang="cs-CZ" sz="2400" dirty="0"/>
          </a:p>
        </p:txBody>
      </p:sp>
      <p:pic>
        <p:nvPicPr>
          <p:cNvPr id="7" name="Obrázek 6" descr="dvd_front_cov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24944"/>
            <a:ext cx="4027439" cy="259228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39544" y="404664"/>
            <a:ext cx="41044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600" dirty="0" smtClean="0"/>
              <a:t> </a:t>
            </a:r>
            <a:r>
              <a:rPr lang="cs-CZ" sz="2400" dirty="0" smtClean="0"/>
              <a:t> nejkompletnější globální seznam platných jmen taxonů (</a:t>
            </a:r>
            <a:r>
              <a:rPr lang="en-US" sz="2400" dirty="0" smtClean="0"/>
              <a:t>&gt;</a:t>
            </a:r>
            <a:r>
              <a:rPr lang="cs-CZ" sz="2400" dirty="0" smtClean="0"/>
              <a:t> </a:t>
            </a:r>
            <a:r>
              <a:rPr lang="cs-CZ" sz="2400" dirty="0" smtClean="0"/>
              <a:t>1.7 </a:t>
            </a:r>
            <a:r>
              <a:rPr lang="cs-CZ" sz="2400" dirty="0" smtClean="0"/>
              <a:t>milionu druhů, tj.  </a:t>
            </a:r>
            <a:r>
              <a:rPr lang="cs-CZ" sz="2400" dirty="0" smtClean="0"/>
              <a:t>90</a:t>
            </a:r>
            <a:r>
              <a:rPr lang="cs-CZ" sz="2400" dirty="0" smtClean="0"/>
              <a:t>%)</a:t>
            </a: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sdružuje údaje ze </a:t>
            </a:r>
            <a:r>
              <a:rPr lang="cs-CZ" sz="2400" dirty="0" smtClean="0"/>
              <a:t>165 </a:t>
            </a:r>
            <a:r>
              <a:rPr lang="cs-CZ" sz="2400" dirty="0" smtClean="0"/>
              <a:t>kvalitních dílčích elektronických taxonomických databází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dynamická (online) a výroční (DVD) verze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klasifikace druhů do 6 kategorií (říše, kmen, třída, řád, čeleď, rod)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LSID (</a:t>
            </a:r>
            <a:r>
              <a:rPr lang="cs-CZ" sz="2400" i="1" dirty="0" err="1" smtClean="0"/>
              <a:t>life</a:t>
            </a:r>
            <a:r>
              <a:rPr lang="cs-CZ" sz="2400" i="1" dirty="0" smtClean="0"/>
              <a:t> science </a:t>
            </a:r>
            <a:r>
              <a:rPr lang="cs-CZ" sz="2400" i="1" dirty="0" err="1" smtClean="0"/>
              <a:t>identifier</a:t>
            </a:r>
            <a:r>
              <a:rPr lang="cs-CZ" sz="2400" dirty="0" smtClean="0"/>
              <a:t>) – unikátní číslo pro každý druh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napojení na další online platformy (GBIF, IUCN, </a:t>
            </a:r>
            <a:r>
              <a:rPr lang="cs-CZ" sz="2400" dirty="0" err="1" smtClean="0"/>
              <a:t>Encyclopedia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Life</a:t>
            </a:r>
            <a:r>
              <a:rPr lang="cs-CZ" sz="2400" dirty="0" smtClean="0"/>
              <a:t> apod.)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4D4Life%20schem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596274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Fauna </a:t>
            </a:r>
            <a:r>
              <a:rPr lang="cs-CZ" b="1" dirty="0" err="1" smtClean="0"/>
              <a:t>Europaea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200" dirty="0" smtClean="0">
                <a:hlinkClick r:id="rId2"/>
              </a:rPr>
              <a:t>http</a:t>
            </a:r>
            <a:r>
              <a:rPr lang="cs-CZ" sz="3200" dirty="0">
                <a:hlinkClick r:id="rId2"/>
              </a:rPr>
              <a:t>://</a:t>
            </a:r>
            <a:r>
              <a:rPr lang="cs-CZ" sz="3200" dirty="0" smtClean="0">
                <a:hlinkClick r:id="rId2"/>
              </a:rPr>
              <a:t>www.fauna-eu.org</a:t>
            </a:r>
            <a:endParaRPr lang="cs-CZ" sz="3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687448"/>
            <a:ext cx="5107127" cy="48693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556792"/>
            <a:ext cx="5107127" cy="4869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/>
              <a:t>Nomenklatura </a:t>
            </a:r>
            <a:r>
              <a:rPr lang="cs-CZ" sz="3200" b="1" dirty="0" smtClean="0"/>
              <a:t>(názvosloví, </a:t>
            </a:r>
            <a:r>
              <a:rPr lang="cs-CZ" sz="3200" b="1" i="1" dirty="0" err="1" smtClean="0"/>
              <a:t>nomenclature</a:t>
            </a:r>
            <a:r>
              <a:rPr lang="cs-CZ" sz="3200" b="1" dirty="0" smtClean="0"/>
              <a:t>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525962"/>
          </a:xfrm>
        </p:spPr>
        <p:txBody>
          <a:bodyPr/>
          <a:lstStyle/>
          <a:p>
            <a:pPr eaLnBrk="1" hangingPunct="1"/>
            <a:r>
              <a:rPr lang="cs-CZ" sz="2800" dirty="0" smtClean="0"/>
              <a:t>jednotný soubor pravidel pro vědecké pojmenovávání organismů:</a:t>
            </a:r>
          </a:p>
          <a:p>
            <a:r>
              <a:rPr lang="cs-CZ" sz="2800" dirty="0" smtClean="0"/>
              <a:t>Mezinárodní pravidla (</a:t>
            </a:r>
            <a:r>
              <a:rPr lang="cs-CZ" sz="2800" i="1" dirty="0" err="1" smtClean="0"/>
              <a:t>International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code</a:t>
            </a:r>
            <a:r>
              <a:rPr lang="cs-CZ" sz="2800" dirty="0" smtClean="0"/>
              <a:t>) zoologické </a:t>
            </a:r>
            <a:r>
              <a:rPr lang="cs-CZ" sz="2800" dirty="0" smtClean="0"/>
              <a:t>nomenklatury / </a:t>
            </a:r>
            <a:r>
              <a:rPr lang="cs-CZ" sz="2800" dirty="0" smtClean="0"/>
              <a:t>nomenklatury řas, hub a rostlin / </a:t>
            </a:r>
            <a:r>
              <a:rPr lang="cs-CZ" sz="2800" dirty="0" smtClean="0"/>
              <a:t>nomenklatury bakterií / virů </a:t>
            </a:r>
          </a:p>
          <a:p>
            <a:pPr eaLnBrk="1" hangingPunct="1"/>
            <a:r>
              <a:rPr lang="cs-CZ" sz="2800" dirty="0" smtClean="0"/>
              <a:t>účel: jednoznačnost a kontinuita užívání vědeckých jmen v rámci taxonomického systému </a:t>
            </a:r>
          </a:p>
        </p:txBody>
      </p:sp>
      <p:pic>
        <p:nvPicPr>
          <p:cNvPr id="4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725144"/>
            <a:ext cx="2036781" cy="81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43608" y="6021288"/>
            <a:ext cx="71567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 dirty="0" err="1"/>
              <a:t>International</a:t>
            </a:r>
            <a:r>
              <a:rPr lang="cs-CZ" sz="2800" b="1" dirty="0"/>
              <a:t> </a:t>
            </a:r>
            <a:r>
              <a:rPr lang="cs-CZ" sz="2800" b="1" dirty="0" err="1"/>
              <a:t>Code</a:t>
            </a:r>
            <a:r>
              <a:rPr lang="cs-CZ" sz="2800" b="1" dirty="0"/>
              <a:t> </a:t>
            </a:r>
            <a:r>
              <a:rPr lang="cs-CZ" sz="2800" b="1" dirty="0" err="1"/>
              <a:t>of</a:t>
            </a:r>
            <a:r>
              <a:rPr lang="cs-CZ" sz="2800" b="1" dirty="0"/>
              <a:t> </a:t>
            </a:r>
            <a:r>
              <a:rPr lang="cs-CZ" sz="2800" b="1" dirty="0" err="1"/>
              <a:t>Zoological</a:t>
            </a:r>
            <a:r>
              <a:rPr lang="cs-CZ" sz="2800" b="1" dirty="0"/>
              <a:t> </a:t>
            </a:r>
            <a:r>
              <a:rPr lang="cs-CZ" sz="2800" b="1" dirty="0" err="1"/>
              <a:t>Nomenclature</a:t>
            </a:r>
            <a:endParaRPr lang="cs-CZ" sz="2800" b="1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339752" y="5589240"/>
            <a:ext cx="3837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dirty="0" smtClean="0">
                <a:hlinkClick r:id="rId4"/>
              </a:rPr>
              <a:t>http://iczn.org/iczn/index.jsp</a:t>
            </a:r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Příklady </a:t>
            </a:r>
            <a:r>
              <a:rPr lang="cs-CZ" sz="4000" b="1" dirty="0" err="1" smtClean="0"/>
              <a:t>checklistů</a:t>
            </a:r>
            <a:endParaRPr lang="cs-CZ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81751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508104" y="6506532"/>
            <a:ext cx="3413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http://www.edvis.sk/diptera2009/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264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b="16237"/>
          <a:stretch>
            <a:fillRect/>
          </a:stretch>
        </p:blipFill>
        <p:spPr bwMode="auto">
          <a:xfrm>
            <a:off x="251520" y="3545632"/>
            <a:ext cx="852805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dirty="0" smtClean="0"/>
              <a:t>Dělení České republiky pro faunistické účely</a:t>
            </a:r>
            <a:br>
              <a:rPr lang="cs-CZ" sz="2800" dirty="0" smtClean="0"/>
            </a:br>
            <a:r>
              <a:rPr lang="cs-CZ" sz="2800" dirty="0" smtClean="0"/>
              <a:t>používané v národních </a:t>
            </a:r>
            <a:r>
              <a:rPr lang="cs-CZ" sz="2800" dirty="0" err="1" smtClean="0"/>
              <a:t>checklistech</a:t>
            </a:r>
            <a:r>
              <a:rPr lang="cs-CZ" sz="2800" dirty="0" smtClean="0"/>
              <a:t> (bez Slezska)</a:t>
            </a:r>
            <a:endParaRPr lang="cs-CZ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32848" cy="482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732240" y="6488668"/>
            <a:ext cx="201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Bpgusch</a:t>
            </a:r>
            <a:r>
              <a:rPr lang="cs-CZ" i="1" dirty="0" smtClean="0"/>
              <a:t> </a:t>
            </a:r>
            <a:r>
              <a:rPr lang="cs-CZ" i="1" dirty="0" err="1" smtClean="0"/>
              <a:t>et</a:t>
            </a:r>
            <a:r>
              <a:rPr lang="cs-CZ" i="1" dirty="0" smtClean="0"/>
              <a:t> </a:t>
            </a:r>
            <a:r>
              <a:rPr lang="cs-CZ" i="1" dirty="0" err="1" smtClean="0"/>
              <a:t>al</a:t>
            </a:r>
            <a:r>
              <a:rPr lang="cs-CZ" i="1" dirty="0" smtClean="0"/>
              <a:t>. 2007</a:t>
            </a:r>
            <a:endParaRPr lang="cs-CZ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České názvosloví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4824536" cy="5256584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benevolentní, nepodléhá formálně stanoveným kritériím (neexistují pravidla)</a:t>
            </a:r>
          </a:p>
          <a:p>
            <a:r>
              <a:rPr lang="cs-CZ" sz="2800" dirty="0" smtClean="0"/>
              <a:t>tzv. opavské názvosloví: Kratochvíl </a:t>
            </a:r>
            <a:r>
              <a:rPr lang="en-US" sz="2800" dirty="0" smtClean="0"/>
              <a:t>&amp; </a:t>
            </a:r>
            <a:r>
              <a:rPr lang="cs-CZ" sz="2800" dirty="0" smtClean="0"/>
              <a:t>Bartoš (1954): Soustava a jména živočichů. Nakladatelství ČSAV, Praha</a:t>
            </a:r>
          </a:p>
          <a:p>
            <a:r>
              <a:rPr lang="cs-CZ" sz="2800" dirty="0" smtClean="0"/>
              <a:t>řada České názvy živočichů, </a:t>
            </a:r>
            <a:r>
              <a:rPr lang="cs-CZ" sz="2800" dirty="0" err="1" smtClean="0"/>
              <a:t>vydáváná</a:t>
            </a:r>
            <a:r>
              <a:rPr lang="cs-CZ" sz="2800" dirty="0" smtClean="0"/>
              <a:t> od 1997 Národním muzeem v Praze, dodnes 15 svazků (ryby, obojživelníci, plazi, savci, pavoukovci, měkkýši, houby, koráli)</a:t>
            </a:r>
            <a:endParaRPr lang="cs-CZ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3059832" cy="5442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82169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b="24401"/>
          <a:stretch>
            <a:fillRect/>
          </a:stretch>
        </p:blipFill>
        <p:spPr bwMode="auto">
          <a:xfrm>
            <a:off x="0" y="0"/>
            <a:ext cx="840105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372200" y="6457890"/>
            <a:ext cx="2442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http://www.</a:t>
            </a:r>
            <a:r>
              <a:rPr lang="cs-CZ" sz="2000" dirty="0" err="1" smtClean="0"/>
              <a:t>biolib.cz</a:t>
            </a:r>
            <a:r>
              <a:rPr lang="cs-CZ" sz="2000" dirty="0" smtClean="0"/>
              <a:t>/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err="1" smtClean="0"/>
              <a:t>Tree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of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Life</a:t>
            </a:r>
            <a:endParaRPr lang="cs-CZ" sz="4000" b="1" dirty="0"/>
          </a:p>
        </p:txBody>
      </p:sp>
      <p:sp>
        <p:nvSpPr>
          <p:cNvPr id="4" name="Obdélník 3"/>
          <p:cNvSpPr/>
          <p:nvPr/>
        </p:nvSpPr>
        <p:spPr>
          <a:xfrm>
            <a:off x="395536" y="90872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 smtClean="0"/>
              <a:t>Maddison</a:t>
            </a:r>
            <a:r>
              <a:rPr lang="en-US" sz="2000" i="1" dirty="0" smtClean="0"/>
              <a:t>, D. R. and K.-S. Schulz (eds.) 2007. The Tree of Life Web Project. </a:t>
            </a:r>
            <a:r>
              <a:rPr lang="en-US" sz="2000" dirty="0" smtClean="0"/>
              <a:t>http</a:t>
            </a:r>
            <a:r>
              <a:rPr lang="en-US" sz="2000" dirty="0" smtClean="0"/>
              <a:t>://tolweb.org</a:t>
            </a:r>
            <a:endParaRPr lang="cs-CZ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4899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22880"/>
            <a:ext cx="5484093" cy="243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275856" y="5085184"/>
            <a:ext cx="5411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fylogenetické hypotézy a další informace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odborníky recenzovaný zdroj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Domácí úkol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</a:t>
            </a:r>
            <a:r>
              <a:rPr lang="cs-CZ" dirty="0" smtClean="0"/>
              <a:t>ajděte taxonomický katalog Vaší skupiny (řádu, čeledi) a </a:t>
            </a:r>
            <a:r>
              <a:rPr lang="cs-CZ" dirty="0" err="1" smtClean="0"/>
              <a:t>checklist</a:t>
            </a:r>
            <a:r>
              <a:rPr lang="cs-CZ" dirty="0" smtClean="0"/>
              <a:t> pro ČR/Slovensko, případně jinou zemi</a:t>
            </a:r>
          </a:p>
          <a:p>
            <a:r>
              <a:rPr lang="cs-CZ" dirty="0" smtClean="0"/>
              <a:t>vypište kompletní taxonomické zařazení (klasifikaci) jednoho vybraného druhu (sestupně, od úrovně kmene)</a:t>
            </a:r>
          </a:p>
          <a:p>
            <a:r>
              <a:rPr lang="cs-CZ" dirty="0" smtClean="0"/>
              <a:t>najděte 10 současně platných druhových jmen z Vaší skupiny včetně autorů a roků popisu (pozor na správné psaní závorek!)</a:t>
            </a:r>
          </a:p>
          <a:p>
            <a:endParaRPr lang="cs-CZ" dirty="0" smtClean="0"/>
          </a:p>
          <a:p>
            <a:r>
              <a:rPr lang="cs-CZ" u="sng" dirty="0" smtClean="0"/>
              <a:t>uložte vše do textového souboru </a:t>
            </a:r>
            <a:r>
              <a:rPr lang="cs-CZ" i="1" dirty="0" err="1" smtClean="0"/>
              <a:t>jmeno</a:t>
            </a:r>
            <a:r>
              <a:rPr lang="cs-CZ" dirty="0" err="1" smtClean="0"/>
              <a:t>.doc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1029"/>
          <p:cNvSpPr txBox="1">
            <a:spLocks noChangeArrowheads="1"/>
          </p:cNvSpPr>
          <p:nvPr/>
        </p:nvSpPr>
        <p:spPr bwMode="auto">
          <a:xfrm>
            <a:off x="304800" y="1412777"/>
            <a:ext cx="8458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dirty="0"/>
              <a:t> </a:t>
            </a:r>
            <a:r>
              <a:rPr lang="cs-CZ" sz="2400" dirty="0" smtClean="0"/>
              <a:t>používání správného (platného) odborného (latinského) jména </a:t>
            </a:r>
            <a:r>
              <a:rPr lang="en-GB" sz="2400" dirty="0" smtClean="0"/>
              <a:t>(</a:t>
            </a:r>
            <a:r>
              <a:rPr lang="cs-CZ" sz="2400" dirty="0" smtClean="0"/>
              <a:t>nepoužívání synonym</a:t>
            </a:r>
            <a:r>
              <a:rPr lang="en-GB" sz="2400" dirty="0" smtClean="0"/>
              <a:t>)</a:t>
            </a:r>
            <a:endParaRPr lang="en-GB" sz="2400" dirty="0"/>
          </a:p>
          <a:p>
            <a:pPr>
              <a:buFontTx/>
              <a:buChar char="•"/>
            </a:pPr>
            <a:r>
              <a:rPr lang="cs-CZ" sz="2400" dirty="0" smtClean="0"/>
              <a:t> zařazení studovaného taxonu do vyššího taxonu </a:t>
            </a:r>
            <a:r>
              <a:rPr lang="en-GB" sz="2400" dirty="0" smtClean="0"/>
              <a:t>(</a:t>
            </a:r>
            <a:r>
              <a:rPr lang="cs-CZ" sz="2400" dirty="0" smtClean="0"/>
              <a:t>čeleď, řád, třída) v publikaci (názvu článku)  </a:t>
            </a:r>
            <a:endParaRPr lang="en-GB" sz="2400" dirty="0"/>
          </a:p>
          <a:p>
            <a:pPr>
              <a:buFontTx/>
              <a:buChar char="•"/>
            </a:pPr>
            <a:endParaRPr lang="en-GB" dirty="0"/>
          </a:p>
          <a:p>
            <a:pPr>
              <a:buFontTx/>
              <a:buChar char="•"/>
            </a:pPr>
            <a:endParaRPr lang="en-GB" dirty="0"/>
          </a:p>
          <a:p>
            <a:pPr>
              <a:buFontTx/>
              <a:buChar char="•"/>
            </a:pPr>
            <a:endParaRPr lang="en-GB" dirty="0"/>
          </a:p>
          <a:p>
            <a:pPr>
              <a:buFontTx/>
              <a:buChar char="•"/>
            </a:pPr>
            <a:endParaRPr lang="en-GB" dirty="0"/>
          </a:p>
          <a:p>
            <a:pPr>
              <a:buFontTx/>
              <a:buChar char="•"/>
            </a:pPr>
            <a:endParaRPr lang="cs-CZ" dirty="0" smtClean="0"/>
          </a:p>
          <a:p>
            <a:pPr>
              <a:buFontTx/>
              <a:buChar char="•"/>
            </a:pPr>
            <a:r>
              <a:rPr lang="en-GB" dirty="0" smtClean="0"/>
              <a:t> </a:t>
            </a:r>
            <a:r>
              <a:rPr lang="cs-CZ" sz="2400" dirty="0" smtClean="0"/>
              <a:t>uvedení plného </a:t>
            </a:r>
            <a:r>
              <a:rPr lang="cs-CZ" sz="2400" dirty="0" smtClean="0"/>
              <a:t>druhového jména </a:t>
            </a:r>
            <a:r>
              <a:rPr lang="cs-CZ" sz="2400" dirty="0" smtClean="0"/>
              <a:t>(</a:t>
            </a:r>
            <a:r>
              <a:rPr lang="cs-CZ" sz="2400" dirty="0" err="1" smtClean="0"/>
              <a:t>binomenu</a:t>
            </a:r>
            <a:r>
              <a:rPr lang="cs-CZ" sz="2400" dirty="0" smtClean="0"/>
              <a:t>) včetně autora a roku popisu při prvním použití jména druhu v textu</a:t>
            </a:r>
            <a:endParaRPr lang="en-GB" dirty="0"/>
          </a:p>
          <a:p>
            <a:pPr>
              <a:buFontTx/>
              <a:buChar char="•"/>
            </a:pPr>
            <a:endParaRPr lang="en-GB" dirty="0"/>
          </a:p>
          <a:p>
            <a:pPr>
              <a:buFontTx/>
              <a:buChar char="•"/>
            </a:pPr>
            <a:endParaRPr lang="en-GB" dirty="0"/>
          </a:p>
          <a:p>
            <a:endParaRPr lang="cs-CZ" dirty="0" smtClean="0"/>
          </a:p>
          <a:p>
            <a:pPr>
              <a:buFontTx/>
              <a:buChar char="•"/>
            </a:pPr>
            <a:r>
              <a:rPr lang="cs-CZ" sz="2400" dirty="0" smtClean="0"/>
              <a:t> zkracování druhových jmen v dalším textu</a:t>
            </a:r>
            <a:endParaRPr lang="en-GB" dirty="0"/>
          </a:p>
          <a:p>
            <a:pPr>
              <a:buFontTx/>
              <a:buChar char="•"/>
            </a:pPr>
            <a:endParaRPr lang="en-GB" dirty="0"/>
          </a:p>
          <a:p>
            <a:pPr>
              <a:buFontTx/>
              <a:buChar char="•"/>
            </a:pPr>
            <a:endParaRPr lang="en-GB" dirty="0"/>
          </a:p>
        </p:txBody>
      </p:sp>
      <p:sp>
        <p:nvSpPr>
          <p:cNvPr id="20484" name="Text Box 1028"/>
          <p:cNvSpPr txBox="1">
            <a:spLocks noChangeArrowheads="1"/>
          </p:cNvSpPr>
          <p:nvPr/>
        </p:nvSpPr>
        <p:spPr bwMode="auto">
          <a:xfrm>
            <a:off x="395536" y="2996952"/>
            <a:ext cx="8001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/>
              <a:t>Baehr B. 1998. The genus </a:t>
            </a:r>
            <a:r>
              <a:rPr lang="en-GB" sz="2000" i="1"/>
              <a:t>Hersilia</a:t>
            </a:r>
            <a:r>
              <a:rPr lang="en-GB" sz="2000"/>
              <a:t>: phylogeny and distribution in Australia and New Guinea (Arachnida, Araneae, Hersiliidae).</a:t>
            </a:r>
            <a:r>
              <a:rPr lang="en-GB" sz="2000" i="1"/>
              <a:t> Journal of Arachnology </a:t>
            </a:r>
            <a:r>
              <a:rPr lang="en-GB" sz="2000"/>
              <a:t>28:</a:t>
            </a:r>
            <a:r>
              <a:rPr lang="en-GB" sz="2000" i="1"/>
              <a:t> </a:t>
            </a:r>
            <a:r>
              <a:rPr lang="en-GB" sz="2000"/>
              <a:t>61-66.</a:t>
            </a:r>
            <a:endParaRPr lang="en-GB"/>
          </a:p>
        </p:txBody>
      </p:sp>
      <p:sp>
        <p:nvSpPr>
          <p:cNvPr id="20489" name="Text Box 1033"/>
          <p:cNvSpPr txBox="1">
            <a:spLocks noChangeArrowheads="1"/>
          </p:cNvSpPr>
          <p:nvPr/>
        </p:nvSpPr>
        <p:spPr bwMode="auto">
          <a:xfrm>
            <a:off x="251520" y="5085184"/>
            <a:ext cx="863758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 i="1" dirty="0" err="1"/>
              <a:t>Aetius</a:t>
            </a:r>
            <a:r>
              <a:rPr lang="cs-CZ" sz="2000" i="1" dirty="0"/>
              <a:t> </a:t>
            </a:r>
            <a:r>
              <a:rPr lang="cs-CZ" sz="2000" i="1" dirty="0" err="1"/>
              <a:t>nocturnus</a:t>
            </a:r>
            <a:r>
              <a:rPr lang="cs-CZ" sz="2000" dirty="0"/>
              <a:t> O. </a:t>
            </a:r>
            <a:r>
              <a:rPr lang="cs-CZ" sz="2000" dirty="0" smtClean="0"/>
              <a:t>P. Cambridge</a:t>
            </a:r>
            <a:r>
              <a:rPr lang="cs-CZ" sz="2000" dirty="0"/>
              <a:t>, 1896 	   </a:t>
            </a:r>
            <a:r>
              <a:rPr lang="cs-CZ" sz="2000" i="1" dirty="0" err="1"/>
              <a:t>Apochinomma</a:t>
            </a:r>
            <a:r>
              <a:rPr lang="cs-CZ" sz="2000" i="1" dirty="0"/>
              <a:t> </a:t>
            </a:r>
            <a:r>
              <a:rPr lang="cs-CZ" sz="2000" i="1" dirty="0" err="1"/>
              <a:t>formica</a:t>
            </a:r>
            <a:r>
              <a:rPr lang="cs-CZ" sz="2000" dirty="0"/>
              <a:t> Simon, 1896</a:t>
            </a:r>
          </a:p>
        </p:txBody>
      </p:sp>
      <p:sp>
        <p:nvSpPr>
          <p:cNvPr id="20490" name="Text Box 1034"/>
          <p:cNvSpPr txBox="1">
            <a:spLocks noChangeArrowheads="1"/>
          </p:cNvSpPr>
          <p:nvPr/>
        </p:nvSpPr>
        <p:spPr bwMode="auto">
          <a:xfrm>
            <a:off x="683568" y="6237312"/>
            <a:ext cx="7903189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 i="1" dirty="0" smtClean="0"/>
              <a:t>A. </a:t>
            </a:r>
            <a:r>
              <a:rPr lang="cs-CZ" sz="2000" i="1" dirty="0" err="1" smtClean="0"/>
              <a:t>t</a:t>
            </a:r>
            <a:r>
              <a:rPr lang="cs-CZ" sz="2000" i="1" dirty="0" err="1" smtClean="0"/>
              <a:t>riguttatus</a:t>
            </a:r>
            <a:r>
              <a:rPr lang="cs-CZ" sz="2000" i="1" dirty="0" smtClean="0"/>
              <a:t>		</a:t>
            </a:r>
            <a:r>
              <a:rPr lang="cs-CZ" sz="2000" i="1" dirty="0" err="1" smtClean="0"/>
              <a:t>Ae</a:t>
            </a:r>
            <a:r>
              <a:rPr lang="cs-CZ" sz="2000" i="1" dirty="0"/>
              <a:t>. </a:t>
            </a:r>
            <a:r>
              <a:rPr lang="cs-CZ" sz="2000" i="1" dirty="0" err="1"/>
              <a:t>nocturnus</a:t>
            </a:r>
            <a:r>
              <a:rPr lang="cs-CZ" sz="2000" dirty="0"/>
              <a:t> 			 </a:t>
            </a:r>
            <a:r>
              <a:rPr lang="cs-CZ" sz="2000" i="1" dirty="0"/>
              <a:t>Ap. </a:t>
            </a:r>
            <a:r>
              <a:rPr lang="cs-CZ" sz="2000" i="1" dirty="0" err="1"/>
              <a:t>formica</a:t>
            </a:r>
            <a:endParaRPr lang="cs-CZ" sz="20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188640"/>
            <a:ext cx="8352928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smtClean="0">
                <a:latin typeface="+mj-lt"/>
                <a:ea typeface="+mj-ea"/>
                <a:cs typeface="+mj-cs"/>
              </a:rPr>
              <a:t>Základní zvyklosti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při používání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odborných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jmen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 zoologických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publikacích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Typy taxonomických publikací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opisy druhů (</a:t>
            </a:r>
            <a:r>
              <a:rPr lang="cs-CZ" i="1" dirty="0" smtClean="0"/>
              <a:t>species </a:t>
            </a:r>
            <a:r>
              <a:rPr lang="cs-CZ" i="1" dirty="0" err="1" smtClean="0"/>
              <a:t>descriptions</a:t>
            </a:r>
            <a:r>
              <a:rPr lang="cs-CZ" dirty="0" smtClean="0"/>
              <a:t>), </a:t>
            </a:r>
            <a:r>
              <a:rPr lang="cs-CZ" dirty="0" err="1" smtClean="0"/>
              <a:t>redeskripce</a:t>
            </a:r>
            <a:r>
              <a:rPr lang="cs-CZ" dirty="0" smtClean="0"/>
              <a:t> (</a:t>
            </a:r>
            <a:r>
              <a:rPr lang="cs-CZ" i="1" dirty="0" err="1" smtClean="0"/>
              <a:t>redescriptions</a:t>
            </a:r>
            <a:r>
              <a:rPr lang="cs-CZ" dirty="0" smtClean="0"/>
              <a:t>), popisy vyšších taxonů (</a:t>
            </a:r>
            <a:r>
              <a:rPr lang="cs-CZ" i="1" dirty="0" err="1" smtClean="0"/>
              <a:t>descriptions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higher</a:t>
            </a:r>
            <a:r>
              <a:rPr lang="cs-CZ" i="1" dirty="0" smtClean="0"/>
              <a:t> taxa</a:t>
            </a:r>
            <a:r>
              <a:rPr lang="cs-CZ" dirty="0" smtClean="0"/>
              <a:t>), změny nomenklatury (</a:t>
            </a:r>
            <a:r>
              <a:rPr lang="cs-CZ" i="1" dirty="0" err="1" smtClean="0"/>
              <a:t>nomenclature</a:t>
            </a:r>
            <a:r>
              <a:rPr lang="cs-CZ" dirty="0" smtClean="0"/>
              <a:t>, </a:t>
            </a:r>
            <a:r>
              <a:rPr lang="cs-CZ" dirty="0" err="1" smtClean="0"/>
              <a:t>synonymizace</a:t>
            </a:r>
            <a:r>
              <a:rPr lang="cs-CZ" dirty="0" smtClean="0"/>
              <a:t>, nové kombinace apod.),</a:t>
            </a:r>
            <a:r>
              <a:rPr lang="cs-CZ" i="1" dirty="0" smtClean="0"/>
              <a:t> </a:t>
            </a:r>
            <a:r>
              <a:rPr lang="cs-CZ" dirty="0" smtClean="0"/>
              <a:t>klasifikace (</a:t>
            </a:r>
            <a:r>
              <a:rPr lang="cs-CZ" i="1" dirty="0" err="1" smtClean="0"/>
              <a:t>classifications</a:t>
            </a:r>
            <a:r>
              <a:rPr lang="cs-CZ" dirty="0" smtClean="0"/>
              <a:t>), fylogenetické práce (</a:t>
            </a:r>
            <a:r>
              <a:rPr lang="cs-CZ" i="1" dirty="0" err="1" smtClean="0"/>
              <a:t>phylogenies</a:t>
            </a:r>
            <a:r>
              <a:rPr lang="cs-CZ" dirty="0" smtClean="0"/>
              <a:t>)</a:t>
            </a:r>
          </a:p>
          <a:p>
            <a:r>
              <a:rPr lang="cs-CZ" dirty="0"/>
              <a:t>t</a:t>
            </a:r>
            <a:r>
              <a:rPr lang="cs-CZ" dirty="0" smtClean="0"/>
              <a:t>axonomické přehledy (</a:t>
            </a:r>
            <a:r>
              <a:rPr lang="cs-CZ" i="1" dirty="0" err="1" smtClean="0"/>
              <a:t>reviews</a:t>
            </a:r>
            <a:r>
              <a:rPr lang="cs-CZ" dirty="0" smtClean="0"/>
              <a:t>), revize (</a:t>
            </a:r>
            <a:r>
              <a:rPr lang="cs-CZ" i="1" dirty="0" err="1" smtClean="0"/>
              <a:t>revisions</a:t>
            </a:r>
            <a:r>
              <a:rPr lang="cs-CZ" dirty="0" smtClean="0"/>
              <a:t>)  a monografie (</a:t>
            </a:r>
            <a:r>
              <a:rPr lang="cs-CZ" i="1" dirty="0" err="1" smtClean="0"/>
              <a:t>monographs</a:t>
            </a:r>
            <a:r>
              <a:rPr lang="cs-CZ" dirty="0" smtClean="0"/>
              <a:t>)</a:t>
            </a:r>
          </a:p>
          <a:p>
            <a:r>
              <a:rPr lang="cs-CZ" dirty="0" smtClean="0"/>
              <a:t>určovací literatura: synopse (</a:t>
            </a:r>
            <a:r>
              <a:rPr lang="cs-CZ" i="1" dirty="0" err="1" smtClean="0"/>
              <a:t>synopses</a:t>
            </a:r>
            <a:r>
              <a:rPr lang="cs-CZ" dirty="0" smtClean="0"/>
              <a:t>), fauny (</a:t>
            </a:r>
            <a:r>
              <a:rPr lang="cs-CZ" i="1" dirty="0" err="1" smtClean="0"/>
              <a:t>faunas</a:t>
            </a:r>
            <a:r>
              <a:rPr lang="cs-CZ" dirty="0" smtClean="0"/>
              <a:t>), příručky (</a:t>
            </a:r>
            <a:r>
              <a:rPr lang="cs-CZ" i="1" dirty="0" err="1" smtClean="0"/>
              <a:t>handbooks</a:t>
            </a:r>
            <a:r>
              <a:rPr lang="cs-CZ" dirty="0" smtClean="0"/>
              <a:t>),</a:t>
            </a:r>
            <a:r>
              <a:rPr lang="cs-CZ" i="1" dirty="0" smtClean="0"/>
              <a:t> </a:t>
            </a:r>
            <a:r>
              <a:rPr lang="cs-CZ" dirty="0" smtClean="0"/>
              <a:t>klíče (</a:t>
            </a:r>
            <a:r>
              <a:rPr lang="cs-CZ" i="1" dirty="0" err="1" smtClean="0"/>
              <a:t>identification</a:t>
            </a:r>
            <a:r>
              <a:rPr lang="cs-CZ" i="1" dirty="0" smtClean="0"/>
              <a:t> </a:t>
            </a:r>
            <a:r>
              <a:rPr lang="cs-CZ" i="1" dirty="0" err="1" smtClean="0"/>
              <a:t>keys</a:t>
            </a:r>
            <a:r>
              <a:rPr lang="cs-CZ" dirty="0" smtClean="0"/>
              <a:t>)</a:t>
            </a:r>
            <a:r>
              <a:rPr lang="cs-CZ" i="1" dirty="0" smtClean="0"/>
              <a:t>, </a:t>
            </a:r>
            <a:r>
              <a:rPr lang="cs-CZ" dirty="0" smtClean="0"/>
              <a:t>atlasy (</a:t>
            </a:r>
            <a:r>
              <a:rPr lang="cs-CZ" i="1" dirty="0" err="1" smtClean="0"/>
              <a:t>field</a:t>
            </a:r>
            <a:r>
              <a:rPr lang="cs-CZ" i="1" dirty="0" smtClean="0"/>
              <a:t> </a:t>
            </a:r>
            <a:r>
              <a:rPr lang="cs-CZ" i="1" dirty="0" err="1" smtClean="0"/>
              <a:t>guides</a:t>
            </a:r>
            <a:r>
              <a:rPr lang="cs-CZ" dirty="0" smtClean="0"/>
              <a:t>, </a:t>
            </a:r>
            <a:r>
              <a:rPr lang="cs-CZ" i="1" dirty="0" err="1" smtClean="0"/>
              <a:t>atlases</a:t>
            </a:r>
            <a:r>
              <a:rPr lang="cs-CZ" dirty="0" smtClean="0"/>
              <a:t>)</a:t>
            </a:r>
          </a:p>
          <a:p>
            <a:r>
              <a:rPr lang="cs-CZ" b="1" dirty="0"/>
              <a:t>k</a:t>
            </a:r>
            <a:r>
              <a:rPr lang="cs-CZ" b="1" dirty="0" smtClean="0"/>
              <a:t>atalogy (</a:t>
            </a:r>
            <a:r>
              <a:rPr lang="cs-CZ" b="1" i="1" dirty="0" err="1" smtClean="0"/>
              <a:t>catalogues</a:t>
            </a:r>
            <a:r>
              <a:rPr lang="cs-CZ" b="1" i="1" dirty="0" smtClean="0"/>
              <a:t>/</a:t>
            </a:r>
            <a:r>
              <a:rPr lang="cs-CZ" b="1" i="1" dirty="0" err="1" smtClean="0"/>
              <a:t>catalogs</a:t>
            </a:r>
            <a:r>
              <a:rPr lang="cs-CZ" b="1" dirty="0" smtClean="0"/>
              <a:t>), seznamy druhů (</a:t>
            </a:r>
            <a:r>
              <a:rPr lang="cs-CZ" b="1" i="1" dirty="0" err="1" smtClean="0"/>
              <a:t>checklists</a:t>
            </a:r>
            <a:r>
              <a:rPr lang="cs-CZ" b="1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Taxonomické katalogy a seznamy druhů</a:t>
            </a:r>
            <a:br>
              <a:rPr lang="cs-CZ" sz="4000" b="1" dirty="0" smtClean="0"/>
            </a:br>
            <a:r>
              <a:rPr lang="cs-CZ" sz="3100" b="1" dirty="0" smtClean="0"/>
              <a:t>(</a:t>
            </a:r>
            <a:r>
              <a:rPr lang="cs-CZ" sz="3100" b="1" i="1" dirty="0" err="1" smtClean="0"/>
              <a:t>taxonomic</a:t>
            </a:r>
            <a:r>
              <a:rPr lang="cs-CZ" sz="3100" b="1" i="1" dirty="0" smtClean="0"/>
              <a:t> </a:t>
            </a:r>
            <a:r>
              <a:rPr lang="cs-CZ" sz="3100" b="1" i="1" dirty="0" err="1" smtClean="0"/>
              <a:t>catalogues</a:t>
            </a:r>
            <a:r>
              <a:rPr lang="cs-CZ" sz="3100" b="1" i="1" dirty="0" smtClean="0"/>
              <a:t>/</a:t>
            </a:r>
            <a:r>
              <a:rPr lang="cs-CZ" sz="3100" b="1" i="1" dirty="0" err="1" smtClean="0"/>
              <a:t>catalogs</a:t>
            </a:r>
            <a:r>
              <a:rPr lang="cs-CZ" sz="3100" b="1" i="1" dirty="0" smtClean="0"/>
              <a:t> </a:t>
            </a:r>
            <a:r>
              <a:rPr lang="en-US" sz="3100" b="1" i="1" dirty="0" smtClean="0"/>
              <a:t>&amp; </a:t>
            </a:r>
            <a:r>
              <a:rPr lang="cs-CZ" sz="3100" b="1" i="1" dirty="0" err="1" smtClean="0"/>
              <a:t>checklists</a:t>
            </a:r>
            <a:r>
              <a:rPr lang="cs-CZ" sz="3100" b="1" dirty="0" smtClean="0"/>
              <a:t>)</a:t>
            </a:r>
            <a:endParaRPr lang="cs-CZ" sz="31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katalogy:</a:t>
            </a:r>
            <a:r>
              <a:rPr lang="cs-CZ" dirty="0" smtClean="0"/>
              <a:t> kompletní přehledy jmen taxonů, většinou seřazených hierarchicky podle systému, se zahrnutím synonym a </a:t>
            </a:r>
            <a:r>
              <a:rPr lang="cs-CZ" dirty="0" err="1" smtClean="0"/>
              <a:t>nomenklatorických</a:t>
            </a:r>
            <a:r>
              <a:rPr lang="cs-CZ" dirty="0" smtClean="0"/>
              <a:t> změn</a:t>
            </a:r>
          </a:p>
          <a:p>
            <a:r>
              <a:rPr lang="cs-CZ" dirty="0" smtClean="0"/>
              <a:t>často i s přehledem rozšíření a základních biologických údajů (např. živných rostlin/hostitelů) apod.</a:t>
            </a:r>
          </a:p>
          <a:p>
            <a:r>
              <a:rPr lang="cs-CZ" dirty="0" smtClean="0"/>
              <a:t>případně i s kompletní bibliografií vztahující se k danému jménu (odkazy na popisy, klíče, faunistické, ekologické a aplikované práce apod.) </a:t>
            </a:r>
          </a:p>
          <a:p>
            <a:r>
              <a:rPr lang="cs-CZ" b="1" dirty="0" err="1" smtClean="0"/>
              <a:t>checklisty</a:t>
            </a:r>
            <a:r>
              <a:rPr lang="cs-CZ" b="1" dirty="0" smtClean="0"/>
              <a:t>:</a:t>
            </a:r>
            <a:r>
              <a:rPr lang="cs-CZ" dirty="0" smtClean="0"/>
              <a:t> seznamy druhů určitého území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Využití katalogů a </a:t>
            </a:r>
            <a:r>
              <a:rPr lang="cs-CZ" sz="4000" b="1" dirty="0" err="1" smtClean="0"/>
              <a:t>checklistů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zjistit autora a rok popisu daného taxonu, případně včetně bibliografického odkazu na původní popis (a další významné publikace)</a:t>
            </a:r>
          </a:p>
          <a:p>
            <a:r>
              <a:rPr lang="cs-CZ" dirty="0" smtClean="0"/>
              <a:t>zjistit platná jména (x synonyma, homonyma, nesprávné způsoby psaní jména apod.)</a:t>
            </a:r>
          </a:p>
          <a:p>
            <a:r>
              <a:rPr lang="cs-CZ" dirty="0" smtClean="0"/>
              <a:t>zjistit systematické zařazení (klasifikaci) taxonu</a:t>
            </a:r>
          </a:p>
          <a:p>
            <a:r>
              <a:rPr lang="cs-CZ" dirty="0" smtClean="0"/>
              <a:t>zjistit, které všechny taxony se vyskytují na určitém území</a:t>
            </a:r>
          </a:p>
          <a:p>
            <a:r>
              <a:rPr lang="cs-CZ" dirty="0" smtClean="0"/>
              <a:t>zjistit, zda je konkrétní taxon znám z určitého území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389624" y="2578256"/>
            <a:ext cx="5009728" cy="378565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i="1" dirty="0" err="1"/>
              <a:t>Araneus</a:t>
            </a:r>
            <a:r>
              <a:rPr lang="cs-CZ" sz="2400" i="1" dirty="0"/>
              <a:t> </a:t>
            </a:r>
            <a:r>
              <a:rPr lang="cs-CZ" sz="2400" i="1" dirty="0" err="1"/>
              <a:t>labyrinthicus</a:t>
            </a:r>
            <a:r>
              <a:rPr lang="cs-CZ" sz="2400" dirty="0"/>
              <a:t> </a:t>
            </a:r>
            <a:r>
              <a:rPr lang="cs-CZ" sz="2400" dirty="0" err="1"/>
              <a:t>Clerck</a:t>
            </a:r>
            <a:r>
              <a:rPr lang="cs-CZ" sz="2400" dirty="0"/>
              <a:t>, 1757</a:t>
            </a:r>
            <a:br>
              <a:rPr lang="cs-CZ" sz="2400" dirty="0"/>
            </a:br>
            <a:r>
              <a:rPr lang="cs-CZ" sz="2400" i="1" dirty="0" err="1"/>
              <a:t>Aranea</a:t>
            </a:r>
            <a:r>
              <a:rPr lang="cs-CZ" sz="2400" i="1" dirty="0"/>
              <a:t> </a:t>
            </a:r>
            <a:r>
              <a:rPr lang="cs-CZ" sz="2400" i="1" dirty="0" err="1"/>
              <a:t>riparia</a:t>
            </a:r>
            <a:r>
              <a:rPr lang="cs-CZ" sz="2400" dirty="0"/>
              <a:t> </a:t>
            </a:r>
            <a:r>
              <a:rPr lang="cs-CZ" sz="2400" dirty="0" err="1"/>
              <a:t>Linnaeus</a:t>
            </a:r>
            <a:r>
              <a:rPr lang="cs-CZ" sz="2400" dirty="0"/>
              <a:t>, 1758</a:t>
            </a:r>
            <a:br>
              <a:rPr lang="cs-CZ" sz="2400" dirty="0"/>
            </a:br>
            <a:r>
              <a:rPr lang="cs-CZ" sz="2400" i="1" dirty="0" err="1"/>
              <a:t>Aranea</a:t>
            </a:r>
            <a:r>
              <a:rPr lang="cs-CZ" sz="2400" i="1" dirty="0"/>
              <a:t> </a:t>
            </a:r>
            <a:r>
              <a:rPr lang="cs-CZ" sz="2400" i="1" dirty="0" err="1"/>
              <a:t>röselii</a:t>
            </a:r>
            <a:r>
              <a:rPr lang="cs-CZ" sz="2400" dirty="0"/>
              <a:t> </a:t>
            </a:r>
            <a:r>
              <a:rPr lang="cs-CZ" sz="2400" dirty="0" err="1"/>
              <a:t>Scopoli</a:t>
            </a:r>
            <a:r>
              <a:rPr lang="cs-CZ" sz="2400" dirty="0"/>
              <a:t>, 1763</a:t>
            </a:r>
            <a:br>
              <a:rPr lang="cs-CZ" sz="2400" dirty="0"/>
            </a:br>
            <a:r>
              <a:rPr lang="cs-CZ" sz="2400" i="1" dirty="0" err="1"/>
              <a:t>Aranea</a:t>
            </a:r>
            <a:r>
              <a:rPr lang="cs-CZ" sz="2400" i="1" dirty="0"/>
              <a:t> </a:t>
            </a:r>
            <a:r>
              <a:rPr lang="cs-CZ" sz="2400" i="1" dirty="0" err="1"/>
              <a:t>furcata</a:t>
            </a:r>
            <a:r>
              <a:rPr lang="cs-CZ" sz="2400" dirty="0"/>
              <a:t> Martini &amp; </a:t>
            </a:r>
            <a:r>
              <a:rPr lang="cs-CZ" sz="2400" dirty="0" err="1"/>
              <a:t>Goeze</a:t>
            </a:r>
            <a:r>
              <a:rPr lang="cs-CZ" sz="2400" dirty="0"/>
              <a:t>, in </a:t>
            </a:r>
            <a:r>
              <a:rPr lang="cs-CZ" sz="2400" dirty="0" err="1"/>
              <a:t>Lister</a:t>
            </a:r>
            <a:r>
              <a:rPr lang="cs-CZ" sz="2400" dirty="0"/>
              <a:t>, 1778</a:t>
            </a:r>
            <a:br>
              <a:rPr lang="cs-CZ" sz="2400" dirty="0"/>
            </a:br>
            <a:r>
              <a:rPr lang="cs-CZ" sz="2400" i="1" dirty="0" err="1"/>
              <a:t>Aranea</a:t>
            </a:r>
            <a:r>
              <a:rPr lang="cs-CZ" sz="2400" i="1" dirty="0"/>
              <a:t> </a:t>
            </a:r>
            <a:r>
              <a:rPr lang="cs-CZ" sz="2400" i="1" dirty="0" err="1"/>
              <a:t>liliigera</a:t>
            </a:r>
            <a:r>
              <a:rPr lang="cs-CZ" sz="2400" dirty="0"/>
              <a:t> </a:t>
            </a:r>
            <a:r>
              <a:rPr lang="cs-CZ" sz="2400" dirty="0" err="1"/>
              <a:t>Rossi</a:t>
            </a:r>
            <a:r>
              <a:rPr lang="cs-CZ" sz="2400" dirty="0"/>
              <a:t>, 1790</a:t>
            </a:r>
            <a:br>
              <a:rPr lang="cs-CZ" sz="2400" dirty="0"/>
            </a:br>
            <a:r>
              <a:rPr lang="cs-CZ" sz="2400" i="1" dirty="0" err="1"/>
              <a:t>Dolomeda</a:t>
            </a:r>
            <a:r>
              <a:rPr lang="cs-CZ" sz="2400" i="1" dirty="0"/>
              <a:t> </a:t>
            </a:r>
            <a:r>
              <a:rPr lang="cs-CZ" sz="2400" i="1" dirty="0" err="1"/>
              <a:t>montana</a:t>
            </a:r>
            <a:r>
              <a:rPr lang="cs-CZ" sz="2400" dirty="0"/>
              <a:t> </a:t>
            </a:r>
            <a:r>
              <a:rPr lang="cs-CZ" sz="2400" dirty="0" err="1"/>
              <a:t>Risso</a:t>
            </a:r>
            <a:r>
              <a:rPr lang="cs-CZ" sz="2400" dirty="0"/>
              <a:t>, </a:t>
            </a:r>
            <a:r>
              <a:rPr lang="cs-CZ" sz="2400" dirty="0" smtClean="0"/>
              <a:t>1826</a:t>
            </a:r>
          </a:p>
          <a:p>
            <a:r>
              <a:rPr lang="cs-CZ" sz="2400" i="1" dirty="0" err="1"/>
              <a:t>Theridium</a:t>
            </a:r>
            <a:r>
              <a:rPr lang="cs-CZ" sz="2400" i="1" dirty="0"/>
              <a:t> </a:t>
            </a:r>
            <a:r>
              <a:rPr lang="cs-CZ" sz="2400" i="1" dirty="0" err="1"/>
              <a:t>maxillare</a:t>
            </a:r>
            <a:r>
              <a:rPr lang="cs-CZ" sz="2400" dirty="0"/>
              <a:t> </a:t>
            </a:r>
            <a:r>
              <a:rPr lang="cs-CZ" sz="2400" dirty="0" err="1"/>
              <a:t>Brullé</a:t>
            </a:r>
            <a:r>
              <a:rPr lang="cs-CZ" sz="2400" dirty="0"/>
              <a:t>, 1832</a:t>
            </a:r>
            <a:br>
              <a:rPr lang="cs-CZ" sz="2400" dirty="0"/>
            </a:br>
            <a:r>
              <a:rPr lang="cs-CZ" sz="2400" i="1" dirty="0" err="1" smtClean="0"/>
              <a:t>Agelena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labyrinthica</a:t>
            </a:r>
            <a:r>
              <a:rPr lang="cs-CZ" sz="2400" dirty="0" smtClean="0"/>
              <a:t>, </a:t>
            </a:r>
            <a:r>
              <a:rPr lang="cs-CZ" sz="2400" dirty="0" err="1"/>
              <a:t>Sundevall</a:t>
            </a:r>
            <a:r>
              <a:rPr lang="cs-CZ" sz="2400" dirty="0"/>
              <a:t>, 1831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03848" y="1988840"/>
            <a:ext cx="53812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 i="1" dirty="0" err="1"/>
              <a:t>Agelena</a:t>
            </a:r>
            <a:r>
              <a:rPr lang="cs-CZ" sz="2800" b="1" i="1" dirty="0"/>
              <a:t> </a:t>
            </a:r>
            <a:r>
              <a:rPr lang="cs-CZ" sz="2800" b="1" i="1" dirty="0" err="1"/>
              <a:t>labyrinthica</a:t>
            </a:r>
            <a:r>
              <a:rPr lang="cs-CZ" sz="2800" b="1" dirty="0"/>
              <a:t> (</a:t>
            </a:r>
            <a:r>
              <a:rPr lang="cs-CZ" sz="2800" b="1" dirty="0" err="1"/>
              <a:t>Clerck</a:t>
            </a:r>
            <a:r>
              <a:rPr lang="cs-CZ" sz="2800" b="1" dirty="0"/>
              <a:t>, 1757)</a:t>
            </a:r>
          </a:p>
        </p:txBody>
      </p:sp>
      <p:sp>
        <p:nvSpPr>
          <p:cNvPr id="33801" name="Rectangle 9">
            <a:hlinkClick r:id="rId2"/>
          </p:cNvPr>
          <p:cNvSpPr>
            <a:spLocks noChangeArrowheads="1"/>
          </p:cNvSpPr>
          <p:nvPr/>
        </p:nvSpPr>
        <p:spPr bwMode="auto">
          <a:xfrm>
            <a:off x="126713" y="6009965"/>
            <a:ext cx="2438400" cy="70788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World</a:t>
            </a:r>
            <a:r>
              <a:rPr lang="cs-CZ" sz="2000" dirty="0"/>
              <a:t> </a:t>
            </a:r>
          </a:p>
          <a:p>
            <a:pPr algn="ctr"/>
            <a:r>
              <a:rPr lang="cs-CZ" sz="2000" dirty="0" err="1"/>
              <a:t>Spider</a:t>
            </a:r>
            <a:r>
              <a:rPr lang="cs-CZ" sz="2000" dirty="0"/>
              <a:t> </a:t>
            </a:r>
            <a:r>
              <a:rPr lang="cs-CZ" sz="2000" dirty="0" err="1"/>
              <a:t>Catalog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99792" y="6442303"/>
            <a:ext cx="327782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http://www.wsc.nmbe.ch/search</a:t>
            </a:r>
          </a:p>
        </p:txBody>
      </p:sp>
      <p:pic>
        <p:nvPicPr>
          <p:cNvPr id="12" name="Obrázek 11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2772276" cy="184482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0" y="2060848"/>
            <a:ext cx="315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současně platné jméno:</a:t>
            </a:r>
            <a:endParaRPr lang="cs-CZ" sz="2400" dirty="0"/>
          </a:p>
        </p:txBody>
      </p:sp>
      <p:pic>
        <p:nvPicPr>
          <p:cNvPr id="14" name="Obrázek 13" descr="bez názvu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0"/>
            <a:ext cx="2807782" cy="184482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971600" y="2492896"/>
            <a:ext cx="214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původní jméno: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547664" y="2924944"/>
            <a:ext cx="1532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synonyma: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02633" y="5445224"/>
            <a:ext cx="2302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nová kombinace:</a:t>
            </a:r>
            <a:endParaRPr lang="cs-CZ" sz="2400" dirty="0"/>
          </a:p>
        </p:txBody>
      </p:sp>
      <p:pic>
        <p:nvPicPr>
          <p:cNvPr id="18" name="Obrázek 1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7" y="0"/>
            <a:ext cx="2462935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/>
          <a:srcRect b="31025"/>
          <a:stretch/>
        </p:blipFill>
        <p:spPr>
          <a:xfrm>
            <a:off x="107504" y="26680"/>
            <a:ext cx="7230484" cy="68008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300192" y="6381328"/>
            <a:ext cx="2580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smtClean="0"/>
              <a:t>www.wsc.nmbe.ch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/>
          <a:srcRect r="37447" b="52554"/>
          <a:stretch/>
        </p:blipFill>
        <p:spPr>
          <a:xfrm>
            <a:off x="4355976" y="0"/>
            <a:ext cx="4684465" cy="1472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Pravidlo pro použití závorek</a:t>
            </a:r>
            <a:br>
              <a:rPr lang="cs-CZ" sz="3200" b="1" dirty="0" smtClean="0"/>
            </a:br>
            <a:r>
              <a:rPr lang="cs-CZ" sz="3200" b="1" dirty="0" smtClean="0"/>
              <a:t>u autora popisu druhu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autor(autoři) popsal(i) druh v současně platné kombinaci s rodovým jménem: píší se bez závorky</a:t>
            </a:r>
          </a:p>
          <a:p>
            <a:pPr lvl="2"/>
            <a:r>
              <a:rPr lang="cs-CZ" i="1" dirty="0" smtClean="0"/>
              <a:t>Bubo bubo </a:t>
            </a:r>
            <a:r>
              <a:rPr lang="cs-CZ" dirty="0" err="1" smtClean="0"/>
              <a:t>Linnaeus</a:t>
            </a:r>
            <a:r>
              <a:rPr lang="cs-CZ" dirty="0" smtClean="0"/>
              <a:t>, 1758</a:t>
            </a:r>
          </a:p>
          <a:p>
            <a:pPr lvl="2"/>
            <a:r>
              <a:rPr lang="cs-CZ" i="1" dirty="0" err="1" smtClean="0"/>
              <a:t>Cacopsylla</a:t>
            </a:r>
            <a:r>
              <a:rPr lang="cs-CZ" i="1" dirty="0" smtClean="0"/>
              <a:t> </a:t>
            </a:r>
            <a:r>
              <a:rPr lang="cs-CZ" i="1" dirty="0" err="1" smtClean="0"/>
              <a:t>tatrica</a:t>
            </a:r>
            <a:r>
              <a:rPr lang="cs-CZ" i="1" dirty="0" smtClean="0"/>
              <a:t> </a:t>
            </a:r>
            <a:r>
              <a:rPr lang="cs-CZ" dirty="0" err="1" smtClean="0"/>
              <a:t>Lauterer</a:t>
            </a:r>
            <a:r>
              <a:rPr lang="cs-CZ" dirty="0" smtClean="0"/>
              <a:t> </a:t>
            </a:r>
            <a:r>
              <a:rPr lang="en-US" dirty="0" smtClean="0"/>
              <a:t>&amp; </a:t>
            </a:r>
            <a:r>
              <a:rPr lang="cs-CZ" dirty="0" err="1" smtClean="0"/>
              <a:t>Burckhardt</a:t>
            </a:r>
            <a:r>
              <a:rPr lang="cs-CZ" dirty="0" smtClean="0"/>
              <a:t>, 1994</a:t>
            </a:r>
            <a:endParaRPr lang="cs-CZ" i="1" dirty="0" smtClean="0"/>
          </a:p>
          <a:p>
            <a:r>
              <a:rPr lang="cs-CZ" dirty="0" smtClean="0"/>
              <a:t>autor(autoři</a:t>
            </a:r>
            <a:r>
              <a:rPr lang="cs-CZ" dirty="0"/>
              <a:t>) popsal(i) druh v </a:t>
            </a:r>
            <a:r>
              <a:rPr lang="cs-CZ" dirty="0" smtClean="0"/>
              <a:t>jiném rodě než je aktuálně platná kombinace, tj. druh byl později přeřazen do jiného rodu: autor(autoři) se uvádějí v závorkách</a:t>
            </a:r>
          </a:p>
          <a:p>
            <a:pPr lvl="2"/>
            <a:r>
              <a:rPr lang="cs-CZ" i="1" dirty="0" err="1" smtClean="0"/>
              <a:t>Aegolius</a:t>
            </a:r>
            <a:r>
              <a:rPr lang="cs-CZ" i="1" dirty="0" smtClean="0"/>
              <a:t> </a:t>
            </a:r>
            <a:r>
              <a:rPr lang="cs-CZ" i="1" dirty="0" err="1" smtClean="0"/>
              <a:t>funereus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Linnaeus</a:t>
            </a:r>
            <a:r>
              <a:rPr lang="cs-CZ" dirty="0" smtClean="0"/>
              <a:t>, 1758)</a:t>
            </a:r>
          </a:p>
        </p:txBody>
      </p:sp>
    </p:spTree>
    <p:extLst>
      <p:ext uri="{BB962C8B-B14F-4D97-AF65-F5344CB8AC3E}">
        <p14:creationId xmlns="" xmlns:p14="http://schemas.microsoft.com/office/powerpoint/2010/main" val="19046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839</Words>
  <Application>Microsoft Office PowerPoint</Application>
  <PresentationFormat>Předvádění na obrazovce (4:3)</PresentationFormat>
  <Paragraphs>97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Informační zdroje v zoologii Zoological resources of information </vt:lpstr>
      <vt:lpstr>Nomenklatura (názvosloví, nomenclature)</vt:lpstr>
      <vt:lpstr>Snímek 3</vt:lpstr>
      <vt:lpstr>Typy taxonomických publikací</vt:lpstr>
      <vt:lpstr>Taxonomické katalogy a seznamy druhů (taxonomic catalogues/catalogs &amp; checklists)</vt:lpstr>
      <vt:lpstr>Využití katalogů a checklistů</vt:lpstr>
      <vt:lpstr>Snímek 7</vt:lpstr>
      <vt:lpstr>Snímek 8</vt:lpstr>
      <vt:lpstr>Pravidlo pro použití závorek u autora popisu druhu</vt:lpstr>
      <vt:lpstr>Příklady katalogů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Fauna Europaea http://www.fauna-eu.org</vt:lpstr>
      <vt:lpstr>Příklady checklistů</vt:lpstr>
      <vt:lpstr>Snímek 21</vt:lpstr>
      <vt:lpstr>Dělení České republiky pro faunistické účely používané v národních checklistech (bez Slezska)</vt:lpstr>
      <vt:lpstr>České názvosloví</vt:lpstr>
      <vt:lpstr>Snímek 24</vt:lpstr>
      <vt:lpstr>Tree of Life</vt:lpstr>
      <vt:lpstr>Domácí úkol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 v zoologii Zoological resources of information</dc:title>
  <dc:creator>Malenovsky</dc:creator>
  <cp:lastModifiedBy>Igor Malenovský</cp:lastModifiedBy>
  <cp:revision>115</cp:revision>
  <dcterms:created xsi:type="dcterms:W3CDTF">2014-02-23T09:35:06Z</dcterms:created>
  <dcterms:modified xsi:type="dcterms:W3CDTF">2018-03-13T10:40:22Z</dcterms:modified>
</cp:coreProperties>
</file>