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1" r:id="rId3"/>
    <p:sldId id="262" r:id="rId4"/>
    <p:sldId id="264" r:id="rId5"/>
    <p:sldId id="263" r:id="rId6"/>
    <p:sldId id="266" r:id="rId7"/>
    <p:sldId id="265" r:id="rId8"/>
    <p:sldId id="267" r:id="rId9"/>
    <p:sldId id="258" r:id="rId10"/>
    <p:sldId id="260" r:id="rId11"/>
    <p:sldId id="259" r:id="rId12"/>
    <p:sldId id="268" r:id="rId1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42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png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C606C-7940-4688-8377-801A4296201F}" type="datetimeFigureOut">
              <a:rPr lang="cs-CZ" smtClean="0"/>
              <a:pPr/>
              <a:t>10.4.2018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FBB8CF-A248-4EFD-A947-1EF61A8A319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C606C-7940-4688-8377-801A4296201F}" type="datetimeFigureOut">
              <a:rPr lang="cs-CZ" smtClean="0"/>
              <a:pPr/>
              <a:t>10.4.2018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FBB8CF-A248-4EFD-A947-1EF61A8A319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C606C-7940-4688-8377-801A4296201F}" type="datetimeFigureOut">
              <a:rPr lang="cs-CZ" smtClean="0"/>
              <a:pPr/>
              <a:t>10.4.2018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FBB8CF-A248-4EFD-A947-1EF61A8A319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C606C-7940-4688-8377-801A4296201F}" type="datetimeFigureOut">
              <a:rPr lang="cs-CZ" smtClean="0"/>
              <a:pPr/>
              <a:t>10.4.2018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FBB8CF-A248-4EFD-A947-1EF61A8A319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C606C-7940-4688-8377-801A4296201F}" type="datetimeFigureOut">
              <a:rPr lang="cs-CZ" smtClean="0"/>
              <a:pPr/>
              <a:t>10.4.2018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FBB8CF-A248-4EFD-A947-1EF61A8A319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C606C-7940-4688-8377-801A4296201F}" type="datetimeFigureOut">
              <a:rPr lang="cs-CZ" smtClean="0"/>
              <a:pPr/>
              <a:t>10.4.2018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FBB8CF-A248-4EFD-A947-1EF61A8A319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C606C-7940-4688-8377-801A4296201F}" type="datetimeFigureOut">
              <a:rPr lang="cs-CZ" smtClean="0"/>
              <a:pPr/>
              <a:t>10.4.2018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FBB8CF-A248-4EFD-A947-1EF61A8A319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C606C-7940-4688-8377-801A4296201F}" type="datetimeFigureOut">
              <a:rPr lang="cs-CZ" smtClean="0"/>
              <a:pPr/>
              <a:t>10.4.2018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FBB8CF-A248-4EFD-A947-1EF61A8A319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C606C-7940-4688-8377-801A4296201F}" type="datetimeFigureOut">
              <a:rPr lang="cs-CZ" smtClean="0"/>
              <a:pPr/>
              <a:t>10.4.2018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FBB8CF-A248-4EFD-A947-1EF61A8A319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C606C-7940-4688-8377-801A4296201F}" type="datetimeFigureOut">
              <a:rPr lang="cs-CZ" smtClean="0"/>
              <a:pPr/>
              <a:t>10.4.2018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FBB8CF-A248-4EFD-A947-1EF61A8A319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C606C-7940-4688-8377-801A4296201F}" type="datetimeFigureOut">
              <a:rPr lang="cs-CZ" smtClean="0"/>
              <a:pPr/>
              <a:t>10.4.2018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FBB8CF-A248-4EFD-A947-1EF61A8A319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FC606C-7940-4688-8377-801A4296201F}" type="datetimeFigureOut">
              <a:rPr lang="cs-CZ" smtClean="0"/>
              <a:pPr/>
              <a:t>10.4.2018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FBB8CF-A248-4EFD-A947-1EF61A8A3197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i.malenovsky@volny.cz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.bin"/><Relationship Id="rId3" Type="http://schemas.openxmlformats.org/officeDocument/2006/relationships/hyperlink" Target="http://is.muni.cz/thesis/" TargetMode="External"/><Relationship Id="rId7" Type="http://schemas.openxmlformats.org/officeDocument/2006/relationships/image" Target="../media/image16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hyperlink" Target="http://sci.muni.cz/uk/eiz/" TargetMode="External"/><Relationship Id="rId5" Type="http://schemas.openxmlformats.org/officeDocument/2006/relationships/hyperlink" Target="http://e-collection.library.ethz.ch/index.php?lang=en" TargetMode="External"/><Relationship Id="rId4" Type="http://schemas.openxmlformats.org/officeDocument/2006/relationships/hyperlink" Target="http://www.diva-portal.org/smash/search.jsf" TargetMode="Externa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botzool.sci.muni.cz/library.php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ci.muni.cz/knihovna/" TargetMode="External"/><Relationship Id="rId2" Type="http://schemas.openxmlformats.org/officeDocument/2006/relationships/hyperlink" Target="http://knihovna.sci.muni.cz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kuk.muni.cz/" TargetMode="Externa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hyperlink" Target="http://www.mzm.cz/vedeckaknihovna/" TargetMode="External"/><Relationship Id="rId7" Type="http://schemas.openxmlformats.org/officeDocument/2006/relationships/image" Target="../media/image6.jpeg"/><Relationship Id="rId2" Type="http://schemas.openxmlformats.org/officeDocument/2006/relationships/hyperlink" Target="http://www.ivb.cz/knihovna.html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gif"/><Relationship Id="rId5" Type="http://schemas.openxmlformats.org/officeDocument/2006/relationships/hyperlink" Target="https://katalog.mendelu.cz/" TargetMode="External"/><Relationship Id="rId10" Type="http://schemas.openxmlformats.org/officeDocument/2006/relationships/image" Target="../media/image9.png"/><Relationship Id="rId4" Type="http://schemas.openxmlformats.org/officeDocument/2006/relationships/hyperlink" Target="http://www.mzk.cz/" TargetMode="External"/><Relationship Id="rId9" Type="http://schemas.openxmlformats.org/officeDocument/2006/relationships/image" Target="../media/image8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gif"/><Relationship Id="rId2" Type="http://schemas.openxmlformats.org/officeDocument/2006/relationships/hyperlink" Target="http://www.caslin.cz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kvk.bibliothek.kit.edu/" TargetMode="External"/><Relationship Id="rId2" Type="http://schemas.openxmlformats.org/officeDocument/2006/relationships/hyperlink" Target="https://www.worldcat.org/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png"/><Relationship Id="rId4" Type="http://schemas.openxmlformats.org/officeDocument/2006/relationships/image" Target="../media/image12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ebooks.springerlink.com/" TargetMode="External"/><Relationship Id="rId2" Type="http://schemas.openxmlformats.org/officeDocument/2006/relationships/hyperlink" Target="http://web.a.ebscohost.com/ehost/search/selectdb?vid=0&amp;sid=e37d30b5-ff5f-43ba-b817-d12b882bb24a%40sessionmgr4006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onlinelibrary.wiley.com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051720" y="260648"/>
            <a:ext cx="6048672" cy="1470025"/>
          </a:xfrm>
        </p:spPr>
        <p:txBody>
          <a:bodyPr>
            <a:noAutofit/>
          </a:bodyPr>
          <a:lstStyle/>
          <a:p>
            <a:pPr algn="l"/>
            <a:r>
              <a:rPr lang="cs-CZ" sz="3200" b="1" dirty="0"/>
              <a:t>I</a:t>
            </a:r>
            <a:r>
              <a:rPr lang="cs-CZ" sz="3200" b="1" dirty="0" smtClean="0"/>
              <a:t>nformační zdroje v zoologii</a:t>
            </a:r>
            <a:br>
              <a:rPr lang="cs-CZ" sz="3200" b="1" dirty="0" smtClean="0"/>
            </a:br>
            <a:r>
              <a:rPr lang="cs-CZ" sz="2400" b="1" i="1" dirty="0" err="1" smtClean="0"/>
              <a:t>Zoological</a:t>
            </a:r>
            <a:r>
              <a:rPr lang="cs-CZ" sz="2400" b="1" i="1" dirty="0" smtClean="0"/>
              <a:t> </a:t>
            </a:r>
            <a:r>
              <a:rPr lang="cs-CZ" sz="2400" b="1" i="1" dirty="0" err="1" smtClean="0"/>
              <a:t>resources</a:t>
            </a:r>
            <a:r>
              <a:rPr lang="cs-CZ" sz="2400" b="1" i="1" dirty="0" smtClean="0"/>
              <a:t> </a:t>
            </a:r>
            <a:r>
              <a:rPr lang="cs-CZ" sz="2400" b="1" i="1" dirty="0" err="1" smtClean="0"/>
              <a:t>of</a:t>
            </a:r>
            <a:r>
              <a:rPr lang="cs-CZ" sz="2400" b="1" i="1" dirty="0" smtClean="0"/>
              <a:t> </a:t>
            </a:r>
            <a:r>
              <a:rPr lang="cs-CZ" sz="2400" b="1" i="1" dirty="0" err="1" smtClean="0"/>
              <a:t>information</a:t>
            </a:r>
            <a:r>
              <a:rPr lang="cs-CZ" sz="2400" b="1" dirty="0" smtClean="0"/>
              <a:t> </a:t>
            </a:r>
            <a:endParaRPr lang="cs-CZ" sz="3200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31640" y="4077072"/>
            <a:ext cx="6400800" cy="1152128"/>
          </a:xfrm>
        </p:spPr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Igor </a:t>
            </a:r>
            <a:r>
              <a:rPr lang="cs-CZ" dirty="0" err="1" smtClean="0">
                <a:solidFill>
                  <a:schemeClr val="tx1"/>
                </a:solidFill>
              </a:rPr>
              <a:t>Malenovský</a:t>
            </a:r>
            <a:endParaRPr lang="cs-CZ" dirty="0" smtClean="0">
              <a:solidFill>
                <a:schemeClr val="tx1"/>
              </a:solidFill>
            </a:endParaRPr>
          </a:p>
          <a:p>
            <a:r>
              <a:rPr lang="cs-CZ" sz="2800" dirty="0" err="1" smtClean="0">
                <a:solidFill>
                  <a:schemeClr val="tx1"/>
                </a:solidFill>
              </a:rPr>
              <a:t>Stano</a:t>
            </a:r>
            <a:r>
              <a:rPr lang="cs-CZ" sz="2800" dirty="0" smtClean="0">
                <a:solidFill>
                  <a:schemeClr val="tx1"/>
                </a:solidFill>
              </a:rPr>
              <a:t> </a:t>
            </a:r>
            <a:r>
              <a:rPr lang="cs-CZ" sz="2800" dirty="0" err="1" smtClean="0">
                <a:solidFill>
                  <a:schemeClr val="tx1"/>
                </a:solidFill>
              </a:rPr>
              <a:t>Pekár</a:t>
            </a:r>
            <a:endParaRPr lang="cs-CZ" sz="2800" dirty="0">
              <a:solidFill>
                <a:schemeClr val="tx1"/>
              </a:solidFill>
            </a:endParaRPr>
          </a:p>
        </p:txBody>
      </p:sp>
      <p:grpSp>
        <p:nvGrpSpPr>
          <p:cNvPr id="4" name="Group 5"/>
          <p:cNvGrpSpPr>
            <a:grpSpLocks/>
          </p:cNvGrpSpPr>
          <p:nvPr/>
        </p:nvGrpSpPr>
        <p:grpSpPr bwMode="auto">
          <a:xfrm>
            <a:off x="467544" y="332656"/>
            <a:ext cx="1224136" cy="1440160"/>
            <a:chOff x="102" y="191"/>
            <a:chExt cx="569" cy="625"/>
          </a:xfrm>
        </p:grpSpPr>
        <p:sp>
          <p:nvSpPr>
            <p:cNvPr id="6" name="Text Box 6"/>
            <p:cNvSpPr txBox="1">
              <a:spLocks noChangeArrowheads="1"/>
            </p:cNvSpPr>
            <p:nvPr/>
          </p:nvSpPr>
          <p:spPr bwMode="auto">
            <a:xfrm rot="4666">
              <a:off x="193" y="191"/>
              <a:ext cx="478" cy="416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GB" sz="3600" dirty="0">
                  <a:solidFill>
                    <a:schemeClr val="accent2"/>
                  </a:solidFill>
                  <a:sym typeface="Wingdings" pitchFamily="2" charset="2"/>
                </a:rPr>
                <a:t></a:t>
              </a:r>
              <a:endParaRPr lang="en-GB" dirty="0">
                <a:solidFill>
                  <a:schemeClr val="accent2"/>
                </a:solidFill>
              </a:endParaRPr>
            </a:p>
          </p:txBody>
        </p:sp>
        <p:sp>
          <p:nvSpPr>
            <p:cNvPr id="7" name="WordArt 7"/>
            <p:cNvSpPr>
              <a:spLocks noChangeArrowheads="1" noChangeShapeType="1" noTextEdit="1"/>
            </p:cNvSpPr>
            <p:nvPr/>
          </p:nvSpPr>
          <p:spPr bwMode="auto">
            <a:xfrm>
              <a:off x="102" y="384"/>
              <a:ext cx="144" cy="432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cs-CZ" sz="3600" kern="10" dirty="0"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solidFill>
                    <a:schemeClr val="bg1"/>
                  </a:solidFill>
                  <a:latin typeface="Arial Black"/>
                </a:rPr>
                <a:t>i</a:t>
              </a:r>
            </a:p>
          </p:txBody>
        </p:sp>
      </p:grpSp>
      <p:sp>
        <p:nvSpPr>
          <p:cNvPr id="8" name="Podnadpis 2"/>
          <p:cNvSpPr txBox="1">
            <a:spLocks/>
          </p:cNvSpPr>
          <p:nvPr/>
        </p:nvSpPr>
        <p:spPr>
          <a:xfrm>
            <a:off x="1403648" y="5373216"/>
            <a:ext cx="6400800" cy="1152128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cs-CZ" sz="2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Ústav botaniky a zoologie, </a:t>
            </a:r>
            <a:r>
              <a:rPr kumimoji="0" lang="cs-CZ" sz="28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PřF</a:t>
            </a:r>
            <a:r>
              <a:rPr kumimoji="0" lang="cs-CZ" sz="2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MU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cs-CZ" sz="2800" i="1" dirty="0" smtClean="0"/>
              <a:t>Kamenice 5, UKB Brno (A31-118)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cs-CZ" sz="2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hlinkClick r:id="rId2"/>
              </a:rPr>
              <a:t>malenovsky@sci.muni.cz</a:t>
            </a:r>
            <a:r>
              <a:rPr kumimoji="0" lang="cs-CZ" sz="2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tel.</a:t>
            </a:r>
            <a:r>
              <a:rPr kumimoji="0" lang="cs-CZ" sz="2800" b="0" i="1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549 498 8094</a:t>
            </a:r>
            <a:endParaRPr kumimoji="0" lang="cs-CZ" sz="2000" b="0" i="1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Nadpis 1"/>
          <p:cNvSpPr txBox="1">
            <a:spLocks/>
          </p:cNvSpPr>
          <p:nvPr/>
        </p:nvSpPr>
        <p:spPr>
          <a:xfrm>
            <a:off x="899592" y="1916832"/>
            <a:ext cx="7488832" cy="187220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4800" b="1" noProof="0" dirty="0">
                <a:latin typeface="+mj-lt"/>
                <a:ea typeface="+mj-ea"/>
                <a:cs typeface="+mj-cs"/>
              </a:rPr>
              <a:t>8</a:t>
            </a:r>
            <a:r>
              <a:rPr kumimoji="0" lang="cs-CZ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. </a:t>
            </a:r>
            <a:r>
              <a:rPr lang="cs-CZ" sz="4800" b="1" dirty="0" smtClean="0">
                <a:latin typeface="+mj-lt"/>
                <a:ea typeface="+mj-ea"/>
                <a:cs typeface="+mj-cs"/>
              </a:rPr>
              <a:t>Knihovny a knihy</a:t>
            </a:r>
            <a:endParaRPr kumimoji="0" lang="cs-CZ" sz="4800" b="1" i="1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1560" y="404664"/>
            <a:ext cx="6419056" cy="1143000"/>
          </a:xfrm>
        </p:spPr>
        <p:txBody>
          <a:bodyPr>
            <a:normAutofit fontScale="90000"/>
          </a:bodyPr>
          <a:lstStyle/>
          <a:p>
            <a:r>
              <a:rPr lang="cs-CZ" sz="4000" b="1" dirty="0" smtClean="0"/>
              <a:t>Biodiversity </a:t>
            </a:r>
            <a:r>
              <a:rPr lang="cs-CZ" sz="4000" b="1" dirty="0" err="1" smtClean="0"/>
              <a:t>Heritage</a:t>
            </a:r>
            <a:r>
              <a:rPr lang="cs-CZ" sz="4000" b="1" dirty="0" smtClean="0"/>
              <a:t> </a:t>
            </a:r>
            <a:r>
              <a:rPr lang="cs-CZ" sz="4000" b="1" dirty="0" err="1" smtClean="0"/>
              <a:t>Library</a:t>
            </a:r>
            <a:r>
              <a:rPr lang="cs-CZ" sz="4000" b="1" dirty="0" smtClean="0"/>
              <a:t/>
            </a:r>
            <a:br>
              <a:rPr lang="cs-CZ" sz="4000" b="1" dirty="0" smtClean="0"/>
            </a:br>
            <a:r>
              <a:rPr lang="cs-CZ" sz="4000" b="1" dirty="0" smtClean="0"/>
              <a:t> </a:t>
            </a:r>
            <a:r>
              <a:rPr lang="cs-CZ" sz="3100" b="1" dirty="0" smtClean="0"/>
              <a:t>http://www.biodiversitylibrary.org/</a:t>
            </a:r>
            <a:endParaRPr lang="cs-CZ" sz="31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875344"/>
            <a:ext cx="8219256" cy="4525963"/>
          </a:xfrm>
        </p:spPr>
        <p:txBody>
          <a:bodyPr/>
          <a:lstStyle/>
          <a:p>
            <a:r>
              <a:rPr lang="cs-CZ" dirty="0" smtClean="0"/>
              <a:t>konsorcium prestižních zoologických a botanických knihoven digitalizujících starou taxonomickou literaturu (ca. před rokem 1950)</a:t>
            </a:r>
          </a:p>
          <a:p>
            <a:r>
              <a:rPr lang="cs-CZ" i="1" dirty="0" smtClean="0"/>
              <a:t>open-</a:t>
            </a:r>
            <a:r>
              <a:rPr lang="cs-CZ" i="1" dirty="0" err="1" smtClean="0"/>
              <a:t>access</a:t>
            </a:r>
            <a:r>
              <a:rPr lang="cs-CZ" dirty="0" smtClean="0"/>
              <a:t>, téměř 75.000 titulů (knihy i časopisy), možnost prohlížení online i stahování v </a:t>
            </a:r>
            <a:r>
              <a:rPr lang="cs-CZ" dirty="0" err="1" smtClean="0"/>
              <a:t>pdf</a:t>
            </a:r>
            <a:endParaRPr lang="cs-CZ" dirty="0"/>
          </a:p>
        </p:txBody>
      </p:sp>
      <p:pic>
        <p:nvPicPr>
          <p:cNvPr id="6" name="Obrázek 5" descr="200px-Biodiversity_Heritage_Library_Logo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380312" y="260648"/>
            <a:ext cx="1524000" cy="16002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9640" y="134839"/>
            <a:ext cx="8640960" cy="1143000"/>
          </a:xfrm>
        </p:spPr>
        <p:txBody>
          <a:bodyPr>
            <a:noAutofit/>
          </a:bodyPr>
          <a:lstStyle/>
          <a:p>
            <a:r>
              <a:rPr lang="cs-CZ" sz="4000" b="1" dirty="0" smtClean="0"/>
              <a:t>Elektronická úložiště závěrečných prací</a:t>
            </a:r>
            <a:br>
              <a:rPr lang="cs-CZ" sz="4000" b="1" dirty="0" smtClean="0"/>
            </a:br>
            <a:r>
              <a:rPr lang="cs-CZ" sz="4000" b="1" dirty="0" smtClean="0"/>
              <a:t>příklady</a:t>
            </a:r>
            <a:endParaRPr lang="cs-CZ" sz="40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9640" y="1556792"/>
            <a:ext cx="8229600" cy="4525963"/>
          </a:xfrm>
        </p:spPr>
        <p:txBody>
          <a:bodyPr>
            <a:normAutofit/>
          </a:bodyPr>
          <a:lstStyle/>
          <a:p>
            <a:r>
              <a:rPr lang="cs-CZ" b="1" dirty="0" smtClean="0"/>
              <a:t>Archiv závěrečných prací MU </a:t>
            </a:r>
            <a:r>
              <a:rPr lang="cs-CZ" sz="2800" dirty="0" smtClean="0"/>
              <a:t>(bakalářské, magisterské, disertační)</a:t>
            </a:r>
            <a:r>
              <a:rPr lang="cs-CZ" b="1" dirty="0" smtClean="0"/>
              <a:t> </a:t>
            </a:r>
            <a:r>
              <a:rPr lang="cs-CZ" sz="2400" dirty="0" smtClean="0">
                <a:hlinkClick r:id="rId3"/>
              </a:rPr>
              <a:t>http://is.muni.cz/thesis/</a:t>
            </a:r>
            <a:endParaRPr lang="cs-CZ" sz="2400" dirty="0" smtClean="0"/>
          </a:p>
          <a:p>
            <a:endParaRPr lang="cs-CZ" b="1" dirty="0" smtClean="0"/>
          </a:p>
          <a:p>
            <a:r>
              <a:rPr lang="cs-CZ" b="1" dirty="0" smtClean="0"/>
              <a:t>DIVA</a:t>
            </a:r>
            <a:r>
              <a:rPr lang="cs-CZ" dirty="0" smtClean="0"/>
              <a:t> </a:t>
            </a:r>
            <a:r>
              <a:rPr lang="cs-CZ" sz="2800" dirty="0" smtClean="0"/>
              <a:t>(vyhledávač vědeckých publikací a studentských prací uložených na 35 skandinávských univerzitách) </a:t>
            </a:r>
            <a:r>
              <a:rPr lang="cs-CZ" sz="2000" dirty="0" smtClean="0">
                <a:hlinkClick r:id="rId4"/>
              </a:rPr>
              <a:t>http://www.diva-</a:t>
            </a:r>
            <a:r>
              <a:rPr lang="cs-CZ" sz="2000" dirty="0" err="1" smtClean="0">
                <a:hlinkClick r:id="rId4"/>
              </a:rPr>
              <a:t>portal.org</a:t>
            </a:r>
            <a:r>
              <a:rPr lang="cs-CZ" sz="2000" dirty="0" smtClean="0">
                <a:hlinkClick r:id="rId4"/>
              </a:rPr>
              <a:t>/</a:t>
            </a:r>
            <a:r>
              <a:rPr lang="cs-CZ" sz="2000" dirty="0" err="1" smtClean="0">
                <a:hlinkClick r:id="rId4"/>
              </a:rPr>
              <a:t>smash</a:t>
            </a:r>
            <a:r>
              <a:rPr lang="cs-CZ" sz="2000" dirty="0" smtClean="0">
                <a:hlinkClick r:id="rId4"/>
              </a:rPr>
              <a:t>/</a:t>
            </a:r>
            <a:r>
              <a:rPr lang="cs-CZ" sz="2000" dirty="0" err="1" smtClean="0">
                <a:hlinkClick r:id="rId4"/>
              </a:rPr>
              <a:t>search.jsf</a:t>
            </a:r>
            <a:endParaRPr lang="cs-CZ" sz="2000" dirty="0" smtClean="0"/>
          </a:p>
          <a:p>
            <a:endParaRPr lang="cs-CZ" sz="2000" dirty="0" smtClean="0"/>
          </a:p>
          <a:p>
            <a:r>
              <a:rPr lang="cs-CZ" b="1" dirty="0" smtClean="0"/>
              <a:t>ETH-e </a:t>
            </a:r>
            <a:r>
              <a:rPr lang="cs-CZ" b="1" dirty="0" err="1" smtClean="0"/>
              <a:t>collection</a:t>
            </a:r>
            <a:r>
              <a:rPr lang="cs-CZ" b="1" dirty="0" smtClean="0"/>
              <a:t> </a:t>
            </a:r>
            <a:r>
              <a:rPr lang="cs-CZ" sz="2800" dirty="0" smtClean="0"/>
              <a:t>(veřejné úložiště univerzity v </a:t>
            </a:r>
            <a:r>
              <a:rPr lang="cs-CZ" sz="2800" dirty="0" err="1" smtClean="0"/>
              <a:t>Zürichu</a:t>
            </a:r>
            <a:r>
              <a:rPr lang="cs-CZ" sz="2800" dirty="0" smtClean="0"/>
              <a:t>) </a:t>
            </a:r>
            <a:r>
              <a:rPr lang="cs-CZ" sz="2000" dirty="0" smtClean="0">
                <a:hlinkClick r:id="rId5"/>
              </a:rPr>
              <a:t>http://e-</a:t>
            </a:r>
            <a:r>
              <a:rPr lang="cs-CZ" sz="2000" dirty="0" err="1" smtClean="0">
                <a:hlinkClick r:id="rId5"/>
              </a:rPr>
              <a:t>collection.library.ethz.ch</a:t>
            </a:r>
            <a:r>
              <a:rPr lang="cs-CZ" sz="2000" dirty="0" smtClean="0">
                <a:hlinkClick r:id="rId5"/>
              </a:rPr>
              <a:t>/index.</a:t>
            </a:r>
            <a:r>
              <a:rPr lang="cs-CZ" sz="2000" dirty="0" err="1" smtClean="0">
                <a:hlinkClick r:id="rId5"/>
              </a:rPr>
              <a:t>php</a:t>
            </a:r>
            <a:r>
              <a:rPr lang="cs-CZ" sz="2000" dirty="0" smtClean="0">
                <a:hlinkClick r:id="rId5"/>
              </a:rPr>
              <a:t>?</a:t>
            </a:r>
            <a:r>
              <a:rPr lang="cs-CZ" sz="2000" dirty="0" err="1" smtClean="0">
                <a:hlinkClick r:id="rId5"/>
              </a:rPr>
              <a:t>lang</a:t>
            </a:r>
            <a:r>
              <a:rPr lang="cs-CZ" sz="2000" dirty="0" smtClean="0">
                <a:hlinkClick r:id="rId5"/>
              </a:rPr>
              <a:t>=</a:t>
            </a:r>
            <a:r>
              <a:rPr lang="cs-CZ" sz="2000" dirty="0" err="1" smtClean="0">
                <a:hlinkClick r:id="rId5"/>
              </a:rPr>
              <a:t>en</a:t>
            </a:r>
            <a:endParaRPr lang="cs-CZ" sz="2800" dirty="0" smtClean="0"/>
          </a:p>
          <a:p>
            <a:endParaRPr lang="cs-CZ" b="1" dirty="0" smtClean="0"/>
          </a:p>
          <a:p>
            <a:endParaRPr lang="cs-CZ" sz="2000" dirty="0"/>
          </a:p>
        </p:txBody>
      </p:sp>
      <p:pic>
        <p:nvPicPr>
          <p:cNvPr id="4" name="Picture 1033">
            <a:hlinkClick r:id="rId6"/>
          </p:cNvPr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596336" y="1129308"/>
            <a:ext cx="1439863" cy="1439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aphicFrame>
        <p:nvGraphicFramePr>
          <p:cNvPr id="1027" name="Object 3">
            <a:hlinkClick r:id="rId6"/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3218303"/>
              </p:ext>
            </p:extLst>
          </p:nvPr>
        </p:nvGraphicFramePr>
        <p:xfrm>
          <a:off x="6444208" y="5932768"/>
          <a:ext cx="2699792" cy="925232"/>
        </p:xfrm>
        <a:graphic>
          <a:graphicData uri="http://schemas.openxmlformats.org/presentationml/2006/ole">
            <p:oleObj spid="_x0000_s1040" name="Photo Editor Photo" r:id="rId8" imgW="2000000" imgH="685714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Domácí úkol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</a:t>
            </a:r>
            <a:r>
              <a:rPr lang="cs-CZ" dirty="0" smtClean="0"/>
              <a:t>yhledejte bibliografickou citaci k minimálně jedné odborné knize </a:t>
            </a:r>
            <a:r>
              <a:rPr lang="cs-CZ" dirty="0"/>
              <a:t>o</a:t>
            </a:r>
            <a:r>
              <a:rPr lang="cs-CZ" dirty="0" smtClean="0"/>
              <a:t> Vaší skupině a pomocí Souborného katalogu NKP ČR zjistěte, ve kterých tuzemských knihovnách je uložena, včetně jejich adres (případně ji zjistěte v knihovnách v blízkém zahraničí)</a:t>
            </a: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1869733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Knihovny (</a:t>
            </a:r>
            <a:r>
              <a:rPr lang="cs-CZ" b="1" i="1" dirty="0" err="1" smtClean="0"/>
              <a:t>libraries</a:t>
            </a:r>
            <a:r>
              <a:rPr lang="cs-CZ" b="1" dirty="0" smtClean="0"/>
              <a:t>)</a:t>
            </a:r>
            <a:endParaRPr lang="cs-CZ" b="1" dirty="0"/>
          </a:p>
        </p:txBody>
      </p:sp>
      <p:sp>
        <p:nvSpPr>
          <p:cNvPr id="4" name="Text Box 2"/>
          <p:cNvSpPr txBox="1">
            <a:spLocks noGrp="1" noChangeArrowheads="1"/>
          </p:cNvSpPr>
          <p:nvPr>
            <p:ph idx="1"/>
          </p:nvPr>
        </p:nvSpPr>
        <p:spPr bwMode="auto">
          <a:xfrm>
            <a:off x="457200" y="1600200"/>
            <a:ext cx="8229600" cy="38595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b="1" dirty="0" smtClean="0"/>
              <a:t>hlavní funkce knihoven:</a:t>
            </a:r>
          </a:p>
          <a:p>
            <a:pPr lvl="1"/>
            <a:r>
              <a:rPr lang="cs-CZ" b="1" dirty="0"/>
              <a:t>p</a:t>
            </a:r>
            <a:r>
              <a:rPr lang="cs-CZ" b="1" dirty="0" smtClean="0"/>
              <a:t>ůjčování </a:t>
            </a:r>
            <a:r>
              <a:rPr lang="cs-CZ" dirty="0" smtClean="0"/>
              <a:t>knih, monografií, časopisů apod.</a:t>
            </a:r>
          </a:p>
          <a:p>
            <a:pPr lvl="1"/>
            <a:r>
              <a:rPr lang="cs-CZ" b="1" dirty="0"/>
              <a:t>p</a:t>
            </a:r>
            <a:r>
              <a:rPr lang="cs-CZ" b="1" dirty="0" smtClean="0"/>
              <a:t>rezenční studium </a:t>
            </a:r>
            <a:r>
              <a:rPr lang="cs-CZ" dirty="0" smtClean="0"/>
              <a:t>časopisů, encyklopedií, knih a dalších monografií, fyzicky/elektronicky</a:t>
            </a:r>
          </a:p>
          <a:p>
            <a:pPr lvl="1"/>
            <a:r>
              <a:rPr lang="cs-CZ" b="1" dirty="0"/>
              <a:t>m</a:t>
            </a:r>
            <a:r>
              <a:rPr lang="cs-CZ" b="1" dirty="0" smtClean="0"/>
              <a:t>eziknihovní služba – </a:t>
            </a:r>
            <a:r>
              <a:rPr lang="cs-CZ" dirty="0" smtClean="0"/>
              <a:t>objednávání monografií či kopií článků z časopisů z dalších knihoven v ČR (zdarma/za malý poplatek) i zahraničí (za poplatek)</a:t>
            </a:r>
            <a:endParaRPr lang="en-GB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0"/>
            <a:ext cx="8229600" cy="1143000"/>
          </a:xfrm>
        </p:spPr>
        <p:txBody>
          <a:bodyPr>
            <a:normAutofit/>
          </a:bodyPr>
          <a:lstStyle/>
          <a:p>
            <a:r>
              <a:rPr lang="cs-CZ" sz="4000" b="1" dirty="0" smtClean="0"/>
              <a:t>Knihovna Ústavu botaniky a zoologie</a:t>
            </a:r>
            <a:endParaRPr lang="cs-CZ" sz="40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700808"/>
            <a:ext cx="8229600" cy="4525963"/>
          </a:xfrm>
        </p:spPr>
        <p:txBody>
          <a:bodyPr>
            <a:normAutofit lnSpcReduction="10000"/>
          </a:bodyPr>
          <a:lstStyle/>
          <a:p>
            <a:r>
              <a:rPr lang="cs-CZ" sz="2800" dirty="0" smtClean="0">
                <a:hlinkClick r:id="rId2"/>
              </a:rPr>
              <a:t>http://botzool.sci.muni.cz/library.php</a:t>
            </a:r>
            <a:endParaRPr lang="cs-CZ" sz="2800" dirty="0" smtClean="0"/>
          </a:p>
          <a:p>
            <a:r>
              <a:rPr lang="cs-CZ" sz="2800" dirty="0"/>
              <a:t>k</a:t>
            </a:r>
            <a:r>
              <a:rPr lang="cs-CZ" sz="2800" dirty="0" smtClean="0"/>
              <a:t>ampus A32, přízemí</a:t>
            </a:r>
          </a:p>
          <a:p>
            <a:r>
              <a:rPr lang="cs-CZ" sz="2800" dirty="0" smtClean="0"/>
              <a:t>dílčí knihovna </a:t>
            </a:r>
            <a:r>
              <a:rPr lang="cs-CZ" sz="2800" dirty="0" err="1" smtClean="0"/>
              <a:t>PřF</a:t>
            </a:r>
            <a:r>
              <a:rPr lang="cs-CZ" sz="2800" dirty="0" smtClean="0"/>
              <a:t> MU (90.000 jednotek)</a:t>
            </a:r>
          </a:p>
          <a:p>
            <a:r>
              <a:rPr lang="cs-CZ" sz="2800" dirty="0" smtClean="0"/>
              <a:t>časopisy včetně lokálních a muzejních periodik, knihy (včetně učebnic, regionálních faunistických děl apod.), závěrečné práce</a:t>
            </a:r>
          </a:p>
          <a:p>
            <a:r>
              <a:rPr lang="cs-CZ" sz="2800" dirty="0" smtClean="0"/>
              <a:t>Po 12.30-15.30, út-čt 9.00-15.30, pá 9.00-11.00, bezplatně</a:t>
            </a:r>
          </a:p>
          <a:p>
            <a:r>
              <a:rPr lang="cs-CZ" sz="2800" dirty="0"/>
              <a:t>v</a:t>
            </a:r>
            <a:r>
              <a:rPr lang="cs-CZ" sz="2800" dirty="0" smtClean="0"/>
              <a:t>yhledávání: souborný elektronický katalog MU (zjistěte si dopředu signaturu) </a:t>
            </a:r>
          </a:p>
          <a:p>
            <a:endParaRPr lang="cs-CZ" sz="2800" dirty="0"/>
          </a:p>
        </p:txBody>
      </p:sp>
      <p:pic>
        <p:nvPicPr>
          <p:cNvPr id="4" name="Obrázek 3" descr="logo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343800" y="1124744"/>
            <a:ext cx="1800200" cy="18002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-180528" y="0"/>
            <a:ext cx="8229600" cy="1143000"/>
          </a:xfrm>
        </p:spPr>
        <p:txBody>
          <a:bodyPr>
            <a:normAutofit/>
          </a:bodyPr>
          <a:lstStyle/>
          <a:p>
            <a:r>
              <a:rPr lang="cs-CZ" sz="4000" b="1" dirty="0" smtClean="0"/>
              <a:t>Ústřední knihovna </a:t>
            </a:r>
            <a:r>
              <a:rPr lang="cs-CZ" sz="4000" b="1" dirty="0" err="1" smtClean="0"/>
              <a:t>PřF</a:t>
            </a:r>
            <a:r>
              <a:rPr lang="cs-CZ" sz="4000" b="1" dirty="0" smtClean="0"/>
              <a:t> MU</a:t>
            </a:r>
            <a:endParaRPr lang="cs-CZ" sz="40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052737"/>
            <a:ext cx="8229600" cy="1800200"/>
          </a:xfrm>
        </p:spPr>
        <p:txBody>
          <a:bodyPr>
            <a:normAutofit/>
          </a:bodyPr>
          <a:lstStyle/>
          <a:p>
            <a:r>
              <a:rPr lang="cs-CZ" sz="2800" dirty="0" smtClean="0">
                <a:hlinkClick r:id="rId2"/>
              </a:rPr>
              <a:t>http://knihovna.</a:t>
            </a:r>
            <a:r>
              <a:rPr lang="cs-CZ" sz="2800" dirty="0" err="1" smtClean="0">
                <a:hlinkClick r:id="rId2"/>
              </a:rPr>
              <a:t>sci.muni.cz</a:t>
            </a:r>
            <a:r>
              <a:rPr lang="cs-CZ" sz="2800" dirty="0" smtClean="0">
                <a:hlinkClick r:id="rId2"/>
              </a:rPr>
              <a:t>/</a:t>
            </a:r>
            <a:endParaRPr lang="cs-CZ" sz="2800" dirty="0" smtClean="0"/>
          </a:p>
          <a:p>
            <a:r>
              <a:rPr lang="cs-CZ" sz="2800" dirty="0" smtClean="0"/>
              <a:t>Kotlářská 2</a:t>
            </a:r>
          </a:p>
          <a:p>
            <a:r>
              <a:rPr lang="cs-CZ" sz="2800" dirty="0" smtClean="0"/>
              <a:t>Po-</a:t>
            </a:r>
            <a:r>
              <a:rPr lang="cs-CZ" sz="2800" dirty="0" err="1" smtClean="0"/>
              <a:t>čt</a:t>
            </a:r>
            <a:r>
              <a:rPr lang="cs-CZ" sz="2800" dirty="0" smtClean="0"/>
              <a:t> 9.00-18.00, </a:t>
            </a:r>
            <a:r>
              <a:rPr lang="cs-CZ" sz="2800" dirty="0" err="1" smtClean="0"/>
              <a:t>pá</a:t>
            </a:r>
            <a:r>
              <a:rPr lang="cs-CZ" sz="2800" dirty="0" smtClean="0"/>
              <a:t> 9.00-15.00</a:t>
            </a:r>
          </a:p>
          <a:p>
            <a:endParaRPr lang="cs-CZ" sz="2800" dirty="0"/>
          </a:p>
        </p:txBody>
      </p:sp>
      <p:pic>
        <p:nvPicPr>
          <p:cNvPr id="5" name="Picture 10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164288" y="0"/>
            <a:ext cx="1979712" cy="1979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Nadpis 1"/>
          <p:cNvSpPr txBox="1">
            <a:spLocks/>
          </p:cNvSpPr>
          <p:nvPr/>
        </p:nvSpPr>
        <p:spPr>
          <a:xfrm>
            <a:off x="179512" y="3068960"/>
            <a:ext cx="745232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Knihovna</a:t>
            </a:r>
            <a:r>
              <a:rPr kumimoji="0" lang="cs-CZ" sz="40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univerzitního kampusu</a:t>
            </a:r>
            <a:endParaRPr kumimoji="0" lang="cs-CZ" sz="40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7" name="Obrázek 6" descr="logo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6871791" y="4077072"/>
            <a:ext cx="2070230" cy="1944216"/>
          </a:xfrm>
          <a:prstGeom prst="rect">
            <a:avLst/>
          </a:prstGeom>
        </p:spPr>
      </p:pic>
      <p:sp>
        <p:nvSpPr>
          <p:cNvPr id="9" name="Zástupný symbol pro obsah 2"/>
          <p:cNvSpPr txBox="1">
            <a:spLocks/>
          </p:cNvSpPr>
          <p:nvPr/>
        </p:nvSpPr>
        <p:spPr>
          <a:xfrm>
            <a:off x="467544" y="4365104"/>
            <a:ext cx="8229600" cy="1800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cs-CZ" sz="2800" dirty="0">
                <a:hlinkClick r:id="rId6"/>
              </a:rPr>
              <a:t>https://kuk.muni.cz</a:t>
            </a:r>
            <a:r>
              <a:rPr lang="cs-CZ" sz="2800" dirty="0" smtClean="0">
                <a:hlinkClick r:id="rId6"/>
              </a:rPr>
              <a:t>/</a:t>
            </a:r>
            <a:endParaRPr lang="cs-CZ" sz="2800" dirty="0" smtClean="0"/>
          </a:p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cs-CZ" sz="2800" dirty="0" smtClean="0"/>
              <a:t>215.000 svazků (z toho 34.000 </a:t>
            </a:r>
            <a:r>
              <a:rPr lang="cs-CZ" sz="2800" dirty="0" err="1" smtClean="0"/>
              <a:t>PřF</a:t>
            </a:r>
            <a:r>
              <a:rPr lang="cs-CZ" sz="2800" dirty="0" smtClean="0"/>
              <a:t> MU)</a:t>
            </a:r>
            <a:endParaRPr kumimoji="0" lang="cs-CZ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cs-CZ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Po-čt 8.00-19.00, pá 8.00-18.00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cs-CZ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cs-CZ" sz="4900" b="1" dirty="0" smtClean="0"/>
              <a:t>Souborný katalog knihoven MU</a:t>
            </a:r>
            <a:r>
              <a:rPr lang="cs-CZ" sz="4000" b="1" dirty="0" smtClean="0"/>
              <a:t/>
            </a:r>
            <a:br>
              <a:rPr lang="cs-CZ" sz="4000" b="1" dirty="0" smtClean="0"/>
            </a:br>
            <a:r>
              <a:rPr lang="cs-CZ" sz="3600" dirty="0" smtClean="0"/>
              <a:t>https://aleph.muni.cz</a:t>
            </a:r>
            <a:endParaRPr lang="cs-CZ" sz="3600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696" y="2276872"/>
            <a:ext cx="9145662" cy="38164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61588" y="7737"/>
            <a:ext cx="8435280" cy="1143000"/>
          </a:xfrm>
        </p:spPr>
        <p:txBody>
          <a:bodyPr>
            <a:normAutofit/>
          </a:bodyPr>
          <a:lstStyle/>
          <a:p>
            <a:r>
              <a:rPr lang="cs-CZ" sz="3600" b="1" dirty="0" smtClean="0"/>
              <a:t>Další významné zoologické knihovny v Brně</a:t>
            </a:r>
            <a:endParaRPr lang="cs-CZ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003792"/>
            <a:ext cx="8229600" cy="5593559"/>
          </a:xfrm>
        </p:spPr>
        <p:txBody>
          <a:bodyPr>
            <a:normAutofit/>
          </a:bodyPr>
          <a:lstStyle/>
          <a:p>
            <a:r>
              <a:rPr lang="cs-CZ" sz="2000" b="1" dirty="0" smtClean="0"/>
              <a:t>Ústav biologie obratlovců AV ČR</a:t>
            </a:r>
          </a:p>
          <a:p>
            <a:pPr lvl="1"/>
            <a:r>
              <a:rPr lang="cs-CZ" sz="1800" dirty="0">
                <a:hlinkClick r:id="rId2"/>
              </a:rPr>
              <a:t>http://</a:t>
            </a:r>
            <a:r>
              <a:rPr lang="cs-CZ" sz="1800" dirty="0" smtClean="0">
                <a:hlinkClick r:id="rId2"/>
              </a:rPr>
              <a:t>www.ivb.cz/knihovna.html</a:t>
            </a:r>
            <a:endParaRPr lang="cs-CZ" sz="1800" dirty="0" smtClean="0"/>
          </a:p>
          <a:p>
            <a:pPr lvl="1"/>
            <a:r>
              <a:rPr lang="cs-CZ" sz="1800" dirty="0" smtClean="0"/>
              <a:t>Květná 8, Brno-Stránice</a:t>
            </a:r>
          </a:p>
          <a:p>
            <a:r>
              <a:rPr lang="cs-CZ" sz="2000" b="1" dirty="0" smtClean="0"/>
              <a:t>Moravské zemské muzeum</a:t>
            </a:r>
          </a:p>
          <a:p>
            <a:pPr lvl="1"/>
            <a:r>
              <a:rPr lang="cs-CZ" sz="1800" dirty="0" smtClean="0">
                <a:hlinkClick r:id="rId3"/>
              </a:rPr>
              <a:t>http://www.</a:t>
            </a:r>
            <a:r>
              <a:rPr lang="cs-CZ" sz="1800" dirty="0" err="1" smtClean="0">
                <a:hlinkClick r:id="rId3"/>
              </a:rPr>
              <a:t>mzm.cz</a:t>
            </a:r>
            <a:r>
              <a:rPr lang="cs-CZ" sz="1800" dirty="0" smtClean="0">
                <a:hlinkClick r:id="rId3"/>
              </a:rPr>
              <a:t>/</a:t>
            </a:r>
            <a:r>
              <a:rPr lang="cs-CZ" sz="1800" dirty="0" err="1" smtClean="0">
                <a:hlinkClick r:id="rId3"/>
              </a:rPr>
              <a:t>vedeckaknihovna</a:t>
            </a:r>
            <a:r>
              <a:rPr lang="cs-CZ" sz="1800" dirty="0" smtClean="0">
                <a:hlinkClick r:id="rId3"/>
              </a:rPr>
              <a:t>/</a:t>
            </a:r>
            <a:endParaRPr lang="cs-CZ" sz="1800" dirty="0" smtClean="0"/>
          </a:p>
          <a:p>
            <a:pPr lvl="1"/>
            <a:r>
              <a:rPr lang="cs-CZ" sz="1800" dirty="0" smtClean="0"/>
              <a:t>Kapucínské nám. 8 + odborná oddělení (400.000 svazků, časopisy, knihy, separáty, jen 20 % v online katalogu!)</a:t>
            </a:r>
            <a:endParaRPr lang="cs-CZ" sz="1800" b="1" dirty="0"/>
          </a:p>
          <a:p>
            <a:r>
              <a:rPr lang="cs-CZ" sz="2000" b="1" dirty="0"/>
              <a:t>Moravská zemská knihovna</a:t>
            </a:r>
          </a:p>
          <a:p>
            <a:pPr lvl="1"/>
            <a:r>
              <a:rPr lang="cs-CZ" sz="1800" dirty="0">
                <a:hlinkClick r:id="rId4"/>
              </a:rPr>
              <a:t>http://www.mzk.cz/</a:t>
            </a:r>
            <a:endParaRPr lang="cs-CZ" sz="1800" dirty="0"/>
          </a:p>
          <a:p>
            <a:pPr lvl="1"/>
            <a:r>
              <a:rPr lang="cs-CZ" sz="1800" dirty="0"/>
              <a:t>Kounicova 65a</a:t>
            </a:r>
          </a:p>
          <a:p>
            <a:pPr lvl="1"/>
            <a:r>
              <a:rPr lang="cs-CZ" sz="1800" dirty="0"/>
              <a:t>založena 1808, </a:t>
            </a:r>
            <a:r>
              <a:rPr lang="cs-CZ" sz="1800" dirty="0" err="1"/>
              <a:t>zj</a:t>
            </a:r>
            <a:r>
              <a:rPr lang="cs-CZ" sz="1800" dirty="0"/>
              <a:t>. česká literatura po roce 1935, 4 miliony knih, 3 tisíce časopisů (druhá největší knihovna v ČR)</a:t>
            </a:r>
          </a:p>
          <a:p>
            <a:r>
              <a:rPr lang="cs-CZ" sz="2000" b="1" dirty="0" smtClean="0"/>
              <a:t>Mendelova univerzita</a:t>
            </a:r>
          </a:p>
          <a:p>
            <a:pPr lvl="1"/>
            <a:r>
              <a:rPr lang="cs-CZ" sz="1800" dirty="0">
                <a:hlinkClick r:id="rId5"/>
              </a:rPr>
              <a:t>https://katalog.mendelu.cz</a:t>
            </a:r>
            <a:r>
              <a:rPr lang="cs-CZ" sz="1800" dirty="0" smtClean="0">
                <a:hlinkClick r:id="rId5"/>
              </a:rPr>
              <a:t>/</a:t>
            </a:r>
            <a:endParaRPr lang="cs-CZ" sz="1800" dirty="0" smtClean="0"/>
          </a:p>
          <a:p>
            <a:pPr lvl="1"/>
            <a:r>
              <a:rPr lang="cs-CZ" sz="1800" dirty="0" smtClean="0"/>
              <a:t>Zemědělská 1, Brno-Černá Pole</a:t>
            </a:r>
          </a:p>
          <a:p>
            <a:pPr lvl="1"/>
            <a:endParaRPr lang="cs-CZ" sz="1800" dirty="0"/>
          </a:p>
        </p:txBody>
      </p:sp>
      <p:pic>
        <p:nvPicPr>
          <p:cNvPr id="4" name="Obrázek 3" descr="logo.gif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7941060" y="2348880"/>
            <a:ext cx="1080120" cy="1066092"/>
          </a:xfrm>
          <a:prstGeom prst="rect">
            <a:avLst/>
          </a:prstGeom>
        </p:spPr>
      </p:pic>
      <p:pic>
        <p:nvPicPr>
          <p:cNvPr id="5" name="Obrázek 4" descr="top2.jpg"/>
          <p:cNvPicPr>
            <a:picLocks noChangeAspect="1"/>
          </p:cNvPicPr>
          <p:nvPr/>
        </p:nvPicPr>
        <p:blipFill>
          <a:blip r:embed="rId7" cstate="print"/>
          <a:srcRect l="2279" r="85589" b="6385"/>
          <a:stretch>
            <a:fillRect/>
          </a:stretch>
        </p:blipFill>
        <p:spPr>
          <a:xfrm>
            <a:off x="6133628" y="1030437"/>
            <a:ext cx="780159" cy="1116356"/>
          </a:xfrm>
          <a:prstGeom prst="rect">
            <a:avLst/>
          </a:prstGeom>
        </p:spPr>
      </p:pic>
      <p:pic>
        <p:nvPicPr>
          <p:cNvPr id="6" name="Obrázek 5" descr="logo.pn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6647636" y="4942564"/>
            <a:ext cx="2244844" cy="697029"/>
          </a:xfrm>
          <a:prstGeom prst="rect">
            <a:avLst/>
          </a:prstGeom>
        </p:spPr>
      </p:pic>
      <p:pic>
        <p:nvPicPr>
          <p:cNvPr id="7" name="Obrázek 6" descr="images.jp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4912831" y="4797152"/>
            <a:ext cx="1610876" cy="987855"/>
          </a:xfrm>
          <a:prstGeom prst="rect">
            <a:avLst/>
          </a:prstGeom>
        </p:spPr>
      </p:pic>
      <p:pic>
        <p:nvPicPr>
          <p:cNvPr id="8" name="Obrázek 7" descr="bez názvu.png"/>
          <p:cNvPicPr>
            <a:picLocks noChangeAspect="1"/>
          </p:cNvPicPr>
          <p:nvPr/>
        </p:nvPicPr>
        <p:blipFill>
          <a:blip r:embed="rId10" cstate="print"/>
          <a:stretch>
            <a:fillRect/>
          </a:stretch>
        </p:blipFill>
        <p:spPr>
          <a:xfrm>
            <a:off x="4579228" y="1052736"/>
            <a:ext cx="1469524" cy="110072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0"/>
            <a:ext cx="8229600" cy="1143000"/>
          </a:xfrm>
        </p:spPr>
        <p:txBody>
          <a:bodyPr>
            <a:normAutofit/>
          </a:bodyPr>
          <a:lstStyle/>
          <a:p>
            <a:r>
              <a:rPr lang="cs-CZ" sz="4000" b="1" dirty="0" smtClean="0"/>
              <a:t>Souborný katalog ČR</a:t>
            </a:r>
            <a:endParaRPr lang="cs-CZ" sz="40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052736"/>
            <a:ext cx="8229600" cy="4525963"/>
          </a:xfrm>
        </p:spPr>
        <p:txBody>
          <a:bodyPr>
            <a:normAutofit/>
          </a:bodyPr>
          <a:lstStyle/>
          <a:p>
            <a:r>
              <a:rPr lang="cs-CZ" sz="2800" dirty="0" smtClean="0"/>
              <a:t>Národní knihovna ČR, Klementinum, Praha, </a:t>
            </a:r>
            <a:r>
              <a:rPr lang="cs-CZ" sz="2800" dirty="0" smtClean="0">
                <a:hlinkClick r:id="rId2"/>
              </a:rPr>
              <a:t>http</a:t>
            </a:r>
            <a:r>
              <a:rPr lang="cs-CZ" sz="2800" dirty="0">
                <a:hlinkClick r:id="rId2"/>
              </a:rPr>
              <a:t>://www.caslin.cz</a:t>
            </a:r>
            <a:r>
              <a:rPr lang="cs-CZ" sz="2800" dirty="0" smtClean="0">
                <a:hlinkClick r:id="rId2"/>
              </a:rPr>
              <a:t>/</a:t>
            </a:r>
            <a:endParaRPr lang="cs-CZ" sz="2800" dirty="0" smtClean="0"/>
          </a:p>
          <a:p>
            <a:r>
              <a:rPr lang="cs-CZ" sz="2800" dirty="0" smtClean="0"/>
              <a:t>vyhledat dokument z jednoho uživatelského rozhraní a zjistit, která knihovna má dokument ve fondu</a:t>
            </a:r>
          </a:p>
        </p:txBody>
      </p:sp>
      <p:pic>
        <p:nvPicPr>
          <p:cNvPr id="5" name="Obrázek 4" descr="sk-logo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308304" y="0"/>
            <a:ext cx="1698780" cy="1061737"/>
          </a:xfrm>
          <a:prstGeom prst="rect">
            <a:avLst/>
          </a:prstGeom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1519" y="3284984"/>
            <a:ext cx="8851715" cy="32403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8229600" cy="1143000"/>
          </a:xfrm>
        </p:spPr>
        <p:txBody>
          <a:bodyPr>
            <a:normAutofit/>
          </a:bodyPr>
          <a:lstStyle/>
          <a:p>
            <a:r>
              <a:rPr lang="cs-CZ" sz="4000" b="1" dirty="0" smtClean="0"/>
              <a:t>Mezinárodní knihovní katalogy</a:t>
            </a:r>
            <a:endParaRPr lang="cs-CZ" sz="40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916832"/>
            <a:ext cx="8229600" cy="4525963"/>
          </a:xfrm>
        </p:spPr>
        <p:txBody>
          <a:bodyPr/>
          <a:lstStyle/>
          <a:p>
            <a:r>
              <a:rPr lang="cs-CZ" b="1" dirty="0" err="1" smtClean="0"/>
              <a:t>WorldCat</a:t>
            </a:r>
            <a:endParaRPr lang="cs-CZ" dirty="0"/>
          </a:p>
          <a:p>
            <a:pPr lvl="1"/>
            <a:r>
              <a:rPr lang="cs-CZ" dirty="0" smtClean="0">
                <a:hlinkClick r:id="rId2"/>
              </a:rPr>
              <a:t>https://www.worldcat.org/</a:t>
            </a:r>
            <a:endParaRPr lang="cs-CZ" dirty="0" smtClean="0"/>
          </a:p>
          <a:p>
            <a:pPr lvl="1"/>
            <a:r>
              <a:rPr lang="cs-CZ" dirty="0"/>
              <a:t>v</a:t>
            </a:r>
            <a:r>
              <a:rPr lang="cs-CZ" dirty="0" smtClean="0"/>
              <a:t>íc než 70.000 knihoven z 112 zemí celého světa</a:t>
            </a:r>
          </a:p>
          <a:p>
            <a:r>
              <a:rPr lang="cs-CZ" b="1" dirty="0" err="1" smtClean="0"/>
              <a:t>Karlsruher</a:t>
            </a:r>
            <a:r>
              <a:rPr lang="cs-CZ" b="1" dirty="0" smtClean="0"/>
              <a:t> </a:t>
            </a:r>
            <a:r>
              <a:rPr lang="cs-CZ" b="1" dirty="0" err="1" smtClean="0"/>
              <a:t>Virtueller</a:t>
            </a:r>
            <a:r>
              <a:rPr lang="cs-CZ" b="1" dirty="0" smtClean="0"/>
              <a:t> Katalog (KVK)</a:t>
            </a:r>
            <a:endParaRPr lang="cs-CZ" dirty="0" smtClean="0"/>
          </a:p>
          <a:p>
            <a:pPr lvl="1"/>
            <a:r>
              <a:rPr lang="cs-CZ" sz="2400" dirty="0" smtClean="0">
                <a:hlinkClick r:id="rId3"/>
              </a:rPr>
              <a:t>https://kvk.bibliothek.kit.edu</a:t>
            </a:r>
            <a:r>
              <a:rPr lang="cs-CZ" sz="2400" dirty="0" smtClean="0">
                <a:hlinkClick r:id="rId3"/>
              </a:rPr>
              <a:t>/</a:t>
            </a:r>
            <a:endParaRPr lang="cs-CZ" sz="2400" dirty="0" smtClean="0"/>
          </a:p>
          <a:p>
            <a:pPr lvl="1"/>
            <a:r>
              <a:rPr lang="cs-CZ" sz="2400" dirty="0" smtClean="0"/>
              <a:t>zejména </a:t>
            </a:r>
            <a:r>
              <a:rPr lang="cs-CZ" sz="2400" dirty="0" smtClean="0"/>
              <a:t>(nejen) knihovny německy mluvících zemí</a:t>
            </a:r>
            <a:endParaRPr lang="cs-CZ" sz="3200" dirty="0" smtClean="0"/>
          </a:p>
          <a:p>
            <a:pPr lvl="1"/>
            <a:endParaRPr lang="cs-CZ" dirty="0" smtClean="0"/>
          </a:p>
          <a:p>
            <a:endParaRPr lang="cs-CZ" dirty="0"/>
          </a:p>
        </p:txBody>
      </p:sp>
      <p:pic>
        <p:nvPicPr>
          <p:cNvPr id="4" name="Obrázek 3" descr="kvk_kit_logo_header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67544" y="5373216"/>
            <a:ext cx="7688580" cy="830580"/>
          </a:xfrm>
          <a:prstGeom prst="rect">
            <a:avLst/>
          </a:prstGeom>
        </p:spPr>
      </p:pic>
      <p:pic>
        <p:nvPicPr>
          <p:cNvPr id="5" name="Obrázek 4" descr="logo_wcmasthead_en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5292080" y="1844824"/>
            <a:ext cx="3494506" cy="108012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116632"/>
            <a:ext cx="8229600" cy="1143000"/>
          </a:xfrm>
        </p:spPr>
        <p:txBody>
          <a:bodyPr/>
          <a:lstStyle/>
          <a:p>
            <a:r>
              <a:rPr lang="cs-CZ" b="1" dirty="0"/>
              <a:t>E</a:t>
            </a:r>
            <a:r>
              <a:rPr lang="cs-CZ" b="1" dirty="0" smtClean="0"/>
              <a:t>lektronické knihy dostupné z MU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412776"/>
            <a:ext cx="8229600" cy="4525963"/>
          </a:xfrm>
        </p:spPr>
        <p:txBody>
          <a:bodyPr>
            <a:normAutofit fontScale="77500" lnSpcReduction="20000"/>
          </a:bodyPr>
          <a:lstStyle/>
          <a:p>
            <a:r>
              <a:rPr lang="cs-CZ" b="1" dirty="0" smtClean="0"/>
              <a:t>EBSCO </a:t>
            </a:r>
            <a:r>
              <a:rPr lang="cs-CZ" b="1" dirty="0" err="1" smtClean="0"/>
              <a:t>eBooks</a:t>
            </a:r>
            <a:r>
              <a:rPr lang="cs-CZ" b="1" dirty="0" smtClean="0"/>
              <a:t> </a:t>
            </a:r>
            <a:r>
              <a:rPr lang="cs-CZ" b="1" dirty="0" err="1" smtClean="0"/>
              <a:t>Academic</a:t>
            </a:r>
            <a:r>
              <a:rPr lang="cs-CZ" b="1" dirty="0" smtClean="0"/>
              <a:t> </a:t>
            </a:r>
            <a:r>
              <a:rPr lang="cs-CZ" b="1" dirty="0" err="1" smtClean="0"/>
              <a:t>Collection</a:t>
            </a:r>
            <a:endParaRPr lang="cs-CZ" b="1" dirty="0" smtClean="0"/>
          </a:p>
          <a:p>
            <a:pPr lvl="1"/>
            <a:r>
              <a:rPr lang="cs-CZ" sz="2000" dirty="0" smtClean="0">
                <a:hlinkClick r:id="rId2"/>
              </a:rPr>
              <a:t>http://</a:t>
            </a:r>
            <a:r>
              <a:rPr lang="cs-CZ" sz="2000" dirty="0" smtClean="0">
                <a:hlinkClick r:id="rId2"/>
              </a:rPr>
              <a:t>web.a.</a:t>
            </a:r>
            <a:r>
              <a:rPr lang="cs-CZ" sz="2000" dirty="0" err="1" smtClean="0">
                <a:hlinkClick r:id="rId2"/>
              </a:rPr>
              <a:t>ebscohost.com</a:t>
            </a:r>
            <a:r>
              <a:rPr lang="cs-CZ" sz="2000" dirty="0" smtClean="0">
                <a:hlinkClick r:id="rId2"/>
              </a:rPr>
              <a:t>/</a:t>
            </a:r>
            <a:r>
              <a:rPr lang="cs-CZ" sz="2000" dirty="0" err="1" smtClean="0">
                <a:hlinkClick r:id="rId2"/>
              </a:rPr>
              <a:t>ehost</a:t>
            </a:r>
            <a:r>
              <a:rPr lang="cs-CZ" sz="2000" dirty="0" smtClean="0">
                <a:hlinkClick r:id="rId2"/>
              </a:rPr>
              <a:t>/</a:t>
            </a:r>
            <a:r>
              <a:rPr lang="cs-CZ" sz="2000" dirty="0" err="1" smtClean="0">
                <a:hlinkClick r:id="rId2"/>
              </a:rPr>
              <a:t>search</a:t>
            </a:r>
            <a:r>
              <a:rPr lang="cs-CZ" sz="2000" dirty="0" smtClean="0">
                <a:hlinkClick r:id="rId2"/>
              </a:rPr>
              <a:t>/</a:t>
            </a:r>
            <a:r>
              <a:rPr lang="cs-CZ" sz="2000" dirty="0" err="1" smtClean="0">
                <a:hlinkClick r:id="rId2"/>
              </a:rPr>
              <a:t>selectdb</a:t>
            </a:r>
            <a:r>
              <a:rPr lang="cs-CZ" sz="2000" dirty="0" smtClean="0">
                <a:hlinkClick r:id="rId2"/>
              </a:rPr>
              <a:t>?vid=0&amp;</a:t>
            </a:r>
            <a:r>
              <a:rPr lang="cs-CZ" sz="2000" dirty="0" err="1" smtClean="0">
                <a:hlinkClick r:id="rId2"/>
              </a:rPr>
              <a:t>sid</a:t>
            </a:r>
            <a:r>
              <a:rPr lang="cs-CZ" sz="2000" dirty="0" smtClean="0">
                <a:hlinkClick r:id="rId2"/>
              </a:rPr>
              <a:t>=e37d30b5-ff5f-43ba-b817-d12b882bb24a%40sessionmgr4006</a:t>
            </a:r>
            <a:endParaRPr lang="cs-CZ" sz="2000" dirty="0" smtClean="0"/>
          </a:p>
          <a:p>
            <a:pPr lvl="1"/>
            <a:r>
              <a:rPr lang="cs-CZ" dirty="0" smtClean="0"/>
              <a:t>133 </a:t>
            </a:r>
            <a:r>
              <a:rPr lang="cs-CZ" dirty="0" smtClean="0"/>
              <a:t>tisíc knih z různých oborů a od různých vydavatelů </a:t>
            </a:r>
            <a:r>
              <a:rPr lang="en-US" dirty="0"/>
              <a:t>(Elsevier Science, Oxford Academic Press, MIT Press, Sage, </a:t>
            </a:r>
            <a:r>
              <a:rPr lang="en-US" dirty="0" smtClean="0"/>
              <a:t>Wiley</a:t>
            </a:r>
            <a:r>
              <a:rPr lang="cs-CZ" dirty="0" smtClean="0"/>
              <a:t> apod.)</a:t>
            </a:r>
          </a:p>
          <a:p>
            <a:pPr lvl="1"/>
            <a:r>
              <a:rPr lang="cs-CZ" dirty="0"/>
              <a:t>i</a:t>
            </a:r>
            <a:r>
              <a:rPr lang="cs-CZ" dirty="0" smtClean="0"/>
              <a:t>ntegrováno do vyhledávacího systému DISCOVERY</a:t>
            </a:r>
          </a:p>
          <a:p>
            <a:pPr lvl="1"/>
            <a:r>
              <a:rPr lang="cs-CZ" dirty="0"/>
              <a:t>č</a:t>
            </a:r>
            <a:r>
              <a:rPr lang="cs-CZ" dirty="0" smtClean="0"/>
              <a:t>tení online, u některých titulů výpůjčka off-line (na 7 dní) – nutno instalovat program Adobe Digital </a:t>
            </a:r>
            <a:r>
              <a:rPr lang="cs-CZ" dirty="0" err="1" smtClean="0"/>
              <a:t>Editions</a:t>
            </a:r>
            <a:endParaRPr lang="cs-CZ" dirty="0" smtClean="0"/>
          </a:p>
          <a:p>
            <a:r>
              <a:rPr lang="cs-CZ" b="1" dirty="0" err="1" smtClean="0"/>
              <a:t>Kluwer</a:t>
            </a:r>
            <a:r>
              <a:rPr lang="cs-CZ" b="1" dirty="0" smtClean="0"/>
              <a:t>/</a:t>
            </a:r>
            <a:r>
              <a:rPr lang="cs-CZ" b="1" dirty="0" err="1" smtClean="0"/>
              <a:t>Springer</a:t>
            </a:r>
            <a:r>
              <a:rPr lang="cs-CZ" b="1" dirty="0" smtClean="0"/>
              <a:t> </a:t>
            </a:r>
            <a:r>
              <a:rPr lang="cs-CZ" b="1" dirty="0" err="1" smtClean="0"/>
              <a:t>eContent</a:t>
            </a:r>
            <a:r>
              <a:rPr lang="cs-CZ" b="1" dirty="0" smtClean="0"/>
              <a:t> </a:t>
            </a:r>
            <a:r>
              <a:rPr lang="cs-CZ" sz="2000" dirty="0" smtClean="0">
                <a:hlinkClick r:id="rId3"/>
              </a:rPr>
              <a:t>http://ebooks.springerlink.com</a:t>
            </a:r>
            <a:endParaRPr lang="cs-CZ" sz="2400" dirty="0" smtClean="0"/>
          </a:p>
          <a:p>
            <a:pPr lvl="1"/>
            <a:r>
              <a:rPr lang="cs-CZ" dirty="0" smtClean="0"/>
              <a:t>68 volně dostupných titulů z medicíny a přírodních věd</a:t>
            </a:r>
          </a:p>
          <a:p>
            <a:r>
              <a:rPr lang="cs-CZ" b="1" dirty="0" err="1" smtClean="0"/>
              <a:t>Wiley</a:t>
            </a:r>
            <a:r>
              <a:rPr lang="cs-CZ" b="1" dirty="0" smtClean="0"/>
              <a:t> encyklopedie (e-</a:t>
            </a:r>
            <a:r>
              <a:rPr lang="cs-CZ" b="1" dirty="0" err="1" smtClean="0"/>
              <a:t>books</a:t>
            </a:r>
            <a:r>
              <a:rPr lang="cs-CZ" b="1" dirty="0" smtClean="0"/>
              <a:t>) </a:t>
            </a:r>
            <a:r>
              <a:rPr lang="cs-CZ" sz="2400" dirty="0" smtClean="0">
                <a:hlinkClick r:id="rId4"/>
              </a:rPr>
              <a:t>http://onlinelibrary.wiley.com/</a:t>
            </a:r>
            <a:r>
              <a:rPr lang="cs-CZ" sz="2400" dirty="0" smtClean="0"/>
              <a:t> </a:t>
            </a:r>
          </a:p>
          <a:p>
            <a:pPr lvl="1"/>
            <a:r>
              <a:rPr lang="cs-CZ" dirty="0" smtClean="0"/>
              <a:t>jen omezený výběr encyklopedií (molekulární biologie)</a:t>
            </a:r>
          </a:p>
          <a:p>
            <a:r>
              <a:rPr lang="cs-CZ" b="1" dirty="0" smtClean="0"/>
              <a:t>e-</a:t>
            </a:r>
            <a:r>
              <a:rPr lang="cs-CZ" b="1" dirty="0" err="1" smtClean="0"/>
              <a:t>books</a:t>
            </a:r>
            <a:r>
              <a:rPr lang="cs-CZ" b="1" dirty="0" smtClean="0"/>
              <a:t> </a:t>
            </a:r>
            <a:r>
              <a:rPr lang="cs-CZ" b="1" dirty="0" err="1" smtClean="0"/>
              <a:t>CzechELib</a:t>
            </a:r>
            <a:r>
              <a:rPr lang="cs-CZ" b="1" dirty="0" smtClean="0"/>
              <a:t> (</a:t>
            </a:r>
            <a:r>
              <a:rPr lang="cs-CZ" b="1" dirty="0" err="1" smtClean="0"/>
              <a:t>Elsevier</a:t>
            </a:r>
            <a:r>
              <a:rPr lang="cs-CZ" b="1" dirty="0" smtClean="0"/>
              <a:t>, </a:t>
            </a:r>
            <a:r>
              <a:rPr lang="cs-CZ" b="1" dirty="0" err="1" smtClean="0"/>
              <a:t>Springer</a:t>
            </a:r>
            <a:r>
              <a:rPr lang="cs-CZ" b="1" dirty="0" smtClean="0"/>
              <a:t>, </a:t>
            </a:r>
            <a:r>
              <a:rPr lang="cs-CZ" b="1" dirty="0" err="1" smtClean="0"/>
              <a:t>Taylor</a:t>
            </a:r>
            <a:r>
              <a:rPr lang="cs-CZ" b="1" dirty="0" smtClean="0"/>
              <a:t> </a:t>
            </a:r>
            <a:r>
              <a:rPr lang="en-US" b="1" dirty="0" smtClean="0"/>
              <a:t>&amp; </a:t>
            </a:r>
            <a:r>
              <a:rPr lang="cs-CZ" b="1" dirty="0" err="1" smtClean="0"/>
              <a:t>Francis</a:t>
            </a:r>
            <a:r>
              <a:rPr lang="cs-CZ" b="1" dirty="0" smtClean="0"/>
              <a:t>, </a:t>
            </a:r>
            <a:r>
              <a:rPr lang="cs-CZ" b="1" dirty="0" err="1" smtClean="0"/>
              <a:t>Wiley</a:t>
            </a:r>
            <a:r>
              <a:rPr lang="cs-CZ" b="1" dirty="0" smtClean="0"/>
              <a:t>) </a:t>
            </a:r>
            <a:r>
              <a:rPr lang="cs-CZ" sz="3100" dirty="0" smtClean="0"/>
              <a:t>– dočasně zpřístupněný výběr knih z let 2007–2017 </a:t>
            </a:r>
            <a:endParaRPr lang="cs-CZ" b="1" dirty="0" smtClean="0"/>
          </a:p>
          <a:p>
            <a:pPr lvl="1"/>
            <a:endParaRPr lang="cs-CZ" dirty="0" smtClean="0"/>
          </a:p>
          <a:p>
            <a:pPr lvl="1"/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950</TotalTime>
  <Words>592</Words>
  <Application>Microsoft Office PowerPoint</Application>
  <PresentationFormat>Předvádění na obrazovce (4:3)</PresentationFormat>
  <Paragraphs>76</Paragraphs>
  <Slides>12</Slides>
  <Notes>0</Notes>
  <HiddenSlides>0</HiddenSlides>
  <MMClips>0</MMClips>
  <ScaleCrop>false</ScaleCrop>
  <HeadingPairs>
    <vt:vector size="6" baseType="variant"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4" baseType="lpstr">
      <vt:lpstr>Motiv sady Office</vt:lpstr>
      <vt:lpstr>Photo Editor Photo</vt:lpstr>
      <vt:lpstr>Informační zdroje v zoologii Zoological resources of information </vt:lpstr>
      <vt:lpstr>Knihovny (libraries)</vt:lpstr>
      <vt:lpstr>Knihovna Ústavu botaniky a zoologie</vt:lpstr>
      <vt:lpstr>Ústřední knihovna PřF MU</vt:lpstr>
      <vt:lpstr>Souborný katalog knihoven MU https://aleph.muni.cz</vt:lpstr>
      <vt:lpstr>Další významné zoologické knihovny v Brně</vt:lpstr>
      <vt:lpstr>Souborný katalog ČR</vt:lpstr>
      <vt:lpstr>Mezinárodní knihovní katalogy</vt:lpstr>
      <vt:lpstr>Elektronické knihy dostupné z MU</vt:lpstr>
      <vt:lpstr>Biodiversity Heritage Library  http://www.biodiversitylibrary.org/</vt:lpstr>
      <vt:lpstr>Elektronická úložiště závěrečných prací příklady</vt:lpstr>
      <vt:lpstr>Domácí úkol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Informační zdroje v zoologii Zoological resources of information</dc:title>
  <dc:creator>Malenovsky</dc:creator>
  <cp:lastModifiedBy>Igor Malenovský</cp:lastModifiedBy>
  <cp:revision>61</cp:revision>
  <dcterms:created xsi:type="dcterms:W3CDTF">2014-04-14T08:28:18Z</dcterms:created>
  <dcterms:modified xsi:type="dcterms:W3CDTF">2018-04-10T13:00:43Z</dcterms:modified>
</cp:coreProperties>
</file>