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9"/>
  </p:notesMasterIdLst>
  <p:sldIdLst>
    <p:sldId id="256" r:id="rId2"/>
    <p:sldId id="272" r:id="rId3"/>
    <p:sldId id="275" r:id="rId4"/>
    <p:sldId id="274" r:id="rId5"/>
    <p:sldId id="273" r:id="rId6"/>
    <p:sldId id="269" r:id="rId7"/>
    <p:sldId id="27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737C"/>
    <a:srgbClr val="C4CDD6"/>
    <a:srgbClr val="ECC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660"/>
  </p:normalViewPr>
  <p:slideViewPr>
    <p:cSldViewPr>
      <p:cViewPr varScale="1">
        <p:scale>
          <a:sx n="66" d="100"/>
          <a:sy n="66" d="100"/>
        </p:scale>
        <p:origin x="1240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E5B706-8451-429D-B7D8-58975788A2AC}" type="datetimeFigureOut">
              <a:rPr lang="cs-CZ" smtClean="0"/>
              <a:pPr/>
              <a:t>23.02.2018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C456A2-7AD4-4D76-8719-31A06F51C7C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048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324606" y="2130425"/>
            <a:ext cx="7133594" cy="1470025"/>
          </a:xfrm>
          <a:noFill/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31640" y="3886200"/>
            <a:ext cx="7128792" cy="2063080"/>
          </a:xfrm>
          <a:noFill/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bg2"/>
                </a:solidFill>
                <a:latin typeface="Trebuchet MS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smtClean="0"/>
              <a:t>Kliknutím lze upravit styl předlohy.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55AF0B12-711B-485B-A0C6-A879160A7C2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5336"/>
            <a:ext cx="4248472" cy="915392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719" y="6202100"/>
            <a:ext cx="313200" cy="32023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768" y="6200280"/>
            <a:ext cx="313200" cy="323877"/>
          </a:xfrm>
          <a:prstGeom prst="rect">
            <a:avLst/>
          </a:prstGeom>
        </p:spPr>
      </p:pic>
      <p:pic>
        <p:nvPicPr>
          <p:cNvPr id="12" name="Obrázek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149" y="6199094"/>
            <a:ext cx="304739" cy="326250"/>
          </a:xfrm>
          <a:prstGeom prst="rect">
            <a:avLst/>
          </a:prstGeom>
        </p:spPr>
      </p:pic>
      <p:sp>
        <p:nvSpPr>
          <p:cNvPr id="13" name="Obdélník 12"/>
          <p:cNvSpPr/>
          <p:nvPr userDrawn="1"/>
        </p:nvSpPr>
        <p:spPr>
          <a:xfrm>
            <a:off x="1324606" y="3717032"/>
            <a:ext cx="345638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 userDrawn="1"/>
        </p:nvSpPr>
        <p:spPr>
          <a:xfrm>
            <a:off x="4795058" y="3717032"/>
            <a:ext cx="108012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 userDrawn="1"/>
        </p:nvSpPr>
        <p:spPr>
          <a:xfrm>
            <a:off x="5889246" y="3717032"/>
            <a:ext cx="2592288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924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66576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259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42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Obrázek 2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00"/>
          <a:stretch/>
        </p:blipFill>
        <p:spPr>
          <a:xfrm>
            <a:off x="-1" y="0"/>
            <a:ext cx="9144001" cy="6858000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5336"/>
            <a:ext cx="4248472" cy="915392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4719" y="6202100"/>
            <a:ext cx="313200" cy="320238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7768" y="6200280"/>
            <a:ext cx="313200" cy="323877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2149" y="6199094"/>
            <a:ext cx="304739" cy="326250"/>
          </a:xfrm>
          <a:prstGeom prst="rect">
            <a:avLst/>
          </a:prstGeom>
        </p:spPr>
      </p:pic>
      <p:sp>
        <p:nvSpPr>
          <p:cNvPr id="18" name="Obdélník 17"/>
          <p:cNvSpPr/>
          <p:nvPr userDrawn="1"/>
        </p:nvSpPr>
        <p:spPr>
          <a:xfrm>
            <a:off x="1324606" y="4257926"/>
            <a:ext cx="3456384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 userDrawn="1"/>
        </p:nvSpPr>
        <p:spPr>
          <a:xfrm>
            <a:off x="4795058" y="4257926"/>
            <a:ext cx="108012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 userDrawn="1"/>
        </p:nvSpPr>
        <p:spPr>
          <a:xfrm>
            <a:off x="5889246" y="4257926"/>
            <a:ext cx="2592288" cy="72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24606" y="4406900"/>
            <a:ext cx="7170106" cy="1362075"/>
          </a:xfrm>
        </p:spPr>
        <p:txBody>
          <a:bodyPr anchor="t"/>
          <a:lstStyle>
            <a:lvl1pPr algn="l">
              <a:defRPr sz="3600" b="1" cap="all">
                <a:solidFill>
                  <a:schemeClr val="bg1"/>
                </a:solidFill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24606" y="2906713"/>
            <a:ext cx="7170106" cy="124236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accent5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dirty="0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637944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3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18809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datum 3"/>
          <p:cNvSpPr>
            <a:spLocks noGrp="1"/>
          </p:cNvSpPr>
          <p:nvPr>
            <p:ph type="dt" sz="half" idx="15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3605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862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44735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>
            <a:spLocks noGrp="1"/>
          </p:cNvSpPr>
          <p:nvPr>
            <p:ph type="dt" sz="half" idx="13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1173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datum 3"/>
          <p:cNvSpPr txBox="1">
            <a:spLocks/>
          </p:cNvSpPr>
          <p:nvPr userDrawn="1"/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defPPr>
              <a:defRPr lang="cs-CZ"/>
            </a:defPPr>
            <a:lvl1pPr marL="0" algn="r" defTabSz="914400" rtl="0" eaLnBrk="1" latinLnBrk="0" hangingPunct="1">
              <a:defRPr sz="900" kern="1200">
                <a:solidFill>
                  <a:schemeClr val="accent6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8337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18" Type="http://schemas.openxmlformats.org/officeDocument/2006/relationships/image" Target="../media/image6.jpe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9.jpeg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7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513"/>
          <a:stretch/>
        </p:blipFill>
        <p:spPr>
          <a:xfrm>
            <a:off x="-1" y="-1"/>
            <a:ext cx="9143997" cy="794339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192"/>
          <a:stretch/>
        </p:blipFill>
        <p:spPr>
          <a:xfrm>
            <a:off x="2843808" y="167538"/>
            <a:ext cx="6300188" cy="484619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" y="794338"/>
            <a:ext cx="9144000" cy="5744996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2482"/>
          <a:stretch/>
        </p:blipFill>
        <p:spPr>
          <a:xfrm>
            <a:off x="0" y="6539334"/>
            <a:ext cx="9144000" cy="318666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059832" y="192706"/>
            <a:ext cx="5904656" cy="434240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8229600" cy="51454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532440" y="6587054"/>
            <a:ext cx="514400" cy="22632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1">
                <a:solidFill>
                  <a:schemeClr val="accent6"/>
                </a:solidFill>
              </a:defRPr>
            </a:lvl1pPr>
          </a:lstStyle>
          <a:p>
            <a:fld id="{55AF0B12-711B-485B-A0C6-A879160A7C26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15" name="Obrázek 14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672" y="6587054"/>
            <a:ext cx="48936" cy="226885"/>
          </a:xfrm>
          <a:prstGeom prst="rect">
            <a:avLst/>
          </a:prstGeom>
        </p:spPr>
      </p:pic>
      <p:pic>
        <p:nvPicPr>
          <p:cNvPr id="16" name="Obrázek 15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912" y="6590152"/>
            <a:ext cx="192509" cy="218176"/>
          </a:xfrm>
          <a:prstGeom prst="rect">
            <a:avLst/>
          </a:prstGeom>
        </p:spPr>
      </p:pic>
      <p:pic>
        <p:nvPicPr>
          <p:cNvPr id="17" name="Obrázek 16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6587054"/>
            <a:ext cx="182397" cy="226885"/>
          </a:xfrm>
          <a:prstGeom prst="rect">
            <a:avLst/>
          </a:prstGeom>
        </p:spPr>
      </p:pic>
      <p:pic>
        <p:nvPicPr>
          <p:cNvPr id="18" name="Obrázek 17"/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43" y="6589442"/>
            <a:ext cx="185633" cy="220169"/>
          </a:xfrm>
          <a:prstGeom prst="rect">
            <a:avLst/>
          </a:prstGeom>
        </p:spPr>
      </p:pic>
      <p:pic>
        <p:nvPicPr>
          <p:cNvPr id="19" name="Obrázek 18"/>
          <p:cNvPicPr>
            <a:picLocks noChangeAspect="1"/>
          </p:cNvPicPr>
          <p:nvPr userDrawn="1"/>
        </p:nvPicPr>
        <p:blipFill>
          <a:blip r:embed="rId2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6587054"/>
            <a:ext cx="191295" cy="226885"/>
          </a:xfrm>
          <a:prstGeom prst="rect">
            <a:avLst/>
          </a:prstGeom>
        </p:spPr>
      </p:pic>
      <p:sp>
        <p:nvSpPr>
          <p:cNvPr id="21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444208" y="6597352"/>
            <a:ext cx="1944216" cy="268139"/>
          </a:xfrm>
          <a:prstGeom prst="rect">
            <a:avLst/>
          </a:prstGeom>
        </p:spPr>
        <p:txBody>
          <a:bodyPr/>
          <a:lstStyle>
            <a:lvl1pPr algn="r">
              <a:defRPr sz="900">
                <a:solidFill>
                  <a:schemeClr val="accent6"/>
                </a:solidFill>
              </a:defRPr>
            </a:lvl1pPr>
          </a:lstStyle>
          <a:p>
            <a:r>
              <a:rPr lang="cs-CZ" dirty="0" smtClean="0"/>
              <a:t>09. 11. 2011</a:t>
            </a:r>
            <a:endParaRPr lang="cs-CZ" dirty="0"/>
          </a:p>
        </p:txBody>
      </p:sp>
      <p:pic>
        <p:nvPicPr>
          <p:cNvPr id="20" name="Obrázek 19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424" y="6584368"/>
            <a:ext cx="48936" cy="226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463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2000" b="1" kern="1200">
          <a:solidFill>
            <a:schemeClr val="tx1"/>
          </a:solidFill>
          <a:latin typeface="Trebuchet MS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32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28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–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tx1"/>
          </a:solidFill>
          <a:latin typeface="Trebuchet MS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3200" dirty="0" smtClean="0"/>
              <a:t>Týmový projekt 2018</a:t>
            </a:r>
            <a:endParaRPr lang="cs-CZ" sz="3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cs-CZ" sz="2000" dirty="0" smtClean="0"/>
          </a:p>
          <a:p>
            <a:endParaRPr lang="cs-CZ" sz="2000" dirty="0" smtClean="0"/>
          </a:p>
          <a:p>
            <a:r>
              <a:rPr lang="cs-CZ" sz="2000" dirty="0" smtClean="0"/>
              <a:t>Institut biostatistiky a analýz, Brno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06161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týmového projektu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Vyzkoušet si řešení reálných problémů analýzy medicínských a environmentálních dat</a:t>
            </a:r>
          </a:p>
          <a:p>
            <a:endParaRPr lang="cs-CZ" dirty="0"/>
          </a:p>
          <a:p>
            <a:r>
              <a:rPr lang="cs-CZ" dirty="0" smtClean="0"/>
              <a:t>Týmová spolupráce (3-4členné týmy)</a:t>
            </a:r>
          </a:p>
          <a:p>
            <a:endParaRPr lang="cs-CZ" dirty="0"/>
          </a:p>
          <a:p>
            <a:r>
              <a:rPr lang="cs-CZ" dirty="0" smtClean="0"/>
              <a:t>Praktické procvičení:</a:t>
            </a:r>
          </a:p>
          <a:p>
            <a:pPr lvl="1"/>
            <a:r>
              <a:rPr lang="cs-CZ" dirty="0" smtClean="0"/>
              <a:t>Práce s daty</a:t>
            </a:r>
          </a:p>
          <a:p>
            <a:pPr lvl="1"/>
            <a:r>
              <a:rPr lang="cs-CZ" dirty="0" smtClean="0"/>
              <a:t>Základní popisná statistika a testy</a:t>
            </a:r>
          </a:p>
          <a:p>
            <a:pPr lvl="1"/>
            <a:r>
              <a:rPr lang="cs-CZ" dirty="0" smtClean="0"/>
              <a:t>Prezentace výsledků</a:t>
            </a:r>
          </a:p>
          <a:p>
            <a:pPr lvl="1"/>
            <a:r>
              <a:rPr lang="cs-CZ" dirty="0" smtClean="0"/>
              <a:t>Týmová spolupráce 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2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50657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Principy týmové spolupráce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Jeden za všechny, všichni za jednoho</a:t>
            </a:r>
          </a:p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3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  <p:pic>
        <p:nvPicPr>
          <p:cNvPr id="7" name="Obrázek 6" descr="tymova spoluprac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7604" y="1844824"/>
            <a:ext cx="6156684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06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Časový plán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686800" cy="5145435"/>
          </a:xfrm>
        </p:spPr>
        <p:txBody>
          <a:bodyPr/>
          <a:lstStyle/>
          <a:p>
            <a:r>
              <a:rPr lang="cs-CZ" dirty="0" smtClean="0"/>
              <a:t>22.2.2018 – představení a rozebrání témat</a:t>
            </a:r>
          </a:p>
          <a:p>
            <a:r>
              <a:rPr lang="cs-CZ" dirty="0" smtClean="0"/>
              <a:t>22.3.2018 – první kontrolní setkání</a:t>
            </a:r>
          </a:p>
          <a:p>
            <a:r>
              <a:rPr lang="cs-CZ" dirty="0" smtClean="0"/>
              <a:t>19.4.2018 – druhé kontrolní setkání</a:t>
            </a:r>
          </a:p>
          <a:p>
            <a:r>
              <a:rPr lang="cs-CZ" dirty="0" smtClean="0"/>
              <a:t>26.4.2018 – zaslání finální zprávy</a:t>
            </a:r>
          </a:p>
          <a:p>
            <a:r>
              <a:rPr lang="cs-CZ" dirty="0" smtClean="0"/>
              <a:t>10.5.2018 – obhajoba závěrečné zprávy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4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90027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Kontrolní setkání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Prezentace dosavadní práce (cca 15 minut + diskuse)</a:t>
            </a:r>
          </a:p>
          <a:p>
            <a:endParaRPr lang="cs-CZ" dirty="0"/>
          </a:p>
          <a:p>
            <a:r>
              <a:rPr lang="cs-CZ" dirty="0" smtClean="0"/>
              <a:t>První setkání 22.3.</a:t>
            </a:r>
          </a:p>
          <a:p>
            <a:pPr lvl="1"/>
            <a:r>
              <a:rPr lang="cs-CZ" dirty="0" smtClean="0"/>
              <a:t>Orientace v problematice</a:t>
            </a:r>
          </a:p>
          <a:p>
            <a:pPr lvl="1"/>
            <a:r>
              <a:rPr lang="cs-CZ" dirty="0" smtClean="0"/>
              <a:t>Problémy nalezené v datech a návrh jejich řešení</a:t>
            </a:r>
          </a:p>
          <a:p>
            <a:pPr lvl="1"/>
            <a:r>
              <a:rPr lang="cs-CZ" dirty="0" smtClean="0"/>
              <a:t>Plán analýzy a formulace hypotéz</a:t>
            </a:r>
          </a:p>
          <a:p>
            <a:pPr lvl="1"/>
            <a:r>
              <a:rPr lang="cs-CZ" dirty="0" smtClean="0"/>
              <a:t>Popis souboru (popisná statistika v tabulkách/ grafech)</a:t>
            </a:r>
          </a:p>
          <a:p>
            <a:pPr lvl="1"/>
            <a:endParaRPr lang="cs-CZ" dirty="0"/>
          </a:p>
          <a:p>
            <a:r>
              <a:rPr lang="cs-CZ" dirty="0" smtClean="0"/>
              <a:t>Druhé setkání 19.4.</a:t>
            </a:r>
          </a:p>
          <a:p>
            <a:pPr lvl="1"/>
            <a:r>
              <a:rPr lang="cs-CZ" dirty="0" smtClean="0"/>
              <a:t>Statistické testování hypotéz</a:t>
            </a:r>
          </a:p>
          <a:p>
            <a:pPr lvl="1"/>
            <a:r>
              <a:rPr lang="cs-CZ" dirty="0" smtClean="0"/>
              <a:t>Předběžné závěry práce</a:t>
            </a:r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236707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Ukončení týmového projektu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435280" cy="5145435"/>
          </a:xfrm>
        </p:spPr>
        <p:txBody>
          <a:bodyPr>
            <a:normAutofit fontScale="92500" lnSpcReduction="20000"/>
          </a:bodyPr>
          <a:lstStyle/>
          <a:p>
            <a:r>
              <a:rPr lang="cs-CZ" sz="2800" dirty="0" smtClean="0"/>
              <a:t>26.4. </a:t>
            </a:r>
            <a:r>
              <a:rPr lang="cs-CZ" sz="2800" dirty="0"/>
              <a:t>– odevzdání závěrečné </a:t>
            </a:r>
            <a:r>
              <a:rPr lang="cs-CZ" sz="2800" dirty="0" smtClean="0"/>
              <a:t>zprávy</a:t>
            </a:r>
            <a:endParaRPr lang="en-US" sz="2800" dirty="0" smtClean="0"/>
          </a:p>
          <a:p>
            <a:pPr lvl="1"/>
            <a:r>
              <a:rPr lang="cs-CZ" sz="2400" dirty="0" smtClean="0"/>
              <a:t>Odevzdává se .</a:t>
            </a:r>
            <a:r>
              <a:rPr lang="cs-CZ" sz="2400" dirty="0" err="1" smtClean="0"/>
              <a:t>pdf</a:t>
            </a:r>
            <a:r>
              <a:rPr lang="cs-CZ" sz="2400" dirty="0" smtClean="0"/>
              <a:t> (nebo .</a:t>
            </a:r>
            <a:r>
              <a:rPr lang="cs-CZ" sz="2400" dirty="0" err="1" smtClean="0"/>
              <a:t>docx</a:t>
            </a:r>
            <a:r>
              <a:rPr lang="cs-CZ" sz="2400" dirty="0" smtClean="0"/>
              <a:t>) mailem na adresu </a:t>
            </a:r>
            <a:r>
              <a:rPr lang="cs-CZ" sz="2400" dirty="0" err="1" smtClean="0"/>
              <a:t>harustiakova</a:t>
            </a:r>
            <a:r>
              <a:rPr lang="en-US" sz="2400" dirty="0" smtClean="0"/>
              <a:t>@</a:t>
            </a:r>
            <a:r>
              <a:rPr lang="cs-CZ" sz="2400" dirty="0" smtClean="0"/>
              <a:t>iba.muni.cz</a:t>
            </a:r>
          </a:p>
          <a:p>
            <a:pPr lvl="1"/>
            <a:r>
              <a:rPr lang="en-US" sz="2400" dirty="0" err="1" smtClean="0"/>
              <a:t>Rozsah</a:t>
            </a:r>
            <a:r>
              <a:rPr lang="en-US" sz="2400" dirty="0" smtClean="0"/>
              <a:t> – 10 a</a:t>
            </a:r>
            <a:r>
              <a:rPr lang="cs-CZ" sz="2400" dirty="0" smtClean="0"/>
              <a:t>ž 20 stran</a:t>
            </a:r>
          </a:p>
          <a:p>
            <a:pPr lvl="1"/>
            <a:r>
              <a:rPr lang="cs-CZ" sz="2400" dirty="0" smtClean="0"/>
              <a:t>Struktura</a:t>
            </a:r>
          </a:p>
          <a:p>
            <a:pPr lvl="2"/>
            <a:r>
              <a:rPr lang="cs-CZ" sz="2000" dirty="0" smtClean="0"/>
              <a:t>Zadání </a:t>
            </a:r>
            <a:r>
              <a:rPr lang="cs-CZ" sz="2000" dirty="0"/>
              <a:t>a cíle</a:t>
            </a:r>
          </a:p>
          <a:p>
            <a:pPr lvl="2"/>
            <a:r>
              <a:rPr lang="cs-CZ" sz="2000" dirty="0" smtClean="0"/>
              <a:t>Teoretické pozadí</a:t>
            </a:r>
          </a:p>
          <a:p>
            <a:pPr lvl="2"/>
            <a:r>
              <a:rPr lang="cs-CZ" sz="2000" dirty="0" smtClean="0"/>
              <a:t>Čištění </a:t>
            </a:r>
            <a:r>
              <a:rPr lang="cs-CZ" sz="2000" dirty="0"/>
              <a:t>a definice </a:t>
            </a:r>
            <a:r>
              <a:rPr lang="cs-CZ" sz="2000" dirty="0" smtClean="0"/>
              <a:t>souboru</a:t>
            </a:r>
          </a:p>
          <a:p>
            <a:pPr lvl="2"/>
            <a:r>
              <a:rPr lang="cs-CZ" sz="2000" dirty="0" smtClean="0"/>
              <a:t>Problémy dat a jejich řešení</a:t>
            </a:r>
            <a:endParaRPr lang="cs-CZ" sz="2000" dirty="0"/>
          </a:p>
          <a:p>
            <a:pPr lvl="2"/>
            <a:r>
              <a:rPr lang="cs-CZ" sz="2000" dirty="0" smtClean="0"/>
              <a:t>Řešení cílů (dle zadání projektu)</a:t>
            </a:r>
            <a:endParaRPr lang="cs-CZ" sz="2000" dirty="0"/>
          </a:p>
          <a:p>
            <a:pPr lvl="2"/>
            <a:r>
              <a:rPr lang="cs-CZ" sz="2000" dirty="0" smtClean="0"/>
              <a:t>Závěr</a:t>
            </a:r>
            <a:endParaRPr lang="cs-CZ" sz="2000" dirty="0"/>
          </a:p>
          <a:p>
            <a:pPr lvl="2"/>
            <a:endParaRPr lang="en-US" sz="2000" dirty="0" smtClean="0"/>
          </a:p>
          <a:p>
            <a:r>
              <a:rPr lang="cs-CZ" sz="2800" dirty="0" smtClean="0"/>
              <a:t>10.5</a:t>
            </a:r>
            <a:r>
              <a:rPr lang="cs-CZ" sz="2800" dirty="0"/>
              <a:t>. – </a:t>
            </a:r>
            <a:r>
              <a:rPr lang="cs-CZ" sz="2800" dirty="0" smtClean="0"/>
              <a:t>obhajoba</a:t>
            </a:r>
          </a:p>
          <a:p>
            <a:pPr lvl="1"/>
            <a:r>
              <a:rPr lang="cs-CZ" sz="2400" dirty="0" smtClean="0"/>
              <a:t>Prezentace </a:t>
            </a:r>
            <a:r>
              <a:rPr lang="cs-CZ" sz="2400" dirty="0"/>
              <a:t>- 15 minut prezentace + diskuse</a:t>
            </a:r>
            <a:endParaRPr lang="en-US" sz="2400" dirty="0"/>
          </a:p>
          <a:p>
            <a:pPr lvl="1"/>
            <a:r>
              <a:rPr lang="cs-CZ" sz="2400" dirty="0" smtClean="0"/>
              <a:t>Posudek vedoucího, posudek oponentského týmu</a:t>
            </a:r>
            <a:endParaRPr lang="cs-CZ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8857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Týmové projekty 2018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45435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Renata Chloupková, Tereza Nečasová: </a:t>
            </a:r>
            <a:r>
              <a:rPr lang="cs-CZ" sz="2400" dirty="0"/>
              <a:t>Analýza přežití pacientů s renálním karcinomem </a:t>
            </a:r>
            <a:r>
              <a:rPr lang="cs-CZ" sz="2400" dirty="0" smtClean="0"/>
              <a:t>dle </a:t>
            </a:r>
            <a:r>
              <a:rPr lang="cs-CZ" sz="2400" dirty="0"/>
              <a:t>MSKCC prognostického </a:t>
            </a:r>
            <a:r>
              <a:rPr lang="cs-CZ" sz="2400" dirty="0" smtClean="0"/>
              <a:t>skóre</a:t>
            </a:r>
          </a:p>
          <a:p>
            <a:pPr marL="400050" lvl="1" indent="0">
              <a:buNone/>
            </a:pPr>
            <a:r>
              <a:rPr lang="cs-CZ" sz="2000" dirty="0" smtClean="0"/>
              <a:t>	</a:t>
            </a:r>
            <a:r>
              <a:rPr lang="cs-CZ" sz="2000" dirty="0" err="1" smtClean="0"/>
              <a:t>necasova</a:t>
            </a:r>
            <a:r>
              <a:rPr lang="en-US" sz="2000" dirty="0" smtClean="0"/>
              <a:t>@iba.muni.cz</a:t>
            </a:r>
            <a:r>
              <a:rPr lang="cs-CZ" sz="2000" dirty="0" smtClean="0"/>
              <a:t>, </a:t>
            </a:r>
            <a:r>
              <a:rPr lang="cs-CZ" sz="2000" dirty="0" err="1" smtClean="0"/>
              <a:t>chloupkova</a:t>
            </a:r>
            <a:r>
              <a:rPr lang="en-US" sz="2000" dirty="0" smtClean="0"/>
              <a:t> @iba.muni.cz</a:t>
            </a:r>
            <a:endParaRPr lang="cs-CZ" sz="2000" dirty="0" smtClean="0"/>
          </a:p>
          <a:p>
            <a:pPr marL="857250" lvl="1" indent="-457200">
              <a:buFont typeface="+mj-lt"/>
              <a:buAutoNum type="arabicPeriod"/>
            </a:pP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Danka </a:t>
            </a:r>
            <a:r>
              <a:rPr lang="cs-CZ" sz="2400" dirty="0" err="1" smtClean="0"/>
              <a:t>Haruštiaková</a:t>
            </a:r>
            <a:r>
              <a:rPr lang="cs-CZ" sz="2400" dirty="0" smtClean="0"/>
              <a:t>: </a:t>
            </a:r>
            <a:r>
              <a:rPr lang="cs-CZ" sz="2400" dirty="0"/>
              <a:t>Distribuce rtuti v rybách ze zatížených a nezatížených lokalit</a:t>
            </a:r>
            <a:endParaRPr lang="cs-CZ" sz="2400" dirty="0" smtClean="0"/>
          </a:p>
          <a:p>
            <a:pPr marL="400050" lvl="1" indent="0">
              <a:buNone/>
            </a:pPr>
            <a:r>
              <a:rPr lang="en-US" sz="2000" dirty="0" smtClean="0"/>
              <a:t>	</a:t>
            </a:r>
            <a:r>
              <a:rPr lang="cs-CZ" sz="2000" dirty="0" err="1" smtClean="0"/>
              <a:t>harustiakova</a:t>
            </a:r>
            <a:r>
              <a:rPr lang="en-US" sz="2000" dirty="0" smtClean="0"/>
              <a:t>@iba.muni.cz</a:t>
            </a:r>
          </a:p>
          <a:p>
            <a:pPr marL="857250" lvl="1" indent="-457200">
              <a:buFont typeface="+mj-lt"/>
              <a:buAutoNum type="arabicPeriod"/>
            </a:pPr>
            <a:endParaRPr lang="cs-CZ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cs-CZ" sz="2400" dirty="0" smtClean="0"/>
              <a:t>Jan </a:t>
            </a:r>
            <a:r>
              <a:rPr lang="cs-CZ" sz="2400" dirty="0"/>
              <a:t>Švancara</a:t>
            </a:r>
            <a:r>
              <a:rPr lang="cs-CZ" sz="2400" dirty="0" smtClean="0"/>
              <a:t>: Zpracování dat o hlasování </a:t>
            </a:r>
            <a:r>
              <a:rPr lang="cs-CZ" sz="2400" dirty="0" smtClean="0"/>
              <a:t>poslanců</a:t>
            </a:r>
            <a:endParaRPr lang="cs-CZ" sz="2400" dirty="0" smtClean="0"/>
          </a:p>
          <a:p>
            <a:pPr marL="400050" lvl="1" indent="0">
              <a:buNone/>
            </a:pPr>
            <a:r>
              <a:rPr lang="en-US" sz="2000" dirty="0" smtClean="0"/>
              <a:t>	svancara@iba.muni.cz</a:t>
            </a:r>
            <a:endParaRPr lang="cs-CZ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AF0B12-711B-485B-A0C6-A879160A7C26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cs-CZ" smtClean="0"/>
              <a:t>09. 11. 2011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7607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iba-colours">
      <a:dk1>
        <a:sysClr val="windowText" lastClr="000000"/>
      </a:dk1>
      <a:lt1>
        <a:sysClr val="window" lastClr="FFFFFF"/>
      </a:lt1>
      <a:dk2>
        <a:srgbClr val="1F497D"/>
      </a:dk2>
      <a:lt2>
        <a:srgbClr val="F0EEE7"/>
      </a:lt2>
      <a:accent1>
        <a:srgbClr val="B36C2D"/>
      </a:accent1>
      <a:accent2>
        <a:srgbClr val="005DA8"/>
      </a:accent2>
      <a:accent3>
        <a:srgbClr val="608DC4"/>
      </a:accent3>
      <a:accent4>
        <a:srgbClr val="B6C4E2"/>
      </a:accent4>
      <a:accent5>
        <a:srgbClr val="CBC4B6"/>
      </a:accent5>
      <a:accent6>
        <a:srgbClr val="87837E"/>
      </a:accent6>
      <a:hlink>
        <a:srgbClr val="B36C2D"/>
      </a:hlink>
      <a:folHlink>
        <a:srgbClr val="608DC4"/>
      </a:folHlink>
    </a:clrScheme>
    <a:fontScheme name="Aerodynamika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643</TotalTime>
  <Words>259</Words>
  <Application>Microsoft Office PowerPoint</Application>
  <PresentationFormat>Předvádění na obrazovce (4:3)</PresentationFormat>
  <Paragraphs>70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Trebuchet MS</vt:lpstr>
      <vt:lpstr>Wingdings</vt:lpstr>
      <vt:lpstr>Motiv systému Office</vt:lpstr>
      <vt:lpstr>Týmový projekt 2018</vt:lpstr>
      <vt:lpstr>Cíle týmového projektu</vt:lpstr>
      <vt:lpstr>Principy týmové spolupráce</vt:lpstr>
      <vt:lpstr>Časový plán</vt:lpstr>
      <vt:lpstr>Kontrolní setkání</vt:lpstr>
      <vt:lpstr>Ukončení týmového projektu</vt:lpstr>
      <vt:lpstr>Týmové projekty 2018</vt:lpstr>
    </vt:vector>
  </TitlesOfParts>
  <Company>ATC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radim</dc:creator>
  <cp:lastModifiedBy>Danka Harustiakova</cp:lastModifiedBy>
  <cp:revision>102</cp:revision>
  <dcterms:created xsi:type="dcterms:W3CDTF">2011-01-19T10:31:11Z</dcterms:created>
  <dcterms:modified xsi:type="dcterms:W3CDTF">2018-02-23T07:07:04Z</dcterms:modified>
</cp:coreProperties>
</file>