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72" r:id="rId3"/>
    <p:sldId id="275" r:id="rId4"/>
    <p:sldId id="274" r:id="rId5"/>
    <p:sldId id="273" r:id="rId6"/>
    <p:sldId id="269" r:id="rId7"/>
    <p:sldId id="27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737C"/>
    <a:srgbClr val="C4CDD6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6" autoAdjust="0"/>
    <p:restoredTop sz="94660"/>
  </p:normalViewPr>
  <p:slideViewPr>
    <p:cSldViewPr>
      <p:cViewPr varScale="1">
        <p:scale>
          <a:sx n="66" d="100"/>
          <a:sy n="66" d="100"/>
        </p:scale>
        <p:origin x="124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5B706-8451-429D-B7D8-58975788A2AC}" type="datetimeFigureOut">
              <a:rPr lang="cs-CZ" smtClean="0"/>
              <a:pPr/>
              <a:t>23.02.2018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456A2-7AD4-4D76-8719-31A06F51C7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048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00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5AF0B12-711B-485B-A0C6-A879160A7C26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5336"/>
            <a:ext cx="4248472" cy="91539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719" y="6202100"/>
            <a:ext cx="313200" cy="320238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768" y="6200280"/>
            <a:ext cx="313200" cy="323877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149" y="6199094"/>
            <a:ext cx="304739" cy="326250"/>
          </a:xfrm>
          <a:prstGeom prst="rect">
            <a:avLst/>
          </a:prstGeom>
        </p:spPr>
      </p:pic>
      <p:sp>
        <p:nvSpPr>
          <p:cNvPr id="13" name="Obdélník 12"/>
          <p:cNvSpPr/>
          <p:nvPr userDrawn="1"/>
        </p:nvSpPr>
        <p:spPr>
          <a:xfrm>
            <a:off x="1324606" y="3717032"/>
            <a:ext cx="3456384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 userDrawn="1"/>
        </p:nvSpPr>
        <p:spPr>
          <a:xfrm>
            <a:off x="4795058" y="3717032"/>
            <a:ext cx="1080120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 userDrawn="1"/>
        </p:nvSpPr>
        <p:spPr>
          <a:xfrm>
            <a:off x="5889246" y="3717032"/>
            <a:ext cx="2592288" cy="72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924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6657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259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2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Obrázek 2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00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5336"/>
            <a:ext cx="4248472" cy="915392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719" y="6202100"/>
            <a:ext cx="313200" cy="320238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768" y="6200280"/>
            <a:ext cx="313200" cy="323877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149" y="6199094"/>
            <a:ext cx="304739" cy="326250"/>
          </a:xfrm>
          <a:prstGeom prst="rect">
            <a:avLst/>
          </a:prstGeom>
        </p:spPr>
      </p:pic>
      <p:sp>
        <p:nvSpPr>
          <p:cNvPr id="18" name="Obdélník 17"/>
          <p:cNvSpPr/>
          <p:nvPr userDrawn="1"/>
        </p:nvSpPr>
        <p:spPr>
          <a:xfrm>
            <a:off x="1324606" y="4257926"/>
            <a:ext cx="3456384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 userDrawn="1"/>
        </p:nvSpPr>
        <p:spPr>
          <a:xfrm>
            <a:off x="4795058" y="4257926"/>
            <a:ext cx="1080120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 userDrawn="1"/>
        </p:nvSpPr>
        <p:spPr>
          <a:xfrm>
            <a:off x="5889246" y="4257926"/>
            <a:ext cx="2592288" cy="72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63794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13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88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5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3605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86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473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13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117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datum 3"/>
          <p:cNvSpPr txBox="1">
            <a:spLocks/>
          </p:cNvSpPr>
          <p:nvPr userDrawn="1"/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r" defTabSz="914400" rtl="0" eaLnBrk="1" latinLnBrk="0" hangingPunct="1">
              <a:defRPr sz="9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833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13"/>
          <a:stretch/>
        </p:blipFill>
        <p:spPr>
          <a:xfrm>
            <a:off x="-1" y="-1"/>
            <a:ext cx="9143997" cy="794339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92"/>
          <a:stretch/>
        </p:blipFill>
        <p:spPr>
          <a:xfrm>
            <a:off x="2843808" y="167538"/>
            <a:ext cx="6300188" cy="484619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" y="794338"/>
            <a:ext cx="9144000" cy="57449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82"/>
          <a:stretch/>
        </p:blipFill>
        <p:spPr>
          <a:xfrm>
            <a:off x="0" y="6539334"/>
            <a:ext cx="9144000" cy="318666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059832" y="192706"/>
            <a:ext cx="5904656" cy="4342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532440" y="6587054"/>
            <a:ext cx="514400" cy="2263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1">
                <a:solidFill>
                  <a:schemeClr val="accent6"/>
                </a:solidFill>
              </a:defRPr>
            </a:lvl1pPr>
          </a:lstStyle>
          <a:p>
            <a:fld id="{55AF0B12-711B-485B-A0C6-A879160A7C26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72" y="6587054"/>
            <a:ext cx="48936" cy="226885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12" y="6590152"/>
            <a:ext cx="192509" cy="218176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587054"/>
            <a:ext cx="182397" cy="226885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43" y="6589442"/>
            <a:ext cx="185633" cy="220169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587054"/>
            <a:ext cx="191295" cy="226885"/>
          </a:xfrm>
          <a:prstGeom prst="rect">
            <a:avLst/>
          </a:prstGeom>
        </p:spPr>
      </p:pic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  <p:pic>
        <p:nvPicPr>
          <p:cNvPr id="20" name="Obrázek 1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6584368"/>
            <a:ext cx="48936" cy="22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63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200" dirty="0" smtClean="0"/>
              <a:t>Týmový projekt 2018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Institut biostatistiky a analýz, Brno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6161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týmového projektu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Vyzkoušet si řešení reálných problémů analýzy medicínských a environmentálních dat</a:t>
            </a:r>
          </a:p>
          <a:p>
            <a:endParaRPr lang="cs-CZ" dirty="0"/>
          </a:p>
          <a:p>
            <a:r>
              <a:rPr lang="cs-CZ" dirty="0" smtClean="0"/>
              <a:t>Týmová spolupráce (3-4členné týmy)</a:t>
            </a:r>
          </a:p>
          <a:p>
            <a:endParaRPr lang="cs-CZ" dirty="0"/>
          </a:p>
          <a:p>
            <a:r>
              <a:rPr lang="cs-CZ" dirty="0" smtClean="0"/>
              <a:t>Praktické procvičení:</a:t>
            </a:r>
          </a:p>
          <a:p>
            <a:pPr lvl="1"/>
            <a:r>
              <a:rPr lang="cs-CZ" dirty="0" smtClean="0"/>
              <a:t>Práce s daty</a:t>
            </a:r>
          </a:p>
          <a:p>
            <a:pPr lvl="1"/>
            <a:r>
              <a:rPr lang="cs-CZ" dirty="0" smtClean="0"/>
              <a:t>Základní popisná statistika a testy</a:t>
            </a:r>
          </a:p>
          <a:p>
            <a:pPr lvl="1"/>
            <a:r>
              <a:rPr lang="cs-CZ" dirty="0" smtClean="0"/>
              <a:t>Prezentace výsledků</a:t>
            </a:r>
          </a:p>
          <a:p>
            <a:pPr lvl="1"/>
            <a:r>
              <a:rPr lang="cs-CZ" dirty="0" smtClean="0"/>
              <a:t>Týmová spolupráce 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5065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týmové spolupráce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Jeden za všechny, všichni za jednoho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09. 11. 2011</a:t>
            </a:r>
            <a:endParaRPr lang="cs-CZ" dirty="0"/>
          </a:p>
        </p:txBody>
      </p:sp>
      <p:pic>
        <p:nvPicPr>
          <p:cNvPr id="7" name="Obrázek 6" descr="tymova spolupra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7604" y="1844824"/>
            <a:ext cx="6156684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06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Časový plán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686800" cy="5145435"/>
          </a:xfrm>
        </p:spPr>
        <p:txBody>
          <a:bodyPr/>
          <a:lstStyle/>
          <a:p>
            <a:r>
              <a:rPr lang="cs-CZ" dirty="0" smtClean="0"/>
              <a:t>22.2.2018 – představení a rozebrání témat</a:t>
            </a:r>
          </a:p>
          <a:p>
            <a:r>
              <a:rPr lang="cs-CZ" dirty="0" smtClean="0"/>
              <a:t>22.3.2018 – první kontrolní setkání</a:t>
            </a:r>
          </a:p>
          <a:p>
            <a:r>
              <a:rPr lang="cs-CZ" dirty="0" smtClean="0"/>
              <a:t>19.4.2018 – druhé kontrolní setkání</a:t>
            </a:r>
          </a:p>
          <a:p>
            <a:r>
              <a:rPr lang="cs-CZ" dirty="0" smtClean="0"/>
              <a:t>26.4.2018 – zaslání finální zprávy</a:t>
            </a:r>
          </a:p>
          <a:p>
            <a:r>
              <a:rPr lang="cs-CZ" dirty="0" smtClean="0"/>
              <a:t>10.5.2018 – obhajoba závěrečné zprávy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002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Kontrolní setkání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Prezentace dosavadní práce (cca 15 minut + diskuse)</a:t>
            </a:r>
          </a:p>
          <a:p>
            <a:endParaRPr lang="cs-CZ" dirty="0"/>
          </a:p>
          <a:p>
            <a:r>
              <a:rPr lang="cs-CZ" dirty="0" smtClean="0"/>
              <a:t>První setkání 22.3.</a:t>
            </a:r>
          </a:p>
          <a:p>
            <a:pPr lvl="1"/>
            <a:r>
              <a:rPr lang="cs-CZ" dirty="0" smtClean="0"/>
              <a:t>Orientace v problematice</a:t>
            </a:r>
          </a:p>
          <a:p>
            <a:pPr lvl="1"/>
            <a:r>
              <a:rPr lang="cs-CZ" dirty="0" smtClean="0"/>
              <a:t>Problémy nalezené v datech a návrh jejich řešení</a:t>
            </a:r>
          </a:p>
          <a:p>
            <a:pPr lvl="1"/>
            <a:r>
              <a:rPr lang="cs-CZ" dirty="0" smtClean="0"/>
              <a:t>Plán analýzy a formulace hypotéz</a:t>
            </a:r>
          </a:p>
          <a:p>
            <a:pPr lvl="1"/>
            <a:r>
              <a:rPr lang="cs-CZ" dirty="0" smtClean="0"/>
              <a:t>Popis souboru (popisná statistika v tabulkách/ grafech)</a:t>
            </a:r>
          </a:p>
          <a:p>
            <a:pPr lvl="1"/>
            <a:endParaRPr lang="cs-CZ" dirty="0"/>
          </a:p>
          <a:p>
            <a:r>
              <a:rPr lang="cs-CZ" dirty="0" smtClean="0"/>
              <a:t>Druhé setkání 19.4.</a:t>
            </a:r>
          </a:p>
          <a:p>
            <a:pPr lvl="1"/>
            <a:r>
              <a:rPr lang="cs-CZ" dirty="0" smtClean="0"/>
              <a:t>Statistické testování hypotéz</a:t>
            </a:r>
          </a:p>
          <a:p>
            <a:pPr lvl="1"/>
            <a:r>
              <a:rPr lang="cs-CZ" dirty="0" smtClean="0"/>
              <a:t>Předběžné závěry práce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3670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týmového projektu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145435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26.4. </a:t>
            </a:r>
            <a:r>
              <a:rPr lang="cs-CZ" sz="2800" dirty="0"/>
              <a:t>– odevzdání závěrečné </a:t>
            </a:r>
            <a:r>
              <a:rPr lang="cs-CZ" sz="2800" dirty="0" smtClean="0"/>
              <a:t>zprávy</a:t>
            </a:r>
            <a:endParaRPr lang="en-US" sz="2800" dirty="0" smtClean="0"/>
          </a:p>
          <a:p>
            <a:pPr lvl="1"/>
            <a:r>
              <a:rPr lang="cs-CZ" sz="2400" dirty="0" smtClean="0"/>
              <a:t>Odevzdává se .</a:t>
            </a:r>
            <a:r>
              <a:rPr lang="cs-CZ" sz="2400" dirty="0" err="1" smtClean="0"/>
              <a:t>pdf</a:t>
            </a:r>
            <a:r>
              <a:rPr lang="cs-CZ" sz="2400" dirty="0" smtClean="0"/>
              <a:t> (nebo .</a:t>
            </a:r>
            <a:r>
              <a:rPr lang="cs-CZ" sz="2400" dirty="0" err="1" smtClean="0"/>
              <a:t>docx</a:t>
            </a:r>
            <a:r>
              <a:rPr lang="cs-CZ" sz="2400" dirty="0" smtClean="0"/>
              <a:t>) mailem na adresu </a:t>
            </a:r>
            <a:r>
              <a:rPr lang="cs-CZ" sz="2400" dirty="0" err="1" smtClean="0"/>
              <a:t>harustiakova</a:t>
            </a:r>
            <a:r>
              <a:rPr lang="en-US" sz="2400" dirty="0" smtClean="0"/>
              <a:t>@</a:t>
            </a:r>
            <a:r>
              <a:rPr lang="cs-CZ" sz="2400" dirty="0" smtClean="0"/>
              <a:t>iba.muni.cz</a:t>
            </a:r>
          </a:p>
          <a:p>
            <a:pPr lvl="1"/>
            <a:r>
              <a:rPr lang="en-US" sz="2400" dirty="0" err="1" smtClean="0"/>
              <a:t>Rozsah</a:t>
            </a:r>
            <a:r>
              <a:rPr lang="en-US" sz="2400" dirty="0" smtClean="0"/>
              <a:t> – 10 a</a:t>
            </a:r>
            <a:r>
              <a:rPr lang="cs-CZ" sz="2400" dirty="0" smtClean="0"/>
              <a:t>ž 20 stran</a:t>
            </a:r>
          </a:p>
          <a:p>
            <a:pPr lvl="1"/>
            <a:r>
              <a:rPr lang="cs-CZ" sz="2400" dirty="0" smtClean="0"/>
              <a:t>Struktura</a:t>
            </a:r>
          </a:p>
          <a:p>
            <a:pPr lvl="2"/>
            <a:r>
              <a:rPr lang="cs-CZ" sz="2000" dirty="0" smtClean="0"/>
              <a:t>Zadání </a:t>
            </a:r>
            <a:r>
              <a:rPr lang="cs-CZ" sz="2000" dirty="0"/>
              <a:t>a cíle</a:t>
            </a:r>
          </a:p>
          <a:p>
            <a:pPr lvl="2"/>
            <a:r>
              <a:rPr lang="cs-CZ" sz="2000" dirty="0" smtClean="0"/>
              <a:t>Teoretické pozadí</a:t>
            </a:r>
          </a:p>
          <a:p>
            <a:pPr lvl="2"/>
            <a:r>
              <a:rPr lang="cs-CZ" sz="2000" dirty="0" smtClean="0"/>
              <a:t>Čištění </a:t>
            </a:r>
            <a:r>
              <a:rPr lang="cs-CZ" sz="2000" dirty="0"/>
              <a:t>a definice </a:t>
            </a:r>
            <a:r>
              <a:rPr lang="cs-CZ" sz="2000" dirty="0" smtClean="0"/>
              <a:t>souboru</a:t>
            </a:r>
          </a:p>
          <a:p>
            <a:pPr lvl="2"/>
            <a:r>
              <a:rPr lang="cs-CZ" sz="2000" dirty="0" smtClean="0"/>
              <a:t>Problémy dat a jejich řešení</a:t>
            </a:r>
            <a:endParaRPr lang="cs-CZ" sz="2000" dirty="0"/>
          </a:p>
          <a:p>
            <a:pPr lvl="2"/>
            <a:r>
              <a:rPr lang="cs-CZ" sz="2000" dirty="0" smtClean="0"/>
              <a:t>Řešení cílů (dle zadání projektu)</a:t>
            </a:r>
            <a:endParaRPr lang="cs-CZ" sz="2000" dirty="0"/>
          </a:p>
          <a:p>
            <a:pPr lvl="2"/>
            <a:r>
              <a:rPr lang="cs-CZ" sz="2000" dirty="0" smtClean="0"/>
              <a:t>Závěr</a:t>
            </a:r>
            <a:endParaRPr lang="cs-CZ" sz="2000" dirty="0"/>
          </a:p>
          <a:p>
            <a:pPr lvl="2"/>
            <a:endParaRPr lang="en-US" sz="2000" dirty="0" smtClean="0"/>
          </a:p>
          <a:p>
            <a:r>
              <a:rPr lang="cs-CZ" sz="2800" dirty="0" smtClean="0"/>
              <a:t>10.5</a:t>
            </a:r>
            <a:r>
              <a:rPr lang="cs-CZ" sz="2800" dirty="0"/>
              <a:t>. – </a:t>
            </a:r>
            <a:r>
              <a:rPr lang="cs-CZ" sz="2800" dirty="0" smtClean="0"/>
              <a:t>obhajoba</a:t>
            </a:r>
          </a:p>
          <a:p>
            <a:pPr lvl="1"/>
            <a:r>
              <a:rPr lang="cs-CZ" sz="2400" dirty="0" smtClean="0"/>
              <a:t>Prezentace </a:t>
            </a:r>
            <a:r>
              <a:rPr lang="cs-CZ" sz="2400" dirty="0"/>
              <a:t>- 15 minut prezentace + diskuse</a:t>
            </a:r>
            <a:endParaRPr lang="en-US" sz="2400" dirty="0"/>
          </a:p>
          <a:p>
            <a:pPr lvl="1"/>
            <a:r>
              <a:rPr lang="cs-CZ" sz="2400" dirty="0" smtClean="0"/>
              <a:t>Posudek vedoucího, posudek oponentského týmu</a:t>
            </a:r>
            <a:endParaRPr lang="cs-CZ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885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Týmové projekty 2018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4543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Renata Chloupková, Tereza Nečasová: </a:t>
            </a:r>
            <a:r>
              <a:rPr lang="cs-CZ" sz="2400" dirty="0"/>
              <a:t>Analýza přežití pacientů s renálním karcinomem </a:t>
            </a:r>
            <a:r>
              <a:rPr lang="cs-CZ" sz="2400" dirty="0" smtClean="0"/>
              <a:t>dle </a:t>
            </a:r>
            <a:r>
              <a:rPr lang="cs-CZ" sz="2400" dirty="0"/>
              <a:t>MSKCC prognostického </a:t>
            </a:r>
            <a:r>
              <a:rPr lang="cs-CZ" sz="2400" dirty="0" smtClean="0"/>
              <a:t>skóre</a:t>
            </a:r>
          </a:p>
          <a:p>
            <a:pPr marL="400050" lvl="1" indent="0">
              <a:buNone/>
            </a:pPr>
            <a:r>
              <a:rPr lang="cs-CZ" sz="2000" dirty="0" smtClean="0"/>
              <a:t>	</a:t>
            </a:r>
            <a:r>
              <a:rPr lang="cs-CZ" sz="2000" dirty="0" err="1" smtClean="0"/>
              <a:t>necasova</a:t>
            </a:r>
            <a:r>
              <a:rPr lang="en-US" sz="2000" dirty="0" smtClean="0"/>
              <a:t>@iba.muni.cz</a:t>
            </a:r>
            <a:r>
              <a:rPr lang="cs-CZ" sz="2000" dirty="0" smtClean="0"/>
              <a:t>, </a:t>
            </a:r>
            <a:r>
              <a:rPr lang="cs-CZ" sz="2000" dirty="0" err="1" smtClean="0"/>
              <a:t>chloupkova</a:t>
            </a:r>
            <a:r>
              <a:rPr lang="en-US" sz="2000" dirty="0" smtClean="0"/>
              <a:t> @iba.muni.cz</a:t>
            </a:r>
            <a:endParaRPr lang="cs-CZ" sz="2000" dirty="0" smtClean="0"/>
          </a:p>
          <a:p>
            <a:pPr marL="857250" lvl="1" indent="-457200">
              <a:buFont typeface="+mj-lt"/>
              <a:buAutoNum type="arabicPeriod"/>
            </a:pPr>
            <a:endParaRPr lang="cs-CZ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Danka </a:t>
            </a:r>
            <a:r>
              <a:rPr lang="cs-CZ" sz="2400" dirty="0" err="1" smtClean="0"/>
              <a:t>Haruštiaková</a:t>
            </a:r>
            <a:r>
              <a:rPr lang="cs-CZ" sz="2400" dirty="0" smtClean="0"/>
              <a:t>: </a:t>
            </a:r>
            <a:r>
              <a:rPr lang="cs-CZ" sz="2400" dirty="0"/>
              <a:t>Distribuce rtuti v rybách ze zatížených a nezatížených lokalit</a:t>
            </a:r>
            <a:endParaRPr lang="cs-CZ" sz="2400" dirty="0" smtClean="0"/>
          </a:p>
          <a:p>
            <a:pPr marL="400050" lvl="1" indent="0">
              <a:buNone/>
            </a:pPr>
            <a:r>
              <a:rPr lang="en-US" sz="2000" dirty="0" smtClean="0"/>
              <a:t>	</a:t>
            </a:r>
            <a:r>
              <a:rPr lang="cs-CZ" sz="2000" dirty="0" err="1" smtClean="0"/>
              <a:t>harustiakova</a:t>
            </a:r>
            <a:r>
              <a:rPr lang="en-US" sz="2000" dirty="0" smtClean="0"/>
              <a:t>@iba.muni.cz</a:t>
            </a:r>
          </a:p>
          <a:p>
            <a:pPr marL="857250" lvl="1" indent="-457200">
              <a:buFont typeface="+mj-lt"/>
              <a:buAutoNum type="arabicPeriod"/>
            </a:pPr>
            <a:endParaRPr lang="cs-CZ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Jan </a:t>
            </a:r>
            <a:r>
              <a:rPr lang="cs-CZ" sz="2400" dirty="0"/>
              <a:t>Švancara</a:t>
            </a:r>
            <a:r>
              <a:rPr lang="cs-CZ" sz="2400" dirty="0" smtClean="0"/>
              <a:t>: Zpracování dat o hlasování </a:t>
            </a:r>
            <a:r>
              <a:rPr lang="cs-CZ" sz="2400" dirty="0" smtClean="0"/>
              <a:t>poslanců</a:t>
            </a:r>
            <a:endParaRPr lang="cs-CZ" sz="2400" dirty="0" smtClean="0"/>
          </a:p>
          <a:p>
            <a:pPr marL="400050" lvl="1" indent="0">
              <a:buNone/>
            </a:pPr>
            <a:r>
              <a:rPr lang="en-US" sz="2000" dirty="0" smtClean="0"/>
              <a:t>	svancara@iba.muni.cz</a:t>
            </a:r>
            <a:endParaRPr lang="cs-CZ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760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259</Words>
  <Application>Microsoft Office PowerPoint</Application>
  <PresentationFormat>Předvádění na obrazovce (4:3)</PresentationFormat>
  <Paragraphs>70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</vt:lpstr>
      <vt:lpstr>Motiv systému Office</vt:lpstr>
      <vt:lpstr>Týmový projekt 2018</vt:lpstr>
      <vt:lpstr>Cíle týmového projektu</vt:lpstr>
      <vt:lpstr>Principy týmové spolupráce</vt:lpstr>
      <vt:lpstr>Časový plán</vt:lpstr>
      <vt:lpstr>Kontrolní setkání</vt:lpstr>
      <vt:lpstr>Ukončení týmového projektu</vt:lpstr>
      <vt:lpstr>Týmové projekty 2018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</dc:creator>
  <cp:lastModifiedBy>Danka Harustiakova</cp:lastModifiedBy>
  <cp:revision>102</cp:revision>
  <dcterms:created xsi:type="dcterms:W3CDTF">2011-01-19T10:31:11Z</dcterms:created>
  <dcterms:modified xsi:type="dcterms:W3CDTF">2018-02-23T07:07:04Z</dcterms:modified>
</cp:coreProperties>
</file>