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06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22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88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35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30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02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14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125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91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747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76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1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C2171-C5D7-447C-8EFB-28B00F2324D1}" type="datetimeFigureOut">
              <a:rPr lang="it-IT" smtClean="0"/>
              <a:t>14/05/2018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937DE-883B-4107-9C0A-336EE02C10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64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452B7-684E-42ED-882E-CF63CE849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Task A</a:t>
            </a:r>
          </a:p>
        </p:txBody>
      </p:sp>
      <p:pic>
        <p:nvPicPr>
          <p:cNvPr id="2050" name="Picture 2" descr="VÃ½sledok vyhÄ¾adÃ¡vania obrÃ¡zkov pre dopyt cannabis indica">
            <a:extLst>
              <a:ext uri="{FF2B5EF4-FFF2-40B4-BE49-F238E27FC236}">
                <a16:creationId xmlns:a16="http://schemas.microsoft.com/office/drawing/2014/main" id="{2F279B33-1CAD-40F9-AB7D-23BE7C4D5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065925"/>
            <a:ext cx="3752850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VÃ½sledok vyhÄ¾adÃ¡vania obrÃ¡zkov pre dopyt cannabis joint">
            <a:extLst>
              <a:ext uri="{FF2B5EF4-FFF2-40B4-BE49-F238E27FC236}">
                <a16:creationId xmlns:a16="http://schemas.microsoft.com/office/drawing/2014/main" id="{6F50511D-DA5E-4A47-9082-88CA323DC0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45E23D-03A0-4818-A68A-62BA88340050}"/>
              </a:ext>
            </a:extLst>
          </p:cNvPr>
          <p:cNvSpPr txBox="1"/>
          <p:nvPr/>
        </p:nvSpPr>
        <p:spPr>
          <a:xfrm>
            <a:off x="4067175" y="5640489"/>
            <a:ext cx="3752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Anni</a:t>
            </a:r>
            <a:endParaRPr lang="en-US" dirty="0" smtClean="0"/>
          </a:p>
          <a:p>
            <a:r>
              <a:rPr lang="en-US" dirty="0" err="1" smtClean="0"/>
              <a:t>Alžbeta</a:t>
            </a:r>
            <a:endParaRPr lang="en-US" dirty="0"/>
          </a:p>
          <a:p>
            <a:r>
              <a:rPr lang="en-US" dirty="0" err="1" smtClean="0"/>
              <a:t>Gianmaria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9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304" y="527811"/>
            <a:ext cx="11402982" cy="549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56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3096" y="203200"/>
            <a:ext cx="6219825" cy="621982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929079" y="164681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&gt; summary(thc)</a:t>
            </a:r>
          </a:p>
          <a:p>
            <a:r>
              <a:rPr lang="it-IT" dirty="0"/>
              <a:t>      THC              DW       </a:t>
            </a:r>
          </a:p>
          <a:p>
            <a:r>
              <a:rPr lang="it-IT" dirty="0"/>
              <a:t> Min.   : 3.00   Min.   :1.200  </a:t>
            </a:r>
          </a:p>
          <a:p>
            <a:r>
              <a:rPr lang="it-IT" dirty="0"/>
              <a:t> 1st Qu.: 6.60   1st Qu.:3.975  </a:t>
            </a:r>
          </a:p>
          <a:p>
            <a:r>
              <a:rPr lang="it-IT" dirty="0"/>
              <a:t> </a:t>
            </a:r>
            <a:r>
              <a:rPr lang="it-IT" dirty="0" err="1"/>
              <a:t>Median</a:t>
            </a:r>
            <a:r>
              <a:rPr lang="it-IT" dirty="0"/>
              <a:t> :10.10   </a:t>
            </a:r>
            <a:r>
              <a:rPr lang="it-IT" dirty="0" err="1"/>
              <a:t>Median</a:t>
            </a:r>
            <a:r>
              <a:rPr lang="it-IT" dirty="0"/>
              <a:t> :5.900  </a:t>
            </a:r>
          </a:p>
          <a:p>
            <a:r>
              <a:rPr lang="it-IT" dirty="0"/>
              <a:t> </a:t>
            </a:r>
            <a:r>
              <a:rPr lang="it-IT" dirty="0" err="1"/>
              <a:t>Mean</a:t>
            </a:r>
            <a:r>
              <a:rPr lang="it-IT" dirty="0"/>
              <a:t>   : 9.92   </a:t>
            </a:r>
            <a:r>
              <a:rPr lang="it-IT" dirty="0" err="1"/>
              <a:t>Mean</a:t>
            </a:r>
            <a:r>
              <a:rPr lang="it-IT" dirty="0"/>
              <a:t>   :5.830  </a:t>
            </a:r>
          </a:p>
          <a:p>
            <a:r>
              <a:rPr lang="it-IT" dirty="0"/>
              <a:t> 3rd Qu.:11.75   3rd Qu.:8.325  </a:t>
            </a:r>
          </a:p>
          <a:p>
            <a:r>
              <a:rPr lang="it-IT" dirty="0"/>
              <a:t> Max.   :20.80   Max.   :9.100</a:t>
            </a:r>
          </a:p>
        </p:txBody>
      </p:sp>
    </p:spTree>
    <p:extLst>
      <p:ext uri="{BB962C8B-B14F-4D97-AF65-F5344CB8AC3E}">
        <p14:creationId xmlns:p14="http://schemas.microsoft.com/office/powerpoint/2010/main" val="2173434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C9C57-BEE7-4514-893C-0D3BC83DD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9144"/>
            <a:ext cx="10515600" cy="505602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&gt; </a:t>
            </a:r>
            <a:r>
              <a:rPr lang="en-US" dirty="0" err="1">
                <a:solidFill>
                  <a:srgbClr val="002060"/>
                </a:solidFill>
              </a:rPr>
              <a:t>lm.thc</a:t>
            </a:r>
            <a:r>
              <a:rPr lang="en-US" dirty="0">
                <a:solidFill>
                  <a:srgbClr val="002060"/>
                </a:solidFill>
              </a:rPr>
              <a:t>&lt;-</a:t>
            </a:r>
            <a:r>
              <a:rPr lang="en-US" dirty="0" err="1">
                <a:solidFill>
                  <a:srgbClr val="002060"/>
                </a:solidFill>
              </a:rPr>
              <a:t>lm</a:t>
            </a:r>
            <a:r>
              <a:rPr lang="en-US" dirty="0">
                <a:solidFill>
                  <a:srgbClr val="002060"/>
                </a:solidFill>
              </a:rPr>
              <a:t>(THC~DW, data=</a:t>
            </a:r>
            <a:r>
              <a:rPr lang="en-US" dirty="0" err="1">
                <a:solidFill>
                  <a:srgbClr val="002060"/>
                </a:solidFill>
              </a:rPr>
              <a:t>thc</a:t>
            </a:r>
            <a:r>
              <a:rPr lang="en-US" dirty="0">
                <a:solidFill>
                  <a:srgbClr val="002060"/>
                </a:solidFill>
              </a:rPr>
              <a:t>)</a:t>
            </a:r>
          </a:p>
          <a:p>
            <a:r>
              <a:rPr lang="en-US" dirty="0">
                <a:solidFill>
                  <a:srgbClr val="002060"/>
                </a:solidFill>
              </a:rPr>
              <a:t>&gt; </a:t>
            </a:r>
            <a:r>
              <a:rPr lang="en-US" dirty="0" err="1">
                <a:solidFill>
                  <a:srgbClr val="002060"/>
                </a:solidFill>
              </a:rPr>
              <a:t>anova</a:t>
            </a:r>
            <a:r>
              <a:rPr lang="en-US" dirty="0">
                <a:solidFill>
                  <a:srgbClr val="002060"/>
                </a:solidFill>
              </a:rPr>
              <a:t>(</a:t>
            </a:r>
            <a:r>
              <a:rPr lang="en-US" dirty="0" err="1">
                <a:solidFill>
                  <a:srgbClr val="002060"/>
                </a:solidFill>
              </a:rPr>
              <a:t>lm.thc</a:t>
            </a:r>
            <a:r>
              <a:rPr lang="en-US" dirty="0">
                <a:solidFill>
                  <a:srgbClr val="002060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/>
              <a:t>Analysis of Variance Table</a:t>
            </a:r>
          </a:p>
          <a:p>
            <a:endParaRPr lang="en-US" dirty="0"/>
          </a:p>
          <a:p>
            <a:r>
              <a:rPr lang="en-US" dirty="0"/>
              <a:t>Response: THC</a:t>
            </a:r>
          </a:p>
          <a:p>
            <a:r>
              <a:rPr lang="en-US" dirty="0"/>
              <a:t>          Df  Sum </a:t>
            </a:r>
            <a:r>
              <a:rPr lang="en-US" dirty="0" err="1"/>
              <a:t>Sq</a:t>
            </a:r>
            <a:r>
              <a:rPr lang="en-US" dirty="0"/>
              <a:t> Mean </a:t>
            </a:r>
            <a:r>
              <a:rPr lang="en-US" dirty="0" err="1"/>
              <a:t>Sq</a:t>
            </a:r>
            <a:r>
              <a:rPr lang="en-US" dirty="0"/>
              <a:t> F value   </a:t>
            </a:r>
            <a:r>
              <a:rPr lang="en-US" dirty="0" err="1"/>
              <a:t>Pr</a:t>
            </a:r>
            <a:r>
              <a:rPr lang="en-US" dirty="0"/>
              <a:t>(&gt;F)   </a:t>
            </a:r>
          </a:p>
          <a:p>
            <a:r>
              <a:rPr lang="en-US" dirty="0"/>
              <a:t>DW         1 128.999 128.999  12.509 0.007655 **</a:t>
            </a:r>
          </a:p>
          <a:p>
            <a:r>
              <a:rPr lang="en-US" dirty="0"/>
              <a:t>Residuals  8  82.497  10.312                    </a:t>
            </a:r>
          </a:p>
          <a:p>
            <a:r>
              <a:rPr lang="en-US" dirty="0"/>
              <a:t>---</a:t>
            </a:r>
          </a:p>
          <a:p>
            <a:r>
              <a:rPr lang="en-US" dirty="0" err="1"/>
              <a:t>Signif</a:t>
            </a:r>
            <a:r>
              <a:rPr lang="en-US" dirty="0"/>
              <a:t>. codes:  0 ‘***’ 0.001 ‘**’ 0.01 ‘*’ 0.05 ‘.’ 0.1 ‘ ’ 1</a:t>
            </a:r>
          </a:p>
        </p:txBody>
      </p:sp>
    </p:spTree>
    <p:extLst>
      <p:ext uri="{BB962C8B-B14F-4D97-AF65-F5344CB8AC3E}">
        <p14:creationId xmlns:p14="http://schemas.microsoft.com/office/powerpoint/2010/main" val="396267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C1F49-87CE-44F0-90AF-CFE35252D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5994083"/>
          </a:xfrm>
        </p:spPr>
        <p:txBody>
          <a:bodyPr>
            <a:normAutofit fontScale="47500" lnSpcReduction="2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&gt; summary(</a:t>
            </a:r>
            <a:r>
              <a:rPr lang="en-US" dirty="0" err="1">
                <a:solidFill>
                  <a:srgbClr val="002060"/>
                </a:solidFill>
              </a:rPr>
              <a:t>lm.thc</a:t>
            </a:r>
            <a:r>
              <a:rPr lang="en-US" dirty="0">
                <a:solidFill>
                  <a:srgbClr val="002060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/>
              <a:t>Call:</a:t>
            </a:r>
          </a:p>
          <a:p>
            <a:r>
              <a:rPr lang="en-US" dirty="0" err="1"/>
              <a:t>lm</a:t>
            </a:r>
            <a:r>
              <a:rPr lang="en-US" dirty="0"/>
              <a:t>(formula = THC ~ DW, data = </a:t>
            </a:r>
            <a:r>
              <a:rPr lang="en-US" dirty="0" err="1"/>
              <a:t>thc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Residuals:</a:t>
            </a:r>
          </a:p>
          <a:p>
            <a:r>
              <a:rPr lang="en-US" dirty="0"/>
              <a:t>    Min      1Q  Median      3Q     Max </a:t>
            </a:r>
          </a:p>
          <a:p>
            <a:r>
              <a:rPr lang="en-US" dirty="0"/>
              <a:t>-4.9687 -1.4006 -0.2593  1.4734  6.2498 </a:t>
            </a:r>
          </a:p>
          <a:p>
            <a:endParaRPr lang="en-US" dirty="0"/>
          </a:p>
          <a:p>
            <a:r>
              <a:rPr lang="en-US" dirty="0"/>
              <a:t>Coefficients:</a:t>
            </a:r>
          </a:p>
          <a:p>
            <a:r>
              <a:rPr lang="en-US" dirty="0"/>
              <a:t>            Estimate Std. Error t value </a:t>
            </a:r>
            <a:r>
              <a:rPr lang="en-US" dirty="0" err="1"/>
              <a:t>Pr</a:t>
            </a:r>
            <a:r>
              <a:rPr lang="en-US" dirty="0"/>
              <a:t>(&gt;|t|)   </a:t>
            </a:r>
          </a:p>
          <a:p>
            <a:r>
              <a:rPr lang="en-US" dirty="0"/>
              <a:t>(Intercept)   </a:t>
            </a:r>
            <a:r>
              <a:rPr lang="en-US" b="1" dirty="0"/>
              <a:t>1.6650</a:t>
            </a:r>
            <a:r>
              <a:rPr lang="en-US" dirty="0"/>
              <a:t>     2.5453   0.654  0.53138   </a:t>
            </a:r>
          </a:p>
          <a:p>
            <a:r>
              <a:rPr lang="en-US" dirty="0"/>
              <a:t>DW            </a:t>
            </a:r>
            <a:r>
              <a:rPr lang="en-US" b="1" dirty="0"/>
              <a:t>1.4160</a:t>
            </a:r>
            <a:r>
              <a:rPr lang="en-US" dirty="0"/>
              <a:t>     0.4003   3.537  0.00765 **</a:t>
            </a:r>
          </a:p>
          <a:p>
            <a:r>
              <a:rPr lang="en-US" dirty="0"/>
              <a:t>---</a:t>
            </a:r>
          </a:p>
          <a:p>
            <a:r>
              <a:rPr lang="en-US" dirty="0" err="1"/>
              <a:t>Signif</a:t>
            </a:r>
            <a:r>
              <a:rPr lang="en-US" dirty="0"/>
              <a:t>. codes:  0 ‘***’ 0.001 ‘**’ 0.01 ‘*’ 0.05 ‘.’ 0.1 ‘ ’ 1</a:t>
            </a:r>
          </a:p>
          <a:p>
            <a:endParaRPr lang="en-US" dirty="0"/>
          </a:p>
          <a:p>
            <a:r>
              <a:rPr lang="en-US" dirty="0"/>
              <a:t>Residual standard error: 3.211 on 8 degrees of freedom</a:t>
            </a:r>
          </a:p>
          <a:p>
            <a:r>
              <a:rPr lang="en-US" dirty="0"/>
              <a:t>Multiple R-squared:  0.6099,	Adjusted R-squared:  0.5612 </a:t>
            </a:r>
          </a:p>
          <a:p>
            <a:r>
              <a:rPr lang="en-US" dirty="0"/>
              <a:t>F-statistic: 12.51 on 1 and 8 DF,  p-value: 0.007655</a:t>
            </a:r>
          </a:p>
          <a:p>
            <a:endParaRPr lang="en-US" sz="3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</a:rPr>
              <a:t>formula: THC=1,6650+1,4160*DW</a:t>
            </a:r>
          </a:p>
        </p:txBody>
      </p:sp>
    </p:spTree>
    <p:extLst>
      <p:ext uri="{BB962C8B-B14F-4D97-AF65-F5344CB8AC3E}">
        <p14:creationId xmlns:p14="http://schemas.microsoft.com/office/powerpoint/2010/main" val="2280744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5ACA4A5-68A0-4749-8162-A17A7CAED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4095" y="0"/>
            <a:ext cx="7123809" cy="63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56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110298-3E71-4399-A7F9-ABE521571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3266" y="420914"/>
            <a:ext cx="6219825" cy="62198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1CD2B48-E46D-4A70-BB59-B7E453E327AB}"/>
              </a:ext>
            </a:extLst>
          </p:cNvPr>
          <p:cNvSpPr/>
          <p:nvPr/>
        </p:nvSpPr>
        <p:spPr>
          <a:xfrm>
            <a:off x="431408" y="843677"/>
            <a:ext cx="44360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</a:rPr>
              <a:t>windows()</a:t>
            </a:r>
          </a:p>
          <a:p>
            <a:r>
              <a:rPr lang="en-US" sz="1600" dirty="0">
                <a:solidFill>
                  <a:srgbClr val="002060"/>
                </a:solidFill>
              </a:rPr>
              <a:t>&gt; plot(THC~DW, data=</a:t>
            </a:r>
            <a:r>
              <a:rPr lang="en-US" sz="1600" dirty="0" err="1">
                <a:solidFill>
                  <a:srgbClr val="002060"/>
                </a:solidFill>
              </a:rPr>
              <a:t>thc</a:t>
            </a:r>
            <a:r>
              <a:rPr lang="en-US" sz="1600" dirty="0">
                <a:solidFill>
                  <a:srgbClr val="002060"/>
                </a:solidFill>
              </a:rPr>
              <a:t>, col="blue")</a:t>
            </a:r>
          </a:p>
          <a:p>
            <a:r>
              <a:rPr lang="en-US" sz="1600" dirty="0">
                <a:solidFill>
                  <a:srgbClr val="002060"/>
                </a:solidFill>
              </a:rPr>
              <a:t>&gt; </a:t>
            </a:r>
            <a:r>
              <a:rPr lang="en-US" sz="1600" dirty="0" err="1">
                <a:solidFill>
                  <a:srgbClr val="002060"/>
                </a:solidFill>
              </a:rPr>
              <a:t>pr</a:t>
            </a:r>
            <a:r>
              <a:rPr lang="en-US" sz="1600" dirty="0">
                <a:solidFill>
                  <a:srgbClr val="002060"/>
                </a:solidFill>
              </a:rPr>
              <a:t>&lt;-predict(</a:t>
            </a:r>
            <a:r>
              <a:rPr lang="en-US" sz="1600" dirty="0" err="1">
                <a:solidFill>
                  <a:srgbClr val="002060"/>
                </a:solidFill>
              </a:rPr>
              <a:t>lm.thc</a:t>
            </a:r>
            <a:r>
              <a:rPr lang="en-US" sz="1600" dirty="0">
                <a:solidFill>
                  <a:srgbClr val="002060"/>
                </a:solidFill>
              </a:rPr>
              <a:t>, </a:t>
            </a:r>
            <a:r>
              <a:rPr lang="en-US" sz="1600" dirty="0" err="1">
                <a:solidFill>
                  <a:srgbClr val="002060"/>
                </a:solidFill>
              </a:rPr>
              <a:t>data.frame</a:t>
            </a:r>
            <a:r>
              <a:rPr lang="en-US" sz="1600" dirty="0">
                <a:solidFill>
                  <a:srgbClr val="002060"/>
                </a:solidFill>
              </a:rPr>
              <a:t>(DW= seq(1,10,0.1)), </a:t>
            </a:r>
            <a:r>
              <a:rPr lang="en-US" sz="1600" dirty="0" err="1">
                <a:solidFill>
                  <a:srgbClr val="002060"/>
                </a:solidFill>
              </a:rPr>
              <a:t>se.fit</a:t>
            </a:r>
            <a:r>
              <a:rPr lang="en-US" sz="1600" dirty="0">
                <a:solidFill>
                  <a:srgbClr val="002060"/>
                </a:solidFill>
              </a:rPr>
              <a:t> = T)</a:t>
            </a:r>
          </a:p>
          <a:p>
            <a:r>
              <a:rPr lang="en-US" sz="1600" dirty="0">
                <a:solidFill>
                  <a:srgbClr val="002060"/>
                </a:solidFill>
              </a:rPr>
              <a:t>&gt; lines(seq(1,10,0.1), </a:t>
            </a:r>
            <a:r>
              <a:rPr lang="en-US" sz="1600" dirty="0" err="1">
                <a:solidFill>
                  <a:srgbClr val="002060"/>
                </a:solidFill>
              </a:rPr>
              <a:t>pr$fit</a:t>
            </a:r>
            <a:r>
              <a:rPr lang="en-US" sz="1600" dirty="0">
                <a:solidFill>
                  <a:srgbClr val="002060"/>
                </a:solidFill>
              </a:rPr>
              <a:t>)</a:t>
            </a:r>
          </a:p>
          <a:p>
            <a:r>
              <a:rPr lang="en-US" sz="1600" dirty="0">
                <a:solidFill>
                  <a:srgbClr val="002060"/>
                </a:solidFill>
              </a:rPr>
              <a:t>&gt; lines(seq(1,10,0.1), </a:t>
            </a:r>
            <a:r>
              <a:rPr lang="en-US" sz="1600" dirty="0" err="1">
                <a:solidFill>
                  <a:srgbClr val="002060"/>
                </a:solidFill>
              </a:rPr>
              <a:t>pr$fit</a:t>
            </a:r>
            <a:r>
              <a:rPr lang="en-US" sz="1600" dirty="0">
                <a:solidFill>
                  <a:srgbClr val="002060"/>
                </a:solidFill>
              </a:rPr>
              <a:t>-(qt(0.975,8))*</a:t>
            </a:r>
            <a:r>
              <a:rPr lang="en-US" sz="1600" dirty="0" err="1">
                <a:solidFill>
                  <a:srgbClr val="002060"/>
                </a:solidFill>
              </a:rPr>
              <a:t>pr$se.fit,lty</a:t>
            </a:r>
            <a:r>
              <a:rPr lang="en-US" sz="1600" dirty="0">
                <a:solidFill>
                  <a:srgbClr val="002060"/>
                </a:solidFill>
              </a:rPr>
              <a:t>=2, col="red”)</a:t>
            </a:r>
          </a:p>
          <a:p>
            <a:r>
              <a:rPr lang="en-US" sz="1600" dirty="0">
                <a:solidFill>
                  <a:srgbClr val="002060"/>
                </a:solidFill>
              </a:rPr>
              <a:t>&gt; lines(seq(1,10,0.1), </a:t>
            </a:r>
            <a:r>
              <a:rPr lang="en-US" sz="1600" dirty="0" err="1">
                <a:solidFill>
                  <a:srgbClr val="002060"/>
                </a:solidFill>
              </a:rPr>
              <a:t>pr$fit</a:t>
            </a:r>
            <a:r>
              <a:rPr lang="en-US" sz="1600" dirty="0">
                <a:solidFill>
                  <a:srgbClr val="002060"/>
                </a:solidFill>
              </a:rPr>
              <a:t>+(qt(0.975,8))*</a:t>
            </a:r>
            <a:r>
              <a:rPr lang="en-US" sz="1600" dirty="0" err="1">
                <a:solidFill>
                  <a:srgbClr val="002060"/>
                </a:solidFill>
              </a:rPr>
              <a:t>pr$se.fit,lty</a:t>
            </a:r>
            <a:r>
              <a:rPr lang="en-US" sz="1600" dirty="0">
                <a:solidFill>
                  <a:srgbClr val="002060"/>
                </a:solidFill>
              </a:rPr>
              <a:t>=2,col="red")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A97380-5560-4E2A-8B44-5FE2D4192257}"/>
              </a:ext>
            </a:extLst>
          </p:cNvPr>
          <p:cNvSpPr/>
          <p:nvPr/>
        </p:nvSpPr>
        <p:spPr>
          <a:xfrm>
            <a:off x="6977351" y="217261"/>
            <a:ext cx="3169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Multiple R-squared:  </a:t>
            </a:r>
            <a:r>
              <a:rPr lang="en-US" b="1" dirty="0">
                <a:solidFill>
                  <a:srgbClr val="FF0000"/>
                </a:solidFill>
              </a:rPr>
              <a:t>0.6099</a:t>
            </a:r>
          </a:p>
          <a:p>
            <a:r>
              <a:rPr lang="en-US" b="1" dirty="0"/>
              <a:t>Adjusted R-squared: </a:t>
            </a:r>
            <a:r>
              <a:rPr lang="en-US" b="1" dirty="0">
                <a:solidFill>
                  <a:srgbClr val="FF0000"/>
                </a:solidFill>
              </a:rPr>
              <a:t> 0.5612 </a:t>
            </a:r>
          </a:p>
          <a:p>
            <a:r>
              <a:rPr lang="en-US" b="1" dirty="0"/>
              <a:t>F</a:t>
            </a:r>
            <a:r>
              <a:rPr lang="en-US" b="1" baseline="-25000" dirty="0"/>
              <a:t>(1,8)</a:t>
            </a:r>
            <a:r>
              <a:rPr lang="en-US" b="1" dirty="0"/>
              <a:t>=12.51,  p-value: </a:t>
            </a:r>
            <a:r>
              <a:rPr lang="en-US" b="1" dirty="0">
                <a:solidFill>
                  <a:srgbClr val="FF0000"/>
                </a:solidFill>
              </a:rPr>
              <a:t>0.007655</a:t>
            </a:r>
          </a:p>
        </p:txBody>
      </p:sp>
    </p:spTree>
    <p:extLst>
      <p:ext uri="{BB962C8B-B14F-4D97-AF65-F5344CB8AC3E}">
        <p14:creationId xmlns:p14="http://schemas.microsoft.com/office/powerpoint/2010/main" val="4668089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275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Task 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XXX</dc:creator>
  <cp:lastModifiedBy>Uživatel</cp:lastModifiedBy>
  <cp:revision>8</cp:revision>
  <dcterms:created xsi:type="dcterms:W3CDTF">2018-05-14T08:40:37Z</dcterms:created>
  <dcterms:modified xsi:type="dcterms:W3CDTF">2018-05-14T12:18:31Z</dcterms:modified>
</cp:coreProperties>
</file>