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289" r:id="rId2"/>
    <p:sldId id="296" r:id="rId3"/>
    <p:sldId id="297" r:id="rId4"/>
    <p:sldId id="258" r:id="rId5"/>
    <p:sldId id="316" r:id="rId6"/>
    <p:sldId id="317" r:id="rId7"/>
    <p:sldId id="319" r:id="rId8"/>
    <p:sldId id="257" r:id="rId9"/>
    <p:sldId id="290" r:id="rId10"/>
    <p:sldId id="291" r:id="rId11"/>
    <p:sldId id="292" r:id="rId12"/>
    <p:sldId id="293" r:id="rId13"/>
    <p:sldId id="298" r:id="rId14"/>
    <p:sldId id="299" r:id="rId15"/>
    <p:sldId id="320" r:id="rId16"/>
    <p:sldId id="309" r:id="rId17"/>
    <p:sldId id="318" r:id="rId18"/>
    <p:sldId id="321" r:id="rId19"/>
    <p:sldId id="322" r:id="rId20"/>
    <p:sldId id="323" r:id="rId21"/>
    <p:sldId id="324" r:id="rId22"/>
    <p:sldId id="325" r:id="rId23"/>
    <p:sldId id="310" r:id="rId24"/>
    <p:sldId id="260" r:id="rId25"/>
    <p:sldId id="261" r:id="rId26"/>
    <p:sldId id="262" r:id="rId27"/>
    <p:sldId id="263" r:id="rId28"/>
    <p:sldId id="265" r:id="rId29"/>
    <p:sldId id="264" r:id="rId30"/>
    <p:sldId id="287" r:id="rId31"/>
    <p:sldId id="288" r:id="rId32"/>
    <p:sldId id="267" r:id="rId33"/>
    <p:sldId id="266" r:id="rId34"/>
    <p:sldId id="268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85" r:id="rId43"/>
    <p:sldId id="279" r:id="rId44"/>
    <p:sldId id="269" r:id="rId45"/>
    <p:sldId id="280" r:id="rId46"/>
    <p:sldId id="281" r:id="rId47"/>
    <p:sldId id="282" r:id="rId48"/>
    <p:sldId id="283" r:id="rId49"/>
    <p:sldId id="284" r:id="rId50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1" autoAdjust="0"/>
  </p:normalViewPr>
  <p:slideViewPr>
    <p:cSldViewPr>
      <p:cViewPr varScale="1">
        <p:scale>
          <a:sx n="64" d="100"/>
          <a:sy n="64" d="100"/>
        </p:scale>
        <p:origin x="1340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6A3C4-E822-45B1-9B69-6F702FC45456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378D2-D7DD-46F5-B49B-8D39E9F40E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62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5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48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31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6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91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0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9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88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64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36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44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6AA5-15B8-4181-B096-418926ED3A6B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7ED8B-D3E7-4FFA-A8FA-87D0848BD3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77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Ekologie společenstev cizopasníků</a:t>
            </a:r>
            <a:endParaRPr lang="cs-CZ" sz="4000" b="1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5" y="1177133"/>
            <a:ext cx="8229600" cy="4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07704" y="1268760"/>
            <a:ext cx="633670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3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Lokální fauna - </a:t>
            </a:r>
            <a:r>
              <a:rPr lang="cs-CZ" sz="4000" dirty="0" err="1" smtClean="0"/>
              <a:t>supraspolečenstvo</a:t>
            </a:r>
            <a:endParaRPr lang="cs-CZ" sz="4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3959"/>
            <a:ext cx="8229600" cy="313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7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/>
              <a:t>Fauna parazitů na populaci hostitele -</a:t>
            </a:r>
            <a:r>
              <a:rPr lang="cs-CZ" sz="4000" dirty="0" err="1" smtClean="0"/>
              <a:t>metaspolečenstvo</a:t>
            </a:r>
            <a:endParaRPr lang="cs-CZ" sz="4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8870"/>
            <a:ext cx="8229600" cy="26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Fauna parazitů na jedinci hostitele - </a:t>
            </a:r>
            <a:r>
              <a:rPr lang="cs-CZ" dirty="0" err="1" smtClean="0"/>
              <a:t>infraspolečenstvo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0372"/>
            <a:ext cx="8229600" cy="302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5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Analýza struktury společenstva</a:t>
            </a:r>
            <a:endParaRPr lang="cs-CZ" sz="4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1137"/>
            <a:ext cx="8229600" cy="32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3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Analýza struktury společenstva</a:t>
            </a:r>
            <a:endParaRPr lang="cs-CZ" sz="4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00" y="1600200"/>
            <a:ext cx="58281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Analýza struktury společenstva</a:t>
            </a:r>
            <a:endParaRPr lang="cs-CZ" sz="4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68" y="1600200"/>
            <a:ext cx="58468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Analýza struktury společenstva</a:t>
            </a:r>
            <a:endParaRPr lang="cs-CZ" sz="4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3469" y="1600200"/>
            <a:ext cx="59770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3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32656"/>
            <a:ext cx="8820472" cy="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8" y="1600200"/>
            <a:ext cx="79047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3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773"/>
            <a:ext cx="8579296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90" y="1600200"/>
            <a:ext cx="39652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7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cs-CZ" sz="3800" dirty="0" smtClean="0"/>
              <a:t>Frakcionace společenstva cizopasníků</a:t>
            </a:r>
            <a:endParaRPr lang="cs-CZ" sz="38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7912" y="780479"/>
            <a:ext cx="564817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3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Koevoluce parazita a hostitele</a:t>
            </a:r>
            <a:endParaRPr lang="cs-CZ" sz="4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9" y="1600200"/>
            <a:ext cx="71564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6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3256" y="205845"/>
            <a:ext cx="5693472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1493" y="224809"/>
            <a:ext cx="5389046" cy="705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3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Biodiverzita a biologická indikace</a:t>
            </a:r>
            <a:endParaRPr lang="cs-CZ" sz="4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758" y="1600200"/>
            <a:ext cx="798048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7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008313" cy="635670"/>
          </a:xfrm>
        </p:spPr>
        <p:txBody>
          <a:bodyPr>
            <a:noAutofit/>
          </a:bodyPr>
          <a:lstStyle/>
          <a:p>
            <a:r>
              <a:rPr lang="cs-CZ" sz="3600" dirty="0" smtClean="0"/>
              <a:t>Biodiverzita v prostoru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624"/>
            <a:ext cx="4968552" cy="680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7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18236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Teorie ostrovů:</a:t>
            </a:r>
          </a:p>
          <a:p>
            <a:r>
              <a:rPr lang="cs-CZ" sz="2400" dirty="0" smtClean="0"/>
              <a:t>Co je to ostrov ?</a:t>
            </a:r>
          </a:p>
          <a:p>
            <a:endParaRPr lang="cs-CZ" sz="2400" dirty="0"/>
          </a:p>
          <a:p>
            <a:pPr marL="457200" indent="-457200">
              <a:buAutoNum type="arabicParenR"/>
            </a:pPr>
            <a:r>
              <a:rPr lang="cs-CZ" sz="2400" dirty="0" smtClean="0"/>
              <a:t>Ostrov pevniny</a:t>
            </a:r>
          </a:p>
          <a:p>
            <a:pPr marL="457200" indent="-457200">
              <a:buAutoNum type="arabicParenR"/>
            </a:pPr>
            <a:r>
              <a:rPr lang="cs-CZ" sz="2400" dirty="0" smtClean="0"/>
              <a:t>Ostrov vody</a:t>
            </a:r>
          </a:p>
          <a:p>
            <a:pPr marL="457200" indent="-457200">
              <a:buAutoNum type="arabicParenR"/>
            </a:pPr>
            <a:r>
              <a:rPr lang="cs-CZ" sz="2400" dirty="0" smtClean="0"/>
              <a:t>Vrchol hory</a:t>
            </a:r>
          </a:p>
          <a:p>
            <a:pPr marL="457200" indent="-457200">
              <a:buAutoNum type="arabicParenR"/>
            </a:pPr>
            <a:r>
              <a:rPr lang="cs-CZ" sz="2400" dirty="0" smtClean="0"/>
              <a:t>Propast (propadlina)</a:t>
            </a:r>
          </a:p>
          <a:p>
            <a:pPr marL="457200" indent="-457200">
              <a:buAutoNum type="arabicParenR"/>
            </a:pPr>
            <a:r>
              <a:rPr lang="cs-CZ" sz="2400" dirty="0" smtClean="0"/>
              <a:t>Organismus hostitele</a:t>
            </a:r>
          </a:p>
          <a:p>
            <a:pPr marL="457200" indent="-457200">
              <a:buAutoNum type="arabicParenR"/>
            </a:pPr>
            <a:r>
              <a:rPr lang="cs-CZ" sz="2400" dirty="0" err="1" smtClean="0"/>
              <a:t>Metapopulace</a:t>
            </a:r>
            <a:r>
              <a:rPr lang="cs-CZ" sz="2400" dirty="0" smtClean="0"/>
              <a:t> hostitele </a:t>
            </a:r>
          </a:p>
          <a:p>
            <a:pPr marL="457200" indent="-457200">
              <a:buAutoNum type="arabicParenR"/>
            </a:pPr>
            <a:r>
              <a:rPr lang="cs-CZ" sz="2400" dirty="0" smtClean="0"/>
              <a:t>Fragmentovaný habitat</a:t>
            </a:r>
          </a:p>
          <a:p>
            <a:endParaRPr lang="cs-CZ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040560" cy="65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2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Imigrace </a:t>
            </a:r>
            <a:r>
              <a:rPr lang="cs-CZ" sz="2000" i="1" dirty="0" smtClean="0"/>
              <a:t>versus</a:t>
            </a:r>
            <a:r>
              <a:rPr lang="cs-CZ" sz="2000" dirty="0" smtClean="0"/>
              <a:t> extinkce</a:t>
            </a:r>
            <a:endParaRPr lang="cs-CZ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60" y="179758"/>
            <a:ext cx="5020420" cy="650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Rychlost imigrace </a:t>
            </a:r>
            <a:r>
              <a:rPr lang="cs-CZ" sz="2000" i="1" dirty="0" smtClean="0"/>
              <a:t>versus</a:t>
            </a:r>
            <a:r>
              <a:rPr lang="cs-CZ" sz="2000" dirty="0" smtClean="0"/>
              <a:t> rychlost vymírání</a:t>
            </a:r>
            <a:endParaRPr lang="cs-CZ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4968552" cy="655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Biodiverzita v prostoru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Imigrace versus extinkce</a:t>
            </a:r>
          </a:p>
          <a:p>
            <a:endParaRPr lang="cs-CZ" sz="2000" b="1" dirty="0"/>
          </a:p>
          <a:p>
            <a:r>
              <a:rPr lang="cs-CZ" sz="2000" b="1" dirty="0" smtClean="0"/>
              <a:t>Vliv velikosti a vzdálenosti</a:t>
            </a:r>
            <a:endParaRPr lang="cs-CZ" sz="2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7355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3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898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55556"/>
            <a:ext cx="7086120" cy="52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7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936104"/>
          </a:xfrm>
        </p:spPr>
        <p:txBody>
          <a:bodyPr>
            <a:normAutofit/>
          </a:bodyPr>
          <a:lstStyle/>
          <a:p>
            <a:r>
              <a:rPr lang="cs-CZ" dirty="0" smtClean="0"/>
              <a:t>Diverzita společenstev cizopasníků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5740560" cy="61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5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07288" cy="868958"/>
          </a:xfrm>
        </p:spPr>
        <p:txBody>
          <a:bodyPr>
            <a:normAutofit/>
          </a:bodyPr>
          <a:lstStyle/>
          <a:p>
            <a:r>
              <a:rPr lang="cs-CZ" sz="4000" dirty="0" smtClean="0"/>
              <a:t>Srovnání </a:t>
            </a:r>
            <a:r>
              <a:rPr lang="cs-CZ" sz="4000" dirty="0" err="1" smtClean="0"/>
              <a:t>parazito</a:t>
            </a:r>
            <a:r>
              <a:rPr lang="cs-CZ" sz="4000" dirty="0"/>
              <a:t>-</a:t>
            </a:r>
            <a:r>
              <a:rPr lang="cs-CZ" sz="4000" dirty="0" smtClean="0"/>
              <a:t>hostitelské fylogeneze</a:t>
            </a:r>
            <a:endParaRPr lang="cs-CZ" sz="4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91506" y="37334"/>
            <a:ext cx="5688984" cy="770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65"/>
            <a:ext cx="5760640" cy="675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904656" cy="660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" y="692696"/>
            <a:ext cx="866821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0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3265"/>
            <a:ext cx="4495800" cy="385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49935"/>
            <a:ext cx="4841219" cy="43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796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1435100"/>
            <a:ext cx="3141985" cy="4691063"/>
          </a:xfrm>
        </p:spPr>
        <p:txBody>
          <a:bodyPr/>
          <a:lstStyle/>
          <a:p>
            <a:r>
              <a:rPr lang="cs-CZ" sz="2000" b="1" dirty="0" smtClean="0"/>
              <a:t>Species abundance </a:t>
            </a:r>
            <a:r>
              <a:rPr lang="cs-CZ" sz="2000" b="1" dirty="0" err="1" smtClean="0"/>
              <a:t>models</a:t>
            </a:r>
            <a:endParaRPr lang="cs-CZ" sz="2000" b="1" dirty="0" smtClean="0"/>
          </a:p>
          <a:p>
            <a:endParaRPr lang="cs-CZ" dirty="0"/>
          </a:p>
          <a:p>
            <a:r>
              <a:rPr lang="cs-CZ" b="1" dirty="0" smtClean="0"/>
              <a:t>Geometrické řady</a:t>
            </a:r>
          </a:p>
          <a:p>
            <a:r>
              <a:rPr lang="cs-CZ" b="1" dirty="0" smtClean="0"/>
              <a:t>Log </a:t>
            </a:r>
            <a:r>
              <a:rPr lang="cs-CZ" b="1" dirty="0" err="1" smtClean="0"/>
              <a:t>series</a:t>
            </a:r>
            <a:r>
              <a:rPr lang="cs-CZ" b="1" dirty="0" smtClean="0"/>
              <a:t> (logaritmické řady)</a:t>
            </a:r>
          </a:p>
          <a:p>
            <a:r>
              <a:rPr lang="cs-CZ" b="1" dirty="0" smtClean="0"/>
              <a:t>Log </a:t>
            </a:r>
            <a:r>
              <a:rPr lang="cs-CZ" b="1" dirty="0" err="1" smtClean="0"/>
              <a:t>normal</a:t>
            </a:r>
            <a:r>
              <a:rPr lang="cs-CZ" b="1" dirty="0" smtClean="0"/>
              <a:t> (</a:t>
            </a:r>
            <a:r>
              <a:rPr lang="cs-CZ" b="1" dirty="0" err="1" smtClean="0"/>
              <a:t>lognormální</a:t>
            </a:r>
            <a:r>
              <a:rPr lang="cs-CZ" b="1" dirty="0" smtClean="0"/>
              <a:t> řady)</a:t>
            </a:r>
          </a:p>
          <a:p>
            <a:r>
              <a:rPr lang="cs-CZ" b="1" dirty="0" err="1" smtClean="0"/>
              <a:t>Broken</a:t>
            </a:r>
            <a:r>
              <a:rPr lang="cs-CZ" b="1" dirty="0" smtClean="0"/>
              <a:t> </a:t>
            </a:r>
            <a:r>
              <a:rPr lang="cs-CZ" b="1" dirty="0" err="1" smtClean="0"/>
              <a:t>stick</a:t>
            </a:r>
            <a:r>
              <a:rPr lang="cs-CZ" b="1" dirty="0" smtClean="0"/>
              <a:t> modely</a:t>
            </a:r>
            <a:endParaRPr lang="cs-CZ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14" y="273050"/>
            <a:ext cx="5044358" cy="626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4968552" cy="623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25919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0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60648"/>
            <a:ext cx="525238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66397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61" y="260648"/>
            <a:ext cx="5271619" cy="648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66397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1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4664"/>
            <a:ext cx="5461446" cy="550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25919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determinuje diverzitu společenstev cizopasníků ?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9" y="1855365"/>
            <a:ext cx="69438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5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Hodnocení biodiverzity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02" y="174152"/>
            <a:ext cx="4748362" cy="652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3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Hodnocení biodiverzity</a:t>
            </a:r>
            <a:endParaRPr lang="cs-CZ" sz="3200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" y="1916832"/>
            <a:ext cx="9113375" cy="354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Indexy </a:t>
            </a:r>
            <a:r>
              <a:rPr lang="cs-CZ" dirty="0" err="1" smtClean="0"/>
              <a:t>biodiverzizy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647949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6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Indexy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678">
            <a:off x="3440305" y="283782"/>
            <a:ext cx="5107246" cy="6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cs-CZ" dirty="0" smtClean="0"/>
              <a:t>Index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12568" cy="635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7583" y="5877272"/>
            <a:ext cx="3008313" cy="41964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Indexy biodiverzity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81183"/>
            <a:ext cx="5770138" cy="567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7961" cy="28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4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cs-CZ" dirty="0" smtClean="0"/>
              <a:t>Indexy biodiverzity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400600" cy="630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454372"/>
          </a:xfrm>
        </p:spPr>
        <p:txBody>
          <a:bodyPr/>
          <a:lstStyle/>
          <a:p>
            <a:r>
              <a:rPr lang="cs-CZ" dirty="0" smtClean="0"/>
              <a:t>Indexy biodiverzity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968552" cy="655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/>
          </a:bodyPr>
          <a:lstStyle/>
          <a:p>
            <a:r>
              <a:rPr lang="cs-CZ" sz="2400" dirty="0"/>
              <a:t>Porovnání indexů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45634"/>
            <a:ext cx="6120680" cy="652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7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Společenstva parazitů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" y="1412776"/>
            <a:ext cx="8753722" cy="514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3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2"/>
          </a:xfrm>
        </p:spPr>
        <p:txBody>
          <a:bodyPr/>
          <a:lstStyle/>
          <a:p>
            <a:r>
              <a:rPr lang="cs-CZ" dirty="0" smtClean="0"/>
              <a:t>Náhoda </a:t>
            </a:r>
            <a:r>
              <a:rPr lang="cs-CZ" sz="4000" i="1" dirty="0" smtClean="0"/>
              <a:t>versus </a:t>
            </a:r>
            <a:r>
              <a:rPr lang="cs-CZ" dirty="0" smtClean="0"/>
              <a:t>determinace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6384" y="-281982"/>
            <a:ext cx="5565355" cy="852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9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Náhoda </a:t>
            </a:r>
            <a:r>
              <a:rPr lang="cs-CZ" sz="4000" i="1" dirty="0" smtClean="0"/>
              <a:t>versus</a:t>
            </a:r>
            <a:r>
              <a:rPr lang="cs-CZ" sz="4000" dirty="0" smtClean="0"/>
              <a:t> determinace</a:t>
            </a:r>
            <a:endParaRPr lang="cs-CZ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5252" y="388002"/>
            <a:ext cx="5081830" cy="71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1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3289"/>
            <a:ext cx="8229600" cy="1067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Fragmentovaný </a:t>
            </a:r>
            <a:r>
              <a:rPr lang="cs-CZ" sz="4000" dirty="0" smtClean="0"/>
              <a:t>habitat</a:t>
            </a:r>
            <a:endParaRPr lang="cs-CZ" sz="4000" dirty="0"/>
          </a:p>
        </p:txBody>
      </p:sp>
      <p:sp>
        <p:nvSpPr>
          <p:cNvPr id="3" name="Obdélník 2"/>
          <p:cNvSpPr/>
          <p:nvPr/>
        </p:nvSpPr>
        <p:spPr>
          <a:xfrm>
            <a:off x="827584" y="1844824"/>
            <a:ext cx="2714600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951511" y="1861593"/>
            <a:ext cx="833873" cy="1329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136353" y="353454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856583" y="4725144"/>
            <a:ext cx="418457" cy="48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380312" y="1891613"/>
            <a:ext cx="670441" cy="643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375653" y="5102832"/>
            <a:ext cx="96125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ovnoramenný trojúhelník 9"/>
          <p:cNvSpPr/>
          <p:nvPr/>
        </p:nvSpPr>
        <p:spPr>
          <a:xfrm rot="10800000">
            <a:off x="4137112" y="1861593"/>
            <a:ext cx="1431596" cy="13464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6804248" y="4721088"/>
            <a:ext cx="1394448" cy="12961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137112" y="3534544"/>
            <a:ext cx="169465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6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32656"/>
            <a:ext cx="8820472" cy="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8" y="1600200"/>
            <a:ext cx="79047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3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Regionální fauna parazitů</a:t>
            </a:r>
            <a:endParaRPr lang="cs-CZ" sz="4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8049"/>
            <a:ext cx="8229600" cy="22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175</Words>
  <Application>Microsoft Office PowerPoint</Application>
  <PresentationFormat>Předvádění na obrazovce (4:3)</PresentationFormat>
  <Paragraphs>62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2" baseType="lpstr">
      <vt:lpstr>Arial</vt:lpstr>
      <vt:lpstr>Calibri</vt:lpstr>
      <vt:lpstr>Motiv systému Office</vt:lpstr>
      <vt:lpstr>Ekologie společenstev cizopasníků</vt:lpstr>
      <vt:lpstr>Koevoluce parazita a hostitele</vt:lpstr>
      <vt:lpstr>Srovnání parazito-hostitelské fylogeneze</vt:lpstr>
      <vt:lpstr>Co determinuje diverzitu společenstev cizopasníků ?</vt:lpstr>
      <vt:lpstr>Náhoda versus determinace</vt:lpstr>
      <vt:lpstr>Náhoda versus determinace</vt:lpstr>
      <vt:lpstr>Fragmentovaný habitat</vt:lpstr>
      <vt:lpstr>Prezentace aplikace PowerPoint</vt:lpstr>
      <vt:lpstr>Regionální fauna parazitů</vt:lpstr>
      <vt:lpstr>Lokální fauna - supraspolečenstvo</vt:lpstr>
      <vt:lpstr>Fauna parazitů na populaci hostitele -metaspolečenstvo</vt:lpstr>
      <vt:lpstr>Fauna parazitů na jedinci hostitele - infraspolečenstvo</vt:lpstr>
      <vt:lpstr>Analýza struktury společenstva</vt:lpstr>
      <vt:lpstr>Analýza struktury společenstva</vt:lpstr>
      <vt:lpstr>Analýza struktury společenstva</vt:lpstr>
      <vt:lpstr>Analýza struktury společenstva</vt:lpstr>
      <vt:lpstr>Prezentace aplikace PowerPoint</vt:lpstr>
      <vt:lpstr>Prezentace aplikace PowerPoint</vt:lpstr>
      <vt:lpstr>Frakcionace společenstva cizopasníků</vt:lpstr>
      <vt:lpstr>Prezentace aplikace PowerPoint</vt:lpstr>
      <vt:lpstr>Prezentace aplikace PowerPoint</vt:lpstr>
      <vt:lpstr>Biodiverzita a biologická indikace</vt:lpstr>
      <vt:lpstr>Biodiverzita v prostoru</vt:lpstr>
      <vt:lpstr>Biodiverzita v prostoru</vt:lpstr>
      <vt:lpstr>Biodiverzita v prostoru</vt:lpstr>
      <vt:lpstr>Biodiverzita v prostoru</vt:lpstr>
      <vt:lpstr>Biodiverzita v prostoru</vt:lpstr>
      <vt:lpstr>Hodnocení biodiverzity</vt:lpstr>
      <vt:lpstr>Diverzita společenstev cizopasníků</vt:lpstr>
      <vt:lpstr>Prezentace aplikace PowerPoint</vt:lpstr>
      <vt:lpstr>Prezentace aplikace PowerPoint</vt:lpstr>
      <vt:lpstr>Prezentace aplikace PowerPoint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Hodnocení biodiverzity</vt:lpstr>
      <vt:lpstr>Indexy biodiverzizy</vt:lpstr>
      <vt:lpstr>Indexy biodiverzity</vt:lpstr>
      <vt:lpstr>Index biodiverzity</vt:lpstr>
      <vt:lpstr>  Indexy biodiverzity</vt:lpstr>
      <vt:lpstr>Indexy biodiverzity</vt:lpstr>
      <vt:lpstr>Indexy biodiverzity </vt:lpstr>
      <vt:lpstr>Porovnání indexů </vt:lpstr>
      <vt:lpstr>Společenstva parazitů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Hewlett-Packard Company</cp:lastModifiedBy>
  <cp:revision>15</cp:revision>
  <cp:lastPrinted>2014-05-13T06:39:46Z</cp:lastPrinted>
  <dcterms:created xsi:type="dcterms:W3CDTF">2014-05-06T05:51:09Z</dcterms:created>
  <dcterms:modified xsi:type="dcterms:W3CDTF">2018-05-22T10:04:52Z</dcterms:modified>
</cp:coreProperties>
</file>