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7" r:id="rId9"/>
    <p:sldId id="262" r:id="rId10"/>
    <p:sldId id="265" r:id="rId11"/>
    <p:sldId id="266" r:id="rId12"/>
    <p:sldId id="263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27" autoAdjust="0"/>
  </p:normalViewPr>
  <p:slideViewPr>
    <p:cSldViewPr snapToGrid="0">
      <p:cViewPr varScale="1">
        <p:scale>
          <a:sx n="75" d="100"/>
          <a:sy n="75" d="100"/>
        </p:scale>
        <p:origin x="90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9A0C8-F062-4815-9216-8387866D5C64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56AB3-F219-4AC7-9145-3185B3DB24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3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baseline="0" dirty="0" smtClean="0"/>
              <a:t>Možnost uplatnění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Metodika se vyvíjí, upřesňuje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6AB3-F219-4AC7-9145-3185B3DB24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90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Cíle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Znalost diverzity, rozšíření a stavu biotopů na našem území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o ochraně přírodních stanovišť, volně žijících živočichů a planě rostoucích rostlin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- Povinnost pravidelně sledovat změny stavu uvedených biotopů nejen v územích soustavy NATURA 2000, ale na celém</a:t>
            </a:r>
            <a:r>
              <a:rPr lang="cs-CZ" sz="1200" baseline="0" dirty="0" smtClean="0"/>
              <a:t> území státu</a:t>
            </a:r>
            <a:endParaRPr lang="cs-CZ" sz="1200" dirty="0" smtClean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6AB3-F219-4AC7-9145-3185B3DB24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8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Katalog</a:t>
            </a:r>
            <a:r>
              <a:rPr lang="cs-CZ" baseline="0" dirty="0" smtClean="0"/>
              <a:t> si ukážeme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Česká klasifikace biotopů je podrobnější než evropské typy přírodních stanovišť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6AB3-F219-4AC7-9145-3185B3DB24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53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6AB3-F219-4AC7-9145-3185B3DB24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67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6AB3-F219-4AC7-9145-3185B3DB24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43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0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3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1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0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1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9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3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5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4639A-4985-4496-A8AD-DF0889562B47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25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4639A-4985-4496-A8AD-DF0889562B47}" type="datetimeFigureOut">
              <a:rPr lang="en-GB" smtClean="0"/>
              <a:t>31/05/2018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0C24F-A28C-444A-BE46-272C6BA68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5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z/publik_syst2/files08/priloha_i.pdf" TargetMode="External"/><Relationship Id="rId2" Type="http://schemas.openxmlformats.org/officeDocument/2006/relationships/hyperlink" Target="http://www.nature.cz/natura2000-design3/sub-text.php?id=184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nature.cz/detail/ds/21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nature.cz/natura2000-design3/web_lokality.php?cast=1805&amp;akce=karta&amp;id=100013833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8237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Mapování biotopů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5000" b="1" dirty="0" smtClean="0">
                <a:solidFill>
                  <a:srgbClr val="92D050"/>
                </a:solidFill>
              </a:rPr>
              <a:t>Background</a:t>
            </a:r>
            <a:endParaRPr lang="en-GB" sz="5000" b="1" dirty="0">
              <a:solidFill>
                <a:srgbClr val="92D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066856"/>
            <a:ext cx="9144000" cy="1655762"/>
          </a:xfrm>
        </p:spPr>
        <p:txBody>
          <a:bodyPr/>
          <a:lstStyle/>
          <a:p>
            <a:r>
              <a:rPr lang="cs-CZ" dirty="0" smtClean="0"/>
              <a:t>Mohelno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0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Jak na to...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2104"/>
            <a:ext cx="10515600" cy="50323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300" i="1" dirty="0" smtClean="0"/>
              <a:t>Základy k mapování</a:t>
            </a:r>
          </a:p>
          <a:p>
            <a:pPr>
              <a:lnSpc>
                <a:spcPct val="100000"/>
              </a:lnSpc>
            </a:pPr>
            <a:r>
              <a:rPr lang="cs-CZ" sz="2300" b="1" dirty="0" smtClean="0"/>
              <a:t>Segment biotopu</a:t>
            </a:r>
            <a:r>
              <a:rPr lang="cs-CZ" sz="2300" dirty="0" smtClean="0"/>
              <a:t> = mapovací jednotka, homogenní část území s jedním typem biotopu, případně s maloplošným zastoupení více typů biotopů (mozaika)</a:t>
            </a:r>
          </a:p>
          <a:p>
            <a:pPr>
              <a:lnSpc>
                <a:spcPct val="100000"/>
              </a:lnSpc>
            </a:pPr>
            <a:r>
              <a:rPr lang="cs-CZ" sz="2300" dirty="0" smtClean="0"/>
              <a:t>Tvar segmentu – polygon, linie, bod</a:t>
            </a:r>
          </a:p>
          <a:p>
            <a:pPr>
              <a:lnSpc>
                <a:spcPct val="100000"/>
              </a:lnSpc>
            </a:pPr>
            <a:r>
              <a:rPr lang="cs-CZ" sz="2300" dirty="0" smtClean="0"/>
              <a:t>Minimální mapovací plocha segmentu o tvaru polygonu (u biotopů L a T) = cca 1500–2500 m</a:t>
            </a:r>
            <a:r>
              <a:rPr lang="cs-CZ" sz="2300" baseline="30000" dirty="0" smtClean="0"/>
              <a:t>2</a:t>
            </a:r>
            <a:r>
              <a:rPr lang="cs-CZ" sz="2300" dirty="0" smtClean="0"/>
              <a:t>, např. (30-)50 x 50 m</a:t>
            </a:r>
          </a:p>
          <a:p>
            <a:pPr>
              <a:lnSpc>
                <a:spcPct val="100000"/>
              </a:lnSpc>
            </a:pPr>
            <a:r>
              <a:rPr lang="cs-CZ" sz="2300" dirty="0" smtClean="0"/>
              <a:t>Maloplošné segmenty (do 1500 m</a:t>
            </a:r>
            <a:r>
              <a:rPr lang="cs-CZ" sz="2300" baseline="30000" dirty="0" smtClean="0"/>
              <a:t>2</a:t>
            </a:r>
            <a:r>
              <a:rPr lang="cs-CZ" sz="2300" dirty="0" smtClean="0"/>
              <a:t> nebo větší, ale o průměrné šířce do 30–50 m) se mapují jako body a linie</a:t>
            </a:r>
          </a:p>
          <a:p>
            <a:pPr>
              <a:lnSpc>
                <a:spcPct val="100000"/>
              </a:lnSpc>
            </a:pPr>
            <a:r>
              <a:rPr lang="cs-CZ" sz="2300" b="1" dirty="0"/>
              <a:t>Diagnostický druh</a:t>
            </a:r>
            <a:r>
              <a:rPr lang="cs-CZ" sz="2300" dirty="0"/>
              <a:t> – druh typický pro určitý biotop, který jej svým výskytem odlišuje od jiných biotopů, zejména v rámci téže formační </a:t>
            </a:r>
            <a:r>
              <a:rPr lang="cs-CZ" sz="2300" dirty="0" smtClean="0"/>
              <a:t>skupiny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Dominantní druh</a:t>
            </a:r>
            <a:r>
              <a:rPr lang="cs-CZ" sz="2400" dirty="0"/>
              <a:t> – druh, který v biotopu pokryvností nebo biomasou </a:t>
            </a:r>
            <a:r>
              <a:rPr lang="cs-CZ" sz="2400" dirty="0" smtClean="0"/>
              <a:t>převažuje</a:t>
            </a:r>
            <a:endParaRPr lang="cs-CZ" sz="23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36551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930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 smtClean="0"/>
              <a:t>Postup mapování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Určit biotop </a:t>
            </a:r>
            <a:r>
              <a:rPr lang="cs-CZ" sz="2400" dirty="0"/>
              <a:t>– podle diagnostických a dominantních </a:t>
            </a:r>
            <a:r>
              <a:rPr lang="cs-CZ" sz="2400" dirty="0" smtClean="0"/>
              <a:t>druhů, </a:t>
            </a:r>
            <a:r>
              <a:rPr lang="cs-CZ" sz="2400" dirty="0" err="1" smtClean="0"/>
              <a:t>ekotopu</a:t>
            </a:r>
            <a:r>
              <a:rPr lang="cs-CZ" sz="2400" dirty="0" smtClean="0"/>
              <a:t>; pokud se jedná o přechod více biotopů, zaznamenat podobnější a druhý do poznámky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Stanovit a zakreslit hranice segmentu, vybarvit podle legendy, v mapě zaznačit ID segmentu; u </a:t>
            </a:r>
            <a:r>
              <a:rPr lang="cs-CZ" sz="2400" dirty="0" err="1" smtClean="0"/>
              <a:t>mozaiek</a:t>
            </a:r>
            <a:r>
              <a:rPr lang="cs-CZ" sz="2400" dirty="0" smtClean="0"/>
              <a:t> se odhaduje podíl (%) jednotlivých biotopů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Zaznamenat vlastnosti, zapsat taxony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Pořídit fotodokumentaci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0" indent="0">
              <a:buNone/>
            </a:pP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3396756"/>
            <a:ext cx="11744960" cy="32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4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Literatura, odkazy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Katalog biotopů ČR, II. vydání (Chytrý et al. 2010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Mapování </a:t>
            </a:r>
            <a:r>
              <a:rPr lang="cs-CZ" sz="2400" dirty="0"/>
              <a:t>biotopů v České republice (</a:t>
            </a:r>
            <a:r>
              <a:rPr lang="cs-CZ" sz="2400" dirty="0" err="1"/>
              <a:t>Hartel</a:t>
            </a:r>
            <a:r>
              <a:rPr lang="cs-CZ" sz="2400" dirty="0"/>
              <a:t>, </a:t>
            </a:r>
            <a:r>
              <a:rPr lang="cs-CZ" sz="2400" dirty="0" err="1"/>
              <a:t>Lončáková</a:t>
            </a:r>
            <a:r>
              <a:rPr lang="cs-CZ" sz="2400" dirty="0"/>
              <a:t> et Hošek 2009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Metodika aktualizace vrstvy mapování biotopů, pracovní verze pro sezonu 2017 (</a:t>
            </a:r>
            <a:r>
              <a:rPr lang="cs-CZ" sz="2400" dirty="0" err="1" smtClean="0"/>
              <a:t>Lustyk</a:t>
            </a:r>
            <a:r>
              <a:rPr lang="cs-CZ" sz="2400" dirty="0" smtClean="0"/>
              <a:t> 2017)</a:t>
            </a:r>
            <a:endParaRPr lang="cs-CZ" sz="2400" dirty="0"/>
          </a:p>
          <a:p>
            <a:r>
              <a:rPr lang="cs-CZ" sz="2400" dirty="0"/>
              <a:t>NATURA 2000, portál AOPK ČR - </a:t>
            </a:r>
            <a:r>
              <a:rPr lang="cs-CZ" sz="2400" dirty="0">
                <a:hlinkClick r:id="rId2"/>
              </a:rPr>
              <a:t>http://www.nature.cz/natura2000-design3/sub-text.php?id=1848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Příručka hodnocení biotopů (</a:t>
            </a:r>
            <a:r>
              <a:rPr lang="cs-CZ" sz="2400" dirty="0" err="1" smtClean="0"/>
              <a:t>Filippov</a:t>
            </a:r>
            <a:r>
              <a:rPr lang="cs-CZ" sz="2400" dirty="0" smtClean="0"/>
              <a:t> et al. 2016)</a:t>
            </a:r>
          </a:p>
          <a:p>
            <a:r>
              <a:rPr lang="cs-CZ" sz="2400" dirty="0" smtClean="0"/>
              <a:t>Směrnice 92/43/EHS, Příloha I. </a:t>
            </a:r>
            <a:r>
              <a:rPr lang="cs-CZ" sz="2400" dirty="0"/>
              <a:t>- </a:t>
            </a:r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www.nature.cz/publik_syst2/files08/priloha_i.pdf</a:t>
            </a:r>
            <a:r>
              <a:rPr lang="cs-CZ" sz="2400" dirty="0" smtClean="0"/>
              <a:t> 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2583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43379"/>
            <a:ext cx="10515600" cy="4351338"/>
          </a:xfrm>
        </p:spPr>
        <p:txBody>
          <a:bodyPr/>
          <a:lstStyle/>
          <a:p>
            <a:r>
              <a:rPr lang="cs-CZ" dirty="0" smtClean="0"/>
              <a:t>Co to je a k čemu...</a:t>
            </a:r>
          </a:p>
          <a:p>
            <a:endParaRPr lang="cs-CZ" dirty="0" smtClean="0"/>
          </a:p>
          <a:p>
            <a:r>
              <a:rPr lang="cs-CZ" dirty="0" smtClean="0"/>
              <a:t>Obsah vrstvy mapování biotopů (VMB) a aktualizací</a:t>
            </a:r>
          </a:p>
          <a:p>
            <a:endParaRPr lang="cs-CZ" dirty="0" smtClean="0"/>
          </a:p>
          <a:p>
            <a:r>
              <a:rPr lang="cs-CZ" dirty="0" smtClean="0"/>
              <a:t>Modelové území – EVL Údolí Jihlavy</a:t>
            </a:r>
          </a:p>
          <a:p>
            <a:endParaRPr lang="cs-CZ" dirty="0" smtClean="0"/>
          </a:p>
          <a:p>
            <a:r>
              <a:rPr lang="cs-CZ" b="1" dirty="0" smtClean="0"/>
              <a:t>Samostatná práce + Jak na to...</a:t>
            </a:r>
            <a:endParaRPr lang="en-GB" b="1" dirty="0"/>
          </a:p>
        </p:txBody>
      </p:sp>
      <p:sp>
        <p:nvSpPr>
          <p:cNvPr id="30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u="sng" dirty="0" smtClean="0"/>
              <a:t>Mapování biotopů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259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Co to je a k čemu...</a:t>
            </a:r>
            <a:endParaRPr lang="en-GB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0941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Celoplošná informace o výskytu, stavu a rozloze přírodních biotopů (typů přírodních stanovišť) na území ČR</a:t>
            </a:r>
          </a:p>
          <a:p>
            <a:endParaRPr lang="cs-CZ" sz="2400" dirty="0" smtClean="0"/>
          </a:p>
          <a:p>
            <a:r>
              <a:rPr lang="cs-CZ" sz="2400" dirty="0" smtClean="0"/>
              <a:t>Odborný podklad pro vytvoření národního návrhu evropsky významných lokalit soustavy NATURA 2000 (AOPK ČR)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cs-CZ" sz="2400" dirty="0"/>
              <a:t> </a:t>
            </a:r>
            <a:r>
              <a:rPr lang="cs-CZ" sz="2400" dirty="0" smtClean="0"/>
              <a:t>povinnost dle směrnice </a:t>
            </a:r>
            <a:r>
              <a:rPr lang="cs-CZ" sz="2400" dirty="0"/>
              <a:t>92/43/EEC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Ochrana vzácných a ohrožených druhů a přírodních stanovišť v rámci EU</a:t>
            </a:r>
          </a:p>
          <a:p>
            <a:endParaRPr lang="cs-CZ" sz="2400" dirty="0" smtClean="0"/>
          </a:p>
          <a:p>
            <a:r>
              <a:rPr lang="cs-CZ" sz="2400" dirty="0" smtClean="0"/>
              <a:t>Využíváno dále pracovníky veřejné správy, soukromými subjekty (např. zpracování odborných posudků), věda a výzkum; i floristická data!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498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160" y="558800"/>
            <a:ext cx="7915198" cy="59436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Přírodní vs. nepřírodní biotopy</a:t>
            </a:r>
          </a:p>
          <a:p>
            <a:r>
              <a:rPr lang="cs-CZ" sz="2400" dirty="0" smtClean="0"/>
              <a:t>Prioritní typy přírodních stanovišť (92/43/EHS, </a:t>
            </a:r>
            <a:r>
              <a:rPr lang="cs-CZ" sz="2400" dirty="0"/>
              <a:t>Příloha </a:t>
            </a:r>
            <a:r>
              <a:rPr lang="cs-CZ" sz="2400" dirty="0" smtClean="0"/>
              <a:t>I)</a:t>
            </a:r>
          </a:p>
          <a:p>
            <a:endParaRPr lang="cs-CZ" sz="2400" dirty="0" smtClean="0"/>
          </a:p>
          <a:p>
            <a:r>
              <a:rPr lang="cs-CZ" sz="2400" dirty="0" smtClean="0"/>
              <a:t>v ČR identifikováno 60 typů přírodních stanovišť soustavy NATURA 2000 – z toho 19 prioritních</a:t>
            </a:r>
          </a:p>
          <a:p>
            <a:endParaRPr lang="cs-CZ" sz="2400" dirty="0" smtClean="0"/>
          </a:p>
          <a:p>
            <a:r>
              <a:rPr lang="cs-CZ" sz="2400" dirty="0" smtClean="0"/>
              <a:t>Mapování </a:t>
            </a:r>
            <a:r>
              <a:rPr lang="cs-CZ" sz="2400" dirty="0"/>
              <a:t>probíhalo (</a:t>
            </a:r>
            <a:r>
              <a:rPr lang="cs-CZ" sz="2400" dirty="0" smtClean="0"/>
              <a:t>2000)2001–2004: </a:t>
            </a:r>
            <a:r>
              <a:rPr lang="cs-CZ" sz="2400" b="1" dirty="0"/>
              <a:t>VMB</a:t>
            </a:r>
            <a:r>
              <a:rPr lang="cs-CZ" sz="2400" dirty="0"/>
              <a:t> </a:t>
            </a:r>
            <a:r>
              <a:rPr lang="cs-CZ" sz="2400" dirty="0" smtClean="0"/>
              <a:t>(GIS databáze)</a:t>
            </a:r>
          </a:p>
          <a:p>
            <a:endParaRPr lang="cs-CZ" sz="2400" dirty="0" smtClean="0"/>
          </a:p>
          <a:p>
            <a:r>
              <a:rPr lang="cs-CZ" sz="2400" dirty="0" smtClean="0"/>
              <a:t>2005 expertní posouzení a korekce výsledků mapování (tzv. rektifikace)</a:t>
            </a:r>
          </a:p>
          <a:p>
            <a:endParaRPr lang="en-GB" sz="2400" dirty="0"/>
          </a:p>
          <a:p>
            <a:r>
              <a:rPr lang="cs-CZ" sz="2400" dirty="0" smtClean="0"/>
              <a:t>Od 2006 probíhají </a:t>
            </a:r>
            <a:r>
              <a:rPr lang="cs-CZ" sz="2400" b="1" dirty="0" smtClean="0"/>
              <a:t>Aktualizace mapování biotopů </a:t>
            </a:r>
          </a:p>
          <a:p>
            <a:pPr marL="0" indent="0">
              <a:buNone/>
            </a:pPr>
            <a:r>
              <a:rPr lang="cs-CZ" sz="2400" dirty="0" smtClean="0"/>
              <a:t>	(cca 1/12 území za rok)</a:t>
            </a:r>
          </a:p>
          <a:p>
            <a:endParaRPr lang="en-GB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684" y="1007586"/>
            <a:ext cx="3425304" cy="5032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06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26988" y="6400800"/>
            <a:ext cx="1358901" cy="4572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i="1"/>
              <a:t>lužní les</a:t>
            </a:r>
            <a:endParaRPr lang="cs-CZ" altLang="cs-CZ" i="1"/>
          </a:p>
        </p:txBody>
      </p:sp>
      <p:pic>
        <p:nvPicPr>
          <p:cNvPr id="8" name="Picture 8" descr="102-0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240"/>
            <a:ext cx="4180684" cy="628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84" y="0"/>
            <a:ext cx="62484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80" y="2355241"/>
            <a:ext cx="3017520" cy="450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207672" y="6400800"/>
            <a:ext cx="195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L1</a:t>
            </a:r>
            <a:r>
              <a:rPr lang="cs-CZ" dirty="0" smtClean="0"/>
              <a:t> Mokřadní olšiny</a:t>
            </a:r>
            <a:endParaRPr lang="en-GB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018884" y="4310896"/>
            <a:ext cx="22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</a:t>
            </a:r>
            <a:r>
              <a:rPr lang="cs-CZ" dirty="0" smtClean="0"/>
              <a:t> Skály, sutě a jeskyně</a:t>
            </a:r>
            <a:endParaRPr lang="en-GB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850108" y="5243929"/>
            <a:ext cx="332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R1.1</a:t>
            </a:r>
            <a:r>
              <a:rPr lang="cs-CZ" dirty="0" smtClean="0"/>
              <a:t> Luční </a:t>
            </a:r>
            <a:r>
              <a:rPr lang="cs-CZ" dirty="0" err="1" smtClean="0"/>
              <a:t>pěnovcová</a:t>
            </a:r>
            <a:r>
              <a:rPr lang="cs-CZ" dirty="0" smtClean="0"/>
              <a:t> prameniště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3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1640" y="-31115"/>
            <a:ext cx="10515600" cy="1325563"/>
          </a:xfrm>
        </p:spPr>
        <p:txBody>
          <a:bodyPr/>
          <a:lstStyle/>
          <a:p>
            <a:r>
              <a:rPr lang="cs-CZ" u="sng" dirty="0" smtClean="0"/>
              <a:t>Obsah VMB a aktualizací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1640" y="1005840"/>
            <a:ext cx="10515600" cy="481584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Segmenty biotopů </a:t>
            </a:r>
            <a:r>
              <a:rPr lang="cs-CZ" sz="2200" dirty="0" err="1" smtClean="0"/>
              <a:t>vymapované</a:t>
            </a:r>
            <a:r>
              <a:rPr lang="cs-CZ" sz="2200" dirty="0" smtClean="0"/>
              <a:t> v měřítku 1:10 000</a:t>
            </a:r>
          </a:p>
          <a:p>
            <a:endParaRPr lang="cs-CZ" sz="2200" dirty="0"/>
          </a:p>
          <a:p>
            <a:endParaRPr lang="cs-CZ" sz="2200" dirty="0" smtClean="0"/>
          </a:p>
          <a:p>
            <a:endParaRPr lang="cs-CZ" sz="2200" dirty="0" smtClean="0"/>
          </a:p>
          <a:p>
            <a:endParaRPr lang="en-GB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" y="1475090"/>
            <a:ext cx="6183910" cy="46005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279" y="1182839"/>
            <a:ext cx="4520893" cy="41165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12" y="6075680"/>
            <a:ext cx="11163300" cy="6762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776266" y="5375866"/>
            <a:ext cx="3632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6"/>
              </a:rPr>
              <a:t>https://data.nature.cz/detail/ds/21</a:t>
            </a:r>
            <a:r>
              <a:rPr lang="en-GB" dirty="0" smtClean="0">
                <a:hlinkClick r:id="rId6"/>
              </a:rPr>
              <a:t>/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1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Modelové území – EVL Údolí Jihlavy</a:t>
            </a:r>
            <a:endParaRPr lang="en-GB" u="sng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hlinkClick r:id="rId2"/>
              </a:rPr>
              <a:t>CZ0614134 - Údolí Jihlavy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" y="2711726"/>
            <a:ext cx="8280400" cy="360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Prioritní biotopy v EVL Údolí Jihlavy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*</a:t>
            </a:r>
            <a:r>
              <a:rPr lang="cs-CZ" b="1" dirty="0"/>
              <a:t>Lesy svazu </a:t>
            </a:r>
            <a:r>
              <a:rPr lang="cs-CZ" b="1" i="1" dirty="0" err="1"/>
              <a:t>Tilio-Acerion</a:t>
            </a:r>
            <a:r>
              <a:rPr lang="cs-CZ" b="1" dirty="0"/>
              <a:t> na svazích, sutích a v roklích</a:t>
            </a:r>
            <a:r>
              <a:rPr lang="cs-CZ" dirty="0"/>
              <a:t> (L4 Suťové lesy)</a:t>
            </a:r>
          </a:p>
          <a:p>
            <a:pPr marL="0" indent="0">
              <a:buNone/>
            </a:pPr>
            <a:r>
              <a:rPr lang="cs-CZ" dirty="0"/>
              <a:t>*</a:t>
            </a:r>
            <a:r>
              <a:rPr lang="cs-CZ" b="1" dirty="0" err="1"/>
              <a:t>Eurosibiřské</a:t>
            </a:r>
            <a:r>
              <a:rPr lang="cs-CZ" b="1" dirty="0"/>
              <a:t> stepní doubravy</a:t>
            </a:r>
            <a:r>
              <a:rPr lang="cs-CZ" dirty="0"/>
              <a:t> (L6.5A Acidofilní teplomilné doubravy s kručinkou chlupatou (</a:t>
            </a:r>
            <a:r>
              <a:rPr lang="cs-CZ" dirty="0" err="1"/>
              <a:t>Genista</a:t>
            </a:r>
            <a:r>
              <a:rPr lang="cs-CZ" dirty="0"/>
              <a:t> </a:t>
            </a:r>
            <a:r>
              <a:rPr lang="cs-CZ" dirty="0" err="1"/>
              <a:t>pilosa</a:t>
            </a:r>
            <a:r>
              <a:rPr lang="cs-CZ" dirty="0"/>
              <a:t>))</a:t>
            </a:r>
          </a:p>
          <a:p>
            <a:pPr marL="0" indent="0">
              <a:buNone/>
            </a:pPr>
            <a:r>
              <a:rPr lang="cs-CZ" dirty="0"/>
              <a:t>* </a:t>
            </a:r>
            <a:r>
              <a:rPr lang="cs-CZ" b="1" dirty="0" err="1"/>
              <a:t>Subpanonské</a:t>
            </a:r>
            <a:r>
              <a:rPr lang="cs-CZ" b="1" dirty="0"/>
              <a:t> stepní trávníky</a:t>
            </a:r>
            <a:r>
              <a:rPr lang="cs-CZ" dirty="0"/>
              <a:t> (T3.3A </a:t>
            </a:r>
            <a:r>
              <a:rPr lang="cs-CZ" dirty="0" err="1"/>
              <a:t>Subpanonské</a:t>
            </a:r>
            <a:r>
              <a:rPr lang="cs-CZ" dirty="0"/>
              <a:t> stepní trávníky)</a:t>
            </a:r>
          </a:p>
          <a:p>
            <a:pPr marL="0" indent="0">
              <a:buNone/>
            </a:pPr>
            <a:r>
              <a:rPr lang="cs-CZ" dirty="0"/>
              <a:t>* </a:t>
            </a:r>
            <a:r>
              <a:rPr lang="cs-CZ" b="1" dirty="0"/>
              <a:t>Subkontinentální </a:t>
            </a:r>
            <a:r>
              <a:rPr lang="cs-CZ" b="1" dirty="0" err="1"/>
              <a:t>peripanonské</a:t>
            </a:r>
            <a:r>
              <a:rPr lang="cs-CZ" b="1" dirty="0"/>
              <a:t> křoviny</a:t>
            </a:r>
            <a:r>
              <a:rPr lang="cs-CZ" dirty="0"/>
              <a:t> (K4A Nízké xerofilní křoviny - porosty se skalníky (</a:t>
            </a:r>
            <a:r>
              <a:rPr lang="cs-CZ" dirty="0" err="1"/>
              <a:t>Cotoneaster</a:t>
            </a:r>
            <a:r>
              <a:rPr lang="cs-CZ" dirty="0"/>
              <a:t> </a:t>
            </a:r>
            <a:r>
              <a:rPr lang="cs-CZ" dirty="0" err="1"/>
              <a:t>spp</a:t>
            </a:r>
            <a:r>
              <a:rPr lang="cs-CZ" dirty="0"/>
              <a:t>.))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5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Samostatná práce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1464"/>
            <a:ext cx="10515600" cy="4961255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Vymapovat</a:t>
            </a:r>
            <a:r>
              <a:rPr lang="cs-CZ" dirty="0" smtClean="0"/>
              <a:t> přírodní biotopy v zadaném území</a:t>
            </a:r>
          </a:p>
          <a:p>
            <a:r>
              <a:rPr lang="cs-CZ" dirty="0" smtClean="0"/>
              <a:t>Zaznamenat jejich vybrané vlastnosti do formuláře</a:t>
            </a:r>
          </a:p>
          <a:p>
            <a:r>
              <a:rPr lang="cs-CZ" dirty="0" smtClean="0"/>
              <a:t>Zaznamenat indikačně významné druhy rostlin v jednotlivých segmentech</a:t>
            </a:r>
          </a:p>
          <a:p>
            <a:r>
              <a:rPr lang="cs-CZ" dirty="0" smtClean="0"/>
              <a:t>Pořídit fotodokumentaci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Prezentovat:</a:t>
            </a:r>
          </a:p>
          <a:p>
            <a:pPr marL="0" indent="0">
              <a:buNone/>
            </a:pPr>
            <a:r>
              <a:rPr lang="cs-CZ" dirty="0" smtClean="0"/>
              <a:t>Výsledek mapování, indikačně významné druhy rostlin, zhodnocení celkového stavu mapovaných segmentů, diskutovat příčiny degradace; </a:t>
            </a:r>
            <a:r>
              <a:rPr lang="cs-CZ" dirty="0" smtClean="0">
                <a:solidFill>
                  <a:srgbClr val="FF0000"/>
                </a:solidFill>
              </a:rPr>
              <a:t>zvláštní pozornost věnovat segmentům biotopů, které patří k prioritním typům přírodních stanovišť</a:t>
            </a:r>
            <a:r>
              <a:rPr lang="cs-CZ" dirty="0" smtClean="0"/>
              <a:t> </a:t>
            </a:r>
            <a:r>
              <a:rPr lang="cs-CZ" dirty="0"/>
              <a:t>dle 92/43/EHS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652</Words>
  <Application>Microsoft Office PowerPoint</Application>
  <PresentationFormat>Širokoúhlá obrazovka</PresentationFormat>
  <Paragraphs>89</Paragraphs>
  <Slides>12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Motiv Office</vt:lpstr>
      <vt:lpstr>Mapování biotopů  Background</vt:lpstr>
      <vt:lpstr>Mapování biotopů</vt:lpstr>
      <vt:lpstr>Co to je a k čemu...</vt:lpstr>
      <vt:lpstr>Prezentace aplikace PowerPoint</vt:lpstr>
      <vt:lpstr>Prezentace aplikace PowerPoint</vt:lpstr>
      <vt:lpstr>Obsah VMB a aktualizací</vt:lpstr>
      <vt:lpstr>Modelové území – EVL Údolí Jihlavy</vt:lpstr>
      <vt:lpstr>Prioritní biotopy v EVL Údolí Jihlavy</vt:lpstr>
      <vt:lpstr>Samostatná práce</vt:lpstr>
      <vt:lpstr>Jak na to...</vt:lpstr>
      <vt:lpstr>Prezentace aplikace PowerPoint</vt:lpstr>
      <vt:lpstr>Literatura, odkazy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Mapování biotopů</dc:title>
  <dc:creator>martin</dc:creator>
  <cp:lastModifiedBy>martin</cp:lastModifiedBy>
  <cp:revision>28</cp:revision>
  <dcterms:created xsi:type="dcterms:W3CDTF">2017-06-01T16:52:20Z</dcterms:created>
  <dcterms:modified xsi:type="dcterms:W3CDTF">2018-05-31T07:08:58Z</dcterms:modified>
</cp:coreProperties>
</file>