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87" r:id="rId4"/>
    <p:sldId id="261" r:id="rId5"/>
    <p:sldId id="297" r:id="rId6"/>
    <p:sldId id="299" r:id="rId7"/>
    <p:sldId id="298" r:id="rId8"/>
    <p:sldId id="300" r:id="rId9"/>
    <p:sldId id="301" r:id="rId10"/>
    <p:sldId id="289" r:id="rId11"/>
    <p:sldId id="290" r:id="rId12"/>
    <p:sldId id="291" r:id="rId13"/>
    <p:sldId id="295" r:id="rId14"/>
    <p:sldId id="292" r:id="rId15"/>
    <p:sldId id="259" r:id="rId16"/>
    <p:sldId id="264" r:id="rId17"/>
    <p:sldId id="263" r:id="rId18"/>
    <p:sldId id="265" r:id="rId19"/>
    <p:sldId id="262" r:id="rId20"/>
    <p:sldId id="258" r:id="rId21"/>
    <p:sldId id="266" r:id="rId22"/>
    <p:sldId id="285" r:id="rId23"/>
    <p:sldId id="267" r:id="rId24"/>
    <p:sldId id="286" r:id="rId25"/>
    <p:sldId id="271" r:id="rId26"/>
    <p:sldId id="269" r:id="rId27"/>
    <p:sldId id="274" r:id="rId28"/>
    <p:sldId id="275" r:id="rId29"/>
    <p:sldId id="276" r:id="rId30"/>
    <p:sldId id="268" r:id="rId31"/>
    <p:sldId id="283" r:id="rId32"/>
    <p:sldId id="284" r:id="rId33"/>
    <p:sldId id="279" r:id="rId34"/>
    <p:sldId id="272" r:id="rId35"/>
    <p:sldId id="280" r:id="rId36"/>
    <p:sldId id="282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">
          <p15:clr>
            <a:srgbClr val="A4A3A4"/>
          </p15:clr>
        </p15:guide>
        <p15:guide id="2" pos="3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DE0000"/>
    <a:srgbClr val="E80000"/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826" y="43"/>
      </p:cViewPr>
      <p:guideLst>
        <p:guide orient="horz" pos="230"/>
        <p:guide pos="3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9413-D69B-473C-941F-FF15876D36B3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BA5FA-CC6B-4787-AEAE-D59E263B6C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55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02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912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922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22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48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46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75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7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2698F-219A-43AC-953A-A374E6EF1E67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4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06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3291E-4DF6-4F85-9E44-1CAFD8BEC27B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122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63447-A0D5-4678-83BA-6FB165EB1B5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955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D30D1-2B3F-4BAA-A049-E52DDFD9037B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87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AE27-961F-4372-86D4-132540A4F5C1}" type="datetimeFigureOut">
              <a:rPr lang="cs-CZ" smtClean="0"/>
              <a:pPr/>
              <a:t>21.02.2018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ilos\Desktop\PREFERENCIE.wmv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64646" y="1552105"/>
            <a:ext cx="8588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NENÁHODNÉ PÁROVÁNÍ GAMET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Rodokmen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443" y="502508"/>
            <a:ext cx="6747205" cy="58872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28657" y="2993571"/>
            <a:ext cx="1730829" cy="3385458"/>
          </a:xfrm>
          <a:prstGeom prst="rect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rcRect l="38933" t="35315" r="38775" b="34054"/>
          <a:stretch>
            <a:fillRect/>
          </a:stretch>
        </p:blipFill>
        <p:spPr>
          <a:xfrm>
            <a:off x="3995351" y="2421924"/>
            <a:ext cx="1161535" cy="2100649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5166856" y="4324865"/>
            <a:ext cx="2840322" cy="883982"/>
          </a:xfrm>
          <a:prstGeom prst="wedgeRectCallout">
            <a:avLst>
              <a:gd name="adj1" fmla="val -65264"/>
              <a:gd name="adj2" fmla="val -4540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jaký je koeficient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jedince I?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762897" y="0"/>
            <a:ext cx="5770606" cy="6973330"/>
            <a:chOff x="1762897" y="0"/>
            <a:chExt cx="5770606" cy="6973330"/>
          </a:xfrm>
        </p:grpSpPr>
        <p:sp>
          <p:nvSpPr>
            <p:cNvPr id="3" name="Obdélník 2"/>
            <p:cNvSpPr/>
            <p:nvPr/>
          </p:nvSpPr>
          <p:spPr>
            <a:xfrm>
              <a:off x="1762897" y="0"/>
              <a:ext cx="5675871" cy="229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1857632" y="5478161"/>
              <a:ext cx="5675871" cy="1495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1964724" y="2187146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5140410" y="2092411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878227" y="3814119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33070" y="3793525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010930" y="5255741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519351" y="5235147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62897" y="0"/>
            <a:ext cx="5675871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64724" y="2187146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140410" y="2092411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878227" y="3814120"/>
            <a:ext cx="1305698" cy="1120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33070" y="3793525"/>
            <a:ext cx="130569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39752" y="332656"/>
            <a:ext cx="36276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Obrázek 10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53" y="2132856"/>
            <a:ext cx="6376802" cy="3596640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0075" y="1052736"/>
            <a:ext cx="5336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jako odchylka od HW rovnováhy</a:t>
            </a: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68313" y="4005064"/>
            <a:ext cx="1152128" cy="504056"/>
          </a:xfrm>
          <a:prstGeom prst="wedgeRectCallout">
            <a:avLst>
              <a:gd name="adj1" fmla="val 143549"/>
              <a:gd name="adj2" fmla="val -84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652889" y="3032510"/>
            <a:ext cx="1152128" cy="504056"/>
          </a:xfrm>
          <a:prstGeom prst="wedgeRectCallout">
            <a:avLst>
              <a:gd name="adj1" fmla="val -86146"/>
              <a:gd name="adj2" fmla="val 10556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>
            <a:off x="2655186" y="4670891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4455386" y="4670891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2628553" y="5589240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ový popisek 15"/>
          <p:cNvSpPr/>
          <p:nvPr/>
        </p:nvSpPr>
        <p:spPr bwMode="auto">
          <a:xfrm>
            <a:off x="972369" y="5805264"/>
            <a:ext cx="1152128" cy="504056"/>
          </a:xfrm>
          <a:prstGeom prst="wedgeRectCallout">
            <a:avLst>
              <a:gd name="adj1" fmla="val 125808"/>
              <a:gd name="adj2" fmla="val -1014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Přímá spojovací čára 20"/>
          <p:cNvCxnSpPr/>
          <p:nvPr/>
        </p:nvCxnSpPr>
        <p:spPr>
          <a:xfrm>
            <a:off x="4428753" y="5589240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ový popisek 13"/>
          <p:cNvSpPr/>
          <p:nvPr/>
        </p:nvSpPr>
        <p:spPr bwMode="auto">
          <a:xfrm>
            <a:off x="4356745" y="5877272"/>
            <a:ext cx="1152128" cy="504056"/>
          </a:xfrm>
          <a:prstGeom prst="wedgeRectCallout">
            <a:avLst>
              <a:gd name="adj1" fmla="val 18431"/>
              <a:gd name="adj2" fmla="val -11425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634364" y="4266463"/>
            <a:ext cx="2520280" cy="1080120"/>
          </a:xfrm>
          <a:prstGeom prst="wedgeRectCallout">
            <a:avLst>
              <a:gd name="adj1" fmla="val -30053"/>
              <a:gd name="adj2" fmla="val -6630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5940152" y="1700808"/>
            <a:ext cx="2952328" cy="792088"/>
          </a:xfrm>
          <a:prstGeom prst="wedgeRectCallout">
            <a:avLst>
              <a:gd name="adj1" fmla="val -30138"/>
              <a:gd name="adj2" fmla="val 1263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ko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variance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mezi splývajícími gametami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075" y="365125"/>
            <a:ext cx="79201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vhodn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ější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měřit odchylku od HW jako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korelaci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mezi splývajícími gametami v dému než jako kovarianci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korelace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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	-1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 1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684337" y="4149080"/>
            <a:ext cx="7128023" cy="1008112"/>
            <a:chOff x="684337" y="4149080"/>
            <a:chExt cx="7128023" cy="1008112"/>
          </a:xfrm>
        </p:grpSpPr>
        <p:sp>
          <p:nvSpPr>
            <p:cNvPr id="4" name="TextovéPole 3"/>
            <p:cNvSpPr txBox="1"/>
            <p:nvPr/>
          </p:nvSpPr>
          <p:spPr>
            <a:xfrm>
              <a:off x="684337" y="4365104"/>
              <a:ext cx="3988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/>
              <a:r>
                <a:rPr lang="cs-CZ" sz="24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Alternativní interpretace </a:t>
              </a:r>
              <a:r>
                <a:rPr lang="cs-CZ" sz="2400" i="1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2400" baseline="-25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IS</a:t>
              </a:r>
              <a:r>
                <a:rPr lang="cs-CZ" sz="24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kumimoji="0" lang="cs-CZ" sz="2400" b="0" u="none" strike="noStrike" cap="none" normalizeH="0" baseline="0" dirty="0">
                <a:ln>
                  <a:noFill/>
                </a:ln>
                <a:solidFill>
                  <a:srgbClr val="E8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" name="Skupina 11"/>
            <p:cNvGrpSpPr/>
            <p:nvPr/>
          </p:nvGrpSpPr>
          <p:grpSpPr>
            <a:xfrm>
              <a:off x="4644008" y="4149080"/>
              <a:ext cx="3168352" cy="1008112"/>
              <a:chOff x="4427984" y="4581128"/>
              <a:chExt cx="3168352" cy="1008112"/>
            </a:xfrm>
          </p:grpSpPr>
          <p:sp>
            <p:nvSpPr>
              <p:cNvPr id="11" name="Obdélník 10"/>
              <p:cNvSpPr/>
              <p:nvPr/>
            </p:nvSpPr>
            <p:spPr>
              <a:xfrm>
                <a:off x="4427984" y="4581128"/>
                <a:ext cx="3168352" cy="100811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99992" y="4725144"/>
                <a:ext cx="2971800" cy="73342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84167" y="2852936"/>
            <a:ext cx="1994825" cy="936104"/>
          </a:xfrm>
          <a:prstGeom prst="wedgeRectCallout">
            <a:avLst>
              <a:gd name="adj1" fmla="val -46784"/>
              <a:gd name="adj2" fmla="val 990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pozorovaná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 dému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300192" y="5373216"/>
            <a:ext cx="2079848" cy="927720"/>
          </a:xfrm>
          <a:prstGeom prst="wedgeRectCallout">
            <a:avLst>
              <a:gd name="adj1" fmla="val -52518"/>
              <a:gd name="adj2" fmla="val -8882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očekávaná na základě HW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7"/>
          <p:cNvSpPr txBox="1">
            <a:spLocks noChangeArrowheads="1"/>
          </p:cNvSpPr>
          <p:nvPr/>
        </p:nvSpPr>
        <p:spPr bwMode="auto">
          <a:xfrm>
            <a:off x="971600" y="620688"/>
            <a:ext cx="3028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25" y="246063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9"/>
          <p:cNvSpPr txBox="1">
            <a:spLocks noChangeArrowheads="1"/>
          </p:cNvSpPr>
          <p:nvPr/>
        </p:nvSpPr>
        <p:spPr bwMode="auto">
          <a:xfrm>
            <a:off x="468313" y="1268760"/>
            <a:ext cx="65838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Gazella</a:t>
            </a:r>
            <a:r>
              <a:rPr lang="cs-CZ" sz="18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St. Louis ZOO: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1♂ + 3♀ (1969-1972) z Afriky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1982: všechny původní gazely mrtvé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protože zakladatelem stáda jen 1 samec,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všichni potomci nutně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bez ohledu na systém páření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0,149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inbreedingu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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18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= -0,291 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outbreedingu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!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468313" y="4005064"/>
            <a:ext cx="856818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hutterité</a:t>
            </a:r>
            <a:r>
              <a:rPr lang="cs-CZ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(anabaptisté = novokřtěnci) z Velkých plání v USA a Kanadě: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malá skupina protestantů z Tyrolských Alp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navzdory striktnímu dodržování tabu incestu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0,0255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jedna z nejvíce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inbredních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známých skupin lidí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příčinou malý počet zakladatelů</a:t>
            </a:r>
          </a:p>
        </p:txBody>
      </p:sp>
      <p:sp>
        <p:nvSpPr>
          <p:cNvPr id="26630" name="Text Box 63"/>
          <p:cNvSpPr txBox="1">
            <a:spLocks noChangeArrowheads="1"/>
          </p:cNvSpPr>
          <p:nvPr/>
        </p:nvSpPr>
        <p:spPr bwMode="auto">
          <a:xfrm>
            <a:off x="7812360" y="2564904"/>
            <a:ext cx="108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cs-CZ" sz="16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719905" y="5661248"/>
            <a:ext cx="2664296" cy="720080"/>
          </a:xfrm>
          <a:prstGeom prst="wedgeRectCallout">
            <a:avLst>
              <a:gd name="adj1" fmla="val -67536"/>
              <a:gd name="adj2" fmla="val -1662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dirty="0">
                <a:latin typeface="Arial" pitchFamily="34" charset="0"/>
                <a:cs typeface="Arial" pitchFamily="34" charset="0"/>
              </a:rPr>
              <a:t>historický kontext hraje významnou roli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67544" y="1484784"/>
          <a:ext cx="8208144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cs-CZ" i="0" baseline="-25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IS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Data k výpočtu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rodokmen vybraných jedinců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genotypové frekvence pro daný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v dému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Typ matematické míry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pravděpodobnost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korelační koeficient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Rozmezí hodnot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-1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baseline="-2500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IS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Aplikace na: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jedince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démy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Biologický význam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očekávaná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Pr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. IBD na náhodně vybraném autozomálním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lokusu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jedince způsobená příbuzností mezi jeho rodiči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systém páření dému měřený jako odchylky</a:t>
                      </a:r>
                      <a:r>
                        <a:rPr lang="cs-CZ" baseline="0" dirty="0">
                          <a:latin typeface="Arial" pitchFamily="34" charset="0"/>
                          <a:cs typeface="Arial" pitchFamily="34" charset="0"/>
                        </a:rPr>
                        <a:t> od očekávaných frekvencí genotypů při náhodném oplození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204124" y="333375"/>
            <a:ext cx="6931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Rozdílné vlastnosti rodokmenového a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démového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koeficientu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4926" y="5589240"/>
            <a:ext cx="8198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individuální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skupinový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 (pokud třeba pracovat s populací,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nutno brát jako populační průměr)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468313" y="1628800"/>
            <a:ext cx="70166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změna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í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genotypů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(zvýšení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homozygotů)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nemění *)</a:t>
            </a:r>
            <a:endParaRPr lang="en-US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nbreeding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postihuje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š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echny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lokusy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rozptylu fenotypového znaku</a:t>
            </a: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vzniká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vazebná nerovnováha</a:t>
            </a:r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979712" y="476672"/>
            <a:ext cx="4655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Genetické 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608" y="4941168"/>
            <a:ext cx="5884944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*) v případě 1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nedochází k evoluci!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660439" y="365125"/>
            <a:ext cx="5832648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(INBREEDING)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1556792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oplození mezi biologicky příbuznými jedinci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00075" y="2627870"/>
            <a:ext cx="8539517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každý z nás má 2 rodiče, pak má 4 prarodiče, 8 praprarodičů...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obecně 2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po 10 generacích 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1024, po 30 generacích = 1 073 741 824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1 generace  25 let, pak před 1000 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lety (40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gen.) by každý z nás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měl mít  1000 mld.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všichni sdílíme společné předky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7812360" cy="4403416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7452320" y="1412776"/>
            <a:ext cx="1368152" cy="576064"/>
          </a:xfrm>
          <a:prstGeom prst="wedgeRectCallout">
            <a:avLst>
              <a:gd name="adj1" fmla="val -44118"/>
              <a:gd name="adj2" fmla="val -1217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= páření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bratr-sestra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5445224"/>
            <a:ext cx="8145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dirty="0">
                <a:latin typeface="Arial" pitchFamily="34" charset="0"/>
                <a:cs typeface="Arial" pitchFamily="34" charset="0"/>
              </a:rPr>
              <a:t> kmen: min. 20 generací striktního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dirty="0">
                <a:latin typeface="Arial" pitchFamily="34" charset="0"/>
                <a:cs typeface="Arial" pitchFamily="34" charset="0"/>
              </a:rPr>
              <a:t> v genomu každého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jedince 98,7% genů homozygotních; v každé následující generaci + 19,1%,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takže např. ve 30. generaci = 99,8%, ve 40. generaci = 99,98% atd.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4" descr="Size"/>
          <p:cNvPicPr>
            <a:picLocks noChangeAspect="1" noChangeArrowheads="1"/>
          </p:cNvPicPr>
          <p:nvPr/>
        </p:nvPicPr>
        <p:blipFill>
          <a:blip r:embed="rId3" cstate="print"/>
          <a:srcRect l="11096" r="5086"/>
          <a:stretch>
            <a:fillRect/>
          </a:stretch>
        </p:blipFill>
        <p:spPr bwMode="auto">
          <a:xfrm>
            <a:off x="6651683" y="1013414"/>
            <a:ext cx="1998978" cy="158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2"/>
          <p:cNvSpPr txBox="1">
            <a:spLocks noChangeArrowheads="1"/>
          </p:cNvSpPr>
          <p:nvPr/>
        </p:nvSpPr>
        <p:spPr bwMode="auto">
          <a:xfrm>
            <a:off x="468313" y="1052736"/>
            <a:ext cx="39437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</a:t>
            </a:r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výskyt chorob, snížení plodnosti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nebo životaschopnosti</a:t>
            </a:r>
          </a:p>
        </p:txBody>
      </p:sp>
      <p:sp>
        <p:nvSpPr>
          <p:cNvPr id="28678" name="Text Box 47"/>
          <p:cNvSpPr txBox="1">
            <a:spLocks noChangeArrowheads="1"/>
          </p:cNvSpPr>
          <p:nvPr/>
        </p:nvSpPr>
        <p:spPr bwMode="auto">
          <a:xfrm>
            <a:off x="1547664" y="260648"/>
            <a:ext cx="4878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Fenotypové 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8679" name="Picture 4" descr="http://minicattle.com/images/minikent_02.jpg"/>
          <p:cNvPicPr>
            <a:picLocks noChangeAspect="1" noChangeArrowheads="1"/>
          </p:cNvPicPr>
          <p:nvPr/>
        </p:nvPicPr>
        <p:blipFill>
          <a:blip r:embed="rId4" cstate="print"/>
          <a:srcRect l="9152" t="7828" r="9941" b="10049"/>
          <a:stretch>
            <a:fillRect/>
          </a:stretch>
        </p:blipFill>
        <p:spPr bwMode="auto">
          <a:xfrm>
            <a:off x="374033" y="3904927"/>
            <a:ext cx="384651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" descr="https://encrypted-tbn2.gstatic.com/images?q=tbn:ANd9GcRrssmFeh7wn0T398Ran4c-D_jeePD616jl_Ow9d9qVdTNOfC5-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8530" y="1766377"/>
            <a:ext cx="1990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6" descr="Rudolf2"/>
          <p:cNvPicPr>
            <a:picLocks noChangeAspect="1" noChangeArrowheads="1"/>
          </p:cNvPicPr>
          <p:nvPr/>
        </p:nvPicPr>
        <p:blipFill>
          <a:blip r:embed="rId6" cstate="print"/>
          <a:srcRect b="19624"/>
          <a:stretch>
            <a:fillRect/>
          </a:stretch>
        </p:blipFill>
        <p:spPr bwMode="auto">
          <a:xfrm>
            <a:off x="6844924" y="3131739"/>
            <a:ext cx="1953761" cy="234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Soubor:Carlos II.jpg"/>
          <p:cNvPicPr>
            <a:picLocks noChangeAspect="1" noChangeArrowheads="1"/>
          </p:cNvPicPr>
          <p:nvPr/>
        </p:nvPicPr>
        <p:blipFill>
          <a:blip r:embed="rId7" cstate="print"/>
          <a:srcRect l="3677" t="2315" r="3676"/>
          <a:stretch>
            <a:fillRect/>
          </a:stretch>
        </p:blipFill>
        <p:spPr bwMode="auto">
          <a:xfrm>
            <a:off x="4720190" y="4029122"/>
            <a:ext cx="2053103" cy="243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oregonstate.edu/instruct/css/330/six/images/doublecross2.gif"/>
          <p:cNvPicPr>
            <a:picLocks noChangeAspect="1" noChangeArrowheads="1"/>
          </p:cNvPicPr>
          <p:nvPr/>
        </p:nvPicPr>
        <p:blipFill>
          <a:blip r:embed="rId8" cstate="print"/>
          <a:srcRect b="71807"/>
          <a:stretch>
            <a:fillRect/>
          </a:stretch>
        </p:blipFill>
        <p:spPr bwMode="auto">
          <a:xfrm>
            <a:off x="240206" y="2277461"/>
            <a:ext cx="3981450" cy="1468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346869" y="365125"/>
            <a:ext cx="84597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 u člověka:</a:t>
            </a: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hemofilie B, anémie, pletencová dystrofie,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Ellis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-Van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Creveldův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syndrom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 (zakrslost, polydaktylie), poruchy vývoje nehtů, defekty zubů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kmen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Vandoma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Zimbabwe (tzv. „Pštrosí lidé“):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ektrodaktylie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mormoni 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Hilld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(Utah) a Colorado City (Arizona)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amazonští indiáni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šlechtické rody</a:t>
            </a:r>
          </a:p>
          <a:p>
            <a:pPr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725" y="1699380"/>
            <a:ext cx="24685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6012217" y="1751243"/>
            <a:ext cx="839788" cy="50165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" name="Picture 17" descr="http://zputimi.webz.cz/svejk/flanderka17.jpg"/>
          <p:cNvPicPr>
            <a:picLocks noChangeAspect="1" noChangeArrowheads="1"/>
          </p:cNvPicPr>
          <p:nvPr/>
        </p:nvPicPr>
        <p:blipFill>
          <a:blip r:embed="rId4" cstate="print"/>
          <a:srcRect l="19403" t="2040" r="17894" b="37599"/>
          <a:stretch>
            <a:fillRect/>
          </a:stretch>
        </p:blipFill>
        <p:spPr bwMode="auto">
          <a:xfrm>
            <a:off x="855046" y="2998942"/>
            <a:ext cx="2525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www.postavy.cz/foto/pepek-vyskoc-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504" y="3030399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330200" y="5394341"/>
            <a:ext cx="849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Pozor! Ne vždy musí být inbreeding škodlivý (např. řada druhů vyšších rostlin je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samosprašná). Navíc důsledky inbreedingu se mohou lišit v rámci jednoho druhu 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 závislosti na vnějším prostředí.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1475656" y="352425"/>
            <a:ext cx="5653342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ASORTATIVNÍ PÁŘENÍ</a:t>
            </a:r>
          </a:p>
          <a:p>
            <a:pPr algn="ctr"/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400" b="1" i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assortative </a:t>
            </a:r>
            <a:r>
              <a:rPr lang="cs-CZ" sz="2400" b="1" i="1" dirty="0" err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sz="20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  <p:sp>
        <p:nvSpPr>
          <p:cNvPr id="31747" name="Text Box 12"/>
          <p:cNvSpPr txBox="1">
            <a:spLocks noChangeArrowheads="1"/>
          </p:cNvSpPr>
          <p:nvPr/>
        </p:nvSpPr>
        <p:spPr bwMode="auto">
          <a:xfrm>
            <a:off x="600075" y="1938604"/>
            <a:ext cx="847219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vyšší pravděpodobnost páření mezi jedinci se stejným </a:t>
            </a:r>
            <a:b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 fenotypem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příčinou může být preference partnera se stejným fenotypem, ale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mohou existovat i jiné příčiny (např. fytofágní hmyz – jedinci žijící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na různých druzích hostitelské rostliny můžou dospívat v odlišnou dobu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častější páření jedinců se stejným fenotypem (život na hostiteli)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bez aktivní preference partnera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jde pouze o pozitivní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fenotypovou korelaci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use2.jpg"/>
          <p:cNvPicPr>
            <a:picLocks noChangeAspect="1"/>
          </p:cNvPicPr>
          <p:nvPr/>
        </p:nvPicPr>
        <p:blipFill>
          <a:blip r:embed="rId3" cstate="print"/>
          <a:srcRect l="2352" t="3733" r="1667" b="4267"/>
          <a:stretch>
            <a:fillRect/>
          </a:stretch>
        </p:blipFill>
        <p:spPr>
          <a:xfrm>
            <a:off x="4927892" y="3596597"/>
            <a:ext cx="3566681" cy="2671038"/>
          </a:xfrm>
          <a:prstGeom prst="rect">
            <a:avLst/>
          </a:prstGeom>
        </p:spPr>
      </p:pic>
      <p:pic>
        <p:nvPicPr>
          <p:cNvPr id="3" name="PREFERENC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l="2601" t="10221" r="3693" b="1141"/>
          <a:stretch>
            <a:fillRect/>
          </a:stretch>
        </p:blipFill>
        <p:spPr>
          <a:xfrm>
            <a:off x="651037" y="3676496"/>
            <a:ext cx="3520000" cy="2496946"/>
          </a:xfrm>
          <a:prstGeom prst="rect">
            <a:avLst/>
          </a:prstGeom>
          <a:ln/>
        </p:spPr>
      </p:pic>
      <p:pic>
        <p:nvPicPr>
          <p:cNvPr id="4" name="Obrázek 3" descr="DSC_0046.JPG"/>
          <p:cNvPicPr>
            <a:picLocks noChangeAspect="1"/>
          </p:cNvPicPr>
          <p:nvPr/>
        </p:nvPicPr>
        <p:blipFill>
          <a:blip r:embed="rId5" cstate="print"/>
          <a:srcRect t="13933" b="18725"/>
          <a:stretch>
            <a:fillRect/>
          </a:stretch>
        </p:blipFill>
        <p:spPr>
          <a:xfrm flipH="1">
            <a:off x="4083929" y="878891"/>
            <a:ext cx="4646480" cy="2080471"/>
          </a:xfrm>
          <a:prstGeom prst="rect">
            <a:avLst/>
          </a:prstGeom>
        </p:spPr>
      </p:pic>
      <p:pic>
        <p:nvPicPr>
          <p:cNvPr id="17410" name="Picture 2" descr="https://encrypted-tbn1.gstatic.com/images?q=tbn:ANd9GcT67RoDBJSZk47h5ulgVveACkgQnJ5cAxzXK6E5CJwEYL3JVjHh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36" y="1238405"/>
            <a:ext cx="2333625" cy="1962150"/>
          </a:xfrm>
          <a:prstGeom prst="rect">
            <a:avLst/>
          </a:prstGeom>
          <a:noFill/>
        </p:spPr>
      </p:pic>
      <p:sp>
        <p:nvSpPr>
          <p:cNvPr id="6" name="Obdélníkový popisek 5"/>
          <p:cNvSpPr/>
          <p:nvPr/>
        </p:nvSpPr>
        <p:spPr bwMode="auto">
          <a:xfrm>
            <a:off x="6227200" y="2682283"/>
            <a:ext cx="1895867" cy="629088"/>
          </a:xfrm>
          <a:prstGeom prst="wedgeRectCallout">
            <a:avLst>
              <a:gd name="adj1" fmla="val 47160"/>
              <a:gd name="adj2" fmla="val -1160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zdroj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pachu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nebo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box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 živou myší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8575" y="365125"/>
            <a:ext cx="416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 pachové preference: „Y-maze“</a:t>
            </a: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627524" y="3003358"/>
            <a:ext cx="1166418" cy="574342"/>
          </a:xfrm>
          <a:prstGeom prst="wedgeRectCallout">
            <a:avLst>
              <a:gd name="adj1" fmla="val -30473"/>
              <a:gd name="adj2" fmla="val 771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proud vzduchu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680"/>
            <a:ext cx="84994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Model: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(tj. oplození </a:t>
            </a:r>
            <a:r>
              <a:rPr lang="cs-CZ" u="sng" dirty="0">
                <a:latin typeface="Arial" pitchFamily="34" charset="0"/>
                <a:cs typeface="Arial" pitchFamily="34" charset="0"/>
                <a:sym typeface="Symbol"/>
              </a:rPr>
              <a:t>pouze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mezi jedinci </a:t>
            </a:r>
            <a:r>
              <a:rPr lang="cs-CZ" u="sng" dirty="0">
                <a:latin typeface="Arial" pitchFamily="34" charset="0"/>
                <a:cs typeface="Arial" pitchFamily="34" charset="0"/>
                <a:sym typeface="Symbol"/>
              </a:rPr>
              <a:t>se stejným fenotypem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2656"/>
            <a:ext cx="3575267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284663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84663" y="54868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84663" y="429309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po rozmnožení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284663" y="3284538"/>
            <a:ext cx="4636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spojení gamet (asortativní páření)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84663" y="1268760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reprodukční úspěšnost nebo fertilitu)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284663" y="5229200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produkce zygot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284663" y="609329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 následující generace</a:t>
            </a: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039479" y="1866595"/>
            <a:ext cx="1368152" cy="288032"/>
          </a:xfrm>
          <a:prstGeom prst="wedgeRectCallout">
            <a:avLst>
              <a:gd name="adj1" fmla="val -94220"/>
              <a:gd name="adj2" fmla="val -605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4157706" y="3636147"/>
            <a:ext cx="2314115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výběr pouze v rámci téže genotypové třídy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4052655" y="5537449"/>
            <a:ext cx="2126204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z páření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x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vzniká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¼ 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a ¼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36090"/>
            <a:ext cx="8520281" cy="5745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2000">
              <a:spcAft>
                <a:spcPts val="2400"/>
              </a:spcAft>
            </a:pP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Výsledek asortativního páření: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heterozygotů každou generaci sníženy na polovinu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dém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postupně míří k rovnováze, kde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pouze homozygoti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252000"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pomocí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 můžeme kvantifikovat dopad asortativního páření na populaci: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na počátku populace v HW rovnováze,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0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populaci zygot následující generace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½(2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½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konečné rovnováze (0 heterozygotů)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</a:t>
            </a:r>
          </a:p>
          <a:p>
            <a:pPr defTabSz="252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bychom sledovali jen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výsledek stejný jako výsledek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nazývat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koeficientem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být zavádějící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v tomto případě vůbec nejde o příbuzenské křížení!</a:t>
            </a:r>
          </a:p>
          <a:p>
            <a:pPr defTabSz="252000">
              <a:spcAft>
                <a:spcPts val="24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( přesnější termín by byl „koeficient odchylky od náhodného páření“)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stejně jako v případě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na úrovni 1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asortativní páření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nezpůsobuje žádnou evoluci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(nemění se frekvence alel)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59566"/>
            <a:ext cx="853470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Více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vazebná nerovnováha: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rekombinace mezi nimi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každá „velká“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přispívá do fenotypu +1, „malá“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0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+4,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 genotypů, které mohou být při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spárovány 18 možnými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způsoby (55 při náhodném oplození)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mohou jen růst, kdežto ostatní klesají, kromě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heterozygota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nebo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(ale ne obou!)</a:t>
            </a: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výsledkem jsou 3 potenciální rovnováhy, přičemž počáteční frekvence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alel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určují, která z nich nastane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ový popisek 2"/>
          <p:cNvSpPr/>
          <p:nvPr/>
        </p:nvSpPr>
        <p:spPr bwMode="auto">
          <a:xfrm>
            <a:off x="6084168" y="5589240"/>
            <a:ext cx="1368152" cy="648072"/>
          </a:xfrm>
          <a:prstGeom prst="wedgeRectCallout">
            <a:avLst>
              <a:gd name="adj1" fmla="val 32663"/>
              <a:gd name="adj2" fmla="val -8849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historický kontext!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808"/>
            <a:ext cx="835837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Obecné důsledky asortativního páření: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frekvence homozygotů na úkor heterozygotů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existuje více rovnovah, záleží na počátečním stavu genofondu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historické faktory jsou důležitým determinantem evolučních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výstupů – platí tím spíše pro komplexnější modely)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páření může vytvořit a udržovat vazebnou nerovnováhu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gamet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ách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různých genů s podobnými fenotypovými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3297" y="3943813"/>
            <a:ext cx="8226932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 toho plyne, že na úrovni více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asortativní páření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velice silným mikroevolučním mechanismem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49007" y="532272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… při extrémním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reprodukční izolace</a:t>
            </a:r>
          </a:p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(pohlavní výběr,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cichlidy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riftových jezerech!)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00075" y="1267821"/>
            <a:ext cx="736291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	opakované samooplození (autogamie, samosprašnost):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výchozí generace – HW rovnováha: 1/4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1/2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1/4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1. generace autogamie: 3/8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2/8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3/8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2. generace autogamie: 7/16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2/16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7/16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0075" y="365125"/>
            <a:ext cx="708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Vliv příbuzenského křížení na frekvence genotypů: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0075" y="4994007"/>
            <a:ext cx="7972147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Pozor, tyto alternativní přístupy měří odlišné jevy a mohou být nekompatibilní!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20346" y="4028302"/>
            <a:ext cx="716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Kvantifikace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koeficienty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endParaRPr lang="cs-CZ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00075" y="723168"/>
            <a:ext cx="821191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52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inbreedingem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asortativním pářením: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působí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pouze na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(y) spojené s preferovaným fenotypem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*)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ovlivňuje všechny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úrovní je as. páření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mocnou evoluční silou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(silná vazebná nerovnováha mezi alelami s podobným fenotypovým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účinkem)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pouze zesiluje LD tam, kde byla už na počátku, a to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jen v případě samooplození, v ostatních případech „závod mezi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rekombinací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rekombinace „úspěšnější“,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populace směřuje k vazebné rovnováze, i když pomaleji než při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panmixii</a:t>
            </a: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*) plus okolní geny (sekvence), pokud mezi nimi není rekombinace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365125"/>
            <a:ext cx="83856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Asortativní výběr může být na základě genetických </a:t>
            </a:r>
            <a:r>
              <a:rPr lang="cs-CZ" sz="20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negenetických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znaků, např. u člověka: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barva kůže, náboženská orientace, sociální či ekonomické postavení,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povolání, intelektuální schopnosti, vzdělání, věk, obličejové rysy,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čichové schopnosti atd.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 negenetický asortativní výběr může dlouhodobě udržovat rozdíly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ve frekvencích alel – stačí, když je fenotyp spojen s různými historickými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populacemi: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výběr na základě náboženství, jiný historický původ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(Švýcarsko, 16. stol.)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dodnes rozdílné frekvence na mnoha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lokusech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globalpost.com/sites/default/files/imagecache/gp3_slideshow_large/amish_beard_hair_cutting_attacks_ohio_11_23_2011.jpg"/>
          <p:cNvPicPr>
            <a:picLocks noChangeAspect="1" noChangeArrowheads="1"/>
          </p:cNvPicPr>
          <p:nvPr/>
        </p:nvPicPr>
        <p:blipFill>
          <a:blip r:embed="rId2" cstate="print"/>
          <a:srcRect l="4268" r="4645"/>
          <a:stretch>
            <a:fillRect/>
          </a:stretch>
        </p:blipFill>
        <p:spPr bwMode="auto">
          <a:xfrm>
            <a:off x="894752" y="4198149"/>
            <a:ext cx="3322245" cy="2429664"/>
          </a:xfrm>
          <a:prstGeom prst="rect">
            <a:avLst/>
          </a:prstGeom>
          <a:noFill/>
        </p:spPr>
      </p:pic>
      <p:pic>
        <p:nvPicPr>
          <p:cNvPr id="2052" name="Picture 4" descr="http://www.femonite.com/wp-content/uploads/2012/04/amishwo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729" y="4199274"/>
            <a:ext cx="3238051" cy="2428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00075" y="667895"/>
            <a:ext cx="773961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Komplikace pro forenzní analýzy: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shody s podezřelým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vzácné alely vhodnější</a:t>
            </a:r>
          </a:p>
          <a:p>
            <a:pPr defTabSz="540000"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při asortativním páření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+ 2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genotypové frekvence spojené se vzácnou alelou však nejvíc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náchylné k výši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(i k nízkým hodnotám!)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situace komplikovanější pro víc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protože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oplození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způsobuje silnou vazebnou nerovnováhu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2060848"/>
            <a:ext cx="5202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= preference partnera s odlišným fenotypem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5839" y="333375"/>
            <a:ext cx="5692748" cy="126188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DISASORTATIVNÍ PÁŘENÍ</a:t>
            </a:r>
          </a:p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= NEGATIVNÍ AS. PÁŘENÍ</a:t>
            </a:r>
          </a:p>
          <a:p>
            <a:pPr algn="ctr"/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disassortative</a:t>
            </a:r>
            <a:r>
              <a:rPr lang="cs-CZ" sz="2000" b="1" i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 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53721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651500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651500" y="47667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651500" y="414908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po rozmnožení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51500" y="3068960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spojení gamet </a:t>
            </a:r>
          </a:p>
          <a:p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disasortativní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páření)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51500" y="1412776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51500" y="4941168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produkce zygot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51500" y="5805264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Populace zygot následující 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generace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5297612" y="1113304"/>
            <a:ext cx="1368152" cy="288032"/>
          </a:xfrm>
          <a:prstGeom prst="wedgeRectCallout">
            <a:avLst>
              <a:gd name="adj1" fmla="val -91075"/>
              <a:gd name="adj2" fmla="val -1199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5792869" y="3679178"/>
            <a:ext cx="2314115" cy="311909"/>
          </a:xfrm>
          <a:prstGeom prst="wedgeRectCallout">
            <a:avLst>
              <a:gd name="adj1" fmla="val -90741"/>
              <a:gd name="adj2" fmla="val -442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preference jiných genotypů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78197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výsledkem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disasortativního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páření jsou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intermediární frekvence alel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 preference samců s odlišným MHC (myš, člověk) – důvodem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snaha o co nejvariabilnější imunitní systém</a:t>
            </a:r>
          </a:p>
        </p:txBody>
      </p:sp>
      <p:pic>
        <p:nvPicPr>
          <p:cNvPr id="4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81" y="2111341"/>
            <a:ext cx="2493975" cy="1782927"/>
          </a:xfrm>
          <a:prstGeom prst="rect">
            <a:avLst/>
          </a:prstGeom>
          <a:noFill/>
        </p:spPr>
      </p:pic>
      <p:pic>
        <p:nvPicPr>
          <p:cNvPr id="4102" name="Picture 6" descr="http://static.guim.co.uk/sys-images/Guardian/Pix/pictures/2011/1/4/1294146165909/Patrick-Barkham-tries-out-008.jpg"/>
          <p:cNvPicPr>
            <a:picLocks noChangeAspect="1" noChangeArrowheads="1"/>
          </p:cNvPicPr>
          <p:nvPr/>
        </p:nvPicPr>
        <p:blipFill>
          <a:blip r:embed="rId4" cstate="print"/>
          <a:srcRect l="16337" r="10251" b="10026"/>
          <a:stretch>
            <a:fillRect/>
          </a:stretch>
        </p:blipFill>
        <p:spPr bwMode="auto">
          <a:xfrm>
            <a:off x="2517291" y="4250616"/>
            <a:ext cx="3216536" cy="2365336"/>
          </a:xfrm>
          <a:prstGeom prst="rect">
            <a:avLst/>
          </a:prstGeom>
          <a:noFill/>
        </p:spPr>
      </p:pic>
      <p:pic>
        <p:nvPicPr>
          <p:cNvPr id="4106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36" y="1652224"/>
            <a:ext cx="1823831" cy="2279790"/>
          </a:xfrm>
          <a:prstGeom prst="rect">
            <a:avLst/>
          </a:prstGeom>
          <a:noFill/>
        </p:spPr>
      </p:pic>
      <p:pic>
        <p:nvPicPr>
          <p:cNvPr id="4110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625" y="4004012"/>
            <a:ext cx="3026192" cy="2595803"/>
          </a:xfrm>
          <a:prstGeom prst="rect">
            <a:avLst/>
          </a:prstGeom>
          <a:noFill/>
        </p:spPr>
      </p:pic>
      <p:pic>
        <p:nvPicPr>
          <p:cNvPr id="4098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7" cstate="print"/>
          <a:srcRect r="29214"/>
          <a:stretch>
            <a:fillRect/>
          </a:stretch>
        </p:blipFill>
        <p:spPr bwMode="auto">
          <a:xfrm>
            <a:off x="3003250" y="1893344"/>
            <a:ext cx="3107093" cy="219469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198605" y="3700632"/>
            <a:ext cx="1868048" cy="2694789"/>
            <a:chOff x="198605" y="3700632"/>
            <a:chExt cx="1868048" cy="2694789"/>
          </a:xfrm>
        </p:grpSpPr>
        <p:pic>
          <p:nvPicPr>
            <p:cNvPr id="4108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ym typeface="Symbol"/>
                </a:rPr>
                <a:t>  </a:t>
              </a:r>
              <a:endParaRPr lang="cs-CZ" b="1" dirty="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828624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Vzhledem k intermediálním alelovým frekvencím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udržování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polymorfismu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různé počáteční podmínky vedou k odlišným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stabilním rovnováhám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mění frekvence alel i na úrovni jednoho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evoluce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rozdíl od asortativního páření: protože LD je redukováno rychlostí,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která závisí na frekvenci dvojitých heterozygotů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zvyšuje frekvenci heterozygotů, bude naopak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zesilovat účinky 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rekombinace a LD zeslabovat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na rozdíl od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opačné účinky na genetickou divergenci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lokálních populací (genetická homogenizace)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23728" y="332656"/>
            <a:ext cx="44053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Rodokmenový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00075" y="1052736"/>
            <a:ext cx="79771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alely identické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původem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IBD), vždy homozygot</a:t>
            </a:r>
          </a:p>
          <a:p>
            <a:pPr>
              <a:spcBef>
                <a:spcPts val="1200"/>
              </a:spcBef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buď heterozygot, nebo homozygot, kde alely identické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stavem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state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IBS)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00075" y="4118261"/>
            <a:ext cx="78486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pravděpodobnost, že potomstvo je homozygotní v důsledku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na náhodně vybraném autozomálním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lokusu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 1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Inbrední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= taková, u níž pravděpodobnost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v důsledku křížení mezi příbuznými  v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0075" y="3268062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Rodokmenový koeficient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r="30174"/>
          <a:stretch>
            <a:fillRect/>
          </a:stretch>
        </p:blipFill>
        <p:spPr>
          <a:xfrm>
            <a:off x="600075" y="2064138"/>
            <a:ext cx="5644206" cy="2965704"/>
          </a:xfrm>
          <a:prstGeom prst="rect">
            <a:avLst/>
          </a:prstGeom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1.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Mendelova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2257167" y="4129817"/>
            <a:ext cx="2154196" cy="502508"/>
            <a:chOff x="2257167" y="4129817"/>
            <a:chExt cx="2154196" cy="502508"/>
          </a:xfrm>
        </p:grpSpPr>
        <p:cxnSp>
          <p:nvCxnSpPr>
            <p:cNvPr id="13" name="Přímá spojovací šipka 12"/>
            <p:cNvCxnSpPr/>
            <p:nvPr/>
          </p:nvCxnSpPr>
          <p:spPr>
            <a:xfrm flipH="1" flipV="1">
              <a:off x="2257167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3571103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2236573" y="3314270"/>
            <a:ext cx="2211859" cy="444844"/>
            <a:chOff x="2236573" y="3314270"/>
            <a:chExt cx="2211859" cy="444844"/>
          </a:xfrm>
        </p:grpSpPr>
        <p:cxnSp>
          <p:nvCxnSpPr>
            <p:cNvPr id="23" name="Přímá spojovací šipka 22"/>
            <p:cNvCxnSpPr/>
            <p:nvPr/>
          </p:nvCxnSpPr>
          <p:spPr>
            <a:xfrm flipH="1" flipV="1">
              <a:off x="3896498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šipka 26"/>
            <p:cNvCxnSpPr/>
            <p:nvPr/>
          </p:nvCxnSpPr>
          <p:spPr>
            <a:xfrm flipV="1">
              <a:off x="2236573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>
            <a:off x="3060356" y="2438400"/>
            <a:ext cx="589006" cy="440724"/>
            <a:chOff x="3060356" y="2438400"/>
            <a:chExt cx="589006" cy="440724"/>
          </a:xfrm>
        </p:grpSpPr>
        <p:cxnSp>
          <p:nvCxnSpPr>
            <p:cNvPr id="28" name="Přímá spojovací šipka 27"/>
            <p:cNvCxnSpPr/>
            <p:nvPr/>
          </p:nvCxnSpPr>
          <p:spPr>
            <a:xfrm flipH="1" flipV="1">
              <a:off x="3410465" y="2438400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 flipV="1">
              <a:off x="3060356" y="2442519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2064138"/>
            <a:ext cx="8083296" cy="29657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581567" y="28173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69860" y="366171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606282" y="370702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45146" y="28214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85438" y="50415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660725" y="151576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1.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Mendelova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116254" y="4565236"/>
            <a:ext cx="2952328" cy="936104"/>
          </a:xfrm>
          <a:prstGeom prst="wedgeRectCallout">
            <a:avLst>
              <a:gd name="adj1" fmla="val 11429"/>
              <a:gd name="adj2" fmla="val -1255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zjednodušení </a:t>
            </a:r>
            <a:r>
              <a:rPr lang="cs-CZ" dirty="0">
                <a:latin typeface="Arial" pitchFamily="34" charset="0"/>
                <a:cs typeface="Arial" pitchFamily="34" charset="0"/>
              </a:rPr>
              <a:t>zanedbáním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jedinců </a:t>
            </a:r>
            <a:r>
              <a:rPr lang="cs-CZ" dirty="0">
                <a:latin typeface="Arial" pitchFamily="34" charset="0"/>
                <a:cs typeface="Arial" pitchFamily="34" charset="0"/>
              </a:rPr>
              <a:t>nepřispívajících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b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autozygotnosti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5317225" y="3707026"/>
            <a:ext cx="1219200" cy="0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29"/>
          <p:cNvGrpSpPr/>
          <p:nvPr/>
        </p:nvGrpSpPr>
        <p:grpSpPr>
          <a:xfrm>
            <a:off x="471010" y="1949676"/>
            <a:ext cx="5748355" cy="1417973"/>
            <a:chOff x="471010" y="1949676"/>
            <a:chExt cx="5748355" cy="1417973"/>
          </a:xfrm>
        </p:grpSpPr>
        <p:sp>
          <p:nvSpPr>
            <p:cNvPr id="13" name="Kříž 12"/>
            <p:cNvSpPr>
              <a:spLocks noChangeAspect="1"/>
            </p:cNvSpPr>
            <p:nvPr/>
          </p:nvSpPr>
          <p:spPr>
            <a:xfrm rot="2700000">
              <a:off x="471010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Kříž 13"/>
            <p:cNvSpPr>
              <a:spLocks noChangeAspect="1"/>
            </p:cNvSpPr>
            <p:nvPr/>
          </p:nvSpPr>
          <p:spPr>
            <a:xfrm rot="2700000">
              <a:off x="392459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Kříž 22"/>
            <p:cNvSpPr>
              <a:spLocks noChangeAspect="1"/>
            </p:cNvSpPr>
            <p:nvPr/>
          </p:nvSpPr>
          <p:spPr>
            <a:xfrm rot="2700000">
              <a:off x="220552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Kříž 24"/>
            <p:cNvSpPr>
              <a:spLocks noChangeAspect="1"/>
            </p:cNvSpPr>
            <p:nvPr/>
          </p:nvSpPr>
          <p:spPr>
            <a:xfrm rot="2700000">
              <a:off x="1348340" y="1953795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Kříž 25"/>
            <p:cNvSpPr>
              <a:spLocks noChangeAspect="1"/>
            </p:cNvSpPr>
            <p:nvPr/>
          </p:nvSpPr>
          <p:spPr>
            <a:xfrm rot="2700000">
              <a:off x="903500" y="2813249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Kříž 26"/>
            <p:cNvSpPr>
              <a:spLocks noChangeAspect="1"/>
            </p:cNvSpPr>
            <p:nvPr/>
          </p:nvSpPr>
          <p:spPr>
            <a:xfrm rot="2700000">
              <a:off x="5228362" y="280391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Kříž 27"/>
            <p:cNvSpPr>
              <a:spLocks noChangeAspect="1"/>
            </p:cNvSpPr>
            <p:nvPr/>
          </p:nvSpPr>
          <p:spPr>
            <a:xfrm rot="2700000">
              <a:off x="4796712" y="1949677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Kříž 28"/>
            <p:cNvSpPr>
              <a:spLocks noChangeAspect="1"/>
            </p:cNvSpPr>
            <p:nvPr/>
          </p:nvSpPr>
          <p:spPr>
            <a:xfrm rot="2700000">
              <a:off x="5664965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98370" y="1264749"/>
            <a:ext cx="2407052" cy="341056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D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91302" y="459941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F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98370" y="1264749"/>
            <a:ext cx="2407052" cy="341056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D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966263" y="15299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251622" y="1521417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a’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566590" y="25879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b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529091" y="25594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c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995351" y="37752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d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5156997" y="37337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118920" y="1140942"/>
            <a:ext cx="1330411" cy="440722"/>
            <a:chOff x="4118920" y="1140942"/>
            <a:chExt cx="1330411" cy="440722"/>
          </a:xfrm>
        </p:grpSpPr>
        <p:cxnSp>
          <p:nvCxnSpPr>
            <p:cNvPr id="37" name="Přímá spojovací šipka 36"/>
            <p:cNvCxnSpPr/>
            <p:nvPr/>
          </p:nvCxnSpPr>
          <p:spPr>
            <a:xfrm flipH="1">
              <a:off x="4118920" y="1145060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>
            <a:xfrm>
              <a:off x="5004487" y="1140942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bdélníkový popisek 45"/>
          <p:cNvSpPr/>
          <p:nvPr/>
        </p:nvSpPr>
        <p:spPr bwMode="auto">
          <a:xfrm>
            <a:off x="1829326" y="266270"/>
            <a:ext cx="2429636" cy="615178"/>
          </a:xfrm>
          <a:prstGeom prst="wedgeRectCallout">
            <a:avLst>
              <a:gd name="adj1" fmla="val 50339"/>
              <a:gd name="adj2" fmla="val 10603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délníkový popisek 46"/>
          <p:cNvSpPr/>
          <p:nvPr/>
        </p:nvSpPr>
        <p:spPr bwMode="auto">
          <a:xfrm>
            <a:off x="2298357" y="1359242"/>
            <a:ext cx="1318054" cy="693437"/>
          </a:xfrm>
          <a:prstGeom prst="wedgeRectCallout">
            <a:avLst>
              <a:gd name="adj1" fmla="val 78140"/>
              <a:gd name="adj2" fmla="val 1311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gameta</a:t>
            </a:r>
            <a:r>
              <a:rPr lang="cs-CZ" dirty="0">
                <a:latin typeface="Arial" pitchFamily="34" charset="0"/>
                <a:cs typeface="Arial" pitchFamily="34" charset="0"/>
              </a:rPr>
              <a:t> s alelou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délníkový popisek 47"/>
          <p:cNvSpPr/>
          <p:nvPr/>
        </p:nvSpPr>
        <p:spPr bwMode="auto">
          <a:xfrm>
            <a:off x="1561597" y="2280422"/>
            <a:ext cx="1527593" cy="615178"/>
          </a:xfrm>
          <a:prstGeom prst="wedgeRectCallout">
            <a:avLst>
              <a:gd name="adj1" fmla="val 72841"/>
              <a:gd name="adj2" fmla="val 310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délníkový popisek 48"/>
          <p:cNvSpPr/>
          <p:nvPr/>
        </p:nvSpPr>
        <p:spPr bwMode="auto">
          <a:xfrm>
            <a:off x="2126772" y="3797655"/>
            <a:ext cx="1527593" cy="615178"/>
          </a:xfrm>
          <a:prstGeom prst="wedgeRectCallout">
            <a:avLst>
              <a:gd name="adj1" fmla="val 67448"/>
              <a:gd name="adj2" fmla="val -2787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5513185" y="1828800"/>
            <a:ext cx="1802969" cy="2135799"/>
            <a:chOff x="5513185" y="1828800"/>
            <a:chExt cx="1802969" cy="2135799"/>
          </a:xfrm>
        </p:grpSpPr>
        <p:cxnSp>
          <p:nvCxnSpPr>
            <p:cNvPr id="50" name="Přímá spojovací šipka 49"/>
            <p:cNvCxnSpPr/>
            <p:nvPr/>
          </p:nvCxnSpPr>
          <p:spPr>
            <a:xfrm flipH="1">
              <a:off x="6009503" y="2166551"/>
              <a:ext cx="638432" cy="597242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 flipH="1" flipV="1">
              <a:off x="5700584" y="1828800"/>
              <a:ext cx="934994" cy="3501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/>
          </p:nvCxnSpPr>
          <p:spPr>
            <a:xfrm flipH="1" flipV="1">
              <a:off x="6005385" y="2850291"/>
              <a:ext cx="733166" cy="832023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>
              <a:endCxn id="43" idx="3"/>
            </p:cNvCxnSpPr>
            <p:nvPr/>
          </p:nvCxnSpPr>
          <p:spPr>
            <a:xfrm flipH="1">
              <a:off x="5513185" y="3661718"/>
              <a:ext cx="1229485" cy="302881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ovéPole 57"/>
            <p:cNvSpPr txBox="1"/>
            <p:nvPr/>
          </p:nvSpPr>
          <p:spPr>
            <a:xfrm>
              <a:off x="6763265" y="1985318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1/2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6775621" y="352167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1/2</a:t>
              </a:r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600075" y="5173362"/>
            <a:ext cx="84085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přenosy gamet jsou nezávislé, platí: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x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x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x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=c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x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½ x ½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x ½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= (½)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29"/>
          <p:cNvSpPr/>
          <p:nvPr/>
        </p:nvSpPr>
        <p:spPr bwMode="auto">
          <a:xfrm>
            <a:off x="5474569" y="365124"/>
            <a:ext cx="2787982" cy="771697"/>
          </a:xfrm>
          <a:prstGeom prst="wedgeRectCallout">
            <a:avLst>
              <a:gd name="adj1" fmla="val -103013"/>
              <a:gd name="adj2" fmla="val -242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společný předek A může být sám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inbrední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4591302" y="459941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F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27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63868" y="1264750"/>
            <a:ext cx="2498272" cy="3216909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D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602188" y="445790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F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0075" y="365125"/>
            <a:ext cx="2903359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(1/2)</a:t>
            </a:r>
            <a:r>
              <a:rPr lang="cs-CZ" sz="2400" i="1" baseline="30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(1+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kde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dirty="0">
                <a:latin typeface="Arial" pitchFamily="34" charset="0"/>
                <a:cs typeface="Arial" pitchFamily="34" charset="0"/>
              </a:rPr>
              <a:t> = počet předků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v dráze od jednoho rodiče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ke druhému</a:t>
            </a:r>
            <a:endParaRPr lang="cs-CZ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850818" y="3919752"/>
            <a:ext cx="979778" cy="502143"/>
          </a:xfrm>
          <a:prstGeom prst="wedgeRectCallout">
            <a:avLst>
              <a:gd name="adj1" fmla="val 45703"/>
              <a:gd name="adj2" fmla="val -1109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5</a:t>
            </a:r>
            <a:endParaRPr kumimoji="0" lang="cs-CZ" sz="2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ipsa 11"/>
          <p:cNvSpPr>
            <a:spLocks noChangeAspect="1"/>
          </p:cNvSpPr>
          <p:nvPr/>
        </p:nvSpPr>
        <p:spPr>
          <a:xfrm>
            <a:off x="4497859" y="1139484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>
            <a:spLocks noChangeAspect="1"/>
          </p:cNvSpPr>
          <p:nvPr/>
        </p:nvSpPr>
        <p:spPr>
          <a:xfrm>
            <a:off x="3637005" y="2049765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268098" y="2066240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>
            <a:spLocks noChangeAspect="1"/>
          </p:cNvSpPr>
          <p:nvPr/>
        </p:nvSpPr>
        <p:spPr>
          <a:xfrm>
            <a:off x="3637005" y="2997115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>
            <a:spLocks noChangeAspect="1"/>
          </p:cNvSpPr>
          <p:nvPr/>
        </p:nvSpPr>
        <p:spPr>
          <a:xfrm>
            <a:off x="5259860" y="3005353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1285102" y="5717060"/>
            <a:ext cx="649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většinou neznáme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předpoklad, že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745892" y="4187482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dráha D–B–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–C–E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1091</Words>
  <Application>Microsoft Office PowerPoint</Application>
  <PresentationFormat>Předvádění na obrazovce (4:3)</PresentationFormat>
  <Paragraphs>261</Paragraphs>
  <Slides>36</Slides>
  <Notes>13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Milos Macholan</dc:creator>
  <cp:lastModifiedBy>Miloš</cp:lastModifiedBy>
  <cp:revision>104</cp:revision>
  <dcterms:created xsi:type="dcterms:W3CDTF">2014-09-15T11:55:47Z</dcterms:created>
  <dcterms:modified xsi:type="dcterms:W3CDTF">2018-02-21T11:36:43Z</dcterms:modified>
</cp:coreProperties>
</file>