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71" r:id="rId2"/>
    <p:sldId id="288" r:id="rId3"/>
    <p:sldId id="283" r:id="rId4"/>
    <p:sldId id="284" r:id="rId5"/>
    <p:sldId id="341" r:id="rId6"/>
    <p:sldId id="342" r:id="rId7"/>
    <p:sldId id="286" r:id="rId8"/>
    <p:sldId id="346" r:id="rId9"/>
    <p:sldId id="285" r:id="rId10"/>
    <p:sldId id="289" r:id="rId11"/>
    <p:sldId id="290" r:id="rId12"/>
    <p:sldId id="291" r:id="rId13"/>
    <p:sldId id="292" r:id="rId14"/>
    <p:sldId id="349" r:id="rId15"/>
    <p:sldId id="347" r:id="rId16"/>
    <p:sldId id="293" r:id="rId17"/>
    <p:sldId id="339" r:id="rId18"/>
    <p:sldId id="340" r:id="rId19"/>
    <p:sldId id="294" r:id="rId20"/>
    <p:sldId id="295" r:id="rId21"/>
    <p:sldId id="350" r:id="rId22"/>
    <p:sldId id="351" r:id="rId23"/>
    <p:sldId id="352" r:id="rId24"/>
    <p:sldId id="353" r:id="rId25"/>
    <p:sldId id="354" r:id="rId26"/>
    <p:sldId id="355" r:id="rId27"/>
    <p:sldId id="357" r:id="rId28"/>
    <p:sldId id="296" r:id="rId29"/>
    <p:sldId id="356" r:id="rId30"/>
    <p:sldId id="359" r:id="rId31"/>
    <p:sldId id="358" r:id="rId32"/>
    <p:sldId id="287" r:id="rId33"/>
    <p:sldId id="302" r:id="rId34"/>
    <p:sldId id="348" r:id="rId35"/>
    <p:sldId id="316" r:id="rId36"/>
    <p:sldId id="297" r:id="rId37"/>
    <p:sldId id="317" r:id="rId38"/>
    <p:sldId id="308" r:id="rId39"/>
    <p:sldId id="309" r:id="rId40"/>
    <p:sldId id="335" r:id="rId41"/>
    <p:sldId id="337" r:id="rId42"/>
    <p:sldId id="336" r:id="rId43"/>
    <p:sldId id="344" r:id="rId44"/>
    <p:sldId id="343" r:id="rId45"/>
    <p:sldId id="319" r:id="rId46"/>
    <p:sldId id="322" r:id="rId47"/>
    <p:sldId id="326" r:id="rId48"/>
    <p:sldId id="328" r:id="rId49"/>
    <p:sldId id="323" r:id="rId50"/>
    <p:sldId id="360" r:id="rId51"/>
    <p:sldId id="325" r:id="rId52"/>
    <p:sldId id="338" r:id="rId53"/>
    <p:sldId id="329" r:id="rId54"/>
    <p:sldId id="330" r:id="rId55"/>
    <p:sldId id="331" r:id="rId56"/>
    <p:sldId id="345" r:id="rId57"/>
    <p:sldId id="324" r:id="rId58"/>
    <p:sldId id="332" r:id="rId59"/>
    <p:sldId id="333" r:id="rId60"/>
    <p:sldId id="327" r:id="rId61"/>
    <p:sldId id="334" r:id="rId6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">
          <p15:clr>
            <a:srgbClr val="A4A3A4"/>
          </p15:clr>
        </p15:guide>
        <p15:guide id="2" pos="3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003399"/>
    <a:srgbClr val="FFFF00"/>
    <a:srgbClr val="FFFF99"/>
    <a:srgbClr val="FFFF66"/>
    <a:srgbClr val="3366CC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566" y="108"/>
      </p:cViewPr>
      <p:guideLst>
        <p:guide orient="horz" pos="201"/>
        <p:guide pos="36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Kniha\Drift\Rando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Evoluce%20v%20populac&#237;ch\Decay%20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marker>
            <c:symbol val="circle"/>
            <c:size val="5"/>
          </c:marker>
          <c:xVal>
            <c:numRef>
              <c:f>List1!$A$1:$A$31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xVal>
          <c:yVal>
            <c:numRef>
              <c:f>List1!$B$1:$B$31</c:f>
              <c:numCache>
                <c:formatCode>General</c:formatCode>
                <c:ptCount val="31"/>
                <c:pt idx="0">
                  <c:v>0.4</c:v>
                </c:pt>
                <c:pt idx="1">
                  <c:v>0.5</c:v>
                </c:pt>
                <c:pt idx="2">
                  <c:v>0.5</c:v>
                </c:pt>
                <c:pt idx="3">
                  <c:v>0.8</c:v>
                </c:pt>
                <c:pt idx="4">
                  <c:v>0.70000000000000029</c:v>
                </c:pt>
                <c:pt idx="5">
                  <c:v>0.5</c:v>
                </c:pt>
                <c:pt idx="6">
                  <c:v>0.60000000000000031</c:v>
                </c:pt>
                <c:pt idx="7">
                  <c:v>0.2</c:v>
                </c:pt>
                <c:pt idx="8">
                  <c:v>0.1</c:v>
                </c:pt>
                <c:pt idx="9">
                  <c:v>0.30000000000000016</c:v>
                </c:pt>
                <c:pt idx="10">
                  <c:v>0.60000000000000031</c:v>
                </c:pt>
                <c:pt idx="11">
                  <c:v>0.70000000000000029</c:v>
                </c:pt>
                <c:pt idx="12">
                  <c:v>0.60000000000000031</c:v>
                </c:pt>
                <c:pt idx="13">
                  <c:v>0.4</c:v>
                </c:pt>
                <c:pt idx="14">
                  <c:v>0.1</c:v>
                </c:pt>
                <c:pt idx="15">
                  <c:v>0.2</c:v>
                </c:pt>
                <c:pt idx="16">
                  <c:v>0.2</c:v>
                </c:pt>
                <c:pt idx="17">
                  <c:v>0.1</c:v>
                </c:pt>
                <c:pt idx="18">
                  <c:v>0.30000000000000016</c:v>
                </c:pt>
                <c:pt idx="19">
                  <c:v>0.4</c:v>
                </c:pt>
                <c:pt idx="20">
                  <c:v>0.60000000000000031</c:v>
                </c:pt>
                <c:pt idx="21">
                  <c:v>0.5</c:v>
                </c:pt>
                <c:pt idx="22">
                  <c:v>0.2</c:v>
                </c:pt>
                <c:pt idx="23">
                  <c:v>0.4</c:v>
                </c:pt>
                <c:pt idx="24">
                  <c:v>0.4</c:v>
                </c:pt>
                <c:pt idx="25">
                  <c:v>0.60000000000000031</c:v>
                </c:pt>
                <c:pt idx="26">
                  <c:v>0.4</c:v>
                </c:pt>
                <c:pt idx="27">
                  <c:v>0.30000000000000016</c:v>
                </c:pt>
                <c:pt idx="28">
                  <c:v>0.30000000000000016</c:v>
                </c:pt>
                <c:pt idx="29">
                  <c:v>0.1</c:v>
                </c:pt>
                <c:pt idx="3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F1A-44A6-8D78-16E163846A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9632896"/>
        <c:axId val="1899622560"/>
      </c:scatterChart>
      <c:valAx>
        <c:axId val="1899632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99622560"/>
        <c:crosses val="autoZero"/>
        <c:crossBetween val="midCat"/>
      </c:valAx>
      <c:valAx>
        <c:axId val="1899622560"/>
        <c:scaling>
          <c:orientation val="minMax"/>
          <c:max val="1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crossAx val="1899632896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List1!$B$1:$B$100</c:f>
              <c:numCache>
                <c:formatCode>General</c:formatCode>
                <c:ptCount val="100"/>
                <c:pt idx="0">
                  <c:v>0.5</c:v>
                </c:pt>
                <c:pt idx="1">
                  <c:v>0.48750000000000027</c:v>
                </c:pt>
                <c:pt idx="2">
                  <c:v>0.47531250000000036</c:v>
                </c:pt>
                <c:pt idx="3">
                  <c:v>0.46342968750000024</c:v>
                </c:pt>
                <c:pt idx="4">
                  <c:v>0.45184394531250016</c:v>
                </c:pt>
                <c:pt idx="5">
                  <c:v>0.44054784667968749</c:v>
                </c:pt>
                <c:pt idx="6">
                  <c:v>0.42953415051269522</c:v>
                </c:pt>
                <c:pt idx="7">
                  <c:v>0.41879579674987782</c:v>
                </c:pt>
                <c:pt idx="8">
                  <c:v>0.40832590183113088</c:v>
                </c:pt>
                <c:pt idx="9">
                  <c:v>0.3981177542853529</c:v>
                </c:pt>
                <c:pt idx="10">
                  <c:v>0.38816481042821882</c:v>
                </c:pt>
                <c:pt idx="11">
                  <c:v>0.37846069016751366</c:v>
                </c:pt>
                <c:pt idx="12">
                  <c:v>0.36899917291332546</c:v>
                </c:pt>
                <c:pt idx="13">
                  <c:v>0.35977419359049256</c:v>
                </c:pt>
                <c:pt idx="14">
                  <c:v>0.35077983875072999</c:v>
                </c:pt>
                <c:pt idx="15">
                  <c:v>0.3420103427819618</c:v>
                </c:pt>
                <c:pt idx="16">
                  <c:v>0.33346008421241319</c:v>
                </c:pt>
                <c:pt idx="17">
                  <c:v>0.32512358210710257</c:v>
                </c:pt>
                <c:pt idx="18">
                  <c:v>0.31699549255442488</c:v>
                </c:pt>
                <c:pt idx="19">
                  <c:v>0.30907060524056468</c:v>
                </c:pt>
                <c:pt idx="20">
                  <c:v>0.30134384010955034</c:v>
                </c:pt>
                <c:pt idx="21">
                  <c:v>0.2938102441068115</c:v>
                </c:pt>
                <c:pt idx="22">
                  <c:v>0.28646498800414144</c:v>
                </c:pt>
                <c:pt idx="23">
                  <c:v>0.27930336330403788</c:v>
                </c:pt>
                <c:pt idx="24">
                  <c:v>0.27232077922143694</c:v>
                </c:pt>
                <c:pt idx="25">
                  <c:v>0.26551275974090083</c:v>
                </c:pt>
                <c:pt idx="26">
                  <c:v>0.25887494074737827</c:v>
                </c:pt>
                <c:pt idx="27">
                  <c:v>0.25240306722869382</c:v>
                </c:pt>
                <c:pt idx="28">
                  <c:v>0.24609299054797651</c:v>
                </c:pt>
                <c:pt idx="29">
                  <c:v>0.23994066578427695</c:v>
                </c:pt>
                <c:pt idx="30">
                  <c:v>0.23394214913967004</c:v>
                </c:pt>
                <c:pt idx="31">
                  <c:v>0.22809359541117821</c:v>
                </c:pt>
                <c:pt idx="32">
                  <c:v>0.22239125552589886</c:v>
                </c:pt>
                <c:pt idx="33">
                  <c:v>0.21683147413775136</c:v>
                </c:pt>
                <c:pt idx="34">
                  <c:v>0.21141068728430756</c:v>
                </c:pt>
                <c:pt idx="35">
                  <c:v>0.20612542010219989</c:v>
                </c:pt>
                <c:pt idx="36">
                  <c:v>0.20097228459964489</c:v>
                </c:pt>
                <c:pt idx="37">
                  <c:v>0.1959479774846537</c:v>
                </c:pt>
                <c:pt idx="38">
                  <c:v>0.19104927804753741</c:v>
                </c:pt>
                <c:pt idx="39">
                  <c:v>0.18627304609634898</c:v>
                </c:pt>
                <c:pt idx="40">
                  <c:v>0.18161621994394014</c:v>
                </c:pt>
                <c:pt idx="41">
                  <c:v>0.17707581444534171</c:v>
                </c:pt>
                <c:pt idx="42">
                  <c:v>0.17264891908420818</c:v>
                </c:pt>
                <c:pt idx="43">
                  <c:v>0.16833269610710291</c:v>
                </c:pt>
                <c:pt idx="44">
                  <c:v>0.16412437870442534</c:v>
                </c:pt>
                <c:pt idx="45">
                  <c:v>0.16002126923681462</c:v>
                </c:pt>
                <c:pt idx="46">
                  <c:v>0.15602073750589446</c:v>
                </c:pt>
                <c:pt idx="47">
                  <c:v>0.15212021906824688</c:v>
                </c:pt>
                <c:pt idx="48">
                  <c:v>0.14831721359154093</c:v>
                </c:pt>
                <c:pt idx="49">
                  <c:v>0.14460928325175224</c:v>
                </c:pt>
                <c:pt idx="50">
                  <c:v>0.14099405117045852</c:v>
                </c:pt>
                <c:pt idx="51">
                  <c:v>0.13746919989119727</c:v>
                </c:pt>
                <c:pt idx="52">
                  <c:v>0.13403246989391704</c:v>
                </c:pt>
                <c:pt idx="53">
                  <c:v>0.1306816581465691</c:v>
                </c:pt>
                <c:pt idx="54">
                  <c:v>0.12741461669290491</c:v>
                </c:pt>
                <c:pt idx="55">
                  <c:v>0.12422925127558236</c:v>
                </c:pt>
                <c:pt idx="56">
                  <c:v>0.12112351999369272</c:v>
                </c:pt>
                <c:pt idx="57">
                  <c:v>0.11809543199385045</c:v>
                </c:pt>
                <c:pt idx="58">
                  <c:v>0.11514304619400408</c:v>
                </c:pt>
                <c:pt idx="59">
                  <c:v>0.11226447003915407</c:v>
                </c:pt>
                <c:pt idx="60">
                  <c:v>0.10945785828817514</c:v>
                </c:pt>
                <c:pt idx="61">
                  <c:v>0.10672141183097079</c:v>
                </c:pt>
                <c:pt idx="62">
                  <c:v>0.10405337653519649</c:v>
                </c:pt>
                <c:pt idx="63">
                  <c:v>0.10145204212181656</c:v>
                </c:pt>
                <c:pt idx="64">
                  <c:v>9.8915741068771212E-2</c:v>
                </c:pt>
                <c:pt idx="65">
                  <c:v>9.6442847542051874E-2</c:v>
                </c:pt>
                <c:pt idx="66">
                  <c:v>9.4031776353500587E-2</c:v>
                </c:pt>
                <c:pt idx="67">
                  <c:v>9.1680981944663065E-2</c:v>
                </c:pt>
                <c:pt idx="68">
                  <c:v>8.9388957396046506E-2</c:v>
                </c:pt>
                <c:pt idx="69">
                  <c:v>8.7154233461145314E-2</c:v>
                </c:pt>
                <c:pt idx="70">
                  <c:v>8.4975377624616724E-2</c:v>
                </c:pt>
                <c:pt idx="71">
                  <c:v>8.2850993184001367E-2</c:v>
                </c:pt>
                <c:pt idx="72">
                  <c:v>8.0779718354401231E-2</c:v>
                </c:pt>
                <c:pt idx="73">
                  <c:v>7.8760225395541297E-2</c:v>
                </c:pt>
                <c:pt idx="74">
                  <c:v>7.6791219760652674E-2</c:v>
                </c:pt>
                <c:pt idx="75">
                  <c:v>7.4871439266636405E-2</c:v>
                </c:pt>
                <c:pt idx="76">
                  <c:v>7.2999653284970434E-2</c:v>
                </c:pt>
                <c:pt idx="77">
                  <c:v>7.1174661952846247E-2</c:v>
                </c:pt>
                <c:pt idx="78">
                  <c:v>6.9395295404025101E-2</c:v>
                </c:pt>
                <c:pt idx="79">
                  <c:v>6.7660413018924434E-2</c:v>
                </c:pt>
                <c:pt idx="80">
                  <c:v>6.5968902693451292E-2</c:v>
                </c:pt>
                <c:pt idx="81">
                  <c:v>6.4319680126115053E-2</c:v>
                </c:pt>
                <c:pt idx="82">
                  <c:v>6.271168812296217E-2</c:v>
                </c:pt>
                <c:pt idx="83">
                  <c:v>6.1143895919888079E-2</c:v>
                </c:pt>
                <c:pt idx="84">
                  <c:v>5.9615298521890882E-2</c:v>
                </c:pt>
                <c:pt idx="85">
                  <c:v>5.8124916058843637E-2</c:v>
                </c:pt>
                <c:pt idx="86">
                  <c:v>5.6671793157372495E-2</c:v>
                </c:pt>
                <c:pt idx="87">
                  <c:v>5.5254998328438193E-2</c:v>
                </c:pt>
                <c:pt idx="88">
                  <c:v>5.3873623370227233E-2</c:v>
                </c:pt>
                <c:pt idx="89">
                  <c:v>5.2526782785971525E-2</c:v>
                </c:pt>
                <c:pt idx="90">
                  <c:v>5.1213613216322298E-2</c:v>
                </c:pt>
                <c:pt idx="91">
                  <c:v>4.9933272885914225E-2</c:v>
                </c:pt>
                <c:pt idx="92">
                  <c:v>4.8684941063766363E-2</c:v>
                </c:pt>
                <c:pt idx="93">
                  <c:v>4.7467817537172184E-2</c:v>
                </c:pt>
                <c:pt idx="94">
                  <c:v>4.6281122098742855E-2</c:v>
                </c:pt>
                <c:pt idx="95">
                  <c:v>4.5124094046274314E-2</c:v>
                </c:pt>
                <c:pt idx="96">
                  <c:v>4.3995991695117483E-2</c:v>
                </c:pt>
                <c:pt idx="97">
                  <c:v>4.2896091902739603E-2</c:v>
                </c:pt>
                <c:pt idx="98">
                  <c:v>4.1823689605171029E-2</c:v>
                </c:pt>
                <c:pt idx="99">
                  <c:v>4.0778097365041795E-2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3B9-4759-A4C6-34064A3508CC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List1!$C$1:$C$100</c:f>
              <c:numCache>
                <c:formatCode>General</c:formatCode>
                <c:ptCount val="100"/>
                <c:pt idx="0">
                  <c:v>0.5</c:v>
                </c:pt>
                <c:pt idx="1">
                  <c:v>0.49500000000000022</c:v>
                </c:pt>
                <c:pt idx="2">
                  <c:v>0.49005000000000026</c:v>
                </c:pt>
                <c:pt idx="3">
                  <c:v>0.48514950000000001</c:v>
                </c:pt>
                <c:pt idx="4">
                  <c:v>0.48029800499999997</c:v>
                </c:pt>
                <c:pt idx="5">
                  <c:v>0.47549502494999996</c:v>
                </c:pt>
                <c:pt idx="6">
                  <c:v>0.47074007470049994</c:v>
                </c:pt>
                <c:pt idx="7">
                  <c:v>0.46603267395349518</c:v>
                </c:pt>
                <c:pt idx="8">
                  <c:v>0.46137234721396037</c:v>
                </c:pt>
                <c:pt idx="9">
                  <c:v>0.45675862374182036</c:v>
                </c:pt>
                <c:pt idx="10">
                  <c:v>0.45219103750440215</c:v>
                </c:pt>
                <c:pt idx="11">
                  <c:v>0.4476691271293583</c:v>
                </c:pt>
                <c:pt idx="12">
                  <c:v>0.44319243585806462</c:v>
                </c:pt>
                <c:pt idx="13">
                  <c:v>0.43876051149948414</c:v>
                </c:pt>
                <c:pt idx="14">
                  <c:v>0.43437290638448972</c:v>
                </c:pt>
                <c:pt idx="15">
                  <c:v>0.43002917732064483</c:v>
                </c:pt>
                <c:pt idx="16">
                  <c:v>0.42572888554743804</c:v>
                </c:pt>
                <c:pt idx="17">
                  <c:v>0.42147159669196332</c:v>
                </c:pt>
                <c:pt idx="18">
                  <c:v>0.41725688072504397</c:v>
                </c:pt>
                <c:pt idx="19">
                  <c:v>0.41308431191779355</c:v>
                </c:pt>
                <c:pt idx="20">
                  <c:v>0.40895346879861538</c:v>
                </c:pt>
                <c:pt idx="21">
                  <c:v>0.40486393411062932</c:v>
                </c:pt>
                <c:pt idx="22">
                  <c:v>0.40081529476952282</c:v>
                </c:pt>
                <c:pt idx="23">
                  <c:v>0.39680714182182797</c:v>
                </c:pt>
                <c:pt idx="24">
                  <c:v>0.39283907040360938</c:v>
                </c:pt>
                <c:pt idx="25">
                  <c:v>0.38891067969957382</c:v>
                </c:pt>
                <c:pt idx="26">
                  <c:v>0.38502157290257788</c:v>
                </c:pt>
                <c:pt idx="27">
                  <c:v>0.38117135717355188</c:v>
                </c:pt>
                <c:pt idx="28">
                  <c:v>0.37735964360181645</c:v>
                </c:pt>
                <c:pt idx="29">
                  <c:v>0.37358604716579824</c:v>
                </c:pt>
                <c:pt idx="30">
                  <c:v>0.36985018669414044</c:v>
                </c:pt>
                <c:pt idx="31">
                  <c:v>0.36615168482719862</c:v>
                </c:pt>
                <c:pt idx="32">
                  <c:v>0.36249016797892697</c:v>
                </c:pt>
                <c:pt idx="33">
                  <c:v>0.35886526629913756</c:v>
                </c:pt>
                <c:pt idx="34">
                  <c:v>0.35527661363614621</c:v>
                </c:pt>
                <c:pt idx="35">
                  <c:v>0.35172384749978458</c:v>
                </c:pt>
                <c:pt idx="36">
                  <c:v>0.34820660902478695</c:v>
                </c:pt>
                <c:pt idx="37">
                  <c:v>0.34472454293453886</c:v>
                </c:pt>
                <c:pt idx="38">
                  <c:v>0.34127729750519326</c:v>
                </c:pt>
                <c:pt idx="39">
                  <c:v>0.33786452453014187</c:v>
                </c:pt>
                <c:pt idx="40">
                  <c:v>0.33448587928484103</c:v>
                </c:pt>
                <c:pt idx="41">
                  <c:v>0.3311410204919914</c:v>
                </c:pt>
                <c:pt idx="42">
                  <c:v>0.32782961028707219</c:v>
                </c:pt>
                <c:pt idx="43">
                  <c:v>0.32455131418420125</c:v>
                </c:pt>
                <c:pt idx="44">
                  <c:v>0.32130580104235951</c:v>
                </c:pt>
                <c:pt idx="45">
                  <c:v>0.31809274303193535</c:v>
                </c:pt>
                <c:pt idx="46">
                  <c:v>0.31491181560161635</c:v>
                </c:pt>
                <c:pt idx="47">
                  <c:v>0.31176269744559987</c:v>
                </c:pt>
                <c:pt idx="48">
                  <c:v>0.30864507047114376</c:v>
                </c:pt>
                <c:pt idx="49">
                  <c:v>0.30555861976643262</c:v>
                </c:pt>
                <c:pt idx="50">
                  <c:v>0.30250303356876806</c:v>
                </c:pt>
                <c:pt idx="51">
                  <c:v>0.29947800323308077</c:v>
                </c:pt>
                <c:pt idx="52">
                  <c:v>0.29648322320074993</c:v>
                </c:pt>
                <c:pt idx="53">
                  <c:v>0.29351839096874255</c:v>
                </c:pt>
                <c:pt idx="54">
                  <c:v>0.29058320705905505</c:v>
                </c:pt>
                <c:pt idx="55">
                  <c:v>0.28767737498846446</c:v>
                </c:pt>
                <c:pt idx="56">
                  <c:v>0.28480060123857986</c:v>
                </c:pt>
                <c:pt idx="57">
                  <c:v>0.28195259522619381</c:v>
                </c:pt>
                <c:pt idx="58">
                  <c:v>0.27913306927393172</c:v>
                </c:pt>
                <c:pt idx="59">
                  <c:v>0.27634173858119215</c:v>
                </c:pt>
                <c:pt idx="60">
                  <c:v>0.27357832119538067</c:v>
                </c:pt>
                <c:pt idx="61">
                  <c:v>0.27084253798342683</c:v>
                </c:pt>
                <c:pt idx="62">
                  <c:v>0.26813411260359216</c:v>
                </c:pt>
                <c:pt idx="63">
                  <c:v>0.26545277147755686</c:v>
                </c:pt>
                <c:pt idx="64">
                  <c:v>0.26279824376278083</c:v>
                </c:pt>
                <c:pt idx="65">
                  <c:v>0.26017026132515342</c:v>
                </c:pt>
                <c:pt idx="66">
                  <c:v>0.25756855871190154</c:v>
                </c:pt>
                <c:pt idx="67">
                  <c:v>0.25499287312478292</c:v>
                </c:pt>
                <c:pt idx="68">
                  <c:v>0.25244294439353471</c:v>
                </c:pt>
                <c:pt idx="69">
                  <c:v>0.24991851494959941</c:v>
                </c:pt>
                <c:pt idx="70">
                  <c:v>0.24741932980010356</c:v>
                </c:pt>
                <c:pt idx="71">
                  <c:v>0.24494513650210264</c:v>
                </c:pt>
                <c:pt idx="72">
                  <c:v>0.24249568513708147</c:v>
                </c:pt>
                <c:pt idx="73">
                  <c:v>0.2400707282857103</c:v>
                </c:pt>
                <c:pt idx="74">
                  <c:v>0.23767002100285323</c:v>
                </c:pt>
                <c:pt idx="75">
                  <c:v>0.23529332079282503</c:v>
                </c:pt>
                <c:pt idx="76">
                  <c:v>0.23294038758489688</c:v>
                </c:pt>
                <c:pt idx="77">
                  <c:v>0.23061098370904756</c:v>
                </c:pt>
                <c:pt idx="78">
                  <c:v>0.22830487387195714</c:v>
                </c:pt>
                <c:pt idx="79">
                  <c:v>0.22602182513323746</c:v>
                </c:pt>
                <c:pt idx="80">
                  <c:v>0.2237616068819053</c:v>
                </c:pt>
                <c:pt idx="81">
                  <c:v>0.22152399081308613</c:v>
                </c:pt>
                <c:pt idx="82">
                  <c:v>0.21930875090495525</c:v>
                </c:pt>
                <c:pt idx="83">
                  <c:v>0.21711566339590571</c:v>
                </c:pt>
                <c:pt idx="84">
                  <c:v>0.21494450676194679</c:v>
                </c:pt>
                <c:pt idx="85">
                  <c:v>0.21279506169432733</c:v>
                </c:pt>
                <c:pt idx="86">
                  <c:v>0.21066711107738401</c:v>
                </c:pt>
                <c:pt idx="87">
                  <c:v>0.20856043996661017</c:v>
                </c:pt>
                <c:pt idx="88">
                  <c:v>0.20647483556694404</c:v>
                </c:pt>
                <c:pt idx="89">
                  <c:v>0.20441008721127468</c:v>
                </c:pt>
                <c:pt idx="90">
                  <c:v>0.20236598633916186</c:v>
                </c:pt>
                <c:pt idx="91">
                  <c:v>0.20034232647577024</c:v>
                </c:pt>
                <c:pt idx="92">
                  <c:v>0.19833890321101239</c:v>
                </c:pt>
                <c:pt idx="93">
                  <c:v>0.19635551417890218</c:v>
                </c:pt>
                <c:pt idx="94">
                  <c:v>0.19439195903711329</c:v>
                </c:pt>
                <c:pt idx="95">
                  <c:v>0.19244803944674232</c:v>
                </c:pt>
                <c:pt idx="96">
                  <c:v>0.19052355905227472</c:v>
                </c:pt>
                <c:pt idx="97">
                  <c:v>0.18861832346175206</c:v>
                </c:pt>
                <c:pt idx="98">
                  <c:v>0.18673214022713464</c:v>
                </c:pt>
                <c:pt idx="99">
                  <c:v>0.18486481882486319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3B9-4759-A4C6-34064A3508CC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List1!$D$1:$D$100</c:f>
              <c:numCache>
                <c:formatCode>General</c:formatCode>
                <c:ptCount val="100"/>
                <c:pt idx="0">
                  <c:v>0.5</c:v>
                </c:pt>
                <c:pt idx="1">
                  <c:v>0.49750000000000022</c:v>
                </c:pt>
                <c:pt idx="2">
                  <c:v>0.49501250000000036</c:v>
                </c:pt>
                <c:pt idx="3">
                  <c:v>0.49253743750000001</c:v>
                </c:pt>
                <c:pt idx="4">
                  <c:v>0.49007475031250042</c:v>
                </c:pt>
                <c:pt idx="5">
                  <c:v>0.48762437656093777</c:v>
                </c:pt>
                <c:pt idx="6">
                  <c:v>0.48518625467813276</c:v>
                </c:pt>
                <c:pt idx="7">
                  <c:v>0.48276032340474245</c:v>
                </c:pt>
                <c:pt idx="8">
                  <c:v>0.48034652178771886</c:v>
                </c:pt>
                <c:pt idx="9">
                  <c:v>0.47794478917878014</c:v>
                </c:pt>
                <c:pt idx="10">
                  <c:v>0.47555506523288638</c:v>
                </c:pt>
                <c:pt idx="11">
                  <c:v>0.47317728990672175</c:v>
                </c:pt>
                <c:pt idx="12">
                  <c:v>0.47081140345718797</c:v>
                </c:pt>
                <c:pt idx="13">
                  <c:v>0.46845734643990206</c:v>
                </c:pt>
                <c:pt idx="14">
                  <c:v>0.46611505970770256</c:v>
                </c:pt>
                <c:pt idx="15">
                  <c:v>0.46378448440916425</c:v>
                </c:pt>
                <c:pt idx="16">
                  <c:v>0.46146556198711847</c:v>
                </c:pt>
                <c:pt idx="17">
                  <c:v>0.4591582341771826</c:v>
                </c:pt>
                <c:pt idx="18">
                  <c:v>0.4568624430062968</c:v>
                </c:pt>
                <c:pt idx="19">
                  <c:v>0.4545781307912653</c:v>
                </c:pt>
                <c:pt idx="20">
                  <c:v>0.45230524013730883</c:v>
                </c:pt>
                <c:pt idx="21">
                  <c:v>0.45004371393662235</c:v>
                </c:pt>
                <c:pt idx="22">
                  <c:v>0.44779349536693924</c:v>
                </c:pt>
                <c:pt idx="23">
                  <c:v>0.44555452789010458</c:v>
                </c:pt>
                <c:pt idx="24">
                  <c:v>0.44332675525065457</c:v>
                </c:pt>
                <c:pt idx="25">
                  <c:v>0.44111012147440087</c:v>
                </c:pt>
                <c:pt idx="26">
                  <c:v>0.43890457086702922</c:v>
                </c:pt>
                <c:pt idx="27">
                  <c:v>0.43671004801269381</c:v>
                </c:pt>
                <c:pt idx="28">
                  <c:v>0.43452649777263069</c:v>
                </c:pt>
                <c:pt idx="29">
                  <c:v>0.43235386528376757</c:v>
                </c:pt>
                <c:pt idx="30">
                  <c:v>0.43019209595734847</c:v>
                </c:pt>
                <c:pt idx="31">
                  <c:v>0.42804113547756145</c:v>
                </c:pt>
                <c:pt idx="32">
                  <c:v>0.42590092980017397</c:v>
                </c:pt>
                <c:pt idx="33">
                  <c:v>0.42377142515117278</c:v>
                </c:pt>
                <c:pt idx="34">
                  <c:v>0.42165256802541712</c:v>
                </c:pt>
                <c:pt idx="35">
                  <c:v>0.41954430518529007</c:v>
                </c:pt>
                <c:pt idx="36">
                  <c:v>0.41744658365936377</c:v>
                </c:pt>
                <c:pt idx="37">
                  <c:v>0.41535935074106661</c:v>
                </c:pt>
                <c:pt idx="38">
                  <c:v>0.41328255398736152</c:v>
                </c:pt>
                <c:pt idx="39">
                  <c:v>0.41121614121742467</c:v>
                </c:pt>
                <c:pt idx="40">
                  <c:v>0.40916006051133724</c:v>
                </c:pt>
                <c:pt idx="41">
                  <c:v>0.40711426020878083</c:v>
                </c:pt>
                <c:pt idx="42">
                  <c:v>0.40507868890773702</c:v>
                </c:pt>
                <c:pt idx="43">
                  <c:v>0.40305329546319779</c:v>
                </c:pt>
                <c:pt idx="44">
                  <c:v>0.40103802898588231</c:v>
                </c:pt>
                <c:pt idx="45">
                  <c:v>0.39903283884095297</c:v>
                </c:pt>
                <c:pt idx="46">
                  <c:v>0.39703767464674816</c:v>
                </c:pt>
                <c:pt idx="47">
                  <c:v>0.39505248627351447</c:v>
                </c:pt>
                <c:pt idx="48">
                  <c:v>0.39307722384214705</c:v>
                </c:pt>
                <c:pt idx="49">
                  <c:v>0.39111183772293606</c:v>
                </c:pt>
                <c:pt idx="50">
                  <c:v>0.38915627853432139</c:v>
                </c:pt>
                <c:pt idx="51">
                  <c:v>0.38721049714165007</c:v>
                </c:pt>
                <c:pt idx="52">
                  <c:v>0.38527444465594157</c:v>
                </c:pt>
                <c:pt idx="53">
                  <c:v>0.38334807243266206</c:v>
                </c:pt>
                <c:pt idx="54">
                  <c:v>0.38143133207049834</c:v>
                </c:pt>
                <c:pt idx="55">
                  <c:v>0.37952417541014627</c:v>
                </c:pt>
                <c:pt idx="56">
                  <c:v>0.37762655453309518</c:v>
                </c:pt>
                <c:pt idx="57">
                  <c:v>0.37573842176042982</c:v>
                </c:pt>
                <c:pt idx="58">
                  <c:v>0.37385972965162773</c:v>
                </c:pt>
                <c:pt idx="59">
                  <c:v>0.37199043100336932</c:v>
                </c:pt>
                <c:pt idx="60">
                  <c:v>0.37013047884835276</c:v>
                </c:pt>
                <c:pt idx="61">
                  <c:v>0.36827982645411084</c:v>
                </c:pt>
                <c:pt idx="62">
                  <c:v>0.36643842732184073</c:v>
                </c:pt>
                <c:pt idx="63">
                  <c:v>0.36460623518523122</c:v>
                </c:pt>
                <c:pt idx="64">
                  <c:v>0.36278320400930486</c:v>
                </c:pt>
                <c:pt idx="65">
                  <c:v>0.36096928798925887</c:v>
                </c:pt>
                <c:pt idx="66">
                  <c:v>0.35916444154931226</c:v>
                </c:pt>
                <c:pt idx="67">
                  <c:v>0.35736861934156594</c:v>
                </c:pt>
                <c:pt idx="68">
                  <c:v>0.35558177624485826</c:v>
                </c:pt>
                <c:pt idx="69">
                  <c:v>0.35380386736363389</c:v>
                </c:pt>
                <c:pt idx="70">
                  <c:v>0.35203484802681528</c:v>
                </c:pt>
                <c:pt idx="71">
                  <c:v>0.35027467378668148</c:v>
                </c:pt>
                <c:pt idx="72">
                  <c:v>0.34852330041774787</c:v>
                </c:pt>
                <c:pt idx="73">
                  <c:v>0.34678068391565953</c:v>
                </c:pt>
                <c:pt idx="74">
                  <c:v>0.34504678049608084</c:v>
                </c:pt>
                <c:pt idx="75">
                  <c:v>0.34332154659360037</c:v>
                </c:pt>
                <c:pt idx="76">
                  <c:v>0.34160493886063237</c:v>
                </c:pt>
                <c:pt idx="77">
                  <c:v>0.33989691416632939</c:v>
                </c:pt>
                <c:pt idx="78">
                  <c:v>0.33819742959549776</c:v>
                </c:pt>
                <c:pt idx="79">
                  <c:v>0.33650644244752026</c:v>
                </c:pt>
                <c:pt idx="80">
                  <c:v>0.33482391023528291</c:v>
                </c:pt>
                <c:pt idx="81">
                  <c:v>0.33314979068410622</c:v>
                </c:pt>
                <c:pt idx="82">
                  <c:v>0.33148404173068602</c:v>
                </c:pt>
                <c:pt idx="83">
                  <c:v>0.32982662152203257</c:v>
                </c:pt>
                <c:pt idx="84">
                  <c:v>0.32817748841442212</c:v>
                </c:pt>
                <c:pt idx="85">
                  <c:v>0.32653660097235016</c:v>
                </c:pt>
                <c:pt idx="86">
                  <c:v>0.32490391796748858</c:v>
                </c:pt>
                <c:pt idx="87">
                  <c:v>0.32327939837765113</c:v>
                </c:pt>
                <c:pt idx="88">
                  <c:v>0.32166300138576276</c:v>
                </c:pt>
                <c:pt idx="89">
                  <c:v>0.320054686378834</c:v>
                </c:pt>
                <c:pt idx="90">
                  <c:v>0.31845441294693938</c:v>
                </c:pt>
                <c:pt idx="91">
                  <c:v>0.31686214088220505</c:v>
                </c:pt>
                <c:pt idx="92">
                  <c:v>0.31527783017779382</c:v>
                </c:pt>
                <c:pt idx="93">
                  <c:v>0.31370144102690478</c:v>
                </c:pt>
                <c:pt idx="94">
                  <c:v>0.31213293382177032</c:v>
                </c:pt>
                <c:pt idx="95">
                  <c:v>0.31057226915266201</c:v>
                </c:pt>
                <c:pt idx="96">
                  <c:v>0.30901940780689835</c:v>
                </c:pt>
                <c:pt idx="97">
                  <c:v>0.30747431076786408</c:v>
                </c:pt>
                <c:pt idx="98">
                  <c:v>0.30593693921402454</c:v>
                </c:pt>
                <c:pt idx="99">
                  <c:v>0.30440725451795431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3B9-4759-A4C6-34064A3508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9635072"/>
        <c:axId val="1899630720"/>
      </c:scatterChart>
      <c:valAx>
        <c:axId val="1899635072"/>
        <c:scaling>
          <c:orientation val="minMax"/>
          <c:max val="100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899630720"/>
        <c:crosses val="autoZero"/>
        <c:crossBetween val="midCat"/>
        <c:majorUnit val="20"/>
        <c:minorUnit val="10"/>
      </c:valAx>
      <c:valAx>
        <c:axId val="1899630720"/>
        <c:scaling>
          <c:orientation val="minMax"/>
          <c:max val="0.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899635072"/>
        <c:crosses val="autoZero"/>
        <c:crossBetween val="midCat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List1!$A$2:$A$10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99-443F-9450-0114F5317D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9628544"/>
        <c:axId val="1899629088"/>
      </c:barChart>
      <c:catAx>
        <c:axId val="18996285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899629088"/>
        <c:crosses val="autoZero"/>
        <c:auto val="1"/>
        <c:lblAlgn val="ctr"/>
        <c:lblOffset val="100"/>
        <c:noMultiLvlLbl val="0"/>
      </c:catAx>
      <c:valAx>
        <c:axId val="1899629088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899628544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List1!$B$2:$B$10</c:f>
              <c:numCache>
                <c:formatCode>General</c:formatCode>
                <c:ptCount val="9"/>
                <c:pt idx="0">
                  <c:v>3.1800000000000002E-2</c:v>
                </c:pt>
                <c:pt idx="1">
                  <c:v>7.5600000000000001E-2</c:v>
                </c:pt>
                <c:pt idx="2">
                  <c:v>0.1285</c:v>
                </c:pt>
                <c:pt idx="3">
                  <c:v>0.1706</c:v>
                </c:pt>
                <c:pt idx="4">
                  <c:v>0.18670000000000003</c:v>
                </c:pt>
                <c:pt idx="5">
                  <c:v>0.1706</c:v>
                </c:pt>
                <c:pt idx="6">
                  <c:v>0.1285</c:v>
                </c:pt>
                <c:pt idx="7">
                  <c:v>7.5600000000000001E-2</c:v>
                </c:pt>
                <c:pt idx="8">
                  <c:v>3.1800000000000002E-2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88-430E-80CA-8023CA18D6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9629632"/>
        <c:axId val="1899623104"/>
      </c:barChart>
      <c:catAx>
        <c:axId val="18996296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899623104"/>
        <c:crosses val="autoZero"/>
        <c:auto val="1"/>
        <c:lblAlgn val="ctr"/>
        <c:lblOffset val="100"/>
        <c:noMultiLvlLbl val="0"/>
      </c:catAx>
      <c:valAx>
        <c:axId val="1899623104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899629632"/>
        <c:crosses val="autoZero"/>
        <c:crossBetween val="between"/>
        <c:majorUnit val="0.2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List1!$C$2:$C$10</c:f>
              <c:numCache>
                <c:formatCode>General</c:formatCode>
                <c:ptCount val="9"/>
                <c:pt idx="0">
                  <c:v>0.12239999999999998</c:v>
                </c:pt>
                <c:pt idx="1">
                  <c:v>8.860000000000004E-2</c:v>
                </c:pt>
                <c:pt idx="2">
                  <c:v>0.10900000000000001</c:v>
                </c:pt>
                <c:pt idx="3">
                  <c:v>0.11890000000000002</c:v>
                </c:pt>
                <c:pt idx="4">
                  <c:v>0.12210000000000001</c:v>
                </c:pt>
                <c:pt idx="5">
                  <c:v>0.11890000000000002</c:v>
                </c:pt>
                <c:pt idx="6">
                  <c:v>0.10900000000000001</c:v>
                </c:pt>
                <c:pt idx="7">
                  <c:v>8.860000000000004E-2</c:v>
                </c:pt>
                <c:pt idx="8">
                  <c:v>0.12239999999999998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71-4FA4-AB1D-46C1A3DFDA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9634528"/>
        <c:axId val="1899636160"/>
      </c:barChart>
      <c:catAx>
        <c:axId val="1899634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899636160"/>
        <c:crosses val="autoZero"/>
        <c:auto val="1"/>
        <c:lblAlgn val="ctr"/>
        <c:lblOffset val="100"/>
        <c:noMultiLvlLbl val="0"/>
      </c:catAx>
      <c:valAx>
        <c:axId val="1899636160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899634528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List1!$D$2:$D$10</c:f>
              <c:numCache>
                <c:formatCode>General</c:formatCode>
                <c:ptCount val="9"/>
                <c:pt idx="0">
                  <c:v>0.20760000000000001</c:v>
                </c:pt>
                <c:pt idx="1">
                  <c:v>7.3200000000000001E-2</c:v>
                </c:pt>
                <c:pt idx="2">
                  <c:v>8.5100000000000023E-2</c:v>
                </c:pt>
                <c:pt idx="3">
                  <c:v>8.9000000000000037E-2</c:v>
                </c:pt>
                <c:pt idx="4">
                  <c:v>9.0200000000000002E-2</c:v>
                </c:pt>
                <c:pt idx="5">
                  <c:v>8.9000000000000037E-2</c:v>
                </c:pt>
                <c:pt idx="6">
                  <c:v>8.5100000000000023E-2</c:v>
                </c:pt>
                <c:pt idx="7">
                  <c:v>7.3200000000000001E-2</c:v>
                </c:pt>
                <c:pt idx="8">
                  <c:v>0.20760000000000001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7A-481A-903E-4339BC2CD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4582768"/>
        <c:axId val="2014586576"/>
      </c:barChart>
      <c:catAx>
        <c:axId val="20145827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6576"/>
        <c:crosses val="autoZero"/>
        <c:auto val="1"/>
        <c:lblAlgn val="ctr"/>
        <c:lblOffset val="100"/>
        <c:noMultiLvlLbl val="0"/>
      </c:catAx>
      <c:valAx>
        <c:axId val="2014586576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2768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List1!$E$2:$E$10</c:f>
              <c:numCache>
                <c:formatCode>General</c:formatCode>
                <c:ptCount val="9"/>
                <c:pt idx="0">
                  <c:v>0.45479999999999998</c:v>
                </c:pt>
                <c:pt idx="1">
                  <c:v>1.1500000000000003E-2</c:v>
                </c:pt>
                <c:pt idx="2">
                  <c:v>1.3200000000000002E-2</c:v>
                </c:pt>
                <c:pt idx="3">
                  <c:v>1.3599999999999998E-2</c:v>
                </c:pt>
                <c:pt idx="4">
                  <c:v>1.3800000000000003E-2</c:v>
                </c:pt>
                <c:pt idx="5">
                  <c:v>1.3599999999999998E-2</c:v>
                </c:pt>
                <c:pt idx="6">
                  <c:v>1.3200000000000002E-2</c:v>
                </c:pt>
                <c:pt idx="7">
                  <c:v>1.1500000000000003E-2</c:v>
                </c:pt>
                <c:pt idx="8">
                  <c:v>0.45479999999999998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7A-44BC-B9DB-E969204EF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4586032"/>
        <c:axId val="2014587120"/>
      </c:barChart>
      <c:catAx>
        <c:axId val="20145860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7120"/>
        <c:crosses val="autoZero"/>
        <c:auto val="1"/>
        <c:lblAlgn val="ctr"/>
        <c:lblOffset val="100"/>
        <c:noMultiLvlLbl val="0"/>
      </c:catAx>
      <c:valAx>
        <c:axId val="2014587120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6032"/>
        <c:crosses val="autoZero"/>
        <c:crossBetween val="between"/>
        <c:majorUnit val="0.2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List1!$F$2:$F$10</c:f>
              <c:numCache>
                <c:formatCode>General</c:formatCode>
                <c:ptCount val="9"/>
                <c:pt idx="0">
                  <c:v>0.49690000000000006</c:v>
                </c:pt>
                <c:pt idx="1">
                  <c:v>8.0000000000000015E-4</c:v>
                </c:pt>
                <c:pt idx="2">
                  <c:v>9.0000000000000041E-4</c:v>
                </c:pt>
                <c:pt idx="3">
                  <c:v>9.0000000000000041E-4</c:v>
                </c:pt>
                <c:pt idx="4">
                  <c:v>1.0000000000000002E-3</c:v>
                </c:pt>
                <c:pt idx="5">
                  <c:v>9.0000000000000041E-4</c:v>
                </c:pt>
                <c:pt idx="6">
                  <c:v>9.0000000000000041E-4</c:v>
                </c:pt>
                <c:pt idx="7">
                  <c:v>8.0000000000000015E-4</c:v>
                </c:pt>
                <c:pt idx="8">
                  <c:v>0.49690000000000006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2B-43B7-BB42-D542A78B5E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4583856"/>
        <c:axId val="2014593648"/>
      </c:barChart>
      <c:catAx>
        <c:axId val="20145838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93648"/>
        <c:crosses val="autoZero"/>
        <c:auto val="1"/>
        <c:lblAlgn val="ctr"/>
        <c:lblOffset val="100"/>
        <c:noMultiLvlLbl val="0"/>
      </c:catAx>
      <c:valAx>
        <c:axId val="2014593648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3856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prstClr val="black"/>
              </a:solidFill>
            </a:ln>
          </c:spPr>
          <c:invertIfNegative val="0"/>
          <c:val>
            <c:numRef>
              <c:f>List1!$G$2:$G$10</c:f>
              <c:numCache>
                <c:formatCode>General</c:formatCode>
                <c:ptCount val="9"/>
                <c:pt idx="0">
                  <c:v>0.5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13-48F9-BFC8-B6E94D14EB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4588752"/>
        <c:axId val="2014589296"/>
      </c:barChart>
      <c:catAx>
        <c:axId val="20145887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9296"/>
        <c:crosses val="autoZero"/>
        <c:auto val="1"/>
        <c:lblAlgn val="ctr"/>
        <c:lblOffset val="100"/>
        <c:noMultiLvlLbl val="0"/>
      </c:catAx>
      <c:valAx>
        <c:axId val="2014589296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014588752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27.2.2018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52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15285-0B1F-43FC-A238-692215E02317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273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5682DA-0075-420E-8606-B7C4F4667771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605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611D9-EA3A-45EA-A8AF-B8063A3DD5FD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644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611D9-EA3A-45EA-A8AF-B8063A3DD5FD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077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5C164E-4B9F-40C1-B52A-EE84D56A08DE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625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8166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149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989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2814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379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855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7829E9-5A5C-4095-8C3C-2F15F520A3C7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191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7048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4A87E-08D3-4385-ACEC-FE8590534399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133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D6CD7A-E7A8-4C57-8C50-8CFF440F0231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441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BC32D-2DF1-4C27-8DA1-CCA73DED61DD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9621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BC32D-2DF1-4C27-8DA1-CCA73DED61DD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091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87AB76-F2FF-415B-8532-63E1C14C1C4D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020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972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749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288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8719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228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212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27.2.2018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27.2.2018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27.2.2018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27.2.2018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27.2.2018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27.2.2018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27.2.2018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27.2.2018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27.2.2018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27.2.2018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27.2.2018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27.2.2018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iff"/><Relationship Id="rId5" Type="http://schemas.openxmlformats.org/officeDocument/2006/relationships/image" Target="../media/image43.png"/><Relationship Id="rId4" Type="http://schemas.openxmlformats.org/officeDocument/2006/relationships/hyperlink" Target="http://upload.wikimedia.org/wikipedia/commons/3/3d/Tristan_Map.pn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886779" y="1010151"/>
            <a:ext cx="72987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80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NÁHODNÝ GENETICKÝ POSUN</a:t>
            </a:r>
            <a:endParaRPr lang="cs-CZ" sz="8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 descr="nový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238" y="280988"/>
            <a:ext cx="259715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Line 33"/>
          <p:cNvSpPr>
            <a:spLocks noChangeShapeType="1"/>
          </p:cNvSpPr>
          <p:nvPr/>
        </p:nvSpPr>
        <p:spPr bwMode="auto">
          <a:xfrm flipH="1">
            <a:off x="458788" y="3067050"/>
            <a:ext cx="3675062" cy="330835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6" name="Line 34"/>
          <p:cNvSpPr>
            <a:spLocks noChangeShapeType="1"/>
          </p:cNvSpPr>
          <p:nvPr/>
        </p:nvSpPr>
        <p:spPr bwMode="auto">
          <a:xfrm>
            <a:off x="6089650" y="2686050"/>
            <a:ext cx="1908175" cy="3756025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Freeform 36"/>
          <p:cNvSpPr>
            <a:spLocks/>
          </p:cNvSpPr>
          <p:nvPr/>
        </p:nvSpPr>
        <p:spPr bwMode="auto">
          <a:xfrm>
            <a:off x="3043238" y="4194175"/>
            <a:ext cx="3727450" cy="2171700"/>
          </a:xfrm>
          <a:custGeom>
            <a:avLst/>
            <a:gdLst>
              <a:gd name="T0" fmla="*/ 2147483647 w 2348"/>
              <a:gd name="T1" fmla="*/ 0 h 1368"/>
              <a:gd name="T2" fmla="*/ 2147483647 w 2348"/>
              <a:gd name="T3" fmla="*/ 2147483647 h 1368"/>
              <a:gd name="T4" fmla="*/ 2147483647 w 2348"/>
              <a:gd name="T5" fmla="*/ 2147483647 h 1368"/>
              <a:gd name="T6" fmla="*/ 2147483647 w 2348"/>
              <a:gd name="T7" fmla="*/ 2147483647 h 1368"/>
              <a:gd name="T8" fmla="*/ 2147483647 w 2348"/>
              <a:gd name="T9" fmla="*/ 2147483647 h 1368"/>
              <a:gd name="T10" fmla="*/ 2147483647 w 2348"/>
              <a:gd name="T11" fmla="*/ 2147483647 h 1368"/>
              <a:gd name="T12" fmla="*/ 2147483647 w 2348"/>
              <a:gd name="T13" fmla="*/ 2147483647 h 1368"/>
              <a:gd name="T14" fmla="*/ 2147483647 w 2348"/>
              <a:gd name="T15" fmla="*/ 2147483647 h 1368"/>
              <a:gd name="T16" fmla="*/ 2147483647 w 2348"/>
              <a:gd name="T17" fmla="*/ 2147483647 h 1368"/>
              <a:gd name="T18" fmla="*/ 2147483647 w 2348"/>
              <a:gd name="T19" fmla="*/ 2147483647 h 1368"/>
              <a:gd name="T20" fmla="*/ 2147483647 w 2348"/>
              <a:gd name="T21" fmla="*/ 2147483647 h 1368"/>
              <a:gd name="T22" fmla="*/ 2147483647 w 2348"/>
              <a:gd name="T23" fmla="*/ 2147483647 h 1368"/>
              <a:gd name="T24" fmla="*/ 2147483647 w 2348"/>
              <a:gd name="T25" fmla="*/ 2147483647 h 1368"/>
              <a:gd name="T26" fmla="*/ 2147483647 w 2348"/>
              <a:gd name="T27" fmla="*/ 2147483647 h 1368"/>
              <a:gd name="T28" fmla="*/ 2147483647 w 2348"/>
              <a:gd name="T29" fmla="*/ 2147483647 h 1368"/>
              <a:gd name="T30" fmla="*/ 2147483647 w 2348"/>
              <a:gd name="T31" fmla="*/ 2147483647 h 1368"/>
              <a:gd name="T32" fmla="*/ 2147483647 w 2348"/>
              <a:gd name="T33" fmla="*/ 2147483647 h 1368"/>
              <a:gd name="T34" fmla="*/ 2147483647 w 2348"/>
              <a:gd name="T35" fmla="*/ 2147483647 h 1368"/>
              <a:gd name="T36" fmla="*/ 2147483647 w 2348"/>
              <a:gd name="T37" fmla="*/ 2147483647 h 1368"/>
              <a:gd name="T38" fmla="*/ 2147483647 w 2348"/>
              <a:gd name="T39" fmla="*/ 2147483647 h 1368"/>
              <a:gd name="T40" fmla="*/ 2147483647 w 2348"/>
              <a:gd name="T41" fmla="*/ 2147483647 h 1368"/>
              <a:gd name="T42" fmla="*/ 2147483647 w 2348"/>
              <a:gd name="T43" fmla="*/ 2147483647 h 1368"/>
              <a:gd name="T44" fmla="*/ 2147483647 w 2348"/>
              <a:gd name="T45" fmla="*/ 2147483647 h 1368"/>
              <a:gd name="T46" fmla="*/ 2147483647 w 2348"/>
              <a:gd name="T47" fmla="*/ 2147483647 h 1368"/>
              <a:gd name="T48" fmla="*/ 2147483647 w 2348"/>
              <a:gd name="T49" fmla="*/ 2147483647 h 1368"/>
              <a:gd name="T50" fmla="*/ 2147483647 w 2348"/>
              <a:gd name="T51" fmla="*/ 2147483647 h 1368"/>
              <a:gd name="T52" fmla="*/ 2147483647 w 2348"/>
              <a:gd name="T53" fmla="*/ 2147483647 h 1368"/>
              <a:gd name="T54" fmla="*/ 2147483647 w 2348"/>
              <a:gd name="T55" fmla="*/ 2147483647 h 1368"/>
              <a:gd name="T56" fmla="*/ 2147483647 w 2348"/>
              <a:gd name="T57" fmla="*/ 2147483647 h 1368"/>
              <a:gd name="T58" fmla="*/ 0 w 2348"/>
              <a:gd name="T59" fmla="*/ 2147483647 h 13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348"/>
              <a:gd name="T91" fmla="*/ 0 h 1368"/>
              <a:gd name="T92" fmla="*/ 2348 w 2348"/>
              <a:gd name="T93" fmla="*/ 1368 h 136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348" h="1368">
                <a:moveTo>
                  <a:pt x="1141" y="0"/>
                </a:moveTo>
                <a:cubicBezTo>
                  <a:pt x="1088" y="6"/>
                  <a:pt x="1043" y="25"/>
                  <a:pt x="991" y="33"/>
                </a:cubicBezTo>
                <a:cubicBezTo>
                  <a:pt x="961" y="53"/>
                  <a:pt x="981" y="41"/>
                  <a:pt x="930" y="66"/>
                </a:cubicBezTo>
                <a:cubicBezTo>
                  <a:pt x="918" y="72"/>
                  <a:pt x="908" y="81"/>
                  <a:pt x="897" y="88"/>
                </a:cubicBezTo>
                <a:cubicBezTo>
                  <a:pt x="892" y="92"/>
                  <a:pt x="881" y="99"/>
                  <a:pt x="881" y="99"/>
                </a:cubicBezTo>
                <a:cubicBezTo>
                  <a:pt x="875" y="117"/>
                  <a:pt x="869" y="123"/>
                  <a:pt x="881" y="144"/>
                </a:cubicBezTo>
                <a:cubicBezTo>
                  <a:pt x="888" y="156"/>
                  <a:pt x="918" y="163"/>
                  <a:pt x="930" y="166"/>
                </a:cubicBezTo>
                <a:cubicBezTo>
                  <a:pt x="976" y="177"/>
                  <a:pt x="1023" y="194"/>
                  <a:pt x="1069" y="199"/>
                </a:cubicBezTo>
                <a:cubicBezTo>
                  <a:pt x="1091" y="201"/>
                  <a:pt x="1113" y="203"/>
                  <a:pt x="1135" y="205"/>
                </a:cubicBezTo>
                <a:cubicBezTo>
                  <a:pt x="1159" y="207"/>
                  <a:pt x="1183" y="208"/>
                  <a:pt x="1207" y="210"/>
                </a:cubicBezTo>
                <a:cubicBezTo>
                  <a:pt x="1216" y="214"/>
                  <a:pt x="1225" y="218"/>
                  <a:pt x="1235" y="221"/>
                </a:cubicBezTo>
                <a:cubicBezTo>
                  <a:pt x="1248" y="225"/>
                  <a:pt x="1274" y="232"/>
                  <a:pt x="1274" y="232"/>
                </a:cubicBezTo>
                <a:cubicBezTo>
                  <a:pt x="1300" y="250"/>
                  <a:pt x="1296" y="282"/>
                  <a:pt x="1274" y="304"/>
                </a:cubicBezTo>
                <a:cubicBezTo>
                  <a:pt x="1245" y="333"/>
                  <a:pt x="1202" y="357"/>
                  <a:pt x="1163" y="371"/>
                </a:cubicBezTo>
                <a:cubicBezTo>
                  <a:pt x="1135" y="392"/>
                  <a:pt x="1102" y="420"/>
                  <a:pt x="1069" y="432"/>
                </a:cubicBezTo>
                <a:cubicBezTo>
                  <a:pt x="1044" y="456"/>
                  <a:pt x="1022" y="475"/>
                  <a:pt x="1002" y="504"/>
                </a:cubicBezTo>
                <a:cubicBezTo>
                  <a:pt x="1022" y="616"/>
                  <a:pt x="1267" y="613"/>
                  <a:pt x="1335" y="614"/>
                </a:cubicBezTo>
                <a:cubicBezTo>
                  <a:pt x="1488" y="617"/>
                  <a:pt x="1641" y="618"/>
                  <a:pt x="1794" y="620"/>
                </a:cubicBezTo>
                <a:cubicBezTo>
                  <a:pt x="1910" y="624"/>
                  <a:pt x="2020" y="627"/>
                  <a:pt x="2132" y="653"/>
                </a:cubicBezTo>
                <a:cubicBezTo>
                  <a:pt x="2225" y="713"/>
                  <a:pt x="2112" y="646"/>
                  <a:pt x="2199" y="681"/>
                </a:cubicBezTo>
                <a:cubicBezTo>
                  <a:pt x="2230" y="693"/>
                  <a:pt x="2253" y="717"/>
                  <a:pt x="2287" y="725"/>
                </a:cubicBezTo>
                <a:cubicBezTo>
                  <a:pt x="2303" y="749"/>
                  <a:pt x="2322" y="770"/>
                  <a:pt x="2332" y="797"/>
                </a:cubicBezTo>
                <a:cubicBezTo>
                  <a:pt x="2348" y="886"/>
                  <a:pt x="2314" y="917"/>
                  <a:pt x="2254" y="969"/>
                </a:cubicBezTo>
                <a:cubicBezTo>
                  <a:pt x="2186" y="1029"/>
                  <a:pt x="2125" y="1088"/>
                  <a:pt x="2038" y="1124"/>
                </a:cubicBezTo>
                <a:cubicBezTo>
                  <a:pt x="1936" y="1166"/>
                  <a:pt x="1820" y="1182"/>
                  <a:pt x="1711" y="1196"/>
                </a:cubicBezTo>
                <a:cubicBezTo>
                  <a:pt x="1565" y="1262"/>
                  <a:pt x="1426" y="1260"/>
                  <a:pt x="1263" y="1262"/>
                </a:cubicBezTo>
                <a:cubicBezTo>
                  <a:pt x="944" y="1265"/>
                  <a:pt x="624" y="1266"/>
                  <a:pt x="305" y="1268"/>
                </a:cubicBezTo>
                <a:cubicBezTo>
                  <a:pt x="253" y="1276"/>
                  <a:pt x="211" y="1293"/>
                  <a:pt x="161" y="1301"/>
                </a:cubicBezTo>
                <a:cubicBezTo>
                  <a:pt x="132" y="1314"/>
                  <a:pt x="101" y="1321"/>
                  <a:pt x="72" y="1334"/>
                </a:cubicBezTo>
                <a:cubicBezTo>
                  <a:pt x="51" y="1343"/>
                  <a:pt x="26" y="1368"/>
                  <a:pt x="0" y="136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AutoShape 42"/>
          <p:cNvSpPr>
            <a:spLocks noChangeArrowheads="1"/>
          </p:cNvSpPr>
          <p:nvPr/>
        </p:nvSpPr>
        <p:spPr bwMode="auto">
          <a:xfrm>
            <a:off x="5487988" y="1001713"/>
            <a:ext cx="842962" cy="395287"/>
          </a:xfrm>
          <a:prstGeom prst="wedgeEllipseCallout">
            <a:avLst>
              <a:gd name="adj1" fmla="val -50620"/>
              <a:gd name="adj2" fmla="val 7851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Škyt!</a:t>
            </a:r>
          </a:p>
        </p:txBody>
      </p:sp>
      <p:sp>
        <p:nvSpPr>
          <p:cNvPr id="8199" name="AutoShape 45"/>
          <p:cNvSpPr>
            <a:spLocks noChangeArrowheads="1"/>
          </p:cNvSpPr>
          <p:nvPr/>
        </p:nvSpPr>
        <p:spPr bwMode="auto">
          <a:xfrm>
            <a:off x="6559550" y="4025900"/>
            <a:ext cx="1247775" cy="695325"/>
          </a:xfrm>
          <a:prstGeom prst="wedgeRectCallout">
            <a:avLst>
              <a:gd name="adj1" fmla="val -70370"/>
              <a:gd name="adj2" fmla="val 11027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„random walk“</a:t>
            </a:r>
          </a:p>
        </p:txBody>
      </p:sp>
      <p:sp>
        <p:nvSpPr>
          <p:cNvPr id="8200" name="Line 49"/>
          <p:cNvSpPr>
            <a:spLocks noChangeShapeType="1"/>
          </p:cNvSpPr>
          <p:nvPr/>
        </p:nvSpPr>
        <p:spPr bwMode="auto">
          <a:xfrm flipV="1">
            <a:off x="376238" y="1820863"/>
            <a:ext cx="4030662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Line 50"/>
          <p:cNvSpPr>
            <a:spLocks noChangeShapeType="1"/>
          </p:cNvSpPr>
          <p:nvPr/>
        </p:nvSpPr>
        <p:spPr bwMode="auto">
          <a:xfrm flipV="1">
            <a:off x="5519738" y="1820863"/>
            <a:ext cx="3303587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2" name="Oval 46"/>
          <p:cNvSpPr>
            <a:spLocks noChangeArrowheads="1"/>
          </p:cNvSpPr>
          <p:nvPr/>
        </p:nvSpPr>
        <p:spPr bwMode="auto">
          <a:xfrm>
            <a:off x="7613650" y="2752725"/>
            <a:ext cx="581025" cy="88900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Oval 47"/>
          <p:cNvSpPr>
            <a:spLocks noChangeAspect="1" noChangeArrowheads="1"/>
          </p:cNvSpPr>
          <p:nvPr/>
        </p:nvSpPr>
        <p:spPr bwMode="auto">
          <a:xfrm>
            <a:off x="7461250" y="2705100"/>
            <a:ext cx="871538" cy="195263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4" name="AutoShape 55"/>
          <p:cNvSpPr>
            <a:spLocks noChangeArrowheads="1"/>
          </p:cNvSpPr>
          <p:nvPr/>
        </p:nvSpPr>
        <p:spPr bwMode="auto">
          <a:xfrm>
            <a:off x="7151688" y="912813"/>
            <a:ext cx="788987" cy="360362"/>
          </a:xfrm>
          <a:prstGeom prst="wedgeRectCallout">
            <a:avLst>
              <a:gd name="adj1" fmla="val 12171"/>
              <a:gd name="adj2" fmla="val 21740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moře</a:t>
            </a:r>
          </a:p>
        </p:txBody>
      </p:sp>
      <p:sp>
        <p:nvSpPr>
          <p:cNvPr id="8205" name="AutoShape 56"/>
          <p:cNvSpPr>
            <a:spLocks noChangeArrowheads="1"/>
          </p:cNvSpPr>
          <p:nvPr/>
        </p:nvSpPr>
        <p:spPr bwMode="auto">
          <a:xfrm>
            <a:off x="820738" y="3889375"/>
            <a:ext cx="939800" cy="466725"/>
          </a:xfrm>
          <a:prstGeom prst="wedgeRectCallout">
            <a:avLst>
              <a:gd name="adj1" fmla="val 110134"/>
              <a:gd name="adj2" fmla="val 26258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molo</a:t>
            </a:r>
          </a:p>
        </p:txBody>
      </p:sp>
      <p:sp>
        <p:nvSpPr>
          <p:cNvPr id="8206" name="Line 57"/>
          <p:cNvSpPr>
            <a:spLocks noChangeShapeType="1"/>
          </p:cNvSpPr>
          <p:nvPr/>
        </p:nvSpPr>
        <p:spPr bwMode="auto">
          <a:xfrm flipH="1">
            <a:off x="3024188" y="3367088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7" name="Text Box 58"/>
          <p:cNvSpPr txBox="1">
            <a:spLocks noChangeArrowheads="1"/>
          </p:cNvSpPr>
          <p:nvPr/>
        </p:nvSpPr>
        <p:spPr bwMode="auto">
          <a:xfrm>
            <a:off x="2538413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08" name="Line 59"/>
          <p:cNvSpPr>
            <a:spLocks noChangeShapeType="1"/>
          </p:cNvSpPr>
          <p:nvPr/>
        </p:nvSpPr>
        <p:spPr bwMode="auto">
          <a:xfrm>
            <a:off x="6203950" y="3371850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9" name="Text Box 60"/>
          <p:cNvSpPr txBox="1">
            <a:spLocks noChangeArrowheads="1"/>
          </p:cNvSpPr>
          <p:nvPr/>
        </p:nvSpPr>
        <p:spPr bwMode="auto">
          <a:xfrm>
            <a:off x="7107238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10" name="Oval 62"/>
          <p:cNvSpPr>
            <a:spLocks noChangeArrowheads="1"/>
          </p:cNvSpPr>
          <p:nvPr/>
        </p:nvSpPr>
        <p:spPr bwMode="auto">
          <a:xfrm>
            <a:off x="3951288" y="4183063"/>
            <a:ext cx="1882775" cy="115887"/>
          </a:xfrm>
          <a:prstGeom prst="ellipse">
            <a:avLst/>
          </a:prstGeom>
          <a:solidFill>
            <a:srgbClr val="CD9053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0"/>
            <a:ext cx="78406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17764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4516438"/>
            <a:ext cx="9144000" cy="234156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100047" y="0"/>
            <a:ext cx="204395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cs-CZ" dirty="0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360488" y="1789113"/>
            <a:ext cx="0" cy="267970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 dirty="0">
              <a:solidFill>
                <a:srgbClr val="003399"/>
              </a:solidFill>
            </a:endParaRPr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6661692" y="4614863"/>
            <a:ext cx="525462" cy="49371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7251700" y="3506788"/>
            <a:ext cx="1325563" cy="863600"/>
          </a:xfrm>
          <a:prstGeom prst="wedgeEllipseCallout">
            <a:avLst>
              <a:gd name="adj1" fmla="val -69162"/>
              <a:gd name="adj2" fmla="val 63051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Žbluňk!</a:t>
            </a:r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2541588" y="5224463"/>
            <a:ext cx="1514475" cy="547687"/>
          </a:xfrm>
          <a:prstGeom prst="wedgeRectCallout">
            <a:avLst>
              <a:gd name="adj1" fmla="val -123898"/>
              <a:gd name="adj2" fmla="val -282755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Šířka mola</a:t>
            </a: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774700" y="2900363"/>
            <a:ext cx="3770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 dirty="0">
                <a:solidFill>
                  <a:srgbClr val="003399"/>
                </a:solidFill>
                <a:latin typeface="Arial Black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93700" y="0"/>
            <a:ext cx="7840663" cy="6858000"/>
            <a:chOff x="248" y="0"/>
            <a:chExt cx="4939" cy="4320"/>
          </a:xfrm>
        </p:grpSpPr>
        <p:pic>
          <p:nvPicPr>
            <p:cNvPr id="1025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" y="0"/>
              <a:ext cx="4939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257" name="Rectangle 11"/>
            <p:cNvSpPr>
              <a:spLocks noChangeArrowheads="1"/>
            </p:cNvSpPr>
            <p:nvPr/>
          </p:nvSpPr>
          <p:spPr bwMode="auto">
            <a:xfrm>
              <a:off x="1894" y="1405"/>
              <a:ext cx="2615" cy="110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22383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3981450"/>
            <a:ext cx="9144000" cy="28765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1360488" y="2263775"/>
            <a:ext cx="0" cy="1717675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74700" y="2900363"/>
            <a:ext cx="3770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 dirty="0">
                <a:solidFill>
                  <a:srgbClr val="003399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 flipV="1">
            <a:off x="2722563" y="1577975"/>
            <a:ext cx="525462" cy="4937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1208088" y="1162050"/>
            <a:ext cx="1325562" cy="863600"/>
          </a:xfrm>
          <a:prstGeom prst="wedgeEllipseCallout">
            <a:avLst>
              <a:gd name="adj1" fmla="val 71917"/>
              <a:gd name="adj2" fmla="val 69852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Žbluňk!</a:t>
            </a:r>
          </a:p>
        </p:txBody>
      </p:sp>
      <p:sp>
        <p:nvSpPr>
          <p:cNvPr id="10251" name="AutoShape 12"/>
          <p:cNvSpPr>
            <a:spLocks noChangeArrowheads="1"/>
          </p:cNvSpPr>
          <p:nvPr/>
        </p:nvSpPr>
        <p:spPr bwMode="auto">
          <a:xfrm>
            <a:off x="1817688" y="4708525"/>
            <a:ext cx="1514475" cy="547688"/>
          </a:xfrm>
          <a:prstGeom prst="wedgeRectCallout">
            <a:avLst>
              <a:gd name="adj1" fmla="val -57968"/>
              <a:gd name="adj2" fmla="val -18681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Užší molo</a:t>
            </a:r>
          </a:p>
        </p:txBody>
      </p:sp>
      <p:sp>
        <p:nvSpPr>
          <p:cNvPr id="38925" name="Oval 13"/>
          <p:cNvSpPr>
            <a:spLocks noChangeAspect="1" noChangeArrowheads="1"/>
          </p:cNvSpPr>
          <p:nvPr/>
        </p:nvSpPr>
        <p:spPr bwMode="auto">
          <a:xfrm>
            <a:off x="1554163" y="3022600"/>
            <a:ext cx="211137" cy="211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6" name="Oval 14"/>
          <p:cNvSpPr>
            <a:spLocks noChangeAspect="1" noChangeArrowheads="1"/>
          </p:cNvSpPr>
          <p:nvPr/>
        </p:nvSpPr>
        <p:spPr bwMode="auto">
          <a:xfrm>
            <a:off x="2738438" y="2386013"/>
            <a:ext cx="211137" cy="2111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4229100" y="3757613"/>
            <a:ext cx="1514475" cy="674687"/>
          </a:xfrm>
          <a:prstGeom prst="wedgeRectCallout">
            <a:avLst>
              <a:gd name="adj1" fmla="val -211319"/>
              <a:gd name="adj2" fmla="val -13776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nevíme, kam spadne</a:t>
            </a:r>
          </a:p>
        </p:txBody>
      </p:sp>
      <p:sp>
        <p:nvSpPr>
          <p:cNvPr id="38929" name="AutoShape 17"/>
          <p:cNvSpPr>
            <a:spLocks noChangeArrowheads="1"/>
          </p:cNvSpPr>
          <p:nvPr/>
        </p:nvSpPr>
        <p:spPr bwMode="auto">
          <a:xfrm>
            <a:off x="6264275" y="1120775"/>
            <a:ext cx="2198688" cy="1020763"/>
          </a:xfrm>
          <a:prstGeom prst="wedgeRectCallout">
            <a:avLst>
              <a:gd name="adj1" fmla="val -199819"/>
              <a:gd name="adj2" fmla="val 8141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můžeme </a:t>
            </a:r>
            <a:r>
              <a:rPr lang="cs-CZ" sz="1800" u="sng">
                <a:latin typeface="Arial" charset="0"/>
              </a:rPr>
              <a:t>předpokládat</a:t>
            </a:r>
            <a:r>
              <a:rPr lang="cs-CZ" sz="1800">
                <a:latin typeface="Arial" charset="0"/>
              </a:rPr>
              <a:t>, že spadne doleva!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  <p:bldP spid="38922" grpId="0" animBg="1"/>
      <p:bldP spid="38925" grpId="0" animBg="1"/>
      <p:bldP spid="38926" grpId="0" animBg="1"/>
      <p:bldP spid="38928" grpId="0" animBg="1"/>
      <p:bldP spid="389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2845213" y="31908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  <a:latin typeface="Arial" charset="0"/>
              </a:rPr>
              <a:t>Modelování driftu:</a:t>
            </a:r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9344" y="2139006"/>
            <a:ext cx="3420678" cy="283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931214" y="2895345"/>
            <a:ext cx="5058228" cy="169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9739" y="1491049"/>
            <a:ext cx="1752600" cy="561975"/>
          </a:xfrm>
          <a:prstGeom prst="rect">
            <a:avLst/>
          </a:prstGeom>
          <a:noFill/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847616" y="965598"/>
            <a:ext cx="7743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kde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4675" y="980303"/>
            <a:ext cx="3672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alely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binomické rozdělení: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74675" y="5633300"/>
            <a:ext cx="8103500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4: Změny frekvencí alel jsou největší při </a:t>
            </a:r>
            <a:r>
              <a:rPr lang="cs-CZ" sz="2400" i="1" dirty="0">
                <a:solidFill>
                  <a:srgbClr val="E60000"/>
                </a:solidFill>
                <a:latin typeface="Arial" charset="0"/>
              </a:rPr>
              <a:t>p = q = 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0,5.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3059" y="832022"/>
            <a:ext cx="2695575" cy="685800"/>
          </a:xfrm>
          <a:prstGeom prst="rect">
            <a:avLst/>
          </a:prstGeom>
          <a:noFill/>
        </p:spPr>
      </p:pic>
      <p:cxnSp>
        <p:nvCxnSpPr>
          <p:cNvPr id="15" name="Přímá spojovací šipka 14"/>
          <p:cNvCxnSpPr/>
          <p:nvPr/>
        </p:nvCxnSpPr>
        <p:spPr>
          <a:xfrm flipH="1">
            <a:off x="1285102" y="2156126"/>
            <a:ext cx="749644" cy="667265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2689653" y="2156126"/>
            <a:ext cx="749644" cy="667265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681311" y="1612674"/>
            <a:ext cx="4141788" cy="2713037"/>
            <a:chOff x="204" y="353"/>
            <a:chExt cx="2609" cy="1709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2038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87124" y="1612674"/>
            <a:ext cx="4141787" cy="2713037"/>
            <a:chOff x="2885" y="353"/>
            <a:chExt cx="2609" cy="1709"/>
          </a:xfrm>
        </p:grpSpPr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5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3" name="Text Box 13"/>
            <p:cNvSpPr txBox="1">
              <a:spLocks noChangeArrowheads="1"/>
            </p:cNvSpPr>
            <p:nvPr/>
          </p:nvSpPr>
          <p:spPr bwMode="auto">
            <a:xfrm>
              <a:off x="4723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sp>
        <p:nvSpPr>
          <p:cNvPr id="11268" name="AutoShape 18"/>
          <p:cNvSpPr>
            <a:spLocks noChangeArrowheads="1"/>
          </p:cNvSpPr>
          <p:nvPr/>
        </p:nvSpPr>
        <p:spPr bwMode="auto">
          <a:xfrm>
            <a:off x="7067904" y="3596767"/>
            <a:ext cx="1768942" cy="763793"/>
          </a:xfrm>
          <a:prstGeom prst="wedgeRectCallout">
            <a:avLst>
              <a:gd name="adj1" fmla="val -64738"/>
              <a:gd name="adj2" fmla="val -1691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>
                <a:latin typeface="Arial" charset="0"/>
              </a:rPr>
              <a:t>fixace/extinkce alely dříve</a:t>
            </a:r>
          </a:p>
        </p:txBody>
      </p:sp>
      <p:sp>
        <p:nvSpPr>
          <p:cNvPr id="11269" name="AutoShape 19"/>
          <p:cNvSpPr>
            <a:spLocks noChangeArrowheads="1"/>
          </p:cNvSpPr>
          <p:nvPr/>
        </p:nvSpPr>
        <p:spPr bwMode="auto">
          <a:xfrm>
            <a:off x="5613883" y="1175140"/>
            <a:ext cx="1733550" cy="1035125"/>
          </a:xfrm>
          <a:prstGeom prst="wedgeRectCallout">
            <a:avLst>
              <a:gd name="adj1" fmla="val -36381"/>
              <a:gd name="adj2" fmla="val 12029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>
                <a:latin typeface="Arial" charset="0"/>
              </a:rPr>
              <a:t>větší kolísání frekvence mezi generacemi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2845213" y="31908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  <a:latin typeface="Arial" charset="0"/>
              </a:rPr>
              <a:t>Modelování driftu: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74675" y="5188458"/>
            <a:ext cx="8382423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5: Konečným výsledkem je buď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fixace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, nebo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extinkce </a:t>
            </a:r>
          </a:p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	    alely.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485861" y="5032701"/>
            <a:ext cx="8429539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6: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Pravděpodobnost fixace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alely je rovna její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frekvenci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932198" y="5924009"/>
            <a:ext cx="76562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  <a:sym typeface="Symbol"/>
              </a:rPr>
              <a:t> p</a:t>
            </a:r>
            <a:r>
              <a:rPr lang="cs-CZ" sz="2000" dirty="0">
                <a:latin typeface="Arial" charset="0"/>
              </a:rPr>
              <a:t>ravděpodobnost fixace nově vzniklé alely u diploidů = 1/(2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pic>
        <p:nvPicPr>
          <p:cNvPr id="16" name="Obrázek 15" descr="popg1.jpg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149787" y="751115"/>
            <a:ext cx="4320540" cy="3333750"/>
          </a:xfrm>
          <a:prstGeom prst="rect">
            <a:avLst/>
          </a:prstGeom>
        </p:spPr>
      </p:pic>
      <p:pic>
        <p:nvPicPr>
          <p:cNvPr id="17" name="Obrázek 16" descr="popg2.jpg"/>
          <p:cNvPicPr>
            <a:picLocks noChangeAspect="1"/>
          </p:cNvPicPr>
          <p:nvPr/>
        </p:nvPicPr>
        <p:blipFill>
          <a:blip r:embed="rId4" cstate="print">
            <a:lum bright="-20000" contrast="40000"/>
          </a:blip>
          <a:stretch>
            <a:fillRect/>
          </a:stretch>
        </p:blipFill>
        <p:spPr>
          <a:xfrm>
            <a:off x="4547616" y="751115"/>
            <a:ext cx="4320540" cy="3333750"/>
          </a:xfrm>
          <a:prstGeom prst="rect">
            <a:avLst/>
          </a:prstGeom>
        </p:spPr>
      </p:pic>
      <p:sp>
        <p:nvSpPr>
          <p:cNvPr id="18" name="AutoShape 45"/>
          <p:cNvSpPr>
            <a:spLocks noChangeArrowheads="1"/>
          </p:cNvSpPr>
          <p:nvPr/>
        </p:nvSpPr>
        <p:spPr bwMode="auto">
          <a:xfrm>
            <a:off x="2154618" y="2098358"/>
            <a:ext cx="2072821" cy="932998"/>
          </a:xfrm>
          <a:prstGeom prst="wedgeRectCallout">
            <a:avLst>
              <a:gd name="adj1" fmla="val -40960"/>
              <a:gd name="adj2" fmla="val 6780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p</a:t>
            </a:r>
            <a:r>
              <a:rPr lang="cs-CZ" sz="1600" baseline="-25000" dirty="0">
                <a:latin typeface="Arial" charset="0"/>
              </a:rPr>
              <a:t>0</a:t>
            </a:r>
            <a:r>
              <a:rPr lang="cs-CZ" sz="1600" dirty="0">
                <a:latin typeface="Arial" charset="0"/>
              </a:rPr>
              <a:t> = 0,2 </a:t>
            </a:r>
            <a:r>
              <a:rPr lang="cs-CZ" sz="1600" dirty="0">
                <a:latin typeface="Arial" charset="0"/>
                <a:sym typeface="Symbol"/>
              </a:rPr>
              <a:t> vyšší pravděpodobnost extinkce</a:t>
            </a:r>
            <a:endParaRPr lang="cs-CZ" sz="1600" i="1" dirty="0">
              <a:latin typeface="Arial" charset="0"/>
            </a:endParaRPr>
          </a:p>
        </p:txBody>
      </p:sp>
      <p:sp>
        <p:nvSpPr>
          <p:cNvPr id="19" name="AutoShape 45"/>
          <p:cNvSpPr>
            <a:spLocks noChangeArrowheads="1"/>
          </p:cNvSpPr>
          <p:nvPr/>
        </p:nvSpPr>
        <p:spPr bwMode="auto">
          <a:xfrm>
            <a:off x="6274345" y="1809206"/>
            <a:ext cx="2072821" cy="932998"/>
          </a:xfrm>
          <a:prstGeom prst="wedgeRectCallout">
            <a:avLst>
              <a:gd name="adj1" fmla="val -41682"/>
              <a:gd name="adj2" fmla="val -8603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p</a:t>
            </a:r>
            <a:r>
              <a:rPr lang="cs-CZ" sz="1600" baseline="-25000" dirty="0">
                <a:latin typeface="Arial" charset="0"/>
              </a:rPr>
              <a:t>0</a:t>
            </a:r>
            <a:r>
              <a:rPr lang="cs-CZ" sz="1600" dirty="0">
                <a:latin typeface="Arial" charset="0"/>
              </a:rPr>
              <a:t> = 0,8 </a:t>
            </a:r>
            <a:r>
              <a:rPr lang="cs-CZ" sz="1600" dirty="0">
                <a:latin typeface="Arial" charset="0"/>
                <a:sym typeface="Symbol"/>
              </a:rPr>
              <a:t> vyšší pravděpodobnost fixace</a:t>
            </a:r>
            <a:endParaRPr lang="cs-CZ" sz="1600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0934" y="133413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449071" y="133413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5774503" y="516367"/>
            <a:ext cx="1476152" cy="642471"/>
          </a:xfrm>
          <a:prstGeom prst="wedgeRectCallout">
            <a:avLst>
              <a:gd name="adj1" fmla="val -47837"/>
              <a:gd name="adj2" fmla="val 7881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některé alely se fixují...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304444" y="3950653"/>
            <a:ext cx="1463038" cy="621347"/>
          </a:xfrm>
          <a:prstGeom prst="wedgeRectCallout">
            <a:avLst>
              <a:gd name="adj1" fmla="val -16676"/>
              <a:gd name="adj2" fmla="val -8152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... jiné z populace mizí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565150" y="5296209"/>
            <a:ext cx="458490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ysClr val="windowText" lastClr="000000"/>
                </a:solidFill>
                <a:latin typeface="Arial" charset="0"/>
              </a:rPr>
              <a:t>Průměrná doba fixace/extinkce?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398899" y="396875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  <a:latin typeface="Arial" charset="0"/>
              </a:rPr>
              <a:t>Modelování driftu:</a:t>
            </a: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4616826" y="3952446"/>
            <a:ext cx="1740944" cy="845465"/>
          </a:xfrm>
          <a:prstGeom prst="wedgeRectCallout">
            <a:avLst>
              <a:gd name="adj1" fmla="val 34611"/>
              <a:gd name="adj2" fmla="val -7379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doba fixace/extinkce alely různá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/>
          <p:cNvGrpSpPr/>
          <p:nvPr/>
        </p:nvGrpSpPr>
        <p:grpSpPr>
          <a:xfrm>
            <a:off x="3692422" y="2102811"/>
            <a:ext cx="4364813" cy="3017383"/>
            <a:chOff x="3390581" y="1783215"/>
            <a:chExt cx="4364813" cy="3017383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4064296" y="1109500"/>
              <a:ext cx="3017383" cy="436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5" name="Přímá spojovací čára 34"/>
            <p:cNvCxnSpPr/>
            <p:nvPr/>
          </p:nvCxnSpPr>
          <p:spPr>
            <a:xfrm>
              <a:off x="3918858" y="2688771"/>
              <a:ext cx="1774371" cy="0"/>
            </a:xfrm>
            <a:prstGeom prst="line">
              <a:avLst/>
            </a:prstGeom>
            <a:ln w="38100">
              <a:solidFill>
                <a:srgbClr val="DE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ovací čára 36"/>
            <p:cNvCxnSpPr/>
            <p:nvPr/>
          </p:nvCxnSpPr>
          <p:spPr>
            <a:xfrm rot="5400000">
              <a:off x="4876801" y="3570515"/>
              <a:ext cx="1774371" cy="0"/>
            </a:xfrm>
            <a:prstGeom prst="line">
              <a:avLst/>
            </a:prstGeom>
            <a:ln w="38100">
              <a:solidFill>
                <a:srgbClr val="DE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565150" y="5740093"/>
            <a:ext cx="6885218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7: Průměrná doba fixace nové alely </a:t>
            </a:r>
            <a:r>
              <a:rPr lang="cs-CZ" sz="2400" dirty="0">
                <a:solidFill>
                  <a:srgbClr val="E60000"/>
                </a:solidFill>
                <a:latin typeface="Arial" charset="0"/>
                <a:sym typeface="Symbol"/>
              </a:rPr>
              <a:t>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4</a:t>
            </a:r>
            <a:r>
              <a:rPr lang="cs-CZ" sz="24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565150" y="417513"/>
            <a:ext cx="532389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Průměrná doba fixace (</a:t>
            </a:r>
            <a:r>
              <a:rPr lang="cs-CZ" sz="2000" dirty="0" err="1">
                <a:solidFill>
                  <a:sysClr val="windowText" lastClr="000000"/>
                </a:solidFill>
                <a:latin typeface="Arial" charset="0"/>
              </a:rPr>
              <a:t>Kimura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ysClr val="windowText" lastClr="000000"/>
                </a:solidFill>
                <a:latin typeface="Arial" charset="0"/>
              </a:rPr>
              <a:t>&amp; </a:t>
            </a:r>
            <a:r>
              <a:rPr lang="en-US" sz="2000" dirty="0" err="1">
                <a:solidFill>
                  <a:sysClr val="windowText" lastClr="000000"/>
                </a:solidFill>
                <a:latin typeface="Arial" charset="0"/>
              </a:rPr>
              <a:t>Ohta</a:t>
            </a:r>
            <a:r>
              <a:rPr lang="en-US" sz="2000" dirty="0">
                <a:solidFill>
                  <a:sysClr val="windowText" lastClr="000000"/>
                </a:solidFill>
                <a:latin typeface="Arial" charset="0"/>
              </a:rPr>
              <a:t> 1969)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: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565150" y="1094323"/>
            <a:ext cx="30332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Průměrná doba extinkce: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565150" y="1812780"/>
            <a:ext cx="14847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pro </a:t>
            </a:r>
            <a:r>
              <a:rPr lang="cs-CZ" sz="2000" i="1" dirty="0">
                <a:solidFill>
                  <a:sysClr val="windowText" lastClr="000000"/>
                </a:solidFill>
                <a:latin typeface="Arial" charset="0"/>
              </a:rPr>
              <a:t>p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 = 0,5: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79" y="2369684"/>
            <a:ext cx="2095500" cy="447675"/>
          </a:xfrm>
          <a:prstGeom prst="rect">
            <a:avLst/>
          </a:prstGeom>
          <a:noFill/>
        </p:spPr>
      </p:pic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65150" y="3500066"/>
            <a:ext cx="137569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pro </a:t>
            </a:r>
            <a:r>
              <a:rPr lang="cs-CZ" sz="2000" i="1" dirty="0">
                <a:solidFill>
                  <a:sysClr val="windowText" lastClr="000000"/>
                </a:solidFill>
                <a:latin typeface="Arial" charset="0"/>
              </a:rPr>
              <a:t>p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cs-CZ" sz="2000">
                <a:solidFill>
                  <a:sysClr val="windowText" lastClr="000000"/>
                </a:solidFill>
                <a:latin typeface="Arial" charset="0"/>
                <a:sym typeface="Symbol"/>
              </a:rPr>
              <a:t></a:t>
            </a:r>
            <a:r>
              <a:rPr lang="cs-CZ" sz="2000">
                <a:solidFill>
                  <a:sysClr val="windowText" lastClr="000000"/>
                </a:solidFill>
                <a:latin typeface="Arial" charset="0"/>
              </a:rPr>
              <a:t> 0:</a:t>
            </a:r>
            <a:endParaRPr lang="cs-CZ" sz="200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79" y="4082142"/>
            <a:ext cx="1038225" cy="447675"/>
          </a:xfrm>
          <a:prstGeom prst="rect">
            <a:avLst/>
          </a:prstGeom>
          <a:noFill/>
        </p:spPr>
      </p:pic>
      <p:sp>
        <p:nvSpPr>
          <p:cNvPr id="30" name="AutoShape 17"/>
          <p:cNvSpPr>
            <a:spLocks noChangeArrowheads="1"/>
          </p:cNvSpPr>
          <p:nvPr/>
        </p:nvSpPr>
        <p:spPr bwMode="auto">
          <a:xfrm>
            <a:off x="5738887" y="2028653"/>
            <a:ext cx="952869" cy="451266"/>
          </a:xfrm>
          <a:prstGeom prst="wedgeRectCallout">
            <a:avLst>
              <a:gd name="adj1" fmla="val -13510"/>
              <a:gd name="adj2" fmla="val 16562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2,77</a:t>
            </a:r>
            <a:r>
              <a:rPr lang="cs-CZ" sz="1600" i="1" dirty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</p:txBody>
      </p:sp>
      <p:sp>
        <p:nvSpPr>
          <p:cNvPr id="39" name="AutoShape 17"/>
          <p:cNvSpPr>
            <a:spLocks noChangeArrowheads="1"/>
          </p:cNvSpPr>
          <p:nvPr/>
        </p:nvSpPr>
        <p:spPr bwMode="auto">
          <a:xfrm>
            <a:off x="2799744" y="1876253"/>
            <a:ext cx="952869" cy="451266"/>
          </a:xfrm>
          <a:prstGeom prst="wedgeRectCallout">
            <a:avLst>
              <a:gd name="adj1" fmla="val 72171"/>
              <a:gd name="adj2" fmla="val 3295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4</a:t>
            </a:r>
            <a:r>
              <a:rPr lang="cs-CZ" sz="1600" i="1" dirty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5874828" y="279302"/>
                <a:ext cx="3006016" cy="676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𝑓𝑖𝑥</m:t>
                          </m:r>
                        </m:sub>
                      </m:sSub>
                      <m:r>
                        <a:rPr lang="cs-CZ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cs-CZ" i="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828" y="279302"/>
                <a:ext cx="3006016" cy="6765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délník 4"/>
              <p:cNvSpPr/>
              <p:nvPr/>
            </p:nvSpPr>
            <p:spPr>
              <a:xfrm>
                <a:off x="3858057" y="921895"/>
                <a:ext cx="2016771" cy="676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cs-CZ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𝑁𝑝</m:t>
                          </m:r>
                          <m:r>
                            <m:rPr>
                              <m:sty m:val="p"/>
                            </m:rPr>
                            <a:rPr lang="cs-CZ" i="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" name="Obdélní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057" y="921895"/>
                <a:ext cx="2016771" cy="6765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565150" y="319088"/>
            <a:ext cx="7936788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8: Důsledkem driftu je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ztráta variability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v démech.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280621" y="6121101"/>
            <a:ext cx="3828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drift  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tunel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 lepkavými stěnami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91924" y="1121088"/>
            <a:ext cx="1979720" cy="657359"/>
          </a:xfrm>
          <a:prstGeom prst="rect">
            <a:avLst/>
          </a:prstGeom>
          <a:noFill/>
        </p:spPr>
      </p:pic>
      <p:grpSp>
        <p:nvGrpSpPr>
          <p:cNvPr id="33" name="Skupina 32"/>
          <p:cNvGrpSpPr>
            <a:grpSpLocks noChangeAspect="1"/>
          </p:cNvGrpSpPr>
          <p:nvPr/>
        </p:nvGrpSpPr>
        <p:grpSpPr>
          <a:xfrm>
            <a:off x="854173" y="1869743"/>
            <a:ext cx="6185820" cy="3985990"/>
            <a:chOff x="1084992" y="1337385"/>
            <a:chExt cx="6612443" cy="4260895"/>
          </a:xfrm>
        </p:grpSpPr>
        <p:graphicFrame>
          <p:nvGraphicFramePr>
            <p:cNvPr id="24" name="Graf 23"/>
            <p:cNvGraphicFramePr/>
            <p:nvPr/>
          </p:nvGraphicFramePr>
          <p:xfrm>
            <a:off x="1505737" y="1337385"/>
            <a:ext cx="5480990" cy="38826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5" name="TextovéPole 24"/>
            <p:cNvSpPr txBox="1"/>
            <p:nvPr/>
          </p:nvSpPr>
          <p:spPr>
            <a:xfrm rot="16200000">
              <a:off x="157815" y="2956262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>
                  <a:latin typeface="Arial" pitchFamily="34" charset="0"/>
                  <a:cs typeface="Arial" pitchFamily="34" charset="0"/>
                </a:rPr>
                <a:t>Heterozygotnost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cs-CZ" i="1" dirty="0" err="1">
                  <a:latin typeface="Arial" pitchFamily="34" charset="0"/>
                  <a:cs typeface="Arial" pitchFamily="34" charset="0"/>
                </a:rPr>
                <a:t>H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t</a:t>
              </a:r>
              <a:endParaRPr lang="cs-CZ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3684233" y="5228948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 </a:t>
              </a:r>
              <a:r>
                <a:rPr lang="cs-CZ" i="1" dirty="0">
                  <a:latin typeface="Arial" pitchFamily="34" charset="0"/>
                  <a:cs typeface="Arial" pitchFamily="34" charset="0"/>
                </a:rPr>
                <a:t>t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6791418" y="2610035"/>
              <a:ext cx="906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N</a:t>
              </a:r>
              <a:r>
                <a:rPr lang="cs-CZ" dirty="0"/>
                <a:t> = 100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6793550" y="3463159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N</a:t>
              </a:r>
              <a:r>
                <a:rPr lang="cs-CZ" dirty="0"/>
                <a:t> = 50</a:t>
              </a: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6793550" y="4343527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N</a:t>
              </a:r>
              <a:r>
                <a:rPr lang="cs-CZ" dirty="0"/>
                <a:t> = 20</a:t>
              </a:r>
            </a:p>
          </p:txBody>
        </p:sp>
      </p:grpSp>
      <p:sp>
        <p:nvSpPr>
          <p:cNvPr id="34" name="TextovéPole 33"/>
          <p:cNvSpPr txBox="1"/>
          <p:nvPr/>
        </p:nvSpPr>
        <p:spPr>
          <a:xfrm>
            <a:off x="1535837" y="1251750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Ztráta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heterozygotnosti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generacích: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GD_Divergenc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513" y="396875"/>
            <a:ext cx="7827264" cy="4910328"/>
          </a:xfrm>
          <a:prstGeom prst="rect">
            <a:avLst/>
          </a:prstGeom>
        </p:spPr>
      </p:pic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2102915" y="374650"/>
            <a:ext cx="2468562" cy="955526"/>
          </a:xfrm>
          <a:prstGeom prst="wedgeRectCallout">
            <a:avLst>
              <a:gd name="adj1" fmla="val -23824"/>
              <a:gd name="adj2" fmla="val 12070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 každé generaci nový výběr z genofondu o změněné frekvenci…</a:t>
            </a: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4811246" y="374650"/>
            <a:ext cx="2260600" cy="977264"/>
          </a:xfrm>
          <a:prstGeom prst="wedgeRectCallout">
            <a:avLst>
              <a:gd name="adj1" fmla="val -43711"/>
              <a:gd name="adj2" fmla="val 1106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... tyto výběry jsou v jednotlivých démech nezávislé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574675" y="5710937"/>
            <a:ext cx="617348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9: Drift vede k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divergenci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mezi démy.</a:t>
            </a: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1887070" y="2386536"/>
            <a:ext cx="314325" cy="379412"/>
          </a:xfrm>
          <a:prstGeom prst="upDownArrow">
            <a:avLst>
              <a:gd name="adj1" fmla="val 50000"/>
              <a:gd name="adj2" fmla="val 241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3649868" y="2195140"/>
            <a:ext cx="314325" cy="784728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7460036" y="1719094"/>
            <a:ext cx="314325" cy="1766384"/>
          </a:xfrm>
          <a:prstGeom prst="upDownArrow">
            <a:avLst>
              <a:gd name="adj1" fmla="val 50000"/>
              <a:gd name="adj2" fmla="val 91818"/>
            </a:avLst>
          </a:prstGeom>
          <a:solidFill>
            <a:srgbClr val="3366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5545008" y="2024810"/>
            <a:ext cx="314325" cy="1137937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DE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  <p:bldP spid="36873" grpId="0" animBg="1"/>
      <p:bldP spid="3687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1813" y="328156"/>
            <a:ext cx="849783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HW model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nekonečně velká populace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pravděpodobnost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jevu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(frekvence alel/genotypů) =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frekvence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jevu (frekvence alel/genotypů)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[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ve skutečnosti pravděpodobnosti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]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velikost populace většinou omezená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 20 hodů 10 mincemi 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5):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1305017" y="3116062"/>
            <a:ext cx="5406502" cy="3161931"/>
            <a:chOff x="1305017" y="3116062"/>
            <a:chExt cx="5406502" cy="3161931"/>
          </a:xfrm>
        </p:grpSpPr>
        <p:pic>
          <p:nvPicPr>
            <p:cNvPr id="5" name="Obrázek 4" descr="Simulace_mince_1.tif"/>
            <p:cNvPicPr>
              <a:picLocks noChangeAspect="1"/>
            </p:cNvPicPr>
            <p:nvPr/>
          </p:nvPicPr>
          <p:blipFill>
            <a:blip r:embed="rId2" cstate="print"/>
            <a:srcRect l="2209" t="1812" b="66214"/>
            <a:stretch>
              <a:fillRect/>
            </a:stretch>
          </p:blipFill>
          <p:spPr>
            <a:xfrm>
              <a:off x="1411647" y="3205564"/>
              <a:ext cx="5299872" cy="3017684"/>
            </a:xfrm>
            <a:prstGeom prst="rect">
              <a:avLst/>
            </a:prstGeom>
          </p:spPr>
        </p:pic>
        <p:sp>
          <p:nvSpPr>
            <p:cNvPr id="6" name="Obdélník 5"/>
            <p:cNvSpPr/>
            <p:nvPr/>
          </p:nvSpPr>
          <p:spPr>
            <a:xfrm>
              <a:off x="1305017" y="3116062"/>
              <a:ext cx="292964" cy="204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342008" y="6073806"/>
              <a:ext cx="292964" cy="204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pic>
        <p:nvPicPr>
          <p:cNvPr id="19458" name="Picture 2" descr="http://www.railian.com/historie/mena/kc19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6701" y="2607028"/>
            <a:ext cx="2969111" cy="1478868"/>
          </a:xfrm>
          <a:prstGeom prst="rect">
            <a:avLst/>
          </a:prstGeom>
          <a:noFill/>
        </p:spPr>
      </p:pic>
      <p:cxnSp>
        <p:nvCxnSpPr>
          <p:cNvPr id="10" name="Přímá spojovací šipka 9"/>
          <p:cNvCxnSpPr/>
          <p:nvPr/>
        </p:nvCxnSpPr>
        <p:spPr>
          <a:xfrm flipH="1">
            <a:off x="5895191" y="3980329"/>
            <a:ext cx="1032734" cy="1366222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6631619" y="2601156"/>
            <a:ext cx="1535837" cy="1537200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3033" y="319088"/>
            <a:ext cx="4706530" cy="630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2379184" y="319088"/>
            <a:ext cx="2257074" cy="700293"/>
          </a:xfrm>
          <a:prstGeom prst="wedgeRectCallout">
            <a:avLst>
              <a:gd name="adj1" fmla="val 57893"/>
              <a:gd name="adj2" fmla="val 2389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N</a:t>
            </a:r>
            <a:r>
              <a:rPr lang="cs-CZ" sz="1600" dirty="0">
                <a:latin typeface="Arial" charset="0"/>
              </a:rPr>
              <a:t> = 2</a:t>
            </a:r>
          </a:p>
          <a:p>
            <a:pPr algn="ctr"/>
            <a:r>
              <a:rPr lang="cs-CZ" sz="1600" dirty="0">
                <a:latin typeface="Arial" charset="0"/>
              </a:rPr>
              <a:t>(4 gamety v generaci)</a:t>
            </a: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5677555" y="625170"/>
            <a:ext cx="1321959" cy="513954"/>
          </a:xfrm>
          <a:prstGeom prst="wedgeRectCallout">
            <a:avLst>
              <a:gd name="adj1" fmla="val -66056"/>
              <a:gd name="adj2" fmla="val 2234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p</a:t>
            </a:r>
            <a:r>
              <a:rPr lang="cs-CZ" sz="1600" dirty="0">
                <a:latin typeface="Arial" charset="0"/>
              </a:rPr>
              <a:t> = </a:t>
            </a:r>
            <a:r>
              <a:rPr lang="cs-CZ" sz="1600" i="1" dirty="0">
                <a:latin typeface="Arial" charset="0"/>
              </a:rPr>
              <a:t>q</a:t>
            </a:r>
            <a:r>
              <a:rPr lang="cs-CZ" sz="1600" dirty="0">
                <a:latin typeface="Arial" charset="0"/>
              </a:rPr>
              <a:t> = 0,5</a:t>
            </a:r>
          </a:p>
        </p:txBody>
      </p:sp>
      <p:sp>
        <p:nvSpPr>
          <p:cNvPr id="9" name="Šipka dolů 8"/>
          <p:cNvSpPr/>
          <p:nvPr/>
        </p:nvSpPr>
        <p:spPr>
          <a:xfrm>
            <a:off x="4865915" y="5508172"/>
            <a:ext cx="522514" cy="359229"/>
          </a:xfrm>
          <a:prstGeom prst="down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 rot="10800000">
            <a:off x="3331028" y="5584371"/>
            <a:ext cx="522514" cy="359229"/>
          </a:xfrm>
          <a:prstGeom prst="down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ů 10"/>
          <p:cNvSpPr/>
          <p:nvPr/>
        </p:nvSpPr>
        <p:spPr>
          <a:xfrm rot="10800000">
            <a:off x="6455227" y="5584372"/>
            <a:ext cx="522514" cy="359229"/>
          </a:xfrm>
          <a:prstGeom prst="down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2829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0: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10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20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40</a:t>
            </a:r>
          </a:p>
        </p:txBody>
      </p:sp>
      <p:graphicFrame>
        <p:nvGraphicFramePr>
          <p:cNvPr id="6" name="Graf 5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Drift7.jpg"/>
          <p:cNvPicPr>
            <a:picLocks noChangeAspect="1"/>
          </p:cNvPicPr>
          <p:nvPr/>
        </p:nvPicPr>
        <p:blipFill>
          <a:blip r:embed="rId2" cstate="print">
            <a:lum bright="-10000" contrast="30000"/>
          </a:blip>
          <a:stretch>
            <a:fillRect/>
          </a:stretch>
        </p:blipFill>
        <p:spPr>
          <a:xfrm>
            <a:off x="938784" y="999744"/>
            <a:ext cx="7266432" cy="4858512"/>
          </a:xfrm>
          <a:prstGeom prst="rect">
            <a:avLst/>
          </a:prstGeom>
        </p:spPr>
      </p:pic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6711698" y="1234770"/>
            <a:ext cx="1321959" cy="513954"/>
          </a:xfrm>
          <a:prstGeom prst="wedgeRectCallout">
            <a:avLst>
              <a:gd name="adj1" fmla="val -66056"/>
              <a:gd name="adj2" fmla="val 2234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i="1" dirty="0">
                <a:latin typeface="Arial" charset="0"/>
              </a:rPr>
              <a:t>p</a:t>
            </a:r>
            <a:r>
              <a:rPr lang="cs-CZ" sz="2000" baseline="-25000" dirty="0">
                <a:latin typeface="Arial" charset="0"/>
              </a:rPr>
              <a:t>0</a:t>
            </a:r>
            <a:r>
              <a:rPr lang="cs-CZ" sz="2000" dirty="0">
                <a:latin typeface="Arial" charset="0"/>
              </a:rPr>
              <a:t> = 0,1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2139698" y="1974999"/>
            <a:ext cx="1321959" cy="513954"/>
          </a:xfrm>
          <a:prstGeom prst="wedgeRectCallout">
            <a:avLst>
              <a:gd name="adj1" fmla="val -8414"/>
              <a:gd name="adj2" fmla="val 11341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i="1" dirty="0">
                <a:latin typeface="Arial" charset="0"/>
              </a:rPr>
              <a:t>p</a:t>
            </a:r>
            <a:r>
              <a:rPr lang="cs-CZ" sz="2000" baseline="-25000" dirty="0">
                <a:latin typeface="Arial" charset="0"/>
              </a:rPr>
              <a:t>0</a:t>
            </a:r>
            <a:r>
              <a:rPr lang="cs-CZ" sz="2000" dirty="0">
                <a:latin typeface="Arial" charset="0"/>
              </a:rPr>
              <a:t> = 0,5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A9662F-CF31-4038-B2ED-36CD02CEB1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" y="550246"/>
            <a:ext cx="8656321" cy="573443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1722268" y="266330"/>
            <a:ext cx="4818794" cy="5632881"/>
            <a:chOff x="1722268" y="266330"/>
            <a:chExt cx="4818794" cy="5632881"/>
          </a:xfrm>
        </p:grpSpPr>
        <p:pic>
          <p:nvPicPr>
            <p:cNvPr id="13" name="Obrázek 12" descr="Simulace_mince_1.tif"/>
            <p:cNvPicPr>
              <a:picLocks noChangeAspect="1"/>
            </p:cNvPicPr>
            <p:nvPr/>
          </p:nvPicPr>
          <p:blipFill>
            <a:blip r:embed="rId2" cstate="print"/>
            <a:srcRect l="2660" t="34822"/>
            <a:stretch>
              <a:fillRect/>
            </a:stretch>
          </p:blipFill>
          <p:spPr>
            <a:xfrm>
              <a:off x="1786464" y="355106"/>
              <a:ext cx="4754598" cy="5544105"/>
            </a:xfrm>
            <a:prstGeom prst="rect">
              <a:avLst/>
            </a:prstGeom>
          </p:spPr>
        </p:pic>
        <p:sp>
          <p:nvSpPr>
            <p:cNvPr id="14" name="Obdélník 13"/>
            <p:cNvSpPr/>
            <p:nvPr/>
          </p:nvSpPr>
          <p:spPr>
            <a:xfrm>
              <a:off x="1722268" y="266330"/>
              <a:ext cx="186431" cy="310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741503" y="2966621"/>
              <a:ext cx="186431" cy="310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8" name="Obdélníkový popisek 7"/>
          <p:cNvSpPr/>
          <p:nvPr/>
        </p:nvSpPr>
        <p:spPr>
          <a:xfrm>
            <a:off x="6164131" y="548640"/>
            <a:ext cx="2228624" cy="498344"/>
          </a:xfrm>
          <a:prstGeom prst="wedgeRectCallout">
            <a:avLst>
              <a:gd name="adj1" fmla="val -45743"/>
              <a:gd name="adj2" fmla="val 117871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mincí 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10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6229529" y="3345269"/>
            <a:ext cx="2289587" cy="498344"/>
          </a:xfrm>
          <a:prstGeom prst="wedgeRectCallout">
            <a:avLst>
              <a:gd name="adj1" fmla="val -56344"/>
              <a:gd name="adj2" fmla="val 14000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100 mincí </a:t>
            </a:r>
            <a:r>
              <a:rPr lang="cs-CZ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50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3497802" y="4711946"/>
            <a:ext cx="443883" cy="35510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flipH="1">
            <a:off x="4964097" y="4711946"/>
            <a:ext cx="443883" cy="35510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3069771" y="956558"/>
            <a:ext cx="2977242" cy="573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63789" y="319088"/>
            <a:ext cx="49760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ztráta variability v každé generaci = 1/(2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6571550" y="2094027"/>
            <a:ext cx="2169677" cy="925158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dirty="0">
                <a:latin typeface="Arial" charset="0"/>
              </a:rPr>
              <a:t>v 50 % populací alela </a:t>
            </a:r>
            <a:r>
              <a:rPr lang="cs-CZ" i="1">
                <a:latin typeface="Arial" charset="0"/>
              </a:rPr>
              <a:t>A</a:t>
            </a:r>
            <a:r>
              <a:rPr lang="cs-CZ">
                <a:latin typeface="Arial" charset="0"/>
              </a:rPr>
              <a:t> fixována, </a:t>
            </a:r>
            <a:r>
              <a:rPr lang="cs-CZ" dirty="0">
                <a:latin typeface="Arial" charset="0"/>
              </a:rPr>
              <a:t>nebo ztracena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74675" y="319088"/>
            <a:ext cx="8154988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Peter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Buri</a:t>
            </a:r>
            <a:r>
              <a:rPr lang="cs-CZ" sz="2000" dirty="0">
                <a:latin typeface="Arial" charset="0"/>
              </a:rPr>
              <a:t> (1956):</a:t>
            </a:r>
          </a:p>
          <a:p>
            <a:pPr algn="l">
              <a:spcAft>
                <a:spcPts val="600"/>
              </a:spcAft>
            </a:pPr>
            <a:endParaRPr lang="cs-CZ" sz="2000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107 populací </a:t>
            </a:r>
            <a:r>
              <a:rPr lang="cs-CZ" sz="2000" i="1" dirty="0">
                <a:latin typeface="Arial" charset="0"/>
              </a:rPr>
              <a:t>D. </a:t>
            </a:r>
            <a:r>
              <a:rPr lang="cs-CZ" sz="2000" i="1" dirty="0" err="1">
                <a:latin typeface="Arial" charset="0"/>
              </a:rPr>
              <a:t>melanogaster</a:t>
            </a:r>
            <a:endParaRPr lang="cs-CZ" sz="2000" i="1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nulová generace: 16 </a:t>
            </a:r>
            <a:r>
              <a:rPr lang="cs-CZ" sz="2000" dirty="0" err="1">
                <a:latin typeface="Arial" charset="0"/>
              </a:rPr>
              <a:t>heterozygotích</a:t>
            </a:r>
            <a:r>
              <a:rPr lang="cs-CZ" sz="2000" dirty="0">
                <a:latin typeface="Arial" charset="0"/>
              </a:rPr>
              <a:t> jedinců </a:t>
            </a:r>
            <a:r>
              <a:rPr lang="cs-CZ" sz="2000" i="1" dirty="0">
                <a:latin typeface="Arial" charset="0"/>
              </a:rPr>
              <a:t>bw</a:t>
            </a:r>
            <a:r>
              <a:rPr lang="cs-CZ" sz="2000" baseline="30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/</a:t>
            </a:r>
            <a:r>
              <a:rPr lang="cs-CZ" sz="2000" i="1" dirty="0" err="1">
                <a:latin typeface="Arial" charset="0"/>
              </a:rPr>
              <a:t>bw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brown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eyes</a:t>
            </a:r>
            <a:r>
              <a:rPr lang="cs-CZ" sz="2000" dirty="0">
                <a:latin typeface="Arial" charset="0"/>
              </a:rPr>
              <a:t>) v každé populaci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v každé generaci náhodný výběr 8 samců a 8 samic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19 generací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866" y="3416066"/>
            <a:ext cx="3203236" cy="25084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8" name="Přímá spojovací šipka 7"/>
          <p:cNvCxnSpPr/>
          <p:nvPr/>
        </p:nvCxnSpPr>
        <p:spPr>
          <a:xfrm flipH="1">
            <a:off x="6574971" y="1910891"/>
            <a:ext cx="710389" cy="3227166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1982" y="374650"/>
            <a:ext cx="5260076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87275" y="670261"/>
            <a:ext cx="1760220" cy="1072478"/>
          </a:xfrm>
          <a:prstGeom prst="wedgeRectCallout">
            <a:avLst>
              <a:gd name="adj1" fmla="val 160311"/>
              <a:gd name="adj2" fmla="val -1447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 první generaci většina populací okolo hodnoty </a:t>
            </a:r>
          </a:p>
          <a:p>
            <a:pPr algn="ctr"/>
            <a:r>
              <a:rPr lang="cs-CZ" sz="1600" i="1" dirty="0">
                <a:latin typeface="Arial" charset="0"/>
              </a:rPr>
              <a:t>p</a:t>
            </a:r>
            <a:r>
              <a:rPr lang="cs-CZ" sz="1600" dirty="0">
                <a:latin typeface="Arial" charset="0"/>
              </a:rPr>
              <a:t> = 0,5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6732588" y="5561723"/>
            <a:ext cx="2320925" cy="884237"/>
          </a:xfrm>
          <a:prstGeom prst="wedgeRectCallout">
            <a:avLst>
              <a:gd name="adj1" fmla="val -68983"/>
              <a:gd name="adj2" fmla="val 3011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nakonec většina populací s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0, nebo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1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006980" y="2551227"/>
            <a:ext cx="1366184" cy="925158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postupná divergence populací</a:t>
            </a:r>
          </a:p>
        </p:txBody>
      </p:sp>
      <p:sp>
        <p:nvSpPr>
          <p:cNvPr id="12" name="Elipsa 11"/>
          <p:cNvSpPr/>
          <p:nvPr/>
        </p:nvSpPr>
        <p:spPr>
          <a:xfrm>
            <a:off x="6346372" y="2057400"/>
            <a:ext cx="360000" cy="360000"/>
          </a:xfrm>
          <a:prstGeom prst="ellipse">
            <a:avLst/>
          </a:prstGeom>
          <a:noFill/>
          <a:ln w="5715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6930780" y="1636827"/>
            <a:ext cx="1102877" cy="681830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první fixace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368000"/>
            <a:ext cx="5532120" cy="434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74675" y="319088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Buri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(1956)</a:t>
            </a:r>
          </a:p>
        </p:txBody>
      </p:sp>
      <p:sp>
        <p:nvSpPr>
          <p:cNvPr id="6" name="Šipka dolů 5"/>
          <p:cNvSpPr/>
          <p:nvPr/>
        </p:nvSpPr>
        <p:spPr>
          <a:xfrm>
            <a:off x="4110681" y="957649"/>
            <a:ext cx="436605" cy="370702"/>
          </a:xfrm>
          <a:prstGeom prst="downArrow">
            <a:avLst/>
          </a:prstGeom>
          <a:solidFill>
            <a:srgbClr val="DE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3102428" y="3799114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5050971" y="3004457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74675" y="319088"/>
            <a:ext cx="5012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Buriho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data souhlasí s </a:t>
            </a:r>
            <a:r>
              <a:rPr lang="cs-CZ" sz="2000">
                <a:latin typeface="Arial" pitchFamily="34" charset="0"/>
                <a:cs typeface="Arial" pitchFamily="34" charset="0"/>
              </a:rPr>
              <a:t>teoretickou predikcí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1368000"/>
            <a:ext cx="5657850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Šipka dolů 11"/>
          <p:cNvSpPr/>
          <p:nvPr/>
        </p:nvSpPr>
        <p:spPr>
          <a:xfrm>
            <a:off x="4110681" y="957649"/>
            <a:ext cx="436605" cy="370702"/>
          </a:xfrm>
          <a:prstGeom prst="downArrow">
            <a:avLst/>
          </a:prstGeom>
          <a:solidFill>
            <a:srgbClr val="DE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3102428" y="3799114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5050971" y="3004457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29665" y="1162994"/>
            <a:ext cx="43578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průměr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bw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přes 107 populací  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stejný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nemá směr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odchylka od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bw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 roste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změny driftem se kumulují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19. generaci ve  50 % populací 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fixace jedné z alel 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ztrátu variability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v lokálních populacích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růst </a:t>
            </a: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(IBD) v populaci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19. generaci 30 démů fixováno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pro alelu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bw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28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bw</a:t>
            </a:r>
            <a:r>
              <a:rPr lang="cs-CZ" sz="2000" i="1" baseline="30000" dirty="0">
                <a:latin typeface="Arial" pitchFamily="34" charset="0"/>
                <a:cs typeface="Arial" pitchFamily="34" charset="0"/>
                <a:sym typeface="Symbol"/>
              </a:rPr>
              <a:t>75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divergenci mezi  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démy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590294" y="498243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Buri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(1956):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607" y="828338"/>
            <a:ext cx="4542873" cy="559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II.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9615" y="1983452"/>
            <a:ext cx="5246687" cy="3961784"/>
          </a:xfrm>
          <a:prstGeom prst="rect">
            <a:avLst/>
          </a:prstGeom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5105232" y="2603460"/>
            <a:ext cx="1655237" cy="879388"/>
          </a:xfrm>
          <a:prstGeom prst="wedgeRectCallout">
            <a:avLst>
              <a:gd name="adj1" fmla="val -72379"/>
              <a:gd name="adj2" fmla="val 1349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velikosti populace = „hrdlo láhve“</a:t>
            </a:r>
            <a:r>
              <a:rPr lang="en-US" sz="1600" dirty="0">
                <a:latin typeface="Arial" charset="0"/>
              </a:rPr>
              <a:t> 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44513" y="1013254"/>
            <a:ext cx="8031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drift v malých populacích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i velké populace se občas mohou zmenšit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během tohoto období výrazná evoluční změna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95847" y="347663"/>
            <a:ext cx="5695597" cy="46166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hrdla láhve a efekt zakladatele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ottlene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6784" y="2034016"/>
            <a:ext cx="37480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235970" y="2352245"/>
            <a:ext cx="1803634" cy="885825"/>
          </a:xfrm>
          <a:prstGeom prst="wedgeRectCallout">
            <a:avLst>
              <a:gd name="adj1" fmla="val -97666"/>
              <a:gd name="adj2" fmla="val 1581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variability závisí na růstu populace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6166580" y="3844539"/>
            <a:ext cx="1998662" cy="885825"/>
          </a:xfrm>
          <a:prstGeom prst="wedgeRectCallout">
            <a:avLst>
              <a:gd name="adj1" fmla="val -96545"/>
              <a:gd name="adj2" fmla="val 1009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variabilita snížena více při silnějším bottlenecku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74675" y="841818"/>
            <a:ext cx="8220546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vlivem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se sníží variabilita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rozsah této redukce závisí na snížení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a délce trvání </a:t>
            </a:r>
            <a:r>
              <a:rPr lang="cs-CZ" sz="2000" dirty="0" err="1">
                <a:latin typeface="Arial" charset="0"/>
              </a:rPr>
              <a:t>bottlenecku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591696" y="273050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Bottleneck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74675" y="5659480"/>
            <a:ext cx="822054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míra snížení variability odlišná pro různé genetické znaky (autozomy,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mtDNA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Y...) – různá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!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37" descr="FE.jpg"/>
          <p:cNvPicPr>
            <a:picLocks noChangeAspect="1"/>
          </p:cNvPicPr>
          <p:nvPr/>
        </p:nvPicPr>
        <p:blipFill>
          <a:blip r:embed="rId3" cstate="print"/>
          <a:srcRect r="37662" b="5611"/>
          <a:stretch>
            <a:fillRect/>
          </a:stretch>
        </p:blipFill>
        <p:spPr bwMode="auto">
          <a:xfrm>
            <a:off x="1033677" y="943533"/>
            <a:ext cx="39576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ázek 39" descr="FE.jpg"/>
          <p:cNvPicPr>
            <a:picLocks noChangeAspect="1"/>
          </p:cNvPicPr>
          <p:nvPr/>
        </p:nvPicPr>
        <p:blipFill>
          <a:blip r:embed="rId3" cstate="print"/>
          <a:srcRect l="61421" t="59430" b="5611"/>
          <a:stretch>
            <a:fillRect/>
          </a:stretch>
        </p:blipFill>
        <p:spPr bwMode="auto">
          <a:xfrm>
            <a:off x="5577102" y="2935845"/>
            <a:ext cx="24495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Obrázek 38" descr="FE.jpg"/>
          <p:cNvPicPr>
            <a:picLocks noChangeAspect="1"/>
          </p:cNvPicPr>
          <p:nvPr/>
        </p:nvPicPr>
        <p:blipFill>
          <a:blip r:embed="rId3" cstate="print"/>
          <a:srcRect l="61555" b="66844"/>
          <a:stretch>
            <a:fillRect/>
          </a:stretch>
        </p:blipFill>
        <p:spPr bwMode="auto">
          <a:xfrm>
            <a:off x="5648540" y="1064183"/>
            <a:ext cx="244157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49427" y="309935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7654" name="Rectangle 3"/>
          <p:cNvSpPr>
            <a:spLocks noChangeArrowheads="1"/>
          </p:cNvSpPr>
          <p:nvPr/>
        </p:nvSpPr>
        <p:spPr bwMode="auto">
          <a:xfrm>
            <a:off x="49427" y="308507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4886540" y="3118408"/>
            <a:ext cx="823912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7" name="Line 33"/>
          <p:cNvSpPr>
            <a:spLocks noChangeShapeType="1"/>
          </p:cNvSpPr>
          <p:nvPr/>
        </p:nvSpPr>
        <p:spPr bwMode="auto">
          <a:xfrm flipV="1">
            <a:off x="4881777" y="1707120"/>
            <a:ext cx="7699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574675" y="4512859"/>
            <a:ext cx="8142288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kolonizace nového území (např. ostrova)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vlivem nízkého počtu zakladatelů (i jedna březí samice)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</a:t>
            </a:r>
            <a:r>
              <a:rPr lang="cs-CZ" sz="2000" dirty="0">
                <a:latin typeface="Arial" charset="0"/>
                <a:sym typeface="Symbol" pitchFamily="18" charset="2"/>
              </a:rPr>
              <a:t> náhodný posun ve frekvencích alel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 snížení variability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jiné podmínky prostředí  </a:t>
            </a:r>
            <a:r>
              <a:rPr lang="cs-CZ" sz="2000" dirty="0" err="1">
                <a:latin typeface="Arial" charset="0"/>
                <a:sym typeface="Symbol" pitchFamily="18" charset="2"/>
              </a:rPr>
              <a:t>speciace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298356" y="273050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zakladatele: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 b="49721"/>
          <a:stretch>
            <a:fillRect/>
          </a:stretch>
        </p:blipFill>
        <p:spPr bwMode="auto">
          <a:xfrm>
            <a:off x="2557677" y="273050"/>
            <a:ext cx="3943350" cy="258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imulace_mince_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346" y="266063"/>
            <a:ext cx="4407899" cy="5646465"/>
          </a:xfrm>
          <a:prstGeom prst="rect">
            <a:avLst/>
          </a:prstGeom>
        </p:spPr>
      </p:pic>
      <p:sp>
        <p:nvSpPr>
          <p:cNvPr id="4" name="Obdélníkový popisek 3"/>
          <p:cNvSpPr/>
          <p:nvPr/>
        </p:nvSpPr>
        <p:spPr>
          <a:xfrm>
            <a:off x="562651" y="2988905"/>
            <a:ext cx="2289587" cy="498344"/>
          </a:xfrm>
          <a:prstGeom prst="wedgeRectCallout">
            <a:avLst>
              <a:gd name="adj1" fmla="val 31373"/>
              <a:gd name="adj2" fmla="val 18141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100 mincí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977420" y="540988"/>
            <a:ext cx="2289587" cy="498344"/>
          </a:xfrm>
          <a:prstGeom prst="wedgeRectCallout">
            <a:avLst>
              <a:gd name="adj1" fmla="val -50441"/>
              <a:gd name="adj2" fmla="val 941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 mincí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</a:p>
        </p:txBody>
      </p:sp>
      <p:sp>
        <p:nvSpPr>
          <p:cNvPr id="8" name="Obdélníkový popisek 7"/>
          <p:cNvSpPr/>
          <p:nvPr/>
        </p:nvSpPr>
        <p:spPr>
          <a:xfrm>
            <a:off x="5801956" y="2938509"/>
            <a:ext cx="2818262" cy="1003176"/>
          </a:xfrm>
          <a:prstGeom prst="wedgeRectCallout">
            <a:avLst>
              <a:gd name="adj1" fmla="val -41537"/>
              <a:gd name="adj2" fmla="val 80509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stejná pravděpodobnost odchylky na jednu i druhou stranu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6273952" y="4580878"/>
            <a:ext cx="2452797" cy="835980"/>
          </a:xfrm>
          <a:prstGeom prst="wedgeRectCallout">
            <a:avLst>
              <a:gd name="adj1" fmla="val -64748"/>
              <a:gd name="adj2" fmla="val -315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nelze predikovat směr následující změny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667027" y="2990626"/>
            <a:ext cx="2787561" cy="210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707892" y="2990626"/>
            <a:ext cx="2746696" cy="210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ů 8"/>
          <p:cNvSpPr/>
          <p:nvPr/>
        </p:nvSpPr>
        <p:spPr>
          <a:xfrm>
            <a:off x="3770313" y="4539728"/>
            <a:ext cx="172122" cy="322729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 flipV="1">
            <a:off x="3766970" y="3078480"/>
            <a:ext cx="172122" cy="322729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AutoShape 46"/>
          <p:cNvSpPr>
            <a:spLocks noChangeArrowheads="1"/>
          </p:cNvSpPr>
          <p:nvPr/>
        </p:nvSpPr>
        <p:spPr bwMode="auto">
          <a:xfrm>
            <a:off x="1094118" y="277495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>
                <a:latin typeface="Arial" charset="0"/>
              </a:rPr>
              <a:t>bottleneck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13" name="AutoShape 48"/>
          <p:cNvSpPr>
            <a:spLocks noChangeArrowheads="1"/>
          </p:cNvSpPr>
          <p:nvPr/>
        </p:nvSpPr>
        <p:spPr bwMode="auto">
          <a:xfrm>
            <a:off x="4096543" y="3486150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AutoShape 46"/>
          <p:cNvSpPr>
            <a:spLocks noChangeArrowheads="1"/>
          </p:cNvSpPr>
          <p:nvPr/>
        </p:nvSpPr>
        <p:spPr bwMode="auto">
          <a:xfrm>
            <a:off x="1094118" y="277495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>
                <a:latin typeface="Arial" charset="0"/>
              </a:rPr>
              <a:t>bottleneck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 dirty="0">
                <a:latin typeface="Arial" charset="0"/>
              </a:rPr>
              <a:t>N</a:t>
            </a:r>
            <a:r>
              <a:rPr lang="cs-CZ" sz="1400" dirty="0">
                <a:latin typeface="Arial" charset="0"/>
              </a:rPr>
              <a:t> = 1000</a:t>
            </a:r>
            <a:endParaRPr lang="cs-CZ" sz="14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26633" name="AutoShape 49"/>
          <p:cNvSpPr>
            <a:spLocks noChangeArrowheads="1"/>
          </p:cNvSpPr>
          <p:nvPr/>
        </p:nvSpPr>
        <p:spPr bwMode="auto">
          <a:xfrm>
            <a:off x="6974102" y="2832100"/>
            <a:ext cx="950913" cy="350838"/>
          </a:xfrm>
          <a:prstGeom prst="wedgeRectCallout">
            <a:avLst>
              <a:gd name="adj1" fmla="val -122120"/>
              <a:gd name="adj2" fmla="val 622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4675" y="5798536"/>
            <a:ext cx="8217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Jestliže velikost populace rychle vzroste, vliv driftu klesne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změny, 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ke kterým dojde během redukce populace, jsou „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zmrazeny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“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48"/>
          <p:cNvSpPr>
            <a:spLocks noChangeArrowheads="1"/>
          </p:cNvSpPr>
          <p:nvPr/>
        </p:nvSpPr>
        <p:spPr bwMode="auto">
          <a:xfrm>
            <a:off x="4096543" y="3486150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3" grpId="0" animBg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xpan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617" y="1426029"/>
            <a:ext cx="6399156" cy="439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4"/>
          <p:cNvSpPr>
            <a:spLocks noChangeArrowheads="1"/>
          </p:cNvSpPr>
          <p:nvPr/>
        </p:nvSpPr>
        <p:spPr bwMode="auto">
          <a:xfrm>
            <a:off x="7065283" y="2482396"/>
            <a:ext cx="1654175" cy="642938"/>
          </a:xfrm>
          <a:prstGeom prst="wedgeRectCallout">
            <a:avLst>
              <a:gd name="adj1" fmla="val -158558"/>
              <a:gd name="adj2" fmla="val -8186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exploze vulkánu Toba?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74675" y="319088"/>
            <a:ext cx="4754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Expanze a </a:t>
            </a:r>
            <a:r>
              <a:rPr lang="cs-CZ" sz="24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bottlenecky</a:t>
            </a:r>
            <a:r>
              <a:rPr lang="cs-CZ" sz="24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u člověka: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upload.wikimedia.org/wikipedia/commons/thumb/1/17/MountRedoubtEruption.jpg/300px-MountRedoubtErup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3630" y="2484423"/>
            <a:ext cx="2857500" cy="1924051"/>
          </a:xfrm>
          <a:prstGeom prst="rect">
            <a:avLst/>
          </a:prstGeom>
          <a:noFill/>
        </p:spPr>
      </p:pic>
      <p:pic>
        <p:nvPicPr>
          <p:cNvPr id="2056" name="Picture 8" descr="http://huttoncommentaries.com/images/ECNews/SuperVolc/Krakatau/Indonesia75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567" y="2836008"/>
            <a:ext cx="5008701" cy="355951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74675" y="1081382"/>
            <a:ext cx="80586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vulkán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Toba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73 000 let</a:t>
            </a:r>
          </a:p>
          <a:p>
            <a:pPr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2800 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710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15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kg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magmatu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z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toho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800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sopečného popela)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Tambora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80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Krakatoa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18 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10 000 jedinců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74675" y="319088"/>
            <a:ext cx="4754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Expanze a </a:t>
            </a:r>
            <a:r>
              <a:rPr lang="cs-CZ" sz="24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bottlenecky</a:t>
            </a:r>
            <a:r>
              <a:rPr lang="cs-CZ" sz="24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u člověka: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74675" y="319088"/>
            <a:ext cx="79594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long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bottleneck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“ hypotéza: v subsaharské Africe během 100 000 let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periodické snížení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na 2000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Karmin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(2015):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bottleneck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před 5 000 lety, ale jen na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Y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4574" y="1561965"/>
            <a:ext cx="5515655" cy="515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ovací šipka 10"/>
          <p:cNvCxnSpPr/>
          <p:nvPr/>
        </p:nvCxnSpPr>
        <p:spPr>
          <a:xfrm>
            <a:off x="3537857" y="1502229"/>
            <a:ext cx="1545772" cy="3951514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74675" y="319088"/>
            <a:ext cx="8577262" cy="27392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Tristan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da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Cunha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1200"/>
              </a:spcAft>
            </a:pPr>
            <a:endParaRPr lang="cs-CZ" sz="1800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1816 vojenská posádka</a:t>
            </a: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1</a:t>
            </a:r>
            <a:r>
              <a:rPr lang="en-US" sz="1800" dirty="0">
                <a:latin typeface="Arial" charset="0"/>
                <a:sym typeface="Symbol" pitchFamily="18" charset="2"/>
              </a:rPr>
              <a:t>8</a:t>
            </a:r>
            <a:r>
              <a:rPr lang="cs-CZ" sz="1800" dirty="0">
                <a:latin typeface="Arial" charset="0"/>
                <a:sym typeface="Symbol" pitchFamily="18" charset="2"/>
              </a:rPr>
              <a:t>17 posádka zrušena;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  skotský desátník </a:t>
            </a:r>
            <a:r>
              <a:rPr lang="cs-CZ" sz="18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William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Glass</a:t>
            </a:r>
            <a:r>
              <a:rPr lang="cs-CZ" sz="1800" dirty="0">
                <a:latin typeface="Arial" charset="0"/>
                <a:sym typeface="Symbol" pitchFamily="18" charset="2"/>
              </a:rPr>
              <a:t> zakládá se svou rodinou 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  malou kolonii (celkem 20 jedinců) </a:t>
            </a:r>
            <a:r>
              <a:rPr lang="cs-CZ" sz="1800" dirty="0">
                <a:latin typeface="Arial" charset="0"/>
                <a:sym typeface="Symbol"/>
              </a:rPr>
              <a:t> </a:t>
            </a:r>
            <a:r>
              <a:rPr lang="cs-CZ" sz="1800" dirty="0">
                <a:solidFill>
                  <a:srgbClr val="DE0000"/>
                </a:solidFill>
                <a:latin typeface="Arial" charset="0"/>
                <a:sym typeface="Symbol"/>
              </a:rPr>
              <a:t>efekt zakladatele</a:t>
            </a:r>
            <a:endParaRPr lang="cs-CZ" sz="1800" dirty="0"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během 80 let 2 výrazné </a:t>
            </a:r>
            <a:r>
              <a:rPr lang="cs-CZ" sz="1800" dirty="0" err="1">
                <a:latin typeface="Arial" charset="0"/>
                <a:sym typeface="Symbol" pitchFamily="18" charset="2"/>
              </a:rPr>
              <a:t>bottlenecky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  <p:pic>
        <p:nvPicPr>
          <p:cNvPr id="32772" name="Picture 22"/>
          <p:cNvPicPr>
            <a:picLocks noChangeAspect="1" noChangeArrowheads="1"/>
          </p:cNvPicPr>
          <p:nvPr/>
        </p:nvPicPr>
        <p:blipFill>
          <a:blip r:embed="rId3" cstate="print"/>
          <a:srcRect l="15282" t="38983" r="23018" b="20210"/>
          <a:stretch>
            <a:fillRect/>
          </a:stretch>
        </p:blipFill>
        <p:spPr bwMode="auto">
          <a:xfrm>
            <a:off x="4291013" y="168275"/>
            <a:ext cx="4583112" cy="1601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3" name="Picture 15" descr="File:Tristan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737" y="1174536"/>
            <a:ext cx="186531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Line 21"/>
          <p:cNvSpPr>
            <a:spLocks noChangeShapeType="1"/>
          </p:cNvSpPr>
          <p:nvPr/>
        </p:nvSpPr>
        <p:spPr bwMode="auto">
          <a:xfrm flipH="1" flipV="1">
            <a:off x="6962775" y="542925"/>
            <a:ext cx="1233874" cy="832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1" name="Obrázek 10" descr="III.9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50075" y="3115057"/>
            <a:ext cx="4794422" cy="336927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620" y="3285870"/>
            <a:ext cx="3723799" cy="175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74675" y="319088"/>
            <a:ext cx="8401779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1851: příjezd misionáře</a:t>
            </a:r>
          </a:p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1853: </a:t>
            </a:r>
            <a:r>
              <a:rPr lang="cs-CZ" dirty="0" err="1">
                <a:latin typeface="Arial" charset="0"/>
                <a:sym typeface="Symbol" pitchFamily="18" charset="2"/>
              </a:rPr>
              <a:t>Glassova</a:t>
            </a:r>
            <a:r>
              <a:rPr lang="cs-CZ" dirty="0">
                <a:latin typeface="Arial" charset="0"/>
                <a:sym typeface="Symbol" pitchFamily="18" charset="2"/>
              </a:rPr>
              <a:t> smrt</a:t>
            </a:r>
          </a:p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1856: odplutí 25 </a:t>
            </a:r>
            <a:r>
              <a:rPr lang="cs-CZ" dirty="0" err="1">
                <a:latin typeface="Arial" charset="0"/>
                <a:sym typeface="Symbol" pitchFamily="18" charset="2"/>
              </a:rPr>
              <a:t>Glassových</a:t>
            </a:r>
            <a:r>
              <a:rPr lang="cs-CZ" dirty="0">
                <a:latin typeface="Arial" charset="0"/>
                <a:sym typeface="Symbol" pitchFamily="18" charset="2"/>
              </a:rPr>
              <a:t> potomků do Ameriky, odjezd dalších 45 lidí s    </a:t>
            </a:r>
            <a:br>
              <a:rPr lang="cs-CZ" dirty="0">
                <a:latin typeface="Arial" charset="0"/>
                <a:sym typeface="Symbol" pitchFamily="18" charset="2"/>
              </a:rPr>
            </a:br>
            <a:r>
              <a:rPr lang="cs-CZ" dirty="0">
                <a:latin typeface="Arial" charset="0"/>
                <a:sym typeface="Symbol" pitchFamily="18" charset="2"/>
              </a:rPr>
              <a:t>          misionářem</a:t>
            </a:r>
          </a:p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 103 jed. (1855)  33 (1857) ...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1. 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dirty="0">
              <a:latin typeface="Arial" charset="0"/>
              <a:sym typeface="Symbol" pitchFamily="18" charset="2"/>
            </a:endParaRPr>
          </a:p>
        </p:txBody>
      </p:sp>
      <p:sp>
        <p:nvSpPr>
          <p:cNvPr id="58391" name="AutoShape 23"/>
          <p:cNvSpPr>
            <a:spLocks noChangeArrowheads="1"/>
          </p:cNvSpPr>
          <p:nvPr/>
        </p:nvSpPr>
        <p:spPr bwMode="auto">
          <a:xfrm>
            <a:off x="7095439" y="1664300"/>
            <a:ext cx="1476375" cy="481013"/>
          </a:xfrm>
          <a:prstGeom prst="wedgeRectCallout">
            <a:avLst>
              <a:gd name="adj1" fmla="val -50727"/>
              <a:gd name="adj2" fmla="val 1623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1. bottleneck</a:t>
            </a:r>
          </a:p>
        </p:txBody>
      </p:sp>
      <p:sp>
        <p:nvSpPr>
          <p:cNvPr id="13" name="TextovéPole 12"/>
          <p:cNvSpPr txBox="1"/>
          <p:nvPr/>
        </p:nvSpPr>
        <p:spPr>
          <a:xfrm rot="16200000">
            <a:off x="11178" y="3909366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% příspěvku</a:t>
            </a: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do genofondu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136952" y="500974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Zakladatel</a:t>
            </a: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829705" y="2710249"/>
            <a:ext cx="1421370" cy="619039"/>
          </a:xfrm>
          <a:prstGeom prst="wedgeRectCallout">
            <a:avLst>
              <a:gd name="adj1" fmla="val -14100"/>
              <a:gd name="adj2" fmla="val 159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vlivu jedince  1 a 2</a:t>
            </a: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2812334" y="2643473"/>
            <a:ext cx="1084163" cy="799071"/>
          </a:xfrm>
          <a:prstGeom prst="wedgeRectCallout">
            <a:avLst>
              <a:gd name="adj1" fmla="val -45029"/>
              <a:gd name="adj2" fmla="val 11943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zvýšení u  3,4,9,10,</a:t>
            </a:r>
            <a:br>
              <a:rPr lang="cs-CZ" sz="1600" dirty="0">
                <a:latin typeface="Arial" charset="0"/>
              </a:rPr>
            </a:br>
            <a:r>
              <a:rPr lang="cs-CZ" sz="1600" dirty="0">
                <a:latin typeface="Arial" charset="0"/>
              </a:rPr>
              <a:t>11,17,18</a:t>
            </a: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354227" y="5395784"/>
            <a:ext cx="1795849" cy="605480"/>
          </a:xfrm>
          <a:prstGeom prst="wedgeRectCallout">
            <a:avLst>
              <a:gd name="adj1" fmla="val 41062"/>
              <a:gd name="adj2" fmla="val -1311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úplná ztráta  6,7,12-16,19,20</a:t>
            </a:r>
          </a:p>
        </p:txBody>
      </p:sp>
      <p:pic>
        <p:nvPicPr>
          <p:cNvPr id="19" name="Obrázek 9" descr="III.jpg"/>
          <p:cNvPicPr>
            <a:picLocks noChangeAspect="1"/>
          </p:cNvPicPr>
          <p:nvPr/>
        </p:nvPicPr>
        <p:blipFill>
          <a:blip r:embed="rId5" cstate="print"/>
          <a:srcRect t="49937"/>
          <a:stretch>
            <a:fillRect/>
          </a:stretch>
        </p:blipFill>
        <p:spPr bwMode="auto">
          <a:xfrm>
            <a:off x="5255397" y="4508497"/>
            <a:ext cx="3311954" cy="216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3799445" y="5778842"/>
            <a:ext cx="1118544" cy="577850"/>
          </a:xfrm>
          <a:prstGeom prst="wedgeRectCallout">
            <a:avLst>
              <a:gd name="adj1" fmla="val 163391"/>
              <a:gd name="adj2" fmla="val -5961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výrazná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824" y="1572186"/>
            <a:ext cx="5011484" cy="193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ovéPole 17"/>
          <p:cNvSpPr txBox="1"/>
          <p:nvPr/>
        </p:nvSpPr>
        <p:spPr>
          <a:xfrm rot="16200000">
            <a:off x="-36526" y="2375771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% příspěvku</a:t>
            </a: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do genofondu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861182" y="349766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Zakladatel</a:t>
            </a:r>
          </a:p>
        </p:txBody>
      </p:sp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208108" y="4171821"/>
            <a:ext cx="1079157" cy="663789"/>
          </a:xfrm>
          <a:prstGeom prst="wedgeRectCallout">
            <a:avLst>
              <a:gd name="adj1" fmla="val -40507"/>
              <a:gd name="adj2" fmla="val -1779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</a:t>
            </a:r>
          </a:p>
          <a:p>
            <a:pPr algn="ctr"/>
            <a:r>
              <a:rPr lang="cs-CZ" sz="1600" dirty="0">
                <a:latin typeface="Arial" charset="0"/>
              </a:rPr>
              <a:t>populace</a:t>
            </a: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5230350" y="4234248"/>
            <a:ext cx="1421370" cy="815547"/>
          </a:xfrm>
          <a:prstGeom prst="wedgeRectCallout">
            <a:avLst>
              <a:gd name="adj1" fmla="val -61474"/>
              <a:gd name="adj2" fmla="val -14139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noví zakladatelé 21-26</a:t>
            </a: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2246893" y="1405910"/>
            <a:ext cx="1367483" cy="605480"/>
          </a:xfrm>
          <a:prstGeom prst="wedgeRectCallout">
            <a:avLst>
              <a:gd name="adj1" fmla="val -19876"/>
              <a:gd name="adj2" fmla="val 10562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minimální změna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74675" y="319088"/>
            <a:ext cx="798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1857–1884: růst populace  konzervace změn vyvolaných předchozím </a:t>
            </a:r>
            <a:br>
              <a:rPr lang="cs-CZ" dirty="0">
                <a:latin typeface="Arial" charset="0"/>
                <a:sym typeface="Symbol" pitchFamily="18" charset="2"/>
              </a:rPr>
            </a:br>
            <a:r>
              <a:rPr lang="cs-CZ" dirty="0">
                <a:latin typeface="Arial" charset="0"/>
                <a:sym typeface="Symbol" pitchFamily="18" charset="2"/>
              </a:rPr>
              <a:t>	</a:t>
            </a:r>
            <a:r>
              <a:rPr lang="cs-CZ" dirty="0" err="1">
                <a:latin typeface="Arial" charset="0"/>
                <a:sym typeface="Symbol" pitchFamily="18" charset="2"/>
              </a:rPr>
              <a:t>bottleneckem</a:t>
            </a:r>
            <a:r>
              <a:rPr lang="cs-CZ" dirty="0">
                <a:latin typeface="Arial" charset="0"/>
                <a:sym typeface="Symbol" pitchFamily="18" charset="2"/>
              </a:rPr>
              <a:t> </a:t>
            </a:r>
            <a:r>
              <a:rPr lang="cs-CZ" dirty="0">
                <a:latin typeface="Arial" charset="0"/>
                <a:sym typeface="Symbol"/>
              </a:rPr>
              <a:t> méně změn během 27 let než během 2 let 1855–1857</a:t>
            </a:r>
            <a:endParaRPr lang="cs-CZ" dirty="0">
              <a:latin typeface="Arial" charset="0"/>
              <a:sym typeface="Symbol" pitchFamily="18" charset="2"/>
            </a:endParaRPr>
          </a:p>
        </p:txBody>
      </p:sp>
      <p:pic>
        <p:nvPicPr>
          <p:cNvPr id="22" name="Obrázek 9" descr="III.jpg"/>
          <p:cNvPicPr>
            <a:picLocks noChangeAspect="1"/>
          </p:cNvPicPr>
          <p:nvPr/>
        </p:nvPicPr>
        <p:blipFill>
          <a:blip r:embed="rId5" cstate="print"/>
          <a:srcRect t="49937"/>
          <a:stretch>
            <a:fillRect/>
          </a:stretch>
        </p:blipFill>
        <p:spPr bwMode="auto">
          <a:xfrm>
            <a:off x="1062336" y="4253125"/>
            <a:ext cx="3311954" cy="216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4856204" y="5535829"/>
            <a:ext cx="1367483" cy="605480"/>
          </a:xfrm>
          <a:prstGeom prst="wedgeRectCallout">
            <a:avLst>
              <a:gd name="adj1" fmla="val -80117"/>
              <a:gd name="adj2" fmla="val -865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minimální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" y="2119256"/>
            <a:ext cx="5106638" cy="357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74675" y="319088"/>
            <a:ext cx="835853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1884–1891: utonutí 15 mužů, zbyli pouze 4 dospělí, z nich 2 velmi staří („Island </a:t>
            </a:r>
            <a:br>
              <a:rPr lang="cs-CZ" dirty="0">
                <a:latin typeface="Arial" charset="0"/>
                <a:sym typeface="Symbol" pitchFamily="18" charset="2"/>
              </a:rPr>
            </a:br>
            <a:r>
              <a:rPr lang="cs-CZ" dirty="0">
                <a:latin typeface="Arial" charset="0"/>
                <a:sym typeface="Symbol" pitchFamily="18" charset="2"/>
              </a:rPr>
              <a:t>	</a:t>
            </a:r>
            <a:r>
              <a:rPr lang="cs-CZ" dirty="0" err="1">
                <a:latin typeface="Arial" charset="0"/>
                <a:sym typeface="Symbol" pitchFamily="18" charset="2"/>
              </a:rPr>
              <a:t>of</a:t>
            </a:r>
            <a:r>
              <a:rPr lang="cs-CZ" dirty="0">
                <a:latin typeface="Arial" charset="0"/>
                <a:sym typeface="Symbol" pitchFamily="18" charset="2"/>
              </a:rPr>
              <a:t> </a:t>
            </a:r>
            <a:r>
              <a:rPr lang="cs-CZ" dirty="0" err="1">
                <a:latin typeface="Arial" charset="0"/>
                <a:sym typeface="Symbol" pitchFamily="18" charset="2"/>
              </a:rPr>
              <a:t>Widows</a:t>
            </a:r>
            <a:r>
              <a:rPr lang="cs-CZ" dirty="0">
                <a:latin typeface="Arial" charset="0"/>
                <a:sym typeface="Symbol" pitchFamily="18" charset="2"/>
              </a:rPr>
              <a:t>“)  odplutí mnoha vdov s dětmi   </a:t>
            </a:r>
          </a:p>
          <a:p>
            <a:pPr algn="l" defTabSz="540000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 106 jed. (1884)  </a:t>
            </a:r>
            <a:r>
              <a:rPr lang="en-US" dirty="0">
                <a:latin typeface="Arial" charset="0"/>
                <a:sym typeface="Symbol" pitchFamily="18" charset="2"/>
              </a:rPr>
              <a:t>59</a:t>
            </a:r>
            <a:r>
              <a:rPr lang="cs-CZ" dirty="0">
                <a:latin typeface="Arial" charset="0"/>
                <a:sym typeface="Symbol" pitchFamily="18" charset="2"/>
              </a:rPr>
              <a:t> (1891) ...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2. 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dirty="0">
              <a:latin typeface="Arial" charset="0"/>
              <a:sym typeface="Symbol" pitchFamily="18" charset="2"/>
            </a:endParaRPr>
          </a:p>
        </p:txBody>
      </p:sp>
      <p:pic>
        <p:nvPicPr>
          <p:cNvPr id="8" name="Obrázek 7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7562765" y="1603202"/>
            <a:ext cx="1476375" cy="481013"/>
          </a:xfrm>
          <a:prstGeom prst="wedgeRectCallout">
            <a:avLst>
              <a:gd name="adj1" fmla="val -23085"/>
              <a:gd name="adj2" fmla="val 186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2. bottleneck</a:t>
            </a:r>
          </a:p>
        </p:txBody>
      </p:sp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398437" y="4221249"/>
            <a:ext cx="1536700" cy="430212"/>
          </a:xfrm>
          <a:prstGeom prst="wedgeRectCallout">
            <a:avLst>
              <a:gd name="adj1" fmla="val 24958"/>
              <a:gd name="adj2" fmla="val -38975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růst populace</a:t>
            </a:r>
          </a:p>
        </p:txBody>
      </p:sp>
      <p:sp>
        <p:nvSpPr>
          <p:cNvPr id="12" name="TextovéPole 11"/>
          <p:cNvSpPr txBox="1"/>
          <p:nvPr/>
        </p:nvSpPr>
        <p:spPr>
          <a:xfrm rot="16200000">
            <a:off x="-568911" y="3646311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% příspěvku do genofondu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008200" y="5675909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Zakladatel</a:t>
            </a:r>
          </a:p>
        </p:txBody>
      </p:sp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2149214" y="1805443"/>
            <a:ext cx="1421370" cy="602563"/>
          </a:xfrm>
          <a:prstGeom prst="wedgeRectCallout">
            <a:avLst>
              <a:gd name="adj1" fmla="val -18034"/>
              <a:gd name="adj2" fmla="val 11210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vlivu jedinců 9,10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74675" y="6160823"/>
            <a:ext cx="444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  <a:sym typeface="Symbol" pitchFamily="18" charset="2"/>
              </a:rPr>
              <a:t>následující růst opět „konzervoval“ změny</a:t>
            </a:r>
            <a:endParaRPr lang="cs-CZ" dirty="0"/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4813514" y="1675140"/>
            <a:ext cx="1225463" cy="577850"/>
          </a:xfrm>
          <a:prstGeom prst="wedgeRectCallout">
            <a:avLst>
              <a:gd name="adj1" fmla="val -38182"/>
              <a:gd name="adj2" fmla="val 11858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zvýšení u 3,4,22</a:t>
            </a: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4545543" y="3762946"/>
            <a:ext cx="1449859" cy="605480"/>
          </a:xfrm>
          <a:prstGeom prst="wedgeRectCallout">
            <a:avLst>
              <a:gd name="adj1" fmla="val -37263"/>
              <a:gd name="adj2" fmla="val -11772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úplná ztráta  21,24-26</a:t>
            </a:r>
          </a:p>
        </p:txBody>
      </p:sp>
      <p:sp>
        <p:nvSpPr>
          <p:cNvPr id="19" name="AutoShape 24"/>
          <p:cNvSpPr>
            <a:spLocks noChangeArrowheads="1"/>
          </p:cNvSpPr>
          <p:nvPr/>
        </p:nvSpPr>
        <p:spPr bwMode="auto">
          <a:xfrm>
            <a:off x="5869554" y="5309046"/>
            <a:ext cx="1367483" cy="605480"/>
          </a:xfrm>
          <a:prstGeom prst="wedgeRectCallout">
            <a:avLst>
              <a:gd name="adj1" fmla="val -112045"/>
              <a:gd name="adj2" fmla="val -9573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minimální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14" grpId="0" animBg="1"/>
      <p:bldP spid="15" grpId="0"/>
      <p:bldP spid="16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74675" y="319088"/>
            <a:ext cx="8004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Simulace frekvencí alel: pravděpodobnost, že padne hlava, stále 0,5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pokud v jedné generaci změna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0,5 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p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0,6 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(H)  0,5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74675" y="1487056"/>
            <a:ext cx="6884416" cy="6617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304704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 – 4 = A, 5 – 9 = 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1059946850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 </a:t>
            </a:r>
            <a:r>
              <a:rPr lang="cs-CZ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 0 – 3 = A, 4 – 9 = a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F006837-A492-4FD8-930D-98E107ADE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1377696"/>
            <a:ext cx="8827008" cy="410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792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 </a:t>
            </a:r>
            <a:r>
              <a:rPr lang="cs-CZ" sz="1600" i="1" dirty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40559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Přes výběr nejméně příbuzného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partnera (tabu incestu), tj.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0, 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míra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DE0000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10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8039" y="3925178"/>
            <a:ext cx="363220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3"/>
          <p:cNvSpPr txBox="1">
            <a:spLocks noChangeArrowheads="1"/>
          </p:cNvSpPr>
          <p:nvPr/>
        </p:nvSpPr>
        <p:spPr bwMode="auto">
          <a:xfrm>
            <a:off x="6446139" y="5889017"/>
            <a:ext cx="15856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>
                <a:latin typeface="Arial" pitchFamily="34" charset="0"/>
                <a:cs typeface="Arial" pitchFamily="34" charset="0"/>
              </a:rPr>
              <a:t>Gazella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spekei</a:t>
            </a:r>
            <a:endParaRPr lang="cs-CZ" sz="1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655" y="3892921"/>
            <a:ext cx="5372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 </a:t>
            </a:r>
            <a:r>
              <a:rPr lang="cs-CZ" sz="1600" i="1" dirty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867712" y="5105078"/>
            <a:ext cx="1802951" cy="658425"/>
          </a:xfrm>
          <a:prstGeom prst="wedgeRectCallout">
            <a:avLst>
              <a:gd name="adj1" fmla="val -83856"/>
              <a:gd name="adj2" fmla="val 418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k dispozici žádná nepříbuzná žena!</a:t>
            </a: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DE0000"/>
                </a:solidFill>
                <a:latin typeface="Arial Black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iology.gsu.edu/houghton/2107%20'08/Figures/Chapter22/figure22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7413" y="864243"/>
            <a:ext cx="6019800" cy="422910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65150" y="568411"/>
            <a:ext cx="2295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Drosophila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- Havaj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4675" y="4230129"/>
            <a:ext cx="532549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páření s více samci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dlouhodobé uchování spermatu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disperze větrem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velikost zakladatelské populace  max. 4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volná nika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10–100-násobný růst populace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443416" y="198909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zakladatele:</a:t>
            </a:r>
          </a:p>
        </p:txBody>
      </p:sp>
      <p:sp>
        <p:nvSpPr>
          <p:cNvPr id="6" name="AutoShape 24"/>
          <p:cNvSpPr>
            <a:spLocks noChangeArrowheads="1"/>
          </p:cNvSpPr>
          <p:nvPr/>
        </p:nvSpPr>
        <p:spPr bwMode="auto">
          <a:xfrm>
            <a:off x="1397789" y="1331085"/>
            <a:ext cx="974710" cy="658425"/>
          </a:xfrm>
          <a:prstGeom prst="wedgeRectCallout">
            <a:avLst>
              <a:gd name="adj1" fmla="val 88556"/>
              <a:gd name="adj2" fmla="val 3560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počet druhů</a:t>
            </a: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3443416" y="3469869"/>
            <a:ext cx="974710" cy="658425"/>
          </a:xfrm>
          <a:prstGeom prst="wedgeRectCallout">
            <a:avLst>
              <a:gd name="adj1" fmla="val 116446"/>
              <a:gd name="adj2" fmla="val 143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počet FE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74675" y="1219140"/>
            <a:ext cx="8577263" cy="4862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vesnice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Salinas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v Dominikánské republice:</a:t>
            </a:r>
          </a:p>
          <a:p>
            <a:pPr algn="l" defTabSz="540000">
              <a:spcAft>
                <a:spcPts val="1200"/>
              </a:spcAft>
            </a:pP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Altagracia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Carrasco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 několik potomků minimálně se 4 muži</a:t>
            </a:r>
          </a:p>
          <a:p>
            <a:pPr algn="l" defTabSz="540000">
              <a:spcAft>
                <a:spcPts val="1200"/>
              </a:spcAft>
            </a:pPr>
            <a:r>
              <a:rPr lang="cs-CZ" sz="2000" dirty="0" err="1">
                <a:latin typeface="Arial" charset="0"/>
                <a:sym typeface="Symbol" pitchFamily="18" charset="2"/>
              </a:rPr>
              <a:t>Carrasco</a:t>
            </a:r>
            <a:r>
              <a:rPr lang="cs-CZ" sz="2000" dirty="0">
                <a:latin typeface="Arial" charset="0"/>
                <a:sym typeface="Symbol" pitchFamily="18" charset="2"/>
              </a:rPr>
              <a:t> heterozygotní pro substituci T  C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v 5. </a:t>
            </a:r>
            <a:r>
              <a:rPr lang="cs-CZ" sz="2000" dirty="0" err="1">
                <a:latin typeface="Arial" charset="0"/>
                <a:sym typeface="Symbol" pitchFamily="18" charset="2"/>
              </a:rPr>
              <a:t>exonu</a:t>
            </a:r>
            <a:r>
              <a:rPr lang="cs-CZ" sz="2000" dirty="0">
                <a:latin typeface="Arial" charset="0"/>
                <a:sym typeface="Symbol" pitchFamily="18" charset="2"/>
              </a:rPr>
              <a:t> genu pro 5--reduktázu 2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 TGG (Trp)  CGG (</a:t>
            </a:r>
            <a:r>
              <a:rPr lang="cs-CZ" sz="2000" dirty="0" err="1">
                <a:latin typeface="Arial" charset="0"/>
                <a:sym typeface="Symbol" pitchFamily="18" charset="2"/>
              </a:rPr>
              <a:t>Arg</a:t>
            </a:r>
            <a:r>
              <a:rPr lang="cs-CZ" sz="2000" dirty="0">
                <a:latin typeface="Arial" charset="0"/>
                <a:sym typeface="Symbol" pitchFamily="18" charset="2"/>
              </a:rPr>
              <a:t>) na 246. pozici proteinu</a:t>
            </a: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tento enzym katalyzuje změnu testosteronu na DHT (</a:t>
            </a:r>
            <a:r>
              <a:rPr lang="cs-CZ" sz="2000" dirty="0" err="1">
                <a:latin typeface="Arial" charset="0"/>
                <a:sym typeface="Symbol" pitchFamily="18" charset="2"/>
              </a:rPr>
              <a:t>dihydrotestosteron</a:t>
            </a:r>
            <a:r>
              <a:rPr lang="cs-CZ" sz="2000" dirty="0">
                <a:latin typeface="Arial" charset="0"/>
                <a:sym typeface="Symbol" pitchFamily="18" charset="2"/>
              </a:rPr>
              <a:t>)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 nízká aktivita mutantního enzymu u homozygotů vede k tomu, že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chlapci mají </a:t>
            </a:r>
            <a:r>
              <a:rPr lang="cs-CZ" sz="2000" dirty="0" err="1">
                <a:latin typeface="Arial" charset="0"/>
                <a:sym typeface="Symbol" pitchFamily="18" charset="2"/>
              </a:rPr>
              <a:t>testes</a:t>
            </a:r>
            <a:r>
              <a:rPr lang="cs-CZ" sz="2000" dirty="0">
                <a:latin typeface="Arial" charset="0"/>
                <a:sym typeface="Symbol" pitchFamily="18" charset="2"/>
              </a:rPr>
              <a:t>, ale ostatní znaky dívčí</a:t>
            </a: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v pubertě zvýšená produkce testosteronu  změna v muže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ve vesnici vysoká frekvence výskytu, zvláštní termín 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guevedoces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(= „penis ve 12“)</a:t>
            </a:r>
          </a:p>
        </p:txBody>
      </p:sp>
      <p:pic>
        <p:nvPicPr>
          <p:cNvPr id="30725" name="Picture 10" descr="https://s3.amazonaws.com/luuux-original-files/bookmarklet_uploaded/dominican-republi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7718" y="288369"/>
            <a:ext cx="2998573" cy="235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2487827" y="297763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zakladatele: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5477991" y="1169773"/>
            <a:ext cx="3410926" cy="48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" y="1489075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65150" y="580912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guevedoces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Obdélník 4"/>
          <p:cNvSpPr/>
          <p:nvPr/>
        </p:nvSpPr>
        <p:spPr>
          <a:xfrm>
            <a:off x="5301343" y="4027714"/>
            <a:ext cx="3712028" cy="2242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5477991" y="1169773"/>
            <a:ext cx="3410926" cy="48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" y="1489075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65150" y="580912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guevedoces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3262181" y="3319848"/>
            <a:ext cx="5702480" cy="3538152"/>
            <a:chOff x="3262181" y="3319848"/>
            <a:chExt cx="5702480" cy="3538152"/>
          </a:xfrm>
        </p:grpSpPr>
        <p:grpSp>
          <p:nvGrpSpPr>
            <p:cNvPr id="14" name="Skupina 13"/>
            <p:cNvGrpSpPr>
              <a:grpSpLocks noChangeAspect="1"/>
            </p:cNvGrpSpPr>
            <p:nvPr/>
          </p:nvGrpSpPr>
          <p:grpSpPr>
            <a:xfrm>
              <a:off x="4408110" y="3841749"/>
              <a:ext cx="4556551" cy="3016251"/>
              <a:chOff x="2071947" y="2903055"/>
              <a:chExt cx="4683082" cy="3194145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71947" y="2903055"/>
                <a:ext cx="4683082" cy="3194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Obdélník 15"/>
              <p:cNvSpPr/>
              <p:nvPr/>
            </p:nvSpPr>
            <p:spPr>
              <a:xfrm>
                <a:off x="3476368" y="3550508"/>
                <a:ext cx="3122140" cy="2067697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7" name="AutoShape 24"/>
            <p:cNvSpPr>
              <a:spLocks noChangeArrowheads="1"/>
            </p:cNvSpPr>
            <p:nvPr/>
          </p:nvSpPr>
          <p:spPr bwMode="auto">
            <a:xfrm>
              <a:off x="5572895" y="3319848"/>
              <a:ext cx="1198607" cy="399535"/>
            </a:xfrm>
            <a:prstGeom prst="wedgeRectCallout">
              <a:avLst>
                <a:gd name="adj1" fmla="val -22286"/>
                <a:gd name="adj2" fmla="val 112430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>
                  <a:latin typeface="Arial" charset="0"/>
                </a:rPr>
                <a:t>žádná LD</a:t>
              </a:r>
            </a:p>
          </p:txBody>
        </p:sp>
        <p:sp>
          <p:nvSpPr>
            <p:cNvPr id="18" name="AutoShape 24"/>
            <p:cNvSpPr>
              <a:spLocks noChangeArrowheads="1"/>
            </p:cNvSpPr>
            <p:nvPr/>
          </p:nvSpPr>
          <p:spPr bwMode="auto">
            <a:xfrm>
              <a:off x="6705597" y="3970638"/>
              <a:ext cx="1507527" cy="601361"/>
            </a:xfrm>
            <a:prstGeom prst="wedgeRectCallout">
              <a:avLst>
                <a:gd name="adj1" fmla="val -50701"/>
                <a:gd name="adj2" fmla="val 116540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>
                  <a:latin typeface="Arial" charset="0"/>
                </a:rPr>
                <a:t>velké rozdíly </a:t>
              </a:r>
              <a:br>
                <a:rPr lang="cs-CZ" sz="1600" dirty="0">
                  <a:latin typeface="Arial" charset="0"/>
                </a:rPr>
              </a:br>
              <a:r>
                <a:rPr lang="cs-CZ" sz="1600" dirty="0">
                  <a:latin typeface="Arial" charset="0"/>
                </a:rPr>
                <a:t>v LD</a:t>
              </a:r>
            </a:p>
          </p:txBody>
        </p:sp>
        <p:sp>
          <p:nvSpPr>
            <p:cNvPr id="19" name="AutoShape 24"/>
            <p:cNvSpPr>
              <a:spLocks noChangeArrowheads="1"/>
            </p:cNvSpPr>
            <p:nvPr/>
          </p:nvSpPr>
          <p:spPr bwMode="auto">
            <a:xfrm>
              <a:off x="3262181" y="6274315"/>
              <a:ext cx="1507527" cy="399535"/>
            </a:xfrm>
            <a:prstGeom prst="wedgeRectCallout">
              <a:avLst>
                <a:gd name="adj1" fmla="val 173342"/>
                <a:gd name="adj2" fmla="val 58822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>
                  <a:latin typeface="Arial" charset="0"/>
                </a:rPr>
                <a:t>= (</a:t>
              </a:r>
              <a:r>
                <a:rPr lang="cs-CZ" sz="1600" dirty="0" err="1">
                  <a:latin typeface="Arial" charset="0"/>
                </a:rPr>
                <a:t>max</a:t>
              </a:r>
              <a:r>
                <a:rPr lang="cs-CZ" sz="1600" dirty="0">
                  <a:latin typeface="Arial" charset="0"/>
                </a:rPr>
                <a:t>-min)/2</a:t>
              </a:r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2570206" y="289525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vazebná nerovnováha: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74675" y="939407"/>
            <a:ext cx="85693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zvýšení rodokmenového koeficientu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stejně jako změny frekvencí alel i změny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multilokusových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frekvencí gamet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čím více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tím více kategorií gamet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větší chyba výběru</a:t>
            </a:r>
          </a:p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driftem vzniká </a:t>
            </a:r>
            <a:r>
              <a:rPr lang="cs-CZ" sz="20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náhodná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vazebná nerovnováha</a:t>
            </a:r>
          </a:p>
          <a:p>
            <a:pPr>
              <a:spcAft>
                <a:spcPts val="1200"/>
              </a:spcAft>
            </a:pP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Př.1: 34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mikrosatelitů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X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UK včetně 10 oblastí ve Skotsku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(venkov: menší populace, větší izolace)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malé rozdíly frekvencí alel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velké rozdíly LD ve vesnických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  oblastech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velké rozdíly v LD i tam, kde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  žádné rozdíly ve frekvencích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  alel 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554038" y="1136821"/>
            <a:ext cx="811216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Př.2: 3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telomerická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oblast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X u člověka, Kalábrie: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izolace oblasti, efekt zakladatele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cca. 400 mutací  nedostatečná aktivita enzymu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Med1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unikátní deficience  hemolytická anémie u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hemi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- 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homozygotních jedinců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G6PD a Med1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deficientní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muži 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neschopnost rozeznat červenou 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zelenou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vazebná nerovnováha mezi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Med1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skupinou genů barevného vidění na X</a:t>
            </a:r>
          </a:p>
        </p:txBody>
      </p:sp>
      <p:pic>
        <p:nvPicPr>
          <p:cNvPr id="69634" name="Picture 2" descr="http://www.worldmapsinfo.com/mapimage/it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7081" y="2759674"/>
            <a:ext cx="3230402" cy="3880789"/>
          </a:xfrm>
          <a:prstGeom prst="rect">
            <a:avLst/>
          </a:prstGeom>
          <a:noFill/>
        </p:spPr>
      </p:pic>
      <p:sp>
        <p:nvSpPr>
          <p:cNvPr id="13" name="Šipka doprava 12"/>
          <p:cNvSpPr/>
          <p:nvPr/>
        </p:nvSpPr>
        <p:spPr>
          <a:xfrm>
            <a:off x="7809470" y="5445211"/>
            <a:ext cx="345989" cy="296562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70206" y="289525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vazebná nerovnováha: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worldmapsinfo.com/mapimage/it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7081" y="2759674"/>
            <a:ext cx="3230402" cy="3880789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574675" y="900573"/>
            <a:ext cx="811216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Sardinie: také FE 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(fénická kolonizace ostrova v 5. stol. př.n.l.)</a:t>
            </a: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prakticky úplná absence barvosleposti u mužů s nedostatečností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enzymu G6PD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V obou případech LD mezi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geny pro barevné vidění, ale v opačných směrech!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Protože na mnoha místech Itálie žádná LD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navíc v Kalábrii a na Sardinii LD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opačném směru  v rámci Itálie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jako celku bychom žádnou LD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nedetekovali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LD </a:t>
            </a:r>
            <a:r>
              <a:rPr lang="cs-CZ" sz="20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náhodně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 asociace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např. mezi chorobou a molekulárním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markerem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nemá univerzální platnost!</a:t>
            </a:r>
            <a:b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(jen pro danou lokální populaci)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5754129" y="5103340"/>
            <a:ext cx="345989" cy="296562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70206" y="289525"/>
            <a:ext cx="4190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vazbová nerovnováha: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4675" y="319088"/>
            <a:ext cx="2817341" cy="57708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304704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1059946850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1308412485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7932671349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3015411710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1807423994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7920758357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3736600091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7746986550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6415792763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0550960346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9141250151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7247370152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1265391999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7528893189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8697754963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4246054033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9015865577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2861449386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0749401709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2518902498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9119225932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7579923803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5187887539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2213381050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1998528127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1158952112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6740719861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9972582077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6786720729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9876634982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5993693231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0,0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graphicFrame>
        <p:nvGraphicFramePr>
          <p:cNvPr id="3" name="Graf 2"/>
          <p:cNvGraphicFramePr/>
          <p:nvPr/>
        </p:nvGraphicFramePr>
        <p:xfrm>
          <a:off x="4114800" y="195942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Šipka doprava 3"/>
          <p:cNvSpPr/>
          <p:nvPr/>
        </p:nvSpPr>
        <p:spPr>
          <a:xfrm>
            <a:off x="3537857" y="3026228"/>
            <a:ext cx="402771" cy="424543"/>
          </a:xfrm>
          <a:prstGeom prst="right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4675" y="973247"/>
            <a:ext cx="835331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Asortativní páření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3 různé rovnováhy: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o konkrétní rovnováze rozhodují počáteční podmínky  drift hraje roli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hlavně zpočátku  blízko rovnovážného stavu jeho role minimální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Disasortativní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páření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udržuje polymorfismus, snižuje LD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Drosophila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melanogaster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disasort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páření pro feromonový fenotyp,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ve velké populaci žádná LD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u samců žádná a u samic minimální rekombinace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 při FE nebo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sice dočasná LD, ale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disasortativní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(DA) 	páření pro všechny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 nedochází ke 	ztrátě variability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D.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melanogaster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„pufrována“ proti ztrátě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variability během období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bottlenecků</a:t>
            </a:r>
            <a:endParaRPr lang="cs-CZ" sz="2000" i="1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538829" y="319088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nenáhodné oplození:</a:t>
            </a:r>
          </a:p>
        </p:txBody>
      </p:sp>
      <p:sp>
        <p:nvSpPr>
          <p:cNvPr id="11266" name="AutoShape 2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68" name="AutoShape 4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70" name="AutoShape 6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Picture 2" descr="Drosophila_melanogaster"/>
          <p:cNvPicPr>
            <a:picLocks noChangeAspect="1" noChangeArrowheads="1"/>
          </p:cNvPicPr>
          <p:nvPr/>
        </p:nvPicPr>
        <p:blipFill>
          <a:blip r:embed="rId2" cstate="print"/>
          <a:srcRect l="2855" t="10791" r="3825" b="13482"/>
          <a:stretch>
            <a:fillRect/>
          </a:stretch>
        </p:blipFill>
        <p:spPr bwMode="auto">
          <a:xfrm>
            <a:off x="6132627" y="4745532"/>
            <a:ext cx="2624866" cy="1420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4675" y="1219777"/>
            <a:ext cx="8353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D.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pseudoobscura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rekombinace, žádné DA páření  větší vliv FE 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pic>
        <p:nvPicPr>
          <p:cNvPr id="6" name="Picture 2" descr="http://insects.eugenes.org/species/about/species-gallery/Drosophila_pseudoobscura/Drosophila_pseudoobsc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439" y="2153836"/>
            <a:ext cx="3676623" cy="245108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909779" y="4863865"/>
            <a:ext cx="738856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Evoluční výstup zřídka určen jedním mechanismem, 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ale </a:t>
            </a:r>
            <a:r>
              <a:rPr lang="cs-CZ" sz="24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interakcí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více mechanismů </a:t>
            </a:r>
          </a:p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(zde drift + rekombinace + systém páření)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538829" y="319088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nenáhodné oplození: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amp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040" y="2210921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108768" y="764783"/>
            <a:ext cx="6207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Náhodný výběr gamet z genofondu (</a:t>
            </a:r>
            <a:r>
              <a:rPr lang="cs-CZ" sz="2000" i="1" dirty="0" err="1">
                <a:latin typeface="Arial" charset="0"/>
              </a:rPr>
              <a:t>sampling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error</a:t>
            </a:r>
            <a:r>
              <a:rPr lang="cs-CZ" sz="2000" dirty="0">
                <a:latin typeface="Arial" charset="0"/>
              </a:rPr>
              <a:t>):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74675" y="4962448"/>
            <a:ext cx="8061822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latin typeface="Arial" charset="0"/>
              </a:rPr>
              <a:t>Výsledkem náhodného výběru je kolísání frekvencí mezi generacemi </a:t>
            </a:r>
          </a:p>
          <a:p>
            <a:pPr algn="ctr"/>
            <a:r>
              <a:rPr lang="cs-CZ" sz="2000" dirty="0">
                <a:latin typeface="Arial" charset="0"/>
              </a:rPr>
              <a:t>=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náhodný genetický posun = genetický drift (</a:t>
            </a:r>
            <a:r>
              <a:rPr lang="cs-CZ" sz="2000" i="1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random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genetic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drift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9"/>
          <p:cNvGrpSpPr/>
          <p:nvPr/>
        </p:nvGrpSpPr>
        <p:grpSpPr>
          <a:xfrm>
            <a:off x="5878652" y="315913"/>
            <a:ext cx="1409487" cy="1973528"/>
            <a:chOff x="5878652" y="315913"/>
            <a:chExt cx="1409487" cy="1973528"/>
          </a:xfrm>
        </p:grpSpPr>
        <p:pic>
          <p:nvPicPr>
            <p:cNvPr id="3" name="Picture 6" descr="https://faculty.etsu.edu/gardnerr/mathbio/wright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78652" y="315913"/>
              <a:ext cx="1409487" cy="1646237"/>
            </a:xfrm>
            <a:prstGeom prst="rect">
              <a:avLst/>
            </a:prstGeom>
            <a:noFill/>
          </p:spPr>
        </p:pic>
        <p:sp>
          <p:nvSpPr>
            <p:cNvPr id="4" name="TextovéPole 3"/>
            <p:cNvSpPr txBox="1"/>
            <p:nvPr/>
          </p:nvSpPr>
          <p:spPr>
            <a:xfrm>
              <a:off x="6067313" y="1950887"/>
              <a:ext cx="10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S.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Wright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7525283" y="315913"/>
            <a:ext cx="1453762" cy="1971326"/>
            <a:chOff x="7471495" y="2274048"/>
            <a:chExt cx="1453762" cy="1971326"/>
          </a:xfrm>
        </p:grpSpPr>
        <p:pic>
          <p:nvPicPr>
            <p:cNvPr id="2" name="Picture 4" descr="http://trailblazing.royalsociety.org/photos/1922SA.jpg"/>
            <p:cNvPicPr>
              <a:picLocks noChangeAspect="1" noChangeArrowheads="1"/>
            </p:cNvPicPr>
            <p:nvPr/>
          </p:nvPicPr>
          <p:blipFill>
            <a:blip r:embed="rId3" cstate="print"/>
            <a:srcRect b="20464"/>
            <a:stretch>
              <a:fillRect/>
            </a:stretch>
          </p:blipFill>
          <p:spPr bwMode="auto">
            <a:xfrm>
              <a:off x="7471495" y="2274048"/>
              <a:ext cx="1453762" cy="1645920"/>
            </a:xfrm>
            <a:prstGeom prst="rect">
              <a:avLst/>
            </a:prstGeom>
            <a:noFill/>
          </p:spPr>
        </p:pic>
        <p:sp>
          <p:nvSpPr>
            <p:cNvPr id="5" name="TextovéPole 4"/>
            <p:cNvSpPr txBox="1"/>
            <p:nvPr/>
          </p:nvSpPr>
          <p:spPr>
            <a:xfrm>
              <a:off x="7575176" y="3906820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630238" y="410584"/>
            <a:ext cx="444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Wrightova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Fisherova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populace: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74675" y="1262102"/>
            <a:ext cx="772358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HW populace –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výj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omezená velikost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žádné fluktuace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+ náhodné oplození, kompletní izolace (žádný tok genů), diskrétní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generace (žádná věková struktura), žádná selekce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574675" y="4553628"/>
            <a:ext cx="5811847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2: Genetický drift nemá daný směr.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574675" y="3270906"/>
            <a:ext cx="8061419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1: Kolísání frekvencí alel je nepřímo úměrné 	      </a:t>
            </a:r>
            <a:br>
              <a:rPr lang="cs-CZ" sz="2400" dirty="0">
                <a:solidFill>
                  <a:srgbClr val="E60000"/>
                </a:solidFill>
                <a:latin typeface="Arial" charset="0"/>
              </a:rPr>
            </a:br>
            <a:r>
              <a:rPr lang="cs-CZ" sz="2400" dirty="0">
                <a:solidFill>
                  <a:srgbClr val="E60000"/>
                </a:solidFill>
                <a:latin typeface="Arial" charset="0"/>
              </a:rPr>
              <a:t>	    velikosti populace.</a:t>
            </a:r>
          </a:p>
        </p:txBody>
      </p:sp>
      <p:pic>
        <p:nvPicPr>
          <p:cNvPr id="5" name="Obrázek 4" descr="Simulace_mince_2.tif"/>
          <p:cNvPicPr>
            <a:picLocks noChangeAspect="1"/>
          </p:cNvPicPr>
          <p:nvPr/>
        </p:nvPicPr>
        <p:blipFill>
          <a:blip r:embed="rId2" cstate="print"/>
          <a:srcRect b="50115"/>
          <a:stretch>
            <a:fillRect/>
          </a:stretch>
        </p:blipFill>
        <p:spPr>
          <a:xfrm>
            <a:off x="574675" y="319085"/>
            <a:ext cx="3924605" cy="2507904"/>
          </a:xfrm>
          <a:prstGeom prst="rect">
            <a:avLst/>
          </a:prstGeom>
        </p:spPr>
      </p:pic>
      <p:pic>
        <p:nvPicPr>
          <p:cNvPr id="6" name="Obrázek 5" descr="Simulace_mince_2.tif"/>
          <p:cNvPicPr>
            <a:picLocks noChangeAspect="1"/>
          </p:cNvPicPr>
          <p:nvPr/>
        </p:nvPicPr>
        <p:blipFill>
          <a:blip r:embed="rId2" cstate="print"/>
          <a:srcRect t="51266"/>
          <a:stretch>
            <a:fillRect/>
          </a:stretch>
        </p:blipFill>
        <p:spPr>
          <a:xfrm>
            <a:off x="4698185" y="319088"/>
            <a:ext cx="3924605" cy="2450039"/>
          </a:xfrm>
          <a:prstGeom prst="rect">
            <a:avLst/>
          </a:prstGeom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11175" y="5427943"/>
            <a:ext cx="7845417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3: Při driftu neexistuje žádná tendence vrátit se </a:t>
            </a:r>
          </a:p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	    k původnímu stavu. Změny se v čase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kumulují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9926</TotalTime>
  <Words>1332</Words>
  <Application>Microsoft Office PowerPoint</Application>
  <PresentationFormat>Předvádění na obrazovce (4:3)</PresentationFormat>
  <Paragraphs>319</Paragraphs>
  <Slides>61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9" baseType="lpstr">
      <vt:lpstr>Arial</vt:lpstr>
      <vt:lpstr>Arial Black</vt:lpstr>
      <vt:lpstr>Calibri</vt:lpstr>
      <vt:lpstr>Cambria Math</vt:lpstr>
      <vt:lpstr>Courier New</vt:lpstr>
      <vt:lpstr>Symbol</vt:lpstr>
      <vt:lpstr>Times New Roman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admin</cp:lastModifiedBy>
  <cp:revision>257</cp:revision>
  <dcterms:created xsi:type="dcterms:W3CDTF">2014-09-23T15:47:53Z</dcterms:created>
  <dcterms:modified xsi:type="dcterms:W3CDTF">2018-02-27T10:51:38Z</dcterms:modified>
</cp:coreProperties>
</file>