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1" r:id="rId2"/>
    <p:sldId id="320" r:id="rId3"/>
    <p:sldId id="321" r:id="rId4"/>
    <p:sldId id="300" r:id="rId5"/>
    <p:sldId id="304" r:id="rId6"/>
    <p:sldId id="305" r:id="rId7"/>
    <p:sldId id="340" r:id="rId8"/>
    <p:sldId id="343" r:id="rId9"/>
    <p:sldId id="379" r:id="rId10"/>
    <p:sldId id="341" r:id="rId11"/>
    <p:sldId id="342" r:id="rId12"/>
    <p:sldId id="335" r:id="rId13"/>
    <p:sldId id="306" r:id="rId14"/>
    <p:sldId id="307" r:id="rId15"/>
    <p:sldId id="301" r:id="rId16"/>
    <p:sldId id="383" r:id="rId17"/>
    <p:sldId id="382" r:id="rId18"/>
    <p:sldId id="336" r:id="rId19"/>
    <p:sldId id="346" r:id="rId20"/>
    <p:sldId id="338" r:id="rId21"/>
    <p:sldId id="345" r:id="rId22"/>
    <p:sldId id="339" r:id="rId23"/>
    <p:sldId id="337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">
          <p15:clr>
            <a:srgbClr val="A4A3A4"/>
          </p15:clr>
        </p15:guide>
        <p15:guide id="2" pos="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FF66"/>
    <a:srgbClr val="FFFF99"/>
    <a:srgbClr val="FFFFFF"/>
    <a:srgbClr val="FF6600"/>
    <a:srgbClr val="FF5050"/>
    <a:srgbClr val="CCFF33"/>
    <a:srgbClr val="3366CC"/>
    <a:srgbClr val="FFFF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392" y="96"/>
      </p:cViewPr>
      <p:guideLst>
        <p:guide orient="horz" pos="218"/>
        <p:guide pos="3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6.3.2018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97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C5A62-893C-448F-8E95-C5D9CF47FBBB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1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900D8-59B2-4004-9571-3541E474CB94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74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900D8-59B2-4004-9571-3541E474CB94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59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0036-4168-478C-9898-43BD5DF1A970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05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0036-4168-478C-9898-43BD5DF1A970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15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D969C-E310-4C6D-B1EB-1C5995EE7C49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2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83461-82BC-41B1-ADCB-90C5F9284F90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02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6.3.2018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6.3.2018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6.3.2018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6.3.2018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6.3.2018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6.3.2018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6.3.2018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6.3.2018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6.3.2018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6.3.2018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6.3.2018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6.3.2018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54506" y="1816974"/>
            <a:ext cx="72987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80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DRIFT II</a:t>
            </a:r>
            <a:endParaRPr lang="cs-CZ" sz="80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89925" y="346075"/>
            <a:ext cx="4353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Varianční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endParaRPr lang="cs-CZ" sz="2400" baseline="-25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751" y="1254962"/>
            <a:ext cx="8604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Genetický drift způsobuje 1) náhodné odchylky od frekvencí alel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 předchozí generaci a 2) rozdíly v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mezi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subpopulacemi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obojí měřeno pomocí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rozptylu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(variance)</a:t>
            </a:r>
          </a:p>
          <a:p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Idealizovaná populace: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; alely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; velikost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frekvence alely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–1 (frekvence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);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x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počet alel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ve 	vzorku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sampling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alel v souladu s binomickým rozdělením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protože drift nemá směr, očekávaná frekvence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další generaci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x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/(2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Rozptyl alelových frekvencí =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neidealizované populaci místo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193" y="4730798"/>
            <a:ext cx="412623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2125020" y="4251880"/>
            <a:ext cx="2642745" cy="336735"/>
          </a:xfrm>
          <a:prstGeom prst="wedgeRectCallout">
            <a:avLst>
              <a:gd name="adj1" fmla="val -63859"/>
              <a:gd name="adj2" fmla="val -727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= počet </a:t>
            </a:r>
            <a:r>
              <a:rPr lang="cs-CZ" sz="1600" i="1" dirty="0">
                <a:latin typeface="Arial" charset="0"/>
              </a:rPr>
              <a:t>A</a:t>
            </a:r>
            <a:r>
              <a:rPr lang="cs-CZ" sz="1600" dirty="0">
                <a:latin typeface="Arial" charset="0"/>
              </a:rPr>
              <a:t>/</a:t>
            </a:r>
            <a:r>
              <a:rPr lang="cs-CZ" sz="1600" dirty="0" err="1">
                <a:latin typeface="Arial" charset="0"/>
              </a:rPr>
              <a:t>celk</a:t>
            </a:r>
            <a:r>
              <a:rPr lang="cs-CZ" sz="1600" dirty="0">
                <a:latin typeface="Arial" charset="0"/>
              </a:rPr>
              <a:t>. počet alel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373" y="1302754"/>
            <a:ext cx="3888105" cy="8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4012602" y="3614569"/>
            <a:ext cx="3195021" cy="1398494"/>
            <a:chOff x="4184725" y="3162748"/>
            <a:chExt cx="3195021" cy="1398494"/>
          </a:xfrm>
        </p:grpSpPr>
        <p:sp>
          <p:nvSpPr>
            <p:cNvPr id="8" name="Obdélník 7"/>
            <p:cNvSpPr/>
            <p:nvPr/>
          </p:nvSpPr>
          <p:spPr>
            <a:xfrm>
              <a:off x="4184725" y="3162748"/>
              <a:ext cx="3195021" cy="139849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38517" y="3246983"/>
              <a:ext cx="3068572" cy="1268572"/>
            </a:xfrm>
            <a:prstGeom prst="rect">
              <a:avLst/>
            </a:prstGeom>
            <a:noFill/>
          </p:spPr>
        </p:pic>
      </p:grpSp>
      <p:sp>
        <p:nvSpPr>
          <p:cNvPr id="6" name="TextovéPole 5"/>
          <p:cNvSpPr txBox="1"/>
          <p:nvPr/>
        </p:nvSpPr>
        <p:spPr>
          <a:xfrm>
            <a:off x="539750" y="502218"/>
            <a:ext cx="4721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Rozptyl v čase roste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po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generacích: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750" y="2476051"/>
            <a:ext cx="324640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Var(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2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varianční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4001844" y="5169386"/>
            <a:ext cx="2076581" cy="618229"/>
          </a:xfrm>
          <a:prstGeom prst="wedgeRectCallout">
            <a:avLst>
              <a:gd name="adj1" fmla="val 57222"/>
              <a:gd name="adj2" fmla="val -1278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frekvence </a:t>
            </a:r>
            <a:r>
              <a:rPr lang="cs-CZ" sz="1600" i="1" dirty="0">
                <a:latin typeface="Arial" charset="0"/>
              </a:rPr>
              <a:t>A</a:t>
            </a:r>
            <a:r>
              <a:rPr lang="cs-CZ" sz="1600" dirty="0">
                <a:latin typeface="Arial" charset="0"/>
              </a:rPr>
              <a:t> v počáteční generaci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6542444" y="5031331"/>
            <a:ext cx="815787" cy="336735"/>
          </a:xfrm>
          <a:prstGeom prst="wedgeRectCallout">
            <a:avLst>
              <a:gd name="adj1" fmla="val -48273"/>
              <a:gd name="adj2" fmla="val -12470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= 1 - </a:t>
            </a:r>
            <a:r>
              <a:rPr lang="cs-CZ" sz="1600" i="1" dirty="0">
                <a:latin typeface="Arial" charset="0"/>
              </a:rPr>
              <a:t>p</a:t>
            </a:r>
            <a:endParaRPr lang="cs-CZ" sz="1600" dirty="0">
              <a:latin typeface="Arial" charset="0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1550894" y="4665569"/>
            <a:ext cx="2311102" cy="618229"/>
          </a:xfrm>
          <a:prstGeom prst="wedgeRectCallout">
            <a:avLst>
              <a:gd name="adj1" fmla="val 57222"/>
              <a:gd name="adj2" fmla="val -1278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závisí pouze na Var, </a:t>
            </a:r>
            <a:r>
              <a:rPr lang="cs-CZ" sz="1600" i="1" dirty="0">
                <a:latin typeface="Arial" charset="0"/>
              </a:rPr>
              <a:t>p</a:t>
            </a:r>
            <a:r>
              <a:rPr lang="cs-CZ" sz="1600" dirty="0">
                <a:latin typeface="Arial" charset="0"/>
              </a:rPr>
              <a:t>, </a:t>
            </a:r>
            <a:r>
              <a:rPr lang="cs-CZ" sz="1600" i="1" dirty="0">
                <a:latin typeface="Arial" charset="0"/>
              </a:rPr>
              <a:t>q</a:t>
            </a:r>
            <a:r>
              <a:rPr lang="cs-CZ" sz="1600" dirty="0">
                <a:latin typeface="Arial" charset="0"/>
              </a:rPr>
              <a:t> a </a:t>
            </a:r>
            <a:r>
              <a:rPr lang="cs-CZ" sz="1600" i="1" dirty="0">
                <a:latin typeface="Arial" charset="0"/>
              </a:rPr>
              <a:t>t</a:t>
            </a:r>
            <a:r>
              <a:rPr lang="cs-CZ" sz="1600" dirty="0">
                <a:latin typeface="Arial" charset="0"/>
              </a:rPr>
              <a:t>, </a:t>
            </a:r>
            <a:r>
              <a:rPr lang="cs-CZ" sz="1600" u="sng" dirty="0">
                <a:latin typeface="Arial" charset="0"/>
              </a:rPr>
              <a:t>nezávisí na </a:t>
            </a:r>
            <a:r>
              <a:rPr lang="cs-CZ" sz="1600" i="1" u="sng" dirty="0">
                <a:latin typeface="Arial" charset="0"/>
              </a:rPr>
              <a:t>N</a:t>
            </a:r>
            <a:r>
              <a:rPr lang="cs-CZ" sz="1600" dirty="0">
                <a:latin typeface="Arial" charset="0"/>
              </a:rPr>
              <a:t>!</a:t>
            </a: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6015317" y="1061758"/>
            <a:ext cx="2902772" cy="939164"/>
          </a:xfrm>
          <a:prstGeom prst="wedgeRectCallout">
            <a:avLst>
              <a:gd name="adj1" fmla="val -93766"/>
              <a:gd name="adj2" fmla="val -1275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s </a:t>
            </a:r>
            <a:r>
              <a:rPr lang="cs-CZ" sz="16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   Var  </a:t>
            </a:r>
            <a:r>
              <a:rPr lang="cs-CZ" sz="1600" dirty="0" err="1">
                <a:latin typeface="Arial" pitchFamily="34" charset="0"/>
                <a:cs typeface="Arial" pitchFamily="34" charset="0"/>
                <a:sym typeface="Symbol"/>
              </a:rPr>
              <a:t>Var</a:t>
            </a:r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1600" dirty="0" err="1">
                <a:latin typeface="Arial" pitchFamily="34" charset="0"/>
                <a:cs typeface="Arial" pitchFamily="34" charset="0"/>
                <a:sym typeface="Symbol"/>
              </a:rPr>
              <a:t>max</a:t>
            </a:r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1600" i="1" dirty="0" err="1">
                <a:latin typeface="Arial" pitchFamily="34" charset="0"/>
                <a:cs typeface="Arial" pitchFamily="34" charset="0"/>
                <a:sym typeface="Symbol"/>
              </a:rPr>
              <a:t>pq</a:t>
            </a:r>
            <a:endParaRPr lang="cs-CZ" sz="1600" dirty="0">
              <a:latin typeface="Arial" pitchFamily="34" charset="0"/>
              <a:cs typeface="Arial" pitchFamily="34" charset="0"/>
              <a:sym typeface="Symbol"/>
            </a:endParaRPr>
          </a:p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(= stav, kdy všechny alely buď fixovány, nebo ztraceny)</a:t>
            </a:r>
            <a:endParaRPr lang="cs-CZ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561192"/>
            <a:ext cx="8396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15: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rodiče 19 jedinců z 1979 jako referenční generace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20,1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= 48,1  239 %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806" y="559399"/>
            <a:ext cx="2520557" cy="16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39750" y="2373856"/>
            <a:ext cx="839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, drift a ztráta alelické </a:t>
            </a: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diverzity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u="sng" dirty="0">
                <a:latin typeface="Arial" pitchFamily="34" charset="0"/>
                <a:cs typeface="Arial" pitchFamily="34" charset="0"/>
              </a:rPr>
              <a:t>Ani </a:t>
            </a:r>
            <a:r>
              <a:rPr lang="cs-CZ" sz="2000" u="sng" dirty="0" err="1">
                <a:latin typeface="Arial" pitchFamily="34" charset="0"/>
                <a:cs typeface="Arial" pitchFamily="34" charset="0"/>
              </a:rPr>
              <a:t>démový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, ani rodokmenový </a:t>
            </a:r>
            <a:r>
              <a:rPr lang="cs-CZ" sz="2000" u="sng" dirty="0" err="1"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nemá přímý dopad na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frekvence alel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sám o sobě ani nezrychluje, ani nezpomaluje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ztrátu genetické variability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 mnoha reálných, početně omezených populacích existuje negativní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korelace mezi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inbreedingem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 variabilitou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drift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ne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je skutečnou příčinou ztráty genetické variability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nezpůsobuje ztrátu alelické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diverzity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malých populacích,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její příčinou je samotné omezení velikosti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462263"/>
            <a:ext cx="868859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Srovnání </a:t>
            </a:r>
            <a:r>
              <a:rPr lang="cs-CZ" sz="20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0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je citlivá k počtu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rodičů</a:t>
            </a:r>
          </a:p>
          <a:p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je citlivá k počtu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potomků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Př.: redukce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21. generaci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z 1000 na 4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a zvýšení na 1000	ve 22. generaci: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gamety náhodně vybrány z 1000 rodičů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4 jedinci v gen. 21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pravděpodobnost, že dvě vybrané gamety od stejného rodiče = 1/1000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pravděpodobnost, že se tyto gamety účastnily samooplození a jsou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IBD = ½ 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prům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ve 21. generaci = 1/2000  </a:t>
            </a:r>
            <a:r>
              <a:rPr lang="cs-CZ" sz="2000" i="1" u="sng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 = 1000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(při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4!)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vybráno pouze 8 gamet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(21) =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pq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/8  </a:t>
            </a:r>
            <a:r>
              <a:rPr lang="cs-CZ" sz="2000" i="1" u="sng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(21) = 4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(při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4)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784511" y="311971"/>
            <a:ext cx="3943350" cy="2559779"/>
            <a:chOff x="4784511" y="311971"/>
            <a:chExt cx="3943350" cy="2559779"/>
          </a:xfrm>
        </p:grpSpPr>
        <p:pic>
          <p:nvPicPr>
            <p:cNvPr id="2" name="Obrázek 9" descr="III.jpg"/>
            <p:cNvPicPr>
              <a:picLocks noChangeAspect="1"/>
            </p:cNvPicPr>
            <p:nvPr/>
          </p:nvPicPr>
          <p:blipFill>
            <a:blip r:embed="rId2" cstate="print"/>
            <a:srcRect t="50279"/>
            <a:stretch>
              <a:fillRect/>
            </a:stretch>
          </p:blipFill>
          <p:spPr bwMode="auto">
            <a:xfrm>
              <a:off x="4784511" y="311971"/>
              <a:ext cx="3943350" cy="255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bdélník 3"/>
            <p:cNvSpPr/>
            <p:nvPr/>
          </p:nvSpPr>
          <p:spPr>
            <a:xfrm>
              <a:off x="5893095" y="388089"/>
              <a:ext cx="82403" cy="2408900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1558695" y="2410100"/>
            <a:ext cx="5810362" cy="3902417"/>
            <a:chOff x="1484555" y="2130013"/>
            <a:chExt cx="5810362" cy="3902417"/>
          </a:xfrm>
        </p:grpSpPr>
        <p:pic>
          <p:nvPicPr>
            <p:cNvPr id="10650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4555" y="2130013"/>
              <a:ext cx="5810362" cy="390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Přímá spojovací čára 11"/>
            <p:cNvCxnSpPr/>
            <p:nvPr/>
          </p:nvCxnSpPr>
          <p:spPr>
            <a:xfrm flipH="1">
              <a:off x="2098766" y="2577737"/>
              <a:ext cx="5007428" cy="2952206"/>
            </a:xfrm>
            <a:prstGeom prst="line">
              <a:avLst/>
            </a:prstGeom>
            <a:ln w="381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Volný tvar 13"/>
            <p:cNvSpPr/>
            <p:nvPr/>
          </p:nvSpPr>
          <p:spPr>
            <a:xfrm>
              <a:off x="2087672" y="5486400"/>
              <a:ext cx="5001106" cy="51059"/>
            </a:xfrm>
            <a:custGeom>
              <a:avLst/>
              <a:gdLst>
                <a:gd name="connsiteX0" fmla="*/ 6010365 w 6010365"/>
                <a:gd name="connsiteY0" fmla="*/ 348343 h 449943"/>
                <a:gd name="connsiteX1" fmla="*/ 994228 w 6010365"/>
                <a:gd name="connsiteY1" fmla="*/ 391886 h 449943"/>
                <a:gd name="connsiteX2" fmla="*/ 44994 w 6010365"/>
                <a:gd name="connsiteY2" fmla="*/ 0 h 449943"/>
                <a:gd name="connsiteX0" fmla="*/ 5016137 w 5016137"/>
                <a:gd name="connsiteY0" fmla="*/ 0 h 101600"/>
                <a:gd name="connsiteX1" fmla="*/ 0 w 5016137"/>
                <a:gd name="connsiteY1" fmla="*/ 43543 h 101600"/>
                <a:gd name="connsiteX0" fmla="*/ 5016137 w 5016137"/>
                <a:gd name="connsiteY0" fmla="*/ 60325 h 111125"/>
                <a:gd name="connsiteX1" fmla="*/ 0 w 5016137"/>
                <a:gd name="connsiteY1" fmla="*/ 103868 h 111125"/>
                <a:gd name="connsiteX0" fmla="*/ 5016137 w 5016137"/>
                <a:gd name="connsiteY0" fmla="*/ 0 h 43543"/>
                <a:gd name="connsiteX1" fmla="*/ 0 w 5016137"/>
                <a:gd name="connsiteY1" fmla="*/ 43543 h 43543"/>
                <a:gd name="connsiteX0" fmla="*/ 5016137 w 5016137"/>
                <a:gd name="connsiteY0" fmla="*/ 0 h 43543"/>
                <a:gd name="connsiteX1" fmla="*/ 0 w 5016137"/>
                <a:gd name="connsiteY1" fmla="*/ 43543 h 43543"/>
                <a:gd name="connsiteX0" fmla="*/ 5016137 w 5016137"/>
                <a:gd name="connsiteY0" fmla="*/ 0 h 43543"/>
                <a:gd name="connsiteX1" fmla="*/ 587888 w 5016137"/>
                <a:gd name="connsiteY1" fmla="*/ 37578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60125 h 111184"/>
                <a:gd name="connsiteX1" fmla="*/ 592899 w 5001106"/>
                <a:gd name="connsiteY1" fmla="*/ 67641 h 111184"/>
                <a:gd name="connsiteX2" fmla="*/ 0 w 5001106"/>
                <a:gd name="connsiteY2" fmla="*/ 111184 h 111184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1106" h="51059">
                  <a:moveTo>
                    <a:pt x="5001106" y="0"/>
                  </a:moveTo>
                  <a:lnTo>
                    <a:pt x="592899" y="7516"/>
                  </a:lnTo>
                  <a:cubicBezTo>
                    <a:pt x="395267" y="9504"/>
                    <a:pt x="192622" y="11493"/>
                    <a:pt x="0" y="51059"/>
                  </a:cubicBezTo>
                </a:path>
              </a:pathLst>
            </a:cu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2446153" y="319624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démový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4555" y="1152525"/>
            <a:ext cx="2962275" cy="800100"/>
          </a:xfrm>
          <a:prstGeom prst="rect">
            <a:avLst/>
          </a:prstGeom>
          <a:noFill/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2687" y="1152525"/>
            <a:ext cx="1781175" cy="800100"/>
          </a:xfrm>
          <a:prstGeom prst="rect">
            <a:avLst/>
          </a:prstGeom>
          <a:noFill/>
        </p:spPr>
      </p:pic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6010699" y="3787081"/>
            <a:ext cx="2228850" cy="1145933"/>
          </a:xfrm>
          <a:prstGeom prst="wedgeRectCallout">
            <a:avLst>
              <a:gd name="adj1" fmla="val -35158"/>
              <a:gd name="adj2" fmla="val 119277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s rostoucím </a:t>
            </a:r>
            <a:r>
              <a:rPr lang="cs-CZ" sz="1600" i="1" dirty="0">
                <a:latin typeface="Arial" charset="0"/>
              </a:rPr>
              <a:t>N</a:t>
            </a:r>
            <a:r>
              <a:rPr lang="cs-CZ" sz="1600" dirty="0">
                <a:latin typeface="Arial" charset="0"/>
              </a:rPr>
              <a:t> role driftu klesá </a:t>
            </a:r>
            <a:r>
              <a:rPr lang="cs-CZ" sz="1600" dirty="0">
                <a:latin typeface="Arial" charset="0"/>
                <a:sym typeface="Symbol"/>
              </a:rPr>
              <a:t> víceméně náhodné oplození</a:t>
            </a:r>
            <a:endParaRPr lang="cs-CZ" sz="1600" dirty="0">
              <a:latin typeface="Arial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1782944" y="6073416"/>
            <a:ext cx="1012881" cy="430213"/>
          </a:xfrm>
          <a:prstGeom prst="wedgeRectCallout">
            <a:avLst>
              <a:gd name="adj1" fmla="val 20829"/>
              <a:gd name="adj2" fmla="val -12106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err="1">
                <a:latin typeface="Arial" charset="0"/>
              </a:rPr>
              <a:t>N</a:t>
            </a:r>
            <a:r>
              <a:rPr lang="cs-CZ" sz="1600" i="1" baseline="-25000" dirty="0" err="1">
                <a:latin typeface="Arial" charset="0"/>
              </a:rPr>
              <a:t>eF</a:t>
            </a:r>
            <a:r>
              <a:rPr lang="cs-CZ" sz="1600" dirty="0">
                <a:latin typeface="Arial" charset="0"/>
              </a:rPr>
              <a:t> = 5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6515740" y="2065756"/>
            <a:ext cx="2291733" cy="430213"/>
          </a:xfrm>
          <a:prstGeom prst="wedgeRectCallout">
            <a:avLst>
              <a:gd name="adj1" fmla="val -27843"/>
              <a:gd name="adj2" fmla="val -81033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při </a:t>
            </a:r>
            <a:r>
              <a:rPr lang="cs-CZ" i="1" dirty="0">
                <a:latin typeface="Arial" charset="0"/>
              </a:rPr>
              <a:t>F</a:t>
            </a:r>
            <a:r>
              <a:rPr lang="cs-CZ" baseline="-25000" dirty="0">
                <a:latin typeface="Arial" charset="0"/>
              </a:rPr>
              <a:t>IS</a:t>
            </a:r>
            <a:r>
              <a:rPr lang="cs-CZ" dirty="0">
                <a:latin typeface="Arial" charset="0"/>
              </a:rPr>
              <a:t> = 0 </a:t>
            </a:r>
            <a:r>
              <a:rPr lang="cs-CZ" i="1" dirty="0" err="1">
                <a:latin typeface="Arial" charset="0"/>
              </a:rPr>
              <a:t>N</a:t>
            </a:r>
            <a:r>
              <a:rPr lang="cs-CZ" i="1" baseline="-25000" dirty="0" err="1">
                <a:latin typeface="Arial" charset="0"/>
              </a:rPr>
              <a:t>eF</a:t>
            </a:r>
            <a:r>
              <a:rPr lang="cs-CZ" dirty="0">
                <a:latin typeface="Arial" charset="0"/>
              </a:rPr>
              <a:t> = </a:t>
            </a:r>
            <a:r>
              <a:rPr lang="cs-CZ" i="1" dirty="0" err="1">
                <a:latin typeface="Arial" charset="0"/>
              </a:rPr>
              <a:t>N</a:t>
            </a:r>
            <a:r>
              <a:rPr lang="cs-CZ" i="1" baseline="-25000" dirty="0" err="1">
                <a:latin typeface="Arial" charset="0"/>
              </a:rPr>
              <a:t>eV</a:t>
            </a:r>
            <a:endParaRPr lang="cs-CZ" i="1" baseline="-25000" dirty="0">
              <a:latin typeface="Arial" charset="0"/>
            </a:endParaRP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3240411" y="3119087"/>
            <a:ext cx="1012881" cy="422796"/>
          </a:xfrm>
          <a:prstGeom prst="wedgeRectCallout">
            <a:avLst>
              <a:gd name="adj1" fmla="val -22106"/>
              <a:gd name="adj2" fmla="val 48727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F</a:t>
            </a:r>
            <a:r>
              <a:rPr lang="cs-CZ" sz="1600" baseline="-25000" dirty="0">
                <a:latin typeface="Arial" charset="0"/>
              </a:rPr>
              <a:t>IS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  <a:sym typeface="Symbol"/>
              </a:rPr>
              <a:t>= 0,1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127298" y="543697"/>
            <a:ext cx="2291733" cy="728953"/>
          </a:xfrm>
          <a:prstGeom prst="wedgeRectCallout">
            <a:avLst>
              <a:gd name="adj1" fmla="val 76040"/>
              <a:gd name="adj2" fmla="val 4634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s rostoucím </a:t>
            </a:r>
            <a:r>
              <a:rPr lang="cs-CZ" i="1" dirty="0">
                <a:latin typeface="Arial" charset="0"/>
              </a:rPr>
              <a:t>N</a:t>
            </a:r>
            <a:r>
              <a:rPr lang="cs-CZ" dirty="0">
                <a:latin typeface="Arial" charset="0"/>
              </a:rPr>
              <a:t> se </a:t>
            </a:r>
            <a:r>
              <a:rPr lang="cs-CZ" i="1" dirty="0" err="1">
                <a:latin typeface="Arial" charset="0"/>
              </a:rPr>
              <a:t>N</a:t>
            </a:r>
            <a:r>
              <a:rPr lang="cs-CZ" i="1" baseline="-25000" dirty="0" err="1">
                <a:latin typeface="Arial" charset="0"/>
              </a:rPr>
              <a:t>eF</a:t>
            </a:r>
            <a:r>
              <a:rPr lang="cs-CZ" dirty="0">
                <a:latin typeface="Arial" charset="0"/>
              </a:rPr>
              <a:t> moc nezvětšuje</a:t>
            </a:r>
            <a:endParaRPr lang="cs-CZ" i="1" baseline="-25000" dirty="0">
              <a:latin typeface="Arial" charset="0"/>
            </a:endParaRPr>
          </a:p>
        </p:txBody>
      </p:sp>
      <p:sp>
        <p:nvSpPr>
          <p:cNvPr id="17" name="AutoShape 30"/>
          <p:cNvSpPr>
            <a:spLocks noChangeArrowheads="1"/>
          </p:cNvSpPr>
          <p:nvPr/>
        </p:nvSpPr>
        <p:spPr bwMode="auto">
          <a:xfrm>
            <a:off x="6680498" y="234776"/>
            <a:ext cx="2291733" cy="728953"/>
          </a:xfrm>
          <a:prstGeom prst="wedgeRectCallout">
            <a:avLst>
              <a:gd name="adj1" fmla="val -38628"/>
              <a:gd name="adj2" fmla="val 8363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s rostoucím </a:t>
            </a:r>
            <a:r>
              <a:rPr lang="cs-CZ" i="1" dirty="0">
                <a:latin typeface="Arial" charset="0"/>
              </a:rPr>
              <a:t>N</a:t>
            </a:r>
            <a:r>
              <a:rPr lang="cs-CZ" dirty="0">
                <a:latin typeface="Arial" charset="0"/>
              </a:rPr>
              <a:t> se </a:t>
            </a:r>
            <a:r>
              <a:rPr lang="cs-CZ" i="1" dirty="0" err="1">
                <a:latin typeface="Arial" charset="0"/>
              </a:rPr>
              <a:t>N</a:t>
            </a:r>
            <a:r>
              <a:rPr lang="cs-CZ" i="1" baseline="-25000" dirty="0" err="1">
                <a:latin typeface="Arial" charset="0"/>
              </a:rPr>
              <a:t>eV</a:t>
            </a:r>
            <a:r>
              <a:rPr lang="cs-CZ" dirty="0">
                <a:latin typeface="Arial" charset="0"/>
              </a:rPr>
              <a:t> zvětšuje</a:t>
            </a:r>
            <a:endParaRPr lang="cs-CZ" i="1" baseline="-25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906" y="213667"/>
            <a:ext cx="912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rozdíly v počtu potomků (rozpor s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rozdělením):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32414" y="1884594"/>
            <a:ext cx="5050549" cy="375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ovéPole 18"/>
          <p:cNvSpPr txBox="1"/>
          <p:nvPr/>
        </p:nvSpPr>
        <p:spPr>
          <a:xfrm>
            <a:off x="523875" y="814039"/>
            <a:ext cx="3720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>
                <a:latin typeface="Arial" pitchFamily="34" charset="0"/>
                <a:cs typeface="Arial" pitchFamily="34" charset="0"/>
              </a:rPr>
              <a:t>počet potomků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family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size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závisí na rozptylu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</a:p>
        </p:txBody>
      </p:sp>
      <p:grpSp>
        <p:nvGrpSpPr>
          <p:cNvPr id="30" name="Skupina 29"/>
          <p:cNvGrpSpPr/>
          <p:nvPr/>
        </p:nvGrpSpPr>
        <p:grpSpPr>
          <a:xfrm>
            <a:off x="3334217" y="5879504"/>
            <a:ext cx="2352703" cy="811227"/>
            <a:chOff x="2431169" y="5712236"/>
            <a:chExt cx="2352703" cy="811227"/>
          </a:xfrm>
        </p:grpSpPr>
        <p:sp>
          <p:nvSpPr>
            <p:cNvPr id="15" name="AutoShape 30"/>
            <p:cNvSpPr>
              <a:spLocks noChangeArrowheads="1"/>
            </p:cNvSpPr>
            <p:nvPr/>
          </p:nvSpPr>
          <p:spPr bwMode="auto">
            <a:xfrm>
              <a:off x="2431169" y="5712236"/>
              <a:ext cx="2352703" cy="811227"/>
            </a:xfrm>
            <a:prstGeom prst="wedgeRectCallout">
              <a:avLst>
                <a:gd name="adj1" fmla="val -32568"/>
                <a:gd name="adj2" fmla="val -76745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dirty="0">
                  <a:latin typeface="Arial" charset="0"/>
                </a:rPr>
                <a:t>Pokud Var(</a:t>
              </a:r>
              <a:r>
                <a:rPr lang="cs-CZ" i="1" dirty="0">
                  <a:latin typeface="Arial" charset="0"/>
                </a:rPr>
                <a:t>k</a:t>
              </a:r>
              <a:r>
                <a:rPr lang="cs-CZ" dirty="0">
                  <a:latin typeface="Arial" charset="0"/>
                </a:rPr>
                <a:t>) </a:t>
              </a:r>
              <a:r>
                <a:rPr lang="cs-CZ" dirty="0">
                  <a:latin typeface="Arial" charset="0"/>
                  <a:sym typeface="Symbol"/>
                </a:rPr>
                <a:t></a:t>
              </a:r>
              <a:r>
                <a:rPr lang="cs-CZ" dirty="0">
                  <a:latin typeface="Arial" charset="0"/>
                </a:rPr>
                <a:t> </a:t>
              </a:r>
              <a:r>
                <a:rPr lang="cs-CZ" i="1" dirty="0" err="1">
                  <a:latin typeface="Arial" charset="0"/>
                </a:rPr>
                <a:t>k</a:t>
              </a:r>
              <a:r>
                <a:rPr lang="cs-CZ" dirty="0">
                  <a:latin typeface="Arial" charset="0"/>
                </a:rPr>
                <a:t>,</a:t>
              </a:r>
            </a:p>
            <a:p>
              <a:pPr algn="ctr"/>
              <a:r>
                <a:rPr lang="cs-CZ" dirty="0">
                  <a:latin typeface="Arial" charset="0"/>
                  <a:sym typeface="Symbol"/>
                </a:rPr>
                <a:t> </a:t>
              </a:r>
              <a:r>
                <a:rPr lang="cs-CZ" i="1" dirty="0">
                  <a:latin typeface="Arial" charset="0"/>
                  <a:sym typeface="Symbol"/>
                </a:rPr>
                <a:t>N</a:t>
              </a:r>
              <a:r>
                <a:rPr lang="cs-CZ" i="1" baseline="-25000" dirty="0">
                  <a:latin typeface="Arial" charset="0"/>
                  <a:sym typeface="Symbol"/>
                </a:rPr>
                <a:t>e</a:t>
              </a:r>
              <a:r>
                <a:rPr lang="cs-CZ" i="1" dirty="0">
                  <a:latin typeface="Arial" charset="0"/>
                  <a:sym typeface="Symbol"/>
                </a:rPr>
                <a:t> </a:t>
              </a:r>
              <a:r>
                <a:rPr lang="cs-CZ" dirty="0">
                  <a:latin typeface="Arial" charset="0"/>
                  <a:sym typeface="Symbol"/>
                </a:rPr>
                <a:t> </a:t>
              </a:r>
              <a:r>
                <a:rPr lang="cs-CZ" i="1" dirty="0">
                  <a:latin typeface="Arial" charset="0"/>
                  <a:sym typeface="Symbol"/>
                </a:rPr>
                <a:t>N</a:t>
              </a:r>
              <a:endParaRPr lang="cs-CZ" dirty="0">
                <a:latin typeface="Arial" charset="0"/>
              </a:endParaRPr>
            </a:p>
          </p:txBody>
        </p:sp>
        <p:cxnSp>
          <p:nvCxnSpPr>
            <p:cNvPr id="21" name="Přímá spojovací čára 20"/>
            <p:cNvCxnSpPr/>
            <p:nvPr/>
          </p:nvCxnSpPr>
          <p:spPr>
            <a:xfrm flipH="1">
              <a:off x="4322202" y="5865019"/>
              <a:ext cx="135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Skupina 33"/>
          <p:cNvGrpSpPr/>
          <p:nvPr/>
        </p:nvGrpSpPr>
        <p:grpSpPr>
          <a:xfrm>
            <a:off x="323589" y="5879504"/>
            <a:ext cx="2843357" cy="811227"/>
            <a:chOff x="2431169" y="5712236"/>
            <a:chExt cx="2352703" cy="811227"/>
          </a:xfrm>
        </p:grpSpPr>
        <p:sp>
          <p:nvSpPr>
            <p:cNvPr id="35" name="AutoShape 30"/>
            <p:cNvSpPr>
              <a:spLocks noChangeArrowheads="1"/>
            </p:cNvSpPr>
            <p:nvPr/>
          </p:nvSpPr>
          <p:spPr bwMode="auto">
            <a:xfrm>
              <a:off x="2431169" y="5712236"/>
              <a:ext cx="2352703" cy="811227"/>
            </a:xfrm>
            <a:prstGeom prst="wedgeRectCallout">
              <a:avLst>
                <a:gd name="adj1" fmla="val 13256"/>
                <a:gd name="adj2" fmla="val -83432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dirty="0">
                  <a:latin typeface="Arial" charset="0"/>
                </a:rPr>
                <a:t>Předpoklad WF modelu:  Var(</a:t>
              </a:r>
              <a:r>
                <a:rPr lang="cs-CZ" i="1" dirty="0">
                  <a:latin typeface="Arial" charset="0"/>
                </a:rPr>
                <a:t>k</a:t>
              </a:r>
              <a:r>
                <a:rPr lang="cs-CZ" dirty="0">
                  <a:latin typeface="Arial" charset="0"/>
                </a:rPr>
                <a:t>) </a:t>
              </a:r>
              <a:r>
                <a:rPr lang="cs-CZ" dirty="0">
                  <a:latin typeface="Arial" charset="0"/>
                  <a:sym typeface="Symbol"/>
                </a:rPr>
                <a:t>=</a:t>
              </a:r>
              <a:r>
                <a:rPr lang="cs-CZ" dirty="0">
                  <a:latin typeface="Arial" charset="0"/>
                </a:rPr>
                <a:t> </a:t>
              </a:r>
              <a:r>
                <a:rPr lang="cs-CZ" i="1" dirty="0" err="1">
                  <a:latin typeface="Arial" charset="0"/>
                </a:rPr>
                <a:t>k</a:t>
              </a:r>
              <a:endParaRPr lang="cs-CZ" dirty="0">
                <a:latin typeface="Arial" charset="0"/>
              </a:endParaRPr>
            </a:p>
          </p:txBody>
        </p:sp>
        <p:cxnSp>
          <p:nvCxnSpPr>
            <p:cNvPr id="36" name="Přímá spojovací čára 35"/>
            <p:cNvCxnSpPr/>
            <p:nvPr/>
          </p:nvCxnSpPr>
          <p:spPr>
            <a:xfrm flipH="1">
              <a:off x="3925616" y="6143626"/>
              <a:ext cx="135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6287884" y="5288288"/>
            <a:ext cx="2352703" cy="814945"/>
            <a:chOff x="6609159" y="2775748"/>
            <a:chExt cx="2352703" cy="814945"/>
          </a:xfrm>
        </p:grpSpPr>
        <p:grpSp>
          <p:nvGrpSpPr>
            <p:cNvPr id="31" name="Skupina 30"/>
            <p:cNvGrpSpPr/>
            <p:nvPr/>
          </p:nvGrpSpPr>
          <p:grpSpPr>
            <a:xfrm>
              <a:off x="6609159" y="2775748"/>
              <a:ext cx="2352703" cy="811227"/>
              <a:chOff x="2431169" y="5712236"/>
              <a:chExt cx="2352703" cy="811227"/>
            </a:xfrm>
          </p:grpSpPr>
          <p:sp>
            <p:nvSpPr>
              <p:cNvPr id="32" name="AutoShape 30"/>
              <p:cNvSpPr>
                <a:spLocks noChangeArrowheads="1"/>
              </p:cNvSpPr>
              <p:nvPr/>
            </p:nvSpPr>
            <p:spPr bwMode="auto">
              <a:xfrm>
                <a:off x="2431169" y="5712236"/>
                <a:ext cx="2352703" cy="811227"/>
              </a:xfrm>
              <a:prstGeom prst="wedgeRectCallout">
                <a:avLst>
                  <a:gd name="adj1" fmla="val -72451"/>
                  <a:gd name="adj2" fmla="val -49958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dirty="0">
                    <a:latin typeface="Arial" charset="0"/>
                  </a:rPr>
                  <a:t>Pokud Var(</a:t>
                </a:r>
                <a:r>
                  <a:rPr lang="cs-CZ" i="1" dirty="0">
                    <a:latin typeface="Arial" charset="0"/>
                  </a:rPr>
                  <a:t>k</a:t>
                </a:r>
                <a:r>
                  <a:rPr lang="cs-CZ" dirty="0">
                    <a:latin typeface="Arial" charset="0"/>
                  </a:rPr>
                  <a:t>) </a:t>
                </a:r>
                <a:r>
                  <a:rPr lang="cs-CZ" dirty="0">
                    <a:latin typeface="Arial" charset="0"/>
                    <a:sym typeface="Symbol"/>
                  </a:rPr>
                  <a:t></a:t>
                </a:r>
                <a:r>
                  <a:rPr lang="cs-CZ" dirty="0">
                    <a:latin typeface="Arial" charset="0"/>
                  </a:rPr>
                  <a:t> </a:t>
                </a:r>
                <a:r>
                  <a:rPr lang="cs-CZ" i="1" dirty="0" err="1">
                    <a:latin typeface="Arial" charset="0"/>
                  </a:rPr>
                  <a:t>k</a:t>
                </a:r>
                <a:r>
                  <a:rPr lang="cs-CZ" dirty="0">
                    <a:latin typeface="Arial" charset="0"/>
                  </a:rPr>
                  <a:t>,</a:t>
                </a:r>
              </a:p>
              <a:p>
                <a:pPr algn="ctr"/>
                <a:r>
                  <a:rPr lang="cs-CZ" dirty="0">
                    <a:latin typeface="Arial" charset="0"/>
                    <a:sym typeface="Symbol"/>
                  </a:rPr>
                  <a:t> </a:t>
                </a:r>
                <a:r>
                  <a:rPr lang="cs-CZ" i="1" dirty="0">
                    <a:latin typeface="Arial" charset="0"/>
                    <a:sym typeface="Symbol"/>
                  </a:rPr>
                  <a:t>N</a:t>
                </a:r>
                <a:r>
                  <a:rPr lang="cs-CZ" i="1" baseline="-25000" dirty="0">
                    <a:latin typeface="Arial" charset="0"/>
                    <a:sym typeface="Symbol"/>
                  </a:rPr>
                  <a:t>e</a:t>
                </a:r>
                <a:r>
                  <a:rPr lang="cs-CZ" i="1" dirty="0">
                    <a:latin typeface="Arial" charset="0"/>
                    <a:sym typeface="Symbol"/>
                  </a:rPr>
                  <a:t> </a:t>
                </a:r>
                <a:r>
                  <a:rPr lang="cs-CZ" dirty="0">
                    <a:latin typeface="Arial" charset="0"/>
                    <a:sym typeface="Symbol"/>
                  </a:rPr>
                  <a:t> </a:t>
                </a:r>
                <a:r>
                  <a:rPr lang="cs-CZ" i="1" dirty="0">
                    <a:latin typeface="Arial" charset="0"/>
                    <a:sym typeface="Symbol"/>
                  </a:rPr>
                  <a:t>N</a:t>
                </a:r>
                <a:r>
                  <a:rPr lang="cs-CZ" dirty="0">
                    <a:latin typeface="Arial" charset="0"/>
                    <a:sym typeface="Symbol"/>
                  </a:rPr>
                  <a:t>!</a:t>
                </a:r>
                <a:endParaRPr lang="cs-CZ" dirty="0">
                  <a:latin typeface="Arial" charset="0"/>
                </a:endParaRPr>
              </a:p>
            </p:txBody>
          </p:sp>
          <p:cxnSp>
            <p:nvCxnSpPr>
              <p:cNvPr id="33" name="Přímá spojovací čára 32"/>
              <p:cNvCxnSpPr/>
              <p:nvPr/>
            </p:nvCxnSpPr>
            <p:spPr>
              <a:xfrm flipH="1">
                <a:off x="4322202" y="5865019"/>
                <a:ext cx="1354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bdélník 36"/>
            <p:cNvSpPr/>
            <p:nvPr/>
          </p:nvSpPr>
          <p:spPr>
            <a:xfrm>
              <a:off x="6612673" y="2776654"/>
              <a:ext cx="2341756" cy="814039"/>
            </a:xfrm>
            <a:prstGeom prst="rect">
              <a:avLst/>
            </a:prstGeom>
            <a:noFill/>
            <a:ln w="57150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8379" y="2092410"/>
            <a:ext cx="2600325" cy="733425"/>
          </a:xfrm>
          <a:prstGeom prst="rect">
            <a:avLst/>
          </a:prstGeo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3136" y="3830594"/>
            <a:ext cx="1962150" cy="723900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6293708" y="3295135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pro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2: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6902920" y="902041"/>
            <a:ext cx="1944518" cy="728953"/>
          </a:xfrm>
          <a:prstGeom prst="wedgeRectCallout">
            <a:avLst>
              <a:gd name="adj1" fmla="val 2889"/>
              <a:gd name="adj2" fmla="val 11302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velikost populace rodičů</a:t>
            </a:r>
            <a:endParaRPr lang="cs-CZ" i="1" baseline="-25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750" y="346075"/>
            <a:ext cx="8534709" cy="2759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180000"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Buriho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experimentu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každé generaci = 8 samců a 8 samic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16)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jednotlivé populace dospívaly k fixaci/extinkci alel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dříve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než předpoklad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10–11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důvodem např. menší počet samců, kteří se úspěšně reprodukovali nebo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vyšší rozptyl potomstva (tj.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např. pokud reprodukce jen 6 samců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 8 samic a Var(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= 3,5 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10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732" y="2412768"/>
            <a:ext cx="3407469" cy="419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906" y="213667"/>
            <a:ext cx="912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rozdíly v počtu potomků (rozpor s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rozdělením):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079" y="1152525"/>
            <a:ext cx="4137660" cy="280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327" y="1152525"/>
            <a:ext cx="4216749" cy="281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750" y="4573356"/>
            <a:ext cx="86196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čím větší rozptyl počtu potomků, tím nižší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i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endParaRPr lang="cs-CZ" sz="2000" i="1" baseline="-25000" dirty="0">
              <a:latin typeface="Arial" pitchFamily="34" charset="0"/>
              <a:cs typeface="Arial" pitchFamily="34" charset="0"/>
            </a:endParaRPr>
          </a:p>
          <a:p>
            <a:pPr defTabSz="36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pokud populace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roste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 2)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citlivější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 rozptylu počtu potomků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než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pokud populace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klesá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 2)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méně citlivá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k rozptylu počtu potomků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 než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842904" y="2874904"/>
            <a:ext cx="3443111" cy="316089"/>
          </a:xfrm>
          <a:custGeom>
            <a:avLst/>
            <a:gdLst>
              <a:gd name="connsiteX0" fmla="*/ 0 w 4027625"/>
              <a:gd name="connsiteY0" fmla="*/ 0 h 373161"/>
              <a:gd name="connsiteX1" fmla="*/ 3454400 w 4027625"/>
              <a:gd name="connsiteY1" fmla="*/ 319852 h 373161"/>
              <a:gd name="connsiteX2" fmla="*/ 3439348 w 4027625"/>
              <a:gd name="connsiteY2" fmla="*/ 319852 h 373161"/>
              <a:gd name="connsiteX0" fmla="*/ 0 w 4079678"/>
              <a:gd name="connsiteY0" fmla="*/ 0 h 734091"/>
              <a:gd name="connsiteX1" fmla="*/ 3454400 w 4079678"/>
              <a:gd name="connsiteY1" fmla="*/ 319852 h 734091"/>
              <a:gd name="connsiteX2" fmla="*/ 3785540 w 4079678"/>
              <a:gd name="connsiteY2" fmla="*/ 707437 h 734091"/>
              <a:gd name="connsiteX0" fmla="*/ 0 w 3785540"/>
              <a:gd name="connsiteY0" fmla="*/ 0 h 707437"/>
              <a:gd name="connsiteX1" fmla="*/ 3785540 w 3785540"/>
              <a:gd name="connsiteY1" fmla="*/ 707437 h 707437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43111" h="316089">
                <a:moveTo>
                  <a:pt x="0" y="0"/>
                </a:moveTo>
                <a:cubicBezTo>
                  <a:pt x="1158993" y="158044"/>
                  <a:pt x="2291644" y="278459"/>
                  <a:pt x="3443111" y="316089"/>
                </a:cubicBezTo>
              </a:path>
            </a:pathLst>
          </a:custGeom>
          <a:ln w="2857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861719" y="1554104"/>
            <a:ext cx="3439348" cy="1403585"/>
          </a:xfrm>
          <a:custGeom>
            <a:avLst/>
            <a:gdLst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348" h="1403585">
                <a:moveTo>
                  <a:pt x="0" y="0"/>
                </a:moveTo>
                <a:cubicBezTo>
                  <a:pt x="649738" y="817818"/>
                  <a:pt x="1732217" y="1180315"/>
                  <a:pt x="3439348" y="1403585"/>
                </a:cubicBezTo>
                <a:lnTo>
                  <a:pt x="3439348" y="1403585"/>
                </a:lnTo>
              </a:path>
            </a:pathLst>
          </a:cu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5507097" y="1315156"/>
            <a:ext cx="3221096" cy="2080919"/>
          </a:xfrm>
          <a:custGeom>
            <a:avLst/>
            <a:gdLst>
              <a:gd name="connsiteX0" fmla="*/ 0 w 4027625"/>
              <a:gd name="connsiteY0" fmla="*/ 0 h 373161"/>
              <a:gd name="connsiteX1" fmla="*/ 3454400 w 4027625"/>
              <a:gd name="connsiteY1" fmla="*/ 319852 h 373161"/>
              <a:gd name="connsiteX2" fmla="*/ 3439348 w 4027625"/>
              <a:gd name="connsiteY2" fmla="*/ 319852 h 373161"/>
              <a:gd name="connsiteX0" fmla="*/ 0 w 4079678"/>
              <a:gd name="connsiteY0" fmla="*/ 0 h 734091"/>
              <a:gd name="connsiteX1" fmla="*/ 3454400 w 4079678"/>
              <a:gd name="connsiteY1" fmla="*/ 319852 h 734091"/>
              <a:gd name="connsiteX2" fmla="*/ 3785540 w 4079678"/>
              <a:gd name="connsiteY2" fmla="*/ 707437 h 734091"/>
              <a:gd name="connsiteX0" fmla="*/ 0 w 3785540"/>
              <a:gd name="connsiteY0" fmla="*/ 0 h 707437"/>
              <a:gd name="connsiteX1" fmla="*/ 3785540 w 3785540"/>
              <a:gd name="connsiteY1" fmla="*/ 707437 h 707437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671688 w 3221096"/>
              <a:gd name="connsiteY1" fmla="*/ 1412992 h 2080919"/>
              <a:gd name="connsiteX2" fmla="*/ 3221096 w 3221096"/>
              <a:gd name="connsiteY2" fmla="*/ 2080919 h 208091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080919"/>
              <a:gd name="connsiteX1" fmla="*/ 619007 w 3221096"/>
              <a:gd name="connsiteY1" fmla="*/ 1480726 h 2080919"/>
              <a:gd name="connsiteX2" fmla="*/ 3221096 w 3221096"/>
              <a:gd name="connsiteY2" fmla="*/ 2080919 h 2080919"/>
              <a:gd name="connsiteX0" fmla="*/ 0 w 3221096"/>
              <a:gd name="connsiteY0" fmla="*/ 0 h 2080919"/>
              <a:gd name="connsiteX1" fmla="*/ 619007 w 3221096"/>
              <a:gd name="connsiteY1" fmla="*/ 1480726 h 2080919"/>
              <a:gd name="connsiteX2" fmla="*/ 3221096 w 3221096"/>
              <a:gd name="connsiteY2" fmla="*/ 2080919 h 20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1096" h="2080919">
                <a:moveTo>
                  <a:pt x="0" y="0"/>
                </a:moveTo>
                <a:cubicBezTo>
                  <a:pt x="40765" y="297901"/>
                  <a:pt x="192807" y="1068583"/>
                  <a:pt x="619007" y="1480726"/>
                </a:cubicBezTo>
                <a:cubicBezTo>
                  <a:pt x="1192861" y="1911585"/>
                  <a:pt x="2013185" y="2001896"/>
                  <a:pt x="3221096" y="2080919"/>
                </a:cubicBezTo>
              </a:path>
            </a:pathLst>
          </a:custGeom>
          <a:ln w="2857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5322711" y="2086563"/>
            <a:ext cx="3401718" cy="1339614"/>
          </a:xfrm>
          <a:custGeom>
            <a:avLst/>
            <a:gdLst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556000"/>
              <a:gd name="connsiteY0" fmla="*/ 0 h 1520236"/>
              <a:gd name="connsiteX1" fmla="*/ 3439348 w 3556000"/>
              <a:gd name="connsiteY1" fmla="*/ 1403585 h 1520236"/>
              <a:gd name="connsiteX2" fmla="*/ 3556000 w 3556000"/>
              <a:gd name="connsiteY2" fmla="*/ 1520236 h 1520236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0" fmla="*/ 0 w 3401718"/>
              <a:gd name="connsiteY0" fmla="*/ 0 h 1339614"/>
              <a:gd name="connsiteX1" fmla="*/ 3401718 w 3401718"/>
              <a:gd name="connsiteY1" fmla="*/ 1339614 h 1339614"/>
              <a:gd name="connsiteX0" fmla="*/ 0 w 3401718"/>
              <a:gd name="connsiteY0" fmla="*/ 0 h 1339614"/>
              <a:gd name="connsiteX1" fmla="*/ 3401718 w 3401718"/>
              <a:gd name="connsiteY1" fmla="*/ 1339614 h 13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01718" h="1339614">
                <a:moveTo>
                  <a:pt x="0" y="0"/>
                </a:moveTo>
                <a:cubicBezTo>
                  <a:pt x="457827" y="1107567"/>
                  <a:pt x="1284424" y="1191603"/>
                  <a:pt x="3401718" y="1339614"/>
                </a:cubicBezTo>
              </a:path>
            </a:pathLst>
          </a:cu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3278659" y="1375719"/>
            <a:ext cx="650791" cy="350815"/>
          </a:xfrm>
          <a:prstGeom prst="wedgeRectCallout">
            <a:avLst>
              <a:gd name="adj1" fmla="val -36146"/>
              <a:gd name="adj2" fmla="val 9749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  <a:sym typeface="Symbol"/>
              </a:rPr>
              <a:t>růst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7245178" y="1388076"/>
            <a:ext cx="877330" cy="350815"/>
          </a:xfrm>
          <a:prstGeom prst="wedgeRectCallout">
            <a:avLst>
              <a:gd name="adj1" fmla="val -34298"/>
              <a:gd name="adj2" fmla="val 9749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  <a:sym typeface="Symbol"/>
              </a:rPr>
              <a:t>úbytek</a:t>
            </a:r>
            <a:endParaRPr lang="cs-CZ" sz="1600" i="1" dirty="0">
              <a:latin typeface="Arial" charset="0"/>
            </a:endParaRPr>
          </a:p>
        </p:txBody>
      </p:sp>
      <p:cxnSp>
        <p:nvCxnSpPr>
          <p:cNvPr id="16" name="Přímá spojovací šipka 15"/>
          <p:cNvCxnSpPr>
            <a:endCxn id="105473" idx="2"/>
          </p:cNvCxnSpPr>
          <p:nvPr/>
        </p:nvCxnSpPr>
        <p:spPr>
          <a:xfrm flipH="1" flipV="1">
            <a:off x="2353909" y="3958590"/>
            <a:ext cx="84491" cy="58869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3118023" y="3978876"/>
            <a:ext cx="3126258" cy="55605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033224" y="353167"/>
            <a:ext cx="58609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Každý genetický znak vyžaduje vlastní </a:t>
            </a:r>
            <a:r>
              <a:rPr lang="cs-CZ" sz="2400" i="1" dirty="0">
                <a:solidFill>
                  <a:srgbClr val="E60000"/>
                </a:solidFill>
                <a:latin typeface="Arial" charset="0"/>
              </a:rPr>
              <a:t>N</a:t>
            </a:r>
            <a:r>
              <a:rPr lang="cs-CZ" sz="2400" i="1" baseline="-25000" dirty="0">
                <a:solidFill>
                  <a:srgbClr val="E60000"/>
                </a:solidFill>
                <a:latin typeface="Arial" charset="0"/>
              </a:rPr>
              <a:t>e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539750" y="1378005"/>
            <a:ext cx="7802136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540000"/>
            <a:r>
              <a:rPr lang="cs-CZ" sz="2400" dirty="0">
                <a:latin typeface="Arial" charset="0"/>
              </a:rPr>
              <a:t>Pro geny na autozomech, pohlavních chromozomech a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	</a:t>
            </a:r>
            <a:r>
              <a:rPr lang="cs-CZ" sz="2400" dirty="0" err="1">
                <a:latin typeface="Arial" charset="0"/>
              </a:rPr>
              <a:t>mtDNA</a:t>
            </a:r>
            <a:r>
              <a:rPr lang="cs-CZ" sz="2400" dirty="0">
                <a:latin typeface="Arial" charset="0"/>
              </a:rPr>
              <a:t> existuje odlišná efektivní velikost populace:</a:t>
            </a:r>
            <a:br>
              <a:rPr lang="cs-CZ" sz="2400" dirty="0">
                <a:latin typeface="Arial" charset="0"/>
              </a:rPr>
            </a:br>
            <a:r>
              <a:rPr lang="cs-CZ" sz="2400" dirty="0">
                <a:latin typeface="Arial" charset="0"/>
              </a:rPr>
              <a:t>  </a:t>
            </a:r>
            <a:br>
              <a:rPr lang="cs-CZ" sz="2400" dirty="0">
                <a:latin typeface="Arial" charset="0"/>
              </a:rPr>
            </a:br>
            <a:r>
              <a:rPr lang="cs-CZ" sz="2400" dirty="0">
                <a:latin typeface="Arial" charset="0"/>
              </a:rPr>
              <a:t>autozomy:	    </a:t>
            </a:r>
            <a:r>
              <a:rPr lang="en-US" sz="2400" dirty="0">
                <a:latin typeface="Arial" charset="0"/>
              </a:rPr>
              <a:t>	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>
                <a:latin typeface="Arial" charset="0"/>
              </a:rPr>
              <a:t>	</a:t>
            </a:r>
            <a:r>
              <a:rPr lang="en-US" sz="2400" dirty="0" err="1">
                <a:latin typeface="Arial" charset="0"/>
              </a:rPr>
              <a:t>nebo</a:t>
            </a:r>
            <a:r>
              <a:rPr lang="en-US" sz="2400" dirty="0">
                <a:latin typeface="Arial" charset="0"/>
              </a:rPr>
              <a:t>	</a:t>
            </a:r>
            <a:r>
              <a:rPr lang="cs-CZ" sz="2400" dirty="0">
                <a:latin typeface="Arial" charset="0"/>
              </a:rPr>
              <a:t>4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  <a:endParaRPr lang="en-US" sz="2400" i="1" baseline="-25000" dirty="0">
              <a:latin typeface="Arial" charset="0"/>
            </a:endParaRPr>
          </a:p>
          <a:p>
            <a:pPr defTabSz="540000"/>
            <a:br>
              <a:rPr lang="cs-CZ" sz="2400" dirty="0">
                <a:latin typeface="Arial" charset="0"/>
              </a:rPr>
            </a:br>
            <a:r>
              <a:rPr lang="cs-CZ" sz="2400" dirty="0">
                <a:latin typeface="Arial" charset="0"/>
              </a:rPr>
              <a:t>X, Z:		</a:t>
            </a:r>
            <a:r>
              <a:rPr lang="en-US" sz="2400" dirty="0">
                <a:latin typeface="Arial" charset="0"/>
              </a:rPr>
              <a:t>	</a:t>
            </a:r>
            <a:r>
              <a:rPr lang="cs-CZ" sz="2400" dirty="0">
                <a:latin typeface="Arial" charset="0"/>
              </a:rPr>
              <a:t>¾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 err="1">
                <a:latin typeface="Arial" charset="0"/>
              </a:rPr>
              <a:t>nebo</a:t>
            </a:r>
            <a:r>
              <a:rPr lang="en-US" sz="2400" dirty="0">
                <a:latin typeface="Arial" charset="0"/>
              </a:rPr>
              <a:t> 	</a:t>
            </a:r>
            <a:r>
              <a:rPr lang="cs-CZ" sz="2400" dirty="0">
                <a:latin typeface="Arial" charset="0"/>
              </a:rPr>
              <a:t>3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  <a:endParaRPr lang="en-US" sz="2400" i="1" baseline="-25000" dirty="0">
              <a:latin typeface="Arial" charset="0"/>
            </a:endParaRPr>
          </a:p>
          <a:p>
            <a:pPr defTabSz="540000"/>
            <a:br>
              <a:rPr lang="cs-CZ" sz="2400" dirty="0">
                <a:latin typeface="Arial" charset="0"/>
              </a:rPr>
            </a:br>
            <a:r>
              <a:rPr lang="cs-CZ" sz="2400" dirty="0">
                <a:latin typeface="Arial" charset="0"/>
              </a:rPr>
              <a:t>Y, W, </a:t>
            </a:r>
            <a:r>
              <a:rPr lang="cs-CZ" sz="2400" dirty="0" err="1">
                <a:latin typeface="Arial" charset="0"/>
              </a:rPr>
              <a:t>mtDNA</a:t>
            </a:r>
            <a:r>
              <a:rPr lang="cs-CZ" sz="2400" dirty="0">
                <a:latin typeface="Arial" charset="0"/>
              </a:rPr>
              <a:t>:	¼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 err="1">
                <a:latin typeface="Arial" charset="0"/>
              </a:rPr>
              <a:t>nebo</a:t>
            </a:r>
            <a:r>
              <a:rPr lang="en-US" sz="2400" dirty="0">
                <a:latin typeface="Arial" charset="0"/>
              </a:rPr>
              <a:t> 	</a:t>
            </a:r>
            <a:r>
              <a:rPr lang="cs-CZ" sz="2400" dirty="0">
                <a:latin typeface="Arial" charset="0"/>
              </a:rPr>
              <a:t>1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777731" y="3269585"/>
            <a:ext cx="1959552" cy="430213"/>
          </a:xfrm>
          <a:prstGeom prst="wedgeRectCallout">
            <a:avLst>
              <a:gd name="adj1" fmla="val 27237"/>
              <a:gd name="adj2" fmla="val -11356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harmonický průměr</a:t>
            </a:r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3181891" y="3129917"/>
            <a:ext cx="2922347" cy="792163"/>
          </a:xfrm>
          <a:prstGeom prst="wedgeRectCallout">
            <a:avLst>
              <a:gd name="adj1" fmla="val 39373"/>
              <a:gd name="adj2" fmla="val -8456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na rozdíl od </a:t>
            </a:r>
            <a:r>
              <a:rPr lang="cs-CZ" sz="1600" i="1" dirty="0" err="1">
                <a:latin typeface="Arial" charset="0"/>
              </a:rPr>
              <a:t>N</a:t>
            </a:r>
            <a:r>
              <a:rPr lang="cs-CZ" sz="1600" i="1" baseline="-25000" dirty="0" err="1">
                <a:latin typeface="Arial" charset="0"/>
              </a:rPr>
              <a:t>e</a:t>
            </a:r>
            <a:r>
              <a:rPr lang="cs-CZ" sz="1600" i="1" baseline="-25000" dirty="0" err="1">
                <a:latin typeface="Arial" charset="0"/>
                <a:sym typeface="Symbol" pitchFamily="18" charset="2"/>
              </a:rPr>
              <a:t>V</a:t>
            </a:r>
            <a:r>
              <a:rPr lang="cs-CZ" sz="1600" dirty="0">
                <a:latin typeface="Arial" charset="0"/>
                <a:sym typeface="Symbol" pitchFamily="18" charset="2"/>
              </a:rPr>
              <a:t> závislost na rodičovské generaci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" name="Skupina 16"/>
          <p:cNvGrpSpPr/>
          <p:nvPr/>
        </p:nvGrpSpPr>
        <p:grpSpPr>
          <a:xfrm>
            <a:off x="539750" y="346075"/>
            <a:ext cx="8228535" cy="2499826"/>
            <a:chOff x="457200" y="3268065"/>
            <a:chExt cx="8228535" cy="2499826"/>
          </a:xfrm>
        </p:grpSpPr>
        <p:grpSp>
          <p:nvGrpSpPr>
            <p:cNvPr id="3" name="Skupina 15"/>
            <p:cNvGrpSpPr/>
            <p:nvPr/>
          </p:nvGrpSpPr>
          <p:grpSpPr>
            <a:xfrm>
              <a:off x="457200" y="3268065"/>
              <a:ext cx="8228535" cy="1296848"/>
              <a:chOff x="457200" y="3268065"/>
              <a:chExt cx="8228535" cy="1296848"/>
            </a:xfrm>
          </p:grpSpPr>
          <p:sp>
            <p:nvSpPr>
              <p:cNvPr id="6" name="Text Box 28"/>
              <p:cNvSpPr txBox="1">
                <a:spLocks noChangeArrowheads="1"/>
              </p:cNvSpPr>
              <p:nvPr/>
            </p:nvSpPr>
            <p:spPr bwMode="auto">
              <a:xfrm>
                <a:off x="458788" y="3268065"/>
                <a:ext cx="451598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cs-CZ" sz="2400" dirty="0">
                    <a:solidFill>
                      <a:srgbClr val="E60000"/>
                    </a:solidFill>
                    <a:latin typeface="Arial" charset="0"/>
                  </a:rPr>
                  <a:t>Vliv kolísání populační velikosti:</a:t>
                </a:r>
                <a:endParaRPr lang="cs-CZ" sz="2400" baseline="-25000" dirty="0">
                  <a:solidFill>
                    <a:srgbClr val="E60000"/>
                  </a:solidFill>
                  <a:latin typeface="Arial" charset="0"/>
                </a:endParaRPr>
              </a:p>
            </p:txBody>
          </p:sp>
          <p:sp>
            <p:nvSpPr>
              <p:cNvPr id="7" name="Text Box 29"/>
              <p:cNvSpPr txBox="1">
                <a:spLocks noChangeArrowheads="1"/>
              </p:cNvSpPr>
              <p:nvPr/>
            </p:nvSpPr>
            <p:spPr bwMode="auto">
              <a:xfrm>
                <a:off x="457200" y="3857027"/>
                <a:ext cx="8228535" cy="7078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540000"/>
                <a:r>
                  <a:rPr lang="cs-CZ" sz="2000" dirty="0">
                    <a:latin typeface="Arial" charset="0"/>
                  </a:rPr>
                  <a:t>efektivní velikost lze aproximovat jako </a:t>
                </a:r>
                <a:r>
                  <a:rPr lang="cs-CZ" sz="2000" u="sng" dirty="0">
                    <a:latin typeface="Arial" charset="0"/>
                  </a:rPr>
                  <a:t>harmonický průměr</a:t>
                </a:r>
                <a:r>
                  <a:rPr lang="cs-CZ" sz="2000" dirty="0">
                    <a:latin typeface="Arial" charset="0"/>
                  </a:rPr>
                  <a:t> </a:t>
                </a:r>
                <a:r>
                  <a:rPr lang="cs-CZ" sz="2000" dirty="0">
                    <a:latin typeface="Arial" charset="0"/>
                    <a:sym typeface="Symbol" pitchFamily="18" charset="2"/>
                  </a:rPr>
                  <a:t> velký vliv </a:t>
                </a:r>
                <a:br>
                  <a:rPr lang="cs-CZ" sz="2000" dirty="0">
                    <a:latin typeface="Arial" charset="0"/>
                    <a:sym typeface="Symbol" pitchFamily="18" charset="2"/>
                  </a:rPr>
                </a:br>
                <a:r>
                  <a:rPr lang="cs-CZ" sz="2000" dirty="0">
                    <a:latin typeface="Arial" charset="0"/>
                    <a:sym typeface="Symbol" pitchFamily="18" charset="2"/>
                  </a:rPr>
                  <a:t>	malých </a:t>
                </a:r>
                <a:r>
                  <a:rPr lang="cs-CZ" sz="2000" i="1" dirty="0">
                    <a:latin typeface="Arial" charset="0"/>
                    <a:sym typeface="Symbol" pitchFamily="18" charset="2"/>
                  </a:rPr>
                  <a:t>N</a:t>
                </a:r>
                <a:r>
                  <a:rPr lang="cs-CZ" sz="2000" dirty="0">
                    <a:latin typeface="Arial" charset="0"/>
                    <a:sym typeface="Symbol" pitchFamily="18" charset="2"/>
                  </a:rPr>
                  <a:t>!!</a:t>
                </a:r>
                <a:endParaRPr lang="cs-CZ" i="1" baseline="-25000" dirty="0">
                  <a:latin typeface="Arial" charset="0"/>
                  <a:sym typeface="Symbol" pitchFamily="18" charset="2"/>
                </a:endParaRPr>
              </a:p>
            </p:txBody>
          </p:sp>
        </p:grpSp>
        <p:pic>
          <p:nvPicPr>
            <p:cNvPr id="7680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0005" y="4699411"/>
              <a:ext cx="3200400" cy="1066800"/>
            </a:xfrm>
            <a:prstGeom prst="rect">
              <a:avLst/>
            </a:prstGeom>
            <a:noFill/>
          </p:spPr>
        </p:pic>
        <p:pic>
          <p:nvPicPr>
            <p:cNvPr id="76807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68" y="4701091"/>
              <a:ext cx="3486150" cy="1066800"/>
            </a:xfrm>
            <a:prstGeom prst="rect">
              <a:avLst/>
            </a:prstGeom>
            <a:noFill/>
          </p:spPr>
        </p:pic>
      </p:grpSp>
      <p:pic>
        <p:nvPicPr>
          <p:cNvPr id="15" name="Picture 4" descr="http://pad1.whstatic.com/images/thumb/9/9c/Calculate-the-Harmonic-Mean-Step-4.jpg/670px-Calculate-the-Harmonic-Mean-Step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7706" y="4391025"/>
            <a:ext cx="2494084" cy="1872424"/>
          </a:xfrm>
          <a:prstGeom prst="rect">
            <a:avLst/>
          </a:prstGeom>
          <a:noFill/>
        </p:spPr>
      </p:pic>
      <p:pic>
        <p:nvPicPr>
          <p:cNvPr id="16" name="Picture 6" descr="https://encrypted-tbn0.gstatic.com/images?q=tbn:ANd9GcRff13RjQPSJ9DvQ4AO51wRDuAypXofBW19pFs83y2kSjHaZ7pgS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738" y="4386262"/>
            <a:ext cx="2466975" cy="1847851"/>
          </a:xfrm>
          <a:prstGeom prst="rect">
            <a:avLst/>
          </a:prstGeom>
          <a:noFill/>
        </p:spPr>
      </p:pic>
      <p:pic>
        <p:nvPicPr>
          <p:cNvPr id="17" name="Picture 2" descr="http://pad1.whstatic.com/images/thumb/f/f6/Calculate-the-Harmonic-Mean-Step-2.jpg/670px-Calculate-the-Harmonic-Mean-Step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6635" y="4391025"/>
            <a:ext cx="2523617" cy="1894597"/>
          </a:xfrm>
          <a:prstGeom prst="rect">
            <a:avLst/>
          </a:prstGeom>
          <a:noFill/>
        </p:spPr>
      </p:pic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6777708" y="3455311"/>
            <a:ext cx="1987352" cy="792163"/>
          </a:xfrm>
          <a:prstGeom prst="wedgeRectCallout">
            <a:avLst>
              <a:gd name="adj1" fmla="val 2067"/>
              <a:gd name="adj2" fmla="val 12549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průměr mnohem blíž nižší hodnotě!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668677" y="346075"/>
            <a:ext cx="5832648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EFEKTIVNÍ VELIKOST POPULACE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750" y="2021954"/>
            <a:ext cx="76209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HW – nekonečná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v reálu velikost populace omezená 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  vyšší IBD (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autozygotnost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  zvyšující se rozptyl frekvencí alel mezi démy v čase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fixace/extinkce alel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všechny tyto jevy nepřímo úměrné velikosti populace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750" y="4854849"/>
            <a:ext cx="8077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Použitím idealizované populace můžeme odvodit přesný kvantitativní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vztah driftu a velikosti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Wrightův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Fisherův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model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25463" y="355600"/>
            <a:ext cx="48590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Vliv vychýleného poměru pohlaví: 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3875" y="908050"/>
            <a:ext cx="807464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předchozí výpočty a aproximace předpokládaly stejný počet samců a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samic přispívajících svými geny do dalších generací</a:t>
            </a:r>
          </a:p>
          <a:p>
            <a:pPr algn="l"/>
            <a:r>
              <a:rPr lang="cs-CZ" sz="2000" i="1" dirty="0" err="1">
                <a:latin typeface="Arial" charset="0"/>
              </a:rPr>
              <a:t>N</a:t>
            </a:r>
            <a:r>
              <a:rPr lang="cs-CZ" sz="2000" i="1" baseline="-25000" dirty="0" err="1">
                <a:latin typeface="Arial" charset="0"/>
              </a:rPr>
              <a:t>m</a:t>
            </a:r>
            <a:r>
              <a:rPr lang="cs-CZ" sz="2000" dirty="0">
                <a:latin typeface="Arial" charset="0"/>
              </a:rPr>
              <a:t> = počet rozmnožujících se samců, </a:t>
            </a:r>
            <a:r>
              <a:rPr lang="cs-CZ" sz="2000" i="1" dirty="0" err="1">
                <a:latin typeface="Arial" charset="0"/>
              </a:rPr>
              <a:t>N</a:t>
            </a:r>
            <a:r>
              <a:rPr lang="cs-CZ" sz="2000" i="1" baseline="-25000" dirty="0" err="1">
                <a:latin typeface="Arial" charset="0"/>
              </a:rPr>
              <a:t>f</a:t>
            </a:r>
            <a:r>
              <a:rPr lang="cs-CZ" sz="2000" dirty="0">
                <a:latin typeface="Arial" charset="0"/>
              </a:rPr>
              <a:t> = počet samic</a:t>
            </a:r>
            <a:endParaRPr lang="cs-CZ" sz="2000" i="1" baseline="-25000" dirty="0">
              <a:latin typeface="Arial" charset="0"/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081" name="Picture 13" descr="Sexrat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728" y="3682314"/>
            <a:ext cx="3349413" cy="22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5" name="AutoShape 17"/>
          <p:cNvSpPr>
            <a:spLocks noChangeArrowheads="1"/>
          </p:cNvSpPr>
          <p:nvPr/>
        </p:nvSpPr>
        <p:spPr bwMode="auto">
          <a:xfrm>
            <a:off x="3789406" y="5276668"/>
            <a:ext cx="3336324" cy="885825"/>
          </a:xfrm>
          <a:prstGeom prst="wedgeRectCallout">
            <a:avLst>
              <a:gd name="adj1" fmla="val -59323"/>
              <a:gd name="adj2" fmla="val -6508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čím větší odchylky od vyrovnaného poměru pohlaví,</a:t>
            </a:r>
          </a:p>
          <a:p>
            <a:pPr algn="ctr"/>
            <a:r>
              <a:rPr lang="cs-CZ" dirty="0">
                <a:latin typeface="Arial" charset="0"/>
              </a:rPr>
              <a:t>tím nižší </a:t>
            </a:r>
            <a:r>
              <a:rPr lang="cs-CZ" i="1" dirty="0">
                <a:latin typeface="Arial" charset="0"/>
              </a:rPr>
              <a:t>N</a:t>
            </a:r>
            <a:r>
              <a:rPr lang="cs-CZ" i="1" baseline="-25000" dirty="0">
                <a:latin typeface="Arial" charset="0"/>
              </a:rPr>
              <a:t>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600300" y="2419648"/>
            <a:ext cx="5210176" cy="2259013"/>
            <a:chOff x="2356" y="1924"/>
            <a:chExt cx="3282" cy="1423"/>
          </a:xfrm>
        </p:grpSpPr>
        <p:graphicFrame>
          <p:nvGraphicFramePr>
            <p:cNvPr id="3074" name="Object 8"/>
            <p:cNvGraphicFramePr>
              <a:graphicFrameLocks noChangeAspect="1"/>
            </p:cNvGraphicFramePr>
            <p:nvPr/>
          </p:nvGraphicFramePr>
          <p:xfrm>
            <a:off x="2539" y="1924"/>
            <a:ext cx="116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96" name="Rovnice" r:id="rId5" imgW="927100" imgH="457200" progId="Equation.3">
                    <p:embed/>
                  </p:oleObj>
                </mc:Choice>
                <mc:Fallback>
                  <p:oleObj name="Rovnice" r:id="rId5" imgW="927100" imgH="4572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9" y="1924"/>
                          <a:ext cx="1163" cy="57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19"/>
            <p:cNvGraphicFramePr>
              <a:graphicFrameLocks noChangeAspect="1"/>
            </p:cNvGraphicFramePr>
            <p:nvPr/>
          </p:nvGraphicFramePr>
          <p:xfrm>
            <a:off x="4171" y="1924"/>
            <a:ext cx="1274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97" name="Rovnice" r:id="rId7" imgW="1015920" imgH="469800" progId="Equation.3">
                    <p:embed/>
                  </p:oleObj>
                </mc:Choice>
                <mc:Fallback>
                  <p:oleObj name="Rovnice" r:id="rId7" imgW="1015920" imgH="4698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1" y="1924"/>
                          <a:ext cx="1274" cy="59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6" name="Line 20"/>
            <p:cNvSpPr>
              <a:spLocks noChangeShapeType="1"/>
            </p:cNvSpPr>
            <p:nvPr/>
          </p:nvSpPr>
          <p:spPr bwMode="auto">
            <a:xfrm>
              <a:off x="3760" y="2196"/>
              <a:ext cx="32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cs-CZ"/>
            </a:p>
          </p:txBody>
        </p:sp>
        <p:sp>
          <p:nvSpPr>
            <p:cNvPr id="3085" name="AutoShape 10"/>
            <p:cNvSpPr>
              <a:spLocks noChangeArrowheads="1"/>
            </p:cNvSpPr>
            <p:nvPr/>
          </p:nvSpPr>
          <p:spPr bwMode="auto">
            <a:xfrm>
              <a:off x="2356" y="2707"/>
              <a:ext cx="3282" cy="640"/>
            </a:xfrm>
            <a:prstGeom prst="wedgeRectCallout">
              <a:avLst>
                <a:gd name="adj1" fmla="val 15606"/>
                <a:gd name="adj2" fmla="val -83771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>
                  <a:latin typeface="Arial" charset="0"/>
                </a:rPr>
                <a:t>z uvedeného vztahu vyplývá, že pokud se v populaci bude rozmnožovat pouze jeden samec, bude </a:t>
              </a:r>
              <a:r>
                <a:rPr lang="cs-CZ" i="1">
                  <a:latin typeface="Arial" charset="0"/>
                </a:rPr>
                <a:t>N</a:t>
              </a:r>
              <a:r>
                <a:rPr lang="cs-CZ" i="1" baseline="-25000">
                  <a:latin typeface="Arial" charset="0"/>
                </a:rPr>
                <a:t>e</a:t>
              </a:r>
              <a:r>
                <a:rPr lang="cs-CZ">
                  <a:latin typeface="Arial" charset="0"/>
                </a:rPr>
                <a:t> </a:t>
              </a:r>
              <a:r>
                <a:rPr lang="cs-CZ">
                  <a:latin typeface="Arial" charset="0"/>
                  <a:sym typeface="Symbol" pitchFamily="18" charset="2"/>
                </a:rPr>
                <a:t> 4 bez ohledu na celkový počet jedinců</a:t>
              </a:r>
              <a:endParaRPr lang="cs-CZ" i="1">
                <a:latin typeface="Arial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08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9410" y="1251480"/>
            <a:ext cx="5767761" cy="498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920104" y="634702"/>
            <a:ext cx="7103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charset="0"/>
              </a:rPr>
              <a:t>vliv poměru pohlaví na </a:t>
            </a:r>
            <a:r>
              <a:rPr lang="cs-CZ" sz="2000" i="1" dirty="0">
                <a:latin typeface="Arial" charset="0"/>
              </a:rPr>
              <a:t>N</a:t>
            </a:r>
            <a:r>
              <a:rPr lang="cs-CZ" sz="2000" i="1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 odlišný pro různé genetické znaky:</a:t>
            </a:r>
            <a:endParaRPr lang="cs-CZ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25463" y="355600"/>
            <a:ext cx="48590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>
                <a:solidFill>
                  <a:srgbClr val="E60000"/>
                </a:solidFill>
                <a:latin typeface="Arial" charset="0"/>
              </a:rPr>
              <a:t>Vliv vychýleného poměru pohlaví: </a:t>
            </a:r>
            <a:endParaRPr lang="cs-CZ" sz="2400" baseline="-25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9462" name="Picture 9" descr="Elephant-Seal-3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2902" y="266330"/>
            <a:ext cx="3270163" cy="218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sea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8697" y="2490248"/>
            <a:ext cx="28956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506413" y="1125896"/>
            <a:ext cx="5405437" cy="1579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Př.: rypouš sloní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Mirounga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leonina</a:t>
            </a:r>
            <a:r>
              <a:rPr lang="cs-CZ" sz="2000" dirty="0">
                <a:latin typeface="Arial" charset="0"/>
              </a:rPr>
              <a:t>): </a:t>
            </a:r>
          </a:p>
          <a:p>
            <a:pPr algn="l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 harému poměr pohlaví 1:40</a:t>
            </a:r>
          </a:p>
          <a:p>
            <a:pPr algn="l">
              <a:spcAft>
                <a:spcPts val="10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ale efektivní poměr 1:4-5 díky nevěrám a krátké době dominance samce (1-2 roky)</a:t>
            </a:r>
          </a:p>
        </p:txBody>
      </p:sp>
      <p:pic>
        <p:nvPicPr>
          <p:cNvPr id="111618" name="Picture 2" descr="http://upload.wikimedia.org/wikipedia/commons/thumb/d/d3/Cormon_Fernand_Le_harem_Oil_On_Canvas.jpg/1024px-Cormon_Fernand_Le_harem_Oil_On_Canv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279" y="3224532"/>
            <a:ext cx="3651293" cy="3027293"/>
          </a:xfrm>
          <a:prstGeom prst="rect">
            <a:avLst/>
          </a:prstGeom>
          <a:noFill/>
        </p:spPr>
      </p:pic>
      <p:pic>
        <p:nvPicPr>
          <p:cNvPr id="111620" name="Picture 4" descr="http://upload.wikimedia.org/wikipedia/commons/1/18/Manuscript_of_the_Zanan-nameh_by_Fazil-Yildiz_in_the_University_of_Istanbu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9606" y="3545963"/>
            <a:ext cx="2037209" cy="321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7" name="Rectangle 25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06413" y="1203060"/>
            <a:ext cx="8291512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Jestliže na gen působí selekce, je rozptyl v počtu potomků mezi jedinci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	v populaci vysoký (jedinci s výhodnou alelou zanechají více 	potomstva)</a:t>
            </a:r>
          </a:p>
          <a:p>
            <a:pPr algn="l">
              <a:spcAft>
                <a:spcPts val="6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 </a:t>
            </a:r>
            <a:r>
              <a:rPr lang="cs-CZ" sz="2000" i="1" dirty="0">
                <a:latin typeface="Arial" charset="0"/>
              </a:rPr>
              <a:t>N</a:t>
            </a:r>
            <a:r>
              <a:rPr lang="cs-CZ" sz="2000" i="1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 pro tento gen </a:t>
            </a:r>
            <a:r>
              <a:rPr lang="cs-CZ" sz="2000" u="sng" dirty="0">
                <a:latin typeface="Arial" charset="0"/>
              </a:rPr>
              <a:t>nižší</a:t>
            </a:r>
            <a:r>
              <a:rPr lang="cs-CZ" sz="2000" dirty="0">
                <a:latin typeface="Arial" charset="0"/>
              </a:rPr>
              <a:t> než pro gen selektivně neutrální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algn="l">
              <a:spcAft>
                <a:spcPts val="600"/>
              </a:spcAft>
            </a:pPr>
            <a:r>
              <a:rPr lang="cs-CZ" sz="2000" dirty="0">
                <a:latin typeface="Arial" charset="0"/>
              </a:rPr>
              <a:t>Platí i pro části genů!</a:t>
            </a:r>
            <a:endParaRPr lang="en-US" sz="2000" dirty="0">
              <a:latin typeface="Arial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08000" y="485775"/>
            <a:ext cx="27334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Geny pod selekcí: 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5878652" y="315913"/>
            <a:ext cx="1409487" cy="1973528"/>
            <a:chOff x="5878652" y="315913"/>
            <a:chExt cx="1409487" cy="1973528"/>
          </a:xfrm>
        </p:grpSpPr>
        <p:pic>
          <p:nvPicPr>
            <p:cNvPr id="3" name="Picture 6" descr="https://faculty.etsu.edu/gardnerr/mathbio/wright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8652" y="315913"/>
              <a:ext cx="1409487" cy="1646237"/>
            </a:xfrm>
            <a:prstGeom prst="rect">
              <a:avLst/>
            </a:prstGeom>
            <a:noFill/>
          </p:spPr>
        </p:pic>
        <p:sp>
          <p:nvSpPr>
            <p:cNvPr id="4" name="TextovéPole 3"/>
            <p:cNvSpPr txBox="1"/>
            <p:nvPr/>
          </p:nvSpPr>
          <p:spPr>
            <a:xfrm>
              <a:off x="6067313" y="1950887"/>
              <a:ext cx="10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latin typeface="Arial" pitchFamily="34" charset="0"/>
                  <a:cs typeface="Arial" pitchFamily="34" charset="0"/>
                </a:rPr>
                <a:t>S. </a:t>
              </a:r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Wright</a:t>
              </a:r>
              <a:endParaRPr lang="cs-CZ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7525283" y="315913"/>
            <a:ext cx="1453762" cy="1971326"/>
            <a:chOff x="7471495" y="2274048"/>
            <a:chExt cx="1453762" cy="1971326"/>
          </a:xfrm>
        </p:grpSpPr>
        <p:pic>
          <p:nvPicPr>
            <p:cNvPr id="2" name="Picture 4" descr="http://trailblazing.royalsociety.org/photos/1922SA.jpg"/>
            <p:cNvPicPr>
              <a:picLocks noChangeAspect="1" noChangeArrowheads="1"/>
            </p:cNvPicPr>
            <p:nvPr/>
          </p:nvPicPr>
          <p:blipFill>
            <a:blip r:embed="rId3" cstate="print"/>
            <a:srcRect b="20464"/>
            <a:stretch>
              <a:fillRect/>
            </a:stretch>
          </p:blipFill>
          <p:spPr bwMode="auto">
            <a:xfrm>
              <a:off x="7471495" y="2274048"/>
              <a:ext cx="1453762" cy="1645920"/>
            </a:xfrm>
            <a:prstGeom prst="rect">
              <a:avLst/>
            </a:prstGeom>
            <a:noFill/>
          </p:spPr>
        </p:pic>
        <p:sp>
          <p:nvSpPr>
            <p:cNvPr id="5" name="TextovéPole 4"/>
            <p:cNvSpPr txBox="1"/>
            <p:nvPr/>
          </p:nvSpPr>
          <p:spPr>
            <a:xfrm>
              <a:off x="7575176" y="3906820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latin typeface="Arial" pitchFamily="34" charset="0"/>
                  <a:cs typeface="Arial" pitchFamily="34" charset="0"/>
                </a:rPr>
                <a:t>R.A. </a:t>
              </a:r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Fisher</a:t>
              </a:r>
              <a:endParaRPr lang="cs-CZ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630238" y="410584"/>
            <a:ext cx="444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Wrightova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Fisherova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populace: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750" y="1240037"/>
            <a:ext cx="4794902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diploidní,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hermafrodit</a:t>
            </a:r>
          </a:p>
          <a:p>
            <a:pPr>
              <a:spcAft>
                <a:spcPts val="1200"/>
              </a:spcAft>
            </a:pPr>
            <a:r>
              <a:rPr lang="cs-CZ" sz="2000" u="sng" dirty="0">
                <a:latin typeface="Arial" pitchFamily="34" charset="0"/>
                <a:cs typeface="Arial" pitchFamily="34" charset="0"/>
              </a:rPr>
              <a:t>velikost omezená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žádné fluktuace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náhodné oplození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kompletní izolace (žádný tok genů)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diskrétní generace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žádná věková struktura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žádná selekce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rozptyl výběru gamet do další generace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*)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Poissonovo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rozdělení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*) tj. každý jedinec může přispět </a:t>
            </a:r>
            <a:br>
              <a:rPr lang="cs-CZ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   0, 1, 2, 3,… gametami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upload.wikimedia.org/wikipedia/commons/thumb/1/16/Poisson_pmf.svg/360px-Poisson_pmf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3367"/>
            <a:ext cx="3429000" cy="2743201"/>
          </a:xfrm>
          <a:prstGeom prst="rect">
            <a:avLst/>
          </a:prstGeom>
          <a:noFill/>
        </p:spPr>
      </p:pic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5330508" y="5028080"/>
            <a:ext cx="3635375" cy="1458782"/>
          </a:xfrm>
          <a:prstGeom prst="wedgeRectCallout">
            <a:avLst>
              <a:gd name="adj1" fmla="val -10793"/>
              <a:gd name="adj2" fmla="val -7479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600" dirty="0" err="1">
                <a:solidFill>
                  <a:srgbClr val="DE0000"/>
                </a:solidFill>
                <a:latin typeface="Arial" charset="0"/>
              </a:rPr>
              <a:t>Poissonovo</a:t>
            </a:r>
            <a:r>
              <a:rPr lang="cs-CZ" sz="1600" dirty="0">
                <a:solidFill>
                  <a:srgbClr val="DE0000"/>
                </a:solidFill>
                <a:latin typeface="Arial" charset="0"/>
              </a:rPr>
              <a:t> rozdělení </a:t>
            </a:r>
            <a:r>
              <a:rPr lang="cs-CZ" sz="1600" dirty="0">
                <a:latin typeface="Arial" charset="0"/>
                <a:sym typeface="Symbol"/>
              </a:rPr>
              <a:t> </a:t>
            </a:r>
            <a:r>
              <a:rPr lang="cs-CZ" sz="1600" dirty="0" err="1">
                <a:latin typeface="Arial" charset="0"/>
                <a:sym typeface="Symbol"/>
              </a:rPr>
              <a:t>biomické</a:t>
            </a:r>
            <a:r>
              <a:rPr lang="cs-CZ" sz="1600" dirty="0">
                <a:latin typeface="Arial" charset="0"/>
                <a:sym typeface="Symbol"/>
              </a:rPr>
              <a:t> pro velký počet pokusů (</a:t>
            </a:r>
            <a:r>
              <a:rPr lang="cs-CZ" sz="1600" i="1" dirty="0">
                <a:latin typeface="Arial" charset="0"/>
                <a:sym typeface="Symbol"/>
              </a:rPr>
              <a:t>n </a:t>
            </a:r>
            <a:r>
              <a:rPr lang="cs-CZ" sz="1600" dirty="0">
                <a:latin typeface="Arial" charset="0"/>
                <a:sym typeface="Symbol"/>
              </a:rPr>
              <a:t> ) a malou pravděpodobnost jevu (</a:t>
            </a:r>
            <a:r>
              <a:rPr lang="cs-CZ" sz="1600" i="1" dirty="0">
                <a:latin typeface="Arial" charset="0"/>
                <a:sym typeface="Symbol"/>
              </a:rPr>
              <a:t>p </a:t>
            </a:r>
            <a:r>
              <a:rPr lang="cs-CZ" sz="1600" dirty="0">
                <a:latin typeface="Arial" charset="0"/>
                <a:sym typeface="Symbol"/>
              </a:rPr>
              <a:t> 0)</a:t>
            </a:r>
          </a:p>
          <a:p>
            <a:r>
              <a:rPr lang="cs-CZ" sz="1600" dirty="0">
                <a:latin typeface="Arial" charset="0"/>
                <a:sym typeface="Symbol" pitchFamily="18" charset="2"/>
              </a:rPr>
              <a:t>(v praxi </a:t>
            </a:r>
            <a:r>
              <a:rPr lang="cs-CZ" sz="1600" i="1" dirty="0">
                <a:latin typeface="Arial" charset="0"/>
                <a:sym typeface="Symbol" pitchFamily="18" charset="2"/>
              </a:rPr>
              <a:t>n </a:t>
            </a:r>
            <a:r>
              <a:rPr lang="cs-CZ" sz="1600" dirty="0">
                <a:latin typeface="Arial" charset="0"/>
                <a:sym typeface="Symbol"/>
              </a:rPr>
              <a:t> 30; </a:t>
            </a:r>
            <a:r>
              <a:rPr lang="cs-CZ" sz="1600" i="1" dirty="0">
                <a:latin typeface="Arial" charset="0"/>
                <a:sym typeface="Symbol"/>
              </a:rPr>
              <a:t>p </a:t>
            </a:r>
            <a:r>
              <a:rPr lang="cs-CZ" sz="1600" dirty="0">
                <a:latin typeface="Arial" charset="0"/>
                <a:sym typeface="Symbol"/>
              </a:rPr>
              <a:t> 1/10, pak  = </a:t>
            </a:r>
            <a:r>
              <a:rPr lang="cs-CZ" sz="1600" i="1" dirty="0" err="1">
                <a:latin typeface="Arial" charset="0"/>
                <a:sym typeface="Symbol"/>
              </a:rPr>
              <a:t>np</a:t>
            </a:r>
            <a:r>
              <a:rPr lang="cs-CZ" sz="1600" dirty="0">
                <a:latin typeface="Arial" charset="0"/>
                <a:sym typeface="Symbol"/>
              </a:rPr>
              <a:t>)</a:t>
            </a:r>
          </a:p>
          <a:p>
            <a:r>
              <a:rPr lang="cs-CZ" sz="1600" dirty="0">
                <a:latin typeface="Arial" charset="0"/>
                <a:sym typeface="Symbol"/>
              </a:rPr>
              <a:t>např. mutace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346075"/>
            <a:ext cx="832952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</a:t>
            </a:r>
            <a:r>
              <a:rPr lang="cs-CZ" sz="20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nám umožňuje měřit sílu driftu v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neideální populaci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= počet jedinců idealizované populace, která</a:t>
            </a:r>
            <a:b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vykazuje hodnotu dané populačně genetické veličiny</a:t>
            </a:r>
            <a:r>
              <a:rPr lang="cs-CZ" sz="2000" baseline="30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*)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rovnou hodnotě</a:t>
            </a:r>
            <a:b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této veličiny ve studované neidealizované populaci</a:t>
            </a:r>
            <a:b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*) zde buď zvýšení průměrné pravděpodobnosti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na autozomálním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lokusu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br>
              <a:rPr lang="cs-CZ" sz="1600" dirty="0">
                <a:latin typeface="Arial" pitchFamily="34" charset="0"/>
                <a:cs typeface="Arial" pitchFamily="34" charset="0"/>
              </a:rPr>
            </a:br>
            <a:r>
              <a:rPr lang="cs-CZ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16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), nebo zvýšení rozptylu frekvencí alel přes generace/přes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16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065468"/>
            <a:ext cx="8486619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Díky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můžeme měřit sílu driftu v reálných populacích, které můžou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porušovat různé předpoklady WF modelu v různé míře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efekt zakladatele: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1) 20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gonochoristů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(ne-hermafroditů) – 10 samic, 10 samců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  jinak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 WF model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2) 25 jednodomých rostlin – 50 % samosprašnost, 50 % náhodné opylení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  jinak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 WF model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Ve kterém případě je vliv driftu silnější?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>
                <a:latin typeface="Arial" pitchFamily="34" charset="0"/>
                <a:cs typeface="Arial" pitchFamily="34" charset="0"/>
                <a:sym typeface="Symbol"/>
              </a:rPr>
              <a:t>e</a:t>
            </a:r>
            <a:endParaRPr lang="cs-CZ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30238" y="466725"/>
            <a:ext cx="8048999" cy="830997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Podobně jako u koeficientu </a:t>
            </a:r>
            <a:r>
              <a:rPr lang="cs-CZ" sz="2400" dirty="0" err="1">
                <a:solidFill>
                  <a:srgbClr val="E60000"/>
                </a:solidFill>
                <a:latin typeface="Arial" charset="0"/>
              </a:rPr>
              <a:t>inbreedingu</a:t>
            </a:r>
            <a:r>
              <a:rPr lang="cs-CZ" sz="2400" dirty="0">
                <a:solidFill>
                  <a:srgbClr val="E60000"/>
                </a:solidFill>
                <a:latin typeface="Arial" charset="0"/>
              </a:rPr>
              <a:t> neexistuje jediná </a:t>
            </a:r>
            <a:br>
              <a:rPr lang="cs-CZ" sz="2400" dirty="0">
                <a:solidFill>
                  <a:srgbClr val="E60000"/>
                </a:solidFill>
                <a:latin typeface="Arial" charset="0"/>
              </a:rPr>
            </a:br>
            <a:r>
              <a:rPr lang="cs-CZ" sz="2400" dirty="0">
                <a:solidFill>
                  <a:srgbClr val="E60000"/>
                </a:solidFill>
                <a:latin typeface="Arial" charset="0"/>
              </a:rPr>
              <a:t>efektivní velikost!!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3958" y="4851698"/>
            <a:ext cx="3264310" cy="7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1968649" y="338138"/>
            <a:ext cx="514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Inbreedingová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endParaRPr lang="cs-CZ" sz="2400" baseline="-25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750" y="1156109"/>
            <a:ext cx="747672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Generace 0: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(0) =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; velikost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 každé generaci 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gamet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Symbol"/>
              </a:rPr>
              <a:t>Generace 1: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sice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(0) = 0 (IBD by mělo být 0), ale protože jde o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hermafrodity (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def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WF), můžou pocházet od stejného rodiče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Jaká je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., že 2 gamety pocházejí od stejného rodiče?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protože předpokládáme náhodné oplození,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1/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jestliže došlo k samooplození,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že obě alely totožné = 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celková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(IBD v Gen.1) = 1/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 ½ = 1/(2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(1)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tj. průměrná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IBD se v 1. generaci zvýšila o 1/(2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Symbol"/>
              </a:rPr>
              <a:t>Generace 2: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1235467" y="5804087"/>
            <a:ext cx="1808947" cy="596713"/>
          </a:xfrm>
          <a:prstGeom prst="wedgeRectCallout">
            <a:avLst>
              <a:gd name="adj1" fmla="val 70146"/>
              <a:gd name="adj2" fmla="val -663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err="1">
                <a:latin typeface="Arial" charset="0"/>
              </a:rPr>
              <a:t>Pr</a:t>
            </a:r>
            <a:r>
              <a:rPr lang="cs-CZ" sz="1600" dirty="0">
                <a:latin typeface="Arial" charset="0"/>
              </a:rPr>
              <a:t>. autogamie </a:t>
            </a:r>
          </a:p>
          <a:p>
            <a:pPr algn="ctr"/>
            <a:r>
              <a:rPr lang="cs-CZ" sz="1600" dirty="0">
                <a:latin typeface="Arial" charset="0"/>
              </a:rPr>
              <a:t>v Gen1</a:t>
            </a: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6486992" y="4719357"/>
            <a:ext cx="2409582" cy="1756747"/>
          </a:xfrm>
          <a:prstGeom prst="wedgeRectCallout">
            <a:avLst>
              <a:gd name="adj1" fmla="val -63343"/>
              <a:gd name="adj2" fmla="val 647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IBD v důsledku spojení gamet stejného prarodiče, vážená </a:t>
            </a:r>
            <a:r>
              <a:rPr lang="cs-CZ" sz="1600" dirty="0" err="1">
                <a:latin typeface="Arial" charset="0"/>
              </a:rPr>
              <a:t>Pr</a:t>
            </a:r>
            <a:r>
              <a:rPr lang="cs-CZ" sz="1600" dirty="0">
                <a:latin typeface="Arial" charset="0"/>
              </a:rPr>
              <a:t>., že tyto gamety už nejsou IBD díky autogamii</a:t>
            </a:r>
          </a:p>
        </p:txBody>
      </p:sp>
      <p:sp>
        <p:nvSpPr>
          <p:cNvPr id="7" name="Levá jednoduchá závorka 6"/>
          <p:cNvSpPr/>
          <p:nvPr/>
        </p:nvSpPr>
        <p:spPr>
          <a:xfrm rot="16200000">
            <a:off x="3740330" y="5347306"/>
            <a:ext cx="103488" cy="527125"/>
          </a:xfrm>
          <a:prstGeom prst="leftBracket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8" name="Levá jednoduchá závorka 7"/>
          <p:cNvSpPr/>
          <p:nvPr/>
        </p:nvSpPr>
        <p:spPr>
          <a:xfrm rot="16200000">
            <a:off x="5188131" y="4751154"/>
            <a:ext cx="103488" cy="1719429"/>
          </a:xfrm>
          <a:prstGeom prst="leftBracket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645460"/>
            <a:ext cx="40863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Generace </a:t>
            </a:r>
            <a:r>
              <a:rPr lang="cs-CZ" sz="2000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 několika matematických tricích: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 tedy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212" y="499810"/>
            <a:ext cx="3470068" cy="68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941" y="1323191"/>
            <a:ext cx="3105150" cy="866775"/>
          </a:xfrm>
          <a:prstGeom prst="rect">
            <a:avLst/>
          </a:prstGeom>
          <a:noFill/>
        </p:spPr>
      </p:pic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1549101" y="2237591"/>
            <a:ext cx="3614570" cy="978945"/>
            <a:chOff x="1549101" y="2237591"/>
            <a:chExt cx="3614570" cy="978945"/>
          </a:xfrm>
        </p:grpSpPr>
        <p:sp>
          <p:nvSpPr>
            <p:cNvPr id="13" name="Obdélník 12"/>
            <p:cNvSpPr/>
            <p:nvPr/>
          </p:nvSpPr>
          <p:spPr>
            <a:xfrm>
              <a:off x="1549101" y="2237591"/>
              <a:ext cx="3614570" cy="9789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3977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4405" y="2323652"/>
              <a:ext cx="3486150" cy="800100"/>
            </a:xfrm>
            <a:prstGeom prst="rect">
              <a:avLst/>
            </a:prstGeom>
            <a:noFill/>
          </p:spPr>
        </p:pic>
      </p:grp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5744714" y="2460252"/>
            <a:ext cx="2409582" cy="1014469"/>
          </a:xfrm>
          <a:prstGeom prst="wedgeRectCallout">
            <a:avLst>
              <a:gd name="adj1" fmla="val -74951"/>
              <a:gd name="adj2" fmla="val 329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err="1">
                <a:latin typeface="Arial" charset="0"/>
              </a:rPr>
              <a:t>N</a:t>
            </a:r>
            <a:r>
              <a:rPr lang="cs-CZ" sz="1600" i="1" baseline="-25000" dirty="0" err="1">
                <a:latin typeface="Arial" charset="0"/>
              </a:rPr>
              <a:t>eF</a:t>
            </a:r>
            <a:r>
              <a:rPr lang="cs-CZ" sz="1600" dirty="0">
                <a:latin typeface="Arial" charset="0"/>
              </a:rPr>
              <a:t> závisí jen na </a:t>
            </a:r>
            <a:r>
              <a:rPr lang="cs-CZ" sz="1600" dirty="0" err="1">
                <a:latin typeface="Arial" charset="0"/>
              </a:rPr>
              <a:t>prům</a:t>
            </a:r>
            <a:r>
              <a:rPr lang="cs-CZ" sz="1600" dirty="0">
                <a:latin typeface="Arial" charset="0"/>
              </a:rPr>
              <a:t>. </a:t>
            </a:r>
            <a:r>
              <a:rPr lang="cs-CZ" sz="1600" i="1" dirty="0">
                <a:latin typeface="Arial" charset="0"/>
              </a:rPr>
              <a:t>F</a:t>
            </a:r>
            <a:r>
              <a:rPr lang="cs-CZ" sz="1600" dirty="0">
                <a:latin typeface="Arial" charset="0"/>
              </a:rPr>
              <a:t> a generačním čase </a:t>
            </a:r>
            <a:r>
              <a:rPr lang="cs-CZ" sz="1600" i="1" dirty="0">
                <a:latin typeface="Arial" charset="0"/>
              </a:rPr>
              <a:t>t</a:t>
            </a:r>
            <a:r>
              <a:rPr lang="cs-CZ" sz="1600" dirty="0">
                <a:latin typeface="Arial" charset="0"/>
              </a:rPr>
              <a:t>, </a:t>
            </a:r>
            <a:r>
              <a:rPr lang="cs-CZ" sz="1600" u="sng" dirty="0">
                <a:latin typeface="Arial" charset="0"/>
              </a:rPr>
              <a:t>nezávisí na </a:t>
            </a:r>
            <a:r>
              <a:rPr lang="cs-CZ" sz="1600" i="1" u="sng" dirty="0">
                <a:latin typeface="Arial" charset="0"/>
              </a:rPr>
              <a:t>N</a:t>
            </a:r>
            <a:r>
              <a:rPr lang="cs-CZ" sz="1600" dirty="0">
                <a:latin typeface="Arial" charset="0"/>
              </a:rPr>
              <a:t>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750" y="561192"/>
            <a:ext cx="83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1979,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19: </a:t>
            </a: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0,1283;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1,7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6,4 (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1/3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kdybychom ale vzali rodiče 19 jedinců z 1979 jako referenční generaci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pro 15 potomků = 48,1 (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2,5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694" y="2915420"/>
            <a:ext cx="4172430" cy="265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750" y="561192"/>
            <a:ext cx="83963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1979,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19: </a:t>
            </a: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0,1283;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1,7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6,4 (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1/3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kdybychom ale vzali rodiče 19 jedinců z 1979 jako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referenční generaci 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pro 15 potomků = 48,1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2,5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!)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 prvním případě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ukazuje rychlost akumulace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 založení populace, ve druhém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kvantifikuje účinek nového –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outbredního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chovného programu 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57200" y="4091493"/>
            <a:ext cx="83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může být i vyšší než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census population size</a:t>
            </a:r>
            <a:r>
              <a:rPr lang="en-US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defTabSz="540000"/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Pro stejnou populaci můžeme dostat velmi rozdílné efektivní velikosti v závislosti na volbě referenční populace!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6461407" y="346075"/>
            <a:ext cx="2409582" cy="1123207"/>
          </a:xfrm>
          <a:prstGeom prst="wedgeRectCallout">
            <a:avLst>
              <a:gd name="adj1" fmla="val -47943"/>
              <a:gd name="adj2" fmla="val 7433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problém v tom, že referenční generace 19 jedinců z definice definována jako </a:t>
            </a:r>
            <a:r>
              <a:rPr lang="cs-CZ" sz="1600" i="1" dirty="0">
                <a:latin typeface="Arial" charset="0"/>
              </a:rPr>
              <a:t>F</a:t>
            </a:r>
            <a:r>
              <a:rPr lang="cs-CZ" sz="1600" dirty="0">
                <a:latin typeface="Arial" charset="0"/>
              </a:rPr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6070</TotalTime>
  <Words>900</Words>
  <Application>Microsoft Office PowerPoint</Application>
  <PresentationFormat>Předvádění na obrazovce (4:3)</PresentationFormat>
  <Paragraphs>163</Paragraphs>
  <Slides>23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Symbol</vt:lpstr>
      <vt:lpstr>Motiv sady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admin</cp:lastModifiedBy>
  <cp:revision>453</cp:revision>
  <dcterms:created xsi:type="dcterms:W3CDTF">2014-09-23T15:47:53Z</dcterms:created>
  <dcterms:modified xsi:type="dcterms:W3CDTF">2018-03-06T15:12:23Z</dcterms:modified>
</cp:coreProperties>
</file>