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71" r:id="rId2"/>
    <p:sldId id="420" r:id="rId3"/>
    <p:sldId id="421" r:id="rId4"/>
    <p:sldId id="422" r:id="rId5"/>
    <p:sldId id="432" r:id="rId6"/>
    <p:sldId id="462" r:id="rId7"/>
    <p:sldId id="423" r:id="rId8"/>
    <p:sldId id="430" r:id="rId9"/>
    <p:sldId id="431" r:id="rId10"/>
    <p:sldId id="463" r:id="rId11"/>
    <p:sldId id="451" r:id="rId12"/>
    <p:sldId id="450" r:id="rId13"/>
    <p:sldId id="453" r:id="rId14"/>
    <p:sldId id="454" r:id="rId15"/>
    <p:sldId id="457" r:id="rId16"/>
    <p:sldId id="458" r:id="rId17"/>
    <p:sldId id="459" r:id="rId18"/>
    <p:sldId id="434" r:id="rId19"/>
    <p:sldId id="438" r:id="rId20"/>
    <p:sldId id="436" r:id="rId21"/>
    <p:sldId id="439" r:id="rId22"/>
    <p:sldId id="461" r:id="rId23"/>
    <p:sldId id="440" r:id="rId24"/>
    <p:sldId id="435" r:id="rId25"/>
    <p:sldId id="433" r:id="rId26"/>
    <p:sldId id="441" r:id="rId27"/>
    <p:sldId id="442" r:id="rId28"/>
    <p:sldId id="443" r:id="rId29"/>
    <p:sldId id="445" r:id="rId30"/>
    <p:sldId id="448" r:id="rId31"/>
    <p:sldId id="449" r:id="rId32"/>
    <p:sldId id="446" r:id="rId33"/>
    <p:sldId id="447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4">
          <p15:clr>
            <a:srgbClr val="A4A3A4"/>
          </p15:clr>
        </p15:guide>
        <p15:guide id="2" pos="35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00"/>
    <a:srgbClr val="FFFF99"/>
    <a:srgbClr val="CCFF33"/>
    <a:srgbClr val="FFFF66"/>
    <a:srgbClr val="3366CC"/>
    <a:srgbClr val="FFFF00"/>
    <a:srgbClr val="003399"/>
    <a:srgbClr val="EAEAEA"/>
    <a:srgbClr val="F8F8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660" autoAdjust="0"/>
  </p:normalViewPr>
  <p:slideViewPr>
    <p:cSldViewPr snapToGrid="0" showGuides="1">
      <p:cViewPr varScale="1">
        <p:scale>
          <a:sx n="116" d="100"/>
          <a:sy n="116" d="100"/>
        </p:scale>
        <p:origin x="-1674" y="-114"/>
      </p:cViewPr>
      <p:guideLst>
        <p:guide orient="horz" pos="224"/>
        <p:guide pos="3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/>
      <c:scatterChart>
        <c:scatterStyle val="smoothMarker"/>
        <c:ser>
          <c:idx val="0"/>
          <c:order val="0"/>
          <c:spPr>
            <a:ln w="69850">
              <a:solidFill>
                <a:srgbClr val="C00000"/>
              </a:solidFill>
            </a:ln>
          </c:spPr>
          <c:marker>
            <c:symbol val="circle"/>
            <c:size val="7"/>
            <c:spPr>
              <a:solidFill>
                <a:schemeClr val="tx1"/>
              </a:solidFill>
              <a:ln w="0">
                <a:solidFill>
                  <a:schemeClr val="tx1"/>
                </a:solidFill>
              </a:ln>
            </c:spPr>
          </c:marker>
          <c:xVal>
            <c:numRef>
              <c:f>List1!$A$1:$A$61</c:f>
              <c:numCache>
                <c:formatCode>General</c:formatCode>
                <c:ptCount val="6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</c:numCache>
            </c:numRef>
          </c:xVal>
          <c:yVal>
            <c:numRef>
              <c:f>List1!$B$1:$B$61</c:f>
              <c:numCache>
                <c:formatCode>General</c:formatCode>
                <c:ptCount val="61"/>
                <c:pt idx="0">
                  <c:v>0</c:v>
                </c:pt>
                <c:pt idx="1">
                  <c:v>0.33333333333333331</c:v>
                </c:pt>
                <c:pt idx="2">
                  <c:v>0.5</c:v>
                </c:pt>
                <c:pt idx="3">
                  <c:v>0.60000000000000064</c:v>
                </c:pt>
                <c:pt idx="4">
                  <c:v>0.66666666666666663</c:v>
                </c:pt>
                <c:pt idx="5">
                  <c:v>0.71428571428571463</c:v>
                </c:pt>
                <c:pt idx="6">
                  <c:v>0.75000000000000155</c:v>
                </c:pt>
                <c:pt idx="7">
                  <c:v>0.77777777777777779</c:v>
                </c:pt>
                <c:pt idx="8">
                  <c:v>0.8</c:v>
                </c:pt>
                <c:pt idx="9">
                  <c:v>0.8181818181818199</c:v>
                </c:pt>
                <c:pt idx="10">
                  <c:v>0.8333333333333337</c:v>
                </c:pt>
                <c:pt idx="11">
                  <c:v>0.84615384615384803</c:v>
                </c:pt>
                <c:pt idx="12">
                  <c:v>0.85714285714285765</c:v>
                </c:pt>
                <c:pt idx="13">
                  <c:v>0.8666666666666667</c:v>
                </c:pt>
                <c:pt idx="14">
                  <c:v>0.87500000000000155</c:v>
                </c:pt>
                <c:pt idx="15">
                  <c:v>0.88235294117647067</c:v>
                </c:pt>
                <c:pt idx="16">
                  <c:v>0.88888888888889095</c:v>
                </c:pt>
                <c:pt idx="17">
                  <c:v>0.89473684210526361</c:v>
                </c:pt>
                <c:pt idx="18">
                  <c:v>0.9</c:v>
                </c:pt>
                <c:pt idx="19">
                  <c:v>0.90476190476190332</c:v>
                </c:pt>
                <c:pt idx="20">
                  <c:v>0.90909090909090906</c:v>
                </c:pt>
                <c:pt idx="21">
                  <c:v>0.91304347826086962</c:v>
                </c:pt>
                <c:pt idx="22">
                  <c:v>0.91666666666666652</c:v>
                </c:pt>
                <c:pt idx="23">
                  <c:v>0.92</c:v>
                </c:pt>
                <c:pt idx="24">
                  <c:v>0.92307692307692257</c:v>
                </c:pt>
                <c:pt idx="25">
                  <c:v>0.92592592592592549</c:v>
                </c:pt>
                <c:pt idx="26">
                  <c:v>0.9285714285714286</c:v>
                </c:pt>
                <c:pt idx="27">
                  <c:v>0.93103448275862066</c:v>
                </c:pt>
                <c:pt idx="28">
                  <c:v>0.93333333333333335</c:v>
                </c:pt>
                <c:pt idx="29">
                  <c:v>0.93548387096774044</c:v>
                </c:pt>
                <c:pt idx="30">
                  <c:v>0.9375</c:v>
                </c:pt>
                <c:pt idx="31">
                  <c:v>0.93939393939393945</c:v>
                </c:pt>
                <c:pt idx="32">
                  <c:v>0.94117647058823561</c:v>
                </c:pt>
                <c:pt idx="33">
                  <c:v>0.94285714285714251</c:v>
                </c:pt>
                <c:pt idx="34">
                  <c:v>0.94444444444444464</c:v>
                </c:pt>
                <c:pt idx="35">
                  <c:v>0.9459459459459455</c:v>
                </c:pt>
                <c:pt idx="36">
                  <c:v>0.94736842105262997</c:v>
                </c:pt>
                <c:pt idx="37">
                  <c:v>0.94871794871794612</c:v>
                </c:pt>
                <c:pt idx="38">
                  <c:v>0.95000000000000062</c:v>
                </c:pt>
                <c:pt idx="39">
                  <c:v>0.95121951219512346</c:v>
                </c:pt>
                <c:pt idx="40">
                  <c:v>0.95238095238095233</c:v>
                </c:pt>
                <c:pt idx="41">
                  <c:v>0.95348837209302362</c:v>
                </c:pt>
                <c:pt idx="42">
                  <c:v>0.95454545454545636</c:v>
                </c:pt>
                <c:pt idx="43">
                  <c:v>0.9555555555555556</c:v>
                </c:pt>
                <c:pt idx="44">
                  <c:v>0.95652173913043481</c:v>
                </c:pt>
                <c:pt idx="45">
                  <c:v>0.95744680851063835</c:v>
                </c:pt>
                <c:pt idx="46">
                  <c:v>0.9583333333333337</c:v>
                </c:pt>
                <c:pt idx="47">
                  <c:v>0.95918367346938949</c:v>
                </c:pt>
                <c:pt idx="48">
                  <c:v>0.96000000000000063</c:v>
                </c:pt>
                <c:pt idx="49">
                  <c:v>0.96078431372549189</c:v>
                </c:pt>
                <c:pt idx="50">
                  <c:v>0.96153846153846168</c:v>
                </c:pt>
                <c:pt idx="51">
                  <c:v>0.96226415094339623</c:v>
                </c:pt>
                <c:pt idx="52">
                  <c:v>0.96296296296296047</c:v>
                </c:pt>
                <c:pt idx="53">
                  <c:v>0.96363636363636351</c:v>
                </c:pt>
                <c:pt idx="54">
                  <c:v>0.96428571428571463</c:v>
                </c:pt>
                <c:pt idx="55">
                  <c:v>0.96491228070175239</c:v>
                </c:pt>
                <c:pt idx="56">
                  <c:v>0.96551724137931039</c:v>
                </c:pt>
                <c:pt idx="57">
                  <c:v>0.96610169491525422</c:v>
                </c:pt>
                <c:pt idx="58">
                  <c:v>0.96666666666666667</c:v>
                </c:pt>
                <c:pt idx="59">
                  <c:v>0.96721311475409832</c:v>
                </c:pt>
                <c:pt idx="60">
                  <c:v>0.96774193548387533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F1A5-4727-8601-6C47865929CD}"/>
            </c:ext>
          </c:extLst>
        </c:ser>
        <c:dLbls/>
        <c:axId val="145583488"/>
        <c:axId val="145589376"/>
      </c:scatterChart>
      <c:valAx>
        <c:axId val="145583488"/>
        <c:scaling>
          <c:orientation val="minMax"/>
          <c:max val="30"/>
        </c:scaling>
        <c:axPos val="b"/>
        <c:numFmt formatCode="General" sourceLinked="1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2000" baseline="0"/>
            </a:pPr>
            <a:endParaRPr lang="cs-CZ"/>
          </a:p>
        </c:txPr>
        <c:crossAx val="145589376"/>
        <c:crosses val="autoZero"/>
        <c:crossBetween val="midCat"/>
      </c:valAx>
      <c:valAx>
        <c:axId val="145589376"/>
        <c:scaling>
          <c:orientation val="minMax"/>
          <c:max val="1"/>
        </c:scaling>
        <c:axPos val="l"/>
        <c:majorGridlines>
          <c:spPr>
            <a:ln w="19050">
              <a:solidFill>
                <a:schemeClr val="tx1"/>
              </a:solidFill>
              <a:prstDash val="sysDash"/>
            </a:ln>
          </c:spPr>
        </c:majorGridlines>
        <c:numFmt formatCode="General" sourceLinked="1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2000" baseline="0"/>
            </a:pPr>
            <a:endParaRPr lang="cs-CZ"/>
          </a:p>
        </c:txPr>
        <c:crossAx val="145583488"/>
        <c:crosses val="autoZero"/>
        <c:crossBetween val="midCat"/>
        <c:majorUnit val="0.2"/>
      </c:val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1BDDE-5303-4686-8093-853AFB8B7D1B}" type="datetimeFigureOut">
              <a:rPr lang="cs-CZ" smtClean="0"/>
              <a:pPr/>
              <a:t>14.3.2018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D6C80-E464-4F32-9F04-3F7E2590FA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834523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3AADECE-32F0-4721-B452-076CCD4022D6}" type="slidenum">
              <a:rPr lang="cs-CZ" altLang="cs-CZ" smtClean="0"/>
              <a:pPr/>
              <a:t>16</a:t>
            </a:fld>
            <a:endParaRPr lang="cs-CZ" altLang="cs-CZ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3915639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3F384D-F37D-4AA2-9A03-ACF96CAAAA1C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74129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536564-7128-441D-A88C-2DBE4162200D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06963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14.3.2018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14.3.2018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14.3.2018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14.3.2018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14.3.2018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14.3.2018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14.3.2018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14.3.2018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14.3.2018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14.3.2018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14.3.2018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FCEBA-7D9A-4037-A856-9E28FB174A6A}" type="datetimeFigureOut">
              <a:rPr lang="cs-CZ" smtClean="0"/>
              <a:pPr/>
              <a:t>14.3.2018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f/Thomas_Hunt_Morgan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b/be/Theodosius_Dobzhansky,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937641" y="1582990"/>
            <a:ext cx="729872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cs-CZ" sz="6600" b="1" dirty="0">
                <a:ln w="3175">
                  <a:solidFill>
                    <a:schemeClr val="tx1"/>
                  </a:solidFill>
                </a:ln>
                <a:solidFill>
                  <a:srgbClr val="E6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MOLEKULÁRNÍ EVOLUCE</a:t>
            </a:r>
            <a:endParaRPr lang="cs-CZ" sz="6600" b="1" dirty="0">
              <a:ln w="3175">
                <a:solidFill>
                  <a:schemeClr val="tx1"/>
                </a:solidFill>
              </a:ln>
              <a:solidFill>
                <a:srgbClr val="FF33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6641" y="2116146"/>
            <a:ext cx="7426089" cy="427641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993557" y="527221"/>
            <a:ext cx="5322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D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Molekulární hodiny nejsou metronom!</a:t>
            </a: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5815914" y="4094204"/>
            <a:ext cx="2141838" cy="774357"/>
          </a:xfrm>
          <a:prstGeom prst="wedgeRectCallout">
            <a:avLst>
              <a:gd name="adj1" fmla="val -44508"/>
              <a:gd name="adj2" fmla="val -98402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pitchFamily="34" charset="0"/>
                <a:cs typeface="Arial" pitchFamily="34" charset="0"/>
              </a:rPr>
              <a:t>akumulace substitucí v čase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939113" y="1350776"/>
            <a:ext cx="5202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5 nezávislých realizací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Poissonova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procesu:</a:t>
            </a:r>
          </a:p>
        </p:txBody>
      </p:sp>
    </p:spTree>
    <p:extLst>
      <p:ext uri="{BB962C8B-B14F-4D97-AF65-F5344CB8AC3E}">
        <p14:creationId xmlns:p14="http://schemas.microsoft.com/office/powerpoint/2010/main" xmlns="" val="160363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434024" y="2018786"/>
            <a:ext cx="481965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560388" y="347663"/>
            <a:ext cx="734207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Molekulární hodiny „netikají“ u různých skupin stejně</a:t>
            </a: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např. kytovci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 „sudokopytníci“ primáti 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myšovití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hlodavci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u primátů opice Starého světa  „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lidoopi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“  člověk</a:t>
            </a:r>
          </a:p>
          <a:p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ptáci: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60388" y="347663"/>
            <a:ext cx="4532010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Rozdíly v rychlosti „tikání“ hodin</a:t>
            </a:r>
          </a:p>
          <a:p>
            <a:pPr>
              <a:spcAft>
                <a:spcPts val="1800"/>
              </a:spcAft>
            </a:pP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velikost těla?</a:t>
            </a:r>
          </a:p>
        </p:txBody>
      </p:sp>
      <p:grpSp>
        <p:nvGrpSpPr>
          <p:cNvPr id="11" name="Skupina 10"/>
          <p:cNvGrpSpPr/>
          <p:nvPr/>
        </p:nvGrpSpPr>
        <p:grpSpPr>
          <a:xfrm>
            <a:off x="560388" y="2014150"/>
            <a:ext cx="8122293" cy="3361705"/>
            <a:chOff x="560388" y="2557848"/>
            <a:chExt cx="8122293" cy="3361705"/>
          </a:xfrm>
        </p:grpSpPr>
        <p:grpSp>
          <p:nvGrpSpPr>
            <p:cNvPr id="10" name="Skupina 9"/>
            <p:cNvGrpSpPr/>
            <p:nvPr/>
          </p:nvGrpSpPr>
          <p:grpSpPr>
            <a:xfrm>
              <a:off x="560388" y="2557848"/>
              <a:ext cx="3855093" cy="3349325"/>
              <a:chOff x="560388" y="2557848"/>
              <a:chExt cx="3855093" cy="3349325"/>
            </a:xfrm>
          </p:grpSpPr>
          <p:pic>
            <p:nvPicPr>
              <p:cNvPr id="9216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98476" y="2636109"/>
                <a:ext cx="3675816" cy="3271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Obdélník 5"/>
              <p:cNvSpPr/>
              <p:nvPr/>
            </p:nvSpPr>
            <p:spPr>
              <a:xfrm>
                <a:off x="560388" y="2594919"/>
                <a:ext cx="914185" cy="2965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Obdélník 6"/>
              <p:cNvSpPr/>
              <p:nvPr/>
            </p:nvSpPr>
            <p:spPr>
              <a:xfrm>
                <a:off x="3678410" y="2557848"/>
                <a:ext cx="737071" cy="15034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9" name="Skupina 8"/>
            <p:cNvGrpSpPr/>
            <p:nvPr/>
          </p:nvGrpSpPr>
          <p:grpSpPr>
            <a:xfrm>
              <a:off x="4975654" y="2860204"/>
              <a:ext cx="3707027" cy="3059349"/>
              <a:chOff x="4975654" y="2860204"/>
              <a:chExt cx="3707027" cy="3059349"/>
            </a:xfrm>
          </p:grpSpPr>
          <p:pic>
            <p:nvPicPr>
              <p:cNvPr id="92163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975654" y="2860204"/>
                <a:ext cx="3674590" cy="3059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Obdélník 7"/>
              <p:cNvSpPr/>
              <p:nvPr/>
            </p:nvSpPr>
            <p:spPr>
              <a:xfrm>
                <a:off x="7698474" y="3076833"/>
                <a:ext cx="984207" cy="11409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pic>
        <p:nvPicPr>
          <p:cNvPr id="92165" name="Picture 5" descr="http://images.yourdictionary.com/images/definitions/lg/house-mou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8504" y="895321"/>
            <a:ext cx="2159257" cy="1431869"/>
          </a:xfrm>
          <a:prstGeom prst="rect">
            <a:avLst/>
          </a:prstGeom>
          <a:noFill/>
        </p:spPr>
      </p:pic>
      <p:pic>
        <p:nvPicPr>
          <p:cNvPr id="92167" name="Picture 7" descr="http://www.sdwhalewatch.com/wp-content/uploads/2014/05/Fin-Wha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60" y="5058031"/>
            <a:ext cx="3589525" cy="1462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2520778" y="2240693"/>
            <a:ext cx="4539050" cy="3023286"/>
            <a:chOff x="2118026" y="2240692"/>
            <a:chExt cx="4941802" cy="3374167"/>
          </a:xfrm>
        </p:grpSpPr>
        <p:pic>
          <p:nvPicPr>
            <p:cNvPr id="9523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18026" y="2281109"/>
              <a:ext cx="4924425" cy="3333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bdélník 4"/>
            <p:cNvSpPr/>
            <p:nvPr/>
          </p:nvSpPr>
          <p:spPr>
            <a:xfrm>
              <a:off x="3319849" y="2240692"/>
              <a:ext cx="1639329" cy="296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bdélník 5"/>
            <p:cNvSpPr/>
            <p:nvPr/>
          </p:nvSpPr>
          <p:spPr>
            <a:xfrm>
              <a:off x="6833288" y="2368378"/>
              <a:ext cx="226540" cy="1289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8" name="Picture 5" descr="http://images.yourdictionary.com/images/definitions/lg/house-mo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388" y="1496683"/>
            <a:ext cx="1917015" cy="1271231"/>
          </a:xfrm>
          <a:prstGeom prst="rect">
            <a:avLst/>
          </a:prstGeom>
          <a:noFill/>
        </p:spPr>
      </p:pic>
      <p:pic>
        <p:nvPicPr>
          <p:cNvPr id="9" name="Picture 7" descr="http://www.sdwhalewatch.com/wp-content/uploads/2014/05/Fin-Wha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005384" y="2215978"/>
            <a:ext cx="3138616" cy="1278986"/>
          </a:xfrm>
          <a:prstGeom prst="rect">
            <a:avLst/>
          </a:prstGeom>
          <a:noFill/>
        </p:spPr>
      </p:pic>
      <p:pic>
        <p:nvPicPr>
          <p:cNvPr id="95236" name="Picture 4" descr="http://upload.wikimedia.org/wikipedia/commons/e/e5/Shark_fish_chondrichthyes.jpg"/>
          <p:cNvPicPr>
            <a:picLocks noChangeAspect="1" noChangeArrowheads="1"/>
          </p:cNvPicPr>
          <p:nvPr/>
        </p:nvPicPr>
        <p:blipFill>
          <a:blip r:embed="rId5" cstate="print"/>
          <a:srcRect r="3315" b="10851"/>
          <a:stretch>
            <a:fillRect/>
          </a:stretch>
        </p:blipFill>
        <p:spPr bwMode="auto">
          <a:xfrm>
            <a:off x="6161903" y="4946519"/>
            <a:ext cx="2883243" cy="960011"/>
          </a:xfrm>
          <a:prstGeom prst="rect">
            <a:avLst/>
          </a:prstGeom>
          <a:noFill/>
        </p:spPr>
      </p:pic>
      <p:pic>
        <p:nvPicPr>
          <p:cNvPr id="95238" name="Picture 6" descr="http://www.warrenphotographic.co.uk/photography/bigs/04804-Common-Newt-white-background.jpg"/>
          <p:cNvPicPr>
            <a:picLocks noChangeAspect="1" noChangeArrowheads="1"/>
          </p:cNvPicPr>
          <p:nvPr/>
        </p:nvPicPr>
        <p:blipFill>
          <a:blip r:embed="rId6" cstate="print"/>
          <a:srcRect b="16700"/>
          <a:stretch>
            <a:fillRect/>
          </a:stretch>
        </p:blipFill>
        <p:spPr bwMode="auto">
          <a:xfrm>
            <a:off x="189470" y="3031524"/>
            <a:ext cx="2272581" cy="823784"/>
          </a:xfrm>
          <a:prstGeom prst="rect">
            <a:avLst/>
          </a:prstGeom>
          <a:noFill/>
        </p:spPr>
      </p:pic>
      <p:sp>
        <p:nvSpPr>
          <p:cNvPr id="13" name="TextovéPole 12"/>
          <p:cNvSpPr txBox="1"/>
          <p:nvPr/>
        </p:nvSpPr>
        <p:spPr>
          <a:xfrm>
            <a:off x="560388" y="5692346"/>
            <a:ext cx="56252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Nedokáže ale vysvětlit, proč substituční rychlost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obecně vyšší u teplokrevných organismů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60388" y="347663"/>
            <a:ext cx="4532010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Rozdíly v rychlosti „tikání“ hodin</a:t>
            </a:r>
          </a:p>
          <a:p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generační doba?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2790" y="2987974"/>
            <a:ext cx="3671208" cy="362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560388" y="347663"/>
            <a:ext cx="7774885" cy="47551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8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Rozdíly v rychlosti „tikání“ hodin</a:t>
            </a:r>
          </a:p>
          <a:p>
            <a:pPr defTabSz="540000"/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metabolismus?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mutační (a tím i substituční) rychlost dána především rychlostí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metabolismu (rychlejší metabolismus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vyšší oxidativní stres)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 menší druhy = rychlejší metabolismus = rychlejší hodiny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Vysvětluje, proč teplokrevní mají vyšší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substituční rychlost než studenokrevní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výjimky: např. ptáci mají na svou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velikost nízkou substituční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rychlost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60388" y="347663"/>
            <a:ext cx="8017131" cy="1985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8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Rozdíly v rychlosti „tikání“ hodin</a:t>
            </a:r>
          </a:p>
          <a:p>
            <a:pPr defTabSz="540000"/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délka života?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Dlouhověké druhy si vyvinuly mechanismy, jak se bránit oxidativnímu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stresu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méně mutací  nižší substituční rychlost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60388" y="2608949"/>
            <a:ext cx="8384026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8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hodiny DNA 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 bližší generačnímu času</a:t>
            </a:r>
          </a:p>
          <a:p>
            <a:pPr defTabSz="540000">
              <a:spcAft>
                <a:spcPts val="18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hodiny AA  bližší absolutnímu času</a:t>
            </a:r>
          </a:p>
          <a:p>
            <a:pPr defTabSz="540000">
              <a:spcAft>
                <a:spcPts val="1800"/>
              </a:spcAft>
            </a:pPr>
            <a:r>
              <a:rPr lang="cs-CZ" sz="2400" dirty="0" err="1">
                <a:latin typeface="Arial" pitchFamily="34" charset="0"/>
                <a:cs typeface="Arial" pitchFamily="34" charset="0"/>
              </a:rPr>
              <a:t>Glillooly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et al. (2005): hodiny vztaženy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ne na jednotku času,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/>
            </a:r>
            <a:br>
              <a:rPr lang="cs-CZ" sz="2400" dirty="0"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ale na jednotku metabolické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energie adjustované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	na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hmotnost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60388" y="5397805"/>
            <a:ext cx="775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>
                <a:latin typeface="Arial" pitchFamily="34" charset="0"/>
                <a:cs typeface="Arial" pitchFamily="34" charset="0"/>
              </a:rPr>
              <a:t>Při změně funkce genu nebo po jeho duplikaci se mění </a:t>
            </a:r>
            <a:br>
              <a:rPr lang="cs-CZ" sz="2400" dirty="0"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latin typeface="Arial" pitchFamily="34" charset="0"/>
                <a:cs typeface="Arial" pitchFamily="34" charset="0"/>
              </a:rPr>
              <a:t>rychlost hodin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60388" y="355600"/>
            <a:ext cx="8229600" cy="723557"/>
          </a:xfrm>
        </p:spPr>
        <p:txBody>
          <a:bodyPr>
            <a:noAutofit/>
          </a:bodyPr>
          <a:lstStyle/>
          <a:p>
            <a:pPr algn="l" eaLnBrk="1" hangingPunct="1"/>
            <a:r>
              <a:rPr lang="cs-CZ" altLang="cs-CZ" sz="2400" dirty="0">
                <a:solidFill>
                  <a:srgbClr val="DE0000"/>
                </a:solidFill>
                <a:latin typeface="Arial" pitchFamily="34" charset="0"/>
              </a:rPr>
              <a:t>Pozor při využívání molekulárních hodin: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60388" y="1771135"/>
            <a:ext cx="747832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altLang="cs-CZ" sz="2400" dirty="0">
                <a:latin typeface="Arial" pitchFamily="34" charset="0"/>
              </a:rPr>
              <a:t>Rozdíly v substitučních rychlostech mezi skupinami</a:t>
            </a:r>
            <a:br>
              <a:rPr lang="cs-CZ" altLang="cs-CZ" sz="2400" dirty="0">
                <a:latin typeface="Arial" pitchFamily="34" charset="0"/>
              </a:rPr>
            </a:br>
            <a:r>
              <a:rPr lang="cs-CZ" altLang="cs-CZ" sz="2400" dirty="0">
                <a:latin typeface="Arial" pitchFamily="34" charset="0"/>
              </a:rPr>
              <a:t> 	organismů</a:t>
            </a:r>
          </a:p>
          <a:p>
            <a:pPr defTabSz="540000"/>
            <a:endParaRPr lang="cs-CZ" altLang="cs-CZ" sz="2400" dirty="0">
              <a:latin typeface="Arial" pitchFamily="34" charset="0"/>
            </a:endParaRPr>
          </a:p>
          <a:p>
            <a:pPr defTabSz="540000"/>
            <a:r>
              <a:rPr lang="cs-CZ" altLang="cs-CZ" sz="2400" dirty="0">
                <a:latin typeface="Arial" pitchFamily="34" charset="0"/>
              </a:rPr>
              <a:t>Správná kalibrace: např. pro Metazoa často jen jeden</a:t>
            </a:r>
            <a:br>
              <a:rPr lang="cs-CZ" altLang="cs-CZ" sz="2400" dirty="0">
                <a:latin typeface="Arial" pitchFamily="34" charset="0"/>
              </a:rPr>
            </a:br>
            <a:r>
              <a:rPr lang="cs-CZ" altLang="cs-CZ" sz="2400" dirty="0">
                <a:latin typeface="Arial" pitchFamily="34" charset="0"/>
              </a:rPr>
              <a:t>	kalibrační bod – savci-ptáci</a:t>
            </a:r>
          </a:p>
          <a:p>
            <a:pPr defTabSz="540000"/>
            <a:endParaRPr lang="cs-CZ" altLang="cs-CZ" sz="2400" dirty="0">
              <a:latin typeface="Arial" pitchFamily="34" charset="0"/>
            </a:endParaRPr>
          </a:p>
          <a:p>
            <a:pPr defTabSz="540000"/>
            <a:r>
              <a:rPr lang="cs-CZ" altLang="cs-CZ" sz="2400" dirty="0">
                <a:latin typeface="Arial" pitchFamily="34" charset="0"/>
              </a:rPr>
              <a:t>Intervaly spolehlivosti často velmi široké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60388" y="735157"/>
            <a:ext cx="671049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Kromě mezidruhové variability (sekvence AA) i</a:t>
            </a:r>
          </a:p>
          <a:p>
            <a:pPr defTabSz="540000">
              <a:spcAft>
                <a:spcPts val="1200"/>
              </a:spcAft>
            </a:pP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vnitrodruhová variabilita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(elektroforéza proteinů)</a:t>
            </a:r>
          </a:p>
          <a:p>
            <a:pPr defTabSz="540000">
              <a:spcAft>
                <a:spcPts val="1200"/>
              </a:spcAft>
            </a:pP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do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60.-70. let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2 školy: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http://www.liu.se/forskning/scientium/members/linda-helmfors/1.317729/drosophilamelanoga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042514" y="2777524"/>
            <a:ext cx="2099276" cy="2099276"/>
          </a:xfrm>
          <a:prstGeom prst="rect">
            <a:avLst/>
          </a:prstGeom>
          <a:noFill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60388" y="656153"/>
            <a:ext cx="790338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latin typeface="Arial" charset="0"/>
              </a:rPr>
              <a:t>T</a:t>
            </a:r>
            <a:r>
              <a:rPr lang="cs-CZ" sz="2000" dirty="0" err="1">
                <a:latin typeface="Arial" charset="0"/>
              </a:rPr>
              <a:t>homas</a:t>
            </a:r>
            <a:r>
              <a:rPr lang="cs-CZ" sz="2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H</a:t>
            </a:r>
            <a:r>
              <a:rPr lang="cs-CZ" sz="2000" dirty="0" err="1">
                <a:latin typeface="Arial" charset="0"/>
              </a:rPr>
              <a:t>enry</a:t>
            </a:r>
            <a:r>
              <a:rPr lang="en-US" sz="2000" dirty="0">
                <a:latin typeface="Arial" charset="0"/>
              </a:rPr>
              <a:t> Morgan, </a:t>
            </a:r>
            <a:r>
              <a:rPr lang="cs-CZ" sz="2000" dirty="0">
                <a:latin typeface="Arial" charset="0"/>
              </a:rPr>
              <a:t>Hermann</a:t>
            </a:r>
            <a:r>
              <a:rPr lang="en-US" sz="2000" dirty="0"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J. </a:t>
            </a:r>
            <a:r>
              <a:rPr lang="cs-CZ" sz="2000" dirty="0" err="1">
                <a:latin typeface="Arial" charset="0"/>
              </a:rPr>
              <a:t>Muller</a:t>
            </a:r>
            <a:r>
              <a:rPr lang="cs-CZ" sz="2000" dirty="0">
                <a:latin typeface="Arial" charset="0"/>
              </a:rPr>
              <a:t>: </a:t>
            </a:r>
            <a:r>
              <a:rPr lang="cs-CZ" sz="2000" dirty="0">
                <a:solidFill>
                  <a:srgbClr val="DE0000"/>
                </a:solidFill>
                <a:latin typeface="Arial" charset="0"/>
              </a:rPr>
              <a:t>„klasická škola“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err="1">
                <a:latin typeface="Arial" charset="0"/>
              </a:rPr>
              <a:t>inbrední</a:t>
            </a:r>
            <a:r>
              <a:rPr lang="cs-CZ" sz="2000" dirty="0">
                <a:latin typeface="Arial" charset="0"/>
              </a:rPr>
              <a:t> kmeny </a:t>
            </a:r>
            <a:r>
              <a:rPr lang="cs-CZ" sz="2000" i="1" dirty="0">
                <a:latin typeface="Arial" charset="0"/>
              </a:rPr>
              <a:t>D. </a:t>
            </a:r>
            <a:r>
              <a:rPr lang="cs-CZ" sz="2000" i="1" dirty="0" err="1">
                <a:latin typeface="Arial" charset="0"/>
              </a:rPr>
              <a:t>melanogaster</a:t>
            </a:r>
            <a:r>
              <a:rPr lang="cs-CZ" sz="2000" dirty="0">
                <a:latin typeface="Arial" charset="0"/>
              </a:rPr>
              <a:t>, var. ovlivňující morfologické znaky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	(barva očí, struktura křídelní žilnatiny)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charset="0"/>
                <a:sym typeface="Symbol"/>
              </a:rPr>
              <a:t> variabilita omezená</a:t>
            </a:r>
            <a:endParaRPr lang="cs-CZ" sz="2000" dirty="0">
              <a:latin typeface="Arial" charset="0"/>
            </a:endParaRPr>
          </a:p>
        </p:txBody>
      </p: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4402867" y="2460710"/>
            <a:ext cx="3470275" cy="2305050"/>
            <a:chOff x="210" y="2536"/>
            <a:chExt cx="2186" cy="1452"/>
          </a:xfrm>
        </p:grpSpPr>
        <p:pic>
          <p:nvPicPr>
            <p:cNvPr id="9" name="Picture 12" descr="File:Thomas Hunt Morgan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0" y="2536"/>
              <a:ext cx="942" cy="1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4" descr="hMulle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24" y="2536"/>
              <a:ext cx="1072" cy="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ovéPole 16"/>
          <p:cNvSpPr txBox="1"/>
          <p:nvPr/>
        </p:nvSpPr>
        <p:spPr>
          <a:xfrm>
            <a:off x="4514335" y="4761471"/>
            <a:ext cx="13032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Arial" pitchFamily="34" charset="0"/>
                <a:cs typeface="Arial" pitchFamily="34" charset="0"/>
              </a:rPr>
              <a:t>T.H. Morgan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454346" y="4757352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Arial" pitchFamily="34" charset="0"/>
                <a:cs typeface="Arial" pitchFamily="34" charset="0"/>
              </a:rPr>
              <a:t>H.J. </a:t>
            </a:r>
            <a:r>
              <a:rPr lang="cs-CZ" sz="1600" dirty="0" err="1">
                <a:latin typeface="Arial" pitchFamily="34" charset="0"/>
                <a:cs typeface="Arial" pitchFamily="34" charset="0"/>
              </a:rPr>
              <a:t>Muller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www.nature.com/nature/journal/v450/n7167/images/nature06324-f1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6190" y="1841784"/>
            <a:ext cx="2219466" cy="2746590"/>
          </a:xfrm>
          <a:prstGeom prst="rect">
            <a:avLst/>
          </a:prstGeom>
          <a:noFill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93725" y="381000"/>
            <a:ext cx="778610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charset="0"/>
              </a:rPr>
              <a:t>Alfred </a:t>
            </a:r>
            <a:r>
              <a:rPr lang="cs-CZ" sz="2000" dirty="0" err="1">
                <a:latin typeface="Arial" charset="0"/>
              </a:rPr>
              <a:t>Sturtevant</a:t>
            </a:r>
            <a:r>
              <a:rPr lang="cs-CZ" sz="2000" dirty="0">
                <a:latin typeface="Arial" charset="0"/>
              </a:rPr>
              <a:t>, </a:t>
            </a:r>
            <a:r>
              <a:rPr lang="cs-CZ" sz="2000" dirty="0" err="1">
                <a:latin typeface="Arial" charset="0"/>
              </a:rPr>
              <a:t>Theodosius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Dobzhansky</a:t>
            </a:r>
            <a:r>
              <a:rPr lang="cs-CZ" sz="2000" dirty="0">
                <a:latin typeface="Arial" charset="0"/>
              </a:rPr>
              <a:t>: </a:t>
            </a:r>
            <a:r>
              <a:rPr lang="cs-CZ" sz="2000" dirty="0">
                <a:solidFill>
                  <a:srgbClr val="DE0000"/>
                </a:solidFill>
                <a:latin typeface="Arial" charset="0"/>
              </a:rPr>
              <a:t>„rovnovážná škola“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charset="0"/>
              </a:rPr>
              <a:t>přírodní populace octomilek, struktura proužků obřích chromozomů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	(chrom. inverze)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charset="0"/>
                <a:sym typeface="Symbol"/>
              </a:rPr>
              <a:t> rozsáhlá </a:t>
            </a:r>
            <a:r>
              <a:rPr lang="cs-CZ" sz="2000" dirty="0" err="1">
                <a:latin typeface="Arial" charset="0"/>
                <a:sym typeface="Symbol"/>
              </a:rPr>
              <a:t>diverzita</a:t>
            </a:r>
            <a:r>
              <a:rPr lang="cs-CZ" sz="2000" dirty="0">
                <a:latin typeface="Arial" charset="0"/>
                <a:sym typeface="Symbol"/>
              </a:rPr>
              <a:t>, balancující selekce</a:t>
            </a:r>
            <a:endParaRPr lang="cs-CZ" sz="2000" dirty="0">
              <a:latin typeface="Arial" charset="0"/>
            </a:endParaRPr>
          </a:p>
        </p:txBody>
      </p:sp>
      <p:pic>
        <p:nvPicPr>
          <p:cNvPr id="16" name="Picture 20" descr="File:Theodosius Dobzhansky,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23073" r="17603"/>
          <a:stretch>
            <a:fillRect/>
          </a:stretch>
        </p:blipFill>
        <p:spPr bwMode="auto">
          <a:xfrm>
            <a:off x="3217411" y="2306157"/>
            <a:ext cx="1704975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>
            <a:off x="1491048" y="4596713"/>
            <a:ext cx="1372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Arial" pitchFamily="34" charset="0"/>
                <a:cs typeface="Arial" pitchFamily="34" charset="0"/>
              </a:rPr>
              <a:t>A. </a:t>
            </a:r>
            <a:r>
              <a:rPr lang="cs-CZ" sz="1600" dirty="0" err="1">
                <a:latin typeface="Arial" pitchFamily="34" charset="0"/>
                <a:cs typeface="Arial" pitchFamily="34" charset="0"/>
              </a:rPr>
              <a:t>Sturtevant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299253" y="4600833"/>
            <a:ext cx="152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Arial" pitchFamily="34" charset="0"/>
                <a:cs typeface="Arial" pitchFamily="34" charset="0"/>
              </a:rPr>
              <a:t>T. </a:t>
            </a:r>
            <a:r>
              <a:rPr lang="cs-CZ" sz="1600" dirty="0" err="1">
                <a:latin typeface="Arial" pitchFamily="34" charset="0"/>
                <a:cs typeface="Arial" pitchFamily="34" charset="0"/>
              </a:rPr>
              <a:t>Dobzhansky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593725" y="5385486"/>
            <a:ext cx="571663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Arial" charset="0"/>
              </a:rPr>
              <a:t>1966: </a:t>
            </a:r>
            <a:r>
              <a:rPr lang="cs-CZ" sz="2000" dirty="0" err="1">
                <a:latin typeface="Arial" charset="0"/>
              </a:rPr>
              <a:t>Harris</a:t>
            </a:r>
            <a:r>
              <a:rPr lang="cs-CZ" sz="2000" dirty="0">
                <a:latin typeface="Arial" charset="0"/>
              </a:rPr>
              <a:t> – člověk </a:t>
            </a:r>
          </a:p>
          <a:p>
            <a:pPr defTabSz="540000"/>
            <a:r>
              <a:rPr lang="cs-CZ" sz="2000" dirty="0">
                <a:latin typeface="Arial" charset="0"/>
              </a:rPr>
              <a:t>	  </a:t>
            </a:r>
            <a:r>
              <a:rPr lang="cs-CZ" sz="2000" dirty="0" err="1">
                <a:latin typeface="Arial" charset="0"/>
              </a:rPr>
              <a:t>Lewontin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and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Hubby</a:t>
            </a:r>
            <a:r>
              <a:rPr lang="cs-CZ" sz="2000" dirty="0">
                <a:latin typeface="Arial" charset="0"/>
              </a:rPr>
              <a:t> – </a:t>
            </a:r>
            <a:r>
              <a:rPr lang="cs-CZ" sz="2000" i="1" dirty="0">
                <a:latin typeface="Arial" charset="0"/>
              </a:rPr>
              <a:t>D. </a:t>
            </a:r>
            <a:r>
              <a:rPr lang="cs-CZ" sz="2000" i="1" dirty="0" err="1">
                <a:latin typeface="Arial" charset="0"/>
              </a:rPr>
              <a:t>pseudoobscura</a:t>
            </a:r>
            <a:r>
              <a:rPr lang="cs-CZ" sz="2000" dirty="0">
                <a:latin typeface="Arial" charset="0"/>
              </a:rPr>
              <a:t/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	  </a:t>
            </a:r>
            <a:r>
              <a:rPr lang="cs-CZ" sz="2000" dirty="0" err="1">
                <a:latin typeface="Arial" charset="0"/>
              </a:rPr>
              <a:t>Johnson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et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al</a:t>
            </a:r>
            <a:r>
              <a:rPr lang="cs-CZ" sz="2000" dirty="0">
                <a:latin typeface="Arial" charset="0"/>
              </a:rPr>
              <a:t>. – </a:t>
            </a:r>
            <a:r>
              <a:rPr lang="cs-CZ" sz="2000" i="1" dirty="0" err="1">
                <a:latin typeface="Arial" charset="0"/>
              </a:rPr>
              <a:t>Drosophila</a:t>
            </a:r>
            <a:endParaRPr lang="cs-CZ" sz="2000" i="1" dirty="0">
              <a:latin typeface="Arial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433751" y="59559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grpSp>
        <p:nvGrpSpPr>
          <p:cNvPr id="23" name="Skupina 22"/>
          <p:cNvGrpSpPr/>
          <p:nvPr/>
        </p:nvGrpSpPr>
        <p:grpSpPr>
          <a:xfrm>
            <a:off x="6137189" y="5420496"/>
            <a:ext cx="2461964" cy="856735"/>
            <a:chOff x="6137189" y="5420496"/>
            <a:chExt cx="2461964" cy="856735"/>
          </a:xfrm>
        </p:grpSpPr>
        <p:sp>
          <p:nvSpPr>
            <p:cNvPr id="21" name="Pravá složená závorka 20"/>
            <p:cNvSpPr/>
            <p:nvPr/>
          </p:nvSpPr>
          <p:spPr>
            <a:xfrm>
              <a:off x="6137189" y="5420496"/>
              <a:ext cx="164757" cy="856735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b="1" dirty="0"/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6590270" y="5494638"/>
              <a:ext cx="200888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pitchFamily="34" charset="0"/>
                  <a:cs typeface="Arial" pitchFamily="34" charset="0"/>
                  <a:sym typeface="Symbol"/>
                </a:rPr>
                <a:t>20–30 </a:t>
              </a: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% </a:t>
              </a:r>
              <a:r>
                <a:rPr lang="cs-CZ" sz="2000" dirty="0" err="1">
                  <a:latin typeface="Arial" pitchFamily="34" charset="0"/>
                  <a:cs typeface="Arial" pitchFamily="34" charset="0"/>
                  <a:sym typeface="Symbol"/>
                </a:rPr>
                <a:t>lokusů</a:t>
              </a:r>
              <a:endParaRPr lang="cs-CZ" sz="2000" dirty="0">
                <a:latin typeface="Arial" pitchFamily="34" charset="0"/>
                <a:cs typeface="Arial" pitchFamily="34" charset="0"/>
                <a:sym typeface="Symbol"/>
              </a:endParaRPr>
            </a:p>
            <a:p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polymorfních</a:t>
              </a:r>
              <a:endParaRPr lang="cs-CZ" sz="2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6388" name="Picture 4" descr="http://www.dnalc.org/content/c16/16286/16286_sturtevant49.jpg"/>
          <p:cNvPicPr>
            <a:picLocks noChangeAspect="1" noChangeArrowheads="1"/>
          </p:cNvPicPr>
          <p:nvPr/>
        </p:nvPicPr>
        <p:blipFill>
          <a:blip r:embed="rId5" cstate="print"/>
          <a:srcRect l="42299" r="8925" b="46525"/>
          <a:stretch>
            <a:fillRect/>
          </a:stretch>
        </p:blipFill>
        <p:spPr bwMode="auto">
          <a:xfrm>
            <a:off x="1335641" y="2297416"/>
            <a:ext cx="1715785" cy="2308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93725" y="439738"/>
            <a:ext cx="74270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Arial" pitchFamily="34" charset="0"/>
                <a:cs typeface="Arial" pitchFamily="34" charset="0"/>
              </a:rPr>
              <a:t>Drift nejen v malých populacích (nebo při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bottlenecku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r>
              <a:rPr lang="cs-CZ" sz="2400" dirty="0">
                <a:latin typeface="Arial" pitchFamily="34" charset="0"/>
                <a:cs typeface="Arial" pitchFamily="34" charset="0"/>
              </a:rPr>
              <a:t>resp. efektu zakladatele)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60388" y="1572006"/>
            <a:ext cx="8459367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Nově vzniklé mutace: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nová mutace většinou v 1 kopii u 1 jedince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mutace modelovány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Poissonovým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procesem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Jaká je pravděpodobnost, že mutant nezanechá mutantní potomstvo?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=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., že mutantní jedinec má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potomků =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-2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/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!	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[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Poissonovo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rozdělení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]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., že u těchto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potomků není mutantní alela = (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½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  <a:r>
              <a:rPr lang="cs-CZ" sz="2000" i="1" baseline="30000" dirty="0">
                <a:latin typeface="Arial" pitchFamily="34" charset="0"/>
                <a:cs typeface="Arial" pitchFamily="34" charset="0"/>
                <a:sym typeface="Symbol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	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[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Mendel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]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tedy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2092411" y="5058032"/>
            <a:ext cx="5248275" cy="790575"/>
            <a:chOff x="2092411" y="5058032"/>
            <a:chExt cx="5248275" cy="790575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92411" y="5058032"/>
              <a:ext cx="5248275" cy="790575"/>
            </a:xfrm>
            <a:prstGeom prst="rect">
              <a:avLst/>
            </a:prstGeom>
            <a:noFill/>
          </p:spPr>
        </p:pic>
        <p:cxnSp>
          <p:nvCxnSpPr>
            <p:cNvPr id="6" name="Přímá spojovací čára 5"/>
            <p:cNvCxnSpPr/>
            <p:nvPr/>
          </p:nvCxnSpPr>
          <p:spPr>
            <a:xfrm>
              <a:off x="6936828" y="5591503"/>
              <a:ext cx="378372" cy="0"/>
            </a:xfrm>
            <a:prstGeom prst="line">
              <a:avLst/>
            </a:prstGeom>
            <a:ln w="57150">
              <a:solidFill>
                <a:srgbClr val="D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60388" y="2415386"/>
            <a:ext cx="7757445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 err="1">
                <a:latin typeface="Arial" pitchFamily="34" charset="0"/>
                <a:cs typeface="Arial" pitchFamily="34" charset="0"/>
              </a:rPr>
              <a:t>Motoo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Kimura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(1968)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J.L. King a T.H.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Jukes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(1969)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err="1">
                <a:latin typeface="Arial" pitchFamily="34" charset="0"/>
                <a:cs typeface="Arial" pitchFamily="34" charset="0"/>
              </a:rPr>
              <a:t>Kimura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ukázal, že evoluce neutrálních genů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nezávisí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na velikosti populace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jak je to možné?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Důvodem to, že NT nepojednává jen o driftu, ale o </a:t>
            </a:r>
            <a:r>
              <a:rPr lang="cs-CZ" sz="2000" u="sng" dirty="0">
                <a:latin typeface="Arial" pitchFamily="34" charset="0"/>
                <a:cs typeface="Arial" pitchFamily="34" charset="0"/>
                <a:sym typeface="Symbol"/>
              </a:rPr>
              <a:t>rovnováze mezi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u="sng" dirty="0">
                <a:latin typeface="Arial" pitchFamily="34" charset="0"/>
                <a:cs typeface="Arial" pitchFamily="34" charset="0"/>
                <a:sym typeface="Symbol"/>
              </a:rPr>
              <a:t>driftem a mutací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60388" y="355600"/>
            <a:ext cx="77492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400" dirty="0">
                <a:latin typeface="Arial" pitchFamily="34" charset="0"/>
                <a:cs typeface="Arial" pitchFamily="34" charset="0"/>
              </a:rPr>
              <a:t>Oboje pozorování – vysokou úroveň variability a</a:t>
            </a:r>
          </a:p>
          <a:p>
            <a:pPr defTabSz="540000"/>
            <a:r>
              <a:rPr lang="cs-CZ" sz="2400" dirty="0">
                <a:latin typeface="Arial" pitchFamily="34" charset="0"/>
                <a:cs typeface="Arial" pitchFamily="34" charset="0"/>
              </a:rPr>
              <a:t>	rychlou a konstantní evoluci (molekulární hodiny) – </a:t>
            </a:r>
            <a:br>
              <a:rPr lang="cs-CZ" sz="2400" dirty="0"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latin typeface="Arial" pitchFamily="34" charset="0"/>
                <a:cs typeface="Arial" pitchFamily="34" charset="0"/>
              </a:rPr>
              <a:t>	se snaží vysvětlit </a:t>
            </a:r>
            <a:br>
              <a:rPr lang="cs-CZ" sz="2400" dirty="0"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neutrální teorie molekulární evoluce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7075914" y="1602309"/>
            <a:ext cx="1686268" cy="2552014"/>
            <a:chOff x="7084541" y="1296645"/>
            <a:chExt cx="1686268" cy="2552014"/>
          </a:xfrm>
        </p:grpSpPr>
        <p:pic>
          <p:nvPicPr>
            <p:cNvPr id="4" name="Picture 16" descr="Kimura"/>
            <p:cNvPicPr>
              <a:picLocks noChangeAspect="1" noChangeArrowheads="1"/>
            </p:cNvPicPr>
            <p:nvPr/>
          </p:nvPicPr>
          <p:blipFill>
            <a:blip r:embed="rId2" cstate="print"/>
            <a:srcRect b="7863"/>
            <a:stretch>
              <a:fillRect/>
            </a:stretch>
          </p:blipFill>
          <p:spPr bwMode="auto">
            <a:xfrm>
              <a:off x="7084541" y="1296645"/>
              <a:ext cx="1686268" cy="2221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17"/>
            <p:cNvSpPr txBox="1">
              <a:spLocks noChangeArrowheads="1"/>
            </p:cNvSpPr>
            <p:nvPr/>
          </p:nvSpPr>
          <p:spPr bwMode="auto">
            <a:xfrm>
              <a:off x="7373424" y="3508934"/>
              <a:ext cx="1120775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dirty="0">
                  <a:latin typeface="Arial" pitchFamily="34" charset="0"/>
                </a:rPr>
                <a:t>M. </a:t>
              </a:r>
              <a:r>
                <a:rPr lang="cs-CZ" sz="1600" dirty="0" err="1">
                  <a:latin typeface="Arial" pitchFamily="34" charset="0"/>
                </a:rPr>
                <a:t>Kimura</a:t>
              </a:r>
              <a:endParaRPr lang="cs-CZ" sz="1600" dirty="0"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ol_drif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3584" y="381000"/>
            <a:ext cx="2954425" cy="6218173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60388" y="355600"/>
            <a:ext cx="43701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sym typeface="Symbol" pitchFamily="18" charset="2"/>
              </a:rPr>
              <a:t>Průměrná doba fixace nové mutace </a:t>
            </a:r>
            <a:br>
              <a:rPr lang="cs-CZ" sz="2000" dirty="0">
                <a:latin typeface="Arial" pitchFamily="34" charset="0"/>
                <a:sym typeface="Symbol" pitchFamily="18" charset="2"/>
              </a:rPr>
            </a:br>
            <a:r>
              <a:rPr lang="cs-CZ" sz="2000" dirty="0">
                <a:latin typeface="Arial" pitchFamily="34" charset="0"/>
                <a:sym typeface="Symbol" pitchFamily="18" charset="2"/>
              </a:rPr>
              <a:t>	= 4</a:t>
            </a:r>
            <a:r>
              <a:rPr lang="cs-CZ" sz="2000" i="1" dirty="0">
                <a:latin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</a:rPr>
              <a:t>e</a:t>
            </a:r>
            <a:endParaRPr lang="cs-CZ" sz="2000" baseline="-25000" dirty="0">
              <a:latin typeface="Arial" pitchFamily="34" charset="0"/>
            </a:endParaRPr>
          </a:p>
        </p:txBody>
      </p:sp>
      <p:sp>
        <p:nvSpPr>
          <p:cNvPr id="5" name="AutoShape 18"/>
          <p:cNvSpPr>
            <a:spLocks noChangeArrowheads="1"/>
          </p:cNvSpPr>
          <p:nvPr/>
        </p:nvSpPr>
        <p:spPr bwMode="auto">
          <a:xfrm>
            <a:off x="3537080" y="2636280"/>
            <a:ext cx="1884362" cy="1131888"/>
          </a:xfrm>
          <a:prstGeom prst="wedgeRectCallout">
            <a:avLst>
              <a:gd name="adj1" fmla="val 71228"/>
              <a:gd name="adj2" fmla="val -20393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>
                <a:latin typeface="Arial" pitchFamily="34" charset="0"/>
              </a:rPr>
              <a:t>středně velká populace:</a:t>
            </a:r>
            <a:br>
              <a:rPr lang="cs-CZ" sz="1600">
                <a:latin typeface="Arial" pitchFamily="34" charset="0"/>
              </a:rPr>
            </a:br>
            <a:r>
              <a:rPr lang="cs-CZ" sz="1600">
                <a:latin typeface="Arial" pitchFamily="34" charset="0"/>
              </a:rPr>
              <a:t>frekventovanější mutace</a:t>
            </a:r>
            <a:endParaRPr lang="cs-CZ" sz="1600" i="1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6" name="AutoShape 19"/>
          <p:cNvSpPr>
            <a:spLocks noChangeArrowheads="1"/>
          </p:cNvSpPr>
          <p:nvPr/>
        </p:nvSpPr>
        <p:spPr bwMode="auto">
          <a:xfrm>
            <a:off x="3954162" y="5641203"/>
            <a:ext cx="1802542" cy="954088"/>
          </a:xfrm>
          <a:prstGeom prst="wedgeRectCallout">
            <a:avLst>
              <a:gd name="adj1" fmla="val 74530"/>
              <a:gd name="adj2" fmla="val 3581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>
                <a:latin typeface="Arial" pitchFamily="34" charset="0"/>
              </a:rPr>
              <a:t>malá populace:</a:t>
            </a:r>
            <a:br>
              <a:rPr lang="cs-CZ" sz="1600">
                <a:latin typeface="Arial" pitchFamily="34" charset="0"/>
              </a:rPr>
            </a:br>
            <a:r>
              <a:rPr lang="cs-CZ" sz="1600">
                <a:latin typeface="Arial" pitchFamily="34" charset="0"/>
              </a:rPr>
              <a:t>mutace málo frekventované</a:t>
            </a:r>
            <a:endParaRPr lang="cs-CZ" sz="1600" i="1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60388" y="1357184"/>
            <a:ext cx="38876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sym typeface="Symbol" pitchFamily="18" charset="2"/>
              </a:rPr>
              <a:t>Průměrný interval mezi fixacemi </a:t>
            </a:r>
            <a:br>
              <a:rPr lang="cs-CZ" sz="2000" dirty="0">
                <a:latin typeface="Arial" pitchFamily="34" charset="0"/>
                <a:sym typeface="Symbol" pitchFamily="18" charset="2"/>
              </a:rPr>
            </a:br>
            <a:r>
              <a:rPr lang="cs-CZ" sz="2000" dirty="0">
                <a:latin typeface="Arial" pitchFamily="34" charset="0"/>
                <a:sym typeface="Symbol" pitchFamily="18" charset="2"/>
              </a:rPr>
              <a:t>	= 1/</a:t>
            </a:r>
            <a:r>
              <a:rPr lang="cs-CZ" sz="2000" i="1" dirty="0">
                <a:latin typeface="Arial" pitchFamily="34" charset="0"/>
                <a:sym typeface="Symbol" pitchFamily="18" charset="2"/>
              </a:rPr>
              <a:t></a:t>
            </a:r>
            <a:endParaRPr lang="cs-CZ" sz="2000" dirty="0">
              <a:latin typeface="Arial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60388" y="4667083"/>
            <a:ext cx="42466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sym typeface="Symbol" pitchFamily="18" charset="2"/>
              </a:rPr>
              <a:t>V malé populaci rychlejší fixace, ale</a:t>
            </a:r>
            <a:br>
              <a:rPr lang="cs-CZ" sz="2000" dirty="0">
                <a:latin typeface="Arial" pitchFamily="34" charset="0"/>
                <a:sym typeface="Symbol" pitchFamily="18" charset="2"/>
              </a:rPr>
            </a:br>
            <a:r>
              <a:rPr lang="cs-CZ" sz="2000" dirty="0">
                <a:latin typeface="Arial" pitchFamily="34" charset="0"/>
                <a:sym typeface="Symbol" pitchFamily="18" charset="2"/>
              </a:rPr>
              <a:t>	delší interval mezi fixacemi:</a:t>
            </a:r>
            <a:endParaRPr lang="cs-CZ" sz="20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ol_drif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3584" y="381000"/>
            <a:ext cx="2954425" cy="6218173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60388" y="355600"/>
            <a:ext cx="45432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sym typeface="Symbol" pitchFamily="18" charset="2"/>
              </a:rPr>
              <a:t>Pravděpodobnost fixace nové mutace </a:t>
            </a:r>
            <a:br>
              <a:rPr lang="cs-CZ" sz="2000" dirty="0">
                <a:latin typeface="Arial" pitchFamily="34" charset="0"/>
                <a:sym typeface="Symbol" pitchFamily="18" charset="2"/>
              </a:rPr>
            </a:br>
            <a:r>
              <a:rPr lang="cs-CZ" sz="2000" dirty="0">
                <a:latin typeface="Arial" pitchFamily="34" charset="0"/>
                <a:sym typeface="Symbol" pitchFamily="18" charset="2"/>
              </a:rPr>
              <a:t>	= </a:t>
            </a:r>
            <a:r>
              <a:rPr lang="cs-CZ" sz="2000" dirty="0">
                <a:latin typeface="Arial" pitchFamily="34" charset="0"/>
              </a:rPr>
              <a:t>1/</a:t>
            </a:r>
            <a:r>
              <a:rPr lang="en-US" sz="2000" dirty="0">
                <a:latin typeface="Arial" pitchFamily="34" charset="0"/>
              </a:rPr>
              <a:t>(</a:t>
            </a:r>
            <a:r>
              <a:rPr lang="cs-CZ" sz="2000" dirty="0">
                <a:latin typeface="Arial" pitchFamily="34" charset="0"/>
              </a:rPr>
              <a:t>2</a:t>
            </a:r>
            <a:r>
              <a:rPr lang="cs-CZ" sz="2000" i="1" dirty="0">
                <a:latin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</a:rPr>
              <a:t>e</a:t>
            </a:r>
            <a:r>
              <a:rPr lang="en-US" sz="2000" dirty="0">
                <a:latin typeface="Arial" pitchFamily="34" charset="0"/>
              </a:rPr>
              <a:t>)</a:t>
            </a:r>
            <a:endParaRPr lang="cs-CZ" sz="2000" dirty="0">
              <a:latin typeface="Arial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60388" y="1398373"/>
            <a:ext cx="43829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sym typeface="Symbol" pitchFamily="18" charset="2"/>
              </a:rPr>
              <a:t>Průměrný počet neutrálních mutací </a:t>
            </a:r>
            <a:br>
              <a:rPr lang="cs-CZ" sz="2000" dirty="0">
                <a:latin typeface="Arial" pitchFamily="34" charset="0"/>
                <a:sym typeface="Symbol" pitchFamily="18" charset="2"/>
              </a:rPr>
            </a:br>
            <a:r>
              <a:rPr lang="cs-CZ" sz="2000" dirty="0">
                <a:latin typeface="Arial" pitchFamily="34" charset="0"/>
                <a:sym typeface="Symbol" pitchFamily="18" charset="2"/>
              </a:rPr>
              <a:t>	= 2</a:t>
            </a:r>
            <a:r>
              <a:rPr lang="cs-CZ" sz="2000" i="1" dirty="0">
                <a:latin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</a:rPr>
              <a:t>e</a:t>
            </a:r>
            <a:r>
              <a:rPr lang="cs-CZ" sz="2000" i="1" dirty="0">
                <a:latin typeface="Arial" pitchFamily="34" charset="0"/>
                <a:sym typeface="Symbol" pitchFamily="18" charset="2"/>
              </a:rPr>
              <a:t></a:t>
            </a:r>
            <a:endParaRPr lang="cs-CZ" sz="2000" dirty="0">
              <a:latin typeface="Arial" pitchFamily="34" charset="0"/>
            </a:endParaRPr>
          </a:p>
        </p:txBody>
      </p:sp>
      <p:grpSp>
        <p:nvGrpSpPr>
          <p:cNvPr id="8" name="Skupina 10"/>
          <p:cNvGrpSpPr/>
          <p:nvPr/>
        </p:nvGrpSpPr>
        <p:grpSpPr>
          <a:xfrm>
            <a:off x="593725" y="2339975"/>
            <a:ext cx="4600940" cy="2985433"/>
            <a:chOff x="593725" y="2339975"/>
            <a:chExt cx="4600940" cy="2985433"/>
          </a:xfrm>
        </p:grpSpPr>
        <p:sp>
          <p:nvSpPr>
            <p:cNvPr id="4" name="Text Box 16"/>
            <p:cNvSpPr txBox="1">
              <a:spLocks noChangeArrowheads="1"/>
            </p:cNvSpPr>
            <p:nvPr/>
          </p:nvSpPr>
          <p:spPr bwMode="auto">
            <a:xfrm>
              <a:off x="593725" y="2339975"/>
              <a:ext cx="4600940" cy="2985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540000" eaLnBrk="0" hangingPunct="0"/>
              <a:r>
                <a:rPr lang="cs-CZ" sz="2000" dirty="0">
                  <a:latin typeface="Arial" pitchFamily="34" charset="0"/>
                </a:rPr>
                <a:t>Frekvence substituce (nahrazení jedné</a:t>
              </a:r>
              <a:br>
                <a:rPr lang="cs-CZ" sz="2000" dirty="0">
                  <a:latin typeface="Arial" pitchFamily="34" charset="0"/>
                </a:rPr>
              </a:br>
              <a:r>
                <a:rPr lang="cs-CZ" sz="2000" dirty="0">
                  <a:latin typeface="Arial" pitchFamily="34" charset="0"/>
                </a:rPr>
                <a:t>	alely za jinou v populaci):</a:t>
              </a:r>
              <a:br>
                <a:rPr lang="cs-CZ" sz="2000" dirty="0">
                  <a:latin typeface="Arial" pitchFamily="34" charset="0"/>
                </a:rPr>
              </a:br>
              <a:endParaRPr lang="cs-CZ" sz="2000" dirty="0">
                <a:latin typeface="Arial" pitchFamily="34" charset="0"/>
              </a:endParaRPr>
            </a:p>
            <a:p>
              <a:pPr defTabSz="540000" eaLnBrk="0" hangingPunct="0"/>
              <a:r>
                <a:rPr lang="cs-CZ" sz="1800" dirty="0">
                  <a:latin typeface="Arial" pitchFamily="34" charset="0"/>
                  <a:sym typeface="Symbol" pitchFamily="18" charset="2"/>
                </a:rPr>
                <a:t>	</a:t>
              </a:r>
              <a:r>
                <a:rPr lang="cs-CZ" sz="2000" dirty="0">
                  <a:latin typeface="Arial" pitchFamily="34" charset="0"/>
                  <a:sym typeface="Symbol" pitchFamily="18" charset="2"/>
                </a:rPr>
                <a:t>1/(2</a:t>
              </a:r>
              <a:r>
                <a:rPr lang="cs-CZ" sz="2000" i="1" dirty="0">
                  <a:latin typeface="Arial" pitchFamily="34" charset="0"/>
                </a:rPr>
                <a:t>N</a:t>
              </a:r>
              <a:r>
                <a:rPr lang="cs-CZ" sz="2000" i="1" baseline="-25000" dirty="0">
                  <a:latin typeface="Arial" pitchFamily="34" charset="0"/>
                </a:rPr>
                <a:t>e</a:t>
              </a:r>
              <a:r>
                <a:rPr lang="cs-CZ" sz="2000" dirty="0">
                  <a:latin typeface="Arial" pitchFamily="34" charset="0"/>
                  <a:sym typeface="Symbol" pitchFamily="18" charset="2"/>
                </a:rPr>
                <a:t>)  </a:t>
              </a:r>
              <a:r>
                <a:rPr lang="cs-CZ" sz="2000" dirty="0" err="1">
                  <a:latin typeface="Arial" pitchFamily="34" charset="0"/>
                  <a:sym typeface="Symbol" pitchFamily="18" charset="2"/>
                </a:rPr>
                <a:t>2</a:t>
              </a:r>
              <a:r>
                <a:rPr lang="cs-CZ" sz="2000" i="1" dirty="0" err="1">
                  <a:latin typeface="Arial" pitchFamily="34" charset="0"/>
                </a:rPr>
                <a:t>N</a:t>
              </a:r>
              <a:r>
                <a:rPr lang="cs-CZ" sz="2000" i="1" baseline="-25000" dirty="0" err="1">
                  <a:latin typeface="Arial" pitchFamily="34" charset="0"/>
                </a:rPr>
                <a:t>e</a:t>
              </a:r>
              <a:r>
                <a:rPr lang="cs-CZ" sz="2000" i="1" dirty="0">
                  <a:latin typeface="Arial" pitchFamily="34" charset="0"/>
                  <a:sym typeface="Symbol" pitchFamily="18" charset="2"/>
                </a:rPr>
                <a:t></a:t>
              </a:r>
              <a:r>
                <a:rPr lang="cs-CZ" sz="2000" dirty="0">
                  <a:latin typeface="Arial" pitchFamily="34" charset="0"/>
                  <a:sym typeface="Symbol" pitchFamily="18" charset="2"/>
                </a:rPr>
                <a:t> = </a:t>
              </a:r>
              <a:r>
                <a:rPr lang="cs-CZ" sz="2000" i="1" dirty="0">
                  <a:latin typeface="Arial" pitchFamily="34" charset="0"/>
                  <a:sym typeface="Symbol" pitchFamily="18" charset="2"/>
                </a:rPr>
                <a:t></a:t>
              </a:r>
            </a:p>
            <a:p>
              <a:pPr defTabSz="540000" eaLnBrk="0" hangingPunct="0"/>
              <a:endParaRPr lang="cs-CZ" sz="2000" dirty="0">
                <a:latin typeface="Arial" pitchFamily="34" charset="0"/>
                <a:sym typeface="Symbol" pitchFamily="18" charset="2"/>
              </a:endParaRPr>
            </a:p>
            <a:p>
              <a:pPr defTabSz="540000" eaLnBrk="0" hangingPunct="0"/>
              <a:endParaRPr lang="cs-CZ" sz="2000" dirty="0">
                <a:latin typeface="Arial" pitchFamily="34" charset="0"/>
                <a:sym typeface="Symbol" pitchFamily="18" charset="2"/>
              </a:endParaRPr>
            </a:p>
            <a:p>
              <a:pPr defTabSz="540000" eaLnBrk="0" hangingPunct="0"/>
              <a:endParaRPr lang="cs-CZ" sz="2000" dirty="0">
                <a:latin typeface="Arial" pitchFamily="34" charset="0"/>
                <a:sym typeface="Symbol" pitchFamily="18" charset="2"/>
              </a:endParaRPr>
            </a:p>
            <a:p>
              <a:pPr defTabSz="540000" eaLnBrk="0" hangingPunct="0"/>
              <a:r>
                <a:rPr lang="cs-CZ" sz="2000" dirty="0">
                  <a:latin typeface="Arial" pitchFamily="34" charset="0"/>
                  <a:sym typeface="Symbol" pitchFamily="18" charset="2"/>
                </a:rPr>
                <a:t> </a:t>
              </a:r>
              <a:r>
                <a:rPr lang="cs-CZ" sz="2400" dirty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rychlost neutrální evoluce </a:t>
              </a:r>
              <a:br>
                <a:rPr lang="cs-CZ" sz="2400" dirty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</a:br>
              <a:r>
                <a:rPr lang="cs-CZ" sz="2400" dirty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    nezávislá na </a:t>
              </a:r>
              <a:r>
                <a:rPr lang="cs-CZ" sz="2400" i="1" dirty="0">
                  <a:solidFill>
                    <a:srgbClr val="DE0000"/>
                  </a:solidFill>
                  <a:latin typeface="Arial" pitchFamily="34" charset="0"/>
                </a:rPr>
                <a:t>N</a:t>
              </a:r>
              <a:r>
                <a:rPr lang="cs-CZ" sz="2400" i="1" baseline="-25000" dirty="0">
                  <a:solidFill>
                    <a:srgbClr val="DE0000"/>
                  </a:solidFill>
                  <a:latin typeface="Arial" pitchFamily="34" charset="0"/>
                </a:rPr>
                <a:t>e</a:t>
              </a:r>
              <a:r>
                <a:rPr lang="cs-CZ" sz="2400" dirty="0">
                  <a:solidFill>
                    <a:srgbClr val="DE0000"/>
                  </a:solidFill>
                  <a:latin typeface="Arial" pitchFamily="34" charset="0"/>
                </a:rPr>
                <a:t>, ale jen na </a:t>
              </a:r>
              <a:r>
                <a:rPr lang="cs-CZ" sz="2400" i="1" dirty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</a:t>
              </a:r>
              <a:endParaRPr lang="cs-CZ" sz="2000" dirty="0">
                <a:solidFill>
                  <a:srgbClr val="DE0000"/>
                </a:solidFill>
                <a:latin typeface="Arial" pitchFamily="34" charset="0"/>
                <a:sym typeface="Symbol" pitchFamily="18" charset="2"/>
              </a:endParaRPr>
            </a:p>
          </p:txBody>
        </p:sp>
        <p:cxnSp>
          <p:nvCxnSpPr>
            <p:cNvPr id="9" name="Přímá spojovací čára 8"/>
            <p:cNvCxnSpPr/>
            <p:nvPr/>
          </p:nvCxnSpPr>
          <p:spPr>
            <a:xfrm>
              <a:off x="3089188" y="3624648"/>
              <a:ext cx="297163" cy="0"/>
            </a:xfrm>
            <a:prstGeom prst="line">
              <a:avLst/>
            </a:prstGeom>
            <a:ln w="38100">
              <a:solidFill>
                <a:srgbClr val="D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60388" y="355600"/>
            <a:ext cx="82974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200" dirty="0">
                <a:latin typeface="Arial" pitchFamily="34" charset="0"/>
                <a:cs typeface="Arial" pitchFamily="34" charset="0"/>
              </a:rPr>
              <a:t>Z toho plyne, že </a:t>
            </a:r>
          </a:p>
          <a:p>
            <a:pPr>
              <a:spcAft>
                <a:spcPts val="1200"/>
              </a:spcAft>
            </a:pP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drift je důležitým evolučním mechanismem nejen v malých, </a:t>
            </a:r>
            <a:b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ale i ve velkých populacích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60388" y="2269154"/>
            <a:ext cx="7872668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Arial" pitchFamily="34" charset="0"/>
                <a:cs typeface="Arial" pitchFamily="34" charset="0"/>
              </a:rPr>
              <a:t>Proč v populacích tak velký polymorfismus?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err="1">
                <a:latin typeface="Arial" pitchFamily="34" charset="0"/>
                <a:cs typeface="Arial" pitchFamily="34" charset="0"/>
              </a:rPr>
              <a:t>Kimura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protože jsou alely neutrální, trvá mnoho generací, než nová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mutace dospěje k fixaci – během té doby je populace nutně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polymorfní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= </a:t>
            </a:r>
            <a:r>
              <a:rPr lang="cs-CZ" sz="2000" u="sng" dirty="0">
                <a:latin typeface="Arial" pitchFamily="34" charset="0"/>
                <a:cs typeface="Arial" pitchFamily="34" charset="0"/>
                <a:sym typeface="Symbol"/>
              </a:rPr>
              <a:t>přechodný polymorfismus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Často během přechodu k fixaci dojde v dané alele k další mutaci 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v dostatečně velké populaci bude v každém okamžiku velké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množství variability.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Populace je v rovnováze </a:t>
            </a:r>
            <a:r>
              <a:rPr lang="cs-CZ" sz="2400" u="sng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driftu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a </a:t>
            </a:r>
            <a:r>
              <a:rPr lang="cs-CZ" sz="2400" u="sng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mutace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ol_sel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4833" y="577877"/>
            <a:ext cx="4794421" cy="6084361"/>
          </a:xfrm>
          <a:prstGeom prst="rect">
            <a:avLst/>
          </a:prstGeom>
        </p:spPr>
      </p:pic>
      <p:sp>
        <p:nvSpPr>
          <p:cNvPr id="3" name="AutoShape 23"/>
          <p:cNvSpPr>
            <a:spLocks noChangeArrowheads="1"/>
          </p:cNvSpPr>
          <p:nvPr/>
        </p:nvSpPr>
        <p:spPr bwMode="auto">
          <a:xfrm>
            <a:off x="6642872" y="623544"/>
            <a:ext cx="1838325" cy="788987"/>
          </a:xfrm>
          <a:prstGeom prst="wedgeRectCallout">
            <a:avLst>
              <a:gd name="adj1" fmla="val -95325"/>
              <a:gd name="adj2" fmla="val 29162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</a:rPr>
              <a:t>rychlá fixace výhodné mutace</a:t>
            </a:r>
            <a:endParaRPr lang="cs-CZ" sz="1600" i="1" baseline="-25000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4" name="AutoShape 24"/>
          <p:cNvSpPr>
            <a:spLocks noChangeArrowheads="1"/>
          </p:cNvSpPr>
          <p:nvPr/>
        </p:nvSpPr>
        <p:spPr bwMode="auto">
          <a:xfrm>
            <a:off x="7185203" y="3925632"/>
            <a:ext cx="1687041" cy="881191"/>
          </a:xfrm>
          <a:prstGeom prst="wedgeRectCallout">
            <a:avLst>
              <a:gd name="adj1" fmla="val -110238"/>
              <a:gd name="adj2" fmla="val -58722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</a:rPr>
              <a:t>neutrální alela se fixuje náhodně</a:t>
            </a:r>
            <a:endParaRPr lang="cs-CZ" sz="1600" i="1" baseline="-25000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5" name="AutoShape 22"/>
          <p:cNvSpPr>
            <a:spLocks noChangeArrowheads="1"/>
          </p:cNvSpPr>
          <p:nvPr/>
        </p:nvSpPr>
        <p:spPr bwMode="auto">
          <a:xfrm>
            <a:off x="6817026" y="2933571"/>
            <a:ext cx="2084387" cy="788987"/>
          </a:xfrm>
          <a:prstGeom prst="wedgeRectCallout">
            <a:avLst>
              <a:gd name="adj1" fmla="val -67380"/>
              <a:gd name="adj2" fmla="val -5239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>
                <a:latin typeface="Arial" pitchFamily="34" charset="0"/>
              </a:rPr>
              <a:t>rychlá eliminace nevýhodné mutace</a:t>
            </a:r>
            <a:endParaRPr lang="cs-CZ" sz="1600" i="1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6" name="AutoShape 27"/>
          <p:cNvSpPr>
            <a:spLocks noChangeArrowheads="1"/>
          </p:cNvSpPr>
          <p:nvPr/>
        </p:nvSpPr>
        <p:spPr bwMode="auto">
          <a:xfrm>
            <a:off x="446088" y="3472677"/>
            <a:ext cx="2214562" cy="788988"/>
          </a:xfrm>
          <a:prstGeom prst="wedgeRectCallout">
            <a:avLst>
              <a:gd name="adj1" fmla="val 118129"/>
              <a:gd name="adj2" fmla="val 92908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>
                <a:latin typeface="Arial" pitchFamily="34" charset="0"/>
              </a:rPr>
              <a:t>současná existence několika alel</a:t>
            </a:r>
            <a:endParaRPr lang="cs-CZ" sz="1600" i="1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7" name="AutoShape 28"/>
          <p:cNvSpPr>
            <a:spLocks noChangeArrowheads="1"/>
          </p:cNvSpPr>
          <p:nvPr/>
        </p:nvSpPr>
        <p:spPr bwMode="auto">
          <a:xfrm>
            <a:off x="1565790" y="132364"/>
            <a:ext cx="1998662" cy="788987"/>
          </a:xfrm>
          <a:prstGeom prst="wedgeRectCallout">
            <a:avLst>
              <a:gd name="adj1" fmla="val 79318"/>
              <a:gd name="adj2" fmla="val 32941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</a:rPr>
              <a:t>většinou jen 1 alela v populaci</a:t>
            </a:r>
            <a:endParaRPr lang="cs-CZ" sz="1600" i="1" baseline="-25000" dirty="0">
              <a:latin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60388" y="381000"/>
            <a:ext cx="4259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Rovnovážná </a:t>
            </a:r>
            <a:r>
              <a:rPr lang="cs-CZ" sz="24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heterozygotnost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60389" y="980302"/>
            <a:ext cx="85836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mutace: 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model nekonečných alel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infinite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-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alleles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model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 – každou mutací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vzniká zcela nová alela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 tomto modelu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identity by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descent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(IBD) =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identity by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state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(IBS)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(</a:t>
            </a:r>
            <a:r>
              <a:rPr lang="cs-CZ" dirty="0">
                <a:latin typeface="Arial" pitchFamily="34" charset="0"/>
                <a:cs typeface="Arial" pitchFamily="34" charset="0"/>
              </a:rPr>
              <a:t>stejná alela nemůže vzniknout 2</a:t>
            </a:r>
            <a:r>
              <a:rPr lang="cs-CZ" dirty="0">
                <a:latin typeface="Arial" pitchFamily="34" charset="0"/>
                <a:cs typeface="Arial" pitchFamily="34" charset="0"/>
                <a:sym typeface="Symbol"/>
              </a:rPr>
              <a:t> nezávisle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0562" y="5255741"/>
            <a:ext cx="5514975" cy="752475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60388" y="2788508"/>
            <a:ext cx="85836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k výpočtu pravděpodobnosti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autozygotnosti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cs-CZ" dirty="0">
                <a:latin typeface="Arial" pitchFamily="34" charset="0"/>
                <a:cs typeface="Arial" pitchFamily="34" charset="0"/>
              </a:rPr>
              <a:t>viz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Inbreedingová</a:t>
            </a:r>
            <a:r>
              <a:rPr lang="cs-CZ" dirty="0">
                <a:latin typeface="Arial" pitchFamily="34" charset="0"/>
                <a:cs typeface="Arial" pitchFamily="34" charset="0"/>
              </a:rPr>
              <a:t> efektivní</a:t>
            </a:r>
            <a:br>
              <a:rPr lang="cs-CZ" dirty="0">
                <a:latin typeface="Arial" pitchFamily="34" charset="0"/>
                <a:cs typeface="Arial" pitchFamily="34" charset="0"/>
              </a:rPr>
            </a:br>
            <a:r>
              <a:rPr lang="cs-CZ" dirty="0">
                <a:latin typeface="Arial" pitchFamily="34" charset="0"/>
                <a:cs typeface="Arial" pitchFamily="34" charset="0"/>
              </a:rPr>
              <a:t>	velikost populace </a:t>
            </a:r>
            <a:r>
              <a:rPr lang="en-US" dirty="0">
                <a:latin typeface="Arial" pitchFamily="34" charset="0"/>
                <a:cs typeface="Arial" pitchFamily="34" charset="0"/>
              </a:rPr>
              <a:t>[</a:t>
            </a:r>
            <a:r>
              <a:rPr lang="cs-CZ" dirty="0">
                <a:latin typeface="Arial" pitchFamily="34" charset="0"/>
                <a:cs typeface="Arial" pitchFamily="34" charset="0"/>
              </a:rPr>
              <a:t>Drift II, snímek 7</a:t>
            </a:r>
            <a:r>
              <a:rPr lang="en-US" dirty="0">
                <a:latin typeface="Arial" pitchFamily="34" charset="0"/>
                <a:cs typeface="Arial" pitchFamily="34" charset="0"/>
              </a:rPr>
              <a:t>]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 přidáme mutaci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jediná možnost, jak být IBD nebo IBS = žádná mutace: (1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–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2 gamety 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(1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–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 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(1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–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 =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(1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–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  <a:r>
              <a:rPr lang="cs-CZ" sz="2000" baseline="30000" dirty="0">
                <a:latin typeface="Arial" pitchFamily="34" charset="0"/>
                <a:cs typeface="Arial" pitchFamily="34" charset="0"/>
                <a:sym typeface="Symbol"/>
              </a:rPr>
              <a:t>2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prům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.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. </a:t>
            </a:r>
            <a:r>
              <a:rPr lang="en-US" dirty="0">
                <a:latin typeface="Arial" pitchFamily="34" charset="0"/>
                <a:cs typeface="Arial" pitchFamily="34" charset="0"/>
              </a:rPr>
              <a:t>[</a:t>
            </a:r>
            <a:r>
              <a:rPr lang="cs-CZ" dirty="0">
                <a:latin typeface="Arial" pitchFamily="34" charset="0"/>
                <a:cs typeface="Arial" pitchFamily="34" charset="0"/>
                <a:sym typeface="Symbol"/>
              </a:rPr>
              <a:t>IBD v gen. </a:t>
            </a:r>
            <a:r>
              <a:rPr lang="cs-CZ" i="1" dirty="0">
                <a:latin typeface="Arial" pitchFamily="34" charset="0"/>
                <a:cs typeface="Arial" pitchFamily="34" charset="0"/>
                <a:sym typeface="Symbol"/>
              </a:rPr>
              <a:t>t</a:t>
            </a:r>
            <a:r>
              <a:rPr lang="en-US" dirty="0">
                <a:latin typeface="Arial" pitchFamily="34" charset="0"/>
                <a:cs typeface="Arial" pitchFamily="34" charset="0"/>
              </a:rPr>
              <a:t>]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. </a:t>
            </a:r>
            <a:r>
              <a:rPr lang="en-US" dirty="0">
                <a:latin typeface="Arial" pitchFamily="34" charset="0"/>
                <a:cs typeface="Arial" pitchFamily="34" charset="0"/>
              </a:rPr>
              <a:t>[</a:t>
            </a:r>
            <a:r>
              <a:rPr lang="cs-CZ" dirty="0">
                <a:latin typeface="Arial" pitchFamily="34" charset="0"/>
                <a:cs typeface="Arial" pitchFamily="34" charset="0"/>
                <a:sym typeface="Symbol"/>
              </a:rPr>
              <a:t>IBD s driftem</a:t>
            </a:r>
            <a:r>
              <a:rPr lang="en-US" dirty="0">
                <a:latin typeface="Arial" pitchFamily="34" charset="0"/>
                <a:cs typeface="Arial" pitchFamily="34" charset="0"/>
              </a:rPr>
              <a:t>]</a:t>
            </a:r>
            <a:r>
              <a:rPr lang="cs-CZ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. </a:t>
            </a:r>
            <a:r>
              <a:rPr lang="en-US" dirty="0">
                <a:latin typeface="Arial" pitchFamily="34" charset="0"/>
                <a:cs typeface="Arial" pitchFamily="34" charset="0"/>
              </a:rPr>
              <a:t>[</a:t>
            </a:r>
            <a:r>
              <a:rPr lang="cs-CZ" dirty="0">
                <a:latin typeface="Arial" pitchFamily="34" charset="0"/>
                <a:cs typeface="Arial" pitchFamily="34" charset="0"/>
              </a:rPr>
              <a:t>0</a:t>
            </a:r>
            <a:r>
              <a:rPr lang="cs-CZ" dirty="0">
                <a:latin typeface="Arial" pitchFamily="34" charset="0"/>
                <a:cs typeface="Arial" pitchFamily="34" charset="0"/>
                <a:sym typeface="Symbol"/>
              </a:rPr>
              <a:t> mutací v obou gametách</a:t>
            </a:r>
            <a:r>
              <a:rPr lang="en-US" dirty="0">
                <a:latin typeface="Arial" pitchFamily="34" charset="0"/>
                <a:cs typeface="Arial" pitchFamily="34" charset="0"/>
              </a:rPr>
              <a:t>]</a:t>
            </a:r>
            <a:r>
              <a:rPr lang="cs-CZ" dirty="0">
                <a:latin typeface="Arial" pitchFamily="34" charset="0"/>
                <a:cs typeface="Arial" pitchFamily="34" charset="0"/>
              </a:rPr>
              <a:t>: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60388" y="355600"/>
            <a:ext cx="798327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8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Časem rovnováha drift–mutace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drift zvyšuje IBD, mutace snižuje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v reálných populacích místo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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eF</a:t>
            </a:r>
            <a:endParaRPr lang="cs-CZ" sz="2000" baseline="-25000" dirty="0"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21" name="Skupina 20"/>
          <p:cNvGrpSpPr/>
          <p:nvPr/>
        </p:nvGrpSpPr>
        <p:grpSpPr>
          <a:xfrm>
            <a:off x="1771135" y="1573427"/>
            <a:ext cx="2075935" cy="939114"/>
            <a:chOff x="1771135" y="1573427"/>
            <a:chExt cx="2075935" cy="939114"/>
          </a:xfrm>
        </p:grpSpPr>
        <p:sp>
          <p:nvSpPr>
            <p:cNvPr id="19" name="Obdélník 18"/>
            <p:cNvSpPr/>
            <p:nvPr/>
          </p:nvSpPr>
          <p:spPr>
            <a:xfrm>
              <a:off x="1771135" y="1573427"/>
              <a:ext cx="2075935" cy="93911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80901" name="Picture 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12324" y="1624013"/>
              <a:ext cx="1943100" cy="800100"/>
            </a:xfrm>
            <a:prstGeom prst="rect">
              <a:avLst/>
            </a:prstGeom>
            <a:noFill/>
          </p:spPr>
        </p:pic>
      </p:grp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560388" y="2864708"/>
            <a:ext cx="79768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Rovnovážná průměrná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IBD = očekávaná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homozygotnost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při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náhodném oplození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očekávaná rovnovážná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heterozygotnost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H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1 –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4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  <a:sym typeface="Symbol"/>
              </a:rPr>
              <a:t>eF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poměrná síla mutace (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 ve vztahu k driftu (1/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):</a:t>
            </a:r>
            <a:endParaRPr lang="cs-CZ" sz="2000" i="1" dirty="0"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22" name="Skupina 21"/>
          <p:cNvGrpSpPr/>
          <p:nvPr/>
        </p:nvGrpSpPr>
        <p:grpSpPr>
          <a:xfrm>
            <a:off x="2215978" y="4868563"/>
            <a:ext cx="4217773" cy="877330"/>
            <a:chOff x="2215978" y="4868563"/>
            <a:chExt cx="4217773" cy="877330"/>
          </a:xfrm>
        </p:grpSpPr>
        <p:sp>
          <p:nvSpPr>
            <p:cNvPr id="20" name="Obdélník 19"/>
            <p:cNvSpPr/>
            <p:nvPr/>
          </p:nvSpPr>
          <p:spPr>
            <a:xfrm>
              <a:off x="5531708" y="4868563"/>
              <a:ext cx="902043" cy="87733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80905" name="Picture 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15978" y="4959178"/>
              <a:ext cx="4105275" cy="7524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60388" y="388938"/>
            <a:ext cx="8270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Arial" pitchFamily="34" charset="0"/>
                <a:cs typeface="Arial" pitchFamily="34" charset="0"/>
              </a:rPr>
              <a:t>Vztah mezi rovnovážnou očekávanou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heterozygotností</a:t>
            </a:r>
            <a:r>
              <a:rPr lang="cs-CZ" dirty="0">
                <a:latin typeface="Arial" pitchFamily="34" charset="0"/>
                <a:cs typeface="Arial" pitchFamily="34" charset="0"/>
              </a:rPr>
              <a:t> podle modelu nekonečných alel a poměru rychlosti neutrálních mutací a genetického driftu (</a:t>
            </a:r>
            <a:r>
              <a:rPr lang="cs-CZ" i="1" dirty="0"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cs-CZ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821107" y="1286863"/>
            <a:ext cx="7161358" cy="5143346"/>
            <a:chOff x="705777" y="388938"/>
            <a:chExt cx="7161358" cy="5143346"/>
          </a:xfrm>
        </p:grpSpPr>
        <p:graphicFrame>
          <p:nvGraphicFramePr>
            <p:cNvPr id="5" name="Graf 4"/>
            <p:cNvGraphicFramePr>
              <a:graphicFrameLocks noChangeAspect="1"/>
            </p:cNvGraphicFramePr>
            <p:nvPr/>
          </p:nvGraphicFramePr>
          <p:xfrm>
            <a:off x="1070918" y="388938"/>
            <a:ext cx="6796217" cy="48749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ovéPole 5"/>
            <p:cNvSpPr txBox="1"/>
            <p:nvPr/>
          </p:nvSpPr>
          <p:spPr>
            <a:xfrm>
              <a:off x="4085968" y="5132174"/>
              <a:ext cx="12827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i="1" dirty="0">
                  <a:latin typeface="Arial" pitchFamily="34" charset="0"/>
                  <a:cs typeface="Arial" pitchFamily="34" charset="0"/>
                  <a:sym typeface="Symbol"/>
                </a:rPr>
                <a:t></a:t>
              </a: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 = 4</a:t>
              </a:r>
              <a:r>
                <a:rPr lang="cs-CZ" sz="2000" i="1" dirty="0">
                  <a:latin typeface="Arial" pitchFamily="34" charset="0"/>
                  <a:cs typeface="Arial" pitchFamily="34" charset="0"/>
                  <a:sym typeface="Symbol"/>
                </a:rPr>
                <a:t>N</a:t>
              </a:r>
              <a:r>
                <a:rPr lang="cs-CZ" sz="2000" i="1" baseline="-25000" dirty="0">
                  <a:latin typeface="Arial" pitchFamily="34" charset="0"/>
                  <a:cs typeface="Arial" pitchFamily="34" charset="0"/>
                  <a:sym typeface="Symbol"/>
                </a:rPr>
                <a:t>eF</a:t>
              </a:r>
              <a:r>
                <a:rPr lang="cs-CZ" sz="2000" i="1" dirty="0">
                  <a:latin typeface="Arial" pitchFamily="34" charset="0"/>
                  <a:cs typeface="Arial" pitchFamily="34" charset="0"/>
                  <a:sym typeface="Symbol"/>
                </a:rPr>
                <a:t></a:t>
              </a:r>
              <a:endParaRPr lang="cs-CZ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ovéPole 6"/>
            <p:cNvSpPr txBox="1"/>
            <p:nvPr/>
          </p:nvSpPr>
          <p:spPr>
            <a:xfrm rot="16200000">
              <a:off x="-119449" y="2426045"/>
              <a:ext cx="20505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 err="1">
                  <a:latin typeface="Arial" pitchFamily="34" charset="0"/>
                  <a:cs typeface="Arial" pitchFamily="34" charset="0"/>
                  <a:sym typeface="Symbol"/>
                </a:rPr>
                <a:t>Heterozygotnost</a:t>
              </a:r>
              <a:endParaRPr lang="cs-CZ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AutoShape 23"/>
          <p:cNvSpPr>
            <a:spLocks noChangeArrowheads="1"/>
          </p:cNvSpPr>
          <p:nvPr/>
        </p:nvSpPr>
        <p:spPr bwMode="auto">
          <a:xfrm>
            <a:off x="3858483" y="2141838"/>
            <a:ext cx="1487873" cy="531082"/>
          </a:xfrm>
          <a:prstGeom prst="wedgeRectCallout">
            <a:avLst>
              <a:gd name="adj1" fmla="val -33868"/>
              <a:gd name="adj2" fmla="val -101134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1" dirty="0">
                <a:latin typeface="Arial" pitchFamily="34" charset="0"/>
              </a:rPr>
              <a:t>H</a:t>
            </a:r>
            <a:r>
              <a:rPr lang="cs-CZ" dirty="0">
                <a:latin typeface="Arial" pitchFamily="34" charset="0"/>
              </a:rPr>
              <a:t> = </a:t>
            </a:r>
            <a:r>
              <a:rPr lang="cs-CZ" i="1" dirty="0">
                <a:latin typeface="Arial" pitchFamily="34" charset="0"/>
                <a:sym typeface="Symbol"/>
              </a:rPr>
              <a:t></a:t>
            </a:r>
            <a:r>
              <a:rPr lang="cs-CZ" dirty="0">
                <a:latin typeface="Arial" pitchFamily="34" charset="0"/>
                <a:sym typeface="Symbol"/>
              </a:rPr>
              <a:t>/(</a:t>
            </a:r>
            <a:r>
              <a:rPr lang="cs-CZ" i="1" dirty="0">
                <a:latin typeface="Arial" pitchFamily="34" charset="0"/>
                <a:sym typeface="Symbol"/>
              </a:rPr>
              <a:t></a:t>
            </a:r>
            <a:r>
              <a:rPr lang="cs-CZ" dirty="0">
                <a:latin typeface="Arial" pitchFamily="34" charset="0"/>
                <a:sym typeface="Symbol"/>
              </a:rPr>
              <a:t> + 1)</a:t>
            </a:r>
            <a:endParaRPr lang="cs-CZ" i="1" baseline="-25000" dirty="0">
              <a:latin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5925" y="1318054"/>
            <a:ext cx="4957903" cy="478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560388" y="388938"/>
            <a:ext cx="825409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>
                <a:latin typeface="Arial" pitchFamily="34" charset="0"/>
              </a:rPr>
              <a:t>rozdílná evoluční rychlost různých proteinů</a:t>
            </a:r>
          </a:p>
          <a:p>
            <a:pPr defTabSz="540000" eaLnBrk="0" hangingPunct="0">
              <a:spcAft>
                <a:spcPts val="1200"/>
              </a:spcAft>
            </a:pPr>
            <a:r>
              <a:rPr lang="cs-CZ" sz="2000" dirty="0">
                <a:latin typeface="Arial" pitchFamily="34" charset="0"/>
              </a:rPr>
              <a:t>rozdílná evoluční rychlost na různých částech proteinu (vazebná místa </a:t>
            </a:r>
            <a:br>
              <a:rPr lang="cs-CZ" sz="2000" dirty="0">
                <a:latin typeface="Arial" pitchFamily="34" charset="0"/>
              </a:rPr>
            </a:br>
            <a:r>
              <a:rPr lang="cs-CZ" sz="2000" dirty="0">
                <a:latin typeface="Arial" pitchFamily="34" charset="0"/>
              </a:rPr>
              <a:t>	</a:t>
            </a:r>
            <a:r>
              <a:rPr lang="cs-CZ" sz="2000" dirty="0">
                <a:latin typeface="Arial" pitchFamily="34" charset="0"/>
                <a:sym typeface="Symbol" pitchFamily="18" charset="2"/>
              </a:rPr>
              <a:t> strukturní oblasti)</a:t>
            </a:r>
          </a:p>
          <a:p>
            <a:pPr defTabSz="540000" eaLnBrk="0" hangingPunct="0">
              <a:spcAft>
                <a:spcPts val="1200"/>
              </a:spcAft>
            </a:pPr>
            <a:r>
              <a:rPr lang="cs-CZ" sz="2000" dirty="0">
                <a:latin typeface="Arial" pitchFamily="34" charset="0"/>
              </a:rPr>
              <a:t>rozdílná evoluční rychlost </a:t>
            </a:r>
            <a:br>
              <a:rPr lang="cs-CZ" sz="2000" dirty="0">
                <a:latin typeface="Arial" pitchFamily="34" charset="0"/>
              </a:rPr>
            </a:br>
            <a:r>
              <a:rPr lang="cs-CZ" sz="2000" dirty="0">
                <a:latin typeface="Arial" pitchFamily="34" charset="0"/>
              </a:rPr>
              <a:t>	na jednotlivých místech </a:t>
            </a:r>
            <a:br>
              <a:rPr lang="cs-CZ" sz="2000" dirty="0">
                <a:latin typeface="Arial" pitchFamily="34" charset="0"/>
              </a:rPr>
            </a:br>
            <a:r>
              <a:rPr lang="cs-CZ" sz="2000" dirty="0">
                <a:latin typeface="Arial" pitchFamily="34" charset="0"/>
              </a:rPr>
              <a:t>	kodonu</a:t>
            </a:r>
            <a:endParaRPr lang="cs-CZ" sz="2000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6725250" y="3970637"/>
            <a:ext cx="1487873" cy="832021"/>
          </a:xfrm>
          <a:prstGeom prst="wedgeRectCallout">
            <a:avLst>
              <a:gd name="adj1" fmla="val -33868"/>
              <a:gd name="adj2" fmla="val -101134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</a:rPr>
              <a:t>hemoglobin funkčně důležitější</a:t>
            </a:r>
            <a:endParaRPr lang="cs-CZ" sz="1600" baseline="-25000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60388" y="3457533"/>
            <a:ext cx="3311396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sym typeface="Symbol" pitchFamily="18" charset="2"/>
              </a:rPr>
              <a:t>mutační rychlost na jednu</a:t>
            </a:r>
            <a:br>
              <a:rPr lang="cs-CZ" sz="2000" dirty="0">
                <a:latin typeface="Arial" pitchFamily="34" charset="0"/>
                <a:sym typeface="Symbol" pitchFamily="18" charset="2"/>
              </a:rPr>
            </a:br>
            <a:r>
              <a:rPr lang="cs-CZ" sz="2000" dirty="0">
                <a:latin typeface="Arial" pitchFamily="34" charset="0"/>
                <a:sym typeface="Symbol" pitchFamily="18" charset="2"/>
              </a:rPr>
              <a:t>	bázi je konstantní</a:t>
            </a:r>
          </a:p>
          <a:p>
            <a:pPr defTabSz="540000" eaLnBrk="0" hangingPunct="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sym typeface="Symbol" pitchFamily="18" charset="2"/>
              </a:rPr>
              <a:t> různá míra omezení</a:t>
            </a:r>
            <a:br>
              <a:rPr lang="cs-CZ" sz="2000" dirty="0">
                <a:latin typeface="Arial" pitchFamily="34" charset="0"/>
                <a:sym typeface="Symbol" pitchFamily="18" charset="2"/>
              </a:rPr>
            </a:br>
            <a:r>
              <a:rPr lang="cs-CZ" sz="2000" dirty="0">
                <a:latin typeface="Arial" pitchFamily="34" charset="0"/>
                <a:sym typeface="Symbol" pitchFamily="18" charset="2"/>
              </a:rPr>
              <a:t>	mění rychlost</a:t>
            </a:r>
            <a:br>
              <a:rPr lang="cs-CZ" sz="2000" dirty="0">
                <a:latin typeface="Arial" pitchFamily="34" charset="0"/>
                <a:sym typeface="Symbol" pitchFamily="18" charset="2"/>
              </a:rPr>
            </a:br>
            <a:r>
              <a:rPr lang="cs-CZ" sz="2000" dirty="0">
                <a:latin typeface="Arial" pitchFamily="34" charset="0"/>
                <a:sym typeface="Symbol" pitchFamily="18" charset="2"/>
              </a:rPr>
              <a:t>	</a:t>
            </a:r>
            <a:r>
              <a:rPr lang="cs-CZ" sz="2000" u="sng" dirty="0">
                <a:latin typeface="Arial" pitchFamily="34" charset="0"/>
                <a:sym typeface="Symbol" pitchFamily="18" charset="2"/>
              </a:rPr>
              <a:t>neutrálních</a:t>
            </a:r>
            <a:r>
              <a:rPr lang="cs-CZ" sz="2000" dirty="0">
                <a:latin typeface="Arial" pitchFamily="34" charset="0"/>
                <a:sym typeface="Symbol" pitchFamily="18" charset="2"/>
              </a:rPr>
              <a:t> mutací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60388" y="6145426"/>
            <a:ext cx="5386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ALE: toto předpovídá i teorie selekce!!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60388" y="388938"/>
            <a:ext cx="371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Problémy neutrální teorie: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60388" y="1260389"/>
            <a:ext cx="8270213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70.–80. léta: problém s důkazem NT – absence dat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problém odhadu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endParaRPr lang="cs-CZ" sz="2000" baseline="-25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problém odhadu (normální) mutační rychlosti – ještě horší pro frekvenci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neutrálních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mutací!</a:t>
            </a: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možnost nastavení hodnot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a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tak, aby bylo možno vysvětlit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jakoukoli rychlost mezidruhové evoluce nebo vnitrodruhové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variability za předpokladu neutrality</a:t>
            </a: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NT bylo obtížné testovat  viz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Fisher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(1930</a:t>
            </a:r>
            <a:r>
              <a:rPr lang="en-US" sz="2000" dirty="0">
                <a:latin typeface="Arial" pitchFamily="34" charset="0"/>
                <a:cs typeface="Arial" pitchFamily="34" charset="0"/>
                <a:sym typeface="Symbol"/>
              </a:rPr>
              <a:t>’s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): čím menší účinek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mutace má, tím vyšší pravděpodobnost, že bude pozitivní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60388" y="355600"/>
            <a:ext cx="833593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Takže </a:t>
            </a:r>
            <a:r>
              <a:rPr lang="cs-CZ" sz="2400" u="sng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</a:t>
            </a:r>
            <a:r>
              <a:rPr lang="en-US" sz="2400" u="sng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1/3</a:t>
            </a:r>
            <a:r>
              <a:rPr lang="en-US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nových mutací je </a:t>
            </a:r>
            <a:r>
              <a:rPr lang="cs-CZ" sz="2400" u="sng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ztracena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v první </a:t>
            </a:r>
            <a:b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generaci v důsledku driftu bez ohledu na velikost populace! 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Vliv pouze mutace a driftu.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Vliv měnící se velikosti populace: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i="1" dirty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 2  růst;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k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 2  pokles </a:t>
            </a:r>
          </a:p>
          <a:p>
            <a:pPr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např. při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k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4 se pravděpodobnost ztráty sníží z 0,37 na 0,14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S růstem populace roste i pravděpodobnost přežití nově</a:t>
            </a:r>
            <a:b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vzniklé alely</a:t>
            </a:r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0889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306" y="3414322"/>
            <a:ext cx="4454554" cy="861896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129" r="35986"/>
          <a:stretch>
            <a:fillRect/>
          </a:stretch>
        </p:blipFill>
        <p:spPr bwMode="auto">
          <a:xfrm>
            <a:off x="6170141" y="2463114"/>
            <a:ext cx="1828800" cy="708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Hete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341" y="1584324"/>
            <a:ext cx="7070118" cy="364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913456" y="5669477"/>
            <a:ext cx="74871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400" dirty="0">
                <a:latin typeface="Arial" pitchFamily="34" charset="0"/>
              </a:rPr>
              <a:t>Skutečná </a:t>
            </a:r>
            <a:r>
              <a:rPr lang="cs-CZ" sz="2400" dirty="0" err="1">
                <a:latin typeface="Arial" pitchFamily="34" charset="0"/>
              </a:rPr>
              <a:t>heterozygotnost</a:t>
            </a:r>
            <a:r>
              <a:rPr lang="cs-CZ" sz="2400" dirty="0">
                <a:latin typeface="Arial" pitchFamily="34" charset="0"/>
              </a:rPr>
              <a:t> </a:t>
            </a:r>
            <a:r>
              <a:rPr lang="cs-CZ" sz="2400" u="sng" dirty="0">
                <a:latin typeface="Arial" pitchFamily="34" charset="0"/>
              </a:rPr>
              <a:t>nižší</a:t>
            </a:r>
            <a:r>
              <a:rPr lang="cs-CZ" sz="2400" dirty="0">
                <a:latin typeface="Arial" pitchFamily="34" charset="0"/>
              </a:rPr>
              <a:t>, než předpokládá NT </a:t>
            </a:r>
          </a:p>
        </p:txBody>
      </p:sp>
      <p:sp>
        <p:nvSpPr>
          <p:cNvPr id="15364" name="Text Box 1041"/>
          <p:cNvSpPr txBox="1">
            <a:spLocks noChangeArrowheads="1"/>
          </p:cNvSpPr>
          <p:nvPr/>
        </p:nvSpPr>
        <p:spPr bwMode="auto">
          <a:xfrm>
            <a:off x="2595091" y="388938"/>
            <a:ext cx="36599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400" dirty="0">
                <a:solidFill>
                  <a:srgbClr val="DE0000"/>
                </a:solidFill>
                <a:latin typeface="Arial" pitchFamily="34" charset="0"/>
              </a:rPr>
              <a:t>Rozsah </a:t>
            </a:r>
            <a:r>
              <a:rPr lang="cs-CZ" sz="2400" dirty="0" err="1">
                <a:solidFill>
                  <a:srgbClr val="DE0000"/>
                </a:solidFill>
                <a:latin typeface="Arial" pitchFamily="34" charset="0"/>
              </a:rPr>
              <a:t>heterozygotnosti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</a:rPr>
              <a:t>:</a:t>
            </a:r>
          </a:p>
        </p:txBody>
      </p:sp>
      <p:sp>
        <p:nvSpPr>
          <p:cNvPr id="15365" name="AutoShape 1042"/>
          <p:cNvSpPr>
            <a:spLocks noChangeArrowheads="1"/>
          </p:cNvSpPr>
          <p:nvPr/>
        </p:nvSpPr>
        <p:spPr bwMode="auto">
          <a:xfrm>
            <a:off x="3942321" y="1406096"/>
            <a:ext cx="1965325" cy="711200"/>
          </a:xfrm>
          <a:prstGeom prst="wedgeRectCallout">
            <a:avLst>
              <a:gd name="adj1" fmla="val 33730"/>
              <a:gd name="adj2" fmla="val 144678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dirty="0" err="1">
                <a:latin typeface="Arial" pitchFamily="34" charset="0"/>
              </a:rPr>
              <a:t>heterozygotnost</a:t>
            </a:r>
            <a:r>
              <a:rPr lang="cs-CZ" dirty="0">
                <a:latin typeface="Arial" pitchFamily="34" charset="0"/>
              </a:rPr>
              <a:t> podle NT</a:t>
            </a:r>
            <a:endParaRPr lang="cs-CZ" i="1" baseline="-25000" dirty="0">
              <a:latin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eterozygotnost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1754659" y="1979844"/>
            <a:ext cx="5436973" cy="347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560388" y="5719720"/>
            <a:ext cx="83282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cs-CZ" sz="2400" dirty="0">
                <a:latin typeface="Arial" pitchFamily="34" charset="0"/>
              </a:rPr>
              <a:t>Vzhledem k obrovskému rozsahu populačních velikostí  </a:t>
            </a:r>
            <a:br>
              <a:rPr lang="cs-CZ" sz="2400" dirty="0">
                <a:latin typeface="Arial" pitchFamily="34" charset="0"/>
              </a:rPr>
            </a:br>
            <a:r>
              <a:rPr lang="cs-CZ" sz="2400" dirty="0">
                <a:latin typeface="Arial" pitchFamily="34" charset="0"/>
              </a:rPr>
              <a:t>je rozsah </a:t>
            </a:r>
            <a:r>
              <a:rPr lang="cs-CZ" sz="2400" dirty="0" err="1">
                <a:latin typeface="Arial" pitchFamily="34" charset="0"/>
              </a:rPr>
              <a:t>heterozygotností</a:t>
            </a:r>
            <a:r>
              <a:rPr lang="cs-CZ" sz="2400" dirty="0">
                <a:latin typeface="Arial" pitchFamily="34" charset="0"/>
              </a:rPr>
              <a:t> příliš </a:t>
            </a:r>
            <a:r>
              <a:rPr lang="cs-CZ" sz="2400" u="sng" dirty="0">
                <a:latin typeface="Arial" pitchFamily="34" charset="0"/>
              </a:rPr>
              <a:t>malý </a:t>
            </a: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1639501" y="273050"/>
            <a:ext cx="62440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400" dirty="0">
                <a:solidFill>
                  <a:srgbClr val="E60000"/>
                </a:solidFill>
                <a:latin typeface="Arial" pitchFamily="34" charset="0"/>
              </a:rPr>
              <a:t>Rozsah </a:t>
            </a:r>
            <a:r>
              <a:rPr lang="cs-CZ" sz="2400" dirty="0" err="1">
                <a:solidFill>
                  <a:srgbClr val="E60000"/>
                </a:solidFill>
                <a:latin typeface="Arial" pitchFamily="34" charset="0"/>
              </a:rPr>
              <a:t>heterozygotnosti</a:t>
            </a:r>
            <a:r>
              <a:rPr lang="cs-CZ" sz="2400" dirty="0">
                <a:solidFill>
                  <a:srgbClr val="E60000"/>
                </a:solidFill>
                <a:latin typeface="Arial" pitchFamily="34" charset="0"/>
              </a:rPr>
              <a:t> v závislosti na </a:t>
            </a:r>
            <a:r>
              <a:rPr lang="cs-CZ" sz="2400" i="1" dirty="0" err="1">
                <a:solidFill>
                  <a:srgbClr val="E60000"/>
                </a:solidFill>
                <a:latin typeface="Arial" pitchFamily="34" charset="0"/>
              </a:rPr>
              <a:t>N</a:t>
            </a:r>
            <a:r>
              <a:rPr lang="cs-CZ" sz="2400" i="1" baseline="-25000" dirty="0" err="1">
                <a:solidFill>
                  <a:srgbClr val="E60000"/>
                </a:solidFill>
                <a:latin typeface="Arial" pitchFamily="34" charset="0"/>
              </a:rPr>
              <a:t>eF</a:t>
            </a:r>
            <a:endParaRPr lang="cs-CZ" sz="2400" baseline="-25000" dirty="0">
              <a:solidFill>
                <a:srgbClr val="E60000"/>
              </a:solidFill>
              <a:latin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60388" y="930876"/>
            <a:ext cx="8406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Predikce NT: protože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konstantní, veškerá proměnlivost očekávané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heterozygotnosti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by měla být vysvětlena efektivní velikostí populace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60388" y="347663"/>
            <a:ext cx="828707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Klíčovým parametrem NT je frekvence neutrálních mutací...</a:t>
            </a:r>
          </a:p>
          <a:p>
            <a:pPr>
              <a:spcAft>
                <a:spcPts val="12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... ale co je to </a:t>
            </a:r>
            <a:r>
              <a:rPr lang="cs-CZ" sz="2400">
                <a:latin typeface="Arial" pitchFamily="34" charset="0"/>
                <a:cs typeface="Arial" pitchFamily="34" charset="0"/>
              </a:rPr>
              <a:t>vlastně „neutrální mutace“?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560388" y="1927653"/>
            <a:ext cx="8361191" cy="4011828"/>
            <a:chOff x="560388" y="1927653"/>
            <a:chExt cx="8361191" cy="4011828"/>
          </a:xfrm>
        </p:grpSpPr>
        <p:pic>
          <p:nvPicPr>
            <p:cNvPr id="89092" name="Picture 4" descr="http://authors.library.caltech.edu/5456/1/hrst.mit.edu/hrs/evolution/public/images/staticlogo.jpg"/>
            <p:cNvPicPr>
              <a:picLocks noChangeAspect="1" noChangeArrowheads="1"/>
            </p:cNvPicPr>
            <p:nvPr/>
          </p:nvPicPr>
          <p:blipFill>
            <a:blip r:embed="rId2" cstate="print"/>
            <a:srcRect l="39529" b="25228"/>
            <a:stretch>
              <a:fillRect/>
            </a:stretch>
          </p:blipFill>
          <p:spPr bwMode="auto">
            <a:xfrm>
              <a:off x="7175157" y="4906791"/>
              <a:ext cx="1727972" cy="1032690"/>
            </a:xfrm>
            <a:prstGeom prst="rect">
              <a:avLst/>
            </a:prstGeom>
            <a:noFill/>
          </p:spPr>
        </p:pic>
        <p:grpSp>
          <p:nvGrpSpPr>
            <p:cNvPr id="10" name="Skupina 9"/>
            <p:cNvGrpSpPr/>
            <p:nvPr/>
          </p:nvGrpSpPr>
          <p:grpSpPr>
            <a:xfrm>
              <a:off x="560388" y="1927653"/>
              <a:ext cx="8361191" cy="2801668"/>
              <a:chOff x="560388" y="1927653"/>
              <a:chExt cx="8361191" cy="2801668"/>
            </a:xfrm>
          </p:grpSpPr>
          <p:sp>
            <p:nvSpPr>
              <p:cNvPr id="5" name="TextovéPole 4"/>
              <p:cNvSpPr txBox="1"/>
              <p:nvPr/>
            </p:nvSpPr>
            <p:spPr>
              <a:xfrm>
                <a:off x="7232822" y="4390767"/>
                <a:ext cx="14058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600" dirty="0" err="1">
                    <a:latin typeface="Arial" pitchFamily="34" charset="0"/>
                    <a:cs typeface="Arial" pitchFamily="34" charset="0"/>
                  </a:rPr>
                  <a:t>Tomoko</a:t>
                </a:r>
                <a:r>
                  <a:rPr lang="cs-CZ" sz="1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1600" dirty="0" err="1">
                    <a:latin typeface="Arial" pitchFamily="34" charset="0"/>
                    <a:cs typeface="Arial" pitchFamily="34" charset="0"/>
                  </a:rPr>
                  <a:t>Ohta</a:t>
                </a:r>
                <a:endParaRPr lang="cs-CZ" sz="1600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9" name="Skupina 8"/>
              <p:cNvGrpSpPr/>
              <p:nvPr/>
            </p:nvGrpSpPr>
            <p:grpSpPr>
              <a:xfrm>
                <a:off x="560388" y="1927653"/>
                <a:ext cx="8361191" cy="2471351"/>
                <a:chOff x="560388" y="1927653"/>
                <a:chExt cx="8361191" cy="2471351"/>
              </a:xfrm>
            </p:grpSpPr>
            <p:pic>
              <p:nvPicPr>
                <p:cNvPr id="89090" name="Picture 2" descr="http://tamop412a.ttk.pte.hu/files/biologia5/Evolucio/02/2images/2-2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2385" t="1686" r="1908" b="5533"/>
                <a:stretch>
                  <a:fillRect/>
                </a:stretch>
              </p:blipFill>
              <p:spPr bwMode="auto">
                <a:xfrm>
                  <a:off x="5220885" y="1952366"/>
                  <a:ext cx="3700694" cy="2446638"/>
                </a:xfrm>
                <a:prstGeom prst="rect">
                  <a:avLst/>
                </a:prstGeom>
                <a:noFill/>
              </p:spPr>
            </p:pic>
            <p:sp>
              <p:nvSpPr>
                <p:cNvPr id="6" name="TextovéPole 5"/>
                <p:cNvSpPr txBox="1"/>
                <p:nvPr/>
              </p:nvSpPr>
              <p:spPr>
                <a:xfrm>
                  <a:off x="560388" y="1927653"/>
                  <a:ext cx="4644220" cy="22467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540000">
                    <a:spcAft>
                      <a:spcPts val="1200"/>
                    </a:spcAft>
                  </a:pPr>
                  <a:r>
                    <a:rPr lang="cs-CZ" sz="2000" dirty="0" err="1">
                      <a:solidFill>
                        <a:srgbClr val="DE0000"/>
                      </a:solidFill>
                      <a:latin typeface="Arial" pitchFamily="34" charset="0"/>
                      <a:cs typeface="Arial" pitchFamily="34" charset="0"/>
                    </a:rPr>
                    <a:t>Tomoko</a:t>
                  </a:r>
                  <a:r>
                    <a:rPr lang="cs-CZ" sz="2000" dirty="0">
                      <a:solidFill>
                        <a:srgbClr val="DE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cs-CZ" sz="2000" dirty="0" err="1">
                      <a:solidFill>
                        <a:srgbClr val="DE0000"/>
                      </a:solidFill>
                      <a:latin typeface="Arial" pitchFamily="34" charset="0"/>
                      <a:cs typeface="Arial" pitchFamily="34" charset="0"/>
                    </a:rPr>
                    <a:t>Ohtová</a:t>
                  </a:r>
                  <a:r>
                    <a:rPr lang="cs-CZ" sz="2000" dirty="0">
                      <a:solidFill>
                        <a:srgbClr val="DE0000"/>
                      </a:solidFill>
                      <a:latin typeface="Arial" pitchFamily="34" charset="0"/>
                      <a:cs typeface="Arial" pitchFamily="34" charset="0"/>
                    </a:rPr>
                    <a:t>:</a:t>
                  </a:r>
                </a:p>
                <a:p>
                  <a:pPr defTabSz="540000">
                    <a:spcAft>
                      <a:spcPts val="1200"/>
                    </a:spcAft>
                  </a:pPr>
                  <a:r>
                    <a:rPr lang="cs-CZ" sz="2000" dirty="0">
                      <a:latin typeface="Arial" pitchFamily="34" charset="0"/>
                      <a:cs typeface="Arial" pitchFamily="34" charset="0"/>
                    </a:rPr>
                    <a:t>mírně škodlivé mutace</a:t>
                  </a:r>
                  <a:br>
                    <a:rPr lang="cs-CZ" sz="2000" dirty="0">
                      <a:latin typeface="Arial" pitchFamily="34" charset="0"/>
                      <a:cs typeface="Arial" pitchFamily="34" charset="0"/>
                    </a:rPr>
                  </a:br>
                  <a:r>
                    <a:rPr lang="cs-CZ" sz="2000" dirty="0">
                      <a:latin typeface="Arial" pitchFamily="34" charset="0"/>
                      <a:cs typeface="Arial" pitchFamily="34" charset="0"/>
                    </a:rPr>
                    <a:t>(</a:t>
                  </a:r>
                  <a:r>
                    <a:rPr lang="cs-CZ" sz="2000" i="1" dirty="0" err="1">
                      <a:latin typeface="Arial" pitchFamily="34" charset="0"/>
                      <a:cs typeface="Arial" pitchFamily="34" charset="0"/>
                    </a:rPr>
                    <a:t>slightly</a:t>
                  </a:r>
                  <a:r>
                    <a:rPr lang="cs-CZ" sz="2000" i="1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cs-CZ" sz="2000" i="1" dirty="0" err="1">
                      <a:latin typeface="Arial" pitchFamily="34" charset="0"/>
                      <a:cs typeface="Arial" pitchFamily="34" charset="0"/>
                    </a:rPr>
                    <a:t>deleterious</a:t>
                  </a:r>
                  <a:r>
                    <a:rPr lang="cs-CZ" sz="2000" i="1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cs-CZ" sz="2000" i="1" dirty="0" err="1">
                      <a:latin typeface="Arial" pitchFamily="34" charset="0"/>
                      <a:cs typeface="Arial" pitchFamily="34" charset="0"/>
                    </a:rPr>
                    <a:t>mutations</a:t>
                  </a:r>
                  <a:r>
                    <a:rPr lang="cs-CZ" sz="2000" dirty="0">
                      <a:latin typeface="Arial" pitchFamily="34" charset="0"/>
                      <a:cs typeface="Arial" pitchFamily="34" charset="0"/>
                    </a:rPr>
                    <a:t>)</a:t>
                  </a:r>
                  <a:br>
                    <a:rPr lang="cs-CZ" sz="2000" dirty="0">
                      <a:latin typeface="Arial" pitchFamily="34" charset="0"/>
                      <a:cs typeface="Arial" pitchFamily="34" charset="0"/>
                    </a:rPr>
                  </a:br>
                  <a:endParaRPr lang="cs-CZ" sz="2000" dirty="0">
                    <a:latin typeface="Arial" pitchFamily="34" charset="0"/>
                    <a:cs typeface="Arial" pitchFamily="34" charset="0"/>
                  </a:endParaRPr>
                </a:p>
                <a:p>
                  <a:pPr defTabSz="540000">
                    <a:spcAft>
                      <a:spcPts val="1200"/>
                    </a:spcAft>
                  </a:pPr>
                  <a:r>
                    <a:rPr lang="cs-CZ" sz="2000" dirty="0">
                      <a:latin typeface="Arial" pitchFamily="34" charset="0"/>
                      <a:cs typeface="Arial" pitchFamily="34" charset="0"/>
                    </a:rPr>
                    <a:t>jestliže </a:t>
                  </a:r>
                  <a:r>
                    <a:rPr lang="cs-CZ" sz="2000" dirty="0">
                      <a:latin typeface="Arial" pitchFamily="34" charset="0"/>
                      <a:cs typeface="Arial" pitchFamily="34" charset="0"/>
                      <a:sym typeface="Symbol"/>
                    </a:rPr>
                    <a:t></a:t>
                  </a:r>
                  <a:r>
                    <a:rPr lang="cs-CZ" sz="2000" i="1" dirty="0">
                      <a:latin typeface="Arial" pitchFamily="34" charset="0"/>
                      <a:cs typeface="Arial" pitchFamily="34" charset="0"/>
                      <a:sym typeface="Symbol"/>
                    </a:rPr>
                    <a:t>s</a:t>
                  </a:r>
                  <a:r>
                    <a:rPr lang="cs-CZ" sz="2000" dirty="0">
                      <a:latin typeface="Arial" pitchFamily="34" charset="0"/>
                      <a:cs typeface="Arial" pitchFamily="34" charset="0"/>
                      <a:sym typeface="Symbol"/>
                    </a:rPr>
                    <a:t>  ½ </a:t>
                  </a:r>
                  <a:r>
                    <a:rPr lang="cs-CZ" sz="2000" i="1" dirty="0" err="1">
                      <a:latin typeface="Arial" pitchFamily="34" charset="0"/>
                      <a:cs typeface="Arial" pitchFamily="34" charset="0"/>
                      <a:sym typeface="Symbol"/>
                    </a:rPr>
                    <a:t>N</a:t>
                  </a:r>
                  <a:r>
                    <a:rPr lang="cs-CZ" sz="2000" i="1" baseline="-25000" dirty="0" err="1">
                      <a:latin typeface="Arial" pitchFamily="34" charset="0"/>
                      <a:cs typeface="Arial" pitchFamily="34" charset="0"/>
                      <a:sym typeface="Symbol"/>
                    </a:rPr>
                    <a:t>eF</a:t>
                  </a:r>
                  <a:r>
                    <a:rPr lang="cs-CZ" sz="2000" dirty="0">
                      <a:latin typeface="Arial" pitchFamily="34" charset="0"/>
                      <a:cs typeface="Arial" pitchFamily="34" charset="0"/>
                      <a:sym typeface="Symbol"/>
                    </a:rPr>
                    <a:t>, bude o jejich osudu </a:t>
                  </a:r>
                  <a:br>
                    <a:rPr lang="cs-CZ" sz="2000" dirty="0">
                      <a:latin typeface="Arial" pitchFamily="34" charset="0"/>
                      <a:cs typeface="Arial" pitchFamily="34" charset="0"/>
                      <a:sym typeface="Symbol"/>
                    </a:rPr>
                  </a:br>
                  <a:r>
                    <a:rPr lang="cs-CZ" sz="2000" dirty="0">
                      <a:latin typeface="Arial" pitchFamily="34" charset="0"/>
                      <a:cs typeface="Arial" pitchFamily="34" charset="0"/>
                      <a:sym typeface="Symbol"/>
                    </a:rPr>
                    <a:t>	rozhodovat více drift než selekce</a:t>
                  </a:r>
                </a:p>
              </p:txBody>
            </p:sp>
          </p:grpSp>
        </p:grpSp>
      </p:grpSp>
      <p:sp>
        <p:nvSpPr>
          <p:cNvPr id="8" name="TextovéPole 7"/>
          <p:cNvSpPr txBox="1"/>
          <p:nvPr/>
        </p:nvSpPr>
        <p:spPr>
          <a:xfrm>
            <a:off x="879566" y="4967415"/>
            <a:ext cx="5329645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Mírně škodlivé mutace se v malých populacích chovají jako</a:t>
            </a:r>
          </a:p>
          <a:p>
            <a:pPr algn="ctr"/>
            <a:r>
              <a:rPr lang="cs-CZ" sz="2400" u="sng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efektivně neutrální</a:t>
            </a:r>
            <a:endParaRPr lang="cs-CZ" sz="2800" u="sng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60388" y="347663"/>
            <a:ext cx="794929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</a:rPr>
              <a:t>Nepřímá úměra mezi škodlivostí mutace a velikostí populace: 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</a:rPr>
              <a:t>čím se škodlivost alely blíží nule, tím větší může být populace, ve 	které se může fixovat a naopak, čím je selekce proti škodlivé 	mutaci silnější, tím menší musí být populace, aby drift hrál 	určující roli</a:t>
            </a:r>
            <a:br>
              <a:rPr lang="cs-CZ" sz="2000" dirty="0">
                <a:latin typeface="Arial" pitchFamily="34" charset="0"/>
              </a:rPr>
            </a:br>
            <a:r>
              <a:rPr lang="cs-CZ" sz="2000" dirty="0">
                <a:latin typeface="Arial" pitchFamily="34" charset="0"/>
              </a:rPr>
              <a:t/>
            </a:r>
            <a:br>
              <a:rPr lang="cs-CZ" sz="2000" dirty="0">
                <a:latin typeface="Arial" pitchFamily="34" charset="0"/>
              </a:rPr>
            </a:br>
            <a:r>
              <a:rPr lang="cs-CZ" sz="2000" dirty="0">
                <a:latin typeface="Arial" pitchFamily="34" charset="0"/>
              </a:rPr>
              <a:t>.... blíž v přednášce o selekci!</a:t>
            </a:r>
            <a:endParaRPr lang="cs-CZ" sz="2000" dirty="0"/>
          </a:p>
        </p:txBody>
      </p:sp>
      <p:sp>
        <p:nvSpPr>
          <p:cNvPr id="3" name="Obdélník 2"/>
          <p:cNvSpPr/>
          <p:nvPr/>
        </p:nvSpPr>
        <p:spPr>
          <a:xfrm>
            <a:off x="560388" y="3394235"/>
            <a:ext cx="78751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Téměř neutrální teorie evoluce a rychlejší evoluce chromozomu X?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menší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pro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chr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X než pro autozomy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072" name="AutoShape 8" descr="data:image/jpeg;base64,/9j/4AAQSkZJRgABAQAAAQABAAD/2wCEAAkGBxQTEhUTEhMWFhUXGBsaGRgYGBsbIBgeGxoaHRocGBwbHyggGholHBwYITEiJSktLi4vGh8zODMsNygtLiwBCgoKDg0OGhAQGiwfICQsLCwsLCwsLC4sLCwsLCwsLCwsLCwsLCwsLCwsLCwsLCwsLCwsLCwsLCwsLCwsLCwsLP/AABEIANIAzgMBIgACEQEDEQH/xAAcAAABBQEBAQAAAAAAAAAAAAADAQIEBQYABwj/xAA7EAACAQMCAwUGBQQBAwUAAAABAhEAAyESMQRBUQUTImFxBjKBkaHwQrHB0eEUI1LxBxVicjM0Q1OC/8QAGQEAAwEBAQAAAAAAAAAAAAAAAAECAwQF/8QAJBEAAgICAgICAgMAAAAAAAAAAAECEQMhEjEEQRNhIlEUcYH/2gAMAwEAAhEDEQA/AKa+4PM/WorPnn1o/ERiCDv1wennUZpJAB9J5VJyhZxJNMujG/ljzptsxvMdKV23gxy/mkBy3COu1cGMgST6/tTbS4zE48qckH7/ADpjJVi//be3oU6mnvJIdYEaRmNO5PrUdwRET+dBuvH6eVFPQwY5jI2+vpQUgdwmOceXzoS3iOf350W4+cZ6Z+5pjW1imix1m4Z94CTvPXcn0xTLgAMTMYkHB9PI0lsRiaW7ZzEmPKkIkK5MwCBuQJIjHP50C7dk4O33k04OygiSoIgwSAw8+o8qHoJmKDNiMh3LHJ+5olsAT4iMdJyNudBuKRsQfpt08/Oitf6Y+NMQJyxMCT1g+e5im3HMT4vLP3NHs9oXVFxUuaFcBXUAQ46Z6b70NQCQDgcqAEQ8s/E70S8hjc/fSmvtg/DpQ7d4yB94pFIax8zkdfz+QpnetyO2336VIdhHIHp0qMkHmf0oNUO1k74+P0FNLRAk4+MU5htBpRZgee/70DG27mDmeW/xolniOcmM/OncTxFx9Gsg6FCDAEAbDAzHU0y2+evxoET4kzzmuKEHNK5IJiKcpJ2igwFZgQBQsb5mitYIztI5j9aEfjn60ANtYH60rXI2xijIq/rQTBPlQNAzv5+VFtX28MYj8ozkVytAyfM0jAR0+/zoLQr2wYJA++lDcQfz842pyAj+aW3bG/P9etAxpcRt4pkHVsM4iNz1mi20MSwxymutHaeu3X7+VPcHnHmQB+dBLI3FzMH1MZ+wa4JO37TPWjPahN+cECBsJGN489sVHZzgdfvNBI9EAkcxv99KCxG/Pbf7inBMcsnb+al8B2Ldvn+2k5iTETE/lRaXYRi5OlsgsnPH3060QwBIOY5dP3r13sz2UspZFm8uIzjJLZzG0VJT2K4B07kIAw3aTrxzmcfKsvmR0S8Zr3Z4k9wnH13imH7MZ2rddvf8eXrC3LqMr21MqFmdJO58wPnWN1g/pzrVST6MuLj2RkUTGY2joetFursfP0+G1IwkiJ+lIX5daZSEUg4M8+ePSIn41yEjYTnNMNunqZH59QT9igYrXP3+/hXcKJxHX9K57YHKPImlstnHTpH150AWDEMSIzsMxGacjxyBrhZkmCZnIojLpAPLafzpGIM8QTjfyJ6525ZoTsd4E+X500ifPb40425x8vKgKOWYJ3pNJPU+tIuM/UZ+VKbmZPT7jryoGcyEZGPSmIOQxy+dEQknBx8qIbUfHf8AigdkYnpn0py3Pj050pUD751L7G7Kbibi2kZEdp06jAYjOnHM5+VAyCHPvcs7biiLxAwNJjrzFWNzsK5bsf1FyEBuG2qt7zFfegf4gyJ8qruIW0VXu2fX/wDIGWADyCmfEKZLHcQZElQDuIqKkdOcx1ogg4Jz0j0+VS+E4F7h0W01MAWgbwN8czzil0IleznY1zirhVQwUDxPEx0Hrua9N7G7Es8DbDs5uMW5gCGIjAGduVJ7OcAnCcMFJY4DNHNjE+vIU3jLlu4pUMVuAEIVacsRJDGRg4OJFcmSbb0ep4+BRpv/AE692oWvqr67SgkiAfF0P1n4UXgbjLrF1v7gYKtyPfBiGgc+XxrPdsWCngcly6G3G7KRyBWAVaZBMcqD2N28ununOUQK1zcgq3hDchkRvzrJOns7njuP4nor2rd1G4W6DpZSIP4l2xXh/tL7Nta45uFtMrsfEqjB0nIXxfigfGt6O1iGe47jHiU5YkGDAK4PpVhwY4fi7pvm1qurABxPhIPhO8nbNdWORwZvHMF2P7A8ZdfTcQ2UAMufFEDAABmTNWB/4yuTcHekFNIBNvDTG0NMZz0zXpL9upDD3GBBIO4EhQSP/KKZb7TvC4p0i5bbGq3MDJEkH03rTmkZLD9HhfbvAPw11rF0DWuZEwZHKQJxFVyvyGfT0zXr3/J/Y1q7b/qizd4qQABIhSTkcjJnPSvJHtRVKVmMlxHBwcfp+tMiDifhTWQnOQc77Ubhrc759KZFluSRy+M/f1oXFXC3XHKnF5J8jTCSZ8h86RCQ22RGJ2zMD5eVNLaZET+fxpmiOYp0ZBA+55UDoLZVmmFJgTiTA642GaBGTAzP3inMRsMHlXKnTegk6zvFGvrCg6kJbkCCV9eg9ajIpGOXKla5jaJz8sUgGqZMz5f6q39m+zlu8QhuXVtJbPeM5YKQEOrwT+KRj51TzAGP907vIiKYWbT2z7Rt8fbTirbaHts1prLOAYmVdV3OqQDH6VAVezrwz3/CPEGIup65hvyFZ60RMwI9c0Y3wY5QAMDl08zQxOWy4uexjXJbg79riV5aXAf4o0Qdq1/sJ7OnhrZ4niEfvjIFsxgDy3k+tO9mvZG0/CqeJVlDOt1Pwuh0qImJAaBir7ju2e7AS0hKCV1PlZH4TmZrOUr0deLC+VkP2g7XVrZIbQtuSxTOmIifLO/LzrK8WLa6hLGAtzXq2JHu6Y8lJ82ot3iQ1+4uhbK6vDc0lQ2PEoB3WOWaCnbNq25XxQFZSe73LYIOSdj9xWcYts9JLiqRITiLfeWnHeMBCmGgSF0htpxjE+dCvqqDXa0wXNwl8yrQIIBiGII+FQrnFm2rLYBI97E+MsYBwfeBAxHlUF791GALgMy6VDEEeUA5kEEwaJ4y4Ni8VxoW6GzDGNIxE80U++u2MVofZp/7LWu9CksQIBJE7Bjt4TJqPwPsYbzLc4i4AwANtRAiAScxgZnlEVccRwuTatFEvBSFCxBx4sxvzmeYqUqQTnFukLwPHOx0i6HiS0WwQU1QoDcztROHfiAF7t4ZngtA0lACwYDqWMEdfSqZuEcqrPca3ICq1u4jKSsAggZXYc6L2dx3dXIS9aXxADWCNR92YmQxbOZFOJnJL0XPtvYfiOy7u6XEIaAPeKtt8fKvEwTtznP89DXrHtn7T3eE4Ui6QbzsAAGyNjO04AM46V5jZ4o3LhdljW0kAYEjf1510JUjzs6SI7ocAZxP8UThmJyANqmdp2QkAZJjUZG++YJE+XLHpUawBqx/jJkRmc880znTLEkSf9cz86HduDfc06+QZA3B3Jj50j8OZEzigECciBvOZJ2PpTlMxyPrTnUEfxQWAHM+RoGLsY8/v4U7Wd55bRApbibAc/zpNMj7z60CY7hrSuwDEIJgs0wPM010AOMxiR+nlTUkelFZcz8/X4UEsAw8z+X1ogOIHzobiDAGPWimziR9+lAgCMJ55q/9keyrvEcSndKG7tldteBCsIyB5VRIBP8AE17B7L2DY4VAtoWmdQzgtNw5jMxAIjHKg0xQ5SLDti9fDILe0kMTsIBkt0GQR51j+0+0A1xQfDoGNMEFmb8QiYMifSrntXi3aVQt3mpNSrJETBDtvtE9JqNwvaN0LLAIbf8AbiPfMHOobLtk9KSSPUiqRA4rjrlvN1MmMSDHXmdPWOeKreN4Gxr78XjNy57unbBGneYzk+dajjOxrFx3uKQGKL3hUagw3Mg4BH81ju1OybpZbIVrp8Om6FkMCPxgZ+Nb4oKy4tM6/wAG6reW06g6o8JklfehY2A84mpHYvYCalvcVdF4IQ+mPEkgyDvIn61r+wOwBwtolrWu6OeV1geJQBtIbrUT2jUaRct20F0iCCRoBYHDCdwSBGN6nMk3oSyW6QDjO13KFntqgZTbJdwrQW96Dygx6VT8Vcf+1aAturR3ZEyAYmDOVDAeLl0qGez79+5cKsiaChc7hcTKGI0YHxnNWScGVCm5bAuEsbIUZXcljPUgGOdcMrizeKiFF9bTKkmBqfCypWBqJ5SDO0RvTrhtOovotsIBqWMkkP8AiLCTkDNQlu97w4sqf70MjESATq2/8SrDbp5VmuK7edLIXSouyQojYAkNqHrnNPHFt2LI0k3+iR7W9vrxFvQ2lnNyQRukNk6t/FsBtArOWz0mdx99aCto6iYEnOMDPQVOt2xAnJ6bGumzxskucrBOSRPz/Y8vlRuFVef39K62oA9Z+/5p1ryBnf8ASgzDgzJjHzxUsXpXIEee/wAcyajkQT1/mh3dJMqI/X4xSAS5dI3gff3vTScjOR8fmKIY2O/rSlBBIHL1/KmUC1MT+/5iiLxBUbatxnO/MfvXNEbR9KZcfHMRt6UEj7LCN6665HrQ1eOnkenlWl9nfY29xJttGm24La4kAK0R01nlPKihVbMyzjmNqsbfZPEMqv3DlGjSwRoOY32r2Lsj2P4WwhBs22LKFcsJBjbDTG9XLcQlsBAIjAAHyiq4mixWeI+z/Yl5+MW33ZBtkO4YHSoGRPntFegpdLyDBPeeJmkYDA6VmMY3860HFdorpYiLcsAWYe9I58p2GarrnC2mvKQgYgaZ5REkRO5Jwf2ptUjqwx4JmO4jjlsq4MwGYsRv70mWmIVYkc81Ev8Aa0eO3pZm06VJiRsDp8pImrh1/pR/cuF9epSigEgnJIHWDBmkv9hWLly2/cOusBFdGEDEG4w6iufhKztUo0Ulv2huANdXUQhyyiQCwg52AgflWy7I4kWU75wXcQFAAlFaDnzzyxWe4l04N+7NtnVoBmMxsxQZlj+XKi8RxFziO8shEt6k1QNQIIjSSSfcAjO1bKVKiJJSLC97Qpee4xk2gHQ6o8cCGNtTyUmcztVEOHyWe6zoXGWKrrWAqkmJJ22io3EJ3YNg3gum6xLgBiWKrqA6eQHqasOO4UJfmVNtgoZS5JOgTKgzJxmjmqGo10THvqB3RHS47WyW1e8ujzE/hNA4firLaECo7K8OWBVhqkhZnqY8sCoHElTdHdCLWlDPSAJBb8LRt1JFV3/VhYuXGViyhpYsfeBxMfL5TXNKSs0jjdWN9o+01t8QArqBa94AbBT+EjDZyR+1YlGLPrcySTk+eflRO0u034i4zaVEiCVEE+dLbBx0/Wt0qPO8jLzaS6JwXAz8uROYoZbrM8o2++VIrkYnff1miXURTzg/Smcoggj3t59RzjHKutuCYgnGxiRXavDiPjuPnQrQg5zI6fnQBZOh3+IP70Pp9/KlZzOcb/GmBhvFAkKPTb47U+5ckDeScnEEYiPMZrpHxx8aczAzsPnk/vvQFgGcECM/e9BuLA6eZq87N9muI4hVe3blG1aWx+EgENmRkx8a9V4P2E4K34mtajAnvGkA7+lNIpRbPFuH7Pu3D4LTsTkBEYzncYOP5r3vgrqcPw9pNJXTbACncELOk+dSu9tWzCgAmBAG3QeQqi9qlTQbtsklSAxRgSBJDArtgfHerit0b48aumM7S7WJBHe5GCEUsQYk45gedZ5+0XDXtb3AukRtOMaydgCTsNudSU40lC661DCF7tCBE/8AqO0HcjrQuI1r3YuozjAuExpYNJbI2IxE8q3kqR2RSQB+3itsd6fAZCqCJcHGOkTuedVPC9ukNcWwpVAo1az4mK5ME/jMgDFQ7PANxHEjh1DizBAcOItqdmOCNorR8EttQqqHBDBGZzLXBIEmAIJG0VzTNNIhJ2obytc7t7roheXBWJgGIEE4kTsKhcP2lxFnUAWIkjWWkEspAQ8oEgkCOtaO9xthbSANGi4QUkswz4QM5xjNKeNt8T/bZSZMzp0m0YgahszExtM0c0Tf0UPF9p3VhbyEOxgsZVdGxbxZJmM/KgcHx2v+wjQ94BXZThBJwORM59JqN7d9jjhlN7vWIu3IIjwqykCC0YXG01meD7X025DqSG94Rqg8gOnnyk1PZap9Gu4uy1zw3vcDxacJBE+GWO7EsSfhUu87KqogM7KxydIIkqX2JIPPFZpe1lYJbZyUiWVsmc+6eQODPnRO0+21QgLbDKZgKxnT1zkVk42VKXBXIF292+q3GFsQfCRpAxBGpSJyYgg7Gs9euNe96IkkGIORzPrmKeeGVmLwcnaSSBGMncipaRAnfpz+PSqjBLZ5ubypzuK6IlmyBiT67fc0bTznHTzpViRqYAGJaJgTvHp+VaV/Y5xfuWzdUWEs99/UR4ChHhIPMkgiJ5elWcxmroxJjE5+kUHTjec/e1FJxjpzGx/ekg7iPjiesUDG2iYEDyollI3G/l9mm2xOMZ35UQMZ2+/jVDJT5n75/SmDJGTRbay2cU4ZI0Bi3QZ2qTIQcPiRiKtuwOxrnFOttAraIYh5AI1ANkHOM7zVn7OexXEcVDv/AGrWrciGI6qsfnXoXC9mL2fwzLYlzMknLEmBiPhig1hjcmWljh04ez3dlVHdqYUmOXMnMTWb7J9oLt4P/UKiG22EzJjcf+Q6eYqOvG8Xd7wLbBGkhteDpzBIPOOXkKquKv6lskMFur4WM6jDdBAkiAJPWp57O+GJLRe37PDwWa6xjxai0xMADB8RU/nVdxHEPYYIxLKo1G4FDB53LKokEkkSaiNYsLafUj+AeEF/fMEuSBgEBedO4vtIXeGdbOnvEghOcSCwz70xtXSnqy0gHG9tISGLMbTBh3Yj3g0DSTsBIJ/Kqvju22uABSJKyNJAYMqCJEHxYME4yKz6cQ9+4LVsK8OTIUzbLEaiRsIIzWg4v2P4pn1hUKyGaEz56QNojcHNKUrNaS7O9mWur3rkxbYqVVVBJJORC4k/vVxdW9HeLbY27eSvIPJ1GAJwCpHoYpgv91FrumW3aG2V1bNqLbxk486mdn9rNp7q2sEt3hPRJ94j6BecGiELId+jMuDbY6rL27ragrtMSwALRME6Zjyqy7Iviys8NdFxgyAvJYtA2aYCqBzGMVP7T4q6blr+1rGssvh2nAUtzcQZHKRU9+xe+suoNuzcbwjuwApK6sRmGIKz6ipyQUQctbG+2wtcX2eyhypYBwRBBxkN8o614YvClcKSOXxnzFbrtftB7DNYWbndpqkwAu3eeRA/Q1mVunJMEsM485+B86xTs5PIXxtU9lenDuIOpsH6iP2qfatkEOzEk7nJnfHzoqKDtSPIpnM5yl27JfE2tCgMGVmWRjcTvUG0ZOMn611tN/I4nP8AoU5bXnjl5GmQE4dhBJVXlSo1EjST+JdJyV88dRWkv9ug9k2uGN7U4vHVb2buxlZx7obPy6VmgAD9c4kffOrv2i4G3Y4fhVK/37qG7cMmQrH+2sbbD1waBlAxJO+Osfn0FEQQJO3p++9RR6/tRh7sj5EUAEazjlHnHL4zTbD+I5H5dOtMLZ84zjH+6JwtuWxBxzHnyplEpkJbSASxMACJJJgAecmva/ZH2fTgbABUG6wm4ZG+fCs8ht515b7H6BxttnAhCWE9QMR8TXovtLftGz3huOzKcRiJOMR5H600Xhx8tlifaPJgCQobTuep9CB+cVTXu1WYXGS4RbKgqGkk6gTCxkXJnHQVC7Tuq1ogOid5cm2QhyARqg8p6+VVCNfi9b8KrI0MurvIAbUFBG+RtjJrJzt0d8cSRe8P7UFxGguyhNckCYjGmZBgnfeq7t7ig9oG1bKKsAKAAFO8z5SZHpVJ2rxqXDJLSwBOmCwZRhSR70Q23WpJF7u17uzde2yktobbSJA6yZ51omi1BIjcPxxv6rdoEm2RKzBdTvqJxgz8K0nB9l+Lh2Z+7FoDwqD41Yys6h6ik9n+Gt90CPASpPjAVgWkHWcbkAQN6F2h2q5ibZ7sEKzOASNJgEAGQPhE0St9Ce3SNMvanD2boVbNu2GBLvAAA5bbyflXXO0XcEWSJXwoA4ljvkTBG3nWL7ZvL3id2hVGcquQ4LEAkFZxyYfhmpzXj3rWidOoEq2koV8OSAMNidufpST/AGR8a7LDie1u7uL/AFS2yHAZSMacEFWzBgzielQrv9tRetOt9AAJYSQFIgwu27D0FRu0r1q7aNtbXeJ+AknJgwC2+8mN6puO7SHd92PAF8KsAQUgAkYIJznO4NEsnHo0jCy1PbNxg9q94ScLpkAqY/xmfWtPb7VtWrJuBQoGCIOCYG24wBnArzZuORrSHvFOicklDqJnxrEycERVD2nxxukWQSUUjxKSNR/FI5idqrlfZnmcYLYXtPiBf4m5cACiSBoOCJOfQ0HusRINMW3pGwM7b4oy3hEE5qDz5ScnbBhfnt9+dJfu7AQcUS2kyQfiR9fpUvs3sO5xVxbdldTnO8KAB+LpTJoj2+EcorKpOq4UgZlhBAHmQfpQbpYFkZSpG69K9q9lPYpOGt6brB3LBxAgIQI8PU7+I+VT7/slwRM3OHVyW1ajkgk+WafY+J5B2R2KX4u3wzRlxqIMgIBrYyNoWfjihe2HENf4x3WDrjuwDMIBpQeukT8a9Xu+ydmzc4jikYg3bZXrp1kBtPqAAKpOz/8AjAd8Lr33idUaAP8A8n4dKdD46PKygjBHp1+FOXURq5fcivQvar/jMWbDXeHe5dZSP7elSSCY8JGcD12rAcVwF6y5tXEZHEEqYG+RHwqaJoQqN/lNM4f3jJBxzO31phuTq3z/AKinWrUnPnvTQ0WKcS1ptdseMSBIkZxW49nu00bhJbiD3hAMTznYA5j9qwdwDOeZ+/8AVVXEoy5Roz1osvBm4On0bXtbtFm0m441CTpUZzEkZiMSDVdx3aBbSVulmO4KtNoH8QjZTAzWXv8AEkghFA8Cg8tiS3PmavPYexev8TpgwqajpMFiDIUn6elc04tbPUx+Thf4p7/o3XsraYW+8v6WkEICPHAPiaABHrHOj8d21397TaZUtqouSdSHUhEFmiCNhHOq7t5byhb9q54pKsowAADqYHckCN96B2RruW7neElrZNsu8DwMA/hE5AO1Vj/JjlH2zXcbfttbcNaZyRJKuCCwWQMEEemN8Vme3uDRtLpcIhCrNIJ8UQgHUZHlXdjdjuHN0gnvGYFZ1C3ldLbnPOTMQaVu2bkMbq9+jAkrCqVOx0c4HvTXYnx2ZpV0SOz+BPDWlSwika1abgLEHoSNyYIgYEim8X2qGupdUDXqEjPgjJaN+Z2MYqv7a44i4e6fCuCiEQGIAksuIwYnyqn4ztdNOtzBGoBRIOw8JA5FpzXJlbfRpCK7kSe1+NHeOFMi26kvOAIwdPLflmsn2r2g5vOojwthhmSBEjqIqvt3LrEnVGrMD6esVY8LZAGT8fPnRGDXZzZvKXWPRCe27tLnVOT67TA51ZWrIAwfv4U3HLqPv50ZNt45efwrQ4JNvbGNtIJkSOs+dJEgk8v450+7ZiCpB8tyI6/Wn2W1LpJMAkx0JgYPnimBO7Dsd5dFmJ706I5y2zD0OfhXsfsj7OpwNkSAbz/+o4z6ATsoxXlPsDwXe8fZjZDrMYMLz+cfWvVe0uLW7ce0ZFxZ0AyJGmSZGCOfwqoxGjv+pgsYf8RDCIJUY1DGMz5c6km/3hKQQLbCGwCABM85zjzk1le0e03u2DBUmQjSpAblIIGRBiI86HwVwrbSHeGfRqKmCU9wauQB8MkZitfj9mnHRq73aNuyzJoJWC5M4ESfqeXSgXe32NtbyuAjaYUrvjxAHEmcfGsX2TY4lOIa3fcwisWx4dM/t8yB1qda4tyyqtsOtu4H8WD/AN3dwfdUEDzg1r8SDibbhuPcMwZWNsNGs5gkAgADcAmKhe1vspZ422WKxeVSEfPhO4kbHI51WdndpXVdlLE2tLHWBi2Z8IhRnc5HxrQ9n8fLBYYzJ1br6Ty8qxnGiGj557S4Q2bj22glGKtjmME7Yn9afYadwCPKZ+MVtP8AlzsxV4kX1iLqhXAP4lHTlKx8qw1sCfeIxvtWRJKVc7/KmlJyc+v3ijXcTMZ+lRyDvOPzzSMgLWBuOe/6fCpPYvbLcJcZhsw3Hy/U5oNxCMbUK9a5UpR5Ki8WR45KS9Gu4TirlyWskafAGZnWB4icEn3/AIVK7R7WMXTZ06mdVVwMuAD5YPXEYrz12ZENoL4TcD6ueBEdD8aH/XMoOjVPyjrtzrKEHA9b+XiyR5N19HoVztp/CFZgEkgjGQBpBGJkzUa/2uLhDqdEM0G4QJJAbTOAF3isCOLv8i08+UgEYMcsUfuy3vLK6idMkDO8c61tvTM5+TiitOy59o/aBzxYuWSj6FWHjVqMGQ0YMTHnVQOHLtrfLRyAEego1vhtI5/lUjkQBypqKRxzzSydgUtZ2xTi4+fSlSyCc/nRLvDZ9aCBLFmeYwOeNuQnn0o1m2DkNEdfuJrrdn9B+kxTkxmcT8z8KQh7kZO8YkY/3FRg5mRGecH6U9XJOlYA5y0deu9NJOJ8jtAPx5UwLTsHtL+n4i1eJnS0HlIOMgchuRzivRrHHz4lFshjcGtmjUGM+GepgR0ryVvFqAXykVO4btcGwvD3CylXlWyAJPUZBH7VUGaY2npnoHB9rG2CDbVir6lS0JVVkgaeg5EH1q1s9pW7gHe7FGhiANLGDEDBZcCRWKt9m37hLW1PdJaQBwwh8gkkzJMn6VYp2KFBV+JwoYWk05e4Vg/ANz9K1ckbPGv2Wt/iFbuxd8GkK6lDIYAkaX5mBBg1F7Oe0jrcclbmplhseFWiSORJM+YqvTj3TvBcMI9s2yVQ+EkAQWyA0gCTjNDsccj+/YZtLoJZCNJB/EwwZ3zVqfoPjZfcL2obYZ3UNLSG06S+feMYKqD1zHOu9qPaQcOFvzowECkDxlssYG+KrLqPacq6t3QEq2rVDMBkxsurHlWL9t04i46PeRwqgkGQy5PUY/3USkuyJRpWU93j7t6473HcqzGATgDMemKPwqR1jp6c8VFsJPpy/T61MUxjb1E/frWLdmIS+SSee4p1u2NyZ/KKacEiCN6TvT/rH0pGLDlxH3t50FADJYwYlcTJnn0FDWem/X6Uty2eY3gT+9Ahb2YxPrTRZWOkb/z0pzDGTkb0jAdfsUxDrXDrvnPLeN/pRAgH395oVl/P1p94nlSGhvEEmJgY5Df+etJZt48o5/rQmuef5/KpFl9ozvPn5R5UGiHrwwKsQSMT7pI9JGw86YGPMEEbTTr/ABBOATjeDz/TlQ1Jg6gT0JOxn6mga2OucXI5lgd9v9RQUg0wgycH8oFchjkf3FIYZjG/361zNnG3So7HGM+fSn2wdpoEHR85x5/eK0Psz2fa/wDcXNN3ktvBAJ3kczpzjaazakD+Bv8AtilTtC4CAoleQB06c5iN55k53oLx8eWzddr9ruDZFtRpa2QqqDyaI0gGPBtPOu4m8zNa4V1gW1weTOwJEmccjiqG120jgxCkEl55KiiCJ38Xzptnj3ONQB1gYbY5JAB6LVrZ3JL0aA8RatQFuO0HS0QAQVEgiMx4iCecURuKEqtxtNqcYkttllGIYruetY5O11LMrHGogMVJMYIyNjOf4o/aHbKW5XvNQK4EzqicFgJkeedqJWhuKW2b3hHFy4Rrsi3/APW/vHmVUDOkcqrPafgPEbYRVQidC3cz/wBoJgqenWsE3bYYyqFQYk6iCpAwfOov/VeKJDM0qMhGGpT13z+VQu7MXOCfdku92ZcsyHttpk6W0mD8TsY5H61H1g4JiKfx3aFy40sndgqoZA7w0ZDEMSJ2z5UKyzSQPrt8KpHK6vRMutDGNxvSEZJMxz61zMJO3nQnnl0xSMhzXcAARE5609HH36UPu56E+u380ukAZJE/T6ZoJoU9Afh1+NB088fOn6Cep9OfxpjKf2/agdDJiPOiLcOxp9iySJpr2z8PyoGMuKR05UexbJzsfLlnn5UFjuBt99aZqjEkCgokoQMkZ60g4nqMj7zSvwjqF1Kyi4NSyBleo5xM5qK0DbruKENE6+YEnaMD+aHxnDPabRcADQp3kEMJWCJ5Gn8LxhVHTShFwAEsMrBkEHry+NP71O6dSh1tpht9IEzBGc7dIoAjWnUAqw9DGR5R505V6EYMb701UJmD9J/T1ozpnfPl+3KaBMjkGZJ9OdOZGG8ZERG/xjFKFMj8vX7NLJBMH48/r5UEkV+G+fxJ++dI9ogznLSW+9jRlc6twD13+xR1UEZJPQZieZFA1Jrogf0RYRqxygnPx/SlsqqowZdWxEjIYGPyxFS1JG+Y2zAHlj9KFdk+JjA+v+p50D5MTQRkAc4H89aOt8LggTswM/LP5iot64eY907zj/dCLD5n1ooaJNwYiRjnn4ChydWOlB1x1zPwP+qJauAHrjnNPoZqn4dJPhX5DrTRYX/FeXIV1dSM2N4awufCvyFKthZHhXY8hXV1AhpsL4fCvXYeVdesLHur8h1rq6gYi2F/xXnyFGNhf8V26CurqAI3cLPuj8XIUwcOhiVXfoK6uoKCDxBQ3iCkhZzpHhwJ2FD7hc+Fd+grq6mhoetldA8I+Q8qdYtLpbwjboK6uoGF4awsDwrseQpy2Fj3V+Q6iurqRDAf06ax4F+QqResLrHhX5DzpK6gRHs2Fn3V+Q86kX7C/wCK+70HWurqBAP6dPF4V36DpXcTw6aB4F97oOlJXUFIh8XZXw+EbDkPOl/p0/xXfoK6upopHCwv+K79BRbfDpq9xefIV1dTY2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8074" name="Picture 10" descr="http://i1-news.softpedia-static.com/images/news2/A-History-of-the-Sex-Chromosome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0874" y="3977974"/>
            <a:ext cx="2457450" cy="2505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60388" y="355600"/>
            <a:ext cx="8359020" cy="606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Founder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-flush model:</a:t>
            </a: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drift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ztráta některých starých („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předbottleneckových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“) alel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pokud rychlý růst  nové mutace vzniklé v době růstu mají vyšší šance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v populaci zůstat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 při </a:t>
            </a:r>
            <a:r>
              <a:rPr lang="cs-CZ" sz="2400" dirty="0" err="1">
                <a:latin typeface="Arial" pitchFamily="34" charset="0"/>
                <a:cs typeface="Arial" pitchFamily="34" charset="0"/>
                <a:sym typeface="Symbol"/>
              </a:rPr>
              <a:t>bottlenecku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 ztráta variability, ale při následném růstu </a:t>
            </a:r>
            <a:br>
              <a:rPr lang="cs-CZ" sz="24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	rychlé znovunabytí variability </a:t>
            </a:r>
            <a:br>
              <a:rPr lang="cs-CZ" sz="24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	(+ možná interakce se selekcí)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ALE: pokud bezprostředně po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bottlenecku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nedojde k růstu populace,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důsledky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bottlenecku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se dále prohloubí</a:t>
            </a: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 kromě sytému páření (</a:t>
            </a:r>
            <a:r>
              <a:rPr lang="cs-CZ" sz="24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inbreeding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, as. páření, DA páření) </a:t>
            </a:r>
            <a:b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	a rekombinace mají na výsledek </a:t>
            </a:r>
            <a:r>
              <a:rPr lang="cs-CZ" sz="24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bottlenecku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nebo FE</a:t>
            </a:r>
            <a:b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	výrazný vliv i následné demografické jevy</a:t>
            </a: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1342768" y="439738"/>
            <a:ext cx="6409037" cy="107721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ln w="3175">
                  <a:solidFill>
                    <a:schemeClr val="tx1"/>
                  </a:solidFill>
                </a:ln>
                <a:solidFill>
                  <a:srgbClr val="E80000"/>
                </a:solidFill>
                <a:latin typeface="Arial Black" pitchFamily="34" charset="0"/>
              </a:rPr>
              <a:t>NEUTRÁLNÍ TEORIE MOLEKULÁRNÍ EVOLUCE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60388" y="1960606"/>
            <a:ext cx="7875939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latin typeface="Arial" pitchFamily="34" charset="0"/>
                <a:cs typeface="Arial" pitchFamily="34" charset="0"/>
              </a:rPr>
              <a:t>Wright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, 1920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’s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: drift neutrálních alel v </a:t>
            </a:r>
            <a:r>
              <a:rPr lang="cs-CZ" sz="2400" u="sng" dirty="0">
                <a:latin typeface="Arial" pitchFamily="34" charset="0"/>
                <a:cs typeface="Arial" pitchFamily="34" charset="0"/>
              </a:rPr>
              <a:t>malých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populacích</a:t>
            </a:r>
          </a:p>
          <a:p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/>
            </a:r>
            <a:br>
              <a:rPr lang="cs-CZ" sz="2400" dirty="0">
                <a:latin typeface="Arial" pitchFamily="34" charset="0"/>
                <a:cs typeface="Arial" pitchFamily="34" charset="0"/>
              </a:rPr>
            </a:br>
            <a:r>
              <a:rPr lang="cs-CZ" sz="2400" dirty="0" err="1">
                <a:latin typeface="Arial" pitchFamily="34" charset="0"/>
                <a:cs typeface="Arial" pitchFamily="34" charset="0"/>
              </a:rPr>
              <a:t>Sanger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et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al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., 1955: sekvence inzulinu</a:t>
            </a:r>
            <a:br>
              <a:rPr lang="cs-CZ" sz="2400" dirty="0"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latin typeface="Arial" pitchFamily="34" charset="0"/>
                <a:cs typeface="Arial" pitchFamily="34" charset="0"/>
              </a:rPr>
              <a:t/>
            </a:r>
            <a:br>
              <a:rPr lang="cs-CZ" sz="2400" dirty="0"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latin typeface="Arial" pitchFamily="34" charset="0"/>
                <a:cs typeface="Arial" pitchFamily="34" charset="0"/>
              </a:rPr>
              <a:t>1960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’s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:	sekvence dalších aminokyselin</a:t>
            </a:r>
          </a:p>
          <a:p>
            <a:pPr defTabSz="540000">
              <a:spcAft>
                <a:spcPts val="12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		elektroforéza proteinů (1966)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93725" y="315913"/>
            <a:ext cx="6614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sekvence AA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-řetězce hemoglobinu 6 druhů obratlovců: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Skupina 12"/>
          <p:cNvGrpSpPr/>
          <p:nvPr/>
        </p:nvGrpSpPr>
        <p:grpSpPr>
          <a:xfrm>
            <a:off x="1591496" y="1104911"/>
            <a:ext cx="5939265" cy="5517875"/>
            <a:chOff x="897813" y="1104911"/>
            <a:chExt cx="5939265" cy="551787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5059" y="2111156"/>
              <a:ext cx="4794737" cy="4511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 descr="http://static.squarespace.com/static/5181d5b7e4b07b8c66ed5614/t/528eeee2e4b0fc15797f8ebf/1385098979427/chicke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67404" y="1104911"/>
              <a:ext cx="1011471" cy="995738"/>
            </a:xfrm>
            <a:prstGeom prst="rect">
              <a:avLst/>
            </a:prstGeom>
            <a:noFill/>
          </p:spPr>
        </p:pic>
        <p:pic>
          <p:nvPicPr>
            <p:cNvPr id="1031" name="Picture 7" descr="http://images.yourdictionary.com/images/definitions/lg/house-mous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85601" y="1400433"/>
              <a:ext cx="985273" cy="653364"/>
            </a:xfrm>
            <a:prstGeom prst="rect">
              <a:avLst/>
            </a:prstGeom>
            <a:noFill/>
          </p:spPr>
        </p:pic>
        <p:pic>
          <p:nvPicPr>
            <p:cNvPr id="1033" name="Picture 9" descr="http://www.warrenphotographic.co.uk/photography/bigs/04804-Common-Newt-white-background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47069" y="1616861"/>
              <a:ext cx="1071881" cy="466438"/>
            </a:xfrm>
            <a:prstGeom prst="rect">
              <a:avLst/>
            </a:prstGeom>
            <a:noFill/>
          </p:spPr>
        </p:pic>
        <p:pic>
          <p:nvPicPr>
            <p:cNvPr id="1035" name="Picture 11" descr="http://www.dpi.nsw.gov.au/__data/assets/image/0015/318300/Common-carp-Pat-Tully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26429" y="1186249"/>
              <a:ext cx="1085386" cy="519283"/>
            </a:xfrm>
            <a:prstGeom prst="rect">
              <a:avLst/>
            </a:prstGeom>
            <a:noFill/>
          </p:spPr>
        </p:pic>
        <p:pic>
          <p:nvPicPr>
            <p:cNvPr id="1037" name="Picture 13" descr="http://interactivemedia.seancohen.com/fa2012/Lam_Joan/web2/assignment6/sliding-horizontal-parallax/images/shark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5387096" y="1573990"/>
              <a:ext cx="1449982" cy="847935"/>
            </a:xfrm>
            <a:prstGeom prst="rect">
              <a:avLst/>
            </a:prstGeom>
            <a:noFill/>
          </p:spPr>
        </p:pic>
        <p:pic>
          <p:nvPicPr>
            <p:cNvPr id="1039" name="Picture 15" descr="http://pixabay.com/static/uploads/photo/2014/02/20/08/45/man-270415_640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97813" y="1112107"/>
              <a:ext cx="812372" cy="10831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897" y="1581665"/>
            <a:ext cx="8648680" cy="315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5059" y="2111156"/>
            <a:ext cx="4794737" cy="451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593725" y="315913"/>
            <a:ext cx="6614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sekvence AA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-řetězce hemoglobinu 6 druhů obratlovců: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886466" y="6211329"/>
            <a:ext cx="1219198" cy="420131"/>
          </a:xfrm>
          <a:prstGeom prst="wedgeRectCallout">
            <a:avLst>
              <a:gd name="adj1" fmla="val 51389"/>
              <a:gd name="adj2" fmla="val -134379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>
                <a:latin typeface="Arial" pitchFamily="34" charset="0"/>
                <a:cs typeface="Arial" pitchFamily="34" charset="0"/>
              </a:rPr>
              <a:t>XY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1600" i="1" dirty="0">
                <a:latin typeface="Arial" pitchFamily="34" charset="0"/>
                <a:cs typeface="Arial" pitchFamily="34" charset="0"/>
              </a:rPr>
              <a:t>XZ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6030096" y="2549610"/>
            <a:ext cx="2570205" cy="1297461"/>
          </a:xfrm>
          <a:prstGeom prst="wedgeRectCallout">
            <a:avLst>
              <a:gd name="adj1" fmla="val -80662"/>
              <a:gd name="adj2" fmla="val 21811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pitchFamily="34" charset="0"/>
                <a:cs typeface="Arial" pitchFamily="34" charset="0"/>
              </a:rPr>
              <a:t>přestože kapr a žralok morfologicky podobnější, žralok je stejně vzdálen od kapra jako od člověka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506995" y="4254843"/>
            <a:ext cx="3068594" cy="1017374"/>
          </a:xfrm>
          <a:prstGeom prst="wedgeRectCallout">
            <a:avLst>
              <a:gd name="adj1" fmla="val 19711"/>
              <a:gd name="adj2" fmla="val -102800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rozdíly v AA se kumulují konstantně v čase bez ohledu na fenotypovou evoluci</a:t>
            </a:r>
          </a:p>
        </p:txBody>
      </p:sp>
      <p:pic>
        <p:nvPicPr>
          <p:cNvPr id="1029" name="Picture 5" descr="http://static.squarespace.com/static/5181d5b7e4b07b8c66ed5614/t/528eeee2e4b0fc15797f8ebf/1385098979427/chick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7404" y="1104911"/>
            <a:ext cx="1011471" cy="995738"/>
          </a:xfrm>
          <a:prstGeom prst="rect">
            <a:avLst/>
          </a:prstGeom>
          <a:noFill/>
        </p:spPr>
      </p:pic>
      <p:pic>
        <p:nvPicPr>
          <p:cNvPr id="1031" name="Picture 7" descr="http://images.yourdictionary.com/images/definitions/lg/house-mou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5601" y="1400433"/>
            <a:ext cx="985273" cy="653364"/>
          </a:xfrm>
          <a:prstGeom prst="rect">
            <a:avLst/>
          </a:prstGeom>
          <a:noFill/>
        </p:spPr>
      </p:pic>
      <p:pic>
        <p:nvPicPr>
          <p:cNvPr id="1033" name="Picture 9" descr="http://www.warrenphotographic.co.uk/photography/bigs/04804-Common-Newt-white-backgrou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47069" y="1616861"/>
            <a:ext cx="1071881" cy="466438"/>
          </a:xfrm>
          <a:prstGeom prst="rect">
            <a:avLst/>
          </a:prstGeom>
          <a:noFill/>
        </p:spPr>
      </p:pic>
      <p:pic>
        <p:nvPicPr>
          <p:cNvPr id="1035" name="Picture 11" descr="http://www.dpi.nsw.gov.au/__data/assets/image/0015/318300/Common-carp-Pat-Tull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6429" y="1186249"/>
            <a:ext cx="1085386" cy="519283"/>
          </a:xfrm>
          <a:prstGeom prst="rect">
            <a:avLst/>
          </a:prstGeom>
          <a:noFill/>
        </p:spPr>
      </p:pic>
      <p:pic>
        <p:nvPicPr>
          <p:cNvPr id="1037" name="Picture 13" descr="http://interactivemedia.seancohen.com/fa2012/Lam_Joan/web2/assignment6/sliding-horizontal-parallax/images/shar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387096" y="1573990"/>
            <a:ext cx="1449982" cy="847935"/>
          </a:xfrm>
          <a:prstGeom prst="rect">
            <a:avLst/>
          </a:prstGeom>
          <a:noFill/>
        </p:spPr>
      </p:pic>
      <p:pic>
        <p:nvPicPr>
          <p:cNvPr id="1039" name="Picture 15" descr="http://pixabay.com/static/uploads/photo/2014/02/20/08/45/man-270415_64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7813" y="1112107"/>
            <a:ext cx="812372" cy="1083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lock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084173" y="1382069"/>
            <a:ext cx="4613190" cy="426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560388" y="5974491"/>
            <a:ext cx="7260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>
                <a:latin typeface="Arial" pitchFamily="34" charset="0"/>
                <a:cs typeface="Arial" pitchFamily="34" charset="0"/>
              </a:rPr>
              <a:t>Zuckerkandl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Pauling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(1962, 1965): 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molekulární hodiny</a:t>
            </a: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60388" y="355600"/>
            <a:ext cx="7773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... do té doby přesvědčení, že fenotypová a molekulární variabilita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musí odrážet změny prostředí nebo šířku ekologické niky</a:t>
            </a: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030097" y="2549610"/>
            <a:ext cx="2380736" cy="967947"/>
          </a:xfrm>
          <a:prstGeom prst="wedgeRectCallout">
            <a:avLst>
              <a:gd name="adj1" fmla="val -80662"/>
              <a:gd name="adj2" fmla="val 21811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pitchFamily="34" charset="0"/>
                <a:cs typeface="Arial" pitchFamily="34" charset="0"/>
              </a:rPr>
              <a:t>rychlost evoluce pro daný protein přibližně konstantní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10270</TotalTime>
  <Words>764</Words>
  <Application>Microsoft Office PowerPoint</Application>
  <PresentationFormat>Předvádění na obrazovce (4:3)</PresentationFormat>
  <Paragraphs>168</Paragraphs>
  <Slides>33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Pozor při využívání molekulárních hodin: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Miloš Macholán</dc:creator>
  <cp:lastModifiedBy>Miloš Macholán</cp:lastModifiedBy>
  <cp:revision>617</cp:revision>
  <dcterms:created xsi:type="dcterms:W3CDTF">2014-09-23T15:47:53Z</dcterms:created>
  <dcterms:modified xsi:type="dcterms:W3CDTF">2018-03-14T13:11:35Z</dcterms:modified>
</cp:coreProperties>
</file>