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7"/>
  </p:notesMasterIdLst>
  <p:handoutMasterIdLst>
    <p:handoutMasterId r:id="rId118"/>
  </p:handoutMasterIdLst>
  <p:sldIdLst>
    <p:sldId id="406" r:id="rId3"/>
    <p:sldId id="270" r:id="rId4"/>
    <p:sldId id="394" r:id="rId5"/>
    <p:sldId id="271" r:id="rId6"/>
    <p:sldId id="395" r:id="rId7"/>
    <p:sldId id="272" r:id="rId8"/>
    <p:sldId id="273" r:id="rId9"/>
    <p:sldId id="380" r:id="rId10"/>
    <p:sldId id="274" r:id="rId11"/>
    <p:sldId id="396" r:id="rId12"/>
    <p:sldId id="405" r:id="rId13"/>
    <p:sldId id="275" r:id="rId14"/>
    <p:sldId id="398" r:id="rId15"/>
    <p:sldId id="399" r:id="rId16"/>
    <p:sldId id="400"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506" r:id="rId30"/>
    <p:sldId id="419" r:id="rId31"/>
    <p:sldId id="420" r:id="rId32"/>
    <p:sldId id="421" r:id="rId33"/>
    <p:sldId id="422" r:id="rId34"/>
    <p:sldId id="423" r:id="rId35"/>
    <p:sldId id="424" r:id="rId36"/>
    <p:sldId id="425" r:id="rId37"/>
    <p:sldId id="507" r:id="rId38"/>
    <p:sldId id="426" r:id="rId39"/>
    <p:sldId id="427" r:id="rId40"/>
    <p:sldId id="428" r:id="rId41"/>
    <p:sldId id="429" r:id="rId42"/>
    <p:sldId id="505" r:id="rId43"/>
    <p:sldId id="430" r:id="rId44"/>
    <p:sldId id="431" r:id="rId45"/>
    <p:sldId id="432" r:id="rId46"/>
    <p:sldId id="435" r:id="rId47"/>
    <p:sldId id="436" r:id="rId48"/>
    <p:sldId id="437" r:id="rId49"/>
    <p:sldId id="434" r:id="rId50"/>
    <p:sldId id="438" r:id="rId51"/>
    <p:sldId id="439" r:id="rId52"/>
    <p:sldId id="440" r:id="rId53"/>
    <p:sldId id="441" r:id="rId54"/>
    <p:sldId id="442" r:id="rId55"/>
    <p:sldId id="443" r:id="rId56"/>
    <p:sldId id="444" r:id="rId57"/>
    <p:sldId id="445" r:id="rId58"/>
    <p:sldId id="446" r:id="rId59"/>
    <p:sldId id="447" r:id="rId60"/>
    <p:sldId id="448" r:id="rId61"/>
    <p:sldId id="450" r:id="rId62"/>
    <p:sldId id="451" r:id="rId63"/>
    <p:sldId id="452" r:id="rId64"/>
    <p:sldId id="453" r:id="rId65"/>
    <p:sldId id="454"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468" r:id="rId80"/>
    <p:sldId id="469" r:id="rId81"/>
    <p:sldId id="470" r:id="rId82"/>
    <p:sldId id="471" r:id="rId83"/>
    <p:sldId id="472" r:id="rId84"/>
    <p:sldId id="473" r:id="rId85"/>
    <p:sldId id="474" r:id="rId86"/>
    <p:sldId id="475" r:id="rId87"/>
    <p:sldId id="476" r:id="rId88"/>
    <p:sldId id="477" r:id="rId89"/>
    <p:sldId id="478" r:id="rId90"/>
    <p:sldId id="479" r:id="rId91"/>
    <p:sldId id="480" r:id="rId92"/>
    <p:sldId id="481" r:id="rId93"/>
    <p:sldId id="482" r:id="rId94"/>
    <p:sldId id="483" r:id="rId95"/>
    <p:sldId id="484" r:id="rId96"/>
    <p:sldId id="485" r:id="rId97"/>
    <p:sldId id="486" r:id="rId98"/>
    <p:sldId id="487" r:id="rId99"/>
    <p:sldId id="488" r:id="rId100"/>
    <p:sldId id="489" r:id="rId101"/>
    <p:sldId id="490" r:id="rId102"/>
    <p:sldId id="491" r:id="rId103"/>
    <p:sldId id="492" r:id="rId104"/>
    <p:sldId id="493" r:id="rId105"/>
    <p:sldId id="494" r:id="rId106"/>
    <p:sldId id="495" r:id="rId107"/>
    <p:sldId id="496" r:id="rId108"/>
    <p:sldId id="497" r:id="rId109"/>
    <p:sldId id="498" r:id="rId110"/>
    <p:sldId id="499" r:id="rId111"/>
    <p:sldId id="500" r:id="rId112"/>
    <p:sldId id="501" r:id="rId113"/>
    <p:sldId id="502" r:id="rId114"/>
    <p:sldId id="503" r:id="rId115"/>
    <p:sldId id="504"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220" y="-552"/>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A746-7952-48C3-B921-FB3466CC3E41}" type="datetimeFigureOut">
              <a:rPr lang="en-GB" smtClean="0"/>
              <a:t>06/03/2018</a:t>
            </a:fld>
            <a:endParaRPr lang="en-GB"/>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935023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B753-3941-4DB3-B9D0-9B16DB6F5113}" type="datetimeFigureOut">
              <a:rPr lang="en-GB" smtClean="0"/>
              <a:t>06/03/2018</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828A-95A4-47B4-A19A-42A5D1ADF743}" type="slidenum">
              <a:rPr lang="en-GB" smtClean="0"/>
              <a:t>‹#›</a:t>
            </a:fld>
            <a:endParaRPr lang="en-GB"/>
          </a:p>
        </p:txBody>
      </p:sp>
    </p:spTree>
    <p:extLst>
      <p:ext uri="{BB962C8B-B14F-4D97-AF65-F5344CB8AC3E}">
        <p14:creationId xmlns:p14="http://schemas.microsoft.com/office/powerpoint/2010/main" val="30796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7</a:t>
            </a:fld>
            <a:endParaRPr lang="en-GB"/>
          </a:p>
        </p:txBody>
      </p:sp>
    </p:spTree>
    <p:extLst>
      <p:ext uri="{BB962C8B-B14F-4D97-AF65-F5344CB8AC3E}">
        <p14:creationId xmlns:p14="http://schemas.microsoft.com/office/powerpoint/2010/main" val="1608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06/03/2018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82437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06/03/2018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64542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06/03/2018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53795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59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41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05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71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GB">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05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GB">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655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GB">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0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8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06/03/2018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97414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31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532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5E2E7C-B48C-4B2C-92C0-821A8078CDC9}"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p14="http://schemas.microsoft.com/office/powerpoint/2010/main" val="314611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t>06/03/2018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3427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t>06/03/2018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t>06/03/2018</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2725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t>06/03/2018</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40583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t>06/03/2018</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53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06/03/2018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7263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06/03/2018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8472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t>06/03/2018</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t>‹#›</a:t>
            </a:fld>
            <a:endParaRPr lang="en-GB"/>
          </a:p>
        </p:txBody>
      </p:sp>
    </p:spTree>
    <p:extLst>
      <p:ext uri="{BB962C8B-B14F-4D97-AF65-F5344CB8AC3E}">
        <p14:creationId xmlns:p14="http://schemas.microsoft.com/office/powerpoint/2010/main" val="203587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solidFill>
                  <a:prstClr val="black">
                    <a:tint val="75000"/>
                  </a:prstClr>
                </a:solidFill>
              </a:rPr>
              <a:pPr/>
              <a:t>06/03/2018</a:t>
            </a:fld>
            <a:endParaRPr lang="en-GB">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8748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3.xml"/><Relationship Id="rId5" Type="http://schemas.openxmlformats.org/officeDocument/2006/relationships/image" Target="../media/image195.png"/><Relationship Id="rId4" Type="http://schemas.openxmlformats.org/officeDocument/2006/relationships/image" Target="../media/image194.jpeg"/></Relationships>
</file>

<file path=ppt/slides/_rels/slide10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en.wikipedia.org/wiki/Neutrophilic" TargetMode="Externa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8.xml"/><Relationship Id="rId5" Type="http://schemas.openxmlformats.org/officeDocument/2006/relationships/image" Target="../media/image108.jpeg"/><Relationship Id="rId4" Type="http://schemas.openxmlformats.org/officeDocument/2006/relationships/image" Target="../media/image107.jpe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image" Target="../media/image132.pn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8.xml"/><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 Id="rId5" Type="http://schemas.openxmlformats.org/officeDocument/2006/relationships/image" Target="../media/image167.jpeg"/><Relationship Id="rId4" Type="http://schemas.openxmlformats.org/officeDocument/2006/relationships/image" Target="../media/image166.jpeg"/></Relationships>
</file>

<file path=ppt/slides/_rels/slide8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8.xml"/><Relationship Id="rId4" Type="http://schemas.openxmlformats.org/officeDocument/2006/relationships/image" Target="../media/image170.jpeg"/></Relationships>
</file>

<file path=ppt/slides/_rels/slide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altLang="en-US" b="1" dirty="0" smtClean="0">
                <a:latin typeface="Calibri" panose="020F0502020204030204" pitchFamily="34" charset="0"/>
              </a:rPr>
              <a:t>EKOLOGIE MIKROORGANISMŮ</a:t>
            </a:r>
            <a:br>
              <a:rPr lang="cs-CZ" altLang="en-US" b="1" dirty="0" smtClean="0">
                <a:latin typeface="Calibri" panose="020F0502020204030204" pitchFamily="34" charset="0"/>
              </a:rPr>
            </a:br>
            <a:r>
              <a:rPr lang="cs-CZ" altLang="en-US" b="1" dirty="0" smtClean="0">
                <a:latin typeface="Calibri" panose="020F0502020204030204" pitchFamily="34" charset="0"/>
              </a:rPr>
              <a:t>2</a:t>
            </a:r>
            <a:endParaRPr lang="en-GB" dirty="0">
              <a:latin typeface="Calibri" panose="020F0502020204030204" pitchFamily="34" charset="0"/>
            </a:endParaRPr>
          </a:p>
        </p:txBody>
      </p:sp>
      <p:sp>
        <p:nvSpPr>
          <p:cNvPr id="3" name="Podnadpis 2"/>
          <p:cNvSpPr>
            <a:spLocks noGrp="1"/>
          </p:cNvSpPr>
          <p:nvPr>
            <p:ph type="subTitle" idx="1"/>
          </p:nvPr>
        </p:nvSpPr>
        <p:spPr>
          <a:xfrm>
            <a:off x="1331640" y="4005064"/>
            <a:ext cx="6400800" cy="1752600"/>
          </a:xfrm>
        </p:spPr>
        <p:txBody>
          <a:bodyPr/>
          <a:lstStyle/>
          <a:p>
            <a:r>
              <a:rPr lang="cs-CZ" dirty="0" err="1" smtClean="0">
                <a:solidFill>
                  <a:schemeClr val="tx1"/>
                </a:solidFill>
              </a:rPr>
              <a:t>Historie,buněčná</a:t>
            </a:r>
            <a:r>
              <a:rPr lang="cs-CZ" dirty="0" smtClean="0">
                <a:solidFill>
                  <a:schemeClr val="tx1"/>
                </a:solidFill>
              </a:rPr>
              <a:t> evoluce, fylogeneze, diverzita</a:t>
            </a:r>
            <a:endParaRPr lang="en-GB" dirty="0">
              <a:solidFill>
                <a:schemeClr val="tx1"/>
              </a:solidFill>
            </a:endParaRPr>
          </a:p>
        </p:txBody>
      </p:sp>
    </p:spTree>
    <p:extLst>
      <p:ext uri="{BB962C8B-B14F-4D97-AF65-F5344CB8AC3E}">
        <p14:creationId xmlns:p14="http://schemas.microsoft.com/office/powerpoint/2010/main" val="2776017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6989" y="0"/>
            <a:ext cx="8229600" cy="4525963"/>
          </a:xfrm>
        </p:spPr>
        <p:txBody>
          <a:bodyPr/>
          <a:lstStyle/>
          <a:p>
            <a:pPr lvl="0"/>
            <a:endParaRPr lang="cs-CZ" sz="1600" dirty="0" smtClean="0">
              <a:solidFill>
                <a:prstClr val="black"/>
              </a:solidFill>
            </a:endParaRPr>
          </a:p>
          <a:p>
            <a:pPr marL="0" indent="0">
              <a:buNone/>
            </a:pPr>
            <a:r>
              <a:rPr lang="en-GB" sz="1600" b="1" dirty="0" err="1"/>
              <a:t>Teorie</a:t>
            </a:r>
            <a:r>
              <a:rPr lang="en-GB" sz="1600" b="1" dirty="0"/>
              <a:t> </a:t>
            </a:r>
            <a:r>
              <a:rPr lang="en-GB" sz="1600" b="1" dirty="0" err="1"/>
              <a:t>prebiotické</a:t>
            </a:r>
            <a:r>
              <a:rPr lang="en-GB" sz="1600" b="1" dirty="0"/>
              <a:t> </a:t>
            </a:r>
            <a:r>
              <a:rPr lang="en-GB" sz="1600" b="1" dirty="0" err="1"/>
              <a:t>polévky</a:t>
            </a:r>
            <a:endParaRPr lang="en-GB" sz="1600" b="1" dirty="0"/>
          </a:p>
          <a:p>
            <a:r>
              <a:rPr lang="cs-CZ" sz="1600" dirty="0" smtClean="0">
                <a:solidFill>
                  <a:prstClr val="black"/>
                </a:solidFill>
              </a:rPr>
              <a:t> </a:t>
            </a:r>
            <a:r>
              <a:rPr lang="cs-CZ" sz="1600" dirty="0">
                <a:solidFill>
                  <a:prstClr val="black"/>
                </a:solidFill>
              </a:rPr>
              <a:t>jezero na povrchu</a:t>
            </a:r>
            <a:r>
              <a:rPr lang="cs-CZ" sz="1600" dirty="0" smtClean="0">
                <a:solidFill>
                  <a:prstClr val="black"/>
                </a:solidFill>
              </a:rPr>
              <a:t>, ze </a:t>
            </a:r>
            <a:r>
              <a:rPr lang="cs-CZ" sz="1600" dirty="0">
                <a:solidFill>
                  <a:prstClr val="black"/>
                </a:solidFill>
              </a:rPr>
              <a:t>základních chemických prvků vznikaly reakcí s vodními parami </a:t>
            </a:r>
            <a:r>
              <a:rPr lang="cs-CZ" sz="1600" dirty="0" smtClean="0">
                <a:solidFill>
                  <a:prstClr val="black"/>
                </a:solidFill>
              </a:rPr>
              <a:t>metan</a:t>
            </a:r>
            <a:r>
              <a:rPr lang="cs-CZ" sz="1600" dirty="0">
                <a:solidFill>
                  <a:prstClr val="black"/>
                </a:solidFill>
              </a:rPr>
              <a:t>, amoniak, oxid uhličitý, oxid uhelnatý, oxid siřičitý, kyanovodík a </a:t>
            </a:r>
            <a:r>
              <a:rPr lang="cs-CZ" sz="1600" dirty="0" smtClean="0">
                <a:solidFill>
                  <a:prstClr val="black"/>
                </a:solidFill>
              </a:rPr>
              <a:t>další</a:t>
            </a:r>
          </a:p>
          <a:p>
            <a:r>
              <a:rPr lang="cs-CZ" sz="1600" dirty="0" smtClean="0">
                <a:solidFill>
                  <a:prstClr val="black"/>
                </a:solidFill>
              </a:rPr>
              <a:t>dále </a:t>
            </a:r>
            <a:r>
              <a:rPr lang="cs-CZ" sz="1600" dirty="0">
                <a:solidFill>
                  <a:prstClr val="black"/>
                </a:solidFill>
              </a:rPr>
              <a:t>pod vlivem tepla, ultrafialového záření a elektrických výbojů reagovaly s vodíkem a vodní párou a vytvářely složitější organické molekuly – aminokyseliny, sacharidy, lipidy i </a:t>
            </a:r>
            <a:r>
              <a:rPr lang="cs-CZ" sz="1600" dirty="0" smtClean="0">
                <a:solidFill>
                  <a:prstClr val="black"/>
                </a:solidFill>
              </a:rPr>
              <a:t>nukleotidy</a:t>
            </a:r>
          </a:p>
          <a:p>
            <a:r>
              <a:rPr lang="en-GB" sz="1600" dirty="0"/>
              <a:t>1952</a:t>
            </a:r>
            <a:r>
              <a:rPr lang="cs-CZ" sz="1600" dirty="0"/>
              <a:t> -</a:t>
            </a:r>
            <a:r>
              <a:rPr lang="en-GB" sz="1600" dirty="0"/>
              <a:t> </a:t>
            </a:r>
            <a:r>
              <a:rPr lang="en-GB" sz="1600" dirty="0" err="1"/>
              <a:t>provedli</a:t>
            </a:r>
            <a:r>
              <a:rPr lang="en-GB" sz="1600" dirty="0"/>
              <a:t> Stanley Miller a Harold Urey</a:t>
            </a:r>
            <a:r>
              <a:rPr lang="cs-CZ" sz="1600" dirty="0"/>
              <a:t> </a:t>
            </a:r>
            <a:r>
              <a:rPr lang="en-GB" sz="1600" dirty="0" smtClean="0"/>
              <a:t>experiment</a:t>
            </a:r>
            <a:endParaRPr lang="cs-CZ" sz="1600" dirty="0" smtClean="0"/>
          </a:p>
          <a:p>
            <a:r>
              <a:rPr lang="en-GB" sz="1600" dirty="0" smtClean="0"/>
              <a:t> </a:t>
            </a:r>
            <a:r>
              <a:rPr lang="en-GB" sz="1600" dirty="0" err="1"/>
              <a:t>úspěšný</a:t>
            </a:r>
            <a:r>
              <a:rPr lang="en-GB" sz="1600" dirty="0"/>
              <a:t>, </a:t>
            </a:r>
            <a:r>
              <a:rPr lang="en-GB" sz="1600" dirty="0" err="1"/>
              <a:t>později</a:t>
            </a:r>
            <a:r>
              <a:rPr lang="en-GB" sz="1600" dirty="0"/>
              <a:t> </a:t>
            </a:r>
            <a:r>
              <a:rPr lang="en-GB" sz="1600" dirty="0" err="1"/>
              <a:t>však</a:t>
            </a:r>
            <a:r>
              <a:rPr lang="en-GB" sz="1600" dirty="0"/>
              <a:t> </a:t>
            </a:r>
            <a:r>
              <a:rPr lang="en-GB" sz="1600" dirty="0" err="1"/>
              <a:t>byla</a:t>
            </a:r>
            <a:r>
              <a:rPr lang="en-GB" sz="1600" dirty="0"/>
              <a:t> </a:t>
            </a:r>
            <a:r>
              <a:rPr lang="en-GB" sz="1600" dirty="0" err="1"/>
              <a:t>celá</a:t>
            </a:r>
            <a:r>
              <a:rPr lang="en-GB" sz="1600" dirty="0"/>
              <a:t> </a:t>
            </a:r>
            <a:r>
              <a:rPr lang="en-GB" sz="1600" dirty="0" err="1"/>
              <a:t>teorie</a:t>
            </a:r>
            <a:r>
              <a:rPr lang="en-GB" sz="1600" dirty="0"/>
              <a:t> </a:t>
            </a:r>
            <a:r>
              <a:rPr lang="en-GB" sz="1600" dirty="0" err="1"/>
              <a:t>opuštěna</a:t>
            </a:r>
            <a:r>
              <a:rPr lang="cs-CZ" sz="1600" dirty="0"/>
              <a:t>,</a:t>
            </a:r>
            <a:r>
              <a:rPr lang="en-GB" sz="1600" dirty="0"/>
              <a:t> </a:t>
            </a:r>
            <a:r>
              <a:rPr lang="en-GB" sz="1600" dirty="0" err="1"/>
              <a:t>novější</a:t>
            </a:r>
            <a:r>
              <a:rPr lang="en-GB" sz="1600" dirty="0"/>
              <a:t> </a:t>
            </a:r>
            <a:r>
              <a:rPr lang="en-GB" sz="1600" dirty="0" err="1"/>
              <a:t>výzkumy</a:t>
            </a:r>
            <a:r>
              <a:rPr lang="en-GB" sz="1600" dirty="0"/>
              <a:t> </a:t>
            </a:r>
            <a:r>
              <a:rPr lang="en-GB" sz="1600" dirty="0" err="1"/>
              <a:t>ukázaly</a:t>
            </a:r>
            <a:r>
              <a:rPr lang="en-GB" sz="1600" dirty="0"/>
              <a:t> </a:t>
            </a:r>
            <a:r>
              <a:rPr lang="en-GB" sz="1600" dirty="0" err="1"/>
              <a:t>na</a:t>
            </a:r>
            <a:r>
              <a:rPr lang="en-GB" sz="1600" dirty="0"/>
              <a:t> </a:t>
            </a:r>
            <a:r>
              <a:rPr lang="en-GB" sz="1600" dirty="0" err="1"/>
              <a:t>spíše</a:t>
            </a:r>
            <a:r>
              <a:rPr lang="en-GB" sz="1600" dirty="0"/>
              <a:t> </a:t>
            </a:r>
            <a:r>
              <a:rPr lang="en-GB" sz="1600" dirty="0" err="1"/>
              <a:t>neutrální</a:t>
            </a:r>
            <a:r>
              <a:rPr lang="en-GB" sz="1600" dirty="0"/>
              <a:t> </a:t>
            </a:r>
            <a:r>
              <a:rPr lang="en-GB" sz="1600" dirty="0" err="1"/>
              <a:t>charakter</a:t>
            </a:r>
            <a:r>
              <a:rPr lang="en-GB" sz="1600" dirty="0"/>
              <a:t> </a:t>
            </a:r>
            <a:r>
              <a:rPr lang="en-GB" sz="1600" dirty="0" err="1"/>
              <a:t>rané</a:t>
            </a:r>
            <a:r>
              <a:rPr lang="en-GB" sz="1600" dirty="0"/>
              <a:t> </a:t>
            </a:r>
            <a:r>
              <a:rPr lang="en-GB" sz="1600" dirty="0" err="1"/>
              <a:t>atmosféry</a:t>
            </a:r>
            <a:r>
              <a:rPr lang="cs-CZ" sz="1600" dirty="0"/>
              <a:t> ,</a:t>
            </a:r>
            <a:r>
              <a:rPr lang="en-GB" sz="1600" dirty="0" err="1"/>
              <a:t>navíc</a:t>
            </a:r>
            <a:r>
              <a:rPr lang="en-GB" sz="1600" dirty="0"/>
              <a:t> ne </a:t>
            </a:r>
            <a:r>
              <a:rPr lang="en-GB" sz="1600" dirty="0" err="1"/>
              <a:t>zcela</a:t>
            </a:r>
            <a:r>
              <a:rPr lang="en-GB" sz="1600" dirty="0"/>
              <a:t> </a:t>
            </a:r>
            <a:r>
              <a:rPr lang="en-GB" sz="1600" dirty="0" err="1"/>
              <a:t>dobře</a:t>
            </a:r>
            <a:r>
              <a:rPr lang="en-GB" sz="1600" dirty="0"/>
              <a:t> </a:t>
            </a:r>
            <a:r>
              <a:rPr lang="en-GB" sz="1600" dirty="0" err="1"/>
              <a:t>propracovala</a:t>
            </a:r>
            <a:r>
              <a:rPr lang="en-GB" sz="1600" dirty="0"/>
              <a:t> </a:t>
            </a:r>
            <a:r>
              <a:rPr lang="en-GB" sz="1600" dirty="0" err="1"/>
              <a:t>otázku</a:t>
            </a:r>
            <a:r>
              <a:rPr lang="en-GB" sz="1600" dirty="0"/>
              <a:t> </a:t>
            </a:r>
            <a:r>
              <a:rPr lang="en-GB" sz="1600" dirty="0" err="1"/>
              <a:t>vzniku</a:t>
            </a:r>
            <a:r>
              <a:rPr lang="en-GB" sz="1600" dirty="0"/>
              <a:t> a </a:t>
            </a:r>
            <a:r>
              <a:rPr lang="en-GB" sz="1600" dirty="0" err="1"/>
              <a:t>vývoje</a:t>
            </a:r>
            <a:r>
              <a:rPr lang="en-GB" sz="1600" dirty="0"/>
              <a:t> </a:t>
            </a:r>
            <a:r>
              <a:rPr lang="en-GB" sz="1600" dirty="0" err="1"/>
              <a:t>genetického</a:t>
            </a:r>
            <a:r>
              <a:rPr lang="en-GB" sz="1600" dirty="0"/>
              <a:t> </a:t>
            </a:r>
            <a:r>
              <a:rPr lang="en-GB" sz="1600" dirty="0" err="1"/>
              <a:t>kód</a:t>
            </a:r>
            <a:r>
              <a:rPr lang="cs-CZ" sz="1600" dirty="0"/>
              <a:t>u  </a:t>
            </a:r>
            <a:endParaRPr lang="en-GB" sz="1600" dirty="0"/>
          </a:p>
          <a:p>
            <a:endParaRPr lang="cs-CZ" sz="1600" dirty="0" smtClean="0">
              <a:solidFill>
                <a:prstClr val="black"/>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41" y="3909764"/>
            <a:ext cx="3786082" cy="291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0076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39633" y="5517232"/>
            <a:ext cx="2279282" cy="461665"/>
          </a:xfrm>
          <a:prstGeom prst="rect">
            <a:avLst/>
          </a:prstGeom>
        </p:spPr>
        <p:txBody>
          <a:bodyPr wrap="square">
            <a:spAutoFit/>
          </a:bodyPr>
          <a:lstStyle/>
          <a:p>
            <a:r>
              <a:rPr lang="en-GB" sz="1200" b="1" dirty="0" err="1"/>
              <a:t>coacervates</a:t>
            </a:r>
            <a:r>
              <a:rPr lang="en-GB" sz="1200" b="1" dirty="0"/>
              <a:t>: lipid droplets containing organic molecules</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751867"/>
            <a:ext cx="3438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4067944" y="6512609"/>
            <a:ext cx="5076056" cy="307777"/>
          </a:xfrm>
          <a:prstGeom prst="rect">
            <a:avLst/>
          </a:prstGeom>
          <a:noFill/>
        </p:spPr>
        <p:txBody>
          <a:bodyPr wrap="square" rtlCol="0">
            <a:spAutoFit/>
          </a:bodyPr>
          <a:lstStyle/>
          <a:p>
            <a:r>
              <a:rPr lang="en-GB" sz="1400" dirty="0"/>
              <a:t>microspheres: protein spheres surrounding organic molecules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685" y="4509119"/>
            <a:ext cx="3806215" cy="156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669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lternari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924800" cy="58150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3635375" y="6243638"/>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Alternaria</a:t>
            </a:r>
            <a:r>
              <a:rPr lang="cs-CZ" altLang="ko-KR" sz="2400">
                <a:solidFill>
                  <a:prstClr val="white"/>
                </a:solidFill>
                <a:latin typeface="Comic Sans MS" pitchFamily="66" charset="0"/>
              </a:rPr>
              <a:t> sp.</a:t>
            </a:r>
          </a:p>
        </p:txBody>
      </p:sp>
      <p:sp>
        <p:nvSpPr>
          <p:cNvPr id="45060" name="Text Box 4"/>
          <p:cNvSpPr txBox="1">
            <a:spLocks noChangeArrowheads="1"/>
          </p:cNvSpPr>
          <p:nvPr/>
        </p:nvSpPr>
        <p:spPr bwMode="auto">
          <a:xfrm>
            <a:off x="3962400" y="4038600"/>
            <a:ext cx="2823209"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smtClean="0">
                <a:solidFill>
                  <a:prstClr val="black"/>
                </a:solidFill>
              </a:rPr>
              <a:t>Konidiofory s konidiemi</a:t>
            </a:r>
            <a:endParaRPr lang="cs-CZ" altLang="ko-KR" sz="2000" dirty="0">
              <a:solidFill>
                <a:prstClr val="black"/>
              </a:solidFill>
            </a:endParaRPr>
          </a:p>
        </p:txBody>
      </p:sp>
    </p:spTree>
    <p:extLst>
      <p:ext uri="{BB962C8B-B14F-4D97-AF65-F5344CB8AC3E}">
        <p14:creationId xmlns:p14="http://schemas.microsoft.com/office/powerpoint/2010/main" val="3475540064"/>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adospo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077200" cy="5926138"/>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3581400" y="6330950"/>
            <a:ext cx="252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Cladosporium</a:t>
            </a:r>
            <a:r>
              <a:rPr lang="cs-CZ" altLang="ko-KR" sz="2400">
                <a:solidFill>
                  <a:prstClr val="white"/>
                </a:solidFill>
                <a:latin typeface="Comic Sans MS" pitchFamily="66" charset="0"/>
              </a:rPr>
              <a:t> sp.</a:t>
            </a:r>
          </a:p>
        </p:txBody>
      </p:sp>
    </p:spTree>
    <p:extLst>
      <p:ext uri="{BB962C8B-B14F-4D97-AF65-F5344CB8AC3E}">
        <p14:creationId xmlns:p14="http://schemas.microsoft.com/office/powerpoint/2010/main" val="2289580096"/>
      </p:ext>
    </p:extLst>
  </p:cSld>
  <p:clrMapOvr>
    <a:masterClrMapping/>
  </p:clrMapOvr>
  <p:transition>
    <p:zoom dir="in"/>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kenovat0031a"/>
          <p:cNvPicPr>
            <a:picLocks noChangeAspect="1" noChangeArrowheads="1"/>
          </p:cNvPicPr>
          <p:nvPr/>
        </p:nvPicPr>
        <p:blipFill>
          <a:blip r:embed="rId2">
            <a:extLst>
              <a:ext uri="{28A0092B-C50C-407E-A947-70E740481C1C}">
                <a14:useLocalDpi xmlns:a14="http://schemas.microsoft.com/office/drawing/2010/main" val="0"/>
              </a:ext>
            </a:extLst>
          </a:blip>
          <a:srcRect l="53366" t="2097" r="3185" b="54642"/>
          <a:stretch>
            <a:fillRect/>
          </a:stretch>
        </p:blipFill>
        <p:spPr bwMode="auto">
          <a:xfrm>
            <a:off x="3203575" y="260350"/>
            <a:ext cx="2806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53954" r="53989" b="2835"/>
          <a:stretch>
            <a:fillRect/>
          </a:stretch>
        </p:blipFill>
        <p:spPr bwMode="auto">
          <a:xfrm>
            <a:off x="6156325" y="260350"/>
            <a:ext cx="2768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2097" r="53317" b="53621"/>
          <a:stretch>
            <a:fillRect/>
          </a:stretch>
        </p:blipFill>
        <p:spPr bwMode="auto">
          <a:xfrm>
            <a:off x="250825" y="260350"/>
            <a:ext cx="28098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166813" y="5249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sp>
        <p:nvSpPr>
          <p:cNvPr id="47110" name="Text Box 6"/>
          <p:cNvSpPr txBox="1">
            <a:spLocks noChangeArrowheads="1"/>
          </p:cNvSpPr>
          <p:nvPr/>
        </p:nvSpPr>
        <p:spPr bwMode="auto">
          <a:xfrm>
            <a:off x="900113" y="4868863"/>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b="1" dirty="0" smtClean="0">
                <a:solidFill>
                  <a:prstClr val="black"/>
                </a:solidFill>
                <a:latin typeface="Calibri"/>
              </a:rPr>
              <a:t>Kvasinky</a:t>
            </a:r>
            <a:r>
              <a:rPr lang="cs-CZ" altLang="ko-KR" sz="1600" dirty="0" smtClean="0">
                <a:solidFill>
                  <a:prstClr val="black"/>
                </a:solidFill>
                <a:latin typeface="Calibri"/>
              </a:rPr>
              <a:t>: </a:t>
            </a:r>
            <a:r>
              <a:rPr lang="cs-CZ" altLang="ko-KR" sz="1600" dirty="0">
                <a:solidFill>
                  <a:prstClr val="black"/>
                </a:solidFill>
                <a:latin typeface="Calibri"/>
              </a:rPr>
              <a:t>(a) </a:t>
            </a:r>
            <a:r>
              <a:rPr lang="cs-CZ" altLang="ko-KR" sz="1600" i="1" dirty="0" err="1">
                <a:solidFill>
                  <a:prstClr val="black"/>
                </a:solidFill>
                <a:latin typeface="Calibri"/>
              </a:rPr>
              <a:t>Saccharomyces</a:t>
            </a:r>
            <a:r>
              <a:rPr lang="cs-CZ" altLang="ko-KR" sz="1600" i="1" dirty="0">
                <a:solidFill>
                  <a:prstClr val="black"/>
                </a:solidFill>
                <a:latin typeface="Calibri"/>
              </a:rPr>
              <a:t> </a:t>
            </a:r>
            <a:r>
              <a:rPr lang="cs-CZ" altLang="ko-KR" sz="1600" i="1" dirty="0" err="1">
                <a:solidFill>
                  <a:prstClr val="black"/>
                </a:solidFill>
                <a:latin typeface="Calibri"/>
              </a:rPr>
              <a:t>cerevisiae</a:t>
            </a:r>
            <a:r>
              <a:rPr lang="cs-CZ" altLang="ko-KR" sz="1600" dirty="0">
                <a:solidFill>
                  <a:prstClr val="black"/>
                </a:solidFill>
                <a:latin typeface="Calibri"/>
              </a:rPr>
              <a:t> (300x </a:t>
            </a:r>
            <a:r>
              <a:rPr lang="cs-CZ" altLang="ko-KR" sz="1600" dirty="0" err="1">
                <a:solidFill>
                  <a:prstClr val="black"/>
                </a:solidFill>
                <a:latin typeface="Calibri"/>
              </a:rPr>
              <a:t>enlargement</a:t>
            </a:r>
            <a:r>
              <a:rPr lang="cs-CZ" altLang="ko-KR" sz="1600" dirty="0">
                <a:solidFill>
                  <a:prstClr val="black"/>
                </a:solidFill>
                <a:latin typeface="Calibri"/>
              </a:rPr>
              <a:t>); (b) </a:t>
            </a:r>
            <a:r>
              <a:rPr lang="cs-CZ" altLang="ko-KR" sz="1600" i="1" dirty="0" err="1">
                <a:solidFill>
                  <a:prstClr val="black"/>
                </a:solidFill>
                <a:latin typeface="Calibri"/>
              </a:rPr>
              <a:t>Hansenula</a:t>
            </a:r>
            <a:r>
              <a:rPr lang="cs-CZ" altLang="ko-KR" sz="1600" i="1" dirty="0">
                <a:solidFill>
                  <a:prstClr val="black"/>
                </a:solidFill>
                <a:latin typeface="Calibri"/>
              </a:rPr>
              <a:t> </a:t>
            </a:r>
            <a:r>
              <a:rPr lang="cs-CZ" altLang="ko-KR" sz="1600" i="1" dirty="0" err="1">
                <a:solidFill>
                  <a:prstClr val="black"/>
                </a:solidFill>
                <a:latin typeface="Calibri"/>
              </a:rPr>
              <a:t>anomala</a:t>
            </a:r>
            <a:r>
              <a:rPr lang="cs-CZ" altLang="ko-KR" sz="1600" dirty="0">
                <a:solidFill>
                  <a:prstClr val="black"/>
                </a:solidFill>
                <a:latin typeface="Calibri"/>
              </a:rPr>
              <a:t> (400 x), and (c) </a:t>
            </a:r>
            <a:r>
              <a:rPr lang="cs-CZ" altLang="ko-KR" sz="1600" i="1" dirty="0" err="1">
                <a:solidFill>
                  <a:prstClr val="black"/>
                </a:solidFill>
                <a:latin typeface="Calibri"/>
              </a:rPr>
              <a:t>Candida</a:t>
            </a:r>
            <a:r>
              <a:rPr lang="cs-CZ" altLang="ko-KR" sz="1600" i="1" dirty="0">
                <a:solidFill>
                  <a:prstClr val="black"/>
                </a:solidFill>
                <a:latin typeface="Calibri"/>
              </a:rPr>
              <a:t> </a:t>
            </a:r>
            <a:r>
              <a:rPr lang="cs-CZ" altLang="ko-KR" sz="1600" i="1" dirty="0" err="1">
                <a:solidFill>
                  <a:prstClr val="black"/>
                </a:solidFill>
                <a:latin typeface="Calibri"/>
              </a:rPr>
              <a:t>tropicalis</a:t>
            </a:r>
            <a:r>
              <a:rPr lang="cs-CZ" altLang="ko-KR" sz="1600" i="1" dirty="0">
                <a:solidFill>
                  <a:prstClr val="black"/>
                </a:solidFill>
                <a:latin typeface="Calibri"/>
              </a:rPr>
              <a:t> </a:t>
            </a:r>
            <a:r>
              <a:rPr lang="cs-CZ" altLang="ko-KR" sz="1600" dirty="0">
                <a:solidFill>
                  <a:prstClr val="black"/>
                </a:solidFill>
                <a:latin typeface="Calibri"/>
              </a:rPr>
              <a:t>(400x)</a:t>
            </a:r>
          </a:p>
        </p:txBody>
      </p:sp>
      <p:sp>
        <p:nvSpPr>
          <p:cNvPr id="47111" name="Text Box 7"/>
          <p:cNvSpPr txBox="1">
            <a:spLocks noChangeArrowheads="1"/>
          </p:cNvSpPr>
          <p:nvPr/>
        </p:nvSpPr>
        <p:spPr bwMode="auto">
          <a:xfrm>
            <a:off x="376238" y="285750"/>
            <a:ext cx="3397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a</a:t>
            </a:r>
          </a:p>
        </p:txBody>
      </p:sp>
      <p:sp>
        <p:nvSpPr>
          <p:cNvPr id="47112" name="Text Box 8"/>
          <p:cNvSpPr txBox="1">
            <a:spLocks noChangeArrowheads="1"/>
          </p:cNvSpPr>
          <p:nvPr/>
        </p:nvSpPr>
        <p:spPr bwMode="auto">
          <a:xfrm>
            <a:off x="3368675" y="333375"/>
            <a:ext cx="3651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b</a:t>
            </a:r>
          </a:p>
        </p:txBody>
      </p:sp>
      <p:sp>
        <p:nvSpPr>
          <p:cNvPr id="47113" name="Text Box 9"/>
          <p:cNvSpPr txBox="1">
            <a:spLocks noChangeArrowheads="1"/>
          </p:cNvSpPr>
          <p:nvPr/>
        </p:nvSpPr>
        <p:spPr bwMode="auto">
          <a:xfrm>
            <a:off x="6227763" y="333375"/>
            <a:ext cx="3413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c</a:t>
            </a:r>
          </a:p>
        </p:txBody>
      </p:sp>
    </p:spTree>
    <p:extLst>
      <p:ext uri="{BB962C8B-B14F-4D97-AF65-F5344CB8AC3E}">
        <p14:creationId xmlns:p14="http://schemas.microsoft.com/office/powerpoint/2010/main" val="28177440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483" descr="Obr"/>
          <p:cNvPicPr>
            <a:picLocks noChangeAspect="1" noChangeArrowheads="1"/>
          </p:cNvPicPr>
          <p:nvPr/>
        </p:nvPicPr>
        <p:blipFill>
          <a:blip r:embed="rId2">
            <a:extLst>
              <a:ext uri="{28A0092B-C50C-407E-A947-70E740481C1C}">
                <a14:useLocalDpi xmlns:a14="http://schemas.microsoft.com/office/drawing/2010/main" val="0"/>
              </a:ext>
            </a:extLst>
          </a:blip>
          <a:srcRect l="5943" b="24736"/>
          <a:stretch>
            <a:fillRect/>
          </a:stretch>
        </p:blipFill>
        <p:spPr bwMode="auto">
          <a:xfrm>
            <a:off x="1006475" y="333375"/>
            <a:ext cx="72009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bdélník 2"/>
          <p:cNvSpPr>
            <a:spLocks noChangeArrowheads="1"/>
          </p:cNvSpPr>
          <p:nvPr/>
        </p:nvSpPr>
        <p:spPr bwMode="auto">
          <a:xfrm>
            <a:off x="1062038" y="4941888"/>
            <a:ext cx="7127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a:solidFill>
                  <a:prstClr val="black"/>
                </a:solidFill>
              </a:rPr>
              <a:t>Schema mikrobiální kolonizace a středně rychlého rozkladu listí v temperátním toku. Během mikrobiální kolonizace hrají významnou roli mikroskopické houby, které kolonizují listy jako první. Detaily osudu materiálu konvertovaného do jemně partikulované organické hmoty (FPOM) nejsou dosud známé. Vyluhovaná rozpuštěná organická hmota (DOM) je pravděpodobně rychle zachycena mikrobiálním příjmem ve vrstvě sedimentu (podle Allan 1995). </a:t>
            </a:r>
          </a:p>
          <a:p>
            <a:pPr eaLnBrk="1" hangingPunct="1"/>
            <a:r>
              <a:rPr lang="cs-CZ" altLang="en-US" sz="1400">
                <a:solidFill>
                  <a:prstClr val="black"/>
                </a:solidFill>
              </a:rPr>
              <a:t> </a:t>
            </a:r>
          </a:p>
        </p:txBody>
      </p:sp>
    </p:spTree>
    <p:extLst>
      <p:ext uri="{BB962C8B-B14F-4D97-AF65-F5344CB8AC3E}">
        <p14:creationId xmlns:p14="http://schemas.microsoft.com/office/powerpoint/2010/main" val="20541529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noAutofit/>
          </a:bodyPr>
          <a:lstStyle/>
          <a:p>
            <a:r>
              <a:rPr lang="cs-CZ" sz="3200" b="1" dirty="0" smtClean="0"/>
              <a:t>VIRY</a:t>
            </a:r>
            <a:endParaRPr lang="en-GB" sz="3200" b="1" dirty="0"/>
          </a:p>
        </p:txBody>
      </p:sp>
      <p:sp>
        <p:nvSpPr>
          <p:cNvPr id="3" name="Zástupný symbol pro obsah 2"/>
          <p:cNvSpPr>
            <a:spLocks noGrp="1"/>
          </p:cNvSpPr>
          <p:nvPr>
            <p:ph idx="1"/>
          </p:nvPr>
        </p:nvSpPr>
        <p:spPr>
          <a:xfrm>
            <a:off x="251520" y="620688"/>
            <a:ext cx="8229600" cy="4525963"/>
          </a:xfrm>
        </p:spPr>
        <p:txBody>
          <a:bodyPr>
            <a:normAutofit fontScale="92500"/>
          </a:bodyPr>
          <a:lstStyle/>
          <a:p>
            <a:r>
              <a:rPr lang="cs-CZ" sz="1600" dirty="0" smtClean="0"/>
              <a:t>nebuněčné </a:t>
            </a:r>
            <a:r>
              <a:rPr lang="cs-CZ" sz="1600" dirty="0"/>
              <a:t>organismy a svou stavbou se od buněk dramaticky </a:t>
            </a:r>
            <a:r>
              <a:rPr lang="cs-CZ" sz="1600" dirty="0" smtClean="0"/>
              <a:t>liší</a:t>
            </a:r>
          </a:p>
          <a:p>
            <a:r>
              <a:rPr lang="cs-CZ" sz="1600" dirty="0" smtClean="0"/>
              <a:t>tzv</a:t>
            </a:r>
            <a:r>
              <a:rPr lang="cs-CZ" sz="1600" dirty="0"/>
              <a:t>. virovou částicí, která je složena především z bílkovin a nukleových </a:t>
            </a:r>
            <a:r>
              <a:rPr lang="cs-CZ" sz="1600" dirty="0" smtClean="0"/>
              <a:t>kyselin</a:t>
            </a:r>
          </a:p>
          <a:p>
            <a:r>
              <a:rPr lang="cs-CZ" sz="1600" dirty="0" smtClean="0"/>
              <a:t>nerostou</a:t>
            </a:r>
            <a:r>
              <a:rPr lang="cs-CZ" sz="1600" dirty="0"/>
              <a:t>, nedělí se a ani nejsou schopné vyrábět (bez cizí pomoci) energii či vytvářet vlastní </a:t>
            </a:r>
            <a:r>
              <a:rPr lang="cs-CZ" sz="1600" dirty="0" smtClean="0"/>
              <a:t>bílkoviny</a:t>
            </a:r>
          </a:p>
          <a:p>
            <a:endParaRPr lang="cs-CZ" sz="1600" dirty="0"/>
          </a:p>
          <a:p>
            <a:r>
              <a:rPr lang="cs-CZ" sz="1600" dirty="0" smtClean="0"/>
              <a:t>genetickou </a:t>
            </a:r>
            <a:r>
              <a:rPr lang="cs-CZ" sz="1600" dirty="0"/>
              <a:t>informaci ve formě DNA nebo </a:t>
            </a:r>
            <a:r>
              <a:rPr lang="cs-CZ" sz="1600" dirty="0" smtClean="0"/>
              <a:t>RNA - uloženy </a:t>
            </a:r>
            <a:r>
              <a:rPr lang="cs-CZ" sz="1600" dirty="0"/>
              <a:t>v </a:t>
            </a:r>
            <a:r>
              <a:rPr lang="cs-CZ" sz="1600" dirty="0" smtClean="0"/>
              <a:t>kapsidě</a:t>
            </a:r>
            <a:endParaRPr lang="cs-CZ" sz="1600" dirty="0"/>
          </a:p>
          <a:p>
            <a:r>
              <a:rPr lang="cs-CZ" sz="1600" dirty="0" smtClean="0"/>
              <a:t> </a:t>
            </a:r>
            <a:r>
              <a:rPr lang="cs-CZ" sz="1600" dirty="0"/>
              <a:t>složitější mohou navíc na povrchu obsahovat obalovou membránu pocházející z napadené </a:t>
            </a:r>
            <a:r>
              <a:rPr lang="cs-CZ" sz="1600" dirty="0" smtClean="0"/>
              <a:t>buňky</a:t>
            </a:r>
          </a:p>
          <a:p>
            <a:r>
              <a:rPr lang="cs-CZ" sz="1600" dirty="0" smtClean="0"/>
              <a:t>V kapsidě </a:t>
            </a:r>
            <a:r>
              <a:rPr lang="cs-CZ" sz="1600" dirty="0"/>
              <a:t>mnohých virů mohou také být různé enzymy </a:t>
            </a:r>
          </a:p>
          <a:p>
            <a:r>
              <a:rPr lang="cs-CZ" sz="1600" dirty="0"/>
              <a:t>diverzita virů </a:t>
            </a:r>
            <a:r>
              <a:rPr lang="cs-CZ" sz="1600" dirty="0" smtClean="0"/>
              <a:t>neznámá, přes </a:t>
            </a:r>
            <a:r>
              <a:rPr lang="cs-CZ" sz="1600" dirty="0"/>
              <a:t>3700 druhů </a:t>
            </a:r>
            <a:r>
              <a:rPr lang="cs-CZ" sz="1600" dirty="0" smtClean="0"/>
              <a:t>virů, spoustu neznámých virů, jen </a:t>
            </a:r>
            <a:r>
              <a:rPr lang="cs-CZ" sz="1600" dirty="0"/>
              <a:t>savci hostí statisíce druhů </a:t>
            </a:r>
            <a:r>
              <a:rPr lang="cs-CZ" sz="1600" dirty="0" smtClean="0"/>
              <a:t>virů</a:t>
            </a:r>
          </a:p>
          <a:p>
            <a:r>
              <a:rPr lang="cs-CZ" sz="1600" dirty="0"/>
              <a:t>v</a:t>
            </a:r>
            <a:r>
              <a:rPr lang="cs-CZ" sz="1600" dirty="0" smtClean="0"/>
              <a:t>iry </a:t>
            </a:r>
            <a:r>
              <a:rPr lang="cs-CZ" sz="1600" dirty="0"/>
              <a:t>hrají důležitou roli v přírodních </a:t>
            </a:r>
            <a:r>
              <a:rPr lang="cs-CZ" sz="1600" dirty="0" smtClean="0"/>
              <a:t>systémech</a:t>
            </a:r>
          </a:p>
          <a:p>
            <a:r>
              <a:rPr lang="cs-CZ" sz="1600" dirty="0" smtClean="0"/>
              <a:t>bakteriofágy</a:t>
            </a:r>
            <a:r>
              <a:rPr lang="cs-CZ" sz="1600" dirty="0"/>
              <a:t>, </a:t>
            </a:r>
            <a:r>
              <a:rPr lang="cs-CZ" sz="1600" dirty="0" err="1" smtClean="0"/>
              <a:t>cyanofágy</a:t>
            </a:r>
            <a:r>
              <a:rPr lang="cs-CZ" sz="1600" dirty="0" smtClean="0"/>
              <a:t> ,</a:t>
            </a:r>
            <a:r>
              <a:rPr lang="cs-CZ" sz="1600" dirty="0" err="1" smtClean="0"/>
              <a:t>virofágy</a:t>
            </a:r>
            <a:endParaRPr lang="cs-CZ" sz="1600" dirty="0" smtClean="0"/>
          </a:p>
          <a:p>
            <a:r>
              <a:rPr lang="cs-CZ" sz="1600" dirty="0" smtClean="0"/>
              <a:t>moře - v 200L vody několik tisíc virálních genotypů, 1 kg sedimentu miliony virálních genotypů…</a:t>
            </a:r>
          </a:p>
          <a:p>
            <a:r>
              <a:rPr lang="cs-CZ" sz="1600" dirty="0" smtClean="0"/>
              <a:t>mortalita způsobená viry vede k uvolnění velkého množství </a:t>
            </a:r>
            <a:r>
              <a:rPr lang="cs-CZ" sz="1600" dirty="0" err="1" smtClean="0"/>
              <a:t>nutrientů</a:t>
            </a:r>
            <a:r>
              <a:rPr lang="cs-CZ" sz="1600" dirty="0" smtClean="0"/>
              <a:t> z mrtvých těl do prostředí</a:t>
            </a:r>
          </a:p>
          <a:p>
            <a:r>
              <a:rPr lang="cs-CZ" sz="1600" dirty="0" smtClean="0"/>
              <a:t>můžou měnit druhové a strukturu společenstev</a:t>
            </a:r>
          </a:p>
          <a:p>
            <a:r>
              <a:rPr lang="cs-CZ" sz="1600" dirty="0"/>
              <a:t>m</a:t>
            </a:r>
            <a:r>
              <a:rPr lang="cs-CZ" sz="1600" dirty="0" smtClean="0"/>
              <a:t>enší </a:t>
            </a:r>
            <a:r>
              <a:rPr lang="cs-CZ" sz="1600" dirty="0"/>
              <a:t>než buňky 0.02-0.2 um, ale existují výjimky - </a:t>
            </a:r>
            <a:r>
              <a:rPr lang="cs-CZ" sz="1600" dirty="0" err="1"/>
              <a:t>Pithovirus</a:t>
            </a:r>
            <a:r>
              <a:rPr lang="cs-CZ" sz="1600" dirty="0"/>
              <a:t>  1,5 um</a:t>
            </a:r>
            <a:endParaRPr lang="cs-CZ" sz="1600" dirty="0" smtClean="0"/>
          </a:p>
          <a:p>
            <a:endParaRPr lang="cs-CZ" sz="1600" dirty="0"/>
          </a:p>
          <a:p>
            <a:endParaRPr lang="cs-CZ" sz="1600" dirty="0" smtClean="0"/>
          </a:p>
          <a:p>
            <a:endParaRPr lang="cs-CZ" sz="1600" dirty="0" smtClean="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5083994"/>
            <a:ext cx="1618352" cy="147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406" y="4738056"/>
            <a:ext cx="26003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9" y="5132700"/>
            <a:ext cx="2007493" cy="154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5083994"/>
            <a:ext cx="1234502" cy="158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2883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Eb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84313"/>
            <a:ext cx="5726113" cy="45085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922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05486"/>
            <a:ext cx="4680520" cy="615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6732588" y="6237288"/>
            <a:ext cx="1931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solidFill>
                  <a:prstClr val="black"/>
                </a:solidFill>
                <a:latin typeface="Times New Roman" pitchFamily="18" charset="0"/>
                <a:cs typeface="Times New Roman" pitchFamily="18" charset="0"/>
              </a:rPr>
              <a:t>©</a:t>
            </a:r>
            <a:r>
              <a:rPr lang="cs-CZ" altLang="ko-KR">
                <a:solidFill>
                  <a:prstClr val="black"/>
                </a:solidFill>
                <a:latin typeface="Times New Roman" pitchFamily="18" charset="0"/>
                <a:cs typeface="Times New Roman" pitchFamily="18" charset="0"/>
              </a:rPr>
              <a:t> Weinbauer 2004</a:t>
            </a:r>
            <a:endParaRPr lang="en-US" altLang="cs-CZ">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65145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62000" y="381000"/>
            <a:ext cx="72390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2800" dirty="0">
                <a:solidFill>
                  <a:srgbClr val="CC0066"/>
                </a:solidFill>
                <a:latin typeface="Calibri"/>
              </a:rPr>
              <a:t>Jak viry žijí ?</a:t>
            </a:r>
          </a:p>
          <a:p>
            <a:pPr algn="ctr" eaLnBrk="1" hangingPunct="1">
              <a:spcBef>
                <a:spcPct val="50000"/>
              </a:spcBef>
            </a:pPr>
            <a:endParaRPr lang="en-US" altLang="cs-CZ" sz="2800" dirty="0">
              <a:solidFill>
                <a:srgbClr val="CC0066"/>
              </a:solidFill>
              <a:latin typeface="Calibri"/>
            </a:endParaRPr>
          </a:p>
          <a:p>
            <a:pPr eaLnBrk="1" hangingPunct="1">
              <a:spcBef>
                <a:spcPct val="50000"/>
              </a:spcBef>
              <a:buFontTx/>
              <a:buAutoNum type="arabicPeriod"/>
            </a:pPr>
            <a:r>
              <a:rPr lang="cs-CZ" altLang="ko-KR" sz="2400" dirty="0">
                <a:solidFill>
                  <a:prstClr val="black"/>
                </a:solidFill>
                <a:latin typeface="Calibri"/>
              </a:rPr>
              <a:t>Infikují buňky: baktérie, </a:t>
            </a:r>
            <a:r>
              <a:rPr lang="cs-CZ" altLang="ko-KR" sz="2400" dirty="0" err="1">
                <a:solidFill>
                  <a:prstClr val="black"/>
                </a:solidFill>
                <a:latin typeface="Calibri"/>
              </a:rPr>
              <a:t>archea</a:t>
            </a:r>
            <a:r>
              <a:rPr lang="cs-CZ" altLang="ko-KR" sz="2400" dirty="0">
                <a:solidFill>
                  <a:prstClr val="black"/>
                </a:solidFill>
                <a:latin typeface="Calibri"/>
              </a:rPr>
              <a:t>, </a:t>
            </a:r>
            <a:r>
              <a:rPr lang="cs-CZ" altLang="ko-KR" sz="2400" dirty="0" err="1">
                <a:solidFill>
                  <a:prstClr val="black"/>
                </a:solidFill>
                <a:latin typeface="Calibri"/>
              </a:rPr>
              <a:t>eukaryota</a:t>
            </a:r>
            <a:endParaRPr lang="cs-CZ" altLang="ko-KR" sz="2400" dirty="0">
              <a:solidFill>
                <a:prstClr val="black"/>
              </a:solidFill>
              <a:latin typeface="Calibri"/>
            </a:endParaRPr>
          </a:p>
          <a:p>
            <a:pPr eaLnBrk="1" hangingPunct="1">
              <a:spcBef>
                <a:spcPct val="50000"/>
              </a:spcBef>
              <a:buFontTx/>
              <a:buAutoNum type="arabicPeriod"/>
            </a:pPr>
            <a:r>
              <a:rPr lang="cs-CZ" altLang="ko-KR" sz="2400" dirty="0">
                <a:solidFill>
                  <a:prstClr val="black"/>
                </a:solidFill>
                <a:latin typeface="Calibri"/>
              </a:rPr>
              <a:t>Využívají buňku (jejího metabolismu) k vytvoření dalších virů</a:t>
            </a:r>
          </a:p>
          <a:p>
            <a:pPr eaLnBrk="1" hangingPunct="1">
              <a:spcBef>
                <a:spcPct val="50000"/>
              </a:spcBef>
              <a:buFontTx/>
              <a:buAutoNum type="arabicPeriod"/>
            </a:pPr>
            <a:r>
              <a:rPr lang="cs-CZ" altLang="ko-KR" sz="2400" dirty="0">
                <a:solidFill>
                  <a:prstClr val="black"/>
                </a:solidFill>
                <a:latin typeface="Calibri"/>
              </a:rPr>
              <a:t>Zničí buňku-</a:t>
            </a:r>
            <a:r>
              <a:rPr lang="en-US" altLang="cs-CZ" sz="2400" dirty="0" err="1">
                <a:solidFill>
                  <a:prstClr val="black"/>
                </a:solidFill>
                <a:latin typeface="Calibri"/>
              </a:rPr>
              <a:t>ly</a:t>
            </a:r>
            <a:r>
              <a:rPr lang="cs-CZ" altLang="ko-KR" sz="2400" dirty="0">
                <a:solidFill>
                  <a:prstClr val="black"/>
                </a:solidFill>
                <a:latin typeface="Calibri"/>
              </a:rPr>
              <a:t>zují ji a uvolňují do prostředí (vody) mnoho dalších virů</a:t>
            </a:r>
          </a:p>
          <a:p>
            <a:pPr eaLnBrk="1" hangingPunct="1">
              <a:spcBef>
                <a:spcPct val="50000"/>
              </a:spcBef>
            </a:pPr>
            <a:endParaRPr lang="en-US" altLang="cs-CZ" sz="2400" dirty="0">
              <a:solidFill>
                <a:prstClr val="black"/>
              </a:solidFill>
              <a:latin typeface="Calibri"/>
            </a:endParaRPr>
          </a:p>
        </p:txBody>
      </p:sp>
    </p:spTree>
    <p:extLst>
      <p:ext uri="{BB962C8B-B14F-4D97-AF65-F5344CB8AC3E}">
        <p14:creationId xmlns:p14="http://schemas.microsoft.com/office/powerpoint/2010/main" val="7509317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ytic diagram"/>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533400"/>
            <a:ext cx="7467600" cy="5251450"/>
          </a:xfrm>
          <a:noFill/>
        </p:spPr>
      </p:pic>
      <p:sp>
        <p:nvSpPr>
          <p:cNvPr id="31747" name="Text Box 3"/>
          <p:cNvSpPr txBox="1">
            <a:spLocks noChangeArrowheads="1"/>
          </p:cNvSpPr>
          <p:nvPr/>
        </p:nvSpPr>
        <p:spPr bwMode="auto">
          <a:xfrm>
            <a:off x="2483768" y="6022976"/>
            <a:ext cx="678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Calibri"/>
              </a:rPr>
              <a:t>Virulent</a:t>
            </a:r>
            <a:r>
              <a:rPr lang="cs-CZ" altLang="ko-KR" b="1" dirty="0">
                <a:solidFill>
                  <a:srgbClr val="C0504D"/>
                </a:solidFill>
                <a:latin typeface="Calibri"/>
              </a:rPr>
              <a:t>ní viry</a:t>
            </a:r>
            <a:r>
              <a:rPr lang="en-US" altLang="cs-CZ" b="1" dirty="0">
                <a:solidFill>
                  <a:prstClr val="black"/>
                </a:solidFill>
                <a:latin typeface="Calibri"/>
              </a:rPr>
              <a:t>: </a:t>
            </a:r>
            <a:r>
              <a:rPr lang="cs-CZ" altLang="ko-KR" b="1" dirty="0">
                <a:solidFill>
                  <a:prstClr val="black"/>
                </a:solidFill>
                <a:latin typeface="Calibri"/>
              </a:rPr>
              <a:t>pouze lytický cyklus !!!</a:t>
            </a:r>
            <a:endParaRPr lang="en-US" altLang="cs-CZ" b="1" dirty="0">
              <a:solidFill>
                <a:prstClr val="black"/>
              </a:solidFill>
              <a:latin typeface="Calibri"/>
            </a:endParaRPr>
          </a:p>
        </p:txBody>
      </p:sp>
    </p:spTree>
    <p:extLst>
      <p:ext uri="{BB962C8B-B14F-4D97-AF65-F5344CB8AC3E}">
        <p14:creationId xmlns:p14="http://schemas.microsoft.com/office/powerpoint/2010/main" val="28751016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ysogenic"/>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067944" y="1098847"/>
            <a:ext cx="4536459" cy="5041305"/>
          </a:xfrm>
          <a:noFill/>
          <a:ln>
            <a:solidFill>
              <a:schemeClr val="tx1"/>
            </a:solidFill>
            <a:miter lim="800000"/>
            <a:headEnd/>
            <a:tailEnd/>
          </a:ln>
        </p:spPr>
      </p:pic>
      <p:sp>
        <p:nvSpPr>
          <p:cNvPr id="33795" name="Text Box 3"/>
          <p:cNvSpPr txBox="1">
            <a:spLocks noChangeArrowheads="1"/>
          </p:cNvSpPr>
          <p:nvPr/>
        </p:nvSpPr>
        <p:spPr bwMode="auto">
          <a:xfrm>
            <a:off x="3923928" y="324326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FF0000"/>
                </a:solidFill>
              </a:rPr>
              <a:t>pro</a:t>
            </a:r>
            <a:r>
              <a:rPr lang="cs-CZ" altLang="ko-KR" b="1" dirty="0">
                <a:solidFill>
                  <a:srgbClr val="FF0000"/>
                </a:solidFill>
              </a:rPr>
              <a:t>fág</a:t>
            </a:r>
            <a:endParaRPr lang="en-US" altLang="cs-CZ" b="1" dirty="0">
              <a:solidFill>
                <a:srgbClr val="FF0000"/>
              </a:solidFill>
            </a:endParaRPr>
          </a:p>
        </p:txBody>
      </p:sp>
      <p:sp>
        <p:nvSpPr>
          <p:cNvPr id="33796" name="Line 4"/>
          <p:cNvSpPr>
            <a:spLocks noChangeShapeType="1"/>
          </p:cNvSpPr>
          <p:nvPr/>
        </p:nvSpPr>
        <p:spPr bwMode="auto">
          <a:xfrm>
            <a:off x="4571999" y="3581399"/>
            <a:ext cx="657225" cy="390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7" name="Text Box 5"/>
          <p:cNvSpPr txBox="1">
            <a:spLocks noChangeArrowheads="1"/>
          </p:cNvSpPr>
          <p:nvPr/>
        </p:nvSpPr>
        <p:spPr bwMode="auto">
          <a:xfrm>
            <a:off x="4158233" y="1481465"/>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400" b="1" dirty="0">
                <a:solidFill>
                  <a:prstClr val="black"/>
                </a:solidFill>
              </a:rPr>
              <a:t>Ba</a:t>
            </a:r>
            <a:r>
              <a:rPr lang="cs-CZ" altLang="ko-KR" sz="1400" b="1" dirty="0">
                <a:solidFill>
                  <a:prstClr val="black"/>
                </a:solidFill>
              </a:rPr>
              <a:t>k</a:t>
            </a:r>
            <a:r>
              <a:rPr lang="en-US" altLang="cs-CZ" sz="1400" b="1" dirty="0" err="1">
                <a:solidFill>
                  <a:prstClr val="black"/>
                </a:solidFill>
              </a:rPr>
              <a:t>teri</a:t>
            </a:r>
            <a:r>
              <a:rPr lang="cs-CZ" altLang="ko-KR" sz="1400" b="1" dirty="0" err="1">
                <a:solidFill>
                  <a:prstClr val="black"/>
                </a:solidFill>
              </a:rPr>
              <a:t>ální</a:t>
            </a:r>
            <a:r>
              <a:rPr lang="en-US" altLang="cs-CZ" sz="1400" b="1" dirty="0">
                <a:solidFill>
                  <a:prstClr val="black"/>
                </a:solidFill>
              </a:rPr>
              <a:t> chromo</a:t>
            </a:r>
            <a:r>
              <a:rPr lang="cs-CZ" altLang="ko-KR" sz="1400" b="1" dirty="0" err="1">
                <a:solidFill>
                  <a:prstClr val="black"/>
                </a:solidFill>
              </a:rPr>
              <a:t>zóm</a:t>
            </a:r>
            <a:endParaRPr lang="en-US" altLang="cs-CZ" sz="1400" b="1" dirty="0">
              <a:solidFill>
                <a:prstClr val="black"/>
              </a:solidFill>
            </a:endParaRPr>
          </a:p>
        </p:txBody>
      </p:sp>
      <p:sp>
        <p:nvSpPr>
          <p:cNvPr id="33798" name="Line 6"/>
          <p:cNvSpPr>
            <a:spLocks noChangeShapeType="1"/>
          </p:cNvSpPr>
          <p:nvPr/>
        </p:nvSpPr>
        <p:spPr bwMode="auto">
          <a:xfrm>
            <a:off x="5229225" y="1666875"/>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9" name="Text Box 7"/>
          <p:cNvSpPr txBox="1">
            <a:spLocks noChangeArrowheads="1"/>
          </p:cNvSpPr>
          <p:nvPr/>
        </p:nvSpPr>
        <p:spPr bwMode="auto">
          <a:xfrm>
            <a:off x="408136" y="3450824"/>
            <a:ext cx="3587799" cy="58477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600" dirty="0">
                <a:solidFill>
                  <a:prstClr val="black"/>
                </a:solidFill>
                <a:latin typeface="Calibri"/>
              </a:rPr>
              <a:t>P</a:t>
            </a:r>
            <a:r>
              <a:rPr lang="cs-CZ" altLang="ko-KR" sz="1600" dirty="0" err="1">
                <a:solidFill>
                  <a:prstClr val="black"/>
                </a:solidFill>
                <a:latin typeface="Calibri"/>
              </a:rPr>
              <a:t>rofág</a:t>
            </a:r>
            <a:r>
              <a:rPr lang="cs-CZ" altLang="ko-KR" sz="1600" dirty="0">
                <a:solidFill>
                  <a:prstClr val="black"/>
                </a:solidFill>
                <a:latin typeface="Calibri"/>
              </a:rPr>
              <a:t> se replikuje s bakteriální DNA; je chráněn proti jiným virům</a:t>
            </a:r>
            <a:endParaRPr lang="en-US" altLang="cs-CZ" sz="1600" dirty="0">
              <a:solidFill>
                <a:prstClr val="black"/>
              </a:solidFill>
              <a:latin typeface="Calibri"/>
            </a:endParaRPr>
          </a:p>
        </p:txBody>
      </p:sp>
      <p:sp>
        <p:nvSpPr>
          <p:cNvPr id="33800" name="Text Box 8"/>
          <p:cNvSpPr txBox="1">
            <a:spLocks noChangeArrowheads="1"/>
          </p:cNvSpPr>
          <p:nvPr/>
        </p:nvSpPr>
        <p:spPr bwMode="auto">
          <a:xfrm>
            <a:off x="4114800" y="6381327"/>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err="1">
                <a:solidFill>
                  <a:srgbClr val="C0504D"/>
                </a:solidFill>
                <a:latin typeface="Tahoma" pitchFamily="34" charset="0"/>
              </a:rPr>
              <a:t>Lysoge</a:t>
            </a:r>
            <a:r>
              <a:rPr lang="cs-CZ" altLang="ko-KR" b="1" dirty="0" err="1">
                <a:solidFill>
                  <a:srgbClr val="C0504D"/>
                </a:solidFill>
                <a:latin typeface="Tahoma" pitchFamily="34" charset="0"/>
              </a:rPr>
              <a:t>nní</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33801" name="Text Box 9"/>
          <p:cNvSpPr txBox="1">
            <a:spLocks noChangeArrowheads="1"/>
          </p:cNvSpPr>
          <p:nvPr/>
        </p:nvSpPr>
        <p:spPr bwMode="auto">
          <a:xfrm>
            <a:off x="7092280" y="6309320"/>
            <a:ext cx="1577975"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Tahoma" pitchFamily="34" charset="0"/>
              </a:rPr>
              <a:t>Lytic</a:t>
            </a:r>
            <a:r>
              <a:rPr lang="cs-CZ" altLang="ko-KR" b="1" dirty="0" err="1">
                <a:solidFill>
                  <a:srgbClr val="C0504D"/>
                </a:solidFill>
                <a:latin typeface="Tahoma" pitchFamily="34" charset="0"/>
              </a:rPr>
              <a:t>ká</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2" name="Obdélník 1"/>
          <p:cNvSpPr/>
          <p:nvPr/>
        </p:nvSpPr>
        <p:spPr>
          <a:xfrm>
            <a:off x="395536" y="865912"/>
            <a:ext cx="3423295" cy="1754326"/>
          </a:xfrm>
          <a:prstGeom prst="rect">
            <a:avLst/>
          </a:prstGeom>
        </p:spPr>
        <p:txBody>
          <a:bodyPr wrap="square">
            <a:spAutoFit/>
          </a:bodyPr>
          <a:lstStyle/>
          <a:p>
            <a:r>
              <a:rPr lang="en-GB" dirty="0" err="1">
                <a:solidFill>
                  <a:prstClr val="black"/>
                </a:solidFill>
              </a:rPr>
              <a:t>Kromě</a:t>
            </a:r>
            <a:r>
              <a:rPr lang="en-GB" dirty="0">
                <a:solidFill>
                  <a:prstClr val="black"/>
                </a:solidFill>
              </a:rPr>
              <a:t> </a:t>
            </a:r>
            <a:r>
              <a:rPr lang="en-GB" dirty="0" err="1">
                <a:solidFill>
                  <a:prstClr val="black"/>
                </a:solidFill>
              </a:rPr>
              <a:t>lytické</a:t>
            </a:r>
            <a:r>
              <a:rPr lang="en-GB" dirty="0">
                <a:solidFill>
                  <a:prstClr val="black"/>
                </a:solidFill>
              </a:rPr>
              <a:t> </a:t>
            </a:r>
            <a:r>
              <a:rPr lang="en-GB" dirty="0" err="1">
                <a:solidFill>
                  <a:prstClr val="black"/>
                </a:solidFill>
              </a:rPr>
              <a:t>fáze</a:t>
            </a:r>
            <a:r>
              <a:rPr lang="en-GB" dirty="0">
                <a:solidFill>
                  <a:prstClr val="black"/>
                </a:solidFill>
              </a:rPr>
              <a:t>:</a:t>
            </a:r>
          </a:p>
          <a:p>
            <a:endParaRPr lang="en-GB" dirty="0">
              <a:solidFill>
                <a:prstClr val="black"/>
              </a:solidFill>
            </a:endParaRPr>
          </a:p>
          <a:p>
            <a:r>
              <a:rPr lang="en-GB" dirty="0" err="1">
                <a:solidFill>
                  <a:prstClr val="black"/>
                </a:solidFill>
              </a:rPr>
              <a:t>Některé</a:t>
            </a:r>
            <a:r>
              <a:rPr lang="en-GB" dirty="0">
                <a:solidFill>
                  <a:prstClr val="black"/>
                </a:solidFill>
              </a:rPr>
              <a:t> </a:t>
            </a:r>
            <a:r>
              <a:rPr lang="en-GB" dirty="0" err="1">
                <a:solidFill>
                  <a:prstClr val="black"/>
                </a:solidFill>
              </a:rPr>
              <a:t>viry</a:t>
            </a:r>
            <a:r>
              <a:rPr lang="en-GB" dirty="0">
                <a:solidFill>
                  <a:prstClr val="black"/>
                </a:solidFill>
              </a:rPr>
              <a:t> (temperate viruses) </a:t>
            </a:r>
            <a:r>
              <a:rPr lang="en-GB" dirty="0" err="1">
                <a:solidFill>
                  <a:prstClr val="black"/>
                </a:solidFill>
              </a:rPr>
              <a:t>mají</a:t>
            </a:r>
            <a:r>
              <a:rPr lang="en-GB" dirty="0">
                <a:solidFill>
                  <a:prstClr val="black"/>
                </a:solidFill>
              </a:rPr>
              <a:t> </a:t>
            </a:r>
            <a:r>
              <a:rPr lang="en-GB" dirty="0" err="1">
                <a:solidFill>
                  <a:prstClr val="black"/>
                </a:solidFill>
              </a:rPr>
              <a:t>lysogenní</a:t>
            </a:r>
            <a:r>
              <a:rPr lang="en-GB" dirty="0">
                <a:solidFill>
                  <a:prstClr val="black"/>
                </a:solidFill>
              </a:rPr>
              <a:t> </a:t>
            </a:r>
            <a:r>
              <a:rPr lang="en-GB" dirty="0" err="1">
                <a:solidFill>
                  <a:prstClr val="black"/>
                </a:solidFill>
              </a:rPr>
              <a:t>fázi</a:t>
            </a:r>
            <a:r>
              <a:rPr lang="en-GB" dirty="0">
                <a:solidFill>
                  <a:prstClr val="black"/>
                </a:solidFill>
              </a:rPr>
              <a:t> </a:t>
            </a:r>
          </a:p>
          <a:p>
            <a:r>
              <a:rPr lang="en-GB" dirty="0">
                <a:solidFill>
                  <a:prstClr val="black"/>
                </a:solidFill>
              </a:rPr>
              <a:t>= </a:t>
            </a:r>
            <a:r>
              <a:rPr lang="en-GB" dirty="0" err="1">
                <a:solidFill>
                  <a:prstClr val="black"/>
                </a:solidFill>
              </a:rPr>
              <a:t>integrace</a:t>
            </a:r>
            <a:r>
              <a:rPr lang="en-GB" dirty="0">
                <a:solidFill>
                  <a:prstClr val="black"/>
                </a:solidFill>
              </a:rPr>
              <a:t> </a:t>
            </a:r>
            <a:r>
              <a:rPr lang="en-GB" dirty="0" err="1">
                <a:solidFill>
                  <a:prstClr val="black"/>
                </a:solidFill>
              </a:rPr>
              <a:t>virového</a:t>
            </a:r>
            <a:r>
              <a:rPr lang="en-GB" dirty="0">
                <a:solidFill>
                  <a:prstClr val="black"/>
                </a:solidFill>
              </a:rPr>
              <a:t> </a:t>
            </a:r>
            <a:r>
              <a:rPr lang="en-GB" dirty="0" err="1">
                <a:solidFill>
                  <a:prstClr val="black"/>
                </a:solidFill>
              </a:rPr>
              <a:t>genomu</a:t>
            </a:r>
            <a:r>
              <a:rPr lang="en-GB" dirty="0">
                <a:solidFill>
                  <a:prstClr val="black"/>
                </a:solidFill>
              </a:rPr>
              <a:t> do </a:t>
            </a:r>
            <a:r>
              <a:rPr lang="en-GB" dirty="0" err="1">
                <a:solidFill>
                  <a:prstClr val="black"/>
                </a:solidFill>
              </a:rPr>
              <a:t>bakteriálního</a:t>
            </a:r>
            <a:r>
              <a:rPr lang="en-GB" dirty="0">
                <a:solidFill>
                  <a:prstClr val="black"/>
                </a:solidFill>
              </a:rPr>
              <a:t> </a:t>
            </a:r>
            <a:r>
              <a:rPr lang="en-GB" dirty="0" err="1">
                <a:solidFill>
                  <a:prstClr val="black"/>
                </a:solidFill>
              </a:rPr>
              <a:t>genomu</a:t>
            </a:r>
            <a:endParaRPr lang="en-GB" dirty="0">
              <a:solidFill>
                <a:prstClr val="black"/>
              </a:solidFill>
            </a:endParaRPr>
          </a:p>
        </p:txBody>
      </p:sp>
    </p:spTree>
    <p:extLst>
      <p:ext uri="{BB962C8B-B14F-4D97-AF65-F5344CB8AC3E}">
        <p14:creationId xmlns:p14="http://schemas.microsoft.com/office/powerpoint/2010/main" val="929344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5510"/>
            <a:ext cx="4896544" cy="6504480"/>
          </a:xfrm>
        </p:spPr>
        <p:txBody>
          <a:bodyPr>
            <a:normAutofit lnSpcReduction="10000"/>
          </a:bodyPr>
          <a:lstStyle/>
          <a:p>
            <a:pPr marL="0" indent="0">
              <a:buNone/>
            </a:pPr>
            <a:r>
              <a:rPr lang="en-GB" sz="1700" b="1" dirty="0" err="1"/>
              <a:t>Teorie</a:t>
            </a:r>
            <a:r>
              <a:rPr lang="en-GB" sz="1700" b="1" dirty="0"/>
              <a:t> </a:t>
            </a:r>
            <a:r>
              <a:rPr lang="en-GB" sz="1700" b="1" dirty="0" err="1"/>
              <a:t>hydrotermálních</a:t>
            </a:r>
            <a:r>
              <a:rPr lang="en-GB" sz="1700" b="1" dirty="0"/>
              <a:t> </a:t>
            </a:r>
            <a:r>
              <a:rPr lang="en-GB" sz="1700" b="1" dirty="0" err="1" smtClean="0"/>
              <a:t>průduchů</a:t>
            </a:r>
            <a:endParaRPr lang="cs-CZ" sz="1700" b="1" dirty="0" smtClean="0"/>
          </a:p>
          <a:p>
            <a:pPr marL="0" indent="0">
              <a:buNone/>
            </a:pPr>
            <a:endParaRPr lang="en-GB" sz="1700" b="1" dirty="0"/>
          </a:p>
          <a:p>
            <a:r>
              <a:rPr lang="en-GB" sz="1700" dirty="0" err="1" smtClean="0"/>
              <a:t>zřejmý</a:t>
            </a:r>
            <a:r>
              <a:rPr lang="en-GB" sz="1700" dirty="0" smtClean="0"/>
              <a:t> </a:t>
            </a:r>
            <a:r>
              <a:rPr lang="en-GB" sz="1700" dirty="0" err="1"/>
              <a:t>vliv</a:t>
            </a:r>
            <a:r>
              <a:rPr lang="en-GB" sz="1700" dirty="0"/>
              <a:t> </a:t>
            </a:r>
            <a:r>
              <a:rPr lang="en-GB" sz="1700" dirty="0" err="1"/>
              <a:t>geochemických</a:t>
            </a:r>
            <a:r>
              <a:rPr lang="en-GB" sz="1700" dirty="0"/>
              <a:t> </a:t>
            </a:r>
            <a:r>
              <a:rPr lang="en-GB" sz="1700" dirty="0" err="1"/>
              <a:t>procesů</a:t>
            </a:r>
            <a:r>
              <a:rPr lang="en-GB" sz="1700" dirty="0"/>
              <a:t>  </a:t>
            </a:r>
            <a:r>
              <a:rPr lang="en-GB" sz="1700" dirty="0" err="1"/>
              <a:t>na</a:t>
            </a:r>
            <a:r>
              <a:rPr lang="en-GB" sz="1700" dirty="0"/>
              <a:t> </a:t>
            </a:r>
            <a:r>
              <a:rPr lang="en-GB" sz="1700" dirty="0" err="1"/>
              <a:t>vznik</a:t>
            </a:r>
            <a:r>
              <a:rPr lang="en-GB" sz="1700" dirty="0"/>
              <a:t> </a:t>
            </a:r>
            <a:r>
              <a:rPr lang="en-GB" sz="1700" dirty="0" err="1" smtClean="0"/>
              <a:t>života</a:t>
            </a:r>
            <a:endParaRPr lang="cs-CZ" sz="1700" dirty="0" smtClean="0"/>
          </a:p>
          <a:p>
            <a:r>
              <a:rPr lang="cs-CZ" sz="1700" dirty="0"/>
              <a:t>h</a:t>
            </a:r>
            <a:r>
              <a:rPr lang="cs-CZ" sz="1700" dirty="0" smtClean="0"/>
              <a:t>ydrotermální </a:t>
            </a:r>
            <a:r>
              <a:rPr lang="cs-CZ" sz="1700" dirty="0"/>
              <a:t>průduchy, </a:t>
            </a:r>
            <a:r>
              <a:rPr lang="cs-CZ" sz="1700" dirty="0" smtClean="0"/>
              <a:t>se </a:t>
            </a:r>
            <a:r>
              <a:rPr lang="cs-CZ" sz="1700" dirty="0"/>
              <a:t>nachází na mořském dně ve velkých hloubkách (kolem </a:t>
            </a:r>
            <a:r>
              <a:rPr lang="cs-CZ" sz="1700" dirty="0" smtClean="0"/>
              <a:t>2km) </a:t>
            </a:r>
            <a:r>
              <a:rPr lang="cs-CZ" sz="1700" dirty="0"/>
              <a:t>v blízkosti </a:t>
            </a:r>
            <a:r>
              <a:rPr lang="cs-CZ" sz="1700" dirty="0" err="1"/>
              <a:t>středooceánských</a:t>
            </a:r>
            <a:r>
              <a:rPr lang="cs-CZ" sz="1700" dirty="0"/>
              <a:t> </a:t>
            </a:r>
            <a:r>
              <a:rPr lang="cs-CZ" sz="1700" dirty="0" smtClean="0"/>
              <a:t>hřbetů</a:t>
            </a:r>
          </a:p>
          <a:p>
            <a:r>
              <a:rPr lang="cs-CZ" sz="1700" dirty="0" smtClean="0"/>
              <a:t>Z nich proudí </a:t>
            </a:r>
            <a:r>
              <a:rPr lang="cs-CZ" sz="1700" dirty="0"/>
              <a:t>velké množství horké zásadité mineralizované vody, která se mísí s chladnou, mírně kyselou vodou okolního </a:t>
            </a:r>
            <a:r>
              <a:rPr lang="cs-CZ" sz="1700" dirty="0" smtClean="0"/>
              <a:t>oceánu a tak se </a:t>
            </a:r>
            <a:r>
              <a:rPr lang="cs-CZ" sz="1700" dirty="0"/>
              <a:t>obsažené minerály v okolí průduchů </a:t>
            </a:r>
            <a:r>
              <a:rPr lang="cs-CZ" sz="1700" dirty="0" smtClean="0"/>
              <a:t>sráží</a:t>
            </a:r>
          </a:p>
          <a:p>
            <a:r>
              <a:rPr lang="cs-CZ" sz="1700" dirty="0"/>
              <a:t> bohaté na minerály a kovy, které mohly fungovat jako katalyzátory mnoha reakcí, například při syntéze aminokyselin</a:t>
            </a:r>
          </a:p>
          <a:p>
            <a:pPr marL="0" indent="0">
              <a:buNone/>
            </a:pPr>
            <a:endParaRPr lang="en-GB" sz="1700" dirty="0"/>
          </a:p>
          <a:p>
            <a:pPr marL="0" indent="0">
              <a:buNone/>
            </a:pPr>
            <a:r>
              <a:rPr lang="cs-CZ" sz="1700" b="1" dirty="0" err="1" smtClean="0"/>
              <a:t>T</a:t>
            </a:r>
            <a:r>
              <a:rPr lang="en-GB" sz="1700" b="1" dirty="0" err="1" smtClean="0"/>
              <a:t>eorie</a:t>
            </a:r>
            <a:r>
              <a:rPr lang="en-GB" sz="1700" b="1" dirty="0" smtClean="0"/>
              <a:t> </a:t>
            </a:r>
            <a:r>
              <a:rPr lang="en-GB" sz="1700" b="1" dirty="0" err="1" smtClean="0"/>
              <a:t>panspermie</a:t>
            </a:r>
            <a:endParaRPr lang="cs-CZ" sz="1700" b="1" dirty="0" smtClean="0"/>
          </a:p>
          <a:p>
            <a:pPr marL="0" indent="0">
              <a:buNone/>
            </a:pPr>
            <a:endParaRPr lang="cs-CZ" sz="1700" b="1" dirty="0" smtClean="0"/>
          </a:p>
          <a:p>
            <a:r>
              <a:rPr lang="en-GB" sz="1700" dirty="0" err="1"/>
              <a:t>při</a:t>
            </a:r>
            <a:r>
              <a:rPr lang="en-GB" sz="1700" dirty="0"/>
              <a:t> </a:t>
            </a:r>
            <a:r>
              <a:rPr lang="en-GB" sz="1700" dirty="0" err="1"/>
              <a:t>nárazu</a:t>
            </a:r>
            <a:r>
              <a:rPr lang="en-GB" sz="1700" dirty="0"/>
              <a:t> </a:t>
            </a:r>
            <a:r>
              <a:rPr lang="en-GB" sz="1700" dirty="0" err="1"/>
              <a:t>vesmírných</a:t>
            </a:r>
            <a:r>
              <a:rPr lang="en-GB" sz="1700" dirty="0"/>
              <a:t> </a:t>
            </a:r>
            <a:r>
              <a:rPr lang="en-GB" sz="1700" dirty="0" err="1"/>
              <a:t>těles</a:t>
            </a:r>
            <a:r>
              <a:rPr lang="en-GB" sz="1700" dirty="0"/>
              <a:t> </a:t>
            </a:r>
            <a:r>
              <a:rPr lang="en-GB" sz="1700" dirty="0" err="1"/>
              <a:t>na</a:t>
            </a:r>
            <a:r>
              <a:rPr lang="en-GB" sz="1700" dirty="0"/>
              <a:t> </a:t>
            </a:r>
            <a:r>
              <a:rPr lang="en-GB" sz="1700" dirty="0" err="1"/>
              <a:t>zemský</a:t>
            </a:r>
            <a:r>
              <a:rPr lang="en-GB" sz="1700" dirty="0"/>
              <a:t> </a:t>
            </a:r>
            <a:r>
              <a:rPr lang="en-GB" sz="1700" dirty="0" err="1"/>
              <a:t>povrch</a:t>
            </a:r>
            <a:r>
              <a:rPr lang="en-GB" sz="1700" dirty="0"/>
              <a:t> by </a:t>
            </a:r>
            <a:r>
              <a:rPr lang="en-GB" sz="1700" dirty="0" err="1"/>
              <a:t>byly</a:t>
            </a:r>
            <a:r>
              <a:rPr lang="en-GB" sz="1700" dirty="0"/>
              <a:t> </a:t>
            </a:r>
            <a:r>
              <a:rPr lang="en-GB" sz="1700" dirty="0" err="1"/>
              <a:t>jakékoliv</a:t>
            </a:r>
            <a:r>
              <a:rPr lang="en-GB" sz="1700" dirty="0"/>
              <a:t> </a:t>
            </a:r>
            <a:r>
              <a:rPr lang="en-GB" sz="1700" dirty="0" err="1"/>
              <a:t>organismy</a:t>
            </a:r>
            <a:r>
              <a:rPr lang="en-GB" sz="1700" dirty="0"/>
              <a:t> </a:t>
            </a:r>
            <a:r>
              <a:rPr lang="en-GB" sz="1700" dirty="0" err="1" smtClean="0"/>
              <a:t>zničen</a:t>
            </a:r>
            <a:r>
              <a:rPr lang="cs-CZ" sz="1700" dirty="0" smtClean="0"/>
              <a:t>y</a:t>
            </a:r>
          </a:p>
          <a:p>
            <a:r>
              <a:rPr lang="cs-CZ" sz="1700" dirty="0"/>
              <a:t>n</a:t>
            </a:r>
            <a:r>
              <a:rPr lang="en-GB" sz="1700" dirty="0" err="1" smtClean="0"/>
              <a:t>ově</a:t>
            </a:r>
            <a:r>
              <a:rPr lang="en-GB" sz="1700" dirty="0" smtClean="0"/>
              <a:t> </a:t>
            </a:r>
            <a:r>
              <a:rPr lang="en-GB" sz="1700" dirty="0" err="1"/>
              <a:t>nalézané</a:t>
            </a:r>
            <a:r>
              <a:rPr lang="en-GB" sz="1700" dirty="0"/>
              <a:t> </a:t>
            </a:r>
            <a:r>
              <a:rPr lang="en-GB" sz="1700" dirty="0" err="1"/>
              <a:t>organické</a:t>
            </a:r>
            <a:r>
              <a:rPr lang="en-GB" sz="1700" dirty="0"/>
              <a:t> </a:t>
            </a:r>
            <a:r>
              <a:rPr lang="en-GB" sz="1700" dirty="0" err="1"/>
              <a:t>sloučeniny</a:t>
            </a:r>
            <a:r>
              <a:rPr lang="en-GB" sz="1700" dirty="0"/>
              <a:t> </a:t>
            </a:r>
            <a:r>
              <a:rPr lang="en-GB" sz="1700" dirty="0" err="1"/>
              <a:t>na</a:t>
            </a:r>
            <a:r>
              <a:rPr lang="en-GB" sz="1700" dirty="0"/>
              <a:t> </a:t>
            </a:r>
            <a:r>
              <a:rPr lang="en-GB" sz="1700" dirty="0" err="1"/>
              <a:t>povrchu</a:t>
            </a:r>
            <a:r>
              <a:rPr lang="en-GB" sz="1700" dirty="0"/>
              <a:t> </a:t>
            </a:r>
            <a:r>
              <a:rPr lang="en-GB" sz="1700" dirty="0" err="1"/>
              <a:t>meteoritů</a:t>
            </a:r>
            <a:r>
              <a:rPr lang="en-GB" sz="1700" dirty="0"/>
              <a:t> </a:t>
            </a:r>
            <a:r>
              <a:rPr lang="en-GB" sz="1700" dirty="0" err="1" smtClean="0"/>
              <a:t>podporují</a:t>
            </a:r>
            <a:r>
              <a:rPr lang="en-GB" sz="1700" dirty="0" smtClean="0"/>
              <a:t> </a:t>
            </a:r>
            <a:r>
              <a:rPr lang="en-GB" sz="1700" dirty="0" err="1"/>
              <a:t>názor</a:t>
            </a:r>
            <a:r>
              <a:rPr lang="en-GB" sz="1700" dirty="0"/>
              <a:t>, </a:t>
            </a:r>
            <a:r>
              <a:rPr lang="en-GB" sz="1700" dirty="0" err="1"/>
              <a:t>že</a:t>
            </a:r>
            <a:r>
              <a:rPr lang="en-GB" sz="1700" dirty="0"/>
              <a:t> </a:t>
            </a:r>
            <a:r>
              <a:rPr lang="en-GB" sz="1700" dirty="0" err="1"/>
              <a:t>na</a:t>
            </a:r>
            <a:r>
              <a:rPr lang="en-GB" sz="1700" dirty="0"/>
              <a:t> </a:t>
            </a:r>
            <a:r>
              <a:rPr lang="en-GB" sz="1700" dirty="0" err="1"/>
              <a:t>Zemi</a:t>
            </a:r>
            <a:r>
              <a:rPr lang="en-GB" sz="1700" dirty="0"/>
              <a:t> se </a:t>
            </a:r>
            <a:r>
              <a:rPr lang="en-GB" sz="1700" dirty="0" err="1"/>
              <a:t>tímto</a:t>
            </a:r>
            <a:r>
              <a:rPr lang="en-GB" sz="1700" dirty="0"/>
              <a:t> </a:t>
            </a:r>
            <a:r>
              <a:rPr lang="en-GB" sz="1700" dirty="0" err="1"/>
              <a:t>způsobem</a:t>
            </a:r>
            <a:r>
              <a:rPr lang="en-GB" sz="1700" dirty="0"/>
              <a:t> </a:t>
            </a:r>
            <a:r>
              <a:rPr lang="en-GB" sz="1700" dirty="0" err="1"/>
              <a:t>mohly</a:t>
            </a:r>
            <a:r>
              <a:rPr lang="en-GB" sz="1700" dirty="0"/>
              <a:t> </a:t>
            </a:r>
            <a:r>
              <a:rPr lang="en-GB" sz="1700" dirty="0" err="1"/>
              <a:t>dostat</a:t>
            </a:r>
            <a:r>
              <a:rPr lang="en-GB" sz="1700" dirty="0"/>
              <a:t> v </a:t>
            </a:r>
            <a:r>
              <a:rPr lang="en-GB" sz="1700" dirty="0" err="1"/>
              <a:t>již</a:t>
            </a:r>
            <a:r>
              <a:rPr lang="en-GB" sz="1700" dirty="0"/>
              <a:t> </a:t>
            </a:r>
            <a:r>
              <a:rPr lang="en-GB" sz="1700" dirty="0" err="1"/>
              <a:t>kompletním</a:t>
            </a:r>
            <a:r>
              <a:rPr lang="en-GB" sz="1700" dirty="0"/>
              <a:t> </a:t>
            </a:r>
            <a:r>
              <a:rPr lang="en-GB" sz="1700" dirty="0" err="1"/>
              <a:t>stavu</a:t>
            </a:r>
            <a:r>
              <a:rPr lang="en-GB" sz="1700" dirty="0"/>
              <a:t> </a:t>
            </a:r>
            <a:r>
              <a:rPr lang="en-GB" sz="1700" dirty="0" err="1"/>
              <a:t>alespoň</a:t>
            </a:r>
            <a:r>
              <a:rPr lang="en-GB" sz="1700" dirty="0"/>
              <a:t> </a:t>
            </a:r>
            <a:r>
              <a:rPr lang="en-GB" sz="1700" dirty="0" err="1"/>
              <a:t>některé</a:t>
            </a:r>
            <a:r>
              <a:rPr lang="en-GB" sz="1700" dirty="0"/>
              <a:t> </a:t>
            </a:r>
            <a:r>
              <a:rPr lang="en-GB" sz="1700" dirty="0" err="1"/>
              <a:t>základní</a:t>
            </a:r>
            <a:r>
              <a:rPr lang="en-GB" sz="1700" dirty="0"/>
              <a:t> </a:t>
            </a:r>
            <a:r>
              <a:rPr lang="en-GB" sz="1700" dirty="0" err="1"/>
              <a:t>organické</a:t>
            </a:r>
            <a:r>
              <a:rPr lang="en-GB" sz="1700" dirty="0"/>
              <a:t> </a:t>
            </a:r>
            <a:r>
              <a:rPr lang="en-GB" sz="1700" dirty="0" err="1" smtClean="0"/>
              <a:t>molekuly</a:t>
            </a:r>
            <a:endParaRPr lang="cs-CZ" sz="1700" dirty="0" smtClean="0"/>
          </a:p>
          <a:p>
            <a:r>
              <a:rPr lang="en-GB" sz="1700" dirty="0" err="1" smtClean="0"/>
              <a:t>tudíž</a:t>
            </a:r>
            <a:r>
              <a:rPr lang="en-GB" sz="1700" dirty="0" smtClean="0"/>
              <a:t>  </a:t>
            </a:r>
            <a:r>
              <a:rPr lang="en-GB" sz="1700" dirty="0"/>
              <a:t>ne </a:t>
            </a:r>
            <a:r>
              <a:rPr lang="en-GB" sz="1700" dirty="0" err="1"/>
              <a:t>všechny</a:t>
            </a:r>
            <a:r>
              <a:rPr lang="en-GB" sz="1700" dirty="0"/>
              <a:t> </a:t>
            </a:r>
            <a:r>
              <a:rPr lang="en-GB" sz="1700" dirty="0" err="1"/>
              <a:t>základní</a:t>
            </a:r>
            <a:r>
              <a:rPr lang="en-GB" sz="1700" dirty="0"/>
              <a:t> </a:t>
            </a:r>
            <a:r>
              <a:rPr lang="en-GB" sz="1700" dirty="0" err="1"/>
              <a:t>stavební</a:t>
            </a:r>
            <a:r>
              <a:rPr lang="en-GB" sz="1700" dirty="0"/>
              <a:t> </a:t>
            </a:r>
            <a:r>
              <a:rPr lang="en-GB" sz="1700" dirty="0" err="1"/>
              <a:t>kameny</a:t>
            </a:r>
            <a:r>
              <a:rPr lang="en-GB" sz="1700" dirty="0"/>
              <a:t> </a:t>
            </a:r>
            <a:r>
              <a:rPr lang="en-GB" sz="1700" dirty="0" err="1"/>
              <a:t>života</a:t>
            </a:r>
            <a:r>
              <a:rPr lang="en-GB" sz="1700" dirty="0"/>
              <a:t> </a:t>
            </a:r>
            <a:r>
              <a:rPr lang="en-GB" sz="1700" dirty="0" err="1"/>
              <a:t>musely</a:t>
            </a:r>
            <a:r>
              <a:rPr lang="en-GB" sz="1700" dirty="0"/>
              <a:t> </a:t>
            </a:r>
            <a:r>
              <a:rPr lang="en-GB" sz="1700" dirty="0" err="1"/>
              <a:t>vzniknout</a:t>
            </a:r>
            <a:r>
              <a:rPr lang="en-GB" sz="1700" dirty="0"/>
              <a:t> </a:t>
            </a:r>
            <a:r>
              <a:rPr lang="en-GB" sz="1700" dirty="0" err="1"/>
              <a:t>přímo</a:t>
            </a:r>
            <a:r>
              <a:rPr lang="en-GB" sz="1700" dirty="0"/>
              <a:t> </a:t>
            </a:r>
            <a:r>
              <a:rPr lang="en-GB" sz="1700" dirty="0" err="1"/>
              <a:t>na</a:t>
            </a:r>
            <a:r>
              <a:rPr lang="en-GB" sz="1700" dirty="0"/>
              <a:t> </a:t>
            </a:r>
            <a:r>
              <a:rPr lang="en-GB" sz="1700" dirty="0" err="1"/>
              <a:t>Zemi</a:t>
            </a:r>
            <a:endParaRPr lang="en-GB" sz="1700" dirty="0"/>
          </a:p>
          <a:p>
            <a:endParaRPr lang="en-GB" sz="1600" dirty="0"/>
          </a:p>
        </p:txBody>
      </p:sp>
      <p:sp>
        <p:nvSpPr>
          <p:cNvPr id="2" name="TextovéPole 1"/>
          <p:cNvSpPr txBox="1"/>
          <p:nvPr/>
        </p:nvSpPr>
        <p:spPr>
          <a:xfrm>
            <a:off x="5364088" y="3212976"/>
            <a:ext cx="3168352" cy="646331"/>
          </a:xfrm>
          <a:prstGeom prst="rect">
            <a:avLst/>
          </a:prstGeom>
          <a:noFill/>
        </p:spPr>
        <p:txBody>
          <a:bodyPr wrap="square" rtlCol="0">
            <a:spAutoFit/>
          </a:bodyPr>
          <a:lstStyle/>
          <a:p>
            <a:r>
              <a:rPr lang="cs-CZ" sz="1200" dirty="0" smtClean="0"/>
              <a:t>Zvuk černého kuřáka: </a:t>
            </a:r>
            <a:r>
              <a:rPr lang="en-GB" sz="1200" dirty="0" smtClean="0"/>
              <a:t>https</a:t>
            </a:r>
            <a:r>
              <a:rPr lang="en-GB" sz="1200" dirty="0"/>
              <a:t>://www.youtube.com/watch?v=5k9PgJ229Tw</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121853"/>
            <a:ext cx="3742384" cy="210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806" y="4005064"/>
            <a:ext cx="3811901" cy="22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2916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476250"/>
            <a:ext cx="85693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b="1" dirty="0">
                <a:solidFill>
                  <a:srgbClr val="C0504D"/>
                </a:solidFill>
                <a:latin typeface="Calibri"/>
              </a:rPr>
              <a:t>Jaký je vliv virů na mikroby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b="1" dirty="0">
                <a:solidFill>
                  <a:prstClr val="black"/>
                </a:solidFill>
                <a:latin typeface="Calibri"/>
              </a:rPr>
              <a:t>První krok</a:t>
            </a:r>
            <a:r>
              <a:rPr lang="cs-CZ" altLang="ko-KR" sz="1600" dirty="0">
                <a:solidFill>
                  <a:prstClr val="black"/>
                </a:solidFill>
                <a:latin typeface="Calibri"/>
              </a:rPr>
              <a:t>: jaká část bakteriální mortality je způsobená virální lýzí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dirty="0">
                <a:solidFill>
                  <a:prstClr val="black"/>
                </a:solidFill>
                <a:latin typeface="Calibri"/>
              </a:rPr>
              <a:t>Mnoho metod…..</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cs-CZ" altLang="ko-KR" sz="1600" dirty="0">
                <a:solidFill>
                  <a:prstClr val="black"/>
                </a:solidFill>
                <a:latin typeface="Calibri"/>
              </a:rPr>
              <a:t>a) procento viditelně infikovaných buněk (</a:t>
            </a:r>
            <a:r>
              <a:rPr lang="cs-CZ" altLang="ko-KR" sz="1600" i="1" dirty="0">
                <a:solidFill>
                  <a:prstClr val="black"/>
                </a:solidFill>
                <a:latin typeface="Calibri"/>
              </a:rPr>
              <a:t>p</a:t>
            </a:r>
            <a:r>
              <a:rPr lang="en-US" altLang="cs-CZ" sz="1600" i="1" dirty="0" err="1">
                <a:solidFill>
                  <a:prstClr val="black"/>
                </a:solidFill>
                <a:latin typeface="Calibri"/>
              </a:rPr>
              <a:t>ercent</a:t>
            </a:r>
            <a:r>
              <a:rPr lang="en-US" altLang="cs-CZ" sz="1600" i="1" dirty="0">
                <a:solidFill>
                  <a:prstClr val="black"/>
                </a:solidFill>
                <a:latin typeface="Calibri"/>
              </a:rPr>
              <a:t> of visibly infected cells</a:t>
            </a:r>
            <a:r>
              <a:rPr lang="cs-CZ" altLang="ko-KR" sz="1600" i="1" dirty="0">
                <a:solidFill>
                  <a:prstClr val="black"/>
                </a:solidFill>
                <a:latin typeface="Calibri"/>
              </a:rPr>
              <a:t>)</a:t>
            </a:r>
            <a:r>
              <a:rPr lang="cs-CZ" altLang="ko-KR" sz="1600" dirty="0">
                <a:solidFill>
                  <a:prstClr val="black"/>
                </a:solidFill>
                <a:latin typeface="Calibri"/>
              </a:rPr>
              <a:t> upravených vzhledem k neviditelně infikovaných</a:t>
            </a:r>
            <a:r>
              <a:rPr lang="en-US" altLang="cs-CZ" sz="1600" dirty="0">
                <a:solidFill>
                  <a:prstClr val="black"/>
                </a:solidFill>
                <a:latin typeface="Calibri"/>
              </a:rPr>
              <a:t> </a:t>
            </a:r>
            <a:r>
              <a:rPr lang="cs-CZ" altLang="ko-KR" sz="1600" dirty="0">
                <a:solidFill>
                  <a:prstClr val="black"/>
                </a:solidFill>
                <a:latin typeface="Calibri"/>
              </a:rPr>
              <a:t>(</a:t>
            </a:r>
            <a:r>
              <a:rPr lang="en-US" altLang="cs-CZ" sz="1600" i="1" dirty="0">
                <a:solidFill>
                  <a:prstClr val="black"/>
                </a:solidFill>
                <a:latin typeface="Calibri"/>
              </a:rPr>
              <a:t>corrected for those not visible</a:t>
            </a:r>
            <a:r>
              <a:rPr lang="cs-CZ" altLang="ko-KR" sz="1600" dirty="0">
                <a:solidFill>
                  <a:prstClr val="black"/>
                </a:solidFill>
                <a:latin typeface="Calibri"/>
              </a:rPr>
              <a:t>)</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en-US" altLang="cs-CZ" sz="1600" b="1" dirty="0">
                <a:solidFill>
                  <a:srgbClr val="C0504D"/>
                </a:solidFill>
                <a:latin typeface="Calibri"/>
              </a:rPr>
              <a:t>Vi</a:t>
            </a:r>
            <a:r>
              <a:rPr lang="cs-CZ" altLang="ko-KR" sz="1600" b="1" dirty="0" err="1">
                <a:solidFill>
                  <a:srgbClr val="C0504D"/>
                </a:solidFill>
                <a:latin typeface="Calibri"/>
              </a:rPr>
              <a:t>ditelně</a:t>
            </a:r>
            <a:r>
              <a:rPr lang="cs-CZ" altLang="ko-KR" sz="1600" b="1" dirty="0">
                <a:solidFill>
                  <a:srgbClr val="C0504D"/>
                </a:solidFill>
                <a:latin typeface="Calibri"/>
              </a:rPr>
              <a:t> infikovaných</a:t>
            </a:r>
            <a:r>
              <a:rPr lang="cs-CZ" altLang="ko-KR" sz="1600" b="1" dirty="0">
                <a:solidFill>
                  <a:prstClr val="black"/>
                </a:solidFill>
                <a:latin typeface="Calibri"/>
              </a:rPr>
              <a:t> </a:t>
            </a:r>
            <a:r>
              <a:rPr lang="en-US" altLang="cs-CZ" sz="1600" b="1" dirty="0">
                <a:solidFill>
                  <a:prstClr val="black"/>
                </a:solidFill>
                <a:latin typeface="Calibri"/>
              </a:rPr>
              <a:t>= 0.8-4</a:t>
            </a:r>
            <a:r>
              <a:rPr lang="cs-CZ" altLang="ko-KR" sz="1600" b="1" dirty="0">
                <a:solidFill>
                  <a:prstClr val="black"/>
                </a:solidFill>
                <a:latin typeface="Calibri"/>
              </a:rPr>
              <a:t> </a:t>
            </a:r>
            <a:r>
              <a:rPr lang="en-US" altLang="cs-CZ" sz="1600" b="1" dirty="0">
                <a:solidFill>
                  <a:prstClr val="black"/>
                </a:solidFill>
                <a:latin typeface="Calibri"/>
              </a:rPr>
              <a:t>%</a:t>
            </a:r>
          </a:p>
          <a:p>
            <a:pPr eaLnBrk="1" hangingPunct="1">
              <a:spcBef>
                <a:spcPct val="50000"/>
              </a:spcBef>
            </a:pPr>
            <a:r>
              <a:rPr lang="en-US" altLang="cs-CZ" sz="1600" dirty="0">
                <a:solidFill>
                  <a:prstClr val="black"/>
                </a:solidFill>
                <a:latin typeface="Calibri"/>
              </a:rPr>
              <a:t>	</a:t>
            </a:r>
            <a:r>
              <a:rPr lang="en-US" altLang="cs-CZ" sz="1600" dirty="0">
                <a:solidFill>
                  <a:srgbClr val="FF0000"/>
                </a:solidFill>
                <a:latin typeface="Calibri"/>
              </a:rPr>
              <a:t>A</a:t>
            </a:r>
            <a:r>
              <a:rPr lang="cs-CZ" altLang="ko-KR" sz="1600" dirty="0" err="1">
                <a:solidFill>
                  <a:srgbClr val="FF0000"/>
                </a:solidFill>
                <a:latin typeface="Calibri"/>
              </a:rPr>
              <a:t>ktuálně</a:t>
            </a:r>
            <a:r>
              <a:rPr lang="cs-CZ" altLang="ko-KR" sz="1600" dirty="0">
                <a:solidFill>
                  <a:srgbClr val="FF0000"/>
                </a:solidFill>
                <a:latin typeface="Calibri"/>
              </a:rPr>
              <a:t> infikovaných </a:t>
            </a:r>
            <a:r>
              <a:rPr lang="en-US" altLang="cs-CZ" sz="1600" dirty="0">
                <a:solidFill>
                  <a:srgbClr val="FF0000"/>
                </a:solidFill>
                <a:latin typeface="Calibri"/>
              </a:rPr>
              <a:t>= 8-40%</a:t>
            </a:r>
            <a:r>
              <a:rPr lang="en-US" altLang="cs-CZ" sz="1600" dirty="0">
                <a:solidFill>
                  <a:prstClr val="black"/>
                </a:solidFill>
                <a:latin typeface="Calibri"/>
              </a:rPr>
              <a:t> </a:t>
            </a:r>
            <a:r>
              <a:rPr lang="en-US" altLang="cs-CZ" sz="1600" dirty="0">
                <a:solidFill>
                  <a:prstClr val="black"/>
                </a:solidFill>
                <a:latin typeface="Calibri"/>
                <a:sym typeface="Wingdings" pitchFamily="2" charset="2"/>
              </a:rPr>
              <a:t> </a:t>
            </a:r>
            <a:r>
              <a:rPr lang="cs-CZ" altLang="ko-KR" sz="1600" dirty="0">
                <a:solidFill>
                  <a:prstClr val="black"/>
                </a:solidFill>
                <a:latin typeface="Calibri"/>
                <a:sym typeface="Wingdings" pitchFamily="2" charset="2"/>
              </a:rPr>
              <a:t>frakce baktérií usmrcených viry</a:t>
            </a:r>
            <a:r>
              <a:rPr lang="en-US" altLang="cs-CZ" sz="1600" dirty="0">
                <a:solidFill>
                  <a:prstClr val="black"/>
                </a:solidFill>
                <a:latin typeface="Calibri"/>
                <a:sym typeface="Wingdings" pitchFamily="2" charset="2"/>
              </a:rPr>
              <a:t> </a:t>
            </a:r>
            <a:r>
              <a:rPr lang="en-US" altLang="cs-CZ" sz="1600" dirty="0">
                <a:solidFill>
                  <a:prstClr val="black"/>
                </a:solidFill>
                <a:latin typeface="Calibri"/>
              </a:rPr>
              <a:t>  </a:t>
            </a:r>
          </a:p>
        </p:txBody>
      </p:sp>
      <p:sp>
        <p:nvSpPr>
          <p:cNvPr id="34819" name="AutoShape 3"/>
          <p:cNvSpPr>
            <a:spLocks noChangeArrowheads="1"/>
          </p:cNvSpPr>
          <p:nvPr/>
        </p:nvSpPr>
        <p:spPr bwMode="auto">
          <a:xfrm>
            <a:off x="179388" y="1989138"/>
            <a:ext cx="215900" cy="719137"/>
          </a:xfrm>
          <a:prstGeom prst="curvedRightArrow">
            <a:avLst>
              <a:gd name="adj1" fmla="val 66618"/>
              <a:gd name="adj2" fmla="val 1332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22833588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iruses in bacteri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1371600"/>
            <a:ext cx="8110538" cy="4462463"/>
          </a:xfrm>
          <a:noFill/>
        </p:spPr>
      </p:pic>
      <p:sp>
        <p:nvSpPr>
          <p:cNvPr id="35843" name="Line 3"/>
          <p:cNvSpPr>
            <a:spLocks noChangeShapeType="1"/>
          </p:cNvSpPr>
          <p:nvPr/>
        </p:nvSpPr>
        <p:spPr bwMode="auto">
          <a:xfrm flipH="1">
            <a:off x="5029200" y="7620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4" name="Text Box 4"/>
          <p:cNvSpPr txBox="1">
            <a:spLocks noChangeArrowheads="1"/>
          </p:cNvSpPr>
          <p:nvPr/>
        </p:nvSpPr>
        <p:spPr bwMode="auto">
          <a:xfrm>
            <a:off x="6227763" y="333375"/>
            <a:ext cx="715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Fág</a:t>
            </a:r>
            <a:endParaRPr lang="en-US" altLang="cs-CZ" sz="2000">
              <a:solidFill>
                <a:prstClr val="black"/>
              </a:solidFill>
              <a:latin typeface="Tahoma" pitchFamily="34" charset="0"/>
            </a:endParaRPr>
          </a:p>
        </p:txBody>
      </p:sp>
      <p:sp>
        <p:nvSpPr>
          <p:cNvPr id="35845" name="Line 5"/>
          <p:cNvSpPr>
            <a:spLocks noChangeShapeType="1"/>
          </p:cNvSpPr>
          <p:nvPr/>
        </p:nvSpPr>
        <p:spPr bwMode="auto">
          <a:xfrm flipH="1">
            <a:off x="6705600" y="22098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6" name="Text Box 6"/>
          <p:cNvSpPr txBox="1">
            <a:spLocks noChangeArrowheads="1"/>
          </p:cNvSpPr>
          <p:nvPr/>
        </p:nvSpPr>
        <p:spPr bwMode="auto">
          <a:xfrm>
            <a:off x="6553200" y="1736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Jeden z mnoha fágů</a:t>
            </a:r>
            <a:endParaRPr lang="en-US" altLang="cs-CZ" sz="2000">
              <a:solidFill>
                <a:prstClr val="black"/>
              </a:solidFill>
              <a:latin typeface="Tahoma" pitchFamily="34" charset="0"/>
            </a:endParaRPr>
          </a:p>
        </p:txBody>
      </p:sp>
    </p:spTree>
    <p:extLst>
      <p:ext uri="{BB962C8B-B14F-4D97-AF65-F5344CB8AC3E}">
        <p14:creationId xmlns:p14="http://schemas.microsoft.com/office/powerpoint/2010/main" val="3495669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15616" y="1596058"/>
            <a:ext cx="7200900" cy="5762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37891" name="Text Box 3"/>
          <p:cNvSpPr txBox="1">
            <a:spLocks noChangeArrowheads="1"/>
          </p:cNvSpPr>
          <p:nvPr/>
        </p:nvSpPr>
        <p:spPr bwMode="auto">
          <a:xfrm>
            <a:off x="1115616" y="188640"/>
            <a:ext cx="7200900" cy="2431435"/>
          </a:xfrm>
          <a:prstGeom prst="rect">
            <a:avLst/>
          </a:prstGeom>
          <a:solidFill>
            <a:schemeClr val="tx2">
              <a:lumMod val="20000"/>
              <a:lumOff val="80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dirty="0">
                <a:solidFill>
                  <a:prstClr val="black"/>
                </a:solidFill>
                <a:latin typeface="Calibri"/>
              </a:rPr>
              <a:t>Další metody jsou založené na měření virové produkce..</a:t>
            </a:r>
            <a:r>
              <a:rPr lang="en-US" altLang="cs-CZ" sz="1600" dirty="0">
                <a:solidFill>
                  <a:prstClr val="black"/>
                </a:solidFill>
                <a:latin typeface="Calibri"/>
              </a:rPr>
              <a:t> </a:t>
            </a:r>
          </a:p>
          <a:p>
            <a:pPr algn="ctr" eaLnBrk="1" hangingPunct="1">
              <a:spcBef>
                <a:spcPct val="50000"/>
              </a:spcBef>
            </a:pPr>
            <a:endParaRPr lang="en-US" altLang="cs-CZ" sz="1600" dirty="0">
              <a:solidFill>
                <a:prstClr val="black"/>
              </a:solidFill>
              <a:latin typeface="Calibri"/>
            </a:endParaRPr>
          </a:p>
          <a:p>
            <a:pPr algn="ctr" eaLnBrk="1" hangingPunct="1">
              <a:spcBef>
                <a:spcPct val="50000"/>
              </a:spcBef>
            </a:pPr>
            <a:r>
              <a:rPr lang="cs-CZ" altLang="ko-KR" sz="1600" dirty="0">
                <a:solidFill>
                  <a:prstClr val="black"/>
                </a:solidFill>
                <a:latin typeface="Calibri"/>
              </a:rPr>
              <a:t>Počet baktérií usmrcených viry </a:t>
            </a:r>
            <a:r>
              <a:rPr lang="en-US" altLang="cs-CZ" sz="1600" dirty="0">
                <a:solidFill>
                  <a:prstClr val="black"/>
                </a:solidFill>
                <a:latin typeface="Calibri"/>
              </a:rPr>
              <a:t>=</a:t>
            </a:r>
            <a:r>
              <a:rPr lang="cs-CZ" altLang="ko-KR" sz="1600" dirty="0">
                <a:solidFill>
                  <a:prstClr val="black"/>
                </a:solidFill>
                <a:latin typeface="Calibri"/>
              </a:rPr>
              <a:t> </a:t>
            </a:r>
            <a:r>
              <a:rPr lang="en-US" altLang="cs-CZ" sz="1600" dirty="0" err="1">
                <a:solidFill>
                  <a:srgbClr val="FF3300"/>
                </a:solidFill>
                <a:latin typeface="Calibri"/>
              </a:rPr>
              <a:t>Vir</a:t>
            </a:r>
            <a:r>
              <a:rPr lang="cs-CZ" altLang="ko-KR" sz="1600" dirty="0" err="1">
                <a:solidFill>
                  <a:srgbClr val="FF3300"/>
                </a:solidFill>
                <a:latin typeface="Calibri"/>
              </a:rPr>
              <a:t>ová</a:t>
            </a:r>
            <a:r>
              <a:rPr lang="cs-CZ" altLang="ko-KR" sz="1600" dirty="0">
                <a:solidFill>
                  <a:srgbClr val="FF3300"/>
                </a:solidFill>
                <a:latin typeface="Calibri"/>
              </a:rPr>
              <a:t> produkce</a:t>
            </a:r>
            <a:r>
              <a:rPr lang="en-US" altLang="cs-CZ" sz="1600" dirty="0">
                <a:solidFill>
                  <a:prstClr val="black"/>
                </a:solidFill>
                <a:latin typeface="Calibri"/>
              </a:rPr>
              <a:t>/ </a:t>
            </a:r>
            <a:r>
              <a:rPr lang="en-US" altLang="cs-CZ" sz="1600" b="1" dirty="0">
                <a:solidFill>
                  <a:srgbClr val="C0504D"/>
                </a:solidFill>
                <a:latin typeface="Calibri"/>
              </a:rPr>
              <a:t>burst size</a:t>
            </a:r>
          </a:p>
          <a:p>
            <a:pPr algn="ctr" eaLnBrk="1" hangingPunct="1">
              <a:spcBef>
                <a:spcPct val="50000"/>
              </a:spcBef>
            </a:pPr>
            <a:endParaRPr lang="en-US" altLang="cs-CZ" sz="1600" dirty="0">
              <a:solidFill>
                <a:prstClr val="black"/>
              </a:solidFill>
              <a:latin typeface="Calibri"/>
            </a:endParaRPr>
          </a:p>
          <a:p>
            <a:pPr eaLnBrk="1" hangingPunct="1">
              <a:spcBef>
                <a:spcPct val="50000"/>
              </a:spcBef>
            </a:pPr>
            <a:r>
              <a:rPr lang="en-US" altLang="cs-CZ" sz="1600" dirty="0">
                <a:solidFill>
                  <a:srgbClr val="C0504D"/>
                </a:solidFill>
                <a:latin typeface="Calibri"/>
              </a:rPr>
              <a:t>Burst size</a:t>
            </a:r>
            <a:r>
              <a:rPr lang="en-US" altLang="cs-CZ" sz="1600" dirty="0">
                <a:solidFill>
                  <a:prstClr val="black"/>
                </a:solidFill>
                <a:latin typeface="Calibri"/>
              </a:rPr>
              <a:t>: </a:t>
            </a:r>
            <a:r>
              <a:rPr lang="cs-CZ" altLang="ko-KR" sz="1600" dirty="0">
                <a:solidFill>
                  <a:prstClr val="black"/>
                </a:solidFill>
                <a:latin typeface="Calibri"/>
              </a:rPr>
              <a:t>počet virů produkovaných z </a:t>
            </a:r>
            <a:r>
              <a:rPr lang="cs-CZ" altLang="ko-KR" sz="1600" dirty="0" err="1">
                <a:solidFill>
                  <a:prstClr val="black"/>
                </a:solidFill>
                <a:latin typeface="Calibri"/>
              </a:rPr>
              <a:t>lyzovaného</a:t>
            </a:r>
            <a:r>
              <a:rPr lang="cs-CZ" altLang="ko-KR" sz="1600" dirty="0">
                <a:solidFill>
                  <a:prstClr val="black"/>
                </a:solidFill>
                <a:latin typeface="Calibri"/>
              </a:rPr>
              <a:t> hostitele.</a:t>
            </a:r>
            <a:r>
              <a:rPr lang="en-US" altLang="cs-CZ" sz="1600" dirty="0">
                <a:solidFill>
                  <a:prstClr val="black"/>
                </a:solidFill>
                <a:latin typeface="Calibri"/>
              </a:rPr>
              <a:t> </a:t>
            </a:r>
            <a:r>
              <a:rPr lang="cs-CZ" altLang="ko-KR" sz="1600" dirty="0">
                <a:solidFill>
                  <a:prstClr val="black"/>
                </a:solidFill>
                <a:latin typeface="Calibri"/>
              </a:rPr>
              <a:t>Obvyklý předpoklad</a:t>
            </a:r>
            <a:r>
              <a:rPr lang="en-US" altLang="cs-CZ" sz="1600" dirty="0">
                <a:solidFill>
                  <a:prstClr val="black"/>
                </a:solidFill>
                <a:latin typeface="Calibri"/>
              </a:rPr>
              <a:t> = 50. </a:t>
            </a:r>
          </a:p>
          <a:p>
            <a:pPr eaLnBrk="1" hangingPunct="1">
              <a:spcBef>
                <a:spcPct val="50000"/>
              </a:spcBef>
            </a:pPr>
            <a:endParaRPr lang="en-US" altLang="cs-CZ" sz="1600" dirty="0">
              <a:solidFill>
                <a:prstClr val="black"/>
              </a:solidFill>
              <a:latin typeface="Calibr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212" y="2713856"/>
            <a:ext cx="424570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4908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90600" y="457200"/>
            <a:ext cx="76962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b="1" dirty="0">
                <a:solidFill>
                  <a:prstClr val="black"/>
                </a:solidFill>
                <a:latin typeface="Calibri"/>
              </a:rPr>
              <a:t>Jaká je tedy bakteriální mortalita způsobená viry?</a:t>
            </a:r>
            <a:r>
              <a:rPr lang="en-US" altLang="cs-CZ" b="1" dirty="0">
                <a:solidFill>
                  <a:prstClr val="black"/>
                </a:solidFill>
                <a:latin typeface="Calibri"/>
              </a:rPr>
              <a:t> </a:t>
            </a:r>
            <a:endParaRPr lang="cs-CZ" altLang="ko-KR" b="1" dirty="0">
              <a:solidFill>
                <a:prstClr val="black"/>
              </a:solidFill>
              <a:latin typeface="Calibri"/>
            </a:endParaRPr>
          </a:p>
          <a:p>
            <a:pPr algn="ctr" eaLnBrk="1" hangingPunct="1">
              <a:spcBef>
                <a:spcPct val="50000"/>
              </a:spcBef>
            </a:pPr>
            <a:endParaRPr lang="cs-CZ" altLang="ko-KR" b="1" dirty="0">
              <a:solidFill>
                <a:prstClr val="black"/>
              </a:solidFill>
              <a:latin typeface="Calibri"/>
            </a:endParaRPr>
          </a:p>
          <a:p>
            <a:pPr algn="ctr" eaLnBrk="1" hangingPunct="1">
              <a:spcBef>
                <a:spcPct val="50000"/>
              </a:spcBef>
            </a:pPr>
            <a:r>
              <a:rPr lang="cs-CZ" altLang="ko-KR" dirty="0">
                <a:solidFill>
                  <a:srgbClr val="C0504D"/>
                </a:solidFill>
                <a:latin typeface="Calibri"/>
              </a:rPr>
              <a:t>Značně kolísá:</a:t>
            </a:r>
            <a:r>
              <a:rPr lang="en-US" altLang="cs-CZ" dirty="0">
                <a:solidFill>
                  <a:srgbClr val="C0504D"/>
                </a:solidFill>
                <a:latin typeface="Calibri"/>
              </a:rPr>
              <a:t> 0-100%</a:t>
            </a:r>
          </a:p>
          <a:p>
            <a:pPr eaLnBrk="1" hangingPunct="1">
              <a:spcBef>
                <a:spcPct val="50000"/>
              </a:spcBef>
            </a:pPr>
            <a:endParaRPr lang="en-US" altLang="cs-CZ" dirty="0">
              <a:solidFill>
                <a:srgbClr val="C0504D"/>
              </a:solidFill>
              <a:latin typeface="Calibri"/>
            </a:endParaRPr>
          </a:p>
          <a:p>
            <a:pPr eaLnBrk="1" hangingPunct="1">
              <a:spcBef>
                <a:spcPct val="50000"/>
              </a:spcBef>
            </a:pPr>
            <a:r>
              <a:rPr lang="cs-CZ" altLang="ko-KR" dirty="0">
                <a:solidFill>
                  <a:prstClr val="black"/>
                </a:solidFill>
                <a:latin typeface="Calibri"/>
              </a:rPr>
              <a:t>Pouze jedno přímé srovnání… </a:t>
            </a:r>
          </a:p>
          <a:p>
            <a:pPr eaLnBrk="1" hangingPunct="1">
              <a:spcBef>
                <a:spcPct val="50000"/>
              </a:spcBef>
            </a:pPr>
            <a:endParaRPr lang="cs-CZ" altLang="ko-KR" dirty="0">
              <a:solidFill>
                <a:prstClr val="black"/>
              </a:solidFill>
              <a:latin typeface="Calibri"/>
            </a:endParaRPr>
          </a:p>
          <a:p>
            <a:pPr eaLnBrk="1" hangingPunct="1">
              <a:spcBef>
                <a:spcPct val="50000"/>
              </a:spcBef>
            </a:pPr>
            <a:r>
              <a:rPr lang="cs-CZ" altLang="ko-KR" dirty="0">
                <a:solidFill>
                  <a:srgbClr val="C0504D"/>
                </a:solidFill>
                <a:latin typeface="Calibri"/>
              </a:rPr>
              <a:t>Nejlepší odhad</a:t>
            </a:r>
            <a:r>
              <a:rPr lang="en-US" altLang="cs-CZ" dirty="0">
                <a:solidFill>
                  <a:srgbClr val="C0504D"/>
                </a:solidFill>
                <a:latin typeface="Calibri"/>
              </a:rPr>
              <a:t>: </a:t>
            </a:r>
            <a:r>
              <a:rPr lang="en-US" altLang="cs-CZ" dirty="0">
                <a:solidFill>
                  <a:srgbClr val="CC0066"/>
                </a:solidFill>
                <a:latin typeface="Calibri"/>
              </a:rPr>
              <a:t>40%,</a:t>
            </a:r>
            <a:r>
              <a:rPr lang="en-US" altLang="cs-CZ" dirty="0">
                <a:solidFill>
                  <a:prstClr val="black"/>
                </a:solidFill>
                <a:latin typeface="Calibri"/>
              </a:rPr>
              <a:t> </a:t>
            </a:r>
            <a:r>
              <a:rPr lang="cs-CZ" altLang="ko-KR" dirty="0">
                <a:solidFill>
                  <a:prstClr val="black"/>
                </a:solidFill>
                <a:latin typeface="Calibri"/>
              </a:rPr>
              <a:t>založeno na přímém srovnání virů a žraní prvoky</a:t>
            </a:r>
            <a:r>
              <a:rPr lang="en-US" altLang="cs-CZ" dirty="0">
                <a:solidFill>
                  <a:prstClr val="black"/>
                </a:solidFill>
                <a:latin typeface="Calibri"/>
              </a:rPr>
              <a:t> (Fuhrman and Noble 1995)</a:t>
            </a:r>
          </a:p>
          <a:p>
            <a:pPr eaLnBrk="1" hangingPunct="1">
              <a:spcBef>
                <a:spcPct val="50000"/>
              </a:spcBef>
            </a:pPr>
            <a:endParaRPr lang="en-US" altLang="cs-CZ" sz="2000" dirty="0">
              <a:solidFill>
                <a:prstClr val="black"/>
              </a:solidFill>
              <a:latin typeface="Tahoma" pitchFamily="34" charset="0"/>
            </a:endParaRPr>
          </a:p>
        </p:txBody>
      </p:sp>
      <p:sp>
        <p:nvSpPr>
          <p:cNvPr id="38915" name="Text Box 3"/>
          <p:cNvSpPr txBox="1">
            <a:spLocks noChangeArrowheads="1"/>
          </p:cNvSpPr>
          <p:nvPr/>
        </p:nvSpPr>
        <p:spPr bwMode="auto">
          <a:xfrm>
            <a:off x="1692275" y="5054600"/>
            <a:ext cx="4375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Dosahuje téměř </a:t>
            </a:r>
            <a:r>
              <a:rPr lang="en-US" altLang="cs-CZ" sz="1600" dirty="0">
                <a:solidFill>
                  <a:prstClr val="black"/>
                </a:solidFill>
                <a:latin typeface="Calibri"/>
              </a:rPr>
              <a:t>100% </a:t>
            </a:r>
            <a:r>
              <a:rPr lang="cs-CZ" altLang="ko-KR" sz="1600" dirty="0">
                <a:solidFill>
                  <a:prstClr val="black"/>
                </a:solidFill>
                <a:latin typeface="Calibri"/>
              </a:rPr>
              <a:t>v</a:t>
            </a:r>
            <a:r>
              <a:rPr lang="en-US" altLang="cs-CZ" sz="1600" dirty="0">
                <a:solidFill>
                  <a:prstClr val="black"/>
                </a:solidFill>
                <a:latin typeface="Calibri"/>
              </a:rPr>
              <a:t> anoxic</a:t>
            </a:r>
            <a:r>
              <a:rPr lang="cs-CZ" altLang="ko-KR" sz="1600" dirty="0" err="1">
                <a:solidFill>
                  <a:prstClr val="black"/>
                </a:solidFill>
                <a:latin typeface="Calibri"/>
              </a:rPr>
              <a:t>kých</a:t>
            </a:r>
            <a:r>
              <a:rPr lang="cs-CZ" altLang="ko-KR" sz="1600" dirty="0">
                <a:solidFill>
                  <a:prstClr val="black"/>
                </a:solidFill>
                <a:latin typeface="Calibri"/>
              </a:rPr>
              <a:t> vodách</a:t>
            </a:r>
            <a:r>
              <a:rPr lang="en-US" altLang="cs-CZ" sz="1600" dirty="0">
                <a:solidFill>
                  <a:prstClr val="black"/>
                </a:solidFill>
                <a:latin typeface="Calibri"/>
              </a:rPr>
              <a:t>. </a:t>
            </a:r>
            <a:r>
              <a:rPr lang="cs-CZ" altLang="ko-KR" sz="1600" dirty="0">
                <a:solidFill>
                  <a:prstClr val="black"/>
                </a:solidFill>
                <a:latin typeface="Calibri"/>
              </a:rPr>
              <a:t>Proč </a:t>
            </a:r>
            <a:r>
              <a:rPr lang="en-US" altLang="cs-CZ" sz="1600" dirty="0">
                <a:solidFill>
                  <a:prstClr val="black"/>
                </a:solidFill>
                <a:latin typeface="Calibri"/>
              </a:rPr>
              <a:t>?</a:t>
            </a:r>
            <a:endParaRPr lang="cs-CZ" altLang="ko-KR" sz="1600" dirty="0">
              <a:solidFill>
                <a:prstClr val="black"/>
              </a:solidFill>
              <a:latin typeface="Calibri"/>
            </a:endParaRPr>
          </a:p>
        </p:txBody>
      </p:sp>
      <p:sp>
        <p:nvSpPr>
          <p:cNvPr id="38916" name="AutoShape 4"/>
          <p:cNvSpPr>
            <a:spLocks noChangeArrowheads="1"/>
          </p:cNvSpPr>
          <p:nvPr/>
        </p:nvSpPr>
        <p:spPr bwMode="auto">
          <a:xfrm>
            <a:off x="539750" y="6021388"/>
            <a:ext cx="504825" cy="215900"/>
          </a:xfrm>
          <a:prstGeom prst="rightArrow">
            <a:avLst>
              <a:gd name="adj1" fmla="val 50000"/>
              <a:gd name="adj2" fmla="val 58456"/>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3477" name="Text Box 5"/>
          <p:cNvSpPr txBox="1">
            <a:spLocks noChangeArrowheads="1"/>
          </p:cNvSpPr>
          <p:nvPr/>
        </p:nvSpPr>
        <p:spPr bwMode="auto">
          <a:xfrm>
            <a:off x="1547664" y="5930900"/>
            <a:ext cx="612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dirty="0">
                <a:solidFill>
                  <a:srgbClr val="FF3300"/>
                </a:solidFill>
                <a:latin typeface="Calibri"/>
              </a:rPr>
              <a:t>Jenom málo protistů </a:t>
            </a:r>
            <a:r>
              <a:rPr lang="en-US" altLang="cs-CZ" sz="2000" dirty="0">
                <a:solidFill>
                  <a:srgbClr val="FF3300"/>
                </a:solidFill>
                <a:latin typeface="Calibri"/>
              </a:rPr>
              <a:t>(</a:t>
            </a:r>
            <a:r>
              <a:rPr lang="en-US" altLang="cs-CZ" sz="2000" dirty="0" err="1">
                <a:solidFill>
                  <a:srgbClr val="FF3300"/>
                </a:solidFill>
                <a:latin typeface="Calibri"/>
              </a:rPr>
              <a:t>eukaryot</a:t>
            </a:r>
            <a:r>
              <a:rPr lang="en-US" altLang="cs-CZ" sz="2000" dirty="0">
                <a:solidFill>
                  <a:srgbClr val="FF3300"/>
                </a:solidFill>
                <a:latin typeface="Calibri"/>
              </a:rPr>
              <a:t>) </a:t>
            </a:r>
            <a:r>
              <a:rPr lang="cs-CZ" altLang="ko-KR" sz="2000" dirty="0">
                <a:solidFill>
                  <a:srgbClr val="FF3300"/>
                </a:solidFill>
                <a:latin typeface="Calibri"/>
              </a:rPr>
              <a:t>může žít</a:t>
            </a:r>
            <a:r>
              <a:rPr lang="en-US" altLang="cs-CZ" sz="2000" dirty="0">
                <a:solidFill>
                  <a:srgbClr val="FF3300"/>
                </a:solidFill>
                <a:latin typeface="Calibri"/>
              </a:rPr>
              <a:t> </a:t>
            </a:r>
            <a:r>
              <a:rPr lang="cs-CZ" altLang="ko-KR" sz="2000" dirty="0">
                <a:solidFill>
                  <a:srgbClr val="FF3300"/>
                </a:solidFill>
                <a:latin typeface="Calibri"/>
              </a:rPr>
              <a:t>bez </a:t>
            </a:r>
            <a:r>
              <a:rPr lang="cs-CZ" altLang="ko-KR" sz="2000" dirty="0" smtClean="0">
                <a:solidFill>
                  <a:srgbClr val="FF3300"/>
                </a:solidFill>
                <a:latin typeface="Calibri"/>
              </a:rPr>
              <a:t>kyslíku</a:t>
            </a:r>
            <a:r>
              <a:rPr lang="en-US" altLang="cs-CZ" sz="2000" dirty="0" smtClean="0">
                <a:solidFill>
                  <a:prstClr val="black"/>
                </a:solidFill>
                <a:latin typeface="Calibri"/>
              </a:rPr>
              <a:t> </a:t>
            </a:r>
            <a:endParaRPr lang="en-US" altLang="cs-CZ" sz="2000" dirty="0">
              <a:solidFill>
                <a:prstClr val="black"/>
              </a:solidFill>
              <a:latin typeface="Calibri"/>
            </a:endParaRPr>
          </a:p>
        </p:txBody>
      </p:sp>
    </p:spTree>
    <p:extLst>
      <p:ext uri="{BB962C8B-B14F-4D97-AF65-F5344CB8AC3E}">
        <p14:creationId xmlns:p14="http://schemas.microsoft.com/office/powerpoint/2010/main" val="31522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552" y="260648"/>
            <a:ext cx="81372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800" b="1" dirty="0" smtClean="0">
                <a:solidFill>
                  <a:prstClr val="black"/>
                </a:solidFill>
                <a:latin typeface="Calibri"/>
              </a:rPr>
              <a:t>Děkuji za pozornost</a:t>
            </a:r>
            <a:endParaRPr lang="cs-CZ" altLang="ko-KR" sz="2800" b="1" dirty="0">
              <a:solidFill>
                <a:prstClr val="black"/>
              </a:solidFill>
              <a:latin typeface="Calibri"/>
            </a:endParaRPr>
          </a:p>
        </p:txBody>
      </p:sp>
      <p:pic>
        <p:nvPicPr>
          <p:cNvPr id="1026" name="Picture 2" descr="D:\Users\Uživatel\Desktop\FOTO\cylindrocarpon\hyfad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4269766" cy="32023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živatel\Desktop\FOTO\cylindrocarpon\livedeadhyf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723" y="3068960"/>
            <a:ext cx="4357331" cy="3267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6352149"/>
            <a:ext cx="4284662" cy="369332"/>
          </a:xfrm>
          <a:prstGeom prst="rect">
            <a:avLst/>
          </a:prstGeom>
          <a:noFill/>
        </p:spPr>
        <p:txBody>
          <a:bodyPr wrap="square" rtlCol="0">
            <a:spAutoFit/>
          </a:bodyPr>
          <a:lstStyle/>
          <a:p>
            <a:r>
              <a:rPr lang="cs-CZ" dirty="0" smtClean="0">
                <a:solidFill>
                  <a:prstClr val="black"/>
                </a:solidFill>
              </a:rPr>
              <a:t>Vlákna houby </a:t>
            </a:r>
            <a:r>
              <a:rPr lang="cs-CZ" dirty="0" err="1" smtClean="0">
                <a:solidFill>
                  <a:prstClr val="black"/>
                </a:solidFill>
              </a:rPr>
              <a:t>Cylindrocarpon</a:t>
            </a:r>
            <a:r>
              <a:rPr lang="cs-CZ" dirty="0" smtClean="0">
                <a:solidFill>
                  <a:prstClr val="black"/>
                </a:solidFill>
              </a:rPr>
              <a:t> v minerálce </a:t>
            </a:r>
            <a:r>
              <a:rPr lang="cs-CZ" dirty="0" smtClean="0">
                <a:solidFill>
                  <a:prstClr val="black"/>
                </a:solidFill>
                <a:sym typeface="Wingdings" panose="05000000000000000000" pitchFamily="2" charset="2"/>
              </a:rPr>
              <a:t></a:t>
            </a:r>
            <a:endParaRPr lang="en-GB" dirty="0">
              <a:solidFill>
                <a:prstClr val="black"/>
              </a:solidFill>
            </a:endParaRPr>
          </a:p>
        </p:txBody>
      </p:sp>
    </p:spTree>
    <p:extLst>
      <p:ext uri="{BB962C8B-B14F-4D97-AF65-F5344CB8AC3E}">
        <p14:creationId xmlns:p14="http://schemas.microsoft.com/office/powerpoint/2010/main" val="1441628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Autofit/>
          </a:bodyPr>
          <a:lstStyle/>
          <a:p>
            <a:r>
              <a:rPr lang="cs-CZ" sz="3200" dirty="0" smtClean="0"/>
              <a:t>Jak vznikla první buňka</a:t>
            </a:r>
            <a:endParaRPr lang="cs-CZ" sz="3200" dirty="0"/>
          </a:p>
        </p:txBody>
      </p:sp>
      <p:sp>
        <p:nvSpPr>
          <p:cNvPr id="3" name="Zástupný symbol pro obsah 2"/>
          <p:cNvSpPr>
            <a:spLocks noGrp="1"/>
          </p:cNvSpPr>
          <p:nvPr>
            <p:ph idx="1"/>
          </p:nvPr>
        </p:nvSpPr>
        <p:spPr>
          <a:xfrm>
            <a:off x="395536" y="620688"/>
            <a:ext cx="8229600" cy="5688632"/>
          </a:xfrm>
        </p:spPr>
        <p:txBody>
          <a:bodyPr>
            <a:normAutofit/>
          </a:bodyPr>
          <a:lstStyle/>
          <a:p>
            <a:r>
              <a:rPr lang="cs-CZ" sz="1600" dirty="0" smtClean="0"/>
              <a:t>před vznikem života se v prostředí pravděpodobně kumulovaly </a:t>
            </a:r>
            <a:r>
              <a:rPr lang="cs-CZ" sz="1600" dirty="0" err="1" smtClean="0"/>
              <a:t>org.látky</a:t>
            </a:r>
            <a:endParaRPr lang="cs-CZ" sz="1600" dirty="0" smtClean="0"/>
          </a:p>
          <a:p>
            <a:endParaRPr lang="cs-CZ" sz="1600" dirty="0" smtClean="0"/>
          </a:p>
          <a:p>
            <a:r>
              <a:rPr lang="cs-CZ" sz="1600" dirty="0" smtClean="0"/>
              <a:t>Koch a Silver (2005) - </a:t>
            </a:r>
            <a:r>
              <a:rPr lang="cs-CZ" sz="1600" dirty="0" err="1" smtClean="0"/>
              <a:t>preobické</a:t>
            </a:r>
            <a:r>
              <a:rPr lang="cs-CZ" sz="1600" dirty="0" smtClean="0"/>
              <a:t> </a:t>
            </a:r>
            <a:r>
              <a:rPr lang="cs-CZ" sz="1600" dirty="0" err="1" smtClean="0"/>
              <a:t>vezikulum</a:t>
            </a:r>
            <a:r>
              <a:rPr lang="cs-CZ" sz="1600" dirty="0" smtClean="0"/>
              <a:t> , obsahující </a:t>
            </a:r>
            <a:r>
              <a:rPr lang="cs-CZ" sz="1600" dirty="0" err="1" smtClean="0"/>
              <a:t>nukl.kyselinu</a:t>
            </a:r>
            <a:r>
              <a:rPr lang="cs-CZ" sz="1600" dirty="0" smtClean="0"/>
              <a:t> uvnitř, zajištující  iontovou výměnu přes membránou tvořenou lipidy (odlišná struktura než dnes)</a:t>
            </a:r>
          </a:p>
          <a:p>
            <a:r>
              <a:rPr lang="cs-CZ" sz="1600" dirty="0" smtClean="0"/>
              <a:t>bez požadavku na metabolické enzymy, ATP, ribozomy, proteiny, DNA</a:t>
            </a:r>
          </a:p>
          <a:p>
            <a:endParaRPr lang="cs-CZ"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12143"/>
            <a:ext cx="4720758" cy="364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1813" y="6309320"/>
            <a:ext cx="8972187" cy="276999"/>
          </a:xfrm>
          <a:prstGeom prst="rect">
            <a:avLst/>
          </a:prstGeom>
          <a:noFill/>
        </p:spPr>
        <p:txBody>
          <a:bodyPr wrap="square" rtlCol="0">
            <a:spAutoFit/>
          </a:bodyPr>
          <a:lstStyle/>
          <a:p>
            <a:pPr lvl="0"/>
            <a:r>
              <a:rPr lang="en-GB" sz="1200" b="1" dirty="0" smtClean="0">
                <a:solidFill>
                  <a:prstClr val="black"/>
                </a:solidFill>
              </a:rPr>
              <a:t>(Credit</a:t>
            </a:r>
            <a:r>
              <a:rPr lang="en-GB" sz="1200" b="1" dirty="0">
                <a:solidFill>
                  <a:prstClr val="black"/>
                </a:solidFill>
              </a:rPr>
              <a:t>: Janet </a:t>
            </a:r>
            <a:r>
              <a:rPr lang="en-GB" sz="1200" b="1" dirty="0" err="1">
                <a:solidFill>
                  <a:prstClr val="black"/>
                </a:solidFill>
              </a:rPr>
              <a:t>Iwasa</a:t>
            </a:r>
            <a:r>
              <a:rPr lang="en-GB" sz="1200" b="1" dirty="0">
                <a:solidFill>
                  <a:prstClr val="black"/>
                </a:solidFill>
              </a:rPr>
              <a:t>, </a:t>
            </a:r>
            <a:r>
              <a:rPr lang="en-GB" sz="1200" b="1" dirty="0" err="1">
                <a:solidFill>
                  <a:prstClr val="black"/>
                </a:solidFill>
              </a:rPr>
              <a:t>Szostak</a:t>
            </a:r>
            <a:r>
              <a:rPr lang="en-GB" sz="1200" b="1" dirty="0">
                <a:solidFill>
                  <a:prstClr val="black"/>
                </a:solidFill>
              </a:rPr>
              <a:t> Laboratory, Harvard Medical School and Massachusetts General Hospital) </a:t>
            </a:r>
          </a:p>
        </p:txBody>
      </p:sp>
      <p:sp>
        <p:nvSpPr>
          <p:cNvPr id="7" name="Obdélník 6"/>
          <p:cNvSpPr/>
          <p:nvPr/>
        </p:nvSpPr>
        <p:spPr>
          <a:xfrm>
            <a:off x="5274968" y="4900081"/>
            <a:ext cx="3456384" cy="1115690"/>
          </a:xfrm>
          <a:prstGeom prst="rect">
            <a:avLst/>
          </a:prstGeom>
        </p:spPr>
        <p:txBody>
          <a:bodyPr wrap="square">
            <a:spAutoFit/>
          </a:bodyPr>
          <a:lstStyle/>
          <a:p>
            <a:r>
              <a:rPr lang="en-GB" sz="1050" dirty="0" smtClean="0"/>
              <a:t> </a:t>
            </a:r>
            <a:endParaRPr lang="en-GB" sz="1050" dirty="0"/>
          </a:p>
          <a:p>
            <a:pPr marL="285750" indent="-285750">
              <a:buFont typeface="Arial" panose="020B0604020202020204" pitchFamily="34" charset="0"/>
              <a:buChar char="•"/>
            </a:pPr>
            <a:r>
              <a:rPr lang="cs-CZ" sz="1400" dirty="0" smtClean="0"/>
              <a:t>podle koncentrace a pH okolí se micely můžou spájet a vytvářet 2-vrstvé membránové plochy – tvoří kulovité objekty -  váčky, </a:t>
            </a:r>
            <a:r>
              <a:rPr lang="en-GB" sz="1400" dirty="0" err="1" smtClean="0"/>
              <a:t>vezikula</a:t>
            </a:r>
            <a:r>
              <a:rPr lang="cs-CZ" sz="1400" dirty="0" smtClean="0"/>
              <a:t> </a:t>
            </a:r>
            <a:endParaRPr lang="en-GB" sz="1400" dirty="0"/>
          </a:p>
        </p:txBody>
      </p:sp>
      <p:sp>
        <p:nvSpPr>
          <p:cNvPr id="4" name="TextovéPole 3"/>
          <p:cNvSpPr txBox="1"/>
          <p:nvPr/>
        </p:nvSpPr>
        <p:spPr>
          <a:xfrm>
            <a:off x="5222545" y="2278377"/>
            <a:ext cx="3392300" cy="2677656"/>
          </a:xfrm>
          <a:prstGeom prst="rect">
            <a:avLst/>
          </a:prstGeom>
          <a:noFill/>
        </p:spPr>
        <p:txBody>
          <a:bodyPr wrap="square" rtlCol="0">
            <a:spAutoFit/>
          </a:bodyPr>
          <a:lstStyle/>
          <a:p>
            <a:pPr marL="285750" indent="-285750">
              <a:buFont typeface="Arial" panose="020B0604020202020204" pitchFamily="34" charset="0"/>
              <a:buChar char="•"/>
            </a:pPr>
            <a:r>
              <a:rPr lang="cs-CZ" sz="1400" dirty="0" smtClean="0"/>
              <a:t>m</a:t>
            </a:r>
            <a:r>
              <a:rPr lang="en-GB" sz="1400" dirty="0" err="1" smtClean="0"/>
              <a:t>odel</a:t>
            </a:r>
            <a:r>
              <a:rPr lang="en-GB" sz="1400" dirty="0" smtClean="0"/>
              <a:t> </a:t>
            </a:r>
            <a:r>
              <a:rPr lang="en-GB" sz="1400" dirty="0" err="1"/>
              <a:t>protobunky</a:t>
            </a:r>
            <a:r>
              <a:rPr lang="en-GB" sz="1400" dirty="0"/>
              <a:t> s </a:t>
            </a:r>
            <a:r>
              <a:rPr lang="en-GB" sz="1400" dirty="0" err="1"/>
              <a:t>průměrem</a:t>
            </a:r>
            <a:r>
              <a:rPr lang="en-GB" sz="1400" dirty="0"/>
              <a:t> 100 </a:t>
            </a:r>
            <a:r>
              <a:rPr lang="en-GB" sz="1400" dirty="0" err="1"/>
              <a:t>nanometrů</a:t>
            </a:r>
            <a:r>
              <a:rPr lang="en-GB" sz="1400" dirty="0"/>
              <a:t> </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en-GB" sz="1400" dirty="0" smtClean="0"/>
              <a:t> </a:t>
            </a:r>
            <a:r>
              <a:rPr lang="cs-CZ" sz="1400" dirty="0" err="1" smtClean="0"/>
              <a:t>p</a:t>
            </a:r>
            <a:r>
              <a:rPr lang="en-GB" sz="1400" dirty="0" err="1" smtClean="0"/>
              <a:t>ovrchová</a:t>
            </a:r>
            <a:r>
              <a:rPr lang="en-GB" sz="1400" dirty="0" smtClean="0"/>
              <a:t> </a:t>
            </a:r>
            <a:r>
              <a:rPr lang="en-GB" sz="1400" dirty="0" err="1"/>
              <a:t>membrána</a:t>
            </a:r>
            <a:r>
              <a:rPr lang="en-GB" sz="1400" dirty="0"/>
              <a:t>, </a:t>
            </a:r>
            <a:r>
              <a:rPr lang="en-GB" sz="1400" dirty="0" err="1"/>
              <a:t>tvořená</a:t>
            </a:r>
            <a:r>
              <a:rPr lang="en-GB" sz="1400" dirty="0"/>
              <a:t> </a:t>
            </a:r>
            <a:r>
              <a:rPr lang="en-GB" sz="1400" dirty="0" err="1"/>
              <a:t>molekulami</a:t>
            </a:r>
            <a:r>
              <a:rPr lang="en-GB" sz="1400" dirty="0"/>
              <a:t> </a:t>
            </a:r>
            <a:r>
              <a:rPr lang="en-GB" sz="1400" dirty="0" err="1"/>
              <a:t>mastných</a:t>
            </a:r>
            <a:r>
              <a:rPr lang="en-GB" sz="1400" dirty="0"/>
              <a:t> </a:t>
            </a:r>
            <a:r>
              <a:rPr lang="en-GB" sz="1400" dirty="0" err="1"/>
              <a:t>kyselin</a:t>
            </a:r>
            <a:r>
              <a:rPr lang="en-GB" sz="1400" dirty="0"/>
              <a:t>, </a:t>
            </a:r>
            <a:r>
              <a:rPr lang="en-GB" sz="1400" dirty="0" err="1"/>
              <a:t>umožňuje</a:t>
            </a:r>
            <a:r>
              <a:rPr lang="en-GB" sz="1400" dirty="0"/>
              <a:t> </a:t>
            </a:r>
            <a:r>
              <a:rPr lang="en-GB" sz="1400" dirty="0" err="1"/>
              <a:t>živinám</a:t>
            </a:r>
            <a:r>
              <a:rPr lang="en-GB" sz="1400" dirty="0"/>
              <a:t> a </a:t>
            </a:r>
            <a:r>
              <a:rPr lang="en-GB" sz="1400" dirty="0" err="1"/>
              <a:t>nukleotidům</a:t>
            </a:r>
            <a:r>
              <a:rPr lang="en-GB" sz="1400" dirty="0"/>
              <a:t> </a:t>
            </a:r>
            <a:r>
              <a:rPr lang="en-GB" sz="1400" dirty="0" err="1"/>
              <a:t>přecházet</a:t>
            </a:r>
            <a:r>
              <a:rPr lang="en-GB" sz="1400" dirty="0"/>
              <a:t> do </a:t>
            </a:r>
            <a:r>
              <a:rPr lang="en-GB" sz="1400" dirty="0" err="1"/>
              <a:t>bunky</a:t>
            </a:r>
            <a:r>
              <a:rPr lang="en-GB" sz="1400" dirty="0"/>
              <a:t> a </a:t>
            </a:r>
            <a:r>
              <a:rPr lang="en-GB" sz="1400" dirty="0" err="1"/>
              <a:t>podílet</a:t>
            </a:r>
            <a:r>
              <a:rPr lang="en-GB" sz="1400" dirty="0"/>
              <a:t> se </a:t>
            </a:r>
            <a:r>
              <a:rPr lang="en-GB" sz="1400" dirty="0" err="1"/>
              <a:t>na</a:t>
            </a:r>
            <a:r>
              <a:rPr lang="en-GB" sz="1400" dirty="0"/>
              <a:t> </a:t>
            </a:r>
            <a:r>
              <a:rPr lang="en-GB" sz="1400" dirty="0" err="1"/>
              <a:t>neenzymatickém</a:t>
            </a:r>
            <a:r>
              <a:rPr lang="en-GB" sz="1400" dirty="0"/>
              <a:t> </a:t>
            </a:r>
            <a:r>
              <a:rPr lang="en-GB" sz="1400" dirty="0" err="1"/>
              <a:t>kopírovaní</a:t>
            </a:r>
            <a:r>
              <a:rPr lang="en-GB" sz="1400" dirty="0"/>
              <a:t> DNA </a:t>
            </a:r>
            <a:r>
              <a:rPr lang="en-GB" sz="1400" dirty="0" err="1"/>
              <a:t>uvnitř</a:t>
            </a:r>
            <a:r>
              <a:rPr lang="en-GB" sz="1400" dirty="0"/>
              <a:t> </a:t>
            </a:r>
            <a:r>
              <a:rPr lang="en-GB" sz="1400" dirty="0" err="1" smtClean="0"/>
              <a:t>bunky</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cs-CZ" sz="1400" dirty="0"/>
              <a:t>p</a:t>
            </a:r>
            <a:r>
              <a:rPr lang="en-GB" sz="1400" dirty="0" smtClean="0"/>
              <a:t>o </a:t>
            </a:r>
            <a:r>
              <a:rPr lang="en-GB" sz="1400" dirty="0" err="1"/>
              <a:t>vytvoření</a:t>
            </a:r>
            <a:r>
              <a:rPr lang="en-GB" sz="1400" dirty="0"/>
              <a:t>  </a:t>
            </a:r>
            <a:r>
              <a:rPr lang="en-GB" sz="1400" dirty="0" err="1"/>
              <a:t>nového</a:t>
            </a:r>
            <a:r>
              <a:rPr lang="en-GB" sz="1400" dirty="0"/>
              <a:t> </a:t>
            </a:r>
            <a:r>
              <a:rPr lang="en-GB" sz="1400" dirty="0" err="1"/>
              <a:t>vlákna</a:t>
            </a:r>
            <a:r>
              <a:rPr lang="en-GB" sz="1400" dirty="0"/>
              <a:t> DNA je </a:t>
            </a:r>
            <a:r>
              <a:rPr lang="en-GB" sz="1400" dirty="0" err="1"/>
              <a:t>membrána</a:t>
            </a:r>
            <a:r>
              <a:rPr lang="en-GB" sz="1400" dirty="0"/>
              <a:t> </a:t>
            </a:r>
            <a:r>
              <a:rPr lang="en-GB" sz="1400" dirty="0" err="1"/>
              <a:t>zpět</a:t>
            </a:r>
            <a:r>
              <a:rPr lang="en-GB" sz="1400" dirty="0"/>
              <a:t> </a:t>
            </a:r>
            <a:r>
              <a:rPr lang="en-GB" sz="1400" dirty="0" err="1"/>
              <a:t>už</a:t>
            </a:r>
            <a:r>
              <a:rPr lang="en-GB" sz="1400" dirty="0"/>
              <a:t> </a:t>
            </a:r>
            <a:r>
              <a:rPr lang="en-GB" sz="1400" dirty="0" err="1"/>
              <a:t>neprůchodná</a:t>
            </a:r>
            <a:r>
              <a:rPr lang="en-GB" sz="1400" dirty="0"/>
              <a:t> – DNA proto </a:t>
            </a:r>
            <a:r>
              <a:rPr lang="en-GB" sz="1400" dirty="0" err="1"/>
              <a:t>zůstáva</a:t>
            </a:r>
            <a:r>
              <a:rPr lang="en-GB" sz="1400" dirty="0"/>
              <a:t> v </a:t>
            </a:r>
            <a:r>
              <a:rPr lang="en-GB" sz="1400" dirty="0" err="1" smtClean="0"/>
              <a:t>protobuňce</a:t>
            </a:r>
            <a:endParaRPr lang="en-GB" sz="1400" dirty="0"/>
          </a:p>
        </p:txBody>
      </p:sp>
    </p:spTree>
    <p:extLst>
      <p:ext uri="{BB962C8B-B14F-4D97-AF65-F5344CB8AC3E}">
        <p14:creationId xmlns:p14="http://schemas.microsoft.com/office/powerpoint/2010/main" val="1359783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188641"/>
            <a:ext cx="8229600" cy="3794590"/>
          </a:xfrm>
        </p:spPr>
        <p:txBody>
          <a:bodyPr>
            <a:normAutofit lnSpcReduction="10000"/>
          </a:bodyPr>
          <a:lstStyle/>
          <a:p>
            <a:pPr marL="0" indent="0">
              <a:buNone/>
            </a:pPr>
            <a:r>
              <a:rPr lang="en-GB" sz="1600" b="1" dirty="0" smtClean="0"/>
              <a:t>R</a:t>
            </a:r>
            <a:r>
              <a:rPr lang="cs-CZ" sz="1600" b="1" dirty="0" smtClean="0"/>
              <a:t>i</a:t>
            </a:r>
            <a:r>
              <a:rPr lang="en-GB" sz="1600" b="1" dirty="0" smtClean="0"/>
              <a:t>BOZYM </a:t>
            </a:r>
            <a:r>
              <a:rPr lang="en-GB" sz="1600" dirty="0" smtClean="0"/>
              <a:t>– </a:t>
            </a:r>
            <a:r>
              <a:rPr lang="en-GB" sz="1600" dirty="0" err="1"/>
              <a:t>autokatalytická</a:t>
            </a:r>
            <a:r>
              <a:rPr lang="en-GB" sz="1600" dirty="0"/>
              <a:t> </a:t>
            </a:r>
            <a:r>
              <a:rPr lang="en-GB" sz="1600" dirty="0" err="1"/>
              <a:t>ssRNA</a:t>
            </a:r>
            <a:r>
              <a:rPr lang="en-GB" sz="1600" dirty="0"/>
              <a:t> s  </a:t>
            </a:r>
            <a:r>
              <a:rPr lang="en-GB" sz="1600" dirty="0" err="1"/>
              <a:t>sebereplikační</a:t>
            </a:r>
            <a:r>
              <a:rPr lang="en-GB" sz="1600" dirty="0"/>
              <a:t> </a:t>
            </a:r>
            <a:r>
              <a:rPr lang="en-GB" sz="1600" dirty="0" err="1" smtClean="0"/>
              <a:t>schopností</a:t>
            </a:r>
            <a:endParaRPr lang="cs-CZ" sz="1600" dirty="0" smtClean="0"/>
          </a:p>
          <a:p>
            <a:pPr marL="0" indent="0">
              <a:buNone/>
            </a:pPr>
            <a:endParaRPr lang="cs-CZ" sz="1600" dirty="0" smtClean="0"/>
          </a:p>
          <a:p>
            <a:r>
              <a:rPr lang="cs-CZ" sz="1600" dirty="0"/>
              <a:t> první živé systémy na Zemi "nahé" </a:t>
            </a:r>
            <a:r>
              <a:rPr lang="cs-CZ" sz="1600" dirty="0" err="1"/>
              <a:t>samoreplikující</a:t>
            </a:r>
            <a:r>
              <a:rPr lang="cs-CZ" sz="1600" dirty="0"/>
              <a:t> se molekuly RNA bez </a:t>
            </a:r>
            <a:r>
              <a:rPr lang="cs-CZ" sz="1600" dirty="0" smtClean="0"/>
              <a:t>membrány</a:t>
            </a:r>
          </a:p>
          <a:p>
            <a:endParaRPr lang="cs-CZ" sz="1600" dirty="0" smtClean="0"/>
          </a:p>
          <a:p>
            <a:r>
              <a:rPr lang="cs-CZ" sz="1600" dirty="0"/>
              <a:t>r</a:t>
            </a:r>
            <a:r>
              <a:rPr lang="cs-CZ" sz="1600" dirty="0" smtClean="0"/>
              <a:t>ibonukleová </a:t>
            </a:r>
            <a:r>
              <a:rPr lang="cs-CZ" sz="1600" dirty="0"/>
              <a:t>kyselina zajišťovala současně přenos genetické informace i katalýzu biochemických </a:t>
            </a:r>
            <a:r>
              <a:rPr lang="cs-CZ" sz="1600" dirty="0" smtClean="0"/>
              <a:t>reakcí</a:t>
            </a:r>
          </a:p>
          <a:p>
            <a:endParaRPr lang="cs-CZ" sz="1600" dirty="0" smtClean="0"/>
          </a:p>
          <a:p>
            <a:r>
              <a:rPr lang="en-GB" sz="1600" dirty="0" err="1" smtClean="0"/>
              <a:t>energie</a:t>
            </a:r>
            <a:r>
              <a:rPr lang="en-GB" sz="1600" dirty="0" smtClean="0"/>
              <a:t> </a:t>
            </a:r>
            <a:r>
              <a:rPr lang="en-GB" sz="1600" dirty="0" err="1"/>
              <a:t>získávána</a:t>
            </a:r>
            <a:r>
              <a:rPr lang="en-GB" sz="1600" dirty="0"/>
              <a:t> </a:t>
            </a:r>
            <a:r>
              <a:rPr lang="en-GB" sz="1600" dirty="0" err="1"/>
              <a:t>nejspíš</a:t>
            </a:r>
            <a:r>
              <a:rPr lang="en-GB" sz="1600" dirty="0"/>
              <a:t> </a:t>
            </a:r>
            <a:r>
              <a:rPr lang="en-GB" sz="1600" dirty="0" err="1"/>
              <a:t>oxidací</a:t>
            </a:r>
            <a:r>
              <a:rPr lang="en-GB" sz="1600" dirty="0"/>
              <a:t> </a:t>
            </a:r>
            <a:r>
              <a:rPr lang="en-GB" sz="1600" dirty="0" err="1"/>
              <a:t>anorg</a:t>
            </a:r>
            <a:r>
              <a:rPr lang="en-GB" sz="1600" dirty="0"/>
              <a:t>. </a:t>
            </a:r>
            <a:r>
              <a:rPr lang="en-GB" sz="1600" dirty="0" err="1"/>
              <a:t>látek</a:t>
            </a:r>
            <a:r>
              <a:rPr lang="en-GB" sz="1600" dirty="0"/>
              <a:t> (H2S+FeS = FeS2+H2) </a:t>
            </a:r>
            <a:r>
              <a:rPr lang="en-GB" sz="1600" dirty="0" err="1"/>
              <a:t>mohla</a:t>
            </a:r>
            <a:r>
              <a:rPr lang="en-GB" sz="1600" dirty="0"/>
              <a:t> </a:t>
            </a:r>
            <a:r>
              <a:rPr lang="en-GB" sz="1600" dirty="0" err="1"/>
              <a:t>poskytnou</a:t>
            </a:r>
            <a:r>
              <a:rPr lang="en-GB" sz="1600" dirty="0"/>
              <a:t> </a:t>
            </a:r>
            <a:r>
              <a:rPr lang="en-GB" sz="1600" dirty="0" err="1"/>
              <a:t>potenciál</a:t>
            </a:r>
            <a:r>
              <a:rPr lang="en-GB" sz="1600" dirty="0"/>
              <a:t> pro </a:t>
            </a:r>
            <a:r>
              <a:rPr lang="en-GB" sz="1600" dirty="0" err="1"/>
              <a:t>různé</a:t>
            </a:r>
            <a:r>
              <a:rPr lang="en-GB" sz="1600" dirty="0"/>
              <a:t> </a:t>
            </a:r>
            <a:r>
              <a:rPr lang="en-GB" sz="1600" dirty="0" err="1"/>
              <a:t>reakce</a:t>
            </a:r>
            <a:r>
              <a:rPr lang="en-GB" sz="1600" dirty="0"/>
              <a:t>  </a:t>
            </a:r>
            <a:r>
              <a:rPr lang="en-GB" sz="1600" dirty="0" err="1"/>
              <a:t>včetně</a:t>
            </a:r>
            <a:r>
              <a:rPr lang="en-GB" sz="1600" dirty="0"/>
              <a:t>  </a:t>
            </a:r>
            <a:r>
              <a:rPr lang="en-GB" sz="1600" dirty="0" err="1"/>
              <a:t>iontového</a:t>
            </a:r>
            <a:r>
              <a:rPr lang="en-GB" sz="1600" dirty="0"/>
              <a:t> </a:t>
            </a:r>
            <a:r>
              <a:rPr lang="en-GB" sz="1600" dirty="0" err="1"/>
              <a:t>přenosu</a:t>
            </a:r>
            <a:r>
              <a:rPr lang="en-GB" sz="1600" dirty="0"/>
              <a:t> </a:t>
            </a:r>
            <a:r>
              <a:rPr lang="en-GB" sz="1600" dirty="0" err="1"/>
              <a:t>přes</a:t>
            </a:r>
            <a:r>
              <a:rPr lang="en-GB" sz="1600" dirty="0"/>
              <a:t> </a:t>
            </a:r>
            <a:r>
              <a:rPr lang="en-GB" sz="1600" dirty="0" err="1" smtClean="0"/>
              <a:t>membránu</a:t>
            </a:r>
            <a:endParaRPr lang="cs-CZ" sz="1600" dirty="0" smtClean="0"/>
          </a:p>
          <a:p>
            <a:endParaRPr lang="en-GB" sz="1600" dirty="0"/>
          </a:p>
          <a:p>
            <a:r>
              <a:rPr lang="en-GB" sz="1600" dirty="0" err="1"/>
              <a:t>vezikula</a:t>
            </a:r>
            <a:r>
              <a:rPr lang="en-GB" sz="1600" dirty="0"/>
              <a:t> se </a:t>
            </a:r>
            <a:r>
              <a:rPr lang="en-GB" sz="1600" dirty="0" err="1"/>
              <a:t>vyvinula</a:t>
            </a:r>
            <a:r>
              <a:rPr lang="en-GB" sz="1600" dirty="0"/>
              <a:t> v </a:t>
            </a:r>
            <a:r>
              <a:rPr lang="en-GB" sz="1600" dirty="0" err="1"/>
              <a:t>bunku</a:t>
            </a:r>
            <a:r>
              <a:rPr lang="en-GB" sz="1600" dirty="0"/>
              <a:t> </a:t>
            </a:r>
            <a:r>
              <a:rPr lang="en-GB" sz="1600" dirty="0" err="1"/>
              <a:t>až</a:t>
            </a:r>
            <a:r>
              <a:rPr lang="en-GB" sz="1600" dirty="0"/>
              <a:t> </a:t>
            </a:r>
            <a:r>
              <a:rPr lang="en-GB" sz="1600" dirty="0" err="1"/>
              <a:t>po</a:t>
            </a:r>
            <a:r>
              <a:rPr lang="en-GB" sz="1600" dirty="0"/>
              <a:t> </a:t>
            </a:r>
            <a:r>
              <a:rPr lang="en-GB" sz="1600" dirty="0" err="1"/>
              <a:t>získání</a:t>
            </a:r>
            <a:r>
              <a:rPr lang="en-GB" sz="1600" dirty="0"/>
              <a:t> DNA, </a:t>
            </a:r>
            <a:r>
              <a:rPr lang="en-GB" sz="1600" dirty="0" err="1"/>
              <a:t>proteinů</a:t>
            </a:r>
            <a:r>
              <a:rPr lang="en-GB" sz="1600" dirty="0"/>
              <a:t>, </a:t>
            </a:r>
            <a:r>
              <a:rPr lang="en-GB" sz="1600" dirty="0" err="1"/>
              <a:t>ribozomů</a:t>
            </a:r>
            <a:r>
              <a:rPr lang="en-GB" sz="1600" dirty="0"/>
              <a:t>, </a:t>
            </a:r>
            <a:r>
              <a:rPr lang="en-GB" sz="1600" dirty="0" err="1"/>
              <a:t>enzymů</a:t>
            </a:r>
            <a:r>
              <a:rPr lang="en-GB" sz="1600" dirty="0"/>
              <a:t>, ATP</a:t>
            </a:r>
            <a:r>
              <a:rPr lang="en-GB" sz="1600" dirty="0" smtClean="0"/>
              <a:t>…</a:t>
            </a:r>
            <a:endParaRPr lang="cs-CZ" sz="1600" dirty="0" smtClean="0"/>
          </a:p>
          <a:p>
            <a:endParaRPr lang="en-GB" sz="1600" dirty="0"/>
          </a:p>
          <a:p>
            <a:r>
              <a:rPr lang="en-GB" sz="1600" dirty="0" err="1"/>
              <a:t>primární</a:t>
            </a:r>
            <a:r>
              <a:rPr lang="en-GB" sz="1600" dirty="0"/>
              <a:t> </a:t>
            </a:r>
            <a:r>
              <a:rPr lang="en-GB" sz="1600" dirty="0" err="1"/>
              <a:t>přítomnost</a:t>
            </a:r>
            <a:r>
              <a:rPr lang="en-GB" sz="1600" dirty="0"/>
              <a:t> RNA </a:t>
            </a:r>
            <a:r>
              <a:rPr lang="en-GB" sz="1600" dirty="0" err="1"/>
              <a:t>ve</a:t>
            </a:r>
            <a:r>
              <a:rPr lang="en-GB" sz="1600" dirty="0"/>
              <a:t> </a:t>
            </a:r>
            <a:r>
              <a:rPr lang="en-GB" sz="1600" dirty="0" err="1"/>
              <a:t>vezikulu</a:t>
            </a:r>
            <a:r>
              <a:rPr lang="en-GB" sz="1600" dirty="0"/>
              <a:t> </a:t>
            </a:r>
            <a:r>
              <a:rPr lang="en-GB" sz="1600" dirty="0" err="1"/>
              <a:t>mohla</a:t>
            </a:r>
            <a:r>
              <a:rPr lang="en-GB" sz="1600" dirty="0"/>
              <a:t> </a:t>
            </a:r>
            <a:r>
              <a:rPr lang="en-GB" sz="1600" dirty="0" err="1"/>
              <a:t>být</a:t>
            </a:r>
            <a:r>
              <a:rPr lang="en-GB" sz="1600" dirty="0"/>
              <a:t> </a:t>
            </a:r>
            <a:r>
              <a:rPr lang="en-GB" sz="1600" dirty="0" err="1"/>
              <a:t>užitečná</a:t>
            </a:r>
            <a:r>
              <a:rPr lang="en-GB" sz="1600" dirty="0"/>
              <a:t>, </a:t>
            </a:r>
            <a:r>
              <a:rPr lang="en-GB" sz="1600" dirty="0" err="1"/>
              <a:t>protože</a:t>
            </a:r>
            <a:r>
              <a:rPr lang="en-GB" sz="1600" dirty="0"/>
              <a:t> RNA </a:t>
            </a:r>
            <a:r>
              <a:rPr lang="en-GB" sz="1600" dirty="0" err="1"/>
              <a:t>nese</a:t>
            </a:r>
            <a:r>
              <a:rPr lang="en-GB" sz="1600" dirty="0"/>
              <a:t> </a:t>
            </a:r>
            <a:r>
              <a:rPr lang="en-GB" sz="1600" dirty="0" err="1"/>
              <a:t>el.náboj</a:t>
            </a:r>
            <a:r>
              <a:rPr lang="en-GB" sz="1600" dirty="0"/>
              <a:t>  a </a:t>
            </a:r>
            <a:r>
              <a:rPr lang="en-GB" sz="1600" dirty="0" err="1"/>
              <a:t>může</a:t>
            </a:r>
            <a:r>
              <a:rPr lang="en-GB" sz="1600" dirty="0"/>
              <a:t> </a:t>
            </a:r>
            <a:r>
              <a:rPr lang="en-GB" sz="1600" dirty="0" err="1"/>
              <a:t>nespecificky</a:t>
            </a:r>
            <a:r>
              <a:rPr lang="en-GB" sz="1600" dirty="0"/>
              <a:t> </a:t>
            </a:r>
            <a:r>
              <a:rPr lang="en-GB" sz="1600" dirty="0" err="1"/>
              <a:t>vázat</a:t>
            </a:r>
            <a:r>
              <a:rPr lang="en-GB" sz="1600" dirty="0"/>
              <a:t> </a:t>
            </a:r>
            <a:r>
              <a:rPr lang="en-GB" sz="1600" dirty="0" err="1"/>
              <a:t>proteiny</a:t>
            </a:r>
            <a:r>
              <a:rPr lang="en-GB" sz="1600" dirty="0"/>
              <a:t> a </a:t>
            </a:r>
            <a:r>
              <a:rPr lang="en-GB" sz="1600" dirty="0" err="1"/>
              <a:t>malé</a:t>
            </a:r>
            <a:r>
              <a:rPr lang="en-GB" sz="1600" dirty="0"/>
              <a:t> </a:t>
            </a:r>
            <a:r>
              <a:rPr lang="en-GB" sz="1600" dirty="0" err="1" smtClean="0"/>
              <a:t>org.molekuly</a:t>
            </a:r>
            <a:endParaRPr lang="en-GB" sz="16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929685" y="3727500"/>
            <a:ext cx="21431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39552" y="4470687"/>
            <a:ext cx="4176464" cy="250530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1600" dirty="0" err="1">
                <a:solidFill>
                  <a:prstClr val="black"/>
                </a:solidFill>
              </a:rPr>
              <a:t>záměna</a:t>
            </a:r>
            <a:r>
              <a:rPr lang="en-GB" sz="1600" dirty="0">
                <a:solidFill>
                  <a:prstClr val="black"/>
                </a:solidFill>
              </a:rPr>
              <a:t> DNA </a:t>
            </a:r>
            <a:r>
              <a:rPr lang="en-GB" sz="1600" dirty="0" err="1">
                <a:solidFill>
                  <a:prstClr val="black"/>
                </a:solidFill>
              </a:rPr>
              <a:t>za</a:t>
            </a:r>
            <a:r>
              <a:rPr lang="en-GB" sz="1600" dirty="0">
                <a:solidFill>
                  <a:prstClr val="black"/>
                </a:solidFill>
              </a:rPr>
              <a:t> RNA </a:t>
            </a:r>
            <a:r>
              <a:rPr lang="en-GB" sz="1600" dirty="0" err="1">
                <a:solidFill>
                  <a:prstClr val="black"/>
                </a:solidFill>
              </a:rPr>
              <a:t>moudrá</a:t>
            </a:r>
            <a:r>
              <a:rPr lang="en-GB" sz="1600" dirty="0">
                <a:solidFill>
                  <a:prstClr val="black"/>
                </a:solidFill>
              </a:rPr>
              <a:t>, </a:t>
            </a:r>
            <a:r>
              <a:rPr lang="en-GB" sz="1600" dirty="0" err="1">
                <a:solidFill>
                  <a:prstClr val="black"/>
                </a:solidFill>
              </a:rPr>
              <a:t>stabilnější</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čas</a:t>
            </a:r>
            <a:r>
              <a:rPr lang="en-GB" sz="1600" dirty="0">
                <a:solidFill>
                  <a:prstClr val="black"/>
                </a:solidFill>
              </a:rPr>
              <a:t> </a:t>
            </a:r>
            <a:r>
              <a:rPr lang="en-GB" sz="1600" dirty="0" err="1">
                <a:solidFill>
                  <a:prstClr val="black"/>
                </a:solidFill>
              </a:rPr>
              <a:t>nutný</a:t>
            </a:r>
            <a:r>
              <a:rPr lang="en-GB" sz="1600" dirty="0">
                <a:solidFill>
                  <a:prstClr val="black"/>
                </a:solidFill>
              </a:rPr>
              <a:t> pro </a:t>
            </a:r>
            <a:r>
              <a:rPr lang="en-GB" sz="1600" dirty="0" err="1">
                <a:solidFill>
                  <a:prstClr val="black"/>
                </a:solidFill>
              </a:rPr>
              <a:t>rozvoj</a:t>
            </a:r>
            <a:r>
              <a:rPr lang="en-GB" sz="1600" dirty="0">
                <a:solidFill>
                  <a:prstClr val="black"/>
                </a:solidFill>
              </a:rPr>
              <a:t> </a:t>
            </a:r>
            <a:r>
              <a:rPr lang="en-GB" sz="1600" dirty="0" err="1">
                <a:solidFill>
                  <a:prstClr val="black"/>
                </a:solidFill>
              </a:rPr>
              <a:t>první</a:t>
            </a:r>
            <a:r>
              <a:rPr lang="en-GB" sz="1600" dirty="0">
                <a:solidFill>
                  <a:prstClr val="black"/>
                </a:solidFill>
              </a:rPr>
              <a:t> </a:t>
            </a:r>
            <a:r>
              <a:rPr lang="en-GB" sz="1600" dirty="0" err="1">
                <a:solidFill>
                  <a:prstClr val="black"/>
                </a:solidFill>
              </a:rPr>
              <a:t>bunky</a:t>
            </a:r>
            <a:r>
              <a:rPr lang="en-GB" sz="1600" dirty="0">
                <a:solidFill>
                  <a:prstClr val="black"/>
                </a:solidFill>
              </a:rPr>
              <a:t> </a:t>
            </a:r>
            <a:r>
              <a:rPr lang="en-GB" sz="1600" dirty="0" err="1">
                <a:solidFill>
                  <a:prstClr val="black"/>
                </a:solidFill>
              </a:rPr>
              <a:t>byl</a:t>
            </a:r>
            <a:r>
              <a:rPr lang="en-GB" sz="1600" dirty="0">
                <a:solidFill>
                  <a:prstClr val="black"/>
                </a:solidFill>
              </a:rPr>
              <a:t> </a:t>
            </a:r>
            <a:r>
              <a:rPr lang="en-GB" sz="1600" dirty="0" err="1">
                <a:solidFill>
                  <a:prstClr val="black"/>
                </a:solidFill>
              </a:rPr>
              <a:t>značný</a:t>
            </a:r>
            <a:r>
              <a:rPr lang="en-GB" sz="1600" dirty="0">
                <a:solidFill>
                  <a:prstClr val="black"/>
                </a:solidFill>
              </a:rPr>
              <a:t>, </a:t>
            </a:r>
            <a:r>
              <a:rPr lang="en-GB" sz="1600" dirty="0" err="1">
                <a:solidFill>
                  <a:prstClr val="black"/>
                </a:solidFill>
              </a:rPr>
              <a:t>pak</a:t>
            </a:r>
            <a:r>
              <a:rPr lang="en-GB" sz="1600" dirty="0">
                <a:solidFill>
                  <a:prstClr val="black"/>
                </a:solidFill>
              </a:rPr>
              <a:t> </a:t>
            </a:r>
            <a:r>
              <a:rPr lang="en-GB" sz="1600" dirty="0" err="1">
                <a:solidFill>
                  <a:prstClr val="black"/>
                </a:solidFill>
              </a:rPr>
              <a:t>nabírá</a:t>
            </a:r>
            <a:r>
              <a:rPr lang="en-GB" sz="1600" dirty="0">
                <a:solidFill>
                  <a:prstClr val="black"/>
                </a:solidFill>
              </a:rPr>
              <a:t> </a:t>
            </a:r>
            <a:r>
              <a:rPr lang="en-GB" sz="1600" dirty="0" err="1">
                <a:solidFill>
                  <a:prstClr val="black"/>
                </a:solidFill>
              </a:rPr>
              <a:t>rychlost</a:t>
            </a:r>
            <a:r>
              <a:rPr lang="en-GB" sz="1600" dirty="0">
                <a:solidFill>
                  <a:prstClr val="black"/>
                </a:solidFill>
              </a:rPr>
              <a:t> </a:t>
            </a:r>
            <a:r>
              <a:rPr lang="en-GB" sz="1600" dirty="0" err="1">
                <a:solidFill>
                  <a:prstClr val="black"/>
                </a:solidFill>
              </a:rPr>
              <a:t>evoluce</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akceleraci</a:t>
            </a:r>
            <a:r>
              <a:rPr lang="en-GB" sz="1600" dirty="0">
                <a:solidFill>
                  <a:prstClr val="black"/>
                </a:solidFill>
              </a:rPr>
              <a:t> (</a:t>
            </a:r>
            <a:r>
              <a:rPr lang="en-GB" sz="1600" dirty="0" err="1">
                <a:solidFill>
                  <a:prstClr val="black"/>
                </a:solidFill>
              </a:rPr>
              <a:t>diverzita</a:t>
            </a:r>
            <a:r>
              <a:rPr lang="en-GB" sz="1600" dirty="0">
                <a:solidFill>
                  <a:prstClr val="black"/>
                </a:solidFill>
              </a:rPr>
              <a:t> a </a:t>
            </a:r>
            <a:r>
              <a:rPr lang="en-GB" sz="1600" dirty="0" err="1">
                <a:solidFill>
                  <a:prstClr val="black"/>
                </a:solidFill>
              </a:rPr>
              <a:t>složitost</a:t>
            </a:r>
            <a:r>
              <a:rPr lang="en-GB" sz="1600" dirty="0">
                <a:solidFill>
                  <a:prstClr val="black"/>
                </a:solidFill>
              </a:rPr>
              <a:t> </a:t>
            </a:r>
            <a:r>
              <a:rPr lang="en-GB" sz="1600" dirty="0" err="1">
                <a:solidFill>
                  <a:prstClr val="black"/>
                </a:solidFill>
              </a:rPr>
              <a:t>eukaryot</a:t>
            </a:r>
            <a:r>
              <a:rPr lang="en-GB" sz="1600" dirty="0">
                <a:solidFill>
                  <a:prstClr val="black"/>
                </a:solidFill>
              </a:rPr>
              <a:t> </a:t>
            </a:r>
            <a:r>
              <a:rPr lang="en-GB" sz="1600" dirty="0" smtClean="0">
                <a:solidFill>
                  <a:prstClr val="black"/>
                </a:solidFill>
              </a:rPr>
              <a:t>vs</a:t>
            </a:r>
            <a:r>
              <a:rPr lang="cs-CZ" sz="1600" dirty="0" smtClean="0">
                <a:solidFill>
                  <a:prstClr val="black"/>
                </a:solidFill>
              </a:rPr>
              <a:t>.</a:t>
            </a:r>
            <a:r>
              <a:rPr lang="en-GB" sz="1600" dirty="0" smtClean="0">
                <a:solidFill>
                  <a:prstClr val="black"/>
                </a:solidFill>
              </a:rPr>
              <a:t> </a:t>
            </a:r>
            <a:r>
              <a:rPr lang="en-GB" sz="1600" dirty="0">
                <a:solidFill>
                  <a:prstClr val="black"/>
                </a:solidFill>
              </a:rPr>
              <a:t>o 2/3 </a:t>
            </a:r>
            <a:r>
              <a:rPr lang="en-GB" sz="1600" dirty="0" err="1">
                <a:solidFill>
                  <a:prstClr val="black"/>
                </a:solidFill>
              </a:rPr>
              <a:t>kratší</a:t>
            </a:r>
            <a:r>
              <a:rPr lang="en-GB" sz="1600" dirty="0">
                <a:solidFill>
                  <a:prstClr val="black"/>
                </a:solidFill>
              </a:rPr>
              <a:t> </a:t>
            </a:r>
            <a:r>
              <a:rPr lang="en-GB" sz="1600" dirty="0" err="1">
                <a:solidFill>
                  <a:prstClr val="black"/>
                </a:solidFill>
              </a:rPr>
              <a:t>délka</a:t>
            </a:r>
            <a:r>
              <a:rPr lang="en-GB" sz="1600" dirty="0">
                <a:solidFill>
                  <a:prstClr val="black"/>
                </a:solidFill>
              </a:rPr>
              <a:t> existence </a:t>
            </a:r>
            <a:r>
              <a:rPr lang="en-GB" sz="1600" dirty="0" err="1">
                <a:solidFill>
                  <a:prstClr val="black"/>
                </a:solidFill>
              </a:rPr>
              <a:t>na</a:t>
            </a:r>
            <a:r>
              <a:rPr lang="en-GB" sz="1600" dirty="0">
                <a:solidFill>
                  <a:prstClr val="black"/>
                </a:solidFill>
              </a:rPr>
              <a:t> </a:t>
            </a:r>
            <a:r>
              <a:rPr lang="en-GB" sz="1600" dirty="0" err="1">
                <a:solidFill>
                  <a:prstClr val="black"/>
                </a:solidFill>
              </a:rPr>
              <a:t>Zemi</a:t>
            </a:r>
            <a:r>
              <a:rPr lang="en-GB" sz="1600" dirty="0">
                <a:solidFill>
                  <a:prstClr val="black"/>
                </a:solidFill>
              </a:rPr>
              <a:t> </a:t>
            </a:r>
            <a:r>
              <a:rPr lang="en-GB" sz="1600" dirty="0" err="1">
                <a:solidFill>
                  <a:prstClr val="black"/>
                </a:solidFill>
              </a:rPr>
              <a:t>oproti</a:t>
            </a:r>
            <a:r>
              <a:rPr lang="en-GB" sz="1600" dirty="0">
                <a:solidFill>
                  <a:prstClr val="black"/>
                </a:solidFill>
              </a:rPr>
              <a:t> </a:t>
            </a:r>
            <a:r>
              <a:rPr lang="en-GB" sz="1600" dirty="0" err="1">
                <a:solidFill>
                  <a:prstClr val="black"/>
                </a:solidFill>
              </a:rPr>
              <a:t>prokaryotům</a:t>
            </a:r>
            <a:endParaRPr lang="en-GB" sz="1600" dirty="0">
              <a:solidFill>
                <a:prstClr val="black"/>
              </a:solidFill>
            </a:endParaRPr>
          </a:p>
          <a:p>
            <a:pPr marL="342900" lvl="0" indent="-342900">
              <a:spcBef>
                <a:spcPct val="20000"/>
              </a:spcBef>
              <a:buFont typeface="Arial" panose="020B0604020202020204" pitchFamily="34" charset="0"/>
              <a:buChar char="•"/>
            </a:pPr>
            <a:endParaRPr lang="en-GB" sz="1600" dirty="0">
              <a:solidFill>
                <a:prstClr val="black"/>
              </a:solidFill>
            </a:endParaRPr>
          </a:p>
          <a:p>
            <a:pPr marL="342900" lvl="0" indent="-342900">
              <a:spcBef>
                <a:spcPct val="20000"/>
              </a:spcBef>
              <a:buFont typeface="Arial" panose="020B0604020202020204" pitchFamily="34" charset="0"/>
              <a:buChar char="•"/>
            </a:pPr>
            <a:r>
              <a:rPr lang="cs-CZ" sz="1600" dirty="0" smtClean="0">
                <a:solidFill>
                  <a:prstClr val="black"/>
                </a:solidFill>
              </a:rPr>
              <a:t>Hypotéza </a:t>
            </a:r>
            <a:r>
              <a:rPr lang="en-GB" sz="1600" dirty="0" smtClean="0">
                <a:solidFill>
                  <a:prstClr val="black"/>
                </a:solidFill>
              </a:rPr>
              <a:t>RNA </a:t>
            </a:r>
            <a:r>
              <a:rPr lang="en-GB" sz="1600" dirty="0" err="1" smtClean="0">
                <a:solidFill>
                  <a:prstClr val="black"/>
                </a:solidFill>
              </a:rPr>
              <a:t>svět</a:t>
            </a:r>
            <a:r>
              <a:rPr lang="cs-CZ" sz="1600" dirty="0" smtClean="0">
                <a:solidFill>
                  <a:prstClr val="black"/>
                </a:solidFill>
              </a:rPr>
              <a:t>a</a:t>
            </a:r>
            <a:r>
              <a:rPr lang="en-GB" sz="1600" dirty="0" smtClean="0">
                <a:solidFill>
                  <a:prstClr val="black"/>
                </a:solidFill>
              </a:rPr>
              <a:t> </a:t>
            </a:r>
            <a:endParaRPr lang="en-GB" sz="1600" dirty="0">
              <a:solidFill>
                <a:prstClr val="black"/>
              </a:solidFill>
            </a:endParaRPr>
          </a:p>
          <a:p>
            <a:pPr lvl="0">
              <a:spcBef>
                <a:spcPct val="20000"/>
              </a:spcBef>
            </a:pPr>
            <a:endParaRPr lang="en-GB" sz="1600" dirty="0">
              <a:solidFill>
                <a:prstClr val="black"/>
              </a:solidFill>
            </a:endParaRPr>
          </a:p>
        </p:txBody>
      </p:sp>
    </p:spTree>
    <p:extLst>
      <p:ext uri="{BB962C8B-B14F-4D97-AF65-F5344CB8AC3E}">
        <p14:creationId xmlns:p14="http://schemas.microsoft.com/office/powerpoint/2010/main" val="1219110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23142"/>
            <a:ext cx="8229600" cy="490066"/>
          </a:xfrm>
        </p:spPr>
        <p:txBody>
          <a:bodyPr>
            <a:normAutofit/>
          </a:bodyPr>
          <a:lstStyle/>
          <a:p>
            <a:r>
              <a:rPr lang="cs-CZ" sz="2400" dirty="0" smtClean="0"/>
              <a:t>RNA svět</a:t>
            </a:r>
            <a:endParaRPr lang="cs-CZ" sz="2400" dirty="0"/>
          </a:p>
        </p:txBody>
      </p:sp>
      <p:sp>
        <p:nvSpPr>
          <p:cNvPr id="3" name="Zástupný symbol pro obsah 2"/>
          <p:cNvSpPr>
            <a:spLocks noGrp="1"/>
          </p:cNvSpPr>
          <p:nvPr>
            <p:ph idx="1"/>
          </p:nvPr>
        </p:nvSpPr>
        <p:spPr>
          <a:xfrm>
            <a:off x="0" y="2132856"/>
            <a:ext cx="6012160" cy="4883342"/>
          </a:xfrm>
        </p:spPr>
        <p:txBody>
          <a:bodyPr>
            <a:normAutofit fontScale="40000" lnSpcReduction="20000"/>
          </a:bodyPr>
          <a:lstStyle/>
          <a:p>
            <a:r>
              <a:rPr lang="cs-CZ" sz="3500" dirty="0"/>
              <a:t> Reaguje na problematický způsob vzniku živých organismů vzhledem k jejich genetickému kódu</a:t>
            </a:r>
          </a:p>
          <a:p>
            <a:endParaRPr lang="cs-CZ" sz="3500" dirty="0"/>
          </a:p>
          <a:p>
            <a:r>
              <a:rPr lang="cs-CZ" sz="3500" dirty="0"/>
              <a:t>Replikaci organismů zajišťuje molekula DNA - předává informaci proteinům (enzymům), ale bez jejich existence a katalýzy sama nemůže vznikat, replikovat se</a:t>
            </a:r>
          </a:p>
          <a:p>
            <a:endParaRPr lang="cs-CZ" sz="3500" dirty="0"/>
          </a:p>
          <a:p>
            <a:r>
              <a:rPr lang="cs-CZ" sz="3500" dirty="0"/>
              <a:t>DNA a proteiny proto mohou při přenosu informace fungovat pouze společně, není možné říci, co se vyvinulo dřív</a:t>
            </a:r>
          </a:p>
          <a:p>
            <a:endParaRPr lang="cs-CZ" sz="3500" dirty="0"/>
          </a:p>
          <a:p>
            <a:r>
              <a:rPr lang="cs-CZ" sz="3500" dirty="0"/>
              <a:t> Přímý vznik živé buňky s takto složitým systémem replikace je ve smyslu moderní vědecké abiogeneze nemyslitelný</a:t>
            </a:r>
          </a:p>
          <a:p>
            <a:endParaRPr lang="cs-CZ" sz="3500" dirty="0"/>
          </a:p>
          <a:p>
            <a:r>
              <a:rPr lang="cs-CZ" sz="3500" dirty="0"/>
              <a:t>Řešení problému se proto hledalo s předpokladem, že dnešnímu životu předcházely organismy s jednodušším replikačním systémem</a:t>
            </a:r>
          </a:p>
          <a:p>
            <a:endParaRPr lang="cs-CZ" sz="3500" dirty="0"/>
          </a:p>
          <a:p>
            <a:r>
              <a:rPr lang="cs-CZ" sz="3500" dirty="0"/>
              <a:t>Systém přenosu informací v prvních živých organismech by tak mohl být založen pouze na RNA, která by v sobě spojovala vlastnosti nukleové kyseliny i proteinů</a:t>
            </a:r>
          </a:p>
          <a:p>
            <a:endParaRPr lang="cs-CZ" sz="3500" dirty="0"/>
          </a:p>
          <a:p>
            <a:r>
              <a:rPr lang="cs-CZ" sz="3500" dirty="0"/>
              <a:t>Tento způsob navrhli nezávisle na sobě v 60. letech Carl </a:t>
            </a:r>
            <a:r>
              <a:rPr lang="cs-CZ" sz="3500" dirty="0" err="1"/>
              <a:t>Woese</a:t>
            </a:r>
            <a:r>
              <a:rPr lang="cs-CZ" sz="3500" dirty="0"/>
              <a:t>, Francis Crick aj</a:t>
            </a:r>
          </a:p>
          <a:p>
            <a:pPr marL="0" indent="0">
              <a:buNone/>
            </a:pPr>
            <a:endParaRPr lang="cs-CZ" dirty="0"/>
          </a:p>
          <a:p>
            <a:endParaRPr lang="cs-CZ" sz="5600" dirty="0" smtClean="0"/>
          </a:p>
        </p:txBody>
      </p:sp>
      <p:sp>
        <p:nvSpPr>
          <p:cNvPr id="6" name="TextovéPole 5"/>
          <p:cNvSpPr txBox="1"/>
          <p:nvPr/>
        </p:nvSpPr>
        <p:spPr>
          <a:xfrm>
            <a:off x="251520" y="459423"/>
            <a:ext cx="6624736" cy="738664"/>
          </a:xfrm>
          <a:prstGeom prst="rect">
            <a:avLst/>
          </a:prstGeom>
          <a:noFill/>
        </p:spPr>
        <p:txBody>
          <a:bodyPr wrap="square" rtlCol="0">
            <a:spAutoFit/>
          </a:bodyPr>
          <a:lstStyle/>
          <a:p>
            <a:r>
              <a:rPr lang="cs-CZ" sz="1400" dirty="0" smtClean="0"/>
              <a:t>1989- </a:t>
            </a:r>
            <a:r>
              <a:rPr lang="cs-CZ" sz="1400" dirty="0"/>
              <a:t>Nobelova cena za objevení </a:t>
            </a:r>
            <a:r>
              <a:rPr lang="cs-CZ" sz="1400" dirty="0" err="1"/>
              <a:t>ribozymů</a:t>
            </a:r>
            <a:r>
              <a:rPr lang="cs-CZ" sz="1400" dirty="0"/>
              <a:t> T. R. Cech a S. </a:t>
            </a:r>
            <a:r>
              <a:rPr lang="cs-CZ" sz="1400" dirty="0" err="1" smtClean="0"/>
              <a:t>Altmann</a:t>
            </a:r>
            <a:endParaRPr lang="cs-CZ" sz="1400" dirty="0" smtClean="0"/>
          </a:p>
          <a:p>
            <a:r>
              <a:rPr lang="cs-CZ" sz="1400" dirty="0" smtClean="0"/>
              <a:t> - padla </a:t>
            </a:r>
            <a:r>
              <a:rPr lang="cs-CZ" sz="1400" dirty="0"/>
              <a:t>teorie, že biologickými katalyzátory jsou pouze proteinové enzymy</a:t>
            </a:r>
          </a:p>
          <a:p>
            <a:r>
              <a:rPr lang="cs-CZ" sz="1400" dirty="0"/>
              <a:t> </a:t>
            </a:r>
            <a:endParaRPr lang="cs-CZ" sz="1400" u="sng"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983257"/>
            <a:ext cx="2498897" cy="140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3845" y="1244593"/>
            <a:ext cx="9144000" cy="738664"/>
          </a:xfrm>
          <a:prstGeom prst="rect">
            <a:avLst/>
          </a:prstGeom>
        </p:spPr>
        <p:txBody>
          <a:bodyPr wrap="square">
            <a:spAutoFit/>
          </a:bodyPr>
          <a:lstStyle/>
          <a:p>
            <a:r>
              <a:rPr lang="cs-CZ" sz="1400" dirty="0"/>
              <a:t>Walter </a:t>
            </a:r>
            <a:r>
              <a:rPr lang="cs-CZ" sz="1400" dirty="0" smtClean="0"/>
              <a:t>Gilbert</a:t>
            </a:r>
            <a:r>
              <a:rPr lang="cs-CZ" sz="1400" dirty="0"/>
              <a:t> </a:t>
            </a:r>
            <a:r>
              <a:rPr lang="cs-CZ" sz="1400" dirty="0" smtClean="0"/>
              <a:t>1986</a:t>
            </a:r>
            <a:endParaRPr lang="cs-CZ" sz="1400" dirty="0"/>
          </a:p>
          <a:p>
            <a:r>
              <a:rPr lang="cs-CZ" sz="1400" b="1" dirty="0" smtClean="0"/>
              <a:t>RNA </a:t>
            </a:r>
            <a:r>
              <a:rPr lang="cs-CZ" sz="1400" b="1" dirty="0"/>
              <a:t>svět - hypotéza která předpokládá, že v určité etapě vývoje života na Zemi molekuly RNA sloužily jako hlavní biologické katalyzátory a zároveň byly schopné přenášet genetickou informaci</a:t>
            </a:r>
          </a:p>
        </p:txBody>
      </p:sp>
    </p:spTree>
    <p:extLst>
      <p:ext uri="{BB962C8B-B14F-4D97-AF65-F5344CB8AC3E}">
        <p14:creationId xmlns:p14="http://schemas.microsoft.com/office/powerpoint/2010/main" val="1546243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346050"/>
          </a:xfrm>
        </p:spPr>
        <p:txBody>
          <a:bodyPr>
            <a:normAutofit fontScale="90000"/>
          </a:bodyPr>
          <a:lstStyle/>
          <a:p>
            <a:r>
              <a:rPr lang="cs-CZ" sz="2400" u="sng" dirty="0"/>
              <a:t>Achillova pata RNA světa</a:t>
            </a:r>
            <a:br>
              <a:rPr lang="cs-CZ" sz="2400" u="sng" dirty="0"/>
            </a:br>
            <a:endParaRPr lang="cs-CZ" sz="2400" dirty="0"/>
          </a:p>
        </p:txBody>
      </p:sp>
      <p:sp>
        <p:nvSpPr>
          <p:cNvPr id="3" name="Zástupný symbol pro obsah 2"/>
          <p:cNvSpPr>
            <a:spLocks noGrp="1"/>
          </p:cNvSpPr>
          <p:nvPr>
            <p:ph idx="1"/>
          </p:nvPr>
        </p:nvSpPr>
        <p:spPr>
          <a:xfrm>
            <a:off x="-28813" y="692696"/>
            <a:ext cx="8892480" cy="4525963"/>
          </a:xfrm>
        </p:spPr>
        <p:txBody>
          <a:bodyPr>
            <a:normAutofit/>
          </a:bodyPr>
          <a:lstStyle/>
          <a:p>
            <a:pPr marL="285750" indent="-285750"/>
            <a:r>
              <a:rPr lang="cs-CZ" sz="1600" dirty="0" smtClean="0"/>
              <a:t>chybí </a:t>
            </a:r>
            <a:r>
              <a:rPr lang="cs-CZ" sz="1600" dirty="0"/>
              <a:t>jakékoliv nálezy prvotních organismů v geologickém </a:t>
            </a:r>
            <a:r>
              <a:rPr lang="cs-CZ" sz="1600" dirty="0" smtClean="0"/>
              <a:t>záznamu</a:t>
            </a:r>
          </a:p>
          <a:p>
            <a:pPr marL="285750" indent="-285750"/>
            <a:endParaRPr lang="cs-CZ" sz="1600" dirty="0"/>
          </a:p>
          <a:p>
            <a:pPr marL="285750" indent="-285750"/>
            <a:r>
              <a:rPr lang="cs-CZ" sz="1600" dirty="0"/>
              <a:t>mnohé úspěšné laboratorní experimenty odhalily zatím jen zlomky možných reakcí </a:t>
            </a:r>
            <a:endParaRPr lang="cs-CZ" sz="1600" dirty="0" smtClean="0"/>
          </a:p>
          <a:p>
            <a:pPr marL="285750" indent="-285750"/>
            <a:endParaRPr lang="cs-CZ" sz="1600" dirty="0"/>
          </a:p>
          <a:p>
            <a:pPr marL="285750" indent="-285750"/>
            <a:r>
              <a:rPr lang="cs-CZ" sz="1600" dirty="0"/>
              <a:t>nejsou známé ani žádné organismy, které by mohly v RNA světě fungovat </a:t>
            </a:r>
            <a:r>
              <a:rPr lang="cs-CZ" sz="1600" dirty="0" smtClean="0"/>
              <a:t>– metabolismus</a:t>
            </a:r>
            <a:r>
              <a:rPr lang="cs-CZ" sz="1600" dirty="0"/>
              <a:t> </a:t>
            </a:r>
            <a:r>
              <a:rPr lang="cs-CZ" sz="1600" dirty="0" smtClean="0"/>
              <a:t>zcela odlišný</a:t>
            </a:r>
          </a:p>
          <a:p>
            <a:pPr marL="285750" indent="-285750"/>
            <a:endParaRPr lang="cs-CZ" sz="1600" dirty="0"/>
          </a:p>
          <a:p>
            <a:pPr marL="285750" indent="-285750"/>
            <a:r>
              <a:rPr lang="cs-CZ" sz="1600" dirty="0"/>
              <a:t>nejasnosti o vzniku molekul RNA v </a:t>
            </a:r>
            <a:r>
              <a:rPr lang="cs-CZ" sz="1600" dirty="0" err="1"/>
              <a:t>prebiotickém</a:t>
            </a:r>
            <a:r>
              <a:rPr lang="cs-CZ" sz="1600" dirty="0"/>
              <a:t> světě - syntéza v tehdejším prostředí velmi </a:t>
            </a:r>
            <a:r>
              <a:rPr lang="cs-CZ" sz="1600" dirty="0" smtClean="0"/>
              <a:t>komplikovaná</a:t>
            </a:r>
          </a:p>
          <a:p>
            <a:pPr marL="285750" indent="-285750"/>
            <a:endParaRPr lang="cs-CZ" sz="1600" dirty="0"/>
          </a:p>
          <a:p>
            <a:pPr marL="285750" indent="-285750"/>
            <a:r>
              <a:rPr lang="cs-CZ" sz="1600" dirty="0"/>
              <a:t>velmi malá stabilita molekul ribonukleové kyseliny - existence nechráněných molekul téměř vyloučená - rychlý rozklad vlivem silného ultrafialového </a:t>
            </a:r>
            <a:r>
              <a:rPr lang="cs-CZ" sz="1600" dirty="0" smtClean="0"/>
              <a:t>záření</a:t>
            </a:r>
            <a:endParaRPr lang="cs-CZ" sz="1600" dirty="0"/>
          </a:p>
          <a:p>
            <a:endParaRPr lang="cs-CZ" sz="16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950" y="4080455"/>
            <a:ext cx="1419673" cy="189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734424"/>
            <a:ext cx="1357306" cy="203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942" y="4869160"/>
            <a:ext cx="1315591" cy="189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408042"/>
            <a:ext cx="3876575" cy="217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18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Autofit/>
          </a:bodyPr>
          <a:lstStyle/>
          <a:p>
            <a:r>
              <a:rPr lang="cs-CZ" sz="3200" dirty="0"/>
              <a:t>B</a:t>
            </a:r>
            <a:r>
              <a:rPr lang="cs-CZ" sz="3200" dirty="0" smtClean="0"/>
              <a:t>uněčná evoluce</a:t>
            </a:r>
            <a:endParaRPr lang="cs-CZ" sz="3200" dirty="0"/>
          </a:p>
        </p:txBody>
      </p:sp>
      <p:sp>
        <p:nvSpPr>
          <p:cNvPr id="3" name="Zástupný symbol pro obsah 2"/>
          <p:cNvSpPr>
            <a:spLocks noGrp="1"/>
          </p:cNvSpPr>
          <p:nvPr>
            <p:ph idx="1"/>
          </p:nvPr>
        </p:nvSpPr>
        <p:spPr>
          <a:xfrm>
            <a:off x="395536" y="764704"/>
            <a:ext cx="8229600" cy="4525963"/>
          </a:xfrm>
        </p:spPr>
        <p:txBody>
          <a:bodyPr>
            <a:normAutofit lnSpcReduction="10000"/>
          </a:bodyPr>
          <a:lstStyle/>
          <a:p>
            <a:r>
              <a:rPr lang="cs-CZ" sz="1600" dirty="0" smtClean="0"/>
              <a:t>první buňky obsahující DNA a protein syntetizující materiály uvnitř membrány získaly schopnost dědičnosti vlastností a tvorby nového fenotypu</a:t>
            </a:r>
          </a:p>
          <a:p>
            <a:endParaRPr lang="cs-CZ" sz="1600" dirty="0" smtClean="0"/>
          </a:p>
          <a:p>
            <a:r>
              <a:rPr lang="cs-CZ" sz="1600" dirty="0" smtClean="0"/>
              <a:t>druhy bakterií i </a:t>
            </a:r>
            <a:r>
              <a:rPr lang="cs-CZ" sz="1600" dirty="0" err="1" smtClean="0"/>
              <a:t>archaea</a:t>
            </a:r>
            <a:r>
              <a:rPr lang="cs-CZ" sz="1600" dirty="0" smtClean="0"/>
              <a:t> se schopností </a:t>
            </a:r>
            <a:r>
              <a:rPr lang="cs-CZ" sz="1600" dirty="0"/>
              <a:t>přizpůsobit </a:t>
            </a:r>
            <a:r>
              <a:rPr lang="cs-CZ" sz="1600" dirty="0" smtClean="0"/>
              <a:t> prostředí v něm mohly přežít a reprodukovat se a tím vytvářet nové formy </a:t>
            </a:r>
          </a:p>
          <a:p>
            <a:endParaRPr lang="cs-CZ" sz="1600" dirty="0" smtClean="0"/>
          </a:p>
          <a:p>
            <a:r>
              <a:rPr lang="cs-CZ" sz="1600" dirty="0" smtClean="0"/>
              <a:t>evoluce vedoucí  k různým formám a životním stylům  byla formována díky selektivnímu tlaku životního prostředí</a:t>
            </a:r>
          </a:p>
          <a:p>
            <a:endParaRPr lang="cs-CZ" sz="1600" dirty="0" smtClean="0"/>
          </a:p>
          <a:p>
            <a:r>
              <a:rPr lang="cs-CZ" sz="1600" dirty="0" err="1" smtClean="0"/>
              <a:t>genet</a:t>
            </a:r>
            <a:r>
              <a:rPr lang="cs-CZ" sz="1600" dirty="0" smtClean="0"/>
              <a:t>. variabilita byla zajištěna vlivem mutací a horizontálním přenosem genů</a:t>
            </a:r>
          </a:p>
          <a:p>
            <a:endParaRPr lang="cs-CZ" sz="1600" dirty="0" smtClean="0"/>
          </a:p>
          <a:p>
            <a:r>
              <a:rPr lang="cs-CZ" sz="1600" dirty="0" smtClean="0"/>
              <a:t>pro oddělení </a:t>
            </a:r>
            <a:r>
              <a:rPr lang="cs-CZ" sz="1600" dirty="0" err="1" smtClean="0"/>
              <a:t>Bacteria</a:t>
            </a:r>
            <a:r>
              <a:rPr lang="cs-CZ" sz="1600" dirty="0" smtClean="0"/>
              <a:t> a </a:t>
            </a:r>
            <a:r>
              <a:rPr lang="cs-CZ" sz="1600" dirty="0" err="1" smtClean="0"/>
              <a:t>Archaea</a:t>
            </a:r>
            <a:r>
              <a:rPr lang="cs-CZ" sz="1600" dirty="0" smtClean="0"/>
              <a:t>  nebyla nalezena odpovídající událost v historii Země</a:t>
            </a:r>
          </a:p>
          <a:p>
            <a:endParaRPr lang="cs-CZ" sz="1600" dirty="0" smtClean="0"/>
          </a:p>
          <a:p>
            <a:r>
              <a:rPr lang="cs-CZ" sz="1600" dirty="0" smtClean="0"/>
              <a:t>i přes </a:t>
            </a:r>
            <a:r>
              <a:rPr lang="cs-CZ" sz="1600" dirty="0"/>
              <a:t>značné </a:t>
            </a:r>
            <a:r>
              <a:rPr lang="cs-CZ" sz="1600" dirty="0" smtClean="0"/>
              <a:t>rozdíly, mnoho procesů a biomolekul sdílí spolu</a:t>
            </a:r>
          </a:p>
          <a:p>
            <a:endParaRPr lang="cs-CZ" sz="1600" dirty="0" smtClean="0"/>
          </a:p>
          <a:p>
            <a:r>
              <a:rPr lang="cs-CZ" sz="1600" dirty="0" smtClean="0"/>
              <a:t>je s podivem, že po 2 </a:t>
            </a:r>
            <a:r>
              <a:rPr lang="cs-CZ" sz="1600" dirty="0" err="1" smtClean="0"/>
              <a:t>mld</a:t>
            </a:r>
            <a:r>
              <a:rPr lang="cs-CZ" sz="1600" dirty="0" smtClean="0"/>
              <a:t> let vývoje se </a:t>
            </a:r>
            <a:r>
              <a:rPr lang="cs-CZ" sz="1600" dirty="0" err="1" smtClean="0"/>
              <a:t>prokaryota</a:t>
            </a:r>
            <a:r>
              <a:rPr lang="cs-CZ" sz="1600" dirty="0" smtClean="0"/>
              <a:t> rozdělila pouze na dvě linie…</a:t>
            </a:r>
            <a:endParaRPr lang="cs-CZ" sz="1600" dirty="0"/>
          </a:p>
        </p:txBody>
      </p:sp>
    </p:spTree>
    <p:extLst>
      <p:ext uri="{BB962C8B-B14F-4D97-AF65-F5344CB8AC3E}">
        <p14:creationId xmlns:p14="http://schemas.microsoft.com/office/powerpoint/2010/main" val="33890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02034"/>
          </a:xfrm>
        </p:spPr>
        <p:txBody>
          <a:bodyPr>
            <a:noAutofit/>
          </a:bodyPr>
          <a:lstStyle/>
          <a:p>
            <a:r>
              <a:rPr lang="cs-CZ" sz="2400" dirty="0"/>
              <a:t>V</a:t>
            </a:r>
            <a:r>
              <a:rPr lang="cs-CZ" sz="2400" dirty="0" smtClean="0"/>
              <a:t>znik eukaryontní buňky - teorie</a:t>
            </a:r>
            <a:endParaRPr lang="cs-CZ" sz="2400" dirty="0"/>
          </a:p>
        </p:txBody>
      </p:sp>
      <p:sp>
        <p:nvSpPr>
          <p:cNvPr id="3" name="Zástupný symbol pro obsah 2"/>
          <p:cNvSpPr>
            <a:spLocks noGrp="1"/>
          </p:cNvSpPr>
          <p:nvPr>
            <p:ph idx="1"/>
          </p:nvPr>
        </p:nvSpPr>
        <p:spPr>
          <a:xfrm>
            <a:off x="53752" y="764704"/>
            <a:ext cx="9036496" cy="6237312"/>
          </a:xfrm>
        </p:spPr>
        <p:txBody>
          <a:bodyPr>
            <a:noAutofit/>
          </a:bodyPr>
          <a:lstStyle/>
          <a:p>
            <a:r>
              <a:rPr lang="cs-CZ" sz="1600" dirty="0" smtClean="0"/>
              <a:t>Eukaryotická </a:t>
            </a:r>
            <a:r>
              <a:rPr lang="cs-CZ" sz="1600" dirty="0"/>
              <a:t>buňka má </a:t>
            </a:r>
            <a:r>
              <a:rPr lang="cs-CZ" sz="1600" dirty="0" smtClean="0"/>
              <a:t> </a:t>
            </a:r>
            <a:r>
              <a:rPr lang="cs-CZ" sz="1600" dirty="0"/>
              <a:t>množství jiných typických rysů, jako je buněčné jádro, </a:t>
            </a:r>
            <a:r>
              <a:rPr lang="cs-CZ" sz="1600" dirty="0" err="1"/>
              <a:t>endomembránový</a:t>
            </a:r>
            <a:r>
              <a:rPr lang="cs-CZ" sz="1600" dirty="0"/>
              <a:t> systém, lineární chromozomy a </a:t>
            </a:r>
            <a:r>
              <a:rPr lang="cs-CZ" sz="1600" dirty="0" err="1"/>
              <a:t>mRNA</a:t>
            </a:r>
            <a:r>
              <a:rPr lang="cs-CZ" sz="1600" dirty="0"/>
              <a:t> </a:t>
            </a:r>
            <a:endParaRPr lang="cs-CZ" sz="1600" dirty="0" smtClean="0"/>
          </a:p>
          <a:p>
            <a:pPr marL="0" indent="0">
              <a:buNone/>
            </a:pPr>
            <a:endParaRPr lang="cs-CZ" sz="1600" dirty="0" smtClean="0"/>
          </a:p>
          <a:p>
            <a:pPr marL="0" indent="0">
              <a:buNone/>
            </a:pPr>
            <a:r>
              <a:rPr lang="cs-CZ" sz="1400" b="1" dirty="0" err="1" smtClean="0"/>
              <a:t>Endosymbiotická</a:t>
            </a:r>
            <a:r>
              <a:rPr lang="cs-CZ" sz="1400" b="1" dirty="0" smtClean="0"/>
              <a:t> teorie</a:t>
            </a:r>
          </a:p>
          <a:p>
            <a:r>
              <a:rPr lang="cs-CZ" sz="1400" dirty="0" smtClean="0"/>
              <a:t> tvrdí</a:t>
            </a:r>
            <a:r>
              <a:rPr lang="cs-CZ" sz="1400" dirty="0"/>
              <a:t>, že mitochondrie vznikly </a:t>
            </a:r>
            <a:r>
              <a:rPr lang="cs-CZ" sz="1400" dirty="0" smtClean="0"/>
              <a:t> </a:t>
            </a:r>
            <a:r>
              <a:rPr lang="cs-CZ" sz="1400" dirty="0"/>
              <a:t>pohlcením Rickettsií jinou buňkou a mitochondrie jsou potomci těchto </a:t>
            </a:r>
            <a:r>
              <a:rPr lang="cs-CZ" sz="1400" dirty="0" smtClean="0"/>
              <a:t>bakterií</a:t>
            </a:r>
          </a:p>
          <a:p>
            <a:r>
              <a:rPr lang="cs-CZ" sz="1400" dirty="0" smtClean="0"/>
              <a:t>v</a:t>
            </a:r>
            <a:r>
              <a:rPr lang="en-GB" sz="1400" dirty="0" err="1" smtClean="0"/>
              <a:t>ětšina</a:t>
            </a:r>
            <a:r>
              <a:rPr lang="en-GB" sz="1400" dirty="0" smtClean="0"/>
              <a:t> </a:t>
            </a:r>
            <a:r>
              <a:rPr lang="en-GB" sz="1400" dirty="0" err="1"/>
              <a:t>současných</a:t>
            </a:r>
            <a:r>
              <a:rPr lang="en-GB" sz="1400" dirty="0"/>
              <a:t> </a:t>
            </a:r>
            <a:r>
              <a:rPr lang="en-GB" sz="1400" dirty="0" err="1"/>
              <a:t>vědců</a:t>
            </a:r>
            <a:r>
              <a:rPr lang="en-GB" sz="1400" dirty="0"/>
              <a:t> </a:t>
            </a:r>
            <a:r>
              <a:rPr lang="en-GB" sz="1400" dirty="0" err="1"/>
              <a:t>však</a:t>
            </a:r>
            <a:r>
              <a:rPr lang="en-GB" sz="1400" dirty="0"/>
              <a:t> </a:t>
            </a:r>
            <a:r>
              <a:rPr lang="en-GB" sz="1400" dirty="0" err="1"/>
              <a:t>toto</a:t>
            </a:r>
            <a:r>
              <a:rPr lang="en-GB" sz="1400" dirty="0"/>
              <a:t> </a:t>
            </a:r>
            <a:r>
              <a:rPr lang="en-GB" sz="1400" dirty="0" err="1"/>
              <a:t>extremistické</a:t>
            </a:r>
            <a:r>
              <a:rPr lang="en-GB" sz="1400" dirty="0"/>
              <a:t> </a:t>
            </a:r>
            <a:r>
              <a:rPr lang="en-GB" sz="1400" dirty="0" err="1"/>
              <a:t>pojetí</a:t>
            </a:r>
            <a:r>
              <a:rPr lang="en-GB" sz="1400" dirty="0"/>
              <a:t> </a:t>
            </a:r>
            <a:r>
              <a:rPr lang="en-GB" sz="1400" dirty="0" err="1"/>
              <a:t>neuznává</a:t>
            </a:r>
            <a:r>
              <a:rPr lang="en-GB" sz="1400" dirty="0"/>
              <a:t>, </a:t>
            </a:r>
            <a:r>
              <a:rPr lang="en-GB" sz="1400" dirty="0" err="1"/>
              <a:t>protože</a:t>
            </a:r>
            <a:r>
              <a:rPr lang="en-GB" sz="1400" dirty="0"/>
              <a:t> </a:t>
            </a:r>
            <a:r>
              <a:rPr lang="en-GB" sz="1400" dirty="0" err="1"/>
              <a:t>bičík</a:t>
            </a:r>
            <a:r>
              <a:rPr lang="en-GB" sz="1400" dirty="0"/>
              <a:t> </a:t>
            </a:r>
            <a:r>
              <a:rPr lang="en-GB" sz="1400" dirty="0" err="1"/>
              <a:t>neobsahuje</a:t>
            </a:r>
            <a:r>
              <a:rPr lang="en-GB" sz="1400" dirty="0"/>
              <a:t> </a:t>
            </a:r>
            <a:r>
              <a:rPr lang="en-GB" sz="1400" dirty="0" err="1"/>
              <a:t>vlastní</a:t>
            </a:r>
            <a:r>
              <a:rPr lang="en-GB" sz="1400" dirty="0"/>
              <a:t> DNA a </a:t>
            </a:r>
            <a:r>
              <a:rPr lang="en-GB" sz="1400" dirty="0" err="1"/>
              <a:t>jeho</a:t>
            </a:r>
            <a:r>
              <a:rPr lang="en-GB" sz="1400" dirty="0"/>
              <a:t> </a:t>
            </a:r>
            <a:r>
              <a:rPr lang="en-GB" sz="1400" dirty="0" err="1"/>
              <a:t>stavba</a:t>
            </a:r>
            <a:r>
              <a:rPr lang="en-GB" sz="1400" dirty="0"/>
              <a:t> se </a:t>
            </a:r>
            <a:r>
              <a:rPr lang="en-GB" sz="1400" dirty="0" err="1"/>
              <a:t>zásadně</a:t>
            </a:r>
            <a:r>
              <a:rPr lang="en-GB" sz="1400" dirty="0"/>
              <a:t> </a:t>
            </a:r>
            <a:r>
              <a:rPr lang="en-GB" sz="1400" dirty="0" err="1"/>
              <a:t>liší</a:t>
            </a:r>
            <a:r>
              <a:rPr lang="en-GB" sz="1400" dirty="0"/>
              <a:t> od </a:t>
            </a:r>
            <a:r>
              <a:rPr lang="en-GB" sz="1400" dirty="0" err="1"/>
              <a:t>prokaryotního</a:t>
            </a:r>
            <a:r>
              <a:rPr lang="en-GB" sz="1400" dirty="0"/>
              <a:t> </a:t>
            </a:r>
            <a:r>
              <a:rPr lang="en-GB" sz="1400" dirty="0" err="1" smtClean="0"/>
              <a:t>bičíku</a:t>
            </a:r>
            <a:endParaRPr lang="cs-CZ" sz="1400" dirty="0" smtClean="0"/>
          </a:p>
          <a:p>
            <a:endParaRPr lang="cs-CZ" sz="1600" dirty="0" smtClean="0"/>
          </a:p>
          <a:p>
            <a:pPr marL="0" indent="0">
              <a:buNone/>
            </a:pPr>
            <a:r>
              <a:rPr lang="cs-CZ" sz="1600" dirty="0"/>
              <a:t>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067097"/>
            <a:ext cx="7338392" cy="370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9610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9152"/>
            <a:ext cx="8841160" cy="7144264"/>
          </a:xfrm>
        </p:spPr>
        <p:txBody>
          <a:bodyPr>
            <a:normAutofit fontScale="47500" lnSpcReduction="20000"/>
          </a:bodyPr>
          <a:lstStyle/>
          <a:p>
            <a:pPr marL="0" indent="0">
              <a:buNone/>
            </a:pPr>
            <a:r>
              <a:rPr lang="cs-CZ" b="1" dirty="0" smtClean="0"/>
              <a:t>Teorie </a:t>
            </a:r>
            <a:r>
              <a:rPr lang="cs-CZ" b="1" dirty="0"/>
              <a:t>genomové </a:t>
            </a:r>
            <a:r>
              <a:rPr lang="cs-CZ" b="1" dirty="0" err="1"/>
              <a:t>fůze</a:t>
            </a:r>
            <a:r>
              <a:rPr lang="cs-CZ" b="1" dirty="0"/>
              <a:t> </a:t>
            </a:r>
            <a:endParaRPr lang="cs-CZ" b="1" dirty="0" smtClean="0"/>
          </a:p>
          <a:p>
            <a:r>
              <a:rPr lang="en-GB" dirty="0" smtClean="0"/>
              <a:t>arch</a:t>
            </a:r>
            <a:r>
              <a:rPr lang="cs-CZ" dirty="0" smtClean="0"/>
              <a:t>a</a:t>
            </a:r>
            <a:r>
              <a:rPr lang="en-GB" dirty="0" smtClean="0"/>
              <a:t>e</a:t>
            </a:r>
            <a:r>
              <a:rPr lang="cs-CZ" dirty="0" smtClean="0"/>
              <a:t>um</a:t>
            </a:r>
            <a:r>
              <a:rPr lang="en-GB" dirty="0" smtClean="0"/>
              <a:t>, </a:t>
            </a:r>
            <a:r>
              <a:rPr lang="en-GB" dirty="0" err="1" smtClean="0"/>
              <a:t>kter</a:t>
            </a:r>
            <a:r>
              <a:rPr lang="cs-CZ" dirty="0" smtClean="0"/>
              <a:t>é</a:t>
            </a:r>
            <a:r>
              <a:rPr lang="en-GB" dirty="0" smtClean="0"/>
              <a:t> </a:t>
            </a:r>
            <a:r>
              <a:rPr lang="en-GB" dirty="0" err="1"/>
              <a:t>pohltila</a:t>
            </a:r>
            <a:r>
              <a:rPr lang="en-GB" dirty="0"/>
              <a:t> </a:t>
            </a:r>
            <a:r>
              <a:rPr lang="en-GB" dirty="0" err="1"/>
              <a:t>bakteriálního</a:t>
            </a:r>
            <a:r>
              <a:rPr lang="en-GB" dirty="0"/>
              <a:t> </a:t>
            </a:r>
            <a:r>
              <a:rPr lang="en-GB" dirty="0" err="1"/>
              <a:t>symbionty</a:t>
            </a:r>
            <a:r>
              <a:rPr lang="en-GB" dirty="0"/>
              <a:t>, z </a:t>
            </a:r>
            <a:r>
              <a:rPr lang="en-GB" dirty="0" err="1"/>
              <a:t>nichž</a:t>
            </a:r>
            <a:r>
              <a:rPr lang="en-GB" dirty="0"/>
              <a:t> se </a:t>
            </a:r>
            <a:r>
              <a:rPr lang="en-GB" dirty="0" err="1"/>
              <a:t>vyvinula</a:t>
            </a:r>
            <a:r>
              <a:rPr lang="en-GB" dirty="0"/>
              <a:t> </a:t>
            </a:r>
            <a:r>
              <a:rPr lang="en-GB" dirty="0" err="1" smtClean="0"/>
              <a:t>mitochondrie</a:t>
            </a:r>
            <a:endParaRPr lang="cs-CZ" dirty="0" smtClean="0"/>
          </a:p>
          <a:p>
            <a:r>
              <a:rPr lang="cs-CZ" dirty="0"/>
              <a:t>h</a:t>
            </a:r>
            <a:r>
              <a:rPr lang="en-GB" dirty="0" err="1" smtClean="0"/>
              <a:t>orizontálním</a:t>
            </a:r>
            <a:r>
              <a:rPr lang="en-GB" dirty="0" smtClean="0"/>
              <a:t> </a:t>
            </a:r>
            <a:r>
              <a:rPr lang="en-GB" dirty="0" err="1"/>
              <a:t>přenosem</a:t>
            </a:r>
            <a:r>
              <a:rPr lang="en-GB" dirty="0"/>
              <a:t> </a:t>
            </a:r>
            <a:r>
              <a:rPr lang="en-GB" dirty="0" err="1"/>
              <a:t>genetické</a:t>
            </a:r>
            <a:r>
              <a:rPr lang="en-GB" dirty="0"/>
              <a:t> </a:t>
            </a:r>
            <a:r>
              <a:rPr lang="en-GB" dirty="0" err="1"/>
              <a:t>informace</a:t>
            </a:r>
            <a:r>
              <a:rPr lang="en-GB" dirty="0"/>
              <a:t> z </a:t>
            </a:r>
            <a:r>
              <a:rPr lang="en-GB" dirty="0" err="1"/>
              <a:t>mitochondrie</a:t>
            </a:r>
            <a:r>
              <a:rPr lang="en-GB" dirty="0"/>
              <a:t> do </a:t>
            </a:r>
            <a:r>
              <a:rPr lang="en-GB" dirty="0" err="1"/>
              <a:t>genomu</a:t>
            </a:r>
            <a:r>
              <a:rPr lang="en-GB" dirty="0"/>
              <a:t> </a:t>
            </a:r>
            <a:r>
              <a:rPr lang="en-GB" dirty="0" err="1" smtClean="0"/>
              <a:t>archeálního</a:t>
            </a:r>
            <a:r>
              <a:rPr lang="cs-CZ" dirty="0" smtClean="0"/>
              <a:t> vysvětluje</a:t>
            </a:r>
            <a:r>
              <a:rPr lang="en-GB" dirty="0" smtClean="0"/>
              <a:t> </a:t>
            </a:r>
            <a:r>
              <a:rPr lang="en-GB" dirty="0" err="1" smtClean="0"/>
              <a:t>znaky</a:t>
            </a:r>
            <a:r>
              <a:rPr lang="en-GB" dirty="0" smtClean="0"/>
              <a:t> </a:t>
            </a:r>
            <a:r>
              <a:rPr lang="en-GB" dirty="0" err="1"/>
              <a:t>eukaryot</a:t>
            </a:r>
            <a:r>
              <a:rPr lang="en-GB" dirty="0"/>
              <a:t> </a:t>
            </a:r>
            <a:r>
              <a:rPr lang="en-GB" dirty="0" smtClean="0"/>
              <a:t> </a:t>
            </a:r>
            <a:r>
              <a:rPr lang="en-GB" dirty="0" err="1"/>
              <a:t>spíše</a:t>
            </a:r>
            <a:r>
              <a:rPr lang="en-GB" dirty="0"/>
              <a:t> </a:t>
            </a:r>
            <a:r>
              <a:rPr lang="en-GB" dirty="0" err="1"/>
              <a:t>bakteriálního</a:t>
            </a:r>
            <a:r>
              <a:rPr lang="en-GB" dirty="0"/>
              <a:t> </a:t>
            </a:r>
            <a:r>
              <a:rPr lang="en-GB" dirty="0" err="1" smtClean="0"/>
              <a:t>původu</a:t>
            </a:r>
            <a:endParaRPr lang="cs-CZ" dirty="0" smtClean="0"/>
          </a:p>
          <a:p>
            <a:r>
              <a:rPr lang="cs-CZ" dirty="0" smtClean="0"/>
              <a:t>d</a:t>
            </a:r>
            <a:r>
              <a:rPr lang="en-GB" dirty="0" err="1" smtClean="0"/>
              <a:t>alší</a:t>
            </a:r>
            <a:r>
              <a:rPr lang="en-GB" dirty="0" smtClean="0"/>
              <a:t> </a:t>
            </a:r>
            <a:r>
              <a:rPr lang="en-GB" dirty="0" err="1"/>
              <a:t>geny</a:t>
            </a:r>
            <a:r>
              <a:rPr lang="en-GB" dirty="0"/>
              <a:t> </a:t>
            </a:r>
            <a:r>
              <a:rPr lang="en-GB" dirty="0" err="1" smtClean="0"/>
              <a:t>bakteriálního</a:t>
            </a:r>
            <a:r>
              <a:rPr lang="en-GB" dirty="0" smtClean="0"/>
              <a:t> </a:t>
            </a:r>
            <a:r>
              <a:rPr lang="en-GB" dirty="0" err="1"/>
              <a:t>původu</a:t>
            </a:r>
            <a:r>
              <a:rPr lang="en-GB" dirty="0"/>
              <a:t> by </a:t>
            </a:r>
            <a:r>
              <a:rPr lang="en-GB" dirty="0" err="1"/>
              <a:t>teoreticky</a:t>
            </a:r>
            <a:r>
              <a:rPr lang="en-GB" dirty="0"/>
              <a:t> </a:t>
            </a:r>
            <a:r>
              <a:rPr lang="en-GB" dirty="0" err="1"/>
              <a:t>mohla</a:t>
            </a:r>
            <a:r>
              <a:rPr lang="en-GB" dirty="0"/>
              <a:t> </a:t>
            </a:r>
            <a:r>
              <a:rPr lang="en-GB" dirty="0" err="1"/>
              <a:t>eukaryotická</a:t>
            </a:r>
            <a:r>
              <a:rPr lang="en-GB" dirty="0"/>
              <a:t> </a:t>
            </a:r>
            <a:r>
              <a:rPr lang="en-GB" dirty="0" err="1"/>
              <a:t>buňka</a:t>
            </a:r>
            <a:r>
              <a:rPr lang="en-GB" dirty="0"/>
              <a:t> </a:t>
            </a:r>
            <a:r>
              <a:rPr lang="en-GB" dirty="0" err="1"/>
              <a:t>získat</a:t>
            </a:r>
            <a:r>
              <a:rPr lang="en-GB" dirty="0"/>
              <a:t> </a:t>
            </a:r>
            <a:r>
              <a:rPr lang="en-GB" dirty="0" err="1"/>
              <a:t>i</a:t>
            </a:r>
            <a:r>
              <a:rPr lang="en-GB" dirty="0"/>
              <a:t> z </a:t>
            </a:r>
            <a:r>
              <a:rPr lang="en-GB" dirty="0" err="1"/>
              <a:t>potravy</a:t>
            </a:r>
            <a:r>
              <a:rPr lang="en-GB" dirty="0"/>
              <a:t>, </a:t>
            </a:r>
            <a:r>
              <a:rPr lang="en-GB" dirty="0" err="1"/>
              <a:t>pokud</a:t>
            </a:r>
            <a:r>
              <a:rPr lang="en-GB" dirty="0"/>
              <a:t> se </a:t>
            </a:r>
            <a:r>
              <a:rPr lang="en-GB" dirty="0" err="1"/>
              <a:t>živila</a:t>
            </a:r>
            <a:r>
              <a:rPr lang="en-GB" dirty="0"/>
              <a:t> </a:t>
            </a:r>
            <a:r>
              <a:rPr lang="en-GB" dirty="0" err="1"/>
              <a:t>bakteriálními</a:t>
            </a:r>
            <a:r>
              <a:rPr lang="en-GB" dirty="0"/>
              <a:t> </a:t>
            </a:r>
            <a:r>
              <a:rPr lang="en-GB" dirty="0" err="1" smtClean="0"/>
              <a:t>buňkami</a:t>
            </a:r>
            <a:endParaRPr lang="en-GB" dirty="0"/>
          </a:p>
          <a:p>
            <a:endParaRPr lang="cs-CZ" dirty="0" smtClean="0"/>
          </a:p>
          <a:p>
            <a:endParaRPr lang="cs-CZ" dirty="0"/>
          </a:p>
          <a:p>
            <a:endParaRPr lang="cs-CZ" dirty="0" smtClean="0"/>
          </a:p>
          <a:p>
            <a:endParaRPr lang="cs-CZ" dirty="0"/>
          </a:p>
          <a:p>
            <a:endParaRPr lang="cs-CZ" dirty="0" smtClean="0"/>
          </a:p>
          <a:p>
            <a:endParaRPr lang="cs-CZ" dirty="0" smtClean="0"/>
          </a:p>
          <a:p>
            <a:endParaRPr lang="cs-CZ" dirty="0" smtClean="0"/>
          </a:p>
          <a:p>
            <a:endParaRPr lang="cs-CZ" dirty="0"/>
          </a:p>
          <a:p>
            <a:endParaRPr lang="cs-CZ" dirty="0" smtClean="0"/>
          </a:p>
          <a:p>
            <a:endParaRPr lang="cs-CZ" dirty="0" smtClean="0"/>
          </a:p>
          <a:p>
            <a:endParaRPr lang="cs-CZ" dirty="0" smtClean="0"/>
          </a:p>
          <a:p>
            <a:endParaRPr lang="en-GB" dirty="0"/>
          </a:p>
          <a:p>
            <a:pPr marL="0" indent="0">
              <a:buNone/>
            </a:pPr>
            <a:r>
              <a:rPr lang="en-GB" b="1" dirty="0" err="1"/>
              <a:t>Vodíková</a:t>
            </a:r>
            <a:r>
              <a:rPr lang="en-GB" b="1" dirty="0"/>
              <a:t> </a:t>
            </a:r>
            <a:r>
              <a:rPr lang="en-GB" b="1" dirty="0" err="1"/>
              <a:t>hypotéza</a:t>
            </a:r>
            <a:r>
              <a:rPr lang="en-GB" b="1" dirty="0"/>
              <a:t> </a:t>
            </a:r>
            <a:endParaRPr lang="cs-CZ" b="1" dirty="0" smtClean="0"/>
          </a:p>
          <a:p>
            <a:r>
              <a:rPr lang="cs-CZ" dirty="0"/>
              <a:t>h</a:t>
            </a:r>
            <a:r>
              <a:rPr lang="en-GB" dirty="0" err="1" smtClean="0"/>
              <a:t>ostitelskou</a:t>
            </a:r>
            <a:r>
              <a:rPr lang="en-GB" dirty="0" smtClean="0"/>
              <a:t> </a:t>
            </a:r>
            <a:r>
              <a:rPr lang="en-GB" dirty="0" err="1"/>
              <a:t>buňkou</a:t>
            </a:r>
            <a:r>
              <a:rPr lang="en-GB" dirty="0"/>
              <a:t> </a:t>
            </a:r>
            <a:r>
              <a:rPr lang="en-GB" dirty="0" err="1" smtClean="0"/>
              <a:t>byl</a:t>
            </a:r>
            <a:r>
              <a:rPr lang="cs-CZ" dirty="0" smtClean="0"/>
              <a:t>o</a:t>
            </a:r>
            <a:r>
              <a:rPr lang="en-GB" dirty="0" smtClean="0"/>
              <a:t> </a:t>
            </a:r>
            <a:r>
              <a:rPr lang="en-GB" dirty="0" err="1"/>
              <a:t>anaerobní</a:t>
            </a:r>
            <a:r>
              <a:rPr lang="en-GB" dirty="0"/>
              <a:t>, </a:t>
            </a:r>
            <a:r>
              <a:rPr lang="en-GB" dirty="0" err="1"/>
              <a:t>vodík</a:t>
            </a:r>
            <a:r>
              <a:rPr lang="en-GB" dirty="0"/>
              <a:t> </a:t>
            </a:r>
            <a:r>
              <a:rPr lang="en-GB" dirty="0" err="1"/>
              <a:t>metabolizující</a:t>
            </a:r>
            <a:r>
              <a:rPr lang="en-GB" dirty="0"/>
              <a:t> </a:t>
            </a:r>
            <a:r>
              <a:rPr lang="en-GB" dirty="0" err="1"/>
              <a:t>autotrofní</a:t>
            </a:r>
            <a:r>
              <a:rPr lang="en-GB" dirty="0"/>
              <a:t> </a:t>
            </a:r>
            <a:r>
              <a:rPr lang="en-GB" dirty="0" err="1" smtClean="0"/>
              <a:t>arche</a:t>
            </a:r>
            <a:r>
              <a:rPr lang="cs-CZ" dirty="0" smtClean="0"/>
              <a:t>um</a:t>
            </a:r>
            <a:r>
              <a:rPr lang="en-GB" dirty="0" smtClean="0"/>
              <a:t>, </a:t>
            </a:r>
            <a:r>
              <a:rPr lang="en-GB" dirty="0" err="1" smtClean="0"/>
              <a:t>kter</a:t>
            </a:r>
            <a:r>
              <a:rPr lang="cs-CZ" dirty="0" smtClean="0"/>
              <a:t>é</a:t>
            </a:r>
            <a:r>
              <a:rPr lang="en-GB" dirty="0" smtClean="0"/>
              <a:t> </a:t>
            </a:r>
            <a:r>
              <a:rPr lang="en-GB" dirty="0" err="1" smtClean="0"/>
              <a:t>pohltil</a:t>
            </a:r>
            <a:r>
              <a:rPr lang="cs-CZ" dirty="0" smtClean="0"/>
              <a:t>o</a:t>
            </a:r>
            <a:r>
              <a:rPr lang="en-GB" dirty="0" smtClean="0"/>
              <a:t> </a:t>
            </a:r>
            <a:r>
              <a:rPr lang="en-GB" dirty="0" err="1"/>
              <a:t>symbiotickou</a:t>
            </a:r>
            <a:r>
              <a:rPr lang="en-GB" dirty="0"/>
              <a:t> </a:t>
            </a:r>
            <a:r>
              <a:rPr lang="en-GB" dirty="0" err="1"/>
              <a:t>bakterii</a:t>
            </a:r>
            <a:r>
              <a:rPr lang="en-GB" dirty="0"/>
              <a:t> </a:t>
            </a:r>
            <a:r>
              <a:rPr lang="en-GB" dirty="0" err="1"/>
              <a:t>schopnou</a:t>
            </a:r>
            <a:r>
              <a:rPr lang="en-GB" dirty="0"/>
              <a:t> v </a:t>
            </a:r>
            <a:r>
              <a:rPr lang="en-GB" dirty="0" err="1"/>
              <a:t>rámci</a:t>
            </a:r>
            <a:r>
              <a:rPr lang="en-GB" dirty="0"/>
              <a:t> </a:t>
            </a:r>
            <a:r>
              <a:rPr lang="en-GB" dirty="0" err="1"/>
              <a:t>své</a:t>
            </a:r>
            <a:r>
              <a:rPr lang="en-GB" dirty="0"/>
              <a:t> </a:t>
            </a:r>
            <a:r>
              <a:rPr lang="en-GB" dirty="0" err="1"/>
              <a:t>respirace</a:t>
            </a:r>
            <a:r>
              <a:rPr lang="en-GB" dirty="0"/>
              <a:t> </a:t>
            </a:r>
            <a:r>
              <a:rPr lang="en-GB" dirty="0" err="1"/>
              <a:t>produkovat</a:t>
            </a:r>
            <a:r>
              <a:rPr lang="en-GB" dirty="0"/>
              <a:t> </a:t>
            </a:r>
            <a:r>
              <a:rPr lang="en-GB" dirty="0" err="1" smtClean="0"/>
              <a:t>vodík</a:t>
            </a:r>
            <a:endParaRPr lang="cs-CZ" dirty="0"/>
          </a:p>
          <a:p>
            <a:r>
              <a:rPr lang="en-GB" dirty="0" smtClean="0"/>
              <a:t> </a:t>
            </a:r>
            <a:r>
              <a:rPr lang="en-GB" dirty="0" err="1"/>
              <a:t>bakterie</a:t>
            </a:r>
            <a:r>
              <a:rPr lang="en-GB" dirty="0"/>
              <a:t> </a:t>
            </a:r>
            <a:r>
              <a:rPr lang="en-GB" dirty="0" err="1"/>
              <a:t>následně</a:t>
            </a:r>
            <a:r>
              <a:rPr lang="en-GB" dirty="0"/>
              <a:t> </a:t>
            </a:r>
            <a:r>
              <a:rPr lang="en-GB" dirty="0" err="1"/>
              <a:t>prošly</a:t>
            </a:r>
            <a:r>
              <a:rPr lang="en-GB" dirty="0"/>
              <a:t> </a:t>
            </a:r>
            <a:r>
              <a:rPr lang="en-GB" dirty="0" err="1"/>
              <a:t>evolucí</a:t>
            </a:r>
            <a:r>
              <a:rPr lang="en-GB" dirty="0"/>
              <a:t> a </a:t>
            </a:r>
            <a:r>
              <a:rPr lang="en-GB" dirty="0" err="1"/>
              <a:t>změnily</a:t>
            </a:r>
            <a:r>
              <a:rPr lang="en-GB" dirty="0"/>
              <a:t> se </a:t>
            </a:r>
            <a:r>
              <a:rPr lang="en-GB" dirty="0" err="1"/>
              <a:t>na</a:t>
            </a:r>
            <a:r>
              <a:rPr lang="en-GB" dirty="0"/>
              <a:t> </a:t>
            </a:r>
            <a:r>
              <a:rPr lang="en-GB" dirty="0" err="1" smtClean="0"/>
              <a:t>mitochondrie</a:t>
            </a:r>
            <a:endParaRPr lang="en-GB" dirty="0"/>
          </a:p>
          <a:p>
            <a:endParaRPr lang="cs-CZ" dirty="0" smtClean="0"/>
          </a:p>
          <a:p>
            <a:pPr marL="0" indent="0">
              <a:buNone/>
            </a:pPr>
            <a:endParaRPr lang="en-GB" dirty="0"/>
          </a:p>
          <a:p>
            <a:pPr marL="0" indent="0">
              <a:buNone/>
            </a:pPr>
            <a:r>
              <a:rPr lang="en-GB" b="1" dirty="0" err="1"/>
              <a:t>Syntrofická</a:t>
            </a:r>
            <a:r>
              <a:rPr lang="en-GB" b="1" dirty="0"/>
              <a:t> </a:t>
            </a:r>
            <a:r>
              <a:rPr lang="en-GB" b="1" dirty="0" err="1"/>
              <a:t>hypotéza</a:t>
            </a:r>
            <a:r>
              <a:rPr lang="en-GB" b="1" dirty="0"/>
              <a:t> </a:t>
            </a:r>
            <a:endParaRPr lang="cs-CZ" b="1" dirty="0" smtClean="0"/>
          </a:p>
          <a:p>
            <a:r>
              <a:rPr lang="en-GB" dirty="0" err="1" smtClean="0"/>
              <a:t>předpokládá</a:t>
            </a:r>
            <a:r>
              <a:rPr lang="en-GB" dirty="0"/>
              <a:t>, </a:t>
            </a:r>
            <a:r>
              <a:rPr lang="en-GB" dirty="0" err="1"/>
              <a:t>že</a:t>
            </a:r>
            <a:r>
              <a:rPr lang="en-GB" dirty="0"/>
              <a:t> </a:t>
            </a:r>
            <a:r>
              <a:rPr lang="en-GB" dirty="0" err="1"/>
              <a:t>motivací</a:t>
            </a:r>
            <a:r>
              <a:rPr lang="en-GB" dirty="0"/>
              <a:t> </a:t>
            </a:r>
            <a:r>
              <a:rPr lang="en-GB" dirty="0" err="1"/>
              <a:t>ke</a:t>
            </a:r>
            <a:r>
              <a:rPr lang="en-GB" dirty="0"/>
              <a:t> </a:t>
            </a:r>
            <a:r>
              <a:rPr lang="en-GB" dirty="0" err="1"/>
              <a:t>vzniku</a:t>
            </a:r>
            <a:r>
              <a:rPr lang="en-GB" dirty="0"/>
              <a:t> </a:t>
            </a:r>
            <a:r>
              <a:rPr lang="en-GB" dirty="0" err="1"/>
              <a:t>eukaryotické</a:t>
            </a:r>
            <a:r>
              <a:rPr lang="en-GB" dirty="0"/>
              <a:t> </a:t>
            </a:r>
            <a:r>
              <a:rPr lang="en-GB" dirty="0" err="1"/>
              <a:t>buňky</a:t>
            </a:r>
            <a:r>
              <a:rPr lang="en-GB" dirty="0"/>
              <a:t> </a:t>
            </a:r>
            <a:r>
              <a:rPr lang="en-GB" dirty="0" err="1"/>
              <a:t>byl</a:t>
            </a:r>
            <a:r>
              <a:rPr lang="en-GB" dirty="0"/>
              <a:t> </a:t>
            </a:r>
            <a:r>
              <a:rPr lang="en-GB" dirty="0" err="1"/>
              <a:t>metabolismus</a:t>
            </a:r>
            <a:r>
              <a:rPr lang="en-GB" dirty="0"/>
              <a:t> </a:t>
            </a:r>
            <a:r>
              <a:rPr lang="en-GB" dirty="0" err="1" smtClean="0"/>
              <a:t>vodíku</a:t>
            </a:r>
            <a:endParaRPr lang="cs-CZ" dirty="0" smtClean="0"/>
          </a:p>
          <a:p>
            <a:r>
              <a:rPr lang="cs-CZ" dirty="0" smtClean="0"/>
              <a:t>Resp. </a:t>
            </a:r>
            <a:r>
              <a:rPr lang="en-GB" dirty="0" err="1" smtClean="0"/>
              <a:t>výměna</a:t>
            </a:r>
            <a:r>
              <a:rPr lang="en-GB" dirty="0" smtClean="0"/>
              <a:t> </a:t>
            </a:r>
            <a:r>
              <a:rPr lang="en-GB" dirty="0" err="1"/>
              <a:t>produktů</a:t>
            </a:r>
            <a:r>
              <a:rPr lang="en-GB" dirty="0"/>
              <a:t> </a:t>
            </a:r>
            <a:r>
              <a:rPr lang="en-GB" dirty="0" err="1"/>
              <a:t>metabolismu</a:t>
            </a:r>
            <a:r>
              <a:rPr lang="en-GB" dirty="0"/>
              <a:t> </a:t>
            </a:r>
            <a:r>
              <a:rPr lang="en-GB" dirty="0" err="1"/>
              <a:t>mezi</a:t>
            </a:r>
            <a:r>
              <a:rPr lang="en-GB" dirty="0"/>
              <a:t> </a:t>
            </a:r>
            <a:r>
              <a:rPr lang="en-GB" dirty="0" err="1"/>
              <a:t>několika</a:t>
            </a:r>
            <a:r>
              <a:rPr lang="en-GB" dirty="0"/>
              <a:t> </a:t>
            </a:r>
            <a:r>
              <a:rPr lang="en-GB" dirty="0" err="1"/>
              <a:t>druhy</a:t>
            </a:r>
            <a:r>
              <a:rPr lang="en-GB" dirty="0"/>
              <a:t> (</a:t>
            </a:r>
            <a:r>
              <a:rPr lang="en-GB" dirty="0" err="1"/>
              <a:t>tedy</a:t>
            </a:r>
            <a:r>
              <a:rPr lang="en-GB" dirty="0"/>
              <a:t> </a:t>
            </a:r>
            <a:r>
              <a:rPr lang="en-GB" dirty="0" err="1"/>
              <a:t>právě</a:t>
            </a:r>
            <a:r>
              <a:rPr lang="en-GB" dirty="0"/>
              <a:t> </a:t>
            </a:r>
            <a:r>
              <a:rPr lang="en-GB" dirty="0" err="1"/>
              <a:t>tzv</a:t>
            </a:r>
            <a:r>
              <a:rPr lang="en-GB" dirty="0"/>
              <a:t>. </a:t>
            </a:r>
            <a:r>
              <a:rPr lang="en-GB" dirty="0" err="1"/>
              <a:t>syntrofie</a:t>
            </a:r>
            <a:r>
              <a:rPr lang="en-GB" dirty="0" smtClean="0"/>
              <a:t>)</a:t>
            </a:r>
            <a:endParaRPr lang="en-GB" dirty="0"/>
          </a:p>
          <a:p>
            <a:r>
              <a:rPr lang="en-GB" dirty="0" err="1"/>
              <a:t>buňky</a:t>
            </a:r>
            <a:r>
              <a:rPr lang="en-GB" dirty="0"/>
              <a:t> </a:t>
            </a:r>
            <a:r>
              <a:rPr lang="en-GB" dirty="0" err="1"/>
              <a:t>bakterií</a:t>
            </a:r>
            <a:r>
              <a:rPr lang="en-GB" dirty="0"/>
              <a:t> se </a:t>
            </a:r>
            <a:r>
              <a:rPr lang="en-GB" dirty="0" err="1"/>
              <a:t>přiložily</a:t>
            </a:r>
            <a:r>
              <a:rPr lang="en-GB" dirty="0"/>
              <a:t> </a:t>
            </a:r>
            <a:r>
              <a:rPr lang="en-GB" dirty="0" err="1"/>
              <a:t>těsně</a:t>
            </a:r>
            <a:r>
              <a:rPr lang="en-GB" dirty="0"/>
              <a:t> k </a:t>
            </a:r>
            <a:r>
              <a:rPr lang="en-GB" dirty="0" err="1"/>
              <a:t>buněčné</a:t>
            </a:r>
            <a:r>
              <a:rPr lang="en-GB" dirty="0"/>
              <a:t> </a:t>
            </a:r>
            <a:r>
              <a:rPr lang="en-GB" dirty="0" err="1"/>
              <a:t>membráně</a:t>
            </a:r>
            <a:r>
              <a:rPr lang="en-GB" dirty="0"/>
              <a:t> </a:t>
            </a:r>
            <a:r>
              <a:rPr lang="en-GB" dirty="0" err="1"/>
              <a:t>archebakterie</a:t>
            </a:r>
            <a:r>
              <a:rPr lang="en-GB" dirty="0"/>
              <a:t> a </a:t>
            </a:r>
            <a:r>
              <a:rPr lang="en-GB" dirty="0" err="1" smtClean="0"/>
              <a:t>splynuly</a:t>
            </a:r>
            <a:endParaRPr lang="cs-CZ" dirty="0" smtClean="0"/>
          </a:p>
          <a:p>
            <a:r>
              <a:rPr lang="cs-CZ" dirty="0"/>
              <a:t>a</a:t>
            </a:r>
            <a:r>
              <a:rPr lang="en-GB" dirty="0" err="1" smtClean="0"/>
              <a:t>rcheální</a:t>
            </a:r>
            <a:r>
              <a:rPr lang="en-GB" dirty="0" smtClean="0"/>
              <a:t> </a:t>
            </a:r>
            <a:r>
              <a:rPr lang="en-GB" dirty="0" err="1"/>
              <a:t>cytoplazmatická</a:t>
            </a:r>
            <a:r>
              <a:rPr lang="en-GB" dirty="0"/>
              <a:t> </a:t>
            </a:r>
            <a:r>
              <a:rPr lang="en-GB" dirty="0" err="1"/>
              <a:t>membrána</a:t>
            </a:r>
            <a:r>
              <a:rPr lang="en-GB" dirty="0"/>
              <a:t> se </a:t>
            </a:r>
            <a:r>
              <a:rPr lang="en-GB" dirty="0" err="1"/>
              <a:t>pak</a:t>
            </a:r>
            <a:r>
              <a:rPr lang="en-GB" dirty="0"/>
              <a:t> </a:t>
            </a:r>
            <a:r>
              <a:rPr lang="en-GB" dirty="0" err="1"/>
              <a:t>stala</a:t>
            </a:r>
            <a:r>
              <a:rPr lang="en-GB" dirty="0"/>
              <a:t> </a:t>
            </a:r>
            <a:r>
              <a:rPr lang="en-GB" dirty="0" err="1"/>
              <a:t>jadernou</a:t>
            </a:r>
            <a:r>
              <a:rPr lang="en-GB" dirty="0"/>
              <a:t> </a:t>
            </a:r>
            <a:r>
              <a:rPr lang="en-GB" dirty="0" err="1"/>
              <a:t>membránou</a:t>
            </a:r>
            <a:r>
              <a:rPr lang="en-GB" dirty="0"/>
              <a:t> </a:t>
            </a:r>
            <a:r>
              <a:rPr lang="en-GB" dirty="0" err="1"/>
              <a:t>nové</a:t>
            </a:r>
            <a:r>
              <a:rPr lang="en-GB" dirty="0"/>
              <a:t> </a:t>
            </a:r>
            <a:r>
              <a:rPr lang="en-GB" dirty="0" err="1"/>
              <a:t>eukaryotické</a:t>
            </a:r>
            <a:r>
              <a:rPr lang="en-GB" dirty="0"/>
              <a:t> </a:t>
            </a:r>
            <a:r>
              <a:rPr lang="en-GB" dirty="0" err="1"/>
              <a:t>buňky</a:t>
            </a:r>
            <a:r>
              <a:rPr lang="en-GB" dirty="0"/>
              <a:t> </a:t>
            </a:r>
            <a:endParaRPr lang="cs-CZ" dirty="0"/>
          </a:p>
          <a:p>
            <a:r>
              <a:rPr lang="en-GB" dirty="0" err="1" smtClean="0"/>
              <a:t>cytoplazmatická</a:t>
            </a:r>
            <a:r>
              <a:rPr lang="en-GB" dirty="0" smtClean="0"/>
              <a:t> </a:t>
            </a:r>
            <a:r>
              <a:rPr lang="en-GB" dirty="0" err="1"/>
              <a:t>membrána</a:t>
            </a:r>
            <a:r>
              <a:rPr lang="en-GB" dirty="0"/>
              <a:t> </a:t>
            </a:r>
            <a:r>
              <a:rPr lang="en-GB" dirty="0" err="1"/>
              <a:t>deltaproteobakterií</a:t>
            </a:r>
            <a:r>
              <a:rPr lang="en-GB" dirty="0"/>
              <a:t> </a:t>
            </a:r>
            <a:r>
              <a:rPr lang="cs-CZ" dirty="0" smtClean="0"/>
              <a:t>pak</a:t>
            </a:r>
            <a:r>
              <a:rPr lang="en-GB" dirty="0" smtClean="0"/>
              <a:t> </a:t>
            </a:r>
            <a:r>
              <a:rPr lang="en-GB" dirty="0" err="1"/>
              <a:t>buněčnou</a:t>
            </a:r>
            <a:r>
              <a:rPr lang="en-GB" dirty="0"/>
              <a:t> </a:t>
            </a:r>
            <a:r>
              <a:rPr lang="en-GB" dirty="0" err="1"/>
              <a:t>membránu</a:t>
            </a:r>
            <a:r>
              <a:rPr lang="en-GB" dirty="0"/>
              <a:t> </a:t>
            </a:r>
            <a:r>
              <a:rPr lang="en-GB" dirty="0" err="1" smtClean="0"/>
              <a:t>eukaryot</a:t>
            </a:r>
            <a:r>
              <a:rPr lang="cs-CZ" dirty="0" smtClean="0"/>
              <a:t> </a:t>
            </a:r>
          </a:p>
          <a:p>
            <a:pPr marL="0" indent="0">
              <a:buNone/>
            </a:pPr>
            <a:endParaRPr lang="en-GB"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480496"/>
            <a:ext cx="4585692" cy="229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511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928992" cy="4824536"/>
          </a:xfrm>
        </p:spPr>
        <p:txBody>
          <a:bodyPr>
            <a:normAutofit/>
          </a:bodyPr>
          <a:lstStyle/>
          <a:p>
            <a:pPr marL="0" indent="0">
              <a:buNone/>
            </a:pPr>
            <a:r>
              <a:rPr lang="cs-CZ" sz="1500" b="1" dirty="0"/>
              <a:t>Hypotézy založené na síře</a:t>
            </a:r>
          </a:p>
          <a:p>
            <a:r>
              <a:rPr lang="cs-CZ" sz="1500" dirty="0"/>
              <a:t>navrhují společenství </a:t>
            </a:r>
            <a:r>
              <a:rPr lang="cs-CZ" sz="1500" dirty="0" err="1"/>
              <a:t>archeí</a:t>
            </a:r>
            <a:r>
              <a:rPr lang="cs-CZ" sz="1500" dirty="0"/>
              <a:t> a bakterií založená na </a:t>
            </a:r>
            <a:r>
              <a:rPr lang="cs-CZ" sz="1500" dirty="0" smtClean="0"/>
              <a:t>síře</a:t>
            </a:r>
          </a:p>
          <a:p>
            <a:r>
              <a:rPr lang="cs-CZ" sz="1500" dirty="0" smtClean="0"/>
              <a:t>spirochéty</a:t>
            </a:r>
            <a:r>
              <a:rPr lang="cs-CZ" sz="1500" dirty="0"/>
              <a:t>, přijímaly sirovodík produkovaný archebakteriemi, a metabolizovaly </a:t>
            </a:r>
            <a:r>
              <a:rPr lang="cs-CZ" sz="1500" dirty="0" smtClean="0"/>
              <a:t>ho</a:t>
            </a:r>
            <a:endParaRPr lang="cs-CZ" sz="1500" dirty="0"/>
          </a:p>
          <a:p>
            <a:r>
              <a:rPr lang="cs-CZ" sz="1500" dirty="0" smtClean="0"/>
              <a:t> postupně se vyvinuly </a:t>
            </a:r>
            <a:r>
              <a:rPr lang="cs-CZ" sz="1500" dirty="0"/>
              <a:t>v </a:t>
            </a:r>
            <a:r>
              <a:rPr lang="cs-CZ" sz="1500" dirty="0" smtClean="0"/>
              <a:t>bičík</a:t>
            </a:r>
          </a:p>
          <a:p>
            <a:r>
              <a:rPr lang="cs-CZ" sz="1500" dirty="0" smtClean="0"/>
              <a:t>nebyl </a:t>
            </a:r>
            <a:r>
              <a:rPr lang="cs-CZ" sz="1500" dirty="0"/>
              <a:t>zatím nalezen téměř žádný důkaz, vyjma </a:t>
            </a:r>
            <a:r>
              <a:rPr lang="cs-CZ" sz="1500" dirty="0" smtClean="0"/>
              <a:t>skutečnosti</a:t>
            </a:r>
            <a:r>
              <a:rPr lang="cs-CZ" sz="1500" dirty="0"/>
              <a:t>, že podobná společenství existují v </a:t>
            </a:r>
            <a:r>
              <a:rPr lang="cs-CZ" sz="1500" dirty="0" smtClean="0"/>
              <a:t>přírodě</a:t>
            </a:r>
          </a:p>
          <a:p>
            <a:endParaRPr lang="cs-CZ" sz="1500" b="1" dirty="0"/>
          </a:p>
          <a:p>
            <a:pPr marL="0" indent="0">
              <a:buNone/>
            </a:pPr>
            <a:r>
              <a:rPr lang="cs-CZ" sz="1500" b="1" dirty="0"/>
              <a:t>Hypotéza </a:t>
            </a:r>
            <a:r>
              <a:rPr lang="cs-CZ" sz="1500" b="1" dirty="0" err="1"/>
              <a:t>Neomura</a:t>
            </a:r>
            <a:r>
              <a:rPr lang="cs-CZ" sz="1500" b="1" dirty="0"/>
              <a:t> </a:t>
            </a:r>
            <a:endParaRPr lang="cs-CZ" sz="1500" b="1" dirty="0" smtClean="0"/>
          </a:p>
          <a:p>
            <a:r>
              <a:rPr lang="cs-CZ" sz="1500" dirty="0" smtClean="0"/>
              <a:t> </a:t>
            </a:r>
            <a:r>
              <a:rPr lang="cs-CZ" sz="1500" dirty="0" err="1"/>
              <a:t>fagotrofická</a:t>
            </a:r>
            <a:r>
              <a:rPr lang="cs-CZ" sz="1500" dirty="0"/>
              <a:t> hypotéza považuje </a:t>
            </a:r>
            <a:r>
              <a:rPr lang="cs-CZ" sz="1500" dirty="0" err="1"/>
              <a:t>archea</a:t>
            </a:r>
            <a:r>
              <a:rPr lang="cs-CZ" sz="1500" dirty="0"/>
              <a:t> i </a:t>
            </a:r>
            <a:r>
              <a:rPr lang="cs-CZ" sz="1500" dirty="0" err="1"/>
              <a:t>eukaryota</a:t>
            </a:r>
            <a:r>
              <a:rPr lang="cs-CZ" sz="1500" dirty="0"/>
              <a:t> za potomky </a:t>
            </a:r>
            <a:r>
              <a:rPr lang="cs-CZ" sz="1500" dirty="0" err="1"/>
              <a:t>aktinobakterie</a:t>
            </a:r>
            <a:r>
              <a:rPr lang="cs-CZ" sz="1500" dirty="0"/>
              <a:t> která prošla značným vývojem a až později </a:t>
            </a:r>
            <a:r>
              <a:rPr lang="cs-CZ" sz="1500" dirty="0" err="1"/>
              <a:t>endosymbioticky</a:t>
            </a:r>
            <a:r>
              <a:rPr lang="cs-CZ" sz="1500" dirty="0"/>
              <a:t> získala </a:t>
            </a:r>
            <a:r>
              <a:rPr lang="cs-CZ" sz="1500" dirty="0" smtClean="0"/>
              <a:t>mitochondrie</a:t>
            </a:r>
          </a:p>
          <a:p>
            <a:r>
              <a:rPr lang="cs-CZ" sz="1500" dirty="0"/>
              <a:t>n</a:t>
            </a:r>
            <a:r>
              <a:rPr lang="cs-CZ" sz="1500" dirty="0" smtClean="0"/>
              <a:t>edostatkem </a:t>
            </a:r>
            <a:r>
              <a:rPr lang="cs-CZ" sz="1500" dirty="0"/>
              <a:t>těchto teorií je fakt, že v současnosti neznáme žádné eukaryotické organismy s primární absencí mitochondrií, ačkoliv je tyto teorie </a:t>
            </a:r>
            <a:r>
              <a:rPr lang="cs-CZ" sz="1500" dirty="0" smtClean="0"/>
              <a:t>předpokládají</a:t>
            </a:r>
            <a:endParaRPr lang="cs-CZ" sz="1500" dirty="0"/>
          </a:p>
          <a:p>
            <a:pPr marL="0" indent="0">
              <a:buNone/>
            </a:pPr>
            <a:endParaRPr lang="cs-CZ" sz="1500" dirty="0"/>
          </a:p>
          <a:p>
            <a:pPr marL="0" indent="0">
              <a:buNone/>
            </a:pPr>
            <a:r>
              <a:rPr lang="cs-CZ" sz="1500" b="1" dirty="0"/>
              <a:t>Tři viry, tři domény</a:t>
            </a:r>
          </a:p>
          <a:p>
            <a:r>
              <a:rPr lang="cs-CZ" sz="1500" dirty="0"/>
              <a:t>Podle této hypotézy, kterou formuloval v roce 2005 P. </a:t>
            </a:r>
            <a:r>
              <a:rPr lang="cs-CZ" sz="1500" dirty="0" err="1"/>
              <a:t>Forterre</a:t>
            </a:r>
            <a:r>
              <a:rPr lang="cs-CZ" sz="1500" dirty="0"/>
              <a:t>, se musí vznik všech domén včetně té eukaryotické přičítat </a:t>
            </a:r>
            <a:r>
              <a:rPr lang="cs-CZ" sz="1500" dirty="0" smtClean="0"/>
              <a:t>virům</a:t>
            </a:r>
            <a:endParaRPr lang="cs-CZ" sz="1500" dirty="0"/>
          </a:p>
          <a:p>
            <a:r>
              <a:rPr lang="cs-CZ" sz="1500" dirty="0"/>
              <a:t> RNA svět – vezikula byly infikovány několika viry, které vynalezly DNA, a následně se tato DNA stala jejich hlavním genetickým </a:t>
            </a:r>
            <a:r>
              <a:rPr lang="cs-CZ" sz="1500" dirty="0" smtClean="0"/>
              <a:t>materiálem</a:t>
            </a:r>
          </a:p>
          <a:p>
            <a:r>
              <a:rPr lang="cs-CZ" sz="1500" dirty="0"/>
              <a:t>n</a:t>
            </a:r>
            <a:r>
              <a:rPr lang="cs-CZ" sz="1500" dirty="0" smtClean="0"/>
              <a:t>eexistují </a:t>
            </a:r>
            <a:r>
              <a:rPr lang="cs-CZ" sz="1500" dirty="0"/>
              <a:t>doklady, jedná se o poměrně spekulativní hypotézu, ale nedá se odmítat jako nesprávná</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4983078"/>
            <a:ext cx="2880320" cy="167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812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490066"/>
          </a:xfrm>
        </p:spPr>
        <p:txBody>
          <a:bodyPr>
            <a:noAutofit/>
          </a:bodyPr>
          <a:lstStyle/>
          <a:p>
            <a:r>
              <a:rPr lang="cs-CZ" sz="3200" dirty="0"/>
              <a:t>H</a:t>
            </a:r>
            <a:r>
              <a:rPr lang="cs-CZ" sz="3200" dirty="0" smtClean="0"/>
              <a:t>istorie života</a:t>
            </a:r>
            <a:endParaRPr lang="en-GB" sz="3200" dirty="0"/>
          </a:p>
        </p:txBody>
      </p:sp>
      <p:sp>
        <p:nvSpPr>
          <p:cNvPr id="3" name="Zástupný symbol pro obsah 2"/>
          <p:cNvSpPr>
            <a:spLocks noGrp="1"/>
          </p:cNvSpPr>
          <p:nvPr>
            <p:ph idx="1"/>
          </p:nvPr>
        </p:nvSpPr>
        <p:spPr>
          <a:xfrm>
            <a:off x="179512" y="476672"/>
            <a:ext cx="8373616" cy="3629374"/>
          </a:xfrm>
        </p:spPr>
        <p:txBody>
          <a:bodyPr>
            <a:normAutofit/>
          </a:bodyPr>
          <a:lstStyle/>
          <a:p>
            <a:pPr>
              <a:lnSpc>
                <a:spcPct val="150000"/>
              </a:lnSpc>
            </a:pPr>
            <a:r>
              <a:rPr lang="cs-CZ" sz="1600" dirty="0" smtClean="0"/>
              <a:t>před 4,5 </a:t>
            </a:r>
            <a:r>
              <a:rPr lang="cs-CZ" sz="1600" dirty="0" err="1" smtClean="0"/>
              <a:t>mld</a:t>
            </a:r>
            <a:r>
              <a:rPr lang="cs-CZ" sz="1600" dirty="0" smtClean="0"/>
              <a:t> let – formování Země, vznik pevnin a oceánů</a:t>
            </a:r>
          </a:p>
          <a:p>
            <a:pPr>
              <a:lnSpc>
                <a:spcPct val="150000"/>
              </a:lnSpc>
            </a:pPr>
            <a:r>
              <a:rPr lang="cs-CZ" sz="1600" dirty="0" smtClean="0"/>
              <a:t>vulkanická a hydrotermální aktivita produkuje velké množství plynů do atmosféry</a:t>
            </a:r>
          </a:p>
          <a:p>
            <a:pPr>
              <a:lnSpc>
                <a:spcPct val="150000"/>
              </a:lnSpc>
            </a:pPr>
            <a:r>
              <a:rPr lang="cs-CZ" sz="1600" dirty="0" smtClean="0"/>
              <a:t>vodní pára + dusík, oxid uhličitý, metan,</a:t>
            </a:r>
            <a:r>
              <a:rPr lang="cs-CZ" sz="1600" dirty="0"/>
              <a:t> </a:t>
            </a:r>
            <a:r>
              <a:rPr lang="cs-CZ" sz="1600" dirty="0" smtClean="0"/>
              <a:t>amoniak (stopy – vodík, </a:t>
            </a:r>
            <a:r>
              <a:rPr lang="cs-CZ" sz="1600" dirty="0" err="1" smtClean="0"/>
              <a:t>ox.uhelnatý</a:t>
            </a:r>
            <a:r>
              <a:rPr lang="cs-CZ" sz="1600" dirty="0" smtClean="0"/>
              <a:t>, kyanid vodíku…), prach a popel</a:t>
            </a:r>
            <a:endParaRPr lang="cs-CZ" sz="1600" dirty="0"/>
          </a:p>
          <a:p>
            <a:pPr>
              <a:lnSpc>
                <a:spcPct val="150000"/>
              </a:lnSpc>
            </a:pPr>
            <a:r>
              <a:rPr lang="cs-CZ" sz="1600" dirty="0" smtClean="0"/>
              <a:t>dostatek </a:t>
            </a:r>
            <a:r>
              <a:rPr lang="cs-CZ" sz="1600" dirty="0"/>
              <a:t>oxidu uhličitého a </a:t>
            </a:r>
            <a:r>
              <a:rPr lang="cs-CZ" sz="1600" dirty="0" smtClean="0"/>
              <a:t>metanu </a:t>
            </a:r>
            <a:r>
              <a:rPr lang="cs-CZ" sz="1600" dirty="0"/>
              <a:t>v atmosféře vytvářel silný skleníkový efekt a chránil Zemi před </a:t>
            </a:r>
            <a:r>
              <a:rPr lang="cs-CZ" sz="1600" dirty="0" smtClean="0"/>
              <a:t>zmrznutím</a:t>
            </a:r>
          </a:p>
          <a:p>
            <a:pPr>
              <a:lnSpc>
                <a:spcPct val="150000"/>
              </a:lnSpc>
            </a:pPr>
            <a:r>
              <a:rPr lang="cs-CZ" sz="1600" dirty="0" smtClean="0"/>
              <a:t>mladé </a:t>
            </a:r>
            <a:r>
              <a:rPr lang="cs-CZ" sz="1600" dirty="0"/>
              <a:t>Slunce zatím dosahovalo jen asi 75 % svého současného </a:t>
            </a:r>
            <a:r>
              <a:rPr lang="cs-CZ" sz="1600" dirty="0" smtClean="0"/>
              <a:t>výkonu</a:t>
            </a:r>
          </a:p>
          <a:p>
            <a:pPr>
              <a:lnSpc>
                <a:spcPct val="150000"/>
              </a:lnSpc>
            </a:pPr>
            <a:r>
              <a:rPr lang="cs-CZ" sz="1600" dirty="0"/>
              <a:t>d</a:t>
            </a:r>
            <a:r>
              <a:rPr lang="cs-CZ" sz="1600" dirty="0" smtClean="0"/>
              <a:t>íky </a:t>
            </a:r>
            <a:r>
              <a:rPr lang="cs-CZ" sz="1600" dirty="0"/>
              <a:t>vysokým teplotám se voda intenzivně odpařovala, avšak četné nečistoty v ovzduší (prach a popel) napomáhaly opětné kondenzaci vodní </a:t>
            </a:r>
            <a:r>
              <a:rPr lang="cs-CZ" sz="1600" dirty="0" smtClean="0"/>
              <a:t>páry-prudké deště</a:t>
            </a:r>
            <a:endParaRPr lang="cs-CZ" sz="1600" dirty="0"/>
          </a:p>
          <a:p>
            <a:endParaRPr lang="cs-CZ" sz="1600" dirty="0" smtClean="0"/>
          </a:p>
          <a:p>
            <a:endParaRPr lang="cs-CZ" sz="16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695" y="4098787"/>
            <a:ext cx="5869870" cy="272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498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3200" dirty="0"/>
              <a:t>E</a:t>
            </a:r>
            <a:r>
              <a:rPr lang="cs-CZ" sz="3200" dirty="0" smtClean="0"/>
              <a:t>voluce metabolismu</a:t>
            </a:r>
            <a:endParaRPr lang="cs-CZ" sz="3200" dirty="0"/>
          </a:p>
        </p:txBody>
      </p:sp>
      <p:sp>
        <p:nvSpPr>
          <p:cNvPr id="3" name="Zástupný symbol pro obsah 2"/>
          <p:cNvSpPr>
            <a:spLocks noGrp="1"/>
          </p:cNvSpPr>
          <p:nvPr>
            <p:ph idx="1"/>
          </p:nvPr>
        </p:nvSpPr>
        <p:spPr>
          <a:xfrm>
            <a:off x="107504" y="692696"/>
            <a:ext cx="5040560" cy="1800200"/>
          </a:xfrm>
        </p:spPr>
        <p:txBody>
          <a:bodyPr>
            <a:normAutofit/>
          </a:bodyPr>
          <a:lstStyle/>
          <a:p>
            <a:r>
              <a:rPr lang="cs-CZ" sz="1600" dirty="0" smtClean="0"/>
              <a:t>prvotní buňky ve srovnání s dnešními </a:t>
            </a:r>
            <a:r>
              <a:rPr lang="cs-CZ" sz="1600" dirty="0" err="1" smtClean="0"/>
              <a:t>prokaryoty</a:t>
            </a:r>
            <a:r>
              <a:rPr lang="cs-CZ" sz="1600" dirty="0" smtClean="0"/>
              <a:t> měly málo genů, žádnou genovou regulaci, žádné mobilní genetické elementy</a:t>
            </a:r>
          </a:p>
          <a:p>
            <a:r>
              <a:rPr lang="cs-CZ" sz="1600" dirty="0" smtClean="0"/>
              <a:t>vysvětlení expanze genomu z několika set na několik tisíc genů </a:t>
            </a:r>
          </a:p>
          <a:p>
            <a:endParaRPr lang="cs-CZ" sz="1600" dirty="0" smtClean="0"/>
          </a:p>
          <a:p>
            <a:endParaRPr lang="cs-CZ" sz="1600" dirty="0" smtClean="0"/>
          </a:p>
          <a:p>
            <a:endParaRPr lang="cs-CZ" sz="1600" dirty="0"/>
          </a:p>
        </p:txBody>
      </p:sp>
      <p:sp>
        <p:nvSpPr>
          <p:cNvPr id="4" name="TextovéPole 3"/>
          <p:cNvSpPr txBox="1"/>
          <p:nvPr/>
        </p:nvSpPr>
        <p:spPr>
          <a:xfrm>
            <a:off x="179512" y="2384830"/>
            <a:ext cx="4331990" cy="4278094"/>
          </a:xfrm>
          <a:prstGeom prst="rect">
            <a:avLst/>
          </a:prstGeom>
          <a:noFill/>
        </p:spPr>
        <p:txBody>
          <a:bodyPr wrap="square" rtlCol="0">
            <a:spAutoFit/>
          </a:bodyPr>
          <a:lstStyle/>
          <a:p>
            <a:pPr>
              <a:spcBef>
                <a:spcPct val="20000"/>
              </a:spcBef>
            </a:pPr>
            <a:r>
              <a:rPr lang="cs-CZ" sz="1600" b="1" dirty="0" err="1">
                <a:solidFill>
                  <a:prstClr val="black"/>
                </a:solidFill>
              </a:rPr>
              <a:t>Patchwork</a:t>
            </a:r>
            <a:r>
              <a:rPr lang="cs-CZ" sz="1600" b="1" dirty="0">
                <a:solidFill>
                  <a:prstClr val="black"/>
                </a:solidFill>
              </a:rPr>
              <a:t>  hypotéza </a:t>
            </a:r>
          </a:p>
          <a:p>
            <a:pPr marL="342900" indent="-342900">
              <a:spcBef>
                <a:spcPct val="20000"/>
              </a:spcBef>
              <a:buFont typeface="Arial" panose="020B0604020202020204" pitchFamily="34" charset="0"/>
              <a:buChar char="•"/>
            </a:pPr>
            <a:r>
              <a:rPr lang="cs-CZ" sz="1600" dirty="0">
                <a:solidFill>
                  <a:prstClr val="black"/>
                </a:solidFill>
              </a:rPr>
              <a:t>předpokládá zdvojení genů, které kódují enzymy s </a:t>
            </a:r>
            <a:r>
              <a:rPr lang="cs-CZ" sz="1600" dirty="0" smtClean="0">
                <a:solidFill>
                  <a:prstClr val="black"/>
                </a:solidFill>
              </a:rPr>
              <a:t>nízkou specifitou </a:t>
            </a:r>
            <a:r>
              <a:rPr lang="cs-CZ" sz="1600" dirty="0">
                <a:solidFill>
                  <a:prstClr val="black"/>
                </a:solidFill>
              </a:rPr>
              <a:t>(schopné katalyzovat různé reakce) , které se vlivem selekčního tlaku prostředí vyvinuly v geny </a:t>
            </a:r>
            <a:r>
              <a:rPr lang="cs-CZ" sz="1600" dirty="0" smtClean="0">
                <a:solidFill>
                  <a:prstClr val="black"/>
                </a:solidFill>
              </a:rPr>
              <a:t>kódující </a:t>
            </a:r>
            <a:r>
              <a:rPr lang="cs-CZ" sz="1600" dirty="0">
                <a:solidFill>
                  <a:prstClr val="black"/>
                </a:solidFill>
              </a:rPr>
              <a:t>enzymy s vyšší specifitou</a:t>
            </a:r>
          </a:p>
          <a:p>
            <a:pPr marL="342900" indent="-342900">
              <a:spcBef>
                <a:spcPct val="20000"/>
              </a:spcBef>
              <a:buFont typeface="Arial" panose="020B0604020202020204" pitchFamily="34" charset="0"/>
              <a:buChar char="•"/>
            </a:pPr>
            <a:r>
              <a:rPr lang="cs-CZ" sz="1600" dirty="0">
                <a:solidFill>
                  <a:prstClr val="black"/>
                </a:solidFill>
              </a:rPr>
              <a:t>buňky s efektivním metabolismem byly selektovány </a:t>
            </a:r>
          </a:p>
          <a:p>
            <a:pPr marL="342900" indent="-342900">
              <a:spcBef>
                <a:spcPct val="20000"/>
              </a:spcBef>
              <a:buFont typeface="Arial" panose="020B0604020202020204" pitchFamily="34" charset="0"/>
              <a:buChar char="•"/>
            </a:pPr>
            <a:r>
              <a:rPr lang="cs-CZ" sz="1600" dirty="0">
                <a:solidFill>
                  <a:prstClr val="black"/>
                </a:solidFill>
              </a:rPr>
              <a:t>horizontální přenos genů a </a:t>
            </a:r>
            <a:r>
              <a:rPr lang="cs-CZ" sz="1600" dirty="0" err="1">
                <a:solidFill>
                  <a:prstClr val="black"/>
                </a:solidFill>
              </a:rPr>
              <a:t>fůze</a:t>
            </a:r>
            <a:r>
              <a:rPr lang="cs-CZ" sz="1600" dirty="0">
                <a:solidFill>
                  <a:prstClr val="black"/>
                </a:solidFill>
              </a:rPr>
              <a:t> prokaryotických buněk hrála významnou roli v evoluci</a:t>
            </a:r>
          </a:p>
          <a:p>
            <a:pPr marL="342900" indent="-342900">
              <a:spcBef>
                <a:spcPct val="20000"/>
              </a:spcBef>
              <a:buFont typeface="Arial" panose="020B0604020202020204" pitchFamily="34" charset="0"/>
              <a:buChar char="•"/>
            </a:pPr>
            <a:r>
              <a:rPr lang="cs-CZ" sz="1600" dirty="0">
                <a:solidFill>
                  <a:prstClr val="black"/>
                </a:solidFill>
              </a:rPr>
              <a:t>postupné nahrazování abiotických geochemických cyklů biotickou cestou vyústilo v současnou podobu koloběhu prvků na Zemi</a:t>
            </a:r>
          </a:p>
          <a:p>
            <a:pPr marL="342900" indent="-342900">
              <a:spcBef>
                <a:spcPct val="20000"/>
              </a:spcBef>
              <a:buFont typeface="Arial" panose="020B0604020202020204" pitchFamily="34" charset="0"/>
              <a:buChar char="•"/>
            </a:pPr>
            <a:endParaRPr lang="cs-CZ" sz="1600"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255" y="764704"/>
            <a:ext cx="3227919" cy="474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26523"/>
            <a:ext cx="3744416" cy="303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016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3200" dirty="0" smtClean="0"/>
              <a:t>Charakteristiky mikrobiálního života</a:t>
            </a:r>
            <a:endParaRPr lang="cs-CZ" sz="3200" dirty="0"/>
          </a:p>
        </p:txBody>
      </p:sp>
      <p:sp>
        <p:nvSpPr>
          <p:cNvPr id="3" name="Zástupný symbol pro obsah 2"/>
          <p:cNvSpPr>
            <a:spLocks noGrp="1"/>
          </p:cNvSpPr>
          <p:nvPr>
            <p:ph idx="1"/>
          </p:nvPr>
        </p:nvSpPr>
        <p:spPr>
          <a:xfrm>
            <a:off x="539552" y="908720"/>
            <a:ext cx="8229600" cy="4525963"/>
          </a:xfrm>
        </p:spPr>
        <p:txBody>
          <a:bodyPr>
            <a:normAutofit/>
          </a:bodyPr>
          <a:lstStyle/>
          <a:p>
            <a:endParaRPr lang="cs-CZ" sz="1600" dirty="0"/>
          </a:p>
          <a:p>
            <a:r>
              <a:rPr lang="cs-CZ" sz="1600" dirty="0" smtClean="0"/>
              <a:t> podstata života je  podobná u mikro- i  makroorganismů (</a:t>
            </a:r>
            <a:r>
              <a:rPr lang="cs-CZ" sz="1600" dirty="0" err="1" smtClean="0"/>
              <a:t>prokaryot</a:t>
            </a:r>
            <a:r>
              <a:rPr lang="cs-CZ" sz="1600" dirty="0" smtClean="0"/>
              <a:t> i </a:t>
            </a:r>
            <a:r>
              <a:rPr lang="cs-CZ" sz="1600" dirty="0" err="1" smtClean="0"/>
              <a:t>eukaryot</a:t>
            </a:r>
            <a:r>
              <a:rPr lang="cs-CZ" sz="1600" dirty="0" smtClean="0"/>
              <a:t>)</a:t>
            </a:r>
            <a:r>
              <a:rPr lang="cs-CZ" sz="1600" dirty="0"/>
              <a:t> </a:t>
            </a:r>
            <a:endParaRPr lang="cs-CZ" sz="1600" dirty="0" smtClean="0"/>
          </a:p>
          <a:p>
            <a:r>
              <a:rPr lang="cs-CZ" sz="1600" dirty="0"/>
              <a:t>m</a:t>
            </a:r>
            <a:r>
              <a:rPr lang="cs-CZ" sz="1600" dirty="0" smtClean="0"/>
              <a:t>ikroorganismy jsou jednobuněčné, vyšší organismy mnohobuněčné, tvořené tkáněmi</a:t>
            </a:r>
          </a:p>
          <a:p>
            <a:endParaRPr lang="cs-CZ" sz="1600" dirty="0"/>
          </a:p>
          <a:p>
            <a:endParaRPr lang="cs-CZ" sz="1600" dirty="0"/>
          </a:p>
          <a:p>
            <a:endParaRPr lang="cs-CZ" sz="1600" dirty="0" smtClean="0"/>
          </a:p>
          <a:p>
            <a:endParaRPr lang="cs-CZ" sz="1600"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534284"/>
            <a:ext cx="7881599" cy="358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689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341"/>
            <a:ext cx="8229600" cy="274042"/>
          </a:xfrm>
        </p:spPr>
        <p:txBody>
          <a:bodyPr>
            <a:normAutofit fontScale="90000"/>
          </a:bodyPr>
          <a:lstStyle/>
          <a:p>
            <a:r>
              <a:rPr lang="cs-CZ" sz="2400" dirty="0" smtClean="0"/>
              <a:t>Struktura a evoluce buněčného tvaru</a:t>
            </a:r>
            <a:endParaRPr lang="cs-CZ" sz="2400" dirty="0"/>
          </a:p>
        </p:txBody>
      </p:sp>
      <p:sp>
        <p:nvSpPr>
          <p:cNvPr id="3" name="Zástupný symbol pro obsah 2"/>
          <p:cNvSpPr>
            <a:spLocks noGrp="1"/>
          </p:cNvSpPr>
          <p:nvPr>
            <p:ph idx="1"/>
          </p:nvPr>
        </p:nvSpPr>
        <p:spPr>
          <a:xfrm>
            <a:off x="395536" y="404664"/>
            <a:ext cx="8568456" cy="4525963"/>
          </a:xfrm>
        </p:spPr>
        <p:txBody>
          <a:bodyPr>
            <a:normAutofit/>
          </a:bodyPr>
          <a:lstStyle/>
          <a:p>
            <a:r>
              <a:rPr lang="cs-CZ" sz="1600" dirty="0" smtClean="0"/>
              <a:t>Precizní uspořádání mikrobiálních buněk</a:t>
            </a:r>
            <a:r>
              <a:rPr lang="cs-CZ" sz="1600" dirty="0"/>
              <a:t>, </a:t>
            </a:r>
            <a:r>
              <a:rPr lang="cs-CZ" sz="1600" dirty="0" smtClean="0"/>
              <a:t>struktura je děděna na potomky</a:t>
            </a:r>
          </a:p>
          <a:p>
            <a:r>
              <a:rPr lang="cs-CZ" sz="1600" dirty="0" smtClean="0"/>
              <a:t>Strukturální organizace reflektuje postavení  molekul v membránách, ribozomech, proteinech atd</a:t>
            </a:r>
            <a:r>
              <a:rPr lang="cs-CZ" sz="1600" dirty="0" smtClean="0"/>
              <a:t>.</a:t>
            </a:r>
          </a:p>
          <a:p>
            <a:endParaRPr lang="cs-CZ" sz="1600" dirty="0" smtClean="0"/>
          </a:p>
          <a:p>
            <a:pPr marL="0" indent="0">
              <a:buNone/>
            </a:pPr>
            <a:r>
              <a:rPr lang="cs-CZ" sz="1600" dirty="0" smtClean="0"/>
              <a:t>Příklad </a:t>
            </a:r>
            <a:endParaRPr lang="cs-CZ" sz="1600" dirty="0"/>
          </a:p>
          <a:p>
            <a:r>
              <a:rPr lang="cs-CZ" sz="1600" dirty="0" smtClean="0"/>
              <a:t> </a:t>
            </a:r>
            <a:r>
              <a:rPr lang="cs-CZ" sz="1600" dirty="0" smtClean="0"/>
              <a:t>S vrstva – mozaika glykoproteinů na povrchu bakterií a </a:t>
            </a:r>
            <a:r>
              <a:rPr lang="cs-CZ" sz="1600" dirty="0" err="1" smtClean="0"/>
              <a:t>archaeí</a:t>
            </a:r>
            <a:endParaRPr lang="cs-CZ" sz="1600" dirty="0" smtClean="0"/>
          </a:p>
          <a:p>
            <a:endParaRPr lang="cs-CZ" sz="1600" dirty="0" smtClean="0"/>
          </a:p>
          <a:p>
            <a:r>
              <a:rPr lang="cs-CZ" sz="1600" dirty="0" smtClean="0"/>
              <a:t>Plasmatická membrána – lipidy (hydrofobní bariéra), proteiny (transport přes membránu, metabolismus, komunikace mezi cytoplasmou a prostředím)</a:t>
            </a:r>
          </a:p>
          <a:p>
            <a:endParaRPr lang="cs-CZ" sz="1600" dirty="0" smtClean="0"/>
          </a:p>
          <a:p>
            <a:r>
              <a:rPr lang="cs-CZ" sz="1600" dirty="0" smtClean="0"/>
              <a:t>Buněčná stěna – </a:t>
            </a:r>
            <a:r>
              <a:rPr lang="cs-CZ" sz="1600" dirty="0" err="1" smtClean="0"/>
              <a:t>zabranuje</a:t>
            </a:r>
            <a:r>
              <a:rPr lang="cs-CZ" sz="1600" dirty="0" smtClean="0"/>
              <a:t> osmotickému vlivu, udržuje tvar</a:t>
            </a:r>
          </a:p>
          <a:p>
            <a:endParaRPr lang="cs-CZ" sz="1600" dirty="0" smtClean="0"/>
          </a:p>
          <a:p>
            <a:r>
              <a:rPr lang="cs-CZ" sz="1600" dirty="0" err="1" smtClean="0"/>
              <a:t>Peptidoglykan</a:t>
            </a:r>
            <a:r>
              <a:rPr lang="cs-CZ" sz="1600" dirty="0" smtClean="0"/>
              <a:t> (cukernatý polymer navázaný na peptidy) jen u bakterií</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40" y="4119047"/>
            <a:ext cx="4139952" cy="21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Výsledek obrázku pro s layer archa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04563"/>
            <a:ext cx="4572520" cy="25206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835696" y="6459049"/>
            <a:ext cx="1800200" cy="369332"/>
          </a:xfrm>
          <a:prstGeom prst="rect">
            <a:avLst/>
          </a:prstGeom>
          <a:noFill/>
        </p:spPr>
        <p:txBody>
          <a:bodyPr wrap="square" rtlCol="0">
            <a:spAutoFit/>
          </a:bodyPr>
          <a:lstStyle/>
          <a:p>
            <a:r>
              <a:rPr lang="cs-CZ" dirty="0" err="1" smtClean="0">
                <a:solidFill>
                  <a:prstClr val="black"/>
                </a:solidFill>
              </a:rPr>
              <a:t>Archaea</a:t>
            </a:r>
            <a:endParaRPr lang="en-GB" dirty="0">
              <a:solidFill>
                <a:prstClr val="black"/>
              </a:solidFill>
            </a:endParaRPr>
          </a:p>
        </p:txBody>
      </p:sp>
      <p:sp>
        <p:nvSpPr>
          <p:cNvPr id="4" name="TextovéPole 3"/>
          <p:cNvSpPr txBox="1"/>
          <p:nvPr/>
        </p:nvSpPr>
        <p:spPr>
          <a:xfrm>
            <a:off x="6084168" y="6459049"/>
            <a:ext cx="1872208" cy="369332"/>
          </a:xfrm>
          <a:prstGeom prst="rect">
            <a:avLst/>
          </a:prstGeom>
          <a:noFill/>
        </p:spPr>
        <p:txBody>
          <a:bodyPr wrap="square" rtlCol="0">
            <a:spAutoFit/>
          </a:bodyPr>
          <a:lstStyle/>
          <a:p>
            <a:r>
              <a:rPr lang="cs-CZ" dirty="0" err="1" smtClean="0">
                <a:solidFill>
                  <a:prstClr val="black"/>
                </a:solidFill>
              </a:rPr>
              <a:t>Bacteria</a:t>
            </a:r>
            <a:endParaRPr lang="en-GB" dirty="0">
              <a:solidFill>
                <a:prstClr val="black"/>
              </a:solidFill>
            </a:endParaRPr>
          </a:p>
        </p:txBody>
      </p:sp>
    </p:spTree>
    <p:extLst>
      <p:ext uri="{BB962C8B-B14F-4D97-AF65-F5344CB8AC3E}">
        <p14:creationId xmlns:p14="http://schemas.microsoft.com/office/powerpoint/2010/main" val="4022520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4968552" cy="573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140968"/>
            <a:ext cx="3208950" cy="33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2547563" y="184666"/>
            <a:ext cx="4559261" cy="369332"/>
          </a:xfrm>
          <a:prstGeom prst="rect">
            <a:avLst/>
          </a:prstGeom>
        </p:spPr>
        <p:txBody>
          <a:bodyPr wrap="none">
            <a:spAutoFit/>
          </a:bodyPr>
          <a:lstStyle/>
          <a:p>
            <a:r>
              <a:rPr lang="en-GB" dirty="0" err="1" smtClean="0">
                <a:solidFill>
                  <a:prstClr val="black"/>
                </a:solidFill>
              </a:rPr>
              <a:t>Rozdíl</a:t>
            </a:r>
            <a:r>
              <a:rPr lang="cs-CZ" dirty="0" smtClean="0">
                <a:solidFill>
                  <a:prstClr val="black"/>
                </a:solidFill>
              </a:rPr>
              <a:t>y</a:t>
            </a:r>
            <a:r>
              <a:rPr lang="en-GB" dirty="0" smtClean="0">
                <a:solidFill>
                  <a:prstClr val="black"/>
                </a:solidFill>
              </a:rPr>
              <a:t> </a:t>
            </a:r>
            <a:r>
              <a:rPr lang="cs-CZ" dirty="0" smtClean="0">
                <a:solidFill>
                  <a:prstClr val="black"/>
                </a:solidFill>
              </a:rPr>
              <a:t>buněčné stěny </a:t>
            </a:r>
            <a:r>
              <a:rPr lang="en-GB" dirty="0" err="1" smtClean="0">
                <a:solidFill>
                  <a:prstClr val="black"/>
                </a:solidFill>
              </a:rPr>
              <a:t>mezi</a:t>
            </a:r>
            <a:r>
              <a:rPr lang="en-GB" dirty="0" smtClean="0">
                <a:solidFill>
                  <a:prstClr val="black"/>
                </a:solidFill>
              </a:rPr>
              <a:t> </a:t>
            </a:r>
            <a:r>
              <a:rPr lang="cs-CZ" dirty="0" smtClean="0">
                <a:solidFill>
                  <a:prstClr val="black"/>
                </a:solidFill>
              </a:rPr>
              <a:t>B</a:t>
            </a:r>
            <a:r>
              <a:rPr lang="en-GB" dirty="0" err="1" smtClean="0">
                <a:solidFill>
                  <a:prstClr val="black"/>
                </a:solidFill>
              </a:rPr>
              <a:t>acteria</a:t>
            </a:r>
            <a:r>
              <a:rPr lang="en-GB" dirty="0" smtClean="0">
                <a:solidFill>
                  <a:prstClr val="black"/>
                </a:solidFill>
              </a:rPr>
              <a:t> </a:t>
            </a:r>
            <a:r>
              <a:rPr lang="en-GB" dirty="0">
                <a:solidFill>
                  <a:prstClr val="black"/>
                </a:solidFill>
              </a:rPr>
              <a:t>a </a:t>
            </a:r>
            <a:r>
              <a:rPr lang="cs-CZ" dirty="0" smtClean="0">
                <a:solidFill>
                  <a:prstClr val="black"/>
                </a:solidFill>
              </a:rPr>
              <a:t>A</a:t>
            </a:r>
            <a:r>
              <a:rPr lang="en-GB" dirty="0" err="1" smtClean="0">
                <a:solidFill>
                  <a:prstClr val="black"/>
                </a:solidFill>
              </a:rPr>
              <a:t>rchaea</a:t>
            </a:r>
            <a:endParaRPr lang="en-GB" dirty="0">
              <a:solidFill>
                <a:prstClr val="black"/>
              </a:solidFill>
            </a:endParaRPr>
          </a:p>
        </p:txBody>
      </p:sp>
      <p:sp>
        <p:nvSpPr>
          <p:cNvPr id="2" name="TextovéPole 1"/>
          <p:cNvSpPr txBox="1"/>
          <p:nvPr/>
        </p:nvSpPr>
        <p:spPr>
          <a:xfrm>
            <a:off x="5383446" y="728658"/>
            <a:ext cx="4013089" cy="2462213"/>
          </a:xfrm>
          <a:prstGeom prst="rect">
            <a:avLst/>
          </a:prstGeom>
          <a:noFill/>
        </p:spPr>
        <p:txBody>
          <a:bodyPr wrap="square" rtlCol="0">
            <a:spAutoFit/>
          </a:bodyPr>
          <a:lstStyle/>
          <a:p>
            <a:r>
              <a:rPr lang="cs-CZ" sz="1400" dirty="0" err="1" smtClean="0"/>
              <a:t>Archaea</a:t>
            </a:r>
            <a:r>
              <a:rPr lang="cs-CZ" sz="1400" dirty="0" smtClean="0"/>
              <a:t> </a:t>
            </a:r>
          </a:p>
          <a:p>
            <a:r>
              <a:rPr lang="cs-CZ" sz="1400" dirty="0" smtClean="0"/>
              <a:t>– etherové vazby (stabilnější) </a:t>
            </a:r>
          </a:p>
          <a:p>
            <a:r>
              <a:rPr lang="cs-CZ" sz="1400" dirty="0" smtClean="0"/>
              <a:t>-  BS – </a:t>
            </a:r>
            <a:r>
              <a:rPr lang="cs-CZ" sz="1400" dirty="0" err="1" smtClean="0"/>
              <a:t>obv</a:t>
            </a:r>
            <a:r>
              <a:rPr lang="cs-CZ" sz="1400" dirty="0" smtClean="0"/>
              <a:t>. neobsahuje </a:t>
            </a:r>
            <a:r>
              <a:rPr lang="cs-CZ" sz="1400" dirty="0" err="1" smtClean="0"/>
              <a:t>peptidoglykan</a:t>
            </a:r>
            <a:endParaRPr lang="cs-CZ" sz="1400" dirty="0" smtClean="0"/>
          </a:p>
          <a:p>
            <a:r>
              <a:rPr lang="cs-CZ" sz="1400" dirty="0" smtClean="0"/>
              <a:t>-Výjimka - </a:t>
            </a:r>
            <a:r>
              <a:rPr lang="cs-CZ" sz="1400" dirty="0" err="1" smtClean="0"/>
              <a:t>Methanobacteriales</a:t>
            </a:r>
            <a:r>
              <a:rPr lang="cs-CZ" sz="1400" dirty="0" smtClean="0"/>
              <a:t>  (         </a:t>
            </a:r>
            <a:r>
              <a:rPr lang="cs-CZ" sz="1400" dirty="0" err="1" smtClean="0"/>
              <a:t>pseudopeptidoglykan</a:t>
            </a:r>
            <a:r>
              <a:rPr lang="cs-CZ" sz="1400" dirty="0" smtClean="0"/>
              <a:t>)</a:t>
            </a:r>
            <a:endParaRPr lang="cs-CZ" sz="1400" dirty="0"/>
          </a:p>
          <a:p>
            <a:pPr marL="285750" indent="-285750">
              <a:buFontTx/>
              <a:buChar char="-"/>
            </a:pPr>
            <a:r>
              <a:rPr lang="cs-CZ" sz="1400" dirty="0" err="1" smtClean="0"/>
              <a:t>Thermoplasmatales</a:t>
            </a:r>
            <a:r>
              <a:rPr lang="cs-CZ" sz="1400" dirty="0" smtClean="0"/>
              <a:t>, </a:t>
            </a:r>
            <a:r>
              <a:rPr lang="cs-CZ" sz="1400" dirty="0" err="1" smtClean="0"/>
              <a:t>Ferroplasma</a:t>
            </a:r>
            <a:r>
              <a:rPr lang="cs-CZ" sz="1400" dirty="0" smtClean="0"/>
              <a:t> </a:t>
            </a:r>
            <a:r>
              <a:rPr lang="cs-CZ" sz="1400" dirty="0" smtClean="0"/>
              <a:t>(absence BS)</a:t>
            </a:r>
            <a:endParaRPr lang="cs-CZ" sz="1400" dirty="0" smtClean="0"/>
          </a:p>
          <a:p>
            <a:pPr marL="285750" indent="-285750">
              <a:buFontTx/>
              <a:buChar char="-"/>
            </a:pPr>
            <a:endParaRPr lang="cs-CZ" sz="1400" dirty="0" smtClean="0"/>
          </a:p>
          <a:p>
            <a:r>
              <a:rPr lang="cs-CZ" sz="1400" dirty="0" err="1" smtClean="0"/>
              <a:t>Bacteria</a:t>
            </a:r>
            <a:r>
              <a:rPr lang="cs-CZ" sz="1400" dirty="0" smtClean="0"/>
              <a:t> – </a:t>
            </a:r>
            <a:r>
              <a:rPr lang="cs-CZ" sz="1400" dirty="0" err="1" smtClean="0"/>
              <a:t>estherové</a:t>
            </a:r>
            <a:r>
              <a:rPr lang="cs-CZ" sz="1400" dirty="0" smtClean="0"/>
              <a:t> vazby</a:t>
            </a:r>
          </a:p>
          <a:p>
            <a:r>
              <a:rPr lang="cs-CZ" sz="1400" dirty="0"/>
              <a:t> </a:t>
            </a:r>
            <a:r>
              <a:rPr lang="cs-CZ" sz="1400" dirty="0" smtClean="0"/>
              <a:t>               - </a:t>
            </a:r>
            <a:r>
              <a:rPr lang="cs-CZ" sz="1400" dirty="0" err="1" smtClean="0"/>
              <a:t>peptidoglykan</a:t>
            </a:r>
            <a:endParaRPr lang="cs-CZ" sz="1400" dirty="0" smtClean="0"/>
          </a:p>
          <a:p>
            <a:endParaRPr lang="cs-CZ" sz="1400" dirty="0" smtClean="0"/>
          </a:p>
          <a:p>
            <a:r>
              <a:rPr lang="cs-CZ" sz="1400" dirty="0"/>
              <a:t> </a:t>
            </a:r>
            <a:endParaRPr lang="en-GB" sz="1400" dirty="0"/>
          </a:p>
        </p:txBody>
      </p:sp>
    </p:spTree>
    <p:extLst>
      <p:ext uri="{BB962C8B-B14F-4D97-AF65-F5344CB8AC3E}">
        <p14:creationId xmlns:p14="http://schemas.microsoft.com/office/powerpoint/2010/main" val="251435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04664"/>
            <a:ext cx="8229600" cy="1212613"/>
          </a:xfrm>
        </p:spPr>
        <p:txBody>
          <a:bodyPr/>
          <a:lstStyle/>
          <a:p>
            <a:pPr lvl="0"/>
            <a:r>
              <a:rPr lang="cs-CZ" sz="1600" dirty="0" smtClean="0">
                <a:solidFill>
                  <a:prstClr val="black"/>
                </a:solidFill>
              </a:rPr>
              <a:t>tvary mikroorganismů – univerzální napříč skupinami – koky, tyčky, vibria, vlákna</a:t>
            </a:r>
          </a:p>
          <a:p>
            <a:pPr lvl="0"/>
            <a:r>
              <a:rPr lang="cs-CZ" sz="1600" dirty="0" smtClean="0">
                <a:solidFill>
                  <a:prstClr val="black"/>
                </a:solidFill>
              </a:rPr>
              <a:t>morfologie výsledkem evoluce – adaptace na prostředí- různé tvary pomáhají bakteriím najít zdroj potravy, přilnout k povrchu, pohybovat, útěk před predátory aj.</a:t>
            </a:r>
          </a:p>
          <a:p>
            <a:pPr marL="0" lvl="0" indent="0">
              <a:buNone/>
            </a:pPr>
            <a:endParaRPr lang="cs-CZ" sz="1600" dirty="0" smtClean="0">
              <a:solidFill>
                <a:prstClr val="black"/>
              </a:solidFill>
            </a:endParaRP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087" y="3789040"/>
            <a:ext cx="3425625" cy="26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14" y="1909143"/>
            <a:ext cx="3425626" cy="211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67544" y="1909143"/>
            <a:ext cx="3960440" cy="4524315"/>
          </a:xfrm>
          <a:prstGeom prst="rect">
            <a:avLst/>
          </a:prstGeom>
        </p:spPr>
        <p:txBody>
          <a:bodyPr wrap="square">
            <a:spAutoFit/>
          </a:bodyPr>
          <a:lstStyle/>
          <a:p>
            <a:pPr marL="285750" indent="-285750">
              <a:buFont typeface="Arial" panose="020B0604020202020204" pitchFamily="34" charset="0"/>
              <a:buChar char="•"/>
            </a:pPr>
            <a:r>
              <a:rPr lang="cs-CZ" sz="1600" dirty="0">
                <a:solidFill>
                  <a:prstClr val="black"/>
                </a:solidFill>
              </a:rPr>
              <a:t>n</a:t>
            </a:r>
            <a:r>
              <a:rPr lang="cs-CZ" sz="1600" dirty="0" smtClean="0">
                <a:solidFill>
                  <a:prstClr val="black"/>
                </a:solidFill>
              </a:rPr>
              <a:t>alezeny </a:t>
            </a:r>
            <a:r>
              <a:rPr lang="cs-CZ" sz="1600" dirty="0" err="1" smtClean="0">
                <a:solidFill>
                  <a:prstClr val="black"/>
                </a:solidFill>
              </a:rPr>
              <a:t>specif</a:t>
            </a:r>
            <a:r>
              <a:rPr lang="cs-CZ" sz="1600" dirty="0" smtClean="0">
                <a:solidFill>
                  <a:prstClr val="black"/>
                </a:solidFill>
              </a:rPr>
              <a:t>. proteiny </a:t>
            </a:r>
            <a:r>
              <a:rPr lang="cs-CZ" sz="1600" dirty="0">
                <a:solidFill>
                  <a:prstClr val="black"/>
                </a:solidFill>
              </a:rPr>
              <a:t>formující tvar </a:t>
            </a:r>
            <a:r>
              <a:rPr lang="cs-CZ" sz="1600" dirty="0" err="1">
                <a:solidFill>
                  <a:prstClr val="black"/>
                </a:solidFill>
              </a:rPr>
              <a:t>prokaryot</a:t>
            </a:r>
            <a:r>
              <a:rPr lang="cs-CZ" sz="1600" dirty="0">
                <a:solidFill>
                  <a:prstClr val="black"/>
                </a:solidFill>
              </a:rPr>
              <a:t> i </a:t>
            </a:r>
            <a:r>
              <a:rPr lang="cs-CZ" sz="1600" dirty="0" smtClean="0">
                <a:solidFill>
                  <a:prstClr val="black"/>
                </a:solidFill>
              </a:rPr>
              <a:t>dělení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d</a:t>
            </a:r>
            <a:r>
              <a:rPr lang="cs-CZ" sz="1600" dirty="0" smtClean="0">
                <a:solidFill>
                  <a:prstClr val="black"/>
                </a:solidFill>
              </a:rPr>
              <a:t>ělení </a:t>
            </a:r>
            <a:r>
              <a:rPr lang="cs-CZ" sz="1600" dirty="0">
                <a:solidFill>
                  <a:prstClr val="black"/>
                </a:solidFill>
              </a:rPr>
              <a:t>– </a:t>
            </a:r>
            <a:r>
              <a:rPr lang="cs-CZ" sz="1600" dirty="0" smtClean="0">
                <a:solidFill>
                  <a:prstClr val="black"/>
                </a:solidFill>
              </a:rPr>
              <a:t>série </a:t>
            </a:r>
            <a:r>
              <a:rPr lang="cs-CZ" sz="1600" dirty="0">
                <a:solidFill>
                  <a:prstClr val="black"/>
                </a:solidFill>
              </a:rPr>
              <a:t>proteinů </a:t>
            </a:r>
            <a:r>
              <a:rPr lang="cs-CZ" sz="1600" dirty="0" smtClean="0">
                <a:solidFill>
                  <a:prstClr val="black"/>
                </a:solidFill>
              </a:rPr>
              <a:t>lokalizována </a:t>
            </a:r>
            <a:r>
              <a:rPr lang="cs-CZ" sz="1600" dirty="0">
                <a:solidFill>
                  <a:prstClr val="black"/>
                </a:solidFill>
              </a:rPr>
              <a:t>na vnitřní straně </a:t>
            </a:r>
            <a:r>
              <a:rPr lang="cs-CZ" sz="1600" dirty="0" smtClean="0">
                <a:solidFill>
                  <a:prstClr val="black"/>
                </a:solidFill>
              </a:rPr>
              <a:t>bun. Stěny, před </a:t>
            </a:r>
            <a:r>
              <a:rPr lang="cs-CZ" sz="1600" dirty="0">
                <a:solidFill>
                  <a:prstClr val="black"/>
                </a:solidFill>
              </a:rPr>
              <a:t>binárním dělením se  polymerizují do  tvaru </a:t>
            </a:r>
            <a:r>
              <a:rPr lang="cs-CZ" sz="1600" dirty="0" smtClean="0">
                <a:solidFill>
                  <a:prstClr val="black"/>
                </a:solidFill>
              </a:rPr>
              <a:t>kruhu (</a:t>
            </a:r>
            <a:r>
              <a:rPr lang="cs-CZ" sz="1600" b="1" dirty="0" err="1" smtClean="0">
                <a:solidFill>
                  <a:prstClr val="black"/>
                </a:solidFill>
              </a:rPr>
              <a:t>Ftsz</a:t>
            </a:r>
            <a:r>
              <a:rPr lang="cs-CZ" sz="1600" b="1" dirty="0" smtClean="0">
                <a:solidFill>
                  <a:prstClr val="black"/>
                </a:solidFill>
              </a:rPr>
              <a:t> </a:t>
            </a:r>
            <a:r>
              <a:rPr lang="cs-CZ" sz="1600" dirty="0">
                <a:solidFill>
                  <a:prstClr val="black"/>
                </a:solidFill>
              </a:rPr>
              <a:t>ring </a:t>
            </a:r>
            <a:r>
              <a:rPr lang="cs-CZ" sz="1600" dirty="0" smtClean="0">
                <a:solidFill>
                  <a:prstClr val="black"/>
                </a:solidFill>
              </a:rPr>
              <a:t>) uprostřed buňky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nalezeny </a:t>
            </a:r>
            <a:r>
              <a:rPr lang="cs-CZ" sz="1600" dirty="0">
                <a:solidFill>
                  <a:prstClr val="black"/>
                </a:solidFill>
              </a:rPr>
              <a:t>u </a:t>
            </a:r>
            <a:r>
              <a:rPr lang="cs-CZ" sz="1600" dirty="0" smtClean="0">
                <a:solidFill>
                  <a:prstClr val="black"/>
                </a:solidFill>
              </a:rPr>
              <a:t>bakterií, </a:t>
            </a:r>
            <a:r>
              <a:rPr lang="cs-CZ" sz="1600" dirty="0" err="1" smtClean="0">
                <a:solidFill>
                  <a:prstClr val="black"/>
                </a:solidFill>
              </a:rPr>
              <a:t>archaea</a:t>
            </a:r>
            <a:r>
              <a:rPr lang="cs-CZ" sz="1600" dirty="0" smtClean="0">
                <a:solidFill>
                  <a:prstClr val="black"/>
                </a:solidFill>
              </a:rPr>
              <a:t> </a:t>
            </a:r>
            <a:r>
              <a:rPr lang="cs-CZ" sz="1600" dirty="0">
                <a:solidFill>
                  <a:prstClr val="black"/>
                </a:solidFill>
              </a:rPr>
              <a:t>a podobné i u </a:t>
            </a:r>
            <a:r>
              <a:rPr lang="cs-CZ" sz="1600" dirty="0" smtClean="0">
                <a:solidFill>
                  <a:prstClr val="black"/>
                </a:solidFill>
              </a:rPr>
              <a:t>chloroplastů a mitochondrie </a:t>
            </a:r>
            <a:r>
              <a:rPr lang="cs-CZ" sz="1600" dirty="0">
                <a:solidFill>
                  <a:prstClr val="black"/>
                </a:solidFill>
              </a:rPr>
              <a:t>u </a:t>
            </a:r>
            <a:r>
              <a:rPr lang="cs-CZ" sz="1600" dirty="0" err="1" smtClean="0">
                <a:solidFill>
                  <a:prstClr val="black"/>
                </a:solidFill>
              </a:rPr>
              <a:t>eukaryot</a:t>
            </a: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b="1" dirty="0" err="1">
                <a:solidFill>
                  <a:prstClr val="black"/>
                </a:solidFill>
              </a:rPr>
              <a:t>MreB</a:t>
            </a:r>
            <a:r>
              <a:rPr lang="cs-CZ" sz="1600" b="1" dirty="0">
                <a:solidFill>
                  <a:prstClr val="black"/>
                </a:solidFill>
              </a:rPr>
              <a:t> </a:t>
            </a:r>
            <a:r>
              <a:rPr lang="cs-CZ" sz="1600" dirty="0">
                <a:solidFill>
                  <a:prstClr val="black"/>
                </a:solidFill>
              </a:rPr>
              <a:t>protein – zajištují rod </a:t>
            </a:r>
            <a:r>
              <a:rPr lang="cs-CZ" sz="1600" dirty="0" err="1">
                <a:solidFill>
                  <a:prstClr val="black"/>
                </a:solidFill>
              </a:rPr>
              <a:t>shape</a:t>
            </a:r>
            <a:r>
              <a:rPr lang="cs-CZ" sz="1600" dirty="0">
                <a:solidFill>
                  <a:prstClr val="black"/>
                </a:solidFill>
              </a:rPr>
              <a:t>, bez něho vznik koků (pravděpodobně </a:t>
            </a:r>
            <a:r>
              <a:rPr lang="cs-CZ" sz="1600" dirty="0" err="1">
                <a:solidFill>
                  <a:prstClr val="black"/>
                </a:solidFill>
              </a:rPr>
              <a:t>evol</a:t>
            </a:r>
            <a:r>
              <a:rPr lang="cs-CZ" sz="1600" dirty="0">
                <a:solidFill>
                  <a:prstClr val="black"/>
                </a:solidFill>
              </a:rPr>
              <a:t> prvotní</a:t>
            </a:r>
            <a:r>
              <a:rPr lang="cs-CZ" sz="1600" dirty="0" smtClean="0">
                <a:solidFill>
                  <a:prstClr val="black"/>
                </a:solidFill>
              </a:rPr>
              <a:t>)</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vibrio tvar </a:t>
            </a:r>
            <a:r>
              <a:rPr lang="cs-CZ" sz="1600" dirty="0">
                <a:solidFill>
                  <a:prstClr val="black"/>
                </a:solidFill>
              </a:rPr>
              <a:t>– </a:t>
            </a:r>
            <a:r>
              <a:rPr lang="cs-CZ" sz="1600" dirty="0" err="1">
                <a:solidFill>
                  <a:prstClr val="black"/>
                </a:solidFill>
              </a:rPr>
              <a:t>caulobacter</a:t>
            </a:r>
            <a:r>
              <a:rPr lang="cs-CZ" sz="1600" dirty="0">
                <a:solidFill>
                  <a:prstClr val="black"/>
                </a:solidFill>
              </a:rPr>
              <a:t> </a:t>
            </a:r>
            <a:r>
              <a:rPr lang="cs-CZ" sz="1600" dirty="0" err="1">
                <a:solidFill>
                  <a:prstClr val="black"/>
                </a:solidFill>
              </a:rPr>
              <a:t>crescentus</a:t>
            </a:r>
            <a:r>
              <a:rPr lang="cs-CZ" sz="1600" dirty="0">
                <a:solidFill>
                  <a:prstClr val="black"/>
                </a:solidFill>
              </a:rPr>
              <a:t> - </a:t>
            </a:r>
            <a:r>
              <a:rPr lang="cs-CZ" sz="1600" dirty="0" err="1">
                <a:solidFill>
                  <a:prstClr val="black"/>
                </a:solidFill>
              </a:rPr>
              <a:t>MreB</a:t>
            </a:r>
            <a:r>
              <a:rPr lang="cs-CZ" sz="1600" dirty="0">
                <a:solidFill>
                  <a:prstClr val="black"/>
                </a:solidFill>
              </a:rPr>
              <a:t> protein a </a:t>
            </a:r>
            <a:r>
              <a:rPr lang="cs-CZ" sz="1600" b="1" dirty="0" err="1">
                <a:solidFill>
                  <a:prstClr val="black"/>
                </a:solidFill>
              </a:rPr>
              <a:t>crescentin</a:t>
            </a:r>
            <a:endParaRPr lang="cs-CZ" sz="1600" b="1" dirty="0">
              <a:solidFill>
                <a:prstClr val="black"/>
              </a:solidFill>
            </a:endParaRPr>
          </a:p>
          <a:p>
            <a:r>
              <a:rPr lang="cs-CZ" sz="1600" dirty="0">
                <a:solidFill>
                  <a:prstClr val="black"/>
                </a:solidFill>
              </a:rPr>
              <a:t> </a:t>
            </a:r>
          </a:p>
        </p:txBody>
      </p:sp>
    </p:spTree>
    <p:extLst>
      <p:ext uri="{BB962C8B-B14F-4D97-AF65-F5344CB8AC3E}">
        <p14:creationId xmlns:p14="http://schemas.microsoft.com/office/powerpoint/2010/main" val="3220333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5021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4292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904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272808" cy="545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1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2400" dirty="0" smtClean="0"/>
              <a:t>Metabolismus a zisk energie</a:t>
            </a:r>
            <a:endParaRPr lang="cs-CZ" sz="2400" dirty="0"/>
          </a:p>
        </p:txBody>
      </p:sp>
      <p:sp>
        <p:nvSpPr>
          <p:cNvPr id="3" name="Zástupný symbol pro obsah 2"/>
          <p:cNvSpPr>
            <a:spLocks noGrp="1"/>
          </p:cNvSpPr>
          <p:nvPr>
            <p:ph idx="1"/>
          </p:nvPr>
        </p:nvSpPr>
        <p:spPr>
          <a:xfrm>
            <a:off x="395536" y="548680"/>
            <a:ext cx="8229600" cy="6021288"/>
          </a:xfrm>
        </p:spPr>
        <p:txBody>
          <a:bodyPr>
            <a:normAutofit/>
          </a:bodyPr>
          <a:lstStyle/>
          <a:p>
            <a:r>
              <a:rPr lang="cs-CZ" sz="1600" dirty="0" smtClean="0"/>
              <a:t>Mikrobi mohou využívat jako zdroj energie </a:t>
            </a:r>
            <a:r>
              <a:rPr lang="cs-CZ" sz="1600" dirty="0" err="1" smtClean="0"/>
              <a:t>org.látky</a:t>
            </a:r>
            <a:r>
              <a:rPr lang="cs-CZ" sz="1600" dirty="0" smtClean="0"/>
              <a:t>, minerály nebo sluneční záření (fotony)</a:t>
            </a:r>
          </a:p>
          <a:p>
            <a:endParaRPr lang="cs-CZ" sz="1600" dirty="0" smtClean="0"/>
          </a:p>
          <a:p>
            <a:r>
              <a:rPr lang="cs-CZ" sz="1600" dirty="0" smtClean="0"/>
              <a:t>Solární energii mohou využívat pouze formy žijící na povrchu Země</a:t>
            </a:r>
          </a:p>
          <a:p>
            <a:endParaRPr lang="cs-CZ" sz="1600" dirty="0" smtClean="0"/>
          </a:p>
          <a:p>
            <a:r>
              <a:rPr lang="cs-CZ" sz="1600" dirty="0"/>
              <a:t>charakteristika živého systému –  energie - proud  elektronů předávaný donorem elektronů </a:t>
            </a:r>
            <a:r>
              <a:rPr lang="cs-CZ" sz="1600" dirty="0" err="1"/>
              <a:t>akceptorovi</a:t>
            </a:r>
            <a:r>
              <a:rPr lang="cs-CZ" sz="1600" dirty="0"/>
              <a:t> elektronů – </a:t>
            </a:r>
            <a:r>
              <a:rPr lang="cs-CZ" sz="1600" dirty="0" err="1" smtClean="0"/>
              <a:t>red.ox.reakce</a:t>
            </a:r>
            <a:r>
              <a:rPr lang="cs-CZ" sz="1600" dirty="0" smtClean="0"/>
              <a:t> (z </a:t>
            </a:r>
            <a:r>
              <a:rPr lang="cs-CZ" sz="1600" dirty="0" err="1" smtClean="0"/>
              <a:t>elektronegativnější</a:t>
            </a:r>
            <a:r>
              <a:rPr lang="cs-CZ" sz="1600" dirty="0" smtClean="0"/>
              <a:t> do </a:t>
            </a:r>
            <a:r>
              <a:rPr lang="cs-CZ" sz="1600" dirty="0" err="1" smtClean="0"/>
              <a:t>elektropozitivnější</a:t>
            </a:r>
            <a:r>
              <a:rPr lang="cs-CZ" sz="1600" dirty="0" smtClean="0"/>
              <a:t> soustavy) </a:t>
            </a:r>
          </a:p>
          <a:p>
            <a:endParaRPr lang="cs-CZ" sz="1600" dirty="0"/>
          </a:p>
          <a:p>
            <a:r>
              <a:rPr lang="cs-CZ" sz="1600" dirty="0" smtClean="0"/>
              <a:t>Redukované </a:t>
            </a:r>
            <a:r>
              <a:rPr lang="cs-CZ" sz="1600" dirty="0" err="1" smtClean="0"/>
              <a:t>org</a:t>
            </a:r>
            <a:r>
              <a:rPr lang="cs-CZ" sz="1600" dirty="0" smtClean="0"/>
              <a:t>. látky  a anorganické sloučeniny se pro zisk energie pro metabolické procesy uplatňují v anaerobním i aerobním prostředí</a:t>
            </a:r>
          </a:p>
          <a:p>
            <a:pPr marL="0" indent="0">
              <a:buNone/>
            </a:pPr>
            <a:endParaRPr lang="cs-CZ" sz="1600" dirty="0" smtClean="0"/>
          </a:p>
          <a:p>
            <a:r>
              <a:rPr lang="cs-CZ" sz="1600" dirty="0"/>
              <a:t>e</a:t>
            </a:r>
            <a:r>
              <a:rPr lang="cs-CZ" sz="1600" dirty="0" smtClean="0"/>
              <a:t>nergie v buňce je spotřebována na transport iontů, ATP, transport živin, pohyb…</a:t>
            </a:r>
          </a:p>
          <a:p>
            <a:pPr marL="0" indent="0">
              <a:buNone/>
            </a:pPr>
            <a:endParaRPr lang="cs-CZ" sz="1600" dirty="0" smtClean="0"/>
          </a:p>
          <a:p>
            <a:r>
              <a:rPr lang="cs-CZ" sz="1600" dirty="0"/>
              <a:t>e</a:t>
            </a:r>
            <a:r>
              <a:rPr lang="cs-CZ" sz="1600" dirty="0" smtClean="0"/>
              <a:t>lektronový transport je univerzální  systém který využívají všechny  formy života – cytochromy, chinony</a:t>
            </a:r>
          </a:p>
          <a:p>
            <a:endParaRPr lang="cs-CZ" sz="1600" dirty="0" smtClean="0"/>
          </a:p>
          <a:p>
            <a:r>
              <a:rPr lang="cs-CZ" sz="1600" dirty="0" smtClean="0"/>
              <a:t> </a:t>
            </a:r>
            <a:r>
              <a:rPr lang="cs-CZ" sz="1600" dirty="0"/>
              <a:t>n</a:t>
            </a:r>
            <a:r>
              <a:rPr lang="cs-CZ" sz="1600" dirty="0" smtClean="0"/>
              <a:t>ěkteré </a:t>
            </a:r>
            <a:r>
              <a:rPr lang="cs-CZ" sz="1600" dirty="0"/>
              <a:t>biochemické sloučeniny v přírodě mají tuto část hydrochinonu nebo chinonu ve své struktuře, například Koenzym Q, </a:t>
            </a:r>
            <a:r>
              <a:rPr lang="cs-CZ" sz="1600" dirty="0" smtClean="0"/>
              <a:t>proteiny se sírou</a:t>
            </a:r>
            <a:r>
              <a:rPr lang="cs-CZ" sz="1400" dirty="0" smtClean="0"/>
              <a:t>/</a:t>
            </a:r>
            <a:r>
              <a:rPr lang="cs-CZ" sz="1600" dirty="0" smtClean="0"/>
              <a:t> železem v centru</a:t>
            </a:r>
          </a:p>
          <a:p>
            <a:pPr marL="0" indent="0">
              <a:buNone/>
            </a:pPr>
            <a:endParaRPr lang="cs-CZ" sz="1600" dirty="0" smtClean="0"/>
          </a:p>
          <a:p>
            <a:r>
              <a:rPr lang="cs-CZ" sz="1600" dirty="0" smtClean="0"/>
              <a:t>variabilita typů </a:t>
            </a:r>
            <a:r>
              <a:rPr lang="cs-CZ" sz="1600" dirty="0" err="1" smtClean="0"/>
              <a:t>el.transportu</a:t>
            </a:r>
            <a:r>
              <a:rPr lang="cs-CZ" sz="1600" dirty="0" smtClean="0"/>
              <a:t> odlišuje, kromě přítomnosti mitochondrií , </a:t>
            </a:r>
            <a:r>
              <a:rPr lang="cs-CZ" sz="1600" dirty="0" err="1" smtClean="0"/>
              <a:t>prokaryota</a:t>
            </a:r>
            <a:r>
              <a:rPr lang="cs-CZ" sz="1600" dirty="0" smtClean="0"/>
              <a:t> od </a:t>
            </a:r>
            <a:r>
              <a:rPr lang="cs-CZ" sz="1600" dirty="0" err="1" smtClean="0"/>
              <a:t>eukaryot</a:t>
            </a:r>
            <a:endParaRPr lang="cs-CZ" sz="1600" dirty="0" smtClean="0"/>
          </a:p>
          <a:p>
            <a:endParaRPr lang="cs-CZ" sz="1600" dirty="0" smtClean="0"/>
          </a:p>
          <a:p>
            <a:endParaRPr lang="cs-CZ" sz="1600" dirty="0" smtClean="0"/>
          </a:p>
          <a:p>
            <a:endParaRPr lang="cs-CZ" sz="1600" dirty="0" smtClean="0"/>
          </a:p>
          <a:p>
            <a:endParaRPr lang="cs-CZ" sz="1600" dirty="0"/>
          </a:p>
        </p:txBody>
      </p:sp>
    </p:spTree>
    <p:extLst>
      <p:ext uri="{BB962C8B-B14F-4D97-AF65-F5344CB8AC3E}">
        <p14:creationId xmlns:p14="http://schemas.microsoft.com/office/powerpoint/2010/main" val="723391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16632"/>
            <a:ext cx="8229600" cy="4525963"/>
          </a:xfrm>
        </p:spPr>
        <p:txBody>
          <a:bodyPr>
            <a:normAutofit/>
          </a:bodyPr>
          <a:lstStyle/>
          <a:p>
            <a:pPr marL="0" indent="0">
              <a:buNone/>
            </a:pPr>
            <a:endParaRPr lang="cs-CZ" sz="1600" dirty="0" smtClean="0"/>
          </a:p>
          <a:p>
            <a:r>
              <a:rPr lang="cs-CZ" sz="1600" dirty="0" smtClean="0"/>
              <a:t>nejlepší akceptor elektronů pro dýchání – kyslík (soustava kyslík-voda má nejvyšší </a:t>
            </a:r>
            <a:r>
              <a:rPr lang="cs-CZ" sz="1600" dirty="0" err="1" smtClean="0"/>
              <a:t>redox.potenc</a:t>
            </a:r>
            <a:r>
              <a:rPr lang="cs-CZ" sz="1600" dirty="0" smtClean="0"/>
              <a:t>., </a:t>
            </a:r>
            <a:r>
              <a:rPr lang="cs-CZ" sz="1600" dirty="0" err="1" smtClean="0"/>
              <a:t>vys</a:t>
            </a:r>
            <a:r>
              <a:rPr lang="cs-CZ" sz="1600" dirty="0" smtClean="0"/>
              <a:t>. E výtěžek , může přijímat el. z různých zdrojů)</a:t>
            </a:r>
          </a:p>
          <a:p>
            <a:r>
              <a:rPr lang="cs-CZ" sz="1600" dirty="0" err="1" smtClean="0"/>
              <a:t>org.l</a:t>
            </a:r>
            <a:r>
              <a:rPr lang="cs-CZ" sz="1600" dirty="0" smtClean="0"/>
              <a:t>. mají nejnižší </a:t>
            </a:r>
            <a:r>
              <a:rPr lang="cs-CZ" sz="1600" dirty="0" err="1" smtClean="0"/>
              <a:t>red-ox</a:t>
            </a:r>
            <a:r>
              <a:rPr lang="cs-CZ" sz="1600" dirty="0" smtClean="0"/>
              <a:t> (dochází k oxidaci H v nich obsaženého, elektrony přenášeny proteiny dýchacího řetězce</a:t>
            </a:r>
          </a:p>
          <a:p>
            <a:r>
              <a:rPr lang="cs-CZ" sz="1600" dirty="0" smtClean="0"/>
              <a:t>Rozdíl E mezi </a:t>
            </a:r>
            <a:r>
              <a:rPr lang="cs-CZ" sz="1600" dirty="0" err="1" smtClean="0"/>
              <a:t>ox.org.l</a:t>
            </a:r>
            <a:r>
              <a:rPr lang="cs-CZ" sz="1600" dirty="0" smtClean="0"/>
              <a:t> a redukcí kyslíku je nejlepší dostupný zdroj E – proto nejčastěji využíván v aerobním prostředí</a:t>
            </a:r>
          </a:p>
          <a:p>
            <a:r>
              <a:rPr lang="cs-CZ" sz="1600" dirty="0" err="1" smtClean="0"/>
              <a:t>Evol.pův.dýchání</a:t>
            </a:r>
            <a:r>
              <a:rPr lang="cs-CZ" sz="1600" dirty="0" smtClean="0"/>
              <a:t> v bezkyslíkatém </a:t>
            </a:r>
            <a:r>
              <a:rPr lang="cs-CZ" sz="1600" dirty="0" err="1" smtClean="0"/>
              <a:t>protředí</a:t>
            </a:r>
            <a:r>
              <a:rPr lang="cs-CZ" sz="1600" dirty="0" smtClean="0"/>
              <a:t> – pak místo kyslíku slouží jako akceptor jiné látky – dusičnany, </a:t>
            </a:r>
            <a:r>
              <a:rPr lang="cs-CZ" sz="1600" dirty="0" err="1" smtClean="0"/>
              <a:t>sírany,ox.uhličitý</a:t>
            </a:r>
            <a:r>
              <a:rPr lang="cs-CZ" sz="1600" dirty="0" smtClean="0"/>
              <a:t>….nebo </a:t>
            </a:r>
            <a:r>
              <a:rPr lang="cs-CZ" sz="1600" dirty="0" err="1" smtClean="0"/>
              <a:t>org.látky</a:t>
            </a:r>
            <a:endParaRPr lang="en-GB" sz="16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08920"/>
            <a:ext cx="5328592" cy="375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568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519791" cy="4525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9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260648"/>
            <a:ext cx="8229600" cy="4525963"/>
          </a:xfrm>
        </p:spPr>
        <p:txBody>
          <a:bodyPr/>
          <a:lstStyle/>
          <a:p>
            <a:r>
              <a:rPr lang="cs-CZ" sz="1600" dirty="0" smtClean="0">
                <a:solidFill>
                  <a:prstClr val="black"/>
                </a:solidFill>
              </a:rPr>
              <a:t>první </a:t>
            </a:r>
            <a:r>
              <a:rPr lang="cs-CZ" sz="1600" dirty="0">
                <a:solidFill>
                  <a:prstClr val="black"/>
                </a:solidFill>
              </a:rPr>
              <a:t>formy života – </a:t>
            </a:r>
            <a:r>
              <a:rPr lang="cs-CZ" sz="1600" dirty="0" err="1">
                <a:solidFill>
                  <a:prstClr val="black"/>
                </a:solidFill>
              </a:rPr>
              <a:t>anaerobové</a:t>
            </a:r>
            <a:r>
              <a:rPr lang="cs-CZ" sz="1600" dirty="0">
                <a:solidFill>
                  <a:prstClr val="black"/>
                </a:solidFill>
              </a:rPr>
              <a:t>, </a:t>
            </a:r>
            <a:r>
              <a:rPr lang="cs-CZ" sz="1600" dirty="0" err="1">
                <a:solidFill>
                  <a:prstClr val="black"/>
                </a:solidFill>
              </a:rPr>
              <a:t>termofilové</a:t>
            </a:r>
            <a:r>
              <a:rPr lang="cs-CZ" sz="1600" dirty="0">
                <a:solidFill>
                  <a:prstClr val="black"/>
                </a:solidFill>
              </a:rPr>
              <a:t>, </a:t>
            </a:r>
            <a:r>
              <a:rPr lang="cs-CZ" sz="1600" dirty="0" err="1">
                <a:solidFill>
                  <a:prstClr val="black"/>
                </a:solidFill>
              </a:rPr>
              <a:t>hypertermofilové</a:t>
            </a:r>
            <a:r>
              <a:rPr lang="cs-CZ" sz="1600" dirty="0">
                <a:solidFill>
                  <a:prstClr val="black"/>
                </a:solidFill>
              </a:rPr>
              <a:t> (cca 90 „druhů“)</a:t>
            </a:r>
          </a:p>
          <a:p>
            <a:pPr marL="0" lvl="0" indent="0">
              <a:buNone/>
            </a:pPr>
            <a:r>
              <a:rPr lang="cs-CZ" sz="1600" dirty="0">
                <a:solidFill>
                  <a:prstClr val="black"/>
                </a:solidFill>
              </a:rPr>
              <a:t>       (</a:t>
            </a:r>
            <a:r>
              <a:rPr lang="cs-CZ" sz="1600" dirty="0" err="1">
                <a:solidFill>
                  <a:prstClr val="black"/>
                </a:solidFill>
              </a:rPr>
              <a:t>izol</a:t>
            </a:r>
            <a:r>
              <a:rPr lang="cs-CZ" sz="1600" dirty="0">
                <a:solidFill>
                  <a:prstClr val="black"/>
                </a:solidFill>
              </a:rPr>
              <a:t>. cca 1500 kmenů-  10</a:t>
            </a:r>
            <a:r>
              <a:rPr lang="cs-CZ" sz="1600" baseline="30000" dirty="0">
                <a:solidFill>
                  <a:prstClr val="black"/>
                </a:solidFill>
              </a:rPr>
              <a:t>7 b. </a:t>
            </a:r>
            <a:r>
              <a:rPr lang="cs-CZ" sz="1600" baseline="30000" dirty="0" err="1">
                <a:solidFill>
                  <a:prstClr val="black"/>
                </a:solidFill>
              </a:rPr>
              <a:t>Thermoproteus</a:t>
            </a:r>
            <a:r>
              <a:rPr lang="cs-CZ" sz="1600" baseline="30000" dirty="0">
                <a:solidFill>
                  <a:prstClr val="black"/>
                </a:solidFill>
              </a:rPr>
              <a:t> </a:t>
            </a:r>
            <a:r>
              <a:rPr lang="cs-CZ" sz="1600" dirty="0">
                <a:solidFill>
                  <a:prstClr val="black"/>
                </a:solidFill>
              </a:rPr>
              <a:t>/g vroucího vulkanického bahna, 10</a:t>
            </a:r>
            <a:r>
              <a:rPr lang="cs-CZ" sz="1600" baseline="30000" dirty="0">
                <a:solidFill>
                  <a:prstClr val="black"/>
                </a:solidFill>
              </a:rPr>
              <a:t>8b. </a:t>
            </a:r>
            <a:r>
              <a:rPr lang="cs-CZ" sz="1600" baseline="30000" dirty="0" err="1">
                <a:solidFill>
                  <a:prstClr val="black"/>
                </a:solidFill>
              </a:rPr>
              <a:t>Methanopyrus</a:t>
            </a:r>
            <a:r>
              <a:rPr lang="cs-CZ" sz="1600" baseline="30000" dirty="0">
                <a:solidFill>
                  <a:prstClr val="black"/>
                </a:solidFill>
              </a:rPr>
              <a:t>  </a:t>
            </a:r>
            <a:r>
              <a:rPr lang="cs-CZ" sz="1600" dirty="0">
                <a:solidFill>
                  <a:prstClr val="black"/>
                </a:solidFill>
              </a:rPr>
              <a:t> /g černý </a:t>
            </a:r>
            <a:r>
              <a:rPr lang="cs-CZ" sz="1600" dirty="0" smtClean="0">
                <a:solidFill>
                  <a:prstClr val="black"/>
                </a:solidFill>
              </a:rPr>
              <a:t>    kuřák , </a:t>
            </a:r>
            <a:r>
              <a:rPr lang="cs-CZ" sz="1600" i="1" dirty="0" err="1" smtClean="0">
                <a:solidFill>
                  <a:prstClr val="black"/>
                </a:solidFill>
              </a:rPr>
              <a:t>Pyrolobus</a:t>
            </a:r>
            <a:r>
              <a:rPr lang="cs-CZ" sz="1600" i="1" dirty="0" smtClean="0">
                <a:solidFill>
                  <a:prstClr val="black"/>
                </a:solidFill>
              </a:rPr>
              <a:t> </a:t>
            </a:r>
            <a:r>
              <a:rPr lang="cs-CZ" sz="1600" i="1" dirty="0" err="1">
                <a:solidFill>
                  <a:prstClr val="black"/>
                </a:solidFill>
              </a:rPr>
              <a:t>fumarii</a:t>
            </a:r>
            <a:r>
              <a:rPr lang="cs-CZ" sz="1600" i="1" dirty="0">
                <a:solidFill>
                  <a:prstClr val="black"/>
                </a:solidFill>
              </a:rPr>
              <a:t> </a:t>
            </a:r>
            <a:r>
              <a:rPr lang="cs-CZ" sz="1600" dirty="0">
                <a:solidFill>
                  <a:prstClr val="black"/>
                </a:solidFill>
              </a:rPr>
              <a:t>přežije hodinu v autoklávu </a:t>
            </a:r>
            <a:r>
              <a:rPr lang="cs-CZ" sz="1600" dirty="0">
                <a:solidFill>
                  <a:prstClr val="black"/>
                </a:solidFill>
                <a:sym typeface="Wingdings" panose="05000000000000000000" pitchFamily="2" charset="2"/>
              </a:rPr>
              <a:t> </a:t>
            </a:r>
            <a:r>
              <a:rPr lang="cs-CZ" sz="1600" dirty="0" smtClean="0">
                <a:solidFill>
                  <a:prstClr val="black"/>
                </a:solidFill>
              </a:rPr>
              <a:t>…)</a:t>
            </a:r>
            <a:endParaRPr lang="cs-CZ" sz="1600" baseline="30000" dirty="0">
              <a:solidFill>
                <a:prstClr val="black"/>
              </a:solidFill>
            </a:endParaRPr>
          </a:p>
          <a:p>
            <a:pPr lvl="0"/>
            <a:endParaRPr lang="cs-CZ" sz="1600" dirty="0">
              <a:solidFill>
                <a:prstClr val="black"/>
              </a:solidFill>
            </a:endParaRPr>
          </a:p>
          <a:p>
            <a:pPr lvl="0"/>
            <a:r>
              <a:rPr lang="cs-CZ" sz="1600" dirty="0">
                <a:solidFill>
                  <a:prstClr val="black"/>
                </a:solidFill>
              </a:rPr>
              <a:t> </a:t>
            </a:r>
            <a:r>
              <a:rPr lang="cs-CZ" sz="1600" b="1" dirty="0">
                <a:solidFill>
                  <a:prstClr val="black"/>
                </a:solidFill>
              </a:rPr>
              <a:t>vodík-</a:t>
            </a:r>
            <a:r>
              <a:rPr lang="cs-CZ" sz="1600" b="1" dirty="0" err="1">
                <a:solidFill>
                  <a:prstClr val="black"/>
                </a:solidFill>
              </a:rPr>
              <a:t>utilizující</a:t>
            </a:r>
            <a:r>
              <a:rPr lang="cs-CZ" sz="1600" b="1" dirty="0">
                <a:solidFill>
                  <a:prstClr val="black"/>
                </a:solidFill>
              </a:rPr>
              <a:t> </a:t>
            </a:r>
            <a:r>
              <a:rPr lang="cs-CZ" sz="1600" b="1" dirty="0" err="1">
                <a:solidFill>
                  <a:prstClr val="black"/>
                </a:solidFill>
              </a:rPr>
              <a:t>chemolitotrofové</a:t>
            </a:r>
            <a:r>
              <a:rPr lang="cs-CZ" sz="1600" dirty="0">
                <a:solidFill>
                  <a:prstClr val="black"/>
                </a:solidFill>
              </a:rPr>
              <a:t>, </a:t>
            </a:r>
            <a:r>
              <a:rPr lang="cs-CZ" sz="1600" dirty="0" err="1">
                <a:solidFill>
                  <a:prstClr val="black"/>
                </a:solidFill>
              </a:rPr>
              <a:t>metanogeny</a:t>
            </a:r>
            <a:r>
              <a:rPr lang="cs-CZ" sz="1600" dirty="0">
                <a:solidFill>
                  <a:prstClr val="black"/>
                </a:solidFill>
              </a:rPr>
              <a:t>, mikrobi disponující </a:t>
            </a:r>
            <a:r>
              <a:rPr lang="cs-CZ" sz="1600" dirty="0" err="1">
                <a:solidFill>
                  <a:prstClr val="black"/>
                </a:solidFill>
              </a:rPr>
              <a:t>disimilatorní</a:t>
            </a:r>
            <a:r>
              <a:rPr lang="cs-CZ" sz="1600" dirty="0">
                <a:solidFill>
                  <a:prstClr val="black"/>
                </a:solidFill>
              </a:rPr>
              <a:t> minerální </a:t>
            </a:r>
            <a:r>
              <a:rPr lang="cs-CZ" sz="1600" dirty="0" smtClean="0">
                <a:solidFill>
                  <a:prstClr val="black"/>
                </a:solidFill>
              </a:rPr>
              <a:t>redukcí</a:t>
            </a:r>
          </a:p>
          <a:p>
            <a:pPr lvl="0"/>
            <a:endParaRPr lang="cs-CZ" sz="1600" dirty="0">
              <a:solidFill>
                <a:prstClr val="black"/>
              </a:solidFill>
            </a:endParaRPr>
          </a:p>
          <a:p>
            <a:pPr lvl="0"/>
            <a:r>
              <a:rPr lang="cs-CZ" sz="1600" dirty="0" err="1">
                <a:solidFill>
                  <a:prstClr val="black"/>
                </a:solidFill>
              </a:rPr>
              <a:t>hypertermofilní</a:t>
            </a:r>
            <a:r>
              <a:rPr lang="cs-CZ" sz="1600" dirty="0">
                <a:solidFill>
                  <a:prstClr val="black"/>
                </a:solidFill>
              </a:rPr>
              <a:t> </a:t>
            </a:r>
            <a:r>
              <a:rPr lang="cs-CZ" sz="1600" dirty="0" err="1">
                <a:solidFill>
                  <a:prstClr val="black"/>
                </a:solidFill>
              </a:rPr>
              <a:t>chemolitotrofové</a:t>
            </a:r>
            <a:r>
              <a:rPr lang="cs-CZ" sz="1600" dirty="0">
                <a:solidFill>
                  <a:prstClr val="black"/>
                </a:solidFill>
              </a:rPr>
              <a:t> </a:t>
            </a:r>
            <a:r>
              <a:rPr lang="cs-CZ" sz="1600" dirty="0" err="1">
                <a:solidFill>
                  <a:prstClr val="black"/>
                </a:solidFill>
              </a:rPr>
              <a:t>vetšinou</a:t>
            </a:r>
            <a:r>
              <a:rPr lang="cs-CZ" sz="1600" dirty="0">
                <a:solidFill>
                  <a:prstClr val="black"/>
                </a:solidFill>
              </a:rPr>
              <a:t> používají pro zisk energie jako </a:t>
            </a:r>
            <a:r>
              <a:rPr lang="cs-CZ" sz="1600" b="1" dirty="0">
                <a:solidFill>
                  <a:prstClr val="black"/>
                </a:solidFill>
              </a:rPr>
              <a:t>donor elektronů vodík</a:t>
            </a:r>
          </a:p>
          <a:p>
            <a:pPr lvl="0"/>
            <a:r>
              <a:rPr lang="cs-CZ" sz="1600" b="1" dirty="0">
                <a:solidFill>
                  <a:prstClr val="black"/>
                </a:solidFill>
              </a:rPr>
              <a:t>síra</a:t>
            </a:r>
            <a:r>
              <a:rPr lang="cs-CZ" sz="1600" dirty="0">
                <a:solidFill>
                  <a:prstClr val="black"/>
                </a:solidFill>
              </a:rPr>
              <a:t> slouží často jako </a:t>
            </a:r>
            <a:r>
              <a:rPr lang="cs-CZ" sz="1600" b="1" dirty="0">
                <a:solidFill>
                  <a:prstClr val="black"/>
                </a:solidFill>
              </a:rPr>
              <a:t>akceptor el. </a:t>
            </a:r>
            <a:r>
              <a:rPr lang="cs-CZ" sz="1600" dirty="0">
                <a:solidFill>
                  <a:prstClr val="black"/>
                </a:solidFill>
              </a:rPr>
              <a:t>(</a:t>
            </a:r>
            <a:r>
              <a:rPr lang="cs-CZ" sz="1600" dirty="0" err="1">
                <a:solidFill>
                  <a:prstClr val="black"/>
                </a:solidFill>
              </a:rPr>
              <a:t>Archaea</a:t>
            </a:r>
            <a:r>
              <a:rPr lang="cs-CZ" sz="1600" dirty="0">
                <a:solidFill>
                  <a:prstClr val="black"/>
                </a:solidFill>
              </a:rPr>
              <a:t>) , dále Fe3+, SO42-, NO3-, </a:t>
            </a:r>
            <a:r>
              <a:rPr lang="cs-CZ" sz="1600" dirty="0" smtClean="0">
                <a:solidFill>
                  <a:prstClr val="black"/>
                </a:solidFill>
              </a:rPr>
              <a:t>CO2,O2</a:t>
            </a:r>
          </a:p>
          <a:p>
            <a:pPr lvl="0"/>
            <a:endParaRPr lang="cs-CZ" sz="1600" dirty="0">
              <a:solidFill>
                <a:prstClr val="black"/>
              </a:solidFill>
            </a:endParaRPr>
          </a:p>
          <a:p>
            <a:pPr lvl="0"/>
            <a:r>
              <a:rPr lang="cs-CZ" sz="1600" dirty="0">
                <a:solidFill>
                  <a:prstClr val="black"/>
                </a:solidFill>
              </a:rPr>
              <a:t>kyslík slouží jako akceptor výjimečně </a:t>
            </a:r>
            <a:r>
              <a:rPr lang="cs-CZ" sz="1600" dirty="0" smtClean="0">
                <a:solidFill>
                  <a:prstClr val="black"/>
                </a:solidFill>
              </a:rPr>
              <a:t>– pro </a:t>
            </a:r>
            <a:r>
              <a:rPr lang="cs-CZ" sz="1600" dirty="0" err="1">
                <a:solidFill>
                  <a:prstClr val="black"/>
                </a:solidFill>
              </a:rPr>
              <a:t>hyperterm.archaea</a:t>
            </a:r>
            <a:r>
              <a:rPr lang="cs-CZ" sz="1600" dirty="0">
                <a:solidFill>
                  <a:prstClr val="black"/>
                </a:solidFill>
              </a:rPr>
              <a:t> v </a:t>
            </a:r>
            <a:r>
              <a:rPr lang="cs-CZ" sz="1600" dirty="0" err="1">
                <a:solidFill>
                  <a:prstClr val="black"/>
                </a:solidFill>
              </a:rPr>
              <a:t>mikroaerofilních</a:t>
            </a:r>
            <a:r>
              <a:rPr lang="cs-CZ" sz="1600" dirty="0">
                <a:solidFill>
                  <a:prstClr val="black"/>
                </a:solidFill>
              </a:rPr>
              <a:t> podmínkách</a:t>
            </a:r>
          </a:p>
          <a:p>
            <a:pPr lvl="0"/>
            <a:r>
              <a:rPr lang="cs-CZ" sz="1600" dirty="0" err="1">
                <a:solidFill>
                  <a:prstClr val="black"/>
                </a:solidFill>
              </a:rPr>
              <a:t>hyperterm</a:t>
            </a:r>
            <a:r>
              <a:rPr lang="cs-CZ" sz="1600" dirty="0">
                <a:solidFill>
                  <a:prstClr val="black"/>
                </a:solidFill>
              </a:rPr>
              <a:t>. bakterie obvykle vyžadují organické látky pro svůj růst (aerobní i anaerobní)</a:t>
            </a:r>
          </a:p>
          <a:p>
            <a:pPr lvl="0"/>
            <a:endParaRPr lang="cs-CZ" sz="1500" dirty="0">
              <a:solidFill>
                <a:prstClr val="black"/>
              </a:solidFill>
            </a:endParaRPr>
          </a:p>
          <a:p>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913" y="4088804"/>
            <a:ext cx="3168352" cy="237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4149080"/>
            <a:ext cx="3653063" cy="231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3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3004" y="0"/>
            <a:ext cx="8229600" cy="490066"/>
          </a:xfrm>
        </p:spPr>
        <p:txBody>
          <a:bodyPr>
            <a:noAutofit/>
          </a:bodyPr>
          <a:lstStyle/>
          <a:p>
            <a:r>
              <a:rPr lang="cs-CZ" sz="2800" dirty="0" smtClean="0"/>
              <a:t>Růst a reprodukce</a:t>
            </a:r>
            <a:endParaRPr lang="cs-CZ" sz="2800" dirty="0"/>
          </a:p>
        </p:txBody>
      </p:sp>
      <p:sp>
        <p:nvSpPr>
          <p:cNvPr id="3" name="Zástupný symbol pro obsah 2"/>
          <p:cNvSpPr>
            <a:spLocks noGrp="1"/>
          </p:cNvSpPr>
          <p:nvPr>
            <p:ph idx="1"/>
          </p:nvPr>
        </p:nvSpPr>
        <p:spPr>
          <a:xfrm>
            <a:off x="446856" y="548680"/>
            <a:ext cx="8229600" cy="3581642"/>
          </a:xfrm>
        </p:spPr>
        <p:txBody>
          <a:bodyPr>
            <a:normAutofit/>
          </a:bodyPr>
          <a:lstStyle/>
          <a:p>
            <a:r>
              <a:rPr lang="cs-CZ" sz="1600" dirty="0" smtClean="0"/>
              <a:t>cílem metabolismu je poskytnout mikroorganismu dostatek  biosyntetického materiálu a k zajištění  podmínek,  umožňující  reprodukci</a:t>
            </a:r>
          </a:p>
          <a:p>
            <a:endParaRPr lang="cs-CZ" sz="1600" dirty="0" smtClean="0"/>
          </a:p>
          <a:p>
            <a:r>
              <a:rPr lang="cs-CZ" sz="1600" dirty="0" smtClean="0"/>
              <a:t>pro jednobuněčné organismy se používá  termín růst pro zvyšování počtu jednotlivých buněk</a:t>
            </a:r>
          </a:p>
          <a:p>
            <a:r>
              <a:rPr lang="cs-CZ" sz="1600" dirty="0" smtClean="0"/>
              <a:t>binární dělení</a:t>
            </a:r>
          </a:p>
          <a:p>
            <a:r>
              <a:rPr lang="cs-CZ" sz="1600" dirty="0" smtClean="0"/>
              <a:t>růst křivka</a:t>
            </a:r>
          </a:p>
          <a:p>
            <a:endParaRPr lang="cs-CZ" sz="1600" dirty="0" smtClean="0"/>
          </a:p>
          <a:p>
            <a:r>
              <a:rPr lang="cs-CZ" sz="1600" dirty="0" smtClean="0"/>
              <a:t>Ve stabilním přirozeném prostředí  se </a:t>
            </a:r>
            <a:r>
              <a:rPr lang="cs-CZ" sz="1600" dirty="0" err="1" smtClean="0"/>
              <a:t>prokaryota</a:t>
            </a:r>
            <a:r>
              <a:rPr lang="cs-CZ" sz="1600" dirty="0" smtClean="0"/>
              <a:t> obvykle nachází ve stacionární fázi</a:t>
            </a:r>
          </a:p>
          <a:p>
            <a:endParaRPr lang="cs-CZ" sz="1600" dirty="0"/>
          </a:p>
          <a:p>
            <a:r>
              <a:rPr lang="cs-CZ" sz="1600" dirty="0" smtClean="0"/>
              <a:t>asexualita </a:t>
            </a:r>
            <a:r>
              <a:rPr lang="cs-CZ" sz="1600" dirty="0" err="1" smtClean="0"/>
              <a:t>vs</a:t>
            </a:r>
            <a:r>
              <a:rPr lang="cs-CZ" sz="1600" dirty="0" smtClean="0"/>
              <a:t> horizontální přenos genů – mix genetického poolu</a:t>
            </a:r>
          </a:p>
          <a:p>
            <a:endParaRPr lang="cs-CZ" sz="1600" dirty="0" smtClean="0"/>
          </a:p>
          <a:p>
            <a:r>
              <a:rPr lang="cs-CZ" sz="1600" dirty="0"/>
              <a:t>t</a:t>
            </a:r>
            <a:r>
              <a:rPr lang="cs-CZ" sz="1600" dirty="0" smtClean="0"/>
              <a:t>vorba spor</a:t>
            </a:r>
          </a:p>
          <a:p>
            <a:endParaRPr lang="cs-CZ" sz="1600" dirty="0"/>
          </a:p>
          <a:p>
            <a:endParaRPr lang="cs-CZ" sz="1600" dirty="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48" y="4547365"/>
            <a:ext cx="4514478" cy="20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5" y="4273767"/>
            <a:ext cx="2018191" cy="236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4023931"/>
            <a:ext cx="1368152" cy="279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6433" y="4370188"/>
            <a:ext cx="2542176" cy="217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96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939"/>
            <a:ext cx="8229600" cy="418058"/>
          </a:xfrm>
        </p:spPr>
        <p:txBody>
          <a:bodyPr>
            <a:noAutofit/>
          </a:bodyPr>
          <a:lstStyle/>
          <a:p>
            <a:r>
              <a:rPr lang="cs-CZ" sz="2800" dirty="0" smtClean="0"/>
              <a:t>Adaptace</a:t>
            </a:r>
            <a:r>
              <a:rPr lang="cs-CZ" sz="2800" dirty="0"/>
              <a:t> </a:t>
            </a:r>
            <a:r>
              <a:rPr lang="cs-CZ" sz="2800" dirty="0" smtClean="0"/>
              <a:t>jako odpověď na stimul prostředí</a:t>
            </a:r>
            <a:endParaRPr lang="cs-CZ" sz="2800" dirty="0"/>
          </a:p>
        </p:txBody>
      </p:sp>
      <p:sp>
        <p:nvSpPr>
          <p:cNvPr id="3" name="Zástupný symbol pro obsah 2"/>
          <p:cNvSpPr>
            <a:spLocks noGrp="1"/>
          </p:cNvSpPr>
          <p:nvPr>
            <p:ph idx="1"/>
          </p:nvPr>
        </p:nvSpPr>
        <p:spPr>
          <a:xfrm>
            <a:off x="179512" y="548680"/>
            <a:ext cx="8964488" cy="5976664"/>
          </a:xfrm>
        </p:spPr>
        <p:txBody>
          <a:bodyPr>
            <a:normAutofit/>
          </a:bodyPr>
          <a:lstStyle/>
          <a:p>
            <a:r>
              <a:rPr lang="cs-CZ" sz="1600" dirty="0" smtClean="0"/>
              <a:t>pro mikroorganismy je žádoucí odpovídat na změny v prostředí tak, aby jejich růst a </a:t>
            </a:r>
            <a:r>
              <a:rPr lang="cs-CZ" sz="1600" dirty="0" err="1" smtClean="0"/>
              <a:t>fyziol</a:t>
            </a:r>
            <a:r>
              <a:rPr lang="cs-CZ" sz="1600" dirty="0" smtClean="0"/>
              <a:t>. procesy byly udržovány kolem optimálních podmínek</a:t>
            </a:r>
          </a:p>
          <a:p>
            <a:endParaRPr lang="cs-CZ" sz="1600" dirty="0" smtClean="0"/>
          </a:p>
          <a:p>
            <a:r>
              <a:rPr lang="cs-CZ" sz="1600" dirty="0" smtClean="0"/>
              <a:t>při fyzikálních nebo chemických extrémech jsou selektivně favorizováni  buněčné linie s genomem který jim umožnuje v extrému růst </a:t>
            </a:r>
          </a:p>
          <a:p>
            <a:endParaRPr lang="cs-CZ" sz="1600" dirty="0" smtClean="0"/>
          </a:p>
          <a:p>
            <a:r>
              <a:rPr lang="cs-CZ" sz="1600" dirty="0" err="1" smtClean="0"/>
              <a:t>Ph</a:t>
            </a:r>
            <a:r>
              <a:rPr lang="cs-CZ" sz="1600" dirty="0" smtClean="0"/>
              <a:t>, teplota, sůl, permanentní environmentální změny…</a:t>
            </a:r>
          </a:p>
          <a:p>
            <a:endParaRPr lang="cs-CZ" sz="1600" dirty="0" smtClean="0"/>
          </a:p>
          <a:p>
            <a:r>
              <a:rPr lang="cs-CZ" sz="1600" dirty="0" smtClean="0"/>
              <a:t>fixování těchto genů v populaci vyúsťuje ke vzniku nového druhu se specifickými vlastnostmi</a:t>
            </a:r>
          </a:p>
          <a:p>
            <a:endParaRPr lang="cs-CZ" sz="1600" dirty="0" smtClean="0"/>
          </a:p>
          <a:p>
            <a:r>
              <a:rPr lang="cs-CZ" sz="1600" dirty="0" smtClean="0"/>
              <a:t>změny v přírodě bývají  obvykle přechodné , spíš stimuly  kratšího trvání, ale relativně časté</a:t>
            </a:r>
          </a:p>
          <a:p>
            <a:endParaRPr lang="cs-CZ" sz="1600" dirty="0" smtClean="0"/>
          </a:p>
          <a:p>
            <a:r>
              <a:rPr lang="cs-CZ" sz="1600" dirty="0" smtClean="0"/>
              <a:t>stresová odpověď mikroorganismů na různé stimuly  - teplota, </a:t>
            </a:r>
            <a:r>
              <a:rPr lang="cs-CZ" sz="1600" dirty="0" err="1" smtClean="0"/>
              <a:t>tox</a:t>
            </a:r>
            <a:r>
              <a:rPr lang="cs-CZ" sz="1600" dirty="0" smtClean="0"/>
              <a:t>. kovy, vysušení, přítomnost kyslíku…</a:t>
            </a:r>
          </a:p>
          <a:p>
            <a:endParaRPr lang="cs-CZ" sz="1600" dirty="0" smtClean="0"/>
          </a:p>
          <a:p>
            <a:r>
              <a:rPr lang="cs-CZ" sz="1600" dirty="0" smtClean="0"/>
              <a:t> </a:t>
            </a:r>
            <a:r>
              <a:rPr lang="cs-CZ" sz="1600" dirty="0"/>
              <a:t>chemotaxe regulována komplexem </a:t>
            </a:r>
            <a:r>
              <a:rPr lang="cs-CZ" sz="1600" dirty="0" smtClean="0"/>
              <a:t>senzorů , pohyb směrem od/k  ne/žádoucího zdroje</a:t>
            </a:r>
          </a:p>
          <a:p>
            <a:pPr marL="0" indent="0">
              <a:buNone/>
            </a:pPr>
            <a:endParaRPr lang="cs-CZ" sz="1600" dirty="0" smtClean="0"/>
          </a:p>
          <a:p>
            <a:endParaRPr lang="cs-CZ" sz="1600" dirty="0" smtClean="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013176"/>
            <a:ext cx="237807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95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3916"/>
            <a:ext cx="8229600" cy="4525963"/>
          </a:xfrm>
        </p:spPr>
        <p:txBody>
          <a:bodyPr>
            <a:normAutofit/>
          </a:bodyPr>
          <a:lstStyle/>
          <a:p>
            <a:r>
              <a:rPr lang="cs-CZ" sz="1600" dirty="0" smtClean="0"/>
              <a:t>mikrobi </a:t>
            </a:r>
            <a:r>
              <a:rPr lang="en-GB" sz="1600" dirty="0" err="1" smtClean="0"/>
              <a:t>mají</a:t>
            </a:r>
            <a:r>
              <a:rPr lang="en-GB" sz="1600" dirty="0" smtClean="0"/>
              <a:t> </a:t>
            </a:r>
            <a:r>
              <a:rPr lang="en-GB" sz="1600" dirty="0" err="1"/>
              <a:t>schopnost</a:t>
            </a:r>
            <a:r>
              <a:rPr lang="en-GB" sz="1600" dirty="0"/>
              <a:t> </a:t>
            </a:r>
            <a:r>
              <a:rPr lang="en-GB" sz="1600" dirty="0" err="1"/>
              <a:t>přenášet</a:t>
            </a:r>
            <a:r>
              <a:rPr lang="en-GB" sz="1600" dirty="0"/>
              <a:t> </a:t>
            </a:r>
            <a:r>
              <a:rPr lang="en-GB" sz="1600" dirty="0" err="1"/>
              <a:t>fyzikální</a:t>
            </a:r>
            <a:r>
              <a:rPr lang="en-GB" sz="1600" dirty="0"/>
              <a:t> </a:t>
            </a:r>
            <a:r>
              <a:rPr lang="en-GB" sz="1600" dirty="0" err="1"/>
              <a:t>i</a:t>
            </a:r>
            <a:r>
              <a:rPr lang="en-GB" sz="1600" dirty="0"/>
              <a:t> </a:t>
            </a:r>
            <a:r>
              <a:rPr lang="en-GB" sz="1600" dirty="0" err="1"/>
              <a:t>chemické</a:t>
            </a:r>
            <a:r>
              <a:rPr lang="en-GB" sz="1600" dirty="0"/>
              <a:t> </a:t>
            </a:r>
            <a:r>
              <a:rPr lang="en-GB" sz="1600" dirty="0" err="1"/>
              <a:t>signály</a:t>
            </a:r>
            <a:r>
              <a:rPr lang="en-GB" sz="1600" dirty="0"/>
              <a:t> k  </a:t>
            </a:r>
            <a:r>
              <a:rPr lang="en-GB" sz="1600" dirty="0" err="1"/>
              <a:t>zjištění</a:t>
            </a:r>
            <a:r>
              <a:rPr lang="en-GB" sz="1600" dirty="0"/>
              <a:t>  </a:t>
            </a:r>
            <a:r>
              <a:rPr lang="en-GB" sz="1600" dirty="0" err="1"/>
              <a:t>vhodné</a:t>
            </a:r>
            <a:r>
              <a:rPr lang="en-GB" sz="1600" dirty="0"/>
              <a:t> </a:t>
            </a:r>
            <a:r>
              <a:rPr lang="en-GB" sz="1600" dirty="0" err="1" smtClean="0"/>
              <a:t>odpovědi</a:t>
            </a:r>
            <a:endParaRPr lang="cs-CZ" sz="1600" dirty="0" smtClean="0"/>
          </a:p>
          <a:p>
            <a:endParaRPr lang="en-GB" sz="1600" dirty="0"/>
          </a:p>
          <a:p>
            <a:r>
              <a:rPr lang="en-GB" sz="1600" dirty="0" err="1"/>
              <a:t>mnoho</a:t>
            </a:r>
            <a:r>
              <a:rPr lang="en-GB" sz="1600" dirty="0"/>
              <a:t> </a:t>
            </a:r>
            <a:r>
              <a:rPr lang="en-GB" sz="1600" dirty="0" err="1"/>
              <a:t>metabolických</a:t>
            </a:r>
            <a:r>
              <a:rPr lang="en-GB" sz="1600" dirty="0"/>
              <a:t> </a:t>
            </a:r>
            <a:r>
              <a:rPr lang="en-GB" sz="1600" dirty="0" err="1"/>
              <a:t>přeměn</a:t>
            </a:r>
            <a:r>
              <a:rPr lang="en-GB" sz="1600" dirty="0"/>
              <a:t> v </a:t>
            </a:r>
            <a:r>
              <a:rPr lang="en-GB" sz="1600" dirty="0" err="1"/>
              <a:t>mikroorganismu</a:t>
            </a:r>
            <a:r>
              <a:rPr lang="en-GB" sz="1600" dirty="0"/>
              <a:t> </a:t>
            </a:r>
            <a:r>
              <a:rPr lang="en-GB" sz="1600" dirty="0" err="1"/>
              <a:t>jsou</a:t>
            </a:r>
            <a:r>
              <a:rPr lang="en-GB" sz="1600" dirty="0"/>
              <a:t> v </a:t>
            </a:r>
            <a:r>
              <a:rPr lang="en-GB" sz="1600" dirty="0" err="1"/>
              <a:t>podstatě</a:t>
            </a:r>
            <a:r>
              <a:rPr lang="en-GB" sz="1600" dirty="0"/>
              <a:t> </a:t>
            </a:r>
            <a:r>
              <a:rPr lang="en-GB" sz="1600" dirty="0" err="1" smtClean="0"/>
              <a:t>odpověd</a:t>
            </a:r>
            <a:r>
              <a:rPr lang="cs-CZ" sz="1600" dirty="0" smtClean="0"/>
              <a:t>í</a:t>
            </a:r>
            <a:r>
              <a:rPr lang="en-GB" sz="1600" dirty="0" smtClean="0"/>
              <a:t> </a:t>
            </a:r>
            <a:r>
              <a:rPr lang="en-GB" sz="1600" dirty="0" err="1"/>
              <a:t>na</a:t>
            </a:r>
            <a:r>
              <a:rPr lang="en-GB" sz="1600" dirty="0"/>
              <a:t> </a:t>
            </a:r>
            <a:r>
              <a:rPr lang="en-GB" sz="1600" dirty="0" err="1"/>
              <a:t>změnu</a:t>
            </a:r>
            <a:r>
              <a:rPr lang="en-GB" sz="1600" dirty="0"/>
              <a:t> </a:t>
            </a:r>
            <a:r>
              <a:rPr lang="en-GB" sz="1600" dirty="0" err="1" smtClean="0"/>
              <a:t>chem.prostředí</a:t>
            </a:r>
            <a:endParaRPr lang="cs-CZ" sz="1600" dirty="0" smtClean="0"/>
          </a:p>
          <a:p>
            <a:endParaRPr lang="en-GB" sz="1600" dirty="0"/>
          </a:p>
          <a:p>
            <a:r>
              <a:rPr lang="en-GB" sz="1600" dirty="0" err="1"/>
              <a:t>schopnost</a:t>
            </a:r>
            <a:r>
              <a:rPr lang="en-GB" sz="1600" dirty="0"/>
              <a:t>  </a:t>
            </a:r>
            <a:r>
              <a:rPr lang="en-GB" sz="1600" dirty="0" err="1"/>
              <a:t>indukce</a:t>
            </a:r>
            <a:r>
              <a:rPr lang="en-GB" sz="1600" dirty="0"/>
              <a:t>/</a:t>
            </a:r>
            <a:r>
              <a:rPr lang="en-GB" sz="1600" dirty="0" err="1"/>
              <a:t>represe</a:t>
            </a:r>
            <a:r>
              <a:rPr lang="en-GB" sz="1600" dirty="0"/>
              <a:t> </a:t>
            </a:r>
            <a:r>
              <a:rPr lang="en-GB" sz="1600" dirty="0" err="1"/>
              <a:t>gen.exprese</a:t>
            </a:r>
            <a:r>
              <a:rPr lang="en-GB" sz="1600" dirty="0"/>
              <a:t> </a:t>
            </a:r>
            <a:r>
              <a:rPr lang="en-GB" sz="1600" dirty="0" err="1"/>
              <a:t>během</a:t>
            </a:r>
            <a:r>
              <a:rPr lang="en-GB" sz="1600" dirty="0"/>
              <a:t> </a:t>
            </a:r>
            <a:r>
              <a:rPr lang="en-GB" sz="1600" dirty="0" err="1"/>
              <a:t>několika</a:t>
            </a:r>
            <a:r>
              <a:rPr lang="en-GB" sz="1600" dirty="0"/>
              <a:t> </a:t>
            </a:r>
            <a:r>
              <a:rPr lang="en-GB" sz="1600" dirty="0" err="1"/>
              <a:t>minut</a:t>
            </a:r>
            <a:r>
              <a:rPr lang="en-GB" sz="1600" dirty="0"/>
              <a:t> </a:t>
            </a:r>
            <a:r>
              <a:rPr lang="en-GB" sz="1600" dirty="0" err="1"/>
              <a:t>umožní</a:t>
            </a:r>
            <a:r>
              <a:rPr lang="en-GB" sz="1600" dirty="0"/>
              <a:t> </a:t>
            </a:r>
            <a:r>
              <a:rPr lang="en-GB" sz="1600" dirty="0" err="1"/>
              <a:t>syntézu</a:t>
            </a:r>
            <a:r>
              <a:rPr lang="en-GB" sz="1600" dirty="0"/>
              <a:t> </a:t>
            </a:r>
            <a:r>
              <a:rPr lang="en-GB" sz="1600" dirty="0" err="1"/>
              <a:t>pouze</a:t>
            </a:r>
            <a:r>
              <a:rPr lang="en-GB" sz="1600" dirty="0"/>
              <a:t> tech </a:t>
            </a:r>
            <a:r>
              <a:rPr lang="en-GB" sz="1600" dirty="0" err="1"/>
              <a:t>enzymů</a:t>
            </a:r>
            <a:r>
              <a:rPr lang="en-GB" sz="1600" dirty="0"/>
              <a:t> </a:t>
            </a:r>
            <a:r>
              <a:rPr lang="en-GB" sz="1600" dirty="0" err="1"/>
              <a:t>nutnou</a:t>
            </a:r>
            <a:r>
              <a:rPr lang="en-GB" sz="1600" dirty="0"/>
              <a:t> pro </a:t>
            </a:r>
            <a:r>
              <a:rPr lang="en-GB" sz="1600" dirty="0" err="1"/>
              <a:t>katabolismus</a:t>
            </a:r>
            <a:r>
              <a:rPr lang="en-GB" sz="1600" dirty="0"/>
              <a:t> </a:t>
            </a:r>
            <a:r>
              <a:rPr lang="en-GB" sz="1600" dirty="0" err="1"/>
              <a:t>nebo</a:t>
            </a:r>
            <a:r>
              <a:rPr lang="en-GB" sz="1600" dirty="0"/>
              <a:t> </a:t>
            </a:r>
            <a:r>
              <a:rPr lang="en-GB" sz="1600" dirty="0" err="1" smtClean="0"/>
              <a:t>syntézu</a:t>
            </a:r>
            <a:endParaRPr lang="cs-CZ" sz="1600" dirty="0" smtClean="0"/>
          </a:p>
          <a:p>
            <a:endParaRPr lang="en-GB" sz="1600" dirty="0"/>
          </a:p>
          <a:p>
            <a:r>
              <a:rPr lang="en-GB" sz="1600" dirty="0" err="1"/>
              <a:t>mohou</a:t>
            </a:r>
            <a:r>
              <a:rPr lang="en-GB" sz="1600" dirty="0"/>
              <a:t> </a:t>
            </a:r>
            <a:r>
              <a:rPr lang="en-GB" sz="1600" dirty="0" err="1"/>
              <a:t>regulavat</a:t>
            </a:r>
            <a:r>
              <a:rPr lang="en-GB" sz="1600" dirty="0"/>
              <a:t> </a:t>
            </a:r>
            <a:r>
              <a:rPr lang="en-GB" sz="1600" dirty="0" err="1"/>
              <a:t>expresi</a:t>
            </a:r>
            <a:r>
              <a:rPr lang="en-GB" sz="1600" dirty="0"/>
              <a:t> </a:t>
            </a:r>
            <a:r>
              <a:rPr lang="en-GB" sz="1600" dirty="0" err="1"/>
              <a:t>genů</a:t>
            </a:r>
            <a:r>
              <a:rPr lang="en-GB" sz="1600" dirty="0"/>
              <a:t> </a:t>
            </a:r>
            <a:r>
              <a:rPr lang="en-GB" sz="1600" dirty="0" err="1"/>
              <a:t>tak</a:t>
            </a:r>
            <a:r>
              <a:rPr lang="en-GB" sz="1600" dirty="0"/>
              <a:t> </a:t>
            </a:r>
            <a:r>
              <a:rPr lang="en-GB" sz="1600" dirty="0" err="1"/>
              <a:t>rychle</a:t>
            </a:r>
            <a:r>
              <a:rPr lang="en-GB" sz="1600" dirty="0"/>
              <a:t> </a:t>
            </a:r>
            <a:r>
              <a:rPr lang="en-GB" sz="1600" dirty="0" err="1"/>
              <a:t>jako</a:t>
            </a:r>
            <a:r>
              <a:rPr lang="en-GB" sz="1600" dirty="0"/>
              <a:t> </a:t>
            </a:r>
            <a:r>
              <a:rPr lang="en-GB" sz="1600" dirty="0" err="1" smtClean="0"/>
              <a:t>doch</a:t>
            </a:r>
            <a:r>
              <a:rPr lang="cs-CZ" sz="1600" dirty="0" smtClean="0"/>
              <a:t>á</a:t>
            </a:r>
            <a:r>
              <a:rPr lang="en-GB" sz="1600" dirty="0" err="1" smtClean="0"/>
              <a:t>zí</a:t>
            </a:r>
            <a:r>
              <a:rPr lang="en-GB" sz="1600" dirty="0" smtClean="0"/>
              <a:t> </a:t>
            </a:r>
            <a:r>
              <a:rPr lang="en-GB" sz="1600" dirty="0"/>
              <a:t>k chem. </a:t>
            </a:r>
            <a:r>
              <a:rPr lang="en-GB" sz="1600" dirty="0" err="1"/>
              <a:t>změnám</a:t>
            </a:r>
            <a:r>
              <a:rPr lang="en-GB" sz="1600" dirty="0"/>
              <a:t> </a:t>
            </a:r>
            <a:r>
              <a:rPr lang="en-GB" sz="1600" dirty="0" err="1"/>
              <a:t>okolí</a:t>
            </a:r>
            <a:r>
              <a:rPr lang="en-GB" sz="1600" dirty="0"/>
              <a:t> – </a:t>
            </a:r>
            <a:r>
              <a:rPr lang="en-GB" sz="1600" dirty="0" err="1"/>
              <a:t>vysoce</a:t>
            </a:r>
            <a:r>
              <a:rPr lang="en-GB" sz="1600" dirty="0"/>
              <a:t> </a:t>
            </a:r>
            <a:r>
              <a:rPr lang="en-GB" sz="1600" dirty="0" err="1"/>
              <a:t>regulovaná</a:t>
            </a:r>
            <a:r>
              <a:rPr lang="en-GB" sz="1600" dirty="0"/>
              <a:t> </a:t>
            </a:r>
            <a:r>
              <a:rPr lang="en-GB" sz="1600" dirty="0" err="1"/>
              <a:t>syntéza</a:t>
            </a:r>
            <a:r>
              <a:rPr lang="en-GB" sz="1600" dirty="0"/>
              <a:t> </a:t>
            </a:r>
            <a:r>
              <a:rPr lang="en-GB" sz="1600" dirty="0" err="1"/>
              <a:t>potřebných</a:t>
            </a:r>
            <a:r>
              <a:rPr lang="en-GB" sz="1600" dirty="0"/>
              <a:t> </a:t>
            </a:r>
            <a:r>
              <a:rPr lang="en-GB" sz="1600" dirty="0" err="1"/>
              <a:t>enzymů</a:t>
            </a:r>
            <a:r>
              <a:rPr lang="en-GB" sz="1600" dirty="0"/>
              <a:t> </a:t>
            </a:r>
            <a:r>
              <a:rPr lang="en-GB" sz="1600" dirty="0" err="1"/>
              <a:t>minimalizuje</a:t>
            </a:r>
            <a:r>
              <a:rPr lang="en-GB" sz="1600" dirty="0"/>
              <a:t> </a:t>
            </a:r>
            <a:r>
              <a:rPr lang="en-GB" sz="1600" dirty="0" err="1"/>
              <a:t>energ.nároky</a:t>
            </a:r>
            <a:r>
              <a:rPr lang="en-GB" sz="1600" dirty="0"/>
              <a:t> a </a:t>
            </a:r>
            <a:r>
              <a:rPr lang="en-GB" sz="1600" dirty="0" err="1"/>
              <a:t>umožnuje</a:t>
            </a:r>
            <a:r>
              <a:rPr lang="en-GB" sz="1600" dirty="0"/>
              <a:t> </a:t>
            </a:r>
            <a:r>
              <a:rPr lang="en-GB" sz="1600" dirty="0" err="1"/>
              <a:t>perzistenci</a:t>
            </a:r>
            <a:r>
              <a:rPr lang="en-GB" sz="1600" dirty="0"/>
              <a:t> </a:t>
            </a:r>
            <a:r>
              <a:rPr lang="en-GB" sz="1600" dirty="0" err="1"/>
              <a:t>prokaryot</a:t>
            </a:r>
            <a:r>
              <a:rPr lang="en-GB" sz="1600" dirty="0"/>
              <a:t> v </a:t>
            </a:r>
            <a:r>
              <a:rPr lang="en-GB" sz="1600" dirty="0" err="1"/>
              <a:t>čase</a:t>
            </a:r>
            <a:r>
              <a:rPr lang="en-GB" sz="1600" dirty="0"/>
              <a:t> </a:t>
            </a:r>
            <a:r>
              <a:rPr lang="en-GB" sz="1600" dirty="0" err="1"/>
              <a:t>i</a:t>
            </a:r>
            <a:r>
              <a:rPr lang="en-GB" sz="1600" dirty="0"/>
              <a:t> </a:t>
            </a:r>
            <a:r>
              <a:rPr lang="en-GB" sz="1600" dirty="0" err="1"/>
              <a:t>konkurenci</a:t>
            </a:r>
            <a:r>
              <a:rPr lang="en-GB" sz="1600" dirty="0"/>
              <a:t> </a:t>
            </a:r>
            <a:r>
              <a:rPr lang="en-GB" sz="1600" dirty="0" err="1"/>
              <a:t>eukaryotům</a:t>
            </a:r>
            <a:endParaRPr lang="en-GB" sz="1600" dirty="0"/>
          </a:p>
          <a:p>
            <a:endParaRPr lang="en-GB" sz="1600" dirty="0"/>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36642"/>
            <a:ext cx="4334619" cy="325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3200" dirty="0" smtClean="0"/>
              <a:t>Klasifikace a diverzita mikroorganismů</a:t>
            </a:r>
            <a:endParaRPr lang="en-GB" sz="3200" dirty="0"/>
          </a:p>
        </p:txBody>
      </p:sp>
      <p:sp>
        <p:nvSpPr>
          <p:cNvPr id="3" name="Zástupný symbol pro obsah 2"/>
          <p:cNvSpPr>
            <a:spLocks noGrp="1"/>
          </p:cNvSpPr>
          <p:nvPr>
            <p:ph idx="1"/>
          </p:nvPr>
        </p:nvSpPr>
        <p:spPr>
          <a:xfrm>
            <a:off x="323528" y="1124744"/>
            <a:ext cx="8229600" cy="5976664"/>
          </a:xfrm>
        </p:spPr>
        <p:txBody>
          <a:bodyPr>
            <a:normAutofit/>
          </a:bodyPr>
          <a:lstStyle/>
          <a:p>
            <a:r>
              <a:rPr lang="cs-CZ" sz="1600" dirty="0"/>
              <a:t>mikrobi </a:t>
            </a:r>
            <a:r>
              <a:rPr lang="cs-CZ" sz="1600" dirty="0" smtClean="0"/>
              <a:t>– kosmopolité</a:t>
            </a:r>
            <a:endParaRPr lang="cs-CZ" sz="1600" dirty="0"/>
          </a:p>
          <a:p>
            <a:endParaRPr lang="cs-CZ" sz="1600" dirty="0"/>
          </a:p>
          <a:p>
            <a:r>
              <a:rPr lang="cs-CZ" sz="1600" dirty="0"/>
              <a:t>mikrobiální svět – bakterie, </a:t>
            </a:r>
            <a:r>
              <a:rPr lang="cs-CZ" sz="1600" dirty="0" err="1"/>
              <a:t>archaea</a:t>
            </a:r>
            <a:r>
              <a:rPr lang="cs-CZ" sz="1600" dirty="0"/>
              <a:t>, řasy, protozoa, houby, </a:t>
            </a:r>
            <a:r>
              <a:rPr lang="cs-CZ" sz="1600" dirty="0" smtClean="0"/>
              <a:t>viry</a:t>
            </a:r>
          </a:p>
          <a:p>
            <a:endParaRPr lang="cs-CZ" sz="1600" dirty="0"/>
          </a:p>
          <a:p>
            <a:r>
              <a:rPr lang="cs-CZ" sz="1600" dirty="0"/>
              <a:t>sofistikované metody ke zjištění diverzity </a:t>
            </a:r>
            <a:r>
              <a:rPr lang="cs-CZ" sz="1600" dirty="0" smtClean="0"/>
              <a:t>mikrobů</a:t>
            </a:r>
          </a:p>
          <a:p>
            <a:endParaRPr lang="cs-CZ" sz="1600" dirty="0"/>
          </a:p>
          <a:p>
            <a:r>
              <a:rPr lang="cs-CZ" sz="1600" dirty="0"/>
              <a:t>od 70-tých let rapidní nárůst informací o diverzitě </a:t>
            </a:r>
            <a:r>
              <a:rPr lang="cs-CZ" sz="1600" dirty="0" smtClean="0"/>
              <a:t>mikroorganismů</a:t>
            </a:r>
          </a:p>
          <a:p>
            <a:endParaRPr lang="cs-CZ" sz="1600" dirty="0"/>
          </a:p>
          <a:p>
            <a:r>
              <a:rPr lang="cs-CZ" sz="1600" dirty="0" smtClean="0"/>
              <a:t>historicky </a:t>
            </a:r>
            <a:r>
              <a:rPr lang="cs-CZ" sz="1600" dirty="0"/>
              <a:t>je mikrobiologie spojována s výzkumem </a:t>
            </a:r>
            <a:r>
              <a:rPr lang="cs-CZ" sz="1600" dirty="0" smtClean="0"/>
              <a:t>nemocí</a:t>
            </a:r>
          </a:p>
          <a:p>
            <a:endParaRPr lang="cs-CZ" sz="1600" dirty="0" smtClean="0"/>
          </a:p>
          <a:p>
            <a:r>
              <a:rPr lang="cs-CZ" sz="1600" dirty="0" smtClean="0"/>
              <a:t>v rámci podmořského výzkumu dochází k objevení úžasného světa mikrobů v okolí horkých podmořských průduchů – </a:t>
            </a:r>
            <a:r>
              <a:rPr lang="cs-CZ" sz="1600" u="sng" dirty="0" err="1" smtClean="0"/>
              <a:t>extremofilové</a:t>
            </a:r>
            <a:endParaRPr lang="cs-CZ" sz="1600" u="sng" dirty="0" smtClean="0"/>
          </a:p>
          <a:p>
            <a:pPr marL="0" indent="0">
              <a:buNone/>
            </a:pPr>
            <a:endParaRPr lang="cs-CZ" sz="1600" dirty="0" smtClean="0"/>
          </a:p>
          <a:p>
            <a:r>
              <a:rPr lang="cs-CZ" sz="1600" dirty="0" smtClean="0"/>
              <a:t>specializují se na </a:t>
            </a:r>
            <a:r>
              <a:rPr lang="cs-CZ" sz="1600" dirty="0"/>
              <a:t>prostředí, kde by ostatní organismy mohly přežívat jen stěží (vroucí voda v sopečných jezerech, nejvyšší vrstvy atmosféry a </a:t>
            </a:r>
            <a:r>
              <a:rPr lang="cs-CZ" sz="1600" dirty="0" smtClean="0"/>
              <a:t>podobně), některé </a:t>
            </a:r>
            <a:r>
              <a:rPr lang="cs-CZ" sz="1600" dirty="0"/>
              <a:t>druhy bakterií jsou dle výzkumů schopny přežít i ve vesmíru, tedy ve vakuu a o teplotě −270 °</a:t>
            </a:r>
            <a:r>
              <a:rPr lang="cs-CZ" sz="1600" dirty="0" smtClean="0"/>
              <a:t>C</a:t>
            </a:r>
            <a:endParaRPr lang="cs-CZ" sz="1600" dirty="0"/>
          </a:p>
          <a:p>
            <a:endParaRPr lang="cs-CZ" sz="1600" dirty="0" smtClean="0"/>
          </a:p>
          <a:p>
            <a:pPr marL="0" indent="0">
              <a:buNone/>
            </a:pPr>
            <a:endParaRPr lang="cs-CZ" sz="1600" dirty="0" smtClean="0"/>
          </a:p>
          <a:p>
            <a:pPr marL="0" indent="0">
              <a:buNone/>
            </a:pPr>
            <a:endParaRPr lang="cs-CZ" sz="1600" dirty="0" smtClean="0"/>
          </a:p>
          <a:p>
            <a:endParaRPr lang="en-GB" sz="1600" dirty="0"/>
          </a:p>
        </p:txBody>
      </p:sp>
      <p:sp>
        <p:nvSpPr>
          <p:cNvPr id="4" name="Šipka dolů 3"/>
          <p:cNvSpPr/>
          <p:nvPr/>
        </p:nvSpPr>
        <p:spPr>
          <a:xfrm>
            <a:off x="3347864" y="4725144"/>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658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403323"/>
          </a:xfrm>
        </p:spPr>
        <p:txBody>
          <a:bodyPr>
            <a:noAutofit/>
          </a:bodyPr>
          <a:lstStyle/>
          <a:p>
            <a:r>
              <a:rPr lang="cs-CZ" sz="3200" dirty="0"/>
              <a:t>S</a:t>
            </a:r>
            <a:r>
              <a:rPr lang="cs-CZ" sz="3200" dirty="0" smtClean="0"/>
              <a:t>tromy života </a:t>
            </a:r>
            <a:endParaRPr lang="cs-CZ" sz="3200" dirty="0"/>
          </a:p>
        </p:txBody>
      </p:sp>
      <p:sp>
        <p:nvSpPr>
          <p:cNvPr id="3" name="Zástupný symbol pro obsah 2"/>
          <p:cNvSpPr>
            <a:spLocks noGrp="1"/>
          </p:cNvSpPr>
          <p:nvPr>
            <p:ph idx="1"/>
          </p:nvPr>
        </p:nvSpPr>
        <p:spPr>
          <a:xfrm>
            <a:off x="251520" y="764704"/>
            <a:ext cx="8229600" cy="5832648"/>
          </a:xfrm>
        </p:spPr>
        <p:txBody>
          <a:bodyPr>
            <a:normAutofit fontScale="62500" lnSpcReduction="20000"/>
          </a:bodyPr>
          <a:lstStyle/>
          <a:p>
            <a:r>
              <a:rPr lang="cs-CZ" sz="2600" dirty="0" smtClean="0"/>
              <a:t>na počátku </a:t>
            </a:r>
            <a:r>
              <a:rPr lang="cs-CZ" sz="2600" dirty="0"/>
              <a:t>taxonomie se rozlišovaly dvě říše:</a:t>
            </a:r>
          </a:p>
          <a:p>
            <a:endParaRPr lang="cs-CZ" sz="2600" dirty="0"/>
          </a:p>
          <a:p>
            <a:r>
              <a:rPr lang="cs-CZ" sz="2600" dirty="0"/>
              <a:t>rostliny (</a:t>
            </a:r>
            <a:r>
              <a:rPr lang="cs-CZ" sz="2600" dirty="0" err="1"/>
              <a:t>Plantae</a:t>
            </a:r>
            <a:r>
              <a:rPr lang="cs-CZ" sz="2600" dirty="0"/>
              <a:t>)</a:t>
            </a:r>
          </a:p>
          <a:p>
            <a:r>
              <a:rPr lang="cs-CZ" sz="2600" dirty="0"/>
              <a:t>živočichové (</a:t>
            </a:r>
            <a:r>
              <a:rPr lang="cs-CZ" sz="2600" dirty="0" err="1"/>
              <a:t>Animalia</a:t>
            </a:r>
            <a:r>
              <a:rPr lang="cs-CZ" sz="2600" dirty="0" smtClean="0"/>
              <a:t>)</a:t>
            </a:r>
          </a:p>
          <a:p>
            <a:endParaRPr lang="cs-CZ" sz="2600" dirty="0"/>
          </a:p>
          <a:p>
            <a:r>
              <a:rPr lang="cs-CZ" sz="2600" dirty="0"/>
              <a:t>Klasické starší rozdělení organismů je do pěti říší:</a:t>
            </a:r>
          </a:p>
          <a:p>
            <a:endParaRPr lang="cs-CZ" sz="2600" dirty="0"/>
          </a:p>
          <a:p>
            <a:r>
              <a:rPr lang="cs-CZ" sz="2600" dirty="0" err="1"/>
              <a:t>prokaryotní</a:t>
            </a:r>
            <a:r>
              <a:rPr lang="cs-CZ" sz="2600" dirty="0"/>
              <a:t> (</a:t>
            </a:r>
            <a:r>
              <a:rPr lang="cs-CZ" sz="2600" dirty="0" err="1"/>
              <a:t>Monera</a:t>
            </a:r>
            <a:r>
              <a:rPr lang="cs-CZ" sz="2600" dirty="0"/>
              <a:t>)</a:t>
            </a:r>
          </a:p>
          <a:p>
            <a:r>
              <a:rPr lang="cs-CZ" sz="2600" dirty="0"/>
              <a:t>prvoci (Protozoa)</a:t>
            </a:r>
          </a:p>
          <a:p>
            <a:r>
              <a:rPr lang="cs-CZ" sz="2600" dirty="0"/>
              <a:t>rostliny (</a:t>
            </a:r>
            <a:r>
              <a:rPr lang="cs-CZ" sz="2600" dirty="0" err="1"/>
              <a:t>Plantae</a:t>
            </a:r>
            <a:r>
              <a:rPr lang="cs-CZ" sz="2600" dirty="0"/>
              <a:t>)</a:t>
            </a:r>
          </a:p>
          <a:p>
            <a:r>
              <a:rPr lang="cs-CZ" sz="2600" dirty="0"/>
              <a:t>houby (</a:t>
            </a:r>
            <a:r>
              <a:rPr lang="cs-CZ" sz="2600" dirty="0" err="1"/>
              <a:t>Fungi</a:t>
            </a:r>
            <a:r>
              <a:rPr lang="cs-CZ" sz="2600" dirty="0"/>
              <a:t>)</a:t>
            </a:r>
          </a:p>
          <a:p>
            <a:r>
              <a:rPr lang="cs-CZ" sz="2600" dirty="0"/>
              <a:t>živočichové (</a:t>
            </a:r>
            <a:r>
              <a:rPr lang="cs-CZ" sz="2600" dirty="0" err="1"/>
              <a:t>Animalia</a:t>
            </a:r>
            <a:r>
              <a:rPr lang="cs-CZ" sz="2600" dirty="0"/>
              <a:t>)</a:t>
            </a:r>
          </a:p>
          <a:p>
            <a:endParaRPr lang="cs-CZ" sz="2600" dirty="0"/>
          </a:p>
          <a:p>
            <a:r>
              <a:rPr lang="cs-CZ" sz="2600" dirty="0" smtClean="0"/>
              <a:t>současnost: 3 domény</a:t>
            </a:r>
          </a:p>
          <a:p>
            <a:r>
              <a:rPr lang="cs-CZ" sz="2600" dirty="0" err="1" smtClean="0"/>
              <a:t>Archaea</a:t>
            </a:r>
            <a:r>
              <a:rPr lang="cs-CZ" sz="2600" dirty="0"/>
              <a:t>, </a:t>
            </a:r>
            <a:r>
              <a:rPr lang="cs-CZ" sz="2600" dirty="0" smtClean="0"/>
              <a:t>dříve </a:t>
            </a:r>
            <a:r>
              <a:rPr lang="cs-CZ" sz="2600" dirty="0" err="1" smtClean="0"/>
              <a:t>Archaebacteria</a:t>
            </a:r>
            <a:r>
              <a:rPr lang="cs-CZ" sz="2600" dirty="0" smtClean="0"/>
              <a:t> (</a:t>
            </a:r>
            <a:r>
              <a:rPr lang="cs-CZ" sz="2600" dirty="0" err="1" smtClean="0"/>
              <a:t>Woese</a:t>
            </a:r>
            <a:r>
              <a:rPr lang="cs-CZ" sz="2600" dirty="0" smtClean="0"/>
              <a:t> and Fox)</a:t>
            </a:r>
            <a:endParaRPr lang="cs-CZ" sz="2600" dirty="0"/>
          </a:p>
          <a:p>
            <a:r>
              <a:rPr lang="cs-CZ" sz="2600" dirty="0" err="1" smtClean="0"/>
              <a:t>Bacteria</a:t>
            </a:r>
            <a:r>
              <a:rPr lang="cs-CZ" sz="2600" dirty="0"/>
              <a:t>, </a:t>
            </a:r>
            <a:r>
              <a:rPr lang="cs-CZ" sz="2600" dirty="0" smtClean="0"/>
              <a:t>dříve </a:t>
            </a:r>
            <a:r>
              <a:rPr lang="cs-CZ" sz="2600" dirty="0" err="1" smtClean="0"/>
              <a:t>Eubacteria</a:t>
            </a:r>
            <a:endParaRPr lang="cs-CZ" sz="2600" dirty="0"/>
          </a:p>
          <a:p>
            <a:r>
              <a:rPr lang="cs-CZ" sz="2600" dirty="0" err="1" smtClean="0"/>
              <a:t>Eukarya</a:t>
            </a:r>
            <a:r>
              <a:rPr lang="cs-CZ" sz="2600" dirty="0"/>
              <a:t>, </a:t>
            </a:r>
            <a:r>
              <a:rPr lang="cs-CZ" sz="2600" dirty="0" err="1" smtClean="0"/>
              <a:t>Eukaryota</a:t>
            </a:r>
            <a:endParaRPr lang="cs-CZ" sz="2600" dirty="0" smtClean="0"/>
          </a:p>
          <a:p>
            <a:endParaRPr lang="cs-CZ" sz="2600" dirty="0"/>
          </a:p>
          <a:p>
            <a:endParaRPr lang="cs-CZ" sz="2600" dirty="0"/>
          </a:p>
          <a:p>
            <a:r>
              <a:rPr lang="cs-CZ" sz="2600" dirty="0" smtClean="0"/>
              <a:t>od </a:t>
            </a:r>
            <a:r>
              <a:rPr lang="cs-CZ" sz="2600" dirty="0"/>
              <a:t>r. 2010 se mluví (zatím hypoteticky) o čtvrté </a:t>
            </a:r>
            <a:r>
              <a:rPr lang="cs-CZ" sz="2600" dirty="0" smtClean="0"/>
              <a:t>doméně, tvoří </a:t>
            </a:r>
            <a:r>
              <a:rPr lang="cs-CZ" sz="2600" dirty="0"/>
              <a:t>ji (nebo pozůstatek po ní) skupina jaderně-cytoplazmatických virů s velkou DNA </a:t>
            </a:r>
            <a:r>
              <a:rPr lang="cs-CZ" sz="2600" dirty="0" smtClean="0"/>
              <a:t>virů, </a:t>
            </a:r>
            <a:r>
              <a:rPr lang="cs-CZ" sz="2600" dirty="0" err="1" smtClean="0"/>
              <a:t>např</a:t>
            </a:r>
            <a:r>
              <a:rPr lang="cs-CZ" sz="2600" dirty="0" smtClean="0"/>
              <a:t> rodu</a:t>
            </a:r>
            <a:r>
              <a:rPr lang="cs-CZ" sz="2600" dirty="0"/>
              <a:t> </a:t>
            </a:r>
            <a:r>
              <a:rPr lang="cs-CZ" sz="2600" dirty="0" err="1"/>
              <a:t>Mimivirus</a:t>
            </a:r>
            <a:r>
              <a:rPr lang="cs-CZ" sz="2600" dirty="0"/>
              <a:t> </a:t>
            </a:r>
            <a:endParaRPr lang="cs-CZ" sz="2600" dirty="0" smtClean="0"/>
          </a:p>
          <a:p>
            <a:pPr marL="0" indent="0">
              <a:buNone/>
            </a:pPr>
            <a:endParaRPr lang="cs-CZ" sz="2600" dirty="0" smtClean="0"/>
          </a:p>
          <a:p>
            <a:endParaRPr lang="cs-CZ" sz="2600" dirty="0"/>
          </a:p>
          <a:p>
            <a:endParaRPr lang="cs-CZ" sz="2600" dirty="0" smtClean="0"/>
          </a:p>
          <a:p>
            <a:pPr marL="0" indent="0">
              <a:buNone/>
            </a:pPr>
            <a:endParaRPr lang="cs-CZ" sz="2100"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908720"/>
            <a:ext cx="2198943" cy="220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7870" y="3356992"/>
            <a:ext cx="2169325" cy="173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137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400075"/>
            <a:ext cx="566998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69972" y="5589240"/>
            <a:ext cx="2389244" cy="369332"/>
          </a:xfrm>
          <a:prstGeom prst="rect">
            <a:avLst/>
          </a:prstGeom>
        </p:spPr>
        <p:txBody>
          <a:bodyPr wrap="none">
            <a:spAutoFit/>
          </a:bodyPr>
          <a:lstStyle/>
          <a:p>
            <a:r>
              <a:rPr lang="en-GB" dirty="0">
                <a:solidFill>
                  <a:prstClr val="black"/>
                </a:solidFill>
              </a:rPr>
              <a:t>© Pomeroy et al (2007)</a:t>
            </a:r>
          </a:p>
        </p:txBody>
      </p:sp>
    </p:spTree>
    <p:extLst>
      <p:ext uri="{BB962C8B-B14F-4D97-AF65-F5344CB8AC3E}">
        <p14:creationId xmlns:p14="http://schemas.microsoft.com/office/powerpoint/2010/main" val="7659614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30" y="366133"/>
            <a:ext cx="3477164" cy="261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51631" y="366133"/>
            <a:ext cx="3240360" cy="2585323"/>
          </a:xfrm>
          <a:prstGeom prst="rect">
            <a:avLst/>
          </a:prstGeom>
          <a:noFill/>
        </p:spPr>
        <p:txBody>
          <a:bodyPr wrap="square" rtlCol="0">
            <a:spAutoFit/>
          </a:bodyPr>
          <a:lstStyle/>
          <a:p>
            <a:r>
              <a:rPr lang="cs-CZ" dirty="0" smtClean="0"/>
              <a:t>2008 – </a:t>
            </a:r>
            <a:r>
              <a:rPr lang="cs-CZ" dirty="0" err="1" smtClean="0"/>
              <a:t>Lokiho</a:t>
            </a:r>
            <a:r>
              <a:rPr lang="cs-CZ" dirty="0" smtClean="0"/>
              <a:t> hrad – 5 komínů</a:t>
            </a:r>
            <a:r>
              <a:rPr lang="cs-CZ" dirty="0"/>
              <a:t>, teplota 300 C, </a:t>
            </a:r>
            <a:r>
              <a:rPr lang="cs-CZ" dirty="0" smtClean="0"/>
              <a:t>obrovská hromada </a:t>
            </a:r>
            <a:r>
              <a:rPr lang="cs-CZ" dirty="0"/>
              <a:t>sulfidových minerálů o průměru asi </a:t>
            </a:r>
            <a:r>
              <a:rPr lang="cs-CZ" dirty="0" smtClean="0"/>
              <a:t>250 m a 90 m na výšku</a:t>
            </a:r>
          </a:p>
          <a:p>
            <a:r>
              <a:rPr lang="cs-CZ" dirty="0" smtClean="0"/>
              <a:t>- Unikátní mikroorganismy </a:t>
            </a:r>
            <a:r>
              <a:rPr lang="cs-CZ" dirty="0" err="1" smtClean="0"/>
              <a:t>Lokiarchaeota</a:t>
            </a:r>
            <a:r>
              <a:rPr lang="cs-CZ" dirty="0" smtClean="0"/>
              <a:t> - mnohem blíže k </a:t>
            </a:r>
            <a:r>
              <a:rPr lang="cs-CZ" dirty="0" err="1" smtClean="0"/>
              <a:t>Eukaryotům</a:t>
            </a:r>
            <a:r>
              <a:rPr lang="cs-CZ" dirty="0" smtClean="0"/>
              <a:t> než se čekalo</a:t>
            </a:r>
          </a:p>
          <a:p>
            <a:endParaRPr lang="en-GB" dirty="0"/>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10677" y="3392314"/>
            <a:ext cx="4565779" cy="303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Lokis cas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9" y="3645024"/>
            <a:ext cx="3910806" cy="244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965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r>
              <a:rPr lang="cs-CZ" sz="3200" dirty="0" smtClean="0"/>
              <a:t>Klasifikace </a:t>
            </a:r>
            <a:r>
              <a:rPr lang="cs-CZ" sz="3200" dirty="0" err="1" smtClean="0"/>
              <a:t>prokaryot</a:t>
            </a:r>
            <a:endParaRPr lang="cs-CZ" sz="3200" dirty="0"/>
          </a:p>
        </p:txBody>
      </p:sp>
      <p:sp>
        <p:nvSpPr>
          <p:cNvPr id="3" name="Zástupný symbol pro obsah 2"/>
          <p:cNvSpPr>
            <a:spLocks noGrp="1"/>
          </p:cNvSpPr>
          <p:nvPr>
            <p:ph idx="1"/>
          </p:nvPr>
        </p:nvSpPr>
        <p:spPr>
          <a:xfrm>
            <a:off x="385192" y="620688"/>
            <a:ext cx="8229600" cy="4525963"/>
          </a:xfrm>
        </p:spPr>
        <p:txBody>
          <a:bodyPr>
            <a:normAutofit/>
          </a:bodyPr>
          <a:lstStyle/>
          <a:p>
            <a:r>
              <a:rPr lang="cs-CZ" sz="1600" dirty="0" smtClean="0"/>
              <a:t>problém – klasifikace „druhu“ vyšších organismů založena </a:t>
            </a:r>
            <a:r>
              <a:rPr lang="cs-CZ" sz="1600" dirty="0" err="1" smtClean="0"/>
              <a:t>sex.reprodukci</a:t>
            </a:r>
            <a:endParaRPr lang="cs-CZ" sz="1600" dirty="0" smtClean="0"/>
          </a:p>
          <a:p>
            <a:endParaRPr lang="cs-CZ" sz="1600" dirty="0" smtClean="0"/>
          </a:p>
          <a:p>
            <a:r>
              <a:rPr lang="cs-CZ" sz="1600" dirty="0"/>
              <a:t> </a:t>
            </a:r>
            <a:r>
              <a:rPr lang="cs-CZ" sz="1600" dirty="0" smtClean="0"/>
              <a:t>mikroby –asexuální, výměna DNA – konjugace, transdukce, transformace</a:t>
            </a:r>
          </a:p>
          <a:p>
            <a:endParaRPr lang="cs-CZ" sz="1600" dirty="0" smtClean="0"/>
          </a:p>
          <a:p>
            <a:r>
              <a:rPr lang="cs-CZ" sz="1600" dirty="0" smtClean="0"/>
              <a:t>proto se pro zařazení do systému využívala charakteristika fenotypu, případně funkčních skupin (metabolismus)</a:t>
            </a:r>
          </a:p>
          <a:p>
            <a:endParaRPr lang="cs-CZ" sz="1600" dirty="0" smtClean="0"/>
          </a:p>
          <a:p>
            <a:r>
              <a:rPr lang="cs-CZ" sz="1600" dirty="0" smtClean="0"/>
              <a:t>molekulární přístup založen na studiu diverzity pomocí podobnosti 16S </a:t>
            </a:r>
            <a:r>
              <a:rPr lang="cs-CZ" sz="1600" dirty="0" err="1" smtClean="0"/>
              <a:t>rDNA</a:t>
            </a:r>
            <a:r>
              <a:rPr lang="cs-CZ" sz="1600" dirty="0" smtClean="0"/>
              <a:t> </a:t>
            </a:r>
          </a:p>
          <a:p>
            <a:r>
              <a:rPr lang="cs-CZ" sz="1600" dirty="0" smtClean="0"/>
              <a:t>mol. taxonomie je založena na poměru DNA-DNA </a:t>
            </a:r>
            <a:r>
              <a:rPr lang="cs-CZ" sz="1600" dirty="0" err="1" smtClean="0"/>
              <a:t>reasociace</a:t>
            </a:r>
            <a:r>
              <a:rPr lang="cs-CZ" sz="1600" dirty="0" smtClean="0"/>
              <a:t> genomu a stejném poměru G-C bází (</a:t>
            </a:r>
            <a:r>
              <a:rPr lang="cs-CZ" sz="1600" dirty="0" err="1" smtClean="0"/>
              <a:t>obv</a:t>
            </a:r>
            <a:r>
              <a:rPr lang="cs-CZ" sz="1600" dirty="0" smtClean="0"/>
              <a:t>. 97% podobnost = stejný druh)</a:t>
            </a:r>
          </a:p>
          <a:p>
            <a:endParaRPr lang="cs-CZ" sz="1600" dirty="0" smtClean="0"/>
          </a:p>
          <a:p>
            <a:r>
              <a:rPr lang="cs-CZ" sz="1600" dirty="0" smtClean="0"/>
              <a:t>Klasifikace p. funkční skupiny</a:t>
            </a:r>
            <a:endParaRPr lang="cs-CZ" sz="1600" dirty="0"/>
          </a:p>
          <a:p>
            <a:endParaRPr lang="cs-CZ" sz="1600" dirty="0" smtClean="0"/>
          </a:p>
          <a:p>
            <a:endParaRPr lang="cs-CZ" sz="1600" dirty="0"/>
          </a:p>
          <a:p>
            <a:r>
              <a:rPr lang="cs-CZ" sz="1600" dirty="0" smtClean="0"/>
              <a:t>ekotyp </a:t>
            </a:r>
          </a:p>
          <a:p>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2582" y="3429000"/>
            <a:ext cx="3829817" cy="327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8513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3513"/>
            <a:ext cx="8229600" cy="346050"/>
          </a:xfrm>
        </p:spPr>
        <p:txBody>
          <a:bodyPr>
            <a:noAutofit/>
          </a:bodyPr>
          <a:lstStyle/>
          <a:p>
            <a:r>
              <a:rPr lang="cs-CZ" sz="3200" dirty="0" err="1" smtClean="0"/>
              <a:t>Sekvenace</a:t>
            </a:r>
            <a:r>
              <a:rPr lang="cs-CZ" sz="3200" dirty="0" smtClean="0"/>
              <a:t> „SSU“ </a:t>
            </a:r>
            <a:endParaRPr lang="cs-CZ" sz="3200" dirty="0"/>
          </a:p>
        </p:txBody>
      </p:sp>
      <p:sp>
        <p:nvSpPr>
          <p:cNvPr id="3" name="Zástupný symbol pro obsah 2"/>
          <p:cNvSpPr>
            <a:spLocks noGrp="1"/>
          </p:cNvSpPr>
          <p:nvPr>
            <p:ph idx="1"/>
          </p:nvPr>
        </p:nvSpPr>
        <p:spPr>
          <a:xfrm>
            <a:off x="547917" y="589954"/>
            <a:ext cx="8229600" cy="4525963"/>
          </a:xfrm>
        </p:spPr>
        <p:txBody>
          <a:bodyPr>
            <a:normAutofit/>
          </a:bodyPr>
          <a:lstStyle/>
          <a:p>
            <a:r>
              <a:rPr lang="cs-CZ" sz="1600" dirty="0" smtClean="0"/>
              <a:t>1977 </a:t>
            </a:r>
            <a:r>
              <a:rPr lang="cs-CZ" sz="1600" dirty="0" err="1" smtClean="0"/>
              <a:t>Woese</a:t>
            </a:r>
            <a:r>
              <a:rPr lang="cs-CZ" sz="1600" dirty="0" smtClean="0"/>
              <a:t> </a:t>
            </a:r>
            <a:r>
              <a:rPr lang="cs-CZ" sz="1600" dirty="0"/>
              <a:t>and </a:t>
            </a:r>
            <a:r>
              <a:rPr lang="cs-CZ" sz="1600" dirty="0" smtClean="0"/>
              <a:t>Fox – na základě </a:t>
            </a:r>
            <a:r>
              <a:rPr lang="cs-CZ" sz="1600" dirty="0" err="1" smtClean="0"/>
              <a:t>sekvenace</a:t>
            </a:r>
            <a:r>
              <a:rPr lang="cs-CZ" sz="1600" dirty="0" smtClean="0"/>
              <a:t> </a:t>
            </a:r>
            <a:r>
              <a:rPr lang="cs-CZ" sz="1600" dirty="0" err="1" smtClean="0"/>
              <a:t>ssu</a:t>
            </a:r>
            <a:r>
              <a:rPr lang="cs-CZ" sz="1600" dirty="0" smtClean="0"/>
              <a:t> navrhují </a:t>
            </a:r>
            <a:r>
              <a:rPr lang="cs-CZ" sz="1600" dirty="0" err="1" smtClean="0"/>
              <a:t>Archaea</a:t>
            </a:r>
            <a:r>
              <a:rPr lang="cs-CZ" sz="1600" dirty="0" smtClean="0"/>
              <a:t> jako jednu ze tří linií stromu života</a:t>
            </a:r>
          </a:p>
          <a:p>
            <a:r>
              <a:rPr lang="cs-CZ" sz="1600" dirty="0" smtClean="0"/>
              <a:t>1999 – uvedeno v praxi</a:t>
            </a:r>
            <a:endParaRPr lang="cs-CZ" sz="1600" dirty="0"/>
          </a:p>
          <a:p>
            <a:r>
              <a:rPr lang="cs-CZ" sz="1600" dirty="0" smtClean="0"/>
              <a:t>16S a 18S SSU geny nejčastěji používaný </a:t>
            </a:r>
            <a:r>
              <a:rPr lang="cs-CZ" sz="1600" dirty="0" err="1" smtClean="0"/>
              <a:t>marker</a:t>
            </a:r>
            <a:r>
              <a:rPr lang="cs-CZ" sz="1600" dirty="0" smtClean="0"/>
              <a:t> napříč různým prostředím</a:t>
            </a:r>
          </a:p>
          <a:p>
            <a:r>
              <a:rPr lang="cs-CZ" sz="1600" dirty="0" smtClean="0"/>
              <a:t>univerzální, konzervativní, snadná </a:t>
            </a:r>
            <a:r>
              <a:rPr lang="cs-CZ" sz="1600" dirty="0" err="1" smtClean="0"/>
              <a:t>sekvenace</a:t>
            </a:r>
            <a:endParaRPr lang="cs-CZ" sz="1600" dirty="0" smtClean="0"/>
          </a:p>
          <a:p>
            <a:r>
              <a:rPr lang="cs-CZ" sz="1600" dirty="0" smtClean="0"/>
              <a:t>odhaluje nekultivovatelné organismy -většina!!! </a:t>
            </a:r>
            <a:endParaRPr lang="cs-CZ" sz="1600" dirty="0"/>
          </a:p>
          <a:p>
            <a:r>
              <a:rPr lang="cs-CZ" sz="1600" dirty="0" smtClean="0"/>
              <a:t>expanze</a:t>
            </a:r>
          </a:p>
          <a:p>
            <a:endParaRPr lang="cs-CZ" sz="1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2933" y="2636912"/>
            <a:ext cx="5226166" cy="230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5160838"/>
            <a:ext cx="2917741" cy="15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5091989"/>
            <a:ext cx="1701209" cy="170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7020272" y="5091989"/>
            <a:ext cx="2123728" cy="1384995"/>
          </a:xfrm>
          <a:prstGeom prst="rect">
            <a:avLst/>
          </a:prstGeom>
        </p:spPr>
        <p:txBody>
          <a:bodyPr wrap="square">
            <a:spAutoFit/>
          </a:bodyPr>
          <a:lstStyle/>
          <a:p>
            <a:r>
              <a:rPr lang="cs-CZ" sz="1200" dirty="0" smtClean="0">
                <a:solidFill>
                  <a:prstClr val="black"/>
                </a:solidFill>
              </a:rPr>
              <a:t>Atomová struktura 30S ribozomální podjednotky</a:t>
            </a:r>
            <a:r>
              <a:rPr lang="en-GB" sz="1200" dirty="0" err="1" smtClean="0">
                <a:solidFill>
                  <a:prstClr val="black"/>
                </a:solidFill>
              </a:rPr>
              <a:t>Thermus</a:t>
            </a:r>
            <a:r>
              <a:rPr lang="en-GB" sz="1200" dirty="0" smtClean="0">
                <a:solidFill>
                  <a:prstClr val="black"/>
                </a:solidFill>
              </a:rPr>
              <a:t> </a:t>
            </a:r>
            <a:r>
              <a:rPr lang="en-GB" sz="1200" dirty="0" err="1">
                <a:solidFill>
                  <a:prstClr val="black"/>
                </a:solidFill>
              </a:rPr>
              <a:t>thermophilus</a:t>
            </a:r>
            <a:r>
              <a:rPr lang="en-GB" sz="1200" dirty="0">
                <a:solidFill>
                  <a:prstClr val="black"/>
                </a:solidFill>
              </a:rPr>
              <a:t> </a:t>
            </a:r>
            <a:r>
              <a:rPr lang="cs-CZ" sz="1200" dirty="0" smtClean="0">
                <a:solidFill>
                  <a:prstClr val="black"/>
                </a:solidFill>
              </a:rPr>
              <a:t>které je </a:t>
            </a:r>
            <a:r>
              <a:rPr lang="en-GB" sz="1200" dirty="0" smtClean="0">
                <a:solidFill>
                  <a:prstClr val="black"/>
                </a:solidFill>
              </a:rPr>
              <a:t>16S </a:t>
            </a:r>
            <a:r>
              <a:rPr lang="cs-CZ" sz="1200" dirty="0" err="1" smtClean="0">
                <a:solidFill>
                  <a:prstClr val="black"/>
                </a:solidFill>
              </a:rPr>
              <a:t>rRNA</a:t>
            </a:r>
            <a:r>
              <a:rPr lang="cs-CZ" sz="1200" dirty="0" smtClean="0">
                <a:solidFill>
                  <a:prstClr val="black"/>
                </a:solidFill>
              </a:rPr>
              <a:t> součástí</a:t>
            </a:r>
          </a:p>
          <a:p>
            <a:r>
              <a:rPr lang="en-GB" sz="1200" dirty="0" smtClean="0">
                <a:solidFill>
                  <a:prstClr val="black"/>
                </a:solidFill>
              </a:rPr>
              <a:t>Protein</a:t>
            </a:r>
            <a:r>
              <a:rPr lang="cs-CZ" sz="1200" dirty="0" smtClean="0">
                <a:solidFill>
                  <a:prstClr val="black"/>
                </a:solidFill>
              </a:rPr>
              <a:t>y</a:t>
            </a:r>
            <a:r>
              <a:rPr lang="en-GB" sz="1200" dirty="0" smtClean="0">
                <a:solidFill>
                  <a:prstClr val="black"/>
                </a:solidFill>
              </a:rPr>
              <a:t> </a:t>
            </a:r>
            <a:r>
              <a:rPr lang="cs-CZ" sz="1200" dirty="0" smtClean="0">
                <a:solidFill>
                  <a:prstClr val="black"/>
                </a:solidFill>
              </a:rPr>
              <a:t>jsou modré, oranžově SS</a:t>
            </a:r>
            <a:r>
              <a:rPr lang="en-GB" sz="1200" dirty="0" smtClean="0">
                <a:solidFill>
                  <a:prstClr val="black"/>
                </a:solidFill>
              </a:rPr>
              <a:t> RNA</a:t>
            </a:r>
            <a:endParaRPr lang="en-GB" sz="1200" dirty="0">
              <a:solidFill>
                <a:prstClr val="black"/>
              </a:solidFill>
            </a:endParaRPr>
          </a:p>
        </p:txBody>
      </p:sp>
    </p:spTree>
    <p:extLst>
      <p:ext uri="{BB962C8B-B14F-4D97-AF65-F5344CB8AC3E}">
        <p14:creationId xmlns:p14="http://schemas.microsoft.com/office/powerpoint/2010/main" val="2335385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152450" y="40057"/>
            <a:ext cx="250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b="1" dirty="0">
                <a:solidFill>
                  <a:srgbClr val="C0504D"/>
                </a:solidFill>
                <a:latin typeface="Times New Roman" pitchFamily="18" charset="0"/>
              </a:rPr>
              <a:t>CR WOESE 1977</a:t>
            </a:r>
          </a:p>
        </p:txBody>
      </p:sp>
      <p:sp>
        <p:nvSpPr>
          <p:cNvPr id="18435" name="Text Box 3"/>
          <p:cNvSpPr txBox="1">
            <a:spLocks noChangeArrowheads="1"/>
          </p:cNvSpPr>
          <p:nvPr/>
        </p:nvSpPr>
        <p:spPr bwMode="auto">
          <a:xfrm>
            <a:off x="1102244" y="677887"/>
            <a:ext cx="708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000" dirty="0" smtClean="0">
                <a:solidFill>
                  <a:prstClr val="black"/>
                </a:solidFill>
              </a:rPr>
              <a:t>„ fylogenetický strom založený na sekvencích molekul </a:t>
            </a:r>
            <a:r>
              <a:rPr lang="cs-CZ" altLang="ko-KR" sz="2000" dirty="0" err="1" smtClean="0">
                <a:solidFill>
                  <a:prstClr val="black"/>
                </a:solidFill>
              </a:rPr>
              <a:t>rRNA</a:t>
            </a:r>
            <a:r>
              <a:rPr lang="cs-CZ" altLang="ko-KR" sz="2400" dirty="0" smtClean="0">
                <a:solidFill>
                  <a:prstClr val="black"/>
                </a:solidFill>
              </a:rPr>
              <a:t>“</a:t>
            </a:r>
            <a:endParaRPr lang="cs-CZ" altLang="ko-KR" sz="2400" dirty="0">
              <a:solidFill>
                <a:prstClr val="black"/>
              </a:solidFill>
            </a:endParaRPr>
          </a:p>
        </p:txBody>
      </p:sp>
      <p:grpSp>
        <p:nvGrpSpPr>
          <p:cNvPr id="18436" name="Group 4"/>
          <p:cNvGrpSpPr>
            <a:grpSpLocks/>
          </p:cNvGrpSpPr>
          <p:nvPr/>
        </p:nvGrpSpPr>
        <p:grpSpPr bwMode="auto">
          <a:xfrm>
            <a:off x="155401" y="2034785"/>
            <a:ext cx="3223664" cy="3383829"/>
            <a:chOff x="68" y="981"/>
            <a:chExt cx="3009" cy="2892"/>
          </a:xfrm>
        </p:grpSpPr>
        <p:sp>
          <p:nvSpPr>
            <p:cNvPr id="18442" name="Text Box 5"/>
            <p:cNvSpPr txBox="1">
              <a:spLocks noChangeArrowheads="1"/>
            </p:cNvSpPr>
            <p:nvPr/>
          </p:nvSpPr>
          <p:spPr bwMode="auto">
            <a:xfrm>
              <a:off x="1820" y="993"/>
              <a:ext cx="1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pic>
          <p:nvPicPr>
            <p:cNvPr id="18443" name="Picture 6" descr="sejmout0009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 y="1026"/>
              <a:ext cx="3009" cy="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val 7"/>
            <p:cNvSpPr>
              <a:spLocks noChangeArrowheads="1"/>
            </p:cNvSpPr>
            <p:nvPr/>
          </p:nvSpPr>
          <p:spPr bwMode="auto">
            <a:xfrm>
              <a:off x="295"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5" name="Oval 8"/>
            <p:cNvSpPr>
              <a:spLocks noChangeArrowheads="1"/>
            </p:cNvSpPr>
            <p:nvPr/>
          </p:nvSpPr>
          <p:spPr bwMode="auto">
            <a:xfrm>
              <a:off x="1384" y="98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6" name="Oval 9"/>
            <p:cNvSpPr>
              <a:spLocks noChangeArrowheads="1"/>
            </p:cNvSpPr>
            <p:nvPr/>
          </p:nvSpPr>
          <p:spPr bwMode="auto">
            <a:xfrm>
              <a:off x="2200"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grpSp>
        <p:nvGrpSpPr>
          <p:cNvPr id="18437" name="Group 10"/>
          <p:cNvGrpSpPr>
            <a:grpSpLocks/>
          </p:cNvGrpSpPr>
          <p:nvPr/>
        </p:nvGrpSpPr>
        <p:grpSpPr bwMode="auto">
          <a:xfrm>
            <a:off x="3500687" y="2952154"/>
            <a:ext cx="2437356" cy="2781583"/>
            <a:chOff x="2884" y="1042"/>
            <a:chExt cx="2544" cy="2751"/>
          </a:xfrm>
        </p:grpSpPr>
        <p:pic>
          <p:nvPicPr>
            <p:cNvPr id="18440" name="Picture 11" descr="sejmout0164"/>
            <p:cNvPicPr>
              <a:picLocks noChangeAspect="1" noChangeArrowheads="1"/>
            </p:cNvPicPr>
            <p:nvPr/>
          </p:nvPicPr>
          <p:blipFill>
            <a:blip r:embed="rId3" cstate="print">
              <a:extLst>
                <a:ext uri="{28A0092B-C50C-407E-A947-70E740481C1C}">
                  <a14:useLocalDpi xmlns:a14="http://schemas.microsoft.com/office/drawing/2010/main" val="0"/>
                </a:ext>
              </a:extLst>
            </a:blip>
            <a:srcRect t="1494" r="2530"/>
            <a:stretch>
              <a:fillRect/>
            </a:stretch>
          </p:blipFill>
          <p:spPr bwMode="auto">
            <a:xfrm>
              <a:off x="2884" y="1042"/>
              <a:ext cx="2544" cy="2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12"/>
            <p:cNvSpPr txBox="1">
              <a:spLocks noChangeArrowheads="1"/>
            </p:cNvSpPr>
            <p:nvPr/>
          </p:nvSpPr>
          <p:spPr bwMode="auto">
            <a:xfrm>
              <a:off x="3756" y="3445"/>
              <a:ext cx="9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srgbClr val="FFFF00"/>
                  </a:solidFill>
                  <a:latin typeface="Calibri"/>
                </a:rPr>
                <a:t>Carl R WOESE</a:t>
              </a:r>
            </a:p>
          </p:txBody>
        </p:sp>
      </p:grpSp>
      <p:sp>
        <p:nvSpPr>
          <p:cNvPr id="18438" name="Text Box 13"/>
          <p:cNvSpPr txBox="1">
            <a:spLocks noChangeArrowheads="1"/>
          </p:cNvSpPr>
          <p:nvPr/>
        </p:nvSpPr>
        <p:spPr bwMode="auto">
          <a:xfrm>
            <a:off x="900113" y="6303963"/>
            <a:ext cx="7507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rPr>
              <a:t>5S </a:t>
            </a:r>
            <a:r>
              <a:rPr lang="cs-CZ" altLang="ko-KR" dirty="0" err="1">
                <a:solidFill>
                  <a:prstClr val="black"/>
                </a:solidFill>
              </a:rPr>
              <a:t>rRNA</a:t>
            </a:r>
            <a:r>
              <a:rPr lang="cs-CZ" altLang="ko-KR" dirty="0">
                <a:solidFill>
                  <a:prstClr val="black"/>
                </a:solidFill>
              </a:rPr>
              <a:t> – </a:t>
            </a:r>
            <a:r>
              <a:rPr lang="cs-CZ" altLang="ko-KR" dirty="0" smtClean="0">
                <a:solidFill>
                  <a:prstClr val="black"/>
                </a:solidFill>
              </a:rPr>
              <a:t>příliš malý počet </a:t>
            </a:r>
            <a:r>
              <a:rPr lang="cs-CZ" altLang="ko-KR" dirty="0" err="1" smtClean="0">
                <a:solidFill>
                  <a:prstClr val="black"/>
                </a:solidFill>
              </a:rPr>
              <a:t>počet</a:t>
            </a:r>
            <a:r>
              <a:rPr lang="cs-CZ" altLang="ko-KR" dirty="0" smtClean="0">
                <a:solidFill>
                  <a:prstClr val="black"/>
                </a:solidFill>
              </a:rPr>
              <a:t> nukleotidů (</a:t>
            </a:r>
            <a:r>
              <a:rPr lang="en-US" altLang="cs-CZ" dirty="0">
                <a:solidFill>
                  <a:prstClr val="black"/>
                </a:solidFill>
                <a:latin typeface="Times New Roman" pitchFamily="18" charset="0"/>
                <a:cs typeface="Times New Roman" pitchFamily="18" charset="0"/>
              </a:rPr>
              <a:t>~</a:t>
            </a:r>
            <a:r>
              <a:rPr lang="cs-CZ" altLang="ko-KR" dirty="0">
                <a:solidFill>
                  <a:prstClr val="black"/>
                </a:solidFill>
                <a:latin typeface="Times New Roman" pitchFamily="18" charset="0"/>
                <a:cs typeface="Times New Roman" pitchFamily="18" charset="0"/>
              </a:rPr>
              <a:t> </a:t>
            </a:r>
            <a:r>
              <a:rPr lang="cs-CZ" altLang="ko-KR" dirty="0">
                <a:solidFill>
                  <a:prstClr val="black"/>
                </a:solidFill>
              </a:rPr>
              <a:t>120)…</a:t>
            </a:r>
            <a:r>
              <a:rPr lang="cs-CZ" altLang="ko-KR" b="1" dirty="0">
                <a:solidFill>
                  <a:prstClr val="black"/>
                </a:solidFill>
                <a:sym typeface="Symbol" pitchFamily="18" charset="2"/>
              </a:rPr>
              <a:t></a:t>
            </a:r>
            <a:r>
              <a:rPr lang="cs-CZ" altLang="ko-KR" dirty="0">
                <a:solidFill>
                  <a:prstClr val="black"/>
                </a:solidFill>
                <a:sym typeface="Symbol" pitchFamily="18" charset="2"/>
              </a:rPr>
              <a:t> </a:t>
            </a:r>
            <a:r>
              <a:rPr lang="cs-CZ" altLang="ko-KR" dirty="0">
                <a:solidFill>
                  <a:srgbClr val="C0504D"/>
                </a:solidFill>
                <a:sym typeface="Symbol" pitchFamily="18" charset="2"/>
              </a:rPr>
              <a:t>16 (18)S </a:t>
            </a:r>
            <a:r>
              <a:rPr lang="cs-CZ" altLang="ko-KR" dirty="0" err="1">
                <a:solidFill>
                  <a:srgbClr val="C0504D"/>
                </a:solidFill>
                <a:sym typeface="Symbol" pitchFamily="18" charset="2"/>
              </a:rPr>
              <a:t>rRNA</a:t>
            </a:r>
            <a:endParaRPr lang="cs-CZ" altLang="ko-KR" dirty="0">
              <a:solidFill>
                <a:srgbClr val="C0504D"/>
              </a:solidFill>
              <a:sym typeface="Symbol" pitchFamily="18" charset="2"/>
            </a:endParaRPr>
          </a:p>
        </p:txBody>
      </p:sp>
      <p:sp>
        <p:nvSpPr>
          <p:cNvPr id="18439" name="AutoShape 14"/>
          <p:cNvSpPr>
            <a:spLocks noChangeArrowheads="1"/>
          </p:cNvSpPr>
          <p:nvPr/>
        </p:nvSpPr>
        <p:spPr bwMode="auto">
          <a:xfrm>
            <a:off x="323850" y="6381750"/>
            <a:ext cx="503238" cy="215900"/>
          </a:xfrm>
          <a:prstGeom prst="rightArrow">
            <a:avLst>
              <a:gd name="adj1" fmla="val 50000"/>
              <a:gd name="adj2" fmla="val 58272"/>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3380" y="2034785"/>
            <a:ext cx="2866713" cy="384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982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748464" cy="4464496"/>
          </a:xfrm>
        </p:spPr>
        <p:txBody>
          <a:bodyPr>
            <a:normAutofit/>
          </a:bodyPr>
          <a:lstStyle/>
          <a:p>
            <a:pPr lvl="0"/>
            <a:r>
              <a:rPr lang="cs-CZ" sz="1600" b="1" dirty="0">
                <a:solidFill>
                  <a:prstClr val="black"/>
                </a:solidFill>
              </a:rPr>
              <a:t>biologická produkce metanu </a:t>
            </a:r>
            <a:r>
              <a:rPr lang="cs-CZ" sz="1600" dirty="0">
                <a:solidFill>
                  <a:prstClr val="black"/>
                </a:solidFill>
              </a:rPr>
              <a:t>je starobylý </a:t>
            </a:r>
            <a:r>
              <a:rPr lang="cs-CZ" sz="1600" dirty="0" smtClean="0">
                <a:solidFill>
                  <a:prstClr val="black"/>
                </a:solidFill>
              </a:rPr>
              <a:t>proces</a:t>
            </a:r>
          </a:p>
          <a:p>
            <a:pPr lvl="0"/>
            <a:r>
              <a:rPr lang="cs-CZ" sz="1600" dirty="0" smtClean="0">
                <a:solidFill>
                  <a:prstClr val="black"/>
                </a:solidFill>
              </a:rPr>
              <a:t> </a:t>
            </a:r>
            <a:r>
              <a:rPr lang="cs-CZ" sz="1600" b="1" dirty="0">
                <a:solidFill>
                  <a:prstClr val="black"/>
                </a:solidFill>
              </a:rPr>
              <a:t>pouze </a:t>
            </a:r>
            <a:r>
              <a:rPr lang="cs-CZ" sz="1600" b="1" dirty="0" err="1" smtClean="0">
                <a:solidFill>
                  <a:prstClr val="black"/>
                </a:solidFill>
              </a:rPr>
              <a:t>Archaea</a:t>
            </a:r>
            <a:r>
              <a:rPr lang="cs-CZ" sz="1600" b="1" dirty="0" smtClean="0">
                <a:solidFill>
                  <a:prstClr val="black"/>
                </a:solidFill>
              </a:rPr>
              <a:t> </a:t>
            </a:r>
            <a:r>
              <a:rPr lang="cs-CZ" sz="1600" dirty="0" smtClean="0">
                <a:solidFill>
                  <a:prstClr val="black"/>
                </a:solidFill>
              </a:rPr>
              <a:t>schopna </a:t>
            </a:r>
            <a:r>
              <a:rPr lang="cs-CZ" sz="1600" dirty="0" err="1" smtClean="0">
                <a:solidFill>
                  <a:prstClr val="black"/>
                </a:solidFill>
              </a:rPr>
              <a:t>metanogeneze</a:t>
            </a:r>
            <a:r>
              <a:rPr lang="cs-CZ" sz="1600" dirty="0" smtClean="0">
                <a:solidFill>
                  <a:prstClr val="black"/>
                </a:solidFill>
              </a:rPr>
              <a:t> oxidací vodíku a redukcí </a:t>
            </a:r>
            <a:r>
              <a:rPr lang="cs-CZ" sz="1600" dirty="0" err="1" smtClean="0">
                <a:solidFill>
                  <a:prstClr val="black"/>
                </a:solidFill>
              </a:rPr>
              <a:t>ox</a:t>
            </a:r>
            <a:r>
              <a:rPr lang="cs-CZ" sz="1600" dirty="0" smtClean="0">
                <a:solidFill>
                  <a:prstClr val="black"/>
                </a:solidFill>
              </a:rPr>
              <a:t>. uhličitého na metan a vodu:</a:t>
            </a:r>
            <a:endParaRPr lang="cs-CZ" sz="1600" dirty="0">
              <a:solidFill>
                <a:prstClr val="black"/>
              </a:solidFill>
            </a:endParaRPr>
          </a:p>
          <a:p>
            <a:pPr marL="0" lvl="0" indent="0">
              <a:buNone/>
            </a:pPr>
            <a:r>
              <a:rPr lang="cs-CZ" sz="1600" dirty="0">
                <a:solidFill>
                  <a:prstClr val="black"/>
                </a:solidFill>
              </a:rPr>
              <a:t>                </a:t>
            </a:r>
            <a:r>
              <a:rPr lang="cs-CZ" sz="1600" dirty="0" smtClean="0">
                <a:solidFill>
                  <a:prstClr val="black"/>
                </a:solidFill>
              </a:rPr>
              <a:t>            </a:t>
            </a:r>
          </a:p>
          <a:p>
            <a:pPr marL="0" lvl="0" indent="0">
              <a:buNone/>
            </a:pPr>
            <a:r>
              <a:rPr lang="cs-CZ" sz="1600" dirty="0">
                <a:solidFill>
                  <a:prstClr val="black"/>
                </a:solidFill>
              </a:rPr>
              <a:t> </a:t>
            </a:r>
            <a:r>
              <a:rPr lang="cs-CZ" sz="1600" dirty="0" smtClean="0">
                <a:solidFill>
                  <a:prstClr val="black"/>
                </a:solidFill>
              </a:rPr>
              <a:t>                                                        </a:t>
            </a:r>
            <a:r>
              <a:rPr lang="cs-CZ" sz="1600" b="1" dirty="0">
                <a:solidFill>
                  <a:srgbClr val="C00000"/>
                </a:solidFill>
              </a:rPr>
              <a:t>4H</a:t>
            </a:r>
            <a:r>
              <a:rPr lang="cs-CZ" sz="1600" b="1" baseline="-25000" dirty="0">
                <a:solidFill>
                  <a:srgbClr val="C00000"/>
                </a:solidFill>
              </a:rPr>
              <a:t>2</a:t>
            </a:r>
            <a:r>
              <a:rPr lang="cs-CZ" sz="1600" b="1" dirty="0" smtClean="0">
                <a:solidFill>
                  <a:srgbClr val="C00000"/>
                </a:solidFill>
              </a:rPr>
              <a:t>+ CO</a:t>
            </a:r>
            <a:r>
              <a:rPr lang="cs-CZ" sz="1600" b="1" baseline="-25000" dirty="0" smtClean="0">
                <a:solidFill>
                  <a:srgbClr val="C00000"/>
                </a:solidFill>
              </a:rPr>
              <a:t>2</a:t>
            </a:r>
            <a:r>
              <a:rPr lang="cs-CZ" sz="1600" b="1" dirty="0" smtClean="0">
                <a:solidFill>
                  <a:srgbClr val="C00000"/>
                </a:solidFill>
              </a:rPr>
              <a:t> </a:t>
            </a:r>
            <a:r>
              <a:rPr lang="cs-CZ" sz="1600" b="1" dirty="0">
                <a:solidFill>
                  <a:srgbClr val="C00000"/>
                </a:solidFill>
              </a:rPr>
              <a:t>= </a:t>
            </a:r>
            <a:r>
              <a:rPr lang="cs-CZ" sz="1600" b="1" dirty="0" smtClean="0">
                <a:solidFill>
                  <a:srgbClr val="C00000"/>
                </a:solidFill>
              </a:rPr>
              <a:t>CH</a:t>
            </a:r>
            <a:r>
              <a:rPr lang="cs-CZ" sz="1600" b="1" baseline="-25000" dirty="0" smtClean="0">
                <a:solidFill>
                  <a:srgbClr val="C00000"/>
                </a:solidFill>
              </a:rPr>
              <a:t>4</a:t>
            </a:r>
            <a:r>
              <a:rPr lang="cs-CZ" sz="1600" b="1" dirty="0" smtClean="0">
                <a:solidFill>
                  <a:srgbClr val="C00000"/>
                </a:solidFill>
              </a:rPr>
              <a:t>+2H</a:t>
            </a:r>
            <a:r>
              <a:rPr lang="cs-CZ" sz="1600" b="1" baseline="-25000" dirty="0" smtClean="0">
                <a:solidFill>
                  <a:srgbClr val="C00000"/>
                </a:solidFill>
              </a:rPr>
              <a:t>2</a:t>
            </a:r>
            <a:r>
              <a:rPr lang="cs-CZ" sz="1600" b="1" dirty="0" smtClean="0">
                <a:solidFill>
                  <a:srgbClr val="C00000"/>
                </a:solidFill>
              </a:rPr>
              <a:t>O</a:t>
            </a:r>
          </a:p>
          <a:p>
            <a:pPr marL="0" lvl="0" indent="0">
              <a:buNone/>
            </a:pPr>
            <a:endParaRPr lang="cs-CZ" sz="1600" dirty="0">
              <a:solidFill>
                <a:prstClr val="black"/>
              </a:solidFill>
            </a:endParaRPr>
          </a:p>
          <a:p>
            <a:pPr lvl="0"/>
            <a:r>
              <a:rPr lang="cs-CZ" sz="1600" dirty="0">
                <a:solidFill>
                  <a:prstClr val="black"/>
                </a:solidFill>
              </a:rPr>
              <a:t>při kumulaci organického materiálu </a:t>
            </a:r>
            <a:r>
              <a:rPr lang="cs-CZ" sz="1600" dirty="0" smtClean="0">
                <a:solidFill>
                  <a:prstClr val="black"/>
                </a:solidFill>
              </a:rPr>
              <a:t> v </a:t>
            </a:r>
            <a:r>
              <a:rPr lang="cs-CZ" sz="1600" dirty="0">
                <a:solidFill>
                  <a:prstClr val="black"/>
                </a:solidFill>
              </a:rPr>
              <a:t>prostředí </a:t>
            </a:r>
            <a:r>
              <a:rPr lang="cs-CZ" sz="1600" dirty="0" smtClean="0">
                <a:solidFill>
                  <a:prstClr val="black"/>
                </a:solidFill>
              </a:rPr>
              <a:t>, mohou </a:t>
            </a:r>
            <a:r>
              <a:rPr lang="cs-CZ" sz="1600" dirty="0" err="1">
                <a:solidFill>
                  <a:prstClr val="black"/>
                </a:solidFill>
              </a:rPr>
              <a:t>metanogeny</a:t>
            </a:r>
            <a:r>
              <a:rPr lang="cs-CZ" sz="1600" dirty="0">
                <a:solidFill>
                  <a:prstClr val="black"/>
                </a:solidFill>
              </a:rPr>
              <a:t> produkovat metan z metanolu, formátu nebo </a:t>
            </a:r>
            <a:r>
              <a:rPr lang="cs-CZ" sz="1600" dirty="0" smtClean="0">
                <a:solidFill>
                  <a:prstClr val="black"/>
                </a:solidFill>
              </a:rPr>
              <a:t>acetátu</a:t>
            </a:r>
          </a:p>
          <a:p>
            <a:pPr lvl="0"/>
            <a:endParaRPr lang="cs-CZ" sz="1600" dirty="0" smtClean="0">
              <a:solidFill>
                <a:prstClr val="black"/>
              </a:solidFill>
            </a:endParaRPr>
          </a:p>
          <a:p>
            <a:pPr lvl="0"/>
            <a:r>
              <a:rPr lang="cs-CZ" sz="1600" dirty="0" err="1" smtClean="0">
                <a:solidFill>
                  <a:prstClr val="black"/>
                </a:solidFill>
              </a:rPr>
              <a:t>chemoautotrofní</a:t>
            </a:r>
            <a:r>
              <a:rPr lang="cs-CZ" sz="1600" dirty="0" smtClean="0">
                <a:solidFill>
                  <a:prstClr val="black"/>
                </a:solidFill>
              </a:rPr>
              <a:t> mikrobi  mohou získávat  energii také reakcí vodíku s  </a:t>
            </a:r>
            <a:r>
              <a:rPr lang="cs-CZ" sz="1600" dirty="0" err="1" smtClean="0">
                <a:solidFill>
                  <a:prstClr val="black"/>
                </a:solidFill>
              </a:rPr>
              <a:t>ox.uhličitým</a:t>
            </a:r>
            <a:r>
              <a:rPr lang="cs-CZ" sz="1600" dirty="0" smtClean="0">
                <a:solidFill>
                  <a:prstClr val="black"/>
                </a:solidFill>
              </a:rPr>
              <a:t>, ale produktem je </a:t>
            </a:r>
            <a:r>
              <a:rPr lang="cs-CZ" sz="1600" dirty="0" err="1" smtClean="0">
                <a:solidFill>
                  <a:prstClr val="black"/>
                </a:solidFill>
              </a:rPr>
              <a:t>karbohydrát</a:t>
            </a:r>
            <a:endParaRPr lang="cs-CZ" sz="1600" dirty="0" smtClean="0">
              <a:solidFill>
                <a:prstClr val="black"/>
              </a:solidFill>
            </a:endParaRPr>
          </a:p>
          <a:p>
            <a:pPr marL="0" lvl="0" indent="0">
              <a:buNone/>
            </a:pPr>
            <a:r>
              <a:rPr lang="cs-CZ" sz="1600" dirty="0">
                <a:solidFill>
                  <a:srgbClr val="C00000"/>
                </a:solidFill>
              </a:rPr>
              <a:t> </a:t>
            </a:r>
            <a:r>
              <a:rPr lang="cs-CZ" sz="1600" dirty="0" smtClean="0">
                <a:solidFill>
                  <a:srgbClr val="C00000"/>
                </a:solidFill>
              </a:rPr>
              <a:t>                                                        </a:t>
            </a:r>
            <a:r>
              <a:rPr lang="cs-CZ" sz="1600" b="1" dirty="0" smtClean="0">
                <a:solidFill>
                  <a:srgbClr val="C00000"/>
                </a:solidFill>
              </a:rPr>
              <a:t>2H</a:t>
            </a:r>
            <a:r>
              <a:rPr lang="cs-CZ" sz="1600" b="1" baseline="-25000" dirty="0" smtClean="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a:t>
            </a:r>
            <a:r>
              <a:rPr lang="cs-CZ" sz="1600" b="1" dirty="0" smtClean="0">
                <a:solidFill>
                  <a:srgbClr val="C00000"/>
                </a:solidFill>
              </a:rPr>
              <a:t> 2H</a:t>
            </a:r>
            <a:r>
              <a:rPr lang="cs-CZ" sz="1600" b="1" baseline="-25000" dirty="0" smtClean="0">
                <a:solidFill>
                  <a:srgbClr val="C00000"/>
                </a:solidFill>
              </a:rPr>
              <a:t>2</a:t>
            </a:r>
            <a:r>
              <a:rPr lang="cs-CZ" sz="1600" b="1" dirty="0" smtClean="0">
                <a:solidFill>
                  <a:srgbClr val="C00000"/>
                </a:solidFill>
              </a:rPr>
              <a:t>O </a:t>
            </a:r>
            <a:r>
              <a:rPr lang="cs-CZ" sz="1600" b="1" dirty="0">
                <a:solidFill>
                  <a:srgbClr val="C00000"/>
                </a:solidFill>
              </a:rPr>
              <a:t>+</a:t>
            </a:r>
            <a:r>
              <a:rPr lang="cs-CZ" sz="1600" b="1" dirty="0" smtClean="0">
                <a:solidFill>
                  <a:srgbClr val="C00000"/>
                </a:solidFill>
              </a:rPr>
              <a:t>  CH</a:t>
            </a:r>
            <a:r>
              <a:rPr lang="cs-CZ" sz="1600" b="1" baseline="-25000" dirty="0" smtClean="0">
                <a:solidFill>
                  <a:srgbClr val="C00000"/>
                </a:solidFill>
              </a:rPr>
              <a:t>2</a:t>
            </a:r>
            <a:r>
              <a:rPr lang="cs-CZ" sz="1600" b="1" dirty="0" smtClean="0">
                <a:solidFill>
                  <a:srgbClr val="C00000"/>
                </a:solidFill>
              </a:rPr>
              <a:t>OH</a:t>
            </a:r>
            <a:endParaRPr lang="cs-CZ" sz="1600" b="1" baseline="-25000" dirty="0">
              <a:solidFill>
                <a:srgbClr val="C00000"/>
              </a:solidFill>
            </a:endParaRPr>
          </a:p>
          <a:p>
            <a:pPr lvl="0"/>
            <a:endParaRPr lang="cs-CZ" sz="1600" dirty="0">
              <a:solidFill>
                <a:prstClr val="black"/>
              </a:solidFill>
            </a:endParaRPr>
          </a:p>
          <a:p>
            <a:pPr lvl="0"/>
            <a:r>
              <a:rPr lang="cs-CZ" sz="1600" dirty="0" smtClean="0"/>
              <a:t>vodík se uvolňuje do prostředí z hornin (UV záření),  radiolýzou  vody (alfa  vlny)…</a:t>
            </a:r>
            <a:endParaRPr lang="cs-CZ" sz="1600" dirty="0"/>
          </a:p>
          <a:p>
            <a:r>
              <a:rPr lang="cs-CZ" sz="1600" dirty="0"/>
              <a:t>díky rozvoji </a:t>
            </a:r>
            <a:r>
              <a:rPr lang="cs-CZ" sz="1600" dirty="0" err="1" smtClean="0"/>
              <a:t>chemoautotrofů</a:t>
            </a:r>
            <a:r>
              <a:rPr lang="cs-CZ" sz="1600" dirty="0" smtClean="0"/>
              <a:t> dochází k akumulaci </a:t>
            </a:r>
            <a:r>
              <a:rPr lang="cs-CZ" sz="1600" dirty="0" err="1" smtClean="0"/>
              <a:t>org.látek</a:t>
            </a:r>
            <a:r>
              <a:rPr lang="cs-CZ" sz="1600" dirty="0" smtClean="0"/>
              <a:t> v prostředí a mohou nastoupit heterotrofní </a:t>
            </a:r>
            <a:r>
              <a:rPr lang="cs-CZ" sz="1600" dirty="0" err="1" smtClean="0"/>
              <a:t>prokaryota</a:t>
            </a:r>
            <a:r>
              <a:rPr lang="cs-CZ" sz="1600" dirty="0" smtClean="0"/>
              <a:t> metabolizující </a:t>
            </a:r>
            <a:r>
              <a:rPr lang="cs-CZ" sz="1600" dirty="0" err="1" smtClean="0"/>
              <a:t>org</a:t>
            </a:r>
            <a:r>
              <a:rPr lang="cs-CZ" sz="1600" dirty="0" smtClean="0"/>
              <a:t>. uhlík</a:t>
            </a:r>
          </a:p>
          <a:p>
            <a:endParaRPr lang="cs-CZ" sz="1600" dirty="0">
              <a:solidFill>
                <a:prstClr val="black"/>
              </a:solidFill>
            </a:endParaRPr>
          </a:p>
          <a:p>
            <a:endParaRPr lang="cs-CZ" sz="1600" dirty="0" smtClean="0">
              <a:solidFill>
                <a:prstClr val="black"/>
              </a:solidFill>
            </a:endParaRPr>
          </a:p>
          <a:p>
            <a:endParaRPr lang="cs-CZ" sz="1600" dirty="0" smtClean="0">
              <a:solidFill>
                <a:prstClr val="black"/>
              </a:solidFill>
            </a:endParaRPr>
          </a:p>
          <a:p>
            <a:endParaRPr lang="cs-CZ" sz="1600" dirty="0">
              <a:solidFill>
                <a:prstClr val="black"/>
              </a:solidFill>
            </a:endParaRPr>
          </a:p>
        </p:txBody>
      </p:sp>
      <p:pic>
        <p:nvPicPr>
          <p:cNvPr id="2253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29" y="4581128"/>
            <a:ext cx="68580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47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611817" y="245838"/>
            <a:ext cx="3225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b="1" dirty="0" smtClean="0">
                <a:solidFill>
                  <a:prstClr val="black"/>
                </a:solidFill>
              </a:rPr>
              <a:t>Ribozomální </a:t>
            </a:r>
            <a:r>
              <a:rPr lang="cs-CZ" altLang="ko-KR" sz="2000" b="1" dirty="0">
                <a:solidFill>
                  <a:prstClr val="black"/>
                </a:solidFill>
              </a:rPr>
              <a:t>RNA (</a:t>
            </a:r>
            <a:r>
              <a:rPr lang="cs-CZ" altLang="ko-KR" sz="2000" b="1" dirty="0" err="1">
                <a:solidFill>
                  <a:prstClr val="black"/>
                </a:solidFill>
              </a:rPr>
              <a:t>rRNA</a:t>
            </a:r>
            <a:r>
              <a:rPr lang="cs-CZ" altLang="ko-KR" sz="2000" b="1" dirty="0">
                <a:solidFill>
                  <a:prstClr val="black"/>
                </a:solidFill>
              </a:rPr>
              <a:t>)</a:t>
            </a:r>
          </a:p>
        </p:txBody>
      </p:sp>
      <p:pic>
        <p:nvPicPr>
          <p:cNvPr id="16389" name="Picture 5" descr="sejmout01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08461"/>
            <a:ext cx="33385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6"/>
          <p:cNvSpPr>
            <a:spLocks noChangeShapeType="1"/>
          </p:cNvSpPr>
          <p:nvPr/>
        </p:nvSpPr>
        <p:spPr bwMode="auto">
          <a:xfrm flipV="1">
            <a:off x="3756815" y="2890022"/>
            <a:ext cx="1223962" cy="194468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6391" name="Oval 7"/>
          <p:cNvSpPr>
            <a:spLocks noChangeArrowheads="1"/>
          </p:cNvSpPr>
          <p:nvPr/>
        </p:nvSpPr>
        <p:spPr bwMode="auto">
          <a:xfrm>
            <a:off x="2964653" y="5084762"/>
            <a:ext cx="792162" cy="2873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nvGrpSpPr>
          <p:cNvPr id="16392" name="Group 8"/>
          <p:cNvGrpSpPr>
            <a:grpSpLocks/>
          </p:cNvGrpSpPr>
          <p:nvPr/>
        </p:nvGrpSpPr>
        <p:grpSpPr bwMode="auto">
          <a:xfrm>
            <a:off x="4980777" y="2573388"/>
            <a:ext cx="2807866" cy="2336155"/>
            <a:chOff x="3152" y="1253"/>
            <a:chExt cx="2540" cy="1925"/>
          </a:xfrm>
        </p:grpSpPr>
        <p:grpSp>
          <p:nvGrpSpPr>
            <p:cNvPr id="16394" name="Group 9"/>
            <p:cNvGrpSpPr>
              <a:grpSpLocks/>
            </p:cNvGrpSpPr>
            <p:nvPr/>
          </p:nvGrpSpPr>
          <p:grpSpPr bwMode="auto">
            <a:xfrm>
              <a:off x="3833" y="1253"/>
              <a:ext cx="908" cy="453"/>
              <a:chOff x="3878" y="1888"/>
              <a:chExt cx="908" cy="453"/>
            </a:xfrm>
          </p:grpSpPr>
          <p:grpSp>
            <p:nvGrpSpPr>
              <p:cNvPr id="16400" name="Group 10"/>
              <p:cNvGrpSpPr>
                <a:grpSpLocks/>
              </p:cNvGrpSpPr>
              <p:nvPr/>
            </p:nvGrpSpPr>
            <p:grpSpPr bwMode="auto">
              <a:xfrm>
                <a:off x="3878" y="1888"/>
                <a:ext cx="454" cy="453"/>
                <a:chOff x="3878" y="1888"/>
                <a:chExt cx="454" cy="453"/>
              </a:xfrm>
            </p:grpSpPr>
            <p:sp>
              <p:nvSpPr>
                <p:cNvPr id="16404" name="Oval 11"/>
                <p:cNvSpPr>
                  <a:spLocks noChangeArrowheads="1"/>
                </p:cNvSpPr>
                <p:nvPr/>
              </p:nvSpPr>
              <p:spPr bwMode="auto">
                <a:xfrm>
                  <a:off x="3878"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5" name="Text Box 12"/>
                <p:cNvSpPr txBox="1">
                  <a:spLocks noChangeArrowheads="1"/>
                </p:cNvSpPr>
                <p:nvPr/>
              </p:nvSpPr>
              <p:spPr bwMode="auto">
                <a:xfrm>
                  <a:off x="3972" y="196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dirty="0">
                      <a:solidFill>
                        <a:prstClr val="black"/>
                      </a:solidFill>
                      <a:latin typeface="Times New Roman" pitchFamily="18" charset="0"/>
                    </a:rPr>
                    <a:t>S</a:t>
                  </a:r>
                </a:p>
              </p:txBody>
            </p:sp>
          </p:grpSp>
          <p:grpSp>
            <p:nvGrpSpPr>
              <p:cNvPr id="16401" name="Group 13"/>
              <p:cNvGrpSpPr>
                <a:grpSpLocks/>
              </p:cNvGrpSpPr>
              <p:nvPr/>
            </p:nvGrpSpPr>
            <p:grpSpPr bwMode="auto">
              <a:xfrm>
                <a:off x="4332" y="1888"/>
                <a:ext cx="454" cy="453"/>
                <a:chOff x="4467" y="1888"/>
                <a:chExt cx="454" cy="453"/>
              </a:xfrm>
            </p:grpSpPr>
            <p:sp>
              <p:nvSpPr>
                <p:cNvPr id="16402" name="Oval 14"/>
                <p:cNvSpPr>
                  <a:spLocks noChangeArrowheads="1"/>
                </p:cNvSpPr>
                <p:nvPr/>
              </p:nvSpPr>
              <p:spPr bwMode="auto">
                <a:xfrm>
                  <a:off x="4467"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3" name="Text Box 15"/>
                <p:cNvSpPr txBox="1">
                  <a:spLocks noChangeArrowheads="1"/>
                </p:cNvSpPr>
                <p:nvPr/>
              </p:nvSpPr>
              <p:spPr bwMode="auto">
                <a:xfrm>
                  <a:off x="4558" y="196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Times New Roman" pitchFamily="18" charset="0"/>
                    </a:rPr>
                    <a:t>L</a:t>
                  </a:r>
                </a:p>
              </p:txBody>
            </p:sp>
          </p:grpSp>
        </p:grpSp>
        <p:sp>
          <p:nvSpPr>
            <p:cNvPr id="16395" name="Text Box 16"/>
            <p:cNvSpPr txBox="1">
              <a:spLocks noChangeArrowheads="1"/>
            </p:cNvSpPr>
            <p:nvPr/>
          </p:nvSpPr>
          <p:spPr bwMode="auto">
            <a:xfrm>
              <a:off x="3356" y="1888"/>
              <a:ext cx="115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Small</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C0504D"/>
                  </a:solidFill>
                </a:rPr>
                <a:t>16S (SSU) </a:t>
              </a:r>
              <a:r>
                <a:rPr lang="cs-CZ" altLang="ko-KR" sz="1600" dirty="0" err="1">
                  <a:solidFill>
                    <a:srgbClr val="C0504D"/>
                  </a:solidFill>
                </a:rPr>
                <a:t>rRNA</a:t>
              </a:r>
              <a:r>
                <a:rPr lang="cs-CZ" altLang="ko-KR" sz="1600" dirty="0">
                  <a:solidFill>
                    <a:prstClr val="black"/>
                  </a:solidFill>
                </a:rPr>
                <a:t>: </a:t>
              </a:r>
            </a:p>
            <a:p>
              <a:pPr eaLnBrk="1" hangingPunct="1"/>
              <a:r>
                <a:rPr lang="cs-CZ" altLang="ko-KR" sz="1600" dirty="0">
                  <a:solidFill>
                    <a:prstClr val="black"/>
                  </a:solidFill>
                </a:rPr>
                <a:t>1500-2000 </a:t>
              </a:r>
              <a:r>
                <a:rPr lang="cs-CZ" altLang="ko-KR" sz="1600" dirty="0" err="1">
                  <a:solidFill>
                    <a:prstClr val="black"/>
                  </a:solidFill>
                </a:rPr>
                <a:t>nt</a:t>
              </a:r>
              <a:endParaRPr lang="cs-CZ" altLang="ko-KR" sz="1600" dirty="0">
                <a:solidFill>
                  <a:prstClr val="black"/>
                </a:solidFill>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25 proteinů</a:t>
              </a:r>
              <a:endParaRPr lang="en-US" altLang="cs-CZ" sz="1600" dirty="0">
                <a:solidFill>
                  <a:prstClr val="black"/>
                </a:solidFill>
                <a:latin typeface="Times New Roman" pitchFamily="18" charset="0"/>
                <a:cs typeface="Times New Roman" pitchFamily="18" charset="0"/>
              </a:endParaRPr>
            </a:p>
          </p:txBody>
        </p:sp>
        <p:sp>
          <p:nvSpPr>
            <p:cNvPr id="16396" name="Text Box 17"/>
            <p:cNvSpPr txBox="1">
              <a:spLocks noChangeArrowheads="1"/>
            </p:cNvSpPr>
            <p:nvPr/>
          </p:nvSpPr>
          <p:spPr bwMode="auto">
            <a:xfrm>
              <a:off x="4559" y="1888"/>
              <a:ext cx="113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Large</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FF3300"/>
                  </a:solidFill>
                </a:rPr>
                <a:t>23 S (LSU) </a:t>
              </a:r>
              <a:r>
                <a:rPr lang="cs-CZ" altLang="ko-KR" sz="1600" dirty="0" err="1">
                  <a:solidFill>
                    <a:srgbClr val="FF3300"/>
                  </a:solidFill>
                </a:rPr>
                <a:t>rRNA</a:t>
              </a:r>
              <a:r>
                <a:rPr lang="cs-CZ" altLang="ko-KR" sz="1600" dirty="0">
                  <a:solidFill>
                    <a:prstClr val="black"/>
                  </a:solidFill>
                </a:rPr>
                <a:t>:</a:t>
              </a:r>
            </a:p>
            <a:p>
              <a:pPr eaLnBrk="1" hangingPunct="1"/>
              <a:r>
                <a:rPr lang="cs-CZ" altLang="ko-KR" sz="1600" dirty="0">
                  <a:solidFill>
                    <a:prstClr val="black"/>
                  </a:solidFill>
                </a:rPr>
                <a:t>3000-5000 </a:t>
              </a:r>
              <a:r>
                <a:rPr lang="cs-CZ" altLang="ko-KR" sz="1600" dirty="0" err="1">
                  <a:solidFill>
                    <a:prstClr val="black"/>
                  </a:solidFill>
                </a:rPr>
                <a:t>nt</a:t>
              </a:r>
              <a:endParaRPr lang="cs-CZ" altLang="ko-KR" sz="1600" dirty="0">
                <a:solidFill>
                  <a:prstClr val="black"/>
                </a:solidFill>
              </a:endParaRPr>
            </a:p>
            <a:p>
              <a:pPr eaLnBrk="1" hangingPunct="1"/>
              <a:endParaRPr lang="cs-CZ" altLang="ko-KR" sz="1600" dirty="0">
                <a:solidFill>
                  <a:prstClr val="black"/>
                </a:solidFill>
                <a:latin typeface="Times New Roman" pitchFamily="18" charset="0"/>
                <a:cs typeface="Times New Roman" pitchFamily="18" charset="0"/>
              </a:endParaRPr>
            </a:p>
            <a:p>
              <a:pPr eaLnBrk="1" hangingPunct="1"/>
              <a:r>
                <a:rPr lang="cs-CZ" altLang="ko-KR" sz="1600" dirty="0">
                  <a:solidFill>
                    <a:srgbClr val="00CC00"/>
                  </a:solidFill>
                  <a:latin typeface="Times New Roman" pitchFamily="18" charset="0"/>
                  <a:cs typeface="Times New Roman" pitchFamily="18" charset="0"/>
                </a:rPr>
                <a:t>5S </a:t>
              </a:r>
              <a:r>
                <a:rPr lang="cs-CZ" altLang="ko-KR" sz="1600" dirty="0" err="1">
                  <a:solidFill>
                    <a:srgbClr val="00CC00"/>
                  </a:solidFill>
                  <a:latin typeface="Times New Roman" pitchFamily="18" charset="0"/>
                  <a:cs typeface="Times New Roman" pitchFamily="18" charset="0"/>
                </a:rPr>
                <a:t>rRNA</a:t>
              </a:r>
              <a:r>
                <a:rPr lang="cs-CZ" altLang="ko-KR" sz="1600" dirty="0">
                  <a:solidFill>
                    <a:srgbClr val="00CC00"/>
                  </a:solidFill>
                  <a:latin typeface="Times New Roman" pitchFamily="18" charset="0"/>
                  <a:cs typeface="Times New Roman" pitchFamily="18" charset="0"/>
                </a:rPr>
                <a:t>:</a:t>
              </a:r>
            </a:p>
            <a:p>
              <a:pPr eaLnBrk="1" hangingPunct="1"/>
              <a:r>
                <a:rPr lang="cs-CZ" altLang="ko-KR" sz="1600" dirty="0">
                  <a:solidFill>
                    <a:prstClr val="black"/>
                  </a:solidFill>
                  <a:latin typeface="Times New Roman" pitchFamily="18" charset="0"/>
                  <a:cs typeface="Times New Roman" pitchFamily="18" charset="0"/>
                </a:rPr>
                <a:t>120 </a:t>
              </a:r>
              <a:r>
                <a:rPr lang="cs-CZ" altLang="ko-KR" sz="1600" dirty="0" err="1">
                  <a:solidFill>
                    <a:prstClr val="black"/>
                  </a:solidFill>
                  <a:latin typeface="Times New Roman" pitchFamily="18" charset="0"/>
                  <a:cs typeface="Times New Roman" pitchFamily="18" charset="0"/>
                </a:rPr>
                <a:t>nt</a:t>
              </a:r>
              <a:endParaRPr lang="cs-CZ" altLang="ko-KR" sz="1600" dirty="0">
                <a:solidFill>
                  <a:prstClr val="black"/>
                </a:solidFill>
                <a:latin typeface="Times New Roman" pitchFamily="18" charset="0"/>
                <a:cs typeface="Times New Roman" pitchFamily="18" charset="0"/>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30-40 proteinů</a:t>
              </a:r>
              <a:endParaRPr lang="en-US" altLang="cs-CZ" sz="1600" dirty="0">
                <a:solidFill>
                  <a:prstClr val="black"/>
                </a:solidFill>
                <a:latin typeface="Times New Roman" pitchFamily="18" charset="0"/>
                <a:cs typeface="Times New Roman" pitchFamily="18" charset="0"/>
              </a:endParaRPr>
            </a:p>
          </p:txBody>
        </p:sp>
        <p:sp>
          <p:nvSpPr>
            <p:cNvPr id="16397" name="AutoShape 18"/>
            <p:cNvSpPr>
              <a:spLocks noChangeArrowheads="1"/>
            </p:cNvSpPr>
            <p:nvPr/>
          </p:nvSpPr>
          <p:spPr bwMode="auto">
            <a:xfrm rot="1856793">
              <a:off x="3787"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8" name="AutoShape 19"/>
            <p:cNvSpPr>
              <a:spLocks noChangeArrowheads="1"/>
            </p:cNvSpPr>
            <p:nvPr/>
          </p:nvSpPr>
          <p:spPr bwMode="auto">
            <a:xfrm rot="-2125957">
              <a:off x="4694"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9" name="Line 20"/>
            <p:cNvSpPr>
              <a:spLocks noChangeShapeType="1"/>
            </p:cNvSpPr>
            <p:nvPr/>
          </p:nvSpPr>
          <p:spPr bwMode="auto">
            <a:xfrm>
              <a:off x="3152" y="1525"/>
              <a:ext cx="63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grpSp>
      <p:sp>
        <p:nvSpPr>
          <p:cNvPr id="16393" name="Text Box 21"/>
          <p:cNvSpPr txBox="1">
            <a:spLocks noChangeArrowheads="1"/>
          </p:cNvSpPr>
          <p:nvPr/>
        </p:nvSpPr>
        <p:spPr bwMode="auto">
          <a:xfrm>
            <a:off x="2808056" y="914625"/>
            <a:ext cx="3121480" cy="1323439"/>
          </a:xfrm>
          <a:prstGeom prst="rect">
            <a:avLst/>
          </a:prstGeom>
          <a:solidFill>
            <a:srgbClr val="FFFF00"/>
          </a:solidFill>
          <a:ln w="9525">
            <a:solidFill>
              <a:schemeClr val="tx1"/>
            </a:solidFill>
            <a:miter lim="800000"/>
            <a:headEnd/>
            <a:tailEnd/>
          </a:ln>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arenR"/>
            </a:pPr>
            <a:r>
              <a:rPr lang="cs-CZ" altLang="ko-KR" sz="1600" dirty="0" smtClean="0">
                <a:solidFill>
                  <a:prstClr val="black"/>
                </a:solidFill>
                <a:latin typeface="Calibri" panose="020F0502020204030204" pitchFamily="34" charset="0"/>
              </a:rPr>
              <a:t>Přítomnost ve všech organismech</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smtClean="0">
                <a:solidFill>
                  <a:prstClr val="black"/>
                </a:solidFill>
                <a:latin typeface="Calibri" panose="020F0502020204030204" pitchFamily="34" charset="0"/>
              </a:rPr>
              <a:t>Syntéza proteinů</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smtClean="0">
                <a:solidFill>
                  <a:prstClr val="black"/>
                </a:solidFill>
                <a:latin typeface="Calibri" panose="020F0502020204030204" pitchFamily="34" charset="0"/>
              </a:rPr>
              <a:t>Vysoce konzervativní úseky</a:t>
            </a:r>
            <a:endParaRPr lang="cs-CZ" altLang="ko-KR"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26983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jmout0187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4997" y="1196752"/>
            <a:ext cx="5654005" cy="506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6229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82550" y="20939"/>
            <a:ext cx="5904656" cy="646331"/>
          </a:xfrm>
          <a:prstGeom prst="rect">
            <a:avLst/>
          </a:prstGeom>
          <a:noFill/>
        </p:spPr>
        <p:txBody>
          <a:bodyPr wrap="square" rtlCol="0">
            <a:spAutoFit/>
          </a:bodyPr>
          <a:lstStyle/>
          <a:p>
            <a:r>
              <a:rPr lang="cs-CZ" sz="3600" dirty="0" smtClean="0">
                <a:solidFill>
                  <a:prstClr val="black"/>
                </a:solidFill>
              </a:rPr>
              <a:t>Diverzita mikrobiálního života</a:t>
            </a:r>
            <a:endParaRPr lang="en-GB" sz="3600" dirty="0">
              <a:solidFill>
                <a:prstClr val="black"/>
              </a:solidFill>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2550" y="620688"/>
            <a:ext cx="5699850" cy="569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871700" y="6522192"/>
            <a:ext cx="5832648" cy="338554"/>
          </a:xfrm>
          <a:prstGeom prst="rect">
            <a:avLst/>
          </a:prstGeom>
          <a:noFill/>
        </p:spPr>
        <p:txBody>
          <a:bodyPr wrap="square" rtlCol="0">
            <a:spAutoFit/>
          </a:bodyPr>
          <a:lstStyle/>
          <a:p>
            <a:r>
              <a:rPr lang="cs-CZ" sz="1600" dirty="0" err="1" smtClean="0">
                <a:solidFill>
                  <a:prstClr val="black"/>
                </a:solidFill>
              </a:rPr>
              <a:t>Bacteria</a:t>
            </a:r>
            <a:r>
              <a:rPr lang="cs-CZ" sz="1600" dirty="0" smtClean="0">
                <a:solidFill>
                  <a:prstClr val="black"/>
                </a:solidFill>
              </a:rPr>
              <a:t> – šedomodře, </a:t>
            </a:r>
            <a:r>
              <a:rPr lang="cs-CZ" sz="1600" dirty="0" err="1" smtClean="0">
                <a:solidFill>
                  <a:prstClr val="black"/>
                </a:solidFill>
              </a:rPr>
              <a:t>Archaea</a:t>
            </a:r>
            <a:r>
              <a:rPr lang="cs-CZ" sz="1600" dirty="0" smtClean="0">
                <a:solidFill>
                  <a:prstClr val="black"/>
                </a:solidFill>
              </a:rPr>
              <a:t> – zeleně, </a:t>
            </a:r>
            <a:r>
              <a:rPr lang="cs-CZ" sz="1600" dirty="0" err="1" smtClean="0">
                <a:solidFill>
                  <a:prstClr val="black"/>
                </a:solidFill>
              </a:rPr>
              <a:t>Eukaryota</a:t>
            </a:r>
            <a:r>
              <a:rPr lang="cs-CZ" sz="1600" dirty="0" smtClean="0">
                <a:solidFill>
                  <a:prstClr val="black"/>
                </a:solidFill>
              </a:rPr>
              <a:t> - červeně</a:t>
            </a:r>
            <a:endParaRPr lang="en-GB" sz="1600" dirty="0">
              <a:solidFill>
                <a:prstClr val="black"/>
              </a:solidFill>
            </a:endParaRPr>
          </a:p>
        </p:txBody>
      </p:sp>
    </p:spTree>
    <p:extLst>
      <p:ext uri="{BB962C8B-B14F-4D97-AF65-F5344CB8AC3E}">
        <p14:creationId xmlns:p14="http://schemas.microsoft.com/office/powerpoint/2010/main" val="737431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651" y="188640"/>
            <a:ext cx="8229600" cy="422920"/>
          </a:xfrm>
        </p:spPr>
        <p:txBody>
          <a:bodyPr>
            <a:normAutofit fontScale="90000"/>
          </a:bodyPr>
          <a:lstStyle/>
          <a:p>
            <a:r>
              <a:rPr lang="cs-CZ" sz="2800" dirty="0" smtClean="0"/>
              <a:t>Diverzita bakterií</a:t>
            </a:r>
            <a:endParaRPr lang="en-GB" sz="2800" dirty="0"/>
          </a:p>
        </p:txBody>
      </p:sp>
      <p:sp>
        <p:nvSpPr>
          <p:cNvPr id="3" name="Zástupný symbol pro obsah 2"/>
          <p:cNvSpPr>
            <a:spLocks noGrp="1"/>
          </p:cNvSpPr>
          <p:nvPr>
            <p:ph idx="1"/>
          </p:nvPr>
        </p:nvSpPr>
        <p:spPr>
          <a:xfrm>
            <a:off x="294956" y="764704"/>
            <a:ext cx="8517632" cy="1944216"/>
          </a:xfrm>
          <a:ln>
            <a:solidFill>
              <a:schemeClr val="accent1"/>
            </a:solidFill>
          </a:ln>
        </p:spPr>
        <p:txBody>
          <a:bodyPr>
            <a:normAutofit lnSpcReduction="10000"/>
          </a:bodyPr>
          <a:lstStyle/>
          <a:p>
            <a:r>
              <a:rPr lang="cs-CZ" sz="1600" dirty="0"/>
              <a:t>b</a:t>
            </a:r>
            <a:r>
              <a:rPr lang="cs-CZ" sz="1600" dirty="0" smtClean="0"/>
              <a:t>akterie </a:t>
            </a:r>
            <a:r>
              <a:rPr lang="cs-CZ" sz="1600" dirty="0"/>
              <a:t>jsou nejrozšířenější skupinou organismů na </a:t>
            </a:r>
            <a:r>
              <a:rPr lang="cs-CZ" sz="1600" dirty="0" smtClean="0"/>
              <a:t>světě</a:t>
            </a:r>
          </a:p>
          <a:p>
            <a:r>
              <a:rPr lang="cs-CZ" sz="1600" dirty="0" smtClean="0"/>
              <a:t>se </a:t>
            </a:r>
            <a:r>
              <a:rPr lang="cs-CZ" sz="1600" dirty="0"/>
              <a:t>odhaduje, že na Zemi žije asi 5×10</a:t>
            </a:r>
            <a:r>
              <a:rPr lang="cs-CZ" sz="1600" baseline="30000" dirty="0"/>
              <a:t>30</a:t>
            </a:r>
            <a:r>
              <a:rPr lang="cs-CZ" sz="1600" dirty="0"/>
              <a:t> (jedinců) </a:t>
            </a:r>
            <a:r>
              <a:rPr lang="cs-CZ" sz="1600" dirty="0" smtClean="0"/>
              <a:t>bakterií</a:t>
            </a:r>
          </a:p>
          <a:p>
            <a:r>
              <a:rPr lang="cs-CZ" sz="1600" dirty="0" smtClean="0"/>
              <a:t> </a:t>
            </a:r>
            <a:r>
              <a:rPr lang="cs-CZ" sz="1600" dirty="0"/>
              <a:t>c</a:t>
            </a:r>
            <a:r>
              <a:rPr lang="cs-CZ" sz="1600" dirty="0" smtClean="0"/>
              <a:t>elkový </a:t>
            </a:r>
            <a:r>
              <a:rPr lang="cs-CZ" sz="1600" dirty="0"/>
              <a:t>počet druhů se dá jen tušit, odhady sahají od 10</a:t>
            </a:r>
            <a:r>
              <a:rPr lang="cs-CZ" sz="1600" baseline="30000" dirty="0"/>
              <a:t>7</a:t>
            </a:r>
            <a:r>
              <a:rPr lang="cs-CZ" sz="1600" dirty="0"/>
              <a:t> k 10</a:t>
            </a:r>
            <a:r>
              <a:rPr lang="cs-CZ" sz="1600" baseline="30000" dirty="0"/>
              <a:t>9</a:t>
            </a:r>
            <a:r>
              <a:rPr lang="cs-CZ" sz="1600" dirty="0"/>
              <a:t> </a:t>
            </a:r>
            <a:r>
              <a:rPr lang="cs-CZ" sz="1600" dirty="0" smtClean="0"/>
              <a:t>druhů</a:t>
            </a:r>
          </a:p>
          <a:p>
            <a:r>
              <a:rPr lang="cs-CZ" sz="1600" dirty="0"/>
              <a:t>b</a:t>
            </a:r>
            <a:r>
              <a:rPr lang="cs-CZ" sz="1600" dirty="0" smtClean="0"/>
              <a:t>akterie </a:t>
            </a:r>
            <a:r>
              <a:rPr lang="cs-CZ" sz="1600" dirty="0"/>
              <a:t>je možné nalézt v půdě, vodě, ovzduší i jakožto symbionty uvnitř a na povrchu mnohobuněčných </a:t>
            </a:r>
            <a:r>
              <a:rPr lang="cs-CZ" sz="1600" dirty="0" smtClean="0"/>
              <a:t>organismů</a:t>
            </a:r>
            <a:endParaRPr lang="cs-CZ" sz="1600" dirty="0"/>
          </a:p>
          <a:p>
            <a:r>
              <a:rPr lang="cs-CZ" sz="1600" dirty="0" smtClean="0"/>
              <a:t>v </a:t>
            </a:r>
            <a:r>
              <a:rPr lang="cs-CZ" sz="1600" dirty="0"/>
              <a:t>jednom gramu půdy žije asi 40 miliónů </a:t>
            </a:r>
            <a:r>
              <a:rPr lang="cs-CZ" sz="1600" dirty="0" smtClean="0"/>
              <a:t>bakterií</a:t>
            </a:r>
          </a:p>
          <a:p>
            <a:r>
              <a:rPr lang="cs-CZ" sz="1600" dirty="0" smtClean="0"/>
              <a:t> </a:t>
            </a:r>
            <a:r>
              <a:rPr lang="cs-CZ" sz="1600" dirty="0"/>
              <a:t>v jednom mililitru sladké vody je jich přibližně </a:t>
            </a:r>
            <a:r>
              <a:rPr lang="cs-CZ" sz="1600" dirty="0" smtClean="0"/>
              <a:t>milion</a:t>
            </a:r>
            <a:endParaRPr lang="cs-CZ" sz="1600" dirty="0"/>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3284984"/>
            <a:ext cx="360775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7" y="2837685"/>
            <a:ext cx="5034270" cy="352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985686" y="6499393"/>
            <a:ext cx="3711565" cy="276999"/>
          </a:xfrm>
          <a:prstGeom prst="rect">
            <a:avLst/>
          </a:prstGeom>
        </p:spPr>
        <p:txBody>
          <a:bodyPr wrap="square">
            <a:spAutoFit/>
          </a:bodyPr>
          <a:lstStyle/>
          <a:p>
            <a:r>
              <a:rPr lang="en-GB" sz="1200" dirty="0">
                <a:solidFill>
                  <a:prstClr val="black"/>
                </a:solidFill>
              </a:rPr>
              <a:t>http://www.publish.csiro.au/ma/Fulltext/ma14060</a:t>
            </a:r>
          </a:p>
        </p:txBody>
      </p:sp>
    </p:spTree>
    <p:extLst>
      <p:ext uri="{BB962C8B-B14F-4D97-AF65-F5344CB8AC3E}">
        <p14:creationId xmlns:p14="http://schemas.microsoft.com/office/powerpoint/2010/main" val="797574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71744" y="3933056"/>
            <a:ext cx="8229600" cy="2192338"/>
          </a:xfrm>
        </p:spPr>
        <p:txBody>
          <a:bodyPr>
            <a:normAutofit/>
          </a:bodyPr>
          <a:lstStyle/>
          <a:p>
            <a:pPr marL="0" indent="0" eaLnBrk="1" hangingPunct="1">
              <a:buFontTx/>
              <a:buNone/>
              <a:defRPr/>
            </a:pPr>
            <a:endParaRPr lang="cs-CZ" altLang="en-US" sz="1800" dirty="0" smtClean="0">
              <a:latin typeface="Calibri" pitchFamily="34" charset="0"/>
              <a:cs typeface="Calibri" pitchFamily="34" charset="0"/>
            </a:endParaRPr>
          </a:p>
          <a:p>
            <a:pPr marL="0" indent="0" eaLnBrk="1" hangingPunct="1">
              <a:buFontTx/>
              <a:buNone/>
              <a:defRPr/>
            </a:pPr>
            <a:r>
              <a:rPr lang="cs-CZ" altLang="en-US" sz="1800" dirty="0" smtClean="0">
                <a:latin typeface="Calibri" pitchFamily="34" charset="0"/>
                <a:cs typeface="Calibri" pitchFamily="34" charset="0"/>
              </a:rPr>
              <a:t> </a:t>
            </a:r>
            <a:r>
              <a:rPr lang="cs-CZ" altLang="en-US" sz="1600" u="sng" dirty="0" smtClean="0">
                <a:latin typeface="Calibri" pitchFamily="34" charset="0"/>
                <a:cs typeface="Calibri" pitchFamily="34" charset="0"/>
              </a:rPr>
              <a:t>rozdělení na základě:</a:t>
            </a:r>
          </a:p>
          <a:p>
            <a:pPr marL="609600" indent="-609600" eaLnBrk="1" hangingPunct="1">
              <a:buFontTx/>
              <a:buAutoNum type="arabicPeriod"/>
              <a:defRPr/>
            </a:pPr>
            <a:r>
              <a:rPr lang="cs-CZ" altLang="en-US" sz="1600" dirty="0" smtClean="0">
                <a:latin typeface="Calibri" pitchFamily="34" charset="0"/>
                <a:cs typeface="Calibri" pitchFamily="34" charset="0"/>
              </a:rPr>
              <a:t>podle typu buněčné stěny</a:t>
            </a:r>
          </a:p>
          <a:p>
            <a:pPr marL="609600" indent="-609600" eaLnBrk="1" hangingPunct="1">
              <a:buFontTx/>
              <a:buAutoNum type="arabicPeriod"/>
              <a:defRPr/>
            </a:pPr>
            <a:r>
              <a:rPr lang="cs-CZ" altLang="en-US" sz="1600" dirty="0" smtClean="0">
                <a:latin typeface="Calibri" pitchFamily="34" charset="0"/>
                <a:cs typeface="Calibri" pitchFamily="34" charset="0"/>
              </a:rPr>
              <a:t>fylogenetických vztahů</a:t>
            </a:r>
          </a:p>
          <a:p>
            <a:pPr marL="609600" indent="-609600" eaLnBrk="1" hangingPunct="1">
              <a:buFontTx/>
              <a:buAutoNum type="arabicPeriod"/>
              <a:defRPr/>
            </a:pPr>
            <a:r>
              <a:rPr lang="cs-CZ" altLang="en-US" sz="1600" dirty="0" smtClean="0">
                <a:latin typeface="Calibri" pitchFamily="34" charset="0"/>
                <a:cs typeface="Calibri" pitchFamily="34" charset="0"/>
              </a:rPr>
              <a:t>funkčních skupin</a:t>
            </a:r>
          </a:p>
          <a:p>
            <a:pPr marL="609600" indent="-609600" eaLnBrk="1" hangingPunct="1">
              <a:buFontTx/>
              <a:buAutoNum type="arabicPeriod"/>
              <a:defRPr/>
            </a:pPr>
            <a:r>
              <a:rPr lang="cs-CZ" altLang="en-US" sz="1600" dirty="0" smtClean="0">
                <a:latin typeface="Calibri" pitchFamily="34" charset="0"/>
                <a:cs typeface="Calibri" pitchFamily="34" charset="0"/>
              </a:rPr>
              <a:t>adaptace na přírodní podmínky </a:t>
            </a:r>
          </a:p>
          <a:p>
            <a:pPr marL="609600" indent="-609600" eaLnBrk="1" hangingPunct="1">
              <a:buFontTx/>
              <a:buAutoNum type="arabicPeriod"/>
              <a:defRPr/>
            </a:pPr>
            <a:endParaRPr lang="cs-CZ" altLang="en-US" sz="1800" dirty="0" smtClean="0">
              <a:latin typeface="Calibri" pitchFamily="34" charset="0"/>
              <a:cs typeface="Calibri" pitchFamily="34" charset="0"/>
            </a:endParaRPr>
          </a:p>
          <a:p>
            <a:pPr marL="609600" indent="-609600" eaLnBrk="1" hangingPunct="1">
              <a:defRPr/>
            </a:pPr>
            <a:endParaRPr lang="cs-CZ" altLang="en-US" sz="1800" dirty="0" smtClean="0">
              <a:latin typeface="Calibri" pitchFamily="34" charset="0"/>
              <a:cs typeface="Calibri" pitchFamily="34" charset="0"/>
            </a:endParaRPr>
          </a:p>
        </p:txBody>
      </p:sp>
      <p:sp>
        <p:nvSpPr>
          <p:cNvPr id="52228" name="Obdélník 1"/>
          <p:cNvSpPr>
            <a:spLocks noChangeArrowheads="1"/>
          </p:cNvSpPr>
          <p:nvPr/>
        </p:nvSpPr>
        <p:spPr bwMode="auto">
          <a:xfrm>
            <a:off x="395288" y="213653"/>
            <a:ext cx="540084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u="sng" dirty="0">
                <a:solidFill>
                  <a:prstClr val="black"/>
                </a:solidFill>
                <a:latin typeface="Calibri" pitchFamily="34" charset="0"/>
                <a:cs typeface="Calibri" pitchFamily="34" charset="0"/>
              </a:rPr>
              <a:t>VZNIK A VÝVOJ </a:t>
            </a:r>
            <a:r>
              <a:rPr lang="cs-CZ" altLang="en-US" sz="1800" u="sng" dirty="0" smtClean="0">
                <a:solidFill>
                  <a:prstClr val="black"/>
                </a:solidFill>
                <a:latin typeface="Calibri" pitchFamily="34" charset="0"/>
                <a:cs typeface="Calibri" pitchFamily="34" charset="0"/>
              </a:rPr>
              <a:t>PROKARYOT</a:t>
            </a:r>
            <a:endParaRPr lang="cs-CZ" altLang="en-US" sz="1800" u="sng" dirty="0">
              <a:solidFill>
                <a:prstClr val="black"/>
              </a:solidFill>
              <a:latin typeface="Calibri" pitchFamily="34" charset="0"/>
              <a:cs typeface="Calibri" pitchFamily="34" charset="0"/>
            </a:endParaRPr>
          </a:p>
          <a:p>
            <a:pPr eaLnBrk="1" hangingPunct="1">
              <a:spcBef>
                <a:spcPct val="0"/>
              </a:spcBef>
              <a:buFontTx/>
              <a:buNone/>
            </a:pP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4,5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vznik</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planety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Země</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prokaryotní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důkazem</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usazené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stromatolity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bakterie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heterotrofní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anaerobní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termofilní</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3,0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anoxygenní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2,5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ozón</a:t>
            </a:r>
            <a:r>
              <a:rPr lang="en-GB" altLang="en-US" sz="1600" dirty="0">
                <a:solidFill>
                  <a:prstClr val="black"/>
                </a:solidFill>
                <a:latin typeface="Calibri" pitchFamily="34" charset="0"/>
                <a:cs typeface="Calibri" pitchFamily="34" charset="0"/>
              </a:rPr>
              <a:t> = </a:t>
            </a:r>
            <a:r>
              <a:rPr lang="en-GB" altLang="en-US" sz="1600" dirty="0" err="1">
                <a:solidFill>
                  <a:prstClr val="black"/>
                </a:solidFill>
                <a:latin typeface="Calibri" pitchFamily="34" charset="0"/>
                <a:cs typeface="Calibri" pitchFamily="34" charset="0"/>
              </a:rPr>
              <a:t>ochrana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před</a:t>
            </a:r>
            <a:r>
              <a:rPr lang="en-GB" altLang="en-US" sz="1600" dirty="0">
                <a:solidFill>
                  <a:prstClr val="black"/>
                </a:solidFill>
                <a:latin typeface="Calibri" pitchFamily="34" charset="0"/>
                <a:cs typeface="Calibri" pitchFamily="34" charset="0"/>
              </a:rPr>
              <a:t> UV, to </a:t>
            </a:r>
            <a:r>
              <a:rPr lang="en-GB" altLang="en-US" sz="1600" dirty="0" err="1">
                <a:solidFill>
                  <a:prstClr val="black"/>
                </a:solidFill>
                <a:latin typeface="Calibri" pitchFamily="34" charset="0"/>
                <a:cs typeface="Calibri" pitchFamily="34" charset="0"/>
              </a:rPr>
              <a:t>umožnilo</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rozvoj</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života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souši</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2,0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respirace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efektivnější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produkce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energie</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1,5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eukaryotické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endosymbióza</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0,6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mnohobuněčnost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0,5 mil. let – </a:t>
            </a:r>
            <a:r>
              <a:rPr lang="en-GB" altLang="en-US" sz="1600" dirty="0" err="1">
                <a:solidFill>
                  <a:prstClr val="black"/>
                </a:solidFill>
                <a:latin typeface="Calibri" pitchFamily="34" charset="0"/>
                <a:cs typeface="Calibri" pitchFamily="34" charset="0"/>
              </a:rPr>
              <a:t>člověk</a:t>
            </a:r>
            <a:endParaRPr lang="en-GB" altLang="en-US" sz="1600" dirty="0">
              <a:solidFill>
                <a:prstClr val="black"/>
              </a:solidFill>
              <a:latin typeface="Calibri" pitchFamily="34" charset="0"/>
              <a:cs typeface="Calibri" pitchFamily="34" charset="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7" y="3717032"/>
            <a:ext cx="3744415" cy="289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9" y="620688"/>
            <a:ext cx="2609347" cy="274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159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68313" y="381000"/>
            <a:ext cx="80645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cs-CZ" altLang="en-US" sz="1800" b="1" dirty="0">
                <a:solidFill>
                  <a:prstClr val="black"/>
                </a:solidFill>
                <a:latin typeface="Calibri" pitchFamily="34" charset="0"/>
                <a:cs typeface="Calibri" pitchFamily="34" charset="0"/>
              </a:rPr>
              <a:t>Rozdělení podle typu buněčné stěny</a:t>
            </a:r>
            <a:endParaRPr lang="en-US" altLang="en-US" sz="1800" b="1" dirty="0">
              <a:solidFill>
                <a:prstClr val="black"/>
              </a:solidFill>
              <a:latin typeface="Calibri" pitchFamily="34" charset="0"/>
              <a:cs typeface="Calibri" pitchFamily="34" charset="0"/>
            </a:endParaRPr>
          </a:p>
          <a:p>
            <a:pPr eaLnBrk="1" hangingPunct="1">
              <a:spcBef>
                <a:spcPct val="50000"/>
              </a:spcBef>
              <a:buFontTx/>
              <a:buNone/>
            </a:pPr>
            <a:endParaRPr lang="en-US" altLang="en-US" sz="1800" b="1" dirty="0">
              <a:solidFill>
                <a:prstClr val="black"/>
              </a:solidFill>
              <a:latin typeface="Calibri" pitchFamily="34" charset="0"/>
              <a:cs typeface="Calibri" pitchFamily="34" charset="0"/>
            </a:endParaRPr>
          </a:p>
          <a:p>
            <a:pPr eaLnBrk="1" hangingPunct="1">
              <a:spcBef>
                <a:spcPct val="50000"/>
              </a:spcBef>
              <a:buFontTx/>
              <a:buNone/>
            </a:pPr>
            <a:r>
              <a:rPr lang="en-US" altLang="en-US" sz="1800" dirty="0">
                <a:solidFill>
                  <a:prstClr val="black"/>
                </a:solidFill>
                <a:latin typeface="Calibri" pitchFamily="34" charset="0"/>
                <a:cs typeface="Calibri" pitchFamily="34" charset="0"/>
              </a:rPr>
              <a:t>1. Gram </a:t>
            </a:r>
            <a:r>
              <a:rPr lang="en-US" altLang="en-US" sz="1800" dirty="0" err="1">
                <a:solidFill>
                  <a:srgbClr val="FF0000"/>
                </a:solidFill>
                <a:latin typeface="Calibri" pitchFamily="34" charset="0"/>
                <a:cs typeface="Calibri" pitchFamily="34" charset="0"/>
              </a:rPr>
              <a:t>negativ</a:t>
            </a:r>
            <a:r>
              <a:rPr lang="cs-CZ" altLang="en-US" sz="1800" dirty="0">
                <a:solidFill>
                  <a:srgbClr val="FF0000"/>
                </a:solidFill>
                <a:latin typeface="Calibri" pitchFamily="34" charset="0"/>
                <a:cs typeface="Calibri" pitchFamily="34" charset="0"/>
              </a:rPr>
              <a:t>ní</a:t>
            </a:r>
            <a:r>
              <a:rPr lang="en-US" altLang="en-US" sz="1800" dirty="0">
                <a:solidFill>
                  <a:prstClr val="black"/>
                </a:solidFill>
                <a:latin typeface="Calibri" pitchFamily="34" charset="0"/>
                <a:cs typeface="Calibri" pitchFamily="34" charset="0"/>
              </a:rPr>
              <a:t>: </a:t>
            </a:r>
            <a:r>
              <a:rPr lang="en-US" altLang="en-US" sz="1800" dirty="0" err="1">
                <a:solidFill>
                  <a:prstClr val="black"/>
                </a:solidFill>
                <a:latin typeface="Calibri" pitchFamily="34" charset="0"/>
                <a:cs typeface="Calibri" pitchFamily="34" charset="0"/>
              </a:rPr>
              <a:t>domina</a:t>
            </a:r>
            <a:r>
              <a:rPr lang="cs-CZ" altLang="en-US" sz="1800" dirty="0" err="1">
                <a:solidFill>
                  <a:prstClr val="black"/>
                </a:solidFill>
                <a:latin typeface="Calibri" pitchFamily="34" charset="0"/>
                <a:cs typeface="Calibri" pitchFamily="34" charset="0"/>
              </a:rPr>
              <a:t>ntní</a:t>
            </a:r>
            <a:r>
              <a:rPr lang="cs-CZ" altLang="en-US" sz="1800" dirty="0">
                <a:solidFill>
                  <a:prstClr val="black"/>
                </a:solidFill>
                <a:latin typeface="Calibri" pitchFamily="34" charset="0"/>
                <a:cs typeface="Calibri" pitchFamily="34" charset="0"/>
              </a:rPr>
              <a:t> skupina sladkých vod i </a:t>
            </a:r>
            <a:r>
              <a:rPr lang="cs-CZ" altLang="en-US" sz="1800" dirty="0" smtClean="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oceánů</a:t>
            </a:r>
            <a:endParaRPr lang="en-US" altLang="en-US" sz="1800" dirty="0">
              <a:solidFill>
                <a:prstClr val="black"/>
              </a:solidFill>
              <a:latin typeface="Calibri" pitchFamily="34" charset="0"/>
              <a:cs typeface="Calibri" pitchFamily="34" charset="0"/>
            </a:endParaRPr>
          </a:p>
          <a:p>
            <a:pPr eaLnBrk="1" hangingPunct="1">
              <a:spcBef>
                <a:spcPct val="50000"/>
              </a:spcBef>
              <a:buFontTx/>
              <a:buNone/>
            </a:pPr>
            <a:r>
              <a:rPr lang="en-US" altLang="en-US" sz="1800" dirty="0">
                <a:solidFill>
                  <a:prstClr val="black"/>
                </a:solidFill>
                <a:latin typeface="Calibri" pitchFamily="34" charset="0"/>
                <a:cs typeface="Calibri" pitchFamily="34" charset="0"/>
              </a:rPr>
              <a:t>2. Gram </a:t>
            </a:r>
            <a:r>
              <a:rPr lang="en-US" altLang="en-US" sz="1800" dirty="0">
                <a:solidFill>
                  <a:srgbClr val="CC00CC"/>
                </a:solidFill>
                <a:latin typeface="Calibri" pitchFamily="34" charset="0"/>
                <a:cs typeface="Calibri" pitchFamily="34" charset="0"/>
              </a:rPr>
              <a:t>positive</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více časté v půdě</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i sladké vody- </a:t>
            </a:r>
            <a:r>
              <a:rPr lang="en-US" altLang="en-US" sz="1800" dirty="0">
                <a:solidFill>
                  <a:prstClr val="black"/>
                </a:solidFill>
                <a:latin typeface="Calibri" pitchFamily="34" charset="0"/>
                <a:cs typeface="Calibri" pitchFamily="34" charset="0"/>
              </a:rPr>
              <a:t> </a:t>
            </a:r>
            <a:r>
              <a:rPr lang="cs-CZ" altLang="en-US" sz="1800" dirty="0" smtClean="0">
                <a:solidFill>
                  <a:prstClr val="black"/>
                </a:solidFill>
                <a:latin typeface="Calibri" pitchFamily="34" charset="0"/>
                <a:cs typeface="Calibri" pitchFamily="34" charset="0"/>
              </a:rPr>
              <a:t> </a:t>
            </a:r>
            <a:r>
              <a:rPr lang="en-US" altLang="en-US" sz="1800" i="1" dirty="0" err="1">
                <a:solidFill>
                  <a:prstClr val="black"/>
                </a:solidFill>
                <a:latin typeface="Calibri" pitchFamily="34" charset="0"/>
                <a:cs typeface="Calibri" pitchFamily="34" charset="0"/>
              </a:rPr>
              <a:t>Actinobacteria</a:t>
            </a:r>
            <a:r>
              <a:rPr lang="en-US" altLang="en-US" sz="1800" dirty="0">
                <a:solidFill>
                  <a:prstClr val="black"/>
                </a:solidFill>
                <a:latin typeface="Calibri" pitchFamily="34" charset="0"/>
                <a:cs typeface="Calibri" pitchFamily="34" charset="0"/>
              </a:rPr>
              <a:t>) </a:t>
            </a:r>
          </a:p>
          <a:p>
            <a:pPr eaLnBrk="1" hangingPunct="1">
              <a:spcBef>
                <a:spcPct val="50000"/>
              </a:spcBef>
              <a:buFontTx/>
              <a:buNone/>
            </a:pPr>
            <a:r>
              <a:rPr lang="en-US" altLang="en-US" sz="1800" dirty="0">
                <a:solidFill>
                  <a:prstClr val="black"/>
                </a:solidFill>
                <a:latin typeface="Calibri" pitchFamily="34" charset="0"/>
                <a:cs typeface="Calibri" pitchFamily="34" charset="0"/>
              </a:rPr>
              <a:t> </a:t>
            </a:r>
            <a:endParaRPr lang="cs-CZ" altLang="en-US" sz="1800" dirty="0">
              <a:solidFill>
                <a:prstClr val="black"/>
              </a:solidFill>
              <a:latin typeface="Calibri" pitchFamily="34" charset="0"/>
              <a:cs typeface="Calibri" pitchFamily="34" charset="0"/>
            </a:endParaRPr>
          </a:p>
          <a:p>
            <a:pPr eaLnBrk="1" hangingPunct="1">
              <a:spcBef>
                <a:spcPct val="50000"/>
              </a:spcBef>
              <a:buFontTx/>
              <a:buNone/>
            </a:pPr>
            <a:r>
              <a:rPr lang="en-US" altLang="en-US" sz="1800" b="1" dirty="0">
                <a:solidFill>
                  <a:prstClr val="black"/>
                </a:solidFill>
                <a:latin typeface="Calibri" pitchFamily="34" charset="0"/>
                <a:cs typeface="Calibri" pitchFamily="34" charset="0"/>
              </a:rPr>
              <a:t>Gram</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je způsob barvení pojmenované po dánském fyziologovi</a:t>
            </a:r>
            <a:r>
              <a:rPr lang="en-US" altLang="en-US" sz="1800" dirty="0">
                <a:solidFill>
                  <a:prstClr val="black"/>
                </a:solidFill>
                <a:latin typeface="Calibri" pitchFamily="34" charset="0"/>
                <a:cs typeface="Calibri" pitchFamily="34" charset="0"/>
              </a:rPr>
              <a:t> </a:t>
            </a:r>
            <a:endParaRPr lang="cs-CZ" altLang="en-US" sz="1800" dirty="0" smtClean="0">
              <a:solidFill>
                <a:prstClr val="black"/>
              </a:solidFill>
              <a:latin typeface="Calibri" pitchFamily="34" charset="0"/>
              <a:cs typeface="Calibri" pitchFamily="34" charset="0"/>
            </a:endParaRPr>
          </a:p>
          <a:p>
            <a:pPr eaLnBrk="1" hangingPunct="1">
              <a:spcBef>
                <a:spcPct val="50000"/>
              </a:spcBef>
              <a:buFontTx/>
              <a:buNone/>
            </a:pPr>
            <a:r>
              <a:rPr lang="cs-CZ" altLang="en-US" sz="1800" dirty="0">
                <a:solidFill>
                  <a:prstClr val="black"/>
                </a:solidFill>
                <a:latin typeface="Calibri" pitchFamily="34" charset="0"/>
                <a:cs typeface="Calibri" pitchFamily="34" charset="0"/>
              </a:rPr>
              <a:t> </a:t>
            </a:r>
            <a:r>
              <a:rPr lang="cs-CZ" altLang="en-US" sz="1800" dirty="0" smtClean="0">
                <a:solidFill>
                  <a:prstClr val="black"/>
                </a:solidFill>
                <a:latin typeface="Calibri" pitchFamily="34" charset="0"/>
                <a:cs typeface="Calibri" pitchFamily="34" charset="0"/>
              </a:rPr>
              <a:t>                        </a:t>
            </a:r>
            <a:r>
              <a:rPr lang="en-US" altLang="en-US" sz="1800" dirty="0" smtClean="0">
                <a:solidFill>
                  <a:prstClr val="black"/>
                </a:solidFill>
                <a:latin typeface="Calibri" pitchFamily="34" charset="0"/>
                <a:cs typeface="Calibri" pitchFamily="34" charset="0"/>
              </a:rPr>
              <a:t>( </a:t>
            </a:r>
            <a:r>
              <a:rPr lang="en-US" altLang="en-US" sz="1800" dirty="0">
                <a:solidFill>
                  <a:prstClr val="black"/>
                </a:solidFill>
                <a:latin typeface="Calibri" pitchFamily="34" charset="0"/>
                <a:cs typeface="Calibri" pitchFamily="34" charset="0"/>
              </a:rPr>
              <a:t>H. C. J. Gram</a:t>
            </a:r>
            <a:r>
              <a:rPr lang="cs-CZ" altLang="en-US" sz="1800" dirty="0">
                <a:solidFill>
                  <a:prstClr val="black"/>
                </a:solidFill>
                <a:latin typeface="Calibri" pitchFamily="34" charset="0"/>
                <a:cs typeface="Calibri" pitchFamily="34" charset="0"/>
              </a:rPr>
              <a:t>,</a:t>
            </a:r>
            <a:r>
              <a:rPr lang="en-US" altLang="en-US" sz="1800" dirty="0">
                <a:solidFill>
                  <a:prstClr val="black"/>
                </a:solidFill>
                <a:latin typeface="Calibri" pitchFamily="34" charset="0"/>
                <a:cs typeface="Calibri" pitchFamily="34" charset="0"/>
              </a:rPr>
              <a:t>1853‑1938</a:t>
            </a:r>
            <a:r>
              <a:rPr lang="cs-CZ" altLang="en-US" sz="1800" dirty="0" smtClean="0">
                <a:solidFill>
                  <a:prstClr val="black"/>
                </a:solidFill>
                <a:latin typeface="Calibri" pitchFamily="34" charset="0"/>
                <a:cs typeface="Calibri" pitchFamily="34" charset="0"/>
              </a:rPr>
              <a:t>)</a:t>
            </a:r>
          </a:p>
          <a:p>
            <a:pPr eaLnBrk="1" hangingPunct="1">
              <a:spcBef>
                <a:spcPct val="50000"/>
              </a:spcBef>
              <a:buFontTx/>
              <a:buNone/>
            </a:pPr>
            <a:endParaRPr lang="en-US" altLang="en-US" sz="1800" dirty="0">
              <a:solidFill>
                <a:prstClr val="black"/>
              </a:solidFill>
              <a:latin typeface="Calibri" pitchFamily="34" charset="0"/>
              <a:cs typeface="Calibri" pitchFamily="34" charset="0"/>
              <a:sym typeface="Wingdings" pitchFamily="2" charset="2"/>
            </a:endParaRPr>
          </a:p>
          <a:p>
            <a:pPr eaLnBrk="1" hangingPunct="1">
              <a:spcBef>
                <a:spcPct val="50000"/>
              </a:spcBef>
              <a:buFont typeface="Wingdings" pitchFamily="2" charset="2"/>
              <a:buChar char="à"/>
            </a:pPr>
            <a:r>
              <a:rPr lang="cs-CZ" altLang="en-US" sz="1800" dirty="0">
                <a:solidFill>
                  <a:prstClr val="black"/>
                </a:solidFill>
                <a:latin typeface="Calibri" pitchFamily="34" charset="0"/>
                <a:cs typeface="Calibri" pitchFamily="34" charset="0"/>
              </a:rPr>
              <a:t>   používá se spíše v </a:t>
            </a:r>
            <a:r>
              <a:rPr lang="cs-CZ" altLang="en-US" sz="1800" dirty="0" smtClean="0">
                <a:solidFill>
                  <a:prstClr val="black"/>
                </a:solidFill>
                <a:latin typeface="Calibri" pitchFamily="34" charset="0"/>
                <a:cs typeface="Calibri" pitchFamily="34" charset="0"/>
              </a:rPr>
              <a:t>klasické mikrobiologii</a:t>
            </a:r>
            <a:r>
              <a:rPr lang="cs-CZ" altLang="en-US" sz="1800" dirty="0">
                <a:solidFill>
                  <a:prstClr val="black"/>
                </a:solidFill>
                <a:latin typeface="Calibri" pitchFamily="34" charset="0"/>
                <a:cs typeface="Calibri" pitchFamily="34" charset="0"/>
              </a:rPr>
              <a:t>, nikoli v mikrobiální ekologii</a:t>
            </a:r>
            <a:endParaRPr lang="en-US" altLang="en-US" sz="1800" dirty="0">
              <a:solidFill>
                <a:srgbClr val="C0504D"/>
              </a:solidFill>
              <a:latin typeface="Calibri" pitchFamily="34" charset="0"/>
              <a:cs typeface="Calibri" pitchFamily="34" charset="0"/>
            </a:endParaRPr>
          </a:p>
        </p:txBody>
      </p:sp>
    </p:spTree>
    <p:extLst>
      <p:ext uri="{BB962C8B-B14F-4D97-AF65-F5344CB8AC3E}">
        <p14:creationId xmlns:p14="http://schemas.microsoft.com/office/powerpoint/2010/main" val="2905730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57978"/>
            <a:ext cx="3208049" cy="363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7"/>
            <a:ext cx="4208607" cy="362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573016"/>
            <a:ext cx="7226895" cy="281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347787" y="37923"/>
            <a:ext cx="847452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latin typeface="Tahoma" pitchFamily="34" charset="0"/>
              </a:rPr>
              <a:t>G</a:t>
            </a:r>
            <a:r>
              <a:rPr lang="cs-CZ" altLang="ko-KR" baseline="30000" dirty="0">
                <a:solidFill>
                  <a:prstClr val="black"/>
                </a:solidFill>
                <a:latin typeface="Tahoma" pitchFamily="34" charset="0"/>
              </a:rPr>
              <a:t>+</a:t>
            </a:r>
            <a:r>
              <a:rPr lang="cs-CZ" altLang="ko-KR" dirty="0">
                <a:solidFill>
                  <a:prstClr val="black"/>
                </a:solidFill>
                <a:latin typeface="Tahoma" pitchFamily="34" charset="0"/>
              </a:rPr>
              <a:t> = </a:t>
            </a:r>
            <a:r>
              <a:rPr lang="cs-CZ" altLang="ko-KR" dirty="0" smtClean="0">
                <a:solidFill>
                  <a:prstClr val="black"/>
                </a:solidFill>
                <a:latin typeface="Tahoma" pitchFamily="34" charset="0"/>
              </a:rPr>
              <a:t>modro-fialová barva (</a:t>
            </a:r>
            <a:r>
              <a:rPr lang="cs-CZ" altLang="ko-KR" dirty="0" err="1" smtClean="0">
                <a:solidFill>
                  <a:prstClr val="black"/>
                </a:solidFill>
                <a:latin typeface="Tahoma" pitchFamily="34" charset="0"/>
              </a:rPr>
              <a:t>crystal</a:t>
            </a:r>
            <a:r>
              <a:rPr lang="cs-CZ" altLang="ko-KR" dirty="0" smtClean="0">
                <a:solidFill>
                  <a:prstClr val="black"/>
                </a:solidFill>
                <a:latin typeface="Tahoma" pitchFamily="34" charset="0"/>
              </a:rPr>
              <a:t> </a:t>
            </a:r>
            <a:r>
              <a:rPr lang="cs-CZ" altLang="ko-KR" dirty="0">
                <a:solidFill>
                  <a:prstClr val="black"/>
                </a:solidFill>
                <a:latin typeface="Tahoma" pitchFamily="34" charset="0"/>
              </a:rPr>
              <a:t>violet)      G</a:t>
            </a:r>
            <a:r>
              <a:rPr lang="cs-CZ" altLang="ko-KR" baseline="30000" dirty="0">
                <a:solidFill>
                  <a:prstClr val="black"/>
                </a:solidFill>
                <a:latin typeface="Tahoma" pitchFamily="34" charset="0"/>
              </a:rPr>
              <a:t>-</a:t>
            </a:r>
            <a:r>
              <a:rPr lang="cs-CZ" altLang="ko-KR" dirty="0">
                <a:solidFill>
                  <a:prstClr val="black"/>
                </a:solidFill>
                <a:latin typeface="Tahoma" pitchFamily="34" charset="0"/>
              </a:rPr>
              <a:t> = </a:t>
            </a:r>
            <a:r>
              <a:rPr lang="cs-CZ" altLang="ko-KR" dirty="0" smtClean="0">
                <a:solidFill>
                  <a:prstClr val="black"/>
                </a:solidFill>
                <a:latin typeface="Tahoma" pitchFamily="34" charset="0"/>
              </a:rPr>
              <a:t>červená barva (</a:t>
            </a:r>
            <a:r>
              <a:rPr lang="cs-CZ" altLang="ko-KR" dirty="0" err="1" smtClean="0">
                <a:solidFill>
                  <a:prstClr val="black"/>
                </a:solidFill>
                <a:latin typeface="Tahoma" pitchFamily="34" charset="0"/>
              </a:rPr>
              <a:t>safranin</a:t>
            </a:r>
            <a:r>
              <a:rPr lang="cs-CZ" altLang="ko-KR" dirty="0">
                <a:solidFill>
                  <a:prstClr val="black"/>
                </a:solidFill>
                <a:latin typeface="Tahoma" pitchFamily="34" charset="0"/>
              </a:rPr>
              <a:t>)</a:t>
            </a:r>
          </a:p>
        </p:txBody>
      </p:sp>
    </p:spTree>
    <p:extLst>
      <p:ext uri="{BB962C8B-B14F-4D97-AF65-F5344CB8AC3E}">
        <p14:creationId xmlns:p14="http://schemas.microsoft.com/office/powerpoint/2010/main" val="54640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32656"/>
            <a:ext cx="4138239" cy="555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kenovat0063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5013176"/>
            <a:ext cx="8229600" cy="174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757911" y="637791"/>
            <a:ext cx="720080" cy="369332"/>
          </a:xfrm>
          <a:prstGeom prst="rect">
            <a:avLst/>
          </a:prstGeom>
          <a:noFill/>
        </p:spPr>
        <p:txBody>
          <a:bodyPr wrap="square" rtlCol="0">
            <a:spAutoFit/>
          </a:bodyPr>
          <a:lstStyle/>
          <a:p>
            <a:r>
              <a:rPr lang="cs-CZ" b="1" dirty="0" smtClean="0">
                <a:solidFill>
                  <a:prstClr val="black"/>
                </a:solidFill>
              </a:rPr>
              <a:t>G-</a:t>
            </a:r>
            <a:endParaRPr lang="en-GB" b="1" dirty="0">
              <a:solidFill>
                <a:prstClr val="black"/>
              </a:solidFill>
            </a:endParaRPr>
          </a:p>
        </p:txBody>
      </p:sp>
      <p:sp>
        <p:nvSpPr>
          <p:cNvPr id="6" name="TextovéPole 5"/>
          <p:cNvSpPr txBox="1"/>
          <p:nvPr/>
        </p:nvSpPr>
        <p:spPr>
          <a:xfrm>
            <a:off x="2524468" y="628600"/>
            <a:ext cx="720080" cy="369332"/>
          </a:xfrm>
          <a:prstGeom prst="rect">
            <a:avLst/>
          </a:prstGeom>
          <a:noFill/>
        </p:spPr>
        <p:txBody>
          <a:bodyPr wrap="square" rtlCol="0">
            <a:spAutoFit/>
          </a:bodyPr>
          <a:lstStyle/>
          <a:p>
            <a:r>
              <a:rPr lang="cs-CZ" b="1" dirty="0" smtClean="0">
                <a:solidFill>
                  <a:prstClr val="black"/>
                </a:solidFill>
              </a:rPr>
              <a:t>G+</a:t>
            </a:r>
            <a:endParaRPr lang="en-GB" b="1" dirty="0">
              <a:solidFill>
                <a:prstClr val="black"/>
              </a:solidFill>
            </a:endParaRPr>
          </a:p>
        </p:txBody>
      </p:sp>
    </p:spTree>
    <p:extLst>
      <p:ext uri="{BB962C8B-B14F-4D97-AF65-F5344CB8AC3E}">
        <p14:creationId xmlns:p14="http://schemas.microsoft.com/office/powerpoint/2010/main" val="1653023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56" descr="DG 001a"/>
          <p:cNvPicPr>
            <a:picLocks noChangeAspect="1" noChangeArrowheads="1"/>
          </p:cNvPicPr>
          <p:nvPr/>
        </p:nvPicPr>
        <p:blipFill>
          <a:blip r:embed="rId2">
            <a:extLst>
              <a:ext uri="{28A0092B-C50C-407E-A947-70E740481C1C}">
                <a14:useLocalDpi xmlns:a14="http://schemas.microsoft.com/office/drawing/2010/main" val="0"/>
              </a:ext>
            </a:extLst>
          </a:blip>
          <a:srcRect b="12431"/>
          <a:stretch>
            <a:fillRect/>
          </a:stretch>
        </p:blipFill>
        <p:spPr bwMode="auto">
          <a:xfrm>
            <a:off x="684213" y="476250"/>
            <a:ext cx="76327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bdélník 2"/>
          <p:cNvSpPr>
            <a:spLocks noChangeArrowheads="1"/>
          </p:cNvSpPr>
          <p:nvPr/>
        </p:nvSpPr>
        <p:spPr bwMode="auto">
          <a:xfrm>
            <a:off x="755650" y="5445125"/>
            <a:ext cx="77041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a:solidFill>
                  <a:prstClr val="black"/>
                </a:solidFill>
              </a:rPr>
              <a:t>Evoluce domény Bacteria  založená na analýzách 16S rRNA genů vedla k odlišení cca 80 kmenů., včetně kmenů známých pouze z environmentálních sekvencí.  Největší kmen, který zahrnuje všechny známé formy mikrobiální fyziologie a patří sem zároveň většina známých bakterií z oblasti medicíny, průmyslu a zemědělství jsou </a:t>
            </a:r>
            <a:r>
              <a:rPr lang="cs-CZ" altLang="en-US" sz="1400" i="1">
                <a:solidFill>
                  <a:prstClr val="black"/>
                </a:solidFill>
              </a:rPr>
              <a:t>Proteobacteria</a:t>
            </a:r>
            <a:r>
              <a:rPr lang="cs-CZ" altLang="en-US" sz="1400">
                <a:solidFill>
                  <a:prstClr val="black"/>
                </a:solidFill>
              </a:rPr>
              <a:t> (podle Madigan et al. 2012).</a:t>
            </a:r>
          </a:p>
        </p:txBody>
      </p:sp>
    </p:spTree>
    <p:extLst>
      <p:ext uri="{BB962C8B-B14F-4D97-AF65-F5344CB8AC3E}">
        <p14:creationId xmlns:p14="http://schemas.microsoft.com/office/powerpoint/2010/main" val="1729669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can01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8288"/>
            <a:ext cx="72390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Oval 3"/>
          <p:cNvSpPr>
            <a:spLocks noChangeArrowheads="1"/>
          </p:cNvSpPr>
          <p:nvPr/>
        </p:nvSpPr>
        <p:spPr bwMode="auto">
          <a:xfrm rot="1284926">
            <a:off x="955675" y="2520950"/>
            <a:ext cx="3048000" cy="21336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59396" name="Oval 4"/>
          <p:cNvSpPr>
            <a:spLocks noChangeArrowheads="1"/>
          </p:cNvSpPr>
          <p:nvPr/>
        </p:nvSpPr>
        <p:spPr bwMode="auto">
          <a:xfrm rot="-792654">
            <a:off x="3275013" y="250825"/>
            <a:ext cx="647700" cy="3529013"/>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Tree>
    <p:extLst>
      <p:ext uri="{BB962C8B-B14F-4D97-AF65-F5344CB8AC3E}">
        <p14:creationId xmlns:p14="http://schemas.microsoft.com/office/powerpoint/2010/main" val="2346927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5074" y="404664"/>
            <a:ext cx="8229600" cy="4525963"/>
          </a:xfrm>
        </p:spPr>
        <p:txBody>
          <a:bodyPr>
            <a:normAutofit/>
          </a:bodyPr>
          <a:lstStyle/>
          <a:p>
            <a:pPr lvl="0"/>
            <a:r>
              <a:rPr lang="cs-CZ" sz="1600" dirty="0">
                <a:solidFill>
                  <a:prstClr val="black"/>
                </a:solidFill>
              </a:rPr>
              <a:t>cca 3 </a:t>
            </a:r>
            <a:r>
              <a:rPr lang="cs-CZ" sz="1600" dirty="0" err="1">
                <a:solidFill>
                  <a:prstClr val="black"/>
                </a:solidFill>
              </a:rPr>
              <a:t>mld</a:t>
            </a:r>
            <a:r>
              <a:rPr lang="cs-CZ" sz="1600" dirty="0">
                <a:solidFill>
                  <a:prstClr val="black"/>
                </a:solidFill>
              </a:rPr>
              <a:t> let zpět se objevuje </a:t>
            </a:r>
            <a:r>
              <a:rPr lang="cs-CZ" sz="1600" b="1" dirty="0" err="1" smtClean="0">
                <a:solidFill>
                  <a:prstClr val="black"/>
                </a:solidFill>
              </a:rPr>
              <a:t>anoxigenní</a:t>
            </a:r>
            <a:r>
              <a:rPr lang="cs-CZ" sz="1600" b="1" dirty="0" smtClean="0">
                <a:solidFill>
                  <a:prstClr val="black"/>
                </a:solidFill>
              </a:rPr>
              <a:t> </a:t>
            </a:r>
            <a:r>
              <a:rPr lang="cs-CZ" sz="1600" b="1" dirty="0">
                <a:solidFill>
                  <a:prstClr val="black"/>
                </a:solidFill>
              </a:rPr>
              <a:t>fotosyntéza</a:t>
            </a:r>
            <a:r>
              <a:rPr lang="cs-CZ" sz="1600" dirty="0">
                <a:solidFill>
                  <a:prstClr val="black"/>
                </a:solidFill>
              </a:rPr>
              <a:t>, využívá sluneční světlo k aktivaci  proteinů podobných </a:t>
            </a:r>
            <a:r>
              <a:rPr lang="cs-CZ" sz="1600" b="1" dirty="0" err="1">
                <a:solidFill>
                  <a:prstClr val="black"/>
                </a:solidFill>
              </a:rPr>
              <a:t>bakteriorhodopsinu</a:t>
            </a:r>
            <a:r>
              <a:rPr lang="cs-CZ" sz="1600" dirty="0">
                <a:solidFill>
                  <a:prstClr val="black"/>
                </a:solidFill>
              </a:rPr>
              <a:t>, který pumpuje ionty přes buněčnou </a:t>
            </a:r>
            <a:r>
              <a:rPr lang="cs-CZ" sz="1600" dirty="0" smtClean="0">
                <a:solidFill>
                  <a:prstClr val="black"/>
                </a:solidFill>
              </a:rPr>
              <a:t>membránu</a:t>
            </a:r>
          </a:p>
          <a:p>
            <a:pPr lvl="0"/>
            <a:endParaRPr lang="cs-CZ" sz="1600" dirty="0">
              <a:solidFill>
                <a:prstClr val="black"/>
              </a:solidFill>
            </a:endParaRPr>
          </a:p>
          <a:p>
            <a:pPr lvl="0"/>
            <a:r>
              <a:rPr lang="cs-CZ" sz="1600" dirty="0">
                <a:solidFill>
                  <a:prstClr val="black"/>
                </a:solidFill>
              </a:rPr>
              <a:t>následuje </a:t>
            </a:r>
            <a:r>
              <a:rPr lang="cs-CZ" sz="1600" dirty="0" err="1" smtClean="0">
                <a:solidFill>
                  <a:prstClr val="black"/>
                </a:solidFill>
              </a:rPr>
              <a:t>anoxigenní</a:t>
            </a:r>
            <a:r>
              <a:rPr lang="cs-CZ" sz="1600" dirty="0" smtClean="0">
                <a:solidFill>
                  <a:prstClr val="black"/>
                </a:solidFill>
              </a:rPr>
              <a:t> </a:t>
            </a:r>
            <a:r>
              <a:rPr lang="en-GB" sz="1600" dirty="0" smtClean="0"/>
              <a:t>(</a:t>
            </a:r>
            <a:r>
              <a:rPr lang="en-GB" sz="1600" dirty="0" err="1" smtClean="0"/>
              <a:t>kyslík</a:t>
            </a:r>
            <a:r>
              <a:rPr lang="en-GB" sz="1600" dirty="0" smtClean="0"/>
              <a:t> </a:t>
            </a:r>
            <a:r>
              <a:rPr lang="en-GB" sz="1600" dirty="0" err="1"/>
              <a:t>nevzniká</a:t>
            </a:r>
            <a:r>
              <a:rPr lang="en-GB" sz="1600" dirty="0"/>
              <a:t> </a:t>
            </a:r>
            <a:r>
              <a:rPr lang="cs-CZ" sz="1600" dirty="0"/>
              <a:t> </a:t>
            </a:r>
            <a:r>
              <a:rPr lang="cs-CZ" sz="1600" dirty="0" smtClean="0"/>
              <a:t>a do reakce nevstup</a:t>
            </a:r>
            <a:r>
              <a:rPr lang="en-GB" sz="1600" dirty="0" err="1" smtClean="0"/>
              <a:t>uje</a:t>
            </a:r>
            <a:r>
              <a:rPr lang="en-GB" sz="1600" dirty="0" smtClean="0"/>
              <a:t> </a:t>
            </a:r>
            <a:r>
              <a:rPr lang="en-GB" sz="1600" dirty="0" err="1" smtClean="0"/>
              <a:t>voda</a:t>
            </a:r>
            <a:r>
              <a:rPr lang="cs-CZ" sz="1600" dirty="0" smtClean="0"/>
              <a:t> a výsledkem jsou </a:t>
            </a:r>
            <a:r>
              <a:rPr lang="cs-CZ" sz="1600" dirty="0" err="1" smtClean="0"/>
              <a:t>org</a:t>
            </a:r>
            <a:r>
              <a:rPr lang="cs-CZ" sz="1600" dirty="0" smtClean="0"/>
              <a:t>. sloučeniny</a:t>
            </a:r>
            <a:r>
              <a:rPr lang="en-GB" sz="1600" dirty="0" smtClean="0"/>
              <a:t>)</a:t>
            </a:r>
            <a:r>
              <a:rPr lang="cs-CZ" sz="1600" dirty="0" smtClean="0"/>
              <a:t> </a:t>
            </a:r>
            <a:r>
              <a:rPr lang="cs-CZ" sz="1600" dirty="0" smtClean="0">
                <a:solidFill>
                  <a:prstClr val="black"/>
                </a:solidFill>
              </a:rPr>
              <a:t>fotosyntéza </a:t>
            </a:r>
            <a:r>
              <a:rPr lang="cs-CZ" sz="1600" dirty="0">
                <a:solidFill>
                  <a:prstClr val="black"/>
                </a:solidFill>
              </a:rPr>
              <a:t>založená na </a:t>
            </a:r>
            <a:r>
              <a:rPr lang="cs-CZ" sz="1600" b="1" dirty="0">
                <a:solidFill>
                  <a:prstClr val="black"/>
                </a:solidFill>
              </a:rPr>
              <a:t>chlorofylu</a:t>
            </a:r>
            <a:r>
              <a:rPr lang="cs-CZ" sz="1600" dirty="0">
                <a:solidFill>
                  <a:prstClr val="black"/>
                </a:solidFill>
              </a:rPr>
              <a:t> – purpurové a zelené sirné bakterie (sirovodík jako zdroj </a:t>
            </a:r>
            <a:r>
              <a:rPr lang="cs-CZ" sz="1600" dirty="0" smtClean="0">
                <a:solidFill>
                  <a:prstClr val="black"/>
                </a:solidFill>
              </a:rPr>
              <a:t>elektronů)</a:t>
            </a:r>
          </a:p>
          <a:p>
            <a:pPr lvl="0"/>
            <a:endParaRPr lang="cs-CZ" sz="1600" dirty="0">
              <a:solidFill>
                <a:prstClr val="black"/>
              </a:solidFill>
            </a:endParaRPr>
          </a:p>
          <a:p>
            <a:pPr lvl="0"/>
            <a:r>
              <a:rPr lang="en-GB" sz="1600" dirty="0" err="1"/>
              <a:t>před</a:t>
            </a:r>
            <a:r>
              <a:rPr lang="en-GB" sz="1600" dirty="0"/>
              <a:t> 2,75 </a:t>
            </a:r>
            <a:r>
              <a:rPr lang="en-GB" sz="1600" dirty="0" err="1"/>
              <a:t>mld</a:t>
            </a:r>
            <a:r>
              <a:rPr lang="en-GB" sz="1600" dirty="0"/>
              <a:t> </a:t>
            </a:r>
            <a:r>
              <a:rPr lang="en-GB" sz="1600" dirty="0" err="1"/>
              <a:t>migrace</a:t>
            </a:r>
            <a:r>
              <a:rPr lang="en-GB" sz="1600" dirty="0"/>
              <a:t> </a:t>
            </a:r>
            <a:r>
              <a:rPr lang="en-GB" sz="1600" dirty="0" err="1"/>
              <a:t>mikroorganismů</a:t>
            </a:r>
            <a:r>
              <a:rPr lang="en-GB" sz="1600" dirty="0"/>
              <a:t> z </a:t>
            </a:r>
            <a:r>
              <a:rPr lang="en-GB" sz="1600" dirty="0" err="1"/>
              <a:t>moře</a:t>
            </a:r>
            <a:r>
              <a:rPr lang="en-GB" sz="1600" dirty="0"/>
              <a:t> </a:t>
            </a:r>
            <a:r>
              <a:rPr lang="en-GB" sz="1600" dirty="0" err="1"/>
              <a:t>na</a:t>
            </a:r>
            <a:r>
              <a:rPr lang="en-GB" sz="1600" dirty="0"/>
              <a:t> </a:t>
            </a:r>
            <a:r>
              <a:rPr lang="en-GB" sz="1600" dirty="0" err="1"/>
              <a:t>souš</a:t>
            </a:r>
            <a:r>
              <a:rPr lang="en-GB" sz="1600" dirty="0"/>
              <a:t> </a:t>
            </a:r>
            <a:endParaRPr lang="cs-CZ" sz="1600" dirty="0" smtClean="0"/>
          </a:p>
          <a:p>
            <a:pPr lvl="0"/>
            <a:endParaRPr lang="en-GB" sz="1600" dirty="0"/>
          </a:p>
          <a:p>
            <a:pPr lvl="0"/>
            <a:r>
              <a:rPr lang="en-GB" sz="1600" dirty="0" err="1"/>
              <a:t>sinice</a:t>
            </a:r>
            <a:r>
              <a:rPr lang="en-GB" sz="1600" dirty="0"/>
              <a:t> (</a:t>
            </a:r>
            <a:r>
              <a:rPr lang="en-GB" sz="1600" dirty="0" err="1"/>
              <a:t>cyanobakterie</a:t>
            </a:r>
            <a:r>
              <a:rPr lang="en-GB" sz="1600" dirty="0"/>
              <a:t>) </a:t>
            </a:r>
            <a:r>
              <a:rPr lang="en-GB" sz="1600" dirty="0" err="1"/>
              <a:t>schopné</a:t>
            </a:r>
            <a:r>
              <a:rPr lang="en-GB" sz="1600" dirty="0"/>
              <a:t> </a:t>
            </a:r>
            <a:r>
              <a:rPr lang="en-GB" sz="1600" dirty="0" err="1"/>
              <a:t>oxigenní</a:t>
            </a:r>
            <a:r>
              <a:rPr lang="en-GB" sz="1600" dirty="0"/>
              <a:t> </a:t>
            </a:r>
            <a:r>
              <a:rPr lang="en-GB" sz="1600" dirty="0" err="1"/>
              <a:t>fotosyntézy</a:t>
            </a:r>
            <a:r>
              <a:rPr lang="en-GB" sz="1600" dirty="0"/>
              <a:t> </a:t>
            </a:r>
            <a:r>
              <a:rPr lang="en-GB" sz="1600" dirty="0" err="1"/>
              <a:t>začaly</a:t>
            </a:r>
            <a:r>
              <a:rPr lang="en-GB" sz="1600" dirty="0"/>
              <a:t> </a:t>
            </a:r>
            <a:r>
              <a:rPr lang="en-GB" sz="1600" dirty="0" err="1"/>
              <a:t>vytvářet</a:t>
            </a:r>
            <a:r>
              <a:rPr lang="en-GB" sz="1600" dirty="0"/>
              <a:t> </a:t>
            </a:r>
            <a:r>
              <a:rPr lang="en-GB" sz="1600" dirty="0" err="1"/>
              <a:t>aerobní</a:t>
            </a:r>
            <a:r>
              <a:rPr lang="en-GB" sz="1600" dirty="0"/>
              <a:t> </a:t>
            </a:r>
            <a:r>
              <a:rPr lang="en-GB" sz="1600" dirty="0" err="1"/>
              <a:t>prostředí</a:t>
            </a:r>
            <a:r>
              <a:rPr lang="en-GB" sz="1600" dirty="0"/>
              <a:t> </a:t>
            </a:r>
            <a:r>
              <a:rPr lang="en-GB" sz="1600" dirty="0" err="1"/>
              <a:t>tím</a:t>
            </a:r>
            <a:r>
              <a:rPr lang="en-GB" sz="1600" dirty="0"/>
              <a:t>, </a:t>
            </a:r>
            <a:r>
              <a:rPr lang="en-GB" sz="1600" dirty="0" err="1"/>
              <a:t>že</a:t>
            </a:r>
            <a:r>
              <a:rPr lang="en-GB" sz="1600" dirty="0"/>
              <a:t> </a:t>
            </a:r>
            <a:r>
              <a:rPr lang="en-GB" sz="1600" dirty="0" err="1"/>
              <a:t>uvolňovaly</a:t>
            </a:r>
            <a:r>
              <a:rPr lang="en-GB" sz="1600" dirty="0"/>
              <a:t> </a:t>
            </a:r>
            <a:r>
              <a:rPr lang="en-GB" sz="1600" dirty="0" err="1"/>
              <a:t>kyslík</a:t>
            </a:r>
            <a:r>
              <a:rPr lang="en-GB" sz="1600" dirty="0"/>
              <a:t> do </a:t>
            </a:r>
            <a:r>
              <a:rPr lang="en-GB" sz="1600" dirty="0" err="1"/>
              <a:t>vody</a:t>
            </a:r>
            <a:r>
              <a:rPr lang="en-GB" sz="1600" dirty="0"/>
              <a:t> a ten </a:t>
            </a:r>
            <a:r>
              <a:rPr lang="en-GB" sz="1600" dirty="0" err="1"/>
              <a:t>unikal</a:t>
            </a:r>
            <a:r>
              <a:rPr lang="en-GB" sz="1600" dirty="0"/>
              <a:t> do  </a:t>
            </a:r>
            <a:r>
              <a:rPr lang="en-GB" sz="1600" dirty="0" err="1"/>
              <a:t>atmosféry</a:t>
            </a:r>
            <a:r>
              <a:rPr lang="en-GB" sz="1600" dirty="0"/>
              <a:t> ….</a:t>
            </a:r>
            <a:r>
              <a:rPr lang="en-GB" sz="1600" dirty="0" err="1"/>
              <a:t>velká</a:t>
            </a:r>
            <a:r>
              <a:rPr lang="en-GB" sz="1600" dirty="0"/>
              <a:t> </a:t>
            </a:r>
            <a:r>
              <a:rPr lang="en-GB" sz="1600" dirty="0" err="1"/>
              <a:t>kyslíková</a:t>
            </a:r>
            <a:r>
              <a:rPr lang="en-GB" sz="1600" dirty="0"/>
              <a:t> </a:t>
            </a:r>
            <a:r>
              <a:rPr lang="en-GB" sz="1600" dirty="0" err="1"/>
              <a:t>událost</a:t>
            </a:r>
            <a:r>
              <a:rPr lang="en-GB" sz="1600" dirty="0"/>
              <a:t>….</a:t>
            </a:r>
          </a:p>
          <a:p>
            <a:pPr lvl="0"/>
            <a:endParaRPr lang="en-GB" sz="1600" dirty="0"/>
          </a:p>
          <a:p>
            <a:pPr lvl="0"/>
            <a:endParaRPr lang="en-GB"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2616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402939"/>
            <a:ext cx="168275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1" y="4746908"/>
            <a:ext cx="21526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773793" y="6531382"/>
            <a:ext cx="1925527" cy="261610"/>
          </a:xfrm>
          <a:prstGeom prst="rect">
            <a:avLst/>
          </a:prstGeom>
        </p:spPr>
        <p:txBody>
          <a:bodyPr wrap="none">
            <a:spAutoFit/>
          </a:bodyPr>
          <a:lstStyle/>
          <a:p>
            <a:r>
              <a:rPr lang="en-GB" sz="1100" i="1" dirty="0" err="1"/>
              <a:t>Chlorobium</a:t>
            </a:r>
            <a:r>
              <a:rPr lang="en-GB" sz="1100" i="1" dirty="0"/>
              <a:t> </a:t>
            </a:r>
            <a:r>
              <a:rPr lang="en-GB" sz="1100" i="1" dirty="0" err="1" smtClean="0"/>
              <a:t>ferrooxidans</a:t>
            </a:r>
            <a:r>
              <a:rPr lang="cs-CZ" sz="1100" i="1" dirty="0" smtClean="0"/>
              <a:t> - </a:t>
            </a:r>
            <a:r>
              <a:rPr lang="cs-CZ" sz="1100" i="1" dirty="0" err="1" smtClean="0"/>
              <a:t>like</a:t>
            </a:r>
            <a:r>
              <a:rPr lang="en-GB" sz="1100" dirty="0" smtClean="0"/>
              <a:t> </a:t>
            </a:r>
            <a:endParaRPr lang="en-GB" sz="1100" dirty="0"/>
          </a:p>
        </p:txBody>
      </p:sp>
      <p:sp>
        <p:nvSpPr>
          <p:cNvPr id="5" name="TextovéPole 4"/>
          <p:cNvSpPr txBox="1"/>
          <p:nvPr/>
        </p:nvSpPr>
        <p:spPr>
          <a:xfrm>
            <a:off x="971600" y="6302425"/>
            <a:ext cx="2544192" cy="307777"/>
          </a:xfrm>
          <a:prstGeom prst="rect">
            <a:avLst/>
          </a:prstGeom>
          <a:noFill/>
        </p:spPr>
        <p:txBody>
          <a:bodyPr wrap="square" rtlCol="0">
            <a:spAutoFit/>
          </a:bodyPr>
          <a:lstStyle/>
          <a:p>
            <a:r>
              <a:rPr lang="cs-CZ" sz="1400" i="1" dirty="0" err="1" smtClean="0"/>
              <a:t>Chromatiaceae</a:t>
            </a:r>
            <a:endParaRPr lang="en-GB" sz="1400" i="1" dirty="0"/>
          </a:p>
        </p:txBody>
      </p:sp>
      <p:sp>
        <p:nvSpPr>
          <p:cNvPr id="8" name="TextovéPole 7"/>
          <p:cNvSpPr txBox="1"/>
          <p:nvPr/>
        </p:nvSpPr>
        <p:spPr>
          <a:xfrm>
            <a:off x="4211960" y="6390489"/>
            <a:ext cx="1800200" cy="307777"/>
          </a:xfrm>
          <a:prstGeom prst="rect">
            <a:avLst/>
          </a:prstGeom>
          <a:noFill/>
        </p:spPr>
        <p:txBody>
          <a:bodyPr wrap="square" rtlCol="0">
            <a:spAutoFit/>
          </a:bodyPr>
          <a:lstStyle/>
          <a:p>
            <a:r>
              <a:rPr lang="cs-CZ" sz="1400" i="1" dirty="0" err="1" smtClean="0"/>
              <a:t>Chlorobiacea</a:t>
            </a:r>
            <a:endParaRPr lang="en-GB" sz="1400" i="1" dirty="0"/>
          </a:p>
        </p:txBody>
      </p:sp>
    </p:spTree>
    <p:extLst>
      <p:ext uri="{BB962C8B-B14F-4D97-AF65-F5344CB8AC3E}">
        <p14:creationId xmlns:p14="http://schemas.microsoft.com/office/powerpoint/2010/main" val="4260116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86629" y="163577"/>
            <a:ext cx="5082109"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Alphaproteobacteria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zahrnují řadu </a:t>
            </a:r>
            <a:r>
              <a:rPr lang="cs-CZ" altLang="en-US" sz="1400" dirty="0" err="1">
                <a:solidFill>
                  <a:prstClr val="black"/>
                </a:solidFill>
                <a:latin typeface="Calibri"/>
              </a:rPr>
              <a:t>oligotrofů</a:t>
            </a:r>
            <a:endParaRPr lang="cs-CZ" altLang="en-US" sz="14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 symbioticky rostlin i zvířat (r. </a:t>
            </a:r>
            <a:r>
              <a:rPr lang="cs-CZ" altLang="en-US" sz="1400" dirty="0" err="1">
                <a:solidFill>
                  <a:prstClr val="black"/>
                </a:solidFill>
                <a:latin typeface="Calibri"/>
              </a:rPr>
              <a:t>Rhizobium</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nebezpečné patogeny ( </a:t>
            </a:r>
            <a:r>
              <a:rPr lang="cs-CZ" altLang="en-US" sz="1400" dirty="0" err="1">
                <a:solidFill>
                  <a:prstClr val="black"/>
                </a:solidFill>
                <a:latin typeface="Calibri"/>
              </a:rPr>
              <a:t>Rickettsiaceae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a:t>
            </a:r>
            <a:r>
              <a:rPr lang="cs-CZ" altLang="en-US" sz="1400" dirty="0" err="1">
                <a:solidFill>
                  <a:prstClr val="black"/>
                </a:solidFill>
                <a:latin typeface="Calibri"/>
              </a:rPr>
              <a:t>Methylobacterium</a:t>
            </a:r>
            <a:endParaRPr lang="en-US" altLang="en-US" sz="1400" dirty="0">
              <a:solidFill>
                <a:prstClr val="black"/>
              </a:solidFill>
              <a:latin typeface="Calibri"/>
            </a:endParaRPr>
          </a:p>
        </p:txBody>
      </p:sp>
      <p:sp>
        <p:nvSpPr>
          <p:cNvPr id="60419" name="Rectangle 3"/>
          <p:cNvSpPr>
            <a:spLocks noChangeArrowheads="1"/>
          </p:cNvSpPr>
          <p:nvPr/>
        </p:nvSpPr>
        <p:spPr bwMode="auto">
          <a:xfrm>
            <a:off x="256492" y="1544856"/>
            <a:ext cx="5112246" cy="1169551"/>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400" dirty="0" err="1">
                <a:solidFill>
                  <a:prstClr val="black"/>
                </a:solidFill>
                <a:latin typeface="Calibri"/>
              </a:rPr>
              <a:t>Betaproteobacteria</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dominantní složka sladkovodního prostředí</a:t>
            </a:r>
          </a:p>
          <a:p>
            <a:pPr eaLnBrk="1" hangingPunct="1">
              <a:spcBef>
                <a:spcPct val="0"/>
              </a:spcBef>
              <a:buFontTx/>
              <a:buNone/>
            </a:pPr>
            <a:r>
              <a:rPr lang="cs-CZ" altLang="en-US" sz="1400" dirty="0">
                <a:solidFill>
                  <a:prstClr val="black"/>
                </a:solidFill>
                <a:latin typeface="Calibri"/>
              </a:rPr>
              <a:t> metabolická diverzita – aerobní, </a:t>
            </a:r>
            <a:r>
              <a:rPr lang="cs-CZ" altLang="en-US" sz="1400" dirty="0" err="1">
                <a:solidFill>
                  <a:prstClr val="black"/>
                </a:solidFill>
                <a:latin typeface="Calibri"/>
              </a:rPr>
              <a:t>chemolitotrofní</a:t>
            </a:r>
            <a:r>
              <a:rPr lang="cs-CZ" altLang="en-US" sz="1400" dirty="0">
                <a:solidFill>
                  <a:prstClr val="black"/>
                </a:solidFill>
                <a:latin typeface="Calibri"/>
              </a:rPr>
              <a:t>, </a:t>
            </a:r>
            <a:r>
              <a:rPr lang="cs-CZ" altLang="en-US" sz="1400" dirty="0" err="1">
                <a:solidFill>
                  <a:prstClr val="black"/>
                </a:solidFill>
                <a:latin typeface="Calibri"/>
              </a:rPr>
              <a:t>fototrofní</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tendence </a:t>
            </a:r>
            <a:r>
              <a:rPr lang="cs-CZ" altLang="en-US" sz="1400" dirty="0" err="1">
                <a:solidFill>
                  <a:prstClr val="black"/>
                </a:solidFill>
                <a:latin typeface="Calibri"/>
              </a:rPr>
              <a:t>utilizovat</a:t>
            </a:r>
            <a:r>
              <a:rPr lang="cs-CZ" altLang="en-US" sz="1400" dirty="0">
                <a:solidFill>
                  <a:prstClr val="black"/>
                </a:solidFill>
                <a:latin typeface="Calibri"/>
              </a:rPr>
              <a:t> substráty vznikající anaerob. dekompozicí</a:t>
            </a:r>
          </a:p>
          <a:p>
            <a:pPr eaLnBrk="1" hangingPunct="1">
              <a:spcBef>
                <a:spcPct val="0"/>
              </a:spcBef>
              <a:buFontTx/>
              <a:buNone/>
            </a:pPr>
            <a:r>
              <a:rPr lang="cs-CZ" altLang="en-US" sz="1400" dirty="0">
                <a:solidFill>
                  <a:prstClr val="black"/>
                </a:solidFill>
                <a:latin typeface="Calibri"/>
              </a:rPr>
              <a:t>patogeny ( </a:t>
            </a:r>
            <a:r>
              <a:rPr lang="cs-CZ" altLang="en-US" sz="1400" dirty="0" err="1">
                <a:solidFill>
                  <a:prstClr val="black"/>
                </a:solidFill>
                <a:latin typeface="Calibri"/>
              </a:rPr>
              <a:t>Neisseriaceae</a:t>
            </a:r>
            <a:r>
              <a:rPr lang="cs-CZ" altLang="en-US" sz="1400" dirty="0">
                <a:solidFill>
                  <a:prstClr val="black"/>
                </a:solidFill>
                <a:latin typeface="Calibri"/>
              </a:rPr>
              <a:t> </a:t>
            </a:r>
            <a:r>
              <a:rPr lang="cs-CZ" altLang="en-US" sz="1400" dirty="0" err="1">
                <a:solidFill>
                  <a:prstClr val="black"/>
                </a:solidFill>
                <a:latin typeface="Calibri"/>
              </a:rPr>
              <a:t>gonorrheoa</a:t>
            </a:r>
            <a:r>
              <a:rPr lang="cs-CZ" altLang="en-US" sz="1400" dirty="0">
                <a:solidFill>
                  <a:prstClr val="black"/>
                </a:solidFill>
                <a:latin typeface="Calibri"/>
              </a:rPr>
              <a:t> </a:t>
            </a:r>
            <a:r>
              <a:rPr lang="cs-CZ" altLang="en-US" sz="1400" dirty="0">
                <a:solidFill>
                  <a:prstClr val="black"/>
                </a:solidFill>
              </a:rPr>
              <a:t>)</a:t>
            </a:r>
          </a:p>
        </p:txBody>
      </p:sp>
      <p:sp>
        <p:nvSpPr>
          <p:cNvPr id="60421" name="Rectangle 6"/>
          <p:cNvSpPr>
            <a:spLocks noChangeArrowheads="1"/>
          </p:cNvSpPr>
          <p:nvPr/>
        </p:nvSpPr>
        <p:spPr bwMode="auto">
          <a:xfrm>
            <a:off x="233415" y="2958769"/>
            <a:ext cx="5112816" cy="984885"/>
          </a:xfrm>
          <a:prstGeom prst="rect">
            <a:avLst/>
          </a:prstGeom>
          <a:solidFill>
            <a:schemeClr val="bg1"/>
          </a:solidFill>
          <a:ln>
            <a:noFill/>
          </a:ln>
          <a:effectLs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cs typeface="Times New Roman" pitchFamily="18" charset="0"/>
              </a:rPr>
              <a:t> </a:t>
            </a:r>
            <a:r>
              <a:rPr lang="en-US" altLang="en-US" sz="1600" dirty="0" err="1">
                <a:solidFill>
                  <a:prstClr val="black"/>
                </a:solidFill>
                <a:latin typeface="Calibri"/>
                <a:cs typeface="Times New Roman" pitchFamily="18" charset="0"/>
              </a:rPr>
              <a:t>Gammaproteobacteria</a:t>
            </a:r>
            <a:endParaRPr lang="cs-CZ" altLang="en-US" sz="1600" dirty="0">
              <a:solidFill>
                <a:prstClr val="black"/>
              </a:solidFill>
              <a:latin typeface="Calibri"/>
              <a:cs typeface="Times New Roman" pitchFamily="18" charset="0"/>
            </a:endParaRPr>
          </a:p>
          <a:p>
            <a:pPr eaLnBrk="1" hangingPunct="1">
              <a:spcBef>
                <a:spcPct val="0"/>
              </a:spcBef>
              <a:buFontTx/>
              <a:buNone/>
            </a:pPr>
            <a:r>
              <a:rPr lang="cs-CZ" altLang="en-US" sz="1400" dirty="0">
                <a:solidFill>
                  <a:prstClr val="black"/>
                </a:solidFill>
                <a:latin typeface="Calibri"/>
                <a:cs typeface="Times New Roman" pitchFamily="18" charset="0"/>
              </a:rPr>
              <a:t>- dominantní složky mořské vody a sedimentů</a:t>
            </a:r>
          </a:p>
          <a:p>
            <a:pPr eaLnBrk="1" hangingPunct="1">
              <a:spcBef>
                <a:spcPct val="0"/>
              </a:spcBef>
              <a:buFontTx/>
              <a:buChar char="-"/>
            </a:pPr>
            <a:r>
              <a:rPr lang="cs-CZ" altLang="en-US" sz="1400" dirty="0">
                <a:solidFill>
                  <a:prstClr val="black"/>
                </a:solidFill>
                <a:latin typeface="Calibri"/>
                <a:cs typeface="Times New Roman" pitchFamily="18" charset="0"/>
              </a:rPr>
              <a:t>fenotypově rozmanití zástupci </a:t>
            </a:r>
          </a:p>
          <a:p>
            <a:pPr eaLnBrk="1" hangingPunct="1">
              <a:spcBef>
                <a:spcPct val="0"/>
              </a:spcBef>
              <a:buFontTx/>
              <a:buChar char="-"/>
            </a:pPr>
            <a:r>
              <a:rPr lang="cs-CZ" altLang="en-US" sz="1400" dirty="0">
                <a:solidFill>
                  <a:prstClr val="black"/>
                </a:solidFill>
                <a:latin typeface="Calibri"/>
                <a:cs typeface="Times New Roman" pitchFamily="18" charset="0"/>
              </a:rPr>
              <a:t>foto- i </a:t>
            </a:r>
            <a:r>
              <a:rPr lang="cs-CZ" altLang="en-US" sz="1400" dirty="0" err="1">
                <a:solidFill>
                  <a:prstClr val="black"/>
                </a:solidFill>
                <a:latin typeface="Calibri"/>
                <a:cs typeface="Times New Roman" pitchFamily="18" charset="0"/>
              </a:rPr>
              <a:t>nefotosyntetizující</a:t>
            </a:r>
            <a:r>
              <a:rPr lang="cs-CZ" altLang="en-US" sz="1400" dirty="0">
                <a:solidFill>
                  <a:prstClr val="black"/>
                </a:solidFill>
                <a:latin typeface="Calibri"/>
                <a:cs typeface="Times New Roman" pitchFamily="18" charset="0"/>
              </a:rPr>
              <a:t>, aero- i anaerobní, </a:t>
            </a:r>
            <a:r>
              <a:rPr lang="cs-CZ" altLang="en-US" sz="1400" dirty="0" err="1">
                <a:solidFill>
                  <a:prstClr val="black"/>
                </a:solidFill>
                <a:latin typeface="Calibri"/>
                <a:cs typeface="Times New Roman" pitchFamily="18" charset="0"/>
              </a:rPr>
              <a:t>hetero</a:t>
            </a:r>
            <a:r>
              <a:rPr lang="cs-CZ" altLang="en-US" sz="1400" dirty="0">
                <a:solidFill>
                  <a:prstClr val="black"/>
                </a:solidFill>
                <a:latin typeface="Calibri"/>
                <a:cs typeface="Times New Roman" pitchFamily="18" charset="0"/>
              </a:rPr>
              <a:t>- i </a:t>
            </a:r>
            <a:r>
              <a:rPr lang="cs-CZ" altLang="en-US" sz="1400" dirty="0" err="1">
                <a:solidFill>
                  <a:prstClr val="black"/>
                </a:solidFill>
                <a:latin typeface="Calibri"/>
                <a:cs typeface="Times New Roman" pitchFamily="18" charset="0"/>
              </a:rPr>
              <a:t>fototrofní</a:t>
            </a:r>
            <a:endParaRPr lang="cs-CZ" altLang="en-US" sz="1400" dirty="0">
              <a:solidFill>
                <a:prstClr val="black"/>
              </a:solidFill>
              <a:latin typeface="Calibri"/>
              <a:cs typeface="Times New Roman" pitchFamily="18" charset="0"/>
            </a:endParaRPr>
          </a:p>
        </p:txBody>
      </p:sp>
      <p:sp>
        <p:nvSpPr>
          <p:cNvPr id="60422" name="Rectangle 7"/>
          <p:cNvSpPr>
            <a:spLocks noChangeArrowheads="1"/>
          </p:cNvSpPr>
          <p:nvPr/>
        </p:nvSpPr>
        <p:spPr bwMode="auto">
          <a:xfrm>
            <a:off x="255922" y="4149080"/>
            <a:ext cx="5112816" cy="984885"/>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Deltaproteobacteria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 fenotypově rozmanití zástupci </a:t>
            </a:r>
          </a:p>
          <a:p>
            <a:pPr eaLnBrk="1" hangingPunct="1">
              <a:spcBef>
                <a:spcPct val="0"/>
              </a:spcBef>
              <a:buFontTx/>
              <a:buChar char="-"/>
            </a:pPr>
            <a:r>
              <a:rPr lang="cs-CZ" altLang="en-US" sz="1400" dirty="0" err="1">
                <a:solidFill>
                  <a:prstClr val="black"/>
                </a:solidFill>
                <a:latin typeface="Calibri"/>
              </a:rPr>
              <a:t>chemoorgánotrofní</a:t>
            </a:r>
            <a:r>
              <a:rPr lang="cs-CZ" altLang="en-US" sz="1400" dirty="0">
                <a:solidFill>
                  <a:prstClr val="black"/>
                </a:solidFill>
                <a:latin typeface="Calibri"/>
              </a:rPr>
              <a:t> b., </a:t>
            </a:r>
            <a:r>
              <a:rPr lang="cs-CZ" altLang="en-US" sz="1400" dirty="0" err="1">
                <a:solidFill>
                  <a:prstClr val="black"/>
                </a:solidFill>
                <a:latin typeface="Calibri"/>
              </a:rPr>
              <a:t>bakter</a:t>
            </a:r>
            <a:r>
              <a:rPr lang="cs-CZ" altLang="en-US" sz="1400" dirty="0">
                <a:solidFill>
                  <a:prstClr val="black"/>
                </a:solidFill>
                <a:latin typeface="Calibri"/>
              </a:rPr>
              <a:t>. predátoři ( </a:t>
            </a:r>
            <a:r>
              <a:rPr lang="cs-CZ" altLang="en-US" sz="1400" dirty="0" err="1">
                <a:solidFill>
                  <a:prstClr val="black"/>
                </a:solidFill>
                <a:latin typeface="Calibri"/>
              </a:rPr>
              <a:t>mixotrofie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sulfátové a </a:t>
            </a:r>
            <a:r>
              <a:rPr lang="cs-CZ" altLang="en-US" sz="1400" dirty="0" err="1">
                <a:solidFill>
                  <a:prstClr val="black"/>
                </a:solidFill>
                <a:latin typeface="Calibri"/>
              </a:rPr>
              <a:t>sulfur</a:t>
            </a:r>
            <a:r>
              <a:rPr lang="cs-CZ" altLang="en-US" sz="1400" dirty="0">
                <a:solidFill>
                  <a:prstClr val="black"/>
                </a:solidFill>
                <a:latin typeface="Calibri"/>
              </a:rPr>
              <a:t>- redukující b.</a:t>
            </a:r>
          </a:p>
        </p:txBody>
      </p:sp>
      <p:sp>
        <p:nvSpPr>
          <p:cNvPr id="60423" name="Rectangle 8"/>
          <p:cNvSpPr>
            <a:spLocks noChangeArrowheads="1"/>
          </p:cNvSpPr>
          <p:nvPr/>
        </p:nvSpPr>
        <p:spPr bwMode="auto">
          <a:xfrm>
            <a:off x="255922" y="5268808"/>
            <a:ext cx="5112816" cy="984885"/>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smtClean="0">
                <a:solidFill>
                  <a:prstClr val="black"/>
                </a:solidFill>
                <a:latin typeface="Calibri"/>
              </a:rPr>
              <a:t>Epsilonproteobacteria</a:t>
            </a:r>
            <a:endParaRPr lang="cs-CZ" altLang="en-US" sz="1600" dirty="0" smtClean="0">
              <a:solidFill>
                <a:prstClr val="black"/>
              </a:solidFill>
              <a:latin typeface="Calibri"/>
            </a:endParaRPr>
          </a:p>
          <a:p>
            <a:pPr eaLnBrk="1" hangingPunct="1">
              <a:spcBef>
                <a:spcPct val="0"/>
              </a:spcBef>
              <a:buFontTx/>
              <a:buChar char="-"/>
            </a:pPr>
            <a:r>
              <a:rPr lang="cs-CZ" altLang="en-US" sz="1400" dirty="0" smtClean="0">
                <a:solidFill>
                  <a:prstClr val="black"/>
                </a:solidFill>
                <a:latin typeface="Calibri"/>
              </a:rPr>
              <a:t>často </a:t>
            </a:r>
            <a:r>
              <a:rPr lang="cs-CZ" altLang="en-US" sz="1400" dirty="0" err="1" smtClean="0">
                <a:solidFill>
                  <a:prstClr val="black"/>
                </a:solidFill>
                <a:latin typeface="Calibri"/>
              </a:rPr>
              <a:t>microaerofilové</a:t>
            </a:r>
            <a:r>
              <a:rPr lang="cs-CZ" altLang="en-US" sz="1400" dirty="0" smtClean="0">
                <a:solidFill>
                  <a:prstClr val="black"/>
                </a:solidFill>
                <a:latin typeface="Calibri"/>
              </a:rPr>
              <a:t> s bičíkem</a:t>
            </a:r>
          </a:p>
          <a:p>
            <a:pPr eaLnBrk="1" hangingPunct="1">
              <a:spcBef>
                <a:spcPct val="0"/>
              </a:spcBef>
              <a:buFontTx/>
              <a:buChar char="-"/>
            </a:pPr>
            <a:r>
              <a:rPr lang="cs-CZ" altLang="en-US" sz="1400" dirty="0" err="1" smtClean="0">
                <a:solidFill>
                  <a:prstClr val="black"/>
                </a:solidFill>
                <a:latin typeface="Calibri"/>
              </a:rPr>
              <a:t>symbionti</a:t>
            </a:r>
            <a:r>
              <a:rPr lang="cs-CZ" altLang="en-US" sz="1400" dirty="0" smtClean="0">
                <a:solidFill>
                  <a:prstClr val="black"/>
                </a:solidFill>
                <a:latin typeface="Calibri"/>
              </a:rPr>
              <a:t> a paraziti </a:t>
            </a:r>
            <a:r>
              <a:rPr lang="cs-CZ" altLang="en-US" sz="1400" dirty="0" err="1" smtClean="0">
                <a:solidFill>
                  <a:prstClr val="black"/>
                </a:solidFill>
                <a:latin typeface="Calibri"/>
              </a:rPr>
              <a:t>tráv</a:t>
            </a:r>
            <a:r>
              <a:rPr lang="cs-CZ" altLang="en-US" sz="1400" dirty="0" smtClean="0">
                <a:solidFill>
                  <a:prstClr val="black"/>
                </a:solidFill>
                <a:latin typeface="Calibri"/>
              </a:rPr>
              <a:t>. traktu </a:t>
            </a:r>
          </a:p>
          <a:p>
            <a:pPr eaLnBrk="1" hangingPunct="1">
              <a:spcBef>
                <a:spcPct val="0"/>
              </a:spcBef>
              <a:buFontTx/>
              <a:buChar char="-"/>
            </a:pPr>
            <a:r>
              <a:rPr lang="cs-CZ" altLang="en-US" sz="1400" dirty="0" err="1" smtClean="0">
                <a:solidFill>
                  <a:prstClr val="black"/>
                </a:solidFill>
                <a:latin typeface="Calibri"/>
              </a:rPr>
              <a:t>hydroterm</a:t>
            </a:r>
            <a:r>
              <a:rPr lang="cs-CZ" altLang="en-US" sz="1400" dirty="0" smtClean="0">
                <a:solidFill>
                  <a:prstClr val="black"/>
                </a:solidFill>
                <a:latin typeface="Calibri"/>
              </a:rPr>
              <a:t>. vývěry</a:t>
            </a:r>
            <a:endParaRPr lang="cs-CZ" altLang="en-US" sz="1400" dirty="0">
              <a:solidFill>
                <a:prstClr val="black"/>
              </a:solidFill>
              <a:latin typeface="Calibri"/>
            </a:endParaRPr>
          </a:p>
        </p:txBody>
      </p:sp>
      <p:sp>
        <p:nvSpPr>
          <p:cNvPr id="2" name="Obdélník 1"/>
          <p:cNvSpPr/>
          <p:nvPr/>
        </p:nvSpPr>
        <p:spPr>
          <a:xfrm>
            <a:off x="287449" y="6439141"/>
            <a:ext cx="1978490" cy="369332"/>
          </a:xfrm>
          <a:prstGeom prst="rect">
            <a:avLst/>
          </a:prstGeom>
          <a:solidFill>
            <a:schemeClr val="bg1"/>
          </a:solidFill>
        </p:spPr>
        <p:txBody>
          <a:bodyPr wrap="none">
            <a:spAutoFit/>
          </a:bodyPr>
          <a:lstStyle/>
          <a:p>
            <a:r>
              <a:rPr lang="en-GB" dirty="0">
                <a:solidFill>
                  <a:prstClr val="black"/>
                </a:solidFill>
              </a:rPr>
              <a:t> </a:t>
            </a:r>
            <a:r>
              <a:rPr lang="cs-CZ" sz="1600" dirty="0" err="1" smtClean="0">
                <a:solidFill>
                  <a:prstClr val="black"/>
                </a:solidFill>
              </a:rPr>
              <a:t>Zetaproteobacteria</a:t>
            </a:r>
            <a:r>
              <a:rPr lang="cs-CZ" sz="1600" dirty="0" smtClean="0">
                <a:solidFill>
                  <a:prstClr val="black"/>
                </a:solidFill>
              </a:rPr>
              <a:t> ?</a:t>
            </a:r>
            <a:endParaRPr lang="en-GB" sz="1600" dirty="0">
              <a:solidFill>
                <a:prstClr val="black"/>
              </a:solidFill>
            </a:endParaRPr>
          </a:p>
        </p:txBody>
      </p:sp>
      <p:sp>
        <p:nvSpPr>
          <p:cNvPr id="3" name="Obdélník 2"/>
          <p:cNvSpPr/>
          <p:nvPr/>
        </p:nvSpPr>
        <p:spPr>
          <a:xfrm>
            <a:off x="5671616" y="174321"/>
            <a:ext cx="3299863" cy="1015663"/>
          </a:xfrm>
          <a:prstGeom prst="rect">
            <a:avLst/>
          </a:prstGeom>
        </p:spPr>
        <p:txBody>
          <a:bodyPr wrap="square">
            <a:spAutoFit/>
          </a:bodyPr>
          <a:lstStyle/>
          <a:p>
            <a:r>
              <a:rPr lang="cs-CZ" sz="1200" dirty="0" smtClean="0">
                <a:solidFill>
                  <a:prstClr val="black"/>
                </a:solidFill>
              </a:rPr>
              <a:t>    </a:t>
            </a:r>
            <a:r>
              <a:rPr lang="en-GB" sz="1200" dirty="0" err="1" smtClean="0">
                <a:solidFill>
                  <a:prstClr val="black"/>
                </a:solidFill>
              </a:rPr>
              <a:t>Caulobacterales</a:t>
            </a:r>
            <a:r>
              <a:rPr lang="en-GB" sz="1200" dirty="0" smtClean="0">
                <a:solidFill>
                  <a:prstClr val="black"/>
                </a:solidFill>
              </a:rPr>
              <a:t> </a:t>
            </a:r>
            <a:r>
              <a:rPr lang="en-GB" sz="1200" dirty="0">
                <a:solidFill>
                  <a:prstClr val="black"/>
                </a:solidFill>
              </a:rPr>
              <a:t>- e.g. </a:t>
            </a:r>
            <a:r>
              <a:rPr lang="en-GB" sz="1200" dirty="0" err="1" smtClean="0">
                <a:solidFill>
                  <a:prstClr val="black"/>
                </a:solidFill>
              </a:rPr>
              <a:t>Caulobacter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Rhizobiales</a:t>
            </a:r>
            <a:r>
              <a:rPr lang="en-GB" sz="1200" dirty="0">
                <a:solidFill>
                  <a:prstClr val="black"/>
                </a:solidFill>
              </a:rPr>
              <a:t> - e.g. </a:t>
            </a:r>
            <a:r>
              <a:rPr lang="en-GB" sz="1200" dirty="0" smtClean="0">
                <a:solidFill>
                  <a:prstClr val="black"/>
                </a:solidFill>
              </a:rPr>
              <a:t>Rhizobia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Rhodospirillales</a:t>
            </a:r>
            <a:r>
              <a:rPr lang="en-GB" sz="1200" dirty="0">
                <a:solidFill>
                  <a:prstClr val="black"/>
                </a:solidFill>
              </a:rPr>
              <a:t> - e.g. </a:t>
            </a:r>
            <a:r>
              <a:rPr lang="en-GB" sz="1200" dirty="0" err="1">
                <a:solidFill>
                  <a:prstClr val="black"/>
                </a:solidFill>
              </a:rPr>
              <a:t>Acetobacter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Rickettsiales</a:t>
            </a:r>
            <a:r>
              <a:rPr lang="en-GB" sz="1200" dirty="0">
                <a:solidFill>
                  <a:prstClr val="black"/>
                </a:solidFill>
              </a:rPr>
              <a:t> - e.g. Rickettsia</a:t>
            </a:r>
            <a:br>
              <a:rPr lang="en-GB" sz="1200" dirty="0">
                <a:solidFill>
                  <a:prstClr val="black"/>
                </a:solidFill>
              </a:rPr>
            </a:br>
            <a:r>
              <a:rPr lang="en-GB" sz="1200" dirty="0">
                <a:solidFill>
                  <a:prstClr val="black"/>
                </a:solidFill>
              </a:rPr>
              <a:t>   </a:t>
            </a:r>
            <a:r>
              <a:rPr lang="en-GB" sz="1200" dirty="0" err="1">
                <a:solidFill>
                  <a:prstClr val="black"/>
                </a:solidFill>
              </a:rPr>
              <a:t>Sphingomonadales</a:t>
            </a:r>
            <a:r>
              <a:rPr lang="en-GB" sz="1200" dirty="0">
                <a:solidFill>
                  <a:prstClr val="black"/>
                </a:solidFill>
              </a:rPr>
              <a:t> e.g. </a:t>
            </a:r>
            <a:r>
              <a:rPr lang="en-GB" sz="1200" dirty="0" err="1">
                <a:solidFill>
                  <a:prstClr val="black"/>
                </a:solidFill>
              </a:rPr>
              <a:t>Sphingomonas</a:t>
            </a:r>
            <a:endParaRPr lang="en-GB" sz="1200" dirty="0">
              <a:solidFill>
                <a:prstClr val="black"/>
              </a:solidFill>
            </a:endParaRPr>
          </a:p>
        </p:txBody>
      </p:sp>
      <p:sp>
        <p:nvSpPr>
          <p:cNvPr id="4" name="Obdélník 3"/>
          <p:cNvSpPr/>
          <p:nvPr/>
        </p:nvSpPr>
        <p:spPr>
          <a:xfrm>
            <a:off x="5671616" y="1363906"/>
            <a:ext cx="2088232" cy="1200329"/>
          </a:xfrm>
          <a:prstGeom prst="rect">
            <a:avLst/>
          </a:prstGeom>
        </p:spPr>
        <p:txBody>
          <a:bodyPr wrap="square">
            <a:spAutoFit/>
          </a:bodyPr>
          <a:lstStyle/>
          <a:p>
            <a:r>
              <a:rPr lang="en-GB" sz="1200" dirty="0">
                <a:solidFill>
                  <a:prstClr val="black"/>
                </a:solidFill>
              </a:rPr>
              <a:t>   </a:t>
            </a:r>
            <a:r>
              <a:rPr lang="en-GB" sz="1200" dirty="0" err="1">
                <a:solidFill>
                  <a:prstClr val="black"/>
                </a:solidFill>
              </a:rPr>
              <a:t>Burkholderiales</a:t>
            </a:r>
            <a:r>
              <a:rPr lang="en-GB" sz="1200" dirty="0">
                <a:solidFill>
                  <a:prstClr val="black"/>
                </a:solidFill>
              </a:rPr>
              <a:t> </a:t>
            </a:r>
            <a:br>
              <a:rPr lang="en-GB" sz="1200" dirty="0">
                <a:solidFill>
                  <a:prstClr val="black"/>
                </a:solidFill>
              </a:rPr>
            </a:br>
            <a:r>
              <a:rPr lang="en-GB" sz="1200" dirty="0">
                <a:solidFill>
                  <a:prstClr val="black"/>
                </a:solidFill>
              </a:rPr>
              <a:t>   </a:t>
            </a:r>
            <a:r>
              <a:rPr lang="en-GB" sz="1200" dirty="0" err="1">
                <a:solidFill>
                  <a:prstClr val="black"/>
                </a:solidFill>
              </a:rPr>
              <a:t>Hydrogenophilales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Methylophilales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Neisseriales</a:t>
            </a:r>
            <a:r>
              <a:rPr lang="en-GB" sz="1200" dirty="0">
                <a:solidFill>
                  <a:prstClr val="black"/>
                </a:solidFill>
              </a:rPr>
              <a:t> - e.g. Neisseria</a:t>
            </a:r>
            <a:br>
              <a:rPr lang="en-GB" sz="1200" dirty="0">
                <a:solidFill>
                  <a:prstClr val="black"/>
                </a:solidFill>
              </a:rPr>
            </a:br>
            <a:r>
              <a:rPr lang="en-GB" sz="1200" dirty="0">
                <a:solidFill>
                  <a:prstClr val="black"/>
                </a:solidFill>
              </a:rPr>
              <a:t>   </a:t>
            </a:r>
            <a:r>
              <a:rPr lang="en-GB" sz="1200" dirty="0" err="1">
                <a:solidFill>
                  <a:prstClr val="black"/>
                </a:solidFill>
              </a:rPr>
              <a:t>Nitrosomonadales</a:t>
            </a:r>
            <a:r>
              <a:rPr lang="en-GB" sz="1200" dirty="0">
                <a:solidFill>
                  <a:prstClr val="black"/>
                </a:solidFill>
              </a:rPr>
              <a:t/>
            </a:r>
            <a:br>
              <a:rPr lang="en-GB" sz="1200" dirty="0">
                <a:solidFill>
                  <a:prstClr val="black"/>
                </a:solidFill>
              </a:rPr>
            </a:br>
            <a:endParaRPr lang="en-GB" sz="1200" dirty="0">
              <a:solidFill>
                <a:prstClr val="black"/>
              </a:solidFill>
            </a:endParaRPr>
          </a:p>
        </p:txBody>
      </p:sp>
      <p:sp>
        <p:nvSpPr>
          <p:cNvPr id="5" name="Obdélník 4"/>
          <p:cNvSpPr/>
          <p:nvPr/>
        </p:nvSpPr>
        <p:spPr>
          <a:xfrm>
            <a:off x="5671541" y="2420888"/>
            <a:ext cx="4572000" cy="2123658"/>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Aeromonadales</a:t>
            </a:r>
            <a:r>
              <a:rPr lang="en-GB" sz="1200" dirty="0" smtClean="0">
                <a:solidFill>
                  <a:prstClr val="black"/>
                </a:solidFill>
              </a:rPr>
              <a:t> </a:t>
            </a:r>
            <a:r>
              <a:rPr lang="en-GB" sz="1200" dirty="0">
                <a:solidFill>
                  <a:prstClr val="black"/>
                </a:solidFill>
              </a:rPr>
              <a:t>- e.g. </a:t>
            </a:r>
            <a:r>
              <a:rPr lang="en-GB" sz="1200" dirty="0" err="1">
                <a:solidFill>
                  <a:prstClr val="black"/>
                </a:solidFill>
              </a:rPr>
              <a:t>Aeromonas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Alteromonadales</a:t>
            </a:r>
            <a:r>
              <a:rPr lang="en-GB" sz="1200" dirty="0">
                <a:solidFill>
                  <a:prstClr val="black"/>
                </a:solidFill>
              </a:rPr>
              <a:t> - e.g. </a:t>
            </a:r>
            <a:r>
              <a:rPr lang="en-GB" sz="1200" dirty="0" err="1" smtClean="0">
                <a:solidFill>
                  <a:prstClr val="black"/>
                </a:solidFill>
              </a:rPr>
              <a:t>Pseudoalteromonas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Chromatiales</a:t>
            </a:r>
            <a:r>
              <a:rPr lang="en-GB" sz="1200" dirty="0">
                <a:solidFill>
                  <a:prstClr val="black"/>
                </a:solidFill>
              </a:rPr>
              <a:t> - purple </a:t>
            </a:r>
            <a:r>
              <a:rPr lang="en-GB" sz="1200" dirty="0" err="1">
                <a:solidFill>
                  <a:prstClr val="black"/>
                </a:solidFill>
              </a:rPr>
              <a:t>sulfur</a:t>
            </a:r>
            <a:r>
              <a:rPr lang="en-GB" sz="1200" dirty="0">
                <a:solidFill>
                  <a:prstClr val="black"/>
                </a:solidFill>
              </a:rPr>
              <a:t> bacteria</a:t>
            </a:r>
            <a:br>
              <a:rPr lang="en-GB" sz="1200" dirty="0">
                <a:solidFill>
                  <a:prstClr val="black"/>
                </a:solidFill>
              </a:rPr>
            </a:br>
            <a:r>
              <a:rPr lang="en-GB" sz="1200" dirty="0">
                <a:solidFill>
                  <a:prstClr val="black"/>
                </a:solidFill>
              </a:rPr>
              <a:t>   </a:t>
            </a:r>
            <a:r>
              <a:rPr lang="en-GB" sz="1200" dirty="0" err="1">
                <a:solidFill>
                  <a:prstClr val="black"/>
                </a:solidFill>
              </a:rPr>
              <a:t>Enterobacteriales</a:t>
            </a:r>
            <a:r>
              <a:rPr lang="en-GB" sz="1200" dirty="0">
                <a:solidFill>
                  <a:prstClr val="black"/>
                </a:solidFill>
              </a:rPr>
              <a:t> - e.g. Escherichia</a:t>
            </a:r>
            <a:br>
              <a:rPr lang="en-GB" sz="1200" dirty="0">
                <a:solidFill>
                  <a:prstClr val="black"/>
                </a:solidFill>
              </a:rPr>
            </a:br>
            <a:r>
              <a:rPr lang="en-GB" sz="1200" dirty="0">
                <a:solidFill>
                  <a:prstClr val="black"/>
                </a:solidFill>
              </a:rPr>
              <a:t>   </a:t>
            </a:r>
            <a:r>
              <a:rPr lang="en-GB" sz="1200" dirty="0" err="1">
                <a:solidFill>
                  <a:prstClr val="black"/>
                </a:solidFill>
              </a:rPr>
              <a:t>Legionellales</a:t>
            </a:r>
            <a:r>
              <a:rPr lang="en-GB" sz="1200" dirty="0">
                <a:solidFill>
                  <a:prstClr val="black"/>
                </a:solidFill>
              </a:rPr>
              <a:t> - e.g. Legionella</a:t>
            </a:r>
            <a:br>
              <a:rPr lang="en-GB" sz="1200" dirty="0">
                <a:solidFill>
                  <a:prstClr val="black"/>
                </a:solidFill>
              </a:rPr>
            </a:br>
            <a:r>
              <a:rPr lang="en-GB" sz="1200" dirty="0">
                <a:solidFill>
                  <a:prstClr val="black"/>
                </a:solidFill>
              </a:rPr>
              <a:t>   </a:t>
            </a:r>
            <a:r>
              <a:rPr lang="en-GB" sz="1200" dirty="0" err="1" smtClean="0">
                <a:solidFill>
                  <a:prstClr val="black"/>
                </a:solidFill>
              </a:rPr>
              <a:t>Methylococcales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Pasteurellales</a:t>
            </a:r>
            <a:r>
              <a:rPr lang="en-GB" sz="1200" dirty="0">
                <a:solidFill>
                  <a:prstClr val="black"/>
                </a:solidFill>
              </a:rPr>
              <a:t> - e.g. Haemophilus</a:t>
            </a:r>
            <a:br>
              <a:rPr lang="en-GB" sz="1200" dirty="0">
                <a:solidFill>
                  <a:prstClr val="black"/>
                </a:solidFill>
              </a:rPr>
            </a:br>
            <a:r>
              <a:rPr lang="en-GB" sz="1200" dirty="0">
                <a:solidFill>
                  <a:prstClr val="black"/>
                </a:solidFill>
              </a:rPr>
              <a:t>   </a:t>
            </a:r>
            <a:r>
              <a:rPr lang="en-GB" sz="1200" dirty="0" err="1">
                <a:solidFill>
                  <a:prstClr val="black"/>
                </a:solidFill>
              </a:rPr>
              <a:t>Pseudomonadales</a:t>
            </a:r>
            <a:r>
              <a:rPr lang="en-GB" sz="1200" dirty="0">
                <a:solidFill>
                  <a:prstClr val="black"/>
                </a:solidFill>
              </a:rPr>
              <a:t> - e.g. Pseudomonas</a:t>
            </a:r>
            <a:br>
              <a:rPr lang="en-GB" sz="1200" dirty="0">
                <a:solidFill>
                  <a:prstClr val="black"/>
                </a:solidFill>
              </a:rPr>
            </a:br>
            <a:r>
              <a:rPr lang="en-GB" sz="1200" dirty="0">
                <a:solidFill>
                  <a:prstClr val="black"/>
                </a:solidFill>
              </a:rPr>
              <a:t>   </a:t>
            </a:r>
            <a:r>
              <a:rPr lang="en-GB" sz="1200" dirty="0" err="1">
                <a:solidFill>
                  <a:prstClr val="black"/>
                </a:solidFill>
              </a:rPr>
              <a:t>Thiotrichales</a:t>
            </a:r>
            <a:r>
              <a:rPr lang="en-GB" sz="1200" dirty="0">
                <a:solidFill>
                  <a:prstClr val="black"/>
                </a:solidFill>
              </a:rPr>
              <a:t> - e.g. </a:t>
            </a:r>
            <a:r>
              <a:rPr lang="en-GB" sz="1200" dirty="0" err="1">
                <a:solidFill>
                  <a:prstClr val="black"/>
                </a:solidFill>
              </a:rPr>
              <a:t>Thiomargarita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Vibrionales</a:t>
            </a:r>
            <a:r>
              <a:rPr lang="en-GB" sz="1200" dirty="0">
                <a:solidFill>
                  <a:prstClr val="black"/>
                </a:solidFill>
              </a:rPr>
              <a:t> - e.g. Vibrio</a:t>
            </a:r>
            <a:br>
              <a:rPr lang="en-GB" sz="1200" dirty="0">
                <a:solidFill>
                  <a:prstClr val="black"/>
                </a:solidFill>
              </a:rPr>
            </a:br>
            <a:r>
              <a:rPr lang="en-GB" sz="1200" dirty="0">
                <a:solidFill>
                  <a:prstClr val="black"/>
                </a:solidFill>
              </a:rPr>
              <a:t>   </a:t>
            </a:r>
            <a:r>
              <a:rPr lang="en-GB" sz="1200" dirty="0" err="1">
                <a:solidFill>
                  <a:prstClr val="black"/>
                </a:solidFill>
              </a:rPr>
              <a:t>Xanthomonadales</a:t>
            </a:r>
            <a:r>
              <a:rPr lang="en-GB" sz="1200" dirty="0">
                <a:solidFill>
                  <a:prstClr val="black"/>
                </a:solidFill>
              </a:rPr>
              <a:t> - e.g. </a:t>
            </a:r>
            <a:r>
              <a:rPr lang="en-GB" sz="1200" dirty="0" err="1">
                <a:solidFill>
                  <a:prstClr val="black"/>
                </a:solidFill>
              </a:rPr>
              <a:t>Xanthomonas</a:t>
            </a:r>
            <a:endParaRPr lang="en-GB" sz="1200" dirty="0">
              <a:solidFill>
                <a:prstClr val="black"/>
              </a:solidFill>
            </a:endParaRPr>
          </a:p>
        </p:txBody>
      </p:sp>
      <p:sp>
        <p:nvSpPr>
          <p:cNvPr id="6" name="Obdélník 5"/>
          <p:cNvSpPr/>
          <p:nvPr/>
        </p:nvSpPr>
        <p:spPr>
          <a:xfrm>
            <a:off x="5694273" y="4688403"/>
            <a:ext cx="4572000" cy="1569660"/>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Bdellovibrionales</a:t>
            </a:r>
            <a:r>
              <a:rPr lang="en-GB" sz="1200" dirty="0" smtClean="0">
                <a:solidFill>
                  <a:prstClr val="black"/>
                </a:solidFill>
              </a:rPr>
              <a:t> </a:t>
            </a:r>
            <a:r>
              <a:rPr lang="en-GB" sz="1200" dirty="0">
                <a:solidFill>
                  <a:prstClr val="black"/>
                </a:solidFill>
              </a:rPr>
              <a:t>- e.g. </a:t>
            </a:r>
            <a:r>
              <a:rPr lang="en-GB" sz="1200" dirty="0" err="1">
                <a:solidFill>
                  <a:prstClr val="black"/>
                </a:solidFill>
              </a:rPr>
              <a:t>Bdellovibrio</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Desulfobacterales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Desulfovibrionales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Desulfurellales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Desulfarcales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Desulfuromonadales</a:t>
            </a:r>
            <a:r>
              <a:rPr lang="en-GB" sz="1200" dirty="0">
                <a:solidFill>
                  <a:prstClr val="black"/>
                </a:solidFill>
              </a:rPr>
              <a:t> - e.g. </a:t>
            </a:r>
            <a:r>
              <a:rPr lang="en-GB" sz="1200" dirty="0" err="1">
                <a:solidFill>
                  <a:prstClr val="black"/>
                </a:solidFill>
              </a:rPr>
              <a:t>Geobacter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Myxococcales</a:t>
            </a:r>
            <a:r>
              <a:rPr lang="en-GB" sz="1200" dirty="0">
                <a:solidFill>
                  <a:prstClr val="black"/>
                </a:solidFill>
              </a:rPr>
              <a:t> - </a:t>
            </a:r>
            <a:r>
              <a:rPr lang="en-GB" sz="1200" dirty="0" err="1">
                <a:solidFill>
                  <a:prstClr val="black"/>
                </a:solidFill>
              </a:rPr>
              <a:t>Myxobacteria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Syntrophobacterales</a:t>
            </a:r>
            <a:endParaRPr lang="en-GB" sz="1200" dirty="0">
              <a:solidFill>
                <a:prstClr val="black"/>
              </a:solidFill>
            </a:endParaRPr>
          </a:p>
        </p:txBody>
      </p:sp>
      <p:sp>
        <p:nvSpPr>
          <p:cNvPr id="7" name="Obdélník 6"/>
          <p:cNvSpPr/>
          <p:nvPr/>
        </p:nvSpPr>
        <p:spPr>
          <a:xfrm>
            <a:off x="2863287" y="6304002"/>
            <a:ext cx="2536910" cy="553998"/>
          </a:xfrm>
          <a:prstGeom prst="rect">
            <a:avLst/>
          </a:prstGeom>
        </p:spPr>
        <p:txBody>
          <a:bodyPr wrap="square">
            <a:spAutoFit/>
          </a:bodyPr>
          <a:lstStyle/>
          <a:p>
            <a:r>
              <a:rPr lang="en-GB" sz="1200" dirty="0" err="1">
                <a:solidFill>
                  <a:prstClr val="black"/>
                </a:solidFill>
              </a:rPr>
              <a:t>Campylobacterales</a:t>
            </a:r>
            <a:r>
              <a:rPr lang="en-GB" sz="1200" dirty="0">
                <a:solidFill>
                  <a:prstClr val="black"/>
                </a:solidFill>
              </a:rPr>
              <a:t> - e.g. Helicobacter</a:t>
            </a:r>
            <a:r>
              <a:rPr lang="en-GB" dirty="0">
                <a:solidFill>
                  <a:prstClr val="black"/>
                </a:solidFill>
              </a:rPr>
              <a:t/>
            </a:r>
            <a:br>
              <a:rPr lang="en-GB" dirty="0">
                <a:solidFill>
                  <a:prstClr val="black"/>
                </a:solidFill>
              </a:rPr>
            </a:br>
            <a:r>
              <a:rPr lang="en-GB" dirty="0">
                <a:solidFill>
                  <a:prstClr val="black"/>
                </a:solidFill>
              </a:rPr>
              <a:t>   </a:t>
            </a:r>
          </a:p>
        </p:txBody>
      </p:sp>
      <p:sp>
        <p:nvSpPr>
          <p:cNvPr id="8" name="Šipka doprava 7"/>
          <p:cNvSpPr/>
          <p:nvPr/>
        </p:nvSpPr>
        <p:spPr>
          <a:xfrm>
            <a:off x="5508104" y="763741"/>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Šipka doprava 13"/>
          <p:cNvSpPr/>
          <p:nvPr/>
        </p:nvSpPr>
        <p:spPr>
          <a:xfrm>
            <a:off x="5469337" y="2015789"/>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Šipka doprava 14"/>
          <p:cNvSpPr/>
          <p:nvPr/>
        </p:nvSpPr>
        <p:spPr>
          <a:xfrm>
            <a:off x="5441203" y="3330843"/>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Šipka dolů 8"/>
          <p:cNvSpPr/>
          <p:nvPr/>
        </p:nvSpPr>
        <p:spPr>
          <a:xfrm>
            <a:off x="3419872" y="6163822"/>
            <a:ext cx="144016" cy="14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636" y="4873221"/>
            <a:ext cx="188913"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267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enovat004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83883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3"/>
          <p:cNvGrpSpPr>
            <a:grpSpLocks/>
          </p:cNvGrpSpPr>
          <p:nvPr/>
        </p:nvGrpSpPr>
        <p:grpSpPr bwMode="auto">
          <a:xfrm>
            <a:off x="250825" y="188913"/>
            <a:ext cx="8137525" cy="5835650"/>
            <a:chOff x="158" y="119"/>
            <a:chExt cx="5126" cy="3676"/>
          </a:xfrm>
        </p:grpSpPr>
        <p:sp>
          <p:nvSpPr>
            <p:cNvPr id="62469" name="Text Box 4"/>
            <p:cNvSpPr txBox="1">
              <a:spLocks noChangeArrowheads="1"/>
            </p:cNvSpPr>
            <p:nvPr/>
          </p:nvSpPr>
          <p:spPr bwMode="auto">
            <a:xfrm>
              <a:off x="385" y="3385"/>
              <a:ext cx="4899" cy="41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a:solidFill>
                    <a:prstClr val="black"/>
                  </a:solidFill>
                </a:rPr>
                <a:t>V evoluci Bacteria vzniklo minimálně 12 rodokmenů (říší) rozmanitých fotosyntetických, chemoautotrofních a heterotrofních forem   </a:t>
              </a:r>
            </a:p>
          </p:txBody>
        </p:sp>
        <p:sp>
          <p:nvSpPr>
            <p:cNvPr id="62470" name="Oval 5"/>
            <p:cNvSpPr>
              <a:spLocks noChangeArrowheads="1"/>
            </p:cNvSpPr>
            <p:nvPr/>
          </p:nvSpPr>
          <p:spPr bwMode="auto">
            <a:xfrm rot="1198710">
              <a:off x="1159" y="1266"/>
              <a:ext cx="862" cy="771"/>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1" name="Text Box 6"/>
            <p:cNvSpPr txBox="1">
              <a:spLocks noChangeArrowheads="1"/>
            </p:cNvSpPr>
            <p:nvPr/>
          </p:nvSpPr>
          <p:spPr bwMode="auto">
            <a:xfrm>
              <a:off x="158" y="1253"/>
              <a:ext cx="1090"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Termofilní původ bakterií</a:t>
              </a:r>
            </a:p>
          </p:txBody>
        </p:sp>
        <p:sp>
          <p:nvSpPr>
            <p:cNvPr id="62472" name="Oval 7"/>
            <p:cNvSpPr>
              <a:spLocks noChangeArrowheads="1"/>
            </p:cNvSpPr>
            <p:nvPr/>
          </p:nvSpPr>
          <p:spPr bwMode="auto">
            <a:xfrm rot="2579745">
              <a:off x="1346" y="742"/>
              <a:ext cx="780" cy="62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3" name="Text Box 8"/>
            <p:cNvSpPr txBox="1">
              <a:spLocks noChangeArrowheads="1"/>
            </p:cNvSpPr>
            <p:nvPr/>
          </p:nvSpPr>
          <p:spPr bwMode="auto">
            <a:xfrm>
              <a:off x="204" y="799"/>
              <a:ext cx="1134" cy="2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Evoluce fotosyntetických anaerobních bakterií</a:t>
              </a:r>
            </a:p>
          </p:txBody>
        </p:sp>
        <p:sp>
          <p:nvSpPr>
            <p:cNvPr id="62474" name="Oval 9"/>
            <p:cNvSpPr>
              <a:spLocks noChangeArrowheads="1"/>
            </p:cNvSpPr>
            <p:nvPr/>
          </p:nvSpPr>
          <p:spPr bwMode="auto">
            <a:xfrm rot="-1051338">
              <a:off x="1996" y="357"/>
              <a:ext cx="675" cy="51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5" name="Text Box 10"/>
            <p:cNvSpPr txBox="1">
              <a:spLocks noChangeArrowheads="1"/>
            </p:cNvSpPr>
            <p:nvPr/>
          </p:nvSpPr>
          <p:spPr bwMode="auto">
            <a:xfrm>
              <a:off x="2064" y="119"/>
              <a:ext cx="1162"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Vysoká rezistence k záření</a:t>
              </a:r>
            </a:p>
          </p:txBody>
        </p:sp>
        <p:grpSp>
          <p:nvGrpSpPr>
            <p:cNvPr id="62476" name="Group 11"/>
            <p:cNvGrpSpPr>
              <a:grpSpLocks/>
            </p:cNvGrpSpPr>
            <p:nvPr/>
          </p:nvGrpSpPr>
          <p:grpSpPr bwMode="auto">
            <a:xfrm>
              <a:off x="2109" y="2160"/>
              <a:ext cx="862" cy="317"/>
              <a:chOff x="2109" y="2160"/>
              <a:chExt cx="862" cy="317"/>
            </a:xfrm>
          </p:grpSpPr>
          <p:sp>
            <p:nvSpPr>
              <p:cNvPr id="62477" name="AutoShape 12"/>
              <p:cNvSpPr>
                <a:spLocks noChangeArrowheads="1"/>
              </p:cNvSpPr>
              <p:nvPr/>
            </p:nvSpPr>
            <p:spPr bwMode="auto">
              <a:xfrm>
                <a:off x="2109" y="2160"/>
                <a:ext cx="862" cy="317"/>
              </a:xfrm>
              <a:prstGeom prst="rightArrow">
                <a:avLst>
                  <a:gd name="adj1" fmla="val 50000"/>
                  <a:gd name="adj2" fmla="val 67981"/>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8" name="Text Box 13"/>
              <p:cNvSpPr txBox="1">
                <a:spLocks noChangeArrowheads="1"/>
              </p:cNvSpPr>
              <p:nvPr/>
            </p:nvSpPr>
            <p:spPr bwMode="auto">
              <a:xfrm>
                <a:off x="2154" y="2233"/>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a:solidFill>
                      <a:prstClr val="black"/>
                    </a:solidFill>
                  </a:rPr>
                  <a:t>Směr evoluce</a:t>
                </a:r>
              </a:p>
            </p:txBody>
          </p:sp>
        </p:grpSp>
      </p:grpSp>
      <p:sp>
        <p:nvSpPr>
          <p:cNvPr id="62468" name="Text Box 14"/>
          <p:cNvSpPr txBox="1">
            <a:spLocks noChangeArrowheads="1"/>
          </p:cNvSpPr>
          <p:nvPr/>
        </p:nvSpPr>
        <p:spPr bwMode="auto">
          <a:xfrm>
            <a:off x="6927850" y="6400800"/>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a:solidFill>
                  <a:prstClr val="black"/>
                </a:solidFill>
              </a:rPr>
              <a:t>podle Angert 1996</a:t>
            </a:r>
          </a:p>
        </p:txBody>
      </p:sp>
    </p:spTree>
    <p:extLst>
      <p:ext uri="{BB962C8B-B14F-4D97-AF65-F5344CB8AC3E}">
        <p14:creationId xmlns:p14="http://schemas.microsoft.com/office/powerpoint/2010/main" val="25070323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76672"/>
            <a:ext cx="8229600" cy="4525963"/>
          </a:xfrm>
        </p:spPr>
        <p:txBody>
          <a:bodyPr>
            <a:normAutofit/>
          </a:bodyPr>
          <a:lstStyle/>
          <a:p>
            <a:pPr marL="0" indent="0">
              <a:buNone/>
            </a:pPr>
            <a:r>
              <a:rPr lang="cs-CZ" sz="1600" dirty="0" err="1" smtClean="0"/>
              <a:t>Zetaproteobacteria</a:t>
            </a:r>
            <a:endParaRPr lang="cs-CZ" sz="1600" dirty="0" smtClean="0"/>
          </a:p>
          <a:p>
            <a:pPr marL="0" indent="0">
              <a:buNone/>
            </a:pPr>
            <a:endParaRPr lang="cs-CZ" sz="1600" dirty="0"/>
          </a:p>
          <a:p>
            <a:pPr marL="0" indent="0">
              <a:buNone/>
            </a:pPr>
            <a:r>
              <a:rPr lang="cs-CZ" sz="1600" dirty="0" smtClean="0"/>
              <a:t>2007 - objev </a:t>
            </a:r>
            <a:r>
              <a:rPr lang="cs-CZ" sz="1600" i="1" dirty="0" err="1" smtClean="0"/>
              <a:t>Mariprofundus</a:t>
            </a:r>
            <a:r>
              <a:rPr lang="cs-CZ" sz="1600" i="1" dirty="0" smtClean="0"/>
              <a:t> </a:t>
            </a:r>
            <a:r>
              <a:rPr lang="cs-CZ" sz="1600" i="1" dirty="0" err="1" smtClean="0"/>
              <a:t>ferrooxydans</a:t>
            </a:r>
            <a:endParaRPr lang="cs-CZ" sz="1600" i="1" dirty="0" smtClean="0"/>
          </a:p>
          <a:p>
            <a:r>
              <a:rPr lang="cs-CZ" sz="1600" dirty="0" smtClean="0"/>
              <a:t>neutrofilní, </a:t>
            </a:r>
            <a:r>
              <a:rPr lang="cs-CZ" sz="1600" dirty="0" err="1" smtClean="0"/>
              <a:t>chemolitotrofní</a:t>
            </a:r>
            <a:r>
              <a:rPr lang="cs-CZ" sz="1600" dirty="0" smtClean="0"/>
              <a:t> – oxiduje železo, gram </a:t>
            </a:r>
            <a:r>
              <a:rPr lang="cs-CZ" sz="1600" dirty="0" err="1" smtClean="0"/>
              <a:t>neg</a:t>
            </a:r>
            <a:r>
              <a:rPr lang="cs-CZ" sz="1600" dirty="0" smtClean="0"/>
              <a:t>. bakterie</a:t>
            </a:r>
          </a:p>
          <a:p>
            <a:endParaRPr lang="cs-CZ" sz="1600" dirty="0" smtClean="0">
              <a:hlinkClick r:id="rId2" tooltip="Neutrophilic"/>
            </a:endParaRPr>
          </a:p>
          <a:p>
            <a:r>
              <a:rPr lang="cs-CZ" sz="1600" dirty="0" smtClean="0"/>
              <a:t>izolováno ze společenstva hydrotermálních průduchů podmořské sopky, okolí </a:t>
            </a:r>
            <a:r>
              <a:rPr lang="cs-CZ" sz="1600" dirty="0"/>
              <a:t>bohaté</a:t>
            </a:r>
          </a:p>
          <a:p>
            <a:r>
              <a:rPr lang="cs-CZ" sz="1600" dirty="0" smtClean="0"/>
              <a:t>na železo</a:t>
            </a: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492896"/>
            <a:ext cx="3305944" cy="382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489745"/>
            <a:ext cx="3114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02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548680"/>
            <a:ext cx="8229600" cy="4525963"/>
          </a:xfrm>
        </p:spPr>
        <p:txBody>
          <a:bodyPr>
            <a:normAutofit/>
          </a:bodyPr>
          <a:lstStyle/>
          <a:p>
            <a:pPr marL="0" indent="0">
              <a:buNone/>
            </a:pPr>
            <a:r>
              <a:rPr lang="cs-CZ" sz="1600" dirty="0" err="1" smtClean="0"/>
              <a:t>Aquificales</a:t>
            </a:r>
            <a:r>
              <a:rPr lang="cs-CZ" sz="1600" dirty="0" smtClean="0"/>
              <a:t> aneb někdo to rád horké</a:t>
            </a:r>
          </a:p>
          <a:p>
            <a:r>
              <a:rPr lang="cs-CZ" sz="1600" dirty="0" err="1"/>
              <a:t>Aquifex</a:t>
            </a:r>
            <a:r>
              <a:rPr lang="cs-CZ" sz="1600" dirty="0"/>
              <a:t> - vřídla, sirné nádrže či hlubokomořské komíny (prostředí jinak typické pro </a:t>
            </a:r>
            <a:r>
              <a:rPr lang="cs-CZ" sz="1600" dirty="0" err="1" smtClean="0"/>
              <a:t>archaea</a:t>
            </a:r>
            <a:r>
              <a:rPr lang="cs-CZ" sz="1600" dirty="0" smtClean="0"/>
              <a:t>) </a:t>
            </a:r>
            <a:r>
              <a:rPr lang="cs-CZ" sz="1600" dirty="0" err="1"/>
              <a:t>autotrofové</a:t>
            </a:r>
            <a:r>
              <a:rPr lang="cs-CZ" sz="1600" dirty="0"/>
              <a:t>, konkrétně </a:t>
            </a:r>
            <a:r>
              <a:rPr lang="cs-CZ" sz="1600" dirty="0" err="1"/>
              <a:t>chemolitoautotrofové</a:t>
            </a:r>
            <a:endParaRPr lang="cs-CZ" sz="1600" dirty="0"/>
          </a:p>
          <a:p>
            <a:pPr marL="0" indent="0">
              <a:buNone/>
            </a:pPr>
            <a:endParaRPr lang="cs-CZ" sz="1600" dirty="0" smtClean="0"/>
          </a:p>
          <a:p>
            <a:r>
              <a:rPr lang="cs-CZ" sz="1600" dirty="0" smtClean="0"/>
              <a:t>e</a:t>
            </a:r>
            <a:r>
              <a:rPr lang="en-GB" sz="1600" dirty="0" err="1" smtClean="0"/>
              <a:t>nergii</a:t>
            </a:r>
            <a:r>
              <a:rPr lang="en-GB" sz="1600" dirty="0" smtClean="0"/>
              <a:t> </a:t>
            </a:r>
            <a:r>
              <a:rPr lang="en-GB" sz="1600" dirty="0" err="1"/>
              <a:t>získávají</a:t>
            </a:r>
            <a:r>
              <a:rPr lang="en-GB" sz="1600" dirty="0"/>
              <a:t> </a:t>
            </a:r>
            <a:r>
              <a:rPr lang="en-GB" sz="1600" dirty="0" err="1"/>
              <a:t>oxidací</a:t>
            </a:r>
            <a:r>
              <a:rPr lang="en-GB" sz="1600" dirty="0"/>
              <a:t> </a:t>
            </a:r>
            <a:r>
              <a:rPr lang="en-GB" sz="1600" dirty="0" err="1" smtClean="0"/>
              <a:t>vodíku</a:t>
            </a:r>
            <a:r>
              <a:rPr lang="cs-CZ" sz="1600" dirty="0" smtClean="0"/>
              <a:t>, síry nebo </a:t>
            </a:r>
            <a:r>
              <a:rPr lang="cs-CZ" sz="1600" dirty="0" err="1" smtClean="0"/>
              <a:t>thiosulfát</a:t>
            </a:r>
            <a:r>
              <a:rPr lang="cs-CZ" sz="1600" dirty="0" smtClean="0"/>
              <a:t> pomocí kyslíku nebo dusičnanu</a:t>
            </a:r>
            <a:endParaRPr lang="en-GB"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860" y="2957040"/>
            <a:ext cx="2516532" cy="343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54" y="2853656"/>
            <a:ext cx="4721653"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3982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74042"/>
          </a:xfrm>
        </p:spPr>
        <p:txBody>
          <a:bodyPr>
            <a:noAutofit/>
          </a:bodyPr>
          <a:lstStyle/>
          <a:p>
            <a:r>
              <a:rPr lang="cs-CZ" sz="2400" dirty="0" smtClean="0"/>
              <a:t>Bakterie fixující dusík</a:t>
            </a:r>
            <a:endParaRPr lang="en-GB" sz="2400" dirty="0"/>
          </a:p>
        </p:txBody>
      </p:sp>
      <p:sp>
        <p:nvSpPr>
          <p:cNvPr id="3" name="Zástupný symbol pro obsah 2"/>
          <p:cNvSpPr>
            <a:spLocks noGrp="1"/>
          </p:cNvSpPr>
          <p:nvPr>
            <p:ph idx="1"/>
          </p:nvPr>
        </p:nvSpPr>
        <p:spPr>
          <a:xfrm>
            <a:off x="467544" y="620688"/>
            <a:ext cx="8229600" cy="4525963"/>
          </a:xfrm>
        </p:spPr>
        <p:txBody>
          <a:bodyPr>
            <a:normAutofit lnSpcReduction="10000"/>
          </a:bodyPr>
          <a:lstStyle/>
          <a:p>
            <a:r>
              <a:rPr lang="cs-CZ" sz="1600" dirty="0" smtClean="0"/>
              <a:t>zásadní role v ekosystému</a:t>
            </a:r>
          </a:p>
          <a:p>
            <a:r>
              <a:rPr lang="cs-CZ" sz="1600" dirty="0" smtClean="0"/>
              <a:t>energeticky náročný proces</a:t>
            </a:r>
          </a:p>
          <a:p>
            <a:r>
              <a:rPr lang="cs-CZ" sz="1600" dirty="0"/>
              <a:t>diverzita od sinic přes </a:t>
            </a:r>
            <a:r>
              <a:rPr lang="cs-CZ" sz="1600" dirty="0" err="1"/>
              <a:t>proteobacteria</a:t>
            </a:r>
            <a:r>
              <a:rPr lang="cs-CZ" sz="1600" dirty="0"/>
              <a:t>, </a:t>
            </a:r>
            <a:r>
              <a:rPr lang="cs-CZ" sz="1600" dirty="0" err="1"/>
              <a:t>actinobacteria</a:t>
            </a:r>
            <a:r>
              <a:rPr lang="cs-CZ" sz="1600" dirty="0"/>
              <a:t>, </a:t>
            </a:r>
            <a:r>
              <a:rPr lang="cs-CZ" sz="1600" dirty="0" err="1"/>
              <a:t>firmicutes</a:t>
            </a:r>
            <a:r>
              <a:rPr lang="cs-CZ" sz="1600" dirty="0"/>
              <a:t>, </a:t>
            </a:r>
            <a:r>
              <a:rPr lang="cs-CZ" sz="1600" dirty="0" err="1"/>
              <a:t>chromatiales</a:t>
            </a:r>
            <a:r>
              <a:rPr lang="cs-CZ" sz="1600" dirty="0"/>
              <a:t> (</a:t>
            </a:r>
            <a:r>
              <a:rPr lang="cs-CZ" sz="1600" dirty="0" err="1"/>
              <a:t>purp.sirné</a:t>
            </a:r>
            <a:r>
              <a:rPr lang="cs-CZ" sz="1600" dirty="0"/>
              <a:t> b.), </a:t>
            </a:r>
            <a:r>
              <a:rPr lang="cs-CZ" sz="1600" dirty="0" err="1"/>
              <a:t>Chlorobiales</a:t>
            </a:r>
            <a:r>
              <a:rPr lang="cs-CZ" sz="1600" dirty="0"/>
              <a:t> (</a:t>
            </a:r>
            <a:r>
              <a:rPr lang="cs-CZ" sz="1600" dirty="0" err="1"/>
              <a:t>zel.sir.b</a:t>
            </a:r>
            <a:r>
              <a:rPr lang="cs-CZ" sz="1600" dirty="0"/>
              <a:t>.) po </a:t>
            </a:r>
            <a:r>
              <a:rPr lang="cs-CZ" sz="1600" dirty="0" err="1"/>
              <a:t>spirochety</a:t>
            </a:r>
            <a:endParaRPr lang="cs-CZ" sz="1600" dirty="0"/>
          </a:p>
          <a:p>
            <a:r>
              <a:rPr lang="cs-CZ" sz="1600" dirty="0" smtClean="0"/>
              <a:t>všechny využívají stejný enzymatický komplex- </a:t>
            </a:r>
            <a:r>
              <a:rPr lang="cs-CZ" sz="1600" dirty="0" err="1" smtClean="0"/>
              <a:t>nitrogenáza</a:t>
            </a:r>
            <a:r>
              <a:rPr lang="cs-CZ" sz="1600" dirty="0" smtClean="0"/>
              <a:t> </a:t>
            </a:r>
          </a:p>
          <a:p>
            <a:r>
              <a:rPr lang="cs-CZ" sz="1600" dirty="0" smtClean="0"/>
              <a:t>dusík využíván pro růst řadou organismů (</a:t>
            </a:r>
            <a:r>
              <a:rPr lang="cs-CZ" sz="1600" dirty="0" err="1" smtClean="0"/>
              <a:t>vč</a:t>
            </a:r>
            <a:r>
              <a:rPr lang="cs-CZ" sz="1600" dirty="0" smtClean="0"/>
              <a:t> </a:t>
            </a:r>
            <a:r>
              <a:rPr lang="cs-CZ" sz="1600" dirty="0" err="1" smtClean="0"/>
              <a:t>mikroorg</a:t>
            </a:r>
            <a:r>
              <a:rPr lang="cs-CZ" sz="1600" dirty="0" smtClean="0"/>
              <a:t>)</a:t>
            </a:r>
            <a:r>
              <a:rPr lang="cs-CZ" sz="1600" dirty="0"/>
              <a:t> </a:t>
            </a:r>
            <a:endParaRPr lang="cs-CZ" sz="1600" dirty="0" smtClean="0"/>
          </a:p>
          <a:p>
            <a:r>
              <a:rPr lang="cs-CZ" sz="1600" dirty="0" smtClean="0"/>
              <a:t>žijí </a:t>
            </a:r>
            <a:r>
              <a:rPr lang="cs-CZ" sz="1600" dirty="0"/>
              <a:t>volně nebo v </a:t>
            </a:r>
            <a:r>
              <a:rPr lang="cs-CZ" sz="1600" dirty="0" smtClean="0"/>
              <a:t>symbióze s </a:t>
            </a:r>
            <a:r>
              <a:rPr lang="cs-CZ" sz="1600" dirty="0" err="1" smtClean="0"/>
              <a:t>eukaryoty</a:t>
            </a:r>
            <a:r>
              <a:rPr lang="cs-CZ" sz="1600" dirty="0" smtClean="0"/>
              <a:t>, kterým poskytuje dusík – rostliny, živočichové, houby</a:t>
            </a:r>
          </a:p>
          <a:p>
            <a:r>
              <a:rPr lang="cs-CZ" sz="1600" dirty="0" smtClean="0"/>
              <a:t>př. </a:t>
            </a:r>
            <a:r>
              <a:rPr lang="cs-CZ" sz="1600" dirty="0" err="1" smtClean="0"/>
              <a:t>spirochety</a:t>
            </a:r>
            <a:r>
              <a:rPr lang="cs-CZ" sz="1600" dirty="0" smtClean="0"/>
              <a:t>– extra – i intracelulární symbióza s termity</a:t>
            </a:r>
          </a:p>
          <a:p>
            <a:pPr marL="0" indent="0">
              <a:buNone/>
            </a:pPr>
            <a:r>
              <a:rPr lang="cs-CZ" sz="1600" dirty="0" smtClean="0"/>
              <a:t>             sinice a houby – lišejníky (</a:t>
            </a:r>
            <a:r>
              <a:rPr lang="cs-CZ" sz="1600" dirty="0" err="1" smtClean="0"/>
              <a:t>Nostoc</a:t>
            </a:r>
            <a:r>
              <a:rPr lang="cs-CZ" sz="1600" dirty="0" smtClean="0"/>
              <a:t> v symbióze má více </a:t>
            </a:r>
            <a:r>
              <a:rPr lang="cs-CZ" sz="1600" dirty="0" err="1" smtClean="0"/>
              <a:t>heterocyst</a:t>
            </a:r>
            <a:r>
              <a:rPr lang="cs-CZ" sz="1600" dirty="0" smtClean="0"/>
              <a:t> než volně žijící)</a:t>
            </a:r>
          </a:p>
          <a:p>
            <a:pPr marL="0" indent="0">
              <a:buNone/>
            </a:pPr>
            <a:endParaRPr lang="cs-CZ" sz="1600" dirty="0"/>
          </a:p>
          <a:p>
            <a:r>
              <a:rPr lang="cs-CZ" sz="1600" dirty="0" smtClean="0"/>
              <a:t>hospodářský význam – klíčový pro rozvoj zemědělství, obrovský ekonomický dopad</a:t>
            </a:r>
          </a:p>
          <a:p>
            <a:r>
              <a:rPr lang="cs-CZ" sz="1600" dirty="0" smtClean="0"/>
              <a:t>min 44 druhů luštěnin má </a:t>
            </a:r>
            <a:r>
              <a:rPr lang="cs-CZ" sz="1600" dirty="0" err="1" smtClean="0"/>
              <a:t>symbiozu</a:t>
            </a:r>
            <a:r>
              <a:rPr lang="cs-CZ" sz="1600" dirty="0" smtClean="0"/>
              <a:t> s  N-fixátory</a:t>
            </a:r>
          </a:p>
          <a:p>
            <a:r>
              <a:rPr lang="cs-CZ" sz="1600" dirty="0" smtClean="0"/>
              <a:t>zahrnují hlavní ekologické koncepty – symbióza s </a:t>
            </a:r>
            <a:r>
              <a:rPr lang="cs-CZ" sz="1600" dirty="0" err="1" smtClean="0"/>
              <a:t>eukaryoty</a:t>
            </a:r>
            <a:r>
              <a:rPr lang="cs-CZ" sz="1600" dirty="0" smtClean="0"/>
              <a:t>, podíl na koloběhu prvků, kosmopolitní rozšíření…</a:t>
            </a:r>
          </a:p>
          <a:p>
            <a:pPr marL="0" indent="0">
              <a:buNone/>
            </a:pPr>
            <a:r>
              <a:rPr lang="cs-CZ" sz="1600" dirty="0"/>
              <a:t> </a:t>
            </a:r>
            <a:r>
              <a:rPr lang="cs-CZ" sz="1600" dirty="0" smtClean="0"/>
              <a:t>             </a:t>
            </a:r>
          </a:p>
          <a:p>
            <a:pPr marL="0" indent="0">
              <a:buNone/>
            </a:pPr>
            <a:r>
              <a:rPr lang="cs-CZ" sz="1600" dirty="0"/>
              <a:t> </a:t>
            </a:r>
            <a:r>
              <a:rPr lang="cs-CZ" sz="1600" dirty="0" smtClean="0"/>
              <a:t>            -  </a:t>
            </a:r>
          </a:p>
          <a:p>
            <a:endParaRPr lang="cs-CZ" sz="1600" dirty="0" smtClean="0"/>
          </a:p>
          <a:p>
            <a:endParaRPr lang="cs-CZ" sz="1600" dirty="0" smtClean="0"/>
          </a:p>
          <a:p>
            <a:endParaRPr lang="cs-CZ" sz="1600" dirty="0" smtClean="0"/>
          </a:p>
          <a:p>
            <a:endParaRPr lang="en-GB" sz="16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508400"/>
            <a:ext cx="2801888" cy="209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59999"/>
            <a:ext cx="3073152" cy="203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419873" y="4559998"/>
            <a:ext cx="2633274" cy="197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485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928992" cy="2160240"/>
          </a:xfrm>
        </p:spPr>
        <p:txBody>
          <a:bodyPr>
            <a:noAutofit/>
          </a:bodyPr>
          <a:lstStyle/>
          <a:p>
            <a:r>
              <a:rPr lang="cs-CZ" sz="1600" dirty="0" err="1"/>
              <a:t>Jednořadka</a:t>
            </a:r>
            <a:r>
              <a:rPr lang="cs-CZ" sz="1600" dirty="0"/>
              <a:t> (</a:t>
            </a:r>
            <a:r>
              <a:rPr lang="cs-CZ" sz="1600" dirty="0" err="1"/>
              <a:t>Nostoc</a:t>
            </a:r>
            <a:r>
              <a:rPr lang="cs-CZ" sz="1600" dirty="0"/>
              <a:t>) je rod sinic, které tvoří kulovité nebo beztvaré kolonie složené z vláken růžencovitých buněk v rosolovitém obalu. Umí fixovat dusík. Tvoří </a:t>
            </a:r>
            <a:r>
              <a:rPr lang="cs-CZ" sz="1600" dirty="0" err="1"/>
              <a:t>akinety</a:t>
            </a:r>
            <a:r>
              <a:rPr lang="cs-CZ" sz="1600" dirty="0"/>
              <a:t>. V půdě většinou kolonie není příliš výrazná, ale po dešti se zformuje v nápadnou slizovitou masu, o které si dříve lidé mysleli, že spadla z nebe (proto anglické názvy </a:t>
            </a:r>
            <a:r>
              <a:rPr lang="cs-CZ" sz="1600" dirty="0" err="1"/>
              <a:t>fallen</a:t>
            </a:r>
            <a:r>
              <a:rPr lang="cs-CZ" sz="1600" dirty="0"/>
              <a:t> </a:t>
            </a:r>
            <a:r>
              <a:rPr lang="cs-CZ" sz="1600" dirty="0" err="1"/>
              <a:t>star</a:t>
            </a:r>
            <a:r>
              <a:rPr lang="cs-CZ" sz="1600" dirty="0"/>
              <a:t> a </a:t>
            </a:r>
            <a:r>
              <a:rPr lang="cs-CZ" sz="1600" dirty="0" err="1"/>
              <a:t>star</a:t>
            </a:r>
            <a:r>
              <a:rPr lang="cs-CZ" sz="1600" dirty="0"/>
              <a:t> </a:t>
            </a:r>
            <a:r>
              <a:rPr lang="cs-CZ" sz="1600" dirty="0" err="1"/>
              <a:t>jelly</a:t>
            </a:r>
            <a:r>
              <a:rPr lang="cs-CZ" sz="1600" dirty="0"/>
              <a:t>).</a:t>
            </a:r>
          </a:p>
          <a:p>
            <a:endParaRPr lang="cs-CZ" sz="1600" dirty="0"/>
          </a:p>
          <a:p>
            <a:r>
              <a:rPr lang="cs-CZ" sz="1600" dirty="0" err="1"/>
              <a:t>Nostoc</a:t>
            </a:r>
            <a:r>
              <a:rPr lang="cs-CZ" sz="1600" dirty="0"/>
              <a:t> roste na vlhkých skalách, na dně jezer a kaluží, ale vzácně ve slané vodě. Někdy také </a:t>
            </a:r>
            <a:r>
              <a:rPr lang="cs-CZ" sz="1600" dirty="0" err="1"/>
              <a:t>Nostoc</a:t>
            </a:r>
            <a:r>
              <a:rPr lang="cs-CZ" sz="1600" dirty="0"/>
              <a:t> žije symbioticky uvnitř tkání rostlin, například ve vodní kapradince z rodu </a:t>
            </a:r>
            <a:r>
              <a:rPr lang="cs-CZ" sz="1600" dirty="0" err="1"/>
              <a:t>Azolla</a:t>
            </a:r>
            <a:r>
              <a:rPr lang="cs-CZ" sz="1600" dirty="0"/>
              <a:t>, v </a:t>
            </a:r>
            <a:r>
              <a:rPr lang="cs-CZ" sz="1600" dirty="0" err="1"/>
              <a:t>hlevíkách</a:t>
            </a:r>
            <a:r>
              <a:rPr lang="cs-CZ" sz="1600" dirty="0"/>
              <a:t>, v krytosemenné rostlině </a:t>
            </a:r>
            <a:r>
              <a:rPr lang="cs-CZ" sz="1600" dirty="0" err="1"/>
              <a:t>Gunnera</a:t>
            </a:r>
            <a:r>
              <a:rPr lang="cs-CZ" sz="1600" dirty="0"/>
              <a:t> či exotických cykasech. Těmto druhům </a:t>
            </a:r>
            <a:r>
              <a:rPr lang="cs-CZ" sz="1600" dirty="0" err="1"/>
              <a:t>Nostoc</a:t>
            </a:r>
            <a:r>
              <a:rPr lang="cs-CZ" sz="1600" dirty="0"/>
              <a:t> dodává potřebný dusík. Tvoří také zvláštní druh </a:t>
            </a:r>
            <a:r>
              <a:rPr lang="cs-CZ" sz="1600" dirty="0" err="1"/>
              <a:t>arbuskulární</a:t>
            </a:r>
            <a:r>
              <a:rPr lang="cs-CZ" sz="1600" dirty="0"/>
              <a:t> mykorhizy s houbou </a:t>
            </a:r>
            <a:r>
              <a:rPr lang="cs-CZ" sz="1600" dirty="0" err="1"/>
              <a:t>Geosiphon</a:t>
            </a:r>
            <a:r>
              <a:rPr lang="cs-CZ" sz="1600" dirty="0"/>
              <a:t> </a:t>
            </a:r>
            <a:r>
              <a:rPr lang="cs-CZ" sz="1600" dirty="0" err="1"/>
              <a:t>pyriformis</a:t>
            </a:r>
            <a:r>
              <a:rPr lang="cs-CZ" sz="1600" dirty="0"/>
              <a:t>.</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26289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966" y="2691146"/>
            <a:ext cx="5196061" cy="248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997" y="4514561"/>
            <a:ext cx="3048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837755"/>
            <a:ext cx="2308914" cy="173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774" y="3501082"/>
            <a:ext cx="20669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se šipkou 3"/>
          <p:cNvCxnSpPr/>
          <p:nvPr/>
        </p:nvCxnSpPr>
        <p:spPr>
          <a:xfrm>
            <a:off x="6645637" y="2208483"/>
            <a:ext cx="0" cy="19405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6645637" y="2208483"/>
            <a:ext cx="1440160" cy="26292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347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49185"/>
            <a:ext cx="8229600" cy="4525963"/>
          </a:xfrm>
        </p:spPr>
        <p:txBody>
          <a:bodyPr>
            <a:normAutofit/>
          </a:bodyPr>
          <a:lstStyle/>
          <a:p>
            <a:pPr marL="0" indent="0">
              <a:buNone/>
            </a:pPr>
            <a:r>
              <a:rPr lang="en-GB" sz="1600" b="1" dirty="0" err="1"/>
              <a:t>Epulopiscium</a:t>
            </a:r>
            <a:r>
              <a:rPr lang="en-GB" sz="1600" b="1" dirty="0"/>
              <a:t> </a:t>
            </a:r>
            <a:r>
              <a:rPr lang="en-GB" sz="1600" b="1" dirty="0" err="1"/>
              <a:t>fishelsoni</a:t>
            </a:r>
            <a:r>
              <a:rPr lang="en-GB" sz="1600" b="1" dirty="0"/>
              <a:t> </a:t>
            </a:r>
            <a:endParaRPr lang="cs-CZ" sz="1600" b="1" dirty="0" smtClean="0"/>
          </a:p>
          <a:p>
            <a:r>
              <a:rPr lang="en-GB" sz="1600" dirty="0" smtClean="0"/>
              <a:t>je </a:t>
            </a:r>
            <a:r>
              <a:rPr lang="en-GB" sz="1600" dirty="0" err="1"/>
              <a:t>grampozitivní</a:t>
            </a:r>
            <a:r>
              <a:rPr lang="en-GB" sz="1600" dirty="0"/>
              <a:t> </a:t>
            </a:r>
            <a:r>
              <a:rPr lang="en-GB" sz="1600" dirty="0" err="1"/>
              <a:t>bakterie</a:t>
            </a:r>
            <a:r>
              <a:rPr lang="en-GB" sz="1600" dirty="0"/>
              <a:t> z </a:t>
            </a:r>
            <a:r>
              <a:rPr lang="en-GB" sz="1600" dirty="0" err="1"/>
              <a:t>kmene</a:t>
            </a:r>
            <a:r>
              <a:rPr lang="en-GB" sz="1600" dirty="0"/>
              <a:t> </a:t>
            </a:r>
            <a:r>
              <a:rPr lang="en-GB" sz="1600" dirty="0" err="1"/>
              <a:t>Firmicutes</a:t>
            </a:r>
            <a:endParaRPr lang="en-GB" sz="1600" dirty="0"/>
          </a:p>
          <a:p>
            <a:r>
              <a:rPr lang="en-GB" sz="1600" dirty="0" err="1"/>
              <a:t>symbiotický</a:t>
            </a:r>
            <a:r>
              <a:rPr lang="en-GB" sz="1600" dirty="0"/>
              <a:t> </a:t>
            </a:r>
            <a:r>
              <a:rPr lang="en-GB" sz="1600" dirty="0" err="1"/>
              <a:t>vztah</a:t>
            </a:r>
            <a:r>
              <a:rPr lang="en-GB" sz="1600" dirty="0"/>
              <a:t> s </a:t>
            </a:r>
            <a:r>
              <a:rPr lang="en-GB" sz="1600" dirty="0" err="1"/>
              <a:t>rybami</a:t>
            </a:r>
            <a:r>
              <a:rPr lang="en-GB" sz="1600" dirty="0"/>
              <a:t> z </a:t>
            </a:r>
            <a:r>
              <a:rPr lang="en-GB" sz="1600" dirty="0" err="1"/>
              <a:t>čeledi</a:t>
            </a:r>
            <a:r>
              <a:rPr lang="en-GB" sz="1600" dirty="0"/>
              <a:t> </a:t>
            </a:r>
            <a:r>
              <a:rPr lang="en-GB" sz="1600" dirty="0" err="1"/>
              <a:t>Acanthuridae</a:t>
            </a:r>
            <a:r>
              <a:rPr lang="en-GB" sz="1600" dirty="0"/>
              <a:t> (</a:t>
            </a:r>
            <a:r>
              <a:rPr lang="en-GB" sz="1600" dirty="0" err="1"/>
              <a:t>bodlokovití</a:t>
            </a:r>
            <a:r>
              <a:rPr lang="en-GB" sz="1600" dirty="0"/>
              <a:t>, </a:t>
            </a:r>
            <a:r>
              <a:rPr lang="en-GB" sz="1600" dirty="0" err="1"/>
              <a:t>ryby</a:t>
            </a:r>
            <a:r>
              <a:rPr lang="en-GB" sz="1600" dirty="0"/>
              <a:t> „</a:t>
            </a:r>
            <a:r>
              <a:rPr lang="en-GB" sz="1600" dirty="0" err="1"/>
              <a:t>čističi</a:t>
            </a:r>
            <a:r>
              <a:rPr lang="en-GB" sz="1600" dirty="0"/>
              <a:t>“)</a:t>
            </a:r>
          </a:p>
          <a:p>
            <a:r>
              <a:rPr lang="en-GB" sz="1600" dirty="0"/>
              <a:t> 200–700 </a:t>
            </a:r>
            <a:r>
              <a:rPr lang="el-GR" sz="1600" dirty="0"/>
              <a:t>μ</a:t>
            </a:r>
            <a:r>
              <a:rPr lang="en-GB" sz="1600" dirty="0"/>
              <a:t>m </a:t>
            </a:r>
            <a:r>
              <a:rPr lang="en-GB" sz="1600" dirty="0" err="1"/>
              <a:t>na</a:t>
            </a:r>
            <a:r>
              <a:rPr lang="en-GB" sz="1600" dirty="0"/>
              <a:t> </a:t>
            </a:r>
            <a:r>
              <a:rPr lang="en-GB" sz="1600" dirty="0" err="1"/>
              <a:t>délku</a:t>
            </a:r>
            <a:r>
              <a:rPr lang="en-GB" sz="1600" dirty="0"/>
              <a:t> a </a:t>
            </a:r>
            <a:r>
              <a:rPr lang="en-GB" sz="1600" dirty="0" err="1"/>
              <a:t>asi</a:t>
            </a:r>
            <a:r>
              <a:rPr lang="en-GB" sz="1600" dirty="0"/>
              <a:t> 80 </a:t>
            </a:r>
            <a:r>
              <a:rPr lang="el-GR" sz="1600" dirty="0"/>
              <a:t>μ</a:t>
            </a:r>
            <a:r>
              <a:rPr lang="en-GB" sz="1600" dirty="0"/>
              <a:t>m v </a:t>
            </a:r>
            <a:r>
              <a:rPr lang="en-GB" sz="1600" dirty="0" err="1"/>
              <a:t>průměru</a:t>
            </a:r>
            <a:endParaRPr lang="en-GB" sz="1600" dirty="0"/>
          </a:p>
          <a:p>
            <a:r>
              <a:rPr lang="en-GB" sz="1600" dirty="0" err="1" smtClean="0"/>
              <a:t>extr</a:t>
            </a:r>
            <a:r>
              <a:rPr lang="cs-CZ" sz="1600" dirty="0" smtClean="0"/>
              <a:t>é</a:t>
            </a:r>
            <a:r>
              <a:rPr lang="en-GB" sz="1600" dirty="0" err="1" smtClean="0"/>
              <a:t>mní</a:t>
            </a:r>
            <a:r>
              <a:rPr lang="en-GB" sz="1600" dirty="0" smtClean="0"/>
              <a:t> </a:t>
            </a:r>
            <a:r>
              <a:rPr lang="en-GB" sz="1600" dirty="0" err="1" smtClean="0"/>
              <a:t>polyploidie</a:t>
            </a:r>
            <a:endParaRPr lang="cs-CZ" sz="1600" dirty="0" smtClean="0"/>
          </a:p>
          <a:p>
            <a:endParaRPr lang="en-GB" sz="16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219" y="1917733"/>
            <a:ext cx="3074336" cy="229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437112"/>
            <a:ext cx="6602219" cy="233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252659"/>
            <a:ext cx="354806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4234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77204" y="184459"/>
            <a:ext cx="8229600" cy="4525963"/>
          </a:xfrm>
        </p:spPr>
        <p:txBody>
          <a:bodyPr/>
          <a:lstStyle/>
          <a:p>
            <a:pPr marL="0" indent="0">
              <a:buNone/>
            </a:pPr>
            <a:r>
              <a:rPr lang="cs-CZ" sz="1400" b="1" dirty="0" err="1"/>
              <a:t>Thiomargarita</a:t>
            </a:r>
            <a:r>
              <a:rPr lang="cs-CZ" sz="1400" b="1" dirty="0"/>
              <a:t> </a:t>
            </a:r>
            <a:r>
              <a:rPr lang="cs-CZ" sz="1400" b="1" dirty="0" err="1"/>
              <a:t>namibiensis</a:t>
            </a:r>
            <a:r>
              <a:rPr lang="cs-CZ" sz="1400" b="1" dirty="0"/>
              <a:t>  </a:t>
            </a:r>
            <a:r>
              <a:rPr lang="cs-CZ" sz="1400" dirty="0"/>
              <a:t>neboli  Sírová perla Namibie </a:t>
            </a:r>
          </a:p>
          <a:p>
            <a:r>
              <a:rPr lang="cs-CZ" sz="1400" dirty="0"/>
              <a:t>gramnegativní </a:t>
            </a:r>
            <a:r>
              <a:rPr lang="cs-CZ" sz="1400" dirty="0" err="1"/>
              <a:t>proteobakterie</a:t>
            </a:r>
            <a:endParaRPr lang="cs-CZ" sz="1400" dirty="0"/>
          </a:p>
          <a:p>
            <a:r>
              <a:rPr lang="cs-CZ" sz="1400" dirty="0"/>
              <a:t>na sedimentech kontinentálního šelfu</a:t>
            </a:r>
          </a:p>
          <a:p>
            <a:r>
              <a:rPr lang="cs-CZ" sz="1400" dirty="0"/>
              <a:t>největší bakterií, která kdy byla objevena </a:t>
            </a:r>
            <a:r>
              <a:rPr lang="cs-CZ" sz="1400" dirty="0" smtClean="0"/>
              <a:t>(1999</a:t>
            </a:r>
            <a:r>
              <a:rPr lang="cs-CZ" sz="1400" dirty="0" smtClean="0"/>
              <a:t>)</a:t>
            </a:r>
          </a:p>
          <a:p>
            <a:r>
              <a:rPr lang="cs-CZ" sz="1400" dirty="0"/>
              <a:t>schopna používat dusík jako koncový elektronový akceptor v transportním řetězci </a:t>
            </a:r>
            <a:r>
              <a:rPr lang="cs-CZ" sz="1400" dirty="0" smtClean="0"/>
              <a:t>elektronů, oxiduje </a:t>
            </a:r>
            <a:r>
              <a:rPr lang="cs-CZ" sz="1400" dirty="0" err="1"/>
              <a:t>sírovodík</a:t>
            </a:r>
            <a:r>
              <a:rPr lang="cs-CZ" sz="1400" dirty="0"/>
              <a:t> (H2S) na elementární síru (S)</a:t>
            </a:r>
            <a:endParaRPr lang="cs-CZ" sz="1400" dirty="0" smtClean="0"/>
          </a:p>
          <a:p>
            <a:r>
              <a:rPr lang="en-GB" sz="1400" dirty="0" err="1" smtClean="0"/>
              <a:t>sírov</a:t>
            </a:r>
            <a:r>
              <a:rPr lang="cs-CZ" sz="1400" dirty="0" smtClean="0"/>
              <a:t>á</a:t>
            </a:r>
            <a:r>
              <a:rPr lang="en-GB" sz="1400" dirty="0" smtClean="0"/>
              <a:t> </a:t>
            </a:r>
            <a:r>
              <a:rPr lang="en-GB" sz="1400" dirty="0" err="1" smtClean="0"/>
              <a:t>bakteri</a:t>
            </a:r>
            <a:r>
              <a:rPr lang="cs-CZ" sz="1400" dirty="0" smtClean="0"/>
              <a:t>e </a:t>
            </a:r>
            <a:r>
              <a:rPr lang="en-GB" sz="1400" dirty="0" err="1" smtClean="0"/>
              <a:t>zadržující</a:t>
            </a:r>
            <a:r>
              <a:rPr lang="en-GB" sz="1400" dirty="0" smtClean="0"/>
              <a:t> </a:t>
            </a:r>
            <a:r>
              <a:rPr lang="en-GB" sz="1400" dirty="0" err="1" smtClean="0"/>
              <a:t>dusičnany</a:t>
            </a:r>
            <a:r>
              <a:rPr lang="cs-CZ" sz="1400" dirty="0" smtClean="0"/>
              <a:t> pro případ nedostatku -  jako balon = velikost</a:t>
            </a:r>
          </a:p>
          <a:p>
            <a:r>
              <a:rPr lang="en-GB" sz="1400" dirty="0" smtClean="0"/>
              <a:t>„Perl</a:t>
            </a:r>
            <a:r>
              <a:rPr lang="cs-CZ" sz="1400" dirty="0" smtClean="0"/>
              <a:t>a“ -</a:t>
            </a:r>
            <a:r>
              <a:rPr lang="en-GB" sz="1400" dirty="0" smtClean="0"/>
              <a:t> </a:t>
            </a:r>
            <a:r>
              <a:rPr lang="en-GB" sz="1400" dirty="0" err="1" smtClean="0"/>
              <a:t>zrnka</a:t>
            </a:r>
            <a:r>
              <a:rPr lang="en-GB" sz="1400" dirty="0" smtClean="0"/>
              <a:t> </a:t>
            </a:r>
            <a:r>
              <a:rPr lang="en-GB" sz="1400" dirty="0" err="1"/>
              <a:t>síry</a:t>
            </a:r>
            <a:r>
              <a:rPr lang="en-GB" sz="1400" dirty="0"/>
              <a:t> v </a:t>
            </a:r>
            <a:r>
              <a:rPr lang="en-GB" sz="1400" dirty="0" err="1"/>
              <a:t>ní</a:t>
            </a:r>
            <a:r>
              <a:rPr lang="en-GB" sz="1400" dirty="0"/>
              <a:t> </a:t>
            </a:r>
            <a:r>
              <a:rPr lang="en-GB" sz="1400" dirty="0" err="1"/>
              <a:t>odrážejí</a:t>
            </a:r>
            <a:r>
              <a:rPr lang="en-GB" sz="1400" dirty="0"/>
              <a:t> </a:t>
            </a:r>
            <a:r>
              <a:rPr lang="en-GB" sz="1400" dirty="0" err="1" smtClean="0"/>
              <a:t>světlo</a:t>
            </a:r>
            <a:endParaRPr lang="cs-CZ" sz="1400" dirty="0" smtClean="0"/>
          </a:p>
          <a:p>
            <a:r>
              <a:rPr lang="cs-CZ" sz="1400" dirty="0" err="1"/>
              <a:t>s</a:t>
            </a:r>
            <a:r>
              <a:rPr lang="en-GB" sz="1400" dirty="0" err="1" smtClean="0"/>
              <a:t>pojení</a:t>
            </a:r>
            <a:r>
              <a:rPr lang="en-GB" sz="1400" dirty="0" smtClean="0"/>
              <a:t> </a:t>
            </a:r>
            <a:r>
              <a:rPr lang="en-GB" sz="1400" dirty="0" err="1"/>
              <a:t>síry</a:t>
            </a:r>
            <a:r>
              <a:rPr lang="en-GB" sz="1400" dirty="0"/>
              <a:t> a </a:t>
            </a:r>
            <a:r>
              <a:rPr lang="en-GB" sz="1400" dirty="0" smtClean="0"/>
              <a:t> </a:t>
            </a:r>
            <a:r>
              <a:rPr lang="en-GB" sz="1400" dirty="0" err="1"/>
              <a:t>dusičnanů</a:t>
            </a:r>
            <a:r>
              <a:rPr lang="en-GB" sz="1400" dirty="0"/>
              <a:t> by </a:t>
            </a:r>
            <a:r>
              <a:rPr lang="en-GB" sz="1400" dirty="0" err="1"/>
              <a:t>mohlo</a:t>
            </a:r>
            <a:r>
              <a:rPr lang="en-GB" sz="1400" dirty="0"/>
              <a:t> </a:t>
            </a:r>
            <a:r>
              <a:rPr lang="en-GB" sz="1400" dirty="0" err="1"/>
              <a:t>mít</a:t>
            </a:r>
            <a:r>
              <a:rPr lang="en-GB" sz="1400" dirty="0"/>
              <a:t> </a:t>
            </a:r>
            <a:r>
              <a:rPr lang="en-GB" sz="1400" dirty="0" err="1"/>
              <a:t>zvláštní</a:t>
            </a:r>
            <a:r>
              <a:rPr lang="en-GB" sz="1400" dirty="0"/>
              <a:t> </a:t>
            </a:r>
            <a:r>
              <a:rPr lang="en-GB" sz="1400" dirty="0" err="1"/>
              <a:t>význam</a:t>
            </a:r>
            <a:r>
              <a:rPr lang="en-GB" sz="1400" dirty="0"/>
              <a:t> pro </a:t>
            </a:r>
            <a:r>
              <a:rPr lang="en-GB" sz="1400" dirty="0" err="1"/>
              <a:t>životní</a:t>
            </a:r>
            <a:r>
              <a:rPr lang="en-GB" sz="1400" dirty="0"/>
              <a:t> </a:t>
            </a:r>
            <a:r>
              <a:rPr lang="en-GB" sz="1400" dirty="0" err="1"/>
              <a:t>cykly</a:t>
            </a:r>
            <a:r>
              <a:rPr lang="en-GB" sz="1400" dirty="0"/>
              <a:t> </a:t>
            </a:r>
            <a:r>
              <a:rPr lang="en-GB" sz="1400" dirty="0" err="1"/>
              <a:t>na</a:t>
            </a:r>
            <a:r>
              <a:rPr lang="en-GB" sz="1400" dirty="0"/>
              <a:t> </a:t>
            </a:r>
            <a:r>
              <a:rPr lang="en-GB" sz="1400" dirty="0" err="1" smtClean="0"/>
              <a:t>Zemi</a:t>
            </a:r>
            <a:endParaRPr lang="cs-CZ" sz="1400" dirty="0" smtClean="0"/>
          </a:p>
          <a:p>
            <a:r>
              <a:rPr lang="cs-CZ" sz="1400" dirty="0"/>
              <a:t>Nedávný výzkum také ukázal, že bakterie mohou být fakultativně </a:t>
            </a:r>
            <a:r>
              <a:rPr lang="cs-CZ" sz="1400" dirty="0" smtClean="0"/>
              <a:t>anaerobní – možná reakce s kyslíkem</a:t>
            </a:r>
            <a:endParaRPr lang="cs-CZ" sz="1400" dirty="0"/>
          </a:p>
          <a:p>
            <a:endParaRPr lang="cs-CZ" sz="1400" dirty="0"/>
          </a:p>
          <a:p>
            <a:endParaRPr lang="cs-CZ"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100697"/>
            <a:ext cx="231616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3100697"/>
            <a:ext cx="2378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385" y="3100697"/>
            <a:ext cx="2852672" cy="357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037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0"/>
            <a:ext cx="8229600" cy="1143000"/>
          </a:xfrm>
        </p:spPr>
        <p:txBody>
          <a:bodyPr>
            <a:normAutofit/>
          </a:bodyPr>
          <a:lstStyle/>
          <a:p>
            <a:r>
              <a:rPr lang="cs-CZ" sz="3200" dirty="0" smtClean="0"/>
              <a:t>Diverzita </a:t>
            </a:r>
            <a:r>
              <a:rPr lang="cs-CZ" sz="3200" dirty="0" err="1" smtClean="0"/>
              <a:t>archaea</a:t>
            </a:r>
            <a:endParaRPr lang="en-GB" sz="3200" dirty="0"/>
          </a:p>
        </p:txBody>
      </p:sp>
      <p:sp>
        <p:nvSpPr>
          <p:cNvPr id="3" name="Zástupný symbol pro obsah 2"/>
          <p:cNvSpPr>
            <a:spLocks noGrp="1"/>
          </p:cNvSpPr>
          <p:nvPr>
            <p:ph idx="1"/>
          </p:nvPr>
        </p:nvSpPr>
        <p:spPr>
          <a:xfrm>
            <a:off x="395536" y="1340768"/>
            <a:ext cx="8229600" cy="4464496"/>
          </a:xfrm>
        </p:spPr>
        <p:txBody>
          <a:bodyPr>
            <a:normAutofit/>
          </a:bodyPr>
          <a:lstStyle/>
          <a:p>
            <a:r>
              <a:rPr lang="cs-CZ" sz="1600" dirty="0" smtClean="0"/>
              <a:t>v 70. letech – 2  známé kmeny, kultivovatelné, pouze </a:t>
            </a:r>
            <a:r>
              <a:rPr lang="cs-CZ" sz="1600" dirty="0" err="1" smtClean="0"/>
              <a:t>extremofilové</a:t>
            </a:r>
            <a:r>
              <a:rPr lang="cs-CZ" sz="1600" dirty="0" smtClean="0"/>
              <a:t> a </a:t>
            </a:r>
            <a:r>
              <a:rPr lang="cs-CZ" sz="1600" dirty="0" err="1" smtClean="0"/>
              <a:t>metanogeny</a:t>
            </a:r>
            <a:endParaRPr lang="cs-CZ" sz="1600" dirty="0" smtClean="0"/>
          </a:p>
          <a:p>
            <a:endParaRPr lang="cs-CZ" sz="1600" dirty="0" smtClean="0"/>
          </a:p>
          <a:p>
            <a:r>
              <a:rPr lang="cs-CZ" sz="1600" dirty="0" smtClean="0"/>
              <a:t>od 90. let – exploze dat díky </a:t>
            </a:r>
            <a:r>
              <a:rPr lang="cs-CZ" sz="1600" dirty="0" err="1" smtClean="0"/>
              <a:t>sekvenaci</a:t>
            </a:r>
            <a:r>
              <a:rPr lang="cs-CZ" sz="1600" dirty="0" smtClean="0"/>
              <a:t>, </a:t>
            </a:r>
            <a:r>
              <a:rPr lang="cs-CZ" sz="1600" dirty="0" err="1" smtClean="0"/>
              <a:t>archaea</a:t>
            </a:r>
            <a:r>
              <a:rPr lang="cs-CZ" sz="1600" dirty="0" smtClean="0"/>
              <a:t> </a:t>
            </a:r>
            <a:r>
              <a:rPr lang="cs-CZ" sz="1600" dirty="0" err="1" smtClean="0"/>
              <a:t>témeř</a:t>
            </a:r>
            <a:r>
              <a:rPr lang="cs-CZ" sz="1600" dirty="0" smtClean="0"/>
              <a:t> všude</a:t>
            </a:r>
          </a:p>
          <a:p>
            <a:endParaRPr lang="cs-CZ" sz="1600" dirty="0" smtClean="0"/>
          </a:p>
          <a:p>
            <a:r>
              <a:rPr lang="cs-CZ" sz="1600" dirty="0" err="1" smtClean="0"/>
              <a:t>nekultivovatelnost</a:t>
            </a:r>
            <a:r>
              <a:rPr lang="cs-CZ" sz="1600" dirty="0" smtClean="0"/>
              <a:t> = minimální informace o metabolismu a životnímu stylu</a:t>
            </a:r>
          </a:p>
          <a:p>
            <a:endParaRPr lang="cs-CZ" sz="1600" dirty="0" smtClean="0"/>
          </a:p>
          <a:p>
            <a:r>
              <a:rPr lang="cs-CZ" sz="1600" dirty="0" smtClean="0"/>
              <a:t>častý typ metabolismus založený na vodíku</a:t>
            </a:r>
          </a:p>
          <a:p>
            <a:endParaRPr lang="cs-CZ" sz="1600" dirty="0" smtClean="0"/>
          </a:p>
          <a:p>
            <a:r>
              <a:rPr lang="cs-CZ" sz="1600" dirty="0" smtClean="0"/>
              <a:t>některé ekotypy mohou být  i </a:t>
            </a:r>
            <a:r>
              <a:rPr lang="cs-CZ" sz="1600" dirty="0" err="1" smtClean="0"/>
              <a:t>chemoorganotrofní</a:t>
            </a:r>
            <a:r>
              <a:rPr lang="cs-CZ" sz="1600" dirty="0" smtClean="0"/>
              <a:t> a hrají důležitou roli v koloběhu dusíku a uhlíku</a:t>
            </a:r>
          </a:p>
          <a:p>
            <a:endParaRPr lang="cs-CZ" sz="1600" dirty="0" smtClean="0"/>
          </a:p>
          <a:p>
            <a:r>
              <a:rPr lang="cs-CZ" sz="1600" dirty="0" smtClean="0"/>
              <a:t>známá spojitost s onemocněním dásní</a:t>
            </a:r>
          </a:p>
          <a:p>
            <a:endParaRPr lang="cs-CZ" sz="1600" dirty="0" smtClean="0"/>
          </a:p>
          <a:p>
            <a:r>
              <a:rPr lang="cs-CZ" sz="1600" dirty="0" smtClean="0"/>
              <a:t>dobře prozkoumané </a:t>
            </a:r>
            <a:r>
              <a:rPr lang="cs-CZ" sz="1600" dirty="0"/>
              <a:t>jsou </a:t>
            </a:r>
            <a:r>
              <a:rPr lang="cs-CZ" sz="1600" dirty="0" err="1" smtClean="0"/>
              <a:t>metanogeny</a:t>
            </a:r>
            <a:r>
              <a:rPr lang="cs-CZ" sz="1600" dirty="0" smtClean="0"/>
              <a:t>, </a:t>
            </a:r>
            <a:r>
              <a:rPr lang="cs-CZ" sz="1600" dirty="0" err="1" smtClean="0"/>
              <a:t>hypertermofilové</a:t>
            </a:r>
            <a:r>
              <a:rPr lang="cs-CZ" sz="1600" dirty="0" smtClean="0"/>
              <a:t>, </a:t>
            </a:r>
            <a:r>
              <a:rPr lang="cs-CZ" sz="1600" dirty="0" err="1" smtClean="0"/>
              <a:t>halofilní</a:t>
            </a:r>
            <a:r>
              <a:rPr lang="cs-CZ" sz="1600" dirty="0" smtClean="0"/>
              <a:t> </a:t>
            </a:r>
            <a:r>
              <a:rPr lang="cs-CZ" sz="1600" dirty="0" err="1" smtClean="0"/>
              <a:t>archaea</a:t>
            </a:r>
            <a:endParaRPr lang="cs-CZ" sz="1600" dirty="0"/>
          </a:p>
          <a:p>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en-GB" sz="1600" dirty="0"/>
          </a:p>
        </p:txBody>
      </p:sp>
    </p:spTree>
    <p:extLst>
      <p:ext uri="{BB962C8B-B14F-4D97-AF65-F5344CB8AC3E}">
        <p14:creationId xmlns:p14="http://schemas.microsoft.com/office/powerpoint/2010/main" val="42644639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5536" y="188913"/>
            <a:ext cx="8497639" cy="369332"/>
          </a:xfrm>
          <a:prstGeom prst="rect">
            <a:avLst/>
          </a:prstGeom>
          <a:solidFill>
            <a:srgbClr val="FFFF00"/>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smtClean="0">
                <a:solidFill>
                  <a:prstClr val="black"/>
                </a:solidFill>
                <a:latin typeface="Calibri"/>
              </a:rPr>
              <a:t>Evoluce </a:t>
            </a:r>
            <a:r>
              <a:rPr lang="cs-CZ" altLang="ko-KR" dirty="0" err="1" smtClean="0">
                <a:solidFill>
                  <a:prstClr val="black"/>
                </a:solidFill>
                <a:latin typeface="Calibri"/>
              </a:rPr>
              <a:t>Archea</a:t>
            </a:r>
            <a:r>
              <a:rPr lang="cs-CZ" altLang="ko-KR" dirty="0" smtClean="0">
                <a:solidFill>
                  <a:prstClr val="black"/>
                </a:solidFill>
                <a:latin typeface="Calibri"/>
              </a:rPr>
              <a:t> – </a:t>
            </a:r>
            <a:r>
              <a:rPr lang="cs-CZ" altLang="ko-KR" dirty="0" err="1">
                <a:solidFill>
                  <a:prstClr val="black"/>
                </a:solidFill>
                <a:latin typeface="Calibri"/>
              </a:rPr>
              <a:t>Crenarchaeota</a:t>
            </a:r>
            <a:r>
              <a:rPr lang="cs-CZ" altLang="ko-KR" dirty="0">
                <a:solidFill>
                  <a:prstClr val="black"/>
                </a:solidFill>
                <a:latin typeface="Calibri"/>
              </a:rPr>
              <a:t>, </a:t>
            </a:r>
            <a:r>
              <a:rPr lang="cs-CZ" altLang="ko-KR" dirty="0" err="1">
                <a:solidFill>
                  <a:prstClr val="black"/>
                </a:solidFill>
                <a:latin typeface="Calibri"/>
              </a:rPr>
              <a:t>Euryarchaeota</a:t>
            </a:r>
            <a:r>
              <a:rPr lang="cs-CZ" altLang="ko-KR" dirty="0">
                <a:solidFill>
                  <a:prstClr val="black"/>
                </a:solidFill>
                <a:latin typeface="Calibri"/>
              </a:rPr>
              <a:t>, </a:t>
            </a:r>
            <a:r>
              <a:rPr lang="cs-CZ" altLang="ko-KR" dirty="0" err="1">
                <a:solidFill>
                  <a:prstClr val="black"/>
                </a:solidFill>
                <a:latin typeface="Calibri"/>
              </a:rPr>
              <a:t>Korarchaeota</a:t>
            </a:r>
            <a:r>
              <a:rPr lang="cs-CZ" altLang="ko-KR" dirty="0">
                <a:solidFill>
                  <a:prstClr val="black"/>
                </a:solidFill>
                <a:latin typeface="Calibri"/>
              </a:rPr>
              <a:t> </a:t>
            </a:r>
            <a:r>
              <a:rPr lang="cs-CZ" altLang="ko-KR" dirty="0" smtClean="0">
                <a:solidFill>
                  <a:prstClr val="black"/>
                </a:solidFill>
                <a:latin typeface="Calibri"/>
              </a:rPr>
              <a:t>a </a:t>
            </a:r>
            <a:r>
              <a:rPr lang="cs-CZ" altLang="ko-KR" dirty="0" err="1" smtClean="0">
                <a:solidFill>
                  <a:prstClr val="black"/>
                </a:solidFill>
                <a:latin typeface="Calibri"/>
              </a:rPr>
              <a:t>Nanoarchaeota</a:t>
            </a:r>
            <a:endParaRPr lang="cs-CZ" altLang="ko-KR" dirty="0">
              <a:solidFill>
                <a:prstClr val="black"/>
              </a:solidFill>
              <a:latin typeface="Calibri"/>
            </a:endParaRPr>
          </a:p>
        </p:txBody>
      </p:sp>
      <p:grpSp>
        <p:nvGrpSpPr>
          <p:cNvPr id="23555" name="Group 3"/>
          <p:cNvGrpSpPr>
            <a:grpSpLocks/>
          </p:cNvGrpSpPr>
          <p:nvPr/>
        </p:nvGrpSpPr>
        <p:grpSpPr bwMode="auto">
          <a:xfrm>
            <a:off x="539750" y="1651749"/>
            <a:ext cx="6999381" cy="5035455"/>
            <a:chOff x="295" y="570"/>
            <a:chExt cx="5035" cy="3602"/>
          </a:xfrm>
        </p:grpSpPr>
        <p:sp>
          <p:nvSpPr>
            <p:cNvPr id="23560" name="Text Box 4"/>
            <p:cNvSpPr txBox="1">
              <a:spLocks noChangeArrowheads="1"/>
            </p:cNvSpPr>
            <p:nvPr/>
          </p:nvSpPr>
          <p:spPr bwMode="auto">
            <a:xfrm>
              <a:off x="4014" y="3974"/>
              <a:ext cx="12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200" dirty="0">
                  <a:solidFill>
                    <a:prstClr val="black"/>
                  </a:solidFill>
                </a:rPr>
                <a:t>podle </a:t>
              </a:r>
              <a:r>
                <a:rPr lang="cs-CZ" altLang="ko-KR" sz="1200" dirty="0" err="1">
                  <a:solidFill>
                    <a:prstClr val="black"/>
                  </a:solidFill>
                </a:rPr>
                <a:t>Barns</a:t>
              </a:r>
              <a:r>
                <a:rPr lang="cs-CZ" altLang="ko-KR" sz="1200" dirty="0">
                  <a:solidFill>
                    <a:prstClr val="black"/>
                  </a:solidFill>
                </a:rPr>
                <a:t> et al. 1996</a:t>
              </a:r>
            </a:p>
          </p:txBody>
        </p:sp>
        <p:grpSp>
          <p:nvGrpSpPr>
            <p:cNvPr id="23561" name="Group 5"/>
            <p:cNvGrpSpPr>
              <a:grpSpLocks/>
            </p:cNvGrpSpPr>
            <p:nvPr/>
          </p:nvGrpSpPr>
          <p:grpSpPr bwMode="auto">
            <a:xfrm>
              <a:off x="295" y="570"/>
              <a:ext cx="5035" cy="3404"/>
              <a:chOff x="295" y="570"/>
              <a:chExt cx="5035" cy="3404"/>
            </a:xfrm>
          </p:grpSpPr>
          <p:pic>
            <p:nvPicPr>
              <p:cNvPr id="23563" name="Picture 6" descr="skenovat0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570"/>
                <a:ext cx="5035" cy="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Oval 7"/>
              <p:cNvSpPr>
                <a:spLocks noChangeArrowheads="1"/>
              </p:cNvSpPr>
              <p:nvPr/>
            </p:nvSpPr>
            <p:spPr bwMode="auto">
              <a:xfrm>
                <a:off x="567" y="1661"/>
                <a:ext cx="907" cy="31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5" name="Oval 8"/>
              <p:cNvSpPr>
                <a:spLocks noChangeArrowheads="1"/>
              </p:cNvSpPr>
              <p:nvPr/>
            </p:nvSpPr>
            <p:spPr bwMode="auto">
              <a:xfrm>
                <a:off x="3606" y="845"/>
                <a:ext cx="907" cy="318"/>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6" name="Oval 9"/>
              <p:cNvSpPr>
                <a:spLocks noChangeArrowheads="1"/>
              </p:cNvSpPr>
              <p:nvPr/>
            </p:nvSpPr>
            <p:spPr bwMode="auto">
              <a:xfrm>
                <a:off x="1746" y="3566"/>
                <a:ext cx="907" cy="318"/>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sp>
          <p:nvSpPr>
            <p:cNvPr id="23562" name="Rectangle 10"/>
            <p:cNvSpPr>
              <a:spLocks noChangeArrowheads="1"/>
            </p:cNvSpPr>
            <p:nvPr/>
          </p:nvSpPr>
          <p:spPr bwMode="auto">
            <a:xfrm>
              <a:off x="4059" y="2750"/>
              <a:ext cx="1164" cy="22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err="1">
                  <a:solidFill>
                    <a:prstClr val="black"/>
                  </a:solidFill>
                  <a:latin typeface="Calibri"/>
                </a:rPr>
                <a:t>Nanoarchaeota</a:t>
              </a:r>
              <a:r>
                <a:rPr lang="cs-CZ" altLang="ko-KR" sz="1400" b="1" dirty="0">
                  <a:solidFill>
                    <a:prstClr val="black"/>
                  </a:solidFill>
                  <a:latin typeface="Calibri"/>
                </a:rPr>
                <a:t> ???</a:t>
              </a:r>
              <a:endParaRPr lang="cs-CZ" altLang="ko-KR" sz="1400" dirty="0">
                <a:solidFill>
                  <a:prstClr val="black"/>
                </a:solidFill>
                <a:latin typeface="Calibri"/>
              </a:endParaRPr>
            </a:p>
          </p:txBody>
        </p:sp>
      </p:grpSp>
      <p:sp>
        <p:nvSpPr>
          <p:cNvPr id="35851" name="Line 11"/>
          <p:cNvSpPr>
            <a:spLocks noChangeShapeType="1"/>
          </p:cNvSpPr>
          <p:nvPr/>
        </p:nvSpPr>
        <p:spPr bwMode="auto">
          <a:xfrm>
            <a:off x="1080243" y="2958932"/>
            <a:ext cx="4318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52" name="Text Box 12"/>
          <p:cNvSpPr txBox="1">
            <a:spLocks noChangeArrowheads="1"/>
          </p:cNvSpPr>
          <p:nvPr/>
        </p:nvSpPr>
        <p:spPr bwMode="auto">
          <a:xfrm>
            <a:off x="627086" y="2635836"/>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3" name="Text Box 13"/>
          <p:cNvSpPr txBox="1">
            <a:spLocks noChangeArrowheads="1"/>
          </p:cNvSpPr>
          <p:nvPr/>
        </p:nvSpPr>
        <p:spPr bwMode="auto">
          <a:xfrm>
            <a:off x="6697562" y="2909303"/>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4" name="Line 14"/>
          <p:cNvSpPr>
            <a:spLocks noChangeShapeType="1"/>
          </p:cNvSpPr>
          <p:nvPr/>
        </p:nvSpPr>
        <p:spPr bwMode="auto">
          <a:xfrm flipH="1" flipV="1">
            <a:off x="6192837" y="2589213"/>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2" name="Obdélník 1"/>
          <p:cNvSpPr/>
          <p:nvPr/>
        </p:nvSpPr>
        <p:spPr>
          <a:xfrm>
            <a:off x="5677155" y="845215"/>
            <a:ext cx="2790056" cy="523220"/>
          </a:xfrm>
          <a:prstGeom prst="rect">
            <a:avLst/>
          </a:prstGeom>
        </p:spPr>
        <p:txBody>
          <a:bodyPr wrap="square">
            <a:spAutoFit/>
          </a:bodyPr>
          <a:lstStyle/>
          <a:p>
            <a:r>
              <a:rPr lang="en-GB" sz="1400" b="1" dirty="0" err="1">
                <a:solidFill>
                  <a:prstClr val="black"/>
                </a:solidFill>
              </a:rPr>
              <a:t>Euryarchaeota</a:t>
            </a:r>
            <a:r>
              <a:rPr lang="en-GB" sz="1400" dirty="0">
                <a:solidFill>
                  <a:prstClr val="black"/>
                </a:solidFill>
              </a:rPr>
              <a:t> – </a:t>
            </a:r>
            <a:r>
              <a:rPr lang="en-GB" sz="1400" dirty="0" err="1">
                <a:solidFill>
                  <a:prstClr val="black"/>
                </a:solidFill>
              </a:rPr>
              <a:t>methanogeny</a:t>
            </a:r>
            <a:r>
              <a:rPr lang="en-GB" sz="1400" dirty="0">
                <a:solidFill>
                  <a:prstClr val="black"/>
                </a:solidFill>
              </a:rPr>
              <a:t>, </a:t>
            </a:r>
            <a:r>
              <a:rPr lang="en-GB" sz="1400" dirty="0" err="1">
                <a:solidFill>
                  <a:prstClr val="black"/>
                </a:solidFill>
              </a:rPr>
              <a:t>halofilové</a:t>
            </a:r>
            <a:r>
              <a:rPr lang="en-GB" sz="1400" dirty="0">
                <a:solidFill>
                  <a:prstClr val="black"/>
                </a:solidFill>
              </a:rPr>
              <a:t>, </a:t>
            </a:r>
            <a:r>
              <a:rPr lang="en-GB" sz="1400" dirty="0" err="1" smtClean="0">
                <a:solidFill>
                  <a:prstClr val="black"/>
                </a:solidFill>
              </a:rPr>
              <a:t>extremní</a:t>
            </a:r>
            <a:r>
              <a:rPr lang="en-GB" sz="1400" dirty="0" smtClean="0">
                <a:solidFill>
                  <a:prstClr val="black"/>
                </a:solidFill>
              </a:rPr>
              <a:t> </a:t>
            </a:r>
            <a:r>
              <a:rPr lang="en-GB" sz="1400" dirty="0" err="1">
                <a:solidFill>
                  <a:prstClr val="black"/>
                </a:solidFill>
              </a:rPr>
              <a:t>thermofilové</a:t>
            </a:r>
            <a:endParaRPr lang="en-GB" sz="1400" dirty="0">
              <a:solidFill>
                <a:prstClr val="black"/>
              </a:solidFill>
            </a:endParaRPr>
          </a:p>
        </p:txBody>
      </p:sp>
      <p:sp>
        <p:nvSpPr>
          <p:cNvPr id="3" name="Obdélník 2"/>
          <p:cNvSpPr/>
          <p:nvPr/>
        </p:nvSpPr>
        <p:spPr>
          <a:xfrm>
            <a:off x="503610" y="935142"/>
            <a:ext cx="4572000" cy="523220"/>
          </a:xfrm>
          <a:prstGeom prst="rect">
            <a:avLst/>
          </a:prstGeom>
        </p:spPr>
        <p:txBody>
          <a:bodyPr>
            <a:spAutoFit/>
          </a:bodyPr>
          <a:lstStyle/>
          <a:p>
            <a:r>
              <a:rPr lang="cs-CZ" altLang="cs-CZ" sz="1400" b="1" dirty="0" err="1">
                <a:solidFill>
                  <a:prstClr val="black"/>
                </a:solidFill>
              </a:rPr>
              <a:t>Crenarchaeota</a:t>
            </a:r>
            <a:r>
              <a:rPr lang="cs-CZ" altLang="cs-CZ" sz="1400" dirty="0">
                <a:solidFill>
                  <a:prstClr val="black"/>
                </a:solidFill>
              </a:rPr>
              <a:t> (</a:t>
            </a:r>
            <a:r>
              <a:rPr lang="cs-CZ" altLang="cs-CZ" sz="1400" b="1" dirty="0" err="1">
                <a:solidFill>
                  <a:prstClr val="black"/>
                </a:solidFill>
              </a:rPr>
              <a:t>eocytes</a:t>
            </a:r>
            <a:r>
              <a:rPr lang="cs-CZ" altLang="cs-CZ" sz="1400" dirty="0">
                <a:solidFill>
                  <a:prstClr val="black"/>
                </a:solidFill>
              </a:rPr>
              <a:t>) – </a:t>
            </a:r>
            <a:r>
              <a:rPr lang="cs-CZ" altLang="cs-CZ" sz="1400" dirty="0" err="1" smtClean="0">
                <a:solidFill>
                  <a:prstClr val="black"/>
                </a:solidFill>
              </a:rPr>
              <a:t>extremotermofilové</a:t>
            </a:r>
            <a:r>
              <a:rPr lang="cs-CZ" altLang="cs-CZ" sz="1400" dirty="0" smtClean="0">
                <a:solidFill>
                  <a:prstClr val="black"/>
                </a:solidFill>
              </a:rPr>
              <a:t> </a:t>
            </a:r>
          </a:p>
          <a:p>
            <a:r>
              <a:rPr lang="cs-CZ" altLang="cs-CZ" sz="1400" dirty="0" smtClean="0">
                <a:solidFill>
                  <a:prstClr val="black"/>
                </a:solidFill>
              </a:rPr>
              <a:t>nejvíce </a:t>
            </a:r>
            <a:r>
              <a:rPr lang="cs-CZ" altLang="cs-CZ" sz="1400" dirty="0">
                <a:solidFill>
                  <a:prstClr val="black"/>
                </a:solidFill>
              </a:rPr>
              <a:t>zastoupená </a:t>
            </a:r>
            <a:r>
              <a:rPr lang="cs-CZ" altLang="cs-CZ" sz="1400" dirty="0" err="1">
                <a:solidFill>
                  <a:prstClr val="black"/>
                </a:solidFill>
              </a:rPr>
              <a:t>archaea</a:t>
            </a:r>
            <a:r>
              <a:rPr lang="cs-CZ" altLang="cs-CZ" sz="1400" dirty="0">
                <a:solidFill>
                  <a:prstClr val="black"/>
                </a:solidFill>
              </a:rPr>
              <a:t> v </a:t>
            </a:r>
            <a:r>
              <a:rPr lang="cs-CZ" altLang="cs-CZ" sz="1400" dirty="0" smtClean="0">
                <a:solidFill>
                  <a:prstClr val="black"/>
                </a:solidFill>
              </a:rPr>
              <a:t>moři, gram </a:t>
            </a:r>
            <a:r>
              <a:rPr lang="cs-CZ" altLang="cs-CZ" sz="1400" dirty="0">
                <a:solidFill>
                  <a:prstClr val="black"/>
                </a:solidFill>
              </a:rPr>
              <a:t>negativní barvení </a:t>
            </a:r>
          </a:p>
        </p:txBody>
      </p:sp>
      <p:sp>
        <p:nvSpPr>
          <p:cNvPr id="4" name="Obdélník 3"/>
          <p:cNvSpPr/>
          <p:nvPr/>
        </p:nvSpPr>
        <p:spPr>
          <a:xfrm>
            <a:off x="16618" y="5933354"/>
            <a:ext cx="3391155" cy="954107"/>
          </a:xfrm>
          <a:prstGeom prst="rect">
            <a:avLst/>
          </a:prstGeom>
        </p:spPr>
        <p:txBody>
          <a:bodyPr wrap="square">
            <a:spAutoFit/>
          </a:bodyPr>
          <a:lstStyle/>
          <a:p>
            <a:r>
              <a:rPr lang="en-GB" sz="1400" b="1" dirty="0" err="1" smtClean="0">
                <a:solidFill>
                  <a:prstClr val="black"/>
                </a:solidFill>
              </a:rPr>
              <a:t>Korarchaeota</a:t>
            </a:r>
            <a:r>
              <a:rPr lang="cs-CZ" sz="1400" dirty="0" smtClean="0">
                <a:solidFill>
                  <a:prstClr val="black"/>
                </a:solidFill>
              </a:rPr>
              <a:t> </a:t>
            </a:r>
          </a:p>
          <a:p>
            <a:r>
              <a:rPr lang="en-GB" sz="1400" dirty="0" err="1" smtClean="0">
                <a:solidFill>
                  <a:prstClr val="black"/>
                </a:solidFill>
              </a:rPr>
              <a:t>známá</a:t>
            </a:r>
            <a:r>
              <a:rPr lang="en-GB" sz="1400" dirty="0" smtClean="0">
                <a:solidFill>
                  <a:prstClr val="black"/>
                </a:solidFill>
              </a:rPr>
              <a:t> </a:t>
            </a:r>
            <a:r>
              <a:rPr lang="en-GB" sz="1400" dirty="0" err="1">
                <a:solidFill>
                  <a:prstClr val="black"/>
                </a:solidFill>
              </a:rPr>
              <a:t>pouze</a:t>
            </a:r>
            <a:r>
              <a:rPr lang="en-GB" sz="1400" dirty="0">
                <a:solidFill>
                  <a:prstClr val="black"/>
                </a:solidFill>
              </a:rPr>
              <a:t> z 16S </a:t>
            </a:r>
            <a:r>
              <a:rPr lang="en-GB" sz="1400" dirty="0" err="1">
                <a:solidFill>
                  <a:prstClr val="black"/>
                </a:solidFill>
              </a:rPr>
              <a:t>rRNA</a:t>
            </a:r>
            <a:r>
              <a:rPr lang="en-GB" sz="1400" dirty="0">
                <a:solidFill>
                  <a:prstClr val="black"/>
                </a:solidFill>
              </a:rPr>
              <a:t> </a:t>
            </a:r>
            <a:r>
              <a:rPr lang="en-GB" sz="1400" dirty="0" err="1">
                <a:solidFill>
                  <a:prstClr val="black"/>
                </a:solidFill>
              </a:rPr>
              <a:t>sekvenace</a:t>
            </a:r>
            <a:endParaRPr lang="en-GB" sz="1400" dirty="0">
              <a:solidFill>
                <a:prstClr val="black"/>
              </a:solidFill>
            </a:endParaRPr>
          </a:p>
          <a:p>
            <a:r>
              <a:rPr lang="en-GB" sz="1400" dirty="0" err="1">
                <a:solidFill>
                  <a:prstClr val="black"/>
                </a:solidFill>
              </a:rPr>
              <a:t>Hydrotermální</a:t>
            </a:r>
            <a:r>
              <a:rPr lang="en-GB" sz="1400" dirty="0">
                <a:solidFill>
                  <a:prstClr val="black"/>
                </a:solidFill>
              </a:rPr>
              <a:t> </a:t>
            </a:r>
            <a:r>
              <a:rPr lang="en-GB" sz="1400" dirty="0" err="1">
                <a:solidFill>
                  <a:prstClr val="black"/>
                </a:solidFill>
              </a:rPr>
              <a:t>průduchy</a:t>
            </a:r>
            <a:r>
              <a:rPr lang="en-GB" sz="1400" dirty="0">
                <a:solidFill>
                  <a:prstClr val="black"/>
                </a:solidFill>
              </a:rPr>
              <a:t>, extra </a:t>
            </a:r>
            <a:r>
              <a:rPr lang="en-GB" sz="1400" dirty="0" err="1">
                <a:solidFill>
                  <a:prstClr val="black"/>
                </a:solidFill>
              </a:rPr>
              <a:t>termofilové</a:t>
            </a:r>
            <a:endParaRPr lang="en-GB" sz="1400" dirty="0">
              <a:solidFill>
                <a:prstClr val="black"/>
              </a:solidFill>
            </a:endParaRPr>
          </a:p>
          <a:p>
            <a:r>
              <a:rPr lang="en-GB" sz="1400" dirty="0" err="1">
                <a:solidFill>
                  <a:prstClr val="black"/>
                </a:solidFill>
              </a:rPr>
              <a:t>metabolické</a:t>
            </a:r>
            <a:r>
              <a:rPr lang="en-GB" sz="1400" dirty="0">
                <a:solidFill>
                  <a:prstClr val="black"/>
                </a:solidFill>
              </a:rPr>
              <a:t> </a:t>
            </a:r>
            <a:r>
              <a:rPr lang="en-GB" sz="1400" dirty="0" err="1">
                <a:solidFill>
                  <a:prstClr val="black"/>
                </a:solidFill>
              </a:rPr>
              <a:t>procesy</a:t>
            </a:r>
            <a:r>
              <a:rPr lang="en-GB" sz="1400" dirty="0">
                <a:solidFill>
                  <a:prstClr val="black"/>
                </a:solidFill>
              </a:rPr>
              <a:t> </a:t>
            </a:r>
            <a:r>
              <a:rPr lang="en-GB" sz="1400" dirty="0" err="1">
                <a:solidFill>
                  <a:prstClr val="black"/>
                </a:solidFill>
              </a:rPr>
              <a:t>neznámé</a:t>
            </a:r>
            <a:endParaRPr lang="en-GB" sz="1400" dirty="0">
              <a:solidFill>
                <a:prstClr val="black"/>
              </a:solidFill>
            </a:endParaRPr>
          </a:p>
        </p:txBody>
      </p:sp>
      <p:sp>
        <p:nvSpPr>
          <p:cNvPr id="5" name="Obdélník 4"/>
          <p:cNvSpPr/>
          <p:nvPr/>
        </p:nvSpPr>
        <p:spPr>
          <a:xfrm>
            <a:off x="7618776" y="4376025"/>
            <a:ext cx="1417720" cy="1384995"/>
          </a:xfrm>
          <a:prstGeom prst="rect">
            <a:avLst/>
          </a:prstGeom>
        </p:spPr>
        <p:txBody>
          <a:bodyPr wrap="square">
            <a:spAutoFit/>
          </a:bodyPr>
          <a:lstStyle/>
          <a:p>
            <a:r>
              <a:rPr lang="en-GB" sz="1400" b="1" dirty="0" err="1">
                <a:solidFill>
                  <a:prstClr val="black"/>
                </a:solidFill>
              </a:rPr>
              <a:t>Nanoarchaeota</a:t>
            </a:r>
            <a:r>
              <a:rPr lang="en-GB" sz="1400" b="1" dirty="0">
                <a:solidFill>
                  <a:prstClr val="black"/>
                </a:solidFill>
              </a:rPr>
              <a:t> </a:t>
            </a:r>
          </a:p>
          <a:p>
            <a:r>
              <a:rPr lang="en-GB" sz="1400" dirty="0" err="1">
                <a:solidFill>
                  <a:prstClr val="black"/>
                </a:solidFill>
              </a:rPr>
              <a:t>Nové</a:t>
            </a:r>
            <a:r>
              <a:rPr lang="en-GB" sz="1400" dirty="0">
                <a:solidFill>
                  <a:prstClr val="black"/>
                </a:solidFill>
              </a:rPr>
              <a:t> </a:t>
            </a:r>
            <a:r>
              <a:rPr lang="en-GB" sz="1400" dirty="0" err="1">
                <a:solidFill>
                  <a:prstClr val="black"/>
                </a:solidFill>
              </a:rPr>
              <a:t>oddělení</a:t>
            </a:r>
            <a:r>
              <a:rPr lang="en-GB" sz="1400" dirty="0">
                <a:solidFill>
                  <a:prstClr val="black"/>
                </a:solidFill>
              </a:rPr>
              <a:t>, </a:t>
            </a:r>
            <a:r>
              <a:rPr lang="en-GB" sz="1400" dirty="0" err="1">
                <a:solidFill>
                  <a:prstClr val="black"/>
                </a:solidFill>
              </a:rPr>
              <a:t>nejmenší</a:t>
            </a:r>
            <a:r>
              <a:rPr lang="en-GB" sz="1400" dirty="0">
                <a:solidFill>
                  <a:prstClr val="black"/>
                </a:solidFill>
              </a:rPr>
              <a:t> </a:t>
            </a:r>
            <a:r>
              <a:rPr lang="en-GB" sz="1400" dirty="0" err="1">
                <a:solidFill>
                  <a:prstClr val="black"/>
                </a:solidFill>
              </a:rPr>
              <a:t>známé</a:t>
            </a:r>
            <a:r>
              <a:rPr lang="en-GB" sz="1400" dirty="0">
                <a:solidFill>
                  <a:prstClr val="black"/>
                </a:solidFill>
              </a:rPr>
              <a:t> archaea – </a:t>
            </a:r>
            <a:r>
              <a:rPr lang="en-GB" sz="1400" dirty="0" err="1">
                <a:solidFill>
                  <a:prstClr val="black"/>
                </a:solidFill>
              </a:rPr>
              <a:t>hypertermofilní</a:t>
            </a:r>
            <a:r>
              <a:rPr lang="en-GB" sz="1400" dirty="0">
                <a:solidFill>
                  <a:prstClr val="black"/>
                </a:solidFill>
              </a:rPr>
              <a:t> symbiont</a:t>
            </a:r>
          </a:p>
        </p:txBody>
      </p:sp>
    </p:spTree>
    <p:extLst>
      <p:ext uri="{BB962C8B-B14F-4D97-AF65-F5344CB8AC3E}">
        <p14:creationId xmlns:p14="http://schemas.microsoft.com/office/powerpoint/2010/main" val="410820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dissolve">
                                      <p:cBhvr>
                                        <p:cTn id="7" dur="500"/>
                                        <p:tgtEl>
                                          <p:spTgt spid="358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down)">
                                      <p:cBhvr>
                                        <p:cTn id="16"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3" grpId="0"/>
      <p:bldP spid="358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32656"/>
            <a:ext cx="8229600" cy="5904656"/>
          </a:xfrm>
        </p:spPr>
        <p:txBody>
          <a:bodyPr>
            <a:normAutofit/>
          </a:bodyPr>
          <a:lstStyle/>
          <a:p>
            <a:r>
              <a:rPr lang="cs-CZ" sz="1600" dirty="0" smtClean="0"/>
              <a:t>kyslík v atmosféře oxidoval redukované sloučeniny síry a železa (</a:t>
            </a:r>
            <a:r>
              <a:rPr lang="cs-CZ" sz="1600" dirty="0" err="1" smtClean="0"/>
              <a:t>FeS</a:t>
            </a:r>
            <a:r>
              <a:rPr lang="cs-CZ" sz="1600" dirty="0" smtClean="0"/>
              <a:t>, FeS</a:t>
            </a:r>
            <a:r>
              <a:rPr lang="cs-CZ" sz="1600" baseline="-25000" dirty="0" smtClean="0"/>
              <a:t>2</a:t>
            </a:r>
            <a:r>
              <a:rPr lang="cs-CZ" sz="1600" dirty="0" smtClean="0"/>
              <a:t>)   </a:t>
            </a:r>
          </a:p>
          <a:p>
            <a:endParaRPr lang="cs-CZ" sz="1600" dirty="0" smtClean="0"/>
          </a:p>
          <a:p>
            <a:r>
              <a:rPr lang="cs-CZ" sz="1600" dirty="0" smtClean="0"/>
              <a:t> tak byly anorganické látky oxidovány abiotickou i mikrobiální cestou</a:t>
            </a:r>
          </a:p>
          <a:p>
            <a:endParaRPr lang="cs-CZ" sz="1600" dirty="0" smtClean="0"/>
          </a:p>
          <a:p>
            <a:r>
              <a:rPr lang="cs-CZ" sz="1600" dirty="0" smtClean="0"/>
              <a:t>před 1,7 </a:t>
            </a:r>
            <a:r>
              <a:rPr lang="cs-CZ" sz="1600" dirty="0" err="1" smtClean="0"/>
              <a:t>mld</a:t>
            </a:r>
            <a:r>
              <a:rPr lang="cs-CZ" sz="1600" dirty="0" smtClean="0"/>
              <a:t> let zvyšující hladina kyslíku  umožnila vznik první eukaryotické buňky</a:t>
            </a:r>
          </a:p>
          <a:p>
            <a:endParaRPr lang="cs-CZ" sz="1600" dirty="0" smtClean="0"/>
          </a:p>
          <a:p>
            <a:r>
              <a:rPr lang="cs-CZ" sz="1600" dirty="0" smtClean="0"/>
              <a:t>díky aerobní atmosféře došlo ke vzniku molekul ozonu a k postupnému vytvoření ozonové vrstvy, absorbující UV záření (předtím mohli mikroorganismy žít pouze pod povrchem nebo kameny)</a:t>
            </a:r>
          </a:p>
          <a:p>
            <a:endParaRPr lang="cs-CZ" sz="1600" dirty="0" smtClean="0"/>
          </a:p>
          <a:p>
            <a:endParaRPr lang="cs-CZ" sz="1600" dirty="0" smtClean="0"/>
          </a:p>
          <a:p>
            <a:endParaRPr lang="cs-CZ"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24944"/>
            <a:ext cx="6333118" cy="36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630" y="2913321"/>
            <a:ext cx="24765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630" y="4534669"/>
            <a:ext cx="2240209" cy="214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617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thanosarc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28797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755650" y="306863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i="1" dirty="0" err="1">
                <a:solidFill>
                  <a:prstClr val="black"/>
                </a:solidFill>
              </a:rPr>
              <a:t>Methanosarcina</a:t>
            </a:r>
            <a:r>
              <a:rPr lang="cs-CZ" altLang="cs-CZ" i="1" dirty="0">
                <a:solidFill>
                  <a:prstClr val="black"/>
                </a:solidFill>
              </a:rPr>
              <a:t> </a:t>
            </a:r>
            <a:r>
              <a:rPr lang="cs-CZ" altLang="cs-CZ" i="1" dirty="0" err="1">
                <a:solidFill>
                  <a:prstClr val="black"/>
                </a:solidFill>
              </a:rPr>
              <a:t>barkeri</a:t>
            </a:r>
            <a:endParaRPr lang="cs-CZ" altLang="cs-CZ" dirty="0">
              <a:solidFill>
                <a:prstClr val="black"/>
              </a:solidFill>
            </a:endParaRPr>
          </a:p>
        </p:txBody>
      </p:sp>
      <p:pic>
        <p:nvPicPr>
          <p:cNvPr id="25604" name="Picture 6" descr="KOSmethanococcus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692150"/>
            <a:ext cx="27701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NIJmethanobac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644900"/>
            <a:ext cx="1778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KOSmethanothermus"/>
          <p:cNvPicPr>
            <a:picLocks noChangeAspect="1" noChangeArrowheads="1"/>
          </p:cNvPicPr>
          <p:nvPr/>
        </p:nvPicPr>
        <p:blipFill>
          <a:blip r:embed="rId5">
            <a:extLst>
              <a:ext uri="{28A0092B-C50C-407E-A947-70E740481C1C}">
                <a14:useLocalDpi xmlns:a14="http://schemas.microsoft.com/office/drawing/2010/main" val="0"/>
              </a:ext>
            </a:extLst>
          </a:blip>
          <a:srcRect l="2898" t="5772" b="14554"/>
          <a:stretch>
            <a:fillRect/>
          </a:stretch>
        </p:blipFill>
        <p:spPr bwMode="auto">
          <a:xfrm>
            <a:off x="4356100" y="4365625"/>
            <a:ext cx="4787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9"/>
          <p:cNvSpPr>
            <a:spLocks noChangeArrowheads="1"/>
          </p:cNvSpPr>
          <p:nvPr/>
        </p:nvSpPr>
        <p:spPr bwMode="auto">
          <a:xfrm>
            <a:off x="4859338" y="35734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Methanococcus janaschii</a:t>
            </a:r>
            <a:r>
              <a:rPr lang="cs-CZ" altLang="ko-KR">
                <a:solidFill>
                  <a:prstClr val="black"/>
                </a:solidFill>
              </a:rPr>
              <a:t> </a:t>
            </a:r>
          </a:p>
        </p:txBody>
      </p:sp>
      <p:sp>
        <p:nvSpPr>
          <p:cNvPr id="25608" name="Rectangle 10"/>
          <p:cNvSpPr>
            <a:spLocks noChangeArrowheads="1"/>
          </p:cNvSpPr>
          <p:nvPr/>
        </p:nvSpPr>
        <p:spPr bwMode="auto">
          <a:xfrm>
            <a:off x="5292725" y="5589588"/>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Methanothermus fervidus</a:t>
            </a:r>
            <a:r>
              <a:rPr lang="cs-CZ" altLang="ko-KR">
                <a:solidFill>
                  <a:prstClr val="black"/>
                </a:solidFill>
              </a:rPr>
              <a:t> </a:t>
            </a:r>
          </a:p>
        </p:txBody>
      </p:sp>
      <p:sp>
        <p:nvSpPr>
          <p:cNvPr id="25609" name="Rectangle 11"/>
          <p:cNvSpPr>
            <a:spLocks noChangeArrowheads="1"/>
          </p:cNvSpPr>
          <p:nvPr/>
        </p:nvSpPr>
        <p:spPr bwMode="auto">
          <a:xfrm>
            <a:off x="65088" y="6308725"/>
            <a:ext cx="436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Methanobacterium thermoautotrophicum</a:t>
            </a:r>
            <a:r>
              <a:rPr lang="cs-CZ" altLang="ko-KR">
                <a:solidFill>
                  <a:prstClr val="black"/>
                </a:solidFill>
              </a:rPr>
              <a:t> </a:t>
            </a:r>
          </a:p>
        </p:txBody>
      </p:sp>
      <p:sp>
        <p:nvSpPr>
          <p:cNvPr id="25610" name="Text Box 12"/>
          <p:cNvSpPr txBox="1">
            <a:spLocks noChangeArrowheads="1"/>
          </p:cNvSpPr>
          <p:nvPr/>
        </p:nvSpPr>
        <p:spPr bwMode="auto">
          <a:xfrm>
            <a:off x="3687763" y="115888"/>
            <a:ext cx="2729017" cy="40011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a:solidFill>
                  <a:prstClr val="black"/>
                </a:solidFill>
                <a:latin typeface="Calibri" panose="020F0502020204030204" pitchFamily="34" charset="0"/>
              </a:rPr>
              <a:t>ARCHAEA – tvary buněk</a:t>
            </a:r>
          </a:p>
        </p:txBody>
      </p:sp>
    </p:spTree>
    <p:extLst>
      <p:ext uri="{BB962C8B-B14F-4D97-AF65-F5344CB8AC3E}">
        <p14:creationId xmlns:p14="http://schemas.microsoft.com/office/powerpoint/2010/main" val="31240163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normAutofit/>
          </a:bodyPr>
          <a:lstStyle/>
          <a:p>
            <a:pPr marL="0" indent="0">
              <a:buNone/>
            </a:pPr>
            <a:r>
              <a:rPr lang="cs-CZ" sz="1600" dirty="0" err="1" smtClean="0"/>
              <a:t>Hypertermofilní</a:t>
            </a:r>
            <a:r>
              <a:rPr lang="cs-CZ" sz="1600" dirty="0" smtClean="0"/>
              <a:t> </a:t>
            </a:r>
            <a:r>
              <a:rPr lang="cs-CZ" sz="1600" dirty="0" err="1" smtClean="0"/>
              <a:t>archaea</a:t>
            </a:r>
            <a:endParaRPr lang="cs-CZ" sz="1600" dirty="0" smtClean="0"/>
          </a:p>
          <a:p>
            <a:r>
              <a:rPr lang="cs-CZ" sz="1600" dirty="0" smtClean="0"/>
              <a:t>velmi častí, součástí </a:t>
            </a:r>
            <a:r>
              <a:rPr lang="cs-CZ" sz="1600" dirty="0" err="1" smtClean="0"/>
              <a:t>Crenarchaeota</a:t>
            </a:r>
            <a:endParaRPr lang="cs-CZ" sz="1600" dirty="0" smtClean="0"/>
          </a:p>
          <a:p>
            <a:r>
              <a:rPr lang="cs-CZ" sz="1600" dirty="0" smtClean="0"/>
              <a:t>popsány v 80. letech, využívají různé typy </a:t>
            </a:r>
            <a:r>
              <a:rPr lang="cs-CZ" sz="1600" dirty="0" err="1" smtClean="0"/>
              <a:t>el.donorů</a:t>
            </a:r>
            <a:r>
              <a:rPr lang="cs-CZ" sz="1600" dirty="0" smtClean="0"/>
              <a:t> a akceptorů (</a:t>
            </a:r>
            <a:r>
              <a:rPr lang="cs-CZ" sz="1600" dirty="0" err="1" smtClean="0"/>
              <a:t>vč</a:t>
            </a:r>
            <a:r>
              <a:rPr lang="cs-CZ" sz="1600" dirty="0" smtClean="0"/>
              <a:t> </a:t>
            </a:r>
            <a:r>
              <a:rPr lang="cs-CZ" sz="1600" dirty="0" err="1" smtClean="0"/>
              <a:t>fak</a:t>
            </a:r>
            <a:r>
              <a:rPr lang="cs-CZ" sz="1600" dirty="0" smtClean="0"/>
              <a:t>. heterotrofie)</a:t>
            </a:r>
          </a:p>
          <a:p>
            <a:r>
              <a:rPr lang="cs-CZ" sz="1600" dirty="0" err="1" smtClean="0"/>
              <a:t>solfatarové</a:t>
            </a:r>
            <a:r>
              <a:rPr lang="cs-CZ" sz="1600" dirty="0" smtClean="0"/>
              <a:t> (fumaroly) pole poblíž vulkánů (pyrit, oxid uhličitý, sirovodík, </a:t>
            </a:r>
            <a:r>
              <a:rPr lang="cs-CZ" sz="1600" dirty="0" err="1" smtClean="0"/>
              <a:t>vodík,metan</a:t>
            </a:r>
            <a:r>
              <a:rPr lang="cs-CZ" sz="1600" dirty="0" smtClean="0"/>
              <a:t> – využitelné pro metabolismus)</a:t>
            </a:r>
          </a:p>
          <a:p>
            <a:r>
              <a:rPr lang="cs-CZ" sz="1600" dirty="0" smtClean="0"/>
              <a:t>podmořské hydrotermální systémy, černí kuřáci …</a:t>
            </a:r>
          </a:p>
          <a:p>
            <a:endParaRPr lang="cs-CZ" sz="1600" dirty="0"/>
          </a:p>
          <a:p>
            <a:endParaRPr lang="cs-CZ" sz="1600" dirty="0" smtClean="0"/>
          </a:p>
          <a:p>
            <a:endParaRPr lang="en-GB" sz="1600" dirty="0"/>
          </a:p>
        </p:txBody>
      </p:sp>
      <p:sp>
        <p:nvSpPr>
          <p:cNvPr id="2" name="TextovéPole 1"/>
          <p:cNvSpPr txBox="1"/>
          <p:nvPr/>
        </p:nvSpPr>
        <p:spPr>
          <a:xfrm>
            <a:off x="4984100" y="2708920"/>
            <a:ext cx="7920880" cy="523220"/>
          </a:xfrm>
          <a:prstGeom prst="rect">
            <a:avLst/>
          </a:prstGeom>
          <a:noFill/>
        </p:spPr>
        <p:txBody>
          <a:bodyPr wrap="square" rtlCol="0">
            <a:spAutoFit/>
          </a:bodyPr>
          <a:lstStyle/>
          <a:p>
            <a:r>
              <a:rPr lang="cs-CZ" sz="1400" dirty="0" smtClean="0">
                <a:solidFill>
                  <a:prstClr val="black"/>
                </a:solidFill>
              </a:rPr>
              <a:t>Změna barvy jezírka </a:t>
            </a:r>
            <a:r>
              <a:rPr lang="cs-CZ" sz="1400" dirty="0" err="1" smtClean="0">
                <a:solidFill>
                  <a:prstClr val="black"/>
                </a:solidFill>
              </a:rPr>
              <a:t>Morning</a:t>
            </a:r>
            <a:r>
              <a:rPr lang="cs-CZ" sz="1400" dirty="0" smtClean="0">
                <a:solidFill>
                  <a:prstClr val="black"/>
                </a:solidFill>
              </a:rPr>
              <a:t> </a:t>
            </a:r>
            <a:r>
              <a:rPr lang="cs-CZ" sz="1400" dirty="0" err="1" smtClean="0">
                <a:solidFill>
                  <a:prstClr val="black"/>
                </a:solidFill>
              </a:rPr>
              <a:t>Glory</a:t>
            </a:r>
            <a:r>
              <a:rPr lang="cs-CZ" sz="1400" dirty="0" smtClean="0">
                <a:solidFill>
                  <a:prstClr val="black"/>
                </a:solidFill>
              </a:rPr>
              <a:t> </a:t>
            </a:r>
            <a:r>
              <a:rPr lang="cs-CZ" sz="1400" dirty="0">
                <a:solidFill>
                  <a:prstClr val="black"/>
                </a:solidFill>
              </a:rPr>
              <a:t>v </a:t>
            </a:r>
            <a:r>
              <a:rPr lang="cs-CZ" sz="1400" dirty="0" err="1" smtClean="0">
                <a:solidFill>
                  <a:prstClr val="black"/>
                </a:solidFill>
              </a:rPr>
              <a:t>Yellowstone</a:t>
            </a:r>
            <a:endParaRPr lang="cs-CZ" sz="1400" dirty="0" smtClean="0">
              <a:solidFill>
                <a:prstClr val="black"/>
              </a:solidFill>
            </a:endParaRPr>
          </a:p>
          <a:p>
            <a:r>
              <a:rPr lang="cs-CZ" sz="1400" dirty="0" smtClean="0">
                <a:solidFill>
                  <a:prstClr val="black"/>
                </a:solidFill>
              </a:rPr>
              <a:t> </a:t>
            </a:r>
            <a:r>
              <a:rPr lang="cs-CZ" sz="1400" dirty="0">
                <a:solidFill>
                  <a:prstClr val="black"/>
                </a:solidFill>
              </a:rPr>
              <a:t>– díky </a:t>
            </a:r>
            <a:r>
              <a:rPr lang="cs-CZ" sz="1400" dirty="0" err="1" smtClean="0">
                <a:solidFill>
                  <a:prstClr val="black"/>
                </a:solidFill>
              </a:rPr>
              <a:t>hypertermofilům</a:t>
            </a:r>
            <a:endParaRPr lang="cs-CZ" sz="1400" dirty="0">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56" y="2132855"/>
            <a:ext cx="4241344" cy="246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771800" y="4005064"/>
            <a:ext cx="1296144" cy="369332"/>
          </a:xfrm>
          <a:prstGeom prst="rect">
            <a:avLst/>
          </a:prstGeom>
          <a:noFill/>
        </p:spPr>
        <p:txBody>
          <a:bodyPr wrap="square" rtlCol="0">
            <a:spAutoFit/>
          </a:bodyPr>
          <a:lstStyle/>
          <a:p>
            <a:r>
              <a:rPr lang="cs-CZ" dirty="0" smtClean="0">
                <a:solidFill>
                  <a:schemeClr val="bg1"/>
                </a:solidFill>
              </a:rPr>
              <a:t>1940</a:t>
            </a:r>
            <a:endParaRPr lang="en-GB" dirty="0">
              <a:solidFill>
                <a:schemeClr val="bg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565" y="3645024"/>
            <a:ext cx="4505645" cy="262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756341"/>
            <a:ext cx="1981994" cy="19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6536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16632"/>
            <a:ext cx="8712968" cy="4525963"/>
          </a:xfrm>
        </p:spPr>
        <p:txBody>
          <a:bodyPr>
            <a:normAutofit/>
          </a:bodyPr>
          <a:lstStyle/>
          <a:p>
            <a:pPr marL="0" indent="0">
              <a:buNone/>
            </a:pPr>
            <a:r>
              <a:rPr lang="cs-CZ" sz="1600" b="1" dirty="0" err="1"/>
              <a:t>Pyrodictium</a:t>
            </a:r>
            <a:r>
              <a:rPr lang="cs-CZ" sz="1600" dirty="0"/>
              <a:t> </a:t>
            </a:r>
            <a:endParaRPr lang="cs-CZ" sz="1600" dirty="0" smtClean="0"/>
          </a:p>
          <a:p>
            <a:r>
              <a:rPr lang="cs-CZ" sz="1600" dirty="0" smtClean="0"/>
              <a:t> </a:t>
            </a:r>
            <a:r>
              <a:rPr lang="cs-CZ" sz="1600" dirty="0"/>
              <a:t>žijí ve stěnách tzv. černých kuřáků, hydrotermálních průduchů na mořském </a:t>
            </a:r>
            <a:r>
              <a:rPr lang="cs-CZ" sz="1600" dirty="0" smtClean="0"/>
              <a:t>dně, </a:t>
            </a:r>
            <a:r>
              <a:rPr lang="cs-CZ" sz="1600" dirty="0"/>
              <a:t>růstové optimum je 105 °C, nepravidelný diskovitý tvar a buněčnou stěnu tvořenou </a:t>
            </a:r>
            <a:r>
              <a:rPr lang="cs-CZ" sz="1600" dirty="0" smtClean="0"/>
              <a:t>glykoproteiny</a:t>
            </a:r>
          </a:p>
          <a:p>
            <a:r>
              <a:rPr lang="cs-CZ" sz="1600" dirty="0" smtClean="0"/>
              <a:t> </a:t>
            </a:r>
            <a:r>
              <a:rPr lang="cs-CZ" sz="1600" dirty="0"/>
              <a:t>Rostou v koloniích přichycených na krystalech síry. Jednotlivé buňky jsou k substrátu i jedna ke druhé fixovány spletí dutých vláken, které strukturou připomínají bakteriální </a:t>
            </a:r>
            <a:r>
              <a:rPr lang="cs-CZ" sz="1600" dirty="0" smtClean="0"/>
              <a:t>bičík</a:t>
            </a:r>
            <a:endParaRPr lang="cs-CZ" sz="1600" dirty="0"/>
          </a:p>
          <a:p>
            <a:r>
              <a:rPr lang="cs-CZ" sz="1600" dirty="0" err="1"/>
              <a:t>Pyrodictium</a:t>
            </a:r>
            <a:r>
              <a:rPr lang="cs-CZ" sz="1600" dirty="0"/>
              <a:t> je přísný anaerob, k buněčnému anaerobnímu dýchání používá jako </a:t>
            </a:r>
            <a:r>
              <a:rPr lang="cs-CZ" sz="1600" dirty="0" smtClean="0"/>
              <a:t>akceptor elektronů </a:t>
            </a:r>
            <a:r>
              <a:rPr lang="cs-CZ" sz="1600" dirty="0"/>
              <a:t>síru, ne kyslík. Zdrojem elektronů je vodík </a:t>
            </a:r>
            <a:r>
              <a:rPr lang="cs-CZ" sz="1600" dirty="0" smtClean="0"/>
              <a:t> </a:t>
            </a:r>
            <a:r>
              <a:rPr lang="cs-CZ" sz="1600" dirty="0"/>
              <a:t>a produktem reakce </a:t>
            </a:r>
            <a:r>
              <a:rPr lang="cs-CZ" sz="1600" dirty="0" smtClean="0"/>
              <a:t>sirovodík</a:t>
            </a:r>
          </a:p>
          <a:p>
            <a:r>
              <a:rPr lang="cs-CZ" sz="1600" dirty="0" smtClean="0"/>
              <a:t>Dokáže </a:t>
            </a:r>
            <a:r>
              <a:rPr lang="cs-CZ" sz="1600" dirty="0"/>
              <a:t>také redukovat trojmocné železo a v tomto případě může být substrátem jak vodík, tak organické </a:t>
            </a:r>
            <a:r>
              <a:rPr lang="cs-CZ" sz="1600" dirty="0" smtClean="0"/>
              <a:t>látky</a:t>
            </a:r>
            <a:endParaRPr lang="cs-CZ" sz="1600" dirty="0"/>
          </a:p>
          <a:p>
            <a:r>
              <a:rPr lang="cs-CZ" sz="1600" dirty="0"/>
              <a:t>Roste i při teplotě 110 °C, optimální pH k růstu je </a:t>
            </a:r>
            <a:r>
              <a:rPr lang="cs-CZ" sz="1600" dirty="0" smtClean="0"/>
              <a:t>6</a:t>
            </a:r>
            <a:endParaRPr lang="cs-CZ" sz="1600" dirty="0"/>
          </a:p>
          <a:p>
            <a:r>
              <a:rPr lang="cs-CZ" sz="1600" dirty="0" err="1"/>
              <a:t>Pyrolobus</a:t>
            </a:r>
            <a:r>
              <a:rPr lang="cs-CZ" sz="1600" dirty="0"/>
              <a:t> </a:t>
            </a:r>
            <a:r>
              <a:rPr lang="cs-CZ" sz="1600" dirty="0" err="1"/>
              <a:t>fumarii</a:t>
            </a:r>
            <a:r>
              <a:rPr lang="cs-CZ" sz="1600" dirty="0"/>
              <a:t> 113 °C, černí kuřáci, neroste pod 90 °C </a:t>
            </a:r>
          </a:p>
          <a:p>
            <a:r>
              <a:rPr lang="cs-CZ" sz="1600" dirty="0" smtClean="0"/>
              <a:t>Kmen </a:t>
            </a:r>
            <a:r>
              <a:rPr lang="cs-CZ" sz="1600" dirty="0"/>
              <a:t>121, </a:t>
            </a:r>
            <a:r>
              <a:rPr lang="cs-CZ" sz="1600" dirty="0" smtClean="0"/>
              <a:t>izolován z hydrotermálních průduchů</a:t>
            </a:r>
            <a:r>
              <a:rPr lang="cs-CZ" sz="1600" dirty="0"/>
              <a:t> </a:t>
            </a:r>
            <a:r>
              <a:rPr lang="cs-CZ" sz="1600" dirty="0" err="1"/>
              <a:t>Pacific</a:t>
            </a:r>
            <a:r>
              <a:rPr lang="cs-CZ" sz="1600" dirty="0"/>
              <a:t> </a:t>
            </a:r>
            <a:r>
              <a:rPr lang="cs-CZ" sz="1600" dirty="0" err="1"/>
              <a:t>Ocean</a:t>
            </a:r>
            <a:r>
              <a:rPr lang="cs-CZ" sz="1600" dirty="0"/>
              <a:t>, </a:t>
            </a:r>
            <a:r>
              <a:rPr lang="cs-CZ" sz="1600" dirty="0" smtClean="0"/>
              <a:t>opakovaně přežil 10 hod interval při 121</a:t>
            </a:r>
            <a:r>
              <a:rPr lang="cs-CZ" sz="1600" dirty="0"/>
              <a:t> °C </a:t>
            </a:r>
            <a:r>
              <a:rPr lang="cs-CZ" sz="1600" dirty="0" smtClean="0"/>
              <a:t>v autoklávu</a:t>
            </a:r>
            <a:endParaRPr lang="cs-CZ" sz="1600" dirty="0"/>
          </a:p>
          <a:p>
            <a:endParaRPr lang="cs-CZ" sz="16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4486957"/>
            <a:ext cx="2481263"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573016"/>
            <a:ext cx="173196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933055"/>
            <a:ext cx="3232606" cy="268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57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260648"/>
            <a:ext cx="8229600" cy="4525963"/>
          </a:xfrm>
        </p:spPr>
        <p:txBody>
          <a:bodyPr>
            <a:normAutofit/>
          </a:bodyPr>
          <a:lstStyle/>
          <a:p>
            <a:pPr marL="0" indent="0">
              <a:buNone/>
            </a:pPr>
            <a:r>
              <a:rPr lang="cs-CZ" sz="1600" b="1" dirty="0" err="1"/>
              <a:t>Nanoarchaeum</a:t>
            </a:r>
            <a:r>
              <a:rPr lang="cs-CZ" sz="1600" b="1" dirty="0"/>
              <a:t> </a:t>
            </a:r>
            <a:r>
              <a:rPr lang="cs-CZ" sz="1600" b="1" dirty="0" err="1"/>
              <a:t>equitans</a:t>
            </a:r>
            <a:endParaRPr lang="cs-CZ" sz="1600" b="1" dirty="0"/>
          </a:p>
          <a:p>
            <a:r>
              <a:rPr lang="cs-CZ" sz="1600" dirty="0"/>
              <a:t>objeven v horké vodě poblíž hydrotermálních průduchů v mořích u </a:t>
            </a:r>
            <a:r>
              <a:rPr lang="cs-CZ" sz="1600" dirty="0" smtClean="0"/>
              <a:t>Islandu, voda </a:t>
            </a:r>
            <a:r>
              <a:rPr lang="cs-CZ" sz="1600" dirty="0"/>
              <a:t>dosahuje bodu varu, jedná se o </a:t>
            </a:r>
            <a:r>
              <a:rPr lang="cs-CZ" sz="1600" dirty="0" err="1" smtClean="0"/>
              <a:t>hypertermofila</a:t>
            </a:r>
            <a:endParaRPr lang="cs-CZ" sz="1600" dirty="0"/>
          </a:p>
          <a:p>
            <a:r>
              <a:rPr lang="cs-CZ" sz="1600" dirty="0" err="1" smtClean="0"/>
              <a:t>Nanoarchaeum</a:t>
            </a:r>
            <a:r>
              <a:rPr lang="cs-CZ" sz="1600" dirty="0" smtClean="0"/>
              <a:t> </a:t>
            </a:r>
            <a:r>
              <a:rPr lang="cs-CZ" sz="1600" dirty="0"/>
              <a:t>žije v symbiotickém vztahu s jiným </a:t>
            </a:r>
            <a:r>
              <a:rPr lang="cs-CZ" sz="1600" dirty="0" err="1"/>
              <a:t>archeonem</a:t>
            </a:r>
            <a:r>
              <a:rPr lang="cs-CZ" sz="1600" dirty="0"/>
              <a:t>, a to z rodu </a:t>
            </a:r>
            <a:r>
              <a:rPr lang="cs-CZ" sz="1600" dirty="0" err="1" smtClean="0"/>
              <a:t>Ignicoccus</a:t>
            </a:r>
            <a:endParaRPr lang="cs-CZ" sz="1600" dirty="0"/>
          </a:p>
          <a:p>
            <a:r>
              <a:rPr lang="cs-CZ" sz="1600" dirty="0" smtClean="0"/>
              <a:t>parazitismus </a:t>
            </a:r>
            <a:r>
              <a:rPr lang="cs-CZ" sz="1600" dirty="0"/>
              <a:t>-</a:t>
            </a:r>
            <a:r>
              <a:rPr lang="cs-CZ" sz="1600" dirty="0" smtClean="0"/>
              <a:t> </a:t>
            </a:r>
            <a:r>
              <a:rPr lang="cs-CZ" sz="1600" dirty="0" err="1"/>
              <a:t>Nanoarchaeum</a:t>
            </a:r>
            <a:r>
              <a:rPr lang="cs-CZ" sz="1600" dirty="0"/>
              <a:t> je tedy zatím jediným známým parazitem z domény </a:t>
            </a:r>
            <a:r>
              <a:rPr lang="cs-CZ" sz="1600" dirty="0" err="1" smtClean="0"/>
              <a:t>archaea</a:t>
            </a:r>
            <a:r>
              <a:rPr lang="cs-CZ" sz="1600" dirty="0" smtClean="0"/>
              <a:t>!</a:t>
            </a:r>
            <a:endParaRPr lang="cs-CZ" sz="1600" dirty="0"/>
          </a:p>
          <a:p>
            <a:r>
              <a:rPr lang="cs-CZ" sz="1600" dirty="0" err="1"/>
              <a:t>n</a:t>
            </a:r>
            <a:r>
              <a:rPr lang="cs-CZ" sz="1600" dirty="0" err="1" smtClean="0"/>
              <a:t>anoarchaeum</a:t>
            </a:r>
            <a:r>
              <a:rPr lang="cs-CZ" sz="1600" dirty="0" smtClean="0"/>
              <a:t> </a:t>
            </a:r>
            <a:r>
              <a:rPr lang="cs-CZ" sz="1600" dirty="0"/>
              <a:t>je extrémně drobný, jeho </a:t>
            </a:r>
            <a:r>
              <a:rPr lang="cs-CZ" sz="1600" dirty="0" err="1"/>
              <a:t>kokovité</a:t>
            </a:r>
            <a:r>
              <a:rPr lang="cs-CZ" sz="1600" dirty="0"/>
              <a:t> buňky mají v průměru asi 400 </a:t>
            </a:r>
            <a:r>
              <a:rPr lang="cs-CZ" sz="1600" dirty="0" smtClean="0"/>
              <a:t>nanometrů</a:t>
            </a:r>
          </a:p>
          <a:p>
            <a:r>
              <a:rPr lang="cs-CZ" sz="1600" dirty="0" smtClean="0"/>
              <a:t>genom </a:t>
            </a:r>
            <a:r>
              <a:rPr lang="cs-CZ" sz="1600" dirty="0"/>
              <a:t>patří mezi nejmenší mezi všemi buněčnými organismy: má jen 490 885 párů </a:t>
            </a:r>
            <a:r>
              <a:rPr lang="cs-CZ" sz="1600" dirty="0" smtClean="0"/>
              <a:t>bází</a:t>
            </a:r>
          </a:p>
          <a:p>
            <a:r>
              <a:rPr lang="cs-CZ" sz="1600" dirty="0" smtClean="0"/>
              <a:t>DNA </a:t>
            </a:r>
            <a:r>
              <a:rPr lang="cs-CZ" sz="1600" dirty="0"/>
              <a:t>je však velmi efektivní a 95% jsou kódující sekvence (kódují proteiny či některé druhy RNA</a:t>
            </a:r>
            <a:r>
              <a:rPr lang="cs-CZ" sz="1600" dirty="0" smtClean="0"/>
              <a:t>)</a:t>
            </a:r>
          </a:p>
          <a:p>
            <a:r>
              <a:rPr lang="cs-CZ" sz="1600" dirty="0" smtClean="0"/>
              <a:t>nebyly </a:t>
            </a:r>
            <a:r>
              <a:rPr lang="cs-CZ" sz="1600" dirty="0"/>
              <a:t>nalezeny geny pro biosyntézu lipidů, </a:t>
            </a:r>
            <a:r>
              <a:rPr lang="cs-CZ" sz="1600" dirty="0" err="1"/>
              <a:t>kofaktorů</a:t>
            </a:r>
            <a:r>
              <a:rPr lang="cs-CZ" sz="1600" dirty="0"/>
              <a:t>, aminokyselin či </a:t>
            </a:r>
            <a:r>
              <a:rPr lang="cs-CZ" sz="1600" dirty="0" smtClean="0"/>
              <a:t>nukleotidů</a:t>
            </a:r>
          </a:p>
          <a:p>
            <a:endParaRPr lang="cs-CZ" sz="1600" dirty="0"/>
          </a:p>
          <a:p>
            <a:endParaRPr lang="cs-CZ" sz="1600" dirty="0" smtClean="0"/>
          </a:p>
          <a:p>
            <a:endParaRPr lang="cs-CZ" sz="1600" dirty="0"/>
          </a:p>
          <a:p>
            <a:endParaRPr lang="cs-CZ" sz="1600" dirty="0"/>
          </a:p>
          <a:p>
            <a:endParaRPr lang="cs-CZ"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023" y="4195384"/>
            <a:ext cx="390196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195384"/>
            <a:ext cx="2079625"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195384"/>
            <a:ext cx="2634994" cy="22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6465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4525963"/>
          </a:xfrm>
        </p:spPr>
        <p:txBody>
          <a:bodyPr>
            <a:normAutofit/>
          </a:bodyPr>
          <a:lstStyle/>
          <a:p>
            <a:pPr marL="0" indent="0">
              <a:buNone/>
            </a:pPr>
            <a:r>
              <a:rPr lang="cs-CZ" sz="1600" b="1" dirty="0" err="1" smtClean="0"/>
              <a:t>Ferroplasma</a:t>
            </a:r>
            <a:endParaRPr lang="cs-CZ" sz="1600" b="1" dirty="0" smtClean="0"/>
          </a:p>
          <a:p>
            <a:r>
              <a:rPr lang="cs-CZ" sz="1600" dirty="0" err="1"/>
              <a:t>Ferroplasma</a:t>
            </a:r>
            <a:r>
              <a:rPr lang="cs-CZ" sz="1600" dirty="0"/>
              <a:t> jsou z hlediska teploty mezofilní </a:t>
            </a:r>
            <a:r>
              <a:rPr lang="cs-CZ" sz="1600" dirty="0" smtClean="0"/>
              <a:t>organismy</a:t>
            </a:r>
          </a:p>
          <a:p>
            <a:r>
              <a:rPr lang="cs-CZ" sz="1600" dirty="0" smtClean="0"/>
              <a:t>žijí </a:t>
            </a:r>
            <a:r>
              <a:rPr lang="cs-CZ" sz="1600" dirty="0"/>
              <a:t>však v prostředí extrémním z hlediska pH - jsou to obligátní </a:t>
            </a:r>
            <a:r>
              <a:rPr lang="cs-CZ" sz="1600" dirty="0" err="1"/>
              <a:t>acidofilové</a:t>
            </a:r>
            <a:r>
              <a:rPr lang="cs-CZ" sz="1600" dirty="0"/>
              <a:t> a jejich optimální pH je asi </a:t>
            </a:r>
            <a:r>
              <a:rPr lang="cs-CZ" sz="1600" dirty="0" smtClean="0"/>
              <a:t>1,3</a:t>
            </a:r>
          </a:p>
          <a:p>
            <a:r>
              <a:rPr lang="cs-CZ" sz="1600" dirty="0" err="1" smtClean="0"/>
              <a:t>Ferroplasma</a:t>
            </a:r>
            <a:r>
              <a:rPr lang="cs-CZ" sz="1600" dirty="0" smtClean="0"/>
              <a:t> </a:t>
            </a:r>
            <a:r>
              <a:rPr lang="cs-CZ" sz="1600" dirty="0" err="1" smtClean="0"/>
              <a:t>acidiphilum</a:t>
            </a:r>
            <a:r>
              <a:rPr lang="cs-CZ" sz="1600" dirty="0" smtClean="0"/>
              <a:t> </a:t>
            </a:r>
            <a:r>
              <a:rPr lang="cs-CZ" sz="1600" dirty="0"/>
              <a:t>oxiduje železnaté ionty, postrádá buněčnou stěnu a z hlediska získávání uhlíku je autotrofní, fixuje uhlík</a:t>
            </a:r>
          </a:p>
          <a:p>
            <a:endParaRPr lang="cs-CZ" sz="1600" b="1"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621037"/>
            <a:ext cx="27813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52936"/>
            <a:ext cx="257175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210701"/>
            <a:ext cx="3478882" cy="22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275856" y="4950542"/>
            <a:ext cx="2808312" cy="523220"/>
          </a:xfrm>
          <a:prstGeom prst="rect">
            <a:avLst/>
          </a:prstGeom>
        </p:spPr>
        <p:txBody>
          <a:bodyPr wrap="square">
            <a:spAutoFit/>
          </a:bodyPr>
          <a:lstStyle/>
          <a:p>
            <a:r>
              <a:rPr lang="en-US" sz="1400" dirty="0" err="1">
                <a:solidFill>
                  <a:prstClr val="black"/>
                </a:solidFill>
              </a:rPr>
              <a:t>Ferroplasma</a:t>
            </a:r>
            <a:r>
              <a:rPr lang="en-US" sz="1400" dirty="0">
                <a:solidFill>
                  <a:prstClr val="black"/>
                </a:solidFill>
              </a:rPr>
              <a:t> </a:t>
            </a:r>
            <a:r>
              <a:rPr lang="cs-CZ" sz="1400" dirty="0" smtClean="0">
                <a:solidFill>
                  <a:prstClr val="black"/>
                </a:solidFill>
              </a:rPr>
              <a:t>byla izolována z</a:t>
            </a:r>
            <a:r>
              <a:rPr lang="en-US" sz="1400" dirty="0" smtClean="0">
                <a:solidFill>
                  <a:prstClr val="black"/>
                </a:solidFill>
              </a:rPr>
              <a:t> </a:t>
            </a:r>
            <a:r>
              <a:rPr lang="en-US" sz="1400" dirty="0">
                <a:solidFill>
                  <a:prstClr val="black"/>
                </a:solidFill>
              </a:rPr>
              <a:t>Iron Mountain </a:t>
            </a:r>
            <a:r>
              <a:rPr lang="cs-CZ" sz="1400" dirty="0" smtClean="0">
                <a:solidFill>
                  <a:prstClr val="black"/>
                </a:solidFill>
              </a:rPr>
              <a:t>, severní </a:t>
            </a:r>
            <a:r>
              <a:rPr lang="cs-CZ" sz="1400" dirty="0">
                <a:solidFill>
                  <a:prstClr val="black"/>
                </a:solidFill>
              </a:rPr>
              <a:t>K</a:t>
            </a:r>
            <a:r>
              <a:rPr lang="en-US" sz="1400" dirty="0" err="1" smtClean="0">
                <a:solidFill>
                  <a:prstClr val="black"/>
                </a:solidFill>
              </a:rPr>
              <a:t>aliforni</a:t>
            </a:r>
            <a:r>
              <a:rPr lang="cs-CZ" sz="1400" dirty="0" smtClean="0">
                <a:solidFill>
                  <a:prstClr val="black"/>
                </a:solidFill>
              </a:rPr>
              <a:t>e</a:t>
            </a:r>
            <a:endParaRPr lang="en-US" sz="1400" dirty="0">
              <a:solidFill>
                <a:prstClr val="black"/>
              </a:solidFill>
            </a:endParaRPr>
          </a:p>
        </p:txBody>
      </p:sp>
      <p:cxnSp>
        <p:nvCxnSpPr>
          <p:cNvPr id="5" name="Přímá spojnice se šipkou 4"/>
          <p:cNvCxnSpPr/>
          <p:nvPr/>
        </p:nvCxnSpPr>
        <p:spPr>
          <a:xfrm flipV="1">
            <a:off x="4642017" y="3690262"/>
            <a:ext cx="765993"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197678" y="4186882"/>
            <a:ext cx="360040" cy="356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142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767" y="260648"/>
            <a:ext cx="8229600" cy="418058"/>
          </a:xfrm>
        </p:spPr>
        <p:txBody>
          <a:bodyPr>
            <a:noAutofit/>
          </a:bodyPr>
          <a:lstStyle/>
          <a:p>
            <a:r>
              <a:rPr lang="cs-CZ" sz="3200" dirty="0" err="1"/>
              <a:t>M</a:t>
            </a:r>
            <a:r>
              <a:rPr lang="en-GB" sz="3200" dirty="0" err="1" smtClean="0"/>
              <a:t>etanogeny</a:t>
            </a:r>
            <a:r>
              <a:rPr lang="en-GB" sz="3200" dirty="0"/>
              <a:t/>
            </a:r>
            <a:br>
              <a:rPr lang="en-GB" sz="3200" dirty="0"/>
            </a:br>
            <a:endParaRPr lang="en-GB" sz="3200" dirty="0"/>
          </a:p>
        </p:txBody>
      </p:sp>
      <p:sp>
        <p:nvSpPr>
          <p:cNvPr id="5" name="TextovéPole 4"/>
          <p:cNvSpPr txBox="1"/>
          <p:nvPr/>
        </p:nvSpPr>
        <p:spPr>
          <a:xfrm>
            <a:off x="143000" y="833207"/>
            <a:ext cx="9001000" cy="3293209"/>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solidFill>
                  <a:prstClr val="black"/>
                </a:solidFill>
              </a:rPr>
              <a:t>produkce </a:t>
            </a:r>
            <a:r>
              <a:rPr lang="cs-CZ" sz="1600" dirty="0" smtClean="0">
                <a:solidFill>
                  <a:prstClr val="black"/>
                </a:solidFill>
              </a:rPr>
              <a:t>metanu v anaerobních </a:t>
            </a:r>
            <a:r>
              <a:rPr lang="cs-CZ" sz="1600" dirty="0">
                <a:solidFill>
                  <a:prstClr val="black"/>
                </a:solidFill>
              </a:rPr>
              <a:t>podmínkách </a:t>
            </a:r>
            <a:r>
              <a:rPr lang="cs-CZ" sz="1600" dirty="0" smtClean="0">
                <a:solidFill>
                  <a:prstClr val="black"/>
                </a:solidFill>
              </a:rPr>
              <a:t>- </a:t>
            </a:r>
            <a:r>
              <a:rPr lang="cs-CZ" sz="1600" dirty="0">
                <a:solidFill>
                  <a:prstClr val="black"/>
                </a:solidFill>
              </a:rPr>
              <a:t>mokřady, mořské sedimenty, ale zejména pak trávicí soustava přežvýkavců a termitů, kde žijí prvoci schopní trávit celulózu  </a:t>
            </a:r>
            <a:endParaRPr lang="cs-CZ" sz="1600" dirty="0" smtClean="0">
              <a:solidFill>
                <a:prstClr val="black"/>
              </a:solidFill>
            </a:endParaRPr>
          </a:p>
          <a:p>
            <a:pPr marL="285750" indent="-285750">
              <a:buFont typeface="Arial" panose="020B0604020202020204" pitchFamily="34" charset="0"/>
              <a:buChar char="•"/>
            </a:pPr>
            <a:r>
              <a:rPr lang="en-GB" sz="1600" dirty="0" err="1" smtClean="0">
                <a:solidFill>
                  <a:prstClr val="black"/>
                </a:solidFill>
              </a:rPr>
              <a:t>navazují</a:t>
            </a:r>
            <a:r>
              <a:rPr lang="en-GB" sz="1600" dirty="0" smtClean="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anaerobní</a:t>
            </a:r>
            <a:r>
              <a:rPr lang="en-GB" sz="1600" dirty="0">
                <a:solidFill>
                  <a:prstClr val="black"/>
                </a:solidFill>
              </a:rPr>
              <a:t> </a:t>
            </a:r>
            <a:r>
              <a:rPr lang="en-GB" sz="1600" dirty="0" err="1">
                <a:solidFill>
                  <a:prstClr val="black"/>
                </a:solidFill>
              </a:rPr>
              <a:t>rozkladné</a:t>
            </a:r>
            <a:r>
              <a:rPr lang="en-GB" sz="1600" dirty="0">
                <a:solidFill>
                  <a:prstClr val="black"/>
                </a:solidFill>
              </a:rPr>
              <a:t> </a:t>
            </a:r>
            <a:r>
              <a:rPr lang="en-GB" sz="1600" dirty="0" err="1">
                <a:solidFill>
                  <a:prstClr val="black"/>
                </a:solidFill>
              </a:rPr>
              <a:t>procesy</a:t>
            </a:r>
            <a:r>
              <a:rPr lang="en-GB" sz="1600" dirty="0">
                <a:solidFill>
                  <a:prstClr val="black"/>
                </a:solidFill>
              </a:rPr>
              <a:t> </a:t>
            </a:r>
            <a:r>
              <a:rPr lang="en-GB" sz="1600" dirty="0" err="1">
                <a:solidFill>
                  <a:prstClr val="black"/>
                </a:solidFill>
              </a:rPr>
              <a:t>organických</a:t>
            </a:r>
            <a:r>
              <a:rPr lang="en-GB" sz="1600" dirty="0">
                <a:solidFill>
                  <a:prstClr val="black"/>
                </a:solidFill>
              </a:rPr>
              <a:t> </a:t>
            </a:r>
            <a:r>
              <a:rPr lang="en-GB" sz="1600" dirty="0" err="1">
                <a:solidFill>
                  <a:prstClr val="black"/>
                </a:solidFill>
              </a:rPr>
              <a:t>látek</a:t>
            </a:r>
            <a:r>
              <a:rPr lang="en-GB" sz="1600" dirty="0">
                <a:solidFill>
                  <a:prstClr val="black"/>
                </a:solidFill>
              </a:rPr>
              <a:t>, </a:t>
            </a:r>
            <a:r>
              <a:rPr lang="en-GB" sz="1600" dirty="0" err="1">
                <a:solidFill>
                  <a:prstClr val="black"/>
                </a:solidFill>
              </a:rPr>
              <a:t>jako</a:t>
            </a:r>
            <a:r>
              <a:rPr lang="en-GB" sz="1600" dirty="0">
                <a:solidFill>
                  <a:prstClr val="black"/>
                </a:solidFill>
              </a:rPr>
              <a:t> je </a:t>
            </a:r>
            <a:r>
              <a:rPr lang="en-GB" sz="1600" dirty="0" err="1">
                <a:solidFill>
                  <a:prstClr val="black"/>
                </a:solidFill>
              </a:rPr>
              <a:t>celulóza</a:t>
            </a:r>
            <a:r>
              <a:rPr lang="en-GB" sz="1600" dirty="0">
                <a:solidFill>
                  <a:prstClr val="black"/>
                </a:solidFill>
              </a:rPr>
              <a:t>, </a:t>
            </a:r>
            <a:r>
              <a:rPr lang="cs-CZ" sz="1600" dirty="0" smtClean="0">
                <a:solidFill>
                  <a:prstClr val="black"/>
                </a:solidFill>
              </a:rPr>
              <a:t>zpravidla žijí</a:t>
            </a:r>
            <a:r>
              <a:rPr lang="en-GB" sz="1600" dirty="0" smtClean="0">
                <a:solidFill>
                  <a:prstClr val="black"/>
                </a:solidFill>
              </a:rPr>
              <a:t> </a:t>
            </a:r>
            <a:r>
              <a:rPr lang="en-GB" sz="1600" dirty="0" err="1">
                <a:solidFill>
                  <a:prstClr val="black"/>
                </a:solidFill>
              </a:rPr>
              <a:t>prostředí</a:t>
            </a:r>
            <a:r>
              <a:rPr lang="en-GB" sz="1600" dirty="0">
                <a:solidFill>
                  <a:prstClr val="black"/>
                </a:solidFill>
              </a:rPr>
              <a:t>, </a:t>
            </a:r>
            <a:r>
              <a:rPr lang="en-GB" sz="1600" dirty="0" err="1">
                <a:solidFill>
                  <a:prstClr val="black"/>
                </a:solidFill>
              </a:rPr>
              <a:t>kde</a:t>
            </a:r>
            <a:r>
              <a:rPr lang="en-GB" sz="1600" dirty="0">
                <a:solidFill>
                  <a:prstClr val="black"/>
                </a:solidFill>
              </a:rPr>
              <a:t> </a:t>
            </a:r>
            <a:r>
              <a:rPr lang="en-GB" sz="1600" dirty="0" err="1">
                <a:solidFill>
                  <a:prstClr val="black"/>
                </a:solidFill>
              </a:rPr>
              <a:t>tyto</a:t>
            </a:r>
            <a:r>
              <a:rPr lang="en-GB" sz="1600" dirty="0">
                <a:solidFill>
                  <a:prstClr val="black"/>
                </a:solidFill>
              </a:rPr>
              <a:t> </a:t>
            </a:r>
            <a:r>
              <a:rPr lang="en-GB" sz="1600" dirty="0" err="1">
                <a:solidFill>
                  <a:prstClr val="black"/>
                </a:solidFill>
              </a:rPr>
              <a:t>reakce</a:t>
            </a:r>
            <a:r>
              <a:rPr lang="en-GB" sz="1600" dirty="0">
                <a:solidFill>
                  <a:prstClr val="black"/>
                </a:solidFill>
              </a:rPr>
              <a:t> </a:t>
            </a:r>
            <a:r>
              <a:rPr lang="en-GB" sz="1600" dirty="0" err="1" smtClean="0">
                <a:solidFill>
                  <a:prstClr val="black"/>
                </a:solidFill>
              </a:rPr>
              <a:t>probíhají</a:t>
            </a:r>
            <a:endParaRPr lang="cs-CZ" sz="1600" dirty="0" smtClean="0">
              <a:solidFill>
                <a:prstClr val="black"/>
              </a:solidFill>
            </a:endParaRPr>
          </a:p>
          <a:p>
            <a:pPr marL="285750" indent="-285750">
              <a:buFont typeface="Arial" panose="020B0604020202020204" pitchFamily="34" charset="0"/>
              <a:buChar char="•"/>
            </a:pPr>
            <a:r>
              <a:rPr lang="cs-CZ" sz="1600" dirty="0" err="1" smtClean="0">
                <a:solidFill>
                  <a:prstClr val="black"/>
                </a:solidFill>
              </a:rPr>
              <a:t>kompetice</a:t>
            </a:r>
            <a:r>
              <a:rPr lang="cs-CZ" sz="1600" dirty="0" smtClean="0">
                <a:solidFill>
                  <a:prstClr val="black"/>
                </a:solidFill>
              </a:rPr>
              <a:t> se sulfát-redukujícími bakterie o vodík</a:t>
            </a:r>
          </a:p>
          <a:p>
            <a:pPr marL="285750" indent="-285750">
              <a:buFont typeface="Arial" panose="020B0604020202020204" pitchFamily="34" charset="0"/>
              <a:buChar char="•"/>
            </a:pPr>
            <a:r>
              <a:rPr lang="cs-CZ" sz="1600" dirty="0" smtClean="0">
                <a:solidFill>
                  <a:prstClr val="black"/>
                </a:solidFill>
              </a:rPr>
              <a:t>většina </a:t>
            </a:r>
            <a:r>
              <a:rPr lang="cs-CZ" sz="1600" dirty="0" err="1" smtClean="0">
                <a:solidFill>
                  <a:prstClr val="black"/>
                </a:solidFill>
              </a:rPr>
              <a:t>utilizuje</a:t>
            </a:r>
            <a:r>
              <a:rPr lang="cs-CZ" sz="1600" dirty="0" smtClean="0">
                <a:solidFill>
                  <a:prstClr val="black"/>
                </a:solidFill>
              </a:rPr>
              <a:t> vodík </a:t>
            </a:r>
            <a:r>
              <a:rPr lang="cs-CZ" sz="1600" dirty="0">
                <a:solidFill>
                  <a:prstClr val="black"/>
                </a:solidFill>
              </a:rPr>
              <a:t>jako donor el. </a:t>
            </a:r>
            <a:r>
              <a:rPr lang="cs-CZ" sz="1600" dirty="0" smtClean="0">
                <a:solidFill>
                  <a:prstClr val="black"/>
                </a:solidFill>
              </a:rPr>
              <a:t>k redukci CO2</a:t>
            </a:r>
          </a:p>
          <a:p>
            <a:pPr marL="285750" indent="-285750">
              <a:buFont typeface="Arial" panose="020B0604020202020204" pitchFamily="34" charset="0"/>
              <a:buChar char="•"/>
            </a:pPr>
            <a:r>
              <a:rPr lang="cs-CZ" sz="1600" dirty="0" smtClean="0">
                <a:solidFill>
                  <a:prstClr val="black"/>
                </a:solidFill>
              </a:rPr>
              <a:t>někteří – formát, metanol, metyl, acetát</a:t>
            </a:r>
          </a:p>
          <a:p>
            <a:pPr marL="285750" indent="-285750">
              <a:buFont typeface="Arial" panose="020B0604020202020204" pitchFamily="34" charset="0"/>
              <a:buChar char="•"/>
            </a:pPr>
            <a:r>
              <a:rPr lang="cs-CZ" sz="1600" dirty="0" smtClean="0">
                <a:solidFill>
                  <a:prstClr val="black"/>
                </a:solidFill>
              </a:rPr>
              <a:t>častá </a:t>
            </a:r>
            <a:r>
              <a:rPr lang="cs-CZ" sz="1600" dirty="0" err="1" smtClean="0">
                <a:solidFill>
                  <a:prstClr val="black"/>
                </a:solidFill>
              </a:rPr>
              <a:t>syntrofie</a:t>
            </a:r>
            <a:r>
              <a:rPr lang="cs-CZ" sz="1600" dirty="0" smtClean="0">
                <a:solidFill>
                  <a:prstClr val="black"/>
                </a:solidFill>
              </a:rPr>
              <a:t> s bakteriemi, např. mastné kyseliny oxidující</a:t>
            </a:r>
          </a:p>
          <a:p>
            <a:pPr marL="285750" indent="-285750">
              <a:buFont typeface="Arial" panose="020B0604020202020204" pitchFamily="34" charset="0"/>
              <a:buChar char="•"/>
            </a:pPr>
            <a:r>
              <a:rPr lang="cs-CZ" sz="1600" dirty="0" smtClean="0">
                <a:solidFill>
                  <a:prstClr val="black"/>
                </a:solidFill>
              </a:rPr>
              <a:t>skleníkový plyn, 74% produkováno mikroorganismy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77072"/>
            <a:ext cx="4531224" cy="235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276872"/>
            <a:ext cx="2952328" cy="19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531685"/>
            <a:ext cx="3414121" cy="186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9183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312"/>
            <a:ext cx="9036496" cy="4988864"/>
          </a:xfrm>
        </p:spPr>
        <p:txBody>
          <a:bodyPr>
            <a:normAutofit/>
          </a:bodyPr>
          <a:lstStyle/>
          <a:p>
            <a:r>
              <a:rPr lang="cs-CZ" sz="1600" dirty="0"/>
              <a:t>p</a:t>
            </a:r>
            <a:r>
              <a:rPr lang="cs-CZ" sz="1600" dirty="0" smtClean="0"/>
              <a:t>ři </a:t>
            </a:r>
            <a:r>
              <a:rPr lang="cs-CZ" sz="1600" dirty="0"/>
              <a:t>anaerobním rozkladu organických látek, zejména celulózy, vzniká velké množství odpadních produktů, z nichž mnohé mohou být donory vodíku a </a:t>
            </a:r>
            <a:r>
              <a:rPr lang="cs-CZ" sz="1600" dirty="0" smtClean="0"/>
              <a:t>elektronů</a:t>
            </a:r>
          </a:p>
          <a:p>
            <a:r>
              <a:rPr lang="cs-CZ" sz="1600" dirty="0"/>
              <a:t>p</a:t>
            </a:r>
            <a:r>
              <a:rPr lang="cs-CZ" sz="1600" dirty="0" smtClean="0"/>
              <a:t>říkladem </a:t>
            </a:r>
            <a:r>
              <a:rPr lang="cs-CZ" sz="1600" dirty="0"/>
              <a:t>odpadních produktů je kyselina mravenčí a octová (tzv. </a:t>
            </a:r>
            <a:r>
              <a:rPr lang="cs-CZ" sz="1600" dirty="0" err="1"/>
              <a:t>acetotrofie</a:t>
            </a:r>
            <a:r>
              <a:rPr lang="cs-CZ" sz="1600" dirty="0"/>
              <a:t>), </a:t>
            </a:r>
            <a:r>
              <a:rPr lang="cs-CZ" sz="1600" dirty="0" err="1"/>
              <a:t>methanol</a:t>
            </a:r>
            <a:r>
              <a:rPr lang="cs-CZ" sz="1600" dirty="0"/>
              <a:t>, oxid uhličitý a </a:t>
            </a:r>
            <a:r>
              <a:rPr lang="cs-CZ" sz="1600" dirty="0" smtClean="0"/>
              <a:t>vodík</a:t>
            </a:r>
          </a:p>
          <a:p>
            <a:r>
              <a:rPr lang="cs-CZ" sz="1600" dirty="0" smtClean="0"/>
              <a:t> donory </a:t>
            </a:r>
            <a:r>
              <a:rPr lang="cs-CZ" sz="1600" dirty="0"/>
              <a:t>pak zajišťují redukci oxidu uhličitého (CO2) na metan (</a:t>
            </a:r>
            <a:r>
              <a:rPr lang="cs-CZ" sz="1600" dirty="0" smtClean="0"/>
              <a:t>CH4)</a:t>
            </a:r>
          </a:p>
          <a:p>
            <a:r>
              <a:rPr lang="cs-CZ" sz="1600" dirty="0" err="1" smtClean="0"/>
              <a:t>metanogeneze</a:t>
            </a:r>
            <a:r>
              <a:rPr lang="cs-CZ" sz="1600" dirty="0" smtClean="0"/>
              <a:t> </a:t>
            </a:r>
            <a:r>
              <a:rPr lang="cs-CZ" sz="1600" dirty="0"/>
              <a:t>je formou anaerobní respirace oxidu </a:t>
            </a:r>
            <a:r>
              <a:rPr lang="cs-CZ" sz="1600" dirty="0" smtClean="0"/>
              <a:t>uhličitého</a:t>
            </a:r>
            <a:endParaRPr lang="cs-CZ" sz="1600" dirty="0"/>
          </a:p>
          <a:p>
            <a:pPr marL="0" indent="0">
              <a:buNone/>
            </a:pPr>
            <a:endParaRPr lang="cs-CZ" sz="1400" dirty="0" smtClean="0"/>
          </a:p>
          <a:p>
            <a:pPr marL="0" indent="0">
              <a:buNone/>
            </a:pPr>
            <a:r>
              <a:rPr lang="cs-CZ" sz="1400" dirty="0"/>
              <a:t>Příkladem rovnic konkrétních reakcí je:</a:t>
            </a:r>
          </a:p>
          <a:p>
            <a:pPr marL="0" indent="0">
              <a:buNone/>
            </a:pPr>
            <a:r>
              <a:rPr lang="cs-CZ" sz="1400" dirty="0"/>
              <a:t>    CO2 + 4 H2 → CH4 + 2H2O</a:t>
            </a:r>
            <a:br>
              <a:rPr lang="cs-CZ" sz="1400" dirty="0"/>
            </a:br>
            <a:r>
              <a:rPr lang="cs-CZ" sz="1400" dirty="0"/>
              <a:t>    CH3COOH → CH4 + </a:t>
            </a:r>
            <a:r>
              <a:rPr lang="cs-CZ" sz="1400" dirty="0" smtClean="0"/>
              <a:t>CO2</a:t>
            </a:r>
          </a:p>
          <a:p>
            <a:pPr marL="0" indent="0">
              <a:buNone/>
            </a:pPr>
            <a:endParaRPr lang="cs-CZ" sz="1400" dirty="0"/>
          </a:p>
          <a:p>
            <a:pPr marL="0" indent="0">
              <a:buNone/>
            </a:pPr>
            <a:r>
              <a:rPr lang="cs-CZ" sz="1200" dirty="0" smtClean="0"/>
              <a:t>Můžeme </a:t>
            </a:r>
            <a:r>
              <a:rPr lang="cs-CZ" sz="1200" dirty="0"/>
              <a:t>vystopovat celý sled reakcí</a:t>
            </a:r>
            <a:r>
              <a:rPr lang="cs-CZ" sz="1200" dirty="0" smtClean="0"/>
              <a:t>:</a:t>
            </a:r>
            <a:endParaRPr lang="cs-CZ" sz="1200" dirty="0"/>
          </a:p>
          <a:p>
            <a:r>
              <a:rPr lang="cs-CZ" sz="1200" dirty="0"/>
              <a:t>nejprve je CO2 aktivován </a:t>
            </a:r>
            <a:r>
              <a:rPr lang="cs-CZ" sz="1200" dirty="0" err="1"/>
              <a:t>methanofuranem</a:t>
            </a:r>
            <a:r>
              <a:rPr lang="cs-CZ" sz="1200" dirty="0"/>
              <a:t> (MT)</a:t>
            </a:r>
          </a:p>
          <a:p>
            <a:r>
              <a:rPr lang="cs-CZ" sz="1200" dirty="0"/>
              <a:t>následně redukován na formyl (-HCO)</a:t>
            </a:r>
          </a:p>
          <a:p>
            <a:r>
              <a:rPr lang="cs-CZ" sz="1200" dirty="0"/>
              <a:t>formyl je poté transportován z MT na </a:t>
            </a:r>
            <a:r>
              <a:rPr lang="cs-CZ" sz="1200" dirty="0" err="1"/>
              <a:t>tetrahydromethanopterin</a:t>
            </a:r>
            <a:endParaRPr lang="cs-CZ" sz="1200" dirty="0"/>
          </a:p>
          <a:p>
            <a:r>
              <a:rPr lang="cs-CZ" sz="1200" dirty="0"/>
              <a:t>formyl je dehydratován s redukován na </a:t>
            </a:r>
            <a:r>
              <a:rPr lang="cs-CZ" sz="1200" dirty="0" err="1"/>
              <a:t>methylen</a:t>
            </a:r>
            <a:r>
              <a:rPr lang="cs-CZ" sz="1200" dirty="0"/>
              <a:t> (-CH2-)</a:t>
            </a:r>
          </a:p>
          <a:p>
            <a:r>
              <a:rPr lang="cs-CZ" sz="1200" dirty="0" err="1"/>
              <a:t>methylen</a:t>
            </a:r>
            <a:r>
              <a:rPr lang="cs-CZ" sz="1200" dirty="0"/>
              <a:t> je redukován na </a:t>
            </a:r>
            <a:r>
              <a:rPr lang="cs-CZ" sz="1200" dirty="0" err="1"/>
              <a:t>methyl</a:t>
            </a:r>
            <a:r>
              <a:rPr lang="cs-CZ" sz="1200" dirty="0"/>
              <a:t> (-CH3)</a:t>
            </a:r>
          </a:p>
          <a:p>
            <a:r>
              <a:rPr lang="cs-CZ" sz="1200" dirty="0" err="1"/>
              <a:t>methyl</a:t>
            </a:r>
            <a:r>
              <a:rPr lang="cs-CZ" sz="1200" dirty="0"/>
              <a:t> je z </a:t>
            </a:r>
            <a:r>
              <a:rPr lang="cs-CZ" sz="1200" dirty="0" err="1"/>
              <a:t>methanopterinu</a:t>
            </a:r>
            <a:r>
              <a:rPr lang="cs-CZ" sz="1200" dirty="0"/>
              <a:t> přenesen na koenzym M</a:t>
            </a:r>
          </a:p>
          <a:p>
            <a:r>
              <a:rPr lang="cs-CZ" sz="1200" dirty="0" err="1"/>
              <a:t>methyl</a:t>
            </a:r>
            <a:r>
              <a:rPr lang="cs-CZ" sz="1200" dirty="0"/>
              <a:t>-koenzym M je redukován na </a:t>
            </a:r>
            <a:r>
              <a:rPr lang="cs-CZ" sz="1200" dirty="0" err="1"/>
              <a:t>methan</a:t>
            </a:r>
            <a:r>
              <a:rPr lang="cs-CZ" sz="1200" dirty="0"/>
              <a:t> pomocí </a:t>
            </a:r>
            <a:r>
              <a:rPr lang="cs-CZ" sz="1200" dirty="0" err="1" smtClean="0"/>
              <a:t>methylreduktáz</a:t>
            </a:r>
            <a:endParaRPr lang="cs-CZ" sz="1200" dirty="0" smtClean="0"/>
          </a:p>
          <a:p>
            <a:endParaRPr lang="cs-CZ" sz="1400" dirty="0"/>
          </a:p>
          <a:p>
            <a:endParaRPr lang="cs-CZ" sz="1600" dirty="0"/>
          </a:p>
          <a:p>
            <a:endParaRPr lang="cs-CZ" sz="1600" dirty="0"/>
          </a:p>
          <a:p>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296" y="1196752"/>
            <a:ext cx="2664296" cy="193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035" y="4772520"/>
            <a:ext cx="1941460" cy="194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228" y="3353332"/>
            <a:ext cx="2632363" cy="18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008" y="5065563"/>
            <a:ext cx="16764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5013176"/>
            <a:ext cx="2857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6444208" y="1340768"/>
            <a:ext cx="2039726" cy="369332"/>
          </a:xfrm>
          <a:prstGeom prst="rect">
            <a:avLst/>
          </a:prstGeom>
        </p:spPr>
        <p:txBody>
          <a:bodyPr wrap="none">
            <a:spAutoFit/>
          </a:bodyPr>
          <a:lstStyle/>
          <a:p>
            <a:r>
              <a:rPr lang="en-GB" b="1" dirty="0" err="1">
                <a:solidFill>
                  <a:prstClr val="white"/>
                </a:solidFill>
              </a:rPr>
              <a:t>Methanobacterium</a:t>
            </a:r>
            <a:endParaRPr lang="en-GB" b="1" dirty="0">
              <a:solidFill>
                <a:prstClr val="white"/>
              </a:solidFill>
            </a:endParaRPr>
          </a:p>
        </p:txBody>
      </p:sp>
      <p:sp>
        <p:nvSpPr>
          <p:cNvPr id="4" name="Obdélník 3"/>
          <p:cNvSpPr/>
          <p:nvPr/>
        </p:nvSpPr>
        <p:spPr>
          <a:xfrm>
            <a:off x="4283968" y="6114159"/>
            <a:ext cx="1690335" cy="369332"/>
          </a:xfrm>
          <a:prstGeom prst="rect">
            <a:avLst/>
          </a:prstGeom>
        </p:spPr>
        <p:txBody>
          <a:bodyPr wrap="none">
            <a:spAutoFit/>
          </a:bodyPr>
          <a:lstStyle/>
          <a:p>
            <a:r>
              <a:rPr lang="en-GB" b="1" dirty="0" err="1">
                <a:solidFill>
                  <a:prstClr val="white"/>
                </a:solidFill>
              </a:rPr>
              <a:t>Methanococcus</a:t>
            </a:r>
            <a:endParaRPr lang="en-GB" b="1" dirty="0">
              <a:solidFill>
                <a:prstClr val="white"/>
              </a:solidFill>
            </a:endParaRPr>
          </a:p>
        </p:txBody>
      </p:sp>
      <p:sp>
        <p:nvSpPr>
          <p:cNvPr id="5" name="Obdélník 4"/>
          <p:cNvSpPr/>
          <p:nvPr/>
        </p:nvSpPr>
        <p:spPr>
          <a:xfrm>
            <a:off x="6595115" y="3676382"/>
            <a:ext cx="1737912" cy="369332"/>
          </a:xfrm>
          <a:prstGeom prst="rect">
            <a:avLst/>
          </a:prstGeom>
        </p:spPr>
        <p:txBody>
          <a:bodyPr wrap="none">
            <a:spAutoFit/>
          </a:bodyPr>
          <a:lstStyle/>
          <a:p>
            <a:r>
              <a:rPr lang="en-GB" b="1" dirty="0" err="1">
                <a:solidFill>
                  <a:prstClr val="white"/>
                </a:solidFill>
              </a:rPr>
              <a:t>Methanosarcina</a:t>
            </a:r>
            <a:endParaRPr lang="en-GB" b="1" dirty="0">
              <a:solidFill>
                <a:prstClr val="white"/>
              </a:solidFill>
            </a:endParaRPr>
          </a:p>
        </p:txBody>
      </p:sp>
      <p:sp>
        <p:nvSpPr>
          <p:cNvPr id="6" name="Obdélník 5"/>
          <p:cNvSpPr/>
          <p:nvPr/>
        </p:nvSpPr>
        <p:spPr>
          <a:xfrm>
            <a:off x="875949" y="6266782"/>
            <a:ext cx="1896673" cy="369332"/>
          </a:xfrm>
          <a:prstGeom prst="rect">
            <a:avLst/>
          </a:prstGeom>
        </p:spPr>
        <p:txBody>
          <a:bodyPr wrap="none">
            <a:spAutoFit/>
          </a:bodyPr>
          <a:lstStyle/>
          <a:p>
            <a:r>
              <a:rPr lang="en-GB" b="1" dirty="0" err="1">
                <a:solidFill>
                  <a:prstClr val="black"/>
                </a:solidFill>
              </a:rPr>
              <a:t>Methanospirillum</a:t>
            </a:r>
            <a:endParaRPr lang="en-GB" b="1" dirty="0">
              <a:solidFill>
                <a:prstClr val="black"/>
              </a:solidFill>
            </a:endParaRPr>
          </a:p>
        </p:txBody>
      </p:sp>
    </p:spTree>
    <p:extLst>
      <p:ext uri="{BB962C8B-B14F-4D97-AF65-F5344CB8AC3E}">
        <p14:creationId xmlns:p14="http://schemas.microsoft.com/office/powerpoint/2010/main" val="1224201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6192688" cy="6303590"/>
          </a:xfrm>
        </p:spPr>
        <p:txBody>
          <a:bodyPr>
            <a:normAutofit/>
          </a:bodyPr>
          <a:lstStyle/>
          <a:p>
            <a:pPr marL="0" indent="0">
              <a:buNone/>
            </a:pPr>
            <a:r>
              <a:rPr lang="cs-CZ" sz="1600" b="1" dirty="0" err="1" smtClean="0"/>
              <a:t>halofilní</a:t>
            </a:r>
            <a:r>
              <a:rPr lang="cs-CZ" sz="1600" b="1" dirty="0" smtClean="0"/>
              <a:t> </a:t>
            </a:r>
            <a:r>
              <a:rPr lang="cs-CZ" sz="1600" b="1" dirty="0" err="1" smtClean="0"/>
              <a:t>archaea</a:t>
            </a:r>
            <a:endParaRPr lang="cs-CZ" sz="1600" b="1" dirty="0" smtClean="0"/>
          </a:p>
          <a:p>
            <a:r>
              <a:rPr lang="cs-CZ" sz="1600" dirty="0" err="1" smtClean="0"/>
              <a:t>hypersalinní</a:t>
            </a:r>
            <a:r>
              <a:rPr lang="cs-CZ" sz="1600" dirty="0" smtClean="0"/>
              <a:t> lokality (více než 150-200 g/L) – slaniska, sl. jezera, Mrtvé moře</a:t>
            </a:r>
          </a:p>
          <a:p>
            <a:r>
              <a:rPr lang="cs-CZ" sz="1600" dirty="0" smtClean="0"/>
              <a:t>karotenoidy v </a:t>
            </a:r>
            <a:r>
              <a:rPr lang="cs-CZ" sz="1600" dirty="0" err="1" smtClean="0"/>
              <a:t>bun.stěně</a:t>
            </a:r>
            <a:r>
              <a:rPr lang="cs-CZ" sz="1600" dirty="0"/>
              <a:t> </a:t>
            </a:r>
            <a:r>
              <a:rPr lang="cs-CZ" sz="1600" dirty="0" smtClean="0"/>
              <a:t>– růžovo-rudá barva slanisek…</a:t>
            </a:r>
          </a:p>
          <a:p>
            <a:endParaRPr lang="cs-CZ" sz="1600" dirty="0" smtClean="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smtClean="0"/>
          </a:p>
          <a:p>
            <a:pPr marL="0" indent="0">
              <a:buNone/>
            </a:pPr>
            <a:r>
              <a:rPr lang="cs-CZ" sz="1600" dirty="0" err="1" smtClean="0"/>
              <a:t>Walsbyho</a:t>
            </a:r>
            <a:r>
              <a:rPr lang="cs-CZ" sz="1600" dirty="0" smtClean="0"/>
              <a:t> </a:t>
            </a:r>
            <a:r>
              <a:rPr lang="cs-CZ" sz="1600" dirty="0" err="1" smtClean="0"/>
              <a:t>halofilní</a:t>
            </a:r>
            <a:r>
              <a:rPr lang="cs-CZ" sz="1600" dirty="0" smtClean="0"/>
              <a:t> </a:t>
            </a:r>
            <a:r>
              <a:rPr lang="cs-CZ" sz="1600" dirty="0" err="1" smtClean="0"/>
              <a:t>archaeon</a:t>
            </a:r>
            <a:r>
              <a:rPr lang="cs-CZ" sz="1600" dirty="0" smtClean="0"/>
              <a:t> - </a:t>
            </a:r>
            <a:r>
              <a:rPr lang="en-GB" sz="1600" b="1" dirty="0" err="1"/>
              <a:t>Haloquadratum</a:t>
            </a:r>
            <a:r>
              <a:rPr lang="en-GB" sz="1600" b="1" dirty="0"/>
              <a:t> </a:t>
            </a:r>
            <a:r>
              <a:rPr lang="en-GB" sz="1600" b="1" dirty="0" err="1" smtClean="0"/>
              <a:t>walsbyi</a:t>
            </a:r>
            <a:endParaRPr lang="cs-CZ" sz="1600" b="1" dirty="0" smtClean="0"/>
          </a:p>
          <a:p>
            <a:r>
              <a:rPr lang="cs-CZ" sz="1600" dirty="0"/>
              <a:t>objeven rodu 1980, kultivován byl poprvé roku </a:t>
            </a:r>
            <a:r>
              <a:rPr lang="cs-CZ" sz="1600" dirty="0" smtClean="0"/>
              <a:t>2004</a:t>
            </a:r>
            <a:endParaRPr lang="cs-CZ" sz="1600" dirty="0"/>
          </a:p>
          <a:p>
            <a:r>
              <a:rPr lang="cs-CZ" sz="1600" dirty="0" smtClean="0"/>
              <a:t>obsahuje </a:t>
            </a:r>
            <a:r>
              <a:rPr lang="cs-CZ" sz="1600" dirty="0"/>
              <a:t>množství vakuol naplněných vzduchem, jež nadnášejí buňku a umožňují jí tak lépe pohlcovat </a:t>
            </a:r>
            <a:r>
              <a:rPr lang="cs-CZ" sz="1600" dirty="0" smtClean="0"/>
              <a:t>světlo</a:t>
            </a:r>
            <a:endParaRPr lang="cs-CZ" sz="1600" dirty="0"/>
          </a:p>
          <a:p>
            <a:r>
              <a:rPr lang="cs-CZ" sz="1600" dirty="0" smtClean="0"/>
              <a:t> </a:t>
            </a:r>
            <a:r>
              <a:rPr lang="cs-CZ" sz="1600" dirty="0"/>
              <a:t>disponují jedním nebo více bičíky, a jsou tak poměrně </a:t>
            </a:r>
            <a:r>
              <a:rPr lang="cs-CZ" sz="1600" dirty="0" smtClean="0"/>
              <a:t>pohyblivé</a:t>
            </a:r>
            <a:endParaRPr lang="cs-CZ" sz="1600" dirty="0"/>
          </a:p>
          <a:p>
            <a:r>
              <a:rPr lang="cs-CZ" sz="1600" dirty="0" smtClean="0"/>
              <a:t>Někdy se buňky </a:t>
            </a:r>
            <a:r>
              <a:rPr lang="cs-CZ" sz="1600" dirty="0"/>
              <a:t>spojují vedle sebe a</a:t>
            </a:r>
            <a:r>
              <a:rPr lang="cs-CZ" sz="1600" dirty="0" smtClean="0"/>
              <a:t> </a:t>
            </a:r>
            <a:r>
              <a:rPr lang="cs-CZ" sz="1600" dirty="0"/>
              <a:t>tvoří pak křehké destičky tlusté jen 40 mikrometrů</a:t>
            </a:r>
            <a:endParaRPr lang="cs-CZ" sz="1600" dirty="0" smtClean="0"/>
          </a:p>
          <a:p>
            <a:pPr marL="0" indent="0">
              <a:buNone/>
            </a:pPr>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084" y="4005064"/>
            <a:ext cx="24193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91" y="1484784"/>
            <a:ext cx="79742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88640"/>
            <a:ext cx="247156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5748114"/>
            <a:ext cx="986482" cy="98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6254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3321" y="22523"/>
            <a:ext cx="8229600" cy="346050"/>
          </a:xfrm>
        </p:spPr>
        <p:txBody>
          <a:bodyPr>
            <a:noAutofit/>
          </a:bodyPr>
          <a:lstStyle/>
          <a:p>
            <a:r>
              <a:rPr lang="cs-CZ" sz="2800" dirty="0" err="1" smtClean="0"/>
              <a:t>Archaea</a:t>
            </a:r>
            <a:r>
              <a:rPr lang="cs-CZ" sz="2800" dirty="0" smtClean="0"/>
              <a:t> </a:t>
            </a:r>
            <a:r>
              <a:rPr lang="cs-CZ" sz="2800" dirty="0" err="1" smtClean="0"/>
              <a:t>vs</a:t>
            </a:r>
            <a:r>
              <a:rPr lang="cs-CZ" sz="2800" dirty="0" smtClean="0"/>
              <a:t> bakterie</a:t>
            </a:r>
            <a:endParaRPr lang="en-GB" sz="2800" dirty="0"/>
          </a:p>
        </p:txBody>
      </p:sp>
      <p:sp>
        <p:nvSpPr>
          <p:cNvPr id="3" name="Zástupný symbol pro obsah 2"/>
          <p:cNvSpPr>
            <a:spLocks noGrp="1"/>
          </p:cNvSpPr>
          <p:nvPr>
            <p:ph idx="1"/>
          </p:nvPr>
        </p:nvSpPr>
        <p:spPr>
          <a:xfrm>
            <a:off x="413321" y="476672"/>
            <a:ext cx="8229600" cy="4525963"/>
          </a:xfrm>
        </p:spPr>
        <p:txBody>
          <a:bodyPr>
            <a:normAutofit/>
          </a:bodyPr>
          <a:lstStyle/>
          <a:p>
            <a:r>
              <a:rPr lang="cs-CZ" sz="1600" dirty="0" smtClean="0"/>
              <a:t>podobnosti i rozdílnosti </a:t>
            </a:r>
          </a:p>
          <a:p>
            <a:r>
              <a:rPr lang="cs-CZ" sz="1600" dirty="0" smtClean="0"/>
              <a:t>rozdíl na buněčné i </a:t>
            </a:r>
            <a:r>
              <a:rPr lang="cs-CZ" sz="1600" dirty="0" err="1" smtClean="0"/>
              <a:t>genomické</a:t>
            </a:r>
            <a:r>
              <a:rPr lang="cs-CZ" sz="1600" dirty="0" smtClean="0"/>
              <a:t> úrovni, chimérická podstata</a:t>
            </a:r>
          </a:p>
          <a:p>
            <a:r>
              <a:rPr lang="cs-CZ" sz="1600" dirty="0" smtClean="0"/>
              <a:t>podobnost s bakteriemi v </a:t>
            </a:r>
            <a:r>
              <a:rPr lang="cs-CZ" sz="1600" dirty="0"/>
              <a:t>morfologii </a:t>
            </a:r>
          </a:p>
          <a:p>
            <a:r>
              <a:rPr lang="cs-CZ" sz="1600" dirty="0" err="1" smtClean="0"/>
              <a:t>archaea</a:t>
            </a:r>
            <a:r>
              <a:rPr lang="cs-CZ" sz="1600" dirty="0" smtClean="0"/>
              <a:t> podobná </a:t>
            </a:r>
            <a:r>
              <a:rPr lang="cs-CZ" sz="1600" dirty="0" err="1" smtClean="0"/>
              <a:t>eukarya</a:t>
            </a:r>
            <a:r>
              <a:rPr lang="cs-CZ" sz="1600" dirty="0" smtClean="0"/>
              <a:t>  - transkripce, translace, oprava DNA, RNA polymeráza, replikace…</a:t>
            </a:r>
          </a:p>
          <a:p>
            <a:r>
              <a:rPr lang="cs-CZ" sz="1600" dirty="0" err="1" smtClean="0"/>
              <a:t>euryarcheota</a:t>
            </a:r>
            <a:r>
              <a:rPr lang="cs-CZ" sz="1600" dirty="0" smtClean="0"/>
              <a:t> – homology eukaryontních histonů</a:t>
            </a:r>
          </a:p>
          <a:p>
            <a:r>
              <a:rPr lang="cs-CZ" sz="1600" dirty="0" smtClean="0"/>
              <a:t>informačně-procesní systém je podobnější </a:t>
            </a:r>
            <a:r>
              <a:rPr lang="cs-CZ" sz="1600" dirty="0" err="1" smtClean="0"/>
              <a:t>eukarya</a:t>
            </a:r>
            <a:endParaRPr lang="cs-CZ" sz="1600" dirty="0" smtClean="0"/>
          </a:p>
          <a:p>
            <a:r>
              <a:rPr lang="cs-CZ" sz="1600" dirty="0" smtClean="0"/>
              <a:t>metabolismus podobný spíše bakteriím</a:t>
            </a:r>
          </a:p>
          <a:p>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52936"/>
            <a:ext cx="5960914" cy="38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876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Autofit/>
          </a:bodyPr>
          <a:lstStyle/>
          <a:p>
            <a:r>
              <a:rPr lang="cs-CZ" sz="3600" dirty="0" smtClean="0"/>
              <a:t>EUKARYOTA</a:t>
            </a:r>
            <a:endParaRPr lang="en-GB" sz="3600" dirty="0"/>
          </a:p>
        </p:txBody>
      </p:sp>
      <p:sp>
        <p:nvSpPr>
          <p:cNvPr id="3" name="Zástupný symbol pro obsah 2"/>
          <p:cNvSpPr>
            <a:spLocks noGrp="1"/>
          </p:cNvSpPr>
          <p:nvPr>
            <p:ph idx="1"/>
          </p:nvPr>
        </p:nvSpPr>
        <p:spPr>
          <a:xfrm>
            <a:off x="529208" y="872716"/>
            <a:ext cx="8229600" cy="5400600"/>
          </a:xfrm>
        </p:spPr>
        <p:txBody>
          <a:bodyPr>
            <a:normAutofit/>
          </a:bodyPr>
          <a:lstStyle/>
          <a:p>
            <a:r>
              <a:rPr lang="cs-CZ" sz="1600" dirty="0" smtClean="0"/>
              <a:t>Systém fylogeneze se neustále mění</a:t>
            </a:r>
          </a:p>
          <a:p>
            <a:r>
              <a:rPr lang="cs-CZ" sz="1600" dirty="0" err="1" smtClean="0"/>
              <a:t>pův</a:t>
            </a:r>
            <a:r>
              <a:rPr lang="cs-CZ" sz="1600" dirty="0" smtClean="0"/>
              <a:t>. myšlenka – protista – chybí mitochondrie (</a:t>
            </a:r>
            <a:r>
              <a:rPr lang="cs-CZ" sz="1600" dirty="0" err="1" smtClean="0"/>
              <a:t>amitochondriáti</a:t>
            </a:r>
            <a:r>
              <a:rPr lang="cs-CZ" sz="1600" dirty="0" smtClean="0"/>
              <a:t>), založeno na </a:t>
            </a:r>
            <a:r>
              <a:rPr lang="cs-CZ" sz="1600" dirty="0" err="1" smtClean="0"/>
              <a:t>sekvenaci</a:t>
            </a:r>
            <a:r>
              <a:rPr lang="cs-CZ" sz="1600" dirty="0" smtClean="0"/>
              <a:t> 18S </a:t>
            </a:r>
            <a:r>
              <a:rPr lang="cs-CZ" sz="1600" dirty="0" err="1"/>
              <a:t>rRNA</a:t>
            </a:r>
            <a:endParaRPr lang="cs-CZ" sz="1600" dirty="0" smtClean="0"/>
          </a:p>
          <a:p>
            <a:r>
              <a:rPr lang="cs-CZ" sz="1600" dirty="0" smtClean="0"/>
              <a:t>v </a:t>
            </a:r>
            <a:r>
              <a:rPr lang="cs-CZ" sz="1600" dirty="0"/>
              <a:t>současnosti nové </a:t>
            </a:r>
            <a:r>
              <a:rPr lang="cs-CZ" sz="1600" dirty="0" err="1"/>
              <a:t>fylog</a:t>
            </a:r>
            <a:r>
              <a:rPr lang="cs-CZ" sz="1600" dirty="0" smtClean="0"/>
              <a:t>. stromy </a:t>
            </a:r>
            <a:r>
              <a:rPr lang="cs-CZ" sz="1600" dirty="0"/>
              <a:t>založené na genech a </a:t>
            </a:r>
            <a:r>
              <a:rPr lang="cs-CZ" sz="1600" dirty="0" smtClean="0"/>
              <a:t>proteinech - protista </a:t>
            </a:r>
            <a:r>
              <a:rPr lang="cs-CZ" sz="1600" dirty="0"/>
              <a:t>nejsou tak evolučně původní, jak se myslelo….</a:t>
            </a:r>
          </a:p>
          <a:p>
            <a:r>
              <a:rPr lang="cs-CZ" sz="1600" dirty="0" smtClean="0"/>
              <a:t>protista (</a:t>
            </a:r>
            <a:r>
              <a:rPr lang="cs-CZ" sz="1600" dirty="0" err="1" smtClean="0"/>
              <a:t>Giardia</a:t>
            </a:r>
            <a:r>
              <a:rPr lang="cs-CZ" sz="1600" dirty="0" smtClean="0"/>
              <a:t>, </a:t>
            </a:r>
            <a:r>
              <a:rPr lang="cs-CZ" sz="1600" dirty="0" err="1" smtClean="0"/>
              <a:t>Trichomonas</a:t>
            </a:r>
            <a:r>
              <a:rPr lang="cs-CZ" sz="1600" dirty="0" smtClean="0"/>
              <a:t>, </a:t>
            </a:r>
            <a:r>
              <a:rPr lang="cs-CZ" sz="1600" dirty="0" err="1" smtClean="0"/>
              <a:t>Encephalitozoon</a:t>
            </a:r>
            <a:r>
              <a:rPr lang="cs-CZ" sz="1600" dirty="0" smtClean="0"/>
              <a:t>…) mají </a:t>
            </a:r>
            <a:r>
              <a:rPr lang="cs-CZ" sz="1600" dirty="0" err="1" smtClean="0"/>
              <a:t>mitozomy</a:t>
            </a:r>
            <a:r>
              <a:rPr lang="cs-CZ" sz="1600" dirty="0" smtClean="0"/>
              <a:t> – mitochondriím podobné proteiny, </a:t>
            </a:r>
            <a:r>
              <a:rPr lang="cs-CZ" sz="1600" dirty="0" err="1" smtClean="0"/>
              <a:t>hydrogenosomy</a:t>
            </a:r>
            <a:r>
              <a:rPr lang="cs-CZ" sz="1600" dirty="0" smtClean="0"/>
              <a:t> a zbytky mitochondriálních genů…</a:t>
            </a:r>
          </a:p>
          <a:p>
            <a:endParaRPr lang="cs-CZ" sz="1600" dirty="0"/>
          </a:p>
          <a:p>
            <a:endParaRPr lang="cs-CZ" sz="16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368" y="3573016"/>
            <a:ext cx="3243263"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483768" y="5805264"/>
            <a:ext cx="4176464" cy="523220"/>
          </a:xfrm>
          <a:prstGeom prst="rect">
            <a:avLst/>
          </a:prstGeom>
          <a:noFill/>
        </p:spPr>
        <p:txBody>
          <a:bodyPr wrap="square" rtlCol="0">
            <a:spAutoFit/>
          </a:bodyPr>
          <a:lstStyle/>
          <a:p>
            <a:pPr algn="ctr"/>
            <a:r>
              <a:rPr lang="cs-CZ" sz="1400" dirty="0" err="1">
                <a:solidFill>
                  <a:prstClr val="black"/>
                </a:solidFill>
              </a:rPr>
              <a:t>N</a:t>
            </a:r>
            <a:r>
              <a:rPr lang="en-GB" sz="1400" dirty="0" err="1" smtClean="0">
                <a:solidFill>
                  <a:prstClr val="black"/>
                </a:solidFill>
              </a:rPr>
              <a:t>ejstarší</a:t>
            </a:r>
            <a:r>
              <a:rPr lang="en-GB" sz="1400" dirty="0" smtClean="0">
                <a:solidFill>
                  <a:prstClr val="black"/>
                </a:solidFill>
              </a:rPr>
              <a:t> </a:t>
            </a:r>
            <a:r>
              <a:rPr lang="en-GB" sz="1400" dirty="0" err="1" smtClean="0">
                <a:solidFill>
                  <a:prstClr val="black"/>
                </a:solidFill>
              </a:rPr>
              <a:t>znám</a:t>
            </a:r>
            <a:r>
              <a:rPr lang="cs-CZ" sz="1400" dirty="0" smtClean="0">
                <a:solidFill>
                  <a:prstClr val="black"/>
                </a:solidFill>
              </a:rPr>
              <a:t>ý</a:t>
            </a:r>
            <a:r>
              <a:rPr lang="en-GB" sz="1400" dirty="0" smtClean="0">
                <a:solidFill>
                  <a:prstClr val="black"/>
                </a:solidFill>
              </a:rPr>
              <a:t> </a:t>
            </a:r>
            <a:r>
              <a:rPr lang="en-GB" sz="1400" dirty="0" err="1" smtClean="0">
                <a:solidFill>
                  <a:prstClr val="black"/>
                </a:solidFill>
              </a:rPr>
              <a:t>před</a:t>
            </a:r>
            <a:r>
              <a:rPr lang="cs-CZ" sz="1400" dirty="0" smtClean="0">
                <a:solidFill>
                  <a:prstClr val="black"/>
                </a:solidFill>
              </a:rPr>
              <a:t>e</a:t>
            </a:r>
            <a:r>
              <a:rPr lang="en-GB" sz="1400" dirty="0" smtClean="0">
                <a:solidFill>
                  <a:prstClr val="black"/>
                </a:solidFill>
              </a:rPr>
              <a:t>k </a:t>
            </a:r>
            <a:r>
              <a:rPr lang="en-GB" sz="1400" dirty="0" err="1" smtClean="0">
                <a:solidFill>
                  <a:prstClr val="black"/>
                </a:solidFill>
              </a:rPr>
              <a:t>lidí</a:t>
            </a:r>
            <a:r>
              <a:rPr lang="cs-CZ" sz="1400" dirty="0">
                <a:solidFill>
                  <a:prstClr val="black"/>
                </a:solidFill>
              </a:rPr>
              <a:t> </a:t>
            </a:r>
            <a:r>
              <a:rPr lang="cs-CZ" sz="1400" dirty="0" smtClean="0">
                <a:solidFill>
                  <a:prstClr val="black"/>
                </a:solidFill>
              </a:rPr>
              <a:t>-</a:t>
            </a:r>
            <a:r>
              <a:rPr lang="en-GB" sz="1400" dirty="0" smtClean="0">
                <a:solidFill>
                  <a:prstClr val="black"/>
                </a:solidFill>
              </a:rPr>
              <a:t> </a:t>
            </a:r>
            <a:r>
              <a:rPr lang="en-GB" sz="1400" b="1" dirty="0" err="1">
                <a:solidFill>
                  <a:prstClr val="black"/>
                </a:solidFill>
              </a:rPr>
              <a:t>Saccorhytus</a:t>
            </a:r>
            <a:r>
              <a:rPr lang="en-GB" sz="1400" b="1" dirty="0">
                <a:solidFill>
                  <a:prstClr val="black"/>
                </a:solidFill>
              </a:rPr>
              <a:t> </a:t>
            </a:r>
            <a:r>
              <a:rPr lang="en-GB" sz="1400" b="1" dirty="0" err="1" smtClean="0">
                <a:solidFill>
                  <a:prstClr val="black"/>
                </a:solidFill>
              </a:rPr>
              <a:t>coronarious</a:t>
            </a:r>
            <a:r>
              <a:rPr lang="cs-CZ" sz="1400" b="1" dirty="0" smtClean="0">
                <a:solidFill>
                  <a:prstClr val="black"/>
                </a:solidFill>
              </a:rPr>
              <a:t> </a:t>
            </a:r>
            <a:r>
              <a:rPr lang="en-GB" sz="1400" b="1" dirty="0" smtClean="0">
                <a:solidFill>
                  <a:prstClr val="black"/>
                </a:solidFill>
              </a:rPr>
              <a:t> </a:t>
            </a:r>
            <a:r>
              <a:rPr lang="en-GB" sz="1400" dirty="0" err="1">
                <a:solidFill>
                  <a:prstClr val="black"/>
                </a:solidFill>
              </a:rPr>
              <a:t>žil</a:t>
            </a:r>
            <a:r>
              <a:rPr lang="en-GB" sz="1400" dirty="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před</a:t>
            </a:r>
            <a:r>
              <a:rPr lang="en-GB" sz="1400" dirty="0">
                <a:solidFill>
                  <a:prstClr val="black"/>
                </a:solidFill>
              </a:rPr>
              <a:t> 540 </a:t>
            </a:r>
            <a:r>
              <a:rPr lang="en-GB" sz="1400" dirty="0" err="1">
                <a:solidFill>
                  <a:prstClr val="black"/>
                </a:solidFill>
              </a:rPr>
              <a:t>miliony</a:t>
            </a:r>
            <a:r>
              <a:rPr lang="en-GB" sz="1400" dirty="0">
                <a:solidFill>
                  <a:prstClr val="black"/>
                </a:solidFill>
              </a:rPr>
              <a:t> </a:t>
            </a:r>
            <a:r>
              <a:rPr lang="en-GB" sz="1400" dirty="0" smtClean="0">
                <a:solidFill>
                  <a:prstClr val="black"/>
                </a:solidFill>
              </a:rPr>
              <a:t>let</a:t>
            </a:r>
            <a:r>
              <a:rPr lang="cs-CZ" sz="1400" dirty="0" smtClean="0">
                <a:solidFill>
                  <a:prstClr val="black"/>
                </a:solidFill>
              </a:rPr>
              <a:t>, cca </a:t>
            </a:r>
            <a:r>
              <a:rPr lang="en-GB" sz="1400" dirty="0" smtClean="0">
                <a:solidFill>
                  <a:prstClr val="black"/>
                </a:solidFill>
              </a:rPr>
              <a:t>m</a:t>
            </a:r>
            <a:r>
              <a:rPr lang="cs-CZ" sz="1400" dirty="0" smtClean="0">
                <a:solidFill>
                  <a:prstClr val="black"/>
                </a:solidFill>
              </a:rPr>
              <a:t>m </a:t>
            </a:r>
            <a:r>
              <a:rPr lang="en-GB" sz="1400" dirty="0" err="1" smtClean="0">
                <a:solidFill>
                  <a:prstClr val="black"/>
                </a:solidFill>
              </a:rPr>
              <a:t>velké</a:t>
            </a:r>
            <a:endParaRPr lang="en-GB" sz="1400" dirty="0">
              <a:solidFill>
                <a:prstClr val="black"/>
              </a:solidFill>
            </a:endParaRPr>
          </a:p>
        </p:txBody>
      </p:sp>
    </p:spTree>
    <p:extLst>
      <p:ext uri="{BB962C8B-B14F-4D97-AF65-F5344CB8AC3E}">
        <p14:creationId xmlns:p14="http://schemas.microsoft.com/office/powerpoint/2010/main" val="1000731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418058"/>
          </a:xfrm>
        </p:spPr>
        <p:txBody>
          <a:bodyPr>
            <a:noAutofit/>
          </a:bodyPr>
          <a:lstStyle/>
          <a:p>
            <a:r>
              <a:rPr lang="cs-CZ" sz="3200" dirty="0" err="1"/>
              <a:t>M</a:t>
            </a:r>
            <a:r>
              <a:rPr lang="cs-CZ" sz="3200" dirty="0" err="1" smtClean="0"/>
              <a:t>ikrofosilie</a:t>
            </a:r>
            <a:endParaRPr lang="cs-CZ" sz="3200" dirty="0"/>
          </a:p>
        </p:txBody>
      </p:sp>
      <p:sp>
        <p:nvSpPr>
          <p:cNvPr id="3" name="Zástupný symbol pro obsah 2"/>
          <p:cNvSpPr>
            <a:spLocks noGrp="1"/>
          </p:cNvSpPr>
          <p:nvPr>
            <p:ph idx="1"/>
          </p:nvPr>
        </p:nvSpPr>
        <p:spPr>
          <a:xfrm>
            <a:off x="467544" y="620688"/>
            <a:ext cx="8229600" cy="4525963"/>
          </a:xfrm>
        </p:spPr>
        <p:txBody>
          <a:bodyPr>
            <a:normAutofit/>
          </a:bodyPr>
          <a:lstStyle/>
          <a:p>
            <a:r>
              <a:rPr lang="cs-CZ" sz="1600" dirty="0" smtClean="0"/>
              <a:t>oproti fosiliím zvířat či rostlin, </a:t>
            </a:r>
            <a:r>
              <a:rPr lang="cs-CZ" sz="1600" dirty="0" err="1" smtClean="0"/>
              <a:t>mikrofosilie</a:t>
            </a:r>
            <a:r>
              <a:rPr lang="cs-CZ" sz="1600" dirty="0" smtClean="0"/>
              <a:t> velmi vzácné</a:t>
            </a:r>
          </a:p>
          <a:p>
            <a:r>
              <a:rPr lang="cs-CZ" sz="1600" dirty="0" smtClean="0"/>
              <a:t>údajně nalezeny cca 3,5 </a:t>
            </a:r>
            <a:r>
              <a:rPr lang="cs-CZ" sz="1600" dirty="0" err="1" smtClean="0"/>
              <a:t>mld</a:t>
            </a:r>
            <a:r>
              <a:rPr lang="cs-CZ" sz="1600" dirty="0" smtClean="0"/>
              <a:t> staré  fosilie </a:t>
            </a:r>
            <a:r>
              <a:rPr lang="cs-CZ" sz="1600" dirty="0" err="1" smtClean="0"/>
              <a:t>trichomů</a:t>
            </a:r>
            <a:r>
              <a:rPr lang="cs-CZ" sz="1600" dirty="0" smtClean="0"/>
              <a:t> cyanobakterií  (sporné)</a:t>
            </a:r>
          </a:p>
          <a:p>
            <a:r>
              <a:rPr lang="cs-CZ" sz="1600" dirty="0" smtClean="0"/>
              <a:t>fosilní stromatolity v Austrálii</a:t>
            </a:r>
          </a:p>
          <a:p>
            <a:r>
              <a:rPr lang="cs-CZ" sz="1600" dirty="0" smtClean="0"/>
              <a:t> bakterie 3,4 </a:t>
            </a:r>
            <a:r>
              <a:rPr lang="cs-CZ" sz="1600" dirty="0" err="1" smtClean="0"/>
              <a:t>mld</a:t>
            </a:r>
            <a:r>
              <a:rPr lang="cs-CZ" sz="1600" dirty="0" smtClean="0"/>
              <a:t> let staré v J Africe - </a:t>
            </a:r>
            <a:r>
              <a:rPr lang="en-GB" sz="1600" i="1" dirty="0" err="1"/>
              <a:t>Archaeospheroides</a:t>
            </a:r>
            <a:r>
              <a:rPr lang="en-GB" sz="1600" i="1" dirty="0"/>
              <a:t> </a:t>
            </a:r>
            <a:r>
              <a:rPr lang="en-GB" sz="1600" i="1" dirty="0" err="1"/>
              <a:t>barbertonis</a:t>
            </a:r>
            <a:endParaRPr lang="cs-CZ" sz="1600" dirty="0" smtClean="0"/>
          </a:p>
          <a:p>
            <a:r>
              <a:rPr lang="cs-CZ" sz="1600" dirty="0" smtClean="0"/>
              <a:t>1.5 </a:t>
            </a:r>
            <a:r>
              <a:rPr lang="cs-CZ" sz="1600" dirty="0" err="1" smtClean="0"/>
              <a:t>mld</a:t>
            </a:r>
            <a:r>
              <a:rPr lang="cs-CZ" sz="1600" dirty="0" smtClean="0"/>
              <a:t> </a:t>
            </a:r>
            <a:r>
              <a:rPr lang="cs-CZ" sz="1600" i="1" dirty="0" err="1" smtClean="0"/>
              <a:t>Gleodiniopsis</a:t>
            </a:r>
            <a:r>
              <a:rPr lang="cs-CZ" sz="1600" dirty="0" smtClean="0"/>
              <a:t> , </a:t>
            </a:r>
            <a:r>
              <a:rPr lang="cs-CZ" sz="1600" dirty="0"/>
              <a:t>Ural </a:t>
            </a:r>
            <a:endParaRPr lang="cs-CZ" sz="1600" dirty="0" smtClean="0"/>
          </a:p>
          <a:p>
            <a:r>
              <a:rPr lang="cs-CZ" sz="1600" dirty="0" smtClean="0"/>
              <a:t>1 </a:t>
            </a:r>
            <a:r>
              <a:rPr lang="cs-CZ" sz="1600" dirty="0" err="1" smtClean="0"/>
              <a:t>mld</a:t>
            </a:r>
            <a:r>
              <a:rPr lang="cs-CZ" sz="1600" dirty="0" smtClean="0"/>
              <a:t> </a:t>
            </a:r>
            <a:r>
              <a:rPr lang="cs-CZ" sz="1600" i="1" dirty="0" err="1" smtClean="0"/>
              <a:t>Palaeolyngbya</a:t>
            </a:r>
            <a:r>
              <a:rPr lang="cs-CZ" sz="1600" dirty="0" smtClean="0"/>
              <a:t> , Chabarovsk</a:t>
            </a:r>
          </a:p>
          <a:p>
            <a:r>
              <a:rPr lang="cs-CZ" sz="1600" dirty="0" smtClean="0"/>
              <a:t>někteří autoři kritizují datování </a:t>
            </a:r>
            <a:r>
              <a:rPr lang="cs-CZ" sz="1600" dirty="0" err="1" smtClean="0"/>
              <a:t>arch.mikrofosilií</a:t>
            </a:r>
            <a:r>
              <a:rPr lang="cs-CZ" sz="1600" dirty="0" smtClean="0"/>
              <a:t> kvůli nejasných biologickým důkazům</a:t>
            </a:r>
          </a:p>
          <a:p>
            <a:r>
              <a:rPr lang="cs-CZ" sz="1600" dirty="0" smtClean="0"/>
              <a:t>chybí důkazy přítomnosti DNA nebo produktů jejich degradace</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32656"/>
            <a:ext cx="3069365" cy="23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5543319"/>
            <a:ext cx="2520280" cy="646331"/>
          </a:xfrm>
          <a:prstGeom prst="rect">
            <a:avLst/>
          </a:prstGeom>
        </p:spPr>
        <p:txBody>
          <a:bodyPr wrap="square">
            <a:spAutoFit/>
          </a:bodyPr>
          <a:lstStyle/>
          <a:p>
            <a:r>
              <a:rPr lang="en-GB" i="1" dirty="0" err="1">
                <a:solidFill>
                  <a:schemeClr val="bg1"/>
                </a:solidFill>
              </a:rPr>
              <a:t>Archaeospheroides</a:t>
            </a:r>
            <a:r>
              <a:rPr lang="en-GB" i="1" dirty="0">
                <a:solidFill>
                  <a:schemeClr val="bg1"/>
                </a:solidFill>
              </a:rPr>
              <a:t> </a:t>
            </a:r>
            <a:r>
              <a:rPr lang="en-GB" i="1" dirty="0" err="1" smtClean="0">
                <a:solidFill>
                  <a:schemeClr val="bg1"/>
                </a:solidFill>
              </a:rPr>
              <a:t>barbertonis</a:t>
            </a:r>
            <a:r>
              <a:rPr lang="cs-CZ" i="1" dirty="0" smtClean="0">
                <a:solidFill>
                  <a:schemeClr val="bg1"/>
                </a:solidFill>
              </a:rPr>
              <a:t>  </a:t>
            </a:r>
            <a:endParaRPr lang="cs-CZ" dirty="0">
              <a:solidFill>
                <a:schemeClr val="bg1"/>
              </a:solidFill>
            </a:endParaRP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143" y="3119055"/>
            <a:ext cx="2054924" cy="159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6372200" y="4322410"/>
            <a:ext cx="1602811" cy="369332"/>
          </a:xfrm>
          <a:prstGeom prst="rect">
            <a:avLst/>
          </a:prstGeom>
        </p:spPr>
        <p:txBody>
          <a:bodyPr wrap="none">
            <a:spAutoFit/>
          </a:bodyPr>
          <a:lstStyle/>
          <a:p>
            <a:r>
              <a:rPr lang="cs-CZ" i="1" dirty="0" err="1"/>
              <a:t>Palaeolyngbya</a:t>
            </a:r>
            <a:r>
              <a:rPr lang="cs-CZ" dirty="0"/>
              <a:t> </a:t>
            </a:r>
            <a:endParaRPr lang="en-GB" dirty="0"/>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738" y="4823379"/>
            <a:ext cx="3264741" cy="183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751141" y="5866484"/>
            <a:ext cx="1656184" cy="738664"/>
          </a:xfrm>
          <a:prstGeom prst="rect">
            <a:avLst/>
          </a:prstGeom>
          <a:noFill/>
        </p:spPr>
        <p:txBody>
          <a:bodyPr wrap="square" rtlCol="0">
            <a:spAutoFit/>
          </a:bodyPr>
          <a:lstStyle/>
          <a:p>
            <a:r>
              <a:rPr lang="cs-CZ" sz="1400" dirty="0" smtClean="0">
                <a:solidFill>
                  <a:schemeClr val="bg1"/>
                </a:solidFill>
              </a:rPr>
              <a:t>Důkaz mimozemského života?</a:t>
            </a:r>
            <a:endParaRPr lang="en-GB" sz="1400" dirty="0">
              <a:solidFill>
                <a:schemeClr val="bg1"/>
              </a:solidFill>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906" y="3333699"/>
            <a:ext cx="3302682" cy="15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129143"/>
            <a:ext cx="21701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716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6"/>
            <a:ext cx="8229600" cy="634082"/>
          </a:xfrm>
        </p:spPr>
        <p:txBody>
          <a:bodyPr>
            <a:normAutofit/>
          </a:bodyPr>
          <a:lstStyle/>
          <a:p>
            <a:r>
              <a:rPr lang="cs-CZ" sz="2800" dirty="0" smtClean="0"/>
              <a:t>Diverzita </a:t>
            </a:r>
            <a:r>
              <a:rPr lang="cs-CZ" sz="2800" dirty="0" err="1" smtClean="0"/>
              <a:t>protist</a:t>
            </a:r>
            <a:endParaRPr lang="en-GB" sz="2800" dirty="0"/>
          </a:p>
        </p:txBody>
      </p:sp>
      <p:sp>
        <p:nvSpPr>
          <p:cNvPr id="3" name="Zástupný symbol pro obsah 2"/>
          <p:cNvSpPr>
            <a:spLocks noGrp="1"/>
          </p:cNvSpPr>
          <p:nvPr>
            <p:ph idx="1"/>
          </p:nvPr>
        </p:nvSpPr>
        <p:spPr>
          <a:xfrm>
            <a:off x="251520" y="838292"/>
            <a:ext cx="4104456" cy="5876104"/>
          </a:xfrm>
        </p:spPr>
        <p:txBody>
          <a:bodyPr>
            <a:normAutofit fontScale="85000" lnSpcReduction="10000"/>
          </a:bodyPr>
          <a:lstStyle/>
          <a:p>
            <a:r>
              <a:rPr lang="cs-CZ" sz="1600" dirty="0" smtClean="0"/>
              <a:t>jednobuněčná </a:t>
            </a:r>
            <a:r>
              <a:rPr lang="cs-CZ" sz="1600" dirty="0" err="1" smtClean="0"/>
              <a:t>eukaryota</a:t>
            </a:r>
            <a:r>
              <a:rPr lang="cs-CZ" sz="1600" dirty="0" smtClean="0"/>
              <a:t>, kosmopolitní, především ve vodě</a:t>
            </a:r>
          </a:p>
          <a:p>
            <a:r>
              <a:rPr lang="cs-CZ" sz="1600" dirty="0" smtClean="0"/>
              <a:t>popsáno cca 100 tis druhů</a:t>
            </a:r>
          </a:p>
          <a:p>
            <a:pPr marL="0" indent="0">
              <a:buNone/>
            </a:pPr>
            <a:endParaRPr lang="cs-CZ" sz="1600" dirty="0" smtClean="0"/>
          </a:p>
          <a:p>
            <a:pPr marL="0" indent="0">
              <a:buNone/>
            </a:pPr>
            <a:endParaRPr lang="en-GB" sz="1600" dirty="0"/>
          </a:p>
          <a:p>
            <a:pPr marL="0" indent="0">
              <a:buNone/>
            </a:pPr>
            <a:r>
              <a:rPr lang="en-GB" sz="1600" dirty="0" err="1"/>
              <a:t>Prvoci</a:t>
            </a:r>
            <a:r>
              <a:rPr lang="en-GB" sz="1600" dirty="0"/>
              <a:t> – </a:t>
            </a:r>
            <a:r>
              <a:rPr lang="en-GB" sz="1600" dirty="0" err="1"/>
              <a:t>protisté</a:t>
            </a:r>
            <a:r>
              <a:rPr lang="en-GB" sz="1600" dirty="0"/>
              <a:t> </a:t>
            </a:r>
            <a:r>
              <a:rPr lang="en-GB" sz="1600" dirty="0" err="1"/>
              <a:t>podobní</a:t>
            </a:r>
            <a:r>
              <a:rPr lang="en-GB" sz="1600" dirty="0"/>
              <a:t> </a:t>
            </a:r>
            <a:r>
              <a:rPr lang="en-GB" sz="1600" dirty="0" err="1"/>
              <a:t>živočichům</a:t>
            </a:r>
            <a:endParaRPr lang="en-GB" sz="1600" dirty="0"/>
          </a:p>
          <a:p>
            <a:r>
              <a:rPr lang="en-GB" sz="1600" dirty="0" err="1" smtClean="0"/>
              <a:t>většinou</a:t>
            </a:r>
            <a:r>
              <a:rPr lang="en-GB" sz="1600" dirty="0" smtClean="0"/>
              <a:t> </a:t>
            </a:r>
            <a:r>
              <a:rPr lang="en-GB" sz="1600" dirty="0" err="1"/>
              <a:t>jednobuněční</a:t>
            </a:r>
            <a:r>
              <a:rPr lang="en-GB" sz="1600" dirty="0"/>
              <a:t>, </a:t>
            </a:r>
            <a:r>
              <a:rPr lang="en-GB" sz="1600" dirty="0" err="1"/>
              <a:t>pohybliví</a:t>
            </a:r>
            <a:r>
              <a:rPr lang="en-GB" sz="1600" dirty="0"/>
              <a:t> a </a:t>
            </a:r>
            <a:r>
              <a:rPr lang="en-GB" sz="1600" dirty="0" err="1"/>
              <a:t>potravu</a:t>
            </a:r>
            <a:r>
              <a:rPr lang="en-GB" sz="1600" dirty="0"/>
              <a:t> </a:t>
            </a:r>
            <a:r>
              <a:rPr lang="en-GB" sz="1600" dirty="0" err="1"/>
              <a:t>přijímají</a:t>
            </a:r>
            <a:r>
              <a:rPr lang="en-GB" sz="1600" dirty="0"/>
              <a:t> </a:t>
            </a:r>
            <a:r>
              <a:rPr lang="en-GB" sz="1600" dirty="0" err="1" smtClean="0"/>
              <a:t>fagocytózou</a:t>
            </a:r>
            <a:endParaRPr lang="cs-CZ" sz="1600" dirty="0"/>
          </a:p>
          <a:p>
            <a:r>
              <a:rPr lang="en-GB" sz="1600" dirty="0" smtClean="0"/>
              <a:t> </a:t>
            </a:r>
            <a:r>
              <a:rPr lang="cs-CZ" sz="1600" dirty="0" err="1"/>
              <a:t>o</a:t>
            </a:r>
            <a:r>
              <a:rPr lang="en-GB" sz="1600" dirty="0" err="1" smtClean="0"/>
              <a:t>bvykle</a:t>
            </a:r>
            <a:r>
              <a:rPr lang="en-GB" sz="1600" dirty="0" smtClean="0"/>
              <a:t> </a:t>
            </a:r>
            <a:r>
              <a:rPr lang="en-GB" sz="1600" dirty="0" err="1"/>
              <a:t>mají</a:t>
            </a:r>
            <a:r>
              <a:rPr lang="en-GB" sz="1600" dirty="0"/>
              <a:t> </a:t>
            </a:r>
            <a:r>
              <a:rPr lang="en-GB" sz="1600" dirty="0" err="1"/>
              <a:t>délku</a:t>
            </a:r>
            <a:r>
              <a:rPr lang="en-GB" sz="1600" dirty="0"/>
              <a:t> </a:t>
            </a:r>
            <a:r>
              <a:rPr lang="en-GB" sz="1600" dirty="0" err="1"/>
              <a:t>jen</a:t>
            </a:r>
            <a:r>
              <a:rPr lang="en-GB" sz="1600" dirty="0"/>
              <a:t> 0,01 – 0,5 </a:t>
            </a:r>
            <a:r>
              <a:rPr lang="en-GB" sz="1600" dirty="0" smtClean="0"/>
              <a:t>mm</a:t>
            </a:r>
            <a:endParaRPr lang="cs-CZ" sz="1600" dirty="0" smtClean="0"/>
          </a:p>
          <a:p>
            <a:r>
              <a:rPr lang="en-GB" sz="1600" dirty="0" smtClean="0"/>
              <a:t> </a:t>
            </a:r>
            <a:r>
              <a:rPr lang="en-GB" sz="1600" dirty="0" err="1" smtClean="0"/>
              <a:t>všudypřítomní</a:t>
            </a:r>
            <a:r>
              <a:rPr lang="en-GB" sz="1600" dirty="0" smtClean="0"/>
              <a:t> </a:t>
            </a:r>
            <a:r>
              <a:rPr lang="en-GB" sz="1600" dirty="0" err="1"/>
              <a:t>ve</a:t>
            </a:r>
            <a:r>
              <a:rPr lang="en-GB" sz="1600" dirty="0"/>
              <a:t> </a:t>
            </a:r>
            <a:r>
              <a:rPr lang="en-GB" sz="1600" dirty="0" err="1"/>
              <a:t>vodě</a:t>
            </a:r>
            <a:r>
              <a:rPr lang="en-GB" sz="1600" dirty="0"/>
              <a:t> a v </a:t>
            </a:r>
            <a:r>
              <a:rPr lang="en-GB" sz="1600" dirty="0" err="1"/>
              <a:t>půdě</a:t>
            </a:r>
            <a:r>
              <a:rPr lang="en-GB" sz="1600" dirty="0"/>
              <a:t>, </a:t>
            </a:r>
            <a:r>
              <a:rPr lang="en-GB" sz="1600" dirty="0" err="1"/>
              <a:t>nepříznivé</a:t>
            </a:r>
            <a:r>
              <a:rPr lang="en-GB" sz="1600" dirty="0"/>
              <a:t> </a:t>
            </a:r>
            <a:r>
              <a:rPr lang="en-GB" sz="1600" dirty="0" err="1"/>
              <a:t>podmínky</a:t>
            </a:r>
            <a:r>
              <a:rPr lang="en-GB" sz="1600" dirty="0"/>
              <a:t> </a:t>
            </a:r>
            <a:r>
              <a:rPr lang="en-GB" sz="1600" dirty="0" err="1"/>
              <a:t>přežívají</a:t>
            </a:r>
            <a:r>
              <a:rPr lang="en-GB" sz="1600" dirty="0"/>
              <a:t> </a:t>
            </a:r>
            <a:r>
              <a:rPr lang="en-GB" sz="1600" dirty="0" err="1"/>
              <a:t>ve</a:t>
            </a:r>
            <a:r>
              <a:rPr lang="en-GB" sz="1600" dirty="0"/>
              <a:t> </a:t>
            </a:r>
            <a:r>
              <a:rPr lang="en-GB" sz="1600" dirty="0" err="1"/>
              <a:t>formě</a:t>
            </a:r>
            <a:r>
              <a:rPr lang="en-GB" sz="1600" dirty="0"/>
              <a:t> </a:t>
            </a:r>
            <a:r>
              <a:rPr lang="en-GB" sz="1600" dirty="0" smtClean="0"/>
              <a:t>cyst</a:t>
            </a:r>
            <a:endParaRPr lang="cs-CZ" sz="1600" dirty="0"/>
          </a:p>
          <a:p>
            <a:r>
              <a:rPr lang="en-GB" sz="1600" dirty="0" smtClean="0"/>
              <a:t> </a:t>
            </a:r>
            <a:r>
              <a:rPr lang="en-GB" sz="1600" dirty="0" err="1" smtClean="0"/>
              <a:t>několik</a:t>
            </a:r>
            <a:r>
              <a:rPr lang="en-GB" sz="1600" dirty="0" smtClean="0"/>
              <a:t> </a:t>
            </a:r>
            <a:r>
              <a:rPr lang="en-GB" sz="1600" dirty="0" err="1"/>
              <a:t>významných</a:t>
            </a:r>
            <a:r>
              <a:rPr lang="en-GB" sz="1600" dirty="0"/>
              <a:t> </a:t>
            </a:r>
            <a:r>
              <a:rPr lang="en-GB" sz="1600" dirty="0" err="1"/>
              <a:t>parazitů</a:t>
            </a:r>
            <a:r>
              <a:rPr lang="en-GB" sz="1600" dirty="0" smtClean="0"/>
              <a:t>.</a:t>
            </a:r>
            <a:endParaRPr lang="cs-CZ" sz="1600" dirty="0" smtClean="0"/>
          </a:p>
          <a:p>
            <a:endParaRPr lang="cs-CZ" sz="1600" dirty="0" smtClean="0"/>
          </a:p>
          <a:p>
            <a:endParaRPr lang="cs-CZ" sz="1600" dirty="0" smtClean="0"/>
          </a:p>
          <a:p>
            <a:endParaRPr lang="en-GB" sz="1600" dirty="0"/>
          </a:p>
          <a:p>
            <a:pPr marL="0" indent="0">
              <a:buNone/>
            </a:pPr>
            <a:r>
              <a:rPr lang="en-GB" sz="1600" dirty="0" err="1"/>
              <a:t>Řasy</a:t>
            </a:r>
            <a:r>
              <a:rPr lang="en-GB" sz="1600" dirty="0"/>
              <a:t> – </a:t>
            </a:r>
            <a:r>
              <a:rPr lang="en-GB" sz="1600" dirty="0" err="1"/>
              <a:t>protisté</a:t>
            </a:r>
            <a:r>
              <a:rPr lang="en-GB" sz="1600" dirty="0"/>
              <a:t> </a:t>
            </a:r>
            <a:r>
              <a:rPr lang="en-GB" sz="1600" dirty="0" err="1"/>
              <a:t>podobní</a:t>
            </a:r>
            <a:r>
              <a:rPr lang="en-GB" sz="1600" dirty="0"/>
              <a:t> </a:t>
            </a:r>
            <a:r>
              <a:rPr lang="en-GB" sz="1600" dirty="0" err="1"/>
              <a:t>rostlinám</a:t>
            </a:r>
            <a:endParaRPr lang="en-GB" sz="1600" dirty="0"/>
          </a:p>
          <a:p>
            <a:r>
              <a:rPr lang="cs-CZ" sz="1600" dirty="0" err="1"/>
              <a:t>j</a:t>
            </a:r>
            <a:r>
              <a:rPr lang="en-GB" sz="1600" dirty="0" err="1" smtClean="0"/>
              <a:t>ednobuněčné</a:t>
            </a:r>
            <a:r>
              <a:rPr lang="en-GB" sz="1600" dirty="0" smtClean="0"/>
              <a:t> </a:t>
            </a:r>
            <a:r>
              <a:rPr lang="en-GB" sz="1600" dirty="0" err="1"/>
              <a:t>řasy</a:t>
            </a:r>
            <a:r>
              <a:rPr lang="en-GB" sz="1600" dirty="0"/>
              <a:t>, </a:t>
            </a:r>
            <a:r>
              <a:rPr lang="en-GB" sz="1600" dirty="0" err="1" smtClean="0"/>
              <a:t>mají</a:t>
            </a:r>
            <a:r>
              <a:rPr lang="en-GB" sz="1600" dirty="0" smtClean="0"/>
              <a:t> </a:t>
            </a:r>
            <a:r>
              <a:rPr lang="en-GB" sz="1600" dirty="0" err="1"/>
              <a:t>chloroplasty</a:t>
            </a:r>
            <a:r>
              <a:rPr lang="en-GB" sz="1600" dirty="0"/>
              <a:t> a </a:t>
            </a:r>
            <a:r>
              <a:rPr lang="en-GB" sz="1600" dirty="0" err="1"/>
              <a:t>jsou</a:t>
            </a:r>
            <a:r>
              <a:rPr lang="en-GB" sz="1600" dirty="0"/>
              <a:t> </a:t>
            </a:r>
            <a:r>
              <a:rPr lang="en-GB" sz="1600" dirty="0" err="1"/>
              <a:t>schopné</a:t>
            </a:r>
            <a:r>
              <a:rPr lang="en-GB" sz="1600" dirty="0"/>
              <a:t> </a:t>
            </a:r>
            <a:r>
              <a:rPr lang="en-GB" sz="1600" dirty="0" err="1" smtClean="0"/>
              <a:t>fotosyntézy</a:t>
            </a:r>
            <a:r>
              <a:rPr lang="en-GB" sz="1600" dirty="0" smtClean="0"/>
              <a:t>.</a:t>
            </a:r>
            <a:endParaRPr lang="cs-CZ" sz="1600" dirty="0" smtClean="0"/>
          </a:p>
          <a:p>
            <a:r>
              <a:rPr lang="en-GB" sz="1600" dirty="0" err="1" smtClean="0"/>
              <a:t>někteří</a:t>
            </a:r>
            <a:r>
              <a:rPr lang="en-GB" sz="1600" dirty="0" smtClean="0"/>
              <a:t> </a:t>
            </a:r>
            <a:r>
              <a:rPr lang="en-GB" sz="1600" dirty="0" err="1"/>
              <a:t>protisté</a:t>
            </a:r>
            <a:r>
              <a:rPr lang="en-GB" sz="1600" dirty="0"/>
              <a:t> se </a:t>
            </a:r>
            <a:r>
              <a:rPr lang="en-GB" sz="1600" dirty="0" err="1"/>
              <a:t>mohou</a:t>
            </a:r>
            <a:r>
              <a:rPr lang="en-GB" sz="1600" dirty="0"/>
              <a:t> </a:t>
            </a:r>
            <a:r>
              <a:rPr lang="en-GB" sz="1600" dirty="0" err="1"/>
              <a:t>řadit</a:t>
            </a:r>
            <a:r>
              <a:rPr lang="en-GB" sz="1600" dirty="0"/>
              <a:t> </a:t>
            </a:r>
            <a:r>
              <a:rPr lang="en-GB" sz="1600" dirty="0" err="1"/>
              <a:t>mezi</a:t>
            </a:r>
            <a:r>
              <a:rPr lang="en-GB" sz="1600" dirty="0"/>
              <a:t> </a:t>
            </a:r>
            <a:r>
              <a:rPr lang="en-GB" sz="1600" dirty="0" err="1"/>
              <a:t>řasy</a:t>
            </a:r>
            <a:r>
              <a:rPr lang="en-GB" sz="1600" dirty="0"/>
              <a:t> </a:t>
            </a:r>
            <a:r>
              <a:rPr lang="en-GB" sz="1600" dirty="0" err="1"/>
              <a:t>i</a:t>
            </a:r>
            <a:r>
              <a:rPr lang="en-GB" sz="1600" dirty="0"/>
              <a:t> </a:t>
            </a:r>
            <a:r>
              <a:rPr lang="en-GB" sz="1600" dirty="0" err="1"/>
              <a:t>mezi</a:t>
            </a:r>
            <a:r>
              <a:rPr lang="en-GB" sz="1600" dirty="0"/>
              <a:t> </a:t>
            </a:r>
            <a:r>
              <a:rPr lang="en-GB" sz="1600" dirty="0" err="1"/>
              <a:t>prvoky</a:t>
            </a:r>
            <a:r>
              <a:rPr lang="en-GB" sz="1600" dirty="0"/>
              <a:t>, </a:t>
            </a:r>
            <a:r>
              <a:rPr lang="en-GB" sz="1600" dirty="0" err="1"/>
              <a:t>jako</a:t>
            </a:r>
            <a:r>
              <a:rPr lang="en-GB" sz="1600" dirty="0"/>
              <a:t> </a:t>
            </a:r>
            <a:r>
              <a:rPr lang="en-GB" sz="1600" dirty="0" err="1"/>
              <a:t>například</a:t>
            </a:r>
            <a:r>
              <a:rPr lang="en-GB" sz="1600" dirty="0"/>
              <a:t> </a:t>
            </a:r>
            <a:r>
              <a:rPr lang="en-GB" sz="1600" dirty="0" err="1"/>
              <a:t>krásnoočko</a:t>
            </a:r>
            <a:r>
              <a:rPr lang="en-GB" sz="1600" dirty="0"/>
              <a:t> (Euglena</a:t>
            </a:r>
            <a:r>
              <a:rPr lang="en-GB" sz="1600" dirty="0" smtClean="0"/>
              <a:t>)</a:t>
            </a:r>
            <a:endParaRPr lang="cs-CZ" sz="1600" dirty="0" smtClean="0"/>
          </a:p>
          <a:p>
            <a:r>
              <a:rPr lang="en-GB" sz="1600" dirty="0" smtClean="0"/>
              <a:t> </a:t>
            </a:r>
            <a:r>
              <a:rPr lang="cs-CZ" sz="1600" dirty="0" smtClean="0"/>
              <a:t>mohou být i </a:t>
            </a:r>
            <a:r>
              <a:rPr lang="en-GB" sz="1600" dirty="0" err="1" smtClean="0"/>
              <a:t>nepohyblivé</a:t>
            </a:r>
            <a:r>
              <a:rPr lang="en-GB" sz="1600" dirty="0" smtClean="0"/>
              <a:t> </a:t>
            </a:r>
            <a:r>
              <a:rPr lang="en-GB" sz="1600" dirty="0"/>
              <a:t>a </a:t>
            </a:r>
            <a:r>
              <a:rPr lang="en-GB" sz="1600" dirty="0" err="1"/>
              <a:t>koloniální</a:t>
            </a:r>
            <a:r>
              <a:rPr lang="en-GB" sz="1600" dirty="0"/>
              <a:t> </a:t>
            </a:r>
            <a:endParaRPr lang="cs-CZ" sz="1600" dirty="0"/>
          </a:p>
          <a:p>
            <a:endParaRPr lang="cs-CZ" sz="1600" dirty="0" smtClean="0"/>
          </a:p>
          <a:p>
            <a:endParaRPr lang="en-GB" sz="1600" dirty="0"/>
          </a:p>
          <a:p>
            <a:pPr marL="0" indent="0">
              <a:buNone/>
            </a:pPr>
            <a:r>
              <a:rPr lang="cs-CZ" sz="1600" dirty="0" smtClean="0"/>
              <a:t>Houby - </a:t>
            </a:r>
            <a:r>
              <a:rPr lang="cs-CZ" sz="1600" dirty="0"/>
              <a:t>p</a:t>
            </a:r>
            <a:r>
              <a:rPr lang="en-GB" sz="1600" dirty="0" err="1" smtClean="0"/>
              <a:t>rotisté</a:t>
            </a:r>
            <a:r>
              <a:rPr lang="en-GB" sz="1600" dirty="0" smtClean="0"/>
              <a:t> </a:t>
            </a:r>
            <a:r>
              <a:rPr lang="en-GB" sz="1600" dirty="0" err="1"/>
              <a:t>podobní</a:t>
            </a:r>
            <a:r>
              <a:rPr lang="en-GB" sz="1600" dirty="0"/>
              <a:t> </a:t>
            </a:r>
            <a:r>
              <a:rPr lang="en-GB" sz="1600" dirty="0" err="1"/>
              <a:t>houbám</a:t>
            </a:r>
            <a:endParaRPr lang="en-GB" sz="1600" dirty="0"/>
          </a:p>
          <a:p>
            <a:r>
              <a:rPr lang="en-GB" sz="1600" dirty="0" err="1" smtClean="0"/>
              <a:t>chytridiomycety</a:t>
            </a:r>
            <a:r>
              <a:rPr lang="en-GB" sz="1600" dirty="0"/>
              <a:t>, </a:t>
            </a:r>
            <a:r>
              <a:rPr lang="en-GB" sz="1600" dirty="0" err="1"/>
              <a:t>hlenky</a:t>
            </a:r>
            <a:r>
              <a:rPr lang="en-GB" sz="1600" dirty="0"/>
              <a:t>, </a:t>
            </a:r>
            <a:r>
              <a:rPr lang="en-GB" sz="1600" dirty="0" err="1"/>
              <a:t>řasovky</a:t>
            </a:r>
            <a:r>
              <a:rPr lang="en-GB" sz="1600" dirty="0"/>
              <a:t> a </a:t>
            </a:r>
            <a:r>
              <a:rPr lang="en-GB" sz="1600" dirty="0" err="1" smtClean="0"/>
              <a:t>labyrintovky</a:t>
            </a:r>
            <a:endParaRPr lang="en-GB" sz="1600" dirty="0"/>
          </a:p>
          <a:p>
            <a:endParaRPr lang="en-GB" sz="16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825" y="3241426"/>
            <a:ext cx="2233606" cy="149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5115347"/>
            <a:ext cx="2016224" cy="159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178023"/>
            <a:ext cx="2232248" cy="148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407" y="923277"/>
            <a:ext cx="2663957" cy="19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3256936"/>
            <a:ext cx="1728192" cy="14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450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593576" y="158383"/>
            <a:ext cx="784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cs-CZ" sz="2400" dirty="0" smtClean="0">
                <a:solidFill>
                  <a:prstClr val="black"/>
                </a:solidFill>
                <a:latin typeface="Calibri"/>
              </a:rPr>
              <a:t>Fun</a:t>
            </a:r>
            <a:r>
              <a:rPr lang="cs-CZ" altLang="cs-CZ" sz="2400" dirty="0" err="1" smtClean="0">
                <a:solidFill>
                  <a:prstClr val="black"/>
                </a:solidFill>
                <a:latin typeface="Calibri"/>
              </a:rPr>
              <a:t>kční</a:t>
            </a:r>
            <a:r>
              <a:rPr lang="cs-CZ" altLang="cs-CZ" sz="2400" dirty="0" smtClean="0">
                <a:solidFill>
                  <a:prstClr val="black"/>
                </a:solidFill>
                <a:latin typeface="Calibri"/>
              </a:rPr>
              <a:t> skupiny </a:t>
            </a:r>
            <a:r>
              <a:rPr lang="cs-CZ" altLang="cs-CZ" sz="2400" dirty="0" err="1" smtClean="0">
                <a:solidFill>
                  <a:prstClr val="black"/>
                </a:solidFill>
                <a:latin typeface="Calibri"/>
              </a:rPr>
              <a:t>protist</a:t>
            </a:r>
            <a:endParaRPr lang="cs-CZ" altLang="cs-CZ" sz="2400" dirty="0" smtClean="0">
              <a:solidFill>
                <a:prstClr val="black"/>
              </a:solidFill>
              <a:latin typeface="Calibri"/>
            </a:endParaRPr>
          </a:p>
          <a:p>
            <a:pPr algn="ctr" eaLnBrk="1" hangingPunct="1">
              <a:spcBef>
                <a:spcPct val="50000"/>
              </a:spcBef>
            </a:pPr>
            <a:r>
              <a:rPr lang="en-US" altLang="cs-CZ" sz="2000" dirty="0" smtClean="0">
                <a:solidFill>
                  <a:prstClr val="black"/>
                </a:solidFill>
                <a:latin typeface="Calibri"/>
              </a:rPr>
              <a:t>(</a:t>
            </a:r>
            <a:r>
              <a:rPr lang="cs-CZ" altLang="cs-CZ" sz="2000" dirty="0" smtClean="0">
                <a:solidFill>
                  <a:prstClr val="black"/>
                </a:solidFill>
                <a:latin typeface="Calibri"/>
              </a:rPr>
              <a:t>jednobuněčných</a:t>
            </a:r>
            <a:r>
              <a:rPr lang="en-US" altLang="cs-CZ" sz="2000" dirty="0" smtClean="0">
                <a:solidFill>
                  <a:prstClr val="black"/>
                </a:solidFill>
                <a:latin typeface="Calibri"/>
              </a:rPr>
              <a:t> </a:t>
            </a:r>
            <a:r>
              <a:rPr lang="en-US" altLang="cs-CZ" sz="2000" dirty="0" err="1" smtClean="0">
                <a:solidFill>
                  <a:prstClr val="black"/>
                </a:solidFill>
                <a:latin typeface="Calibri"/>
              </a:rPr>
              <a:t>eukaryot</a:t>
            </a:r>
            <a:r>
              <a:rPr lang="en-US" altLang="cs-CZ" sz="2000" dirty="0" smtClean="0">
                <a:solidFill>
                  <a:prstClr val="black"/>
                </a:solidFill>
                <a:latin typeface="Calibri"/>
              </a:rPr>
              <a:t>)</a:t>
            </a:r>
            <a:endParaRPr lang="en-US" altLang="cs-CZ" sz="2000" dirty="0">
              <a:solidFill>
                <a:prstClr val="black"/>
              </a:solidFill>
              <a:latin typeface="Calibri"/>
            </a:endParaRPr>
          </a:p>
        </p:txBody>
      </p:sp>
      <p:sp>
        <p:nvSpPr>
          <p:cNvPr id="138243" name="Text Box 3"/>
          <p:cNvSpPr txBox="1">
            <a:spLocks noChangeArrowheads="1"/>
          </p:cNvSpPr>
          <p:nvPr/>
        </p:nvSpPr>
        <p:spPr bwMode="auto">
          <a:xfrm>
            <a:off x="179512" y="1124744"/>
            <a:ext cx="691276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u="sng" dirty="0" err="1">
                <a:solidFill>
                  <a:prstClr val="black"/>
                </a:solidFill>
                <a:latin typeface="Calibri"/>
              </a:rPr>
              <a:t>h</a:t>
            </a:r>
            <a:r>
              <a:rPr lang="cs-CZ" altLang="cs-CZ" u="sng" dirty="0" err="1" smtClean="0">
                <a:solidFill>
                  <a:prstClr val="black"/>
                </a:solidFill>
                <a:latin typeface="Calibri"/>
              </a:rPr>
              <a:t>eterotrofové</a:t>
            </a:r>
            <a:r>
              <a:rPr lang="cs-CZ" altLang="cs-CZ" u="sng" dirty="0" smtClean="0">
                <a:solidFill>
                  <a:prstClr val="black"/>
                </a:solidFill>
                <a:latin typeface="Calibri"/>
              </a:rPr>
              <a:t> - </a:t>
            </a:r>
            <a:r>
              <a:rPr lang="cs-CZ" altLang="cs-CZ" dirty="0" smtClean="0">
                <a:solidFill>
                  <a:prstClr val="black"/>
                </a:solidFill>
                <a:latin typeface="Calibri"/>
              </a:rPr>
              <a:t>živí se mikrobi</a:t>
            </a:r>
            <a:endParaRPr lang="en-US" altLang="cs-CZ" dirty="0" smtClean="0">
              <a:solidFill>
                <a:prstClr val="black"/>
              </a:solidFill>
              <a:latin typeface="Calibri"/>
            </a:endParaRPr>
          </a:p>
          <a:p>
            <a:pPr marL="285750" indent="-285750" eaLnBrk="1" hangingPunct="1">
              <a:spcBef>
                <a:spcPct val="50000"/>
              </a:spcBef>
              <a:buFont typeface="Arial" panose="020B0604020202020204" pitchFamily="34" charset="0"/>
              <a:buChar char="•"/>
            </a:pPr>
            <a:r>
              <a:rPr lang="en-US" altLang="cs-CZ" dirty="0" smtClean="0">
                <a:solidFill>
                  <a:prstClr val="black"/>
                </a:solidFill>
                <a:latin typeface="Calibri"/>
              </a:rPr>
              <a:t>	 </a:t>
            </a:r>
            <a:r>
              <a:rPr lang="cs-CZ" altLang="cs-CZ" dirty="0" smtClean="0">
                <a:solidFill>
                  <a:prstClr val="black"/>
                </a:solidFill>
                <a:latin typeface="Calibri"/>
              </a:rPr>
              <a:t>bičíkovci</a:t>
            </a:r>
          </a:p>
          <a:p>
            <a:pPr marL="285750" indent="-285750" eaLnBrk="1" hangingPunct="1">
              <a:spcBef>
                <a:spcPct val="50000"/>
              </a:spcBef>
              <a:buFont typeface="Arial" panose="020B0604020202020204" pitchFamily="34" charset="0"/>
              <a:buChar char="•"/>
            </a:pPr>
            <a:r>
              <a:rPr lang="en-US" altLang="cs-CZ" dirty="0" smtClean="0">
                <a:solidFill>
                  <a:prstClr val="black"/>
                </a:solidFill>
                <a:latin typeface="Calibri"/>
                <a:sym typeface="Wingdings" pitchFamily="2" charset="2"/>
              </a:rPr>
              <a:t>	 </a:t>
            </a:r>
            <a:r>
              <a:rPr lang="cs-CZ" altLang="cs-CZ" dirty="0" smtClean="0">
                <a:solidFill>
                  <a:prstClr val="black"/>
                </a:solidFill>
                <a:latin typeface="Calibri"/>
                <a:sym typeface="Wingdings" pitchFamily="2" charset="2"/>
              </a:rPr>
              <a:t>nálevníci</a:t>
            </a:r>
          </a:p>
          <a:p>
            <a:pPr marL="285750" indent="-285750" eaLnBrk="1" hangingPunct="1">
              <a:spcBef>
                <a:spcPct val="50000"/>
              </a:spcBef>
              <a:buFont typeface="Arial" panose="020B0604020202020204" pitchFamily="34" charset="0"/>
              <a:buChar char="•"/>
            </a:pPr>
            <a:endParaRPr lang="en-US" altLang="cs-CZ" dirty="0" smtClean="0">
              <a:solidFill>
                <a:prstClr val="black"/>
              </a:solidFill>
              <a:latin typeface="Calibri"/>
              <a:sym typeface="Wingdings" pitchFamily="2" charset="2"/>
            </a:endParaRPr>
          </a:p>
          <a:p>
            <a:pPr eaLnBrk="1" hangingPunct="1">
              <a:spcBef>
                <a:spcPct val="50000"/>
              </a:spcBef>
            </a:pPr>
            <a:r>
              <a:rPr lang="cs-CZ" altLang="cs-CZ" u="sng" dirty="0" smtClean="0">
                <a:solidFill>
                  <a:prstClr val="black"/>
                </a:solidFill>
                <a:latin typeface="Calibri"/>
                <a:sym typeface="Wingdings" pitchFamily="2" charset="2"/>
              </a:rPr>
              <a:t>primární producenti </a:t>
            </a:r>
            <a:r>
              <a:rPr lang="cs-CZ" altLang="cs-CZ" dirty="0" smtClean="0">
                <a:solidFill>
                  <a:prstClr val="black"/>
                </a:solidFill>
                <a:latin typeface="Calibri"/>
                <a:sym typeface="Wingdings" pitchFamily="2" charset="2"/>
              </a:rPr>
              <a:t>- </a:t>
            </a:r>
            <a:r>
              <a:rPr lang="en-US" altLang="cs-CZ" dirty="0" smtClean="0">
                <a:solidFill>
                  <a:prstClr val="black"/>
                </a:solidFill>
                <a:latin typeface="Calibri"/>
                <a:sym typeface="Wingdings" pitchFamily="2" charset="2"/>
              </a:rPr>
              <a:t> </a:t>
            </a:r>
            <a:r>
              <a:rPr lang="cs-CZ" altLang="cs-CZ" dirty="0" smtClean="0">
                <a:solidFill>
                  <a:prstClr val="black"/>
                </a:solidFill>
                <a:latin typeface="Calibri"/>
                <a:sym typeface="Wingdings" pitchFamily="2" charset="2"/>
              </a:rPr>
              <a:t>f</a:t>
            </a:r>
            <a:r>
              <a:rPr lang="en-US" altLang="cs-CZ" dirty="0" err="1" smtClean="0">
                <a:solidFill>
                  <a:prstClr val="black"/>
                </a:solidFill>
                <a:latin typeface="Calibri"/>
                <a:sym typeface="Wingdings" pitchFamily="2" charset="2"/>
              </a:rPr>
              <a:t>ytoplankton</a:t>
            </a:r>
            <a:endParaRPr lang="en-US" altLang="cs-CZ" dirty="0" smtClean="0">
              <a:solidFill>
                <a:prstClr val="black"/>
              </a:solidFill>
              <a:latin typeface="Calibri"/>
              <a:sym typeface="Wingdings" pitchFamily="2" charset="2"/>
            </a:endParaRPr>
          </a:p>
          <a:p>
            <a:pPr marL="285750" indent="-285750" eaLnBrk="1" hangingPunct="1">
              <a:spcBef>
                <a:spcPct val="50000"/>
              </a:spcBef>
              <a:buFont typeface="Arial" panose="020B0604020202020204" pitchFamily="34" charset="0"/>
              <a:buChar char="•"/>
            </a:pPr>
            <a:r>
              <a:rPr lang="en-US" altLang="cs-CZ" dirty="0" smtClean="0">
                <a:solidFill>
                  <a:prstClr val="black"/>
                </a:solidFill>
                <a:latin typeface="Calibri"/>
                <a:sym typeface="Wingdings" pitchFamily="2" charset="2"/>
              </a:rPr>
              <a:t>	</a:t>
            </a:r>
            <a:r>
              <a:rPr lang="cs-CZ" altLang="cs-CZ" dirty="0" smtClean="0">
                <a:solidFill>
                  <a:prstClr val="black"/>
                </a:solidFill>
                <a:latin typeface="Calibri"/>
                <a:sym typeface="Wingdings" pitchFamily="2" charset="2"/>
              </a:rPr>
              <a:t>spousty typů, někteří zároveň i nálevníci</a:t>
            </a:r>
            <a:endParaRPr lang="en-US" altLang="cs-CZ" dirty="0" smtClean="0">
              <a:solidFill>
                <a:prstClr val="black"/>
              </a:solidFill>
              <a:latin typeface="Calibri"/>
            </a:endParaRPr>
          </a:p>
          <a:p>
            <a:pPr eaLnBrk="1" hangingPunct="1">
              <a:spcBef>
                <a:spcPct val="50000"/>
              </a:spcBef>
            </a:pPr>
            <a:endParaRPr lang="cs-CZ" altLang="cs-CZ" dirty="0" smtClean="0">
              <a:solidFill>
                <a:prstClr val="black"/>
              </a:solidFill>
              <a:latin typeface="Calibri"/>
            </a:endParaRPr>
          </a:p>
          <a:p>
            <a:pPr eaLnBrk="1" hangingPunct="1">
              <a:spcBef>
                <a:spcPct val="50000"/>
              </a:spcBef>
            </a:pPr>
            <a:endParaRPr lang="cs-CZ" altLang="cs-CZ" dirty="0" smtClean="0">
              <a:solidFill>
                <a:prstClr val="black"/>
              </a:solidFill>
              <a:latin typeface="Calibri"/>
            </a:endParaRPr>
          </a:p>
          <a:p>
            <a:pPr eaLnBrk="1" hangingPunct="1">
              <a:spcBef>
                <a:spcPct val="50000"/>
              </a:spcBef>
            </a:pPr>
            <a:r>
              <a:rPr lang="en-US" altLang="cs-CZ" dirty="0" err="1" smtClean="0">
                <a:solidFill>
                  <a:prstClr val="black"/>
                </a:solidFill>
                <a:latin typeface="Calibri"/>
              </a:rPr>
              <a:t>Mixotro</a:t>
            </a:r>
            <a:r>
              <a:rPr lang="cs-CZ" altLang="cs-CZ" dirty="0" err="1" smtClean="0">
                <a:solidFill>
                  <a:prstClr val="black"/>
                </a:solidFill>
                <a:latin typeface="Calibri"/>
              </a:rPr>
              <a:t>fie</a:t>
            </a:r>
            <a:endParaRPr lang="en-US" altLang="cs-CZ"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dirty="0" err="1">
                <a:solidFill>
                  <a:prstClr val="black"/>
                </a:solidFill>
                <a:latin typeface="Calibri"/>
              </a:rPr>
              <a:t>c</a:t>
            </a:r>
            <a:r>
              <a:rPr lang="cs-CZ" altLang="cs-CZ" dirty="0" err="1" smtClean="0">
                <a:solidFill>
                  <a:prstClr val="black"/>
                </a:solidFill>
                <a:latin typeface="Calibri"/>
              </a:rPr>
              <a:t>hemolitotrofní</a:t>
            </a:r>
            <a:r>
              <a:rPr lang="cs-CZ" altLang="cs-CZ" dirty="0" smtClean="0">
                <a:solidFill>
                  <a:prstClr val="black"/>
                </a:solidFill>
                <a:latin typeface="Calibri"/>
              </a:rPr>
              <a:t> </a:t>
            </a:r>
            <a:r>
              <a:rPr lang="en-US" altLang="cs-CZ" dirty="0" smtClean="0">
                <a:solidFill>
                  <a:prstClr val="black"/>
                </a:solidFill>
                <a:latin typeface="Calibri"/>
              </a:rPr>
              <a:t> </a:t>
            </a:r>
            <a:r>
              <a:rPr lang="en-US" altLang="cs-CZ" dirty="0" err="1" smtClean="0">
                <a:solidFill>
                  <a:prstClr val="black"/>
                </a:solidFill>
                <a:latin typeface="Calibri"/>
              </a:rPr>
              <a:t>ba</a:t>
            </a:r>
            <a:r>
              <a:rPr lang="cs-CZ" altLang="cs-CZ" dirty="0" smtClean="0">
                <a:solidFill>
                  <a:prstClr val="black"/>
                </a:solidFill>
                <a:latin typeface="Calibri"/>
              </a:rPr>
              <a:t>k</a:t>
            </a:r>
            <a:r>
              <a:rPr lang="en-US" altLang="cs-CZ" dirty="0" err="1" smtClean="0">
                <a:solidFill>
                  <a:prstClr val="black"/>
                </a:solidFill>
                <a:latin typeface="Calibri"/>
              </a:rPr>
              <a:t>teriu</a:t>
            </a:r>
            <a:r>
              <a:rPr lang="cs-CZ" altLang="cs-CZ" dirty="0" smtClean="0">
                <a:solidFill>
                  <a:prstClr val="black"/>
                </a:solidFill>
                <a:latin typeface="Calibri"/>
              </a:rPr>
              <a:t>m, </a:t>
            </a:r>
            <a:r>
              <a:rPr lang="en-US" altLang="cs-CZ" dirty="0" smtClean="0">
                <a:solidFill>
                  <a:prstClr val="black"/>
                </a:solidFill>
                <a:latin typeface="Calibri"/>
              </a:rPr>
              <a:t> </a:t>
            </a:r>
            <a:r>
              <a:rPr lang="cs-CZ" altLang="cs-CZ" dirty="0" smtClean="0">
                <a:solidFill>
                  <a:prstClr val="black"/>
                </a:solidFill>
                <a:latin typeface="Calibri"/>
              </a:rPr>
              <a:t>které taktéž může využít organické látky</a:t>
            </a:r>
            <a:endParaRPr lang="en-US" altLang="cs-CZ" dirty="0">
              <a:solidFill>
                <a:prstClr val="black"/>
              </a:solidFill>
              <a:latin typeface="Calibri"/>
            </a:endParaRPr>
          </a:p>
          <a:p>
            <a:pPr eaLnBrk="1" hangingPunct="1">
              <a:spcBef>
                <a:spcPct val="50000"/>
              </a:spcBef>
            </a:pPr>
            <a:endParaRPr lang="en-US" altLang="cs-CZ"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dirty="0" smtClean="0">
                <a:solidFill>
                  <a:prstClr val="black"/>
                </a:solidFill>
                <a:latin typeface="Calibri"/>
              </a:rPr>
              <a:t>p</a:t>
            </a:r>
            <a:r>
              <a:rPr lang="en-US" altLang="cs-CZ" dirty="0" err="1" smtClean="0">
                <a:solidFill>
                  <a:prstClr val="black"/>
                </a:solidFill>
                <a:latin typeface="Calibri"/>
              </a:rPr>
              <a:t>rotozoa</a:t>
            </a:r>
            <a:r>
              <a:rPr lang="en-US" altLang="cs-CZ" dirty="0" smtClean="0">
                <a:solidFill>
                  <a:prstClr val="black"/>
                </a:solidFill>
                <a:latin typeface="Calibri"/>
              </a:rPr>
              <a:t> </a:t>
            </a:r>
            <a:r>
              <a:rPr lang="en-US" altLang="cs-CZ" dirty="0">
                <a:solidFill>
                  <a:prstClr val="black"/>
                </a:solidFill>
                <a:latin typeface="Calibri"/>
              </a:rPr>
              <a:t>(</a:t>
            </a:r>
            <a:r>
              <a:rPr lang="en-US" altLang="cs-CZ" dirty="0" err="1" smtClean="0">
                <a:solidFill>
                  <a:prstClr val="black"/>
                </a:solidFill>
                <a:latin typeface="Calibri"/>
              </a:rPr>
              <a:t>protist</a:t>
            </a:r>
            <a:r>
              <a:rPr lang="cs-CZ" altLang="cs-CZ" dirty="0" smtClean="0">
                <a:solidFill>
                  <a:prstClr val="black"/>
                </a:solidFill>
                <a:latin typeface="Calibri"/>
              </a:rPr>
              <a:t>a </a:t>
            </a:r>
            <a:r>
              <a:rPr lang="en-US" altLang="cs-CZ" dirty="0" smtClean="0">
                <a:solidFill>
                  <a:prstClr val="black"/>
                </a:solidFill>
                <a:latin typeface="Calibri"/>
              </a:rPr>
              <a:t>) </a:t>
            </a:r>
            <a:r>
              <a:rPr lang="cs-CZ" altLang="cs-CZ" dirty="0" smtClean="0">
                <a:solidFill>
                  <a:prstClr val="black"/>
                </a:solidFill>
                <a:latin typeface="Calibri"/>
              </a:rPr>
              <a:t>která mají chlorofyl </a:t>
            </a:r>
            <a:r>
              <a:rPr lang="en-US" altLang="cs-CZ" dirty="0" smtClean="0">
                <a:solidFill>
                  <a:prstClr val="black"/>
                </a:solidFill>
                <a:latin typeface="Calibri"/>
              </a:rPr>
              <a:t>(</a:t>
            </a:r>
            <a:r>
              <a:rPr lang="cs-CZ" altLang="cs-CZ" dirty="0" err="1" smtClean="0">
                <a:solidFill>
                  <a:prstClr val="black"/>
                </a:solidFill>
                <a:latin typeface="Calibri"/>
              </a:rPr>
              <a:t>fototrofové</a:t>
            </a:r>
            <a:r>
              <a:rPr lang="cs-CZ" altLang="cs-CZ" dirty="0" smtClean="0">
                <a:solidFill>
                  <a:prstClr val="black"/>
                </a:solidFill>
                <a:latin typeface="Calibri"/>
              </a:rPr>
              <a:t>) ale zároveň mohou žrát jiné mikrobi </a:t>
            </a:r>
            <a:r>
              <a:rPr lang="en-US" altLang="cs-CZ" dirty="0" smtClean="0">
                <a:solidFill>
                  <a:prstClr val="black"/>
                </a:solidFill>
                <a:latin typeface="Calibri"/>
              </a:rPr>
              <a:t>(</a:t>
            </a:r>
            <a:r>
              <a:rPr lang="en-US" altLang="cs-CZ" dirty="0" err="1" smtClean="0">
                <a:solidFill>
                  <a:prstClr val="black"/>
                </a:solidFill>
                <a:latin typeface="Calibri"/>
              </a:rPr>
              <a:t>heterotro</a:t>
            </a:r>
            <a:r>
              <a:rPr lang="cs-CZ" altLang="cs-CZ" dirty="0" err="1" smtClean="0">
                <a:solidFill>
                  <a:prstClr val="black"/>
                </a:solidFill>
                <a:latin typeface="Calibri"/>
              </a:rPr>
              <a:t>fové</a:t>
            </a:r>
            <a:r>
              <a:rPr lang="en-US" altLang="cs-CZ" dirty="0" smtClean="0">
                <a:solidFill>
                  <a:prstClr val="black"/>
                </a:solidFill>
                <a:latin typeface="Calibri"/>
              </a:rPr>
              <a:t>)</a:t>
            </a:r>
            <a:endParaRPr lang="en-US" altLang="cs-CZ" dirty="0">
              <a:solidFill>
                <a:prstClr val="black"/>
              </a:solidFill>
              <a:latin typeface="Calibri"/>
            </a:endParaRPr>
          </a:p>
          <a:p>
            <a:pPr eaLnBrk="1" hangingPunct="1">
              <a:spcBef>
                <a:spcPct val="50000"/>
              </a:spcBef>
            </a:pPr>
            <a:endParaRPr lang="en-US" altLang="cs-CZ"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67" y="501485"/>
            <a:ext cx="1080120" cy="16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10" y="1340767"/>
            <a:ext cx="1289709" cy="158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557" y="4653136"/>
            <a:ext cx="1440160" cy="190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513" y="3092301"/>
            <a:ext cx="2233613"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4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additive="base">
                                        <p:cTn id="7" dur="500" fill="hold"/>
                                        <p:tgtEl>
                                          <p:spTgt spid="138243"/>
                                        </p:tgtEl>
                                        <p:attrNameLst>
                                          <p:attrName>ppt_x</p:attrName>
                                        </p:attrNameLst>
                                      </p:cBhvr>
                                      <p:tavLst>
                                        <p:tav tm="0">
                                          <p:val>
                                            <p:strVal val="0-#ppt_w/2"/>
                                          </p:val>
                                        </p:tav>
                                        <p:tav tm="100000">
                                          <p:val>
                                            <p:strVal val="#ppt_x"/>
                                          </p:val>
                                        </p:tav>
                                      </p:tavLst>
                                    </p:anim>
                                    <p:anim calcmode="lin" valueType="num">
                                      <p:cBhvr additive="base">
                                        <p:cTn id="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Snímek 94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80645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3176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6"/>
          <p:cNvGrpSpPr>
            <a:grpSpLocks/>
          </p:cNvGrpSpPr>
          <p:nvPr/>
        </p:nvGrpSpPr>
        <p:grpSpPr bwMode="auto">
          <a:xfrm>
            <a:off x="1116013" y="0"/>
            <a:ext cx="6840537" cy="6858000"/>
            <a:chOff x="703" y="0"/>
            <a:chExt cx="4309" cy="4320"/>
          </a:xfrm>
        </p:grpSpPr>
        <p:sp>
          <p:nvSpPr>
            <p:cNvPr id="58371" name="Rectangle 5"/>
            <p:cNvSpPr>
              <a:spLocks noChangeArrowheads="1"/>
            </p:cNvSpPr>
            <p:nvPr/>
          </p:nvSpPr>
          <p:spPr bwMode="auto">
            <a:xfrm>
              <a:off x="703" y="0"/>
              <a:ext cx="4309" cy="432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58372" name="Picture 4" descr="Snímek 9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 y="164"/>
              <a:ext cx="3857" cy="4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15761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4525963"/>
          </a:xfrm>
        </p:spPr>
        <p:txBody>
          <a:bodyPr>
            <a:normAutofit/>
          </a:bodyPr>
          <a:lstStyle/>
          <a:p>
            <a:r>
              <a:rPr lang="en-GB" sz="1600" b="1" dirty="0" err="1" smtClean="0"/>
              <a:t>Měňavk</a:t>
            </a:r>
            <a:r>
              <a:rPr lang="cs-CZ" sz="1600" b="1" dirty="0" smtClean="0"/>
              <a:t>y</a:t>
            </a:r>
            <a:r>
              <a:rPr lang="en-GB" sz="1600" dirty="0" smtClean="0"/>
              <a:t> </a:t>
            </a:r>
            <a:endParaRPr lang="cs-CZ" sz="1600" dirty="0" smtClean="0"/>
          </a:p>
          <a:p>
            <a:r>
              <a:rPr lang="en-GB" sz="1600" dirty="0" err="1" smtClean="0"/>
              <a:t>schopnost</a:t>
            </a:r>
            <a:r>
              <a:rPr lang="en-GB" sz="1600" dirty="0" smtClean="0"/>
              <a:t> </a:t>
            </a:r>
            <a:r>
              <a:rPr lang="en-GB" sz="1600" dirty="0" err="1"/>
              <a:t>měnit</a:t>
            </a:r>
            <a:r>
              <a:rPr lang="en-GB" sz="1600" dirty="0"/>
              <a:t> </a:t>
            </a:r>
            <a:r>
              <a:rPr lang="en-GB" sz="1600" dirty="0" err="1"/>
              <a:t>svůj</a:t>
            </a:r>
            <a:r>
              <a:rPr lang="en-GB" sz="1600" dirty="0"/>
              <a:t> </a:t>
            </a:r>
            <a:r>
              <a:rPr lang="en-GB" sz="1600" dirty="0" err="1"/>
              <a:t>tvar</a:t>
            </a:r>
            <a:r>
              <a:rPr lang="en-GB" sz="1600" dirty="0"/>
              <a:t> </a:t>
            </a:r>
            <a:r>
              <a:rPr lang="en-GB" sz="1600" dirty="0" err="1"/>
              <a:t>při</a:t>
            </a:r>
            <a:r>
              <a:rPr lang="en-GB" sz="1600" dirty="0"/>
              <a:t> </a:t>
            </a:r>
            <a:r>
              <a:rPr lang="en-GB" sz="1600" dirty="0" err="1"/>
              <a:t>měňavkovitém</a:t>
            </a:r>
            <a:r>
              <a:rPr lang="en-GB" sz="1600" dirty="0"/>
              <a:t> (</a:t>
            </a:r>
            <a:r>
              <a:rPr lang="en-GB" sz="1600" dirty="0" err="1"/>
              <a:t>amoebovitém</a:t>
            </a:r>
            <a:r>
              <a:rPr lang="en-GB" sz="1600" dirty="0"/>
              <a:t>) </a:t>
            </a:r>
            <a:r>
              <a:rPr lang="en-GB" sz="1600" dirty="0" err="1"/>
              <a:t>způsobu</a:t>
            </a:r>
            <a:r>
              <a:rPr lang="en-GB" sz="1600" dirty="0"/>
              <a:t> </a:t>
            </a:r>
            <a:r>
              <a:rPr lang="en-GB" sz="1600" dirty="0" err="1" smtClean="0"/>
              <a:t>pohybu</a:t>
            </a:r>
            <a:r>
              <a:rPr lang="cs-CZ" sz="1600" dirty="0" smtClean="0"/>
              <a:t>- </a:t>
            </a:r>
            <a:r>
              <a:rPr lang="en-GB" sz="1600" dirty="0" err="1" smtClean="0"/>
              <a:t>vysunují</a:t>
            </a:r>
            <a:r>
              <a:rPr lang="en-GB" sz="1600" dirty="0" smtClean="0"/>
              <a:t> </a:t>
            </a:r>
            <a:r>
              <a:rPr lang="en-GB" sz="1600" dirty="0" err="1"/>
              <a:t>své</a:t>
            </a:r>
            <a:r>
              <a:rPr lang="en-GB" sz="1600" dirty="0"/>
              <a:t> </a:t>
            </a:r>
            <a:r>
              <a:rPr lang="en-GB" sz="1600" dirty="0" err="1"/>
              <a:t>panožky</a:t>
            </a:r>
            <a:r>
              <a:rPr lang="en-GB" sz="1600" dirty="0"/>
              <a:t> (</a:t>
            </a:r>
            <a:r>
              <a:rPr lang="en-GB" sz="1600" dirty="0" err="1"/>
              <a:t>vychlípeniny</a:t>
            </a:r>
            <a:r>
              <a:rPr lang="en-GB" sz="1600" dirty="0"/>
              <a:t> </a:t>
            </a:r>
            <a:r>
              <a:rPr lang="en-GB" sz="1600" dirty="0" err="1"/>
              <a:t>buňky</a:t>
            </a:r>
            <a:r>
              <a:rPr lang="en-GB" sz="1600" dirty="0"/>
              <a:t>) </a:t>
            </a:r>
            <a:r>
              <a:rPr lang="en-GB" sz="1600" dirty="0" err="1"/>
              <a:t>kupředu</a:t>
            </a:r>
            <a:r>
              <a:rPr lang="en-GB" sz="1600" dirty="0"/>
              <a:t> a </a:t>
            </a:r>
            <a:r>
              <a:rPr lang="en-GB" sz="1600" dirty="0" err="1"/>
              <a:t>pak</a:t>
            </a:r>
            <a:r>
              <a:rPr lang="en-GB" sz="1600" dirty="0"/>
              <a:t> </a:t>
            </a:r>
            <a:r>
              <a:rPr lang="en-GB" sz="1600" dirty="0" err="1"/>
              <a:t>za</a:t>
            </a:r>
            <a:r>
              <a:rPr lang="en-GB" sz="1600" dirty="0"/>
              <a:t> </a:t>
            </a:r>
            <a:r>
              <a:rPr lang="en-GB" sz="1600" dirty="0" err="1"/>
              <a:t>nimi</a:t>
            </a:r>
            <a:r>
              <a:rPr lang="en-GB" sz="1600" dirty="0"/>
              <a:t> </a:t>
            </a:r>
            <a:r>
              <a:rPr lang="en-GB" sz="1600" dirty="0" err="1"/>
              <a:t>přitahují</a:t>
            </a:r>
            <a:r>
              <a:rPr lang="en-GB" sz="1600" dirty="0"/>
              <a:t> </a:t>
            </a:r>
            <a:r>
              <a:rPr lang="en-GB" sz="1600" dirty="0" err="1"/>
              <a:t>celé</a:t>
            </a:r>
            <a:r>
              <a:rPr lang="en-GB" sz="1600" dirty="0"/>
              <a:t> </a:t>
            </a:r>
            <a:r>
              <a:rPr lang="en-GB" sz="1600" dirty="0" err="1" smtClean="0"/>
              <a:t>tělo</a:t>
            </a:r>
            <a:endParaRPr lang="cs-CZ" sz="1600" dirty="0" smtClean="0"/>
          </a:p>
          <a:p>
            <a:r>
              <a:rPr lang="en-GB" sz="1600" dirty="0" err="1" smtClean="0"/>
              <a:t>přijímání</a:t>
            </a:r>
            <a:r>
              <a:rPr lang="en-GB" sz="1600" dirty="0" smtClean="0"/>
              <a:t> </a:t>
            </a:r>
            <a:r>
              <a:rPr lang="en-GB" sz="1600" dirty="0" err="1"/>
              <a:t>potravy</a:t>
            </a:r>
            <a:r>
              <a:rPr lang="en-GB" sz="1600" dirty="0"/>
              <a:t> </a:t>
            </a:r>
            <a:r>
              <a:rPr lang="en-GB" sz="1600" dirty="0" err="1"/>
              <a:t>pomocí</a:t>
            </a:r>
            <a:r>
              <a:rPr lang="en-GB" sz="1600" dirty="0"/>
              <a:t> </a:t>
            </a:r>
            <a:r>
              <a:rPr lang="en-GB" sz="1600" dirty="0" err="1" smtClean="0"/>
              <a:t>fagocytózy</a:t>
            </a:r>
            <a:endParaRPr lang="en-GB" sz="1600" dirty="0"/>
          </a:p>
          <a:p>
            <a:endParaRPr lang="en-GB" sz="1600" dirty="0"/>
          </a:p>
          <a:p>
            <a:r>
              <a:rPr lang="en-GB" sz="1600" dirty="0" err="1" smtClean="0"/>
              <a:t>měňavka</a:t>
            </a:r>
            <a:r>
              <a:rPr lang="en-GB" sz="1600" dirty="0" smtClean="0"/>
              <a:t> </a:t>
            </a:r>
            <a:r>
              <a:rPr lang="en-GB" sz="1600" dirty="0" err="1"/>
              <a:t>velká</a:t>
            </a:r>
            <a:r>
              <a:rPr lang="en-GB" sz="1600" dirty="0"/>
              <a:t> (Amoeba </a:t>
            </a:r>
            <a:r>
              <a:rPr lang="en-GB" sz="1600" dirty="0" err="1"/>
              <a:t>proteus</a:t>
            </a:r>
            <a:r>
              <a:rPr lang="en-GB" sz="1600" dirty="0"/>
              <a:t>, </a:t>
            </a:r>
            <a:r>
              <a:rPr lang="en-GB" sz="1600" dirty="0" err="1"/>
              <a:t>též</a:t>
            </a:r>
            <a:r>
              <a:rPr lang="en-GB" sz="1600" dirty="0"/>
              <a:t> Chaos Chaos) </a:t>
            </a:r>
            <a:r>
              <a:rPr lang="en-GB" sz="1600" dirty="0" err="1"/>
              <a:t>která</a:t>
            </a:r>
            <a:r>
              <a:rPr lang="en-GB" sz="1600" dirty="0"/>
              <a:t> </a:t>
            </a:r>
            <a:r>
              <a:rPr lang="en-GB" sz="1600" dirty="0" err="1"/>
              <a:t>dosahuje</a:t>
            </a:r>
            <a:r>
              <a:rPr lang="en-GB" sz="1600" dirty="0"/>
              <a:t> </a:t>
            </a:r>
            <a:r>
              <a:rPr lang="en-GB" sz="1600" dirty="0" err="1"/>
              <a:t>velikosti</a:t>
            </a:r>
            <a:r>
              <a:rPr lang="en-GB" sz="1600" dirty="0"/>
              <a:t> </a:t>
            </a:r>
            <a:r>
              <a:rPr lang="en-GB" sz="1600" dirty="0" err="1"/>
              <a:t>až</a:t>
            </a:r>
            <a:r>
              <a:rPr lang="en-GB" sz="1600" dirty="0"/>
              <a:t> 1,5 </a:t>
            </a:r>
            <a:r>
              <a:rPr lang="en-GB" sz="1600" dirty="0" smtClean="0"/>
              <a:t>mm</a:t>
            </a:r>
            <a:r>
              <a:rPr lang="cs-CZ" sz="1600" dirty="0" smtClean="0"/>
              <a:t>, </a:t>
            </a:r>
            <a:r>
              <a:rPr lang="en-GB" sz="1600" dirty="0" err="1" smtClean="0"/>
              <a:t>žije</a:t>
            </a:r>
            <a:r>
              <a:rPr lang="en-GB" sz="1600" dirty="0" smtClean="0"/>
              <a:t> </a:t>
            </a:r>
            <a:r>
              <a:rPr lang="en-GB" sz="1600" dirty="0" err="1"/>
              <a:t>ve</a:t>
            </a:r>
            <a:r>
              <a:rPr lang="en-GB" sz="1600" dirty="0"/>
              <a:t> </a:t>
            </a:r>
            <a:r>
              <a:rPr lang="en-GB" sz="1600" dirty="0" err="1"/>
              <a:t>vodě</a:t>
            </a:r>
            <a:r>
              <a:rPr lang="en-GB" sz="1600" dirty="0"/>
              <a:t> </a:t>
            </a:r>
            <a:r>
              <a:rPr lang="en-GB" sz="1600" dirty="0" err="1"/>
              <a:t>i</a:t>
            </a:r>
            <a:r>
              <a:rPr lang="en-GB" sz="1600" dirty="0"/>
              <a:t> v </a:t>
            </a:r>
            <a:r>
              <a:rPr lang="en-GB" sz="1600" dirty="0" err="1"/>
              <a:t>půdě</a:t>
            </a:r>
            <a:r>
              <a:rPr lang="cs-CZ" sz="1600" dirty="0"/>
              <a:t> </a:t>
            </a:r>
            <a:endParaRPr lang="cs-CZ" sz="1600" dirty="0" smtClean="0"/>
          </a:p>
          <a:p>
            <a:r>
              <a:rPr lang="en-GB" sz="1600" dirty="0" err="1"/>
              <a:t>měňavka</a:t>
            </a:r>
            <a:r>
              <a:rPr lang="en-GB" sz="1600" dirty="0"/>
              <a:t> </a:t>
            </a:r>
            <a:r>
              <a:rPr lang="en-GB" sz="1600" dirty="0" err="1"/>
              <a:t>bahenní</a:t>
            </a:r>
            <a:r>
              <a:rPr lang="en-GB" sz="1600" dirty="0"/>
              <a:t> </a:t>
            </a:r>
            <a:r>
              <a:rPr lang="en-GB" sz="1600" dirty="0" smtClean="0"/>
              <a:t>(</a:t>
            </a:r>
            <a:r>
              <a:rPr lang="en-GB" sz="1600" dirty="0" err="1"/>
              <a:t>Pelomyxa</a:t>
            </a:r>
            <a:r>
              <a:rPr lang="en-GB" sz="1600" dirty="0"/>
              <a:t> </a:t>
            </a:r>
            <a:r>
              <a:rPr lang="en-GB" sz="1600" dirty="0" err="1" smtClean="0"/>
              <a:t>palustris</a:t>
            </a:r>
            <a:r>
              <a:rPr lang="en-GB" sz="1600" dirty="0" smtClean="0"/>
              <a:t>)</a:t>
            </a:r>
            <a:r>
              <a:rPr lang="cs-CZ" sz="1600" dirty="0" smtClean="0"/>
              <a:t> - </a:t>
            </a:r>
            <a:r>
              <a:rPr lang="en-GB" sz="1600" dirty="0" err="1" smtClean="0"/>
              <a:t>mnohojaderné</a:t>
            </a:r>
            <a:r>
              <a:rPr lang="en-GB" sz="1600" dirty="0" smtClean="0"/>
              <a:t> </a:t>
            </a:r>
            <a:r>
              <a:rPr lang="en-GB" sz="1600" dirty="0" err="1" smtClean="0"/>
              <a:t>plazmódium</a:t>
            </a:r>
            <a:r>
              <a:rPr lang="cs-CZ" sz="1600" dirty="0" smtClean="0"/>
              <a:t>, </a:t>
            </a:r>
            <a:r>
              <a:rPr lang="en-GB" sz="1600" dirty="0" err="1" smtClean="0"/>
              <a:t>charakteristická</a:t>
            </a:r>
            <a:r>
              <a:rPr lang="en-GB" sz="1600" dirty="0" smtClean="0"/>
              <a:t> </a:t>
            </a:r>
            <a:r>
              <a:rPr lang="en-GB" sz="1600" dirty="0" err="1"/>
              <a:t>zejména</a:t>
            </a:r>
            <a:r>
              <a:rPr lang="en-GB" sz="1600" dirty="0"/>
              <a:t> pro </a:t>
            </a:r>
            <a:r>
              <a:rPr lang="en-GB" sz="1600" dirty="0" err="1"/>
              <a:t>zahnívající</a:t>
            </a:r>
            <a:r>
              <a:rPr lang="en-GB" sz="1600" dirty="0"/>
              <a:t> </a:t>
            </a:r>
            <a:r>
              <a:rPr lang="en-GB" sz="1600" dirty="0" err="1" smtClean="0"/>
              <a:t>vody</a:t>
            </a:r>
            <a:endParaRPr lang="cs-CZ" sz="1600" dirty="0"/>
          </a:p>
          <a:p>
            <a:r>
              <a:rPr lang="cs-CZ" sz="1600" dirty="0" smtClean="0"/>
              <a:t>I </a:t>
            </a:r>
            <a:r>
              <a:rPr lang="en-GB" sz="1600" dirty="0" err="1" smtClean="0"/>
              <a:t>trávicí</a:t>
            </a:r>
            <a:r>
              <a:rPr lang="en-GB" sz="1600" dirty="0" smtClean="0"/>
              <a:t> </a:t>
            </a:r>
            <a:r>
              <a:rPr lang="en-GB" sz="1600" dirty="0" err="1"/>
              <a:t>trubici</a:t>
            </a:r>
            <a:r>
              <a:rPr lang="en-GB" sz="1600" dirty="0"/>
              <a:t> </a:t>
            </a:r>
            <a:r>
              <a:rPr lang="en-GB" sz="1600" dirty="0" err="1" smtClean="0"/>
              <a:t>člověka</a:t>
            </a:r>
            <a:r>
              <a:rPr lang="cs-CZ" sz="1600" dirty="0"/>
              <a:t> </a:t>
            </a:r>
            <a:r>
              <a:rPr lang="en-GB" sz="1600" dirty="0" smtClean="0"/>
              <a:t>(Entamoeba coli)</a:t>
            </a:r>
            <a:r>
              <a:rPr lang="cs-CZ" sz="1600" dirty="0" smtClean="0"/>
              <a:t>, </a:t>
            </a:r>
            <a:r>
              <a:rPr lang="en-GB" sz="1600" dirty="0" err="1" smtClean="0"/>
              <a:t>měňavka</a:t>
            </a:r>
            <a:r>
              <a:rPr lang="en-GB" sz="1600" dirty="0" smtClean="0"/>
              <a:t> </a:t>
            </a:r>
            <a:r>
              <a:rPr lang="en-GB" sz="1600" dirty="0" err="1"/>
              <a:t>úplavičná</a:t>
            </a:r>
            <a:r>
              <a:rPr lang="en-GB" sz="1600" dirty="0"/>
              <a:t> (Entamoeba </a:t>
            </a:r>
            <a:r>
              <a:rPr lang="en-GB" sz="1600" dirty="0" err="1" smtClean="0"/>
              <a:t>histolytica</a:t>
            </a:r>
            <a:r>
              <a:rPr lang="cs-CZ" sz="1600" dirty="0" smtClean="0"/>
              <a:t>, </a:t>
            </a:r>
            <a:r>
              <a:rPr lang="en-GB" sz="1600" dirty="0" err="1" smtClean="0"/>
              <a:t>trávicí</a:t>
            </a:r>
            <a:r>
              <a:rPr lang="en-GB" sz="1600" dirty="0" smtClean="0"/>
              <a:t> </a:t>
            </a:r>
            <a:r>
              <a:rPr lang="en-GB" sz="1600" dirty="0" err="1"/>
              <a:t>enzymy</a:t>
            </a:r>
            <a:r>
              <a:rPr lang="en-GB" sz="1600" dirty="0"/>
              <a:t> </a:t>
            </a:r>
            <a:r>
              <a:rPr lang="en-GB" sz="1600" dirty="0" err="1"/>
              <a:t>vně</a:t>
            </a:r>
            <a:r>
              <a:rPr lang="en-GB" sz="1600" dirty="0"/>
              <a:t> </a:t>
            </a:r>
            <a:r>
              <a:rPr lang="en-GB" sz="1600" dirty="0" err="1"/>
              <a:t>své</a:t>
            </a:r>
            <a:r>
              <a:rPr lang="en-GB" sz="1600" dirty="0"/>
              <a:t> </a:t>
            </a:r>
            <a:r>
              <a:rPr lang="en-GB" sz="1600" dirty="0" err="1" smtClean="0"/>
              <a:t>buňky</a:t>
            </a:r>
            <a:r>
              <a:rPr lang="cs-CZ" sz="1600" dirty="0" smtClean="0"/>
              <a:t>, r</a:t>
            </a:r>
            <a:r>
              <a:rPr lang="en-GB" sz="1600" dirty="0" err="1" smtClean="0"/>
              <a:t>ozruší</a:t>
            </a:r>
            <a:r>
              <a:rPr lang="en-GB" sz="1600" dirty="0" smtClean="0"/>
              <a:t> </a:t>
            </a:r>
            <a:r>
              <a:rPr lang="en-GB" sz="1600" dirty="0"/>
              <a:t>a </a:t>
            </a:r>
            <a:r>
              <a:rPr lang="en-GB" sz="1600" dirty="0" err="1"/>
              <a:t>natráví</a:t>
            </a:r>
            <a:r>
              <a:rPr lang="en-GB" sz="1600" dirty="0"/>
              <a:t> </a:t>
            </a:r>
            <a:r>
              <a:rPr lang="en-GB" sz="1600" dirty="0" err="1"/>
              <a:t>jimi</a:t>
            </a:r>
            <a:r>
              <a:rPr lang="en-GB" sz="1600" dirty="0"/>
              <a:t> </a:t>
            </a:r>
            <a:r>
              <a:rPr lang="en-GB" sz="1600" dirty="0" err="1"/>
              <a:t>buňky</a:t>
            </a:r>
            <a:r>
              <a:rPr lang="en-GB" sz="1600" dirty="0"/>
              <a:t> </a:t>
            </a:r>
            <a:r>
              <a:rPr lang="en-GB" sz="1600" dirty="0" err="1"/>
              <a:t>výstelky</a:t>
            </a:r>
            <a:r>
              <a:rPr lang="en-GB" sz="1600" dirty="0"/>
              <a:t> </a:t>
            </a:r>
            <a:r>
              <a:rPr lang="en-GB" sz="1600" dirty="0" err="1" smtClean="0"/>
              <a:t>střeva</a:t>
            </a:r>
            <a:r>
              <a:rPr lang="cs-CZ" sz="1600" dirty="0" smtClean="0"/>
              <a:t> a </a:t>
            </a:r>
            <a:r>
              <a:rPr lang="en-GB" sz="1600" dirty="0" err="1" smtClean="0"/>
              <a:t>živiny</a:t>
            </a:r>
            <a:r>
              <a:rPr lang="en-GB" sz="1600" dirty="0" smtClean="0"/>
              <a:t> </a:t>
            </a:r>
            <a:r>
              <a:rPr lang="en-GB" sz="1600" dirty="0" err="1"/>
              <a:t>pak</a:t>
            </a:r>
            <a:r>
              <a:rPr lang="en-GB" sz="1600" dirty="0"/>
              <a:t> </a:t>
            </a:r>
            <a:r>
              <a:rPr lang="en-GB" sz="1600" dirty="0" err="1" smtClean="0"/>
              <a:t>pohlcuje</a:t>
            </a:r>
            <a:r>
              <a:rPr lang="cs-CZ" sz="1600" dirty="0" smtClean="0"/>
              <a:t>)</a:t>
            </a:r>
          </a:p>
          <a:p>
            <a:r>
              <a:rPr lang="cs-CZ" sz="1600" dirty="0" smtClean="0"/>
              <a:t>predátoři bakterií</a:t>
            </a:r>
          </a:p>
          <a:p>
            <a:r>
              <a:rPr lang="cs-CZ" sz="1600" dirty="0" err="1" smtClean="0"/>
              <a:t>Dyctiostelium</a:t>
            </a:r>
            <a:r>
              <a:rPr lang="cs-CZ" sz="1600" dirty="0" smtClean="0"/>
              <a:t> - obrovský genom 12500 genů, modelový organismus – pohyb (na bázi aktinu), agregace, komunikace mezi </a:t>
            </a:r>
            <a:r>
              <a:rPr lang="cs-CZ" sz="1600" dirty="0" err="1" smtClean="0"/>
              <a:t>bunkami</a:t>
            </a:r>
            <a:endParaRPr lang="cs-CZ" sz="1600" dirty="0" smtClean="0"/>
          </a:p>
          <a:p>
            <a:endParaRPr lang="en-GB" sz="1600" dirty="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624" y="4446070"/>
            <a:ext cx="2403710" cy="16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26" y="4437112"/>
            <a:ext cx="2507152" cy="168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761128"/>
            <a:ext cx="3282279" cy="183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8127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o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6227763" y="5805488"/>
            <a:ext cx="123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amoeba</a:t>
            </a:r>
          </a:p>
        </p:txBody>
      </p:sp>
    </p:spTree>
    <p:extLst>
      <p:ext uri="{BB962C8B-B14F-4D97-AF65-F5344CB8AC3E}">
        <p14:creationId xmlns:p14="http://schemas.microsoft.com/office/powerpoint/2010/main" val="35320859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nímek 939a"/>
          <p:cNvPicPr>
            <a:picLocks noChangeAspect="1" noChangeArrowheads="1"/>
          </p:cNvPicPr>
          <p:nvPr/>
        </p:nvPicPr>
        <p:blipFill>
          <a:blip r:embed="rId2">
            <a:extLst>
              <a:ext uri="{28A0092B-C50C-407E-A947-70E740481C1C}">
                <a14:useLocalDpi xmlns:a14="http://schemas.microsoft.com/office/drawing/2010/main" val="0"/>
              </a:ext>
            </a:extLst>
          </a:blip>
          <a:srcRect l="52560" r="19962" b="54497"/>
          <a:stretch>
            <a:fillRect/>
          </a:stretch>
        </p:blipFill>
        <p:spPr bwMode="auto">
          <a:xfrm>
            <a:off x="3779838" y="1916113"/>
            <a:ext cx="20240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descr="Snímek 9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54313"/>
            <a:ext cx="28892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Snímek 939a"/>
          <p:cNvPicPr>
            <a:picLocks noChangeAspect="1" noChangeArrowheads="1"/>
          </p:cNvPicPr>
          <p:nvPr/>
        </p:nvPicPr>
        <p:blipFill>
          <a:blip r:embed="rId2">
            <a:extLst>
              <a:ext uri="{28A0092B-C50C-407E-A947-70E740481C1C}">
                <a14:useLocalDpi xmlns:a14="http://schemas.microsoft.com/office/drawing/2010/main" val="0"/>
              </a:ext>
            </a:extLst>
          </a:blip>
          <a:srcRect l="2452" t="60121" r="47440" b="12218"/>
          <a:stretch>
            <a:fillRect/>
          </a:stretch>
        </p:blipFill>
        <p:spPr bwMode="auto">
          <a:xfrm>
            <a:off x="323850" y="3429000"/>
            <a:ext cx="29527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Snímek 939a"/>
          <p:cNvPicPr>
            <a:picLocks noChangeAspect="1" noChangeArrowheads="1"/>
          </p:cNvPicPr>
          <p:nvPr/>
        </p:nvPicPr>
        <p:blipFill>
          <a:blip r:embed="rId2">
            <a:extLst>
              <a:ext uri="{28A0092B-C50C-407E-A947-70E740481C1C}">
                <a14:useLocalDpi xmlns:a14="http://schemas.microsoft.com/office/drawing/2010/main" val="0"/>
              </a:ext>
            </a:extLst>
          </a:blip>
          <a:srcRect l="34198" t="27625" r="49623" b="38231"/>
          <a:stretch>
            <a:fillRect/>
          </a:stretch>
        </p:blipFill>
        <p:spPr bwMode="auto">
          <a:xfrm>
            <a:off x="1979613" y="1268413"/>
            <a:ext cx="12239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Snímek 939a"/>
          <p:cNvPicPr>
            <a:picLocks noChangeAspect="1" noChangeArrowheads="1"/>
          </p:cNvPicPr>
          <p:nvPr/>
        </p:nvPicPr>
        <p:blipFill>
          <a:blip r:embed="rId2">
            <a:extLst>
              <a:ext uri="{28A0092B-C50C-407E-A947-70E740481C1C}">
                <a14:useLocalDpi xmlns:a14="http://schemas.microsoft.com/office/drawing/2010/main" val="0"/>
              </a:ext>
            </a:extLst>
          </a:blip>
          <a:srcRect l="7327" t="6522" r="66998" b="39842"/>
          <a:stretch>
            <a:fillRect/>
          </a:stretch>
        </p:blipFill>
        <p:spPr bwMode="auto">
          <a:xfrm>
            <a:off x="323850" y="908050"/>
            <a:ext cx="15128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131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nímek 937a"/>
          <p:cNvPicPr>
            <a:picLocks noChangeAspect="1" noChangeArrowheads="1"/>
          </p:cNvPicPr>
          <p:nvPr/>
        </p:nvPicPr>
        <p:blipFill>
          <a:blip r:embed="rId2">
            <a:extLst>
              <a:ext uri="{28A0092B-C50C-407E-A947-70E740481C1C}">
                <a14:useLocalDpi xmlns:a14="http://schemas.microsoft.com/office/drawing/2010/main" val="0"/>
              </a:ext>
            </a:extLst>
          </a:blip>
          <a:srcRect r="52008" b="85164"/>
          <a:stretch>
            <a:fillRect/>
          </a:stretch>
        </p:blipFill>
        <p:spPr bwMode="auto">
          <a:xfrm>
            <a:off x="395288" y="4048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descr="Snímek 937a"/>
          <p:cNvPicPr>
            <a:picLocks noChangeAspect="1" noChangeArrowheads="1"/>
          </p:cNvPicPr>
          <p:nvPr/>
        </p:nvPicPr>
        <p:blipFill>
          <a:blip r:embed="rId2">
            <a:extLst>
              <a:ext uri="{28A0092B-C50C-407E-A947-70E740481C1C}">
                <a14:useLocalDpi xmlns:a14="http://schemas.microsoft.com/office/drawing/2010/main" val="0"/>
              </a:ext>
            </a:extLst>
          </a:blip>
          <a:srcRect l="47992" t="61018" b="2692"/>
          <a:stretch>
            <a:fillRect/>
          </a:stretch>
        </p:blipFill>
        <p:spPr bwMode="auto">
          <a:xfrm>
            <a:off x="5148263" y="4221163"/>
            <a:ext cx="30432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Snímek 937a"/>
          <p:cNvPicPr>
            <a:picLocks noChangeAspect="1" noChangeArrowheads="1"/>
          </p:cNvPicPr>
          <p:nvPr/>
        </p:nvPicPr>
        <p:blipFill>
          <a:blip r:embed="rId2">
            <a:extLst>
              <a:ext uri="{28A0092B-C50C-407E-A947-70E740481C1C}">
                <a14:useLocalDpi xmlns:a14="http://schemas.microsoft.com/office/drawing/2010/main" val="0"/>
              </a:ext>
            </a:extLst>
          </a:blip>
          <a:srcRect l="9848" t="14836" r="52008" b="9309"/>
          <a:stretch>
            <a:fillRect/>
          </a:stretch>
        </p:blipFill>
        <p:spPr bwMode="auto">
          <a:xfrm>
            <a:off x="755650" y="1268413"/>
            <a:ext cx="22320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Snímek 937a"/>
          <p:cNvPicPr>
            <a:picLocks noChangeAspect="1" noChangeArrowheads="1"/>
          </p:cNvPicPr>
          <p:nvPr/>
        </p:nvPicPr>
        <p:blipFill>
          <a:blip r:embed="rId2">
            <a:extLst>
              <a:ext uri="{28A0092B-C50C-407E-A947-70E740481C1C}">
                <a14:useLocalDpi xmlns:a14="http://schemas.microsoft.com/office/drawing/2010/main" val="0"/>
              </a:ext>
            </a:extLst>
          </a:blip>
          <a:srcRect l="79398" t="29672" r="4015" b="35674"/>
          <a:stretch>
            <a:fillRect/>
          </a:stretch>
        </p:blipFill>
        <p:spPr bwMode="auto">
          <a:xfrm>
            <a:off x="4427538" y="908050"/>
            <a:ext cx="18478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Snímek 937a"/>
          <p:cNvPicPr>
            <a:picLocks noChangeAspect="1" noChangeArrowheads="1"/>
          </p:cNvPicPr>
          <p:nvPr/>
        </p:nvPicPr>
        <p:blipFill>
          <a:blip r:embed="rId2">
            <a:extLst>
              <a:ext uri="{28A0092B-C50C-407E-A947-70E740481C1C}">
                <a14:useLocalDpi xmlns:a14="http://schemas.microsoft.com/office/drawing/2010/main" val="0"/>
              </a:ext>
            </a:extLst>
          </a:blip>
          <a:srcRect l="51682" t="11563" r="21243" b="38982"/>
          <a:stretch>
            <a:fillRect/>
          </a:stretch>
        </p:blipFill>
        <p:spPr bwMode="auto">
          <a:xfrm>
            <a:off x="6650038" y="1125538"/>
            <a:ext cx="19542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30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nímek 936b"/>
          <p:cNvPicPr>
            <a:picLocks noChangeAspect="1" noChangeArrowheads="1"/>
          </p:cNvPicPr>
          <p:nvPr/>
        </p:nvPicPr>
        <p:blipFill>
          <a:blip r:embed="rId2">
            <a:extLst>
              <a:ext uri="{28A0092B-C50C-407E-A947-70E740481C1C}">
                <a14:useLocalDpi xmlns:a14="http://schemas.microsoft.com/office/drawing/2010/main" val="0"/>
              </a:ext>
            </a:extLst>
          </a:blip>
          <a:srcRect l="51491" t="67595" b="7494"/>
          <a:stretch>
            <a:fillRect/>
          </a:stretch>
        </p:blipFill>
        <p:spPr bwMode="auto">
          <a:xfrm>
            <a:off x="3995738" y="0"/>
            <a:ext cx="28146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Snímek 936c"/>
          <p:cNvPicPr>
            <a:picLocks noChangeAspect="1" noChangeArrowheads="1"/>
          </p:cNvPicPr>
          <p:nvPr/>
        </p:nvPicPr>
        <p:blipFill>
          <a:blip r:embed="rId3">
            <a:extLst>
              <a:ext uri="{28A0092B-C50C-407E-A947-70E740481C1C}">
                <a14:useLocalDpi xmlns:a14="http://schemas.microsoft.com/office/drawing/2010/main" val="0"/>
              </a:ext>
            </a:extLst>
          </a:blip>
          <a:srcRect l="14896" t="30180" r="61501" b="16435"/>
          <a:stretch>
            <a:fillRect/>
          </a:stretch>
        </p:blipFill>
        <p:spPr bwMode="auto">
          <a:xfrm>
            <a:off x="3708400" y="450850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nímek 936c"/>
          <p:cNvPicPr>
            <a:picLocks noChangeAspect="1" noChangeArrowheads="1"/>
          </p:cNvPicPr>
          <p:nvPr/>
        </p:nvPicPr>
        <p:blipFill>
          <a:blip r:embed="rId3">
            <a:extLst>
              <a:ext uri="{28A0092B-C50C-407E-A947-70E740481C1C}">
                <a14:useLocalDpi xmlns:a14="http://schemas.microsoft.com/office/drawing/2010/main" val="0"/>
              </a:ext>
            </a:extLst>
          </a:blip>
          <a:srcRect l="52164" t="66750"/>
          <a:stretch>
            <a:fillRect/>
          </a:stretch>
        </p:blipFill>
        <p:spPr bwMode="auto">
          <a:xfrm>
            <a:off x="5724525" y="4076700"/>
            <a:ext cx="2773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Snímek 936c"/>
          <p:cNvPicPr>
            <a:picLocks noChangeAspect="1" noChangeArrowheads="1"/>
          </p:cNvPicPr>
          <p:nvPr/>
        </p:nvPicPr>
        <p:blipFill>
          <a:blip r:embed="rId3">
            <a:extLst>
              <a:ext uri="{28A0092B-C50C-407E-A947-70E740481C1C}">
                <a14:useLocalDpi xmlns:a14="http://schemas.microsoft.com/office/drawing/2010/main" val="0"/>
              </a:ext>
            </a:extLst>
          </a:blip>
          <a:srcRect r="47836" b="81253"/>
          <a:stretch>
            <a:fillRect/>
          </a:stretch>
        </p:blipFill>
        <p:spPr bwMode="auto">
          <a:xfrm>
            <a:off x="2268538" y="5734050"/>
            <a:ext cx="302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82" t="8867" r="68372" b="37740"/>
          <a:stretch>
            <a:fillRect/>
          </a:stretch>
        </p:blipFill>
        <p:spPr bwMode="auto">
          <a:xfrm>
            <a:off x="395288" y="692150"/>
            <a:ext cx="15113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Snímek 936b"/>
          <p:cNvPicPr>
            <a:picLocks noChangeAspect="1" noChangeArrowheads="1"/>
          </p:cNvPicPr>
          <p:nvPr/>
        </p:nvPicPr>
        <p:blipFill>
          <a:blip r:embed="rId2">
            <a:extLst>
              <a:ext uri="{28A0092B-C50C-407E-A947-70E740481C1C}">
                <a14:useLocalDpi xmlns:a14="http://schemas.microsoft.com/office/drawing/2010/main" val="0"/>
              </a:ext>
            </a:extLst>
          </a:blip>
          <a:srcRect l="83775" t="32013" r="1939" b="32405"/>
          <a:stretch>
            <a:fillRect/>
          </a:stretch>
        </p:blipFill>
        <p:spPr bwMode="auto">
          <a:xfrm>
            <a:off x="4500563" y="836613"/>
            <a:ext cx="13684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212" t="8905" r="17484" b="34171"/>
          <a:stretch>
            <a:fillRect/>
          </a:stretch>
        </p:blipFill>
        <p:spPr bwMode="auto">
          <a:xfrm>
            <a:off x="2916238" y="260350"/>
            <a:ext cx="15843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9" descr="Snímek 936b"/>
          <p:cNvPicPr>
            <a:picLocks noChangeAspect="1" noChangeArrowheads="1"/>
          </p:cNvPicPr>
          <p:nvPr/>
        </p:nvPicPr>
        <p:blipFill>
          <a:blip r:embed="rId2">
            <a:extLst>
              <a:ext uri="{28A0092B-C50C-407E-A947-70E740481C1C}">
                <a14:useLocalDpi xmlns:a14="http://schemas.microsoft.com/office/drawing/2010/main" val="0"/>
              </a:ext>
            </a:extLst>
          </a:blip>
          <a:srcRect l="31628" t="32013" r="50999" b="30600"/>
          <a:stretch>
            <a:fillRect/>
          </a:stretch>
        </p:blipFill>
        <p:spPr bwMode="auto">
          <a:xfrm>
            <a:off x="1331913" y="24209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10" descr="Snímek 936b"/>
          <p:cNvPicPr>
            <a:picLocks noChangeAspect="1" noChangeArrowheads="1"/>
          </p:cNvPicPr>
          <p:nvPr/>
        </p:nvPicPr>
        <p:blipFill>
          <a:blip r:embed="rId2">
            <a:extLst>
              <a:ext uri="{28A0092B-C50C-407E-A947-70E740481C1C}">
                <a14:useLocalDpi xmlns:a14="http://schemas.microsoft.com/office/drawing/2010/main" val="0"/>
              </a:ext>
            </a:extLst>
          </a:blip>
          <a:srcRect t="67595" r="48509"/>
          <a:stretch>
            <a:fillRect/>
          </a:stretch>
        </p:blipFill>
        <p:spPr bwMode="auto">
          <a:xfrm>
            <a:off x="323850" y="3573463"/>
            <a:ext cx="2987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1" descr="Snímek 936c"/>
          <p:cNvPicPr>
            <a:picLocks noChangeAspect="1" noChangeArrowheads="1"/>
          </p:cNvPicPr>
          <p:nvPr/>
        </p:nvPicPr>
        <p:blipFill>
          <a:blip r:embed="rId3">
            <a:extLst>
              <a:ext uri="{28A0092B-C50C-407E-A947-70E740481C1C}">
                <a14:useLocalDpi xmlns:a14="http://schemas.microsoft.com/office/drawing/2010/main" val="0"/>
              </a:ext>
            </a:extLst>
          </a:blip>
          <a:srcRect l="86320" t="32903" r="1852" b="33495"/>
          <a:stretch>
            <a:fillRect/>
          </a:stretch>
        </p:blipFill>
        <p:spPr bwMode="auto">
          <a:xfrm>
            <a:off x="7704138" y="3860800"/>
            <a:ext cx="1439862"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80" name="Picture 12" descr="Snímek 936c"/>
          <p:cNvPicPr>
            <a:picLocks noChangeAspect="1" noChangeArrowheads="1"/>
          </p:cNvPicPr>
          <p:nvPr/>
        </p:nvPicPr>
        <p:blipFill>
          <a:blip r:embed="rId3">
            <a:extLst>
              <a:ext uri="{28A0092B-C50C-407E-A947-70E740481C1C}">
                <a14:useLocalDpi xmlns:a14="http://schemas.microsoft.com/office/drawing/2010/main" val="0"/>
              </a:ext>
            </a:extLst>
          </a:blip>
          <a:srcRect l="57147" t="5717" r="16757" b="33249"/>
          <a:stretch>
            <a:fillRect/>
          </a:stretch>
        </p:blipFill>
        <p:spPr bwMode="auto">
          <a:xfrm>
            <a:off x="7019925" y="1557338"/>
            <a:ext cx="15128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1777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ímek 934b"/>
          <p:cNvPicPr>
            <a:picLocks noChangeAspect="1" noChangeArrowheads="1"/>
          </p:cNvPicPr>
          <p:nvPr/>
        </p:nvPicPr>
        <p:blipFill>
          <a:blip r:embed="rId2">
            <a:extLst>
              <a:ext uri="{28A0092B-C50C-407E-A947-70E740481C1C}">
                <a14:useLocalDpi xmlns:a14="http://schemas.microsoft.com/office/drawing/2010/main" val="0"/>
              </a:ext>
            </a:extLst>
          </a:blip>
          <a:srcRect t="35185" b="46295"/>
          <a:stretch>
            <a:fillRect/>
          </a:stretch>
        </p:blipFill>
        <p:spPr bwMode="auto">
          <a:xfrm>
            <a:off x="-2890" y="2923038"/>
            <a:ext cx="34528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Snímek 934b"/>
          <p:cNvPicPr>
            <a:picLocks noChangeAspect="1" noChangeArrowheads="1"/>
          </p:cNvPicPr>
          <p:nvPr/>
        </p:nvPicPr>
        <p:blipFill>
          <a:blip r:embed="rId2">
            <a:extLst>
              <a:ext uri="{28A0092B-C50C-407E-A947-70E740481C1C}">
                <a14:useLocalDpi xmlns:a14="http://schemas.microsoft.com/office/drawing/2010/main" val="0"/>
              </a:ext>
            </a:extLst>
          </a:blip>
          <a:srcRect l="5022" t="83894"/>
          <a:stretch>
            <a:fillRect/>
          </a:stretch>
        </p:blipFill>
        <p:spPr bwMode="auto">
          <a:xfrm>
            <a:off x="3203575" y="836613"/>
            <a:ext cx="273208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Snímek 934c"/>
          <p:cNvPicPr>
            <a:picLocks noChangeAspect="1" noChangeArrowheads="1"/>
          </p:cNvPicPr>
          <p:nvPr/>
        </p:nvPicPr>
        <p:blipFill>
          <a:blip r:embed="rId3">
            <a:extLst>
              <a:ext uri="{28A0092B-C50C-407E-A947-70E740481C1C}">
                <a14:useLocalDpi xmlns:a14="http://schemas.microsoft.com/office/drawing/2010/main" val="0"/>
              </a:ext>
            </a:extLst>
          </a:blip>
          <a:srcRect l="27110" t="55713"/>
          <a:stretch>
            <a:fillRect/>
          </a:stretch>
        </p:blipFill>
        <p:spPr bwMode="auto">
          <a:xfrm>
            <a:off x="7594600" y="836613"/>
            <a:ext cx="1549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Snímek 934c"/>
          <p:cNvPicPr>
            <a:picLocks noChangeAspect="1" noChangeArrowheads="1"/>
          </p:cNvPicPr>
          <p:nvPr/>
        </p:nvPicPr>
        <p:blipFill>
          <a:blip r:embed="rId3">
            <a:extLst>
              <a:ext uri="{28A0092B-C50C-407E-A947-70E740481C1C}">
                <a14:useLocalDpi xmlns:a14="http://schemas.microsoft.com/office/drawing/2010/main" val="0"/>
              </a:ext>
            </a:extLst>
          </a:blip>
          <a:srcRect l="23749" r="15311" b="57797"/>
          <a:stretch>
            <a:fillRect/>
          </a:stretch>
        </p:blipFill>
        <p:spPr bwMode="auto">
          <a:xfrm>
            <a:off x="7848600" y="2924175"/>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Snímek 934b"/>
          <p:cNvPicPr>
            <a:picLocks noChangeAspect="1" noChangeArrowheads="1"/>
          </p:cNvPicPr>
          <p:nvPr/>
        </p:nvPicPr>
        <p:blipFill>
          <a:blip r:embed="rId2">
            <a:extLst>
              <a:ext uri="{28A0092B-C50C-407E-A947-70E740481C1C}">
                <a14:useLocalDpi xmlns:a14="http://schemas.microsoft.com/office/drawing/2010/main" val="0"/>
              </a:ext>
            </a:extLst>
          </a:blip>
          <a:srcRect l="65109" t="66562" r="4642" b="15187"/>
          <a:stretch>
            <a:fillRect/>
          </a:stretch>
        </p:blipFill>
        <p:spPr bwMode="auto">
          <a:xfrm>
            <a:off x="6226175" y="346868"/>
            <a:ext cx="1368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Snímek 934b"/>
          <p:cNvPicPr>
            <a:picLocks noChangeAspect="1" noChangeArrowheads="1"/>
          </p:cNvPicPr>
          <p:nvPr/>
        </p:nvPicPr>
        <p:blipFill>
          <a:blip r:embed="rId2">
            <a:extLst>
              <a:ext uri="{28A0092B-C50C-407E-A947-70E740481C1C}">
                <a14:useLocalDpi xmlns:a14="http://schemas.microsoft.com/office/drawing/2010/main" val="0"/>
              </a:ext>
            </a:extLst>
          </a:blip>
          <a:srcRect l="7506" t="56113" r="37418" b="16106"/>
          <a:stretch>
            <a:fillRect/>
          </a:stretch>
        </p:blipFill>
        <p:spPr bwMode="auto">
          <a:xfrm>
            <a:off x="5508104" y="2704193"/>
            <a:ext cx="1584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Snímek 934b"/>
          <p:cNvPicPr>
            <a:picLocks noChangeAspect="1" noChangeArrowheads="1"/>
          </p:cNvPicPr>
          <p:nvPr/>
        </p:nvPicPr>
        <p:blipFill>
          <a:blip r:embed="rId2">
            <a:extLst>
              <a:ext uri="{28A0092B-C50C-407E-A947-70E740481C1C}">
                <a14:useLocalDpi xmlns:a14="http://schemas.microsoft.com/office/drawing/2010/main" val="0"/>
              </a:ext>
            </a:extLst>
          </a:blip>
          <a:srcRect l="68452" t="19731" r="6180" b="64793"/>
          <a:stretch>
            <a:fillRect/>
          </a:stretch>
        </p:blipFill>
        <p:spPr bwMode="auto">
          <a:xfrm>
            <a:off x="288174" y="22224"/>
            <a:ext cx="1747838" cy="288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9" name="Picture 9" descr="Snímek 934b"/>
          <p:cNvPicPr>
            <a:picLocks noChangeAspect="1" noChangeArrowheads="1"/>
          </p:cNvPicPr>
          <p:nvPr/>
        </p:nvPicPr>
        <p:blipFill>
          <a:blip r:embed="rId2">
            <a:extLst>
              <a:ext uri="{28A0092B-C50C-407E-A947-70E740481C1C}">
                <a14:useLocalDpi xmlns:a14="http://schemas.microsoft.com/office/drawing/2010/main" val="0"/>
              </a:ext>
            </a:extLst>
          </a:blip>
          <a:srcRect l="9380" t="5103" r="36414" b="65579"/>
          <a:stretch>
            <a:fillRect/>
          </a:stretch>
        </p:blipFill>
        <p:spPr bwMode="auto">
          <a:xfrm>
            <a:off x="3275856" y="3355975"/>
            <a:ext cx="18716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411760" y="188640"/>
            <a:ext cx="2520280" cy="369332"/>
          </a:xfrm>
          <a:prstGeom prst="rect">
            <a:avLst/>
          </a:prstGeom>
          <a:noFill/>
        </p:spPr>
        <p:txBody>
          <a:bodyPr wrap="square" rtlCol="0">
            <a:spAutoFit/>
          </a:bodyPr>
          <a:lstStyle/>
          <a:p>
            <a:r>
              <a:rPr lang="cs-CZ" dirty="0" err="1" smtClean="0">
                <a:solidFill>
                  <a:prstClr val="black"/>
                </a:solidFill>
              </a:rPr>
              <a:t>Bičíkatci</a:t>
            </a:r>
            <a:endParaRPr lang="en-GB" dirty="0">
              <a:solidFill>
                <a:prstClr val="black"/>
              </a:solidFill>
            </a:endParaRPr>
          </a:p>
        </p:txBody>
      </p:sp>
    </p:spTree>
    <p:extLst>
      <p:ext uri="{BB962C8B-B14F-4D97-AF65-F5344CB8AC3E}">
        <p14:creationId xmlns:p14="http://schemas.microsoft.com/office/powerpoint/2010/main" val="112311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ovéPole 1"/>
          <p:cNvSpPr txBox="1">
            <a:spLocks noChangeArrowheads="1"/>
          </p:cNvSpPr>
          <p:nvPr/>
        </p:nvSpPr>
        <p:spPr bwMode="auto">
          <a:xfrm>
            <a:off x="249975" y="137935"/>
            <a:ext cx="863611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b="1" dirty="0" err="1" smtClean="0">
                <a:latin typeface="Calibri" panose="020F0502020204030204" pitchFamily="34" charset="0"/>
              </a:rPr>
              <a:t>Stromatolit</a:t>
            </a:r>
            <a:r>
              <a:rPr lang="cs-CZ" altLang="en-US" sz="1600" b="1" dirty="0" smtClean="0">
                <a:latin typeface="Calibri" panose="020F0502020204030204" pitchFamily="34" charset="0"/>
              </a:rPr>
              <a:t>y</a:t>
            </a:r>
            <a:r>
              <a:rPr lang="en-GB" altLang="en-US" sz="1600" b="1" dirty="0" smtClean="0">
                <a:latin typeface="Calibri" panose="020F0502020204030204" pitchFamily="34" charset="0"/>
              </a:rPr>
              <a:t> </a:t>
            </a:r>
            <a:endParaRPr lang="cs-CZ" altLang="en-US" sz="1600" b="1" dirty="0" smtClean="0">
              <a:latin typeface="Calibri" panose="020F0502020204030204" pitchFamily="34" charset="0"/>
            </a:endParaRPr>
          </a:p>
          <a:p>
            <a:pPr eaLnBrk="1" hangingPunct="1">
              <a:spcBef>
                <a:spcPct val="0"/>
              </a:spcBef>
              <a:buFontTx/>
              <a:buNone/>
            </a:pPr>
            <a:r>
              <a:rPr lang="en-GB" altLang="en-US" sz="1600" dirty="0" smtClean="0">
                <a:latin typeface="Calibri" panose="020F0502020204030204" pitchFamily="34" charset="0"/>
              </a:rPr>
              <a:t>(</a:t>
            </a:r>
            <a:r>
              <a:rPr lang="en-GB" altLang="en-US" sz="1600" dirty="0">
                <a:latin typeface="Calibri" panose="020F0502020204030204" pitchFamily="34" charset="0"/>
              </a:rPr>
              <a:t>z </a:t>
            </a:r>
            <a:r>
              <a:rPr lang="en-GB" altLang="en-US" sz="1600" dirty="0" err="1">
                <a:latin typeface="Calibri" panose="020F0502020204030204" pitchFamily="34" charset="0"/>
              </a:rPr>
              <a:t>řeckého</a:t>
            </a:r>
            <a:r>
              <a:rPr lang="en-GB" altLang="en-US" sz="1600" dirty="0">
                <a:latin typeface="Calibri" panose="020F0502020204030204" pitchFamily="34" charset="0"/>
              </a:rPr>
              <a:t> </a:t>
            </a:r>
            <a:r>
              <a:rPr lang="en-GB" altLang="en-US" sz="1600" dirty="0" err="1">
                <a:latin typeface="Calibri" panose="020F0502020204030204" pitchFamily="34" charset="0"/>
              </a:rPr>
              <a:t>strōma</a:t>
            </a:r>
            <a:r>
              <a:rPr lang="en-GB" altLang="en-US" sz="1600" dirty="0">
                <a:latin typeface="Calibri" panose="020F0502020204030204" pitchFamily="34" charset="0"/>
              </a:rPr>
              <a:t> - </a:t>
            </a:r>
            <a:r>
              <a:rPr lang="en-GB" altLang="en-US" sz="1600" dirty="0" err="1">
                <a:latin typeface="Calibri" panose="020F0502020204030204" pitchFamily="34" charset="0"/>
              </a:rPr>
              <a:t>vrstva</a:t>
            </a:r>
            <a:r>
              <a:rPr lang="en-GB" altLang="en-US" sz="1600" dirty="0">
                <a:latin typeface="Calibri" panose="020F0502020204030204" pitchFamily="34" charset="0"/>
              </a:rPr>
              <a:t>, a </a:t>
            </a:r>
            <a:r>
              <a:rPr lang="en-GB" altLang="en-US" sz="1600" dirty="0" err="1">
                <a:latin typeface="Calibri" panose="020F0502020204030204" pitchFamily="34" charset="0"/>
              </a:rPr>
              <a:t>lithos</a:t>
            </a:r>
            <a:r>
              <a:rPr lang="en-GB" altLang="en-US" sz="1600" dirty="0">
                <a:latin typeface="Calibri" panose="020F0502020204030204" pitchFamily="34" charset="0"/>
              </a:rPr>
              <a:t> - </a:t>
            </a:r>
            <a:r>
              <a:rPr lang="en-GB" altLang="en-US" sz="1600" dirty="0" err="1">
                <a:latin typeface="Calibri" panose="020F0502020204030204" pitchFamily="34" charset="0"/>
              </a:rPr>
              <a:t>kámen</a:t>
            </a:r>
            <a:r>
              <a:rPr lang="en-GB" altLang="en-US" sz="1600" dirty="0">
                <a:latin typeface="Calibri" panose="020F0502020204030204" pitchFamily="34" charset="0"/>
              </a:rPr>
              <a:t>) </a:t>
            </a:r>
            <a:endParaRPr lang="cs-CZ" altLang="en-US" sz="1600" dirty="0" smtClean="0">
              <a:latin typeface="Calibri" panose="020F0502020204030204" pitchFamily="34" charset="0"/>
            </a:endParaRPr>
          </a:p>
          <a:p>
            <a:pPr eaLnBrk="1" hangingPunct="1">
              <a:spcBef>
                <a:spcPct val="0"/>
              </a:spcBef>
              <a:buFontTx/>
              <a:buNone/>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je </a:t>
            </a:r>
            <a:r>
              <a:rPr lang="en-GB" altLang="en-US" sz="1600" dirty="0" err="1">
                <a:latin typeface="Calibri" panose="020F0502020204030204" pitchFamily="34" charset="0"/>
              </a:rPr>
              <a:t>hlízovitá</a:t>
            </a:r>
            <a:r>
              <a:rPr lang="en-GB" altLang="en-US" sz="1600" dirty="0">
                <a:latin typeface="Calibri" panose="020F0502020204030204" pitchFamily="34" charset="0"/>
              </a:rPr>
              <a:t> </a:t>
            </a:r>
            <a:r>
              <a:rPr lang="en-GB" altLang="en-US" sz="1600" dirty="0" err="1">
                <a:latin typeface="Calibri" panose="020F0502020204030204" pitchFamily="34" charset="0"/>
              </a:rPr>
              <a:t>vápnitá</a:t>
            </a:r>
            <a:r>
              <a:rPr lang="en-GB" altLang="en-US" sz="1600" dirty="0">
                <a:latin typeface="Calibri" panose="020F0502020204030204" pitchFamily="34" charset="0"/>
              </a:rPr>
              <a:t> </a:t>
            </a:r>
            <a:r>
              <a:rPr lang="en-GB" altLang="en-US" sz="1600" dirty="0" err="1">
                <a:latin typeface="Calibri" panose="020F0502020204030204" pitchFamily="34" charset="0"/>
              </a:rPr>
              <a:t>biogenní</a:t>
            </a:r>
            <a:r>
              <a:rPr lang="en-GB" altLang="en-US" sz="1600" dirty="0">
                <a:latin typeface="Calibri" panose="020F0502020204030204" pitchFamily="34" charset="0"/>
              </a:rPr>
              <a:t> </a:t>
            </a:r>
            <a:r>
              <a:rPr lang="en-GB" altLang="en-US" sz="1600" dirty="0" err="1">
                <a:latin typeface="Calibri" panose="020F0502020204030204" pitchFamily="34" charset="0"/>
              </a:rPr>
              <a:t>usazenina</a:t>
            </a:r>
            <a:r>
              <a:rPr lang="en-GB" altLang="en-US" sz="1600" dirty="0">
                <a:latin typeface="Calibri" panose="020F0502020204030204" pitchFamily="34" charset="0"/>
              </a:rPr>
              <a:t> </a:t>
            </a:r>
            <a:r>
              <a:rPr lang="en-GB" altLang="en-US" sz="1600" dirty="0" err="1">
                <a:latin typeface="Calibri" panose="020F0502020204030204" pitchFamily="34" charset="0"/>
              </a:rPr>
              <a:t>bochníkovitého</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polokulovitého</a:t>
            </a:r>
            <a:r>
              <a:rPr lang="en-GB" altLang="en-US" sz="1600" dirty="0">
                <a:latin typeface="Calibri" panose="020F0502020204030204" pitchFamily="34" charset="0"/>
              </a:rPr>
              <a:t> </a:t>
            </a:r>
            <a:r>
              <a:rPr lang="en-GB" altLang="en-US" sz="1600" dirty="0" err="1" smtClean="0">
                <a:latin typeface="Calibri" panose="020F0502020204030204" pitchFamily="34" charset="0"/>
              </a:rPr>
              <a:t>tvaru</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err="1" smtClean="0">
                <a:latin typeface="Calibri" panose="020F0502020204030204" pitchFamily="34" charset="0"/>
              </a:rPr>
              <a:t>tvořen</a:t>
            </a:r>
            <a:r>
              <a:rPr lang="cs-CZ" altLang="en-US" sz="1600" dirty="0" smtClean="0">
                <a:latin typeface="Calibri" panose="020F0502020204030204" pitchFamily="34" charset="0"/>
              </a:rPr>
              <a:t>y</a:t>
            </a:r>
            <a:r>
              <a:rPr lang="en-GB" altLang="en-US" sz="1600" dirty="0" smtClean="0">
                <a:latin typeface="Calibri" panose="020F0502020204030204" pitchFamily="34" charset="0"/>
              </a:rPr>
              <a:t> </a:t>
            </a:r>
            <a:r>
              <a:rPr lang="en-GB" altLang="en-US" sz="1600" dirty="0" err="1">
                <a:latin typeface="Calibri" panose="020F0502020204030204" pitchFamily="34" charset="0"/>
              </a:rPr>
              <a:t>povlaky</a:t>
            </a:r>
            <a:r>
              <a:rPr lang="en-GB" altLang="en-US" sz="1600" dirty="0">
                <a:latin typeface="Calibri" panose="020F0502020204030204" pitchFamily="34" charset="0"/>
              </a:rPr>
              <a:t> </a:t>
            </a:r>
            <a:r>
              <a:rPr lang="en-GB" altLang="en-US" sz="1600" dirty="0" err="1">
                <a:latin typeface="Calibri" panose="020F0502020204030204" pitchFamily="34" charset="0"/>
              </a:rPr>
              <a:t>kalu</a:t>
            </a:r>
            <a:r>
              <a:rPr lang="en-GB" altLang="en-US" sz="1600" dirty="0">
                <a:latin typeface="Calibri" panose="020F0502020204030204" pitchFamily="34" charset="0"/>
              </a:rPr>
              <a:t> </a:t>
            </a:r>
            <a:r>
              <a:rPr lang="en-GB" altLang="en-US" sz="1600" dirty="0" err="1">
                <a:latin typeface="Calibri" panose="020F0502020204030204" pitchFamily="34" charset="0"/>
              </a:rPr>
              <a:t>bohatého</a:t>
            </a:r>
            <a:r>
              <a:rPr lang="en-GB" altLang="en-US" sz="1600" dirty="0">
                <a:latin typeface="Calibri" panose="020F0502020204030204" pitchFamily="34" charset="0"/>
              </a:rPr>
              <a:t> </a:t>
            </a:r>
            <a:r>
              <a:rPr lang="en-GB" altLang="en-US" sz="1600" dirty="0" err="1">
                <a:latin typeface="Calibri" panose="020F0502020204030204" pitchFamily="34" charset="0"/>
              </a:rPr>
              <a:t>na</a:t>
            </a:r>
            <a:r>
              <a:rPr lang="en-GB" altLang="en-US" sz="1600" dirty="0">
                <a:latin typeface="Calibri" panose="020F0502020204030204" pitchFamily="34" charset="0"/>
              </a:rPr>
              <a:t> </a:t>
            </a:r>
            <a:r>
              <a:rPr lang="en-GB" altLang="en-US" sz="1600" dirty="0" err="1">
                <a:latin typeface="Calibri" panose="020F0502020204030204" pitchFamily="34" charset="0"/>
              </a:rPr>
              <a:t>vápník</a:t>
            </a:r>
            <a:r>
              <a:rPr lang="en-GB" altLang="en-US" sz="1600" dirty="0">
                <a:latin typeface="Calibri" panose="020F0502020204030204" pitchFamily="34" charset="0"/>
              </a:rPr>
              <a:t>, </a:t>
            </a:r>
            <a:r>
              <a:rPr lang="en-GB" altLang="en-US" sz="1600" dirty="0" err="1">
                <a:latin typeface="Calibri" panose="020F0502020204030204" pitchFamily="34" charset="0"/>
              </a:rPr>
              <a:t>který</a:t>
            </a:r>
            <a:r>
              <a:rPr lang="en-GB" altLang="en-US" sz="1600" dirty="0">
                <a:latin typeface="Calibri" panose="020F0502020204030204" pitchFamily="34" charset="0"/>
              </a:rPr>
              <a:t> se </a:t>
            </a:r>
            <a:r>
              <a:rPr lang="en-GB" altLang="en-US" sz="1600" dirty="0" err="1" smtClean="0">
                <a:latin typeface="Calibri" panose="020F0502020204030204" pitchFamily="34" charset="0"/>
              </a:rPr>
              <a:t>vysrážel</a:t>
            </a:r>
            <a:r>
              <a:rPr lang="cs-CZ" altLang="en-US" sz="1600" dirty="0" smtClean="0">
                <a:latin typeface="Calibri" panose="020F0502020204030204" pitchFamily="34" charset="0"/>
              </a:rPr>
              <a:t> na </a:t>
            </a:r>
            <a:r>
              <a:rPr lang="en-GB" altLang="en-US" sz="1600" dirty="0" err="1" smtClean="0">
                <a:latin typeface="Calibri" panose="020F0502020204030204" pitchFamily="34" charset="0"/>
              </a:rPr>
              <a:t>povrch</a:t>
            </a:r>
            <a:r>
              <a:rPr lang="cs-CZ" altLang="en-US" sz="1600" dirty="0" smtClean="0">
                <a:latin typeface="Calibri" panose="020F0502020204030204" pitchFamily="34" charset="0"/>
              </a:rPr>
              <a:t>u</a:t>
            </a:r>
            <a:r>
              <a:rPr lang="en-GB" altLang="en-US" sz="1600" dirty="0" smtClean="0">
                <a:latin typeface="Calibri" panose="020F0502020204030204" pitchFamily="34" charset="0"/>
              </a:rPr>
              <a:t> </a:t>
            </a:r>
            <a:r>
              <a:rPr lang="en-GB" altLang="en-US" sz="1600" dirty="0" err="1">
                <a:latin typeface="Calibri" panose="020F0502020204030204" pitchFamily="34" charset="0"/>
              </a:rPr>
              <a:t>porostů</a:t>
            </a:r>
            <a:r>
              <a:rPr lang="en-GB" altLang="en-US" sz="1600" dirty="0">
                <a:latin typeface="Calibri" panose="020F0502020204030204" pitchFamily="34" charset="0"/>
              </a:rPr>
              <a:t> </a:t>
            </a:r>
            <a:r>
              <a:rPr lang="en-GB" altLang="en-US" sz="1600" dirty="0" err="1">
                <a:latin typeface="Calibri" panose="020F0502020204030204" pitchFamily="34" charset="0"/>
              </a:rPr>
              <a:t>sinic</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smtClean="0">
                <a:latin typeface="Calibri" panose="020F0502020204030204" pitchFamily="34" charset="0"/>
              </a:rPr>
              <a:t>bakterií</a:t>
            </a: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 </a:t>
            </a:r>
            <a:r>
              <a:rPr lang="en-GB" altLang="en-US" sz="1600" dirty="0">
                <a:latin typeface="Calibri" panose="020F0502020204030204" pitchFamily="34" charset="0"/>
              </a:rPr>
              <a:t>v </a:t>
            </a:r>
            <a:r>
              <a:rPr lang="en-GB" altLang="en-US" sz="1600" dirty="0" err="1">
                <a:latin typeface="Calibri" panose="020F0502020204030204" pitchFamily="34" charset="0"/>
              </a:rPr>
              <a:t>bezkyslíkatém</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málo</a:t>
            </a:r>
            <a:r>
              <a:rPr lang="en-GB" altLang="en-US" sz="1600" dirty="0">
                <a:latin typeface="Calibri" panose="020F0502020204030204" pitchFamily="34" charset="0"/>
              </a:rPr>
              <a:t> </a:t>
            </a:r>
            <a:r>
              <a:rPr lang="en-GB" altLang="en-US" sz="1600" dirty="0" err="1">
                <a:latin typeface="Calibri" panose="020F0502020204030204" pitchFamily="34" charset="0"/>
              </a:rPr>
              <a:t>kyslíkatém</a:t>
            </a:r>
            <a:r>
              <a:rPr lang="en-GB" altLang="en-US" sz="1600" dirty="0">
                <a:latin typeface="Calibri" panose="020F0502020204030204" pitchFamily="34" charset="0"/>
              </a:rPr>
              <a:t>) </a:t>
            </a:r>
            <a:r>
              <a:rPr lang="en-GB" altLang="en-US" sz="1600" dirty="0" err="1">
                <a:latin typeface="Calibri" panose="020F0502020204030204" pitchFamily="34" charset="0"/>
              </a:rPr>
              <a:t>prostředí</a:t>
            </a:r>
            <a:r>
              <a:rPr lang="en-GB" altLang="en-US" sz="1600" dirty="0">
                <a:latin typeface="Calibri" panose="020F0502020204030204" pitchFamily="34" charset="0"/>
              </a:rPr>
              <a:t> v </a:t>
            </a:r>
            <a:r>
              <a:rPr lang="en-GB" altLang="en-US" sz="1600" dirty="0" err="1">
                <a:latin typeface="Calibri" panose="020F0502020204030204" pitchFamily="34" charset="0"/>
              </a:rPr>
              <a:t>mělkých</a:t>
            </a:r>
            <a:r>
              <a:rPr lang="en-GB" altLang="en-US" sz="1600" dirty="0">
                <a:latin typeface="Calibri" panose="020F0502020204030204" pitchFamily="34" charset="0"/>
              </a:rPr>
              <a:t> </a:t>
            </a:r>
            <a:r>
              <a:rPr lang="en-GB" altLang="en-US" sz="1600" dirty="0" err="1">
                <a:latin typeface="Calibri" panose="020F0502020204030204" pitchFamily="34" charset="0"/>
              </a:rPr>
              <a:t>oblastech</a:t>
            </a:r>
            <a:r>
              <a:rPr lang="en-GB" altLang="en-US" sz="1600" dirty="0">
                <a:latin typeface="Calibri" panose="020F0502020204030204" pitchFamily="34" charset="0"/>
              </a:rPr>
              <a:t> </a:t>
            </a:r>
            <a:r>
              <a:rPr lang="en-GB" altLang="en-US" sz="1600" dirty="0" err="1" smtClean="0">
                <a:latin typeface="Calibri" panose="020F0502020204030204" pitchFamily="34" charset="0"/>
              </a:rPr>
              <a:t>moří</a:t>
            </a:r>
            <a:endParaRPr lang="cs-CZ" altLang="en-US" sz="1600" dirty="0" smtClean="0">
              <a:latin typeface="Calibri" panose="020F0502020204030204" pitchFamily="34" charset="0"/>
            </a:endParaRPr>
          </a:p>
          <a:p>
            <a:pPr marL="285750" indent="-285750" eaLnBrk="1" hangingPunct="1">
              <a:spcBef>
                <a:spcPct val="0"/>
              </a:spcBef>
            </a:pPr>
            <a:endParaRPr lang="en-GB" altLang="en-US" sz="1600" dirty="0">
              <a:latin typeface="Calibri" panose="020F0502020204030204" pitchFamily="34" charset="0"/>
            </a:endParaRPr>
          </a:p>
          <a:p>
            <a:pPr marL="285750" indent="-285750" eaLnBrk="1" hangingPunct="1">
              <a:spcBef>
                <a:spcPct val="0"/>
              </a:spcBef>
            </a:pPr>
            <a:r>
              <a:rPr lang="cs-CZ" altLang="en-US" sz="1600" dirty="0" err="1" smtClean="0">
                <a:latin typeface="Calibri" panose="020F0502020204030204" pitchFamily="34" charset="0"/>
              </a:rPr>
              <a:t>z</a:t>
            </a:r>
            <a:r>
              <a:rPr lang="en-GB" altLang="en-US" sz="1600" dirty="0" err="1" smtClean="0">
                <a:latin typeface="Calibri" panose="020F0502020204030204" pitchFamily="34" charset="0"/>
              </a:rPr>
              <a:t>bytky</a:t>
            </a:r>
            <a:r>
              <a:rPr lang="en-GB" altLang="en-US" sz="1600" dirty="0" smtClean="0">
                <a:latin typeface="Calibri" panose="020F0502020204030204" pitchFamily="34" charset="0"/>
              </a:rPr>
              <a:t> </a:t>
            </a:r>
            <a:r>
              <a:rPr lang="en-GB" altLang="en-US" sz="1600" dirty="0" err="1">
                <a:latin typeface="Calibri" panose="020F0502020204030204" pitchFamily="34" charset="0"/>
              </a:rPr>
              <a:t>kolonií</a:t>
            </a:r>
            <a:r>
              <a:rPr lang="en-GB" altLang="en-US" sz="1600" dirty="0">
                <a:latin typeface="Calibri" panose="020F0502020204030204" pitchFamily="34" charset="0"/>
              </a:rPr>
              <a:t> </a:t>
            </a:r>
            <a:r>
              <a:rPr lang="en-GB" altLang="en-US" sz="1600" dirty="0" err="1">
                <a:latin typeface="Calibri" panose="020F0502020204030204" pitchFamily="34" charset="0"/>
              </a:rPr>
              <a:t>stromatolitů</a:t>
            </a:r>
            <a:r>
              <a:rPr lang="en-GB" altLang="en-US" sz="1600" dirty="0">
                <a:latin typeface="Calibri" panose="020F0502020204030204" pitchFamily="34" charset="0"/>
              </a:rPr>
              <a:t> </a:t>
            </a:r>
            <a:r>
              <a:rPr lang="en-GB" altLang="en-US" sz="1600" dirty="0" err="1">
                <a:latin typeface="Calibri" panose="020F0502020204030204" pitchFamily="34" charset="0"/>
              </a:rPr>
              <a:t>přežívají</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dodnes</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u </a:t>
            </a:r>
            <a:r>
              <a:rPr lang="en-GB" altLang="en-US" sz="1600" dirty="0" err="1">
                <a:latin typeface="Calibri" panose="020F0502020204030204" pitchFamily="34" charset="0"/>
              </a:rPr>
              <a:t>pobřeží</a:t>
            </a:r>
            <a:r>
              <a:rPr lang="en-GB" altLang="en-US" sz="1600" dirty="0">
                <a:latin typeface="Calibri" panose="020F0502020204030204" pitchFamily="34" charset="0"/>
              </a:rPr>
              <a:t> </a:t>
            </a:r>
            <a:r>
              <a:rPr lang="en-GB" altLang="en-US" sz="1600" dirty="0" err="1">
                <a:latin typeface="Calibri" panose="020F0502020204030204" pitchFamily="34" charset="0"/>
              </a:rPr>
              <a:t>Austrálie</a:t>
            </a:r>
            <a:r>
              <a:rPr lang="en-GB" altLang="en-US" sz="1600" dirty="0">
                <a:latin typeface="Calibri" panose="020F0502020204030204" pitchFamily="34" charset="0"/>
              </a:rPr>
              <a:t> (Shark Bay</a:t>
            </a:r>
            <a:r>
              <a:rPr lang="en-GB" altLang="en-US" sz="1600" dirty="0" smtClean="0">
                <a:latin typeface="Calibri" panose="020F0502020204030204" pitchFamily="34" charset="0"/>
              </a:rPr>
              <a:t>)</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r>
              <a:rPr lang="cs-CZ" altLang="en-US" sz="1600" dirty="0" smtClean="0">
                <a:latin typeface="Calibri" panose="020F0502020204030204" pitchFamily="34" charset="0"/>
              </a:rPr>
              <a:t>n</a:t>
            </a:r>
            <a:r>
              <a:rPr lang="en-GB" altLang="en-US" sz="1600" dirty="0" err="1" smtClean="0">
                <a:latin typeface="Calibri" panose="020F0502020204030204" pitchFamily="34" charset="0"/>
              </a:rPr>
              <a:t>ež</a:t>
            </a:r>
            <a:r>
              <a:rPr lang="en-GB" altLang="en-US" sz="1600" dirty="0" smtClean="0">
                <a:latin typeface="Calibri" panose="020F0502020204030204" pitchFamily="34" charset="0"/>
              </a:rPr>
              <a:t> </a:t>
            </a:r>
            <a:r>
              <a:rPr lang="en-GB" altLang="en-US" sz="1600" dirty="0">
                <a:latin typeface="Calibri" panose="020F0502020204030204" pitchFamily="34" charset="0"/>
              </a:rPr>
              <a:t>se </a:t>
            </a:r>
            <a:r>
              <a:rPr lang="en-GB" altLang="en-US" sz="1600" dirty="0" err="1" smtClean="0">
                <a:latin typeface="Calibri" panose="020F0502020204030204" pitchFamily="34" charset="0"/>
              </a:rPr>
              <a:t>kyslík</a:t>
            </a:r>
            <a:r>
              <a:rPr lang="en-GB" altLang="en-US" sz="1600" dirty="0" smtClean="0">
                <a:latin typeface="Calibri" panose="020F0502020204030204" pitchFamily="34" charset="0"/>
              </a:rPr>
              <a:t> </a:t>
            </a:r>
            <a:r>
              <a:rPr lang="en-GB" altLang="en-US" sz="1600" dirty="0" err="1">
                <a:latin typeface="Calibri" panose="020F0502020204030204" pitchFamily="34" charset="0"/>
              </a:rPr>
              <a:t>mohl</a:t>
            </a:r>
            <a:r>
              <a:rPr lang="en-GB" altLang="en-US" sz="1600" dirty="0">
                <a:latin typeface="Calibri" panose="020F0502020204030204" pitchFamily="34" charset="0"/>
              </a:rPr>
              <a:t> </a:t>
            </a:r>
            <a:r>
              <a:rPr lang="en-GB" altLang="en-US" sz="1600" dirty="0" err="1">
                <a:latin typeface="Calibri" panose="020F0502020204030204" pitchFamily="34" charset="0"/>
              </a:rPr>
              <a:t>začít</a:t>
            </a:r>
            <a:r>
              <a:rPr lang="en-GB" altLang="en-US" sz="1600" dirty="0">
                <a:latin typeface="Calibri" panose="020F0502020204030204" pitchFamily="34" charset="0"/>
              </a:rPr>
              <a:t> </a:t>
            </a:r>
            <a:r>
              <a:rPr lang="en-GB" altLang="en-US" sz="1600" dirty="0" err="1">
                <a:latin typeface="Calibri" panose="020F0502020204030204" pitchFamily="34" charset="0"/>
              </a:rPr>
              <a:t>uvolňovat</a:t>
            </a:r>
            <a:r>
              <a:rPr lang="en-GB" altLang="en-US" sz="1600" dirty="0">
                <a:latin typeface="Calibri" panose="020F0502020204030204" pitchFamily="34" charset="0"/>
              </a:rPr>
              <a:t> do </a:t>
            </a:r>
            <a:r>
              <a:rPr lang="en-GB" altLang="en-US" sz="1600" dirty="0" err="1">
                <a:latin typeface="Calibri" panose="020F0502020204030204" pitchFamily="34" charset="0"/>
              </a:rPr>
              <a:t>atmosféry</a:t>
            </a:r>
            <a:r>
              <a:rPr lang="en-GB" altLang="en-US" sz="1600" dirty="0">
                <a:latin typeface="Calibri" panose="020F0502020204030204" pitchFamily="34" charset="0"/>
              </a:rPr>
              <a:t>, </a:t>
            </a:r>
            <a:r>
              <a:rPr lang="en-GB" altLang="en-US" sz="1600" dirty="0" err="1">
                <a:latin typeface="Calibri" panose="020F0502020204030204" pitchFamily="34" charset="0"/>
              </a:rPr>
              <a:t>nejprve</a:t>
            </a:r>
            <a:r>
              <a:rPr lang="en-GB" altLang="en-US" sz="1600" dirty="0">
                <a:latin typeface="Calibri" panose="020F0502020204030204" pitchFamily="34" charset="0"/>
              </a:rPr>
              <a:t> v </a:t>
            </a:r>
            <a:r>
              <a:rPr lang="en-GB" altLang="en-US" sz="1600" dirty="0" err="1">
                <a:latin typeface="Calibri" panose="020F0502020204030204" pitchFamily="34" charset="0"/>
              </a:rPr>
              <a:t>mořích</a:t>
            </a:r>
            <a:r>
              <a:rPr lang="en-GB" altLang="en-US" sz="1600" dirty="0">
                <a:latin typeface="Calibri" panose="020F0502020204030204" pitchFamily="34" charset="0"/>
              </a:rPr>
              <a:t> </a:t>
            </a:r>
            <a:r>
              <a:rPr lang="en-GB" altLang="en-US" sz="1600" dirty="0" err="1">
                <a:latin typeface="Calibri" panose="020F0502020204030204" pitchFamily="34" charset="0"/>
              </a:rPr>
              <a:t>rozpuštěný</a:t>
            </a:r>
            <a:r>
              <a:rPr lang="en-GB" altLang="en-US" sz="1600" dirty="0">
                <a:latin typeface="Calibri" panose="020F0502020204030204" pitchFamily="34" charset="0"/>
              </a:rPr>
              <a:t> </a:t>
            </a:r>
            <a:r>
              <a:rPr lang="en-GB" altLang="en-US" sz="1600" dirty="0" err="1">
                <a:latin typeface="Calibri" panose="020F0502020204030204" pitchFamily="34" charset="0"/>
              </a:rPr>
              <a:t>kyslík</a:t>
            </a:r>
            <a:r>
              <a:rPr lang="en-GB" altLang="en-US" sz="1600" dirty="0">
                <a:latin typeface="Calibri" panose="020F0502020204030204" pitchFamily="34" charset="0"/>
              </a:rPr>
              <a:t> </a:t>
            </a:r>
            <a:r>
              <a:rPr lang="en-GB" altLang="en-US" sz="1600" dirty="0" err="1">
                <a:latin typeface="Calibri" panose="020F0502020204030204" pitchFamily="34" charset="0"/>
              </a:rPr>
              <a:t>zreagoval</a:t>
            </a:r>
            <a:r>
              <a:rPr lang="en-GB" altLang="en-US" sz="1600" dirty="0">
                <a:latin typeface="Calibri" panose="020F0502020204030204" pitchFamily="34" charset="0"/>
              </a:rPr>
              <a:t> s </a:t>
            </a:r>
            <a:r>
              <a:rPr lang="en-GB" altLang="en-US" sz="1600" dirty="0" err="1">
                <a:latin typeface="Calibri" panose="020F0502020204030204" pitchFamily="34" charset="0"/>
              </a:rPr>
              <a:t>veškerým</a:t>
            </a:r>
            <a:r>
              <a:rPr lang="en-GB" altLang="en-US" sz="1600" dirty="0">
                <a:latin typeface="Calibri" panose="020F0502020204030204" pitchFamily="34" charset="0"/>
              </a:rPr>
              <a:t> </a:t>
            </a:r>
            <a:r>
              <a:rPr lang="en-GB" altLang="en-US" sz="1600" dirty="0" err="1">
                <a:latin typeface="Calibri" panose="020F0502020204030204" pitchFamily="34" charset="0"/>
              </a:rPr>
              <a:t>rozpuštěným</a:t>
            </a:r>
            <a:r>
              <a:rPr lang="en-GB" altLang="en-US" sz="1600" dirty="0">
                <a:latin typeface="Calibri" panose="020F0502020204030204" pitchFamily="34" charset="0"/>
              </a:rPr>
              <a:t> </a:t>
            </a:r>
            <a:r>
              <a:rPr lang="en-GB" altLang="en-US" sz="1600" dirty="0" err="1">
                <a:latin typeface="Calibri" panose="020F0502020204030204" pitchFamily="34" charset="0"/>
              </a:rPr>
              <a:t>železem</a:t>
            </a:r>
            <a:r>
              <a:rPr lang="en-GB" altLang="en-US" sz="1600" dirty="0">
                <a:latin typeface="Calibri" panose="020F0502020204030204" pitchFamily="34" charset="0"/>
              </a:rPr>
              <a:t>, </a:t>
            </a:r>
            <a:r>
              <a:rPr lang="en-GB" altLang="en-US" sz="1600" dirty="0" err="1">
                <a:latin typeface="Calibri" panose="020F0502020204030204" pitchFamily="34" charset="0"/>
              </a:rPr>
              <a:t>čímž</a:t>
            </a:r>
            <a:r>
              <a:rPr lang="en-GB" altLang="en-US" sz="1600" dirty="0">
                <a:latin typeface="Calibri" panose="020F0502020204030204" pitchFamily="34" charset="0"/>
              </a:rPr>
              <a:t> </a:t>
            </a:r>
            <a:r>
              <a:rPr lang="en-GB" altLang="en-US" sz="1600" dirty="0" err="1">
                <a:latin typeface="Calibri" panose="020F0502020204030204" pitchFamily="34" charset="0"/>
              </a:rPr>
              <a:t>vznikla</a:t>
            </a:r>
            <a:r>
              <a:rPr lang="en-GB" altLang="en-US" sz="1600" dirty="0">
                <a:latin typeface="Calibri" panose="020F0502020204030204" pitchFamily="34" charset="0"/>
              </a:rPr>
              <a:t> </a:t>
            </a:r>
            <a:r>
              <a:rPr lang="en-GB" altLang="en-US" sz="1600" dirty="0" err="1">
                <a:latin typeface="Calibri" panose="020F0502020204030204" pitchFamily="34" charset="0"/>
              </a:rPr>
              <a:t>současná</a:t>
            </a:r>
            <a:r>
              <a:rPr lang="en-GB" altLang="en-US" sz="1600" dirty="0">
                <a:latin typeface="Calibri" panose="020F0502020204030204" pitchFamily="34" charset="0"/>
              </a:rPr>
              <a:t> </a:t>
            </a:r>
            <a:r>
              <a:rPr lang="en-GB" altLang="en-US" sz="1600" dirty="0" err="1">
                <a:latin typeface="Calibri" panose="020F0502020204030204" pitchFamily="34" charset="0"/>
              </a:rPr>
              <a:t>ložiska</a:t>
            </a:r>
            <a:r>
              <a:rPr lang="en-GB" altLang="en-US" sz="1600" dirty="0">
                <a:latin typeface="Calibri" panose="020F0502020204030204" pitchFamily="34" charset="0"/>
              </a:rPr>
              <a:t> </a:t>
            </a:r>
            <a:r>
              <a:rPr lang="en-GB" altLang="en-US" sz="1600" dirty="0" err="1">
                <a:latin typeface="Calibri" panose="020F0502020204030204" pitchFamily="34" charset="0"/>
              </a:rPr>
              <a:t>železné</a:t>
            </a:r>
            <a:r>
              <a:rPr lang="en-GB" altLang="en-US" sz="1600" dirty="0">
                <a:latin typeface="Calibri" panose="020F0502020204030204" pitchFamily="34" charset="0"/>
              </a:rPr>
              <a:t> </a:t>
            </a:r>
            <a:r>
              <a:rPr lang="en-GB" altLang="en-US" sz="1600" dirty="0" err="1">
                <a:latin typeface="Calibri" panose="020F0502020204030204" pitchFamily="34" charset="0"/>
              </a:rPr>
              <a:t>rudy</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a:t>
            </a:r>
            <a:r>
              <a:rPr lang="en-GB" altLang="en-US" sz="1600" dirty="0" err="1">
                <a:latin typeface="Calibri" panose="020F0502020204030204" pitchFamily="34" charset="0"/>
              </a:rPr>
              <a:t>právě</a:t>
            </a:r>
            <a:r>
              <a:rPr lang="en-GB" altLang="en-US" sz="1600" dirty="0">
                <a:latin typeface="Calibri" panose="020F0502020204030204" pitchFamily="34" charset="0"/>
              </a:rPr>
              <a:t> v </a:t>
            </a:r>
            <a:r>
              <a:rPr lang="en-GB" altLang="en-US" sz="1600" dirty="0" err="1" smtClean="0">
                <a:latin typeface="Calibri" panose="020F0502020204030204" pitchFamily="34" charset="0"/>
              </a:rPr>
              <a:t>Austrálii</a:t>
            </a: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endParaRPr lang="en-GB" altLang="en-US" sz="1600" dirty="0">
              <a:latin typeface="Calibri" panose="020F0502020204030204" pitchFamily="34" charset="0"/>
            </a:endParaRPr>
          </a:p>
          <a:p>
            <a:pPr eaLnBrk="1" hangingPunct="1">
              <a:spcBef>
                <a:spcPct val="0"/>
              </a:spcBef>
              <a:buFontTx/>
              <a:buNone/>
            </a:pPr>
            <a:endParaRPr lang="en-GB" altLang="en-US" sz="1600" dirty="0">
              <a:latin typeface="Calibri" panose="020F0502020204030204" pitchFamily="34" charset="0"/>
            </a:endParaRP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351" y="3745914"/>
            <a:ext cx="2860730" cy="286073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07" y="4056871"/>
            <a:ext cx="3998218" cy="265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8575" y="4933150"/>
            <a:ext cx="2185419" cy="16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851920" y="6237312"/>
            <a:ext cx="1440160" cy="369332"/>
          </a:xfrm>
          <a:prstGeom prst="rect">
            <a:avLst/>
          </a:prstGeom>
          <a:noFill/>
        </p:spPr>
        <p:txBody>
          <a:bodyPr wrap="square" rtlCol="0">
            <a:spAutoFit/>
          </a:bodyPr>
          <a:lstStyle/>
          <a:p>
            <a:r>
              <a:rPr lang="cs-CZ" dirty="0" err="1" smtClean="0"/>
              <a:t>Kokšín</a:t>
            </a:r>
            <a:endParaRPr lang="en-GB" dirty="0"/>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446417"/>
            <a:ext cx="1752557" cy="175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356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rceo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7000875" y="5757863"/>
            <a:ext cx="106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ciliate</a:t>
            </a:r>
          </a:p>
        </p:txBody>
      </p:sp>
    </p:spTree>
    <p:extLst>
      <p:ext uri="{BB962C8B-B14F-4D97-AF65-F5344CB8AC3E}">
        <p14:creationId xmlns:p14="http://schemas.microsoft.com/office/powerpoint/2010/main" val="31922562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6192688"/>
          </a:xfrm>
        </p:spPr>
        <p:txBody>
          <a:bodyPr>
            <a:normAutofit/>
          </a:bodyPr>
          <a:lstStyle/>
          <a:p>
            <a:pPr marL="0" indent="0">
              <a:buNone/>
            </a:pPr>
            <a:r>
              <a:rPr lang="en-GB" sz="1600" b="1" dirty="0" err="1"/>
              <a:t>Obrněnky</a:t>
            </a:r>
            <a:r>
              <a:rPr lang="en-GB" sz="1600" dirty="0"/>
              <a:t> (</a:t>
            </a:r>
            <a:r>
              <a:rPr lang="en-GB" sz="1600" dirty="0" err="1"/>
              <a:t>Dinophyta</a:t>
            </a:r>
            <a:r>
              <a:rPr lang="en-GB" sz="1600" dirty="0"/>
              <a:t>, </a:t>
            </a:r>
            <a:r>
              <a:rPr lang="en-GB" sz="1600" dirty="0" err="1" smtClean="0"/>
              <a:t>Dinoflagellata</a:t>
            </a:r>
            <a:r>
              <a:rPr lang="cs-CZ" sz="1600" dirty="0" smtClean="0"/>
              <a:t>)</a:t>
            </a:r>
          </a:p>
          <a:p>
            <a:r>
              <a:rPr lang="en-GB" sz="1600" dirty="0" err="1" smtClean="0"/>
              <a:t>ve</a:t>
            </a:r>
            <a:r>
              <a:rPr lang="en-GB" sz="1600" dirty="0" smtClean="0"/>
              <a:t> </a:t>
            </a:r>
            <a:r>
              <a:rPr lang="en-GB" sz="1600" dirty="0" err="1"/>
              <a:t>vodách</a:t>
            </a:r>
            <a:r>
              <a:rPr lang="en-GB" sz="1600" dirty="0"/>
              <a:t> </a:t>
            </a:r>
            <a:r>
              <a:rPr lang="en-GB" sz="1600" dirty="0" err="1"/>
              <a:t>jak</a:t>
            </a:r>
            <a:r>
              <a:rPr lang="en-GB" sz="1600" dirty="0"/>
              <a:t> </a:t>
            </a:r>
            <a:r>
              <a:rPr lang="en-GB" sz="1600" dirty="0" err="1"/>
              <a:t>sladkovodních</a:t>
            </a:r>
            <a:r>
              <a:rPr lang="en-GB" sz="1600" dirty="0"/>
              <a:t>, </a:t>
            </a:r>
            <a:r>
              <a:rPr lang="en-GB" sz="1600" dirty="0" err="1"/>
              <a:t>tak</a:t>
            </a:r>
            <a:r>
              <a:rPr lang="en-GB" sz="1600" dirty="0"/>
              <a:t> </a:t>
            </a:r>
            <a:r>
              <a:rPr lang="en-GB" sz="1600" dirty="0" err="1"/>
              <a:t>i</a:t>
            </a:r>
            <a:r>
              <a:rPr lang="en-GB" sz="1600" dirty="0"/>
              <a:t> </a:t>
            </a:r>
            <a:r>
              <a:rPr lang="en-GB" sz="1600" dirty="0" err="1"/>
              <a:t>brakických</a:t>
            </a:r>
            <a:r>
              <a:rPr lang="en-GB" sz="1600" dirty="0"/>
              <a:t> a </a:t>
            </a:r>
            <a:r>
              <a:rPr lang="en-GB" sz="1600" dirty="0" err="1" smtClean="0"/>
              <a:t>mořských</a:t>
            </a:r>
            <a:endParaRPr lang="en-GB" sz="1600" dirty="0"/>
          </a:p>
          <a:p>
            <a:r>
              <a:rPr lang="en-GB" sz="1600" dirty="0" err="1" smtClean="0"/>
              <a:t>mixotrofní</a:t>
            </a:r>
            <a:r>
              <a:rPr lang="en-GB" sz="1600" dirty="0" smtClean="0"/>
              <a:t> </a:t>
            </a:r>
            <a:r>
              <a:rPr lang="en-GB" sz="1600" dirty="0" err="1"/>
              <a:t>organismy</a:t>
            </a:r>
            <a:r>
              <a:rPr lang="en-GB" sz="1600" dirty="0"/>
              <a:t> </a:t>
            </a:r>
            <a:r>
              <a:rPr lang="en-GB" sz="1600" dirty="0" smtClean="0"/>
              <a:t>(</a:t>
            </a:r>
            <a:r>
              <a:rPr lang="en-GB" sz="1600" dirty="0" err="1" smtClean="0"/>
              <a:t>i</a:t>
            </a:r>
            <a:r>
              <a:rPr lang="en-GB" sz="1600" dirty="0" smtClean="0"/>
              <a:t> </a:t>
            </a:r>
            <a:r>
              <a:rPr lang="en-GB" sz="1600" dirty="0" err="1"/>
              <a:t>obligátní</a:t>
            </a:r>
            <a:r>
              <a:rPr lang="en-GB" sz="1600" dirty="0"/>
              <a:t> </a:t>
            </a:r>
            <a:r>
              <a:rPr lang="en-GB" sz="1600" dirty="0" err="1"/>
              <a:t>heterotrofy</a:t>
            </a:r>
            <a:r>
              <a:rPr lang="en-GB" sz="1600" dirty="0"/>
              <a:t>), </a:t>
            </a:r>
            <a:r>
              <a:rPr lang="en-GB" sz="1600" dirty="0" err="1"/>
              <a:t>které</a:t>
            </a:r>
            <a:r>
              <a:rPr lang="en-GB" sz="1600" dirty="0"/>
              <a:t> </a:t>
            </a:r>
            <a:r>
              <a:rPr lang="en-GB" sz="1600" dirty="0" err="1"/>
              <a:t>mají</a:t>
            </a:r>
            <a:r>
              <a:rPr lang="en-GB" sz="1600" dirty="0"/>
              <a:t> </a:t>
            </a:r>
            <a:r>
              <a:rPr lang="en-GB" sz="1600" dirty="0" err="1"/>
              <a:t>chloroplasty</a:t>
            </a:r>
            <a:r>
              <a:rPr lang="en-GB" sz="1600" dirty="0"/>
              <a:t> </a:t>
            </a:r>
            <a:r>
              <a:rPr lang="en-GB" sz="1600" dirty="0" err="1"/>
              <a:t>získané</a:t>
            </a:r>
            <a:r>
              <a:rPr lang="en-GB" sz="1600" dirty="0"/>
              <a:t> </a:t>
            </a:r>
            <a:r>
              <a:rPr lang="en-GB" sz="1600" dirty="0" err="1"/>
              <a:t>sekundární</a:t>
            </a:r>
            <a:r>
              <a:rPr lang="en-GB" sz="1600" dirty="0"/>
              <a:t> </a:t>
            </a:r>
            <a:r>
              <a:rPr lang="en-GB" sz="1600" dirty="0" err="1"/>
              <a:t>či</a:t>
            </a:r>
            <a:r>
              <a:rPr lang="en-GB" sz="1600" dirty="0"/>
              <a:t> </a:t>
            </a:r>
            <a:r>
              <a:rPr lang="en-GB" sz="1600" dirty="0" err="1"/>
              <a:t>terciární</a:t>
            </a:r>
            <a:r>
              <a:rPr lang="en-GB" sz="1600" dirty="0"/>
              <a:t> </a:t>
            </a:r>
            <a:r>
              <a:rPr lang="en-GB" sz="1600" dirty="0" err="1"/>
              <a:t>endosymbiózou</a:t>
            </a:r>
            <a:r>
              <a:rPr lang="en-GB" sz="1600" dirty="0"/>
              <a:t>, </a:t>
            </a:r>
            <a:r>
              <a:rPr lang="en-GB" sz="1600" dirty="0" err="1"/>
              <a:t>někdy</a:t>
            </a:r>
            <a:r>
              <a:rPr lang="en-GB" sz="1600" dirty="0"/>
              <a:t> </a:t>
            </a:r>
            <a:r>
              <a:rPr lang="en-GB" sz="1600" dirty="0" err="1"/>
              <a:t>mají</a:t>
            </a:r>
            <a:r>
              <a:rPr lang="en-GB" sz="1600" dirty="0"/>
              <a:t> </a:t>
            </a:r>
            <a:r>
              <a:rPr lang="en-GB" sz="1600" dirty="0" err="1" smtClean="0"/>
              <a:t>kleptoplastidy</a:t>
            </a:r>
            <a:endParaRPr lang="cs-CZ" sz="1600" dirty="0" smtClean="0"/>
          </a:p>
          <a:p>
            <a:r>
              <a:rPr lang="en-GB" sz="1600" dirty="0" err="1" smtClean="0"/>
              <a:t>schránky</a:t>
            </a:r>
            <a:r>
              <a:rPr lang="en-GB" sz="1600" dirty="0" smtClean="0"/>
              <a:t> </a:t>
            </a:r>
            <a:r>
              <a:rPr lang="en-GB" sz="1600" dirty="0" err="1"/>
              <a:t>tvořené</a:t>
            </a:r>
            <a:r>
              <a:rPr lang="en-GB" sz="1600" dirty="0"/>
              <a:t> </a:t>
            </a:r>
            <a:r>
              <a:rPr lang="en-GB" sz="1600" dirty="0" err="1"/>
              <a:t>celulózovými</a:t>
            </a:r>
            <a:r>
              <a:rPr lang="en-GB" sz="1600" dirty="0"/>
              <a:t> </a:t>
            </a:r>
            <a:r>
              <a:rPr lang="en-GB" sz="1600" dirty="0" err="1" smtClean="0"/>
              <a:t>destičkam</a:t>
            </a:r>
            <a:endParaRPr lang="cs-CZ" sz="1600" dirty="0" smtClean="0"/>
          </a:p>
          <a:p>
            <a:r>
              <a:rPr lang="cs-CZ" sz="1600" dirty="0"/>
              <a:t>r</a:t>
            </a:r>
            <a:r>
              <a:rPr lang="en-GB" sz="1600" dirty="0" err="1" smtClean="0"/>
              <a:t>ozmnožují</a:t>
            </a:r>
            <a:r>
              <a:rPr lang="en-GB" sz="1600" dirty="0" smtClean="0"/>
              <a:t> </a:t>
            </a:r>
            <a:r>
              <a:rPr lang="en-GB" sz="1600" dirty="0"/>
              <a:t>se </a:t>
            </a:r>
            <a:r>
              <a:rPr lang="en-GB" sz="1600" dirty="0" err="1"/>
              <a:t>pohlavně</a:t>
            </a:r>
            <a:r>
              <a:rPr lang="en-GB" sz="1600" dirty="0"/>
              <a:t> </a:t>
            </a:r>
            <a:r>
              <a:rPr lang="en-GB" sz="1600" dirty="0" err="1"/>
              <a:t>i</a:t>
            </a:r>
            <a:r>
              <a:rPr lang="en-GB" sz="1600" dirty="0"/>
              <a:t> </a:t>
            </a:r>
            <a:r>
              <a:rPr lang="en-GB" sz="1600" dirty="0" err="1"/>
              <a:t>nepohlavně</a:t>
            </a:r>
            <a:r>
              <a:rPr lang="en-GB" sz="1600" dirty="0"/>
              <a:t>, </a:t>
            </a:r>
            <a:r>
              <a:rPr lang="en-GB" sz="1600" dirty="0" err="1"/>
              <a:t>mají</a:t>
            </a:r>
            <a:r>
              <a:rPr lang="en-GB" sz="1600" dirty="0"/>
              <a:t> </a:t>
            </a:r>
            <a:r>
              <a:rPr lang="en-GB" sz="1600" dirty="0" err="1"/>
              <a:t>složité</a:t>
            </a:r>
            <a:r>
              <a:rPr lang="en-GB" sz="1600" dirty="0"/>
              <a:t> </a:t>
            </a:r>
            <a:r>
              <a:rPr lang="en-GB" sz="1600" dirty="0" err="1"/>
              <a:t>buněčné</a:t>
            </a:r>
            <a:r>
              <a:rPr lang="en-GB" sz="1600" dirty="0"/>
              <a:t> </a:t>
            </a:r>
            <a:r>
              <a:rPr lang="en-GB" sz="1600" dirty="0" err="1" smtClean="0"/>
              <a:t>cykly</a:t>
            </a:r>
            <a:endParaRPr lang="cs-CZ" sz="1600" dirty="0" smtClean="0"/>
          </a:p>
          <a:p>
            <a:r>
              <a:rPr lang="cs-CZ" sz="1600" dirty="0"/>
              <a:t>e</a:t>
            </a:r>
            <a:r>
              <a:rPr lang="en-GB" sz="1600" dirty="0" err="1" smtClean="0"/>
              <a:t>volučně</a:t>
            </a:r>
            <a:r>
              <a:rPr lang="en-GB" sz="1600" dirty="0" smtClean="0"/>
              <a:t> </a:t>
            </a:r>
            <a:r>
              <a:rPr lang="en-GB" sz="1600" dirty="0" err="1"/>
              <a:t>jsou</a:t>
            </a:r>
            <a:r>
              <a:rPr lang="en-GB" sz="1600" dirty="0"/>
              <a:t> </a:t>
            </a:r>
            <a:r>
              <a:rPr lang="en-GB" sz="1600" dirty="0" err="1"/>
              <a:t>významní</a:t>
            </a:r>
            <a:r>
              <a:rPr lang="en-GB" sz="1600" dirty="0"/>
              <a:t> </a:t>
            </a:r>
            <a:r>
              <a:rPr lang="en-GB" sz="1600" dirty="0" err="1"/>
              <a:t>stavbou</a:t>
            </a:r>
            <a:r>
              <a:rPr lang="en-GB" sz="1600" dirty="0"/>
              <a:t> </a:t>
            </a:r>
            <a:r>
              <a:rPr lang="en-GB" sz="1600" dirty="0" err="1"/>
              <a:t>svého</a:t>
            </a:r>
            <a:r>
              <a:rPr lang="en-GB" sz="1600" dirty="0"/>
              <a:t> </a:t>
            </a:r>
            <a:r>
              <a:rPr lang="en-GB" sz="1600" dirty="0" err="1"/>
              <a:t>jádra</a:t>
            </a:r>
            <a:r>
              <a:rPr lang="en-GB" sz="1600" dirty="0"/>
              <a:t> a </a:t>
            </a:r>
            <a:r>
              <a:rPr lang="en-GB" sz="1600" dirty="0" err="1"/>
              <a:t>specifickými</a:t>
            </a:r>
            <a:r>
              <a:rPr lang="en-GB" sz="1600" dirty="0"/>
              <a:t> </a:t>
            </a:r>
            <a:r>
              <a:rPr lang="en-GB" sz="1600" dirty="0" err="1"/>
              <a:t>organelami</a:t>
            </a:r>
            <a:r>
              <a:rPr lang="en-GB" sz="1600" dirty="0"/>
              <a:t>, </a:t>
            </a:r>
            <a:r>
              <a:rPr lang="en-GB" sz="1600" dirty="0" err="1"/>
              <a:t>ekologicky</a:t>
            </a:r>
            <a:r>
              <a:rPr lang="en-GB" sz="1600" dirty="0"/>
              <a:t> </a:t>
            </a:r>
            <a:r>
              <a:rPr lang="en-GB" sz="1600" dirty="0" err="1"/>
              <a:t>tím</a:t>
            </a:r>
            <a:r>
              <a:rPr lang="en-GB" sz="1600" dirty="0"/>
              <a:t>, </a:t>
            </a:r>
            <a:r>
              <a:rPr lang="en-GB" sz="1600" dirty="0" err="1"/>
              <a:t>že</a:t>
            </a:r>
            <a:r>
              <a:rPr lang="en-GB" sz="1600" dirty="0"/>
              <a:t> je </a:t>
            </a:r>
            <a:r>
              <a:rPr lang="en-GB" sz="1600" dirty="0" err="1"/>
              <a:t>mezi</a:t>
            </a:r>
            <a:r>
              <a:rPr lang="en-GB" sz="1600" dirty="0"/>
              <a:t> </a:t>
            </a:r>
            <a:r>
              <a:rPr lang="en-GB" sz="1600" dirty="0" err="1"/>
              <a:t>nimi</a:t>
            </a:r>
            <a:r>
              <a:rPr lang="en-GB" sz="1600" dirty="0"/>
              <a:t> </a:t>
            </a:r>
            <a:r>
              <a:rPr lang="en-GB" sz="1600" dirty="0" err="1"/>
              <a:t>mnoho</a:t>
            </a:r>
            <a:r>
              <a:rPr lang="en-GB" sz="1600" dirty="0"/>
              <a:t> </a:t>
            </a:r>
            <a:r>
              <a:rPr lang="en-GB" sz="1600" dirty="0" err="1"/>
              <a:t>toxických</a:t>
            </a:r>
            <a:r>
              <a:rPr lang="en-GB" sz="1600" dirty="0"/>
              <a:t> </a:t>
            </a:r>
            <a:r>
              <a:rPr lang="en-GB" sz="1600" dirty="0" err="1"/>
              <a:t>druhů</a:t>
            </a:r>
            <a:r>
              <a:rPr lang="en-GB" sz="1600" dirty="0"/>
              <a:t>.</a:t>
            </a:r>
          </a:p>
          <a:p>
            <a:r>
              <a:rPr lang="en-GB" sz="1600" dirty="0" err="1" smtClean="0"/>
              <a:t>Dynokaryon</a:t>
            </a:r>
            <a:r>
              <a:rPr lang="cs-CZ" sz="1600" dirty="0" smtClean="0"/>
              <a:t>- </a:t>
            </a:r>
            <a:r>
              <a:rPr lang="en-GB" sz="1600" dirty="0" smtClean="0"/>
              <a:t> </a:t>
            </a:r>
            <a:r>
              <a:rPr lang="en-GB" sz="1600" dirty="0" err="1"/>
              <a:t>většinou</a:t>
            </a:r>
            <a:r>
              <a:rPr lang="en-GB" sz="1600" dirty="0"/>
              <a:t> </a:t>
            </a:r>
            <a:r>
              <a:rPr lang="en-GB" sz="1600" dirty="0" err="1"/>
              <a:t>kondenzované</a:t>
            </a:r>
            <a:r>
              <a:rPr lang="en-GB" sz="1600" dirty="0"/>
              <a:t> </a:t>
            </a:r>
            <a:r>
              <a:rPr lang="en-GB" sz="1600" dirty="0" err="1"/>
              <a:t>chromosomy</a:t>
            </a:r>
            <a:r>
              <a:rPr lang="en-GB" sz="1600" dirty="0"/>
              <a:t> (</a:t>
            </a:r>
            <a:r>
              <a:rPr lang="en-GB" sz="1600" dirty="0" err="1"/>
              <a:t>stočené</a:t>
            </a:r>
            <a:r>
              <a:rPr lang="en-GB" sz="1600" dirty="0"/>
              <a:t> </a:t>
            </a:r>
            <a:r>
              <a:rPr lang="en-GB" sz="1600" dirty="0" err="1"/>
              <a:t>jako</a:t>
            </a:r>
            <a:r>
              <a:rPr lang="en-GB" sz="1600" dirty="0"/>
              <a:t> by </a:t>
            </a:r>
            <a:r>
              <a:rPr lang="en-GB" sz="1600" dirty="0" err="1"/>
              <a:t>před</a:t>
            </a:r>
            <a:r>
              <a:rPr lang="en-GB" sz="1600" dirty="0"/>
              <a:t> </a:t>
            </a:r>
            <a:r>
              <a:rPr lang="en-GB" sz="1600" dirty="0" err="1" smtClean="0"/>
              <a:t>mitózou</a:t>
            </a:r>
            <a:r>
              <a:rPr lang="cs-CZ" sz="1600" dirty="0" smtClean="0"/>
              <a:t>)</a:t>
            </a:r>
            <a:r>
              <a:rPr lang="en-GB" sz="1600" dirty="0" smtClean="0"/>
              <a:t> </a:t>
            </a:r>
            <a:r>
              <a:rPr lang="en-GB" sz="1600" dirty="0" err="1" smtClean="0"/>
              <a:t>neobsahuje</a:t>
            </a:r>
            <a:r>
              <a:rPr lang="en-GB" sz="1600" dirty="0" smtClean="0"/>
              <a:t> </a:t>
            </a:r>
            <a:r>
              <a:rPr lang="en-GB" sz="1600" dirty="0" err="1"/>
              <a:t>histony</a:t>
            </a:r>
            <a:r>
              <a:rPr lang="en-GB" sz="1600" dirty="0"/>
              <a:t> </a:t>
            </a:r>
            <a:endParaRPr lang="cs-CZ" sz="1600" dirty="0" smtClean="0"/>
          </a:p>
          <a:p>
            <a:endParaRPr lang="cs-CZ" sz="1600" dirty="0" smtClean="0"/>
          </a:p>
          <a:p>
            <a:r>
              <a:rPr lang="en-GB" sz="1600" dirty="0" err="1" smtClean="0"/>
              <a:t>Zooxantella</a:t>
            </a:r>
            <a:r>
              <a:rPr lang="en-GB" sz="1600" dirty="0" smtClean="0"/>
              <a:t> </a:t>
            </a:r>
            <a:r>
              <a:rPr lang="en-GB" sz="1600" dirty="0"/>
              <a:t>a </a:t>
            </a:r>
            <a:r>
              <a:rPr lang="en-GB" sz="1600" dirty="0" err="1" smtClean="0"/>
              <a:t>Symbiodinium</a:t>
            </a:r>
            <a:r>
              <a:rPr lang="cs-CZ" sz="1600" dirty="0" smtClean="0"/>
              <a:t>-</a:t>
            </a:r>
            <a:r>
              <a:rPr lang="en-GB" sz="1600" dirty="0" err="1" smtClean="0"/>
              <a:t>symbiotických</a:t>
            </a:r>
            <a:r>
              <a:rPr lang="en-GB" sz="1600" dirty="0" smtClean="0"/>
              <a:t> </a:t>
            </a:r>
            <a:r>
              <a:rPr lang="en-GB" sz="1600" dirty="0" err="1"/>
              <a:t>interakcí</a:t>
            </a:r>
            <a:r>
              <a:rPr lang="en-GB" sz="1600" dirty="0"/>
              <a:t> s </a:t>
            </a:r>
            <a:r>
              <a:rPr lang="en-GB" sz="1600" dirty="0" err="1" smtClean="0"/>
              <a:t>mořskými</a:t>
            </a:r>
            <a:r>
              <a:rPr lang="en-GB" sz="1600" dirty="0" smtClean="0"/>
              <a:t> </a:t>
            </a:r>
            <a:r>
              <a:rPr lang="en-GB" sz="1600" dirty="0" err="1" smtClean="0"/>
              <a:t>bezobratlými</a:t>
            </a:r>
            <a:endParaRPr lang="cs-CZ" sz="1600" dirty="0" smtClean="0"/>
          </a:p>
          <a:p>
            <a:r>
              <a:rPr lang="en-GB" sz="1600" dirty="0" err="1" smtClean="0"/>
              <a:t>vnitro</a:t>
            </a:r>
            <a:r>
              <a:rPr lang="en-GB" sz="1600" dirty="0" smtClean="0"/>
              <a:t>- </a:t>
            </a:r>
            <a:r>
              <a:rPr lang="en-GB" sz="1600" dirty="0" err="1"/>
              <a:t>nebo</a:t>
            </a:r>
            <a:r>
              <a:rPr lang="en-GB" sz="1600" dirty="0"/>
              <a:t> </a:t>
            </a:r>
            <a:r>
              <a:rPr lang="en-GB" sz="1600" dirty="0" err="1"/>
              <a:t>mezibuněčnou</a:t>
            </a:r>
            <a:r>
              <a:rPr lang="en-GB" sz="1600" dirty="0"/>
              <a:t> </a:t>
            </a:r>
            <a:r>
              <a:rPr lang="en-GB" sz="1600" dirty="0" err="1" smtClean="0"/>
              <a:t>endosymbiózu</a:t>
            </a:r>
            <a:endParaRPr lang="cs-CZ" sz="1600" dirty="0"/>
          </a:p>
          <a:p>
            <a:r>
              <a:rPr lang="en-GB" sz="1600" dirty="0" smtClean="0"/>
              <a:t> </a:t>
            </a:r>
            <a:r>
              <a:rPr lang="en-GB" sz="1600" dirty="0" err="1" smtClean="0"/>
              <a:t>korálové</a:t>
            </a:r>
            <a:r>
              <a:rPr lang="en-GB" sz="1600" dirty="0" smtClean="0"/>
              <a:t> </a:t>
            </a:r>
            <a:r>
              <a:rPr lang="en-GB" sz="1600" dirty="0" err="1" smtClean="0"/>
              <a:t>polypy</a:t>
            </a:r>
            <a:r>
              <a:rPr lang="cs-CZ" sz="1600" dirty="0"/>
              <a:t> </a:t>
            </a:r>
            <a:r>
              <a:rPr lang="cs-CZ" sz="1600" dirty="0" smtClean="0"/>
              <a:t>-</a:t>
            </a:r>
            <a:r>
              <a:rPr lang="en-GB" sz="1600" dirty="0" err="1" smtClean="0"/>
              <a:t>zooxantely</a:t>
            </a:r>
            <a:r>
              <a:rPr lang="en-GB" sz="1600" dirty="0" smtClean="0"/>
              <a:t> </a:t>
            </a:r>
            <a:r>
              <a:rPr lang="en-GB" sz="1600" dirty="0" err="1"/>
              <a:t>hlavním</a:t>
            </a:r>
            <a:r>
              <a:rPr lang="en-GB" sz="1600" dirty="0"/>
              <a:t> </a:t>
            </a:r>
            <a:r>
              <a:rPr lang="en-GB" sz="1600" dirty="0" err="1"/>
              <a:t>zdrojem</a:t>
            </a:r>
            <a:r>
              <a:rPr lang="en-GB" sz="1600" dirty="0"/>
              <a:t> </a:t>
            </a:r>
            <a:r>
              <a:rPr lang="en-GB" sz="1600" dirty="0" err="1" smtClean="0"/>
              <a:t>živin</a:t>
            </a:r>
            <a:r>
              <a:rPr lang="en-GB" sz="1600" dirty="0" smtClean="0"/>
              <a:t> </a:t>
            </a:r>
            <a:r>
              <a:rPr lang="cs-CZ" sz="1600" dirty="0" smtClean="0"/>
              <a:t>(</a:t>
            </a:r>
            <a:r>
              <a:rPr lang="en-GB" sz="1600" dirty="0" err="1" smtClean="0"/>
              <a:t>poskytují</a:t>
            </a:r>
            <a:r>
              <a:rPr lang="en-GB" sz="1600" dirty="0" smtClean="0"/>
              <a:t> </a:t>
            </a:r>
            <a:r>
              <a:rPr lang="en-GB" sz="1600" dirty="0" err="1" smtClean="0"/>
              <a:t>hostitel</a:t>
            </a:r>
            <a:r>
              <a:rPr lang="cs-CZ" sz="1600" dirty="0" smtClean="0"/>
              <a:t>i </a:t>
            </a:r>
            <a:r>
              <a:rPr lang="en-GB" sz="1600" dirty="0" err="1" smtClean="0"/>
              <a:t>více</a:t>
            </a:r>
            <a:r>
              <a:rPr lang="en-GB" sz="1600" dirty="0" smtClean="0"/>
              <a:t> </a:t>
            </a:r>
            <a:r>
              <a:rPr lang="en-GB" sz="1600" dirty="0" err="1"/>
              <a:t>než</a:t>
            </a:r>
            <a:r>
              <a:rPr lang="en-GB" sz="1600" dirty="0"/>
              <a:t> 50% </a:t>
            </a:r>
            <a:r>
              <a:rPr lang="en-GB" sz="1600" dirty="0" err="1"/>
              <a:t>fotosyntetických</a:t>
            </a:r>
            <a:r>
              <a:rPr lang="en-GB" sz="1600" dirty="0"/>
              <a:t> </a:t>
            </a:r>
            <a:r>
              <a:rPr lang="en-GB" sz="1600" dirty="0" err="1" smtClean="0"/>
              <a:t>produktů</a:t>
            </a:r>
            <a:r>
              <a:rPr lang="cs-CZ" sz="1600" dirty="0" smtClean="0"/>
              <a:t>)</a:t>
            </a:r>
          </a:p>
          <a:p>
            <a:r>
              <a:rPr lang="en-GB" sz="1600" dirty="0" err="1" smtClean="0"/>
              <a:t>dohromady</a:t>
            </a:r>
            <a:r>
              <a:rPr lang="en-GB" sz="1600" dirty="0" smtClean="0"/>
              <a:t> </a:t>
            </a:r>
            <a:r>
              <a:rPr lang="en-GB" sz="1600" dirty="0" err="1"/>
              <a:t>velice</a:t>
            </a:r>
            <a:r>
              <a:rPr lang="en-GB" sz="1600" dirty="0"/>
              <a:t> </a:t>
            </a:r>
            <a:r>
              <a:rPr lang="en-GB" sz="1600" dirty="0" err="1"/>
              <a:t>citlivý</a:t>
            </a:r>
            <a:r>
              <a:rPr lang="en-GB" sz="1600" dirty="0"/>
              <a:t> </a:t>
            </a:r>
            <a:r>
              <a:rPr lang="en-GB" sz="1600" dirty="0" err="1"/>
              <a:t>organismus</a:t>
            </a:r>
            <a:r>
              <a:rPr lang="en-GB" sz="1600" dirty="0"/>
              <a:t> k </a:t>
            </a:r>
            <a:r>
              <a:rPr lang="en-GB" sz="1600" dirty="0" err="1"/>
              <a:t>vnějším</a:t>
            </a:r>
            <a:r>
              <a:rPr lang="en-GB" sz="1600" dirty="0"/>
              <a:t> </a:t>
            </a:r>
            <a:r>
              <a:rPr lang="en-GB" sz="1600" dirty="0" err="1" smtClean="0"/>
              <a:t>podmínkám</a:t>
            </a:r>
            <a:r>
              <a:rPr lang="cs-CZ" sz="1600" dirty="0"/>
              <a:t>- </a:t>
            </a:r>
            <a:r>
              <a:rPr lang="cs-CZ" sz="1600" dirty="0" smtClean="0"/>
              <a:t>dnes </a:t>
            </a:r>
            <a:r>
              <a:rPr lang="cs-CZ" sz="1600" dirty="0"/>
              <a:t>patří k ohroženým druhům tvoří </a:t>
            </a:r>
            <a:endParaRPr lang="en-GB" sz="1600" dirty="0"/>
          </a:p>
          <a:p>
            <a:endParaRPr lang="en-GB" sz="19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5025658"/>
            <a:ext cx="2923802" cy="167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085" y="5025658"/>
            <a:ext cx="1500813" cy="164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6145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nímek 938a"/>
          <p:cNvPicPr>
            <a:picLocks noChangeAspect="1" noChangeArrowheads="1"/>
          </p:cNvPicPr>
          <p:nvPr/>
        </p:nvPicPr>
        <p:blipFill>
          <a:blip r:embed="rId2">
            <a:extLst>
              <a:ext uri="{28A0092B-C50C-407E-A947-70E740481C1C}">
                <a14:useLocalDpi xmlns:a14="http://schemas.microsoft.com/office/drawing/2010/main" val="0"/>
              </a:ext>
            </a:extLst>
          </a:blip>
          <a:srcRect t="52728" r="49281" b="14844"/>
          <a:stretch>
            <a:fillRect/>
          </a:stretch>
        </p:blipFill>
        <p:spPr bwMode="auto">
          <a:xfrm>
            <a:off x="395288" y="4508500"/>
            <a:ext cx="30241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Snímek 938b"/>
          <p:cNvPicPr>
            <a:picLocks noChangeAspect="1" noChangeArrowheads="1"/>
          </p:cNvPicPr>
          <p:nvPr/>
        </p:nvPicPr>
        <p:blipFill>
          <a:blip r:embed="rId3">
            <a:extLst>
              <a:ext uri="{28A0092B-C50C-407E-A947-70E740481C1C}">
                <a14:useLocalDpi xmlns:a14="http://schemas.microsoft.com/office/drawing/2010/main" val="0"/>
              </a:ext>
            </a:extLst>
          </a:blip>
          <a:srcRect l="25578" t="9387" b="4849"/>
          <a:stretch>
            <a:fillRect/>
          </a:stretch>
        </p:blipFill>
        <p:spPr bwMode="auto">
          <a:xfrm>
            <a:off x="6659563" y="1125538"/>
            <a:ext cx="19907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Snímek 938a"/>
          <p:cNvPicPr>
            <a:picLocks noChangeAspect="1" noChangeArrowheads="1"/>
          </p:cNvPicPr>
          <p:nvPr/>
        </p:nvPicPr>
        <p:blipFill>
          <a:blip r:embed="rId2">
            <a:extLst>
              <a:ext uri="{28A0092B-C50C-407E-A947-70E740481C1C}">
                <a14:useLocalDpi xmlns:a14="http://schemas.microsoft.com/office/drawing/2010/main" val="0"/>
              </a:ext>
            </a:extLst>
          </a:blip>
          <a:srcRect l="53142" t="6766" r="21512" b="51326"/>
          <a:stretch>
            <a:fillRect/>
          </a:stretch>
        </p:blipFill>
        <p:spPr bwMode="auto">
          <a:xfrm>
            <a:off x="4156075" y="908050"/>
            <a:ext cx="19986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Snímek 938a"/>
          <p:cNvPicPr>
            <a:picLocks noChangeAspect="1" noChangeArrowheads="1"/>
          </p:cNvPicPr>
          <p:nvPr/>
        </p:nvPicPr>
        <p:blipFill>
          <a:blip r:embed="rId2">
            <a:extLst>
              <a:ext uri="{28A0092B-C50C-407E-A947-70E740481C1C}">
                <a14:useLocalDpi xmlns:a14="http://schemas.microsoft.com/office/drawing/2010/main" val="0"/>
              </a:ext>
            </a:extLst>
          </a:blip>
          <a:srcRect l="32588" t="24323" r="50505" b="47272"/>
          <a:stretch>
            <a:fillRect/>
          </a:stretch>
        </p:blipFill>
        <p:spPr bwMode="auto">
          <a:xfrm>
            <a:off x="2627313" y="28527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Snímek 938a"/>
          <p:cNvPicPr>
            <a:picLocks noChangeAspect="1" noChangeArrowheads="1"/>
          </p:cNvPicPr>
          <p:nvPr/>
        </p:nvPicPr>
        <p:blipFill>
          <a:blip r:embed="rId2">
            <a:extLst>
              <a:ext uri="{28A0092B-C50C-407E-A947-70E740481C1C}">
                <a14:useLocalDpi xmlns:a14="http://schemas.microsoft.com/office/drawing/2010/main" val="0"/>
              </a:ext>
            </a:extLst>
          </a:blip>
          <a:srcRect l="4819" t="8107" r="68610" b="51326"/>
          <a:stretch>
            <a:fillRect/>
          </a:stretch>
        </p:blipFill>
        <p:spPr bwMode="auto">
          <a:xfrm>
            <a:off x="539750" y="2133600"/>
            <a:ext cx="15843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548680"/>
            <a:ext cx="3904555" cy="369332"/>
          </a:xfrm>
          <a:prstGeom prst="rect">
            <a:avLst/>
          </a:prstGeom>
          <a:noFill/>
        </p:spPr>
        <p:txBody>
          <a:bodyPr wrap="square" rtlCol="0">
            <a:spAutoFit/>
          </a:bodyPr>
          <a:lstStyle/>
          <a:p>
            <a:r>
              <a:rPr lang="cs-CZ" dirty="0" smtClean="0">
                <a:solidFill>
                  <a:prstClr val="black"/>
                </a:solidFill>
              </a:rPr>
              <a:t>Obrněnky</a:t>
            </a:r>
            <a:endParaRPr lang="en-GB" dirty="0">
              <a:solidFill>
                <a:prstClr val="black"/>
              </a:solidFill>
            </a:endParaRPr>
          </a:p>
        </p:txBody>
      </p:sp>
    </p:spTree>
    <p:extLst>
      <p:ext uri="{BB962C8B-B14F-4D97-AF65-F5344CB8AC3E}">
        <p14:creationId xmlns:p14="http://schemas.microsoft.com/office/powerpoint/2010/main" val="3152348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73740" b="5461"/>
          <a:stretch>
            <a:fillRect/>
          </a:stretch>
        </p:blipFill>
        <p:spPr bwMode="auto">
          <a:xfrm>
            <a:off x="3995738" y="404813"/>
            <a:ext cx="27765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Snímek 935c"/>
          <p:cNvPicPr>
            <a:picLocks noChangeAspect="1" noChangeArrowheads="1"/>
          </p:cNvPicPr>
          <p:nvPr/>
        </p:nvPicPr>
        <p:blipFill>
          <a:blip r:embed="rId3">
            <a:extLst>
              <a:ext uri="{28A0092B-C50C-407E-A947-70E740481C1C}">
                <a14:useLocalDpi xmlns:a14="http://schemas.microsoft.com/office/drawing/2010/main" val="0"/>
              </a:ext>
            </a:extLst>
          </a:blip>
          <a:srcRect b="71503"/>
          <a:stretch>
            <a:fillRect/>
          </a:stretch>
        </p:blipFill>
        <p:spPr bwMode="auto">
          <a:xfrm>
            <a:off x="2987675" y="5805488"/>
            <a:ext cx="5600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Snímek 935c"/>
          <p:cNvPicPr>
            <a:picLocks noChangeAspect="1" noChangeArrowheads="1"/>
          </p:cNvPicPr>
          <p:nvPr/>
        </p:nvPicPr>
        <p:blipFill>
          <a:blip r:embed="rId3">
            <a:extLst>
              <a:ext uri="{28A0092B-C50C-407E-A947-70E740481C1C}">
                <a14:useLocalDpi xmlns:a14="http://schemas.microsoft.com/office/drawing/2010/main" val="0"/>
              </a:ext>
            </a:extLst>
          </a:blip>
          <a:srcRect l="67168" t="9328" r="4005" b="7005"/>
          <a:stretch>
            <a:fillRect/>
          </a:stretch>
        </p:blipFill>
        <p:spPr bwMode="auto">
          <a:xfrm>
            <a:off x="6300788" y="2852738"/>
            <a:ext cx="26003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Snímek 935b"/>
          <p:cNvPicPr>
            <a:picLocks noChangeAspect="1" noChangeArrowheads="1"/>
          </p:cNvPicPr>
          <p:nvPr/>
        </p:nvPicPr>
        <p:blipFill>
          <a:blip r:embed="rId2">
            <a:extLst>
              <a:ext uri="{28A0092B-C50C-407E-A947-70E740481C1C}">
                <a14:useLocalDpi xmlns:a14="http://schemas.microsoft.com/office/drawing/2010/main" val="0"/>
              </a:ext>
            </a:extLst>
          </a:blip>
          <a:srcRect l="6262" t="49146" r="68579" b="26260"/>
          <a:stretch>
            <a:fillRect/>
          </a:stretch>
        </p:blipFill>
        <p:spPr bwMode="auto">
          <a:xfrm>
            <a:off x="468313" y="620713"/>
            <a:ext cx="2017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nímek 935b"/>
          <p:cNvPicPr>
            <a:picLocks noChangeAspect="1" noChangeArrowheads="1"/>
          </p:cNvPicPr>
          <p:nvPr/>
        </p:nvPicPr>
        <p:blipFill>
          <a:blip r:embed="rId2">
            <a:extLst>
              <a:ext uri="{28A0092B-C50C-407E-A947-70E740481C1C}">
                <a14:useLocalDpi xmlns:a14="http://schemas.microsoft.com/office/drawing/2010/main" val="0"/>
              </a:ext>
            </a:extLst>
          </a:blip>
          <a:srcRect l="2493" t="71864" r="48462"/>
          <a:stretch>
            <a:fillRect/>
          </a:stretch>
        </p:blipFill>
        <p:spPr bwMode="auto">
          <a:xfrm>
            <a:off x="395288" y="3284538"/>
            <a:ext cx="280987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nímek 935b"/>
          <p:cNvPicPr>
            <a:picLocks noChangeAspect="1" noChangeArrowheads="1"/>
          </p:cNvPicPr>
          <p:nvPr/>
        </p:nvPicPr>
        <p:blipFill>
          <a:blip r:embed="rId2">
            <a:extLst>
              <a:ext uri="{28A0092B-C50C-407E-A947-70E740481C1C}">
                <a14:useLocalDpi xmlns:a14="http://schemas.microsoft.com/office/drawing/2010/main" val="0"/>
              </a:ext>
            </a:extLst>
          </a:blip>
          <a:srcRect l="7536" t="5669" r="50983" b="52730"/>
          <a:stretch>
            <a:fillRect/>
          </a:stretch>
        </p:blipFill>
        <p:spPr bwMode="auto">
          <a:xfrm>
            <a:off x="827088" y="1700213"/>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8"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49681" r="22084" b="26260"/>
          <a:stretch>
            <a:fillRect/>
          </a:stretch>
        </p:blipFill>
        <p:spPr bwMode="auto">
          <a:xfrm>
            <a:off x="3924300" y="1196975"/>
            <a:ext cx="23764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Picture 9" descr="Snímek 935b"/>
          <p:cNvPicPr>
            <a:picLocks noChangeAspect="1" noChangeArrowheads="1"/>
          </p:cNvPicPr>
          <p:nvPr/>
        </p:nvPicPr>
        <p:blipFill>
          <a:blip r:embed="rId2">
            <a:extLst>
              <a:ext uri="{28A0092B-C50C-407E-A947-70E740481C1C}">
                <a14:useLocalDpi xmlns:a14="http://schemas.microsoft.com/office/drawing/2010/main" val="0"/>
              </a:ext>
            </a:extLst>
          </a:blip>
          <a:srcRect l="52785" t="5669" r="4489" b="52730"/>
          <a:stretch>
            <a:fillRect/>
          </a:stretch>
        </p:blipFill>
        <p:spPr bwMode="auto">
          <a:xfrm>
            <a:off x="6156325" y="765175"/>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8313" y="116632"/>
            <a:ext cx="3383607" cy="369332"/>
          </a:xfrm>
          <a:prstGeom prst="rect">
            <a:avLst/>
          </a:prstGeom>
          <a:noFill/>
        </p:spPr>
        <p:txBody>
          <a:bodyPr wrap="square" rtlCol="0">
            <a:spAutoFit/>
          </a:bodyPr>
          <a:lstStyle/>
          <a:p>
            <a:r>
              <a:rPr lang="cs-CZ" dirty="0" smtClean="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16579873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nímek 923a"/>
          <p:cNvPicPr>
            <a:picLocks noChangeAspect="1" noChangeArrowheads="1"/>
          </p:cNvPicPr>
          <p:nvPr/>
        </p:nvPicPr>
        <p:blipFill>
          <a:blip r:embed="rId2">
            <a:extLst>
              <a:ext uri="{28A0092B-C50C-407E-A947-70E740481C1C}">
                <a14:useLocalDpi xmlns:a14="http://schemas.microsoft.com/office/drawing/2010/main" val="0"/>
              </a:ext>
            </a:extLst>
          </a:blip>
          <a:srcRect l="41212" t="45131"/>
          <a:stretch>
            <a:fillRect/>
          </a:stretch>
        </p:blipFill>
        <p:spPr bwMode="auto">
          <a:xfrm>
            <a:off x="395288" y="4076700"/>
            <a:ext cx="15398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Snímek 923b"/>
          <p:cNvPicPr>
            <a:picLocks noChangeAspect="1" noChangeArrowheads="1"/>
          </p:cNvPicPr>
          <p:nvPr/>
        </p:nvPicPr>
        <p:blipFill>
          <a:blip r:embed="rId3">
            <a:extLst>
              <a:ext uri="{28A0092B-C50C-407E-A947-70E740481C1C}">
                <a14:useLocalDpi xmlns:a14="http://schemas.microsoft.com/office/drawing/2010/main" val="0"/>
              </a:ext>
            </a:extLst>
          </a:blip>
          <a:srcRect l="63426" t="37407" r="9567" b="31960"/>
          <a:stretch>
            <a:fillRect/>
          </a:stretch>
        </p:blipFill>
        <p:spPr bwMode="auto">
          <a:xfrm>
            <a:off x="6948488" y="1340768"/>
            <a:ext cx="1611312" cy="2420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descr="Snímek 923c"/>
          <p:cNvPicPr>
            <a:picLocks noChangeAspect="1" noChangeArrowheads="1"/>
          </p:cNvPicPr>
          <p:nvPr/>
        </p:nvPicPr>
        <p:blipFill>
          <a:blip r:embed="rId4">
            <a:extLst>
              <a:ext uri="{28A0092B-C50C-407E-A947-70E740481C1C}">
                <a14:useLocalDpi xmlns:a14="http://schemas.microsoft.com/office/drawing/2010/main" val="0"/>
              </a:ext>
            </a:extLst>
          </a:blip>
          <a:srcRect l="989" t="16777" r="72716" b="10486"/>
          <a:stretch>
            <a:fillRect/>
          </a:stretch>
        </p:blipFill>
        <p:spPr bwMode="auto">
          <a:xfrm>
            <a:off x="2484438" y="3429000"/>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Snímek 923a"/>
          <p:cNvPicPr>
            <a:picLocks noChangeAspect="1" noChangeArrowheads="1"/>
          </p:cNvPicPr>
          <p:nvPr/>
        </p:nvPicPr>
        <p:blipFill>
          <a:blip r:embed="rId2">
            <a:extLst>
              <a:ext uri="{28A0092B-C50C-407E-A947-70E740481C1C}">
                <a14:useLocalDpi xmlns:a14="http://schemas.microsoft.com/office/drawing/2010/main" val="0"/>
              </a:ext>
            </a:extLst>
          </a:blip>
          <a:srcRect r="53273" b="45462"/>
          <a:stretch>
            <a:fillRect/>
          </a:stretch>
        </p:blipFill>
        <p:spPr bwMode="auto">
          <a:xfrm>
            <a:off x="0" y="476250"/>
            <a:ext cx="18145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nímek 923b"/>
          <p:cNvPicPr>
            <a:picLocks noChangeAspect="1" noChangeArrowheads="1"/>
          </p:cNvPicPr>
          <p:nvPr/>
        </p:nvPicPr>
        <p:blipFill>
          <a:blip r:embed="rId3">
            <a:extLst>
              <a:ext uri="{28A0092B-C50C-407E-A947-70E740481C1C}">
                <a14:useLocalDpi xmlns:a14="http://schemas.microsoft.com/office/drawing/2010/main" val="0"/>
              </a:ext>
            </a:extLst>
          </a:blip>
          <a:srcRect l="16682" t="22708" r="44373" b="42639"/>
          <a:stretch>
            <a:fillRect/>
          </a:stretch>
        </p:blipFill>
        <p:spPr bwMode="auto">
          <a:xfrm>
            <a:off x="2411413" y="260350"/>
            <a:ext cx="24447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descr="Snímek 923b"/>
          <p:cNvPicPr>
            <a:picLocks noChangeAspect="1" noChangeArrowheads="1"/>
          </p:cNvPicPr>
          <p:nvPr/>
        </p:nvPicPr>
        <p:blipFill>
          <a:blip r:embed="rId3">
            <a:extLst>
              <a:ext uri="{28A0092B-C50C-407E-A947-70E740481C1C}">
                <a14:useLocalDpi xmlns:a14="http://schemas.microsoft.com/office/drawing/2010/main" val="0"/>
              </a:ext>
            </a:extLst>
          </a:blip>
          <a:srcRect t="69954"/>
          <a:stretch>
            <a:fillRect/>
          </a:stretch>
        </p:blipFill>
        <p:spPr bwMode="auto">
          <a:xfrm>
            <a:off x="4427538" y="260350"/>
            <a:ext cx="3881437"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descr="Snímek 923c"/>
          <p:cNvPicPr>
            <a:picLocks noChangeAspect="1" noChangeArrowheads="1"/>
          </p:cNvPicPr>
          <p:nvPr/>
        </p:nvPicPr>
        <p:blipFill>
          <a:blip r:embed="rId4">
            <a:extLst>
              <a:ext uri="{28A0092B-C50C-407E-A947-70E740481C1C}">
                <a14:useLocalDpi xmlns:a14="http://schemas.microsoft.com/office/drawing/2010/main" val="0"/>
              </a:ext>
            </a:extLst>
          </a:blip>
          <a:srcRect l="28537" t="47122" r="53487" b="3201"/>
          <a:stretch>
            <a:fillRect/>
          </a:stretch>
        </p:blipFill>
        <p:spPr bwMode="auto">
          <a:xfrm>
            <a:off x="4572000" y="3284538"/>
            <a:ext cx="19446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9" descr="Snímek 923c"/>
          <p:cNvPicPr>
            <a:picLocks noChangeAspect="1" noChangeArrowheads="1"/>
          </p:cNvPicPr>
          <p:nvPr/>
        </p:nvPicPr>
        <p:blipFill>
          <a:blip r:embed="rId5">
            <a:extLst>
              <a:ext uri="{28A0092B-C50C-407E-A947-70E740481C1C}">
                <a14:useLocalDpi xmlns:a14="http://schemas.microsoft.com/office/drawing/2010/main" val="0"/>
              </a:ext>
            </a:extLst>
          </a:blip>
          <a:srcRect l="47775" t="57581"/>
          <a:stretch>
            <a:fillRect/>
          </a:stretch>
        </p:blipFill>
        <p:spPr bwMode="auto">
          <a:xfrm>
            <a:off x="6588125" y="4365625"/>
            <a:ext cx="21240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424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nímek 928a"/>
          <p:cNvPicPr>
            <a:picLocks noChangeAspect="1" noChangeArrowheads="1"/>
          </p:cNvPicPr>
          <p:nvPr/>
        </p:nvPicPr>
        <p:blipFill>
          <a:blip r:embed="rId2">
            <a:extLst>
              <a:ext uri="{28A0092B-C50C-407E-A947-70E740481C1C}">
                <a14:useLocalDpi xmlns:a14="http://schemas.microsoft.com/office/drawing/2010/main" val="0"/>
              </a:ext>
            </a:extLst>
          </a:blip>
          <a:srcRect r="44722"/>
          <a:stretch>
            <a:fillRect/>
          </a:stretch>
        </p:blipFill>
        <p:spPr bwMode="auto">
          <a:xfrm>
            <a:off x="395288" y="260350"/>
            <a:ext cx="19796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Snímek 928b"/>
          <p:cNvPicPr>
            <a:picLocks noChangeAspect="1" noChangeArrowheads="1"/>
          </p:cNvPicPr>
          <p:nvPr/>
        </p:nvPicPr>
        <p:blipFill>
          <a:blip r:embed="rId3">
            <a:extLst>
              <a:ext uri="{28A0092B-C50C-407E-A947-70E740481C1C}">
                <a14:useLocalDpi xmlns:a14="http://schemas.microsoft.com/office/drawing/2010/main" val="0"/>
              </a:ext>
            </a:extLst>
          </a:blip>
          <a:srcRect t="64851" r="51601"/>
          <a:stretch>
            <a:fillRect/>
          </a:stretch>
        </p:blipFill>
        <p:spPr bwMode="auto">
          <a:xfrm>
            <a:off x="323850" y="5300663"/>
            <a:ext cx="28082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Snímek 928a"/>
          <p:cNvPicPr>
            <a:picLocks noChangeAspect="1" noChangeArrowheads="1"/>
          </p:cNvPicPr>
          <p:nvPr/>
        </p:nvPicPr>
        <p:blipFill>
          <a:blip r:embed="rId4">
            <a:extLst>
              <a:ext uri="{28A0092B-C50C-407E-A947-70E740481C1C}">
                <a14:useLocalDpi xmlns:a14="http://schemas.microsoft.com/office/drawing/2010/main" val="0"/>
              </a:ext>
            </a:extLst>
          </a:blip>
          <a:srcRect l="73488" r="6914"/>
          <a:stretch>
            <a:fillRect/>
          </a:stretch>
        </p:blipFill>
        <p:spPr bwMode="auto">
          <a:xfrm>
            <a:off x="2555875" y="0"/>
            <a:ext cx="1008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Snímek 928b"/>
          <p:cNvPicPr>
            <a:picLocks noChangeAspect="1" noChangeArrowheads="1"/>
          </p:cNvPicPr>
          <p:nvPr/>
        </p:nvPicPr>
        <p:blipFill>
          <a:blip r:embed="rId3">
            <a:extLst>
              <a:ext uri="{28A0092B-C50C-407E-A947-70E740481C1C}">
                <a14:useLocalDpi xmlns:a14="http://schemas.microsoft.com/office/drawing/2010/main" val="0"/>
              </a:ext>
            </a:extLst>
          </a:blip>
          <a:srcRect l="49631" t="66643" b="2472"/>
          <a:stretch>
            <a:fillRect/>
          </a:stretch>
        </p:blipFill>
        <p:spPr bwMode="auto">
          <a:xfrm>
            <a:off x="5724525" y="2997200"/>
            <a:ext cx="29225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6" descr="Snímek 928b"/>
          <p:cNvPicPr>
            <a:picLocks noChangeAspect="1" noChangeArrowheads="1"/>
          </p:cNvPicPr>
          <p:nvPr/>
        </p:nvPicPr>
        <p:blipFill>
          <a:blip r:embed="rId3">
            <a:extLst>
              <a:ext uri="{28A0092B-C50C-407E-A947-70E740481C1C}">
                <a14:useLocalDpi xmlns:a14="http://schemas.microsoft.com/office/drawing/2010/main" val="0"/>
              </a:ext>
            </a:extLst>
          </a:blip>
          <a:srcRect l="2463" t="43710" r="73953" b="35149"/>
          <a:stretch>
            <a:fillRect/>
          </a:stretch>
        </p:blipFill>
        <p:spPr bwMode="auto">
          <a:xfrm>
            <a:off x="2339975" y="4005263"/>
            <a:ext cx="266541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7" descr="Snímek 928b"/>
          <p:cNvPicPr>
            <a:picLocks noChangeAspect="1" noChangeArrowheads="1"/>
          </p:cNvPicPr>
          <p:nvPr/>
        </p:nvPicPr>
        <p:blipFill>
          <a:blip r:embed="rId3">
            <a:extLst>
              <a:ext uri="{28A0092B-C50C-407E-A947-70E740481C1C}">
                <a14:useLocalDpi xmlns:a14="http://schemas.microsoft.com/office/drawing/2010/main" val="0"/>
              </a:ext>
            </a:extLst>
          </a:blip>
          <a:srcRect l="3722" t="4730" r="56552" b="56252"/>
          <a:stretch>
            <a:fillRect/>
          </a:stretch>
        </p:blipFill>
        <p:spPr bwMode="auto">
          <a:xfrm>
            <a:off x="323850" y="2852738"/>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Snímek 928b"/>
          <p:cNvPicPr>
            <a:picLocks noChangeAspect="1" noChangeArrowheads="1"/>
          </p:cNvPicPr>
          <p:nvPr/>
        </p:nvPicPr>
        <p:blipFill>
          <a:blip r:embed="rId3">
            <a:extLst>
              <a:ext uri="{28A0092B-C50C-407E-A947-70E740481C1C}">
                <a14:useLocalDpi xmlns:a14="http://schemas.microsoft.com/office/drawing/2010/main" val="0"/>
              </a:ext>
            </a:extLst>
          </a:blip>
          <a:srcRect l="52121" t="43121" r="21834" b="35005"/>
          <a:stretch>
            <a:fillRect/>
          </a:stretch>
        </p:blipFill>
        <p:spPr bwMode="auto">
          <a:xfrm>
            <a:off x="7235825" y="1557338"/>
            <a:ext cx="19081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descr="Snímek 928b"/>
          <p:cNvPicPr>
            <a:picLocks noChangeAspect="1" noChangeArrowheads="1"/>
          </p:cNvPicPr>
          <p:nvPr/>
        </p:nvPicPr>
        <p:blipFill>
          <a:blip r:embed="rId3">
            <a:extLst>
              <a:ext uri="{28A0092B-C50C-407E-A947-70E740481C1C}">
                <a14:useLocalDpi xmlns:a14="http://schemas.microsoft.com/office/drawing/2010/main" val="0"/>
              </a:ext>
            </a:extLst>
          </a:blip>
          <a:srcRect l="53352" t="6485" r="4460" b="57758"/>
          <a:stretch>
            <a:fillRect/>
          </a:stretch>
        </p:blipFill>
        <p:spPr bwMode="auto">
          <a:xfrm>
            <a:off x="4787900" y="404813"/>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20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257" t="6638" r="16183" b="30959"/>
          <a:stretch>
            <a:fillRect/>
          </a:stretch>
        </p:blipFill>
        <p:spPr bwMode="auto">
          <a:xfrm>
            <a:off x="3276600" y="333375"/>
            <a:ext cx="16557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46977" r="20656" b="27083"/>
          <a:stretch>
            <a:fillRect/>
          </a:stretch>
        </p:blipFill>
        <p:spPr bwMode="auto">
          <a:xfrm>
            <a:off x="5076825" y="4395788"/>
            <a:ext cx="2016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86" t="6638" r="67087" b="34601"/>
          <a:stretch>
            <a:fillRect/>
          </a:stretch>
        </p:blipFill>
        <p:spPr bwMode="auto">
          <a:xfrm>
            <a:off x="1258888" y="404813"/>
            <a:ext cx="1584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Snímek 926a"/>
          <p:cNvPicPr>
            <a:picLocks noChangeAspect="1" noChangeArrowheads="1"/>
          </p:cNvPicPr>
          <p:nvPr/>
        </p:nvPicPr>
        <p:blipFill>
          <a:blip r:embed="rId2">
            <a:extLst>
              <a:ext uri="{28A0092B-C50C-407E-A947-70E740481C1C}">
                <a14:useLocalDpi xmlns:a14="http://schemas.microsoft.com/office/drawing/2010/main" val="0"/>
              </a:ext>
            </a:extLst>
          </a:blip>
          <a:srcRect l="85124" t="34998" r="1260" b="28409"/>
          <a:stretch>
            <a:fillRect/>
          </a:stretch>
        </p:blipFill>
        <p:spPr bwMode="auto">
          <a:xfrm>
            <a:off x="4932363" y="0"/>
            <a:ext cx="15033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Snímek 926a"/>
          <p:cNvPicPr>
            <a:picLocks noChangeAspect="1" noChangeArrowheads="1"/>
          </p:cNvPicPr>
          <p:nvPr/>
        </p:nvPicPr>
        <p:blipFill>
          <a:blip r:embed="rId2">
            <a:extLst>
              <a:ext uri="{28A0092B-C50C-407E-A947-70E740481C1C}">
                <a14:useLocalDpi xmlns:a14="http://schemas.microsoft.com/office/drawing/2010/main" val="0"/>
              </a:ext>
            </a:extLst>
          </a:blip>
          <a:srcRect l="33543" t="33064" r="50328" b="28409"/>
          <a:stretch>
            <a:fillRect/>
          </a:stretch>
        </p:blipFill>
        <p:spPr bwMode="auto">
          <a:xfrm>
            <a:off x="0" y="333375"/>
            <a:ext cx="9350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descr="Snímek 926a"/>
          <p:cNvPicPr>
            <a:picLocks noChangeAspect="1" noChangeArrowheads="1"/>
          </p:cNvPicPr>
          <p:nvPr/>
        </p:nvPicPr>
        <p:blipFill>
          <a:blip r:embed="rId2">
            <a:extLst>
              <a:ext uri="{28A0092B-C50C-407E-A947-70E740481C1C}">
                <a14:useLocalDpi xmlns:a14="http://schemas.microsoft.com/office/drawing/2010/main" val="0"/>
              </a:ext>
            </a:extLst>
          </a:blip>
          <a:srcRect t="69041" r="48466"/>
          <a:stretch>
            <a:fillRect/>
          </a:stretch>
        </p:blipFill>
        <p:spPr bwMode="auto">
          <a:xfrm>
            <a:off x="0" y="2708275"/>
            <a:ext cx="29876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4" name="Picture 8" descr="Snímek 926a"/>
          <p:cNvPicPr>
            <a:picLocks noChangeAspect="1" noChangeArrowheads="1"/>
          </p:cNvPicPr>
          <p:nvPr/>
        </p:nvPicPr>
        <p:blipFill>
          <a:blip r:embed="rId2">
            <a:extLst>
              <a:ext uri="{28A0092B-C50C-407E-A947-70E740481C1C}">
                <a14:useLocalDpi xmlns:a14="http://schemas.microsoft.com/office/drawing/2010/main" val="0"/>
              </a:ext>
            </a:extLst>
          </a:blip>
          <a:srcRect l="51534" t="71591"/>
          <a:stretch>
            <a:fillRect/>
          </a:stretch>
        </p:blipFill>
        <p:spPr bwMode="auto">
          <a:xfrm>
            <a:off x="3132138" y="2708275"/>
            <a:ext cx="28098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9" descr="Snímek 926b"/>
          <p:cNvPicPr>
            <a:picLocks noChangeAspect="1" noChangeArrowheads="1"/>
          </p:cNvPicPr>
          <p:nvPr/>
        </p:nvPicPr>
        <p:blipFill>
          <a:blip r:embed="rId3">
            <a:extLst>
              <a:ext uri="{28A0092B-C50C-407E-A947-70E740481C1C}">
                <a14:useLocalDpi xmlns:a14="http://schemas.microsoft.com/office/drawing/2010/main" val="0"/>
              </a:ext>
            </a:extLst>
          </a:blip>
          <a:srcRect l="56010" t="6209" r="3087" b="54901"/>
          <a:stretch>
            <a:fillRect/>
          </a:stretch>
        </p:blipFill>
        <p:spPr bwMode="auto">
          <a:xfrm>
            <a:off x="6767513" y="4149725"/>
            <a:ext cx="23764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10" descr="Snímek 926b"/>
          <p:cNvPicPr>
            <a:picLocks noChangeAspect="1" noChangeArrowheads="1"/>
          </p:cNvPicPr>
          <p:nvPr/>
        </p:nvPicPr>
        <p:blipFill>
          <a:blip r:embed="rId3">
            <a:extLst>
              <a:ext uri="{28A0092B-C50C-407E-A947-70E740481C1C}">
                <a14:useLocalDpi xmlns:a14="http://schemas.microsoft.com/office/drawing/2010/main" val="0"/>
              </a:ext>
            </a:extLst>
          </a:blip>
          <a:srcRect r="47951" b="78268"/>
          <a:stretch>
            <a:fillRect/>
          </a:stretch>
        </p:blipFill>
        <p:spPr bwMode="auto">
          <a:xfrm>
            <a:off x="539750" y="6013450"/>
            <a:ext cx="3024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1" descr="Snímek 926b"/>
          <p:cNvPicPr>
            <a:picLocks noChangeAspect="1" noChangeArrowheads="1"/>
          </p:cNvPicPr>
          <p:nvPr/>
        </p:nvPicPr>
        <p:blipFill>
          <a:blip r:embed="rId3">
            <a:extLst>
              <a:ext uri="{28A0092B-C50C-407E-A947-70E740481C1C}">
                <a14:useLocalDpi xmlns:a14="http://schemas.microsoft.com/office/drawing/2010/main" val="0"/>
              </a:ext>
            </a:extLst>
          </a:blip>
          <a:srcRect l="17349" t="24754" r="61584" b="23366"/>
          <a:stretch>
            <a:fillRect/>
          </a:stretch>
        </p:blipFill>
        <p:spPr bwMode="auto">
          <a:xfrm>
            <a:off x="1476375" y="4221163"/>
            <a:ext cx="12239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2"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72917"/>
          <a:stretch>
            <a:fillRect/>
          </a:stretch>
        </p:blipFill>
        <p:spPr bwMode="auto">
          <a:xfrm>
            <a:off x="5867400" y="5805488"/>
            <a:ext cx="26416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414983" y="620688"/>
            <a:ext cx="1094017" cy="369332"/>
          </a:xfrm>
          <a:prstGeom prst="rect">
            <a:avLst/>
          </a:prstGeom>
        </p:spPr>
        <p:txBody>
          <a:bodyPr wrap="none">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35174632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nímek 94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7788"/>
            <a:ext cx="74168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564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ímek 941a"/>
          <p:cNvPicPr>
            <a:picLocks noChangeAspect="1" noChangeArrowheads="1"/>
          </p:cNvPicPr>
          <p:nvPr/>
        </p:nvPicPr>
        <p:blipFill>
          <a:blip r:embed="rId2" cstate="print">
            <a:extLst>
              <a:ext uri="{28A0092B-C50C-407E-A947-70E740481C1C}">
                <a14:useLocalDpi xmlns:a14="http://schemas.microsoft.com/office/drawing/2010/main" val="0"/>
              </a:ext>
            </a:extLst>
          </a:blip>
          <a:srcRect l="1744" t="3796" r="5147" b="4861"/>
          <a:stretch>
            <a:fillRect/>
          </a:stretch>
        </p:blipFill>
        <p:spPr bwMode="auto">
          <a:xfrm>
            <a:off x="1547813" y="260350"/>
            <a:ext cx="52562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229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nímek 9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3188"/>
            <a:ext cx="4954587"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8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576064"/>
          </a:xfrm>
        </p:spPr>
        <p:txBody>
          <a:bodyPr>
            <a:noAutofit/>
          </a:bodyPr>
          <a:lstStyle/>
          <a:p>
            <a:r>
              <a:rPr lang="cs-CZ" sz="3200" dirty="0" smtClean="0"/>
              <a:t>Jak vznikl život?</a:t>
            </a:r>
            <a:endParaRPr lang="cs-CZ" sz="3200" dirty="0"/>
          </a:p>
        </p:txBody>
      </p:sp>
      <p:sp>
        <p:nvSpPr>
          <p:cNvPr id="3" name="Zástupný symbol pro obsah 2"/>
          <p:cNvSpPr>
            <a:spLocks noGrp="1"/>
          </p:cNvSpPr>
          <p:nvPr>
            <p:ph idx="1"/>
          </p:nvPr>
        </p:nvSpPr>
        <p:spPr>
          <a:xfrm>
            <a:off x="179512" y="836713"/>
            <a:ext cx="8568952" cy="2592288"/>
          </a:xfrm>
        </p:spPr>
        <p:txBody>
          <a:bodyPr>
            <a:normAutofit/>
          </a:bodyPr>
          <a:lstStyle/>
          <a:p>
            <a:r>
              <a:rPr lang="cs-CZ" sz="1600" dirty="0" smtClean="0"/>
              <a:t>stále diskutované téma – jak došlo k přeměně chemických procesů na biologickou jednotku???</a:t>
            </a:r>
          </a:p>
          <a:p>
            <a:endParaRPr lang="cs-CZ" sz="1600" dirty="0" smtClean="0"/>
          </a:p>
          <a:p>
            <a:r>
              <a:rPr lang="cs-CZ" sz="1600" dirty="0" err="1" smtClean="0"/>
              <a:t>pre</a:t>
            </a:r>
            <a:r>
              <a:rPr lang="cs-CZ" sz="1600" dirty="0" smtClean="0"/>
              <a:t>-darwinovská období – před formováním prvotní buňky</a:t>
            </a:r>
          </a:p>
          <a:p>
            <a:r>
              <a:rPr lang="cs-CZ" sz="1600" dirty="0" smtClean="0"/>
              <a:t>proto-darwinovské období – během formování </a:t>
            </a:r>
            <a:r>
              <a:rPr lang="cs-CZ" sz="1600" dirty="0"/>
              <a:t>prvotní buňky</a:t>
            </a:r>
          </a:p>
          <a:p>
            <a:r>
              <a:rPr lang="cs-CZ" sz="1600" dirty="0" smtClean="0"/>
              <a:t>darwinovské období- selekční tlak favorizuje různé formy </a:t>
            </a:r>
            <a:r>
              <a:rPr lang="cs-CZ" sz="1600" dirty="0" err="1" smtClean="0"/>
              <a:t>prokaryot</a:t>
            </a:r>
            <a:r>
              <a:rPr lang="cs-CZ" sz="1600" dirty="0" smtClean="0"/>
              <a:t> i </a:t>
            </a:r>
            <a:r>
              <a:rPr lang="cs-CZ" sz="1600" dirty="0" err="1" smtClean="0"/>
              <a:t>eukaryot</a:t>
            </a:r>
            <a:endParaRPr lang="cs-CZ" sz="1600" dirty="0" smtClean="0"/>
          </a:p>
          <a:p>
            <a:endParaRPr lang="cs-CZ" sz="1600" dirty="0" smtClean="0"/>
          </a:p>
          <a:p>
            <a:r>
              <a:rPr lang="cs-CZ" sz="1600" dirty="0" smtClean="0"/>
              <a:t>vlivem astrofyzikálních a geochemických  aktivit na  Zemi se začaly formovat jednoduché </a:t>
            </a:r>
            <a:r>
              <a:rPr lang="cs-CZ" sz="1600" dirty="0" err="1" smtClean="0"/>
              <a:t>org</a:t>
            </a:r>
            <a:r>
              <a:rPr lang="cs-CZ" sz="1600" dirty="0" smtClean="0"/>
              <a:t>. molekuly (cukry, aminokyseliny, lipidy, porfyriny, nukleotidy, heterocyklické sloučeniny)</a:t>
            </a:r>
          </a:p>
          <a:p>
            <a:endParaRPr lang="cs-CZ" sz="1600" dirty="0"/>
          </a:p>
          <a:p>
            <a:endParaRPr lang="cs-CZ" sz="1600" dirty="0" smtClean="0"/>
          </a:p>
          <a:p>
            <a:endParaRPr lang="cs-CZ" sz="16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332279"/>
            <a:ext cx="5184576" cy="298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59350" y="3200619"/>
            <a:ext cx="3456384" cy="353943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rPr>
              <a:t>syntéza – různé názory </a:t>
            </a:r>
            <a:endParaRPr lang="cs-CZ" sz="1600" dirty="0" smtClean="0">
              <a:solidFill>
                <a:prstClr val="black"/>
              </a:solidFill>
            </a:endParaRP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Jíl – organické makromolekuly byly produkovány na jílu podobnému materiálu, jílové minerály, které mohou katalyzovat polymeraci nukleotidů na RNA, také katalyzují vznik mastných kyselin vhodných k vytvoření prvotních </a:t>
            </a:r>
            <a:r>
              <a:rPr lang="cs-CZ" sz="1600" dirty="0" smtClean="0">
                <a:solidFill>
                  <a:prstClr val="black"/>
                </a:solidFill>
              </a:rPr>
              <a:t>membrán</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 membránové struktury- micely, mikrosféry</a:t>
            </a:r>
          </a:p>
          <a:p>
            <a:pPr marL="342900" lvl="0" indent="-342900">
              <a:spcBef>
                <a:spcPct val="20000"/>
              </a:spcBef>
              <a:buFont typeface="Arial" panose="020B0604020202020204" pitchFamily="34" charset="0"/>
              <a:buChar char="•"/>
            </a:pPr>
            <a:endParaRPr lang="cs-CZ" sz="1600" dirty="0">
              <a:solidFill>
                <a:prstClr val="black"/>
              </a:solidFill>
            </a:endParaRPr>
          </a:p>
        </p:txBody>
      </p:sp>
    </p:spTree>
    <p:extLst>
      <p:ext uri="{BB962C8B-B14F-4D97-AF65-F5344CB8AC3E}">
        <p14:creationId xmlns:p14="http://schemas.microsoft.com/office/powerpoint/2010/main" val="32245041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nímek 94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755650"/>
            <a:ext cx="592931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969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nímek 94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175"/>
            <a:ext cx="7704137"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785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4778"/>
            <a:ext cx="8229600" cy="4525963"/>
          </a:xfrm>
        </p:spPr>
        <p:txBody>
          <a:bodyPr>
            <a:normAutofit/>
          </a:bodyPr>
          <a:lstStyle/>
          <a:p>
            <a:pPr marL="0" indent="0">
              <a:buNone/>
            </a:pPr>
            <a:r>
              <a:rPr lang="cs-CZ" sz="1800" b="1" dirty="0" smtClean="0"/>
              <a:t>Řasy</a:t>
            </a:r>
          </a:p>
          <a:p>
            <a:r>
              <a:rPr lang="cs-CZ" sz="1600" dirty="0" err="1" smtClean="0"/>
              <a:t>oxygenní</a:t>
            </a:r>
            <a:r>
              <a:rPr lang="cs-CZ" sz="1600" dirty="0" smtClean="0"/>
              <a:t> fotosyntéza – 50% kyslíku v atmosféře z fytoplanktonu (každý pátý nádech-O2- pochází z </a:t>
            </a:r>
            <a:r>
              <a:rPr lang="cs-CZ" sz="1600" dirty="0" err="1" smtClean="0"/>
              <a:t>Prochlorococcus</a:t>
            </a:r>
            <a:r>
              <a:rPr lang="cs-CZ" sz="1600" dirty="0" smtClean="0"/>
              <a:t>, oceány)</a:t>
            </a:r>
          </a:p>
          <a:p>
            <a:r>
              <a:rPr lang="cs-CZ" sz="1600" dirty="0" smtClean="0"/>
              <a:t>sladkovodní ekosystémy, moře, vlhká půda a skály, lišejníky</a:t>
            </a:r>
          </a:p>
          <a:p>
            <a:r>
              <a:rPr lang="cs-CZ" sz="1600" dirty="0" smtClean="0"/>
              <a:t>polutant </a:t>
            </a:r>
            <a:r>
              <a:rPr lang="cs-CZ" sz="1600" dirty="0" err="1" smtClean="0"/>
              <a:t>eutrofizovaných</a:t>
            </a:r>
            <a:r>
              <a:rPr lang="cs-CZ" sz="1600" dirty="0" smtClean="0"/>
              <a:t> toků</a:t>
            </a:r>
          </a:p>
          <a:p>
            <a:endParaRPr lang="cs-CZ" sz="1600" dirty="0" smtClean="0"/>
          </a:p>
          <a:p>
            <a:pPr marL="0" indent="0">
              <a:buNone/>
            </a:pPr>
            <a:r>
              <a:rPr lang="cs-CZ" sz="1600" b="1" i="1" dirty="0" err="1"/>
              <a:t>S</a:t>
            </a:r>
            <a:r>
              <a:rPr lang="en-GB" sz="1600" b="1" i="1" dirty="0" err="1" smtClean="0"/>
              <a:t>treococcus</a:t>
            </a:r>
            <a:r>
              <a:rPr lang="en-GB" sz="1600" dirty="0" smtClean="0"/>
              <a:t> </a:t>
            </a:r>
            <a:r>
              <a:rPr lang="cs-CZ" sz="1600" dirty="0" smtClean="0"/>
              <a:t>– trpaslík mezi </a:t>
            </a:r>
            <a:r>
              <a:rPr lang="cs-CZ" sz="1600" dirty="0" err="1" smtClean="0"/>
              <a:t>eukarya</a:t>
            </a:r>
            <a:endParaRPr lang="cs-CZ" sz="1600" dirty="0" smtClean="0"/>
          </a:p>
          <a:p>
            <a:r>
              <a:rPr lang="en-GB" sz="1600" dirty="0" smtClean="0"/>
              <a:t> </a:t>
            </a:r>
            <a:r>
              <a:rPr lang="en-GB" sz="1600" dirty="0"/>
              <a:t>rod </a:t>
            </a:r>
            <a:r>
              <a:rPr lang="en-GB" sz="1600" dirty="0" err="1"/>
              <a:t>jednobuněčných</a:t>
            </a:r>
            <a:r>
              <a:rPr lang="en-GB" sz="1600" dirty="0"/>
              <a:t> </a:t>
            </a:r>
            <a:r>
              <a:rPr lang="en-GB" sz="1600" dirty="0" err="1"/>
              <a:t>kulovitých</a:t>
            </a:r>
            <a:r>
              <a:rPr lang="en-GB" sz="1600" dirty="0"/>
              <a:t> </a:t>
            </a:r>
            <a:r>
              <a:rPr lang="en-GB" sz="1600" dirty="0" err="1"/>
              <a:t>zelených</a:t>
            </a:r>
            <a:r>
              <a:rPr lang="en-GB" sz="1600" dirty="0"/>
              <a:t> </a:t>
            </a:r>
            <a:r>
              <a:rPr lang="en-GB" sz="1600" dirty="0" err="1" smtClean="0"/>
              <a:t>řas</a:t>
            </a:r>
            <a:r>
              <a:rPr lang="en-GB" sz="1600" dirty="0" smtClean="0"/>
              <a:t> </a:t>
            </a:r>
            <a:r>
              <a:rPr lang="cs-CZ" sz="1600" dirty="0" smtClean="0"/>
              <a:t>, </a:t>
            </a:r>
            <a:r>
              <a:rPr lang="en-GB" sz="1600" dirty="0" err="1" smtClean="0"/>
              <a:t>mořsk</a:t>
            </a:r>
            <a:r>
              <a:rPr lang="cs-CZ" sz="1600" dirty="0" smtClean="0"/>
              <a:t>ý</a:t>
            </a:r>
            <a:r>
              <a:rPr lang="en-GB" sz="1600" dirty="0" smtClean="0"/>
              <a:t> plankton </a:t>
            </a:r>
            <a:endParaRPr lang="cs-CZ" sz="1600" dirty="0" smtClean="0"/>
          </a:p>
          <a:p>
            <a:r>
              <a:rPr lang="en-GB" sz="1600" dirty="0" smtClean="0"/>
              <a:t>1994 </a:t>
            </a:r>
            <a:r>
              <a:rPr lang="en-GB" sz="1600" dirty="0" err="1" smtClean="0"/>
              <a:t>ve</a:t>
            </a:r>
            <a:r>
              <a:rPr lang="en-GB" sz="1600" dirty="0" smtClean="0"/>
              <a:t> </a:t>
            </a:r>
            <a:r>
              <a:rPr lang="en-GB" sz="1600" dirty="0" err="1" smtClean="0"/>
              <a:t>Francii</a:t>
            </a:r>
            <a:r>
              <a:rPr lang="en-GB" sz="1600" dirty="0" smtClean="0"/>
              <a:t>, </a:t>
            </a:r>
            <a:r>
              <a:rPr lang="en-GB" sz="1600" dirty="0" err="1"/>
              <a:t>nalezen</a:t>
            </a:r>
            <a:r>
              <a:rPr lang="en-GB" sz="1600" dirty="0"/>
              <a:t> </a:t>
            </a:r>
            <a:r>
              <a:rPr lang="en-GB" sz="1600" dirty="0" err="1"/>
              <a:t>byl</a:t>
            </a:r>
            <a:r>
              <a:rPr lang="en-GB" sz="1600" dirty="0"/>
              <a:t> </a:t>
            </a:r>
            <a:r>
              <a:rPr lang="en-GB" sz="1600" dirty="0" err="1"/>
              <a:t>na</a:t>
            </a:r>
            <a:r>
              <a:rPr lang="en-GB" sz="1600" dirty="0"/>
              <a:t> </a:t>
            </a:r>
            <a:r>
              <a:rPr lang="en-GB" sz="1600" dirty="0" err="1"/>
              <a:t>mnoha</a:t>
            </a:r>
            <a:r>
              <a:rPr lang="en-GB" sz="1600" dirty="0"/>
              <a:t> </a:t>
            </a:r>
            <a:r>
              <a:rPr lang="en-GB" sz="1600" dirty="0" err="1"/>
              <a:t>jiných</a:t>
            </a:r>
            <a:r>
              <a:rPr lang="en-GB" sz="1600" dirty="0"/>
              <a:t> </a:t>
            </a:r>
            <a:r>
              <a:rPr lang="en-GB" sz="1600" dirty="0" err="1"/>
              <a:t>místech</a:t>
            </a:r>
            <a:r>
              <a:rPr lang="en-GB" sz="1600" dirty="0"/>
              <a:t> v </a:t>
            </a:r>
            <a:r>
              <a:rPr lang="en-GB" sz="1600" dirty="0" err="1"/>
              <a:t>světovém</a:t>
            </a:r>
            <a:r>
              <a:rPr lang="en-GB" sz="1600" dirty="0"/>
              <a:t> </a:t>
            </a:r>
            <a:r>
              <a:rPr lang="en-GB" sz="1600" dirty="0" err="1" smtClean="0"/>
              <a:t>oceánu</a:t>
            </a:r>
            <a:endParaRPr lang="cs-CZ" sz="1600" dirty="0" smtClean="0"/>
          </a:p>
          <a:p>
            <a:r>
              <a:rPr lang="en-GB" sz="1600" dirty="0" err="1" smtClean="0"/>
              <a:t>nejmenším</a:t>
            </a:r>
            <a:r>
              <a:rPr lang="en-GB" sz="1600" dirty="0" smtClean="0"/>
              <a:t> </a:t>
            </a:r>
            <a:r>
              <a:rPr lang="en-GB" sz="1600" dirty="0" err="1"/>
              <a:t>známým</a:t>
            </a:r>
            <a:r>
              <a:rPr lang="en-GB" sz="1600" dirty="0"/>
              <a:t> </a:t>
            </a:r>
            <a:r>
              <a:rPr lang="en-GB" sz="1600" dirty="0" err="1"/>
              <a:t>volně</a:t>
            </a:r>
            <a:r>
              <a:rPr lang="en-GB" sz="1600" dirty="0"/>
              <a:t> </a:t>
            </a:r>
            <a:r>
              <a:rPr lang="en-GB" sz="1600" dirty="0" err="1"/>
              <a:t>žijícím</a:t>
            </a:r>
            <a:r>
              <a:rPr lang="en-GB" sz="1600" dirty="0"/>
              <a:t> </a:t>
            </a:r>
            <a:r>
              <a:rPr lang="en-GB" sz="1600" dirty="0" err="1"/>
              <a:t>eukaryotickým</a:t>
            </a:r>
            <a:r>
              <a:rPr lang="en-GB" sz="1600" dirty="0"/>
              <a:t> </a:t>
            </a:r>
            <a:r>
              <a:rPr lang="en-GB" sz="1600" dirty="0" err="1" smtClean="0"/>
              <a:t>organismem</a:t>
            </a:r>
            <a:r>
              <a:rPr lang="cs-CZ" sz="1600" dirty="0"/>
              <a:t> </a:t>
            </a:r>
            <a:r>
              <a:rPr lang="cs-CZ" sz="1600" dirty="0" smtClean="0"/>
              <a:t>-</a:t>
            </a:r>
            <a:r>
              <a:rPr lang="en-GB" sz="1600" dirty="0" smtClean="0"/>
              <a:t> 0,8 µm</a:t>
            </a:r>
            <a:endParaRPr lang="en-GB" sz="1600" dirty="0"/>
          </a:p>
          <a:p>
            <a:r>
              <a:rPr lang="en-GB" sz="1600" dirty="0" err="1" smtClean="0"/>
              <a:t>jaderný</a:t>
            </a:r>
            <a:r>
              <a:rPr lang="en-GB" sz="1600" dirty="0" smtClean="0"/>
              <a:t> </a:t>
            </a:r>
            <a:r>
              <a:rPr lang="en-GB" sz="1600" dirty="0" err="1"/>
              <a:t>genom</a:t>
            </a:r>
            <a:r>
              <a:rPr lang="en-GB" sz="1600" dirty="0"/>
              <a:t> </a:t>
            </a:r>
            <a:r>
              <a:rPr lang="en-GB" sz="1600" dirty="0" err="1"/>
              <a:t>má</a:t>
            </a:r>
            <a:r>
              <a:rPr lang="en-GB" sz="1600" dirty="0"/>
              <a:t> 12,56 </a:t>
            </a:r>
            <a:r>
              <a:rPr lang="en-GB" sz="1600" dirty="0" err="1"/>
              <a:t>milionů</a:t>
            </a:r>
            <a:r>
              <a:rPr lang="en-GB" sz="1600" dirty="0"/>
              <a:t> </a:t>
            </a:r>
            <a:r>
              <a:rPr lang="en-GB" sz="1600" dirty="0" err="1"/>
              <a:t>párů</a:t>
            </a:r>
            <a:r>
              <a:rPr lang="en-GB" sz="1600" dirty="0"/>
              <a:t> </a:t>
            </a:r>
            <a:r>
              <a:rPr lang="en-GB" sz="1600" dirty="0" err="1"/>
              <a:t>bází</a:t>
            </a:r>
            <a:r>
              <a:rPr lang="en-GB" sz="1600" dirty="0"/>
              <a:t> a </a:t>
            </a:r>
            <a:r>
              <a:rPr lang="en-GB" sz="1600" dirty="0" err="1"/>
              <a:t>byl</a:t>
            </a:r>
            <a:r>
              <a:rPr lang="en-GB" sz="1600" dirty="0"/>
              <a:t> </a:t>
            </a:r>
            <a:r>
              <a:rPr lang="en-GB" sz="1600" dirty="0" err="1"/>
              <a:t>osekvenován</a:t>
            </a:r>
            <a:r>
              <a:rPr lang="en-GB" sz="1600" dirty="0"/>
              <a:t> v </a:t>
            </a:r>
            <a:r>
              <a:rPr lang="en-GB" sz="1600" dirty="0" err="1"/>
              <a:t>roce</a:t>
            </a:r>
            <a:r>
              <a:rPr lang="en-GB" sz="1600" dirty="0"/>
              <a:t> </a:t>
            </a:r>
            <a:r>
              <a:rPr lang="en-GB" sz="1600" dirty="0" smtClean="0"/>
              <a:t>2006</a:t>
            </a:r>
            <a:endParaRPr lang="cs-CZ" sz="1600" baseline="30000" dirty="0"/>
          </a:p>
          <a:p>
            <a:r>
              <a:rPr lang="en-GB" sz="1600" i="1" dirty="0" err="1" smtClean="0"/>
              <a:t>Ostreococcus</a:t>
            </a:r>
            <a:r>
              <a:rPr lang="en-GB" sz="1600" i="1" dirty="0" smtClean="0"/>
              <a:t> </a:t>
            </a:r>
            <a:r>
              <a:rPr lang="en-GB" sz="1600" i="1" dirty="0" err="1"/>
              <a:t>tauri</a:t>
            </a:r>
            <a:r>
              <a:rPr lang="en-GB" sz="1600" dirty="0"/>
              <a:t> </a:t>
            </a:r>
            <a:r>
              <a:rPr lang="en-GB" sz="1600" dirty="0" err="1"/>
              <a:t>má</a:t>
            </a:r>
            <a:r>
              <a:rPr lang="en-GB" sz="1600" dirty="0"/>
              <a:t> 14 </a:t>
            </a:r>
            <a:r>
              <a:rPr lang="en-GB" sz="1600" dirty="0" err="1"/>
              <a:t>chromozomů</a:t>
            </a:r>
            <a:r>
              <a:rPr lang="en-GB" sz="1600" dirty="0"/>
              <a:t>, </a:t>
            </a:r>
            <a:r>
              <a:rPr lang="en-GB" sz="1600" dirty="0" err="1"/>
              <a:t>jeden</a:t>
            </a:r>
            <a:r>
              <a:rPr lang="en-GB" sz="1600" dirty="0"/>
              <a:t> chloroplast a </a:t>
            </a:r>
            <a:r>
              <a:rPr lang="en-GB" sz="1600" dirty="0" err="1"/>
              <a:t>několik</a:t>
            </a:r>
            <a:r>
              <a:rPr lang="en-GB" sz="1600" dirty="0"/>
              <a:t> </a:t>
            </a:r>
            <a:r>
              <a:rPr lang="en-GB" sz="1600" dirty="0" err="1" smtClean="0"/>
              <a:t>mitochondrií</a:t>
            </a:r>
            <a:endParaRPr lang="cs-CZ" sz="1600" dirty="0" smtClean="0"/>
          </a:p>
          <a:p>
            <a:r>
              <a:rPr lang="cs-CZ" sz="1600" dirty="0" smtClean="0"/>
              <a:t>geny pro C4 fotosyntézu, typická pro vyšší rostliny</a:t>
            </a:r>
          </a:p>
          <a:p>
            <a:endParaRPr lang="cs-CZ" sz="1600" dirty="0" smtClean="0"/>
          </a:p>
          <a:p>
            <a:endParaRPr lang="cs-CZ" sz="1600" dirty="0" smtClean="0"/>
          </a:p>
          <a:p>
            <a:endParaRPr lang="cs-CZ" sz="1600"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77072"/>
            <a:ext cx="3929260" cy="232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167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NAP-142328-0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295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13485"/>
            <a:ext cx="8229600" cy="6480720"/>
          </a:xfrm>
        </p:spPr>
        <p:txBody>
          <a:bodyPr>
            <a:normAutofit/>
          </a:bodyPr>
          <a:lstStyle/>
          <a:p>
            <a:pPr marL="0" indent="0">
              <a:buNone/>
            </a:pPr>
            <a:r>
              <a:rPr lang="cs-CZ" sz="1600" b="1" dirty="0" smtClean="0"/>
              <a:t>Rozsivky</a:t>
            </a:r>
          </a:p>
          <a:p>
            <a:r>
              <a:rPr lang="cs-CZ" sz="1600" dirty="0" err="1"/>
              <a:t>s</a:t>
            </a:r>
            <a:r>
              <a:rPr lang="en-GB" sz="1600" dirty="0" err="1" smtClean="0"/>
              <a:t>chránka</a:t>
            </a:r>
            <a:r>
              <a:rPr lang="en-GB" sz="1600" dirty="0" smtClean="0"/>
              <a:t> </a:t>
            </a:r>
            <a:r>
              <a:rPr lang="en-GB" sz="1600" dirty="0" err="1" smtClean="0"/>
              <a:t>frustula</a:t>
            </a:r>
            <a:r>
              <a:rPr lang="cs-CZ" sz="1600" dirty="0" smtClean="0"/>
              <a:t> - </a:t>
            </a:r>
            <a:r>
              <a:rPr lang="en-GB" sz="1600" dirty="0" err="1" smtClean="0"/>
              <a:t>polymerizovaný</a:t>
            </a:r>
            <a:r>
              <a:rPr lang="en-GB" sz="1600" dirty="0" smtClean="0"/>
              <a:t> </a:t>
            </a:r>
            <a:r>
              <a:rPr lang="en-GB" sz="1600" dirty="0" err="1" smtClean="0"/>
              <a:t>oxid</a:t>
            </a:r>
            <a:r>
              <a:rPr lang="en-GB" sz="1600" dirty="0"/>
              <a:t> </a:t>
            </a:r>
            <a:r>
              <a:rPr lang="en-GB" sz="1600" dirty="0" err="1" smtClean="0"/>
              <a:t>křemičitý</a:t>
            </a:r>
            <a:r>
              <a:rPr lang="cs-CZ" sz="1600" dirty="0" smtClean="0"/>
              <a:t>, </a:t>
            </a:r>
            <a:r>
              <a:rPr lang="en-GB" sz="1600" dirty="0" err="1" smtClean="0"/>
              <a:t>epithék</a:t>
            </a:r>
            <a:r>
              <a:rPr lang="cs-CZ" sz="1600" dirty="0"/>
              <a:t>a</a:t>
            </a:r>
            <a:r>
              <a:rPr lang="en-GB" sz="1600" dirty="0"/>
              <a:t> a </a:t>
            </a:r>
            <a:r>
              <a:rPr lang="en-GB" sz="1600" dirty="0" err="1" smtClean="0"/>
              <a:t>hypothék</a:t>
            </a:r>
            <a:r>
              <a:rPr lang="cs-CZ" sz="1600" dirty="0"/>
              <a:t>a</a:t>
            </a:r>
            <a:endParaRPr lang="cs-CZ" sz="1600" dirty="0" smtClean="0"/>
          </a:p>
          <a:p>
            <a:r>
              <a:rPr lang="cs-CZ" sz="1600" dirty="0"/>
              <a:t>s</a:t>
            </a:r>
            <a:r>
              <a:rPr lang="en-GB" sz="1600" dirty="0" err="1" smtClean="0"/>
              <a:t>chránku</a:t>
            </a:r>
            <a:r>
              <a:rPr lang="en-GB" sz="1600" dirty="0" smtClean="0"/>
              <a:t> </a:t>
            </a:r>
            <a:r>
              <a:rPr lang="en-GB" sz="1600" dirty="0" err="1"/>
              <a:t>si</a:t>
            </a:r>
            <a:r>
              <a:rPr lang="en-GB" sz="1600" dirty="0"/>
              <a:t> </a:t>
            </a:r>
            <a:r>
              <a:rPr lang="en-GB" sz="1600" dirty="0" err="1"/>
              <a:t>buňka</a:t>
            </a:r>
            <a:r>
              <a:rPr lang="en-GB" sz="1600" dirty="0"/>
              <a:t> </a:t>
            </a:r>
            <a:r>
              <a:rPr lang="en-GB" sz="1600" dirty="0" err="1"/>
              <a:t>vytváří</a:t>
            </a:r>
            <a:r>
              <a:rPr lang="en-GB" sz="1600" dirty="0"/>
              <a:t> </a:t>
            </a:r>
            <a:r>
              <a:rPr lang="en-GB" sz="1600" dirty="0" err="1"/>
              <a:t>aktivním</a:t>
            </a:r>
            <a:r>
              <a:rPr lang="en-GB" sz="1600" dirty="0"/>
              <a:t> </a:t>
            </a:r>
            <a:r>
              <a:rPr lang="en-GB" sz="1600" dirty="0" err="1"/>
              <a:t>vychytáváním</a:t>
            </a:r>
            <a:r>
              <a:rPr lang="en-GB" sz="1600" dirty="0"/>
              <a:t> </a:t>
            </a:r>
            <a:r>
              <a:rPr lang="en-GB" sz="1600" dirty="0" err="1"/>
              <a:t>kyseliny</a:t>
            </a:r>
            <a:r>
              <a:rPr lang="en-GB" sz="1600" dirty="0"/>
              <a:t> </a:t>
            </a:r>
            <a:r>
              <a:rPr lang="en-GB" sz="1600" dirty="0" err="1"/>
              <a:t>křemičité</a:t>
            </a:r>
            <a:r>
              <a:rPr lang="en-GB" sz="1600" dirty="0"/>
              <a:t> z </a:t>
            </a:r>
            <a:r>
              <a:rPr lang="en-GB" sz="1600" dirty="0" err="1"/>
              <a:t>prostředí</a:t>
            </a:r>
            <a:r>
              <a:rPr lang="en-GB" sz="1600" dirty="0"/>
              <a:t> </a:t>
            </a:r>
            <a:r>
              <a:rPr lang="cs-CZ" sz="1600" dirty="0" smtClean="0"/>
              <a:t>(</a:t>
            </a:r>
            <a:r>
              <a:rPr lang="en-GB" sz="1600" dirty="0" err="1" smtClean="0"/>
              <a:t>rychlostí</a:t>
            </a:r>
            <a:r>
              <a:rPr lang="en-GB" sz="1600" dirty="0" smtClean="0"/>
              <a:t> </a:t>
            </a:r>
            <a:r>
              <a:rPr lang="en-GB" sz="1600" dirty="0" err="1"/>
              <a:t>až</a:t>
            </a:r>
            <a:r>
              <a:rPr lang="en-GB" sz="1600" dirty="0"/>
              <a:t> 18 </a:t>
            </a:r>
            <a:r>
              <a:rPr lang="en-GB" sz="1600" dirty="0" err="1"/>
              <a:t>molekul</a:t>
            </a:r>
            <a:r>
              <a:rPr lang="en-GB" sz="1600" dirty="0"/>
              <a:t> </a:t>
            </a:r>
            <a:r>
              <a:rPr lang="en-GB" sz="1600" dirty="0" err="1"/>
              <a:t>za</a:t>
            </a:r>
            <a:r>
              <a:rPr lang="en-GB" sz="1600" dirty="0"/>
              <a:t> </a:t>
            </a:r>
            <a:r>
              <a:rPr lang="en-GB" sz="1600" dirty="0" err="1" smtClean="0"/>
              <a:t>sekundu</a:t>
            </a:r>
            <a:r>
              <a:rPr lang="cs-CZ" sz="1600" dirty="0" smtClean="0"/>
              <a:t>)</a:t>
            </a:r>
          </a:p>
          <a:p>
            <a:r>
              <a:rPr lang="cs-CZ" sz="1600" dirty="0" smtClean="0"/>
              <a:t>Během </a:t>
            </a:r>
            <a:r>
              <a:rPr lang="en-GB" sz="1600" dirty="0" err="1" smtClean="0"/>
              <a:t>nepohlavního</a:t>
            </a:r>
            <a:r>
              <a:rPr lang="en-GB" sz="1600" dirty="0" smtClean="0"/>
              <a:t> </a:t>
            </a:r>
            <a:r>
              <a:rPr lang="en-GB" sz="1600" dirty="0" err="1"/>
              <a:t>rozmnožování</a:t>
            </a:r>
            <a:r>
              <a:rPr lang="en-GB" sz="1600" dirty="0"/>
              <a:t> </a:t>
            </a:r>
            <a:r>
              <a:rPr lang="en-GB" sz="1600" dirty="0" err="1"/>
              <a:t>získá</a:t>
            </a:r>
            <a:r>
              <a:rPr lang="en-GB" sz="1600" dirty="0"/>
              <a:t> </a:t>
            </a:r>
            <a:r>
              <a:rPr lang="en-GB" sz="1600" dirty="0" err="1"/>
              <a:t>každá</a:t>
            </a:r>
            <a:r>
              <a:rPr lang="en-GB" sz="1600" dirty="0"/>
              <a:t> z </a:t>
            </a:r>
            <a:r>
              <a:rPr lang="en-GB" sz="1600" dirty="0" err="1"/>
              <a:t>dceřiných</a:t>
            </a:r>
            <a:r>
              <a:rPr lang="en-GB" sz="1600" dirty="0"/>
              <a:t> </a:t>
            </a:r>
            <a:r>
              <a:rPr lang="en-GB" sz="1600" dirty="0" err="1"/>
              <a:t>buněk</a:t>
            </a:r>
            <a:r>
              <a:rPr lang="en-GB" sz="1600" dirty="0"/>
              <a:t> </a:t>
            </a:r>
            <a:r>
              <a:rPr lang="en-GB" sz="1600" dirty="0" err="1"/>
              <a:t>jednu</a:t>
            </a:r>
            <a:r>
              <a:rPr lang="en-GB" sz="1600" dirty="0"/>
              <a:t> </a:t>
            </a:r>
            <a:r>
              <a:rPr lang="en-GB" sz="1600" dirty="0" err="1"/>
              <a:t>část</a:t>
            </a:r>
            <a:r>
              <a:rPr lang="en-GB" sz="1600" dirty="0"/>
              <a:t> </a:t>
            </a:r>
            <a:r>
              <a:rPr lang="en-GB" sz="1600" dirty="0" err="1"/>
              <a:t>mateřské</a:t>
            </a:r>
            <a:r>
              <a:rPr lang="en-GB" sz="1600" dirty="0"/>
              <a:t> </a:t>
            </a:r>
            <a:r>
              <a:rPr lang="en-GB" sz="1600" dirty="0" err="1"/>
              <a:t>frustuly</a:t>
            </a:r>
            <a:r>
              <a:rPr lang="en-GB" sz="1600" dirty="0"/>
              <a:t> a </a:t>
            </a:r>
            <a:r>
              <a:rPr lang="en-GB" sz="1600" dirty="0" err="1"/>
              <a:t>druhou</a:t>
            </a:r>
            <a:r>
              <a:rPr lang="en-GB" sz="1600" dirty="0"/>
              <a:t>, </a:t>
            </a:r>
            <a:r>
              <a:rPr lang="en-GB" sz="1600" dirty="0" err="1"/>
              <a:t>vždy</a:t>
            </a:r>
            <a:r>
              <a:rPr lang="en-GB" sz="1600" dirty="0"/>
              <a:t> </a:t>
            </a:r>
            <a:r>
              <a:rPr lang="en-GB" sz="1600" dirty="0" err="1"/>
              <a:t>tu</a:t>
            </a:r>
            <a:r>
              <a:rPr lang="en-GB" sz="1600" dirty="0"/>
              <a:t> </a:t>
            </a:r>
            <a:r>
              <a:rPr lang="en-GB" sz="1600" dirty="0" err="1"/>
              <a:t>menší</a:t>
            </a:r>
            <a:r>
              <a:rPr lang="en-GB" sz="1600" dirty="0"/>
              <a:t>, </a:t>
            </a:r>
            <a:r>
              <a:rPr lang="en-GB" sz="1600" dirty="0" err="1"/>
              <a:t>si</a:t>
            </a:r>
            <a:r>
              <a:rPr lang="en-GB" sz="1600" dirty="0"/>
              <a:t> </a:t>
            </a:r>
            <a:r>
              <a:rPr lang="en-GB" sz="1600" dirty="0" err="1" smtClean="0"/>
              <a:t>dotvoří</a:t>
            </a:r>
            <a:endParaRPr lang="cs-CZ" sz="1600" dirty="0"/>
          </a:p>
          <a:p>
            <a:r>
              <a:rPr lang="cs-CZ" sz="1600" dirty="0" smtClean="0"/>
              <a:t>v</a:t>
            </a:r>
            <a:r>
              <a:rPr lang="en-GB" sz="1600" dirty="0" smtClean="0"/>
              <a:t> </a:t>
            </a:r>
            <a:r>
              <a:rPr lang="en-GB" sz="1600" dirty="0" err="1"/>
              <a:t>případě</a:t>
            </a:r>
            <a:r>
              <a:rPr lang="en-GB" sz="1600" dirty="0"/>
              <a:t> </a:t>
            </a:r>
            <a:r>
              <a:rPr lang="en-GB" sz="1600" dirty="0" err="1"/>
              <a:t>nedostatku</a:t>
            </a:r>
            <a:r>
              <a:rPr lang="en-GB" sz="1600" dirty="0"/>
              <a:t> </a:t>
            </a:r>
            <a:r>
              <a:rPr lang="en-GB" sz="1600" dirty="0" err="1"/>
              <a:t>křemíku</a:t>
            </a:r>
            <a:r>
              <a:rPr lang="en-GB" sz="1600" dirty="0"/>
              <a:t> v </a:t>
            </a:r>
            <a:r>
              <a:rPr lang="en-GB" sz="1600" dirty="0" err="1"/>
              <a:t>prostředí</a:t>
            </a:r>
            <a:r>
              <a:rPr lang="en-GB" sz="1600" dirty="0"/>
              <a:t> se </a:t>
            </a:r>
            <a:r>
              <a:rPr lang="en-GB" sz="1600" dirty="0" err="1"/>
              <a:t>nepohlavní</a:t>
            </a:r>
            <a:r>
              <a:rPr lang="en-GB" sz="1600" dirty="0"/>
              <a:t> </a:t>
            </a:r>
            <a:r>
              <a:rPr lang="en-GB" sz="1600" dirty="0" err="1" smtClean="0"/>
              <a:t>rozmnožování</a:t>
            </a:r>
            <a:r>
              <a:rPr lang="en-GB" sz="1600" dirty="0" smtClean="0"/>
              <a:t> </a:t>
            </a:r>
            <a:r>
              <a:rPr lang="en-GB" sz="1600" dirty="0" err="1"/>
              <a:t>zastavuje</a:t>
            </a:r>
            <a:r>
              <a:rPr lang="en-GB" sz="1600" dirty="0" smtClean="0"/>
              <a:t>.</a:t>
            </a:r>
            <a:endParaRPr lang="cs-CZ" sz="1600" dirty="0" smtClean="0"/>
          </a:p>
          <a:p>
            <a:r>
              <a:rPr lang="en-GB" sz="1600" dirty="0" smtClean="0"/>
              <a:t>20–25</a:t>
            </a:r>
            <a:r>
              <a:rPr lang="en-GB" sz="1600" dirty="0"/>
              <a:t> % </a:t>
            </a:r>
            <a:r>
              <a:rPr lang="en-GB" sz="1600" dirty="0" err="1"/>
              <a:t>roční</a:t>
            </a:r>
            <a:r>
              <a:rPr lang="en-GB" sz="1600" dirty="0"/>
              <a:t> </a:t>
            </a:r>
            <a:r>
              <a:rPr lang="en-GB" sz="1600" dirty="0" err="1"/>
              <a:t>celkové</a:t>
            </a:r>
            <a:r>
              <a:rPr lang="en-GB" sz="1600" dirty="0"/>
              <a:t> </a:t>
            </a:r>
            <a:r>
              <a:rPr lang="en-GB" sz="1600" dirty="0" err="1"/>
              <a:t>primární</a:t>
            </a:r>
            <a:r>
              <a:rPr lang="en-GB" sz="1600" dirty="0"/>
              <a:t> </a:t>
            </a:r>
            <a:r>
              <a:rPr lang="en-GB" sz="1600" dirty="0" err="1" smtClean="0"/>
              <a:t>produkce</a:t>
            </a:r>
            <a:r>
              <a:rPr lang="cs-CZ" sz="1600" dirty="0"/>
              <a:t> </a:t>
            </a:r>
            <a:r>
              <a:rPr lang="en-GB" sz="1600" dirty="0" err="1" smtClean="0"/>
              <a:t>Země</a:t>
            </a:r>
            <a:endParaRPr lang="cs-CZ" sz="1600" dirty="0" smtClean="0"/>
          </a:p>
          <a:p>
            <a:r>
              <a:rPr lang="en-GB" sz="1600" dirty="0" err="1" smtClean="0"/>
              <a:t>spolu</a:t>
            </a:r>
            <a:r>
              <a:rPr lang="en-GB" sz="1600" dirty="0" smtClean="0"/>
              <a:t> </a:t>
            </a:r>
            <a:r>
              <a:rPr lang="en-GB" sz="1600" dirty="0"/>
              <a:t>se </a:t>
            </a:r>
            <a:r>
              <a:rPr lang="en-GB" sz="1600" dirty="0" err="1" smtClean="0"/>
              <a:t>sinicemi</a:t>
            </a:r>
            <a:r>
              <a:rPr lang="cs-CZ" sz="1600" dirty="0"/>
              <a:t> </a:t>
            </a:r>
            <a:r>
              <a:rPr lang="cs-CZ" sz="1600" dirty="0" smtClean="0"/>
              <a:t>se asi</a:t>
            </a:r>
            <a:r>
              <a:rPr lang="en-GB" sz="1600" dirty="0" smtClean="0"/>
              <a:t> </a:t>
            </a:r>
            <a:r>
              <a:rPr lang="en-GB" sz="1600" dirty="0" err="1"/>
              <a:t>podílely</a:t>
            </a:r>
            <a:r>
              <a:rPr lang="en-GB" sz="1600" dirty="0"/>
              <a:t> </a:t>
            </a:r>
            <a:r>
              <a:rPr lang="en-GB" sz="1600" dirty="0" err="1"/>
              <a:t>na</a:t>
            </a:r>
            <a:r>
              <a:rPr lang="en-GB" sz="1600" dirty="0"/>
              <a:t> </a:t>
            </a:r>
            <a:r>
              <a:rPr lang="en-GB" sz="1600" dirty="0" err="1"/>
              <a:t>vzniku</a:t>
            </a:r>
            <a:r>
              <a:rPr lang="en-GB" sz="1600" dirty="0"/>
              <a:t> </a:t>
            </a:r>
            <a:r>
              <a:rPr lang="en-GB" sz="1600" dirty="0" err="1"/>
              <a:t>kyslíkaté</a:t>
            </a:r>
            <a:r>
              <a:rPr lang="en-GB" sz="1600" dirty="0"/>
              <a:t> </a:t>
            </a:r>
            <a:r>
              <a:rPr lang="en-GB" sz="1600" dirty="0" err="1"/>
              <a:t>atmosféry</a:t>
            </a:r>
            <a:r>
              <a:rPr lang="en-GB" sz="1600" dirty="0"/>
              <a:t> </a:t>
            </a:r>
            <a:r>
              <a:rPr lang="en-GB" sz="1600" dirty="0" err="1"/>
              <a:t>na</a:t>
            </a:r>
            <a:r>
              <a:rPr lang="en-GB" sz="1600" dirty="0"/>
              <a:t> </a:t>
            </a:r>
            <a:r>
              <a:rPr lang="en-GB" sz="1600" dirty="0" err="1" smtClean="0"/>
              <a:t>Zemi</a:t>
            </a:r>
            <a:endParaRPr lang="cs-CZ" sz="1600" dirty="0" smtClean="0"/>
          </a:p>
          <a:p>
            <a:r>
              <a:rPr lang="cs-CZ" sz="1600" dirty="0" err="1"/>
              <a:t>s</a:t>
            </a:r>
            <a:r>
              <a:rPr lang="en-GB" sz="1600" dirty="0" err="1" smtClean="0"/>
              <a:t>chránky</a:t>
            </a:r>
            <a:r>
              <a:rPr lang="en-GB" sz="1600" dirty="0" smtClean="0"/>
              <a:t> </a:t>
            </a:r>
            <a:r>
              <a:rPr lang="en-GB" sz="1600" dirty="0" err="1"/>
              <a:t>odumřelých</a:t>
            </a:r>
            <a:r>
              <a:rPr lang="en-GB" sz="1600" dirty="0"/>
              <a:t> </a:t>
            </a:r>
            <a:r>
              <a:rPr lang="en-GB" sz="1600" dirty="0" err="1"/>
              <a:t>rozsivek</a:t>
            </a:r>
            <a:r>
              <a:rPr lang="en-GB" sz="1600" dirty="0"/>
              <a:t> </a:t>
            </a:r>
            <a:r>
              <a:rPr lang="en-GB" sz="1600" dirty="0" err="1"/>
              <a:t>tvoří</a:t>
            </a:r>
            <a:r>
              <a:rPr lang="en-GB" sz="1600" dirty="0"/>
              <a:t> </a:t>
            </a:r>
            <a:r>
              <a:rPr lang="en-GB" sz="1600" dirty="0" err="1"/>
              <a:t>horninu</a:t>
            </a:r>
            <a:r>
              <a:rPr lang="en-GB" sz="1600" dirty="0"/>
              <a:t> </a:t>
            </a:r>
            <a:r>
              <a:rPr lang="en-GB" sz="1600" dirty="0" err="1"/>
              <a:t>diatomit</a:t>
            </a:r>
            <a:r>
              <a:rPr lang="en-GB" sz="1600" dirty="0"/>
              <a:t> (</a:t>
            </a:r>
            <a:r>
              <a:rPr lang="en-GB" sz="1600" dirty="0" err="1"/>
              <a:t>křemelinu</a:t>
            </a:r>
            <a:r>
              <a:rPr lang="en-GB" sz="1600" dirty="0"/>
              <a:t>), </a:t>
            </a:r>
            <a:r>
              <a:rPr lang="en-GB" sz="1600" dirty="0" err="1"/>
              <a:t>který</a:t>
            </a:r>
            <a:r>
              <a:rPr lang="en-GB" sz="1600" dirty="0"/>
              <a:t> se </a:t>
            </a:r>
            <a:r>
              <a:rPr lang="en-GB" sz="1600" dirty="0" err="1" smtClean="0"/>
              <a:t>využívá</a:t>
            </a:r>
            <a:r>
              <a:rPr lang="en-GB" sz="1600" dirty="0" smtClean="0"/>
              <a:t> </a:t>
            </a:r>
            <a:r>
              <a:rPr lang="en-GB" sz="1600" dirty="0"/>
              <a:t>se </a:t>
            </a:r>
            <a:r>
              <a:rPr lang="en-GB" sz="1600" dirty="0" err="1"/>
              <a:t>jako</a:t>
            </a:r>
            <a:r>
              <a:rPr lang="en-GB" sz="1600" dirty="0"/>
              <a:t> </a:t>
            </a:r>
            <a:r>
              <a:rPr lang="en-GB" sz="1600" dirty="0" err="1"/>
              <a:t>filtrační</a:t>
            </a:r>
            <a:r>
              <a:rPr lang="en-GB" sz="1600" dirty="0"/>
              <a:t> </a:t>
            </a:r>
            <a:r>
              <a:rPr lang="en-GB" sz="1600" dirty="0" err="1"/>
              <a:t>či</a:t>
            </a:r>
            <a:r>
              <a:rPr lang="en-GB" sz="1600" dirty="0"/>
              <a:t> </a:t>
            </a:r>
            <a:r>
              <a:rPr lang="en-GB" sz="1600" dirty="0" err="1"/>
              <a:t>sorpční</a:t>
            </a:r>
            <a:r>
              <a:rPr lang="en-GB" sz="1600" dirty="0"/>
              <a:t> </a:t>
            </a:r>
            <a:r>
              <a:rPr lang="en-GB" sz="1600" dirty="0" err="1" smtClean="0"/>
              <a:t>materiál</a:t>
            </a:r>
            <a:endParaRPr lang="en-GB" sz="1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861048"/>
            <a:ext cx="3734001" cy="258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199" y="3891150"/>
            <a:ext cx="3154655" cy="252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610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
            <a:ext cx="8229600" cy="2852936"/>
          </a:xfrm>
        </p:spPr>
        <p:txBody>
          <a:bodyPr>
            <a:normAutofit/>
          </a:bodyPr>
          <a:lstStyle/>
          <a:p>
            <a:pPr marL="0" indent="0">
              <a:buNone/>
            </a:pPr>
            <a:r>
              <a:rPr lang="cs-CZ" sz="1800" b="1" dirty="0" smtClean="0"/>
              <a:t>Houby</a:t>
            </a:r>
          </a:p>
          <a:p>
            <a:pPr marL="0" indent="0">
              <a:buNone/>
            </a:pPr>
            <a:endParaRPr lang="cs-CZ" sz="1800" b="1" dirty="0" smtClean="0"/>
          </a:p>
          <a:p>
            <a:r>
              <a:rPr lang="cs-CZ" sz="1600" dirty="0" smtClean="0"/>
              <a:t>odhad – více než 1,5 mil druhů</a:t>
            </a:r>
          </a:p>
          <a:p>
            <a:r>
              <a:rPr lang="cs-CZ" sz="1600" dirty="0" smtClean="0"/>
              <a:t>heterotrofní, vláknité, chitin a </a:t>
            </a:r>
            <a:r>
              <a:rPr lang="cs-CZ" sz="1600" dirty="0" err="1" smtClean="0"/>
              <a:t>glukan</a:t>
            </a:r>
            <a:r>
              <a:rPr lang="cs-CZ" sz="1600" dirty="0" smtClean="0"/>
              <a:t> v </a:t>
            </a:r>
            <a:r>
              <a:rPr lang="cs-CZ" sz="1600" dirty="0" err="1" smtClean="0"/>
              <a:t>buň</a:t>
            </a:r>
            <a:r>
              <a:rPr lang="cs-CZ" sz="1600" dirty="0" smtClean="0"/>
              <a:t>. stěně</a:t>
            </a:r>
          </a:p>
          <a:p>
            <a:r>
              <a:rPr lang="cs-CZ" sz="1600" dirty="0" smtClean="0"/>
              <a:t>dekompozice, recyklace </a:t>
            </a:r>
            <a:r>
              <a:rPr lang="cs-CZ" sz="1600" dirty="0" err="1" smtClean="0"/>
              <a:t>org</a:t>
            </a:r>
            <a:r>
              <a:rPr lang="cs-CZ" sz="1600" dirty="0" smtClean="0"/>
              <a:t>. materiálu vč. ligninu a celulózy</a:t>
            </a:r>
          </a:p>
          <a:p>
            <a:r>
              <a:rPr lang="cs-CZ" sz="1600" dirty="0" smtClean="0"/>
              <a:t>koloběh prvků</a:t>
            </a:r>
          </a:p>
          <a:p>
            <a:r>
              <a:rPr lang="cs-CZ" sz="1600" dirty="0" smtClean="0"/>
              <a:t>ekonomické ztráty, poškození hospodářských plodin (plísně)</a:t>
            </a:r>
          </a:p>
          <a:p>
            <a:r>
              <a:rPr lang="cs-CZ" sz="1600" dirty="0" smtClean="0"/>
              <a:t>využití v potravinářství – sýry, </a:t>
            </a:r>
            <a:r>
              <a:rPr lang="cs-CZ" sz="1600" dirty="0" err="1" smtClean="0"/>
              <a:t>tempeh</a:t>
            </a:r>
            <a:endParaRPr lang="cs-CZ" sz="1600" dirty="0" smtClean="0"/>
          </a:p>
          <a:p>
            <a:r>
              <a:rPr lang="cs-CZ" sz="1600" dirty="0" smtClean="0"/>
              <a:t>lékařství – penicilin…</a:t>
            </a:r>
          </a:p>
          <a:p>
            <a:endParaRPr lang="cs-CZ" sz="1600" dirty="0" smtClean="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212976"/>
            <a:ext cx="4801866" cy="270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79512" y="3501672"/>
            <a:ext cx="3672408" cy="2123658"/>
          </a:xfrm>
          <a:prstGeom prst="rect">
            <a:avLst/>
          </a:prstGeom>
          <a:solidFill>
            <a:schemeClr val="accent1">
              <a:lumMod val="40000"/>
              <a:lumOff val="60000"/>
            </a:schemeClr>
          </a:solidFill>
          <a:ln>
            <a:solidFill>
              <a:schemeClr val="accent1"/>
            </a:solidFill>
          </a:ln>
        </p:spPr>
        <p:txBody>
          <a:bodyPr wrap="square" rtlCol="0">
            <a:spAutoFit/>
          </a:bodyPr>
          <a:lstStyle/>
          <a:p>
            <a:r>
              <a:rPr lang="en-GB" sz="1200" b="1" dirty="0" err="1">
                <a:solidFill>
                  <a:prstClr val="black"/>
                </a:solidFill>
              </a:rPr>
              <a:t>Chytridiomykóza</a:t>
            </a:r>
            <a:r>
              <a:rPr lang="en-GB" sz="1200" dirty="0">
                <a:solidFill>
                  <a:prstClr val="black"/>
                </a:solidFill>
              </a:rPr>
              <a:t> je </a:t>
            </a:r>
            <a:r>
              <a:rPr lang="en-GB" sz="1200" dirty="0" err="1">
                <a:solidFill>
                  <a:prstClr val="black"/>
                </a:solidFill>
              </a:rPr>
              <a:t>závažné</a:t>
            </a:r>
            <a:r>
              <a:rPr lang="en-GB" sz="1200" dirty="0">
                <a:solidFill>
                  <a:prstClr val="black"/>
                </a:solidFill>
              </a:rPr>
              <a:t> </a:t>
            </a:r>
            <a:r>
              <a:rPr lang="en-GB" sz="1200" dirty="0" err="1">
                <a:solidFill>
                  <a:prstClr val="black"/>
                </a:solidFill>
              </a:rPr>
              <a:t>onemocnění</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zapříčiněné</a:t>
            </a:r>
            <a:r>
              <a:rPr lang="en-GB" sz="1200" dirty="0">
                <a:solidFill>
                  <a:prstClr val="black"/>
                </a:solidFill>
              </a:rPr>
              <a:t> </a:t>
            </a:r>
            <a:r>
              <a:rPr lang="en-GB" sz="1200" dirty="0" err="1">
                <a:solidFill>
                  <a:prstClr val="black"/>
                </a:solidFill>
              </a:rPr>
              <a:t>chytridiomycetní</a:t>
            </a:r>
            <a:r>
              <a:rPr lang="en-GB" sz="1200" dirty="0">
                <a:solidFill>
                  <a:prstClr val="black"/>
                </a:solidFill>
              </a:rPr>
              <a:t> </a:t>
            </a:r>
            <a:r>
              <a:rPr lang="en-GB" sz="1200" dirty="0" err="1">
                <a:solidFill>
                  <a:prstClr val="black"/>
                </a:solidFill>
              </a:rPr>
              <a:t>houbou</a:t>
            </a:r>
            <a:r>
              <a:rPr lang="en-GB" sz="1200" dirty="0">
                <a:solidFill>
                  <a:prstClr val="black"/>
                </a:solidFill>
              </a:rPr>
              <a:t> </a:t>
            </a:r>
            <a:r>
              <a:rPr lang="en-GB" sz="1200" b="1" i="1" dirty="0" err="1">
                <a:solidFill>
                  <a:prstClr val="black"/>
                </a:solidFill>
              </a:rPr>
              <a:t>Batrachochytrium</a:t>
            </a:r>
            <a:r>
              <a:rPr lang="en-GB" sz="1200" b="1" i="1" dirty="0">
                <a:solidFill>
                  <a:prstClr val="black"/>
                </a:solidFill>
              </a:rPr>
              <a:t> </a:t>
            </a:r>
            <a:r>
              <a:rPr lang="en-GB" sz="1200" b="1" i="1" dirty="0" err="1">
                <a:solidFill>
                  <a:prstClr val="black"/>
                </a:solidFill>
              </a:rPr>
              <a:t>dendrobatidis</a:t>
            </a:r>
            <a:r>
              <a:rPr lang="en-GB" sz="1200" dirty="0">
                <a:solidFill>
                  <a:prstClr val="black"/>
                </a:solidFill>
              </a:rPr>
              <a:t>. Zoosporangia </a:t>
            </a:r>
            <a:r>
              <a:rPr lang="en-GB" sz="1200" dirty="0" err="1">
                <a:solidFill>
                  <a:prstClr val="black"/>
                </a:solidFill>
              </a:rPr>
              <a:t>napadají</a:t>
            </a:r>
            <a:r>
              <a:rPr lang="en-GB" sz="1200" dirty="0">
                <a:solidFill>
                  <a:prstClr val="black"/>
                </a:solidFill>
              </a:rPr>
              <a:t> </a:t>
            </a:r>
            <a:r>
              <a:rPr lang="en-GB" sz="1200" dirty="0" err="1">
                <a:solidFill>
                  <a:prstClr val="black"/>
                </a:solidFill>
              </a:rPr>
              <a:t>vrchní</a:t>
            </a:r>
            <a:r>
              <a:rPr lang="en-GB" sz="1200" dirty="0">
                <a:solidFill>
                  <a:prstClr val="black"/>
                </a:solidFill>
              </a:rPr>
              <a:t> </a:t>
            </a:r>
            <a:r>
              <a:rPr lang="en-GB" sz="1200" dirty="0" err="1">
                <a:solidFill>
                  <a:prstClr val="black"/>
                </a:solidFill>
              </a:rPr>
              <a:t>vrstvy</a:t>
            </a:r>
            <a:r>
              <a:rPr lang="en-GB" sz="1200" dirty="0">
                <a:solidFill>
                  <a:prstClr val="black"/>
                </a:solidFill>
              </a:rPr>
              <a:t> </a:t>
            </a:r>
            <a:r>
              <a:rPr lang="en-GB" sz="1200" dirty="0" err="1">
                <a:solidFill>
                  <a:prstClr val="black"/>
                </a:solidFill>
              </a:rPr>
              <a:t>pokožky</a:t>
            </a:r>
            <a:r>
              <a:rPr lang="en-GB" sz="1200" dirty="0">
                <a:solidFill>
                  <a:prstClr val="black"/>
                </a:solidFill>
              </a:rPr>
              <a:t> a </a:t>
            </a:r>
            <a:r>
              <a:rPr lang="en-GB" sz="1200" dirty="0" err="1">
                <a:solidFill>
                  <a:prstClr val="black"/>
                </a:solidFill>
              </a:rPr>
              <a:t>narušují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normální</a:t>
            </a:r>
            <a:r>
              <a:rPr lang="en-GB" sz="1200" dirty="0">
                <a:solidFill>
                  <a:prstClr val="black"/>
                </a:solidFill>
              </a:rPr>
              <a:t> </a:t>
            </a:r>
            <a:r>
              <a:rPr lang="en-GB" sz="1200" dirty="0" err="1">
                <a:solidFill>
                  <a:prstClr val="black"/>
                </a:solidFill>
              </a:rPr>
              <a:t>funkce</a:t>
            </a:r>
            <a:r>
              <a:rPr lang="en-GB" sz="1200" dirty="0">
                <a:solidFill>
                  <a:prstClr val="black"/>
                </a:solidFill>
              </a:rPr>
              <a:t>. </a:t>
            </a:r>
            <a:r>
              <a:rPr lang="en-GB" sz="1200" dirty="0" err="1">
                <a:solidFill>
                  <a:prstClr val="black"/>
                </a:solidFill>
              </a:rPr>
              <a:t>Nemoc</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poprvé</a:t>
            </a:r>
            <a:r>
              <a:rPr lang="en-GB" sz="1200" dirty="0">
                <a:solidFill>
                  <a:prstClr val="black"/>
                </a:solidFill>
              </a:rPr>
              <a:t> </a:t>
            </a:r>
            <a:r>
              <a:rPr lang="en-GB" sz="1200" dirty="0" err="1">
                <a:solidFill>
                  <a:prstClr val="black"/>
                </a:solidFill>
              </a:rPr>
              <a:t>detekována</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konci</a:t>
            </a:r>
            <a:r>
              <a:rPr lang="en-GB" sz="1200" dirty="0">
                <a:solidFill>
                  <a:prstClr val="black"/>
                </a:solidFill>
              </a:rPr>
              <a:t> 20. </a:t>
            </a:r>
            <a:r>
              <a:rPr lang="en-GB" sz="1200" dirty="0" err="1">
                <a:solidFill>
                  <a:prstClr val="black"/>
                </a:solidFill>
              </a:rPr>
              <a:t>století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nedávné</a:t>
            </a:r>
            <a:r>
              <a:rPr lang="en-GB" sz="1200" dirty="0">
                <a:solidFill>
                  <a:prstClr val="black"/>
                </a:solidFill>
              </a:rPr>
              <a:t> </a:t>
            </a:r>
            <a:r>
              <a:rPr lang="en-GB" sz="1200" dirty="0" err="1">
                <a:solidFill>
                  <a:prstClr val="black"/>
                </a:solidFill>
              </a:rPr>
              <a:t>objevení</a:t>
            </a:r>
            <a:r>
              <a:rPr lang="en-GB" sz="1200" dirty="0">
                <a:solidFill>
                  <a:prstClr val="black"/>
                </a:solidFill>
              </a:rPr>
              <a:t>, </a:t>
            </a:r>
            <a:r>
              <a:rPr lang="en-GB" sz="1200" dirty="0" err="1">
                <a:solidFill>
                  <a:prstClr val="black"/>
                </a:solidFill>
              </a:rPr>
              <a:t>rychlost</a:t>
            </a:r>
            <a:r>
              <a:rPr lang="en-GB" sz="1200" dirty="0">
                <a:solidFill>
                  <a:prstClr val="black"/>
                </a:solidFill>
              </a:rPr>
              <a:t> </a:t>
            </a:r>
            <a:r>
              <a:rPr lang="en-GB" sz="1200" dirty="0" err="1">
                <a:solidFill>
                  <a:prstClr val="black"/>
                </a:solidFill>
              </a:rPr>
              <a:t>šíření</a:t>
            </a:r>
            <a:r>
              <a:rPr lang="en-GB" sz="1200" dirty="0">
                <a:solidFill>
                  <a:prstClr val="black"/>
                </a:solidFill>
              </a:rPr>
              <a:t> a </a:t>
            </a:r>
            <a:r>
              <a:rPr lang="en-GB" sz="1200" dirty="0" err="1">
                <a:solidFill>
                  <a:prstClr val="black"/>
                </a:solidFill>
              </a:rPr>
              <a:t>samotná</a:t>
            </a:r>
            <a:r>
              <a:rPr lang="en-GB" sz="1200" dirty="0">
                <a:solidFill>
                  <a:prstClr val="black"/>
                </a:solidFill>
              </a:rPr>
              <a:t> </a:t>
            </a:r>
            <a:r>
              <a:rPr lang="en-GB" sz="1200" dirty="0" err="1">
                <a:solidFill>
                  <a:prstClr val="black"/>
                </a:solidFill>
              </a:rPr>
              <a:t>letálnost</a:t>
            </a:r>
            <a:r>
              <a:rPr lang="en-GB" sz="1200" dirty="0">
                <a:solidFill>
                  <a:prstClr val="black"/>
                </a:solidFill>
              </a:rPr>
              <a:t> </a:t>
            </a:r>
            <a:r>
              <a:rPr lang="en-GB" sz="1200" dirty="0" err="1">
                <a:solidFill>
                  <a:prstClr val="black"/>
                </a:solidFill>
              </a:rPr>
              <a:t>dělá</a:t>
            </a:r>
            <a:r>
              <a:rPr lang="en-GB" sz="1200" dirty="0">
                <a:solidFill>
                  <a:prstClr val="black"/>
                </a:solidFill>
              </a:rPr>
              <a:t> z </a:t>
            </a:r>
            <a:r>
              <a:rPr lang="en-GB" sz="1200" dirty="0" err="1">
                <a:solidFill>
                  <a:prstClr val="black"/>
                </a:solidFill>
              </a:rPr>
              <a:t>chytridiomykózy</a:t>
            </a:r>
            <a:r>
              <a:rPr lang="en-GB" sz="1200" dirty="0">
                <a:solidFill>
                  <a:prstClr val="black"/>
                </a:solidFill>
              </a:rPr>
              <a:t> </a:t>
            </a:r>
            <a:r>
              <a:rPr lang="en-GB" sz="1200" dirty="0" err="1">
                <a:solidFill>
                  <a:prstClr val="black"/>
                </a:solidFill>
              </a:rPr>
              <a:t>globální</a:t>
            </a:r>
            <a:r>
              <a:rPr lang="en-GB" sz="1200" dirty="0">
                <a:solidFill>
                  <a:prstClr val="black"/>
                </a:solidFill>
              </a:rPr>
              <a:t> </a:t>
            </a:r>
            <a:r>
              <a:rPr lang="en-GB" sz="1200" dirty="0" err="1">
                <a:solidFill>
                  <a:prstClr val="black"/>
                </a:solidFill>
              </a:rPr>
              <a:t>hrozbu</a:t>
            </a:r>
            <a:r>
              <a:rPr lang="en-GB" sz="1200" dirty="0">
                <a:solidFill>
                  <a:prstClr val="black"/>
                </a:solidFill>
              </a:rPr>
              <a:t>, </a:t>
            </a:r>
            <a:r>
              <a:rPr lang="en-GB" sz="1200" dirty="0" err="1">
                <a:solidFill>
                  <a:prstClr val="black"/>
                </a:solidFill>
              </a:rPr>
              <a:t>která</a:t>
            </a:r>
            <a:r>
              <a:rPr lang="en-GB" sz="1200" dirty="0">
                <a:solidFill>
                  <a:prstClr val="black"/>
                </a:solidFill>
              </a:rPr>
              <a:t> je </a:t>
            </a:r>
            <a:r>
              <a:rPr lang="en-GB" sz="1200" dirty="0" err="1">
                <a:solidFill>
                  <a:prstClr val="black"/>
                </a:solidFill>
              </a:rPr>
              <a:t>dále</a:t>
            </a:r>
            <a:r>
              <a:rPr lang="en-GB" sz="1200" dirty="0">
                <a:solidFill>
                  <a:prstClr val="black"/>
                </a:solidFill>
              </a:rPr>
              <a:t> </a:t>
            </a:r>
            <a:r>
              <a:rPr lang="en-GB" sz="1200" dirty="0" err="1">
                <a:solidFill>
                  <a:prstClr val="black"/>
                </a:solidFill>
              </a:rPr>
              <a:t>podporována</a:t>
            </a:r>
            <a:r>
              <a:rPr lang="en-GB" sz="1200" dirty="0">
                <a:solidFill>
                  <a:prstClr val="black"/>
                </a:solidFill>
              </a:rPr>
              <a:t> </a:t>
            </a:r>
            <a:r>
              <a:rPr lang="en-GB" sz="1200" dirty="0" err="1">
                <a:solidFill>
                  <a:prstClr val="black"/>
                </a:solidFill>
              </a:rPr>
              <a:t>současnými</a:t>
            </a:r>
            <a:r>
              <a:rPr lang="en-GB" sz="1200" dirty="0">
                <a:solidFill>
                  <a:prstClr val="black"/>
                </a:solidFill>
              </a:rPr>
              <a:t> </a:t>
            </a:r>
            <a:r>
              <a:rPr lang="en-GB" sz="1200" dirty="0" err="1">
                <a:solidFill>
                  <a:prstClr val="black"/>
                </a:solidFill>
              </a:rPr>
              <a:t>změnami</a:t>
            </a:r>
            <a:r>
              <a:rPr lang="en-GB" sz="1200" dirty="0">
                <a:solidFill>
                  <a:prstClr val="black"/>
                </a:solidFill>
              </a:rPr>
              <a:t> </a:t>
            </a:r>
            <a:r>
              <a:rPr lang="en-GB" sz="1200" dirty="0" err="1">
                <a:solidFill>
                  <a:prstClr val="black"/>
                </a:solidFill>
              </a:rPr>
              <a:t>klimatu</a:t>
            </a:r>
            <a:r>
              <a:rPr lang="en-GB" sz="1200" dirty="0">
                <a:solidFill>
                  <a:prstClr val="black"/>
                </a:solidFill>
              </a:rPr>
              <a:t>. </a:t>
            </a:r>
            <a:r>
              <a:rPr lang="en-GB" sz="1200" dirty="0" err="1">
                <a:solidFill>
                  <a:prstClr val="black"/>
                </a:solidFill>
              </a:rPr>
              <a:t>Nákaza</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dosud</a:t>
            </a:r>
            <a:r>
              <a:rPr lang="en-GB" sz="1200" dirty="0">
                <a:solidFill>
                  <a:prstClr val="black"/>
                </a:solidFill>
              </a:rPr>
              <a:t> </a:t>
            </a:r>
            <a:r>
              <a:rPr lang="en-GB" sz="1200" dirty="0" err="1">
                <a:solidFill>
                  <a:prstClr val="black"/>
                </a:solidFill>
              </a:rPr>
              <a:t>zjištěna</a:t>
            </a:r>
            <a:r>
              <a:rPr lang="en-GB" sz="1200" dirty="0">
                <a:solidFill>
                  <a:prstClr val="black"/>
                </a:solidFill>
              </a:rPr>
              <a:t> u </a:t>
            </a:r>
            <a:r>
              <a:rPr lang="en-GB" sz="1200" dirty="0" err="1">
                <a:solidFill>
                  <a:prstClr val="black"/>
                </a:solidFill>
              </a:rPr>
              <a:t>více</a:t>
            </a:r>
            <a:r>
              <a:rPr lang="en-GB" sz="1200" dirty="0">
                <a:solidFill>
                  <a:prstClr val="black"/>
                </a:solidFill>
              </a:rPr>
              <a:t> </a:t>
            </a:r>
            <a:r>
              <a:rPr lang="en-GB" sz="1200" dirty="0" err="1">
                <a:solidFill>
                  <a:prstClr val="black"/>
                </a:solidFill>
              </a:rPr>
              <a:t>než</a:t>
            </a:r>
            <a:r>
              <a:rPr lang="en-GB" sz="1200" dirty="0">
                <a:solidFill>
                  <a:prstClr val="black"/>
                </a:solidFill>
              </a:rPr>
              <a:t> 350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všech</a:t>
            </a:r>
            <a:r>
              <a:rPr lang="en-GB" sz="1200" dirty="0">
                <a:solidFill>
                  <a:prstClr val="black"/>
                </a:solidFill>
              </a:rPr>
              <a:t> </a:t>
            </a:r>
            <a:r>
              <a:rPr lang="en-GB" sz="1200" dirty="0" err="1">
                <a:solidFill>
                  <a:prstClr val="black"/>
                </a:solidFill>
              </a:rPr>
              <a:t>kontinentech</a:t>
            </a:r>
            <a:r>
              <a:rPr lang="en-GB" sz="1200" dirty="0">
                <a:solidFill>
                  <a:prstClr val="black"/>
                </a:solidFill>
              </a:rPr>
              <a:t> </a:t>
            </a:r>
            <a:r>
              <a:rPr lang="en-GB" sz="1200" dirty="0" err="1">
                <a:solidFill>
                  <a:prstClr val="black"/>
                </a:solidFill>
              </a:rPr>
              <a:t>kromě</a:t>
            </a:r>
            <a:r>
              <a:rPr lang="en-GB" sz="1200" dirty="0">
                <a:solidFill>
                  <a:prstClr val="black"/>
                </a:solidFill>
              </a:rPr>
              <a:t> </a:t>
            </a:r>
            <a:r>
              <a:rPr lang="en-GB" sz="1200" dirty="0" err="1">
                <a:solidFill>
                  <a:prstClr val="black"/>
                </a:solidFill>
              </a:rPr>
              <a:t>Antarktidy</a:t>
            </a:r>
            <a:r>
              <a:rPr lang="en-GB" sz="1200" dirty="0">
                <a:solidFill>
                  <a:prstClr val="black"/>
                </a:solidFill>
              </a:rPr>
              <a:t>, </a:t>
            </a:r>
            <a:r>
              <a:rPr lang="en-GB" sz="1200" dirty="0" err="1">
                <a:solidFill>
                  <a:prstClr val="black"/>
                </a:solidFill>
              </a:rPr>
              <a:t>přičemž</a:t>
            </a:r>
            <a:r>
              <a:rPr lang="en-GB" sz="1200" dirty="0">
                <a:solidFill>
                  <a:prstClr val="black"/>
                </a:solidFill>
              </a:rPr>
              <a:t> </a:t>
            </a:r>
            <a:r>
              <a:rPr lang="en-GB" sz="1200" dirty="0" err="1">
                <a:solidFill>
                  <a:prstClr val="black"/>
                </a:solidFill>
              </a:rPr>
              <a:t>nejméně</a:t>
            </a:r>
            <a:r>
              <a:rPr lang="en-GB" sz="1200" dirty="0">
                <a:solidFill>
                  <a:prstClr val="black"/>
                </a:solidFill>
              </a:rPr>
              <a:t> 34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kvůli</a:t>
            </a:r>
            <a:r>
              <a:rPr lang="en-GB" sz="1200" dirty="0">
                <a:solidFill>
                  <a:prstClr val="black"/>
                </a:solidFill>
              </a:rPr>
              <a:t> </a:t>
            </a:r>
            <a:r>
              <a:rPr lang="en-GB" sz="1200" dirty="0" err="1">
                <a:solidFill>
                  <a:prstClr val="black"/>
                </a:solidFill>
              </a:rPr>
              <a:t>této</a:t>
            </a:r>
            <a:r>
              <a:rPr lang="en-GB" sz="1200" dirty="0">
                <a:solidFill>
                  <a:prstClr val="black"/>
                </a:solidFill>
              </a:rPr>
              <a:t> </a:t>
            </a:r>
            <a:r>
              <a:rPr lang="en-GB" sz="1200" dirty="0" err="1">
                <a:solidFill>
                  <a:prstClr val="black"/>
                </a:solidFill>
              </a:rPr>
              <a:t>nemoci</a:t>
            </a:r>
            <a:r>
              <a:rPr lang="en-GB" sz="1200" dirty="0">
                <a:solidFill>
                  <a:prstClr val="black"/>
                </a:solidFill>
              </a:rPr>
              <a:t> </a:t>
            </a:r>
            <a:r>
              <a:rPr lang="en-GB" sz="1200" dirty="0" err="1" smtClean="0">
                <a:solidFill>
                  <a:prstClr val="black"/>
                </a:solidFill>
              </a:rPr>
              <a:t>vyhynulo</a:t>
            </a:r>
            <a:endParaRPr lang="cs-CZ" sz="1200" dirty="0">
              <a:solidFill>
                <a:prstClr val="black"/>
              </a:solidFill>
            </a:endParaRPr>
          </a:p>
        </p:txBody>
      </p:sp>
    </p:spTree>
    <p:extLst>
      <p:ext uri="{BB962C8B-B14F-4D97-AF65-F5344CB8AC3E}">
        <p14:creationId xmlns:p14="http://schemas.microsoft.com/office/powerpoint/2010/main" val="18872669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kenovat0075a"/>
          <p:cNvPicPr>
            <a:picLocks noChangeAspect="1" noChangeArrowheads="1"/>
          </p:cNvPicPr>
          <p:nvPr/>
        </p:nvPicPr>
        <p:blipFill>
          <a:blip r:embed="rId2">
            <a:extLst>
              <a:ext uri="{28A0092B-C50C-407E-A947-70E740481C1C}">
                <a14:useLocalDpi xmlns:a14="http://schemas.microsoft.com/office/drawing/2010/main" val="0"/>
              </a:ext>
            </a:extLst>
          </a:blip>
          <a:srcRect b="9131"/>
          <a:stretch>
            <a:fillRect/>
          </a:stretch>
        </p:blipFill>
        <p:spPr bwMode="auto">
          <a:xfrm>
            <a:off x="900113" y="1125538"/>
            <a:ext cx="604837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095375" y="165100"/>
            <a:ext cx="499835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800" dirty="0">
                <a:solidFill>
                  <a:prstClr val="black"/>
                </a:solidFill>
                <a:latin typeface="Calibri"/>
              </a:rPr>
              <a:t>Struktura typické houbové buňky</a:t>
            </a:r>
          </a:p>
        </p:txBody>
      </p:sp>
      <p:sp>
        <p:nvSpPr>
          <p:cNvPr id="43012" name="Rectangle 4"/>
          <p:cNvSpPr>
            <a:spLocks noChangeArrowheads="1"/>
          </p:cNvSpPr>
          <p:nvPr/>
        </p:nvSpPr>
        <p:spPr bwMode="auto">
          <a:xfrm>
            <a:off x="4643438" y="4508500"/>
            <a:ext cx="1368425" cy="576263"/>
          </a:xfrm>
          <a:prstGeom prst="rect">
            <a:avLst/>
          </a:prstGeom>
          <a:solidFill>
            <a:srgbClr val="BBE0E3">
              <a:alpha val="0"/>
            </a:srgbClr>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43013" name="AutoShape 5"/>
          <p:cNvSpPr>
            <a:spLocks noChangeArrowheads="1"/>
          </p:cNvSpPr>
          <p:nvPr/>
        </p:nvSpPr>
        <p:spPr bwMode="auto">
          <a:xfrm>
            <a:off x="6516688" y="4581525"/>
            <a:ext cx="2089150" cy="360363"/>
          </a:xfrm>
          <a:prstGeom prst="rightArrow">
            <a:avLst>
              <a:gd name="adj1" fmla="val 50000"/>
              <a:gd name="adj2" fmla="val 14493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346374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wipe(left)">
                                      <p:cBhvr>
                                        <p:cTn id="10"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kenovat0075b"/>
          <p:cNvPicPr>
            <a:picLocks noChangeAspect="1" noChangeArrowheads="1"/>
          </p:cNvPicPr>
          <p:nvPr/>
        </p:nvPicPr>
        <p:blipFill>
          <a:blip r:embed="rId2">
            <a:extLst>
              <a:ext uri="{28A0092B-C50C-407E-A947-70E740481C1C}">
                <a14:useLocalDpi xmlns:a14="http://schemas.microsoft.com/office/drawing/2010/main" val="0"/>
              </a:ext>
            </a:extLst>
          </a:blip>
          <a:srcRect b="8961"/>
          <a:stretch>
            <a:fillRect/>
          </a:stretch>
        </p:blipFill>
        <p:spPr bwMode="auto">
          <a:xfrm>
            <a:off x="580435" y="684213"/>
            <a:ext cx="72009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014311" y="165100"/>
            <a:ext cx="3195811"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latin typeface="Calibri"/>
              </a:rPr>
              <a:t>Struktura buněčné stěny hub</a:t>
            </a:r>
          </a:p>
        </p:txBody>
      </p:sp>
      <p:sp>
        <p:nvSpPr>
          <p:cNvPr id="49156" name="Rectangle 4"/>
          <p:cNvSpPr>
            <a:spLocks noChangeArrowheads="1"/>
          </p:cNvSpPr>
          <p:nvPr/>
        </p:nvSpPr>
        <p:spPr bwMode="auto">
          <a:xfrm>
            <a:off x="755650" y="6060431"/>
            <a:ext cx="5454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prstClr val="black"/>
                </a:solidFill>
                <a:latin typeface="Calibri"/>
              </a:rPr>
              <a:t>Chitin = </a:t>
            </a:r>
            <a:r>
              <a:rPr lang="cs-CZ" altLang="ko-KR" dirty="0">
                <a:solidFill>
                  <a:prstClr val="black"/>
                </a:solidFill>
                <a:latin typeface="Calibri"/>
              </a:rPr>
              <a:t>polymer derivátu glukózy, N-</a:t>
            </a:r>
            <a:r>
              <a:rPr lang="cs-CZ" altLang="ko-KR" dirty="0" err="1">
                <a:solidFill>
                  <a:prstClr val="black"/>
                </a:solidFill>
                <a:latin typeface="Calibri"/>
              </a:rPr>
              <a:t>acetylglucosaminu</a:t>
            </a:r>
            <a:r>
              <a:rPr lang="cs-CZ" altLang="ko-KR" sz="2400" dirty="0">
                <a:solidFill>
                  <a:prstClr val="black"/>
                </a:solidFill>
                <a:latin typeface="Comic Sans MS" pitchFamily="66" charset="0"/>
              </a:rPr>
              <a:t>.</a:t>
            </a:r>
          </a:p>
        </p:txBody>
      </p:sp>
    </p:spTree>
    <p:extLst>
      <p:ext uri="{BB962C8B-B14F-4D97-AF65-F5344CB8AC3E}">
        <p14:creationId xmlns:p14="http://schemas.microsoft.com/office/powerpoint/2010/main" val="21912696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kenovat0076a"/>
          <p:cNvPicPr>
            <a:picLocks noChangeAspect="1" noChangeArrowheads="1"/>
          </p:cNvPicPr>
          <p:nvPr/>
        </p:nvPicPr>
        <p:blipFill>
          <a:blip r:embed="rId2">
            <a:extLst>
              <a:ext uri="{28A0092B-C50C-407E-A947-70E740481C1C}">
                <a14:useLocalDpi xmlns:a14="http://schemas.microsoft.com/office/drawing/2010/main" val="0"/>
              </a:ext>
            </a:extLst>
          </a:blip>
          <a:srcRect l="18768" r="17973" b="19688"/>
          <a:stretch>
            <a:fillRect/>
          </a:stretch>
        </p:blipFill>
        <p:spPr bwMode="auto">
          <a:xfrm>
            <a:off x="827088" y="1341438"/>
            <a:ext cx="6985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006475" y="405589"/>
            <a:ext cx="666186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Strukturální typy hyf, které se navzájem proplétají a vytváří mycelium</a:t>
            </a:r>
          </a:p>
        </p:txBody>
      </p:sp>
    </p:spTree>
    <p:extLst>
      <p:ext uri="{BB962C8B-B14F-4D97-AF65-F5344CB8AC3E}">
        <p14:creationId xmlns:p14="http://schemas.microsoft.com/office/powerpoint/2010/main" val="1058386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_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838" y="3657600"/>
            <a:ext cx="6100762" cy="31765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3" descr="SL_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38" y="50800"/>
            <a:ext cx="6100762" cy="360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4787900" y="3141663"/>
            <a:ext cx="1849224" cy="461665"/>
          </a:xfrm>
          <a:prstGeom prst="rect">
            <a:avLst/>
          </a:prstGeom>
          <a:noFill/>
          <a:ln>
            <a:noFill/>
          </a:ln>
          <a:effectLst/>
          <a:extLst/>
        </p:spPr>
        <p:txBody>
          <a:bodyPr wrap="none">
            <a:spAutoFit/>
          </a:bodyPr>
          <a:lstStyle/>
          <a:p>
            <a:pPr>
              <a:defRPr/>
            </a:pPr>
            <a:r>
              <a:rPr lang="cs-CZ" altLang="ko-KR" sz="2400" b="1" dirty="0" err="1" smtClean="0">
                <a:solidFill>
                  <a:srgbClr val="FFFF00"/>
                </a:solidFill>
                <a:effectLst>
                  <a:outerShdw blurRad="38100" dist="38100" dir="2700000" algn="tl">
                    <a:srgbClr val="C0C0C0"/>
                  </a:outerShdw>
                </a:effectLst>
              </a:rPr>
              <a:t>Micromycety</a:t>
            </a:r>
            <a:endParaRPr lang="cs-CZ" altLang="ko-KR" sz="2400" b="1"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1848968692"/>
      </p:ext>
    </p:extLst>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7325</TotalTime>
  <Words>5897</Words>
  <Application>Microsoft Office PowerPoint</Application>
  <PresentationFormat>Předvádění na obrazovce (4:3)</PresentationFormat>
  <Paragraphs>850</Paragraphs>
  <Slides>114</Slides>
  <Notes>1</Notes>
  <HiddenSlides>0</HiddenSlides>
  <MMClips>0</MMClips>
  <ScaleCrop>false</ScaleCrop>
  <HeadingPairs>
    <vt:vector size="4" baseType="variant">
      <vt:variant>
        <vt:lpstr>Motiv</vt:lpstr>
      </vt:variant>
      <vt:variant>
        <vt:i4>2</vt:i4>
      </vt:variant>
      <vt:variant>
        <vt:lpstr>Nadpisy snímků</vt:lpstr>
      </vt:variant>
      <vt:variant>
        <vt:i4>114</vt:i4>
      </vt:variant>
    </vt:vector>
  </HeadingPairs>
  <TitlesOfParts>
    <vt:vector size="116" baseType="lpstr">
      <vt:lpstr>Motiv systému Office</vt:lpstr>
      <vt:lpstr>1_Motiv systému Office</vt:lpstr>
      <vt:lpstr>EKOLOGIE MIKROORGANISMŮ 2</vt:lpstr>
      <vt:lpstr>Historie života</vt:lpstr>
      <vt:lpstr>Prezentace aplikace PowerPoint</vt:lpstr>
      <vt:lpstr>Prezentace aplikace PowerPoint</vt:lpstr>
      <vt:lpstr>Prezentace aplikace PowerPoint</vt:lpstr>
      <vt:lpstr>Prezentace aplikace PowerPoint</vt:lpstr>
      <vt:lpstr>Mikrofosilie</vt:lpstr>
      <vt:lpstr>Prezentace aplikace PowerPoint</vt:lpstr>
      <vt:lpstr>Jak vznikl život?</vt:lpstr>
      <vt:lpstr>Prezentace aplikace PowerPoint</vt:lpstr>
      <vt:lpstr>Prezentace aplikace PowerPoint</vt:lpstr>
      <vt:lpstr>Jak vznikla první buňka</vt:lpstr>
      <vt:lpstr>Prezentace aplikace PowerPoint</vt:lpstr>
      <vt:lpstr>RNA svět</vt:lpstr>
      <vt:lpstr>Achillova pata RNA světa </vt:lpstr>
      <vt:lpstr>Buněčná evoluce</vt:lpstr>
      <vt:lpstr>Vznik eukaryontní buňky - teorie</vt:lpstr>
      <vt:lpstr>Prezentace aplikace PowerPoint</vt:lpstr>
      <vt:lpstr>Prezentace aplikace PowerPoint</vt:lpstr>
      <vt:lpstr>Evoluce metabolismu</vt:lpstr>
      <vt:lpstr>Charakteristiky mikrobiálního života</vt:lpstr>
      <vt:lpstr>Struktura a evoluce buněčného tvaru</vt:lpstr>
      <vt:lpstr>Prezentace aplikace PowerPoint</vt:lpstr>
      <vt:lpstr>Prezentace aplikace PowerPoint</vt:lpstr>
      <vt:lpstr>Prezentace aplikace PowerPoint</vt:lpstr>
      <vt:lpstr>Prezentace aplikace PowerPoint</vt:lpstr>
      <vt:lpstr>Metabolismus a zisk energie</vt:lpstr>
      <vt:lpstr>Prezentace aplikace PowerPoint</vt:lpstr>
      <vt:lpstr>Prezentace aplikace PowerPoint</vt:lpstr>
      <vt:lpstr>Růst a reprodukce</vt:lpstr>
      <vt:lpstr>Adaptace jako odpověď na stimul prostředí</vt:lpstr>
      <vt:lpstr>Prezentace aplikace PowerPoint</vt:lpstr>
      <vt:lpstr>Klasifikace a diverzita mikroorganismů</vt:lpstr>
      <vt:lpstr>Stromy života </vt:lpstr>
      <vt:lpstr>Prezentace aplikace PowerPoint</vt:lpstr>
      <vt:lpstr>Prezentace aplikace PowerPoint</vt:lpstr>
      <vt:lpstr>Klasifikace prokaryot</vt:lpstr>
      <vt:lpstr>Sekvenace „SSU“ </vt:lpstr>
      <vt:lpstr>Prezentace aplikace PowerPoint</vt:lpstr>
      <vt:lpstr>Prezentace aplikace PowerPoint</vt:lpstr>
      <vt:lpstr>Prezentace aplikace PowerPoint</vt:lpstr>
      <vt:lpstr>Prezentace aplikace PowerPoint</vt:lpstr>
      <vt:lpstr>Diverzita bakterií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Bakterie fixující dusík</vt:lpstr>
      <vt:lpstr>Prezentace aplikace PowerPoint</vt:lpstr>
      <vt:lpstr>Prezentace aplikace PowerPoint</vt:lpstr>
      <vt:lpstr>Prezentace aplikace PowerPoint</vt:lpstr>
      <vt:lpstr>Diverzita archaea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Metanogeny </vt:lpstr>
      <vt:lpstr>Prezentace aplikace PowerPoint</vt:lpstr>
      <vt:lpstr>Prezentace aplikace PowerPoint</vt:lpstr>
      <vt:lpstr>Archaea vs bakterie</vt:lpstr>
      <vt:lpstr>EUKARYOTA</vt:lpstr>
      <vt:lpstr>Diverzita protist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1</dc:title>
  <dc:creator>Uživatel</dc:creator>
  <cp:lastModifiedBy>Uživatel</cp:lastModifiedBy>
  <cp:revision>245</cp:revision>
  <dcterms:created xsi:type="dcterms:W3CDTF">2017-02-16T06:29:18Z</dcterms:created>
  <dcterms:modified xsi:type="dcterms:W3CDTF">2018-03-06T08:47:00Z</dcterms:modified>
</cp:coreProperties>
</file>