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36" r:id="rId2"/>
    <p:sldId id="337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41" r:id="rId22"/>
    <p:sldId id="276" r:id="rId23"/>
    <p:sldId id="278" r:id="rId24"/>
    <p:sldId id="279" r:id="rId25"/>
    <p:sldId id="33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38" r:id="rId35"/>
    <p:sldId id="288" r:id="rId36"/>
    <p:sldId id="340" r:id="rId37"/>
    <p:sldId id="342" r:id="rId38"/>
    <p:sldId id="289" r:id="rId39"/>
    <p:sldId id="290" r:id="rId40"/>
    <p:sldId id="346" r:id="rId41"/>
    <p:sldId id="347" r:id="rId42"/>
    <p:sldId id="348" r:id="rId43"/>
    <p:sldId id="344" r:id="rId44"/>
    <p:sldId id="291" r:id="rId45"/>
    <p:sldId id="292" r:id="rId46"/>
    <p:sldId id="293" r:id="rId47"/>
    <p:sldId id="345" r:id="rId48"/>
    <p:sldId id="294" r:id="rId49"/>
    <p:sldId id="295" r:id="rId50"/>
    <p:sldId id="296" r:id="rId51"/>
    <p:sldId id="297" r:id="rId52"/>
    <p:sldId id="299" r:id="rId53"/>
    <p:sldId id="300" r:id="rId54"/>
    <p:sldId id="301" r:id="rId55"/>
    <p:sldId id="349" r:id="rId56"/>
    <p:sldId id="302" r:id="rId57"/>
    <p:sldId id="303" r:id="rId58"/>
    <p:sldId id="304" r:id="rId59"/>
    <p:sldId id="360" r:id="rId60"/>
    <p:sldId id="361" r:id="rId61"/>
    <p:sldId id="306" r:id="rId62"/>
    <p:sldId id="307" r:id="rId63"/>
    <p:sldId id="308" r:id="rId64"/>
    <p:sldId id="309" r:id="rId65"/>
    <p:sldId id="350" r:id="rId66"/>
    <p:sldId id="310" r:id="rId67"/>
    <p:sldId id="311" r:id="rId68"/>
    <p:sldId id="312" r:id="rId69"/>
    <p:sldId id="313" r:id="rId70"/>
    <p:sldId id="314" r:id="rId71"/>
    <p:sldId id="362" r:id="rId72"/>
    <p:sldId id="315" r:id="rId73"/>
    <p:sldId id="316" r:id="rId74"/>
    <p:sldId id="317" r:id="rId75"/>
    <p:sldId id="319" r:id="rId76"/>
    <p:sldId id="320" r:id="rId77"/>
    <p:sldId id="363" r:id="rId78"/>
    <p:sldId id="322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8E092-0858-495C-B7FF-B539767B0938}" type="datetimeFigureOut">
              <a:rPr lang="cs-CZ" smtClean="0"/>
              <a:t>21.5.2018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9F276-53D4-4EF0-8F19-4039724C82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03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9F276-53D4-4EF0-8F19-4039724C825D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342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487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8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8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5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5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08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6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64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44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83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8C707-DD43-425B-AFD2-F2B4AE24E3C7}" type="datetimeFigureOut">
              <a:rPr lang="en-GB" smtClean="0"/>
              <a:t>21/05/2018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2076-578C-4BA5-8361-37DB2A5EBF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2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rspb.royalsocietypublishing.org/content/281/1777/20131993#ref-14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altLang="en-US" b="1" dirty="0" smtClean="0">
                <a:latin typeface="Calibri" panose="020F0502020204030204" pitchFamily="34" charset="0"/>
              </a:rPr>
              <a:t>EKOLOGIE MIKROORGANISMŮ</a:t>
            </a:r>
            <a:br>
              <a:rPr lang="cs-CZ" altLang="en-US" b="1" dirty="0" smtClean="0">
                <a:latin typeface="Calibri" panose="020F0502020204030204" pitchFamily="34" charset="0"/>
              </a:rPr>
            </a:br>
            <a:r>
              <a:rPr lang="cs-CZ" altLang="en-US" b="1" dirty="0" smtClean="0">
                <a:latin typeface="Calibri" panose="020F0502020204030204" pitchFamily="34" charset="0"/>
              </a:rPr>
              <a:t>5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400800" cy="17526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Mikrobiální </a:t>
            </a:r>
            <a:r>
              <a:rPr lang="cs-CZ" dirty="0" smtClean="0">
                <a:solidFill>
                  <a:schemeClr val="tx1"/>
                </a:solidFill>
              </a:rPr>
              <a:t>komunity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 smtClean="0"/>
              <a:t>Výživa</a:t>
            </a:r>
            <a:r>
              <a:rPr lang="en-GB" sz="2700" dirty="0" smtClean="0"/>
              <a:t> </a:t>
            </a:r>
            <a:r>
              <a:rPr lang="en-GB" sz="2700" dirty="0" err="1" smtClean="0"/>
              <a:t>mikrobiálního</a:t>
            </a:r>
            <a:r>
              <a:rPr lang="en-GB" sz="2700" dirty="0" smtClean="0"/>
              <a:t> </a:t>
            </a:r>
            <a:r>
              <a:rPr lang="en-GB" sz="2700" dirty="0" err="1" smtClean="0"/>
              <a:t>společenstva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4525963"/>
          </a:xfrm>
        </p:spPr>
        <p:txBody>
          <a:bodyPr>
            <a:normAutofit lnSpcReduction="10000"/>
          </a:bodyPr>
          <a:lstStyle/>
          <a:p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 je </a:t>
            </a:r>
            <a:r>
              <a:rPr lang="en-GB" sz="1600" dirty="0" err="1" smtClean="0"/>
              <a:t>zcela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Populace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nároky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nenáročné</a:t>
            </a:r>
            <a:r>
              <a:rPr lang="en-GB" sz="1600" dirty="0" smtClean="0"/>
              <a:t>, </a:t>
            </a:r>
            <a:r>
              <a:rPr lang="en-GB" sz="1600" dirty="0" err="1" smtClean="0"/>
              <a:t>náročné</a:t>
            </a:r>
            <a:r>
              <a:rPr lang="en-GB" sz="1600" dirty="0" smtClean="0"/>
              <a:t> - </a:t>
            </a:r>
            <a:r>
              <a:rPr lang="en-GB" sz="1600" dirty="0" err="1" smtClean="0"/>
              <a:t>parazit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absence </a:t>
            </a:r>
            <a:r>
              <a:rPr lang="en-GB" sz="1600" dirty="0" err="1" smtClean="0"/>
              <a:t>některého</a:t>
            </a:r>
            <a:r>
              <a:rPr lang="en-GB" sz="1600" dirty="0" smtClean="0"/>
              <a:t> z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vysvětlena</a:t>
            </a:r>
            <a:r>
              <a:rPr lang="cs-CZ" sz="1600" dirty="0"/>
              <a:t> </a:t>
            </a:r>
            <a:r>
              <a:rPr lang="en-GB" sz="1600" dirty="0" err="1" smtClean="0"/>
              <a:t>vyčerpáním</a:t>
            </a:r>
            <a:r>
              <a:rPr lang="en-GB" sz="1600" dirty="0" smtClean="0"/>
              <a:t>/</a:t>
            </a:r>
            <a:r>
              <a:rPr lang="en-GB" sz="1600" dirty="0" err="1" smtClean="0"/>
              <a:t>absencí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Růst</a:t>
            </a:r>
            <a:r>
              <a:rPr lang="en-GB" sz="1600" dirty="0" smtClean="0"/>
              <a:t>/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limitován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(</a:t>
            </a:r>
            <a:r>
              <a:rPr lang="en-GB" sz="1600" dirty="0" err="1" smtClean="0"/>
              <a:t>limitujícími</a:t>
            </a:r>
            <a:r>
              <a:rPr lang="en-GB" sz="1600" dirty="0" smtClean="0"/>
              <a:t>) </a:t>
            </a:r>
            <a:r>
              <a:rPr lang="en-GB" sz="1600" dirty="0" err="1" smtClean="0"/>
              <a:t>substráty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(ale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metabolity</a:t>
            </a:r>
            <a:r>
              <a:rPr lang="en-GB" sz="1600" dirty="0" smtClean="0"/>
              <a:t>)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omezovat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, </a:t>
            </a:r>
            <a:r>
              <a:rPr lang="en-GB" sz="1600" dirty="0" err="1" smtClean="0"/>
              <a:t>určovat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cs-CZ" sz="1600" dirty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– </a:t>
            </a:r>
            <a:r>
              <a:rPr lang="en-GB" sz="1600" dirty="0" err="1" smtClean="0"/>
              <a:t>kvalitativně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kvantitativně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jedna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do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míry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nahrazena</a:t>
            </a:r>
            <a:r>
              <a:rPr lang="en-GB" sz="1600" dirty="0" smtClean="0"/>
              <a:t> </a:t>
            </a:r>
            <a:r>
              <a:rPr lang="en-GB" sz="1600" dirty="0" err="1" smtClean="0"/>
              <a:t>jinou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každá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se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významným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ekologickým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r>
              <a:rPr lang="en-GB" sz="1600" dirty="0" smtClean="0"/>
              <a:t> (</a:t>
            </a:r>
            <a:r>
              <a:rPr lang="en-GB" sz="1600" dirty="0" err="1" smtClean="0"/>
              <a:t>její</a:t>
            </a:r>
            <a:r>
              <a:rPr lang="cs-CZ" sz="1600" dirty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s </a:t>
            </a:r>
            <a:r>
              <a:rPr lang="en-GB" sz="1600" dirty="0" err="1" smtClean="0"/>
              <a:t>časem</a:t>
            </a:r>
            <a:r>
              <a:rPr lang="en-GB" sz="1600" dirty="0" smtClean="0"/>
              <a:t> </a:t>
            </a:r>
            <a:r>
              <a:rPr lang="en-GB" sz="1600" dirty="0" err="1" smtClean="0"/>
              <a:t>roste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živina</a:t>
            </a:r>
            <a:r>
              <a:rPr lang="en-GB" sz="1600" dirty="0" smtClean="0"/>
              <a:t> – </a:t>
            </a:r>
            <a:r>
              <a:rPr lang="en-GB" sz="1600" dirty="0" err="1" smtClean="0"/>
              <a:t>vyloučí</a:t>
            </a:r>
            <a:r>
              <a:rPr lang="en-GB" sz="1600" dirty="0" smtClean="0"/>
              <a:t>/</a:t>
            </a:r>
            <a:r>
              <a:rPr lang="en-GB" sz="1600" dirty="0" err="1" smtClean="0"/>
              <a:t>omezí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, </a:t>
            </a:r>
            <a:r>
              <a:rPr lang="en-GB" sz="1600" dirty="0" err="1" smtClean="0"/>
              <a:t>případně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6816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Výživa</a:t>
            </a:r>
            <a:r>
              <a:rPr lang="en-GB" sz="2700" dirty="0"/>
              <a:t> </a:t>
            </a:r>
            <a:r>
              <a:rPr lang="en-GB" sz="2700" dirty="0" err="1"/>
              <a:t>společenstva</a:t>
            </a:r>
            <a:r>
              <a:rPr lang="en-GB" sz="2700" dirty="0"/>
              <a:t> - </a:t>
            </a:r>
            <a:r>
              <a:rPr lang="en-GB" sz="2700" dirty="0" err="1"/>
              <a:t>požadavky</a:t>
            </a:r>
            <a:r>
              <a:rPr lang="en-GB" sz="2700" dirty="0"/>
              <a:t> </a:t>
            </a:r>
            <a:r>
              <a:rPr lang="en-GB" sz="2700" dirty="0" err="1"/>
              <a:t>na</a:t>
            </a:r>
            <a:r>
              <a:rPr lang="en-GB" sz="2700" dirty="0"/>
              <a:t> </a:t>
            </a:r>
            <a:r>
              <a:rPr lang="en-GB" sz="2700" dirty="0" err="1"/>
              <a:t>živiny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vhodný</a:t>
            </a:r>
            <a:r>
              <a:rPr lang="en-GB" sz="1600" dirty="0" smtClean="0"/>
              <a:t> </a:t>
            </a:r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 H2, </a:t>
            </a:r>
            <a:r>
              <a:rPr lang="en-GB" sz="1600" dirty="0" err="1" smtClean="0"/>
              <a:t>dusitany</a:t>
            </a:r>
            <a:r>
              <a:rPr lang="en-GB" sz="1600" dirty="0" smtClean="0"/>
              <a:t>, </a:t>
            </a:r>
            <a:r>
              <a:rPr lang="en-GB" sz="1600" dirty="0" err="1" smtClean="0"/>
              <a:t>sloučeniny</a:t>
            </a:r>
            <a:r>
              <a:rPr lang="en-GB" sz="1600" dirty="0" smtClean="0"/>
              <a:t> S,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uhlíku</a:t>
            </a:r>
            <a:r>
              <a:rPr lang="en-GB" sz="1600" dirty="0" smtClean="0"/>
              <a:t> (CO2, org. C)</a:t>
            </a:r>
          </a:p>
          <a:p>
            <a:r>
              <a:rPr lang="en-GB" sz="1600" dirty="0" err="1" smtClean="0"/>
              <a:t>terminální</a:t>
            </a:r>
            <a:r>
              <a:rPr lang="en-GB" sz="1600" dirty="0" smtClean="0"/>
              <a:t> </a:t>
            </a:r>
            <a:r>
              <a:rPr lang="en-GB" sz="1600" dirty="0" err="1" smtClean="0"/>
              <a:t>akceptory</a:t>
            </a:r>
            <a:r>
              <a:rPr lang="en-GB" sz="1600" dirty="0" smtClean="0"/>
              <a:t> </a:t>
            </a:r>
            <a:r>
              <a:rPr lang="en-GB" sz="1600" dirty="0" err="1" smtClean="0"/>
              <a:t>elektronů</a:t>
            </a:r>
            <a:r>
              <a:rPr lang="en-GB" sz="1600" dirty="0" smtClean="0"/>
              <a:t> (02 - </a:t>
            </a:r>
            <a:r>
              <a:rPr lang="en-GB" sz="1600" dirty="0" err="1" smtClean="0"/>
              <a:t>aerobi</a:t>
            </a:r>
            <a:r>
              <a:rPr lang="en-GB" sz="1600" dirty="0" smtClean="0"/>
              <a:t>; </a:t>
            </a:r>
            <a:r>
              <a:rPr lang="en-GB" sz="1600" dirty="0" err="1" smtClean="0"/>
              <a:t>dusičnany</a:t>
            </a:r>
            <a:r>
              <a:rPr lang="en-GB" sz="1600" dirty="0" smtClean="0"/>
              <a:t> – </a:t>
            </a:r>
            <a:r>
              <a:rPr lang="en-GB" sz="1600" dirty="0" err="1" smtClean="0"/>
              <a:t>nitrif</a:t>
            </a:r>
            <a:r>
              <a:rPr lang="en-GB" sz="1600" dirty="0" smtClean="0"/>
              <a:t>.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;</a:t>
            </a:r>
          </a:p>
          <a:p>
            <a:pPr marL="0" indent="0">
              <a:buNone/>
            </a:pPr>
            <a:r>
              <a:rPr lang="en-GB" sz="1600" dirty="0" smtClean="0"/>
              <a:t>CO2, SO2-</a:t>
            </a:r>
            <a:r>
              <a:rPr lang="cs-CZ" sz="1600" dirty="0" smtClean="0"/>
              <a:t> </a:t>
            </a:r>
            <a:r>
              <a:rPr lang="en-GB" sz="1600" dirty="0" smtClean="0"/>
              <a:t>4,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zdroje</a:t>
            </a:r>
            <a:r>
              <a:rPr lang="en-GB" sz="1600" dirty="0" smtClean="0"/>
              <a:t> N, P a S</a:t>
            </a:r>
          </a:p>
          <a:p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(</a:t>
            </a:r>
            <a:r>
              <a:rPr lang="en-GB" sz="1600" dirty="0" err="1" smtClean="0"/>
              <a:t>anorganické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řada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vyžaduje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přítomnost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K, Mg, Fe, N,P,S</a:t>
            </a:r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využijí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prvky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vázané</a:t>
            </a:r>
            <a:r>
              <a:rPr lang="en-GB" sz="1600" dirty="0" smtClean="0"/>
              <a:t> v org. sl., </a:t>
            </a:r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v anorg.sl.</a:t>
            </a:r>
          </a:p>
          <a:p>
            <a:r>
              <a:rPr lang="en-GB" sz="1600" dirty="0" smtClean="0"/>
              <a:t>Ca, Fe – </a:t>
            </a:r>
            <a:r>
              <a:rPr lang="en-GB" sz="1600" dirty="0" err="1" smtClean="0"/>
              <a:t>ovlivňuje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endParaRPr lang="en-GB" sz="1600" dirty="0" smtClean="0"/>
          </a:p>
          <a:p>
            <a:r>
              <a:rPr lang="en-GB" sz="1600" dirty="0" smtClean="0"/>
              <a:t>Cu, B, Mo, Co, Mg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pigmentaci</a:t>
            </a:r>
            <a:r>
              <a:rPr lang="en-GB" sz="1600" dirty="0" smtClean="0"/>
              <a:t> – </a:t>
            </a:r>
            <a:r>
              <a:rPr lang="en-GB" sz="1600" dirty="0" err="1" smtClean="0"/>
              <a:t>ekologický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– </a:t>
            </a:r>
            <a:r>
              <a:rPr lang="en-GB" sz="1600" dirty="0" err="1" smtClean="0"/>
              <a:t>něk</a:t>
            </a:r>
            <a:r>
              <a:rPr lang="cs-CZ" sz="1600" dirty="0" err="1" smtClean="0"/>
              <a:t>dy</a:t>
            </a:r>
            <a:r>
              <a:rPr lang="cs-CZ" sz="1600" dirty="0" smtClean="0"/>
              <a:t> </a:t>
            </a:r>
            <a:r>
              <a:rPr lang="en-GB" sz="1600" dirty="0" err="1" smtClean="0"/>
              <a:t>možná</a:t>
            </a:r>
            <a:r>
              <a:rPr lang="en-GB" sz="1600" dirty="0" smtClean="0"/>
              <a:t> </a:t>
            </a:r>
            <a:r>
              <a:rPr lang="en-GB" sz="1600" dirty="0" err="1" smtClean="0"/>
              <a:t>náhrada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jiný</a:t>
            </a:r>
            <a:r>
              <a:rPr lang="en-GB" sz="1600" dirty="0" smtClean="0"/>
              <a:t> </a:t>
            </a:r>
            <a:r>
              <a:rPr lang="en-GB" sz="1600" dirty="0" err="1" smtClean="0"/>
              <a:t>prvek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04" y="4077072"/>
            <a:ext cx="6006237" cy="242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19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 smtClean="0"/>
              <a:t>Požadavky</a:t>
            </a:r>
            <a:r>
              <a:rPr lang="en-GB" sz="2400" dirty="0" smtClean="0"/>
              <a:t> </a:t>
            </a:r>
            <a:r>
              <a:rPr lang="en-GB" sz="2400" dirty="0" err="1" smtClean="0"/>
              <a:t>na</a:t>
            </a:r>
            <a:r>
              <a:rPr lang="en-GB" sz="2400" dirty="0" smtClean="0"/>
              <a:t> </a:t>
            </a:r>
            <a:r>
              <a:rPr lang="en-GB" sz="2400" dirty="0" err="1" smtClean="0"/>
              <a:t>živiny</a:t>
            </a:r>
            <a:r>
              <a:rPr lang="en-GB" sz="2400" dirty="0" smtClean="0"/>
              <a:t>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kyslík</a:t>
            </a:r>
            <a:r>
              <a:rPr lang="en-GB" sz="1600" dirty="0" smtClean="0"/>
              <a:t> a </a:t>
            </a:r>
            <a:r>
              <a:rPr lang="en-GB" sz="1600" dirty="0" err="1" smtClean="0"/>
              <a:t>jeho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 –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pro </a:t>
            </a:r>
            <a:r>
              <a:rPr lang="en-GB" sz="1600" dirty="0" err="1" smtClean="0"/>
              <a:t>řadu</a:t>
            </a:r>
            <a:r>
              <a:rPr lang="en-GB" sz="1600" dirty="0" smtClean="0"/>
              <a:t> </a:t>
            </a:r>
            <a:r>
              <a:rPr lang="en-GB" sz="1600" dirty="0" err="1" smtClean="0"/>
              <a:t>reakcí</a:t>
            </a:r>
            <a:r>
              <a:rPr lang="en-GB" sz="1600" dirty="0" smtClean="0"/>
              <a:t> </a:t>
            </a:r>
            <a:r>
              <a:rPr lang="en-GB" sz="1600" dirty="0" err="1" smtClean="0"/>
              <a:t>uskutečňovaných</a:t>
            </a:r>
            <a:r>
              <a:rPr lang="cs-CZ" sz="1600" dirty="0"/>
              <a:t>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difuze</a:t>
            </a:r>
            <a:r>
              <a:rPr lang="en-GB" sz="1600" dirty="0" smtClean="0"/>
              <a:t>–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 </a:t>
            </a:r>
            <a:r>
              <a:rPr lang="en-GB" sz="1600" dirty="0" err="1" smtClean="0"/>
              <a:t>povrch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oxid</a:t>
            </a:r>
            <a:r>
              <a:rPr lang="en-GB" sz="1600" dirty="0" smtClean="0"/>
              <a:t> </a:t>
            </a:r>
            <a:r>
              <a:rPr lang="en-GB" sz="1600" dirty="0" err="1" smtClean="0"/>
              <a:t>uhličitý</a:t>
            </a:r>
            <a:r>
              <a:rPr lang="en-GB" sz="1600" dirty="0" smtClean="0"/>
              <a:t> – </a:t>
            </a:r>
            <a:r>
              <a:rPr lang="en-GB" sz="1600" dirty="0" err="1" smtClean="0"/>
              <a:t>lépe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rozpustný</a:t>
            </a:r>
            <a:r>
              <a:rPr lang="en-GB" sz="1600" dirty="0" smtClean="0"/>
              <a:t> – </a:t>
            </a:r>
            <a:r>
              <a:rPr lang="en-GB" sz="1600" dirty="0" err="1" smtClean="0"/>
              <a:t>reaguje</a:t>
            </a:r>
            <a:r>
              <a:rPr lang="en-GB" sz="1600" dirty="0" smtClean="0"/>
              <a:t> s </a:t>
            </a:r>
            <a:r>
              <a:rPr lang="en-GB" sz="1600" dirty="0" err="1" smtClean="0"/>
              <a:t>vodou</a:t>
            </a:r>
            <a:r>
              <a:rPr lang="en-GB" sz="1600" dirty="0" smtClean="0"/>
              <a:t> (H2CO3 ….</a:t>
            </a:r>
          </a:p>
          <a:p>
            <a:r>
              <a:rPr lang="en-GB" sz="1600" dirty="0" err="1" smtClean="0"/>
              <a:t>rozpustnost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biologicky</a:t>
            </a:r>
            <a:r>
              <a:rPr lang="cs-CZ" sz="1600" dirty="0"/>
              <a:t> </a:t>
            </a:r>
            <a:r>
              <a:rPr lang="en-GB" sz="1600" dirty="0" err="1" smtClean="0"/>
              <a:t>významných</a:t>
            </a:r>
            <a:r>
              <a:rPr lang="en-GB" sz="1600" dirty="0" smtClean="0"/>
              <a:t> </a:t>
            </a:r>
            <a:r>
              <a:rPr lang="en-GB" sz="1600" dirty="0" err="1" smtClean="0"/>
              <a:t>plynů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čisté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 (soli a</a:t>
            </a:r>
            <a:r>
              <a:rPr lang="cs-CZ" sz="1600" dirty="0" smtClean="0"/>
              <a:t> </a:t>
            </a:r>
            <a:r>
              <a:rPr lang="en-GB" sz="1600" dirty="0" smtClean="0"/>
              <a:t>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snižují</a:t>
            </a:r>
            <a:r>
              <a:rPr lang="cs-CZ" sz="1600" dirty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 hl. O2)</a:t>
            </a:r>
            <a:r>
              <a:rPr lang="cs-CZ" sz="1600" dirty="0" smtClean="0"/>
              <a:t> </a:t>
            </a:r>
            <a:r>
              <a:rPr lang="en-GB" sz="1600" dirty="0" smtClean="0"/>
              <a:t>(mg </a:t>
            </a:r>
            <a:r>
              <a:rPr lang="en-GB" sz="1600" dirty="0" err="1" smtClean="0"/>
              <a:t>plynu</a:t>
            </a:r>
            <a:r>
              <a:rPr lang="en-GB" sz="1600" dirty="0" smtClean="0"/>
              <a:t>/l </a:t>
            </a:r>
            <a:r>
              <a:rPr lang="en-GB" sz="1600" dirty="0" err="1" smtClean="0"/>
              <a:t>vody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železo</a:t>
            </a:r>
            <a:r>
              <a:rPr lang="en-GB" sz="1600" dirty="0" smtClean="0"/>
              <a:t> - </a:t>
            </a:r>
            <a:r>
              <a:rPr lang="en-GB" sz="1600" dirty="0" err="1" smtClean="0"/>
              <a:t>snadná</a:t>
            </a:r>
            <a:r>
              <a:rPr lang="en-GB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/</a:t>
            </a:r>
            <a:r>
              <a:rPr lang="en-GB" sz="1600" dirty="0" err="1" smtClean="0"/>
              <a:t>redukce</a:t>
            </a:r>
            <a:r>
              <a:rPr lang="en-GB" sz="1600" dirty="0" smtClean="0"/>
              <a:t>, </a:t>
            </a:r>
            <a:r>
              <a:rPr lang="en-GB" sz="1600" dirty="0" err="1" smtClean="0"/>
              <a:t>vliv</a:t>
            </a:r>
            <a:r>
              <a:rPr lang="en-GB" sz="1600" dirty="0" smtClean="0"/>
              <a:t> pH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rozpustnost</a:t>
            </a:r>
            <a:r>
              <a:rPr lang="en-GB" sz="1600" dirty="0" smtClean="0"/>
              <a:t>/</a:t>
            </a:r>
            <a:r>
              <a:rPr lang="en-GB" sz="1600" dirty="0" err="1" smtClean="0"/>
              <a:t>srážení</a:t>
            </a:r>
            <a:endParaRPr lang="en-GB" sz="1600" dirty="0" smtClean="0"/>
          </a:p>
          <a:p>
            <a:r>
              <a:rPr lang="en-GB" sz="1600" dirty="0" smtClean="0"/>
              <a:t>Fe3+ </a:t>
            </a:r>
            <a:r>
              <a:rPr lang="en-GB" sz="1600" dirty="0" err="1" smtClean="0"/>
              <a:t>vysráží</a:t>
            </a:r>
            <a:r>
              <a:rPr lang="en-GB" sz="1600" dirty="0" smtClean="0"/>
              <a:t> se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pH3, Fe2+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pH5</a:t>
            </a:r>
          </a:p>
          <a:p>
            <a:r>
              <a:rPr lang="en-GB" sz="1600" dirty="0" smtClean="0"/>
              <a:t>redox </a:t>
            </a:r>
            <a:r>
              <a:rPr lang="en-GB" sz="1600" dirty="0" err="1" smtClean="0"/>
              <a:t>potenciál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pH3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(0,8V), </a:t>
            </a:r>
            <a:r>
              <a:rPr lang="en-GB" sz="1600" dirty="0" err="1" smtClean="0"/>
              <a:t>při</a:t>
            </a:r>
            <a:r>
              <a:rPr lang="en-GB" sz="1600" dirty="0" smtClean="0"/>
              <a:t> pH5 – 0 (Fe3+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fosfor</a:t>
            </a:r>
            <a:r>
              <a:rPr lang="en-GB" sz="1600" dirty="0" smtClean="0"/>
              <a:t> – </a:t>
            </a:r>
            <a:r>
              <a:rPr lang="en-GB" sz="1600" dirty="0" err="1" smtClean="0"/>
              <a:t>lehce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využitelný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formách</a:t>
            </a:r>
            <a:r>
              <a:rPr lang="en-GB" sz="1600" dirty="0" smtClean="0"/>
              <a:t>:</a:t>
            </a:r>
            <a:r>
              <a:rPr lang="cs-CZ" sz="1600" dirty="0" smtClean="0"/>
              <a:t> </a:t>
            </a:r>
            <a:r>
              <a:rPr lang="en-GB" sz="1600" dirty="0" err="1" smtClean="0"/>
              <a:t>anorganicky</a:t>
            </a:r>
            <a:r>
              <a:rPr lang="en-GB" sz="1600" dirty="0" smtClean="0"/>
              <a:t> (</a:t>
            </a:r>
            <a:r>
              <a:rPr lang="en-GB" sz="1600" dirty="0" err="1" smtClean="0"/>
              <a:t>fosforečnan</a:t>
            </a:r>
            <a:r>
              <a:rPr lang="en-GB" sz="1600" dirty="0" smtClean="0"/>
              <a:t> PO43-)</a:t>
            </a:r>
            <a:r>
              <a:rPr lang="cs-CZ" sz="1600" dirty="0" smtClean="0"/>
              <a:t> a </a:t>
            </a:r>
            <a:r>
              <a:rPr lang="en-GB" sz="1600" dirty="0" err="1" smtClean="0"/>
              <a:t>organický</a:t>
            </a:r>
            <a:r>
              <a:rPr lang="en-GB" sz="1600" dirty="0" smtClean="0"/>
              <a:t> v </a:t>
            </a:r>
            <a:r>
              <a:rPr lang="en-GB" sz="1600" dirty="0" err="1" smtClean="0"/>
              <a:t>esterech</a:t>
            </a:r>
            <a:endParaRPr lang="en-GB" sz="1600" dirty="0" smtClean="0"/>
          </a:p>
          <a:p>
            <a:r>
              <a:rPr lang="en-GB" sz="1600" dirty="0" err="1" smtClean="0"/>
              <a:t>zdrojem</a:t>
            </a:r>
            <a:r>
              <a:rPr lang="en-GB" sz="1600" dirty="0" smtClean="0"/>
              <a:t> P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pyrofosfát</a:t>
            </a:r>
            <a:r>
              <a:rPr lang="en-GB" sz="1600" dirty="0" smtClean="0"/>
              <a:t> (</a:t>
            </a:r>
            <a:r>
              <a:rPr lang="en-GB" sz="1600" dirty="0" err="1" smtClean="0"/>
              <a:t>hydrolyzuje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ortofosfát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ochuzení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tvorbou</a:t>
            </a:r>
            <a:r>
              <a:rPr lang="en-GB" sz="1600" dirty="0" smtClean="0"/>
              <a:t> </a:t>
            </a:r>
            <a:r>
              <a:rPr lang="en-GB" sz="1600" dirty="0" err="1" smtClean="0"/>
              <a:t>nerozpustných</a:t>
            </a:r>
            <a:r>
              <a:rPr lang="en-GB" sz="1600" dirty="0" smtClean="0"/>
              <a:t> </a:t>
            </a:r>
            <a:r>
              <a:rPr lang="en-GB" sz="1600" dirty="0" err="1" smtClean="0"/>
              <a:t>fosforečnanů</a:t>
            </a:r>
            <a:r>
              <a:rPr lang="en-GB" sz="1600" dirty="0" smtClean="0"/>
              <a:t> (Fe2PO4)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sulfidů</a:t>
            </a:r>
            <a:r>
              <a:rPr lang="en-GB" sz="1600" dirty="0" smtClean="0"/>
              <a:t> (</a:t>
            </a:r>
            <a:r>
              <a:rPr lang="en-GB" sz="1600" dirty="0" err="1" smtClean="0"/>
              <a:t>FeS</a:t>
            </a:r>
            <a:r>
              <a:rPr lang="en-GB" sz="1600" dirty="0" smtClean="0"/>
              <a:t>) v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H2S</a:t>
            </a:r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uvolňují</a:t>
            </a:r>
            <a:r>
              <a:rPr lang="en-GB" sz="1600" dirty="0" smtClean="0"/>
              <a:t> P z </a:t>
            </a:r>
            <a:r>
              <a:rPr lang="en-GB" sz="1600" dirty="0" err="1" smtClean="0"/>
              <a:t>apatitu</a:t>
            </a:r>
            <a:r>
              <a:rPr lang="en-GB" sz="1600" dirty="0" smtClean="0"/>
              <a:t> Ca5X(PO4)3 - (X=F-, Cl-, OH-)</a:t>
            </a:r>
          </a:p>
          <a:p>
            <a:r>
              <a:rPr lang="en-GB" sz="1600" dirty="0" smtClean="0"/>
              <a:t>P je pro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limitujícím</a:t>
            </a:r>
            <a:r>
              <a:rPr lang="en-GB" sz="1600" dirty="0" smtClean="0"/>
              <a:t> </a:t>
            </a:r>
            <a:r>
              <a:rPr lang="en-GB" sz="1600" dirty="0" err="1" smtClean="0"/>
              <a:t>faktorem</a:t>
            </a:r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97152"/>
            <a:ext cx="3970947" cy="176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06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smtClean="0"/>
              <a:t>S - </a:t>
            </a:r>
            <a:r>
              <a:rPr lang="en-GB" sz="1600" dirty="0" err="1" smtClean="0"/>
              <a:t>sírany</a:t>
            </a:r>
            <a:r>
              <a:rPr lang="en-GB" sz="1600" dirty="0" smtClean="0"/>
              <a:t> –</a:t>
            </a:r>
            <a:r>
              <a:rPr lang="en-GB" sz="1600" dirty="0" err="1" smtClean="0"/>
              <a:t>nejsnadněji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využívány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litosféře</a:t>
            </a:r>
            <a:r>
              <a:rPr lang="en-GB" sz="1600" dirty="0" smtClean="0"/>
              <a:t>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FeS</a:t>
            </a:r>
            <a:r>
              <a:rPr lang="en-GB" sz="1600" dirty="0" smtClean="0"/>
              <a:t> – </a:t>
            </a:r>
            <a:r>
              <a:rPr lang="en-GB" sz="1600" dirty="0" err="1" smtClean="0"/>
              <a:t>biologická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chemická</a:t>
            </a:r>
            <a:r>
              <a:rPr lang="en-GB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sírany</a:t>
            </a:r>
            <a:endParaRPr lang="en-GB" sz="1600" dirty="0" smtClean="0"/>
          </a:p>
          <a:p>
            <a:r>
              <a:rPr lang="en-GB" sz="1600" dirty="0" smtClean="0"/>
              <a:t>H2S – </a:t>
            </a:r>
            <a:r>
              <a:rPr lang="en-GB" sz="1600" dirty="0" err="1" smtClean="0"/>
              <a:t>vzniká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redukci</a:t>
            </a:r>
            <a:r>
              <a:rPr lang="en-GB" sz="1600" dirty="0" smtClean="0"/>
              <a:t> </a:t>
            </a:r>
            <a:r>
              <a:rPr lang="en-GB" sz="1600" dirty="0" err="1" smtClean="0"/>
              <a:t>síranů</a:t>
            </a:r>
            <a:r>
              <a:rPr lang="en-GB" sz="1600" dirty="0" smtClean="0"/>
              <a:t>, </a:t>
            </a:r>
            <a:r>
              <a:rPr lang="en-GB" sz="1600" dirty="0" err="1" smtClean="0"/>
              <a:t>rozpustný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r>
              <a:rPr lang="en-GB" sz="1600" dirty="0" smtClean="0"/>
              <a:t>H2S a SO2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atmosféře</a:t>
            </a:r>
            <a:r>
              <a:rPr lang="en-GB" sz="1600" dirty="0" smtClean="0"/>
              <a:t> – </a:t>
            </a:r>
            <a:r>
              <a:rPr lang="en-GB" sz="1600" dirty="0" err="1" smtClean="0"/>
              <a:t>koloběh</a:t>
            </a:r>
            <a:r>
              <a:rPr lang="en-GB" sz="1600" dirty="0" smtClean="0"/>
              <a:t> </a:t>
            </a:r>
            <a:r>
              <a:rPr lang="en-GB" sz="1600" dirty="0" err="1" smtClean="0"/>
              <a:t>síry</a:t>
            </a:r>
            <a:r>
              <a:rPr lang="en-GB" sz="1600" dirty="0" smtClean="0"/>
              <a:t> (</a:t>
            </a:r>
            <a:r>
              <a:rPr lang="en-GB" sz="1600" dirty="0" err="1" smtClean="0"/>
              <a:t>člověk</a:t>
            </a:r>
            <a:r>
              <a:rPr lang="en-GB" sz="1600" dirty="0" smtClean="0"/>
              <a:t>, </a:t>
            </a:r>
            <a:r>
              <a:rPr lang="en-GB" sz="1600" dirty="0" err="1" smtClean="0"/>
              <a:t>moře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err="1" smtClean="0"/>
              <a:t>významná</a:t>
            </a:r>
            <a:r>
              <a:rPr lang="en-GB" sz="1600" dirty="0" smtClean="0"/>
              <a:t> </a:t>
            </a:r>
            <a:r>
              <a:rPr lang="en-GB" sz="1600" dirty="0" err="1" smtClean="0"/>
              <a:t>jak</a:t>
            </a:r>
            <a:r>
              <a:rPr lang="en-GB" sz="1600" dirty="0" smtClean="0"/>
              <a:t> pro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,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geochemické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procesy</a:t>
            </a:r>
            <a:endParaRPr lang="en-GB" sz="1600" dirty="0" smtClean="0"/>
          </a:p>
          <a:p>
            <a:r>
              <a:rPr lang="en-GB" sz="1600" dirty="0" smtClean="0"/>
              <a:t>-N – N2, NO3-, NO2-, NH3 – ale </a:t>
            </a:r>
            <a:r>
              <a:rPr lang="en-GB" sz="1600" dirty="0" err="1" smtClean="0"/>
              <a:t>málo</a:t>
            </a:r>
            <a:r>
              <a:rPr lang="en-GB" sz="1600" dirty="0" smtClean="0"/>
              <a:t> v </a:t>
            </a:r>
            <a:r>
              <a:rPr lang="en-GB" sz="1600" dirty="0" err="1" smtClean="0"/>
              <a:t>litosféře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endParaRPr lang="en-GB" sz="1600" dirty="0" smtClean="0"/>
          </a:p>
          <a:p>
            <a:r>
              <a:rPr lang="en-GB" sz="1600" dirty="0" err="1" smtClean="0"/>
              <a:t>mnoho</a:t>
            </a:r>
            <a:r>
              <a:rPr lang="en-GB" sz="1600" dirty="0" smtClean="0"/>
              <a:t> v </a:t>
            </a:r>
            <a:r>
              <a:rPr lang="en-GB" sz="1600" dirty="0" err="1" smtClean="0"/>
              <a:t>atmosféře</a:t>
            </a:r>
            <a:r>
              <a:rPr lang="en-GB" sz="1600" dirty="0" smtClean="0"/>
              <a:t> – ale…</a:t>
            </a:r>
            <a:r>
              <a:rPr lang="en-GB" sz="1600" dirty="0" err="1" smtClean="0"/>
              <a:t>mikrobi</a:t>
            </a:r>
            <a:r>
              <a:rPr lang="en-GB" sz="1600" dirty="0" smtClean="0"/>
              <a:t> </a:t>
            </a:r>
            <a:r>
              <a:rPr lang="en-GB" sz="1600" dirty="0" err="1" smtClean="0"/>
              <a:t>využijí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NO3-, NO2-, NH3</a:t>
            </a:r>
          </a:p>
          <a:p>
            <a:r>
              <a:rPr lang="en-GB" sz="1600" dirty="0" smtClean="0"/>
              <a:t>role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významnější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nebiologické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transformace</a:t>
            </a:r>
            <a:endParaRPr lang="en-GB" sz="1600" dirty="0" smtClean="0"/>
          </a:p>
          <a:p>
            <a:r>
              <a:rPr lang="en-GB" sz="1600" dirty="0" smtClean="0"/>
              <a:t>C - </a:t>
            </a:r>
            <a:r>
              <a:rPr lang="en-GB" sz="1600" dirty="0" err="1" smtClean="0"/>
              <a:t>nezastupitelný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endParaRPr lang="en-GB" sz="1600" dirty="0" smtClean="0"/>
          </a:p>
          <a:p>
            <a:r>
              <a:rPr lang="en-GB" sz="1600" dirty="0" smtClean="0"/>
              <a:t>Si –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roztocích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(</a:t>
            </a:r>
            <a:r>
              <a:rPr lang="en-GB" sz="1600" dirty="0" err="1" smtClean="0"/>
              <a:t>křemičitan</a:t>
            </a:r>
            <a:r>
              <a:rPr lang="en-GB" sz="1600" dirty="0" smtClean="0"/>
              <a:t>)</a:t>
            </a:r>
            <a:r>
              <a:rPr lang="cs-CZ" sz="1600" dirty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ho</a:t>
            </a:r>
            <a:r>
              <a:rPr lang="en-GB" sz="1600" dirty="0" smtClean="0"/>
              <a:t> </a:t>
            </a:r>
            <a:r>
              <a:rPr lang="en-GB" sz="1600" dirty="0" err="1" smtClean="0"/>
              <a:t>vyžadují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akumulují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růstové</a:t>
            </a:r>
            <a:r>
              <a:rPr lang="en-GB" sz="1600" dirty="0" smtClean="0"/>
              <a:t>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(AK, </a:t>
            </a:r>
            <a:r>
              <a:rPr lang="en-GB" sz="1600" dirty="0" err="1" smtClean="0"/>
              <a:t>vitamíny</a:t>
            </a:r>
            <a:r>
              <a:rPr lang="en-GB" sz="1600" dirty="0" smtClean="0"/>
              <a:t>, </a:t>
            </a:r>
            <a:r>
              <a:rPr lang="en-GB" sz="1600" dirty="0" err="1" smtClean="0"/>
              <a:t>puriny</a:t>
            </a:r>
            <a:r>
              <a:rPr lang="en-GB" sz="1600" dirty="0" smtClean="0"/>
              <a:t>, </a:t>
            </a:r>
            <a:r>
              <a:rPr lang="en-GB" sz="1600" dirty="0" err="1" smtClean="0"/>
              <a:t>pyrimidiny</a:t>
            </a:r>
            <a:r>
              <a:rPr lang="en-GB" sz="1600" dirty="0" smtClean="0"/>
              <a:t>…)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si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syntetizují</a:t>
            </a:r>
            <a:r>
              <a:rPr lang="en-GB" sz="1600" dirty="0" smtClean="0"/>
              <a:t> </a:t>
            </a:r>
            <a:r>
              <a:rPr lang="en-GB" sz="1600" dirty="0" err="1" smtClean="0"/>
              <a:t>samy</a:t>
            </a:r>
            <a:r>
              <a:rPr lang="en-GB" sz="1600" dirty="0" smtClean="0"/>
              <a:t>, ale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ne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en-GB" sz="1600" dirty="0" smtClean="0"/>
              <a:t>, </a:t>
            </a:r>
            <a:r>
              <a:rPr lang="en-GB" sz="1600" dirty="0" err="1" smtClean="0"/>
              <a:t>vodě</a:t>
            </a:r>
            <a:r>
              <a:rPr lang="en-GB" sz="1600" dirty="0" smtClean="0"/>
              <a:t>, </a:t>
            </a:r>
            <a:r>
              <a:rPr lang="en-GB" sz="1600" dirty="0" err="1" smtClean="0"/>
              <a:t>rhizosféře</a:t>
            </a:r>
            <a:r>
              <a:rPr lang="en-GB" sz="1600" dirty="0" smtClean="0"/>
              <a:t>,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– </a:t>
            </a:r>
            <a:r>
              <a:rPr lang="en-GB" sz="1600" dirty="0" err="1" smtClean="0"/>
              <a:t>vyžadují</a:t>
            </a:r>
            <a:r>
              <a:rPr lang="en-GB" sz="1600" dirty="0" smtClean="0"/>
              <a:t> AK, </a:t>
            </a:r>
            <a:r>
              <a:rPr lang="en-GB" sz="1600" dirty="0" err="1" smtClean="0"/>
              <a:t>vitaminy</a:t>
            </a:r>
            <a:r>
              <a:rPr lang="en-GB" sz="1600" dirty="0" smtClean="0"/>
              <a:t> </a:t>
            </a:r>
            <a:r>
              <a:rPr lang="en-GB" sz="1600" dirty="0" err="1" smtClean="0"/>
              <a:t>skupiny</a:t>
            </a:r>
            <a:r>
              <a:rPr lang="en-GB" sz="1600" dirty="0" smtClean="0"/>
              <a:t> B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kvalitativní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kvantit</a:t>
            </a:r>
            <a:r>
              <a:rPr lang="en-GB" sz="1600" dirty="0" smtClean="0"/>
              <a:t>.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houby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nevyžadují</a:t>
            </a:r>
            <a:r>
              <a:rPr lang="en-GB" sz="1600" dirty="0" smtClean="0"/>
              <a:t>, </a:t>
            </a:r>
            <a:r>
              <a:rPr lang="en-GB" sz="1600" dirty="0" err="1" smtClean="0"/>
              <a:t>jsou</a:t>
            </a:r>
            <a:r>
              <a:rPr lang="en-GB" sz="1600" dirty="0" smtClean="0"/>
              <a:t> ale </a:t>
            </a:r>
            <a:r>
              <a:rPr lang="en-GB" sz="1600" dirty="0" err="1" smtClean="0"/>
              <a:t>jimi</a:t>
            </a:r>
            <a:r>
              <a:rPr lang="en-GB" sz="1600" dirty="0" smtClean="0"/>
              <a:t> </a:t>
            </a:r>
            <a:r>
              <a:rPr lang="en-GB" sz="1600" dirty="0" err="1" smtClean="0"/>
              <a:t>podporovány</a:t>
            </a:r>
            <a:r>
              <a:rPr lang="en-GB" sz="1600" dirty="0" smtClean="0"/>
              <a:t> v </a:t>
            </a:r>
            <a:r>
              <a:rPr lang="en-GB" sz="1600" dirty="0" err="1" smtClean="0"/>
              <a:t>růstu</a:t>
            </a:r>
            <a:endParaRPr lang="en-GB" sz="1600" dirty="0" smtClean="0"/>
          </a:p>
          <a:p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– </a:t>
            </a:r>
            <a:r>
              <a:rPr lang="en-GB" sz="1600" dirty="0" err="1" smtClean="0"/>
              <a:t>zpomalení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v </a:t>
            </a:r>
            <a:r>
              <a:rPr lang="en-GB" sz="1600" dirty="0" err="1" smtClean="0"/>
              <a:t>nepřítomnosti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růstových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14566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1" y="1600200"/>
            <a:ext cx="7345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850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/>
              <a:t>Zdroje</a:t>
            </a:r>
            <a:r>
              <a:rPr lang="en-GB" sz="2400" dirty="0"/>
              <a:t> </a:t>
            </a:r>
            <a:r>
              <a:rPr lang="en-GB" sz="2400" dirty="0" err="1"/>
              <a:t>energie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Autofit/>
          </a:bodyPr>
          <a:lstStyle/>
          <a:p>
            <a:pPr>
              <a:buAutoNum type="arabicParenR"/>
            </a:pP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AutoNum type="arabicParenR"/>
            </a:pP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2)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– </a:t>
            </a:r>
            <a:r>
              <a:rPr lang="en-GB" sz="1600" dirty="0" err="1" smtClean="0"/>
              <a:t>bohatší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energii</a:t>
            </a:r>
            <a:r>
              <a:rPr lang="en-GB" sz="1600" dirty="0" smtClean="0"/>
              <a:t> (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anorg</a:t>
            </a:r>
            <a:r>
              <a:rPr lang="en-GB" sz="1600" dirty="0" smtClean="0"/>
              <a:t>.)</a:t>
            </a:r>
          </a:p>
          <a:p>
            <a:r>
              <a:rPr lang="en-GB" sz="1600" dirty="0" smtClean="0"/>
              <a:t>40-50% </a:t>
            </a:r>
            <a:r>
              <a:rPr lang="en-GB" sz="1600" dirty="0" err="1" smtClean="0"/>
              <a:t>přeměňovaných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zabudováno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buněčného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materiálu</a:t>
            </a:r>
            <a:endParaRPr lang="en-GB" sz="1600" dirty="0" smtClean="0"/>
          </a:p>
          <a:p>
            <a:r>
              <a:rPr lang="en-GB" sz="1600" u="sng" dirty="0" err="1"/>
              <a:t>oxidativní</a:t>
            </a:r>
            <a:r>
              <a:rPr lang="en-GB" sz="1600" u="sng" dirty="0"/>
              <a:t> </a:t>
            </a:r>
            <a:r>
              <a:rPr lang="en-GB" sz="1600" u="sng" dirty="0" err="1" smtClean="0"/>
              <a:t>fosforylace</a:t>
            </a:r>
            <a:r>
              <a:rPr lang="cs-CZ" sz="1600" u="sng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O2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u="sng" dirty="0" err="1"/>
              <a:t>fermentace</a:t>
            </a:r>
            <a:r>
              <a:rPr lang="en-GB" sz="1600" dirty="0"/>
              <a:t> (</a:t>
            </a:r>
            <a:r>
              <a:rPr lang="en-GB" sz="1600" dirty="0" err="1"/>
              <a:t>fosforylace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úrovni</a:t>
            </a:r>
            <a:r>
              <a:rPr lang="cs-CZ" sz="1600" dirty="0"/>
              <a:t> </a:t>
            </a:r>
            <a:r>
              <a:rPr lang="en-GB" sz="1600" dirty="0" err="1"/>
              <a:t>substrátu</a:t>
            </a:r>
            <a:r>
              <a:rPr lang="en-GB" sz="1600" dirty="0" smtClean="0"/>
              <a:t>)</a:t>
            </a:r>
            <a:r>
              <a:rPr lang="cs-CZ" sz="1600" dirty="0" smtClean="0"/>
              <a:t> -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cs-CZ" sz="1600" dirty="0" smtClean="0"/>
              <a:t>, </a:t>
            </a:r>
            <a:r>
              <a:rPr lang="en-GB" sz="1600" dirty="0" err="1" smtClean="0"/>
              <a:t>nízká</a:t>
            </a:r>
            <a:r>
              <a:rPr lang="en-GB" sz="1600" dirty="0" smtClean="0"/>
              <a:t> </a:t>
            </a:r>
            <a:r>
              <a:rPr lang="en-GB" sz="1600" dirty="0" err="1" smtClean="0"/>
              <a:t>účinnost</a:t>
            </a:r>
            <a:r>
              <a:rPr lang="en-GB" sz="1600" dirty="0" smtClean="0"/>
              <a:t> - </a:t>
            </a:r>
            <a:r>
              <a:rPr lang="en-GB" sz="1600" dirty="0" err="1" smtClean="0"/>
              <a:t>výtěžek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5-25%</a:t>
            </a:r>
          </a:p>
          <a:p>
            <a:r>
              <a:rPr lang="en-GB" sz="1600" dirty="0" smtClean="0"/>
              <a:t>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tato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nutná</a:t>
            </a:r>
            <a:r>
              <a:rPr lang="en-GB" sz="1600" dirty="0" smtClean="0"/>
              <a:t> – </a:t>
            </a:r>
            <a:r>
              <a:rPr lang="en-GB" sz="1600" dirty="0" err="1" smtClean="0"/>
              <a:t>jinak</a:t>
            </a:r>
            <a:r>
              <a:rPr lang="en-GB" sz="1600" dirty="0" smtClean="0"/>
              <a:t> </a:t>
            </a:r>
            <a:r>
              <a:rPr lang="en-GB" sz="1600" dirty="0" err="1" smtClean="0"/>
              <a:t>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org. l. </a:t>
            </a:r>
            <a:r>
              <a:rPr lang="en-GB" sz="1600" dirty="0" err="1" smtClean="0"/>
              <a:t>odolných</a:t>
            </a:r>
            <a:r>
              <a:rPr lang="en-GB" sz="1600" dirty="0" smtClean="0"/>
              <a:t> </a:t>
            </a:r>
            <a:r>
              <a:rPr lang="en-GB" sz="1600" dirty="0" err="1" smtClean="0"/>
              <a:t>rozkladu</a:t>
            </a:r>
            <a:r>
              <a:rPr lang="en-GB" sz="1600" dirty="0" smtClean="0"/>
              <a:t> se </a:t>
            </a:r>
            <a:r>
              <a:rPr lang="en-GB" sz="1600" dirty="0" err="1" smtClean="0"/>
              <a:t>hromadí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err="1" smtClean="0"/>
              <a:t>jednoduché</a:t>
            </a:r>
            <a:r>
              <a:rPr lang="en-GB" sz="1600" dirty="0" smtClean="0"/>
              <a:t>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fermentovány</a:t>
            </a:r>
            <a:r>
              <a:rPr lang="en-GB" sz="1600" dirty="0" smtClean="0"/>
              <a:t> </a:t>
            </a:r>
            <a:r>
              <a:rPr lang="en-GB" sz="1600" dirty="0" err="1" smtClean="0"/>
              <a:t>obtížně</a:t>
            </a:r>
            <a:r>
              <a:rPr lang="en-GB" sz="1600" dirty="0" smtClean="0"/>
              <a:t> (</a:t>
            </a:r>
            <a:r>
              <a:rPr lang="en-GB" sz="1600" dirty="0" err="1" smtClean="0"/>
              <a:t>mravenčany</a:t>
            </a:r>
            <a:r>
              <a:rPr lang="en-GB" sz="1600" dirty="0" smtClean="0"/>
              <a:t>, ..)</a:t>
            </a:r>
          </a:p>
          <a:p>
            <a:r>
              <a:rPr lang="en-GB" sz="1600" dirty="0" err="1" smtClean="0"/>
              <a:t>složité</a:t>
            </a:r>
            <a:r>
              <a:rPr lang="en-GB" sz="1600" dirty="0" smtClean="0"/>
              <a:t> org. l. – </a:t>
            </a:r>
            <a:r>
              <a:rPr lang="en-GB" sz="1600" dirty="0" err="1" smtClean="0"/>
              <a:t>fermentovány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některými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endParaRPr lang="en-GB" sz="1600" dirty="0" smtClean="0"/>
          </a:p>
          <a:p>
            <a:r>
              <a:rPr lang="en-GB" sz="1600" dirty="0" err="1" smtClean="0"/>
              <a:t>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org.látek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3) 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err="1" smtClean="0"/>
              <a:t>oxidace</a:t>
            </a:r>
            <a:r>
              <a:rPr lang="en-GB" sz="1600" dirty="0" smtClean="0"/>
              <a:t> </a:t>
            </a:r>
            <a:r>
              <a:rPr lang="en-GB" sz="1600" dirty="0" err="1" smtClean="0"/>
              <a:t>anorganických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jde</a:t>
            </a:r>
            <a:r>
              <a:rPr lang="en-GB" sz="1600" dirty="0" smtClean="0"/>
              <a:t> o 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aeroby</a:t>
            </a:r>
            <a:r>
              <a:rPr lang="en-GB" sz="1600" dirty="0" smtClean="0"/>
              <a:t> - je </a:t>
            </a:r>
            <a:r>
              <a:rPr lang="en-GB" sz="1600" dirty="0" err="1" smtClean="0"/>
              <a:t>třeba</a:t>
            </a:r>
            <a:r>
              <a:rPr lang="en-GB" sz="1600" dirty="0" smtClean="0"/>
              <a:t> O2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akceptor</a:t>
            </a:r>
            <a:r>
              <a:rPr lang="en-GB" sz="1600" dirty="0" smtClean="0"/>
              <a:t> </a:t>
            </a:r>
            <a:r>
              <a:rPr lang="en-GB" sz="1600" dirty="0" err="1" smtClean="0"/>
              <a:t>elektronů</a:t>
            </a:r>
            <a:endParaRPr lang="en-GB" sz="1600" dirty="0" smtClean="0"/>
          </a:p>
          <a:p>
            <a:r>
              <a:rPr lang="cs-CZ" sz="1600" dirty="0" err="1"/>
              <a:t>s</a:t>
            </a:r>
            <a:r>
              <a:rPr lang="en-GB" sz="1600" dirty="0" err="1" smtClean="0"/>
              <a:t>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získat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 </a:t>
            </a:r>
            <a:r>
              <a:rPr lang="en-GB" sz="1600" dirty="0" err="1" smtClean="0"/>
              <a:t>dána</a:t>
            </a:r>
            <a:endParaRPr lang="en-GB" sz="1600" dirty="0" smtClean="0"/>
          </a:p>
          <a:p>
            <a:r>
              <a:rPr lang="en-GB" sz="1600" dirty="0" err="1" smtClean="0"/>
              <a:t>enzymatickým</a:t>
            </a:r>
            <a:r>
              <a:rPr lang="en-GB" sz="1600" dirty="0" smtClean="0"/>
              <a:t> </a:t>
            </a:r>
            <a:r>
              <a:rPr lang="en-GB" sz="1600" dirty="0" err="1" smtClean="0"/>
              <a:t>vybavením</a:t>
            </a:r>
            <a:r>
              <a:rPr lang="en-GB" sz="1600" dirty="0" smtClean="0"/>
              <a:t>, </a:t>
            </a:r>
            <a:r>
              <a:rPr lang="en-GB" sz="1600" dirty="0" err="1" smtClean="0"/>
              <a:t>tedy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genetickou</a:t>
            </a:r>
            <a:r>
              <a:rPr lang="en-GB" sz="1600" dirty="0" smtClean="0"/>
              <a:t> </a:t>
            </a:r>
            <a:r>
              <a:rPr lang="en-GB" sz="1600" dirty="0" err="1" smtClean="0"/>
              <a:t>výbavou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18718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Energie</a:t>
            </a:r>
            <a:r>
              <a:rPr lang="en-GB" sz="2400" dirty="0" smtClean="0"/>
              <a:t> </a:t>
            </a:r>
            <a:r>
              <a:rPr lang="en-GB" sz="2400" dirty="0" err="1" smtClean="0"/>
              <a:t>získaná</a:t>
            </a:r>
            <a:r>
              <a:rPr lang="en-GB" sz="2400" dirty="0" smtClean="0"/>
              <a:t> </a:t>
            </a:r>
            <a:r>
              <a:rPr lang="en-GB" sz="2400" dirty="0" err="1" smtClean="0"/>
              <a:t>mikroorganismy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z </a:t>
            </a:r>
            <a:r>
              <a:rPr lang="en-GB" sz="2400" dirty="0" err="1" smtClean="0"/>
              <a:t>některých</a:t>
            </a:r>
            <a:r>
              <a:rPr lang="en-GB" sz="2400" dirty="0" smtClean="0"/>
              <a:t> </a:t>
            </a:r>
            <a:r>
              <a:rPr lang="en-GB" sz="2400" dirty="0" err="1" smtClean="0"/>
              <a:t>substrátů</a:t>
            </a:r>
            <a:endParaRPr lang="en-GB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4" y="1600200"/>
            <a:ext cx="7690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514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Světlo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Kratší</a:t>
            </a:r>
            <a:r>
              <a:rPr lang="en-GB" sz="1600" dirty="0" smtClean="0"/>
              <a:t> </a:t>
            </a:r>
            <a:r>
              <a:rPr lang="en-GB" sz="1600" dirty="0" err="1" smtClean="0"/>
              <a:t>vlnové</a:t>
            </a:r>
            <a:r>
              <a:rPr lang="en-GB" sz="1600" dirty="0" smtClean="0"/>
              <a:t> </a:t>
            </a:r>
            <a:r>
              <a:rPr lang="en-GB" sz="1600" dirty="0" err="1" smtClean="0"/>
              <a:t>délky</a:t>
            </a:r>
            <a:r>
              <a:rPr lang="en-GB" sz="1600" dirty="0" smtClean="0"/>
              <a:t> –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 smtClean="0"/>
          </a:p>
          <a:p>
            <a:r>
              <a:rPr lang="en-GB" sz="1600" dirty="0" err="1" smtClean="0"/>
              <a:t>Pigmenty</a:t>
            </a:r>
            <a:r>
              <a:rPr lang="en-GB" sz="1600" dirty="0" smtClean="0"/>
              <a:t> se </a:t>
            </a:r>
            <a:r>
              <a:rPr lang="en-GB" sz="1600" dirty="0" err="1" smtClean="0"/>
              <a:t>liší</a:t>
            </a:r>
            <a:r>
              <a:rPr lang="en-GB" sz="1600" dirty="0" smtClean="0"/>
              <a:t> </a:t>
            </a:r>
            <a:r>
              <a:rPr lang="en-GB" sz="1600" dirty="0" err="1" smtClean="0"/>
              <a:t>schopností</a:t>
            </a:r>
            <a:r>
              <a:rPr lang="en-GB" sz="1600" dirty="0" smtClean="0"/>
              <a:t> </a:t>
            </a:r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vlnových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délek</a:t>
            </a:r>
            <a:endParaRPr lang="en-GB" sz="1600" dirty="0" smtClean="0"/>
          </a:p>
          <a:p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fotonu</a:t>
            </a:r>
            <a:r>
              <a:rPr lang="en-GB" sz="1600" dirty="0" smtClean="0"/>
              <a:t> – </a:t>
            </a:r>
            <a:r>
              <a:rPr lang="en-GB" sz="1600" dirty="0" err="1" smtClean="0"/>
              <a:t>elektrony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energetickou</a:t>
            </a:r>
            <a:r>
              <a:rPr lang="en-GB" sz="1600" dirty="0" smtClean="0"/>
              <a:t> </a:t>
            </a:r>
            <a:r>
              <a:rPr lang="en-GB" sz="1600" dirty="0" err="1" smtClean="0"/>
              <a:t>hladinu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excitované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molekuly</a:t>
            </a:r>
            <a:r>
              <a:rPr lang="en-GB" sz="1600" dirty="0" smtClean="0"/>
              <a:t> </a:t>
            </a:r>
            <a:r>
              <a:rPr lang="en-GB" sz="1600" dirty="0" err="1" smtClean="0"/>
              <a:t>vstupují</a:t>
            </a:r>
            <a:r>
              <a:rPr lang="en-GB" sz="1600" dirty="0" smtClean="0"/>
              <a:t> do </a:t>
            </a:r>
            <a:r>
              <a:rPr lang="en-GB" sz="1600" dirty="0" err="1" smtClean="0"/>
              <a:t>reakcí</a:t>
            </a:r>
            <a:r>
              <a:rPr lang="en-GB" sz="1600" dirty="0" smtClean="0"/>
              <a:t> – </a:t>
            </a:r>
            <a:r>
              <a:rPr lang="en-GB" sz="1600" dirty="0" err="1" smtClean="0"/>
              <a:t>akumulace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cs-CZ" sz="1600" dirty="0"/>
              <a:t> </a:t>
            </a:r>
            <a:r>
              <a:rPr lang="en-GB" sz="1600" dirty="0" smtClean="0"/>
              <a:t>do </a:t>
            </a:r>
            <a:r>
              <a:rPr lang="en-GB" sz="1600" dirty="0" err="1" smtClean="0"/>
              <a:t>vazeb</a:t>
            </a:r>
            <a:r>
              <a:rPr lang="en-GB" sz="1600" dirty="0" smtClean="0"/>
              <a:t> a </a:t>
            </a:r>
            <a:r>
              <a:rPr lang="en-GB" sz="1600" dirty="0" err="1" smtClean="0"/>
              <a:t>poté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využita</a:t>
            </a:r>
            <a:r>
              <a:rPr lang="en-GB" sz="1600" dirty="0" smtClean="0"/>
              <a:t> </a:t>
            </a:r>
            <a:r>
              <a:rPr lang="en-GB" sz="1600" dirty="0" err="1" smtClean="0"/>
              <a:t>především</a:t>
            </a:r>
            <a:r>
              <a:rPr lang="en-GB" sz="1600" dirty="0" smtClean="0"/>
              <a:t> pro </a:t>
            </a:r>
            <a:r>
              <a:rPr lang="en-GB" sz="1600" dirty="0" err="1" smtClean="0"/>
              <a:t>biosyntetické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pochody</a:t>
            </a:r>
            <a:endParaRPr lang="en-GB" sz="1600" dirty="0" smtClean="0"/>
          </a:p>
          <a:p>
            <a:r>
              <a:rPr lang="en-GB" sz="1600" dirty="0" err="1" smtClean="0"/>
              <a:t>chlorofyly</a:t>
            </a:r>
            <a:r>
              <a:rPr lang="en-GB" sz="1600" dirty="0" smtClean="0"/>
              <a:t> (</a:t>
            </a:r>
            <a:r>
              <a:rPr lang="en-GB" sz="1600" dirty="0" err="1" smtClean="0"/>
              <a:t>absorbce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vlnové</a:t>
            </a:r>
            <a:r>
              <a:rPr lang="en-GB" sz="1600" dirty="0" smtClean="0"/>
              <a:t> </a:t>
            </a:r>
            <a:r>
              <a:rPr lang="en-GB" sz="1600" dirty="0" err="1" smtClean="0"/>
              <a:t>délce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) a </a:t>
            </a:r>
            <a:r>
              <a:rPr lang="en-GB" sz="1600" dirty="0" err="1" smtClean="0"/>
              <a:t>fykobiliny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sinice</a:t>
            </a:r>
            <a:r>
              <a:rPr lang="en-GB" sz="1600" dirty="0" smtClean="0"/>
              <a:t>, </a:t>
            </a:r>
            <a:r>
              <a:rPr lang="en-GB" sz="1600" dirty="0" err="1" smtClean="0"/>
              <a:t>řasy</a:t>
            </a:r>
            <a:r>
              <a:rPr lang="en-GB" sz="1600" dirty="0" smtClean="0"/>
              <a:t>) – </a:t>
            </a:r>
            <a:r>
              <a:rPr lang="en-GB" sz="1600" dirty="0" err="1" smtClean="0"/>
              <a:t>přímý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fotosyntézu</a:t>
            </a:r>
            <a:endParaRPr lang="en-GB" sz="1600" dirty="0" smtClean="0"/>
          </a:p>
          <a:p>
            <a:r>
              <a:rPr lang="en-GB" sz="1600" dirty="0" err="1" smtClean="0"/>
              <a:t>karotenoidy</a:t>
            </a:r>
            <a:r>
              <a:rPr lang="en-GB" sz="1600" dirty="0" smtClean="0"/>
              <a:t> - </a:t>
            </a:r>
            <a:r>
              <a:rPr lang="en-GB" sz="1600" dirty="0" err="1" smtClean="0"/>
              <a:t>fotoprotektivní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agens</a:t>
            </a:r>
            <a:endParaRPr lang="en-GB" sz="1600" dirty="0" smtClean="0"/>
          </a:p>
          <a:p>
            <a:r>
              <a:rPr lang="en-GB" sz="1600" dirty="0" err="1" smtClean="0"/>
              <a:t>Fotosyntéza</a:t>
            </a:r>
            <a:r>
              <a:rPr lang="cs-CZ" sz="1600" dirty="0" smtClean="0"/>
              <a:t> </a:t>
            </a:r>
            <a:r>
              <a:rPr lang="en-GB" sz="1600" dirty="0" smtClean="0"/>
              <a:t>u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–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(</a:t>
            </a:r>
            <a:r>
              <a:rPr lang="en-GB" sz="1600" dirty="0" err="1" smtClean="0"/>
              <a:t>hluboká</a:t>
            </a:r>
            <a:r>
              <a:rPr lang="en-GB" sz="1600" dirty="0" smtClean="0"/>
              <a:t> </a:t>
            </a:r>
            <a:r>
              <a:rPr lang="en-GB" sz="1600" dirty="0" err="1" smtClean="0"/>
              <a:t>voda</a:t>
            </a:r>
            <a:r>
              <a:rPr lang="en-GB" sz="1600" dirty="0" smtClean="0"/>
              <a:t>, </a:t>
            </a:r>
            <a:r>
              <a:rPr lang="en-GB" sz="1600" dirty="0" err="1" smtClean="0"/>
              <a:t>povrch</a:t>
            </a:r>
            <a:r>
              <a:rPr lang="en-GB" sz="1600" dirty="0" smtClean="0"/>
              <a:t> </a:t>
            </a:r>
            <a:r>
              <a:rPr lang="en-GB" sz="1600" dirty="0" err="1" smtClean="0"/>
              <a:t>bahna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řas</a:t>
            </a:r>
            <a:r>
              <a:rPr lang="en-GB" sz="1600" dirty="0" smtClean="0"/>
              <a:t> –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– v </a:t>
            </a:r>
            <a:r>
              <a:rPr lang="en-GB" sz="1600" dirty="0" err="1" smtClean="0"/>
              <a:t>povrchových</a:t>
            </a:r>
            <a:r>
              <a:rPr lang="en-GB" sz="1600" dirty="0" smtClean="0"/>
              <a:t> </a:t>
            </a:r>
            <a:r>
              <a:rPr lang="en-GB" sz="1600" dirty="0" err="1" smtClean="0"/>
              <a:t>vodách</a:t>
            </a:r>
            <a:r>
              <a:rPr lang="en-GB" sz="1600" dirty="0" smtClean="0"/>
              <a:t> – </a:t>
            </a:r>
            <a:r>
              <a:rPr lang="en-GB" sz="1600" dirty="0" err="1" smtClean="0"/>
              <a:t>vytváří</a:t>
            </a:r>
            <a:r>
              <a:rPr lang="en-GB" sz="1600" dirty="0" smtClean="0"/>
              <a:t> se O2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933056"/>
            <a:ext cx="2709030" cy="262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86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4096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Absorpční</a:t>
            </a:r>
            <a:r>
              <a:rPr lang="en-GB" sz="2400" dirty="0" smtClean="0"/>
              <a:t> </a:t>
            </a:r>
            <a:r>
              <a:rPr lang="en-GB" sz="2400" dirty="0" err="1" smtClean="0"/>
              <a:t>spektra</a:t>
            </a:r>
            <a:r>
              <a:rPr lang="en-GB" sz="2400" dirty="0" smtClean="0"/>
              <a:t> </a:t>
            </a:r>
            <a:r>
              <a:rPr lang="en-GB" sz="2400" dirty="0" err="1" smtClean="0"/>
              <a:t>některých</a:t>
            </a:r>
            <a:r>
              <a:rPr lang="en-GB" sz="2400" dirty="0" smtClean="0"/>
              <a:t> </a:t>
            </a:r>
            <a:r>
              <a:rPr lang="en-GB" sz="2400" dirty="0" err="1" smtClean="0"/>
              <a:t>fotosyntetických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err="1" smtClean="0"/>
              <a:t>mikroorganismů</a:t>
            </a:r>
            <a:endParaRPr lang="en-GB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01" y="1600200"/>
            <a:ext cx="45057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01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Význam</a:t>
            </a:r>
            <a:r>
              <a:rPr lang="en-GB" sz="2400" dirty="0"/>
              <a:t> </a:t>
            </a:r>
            <a:r>
              <a:rPr lang="en-GB" sz="2400" dirty="0" err="1"/>
              <a:t>pigmentů</a:t>
            </a:r>
            <a:r>
              <a:rPr lang="en-GB" sz="2400" dirty="0"/>
              <a:t> u (</a:t>
            </a:r>
            <a:r>
              <a:rPr lang="en-GB" sz="2400" dirty="0" err="1"/>
              <a:t>fotosyntetických</a:t>
            </a:r>
            <a:r>
              <a:rPr lang="en-GB" sz="2400" dirty="0"/>
              <a:t>) </a:t>
            </a:r>
            <a:r>
              <a:rPr lang="en-GB" sz="2400" dirty="0" err="1"/>
              <a:t>bakterií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5040560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žijící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světle</a:t>
            </a:r>
            <a:r>
              <a:rPr lang="en-GB" sz="1600" dirty="0" smtClean="0"/>
              <a:t> se </a:t>
            </a:r>
            <a:r>
              <a:rPr lang="en-GB" sz="1600" dirty="0" err="1" smtClean="0"/>
              <a:t>vyznačují</a:t>
            </a:r>
            <a:r>
              <a:rPr lang="en-GB" sz="1600" dirty="0" smtClean="0"/>
              <a:t> </a:t>
            </a:r>
            <a:r>
              <a:rPr lang="en-GB" sz="1600" dirty="0" err="1" smtClean="0"/>
              <a:t>světlotaktickými</a:t>
            </a:r>
            <a:r>
              <a:rPr lang="en-GB" sz="1600" dirty="0" smtClean="0"/>
              <a:t> </a:t>
            </a:r>
            <a:r>
              <a:rPr lang="en-GB" sz="1600" dirty="0" err="1" smtClean="0"/>
              <a:t>reakcemi</a:t>
            </a:r>
            <a:r>
              <a:rPr lang="cs-CZ" sz="1600" dirty="0"/>
              <a:t> </a:t>
            </a:r>
            <a:r>
              <a:rPr lang="en-GB" sz="1600" dirty="0" err="1" smtClean="0"/>
              <a:t>zabezpečujícími</a:t>
            </a:r>
            <a:r>
              <a:rPr lang="en-GB" sz="1600" dirty="0" smtClean="0"/>
              <a:t> </a:t>
            </a:r>
            <a:r>
              <a:rPr lang="en-GB" sz="1600" dirty="0" err="1" smtClean="0"/>
              <a:t>zachování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optimálního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, </a:t>
            </a:r>
            <a:r>
              <a:rPr lang="en-GB" sz="1600" dirty="0" err="1" smtClean="0"/>
              <a:t>množení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přežívání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roli</a:t>
            </a:r>
            <a:r>
              <a:rPr lang="en-GB" sz="1600" dirty="0" smtClean="0"/>
              <a:t> </a:t>
            </a:r>
            <a:r>
              <a:rPr lang="en-GB" sz="1600" dirty="0" err="1" smtClean="0"/>
              <a:t>hrají</a:t>
            </a:r>
            <a:r>
              <a:rPr lang="en-GB" sz="1600" dirty="0" smtClean="0"/>
              <a:t>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Sarcina</a:t>
            </a:r>
            <a:r>
              <a:rPr lang="en-GB" sz="1600" dirty="0" smtClean="0"/>
              <a:t> </a:t>
            </a:r>
            <a:r>
              <a:rPr lang="en-GB" sz="1600" dirty="0" err="1" smtClean="0"/>
              <a:t>lutea</a:t>
            </a:r>
            <a:r>
              <a:rPr lang="en-GB" sz="1600" dirty="0" smtClean="0"/>
              <a:t> (</a:t>
            </a:r>
            <a:r>
              <a:rPr lang="en-GB" sz="1600" dirty="0" err="1" smtClean="0"/>
              <a:t>nefotosyntetizující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normálním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buňkám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světlo</a:t>
            </a:r>
            <a:r>
              <a:rPr lang="en-GB" sz="1600" dirty="0" smtClean="0"/>
              <a:t> </a:t>
            </a:r>
            <a:r>
              <a:rPr lang="en-GB" sz="1600" dirty="0" err="1" smtClean="0"/>
              <a:t>nevadí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pigmentu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odumřou</a:t>
            </a:r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přítomnosti</a:t>
            </a:r>
            <a:r>
              <a:rPr lang="en-GB" sz="1600" dirty="0" smtClean="0"/>
              <a:t> O2 </a:t>
            </a:r>
            <a:r>
              <a:rPr lang="en-GB" sz="1600" dirty="0" err="1" smtClean="0"/>
              <a:t>přežijí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karotenoidy</a:t>
            </a:r>
            <a:r>
              <a:rPr lang="en-GB" sz="1600" dirty="0" smtClean="0"/>
              <a:t> – </a:t>
            </a:r>
            <a:r>
              <a:rPr lang="en-GB" sz="1600" dirty="0" err="1" smtClean="0"/>
              <a:t>fotoprotektivní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agens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většina</a:t>
            </a:r>
            <a:r>
              <a:rPr lang="en-GB" sz="1600" dirty="0" smtClean="0"/>
              <a:t> </a:t>
            </a:r>
            <a:r>
              <a:rPr lang="en-GB" sz="1600" dirty="0" err="1" smtClean="0"/>
              <a:t>nesporulujících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a </a:t>
            </a:r>
            <a:r>
              <a:rPr lang="en-GB" sz="1600" dirty="0" err="1" smtClean="0"/>
              <a:t>kvasinek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vrchních</a:t>
            </a:r>
            <a:r>
              <a:rPr lang="en-GB" sz="1600" dirty="0" smtClean="0"/>
              <a:t> </a:t>
            </a:r>
            <a:r>
              <a:rPr lang="en-GB" sz="1600" dirty="0" err="1" smtClean="0"/>
              <a:t>vrstvách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 err="1" smtClean="0"/>
              <a:t>produkují</a:t>
            </a:r>
            <a:r>
              <a:rPr lang="en-GB" sz="1600" dirty="0" smtClean="0"/>
              <a:t> </a:t>
            </a:r>
            <a:r>
              <a:rPr lang="en-GB" sz="1600" dirty="0" err="1" smtClean="0"/>
              <a:t>karotenoidní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pigmenty</a:t>
            </a:r>
            <a:endParaRPr lang="en-GB" sz="1600" dirty="0" smtClean="0"/>
          </a:p>
          <a:p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u </a:t>
            </a:r>
            <a:r>
              <a:rPr lang="en-GB" sz="1600" dirty="0" err="1" smtClean="0"/>
              <a:t>fotosyntetizujících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mutanti</a:t>
            </a:r>
            <a:r>
              <a:rPr lang="en-GB" sz="1600" dirty="0" smtClean="0"/>
              <a:t> bez </a:t>
            </a:r>
            <a:r>
              <a:rPr lang="en-GB" sz="1600" dirty="0" err="1" smtClean="0"/>
              <a:t>karotenoidů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fotosyntetizují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tmě</a:t>
            </a:r>
            <a:r>
              <a:rPr lang="en-GB" sz="1600" dirty="0" smtClean="0"/>
              <a:t> </a:t>
            </a:r>
            <a:r>
              <a:rPr lang="en-GB" sz="1600" dirty="0" err="1" smtClean="0"/>
              <a:t>rostou</a:t>
            </a:r>
            <a:r>
              <a:rPr lang="en-GB" sz="1600" dirty="0" smtClean="0"/>
              <a:t> </a:t>
            </a:r>
            <a:r>
              <a:rPr lang="en-GB" sz="1600" dirty="0" err="1" smtClean="0"/>
              <a:t>heterotrofně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vzduchu</a:t>
            </a:r>
            <a:r>
              <a:rPr lang="en-GB" sz="1600" dirty="0" smtClean="0"/>
              <a:t> </a:t>
            </a:r>
            <a:r>
              <a:rPr lang="en-GB" sz="1600" dirty="0" err="1" smtClean="0"/>
              <a:t>odumřou</a:t>
            </a:r>
            <a:endParaRPr lang="en-GB" sz="1600" dirty="0" smtClean="0"/>
          </a:p>
          <a:p>
            <a:r>
              <a:rPr lang="en-GB" sz="1600" dirty="0" err="1" smtClean="0"/>
              <a:t>fotosyntetizující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 smtClean="0"/>
              <a:t>červené</a:t>
            </a:r>
            <a:r>
              <a:rPr lang="en-GB" sz="1600" dirty="0" smtClean="0"/>
              <a:t> (</a:t>
            </a:r>
            <a:r>
              <a:rPr lang="en-GB" sz="1600" dirty="0" err="1" smtClean="0"/>
              <a:t>karoten</a:t>
            </a:r>
            <a:r>
              <a:rPr lang="en-GB" sz="1600" dirty="0" smtClean="0"/>
              <a:t> </a:t>
            </a:r>
            <a:r>
              <a:rPr lang="en-GB" sz="1600" dirty="0" err="1" smtClean="0"/>
              <a:t>překryje</a:t>
            </a:r>
            <a:r>
              <a:rPr lang="en-GB" sz="1600" dirty="0" smtClean="0"/>
              <a:t> </a:t>
            </a:r>
            <a:r>
              <a:rPr lang="en-GB" sz="1600" dirty="0" err="1" smtClean="0"/>
              <a:t>chlorofyl</a:t>
            </a:r>
            <a:r>
              <a:rPr lang="cs-CZ" sz="1600" dirty="0" smtClean="0"/>
              <a:t>)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91" y="1484784"/>
            <a:ext cx="3160338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682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 smtClean="0"/>
              <a:t>Mikrobiální</a:t>
            </a:r>
            <a:r>
              <a:rPr lang="en-GB" sz="2400" b="1" dirty="0" smtClean="0"/>
              <a:t> populace</a:t>
            </a:r>
            <a:br>
              <a:rPr lang="en-GB" sz="2400" b="1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686800" cy="5688632"/>
          </a:xfrm>
        </p:spPr>
        <p:txBody>
          <a:bodyPr>
            <a:normAutofit lnSpcReduction="10000"/>
          </a:bodyPr>
          <a:lstStyle/>
          <a:p>
            <a:r>
              <a:rPr lang="en-GB" sz="1600" dirty="0" smtClean="0"/>
              <a:t>Populace – (</a:t>
            </a:r>
            <a:r>
              <a:rPr lang="en-GB" sz="1600" dirty="0" err="1" smtClean="0"/>
              <a:t>populus</a:t>
            </a:r>
            <a:r>
              <a:rPr lang="en-GB" sz="1600" dirty="0" smtClean="0"/>
              <a:t>-lid) – </a:t>
            </a:r>
            <a:r>
              <a:rPr lang="en-GB" sz="1600" dirty="0" err="1" smtClean="0"/>
              <a:t>soubor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průběhu</a:t>
            </a:r>
            <a:r>
              <a:rPr lang="en-GB" sz="1600" dirty="0" smtClean="0"/>
              <a:t> </a:t>
            </a:r>
            <a:r>
              <a:rPr lang="en-GB" sz="1600" dirty="0" err="1" smtClean="0"/>
              <a:t>dostatečně</a:t>
            </a:r>
            <a:r>
              <a:rPr lang="en-GB" sz="1600" dirty="0" smtClean="0"/>
              <a:t> </a:t>
            </a:r>
            <a:r>
              <a:rPr lang="en-GB" sz="1600" dirty="0" err="1" smtClean="0"/>
              <a:t>dlouhé</a:t>
            </a:r>
            <a:r>
              <a:rPr lang="en-GB" sz="1600" dirty="0" smtClean="0"/>
              <a:t> </a:t>
            </a:r>
            <a:r>
              <a:rPr lang="en-GB" sz="1600" dirty="0" err="1" smtClean="0"/>
              <a:t>doby</a:t>
            </a:r>
            <a:r>
              <a:rPr lang="en-GB" sz="1600" dirty="0" smtClean="0"/>
              <a:t> (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generací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zaujímající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daný</a:t>
            </a:r>
            <a:r>
              <a:rPr lang="en-GB" sz="1600" dirty="0" smtClean="0"/>
              <a:t> </a:t>
            </a:r>
            <a:r>
              <a:rPr lang="en-GB" sz="1600" dirty="0" err="1" smtClean="0"/>
              <a:t>prostor</a:t>
            </a:r>
            <a:r>
              <a:rPr lang="cs-CZ" sz="1600" dirty="0"/>
              <a:t> </a:t>
            </a:r>
            <a:r>
              <a:rPr lang="en-GB" sz="1600" dirty="0" err="1" smtClean="0"/>
              <a:t>uvnitř</a:t>
            </a:r>
            <a:r>
              <a:rPr lang="en-GB" sz="1600" dirty="0" smtClean="0"/>
              <a:t> </a:t>
            </a:r>
            <a:r>
              <a:rPr lang="en-GB" sz="1600" dirty="0" err="1" smtClean="0"/>
              <a:t>kterého</a:t>
            </a:r>
            <a:r>
              <a:rPr lang="en-GB" sz="1600" dirty="0" smtClean="0"/>
              <a:t> se </a:t>
            </a:r>
            <a:r>
              <a:rPr lang="en-GB" sz="1600" dirty="0" err="1" smtClean="0"/>
              <a:t>uskutečňuje</a:t>
            </a:r>
            <a:r>
              <a:rPr lang="en-GB" sz="1600" dirty="0" smtClean="0"/>
              <a:t> </a:t>
            </a:r>
            <a:r>
              <a:rPr lang="en-GB" sz="1600" dirty="0" err="1" smtClean="0"/>
              <a:t>volné</a:t>
            </a:r>
            <a:r>
              <a:rPr lang="en-GB" sz="1600" dirty="0" smtClean="0"/>
              <a:t> </a:t>
            </a:r>
            <a:r>
              <a:rPr lang="en-GB" sz="1600" dirty="0" err="1" smtClean="0"/>
              <a:t>nahodilé</a:t>
            </a:r>
            <a:r>
              <a:rPr lang="en-GB" sz="1600" dirty="0" smtClean="0"/>
              <a:t> </a:t>
            </a:r>
            <a:r>
              <a:rPr lang="en-GB" sz="1600" dirty="0" err="1" smtClean="0"/>
              <a:t>křížení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panmixe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zjevné</a:t>
            </a:r>
            <a:r>
              <a:rPr lang="en-GB" sz="1600" dirty="0" smtClean="0"/>
              <a:t> </a:t>
            </a:r>
            <a:r>
              <a:rPr lang="en-GB" sz="1600" dirty="0" err="1" smtClean="0"/>
              <a:t>izolující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bariéry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Mikrobi</a:t>
            </a:r>
            <a:r>
              <a:rPr lang="en-GB" sz="1600" dirty="0" smtClean="0"/>
              <a:t> – </a:t>
            </a:r>
            <a:r>
              <a:rPr lang="en-GB" sz="1600" dirty="0" err="1" smtClean="0"/>
              <a:t>pohlavní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nepohlavní</a:t>
            </a:r>
            <a:r>
              <a:rPr lang="en-GB" sz="1600" dirty="0" smtClean="0"/>
              <a:t> </a:t>
            </a:r>
            <a:r>
              <a:rPr lang="en-GB" sz="1600" dirty="0" err="1" smtClean="0"/>
              <a:t>množení</a:t>
            </a:r>
            <a:r>
              <a:rPr lang="en-GB" sz="1600" dirty="0" smtClean="0"/>
              <a:t> – populace z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klonu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Tato </a:t>
            </a:r>
            <a:r>
              <a:rPr lang="en-GB" sz="1600" dirty="0" err="1" smtClean="0"/>
              <a:t>definice</a:t>
            </a:r>
            <a:r>
              <a:rPr lang="en-GB" sz="1600" dirty="0" smtClean="0"/>
              <a:t> </a:t>
            </a:r>
            <a:r>
              <a:rPr lang="en-GB" sz="1600" dirty="0" err="1" smtClean="0"/>
              <a:t>platí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pro </a:t>
            </a:r>
            <a:r>
              <a:rPr lang="en-GB" sz="1600" dirty="0" err="1" smtClean="0"/>
              <a:t>geneticky</a:t>
            </a:r>
            <a:r>
              <a:rPr lang="en-GB" sz="1600" dirty="0" smtClean="0"/>
              <a:t> </a:t>
            </a:r>
            <a:r>
              <a:rPr lang="en-GB" sz="1600" dirty="0" err="1" smtClean="0"/>
              <a:t>homogenní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populaci</a:t>
            </a:r>
            <a:r>
              <a:rPr lang="en-GB" sz="1600" dirty="0" smtClean="0"/>
              <a:t> (</a:t>
            </a:r>
            <a:r>
              <a:rPr lang="en-GB" sz="1600" dirty="0" err="1" smtClean="0"/>
              <a:t>klonovou</a:t>
            </a:r>
            <a:r>
              <a:rPr lang="cs-CZ" sz="1600" dirty="0"/>
              <a:t> </a:t>
            </a:r>
            <a:r>
              <a:rPr lang="en-GB" sz="1600" dirty="0" err="1" smtClean="0"/>
              <a:t>kulturu</a:t>
            </a:r>
            <a:r>
              <a:rPr lang="en-GB" sz="1600" dirty="0" smtClean="0"/>
              <a:t> </a:t>
            </a:r>
            <a:r>
              <a:rPr lang="en-GB" sz="1600" dirty="0" err="1" smtClean="0"/>
              <a:t>vzniklou</a:t>
            </a:r>
            <a:r>
              <a:rPr lang="en-GB" sz="1600" dirty="0" smtClean="0"/>
              <a:t> </a:t>
            </a:r>
            <a:r>
              <a:rPr lang="en-GB" sz="1600" dirty="0" err="1" smtClean="0"/>
              <a:t>nepohlavním</a:t>
            </a:r>
            <a:r>
              <a:rPr lang="en-GB" sz="1600" dirty="0" smtClean="0"/>
              <a:t> </a:t>
            </a:r>
            <a:r>
              <a:rPr lang="en-GB" sz="1600" dirty="0" err="1" smtClean="0"/>
              <a:t>rozmnožováním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I </a:t>
            </a:r>
            <a:r>
              <a:rPr lang="en-GB" sz="1600" dirty="0" err="1" smtClean="0"/>
              <a:t>čistá</a:t>
            </a:r>
            <a:r>
              <a:rPr lang="en-GB" sz="1600" dirty="0" smtClean="0"/>
              <a:t> </a:t>
            </a:r>
            <a:r>
              <a:rPr lang="en-GB" sz="1600" dirty="0" err="1" smtClean="0"/>
              <a:t>kultura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obsahovat</a:t>
            </a:r>
            <a:r>
              <a:rPr lang="en-GB" sz="1600" dirty="0" smtClean="0"/>
              <a:t> </a:t>
            </a:r>
            <a:r>
              <a:rPr lang="en-GB" sz="1600" dirty="0" err="1" smtClean="0"/>
              <a:t>mutanty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četnosti</a:t>
            </a:r>
            <a:r>
              <a:rPr lang="en-GB" sz="1600" dirty="0" smtClean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108 – </a:t>
            </a:r>
            <a:r>
              <a:rPr lang="en-GB" sz="1600" dirty="0" err="1" smtClean="0"/>
              <a:t>heterogenním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Kolonie</a:t>
            </a:r>
            <a:r>
              <a:rPr lang="en-GB" sz="1600" dirty="0" smtClean="0"/>
              <a:t> </a:t>
            </a:r>
            <a:r>
              <a:rPr lang="en-GB" sz="1600" dirty="0" err="1" smtClean="0"/>
              <a:t>přes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9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výjimkou</a:t>
            </a:r>
            <a:endParaRPr lang="cs-CZ" sz="1600" dirty="0"/>
          </a:p>
          <a:p>
            <a:endParaRPr lang="en-GB" sz="1600" dirty="0" smtClean="0"/>
          </a:p>
          <a:p>
            <a:r>
              <a:rPr lang="en-GB" sz="1600" dirty="0" err="1" smtClean="0"/>
              <a:t>Každá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charakteristické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vlastnosti</a:t>
            </a:r>
            <a:r>
              <a:rPr lang="en-GB" sz="1600" dirty="0" smtClean="0"/>
              <a:t>/</a:t>
            </a:r>
            <a:r>
              <a:rPr lang="en-GB" sz="1600" dirty="0" err="1" smtClean="0"/>
              <a:t>regulačních</a:t>
            </a:r>
            <a:r>
              <a:rPr lang="cs-CZ" sz="1600" dirty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ji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charakterizují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samostatnou</a:t>
            </a:r>
            <a:r>
              <a:rPr lang="en-GB" sz="1600" dirty="0" smtClean="0"/>
              <a:t> </a:t>
            </a:r>
            <a:r>
              <a:rPr lang="en-GB" sz="1600" dirty="0" err="1" smtClean="0"/>
              <a:t>funkční</a:t>
            </a:r>
            <a:r>
              <a:rPr lang="cs-CZ" sz="1600" dirty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           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populace, </a:t>
            </a:r>
            <a:r>
              <a:rPr lang="en-GB" sz="1600" dirty="0" err="1" smtClean="0"/>
              <a:t>hustota</a:t>
            </a:r>
            <a:r>
              <a:rPr lang="en-GB" sz="1600" dirty="0" smtClean="0"/>
              <a:t>,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,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, …..</a:t>
            </a:r>
          </a:p>
        </p:txBody>
      </p:sp>
    </p:spTree>
    <p:extLst>
      <p:ext uri="{BB962C8B-B14F-4D97-AF65-F5344CB8AC3E}">
        <p14:creationId xmlns:p14="http://schemas.microsoft.com/office/powerpoint/2010/main" val="81056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Kolonizace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856984" cy="6192688"/>
          </a:xfrm>
        </p:spPr>
        <p:txBody>
          <a:bodyPr>
            <a:normAutofit/>
          </a:bodyPr>
          <a:lstStyle/>
          <a:p>
            <a:r>
              <a:rPr lang="en-GB" sz="1600" dirty="0" smtClean="0"/>
              <a:t>V </a:t>
            </a:r>
            <a:r>
              <a:rPr lang="en-GB" sz="1600" dirty="0" err="1" smtClean="0"/>
              <a:t>přírodě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všechna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kolonizována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Prim</a:t>
            </a:r>
            <a:r>
              <a:rPr lang="cs-CZ" sz="1600" dirty="0" smtClean="0"/>
              <a:t>á</a:t>
            </a:r>
            <a:r>
              <a:rPr lang="en-GB" sz="1600" dirty="0" err="1" smtClean="0"/>
              <a:t>rní</a:t>
            </a:r>
            <a:r>
              <a:rPr lang="en-GB" sz="1600" dirty="0" smtClean="0"/>
              <a:t> „</a:t>
            </a:r>
            <a:r>
              <a:rPr lang="en-GB" sz="1600" dirty="0" err="1" smtClean="0"/>
              <a:t>pionýrská</a:t>
            </a:r>
            <a:r>
              <a:rPr lang="en-GB" sz="1600" dirty="0" smtClean="0"/>
              <a:t>“ </a:t>
            </a:r>
            <a:r>
              <a:rPr lang="en-GB" sz="1600" dirty="0" err="1" smtClean="0"/>
              <a:t>kolonizace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a </a:t>
            </a:r>
            <a:r>
              <a:rPr lang="en-GB" sz="1600" dirty="0" err="1" smtClean="0"/>
              <a:t>žádný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kompetitor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cs-CZ" sz="1600" dirty="0" smtClean="0"/>
              <a:t>, </a:t>
            </a:r>
            <a:r>
              <a:rPr lang="en-GB" sz="1600" dirty="0" err="1" smtClean="0"/>
              <a:t>brzy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dosáhnou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síly</a:t>
            </a:r>
            <a:r>
              <a:rPr lang="en-GB" sz="1600" dirty="0" smtClean="0"/>
              <a:t> –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přemnožení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z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fyz</a:t>
            </a:r>
            <a:r>
              <a:rPr lang="en-GB" sz="1600" dirty="0" smtClean="0"/>
              <a:t>. a chem.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činností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(</a:t>
            </a:r>
            <a:r>
              <a:rPr lang="en-GB" sz="1600" dirty="0" err="1" smtClean="0"/>
              <a:t>parazitismus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Identita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, </a:t>
            </a:r>
            <a:r>
              <a:rPr lang="en-GB" sz="1600" dirty="0" err="1" smtClean="0"/>
              <a:t>rostliny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en-GB" sz="1600" dirty="0" smtClean="0"/>
              <a:t> </a:t>
            </a:r>
            <a:r>
              <a:rPr lang="en-GB" sz="1600" dirty="0" err="1" smtClean="0"/>
              <a:t>kojenců</a:t>
            </a:r>
            <a:r>
              <a:rPr lang="en-GB" sz="1600" dirty="0" smtClean="0"/>
              <a:t> - </a:t>
            </a:r>
            <a:r>
              <a:rPr lang="en-GB" sz="1600" dirty="0" err="1" smtClean="0"/>
              <a:t>dle</a:t>
            </a:r>
            <a:r>
              <a:rPr lang="en-GB" sz="1600" dirty="0" smtClean="0"/>
              <a:t> </a:t>
            </a:r>
            <a:r>
              <a:rPr lang="en-GB" sz="1600" dirty="0" err="1" smtClean="0"/>
              <a:t>výživy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Lokality</a:t>
            </a:r>
            <a:r>
              <a:rPr lang="en-GB" sz="1600" dirty="0" smtClean="0"/>
              <a:t> s </a:t>
            </a:r>
            <a:r>
              <a:rPr lang="en-GB" sz="1600" dirty="0" err="1" smtClean="0"/>
              <a:t>omezenou</a:t>
            </a:r>
            <a:r>
              <a:rPr lang="en-GB" sz="1600" dirty="0" smtClean="0"/>
              <a:t>/</a:t>
            </a:r>
            <a:r>
              <a:rPr lang="en-GB" sz="1600" dirty="0" err="1" smtClean="0"/>
              <a:t>žádnou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hmotou</a:t>
            </a:r>
            <a:r>
              <a:rPr lang="en-GB" sz="1600" dirty="0" smtClean="0"/>
              <a:t> – </a:t>
            </a:r>
            <a:r>
              <a:rPr lang="en-GB" sz="1600" dirty="0" err="1" smtClean="0"/>
              <a:t>nejprve</a:t>
            </a:r>
            <a:r>
              <a:rPr lang="cs-CZ" sz="1600" dirty="0"/>
              <a:t> </a:t>
            </a:r>
            <a:r>
              <a:rPr lang="en-GB" sz="1600" dirty="0" err="1" smtClean="0"/>
              <a:t>fotosyntetické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mikroorgamismy</a:t>
            </a:r>
            <a:r>
              <a:rPr lang="en-GB" sz="1600" dirty="0" smtClean="0"/>
              <a:t>,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heterotrofové</a:t>
            </a:r>
            <a:endParaRPr lang="cs-CZ" sz="1600" dirty="0" smtClean="0"/>
          </a:p>
          <a:p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71619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/>
              <a:t>Lidský</a:t>
            </a:r>
            <a:r>
              <a:rPr lang="en-GB" sz="1600" dirty="0"/>
              <a:t> plod – </a:t>
            </a:r>
            <a:r>
              <a:rPr lang="en-GB" sz="1600" dirty="0" err="1"/>
              <a:t>sterilní</a:t>
            </a:r>
            <a:r>
              <a:rPr lang="en-GB" sz="1600" dirty="0"/>
              <a:t> – ale </a:t>
            </a:r>
            <a:r>
              <a:rPr lang="en-GB" sz="1600" dirty="0" err="1"/>
              <a:t>dostatek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(</a:t>
            </a:r>
            <a:r>
              <a:rPr lang="en-GB" sz="1600" dirty="0" err="1"/>
              <a:t>org.l</a:t>
            </a:r>
            <a:r>
              <a:rPr lang="en-GB" sz="1600" dirty="0"/>
              <a:t>.) – ale </a:t>
            </a:r>
            <a:r>
              <a:rPr lang="en-GB" sz="1600" dirty="0" err="1"/>
              <a:t>jen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skupiny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/>
              <a:t> </a:t>
            </a:r>
            <a:r>
              <a:rPr lang="en-GB" sz="1600" dirty="0" err="1"/>
              <a:t>schopné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–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mikroflóry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s </a:t>
            </a:r>
            <a:r>
              <a:rPr lang="en-GB" sz="1600" dirty="0" err="1"/>
              <a:t>věkem</a:t>
            </a:r>
            <a:r>
              <a:rPr lang="en-GB" sz="1600" dirty="0"/>
              <a:t> (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narození</a:t>
            </a:r>
            <a:r>
              <a:rPr lang="en-GB" sz="1600" dirty="0"/>
              <a:t> </a:t>
            </a:r>
            <a:r>
              <a:rPr lang="en-GB" sz="1600" dirty="0" err="1"/>
              <a:t>rozdíly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v </a:t>
            </a:r>
            <a:r>
              <a:rPr lang="en-GB" sz="1600" dirty="0" err="1"/>
              <a:t>řádu</a:t>
            </a:r>
            <a:r>
              <a:rPr lang="en-GB" sz="1600" dirty="0"/>
              <a:t> </a:t>
            </a:r>
            <a:r>
              <a:rPr lang="en-GB" sz="1600" dirty="0" err="1"/>
              <a:t>hodin</a:t>
            </a:r>
            <a:r>
              <a:rPr lang="en-GB" sz="1600" dirty="0"/>
              <a:t>)</a:t>
            </a:r>
          </a:p>
          <a:p>
            <a:endParaRPr lang="en-GB" sz="1600" dirty="0"/>
          </a:p>
          <a:p>
            <a:r>
              <a:rPr lang="en-GB" sz="1600" dirty="0" err="1"/>
              <a:t>Fermentace</a:t>
            </a:r>
            <a:r>
              <a:rPr lang="en-GB" sz="1600" dirty="0"/>
              <a:t> </a:t>
            </a:r>
            <a:r>
              <a:rPr lang="en-GB" sz="1600" dirty="0" err="1"/>
              <a:t>ovocných</a:t>
            </a:r>
            <a:r>
              <a:rPr lang="en-GB" sz="1600" dirty="0"/>
              <a:t> </a:t>
            </a:r>
            <a:r>
              <a:rPr lang="en-GB" sz="1600" dirty="0" err="1"/>
              <a:t>štáv</a:t>
            </a:r>
            <a:r>
              <a:rPr lang="en-GB" sz="1600" dirty="0"/>
              <a:t> – </a:t>
            </a:r>
            <a:r>
              <a:rPr lang="en-GB" sz="1600" dirty="0" err="1"/>
              <a:t>napřed</a:t>
            </a:r>
            <a:r>
              <a:rPr lang="en-GB" sz="1600" dirty="0"/>
              <a:t> </a:t>
            </a:r>
            <a:r>
              <a:rPr lang="en-GB" sz="1600" dirty="0" err="1"/>
              <a:t>kvasinky</a:t>
            </a:r>
            <a:r>
              <a:rPr lang="en-GB" sz="1600" dirty="0"/>
              <a:t> – </a:t>
            </a:r>
            <a:r>
              <a:rPr lang="en-GB" sz="1600" dirty="0" err="1"/>
              <a:t>později</a:t>
            </a:r>
            <a:r>
              <a:rPr lang="en-GB" sz="1600" dirty="0"/>
              <a:t> rod </a:t>
            </a:r>
            <a:r>
              <a:rPr lang="en-GB" sz="1600" dirty="0" err="1"/>
              <a:t>Acetobacter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rostlinného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rozklad</a:t>
            </a:r>
            <a:r>
              <a:rPr lang="en-GB" sz="1600" dirty="0"/>
              <a:t> </a:t>
            </a:r>
            <a:r>
              <a:rPr lang="en-GB" sz="1600" dirty="0" err="1"/>
              <a:t>cukrů</a:t>
            </a:r>
            <a:r>
              <a:rPr lang="en-GB" sz="1600" dirty="0"/>
              <a:t>, org. </a:t>
            </a:r>
            <a:r>
              <a:rPr lang="en-GB" sz="1600" dirty="0" err="1"/>
              <a:t>kyselin</a:t>
            </a:r>
            <a:r>
              <a:rPr lang="en-GB" sz="1600" dirty="0"/>
              <a:t>, </a:t>
            </a:r>
            <a:r>
              <a:rPr lang="en-GB" sz="1600" dirty="0" err="1"/>
              <a:t>potom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a </a:t>
            </a:r>
            <a:r>
              <a:rPr lang="en-GB" sz="1600" dirty="0" err="1"/>
              <a:t>houby</a:t>
            </a:r>
            <a:r>
              <a:rPr lang="en-GB" sz="1600" dirty="0"/>
              <a:t> </a:t>
            </a:r>
            <a:r>
              <a:rPr lang="en-GB" sz="1600" dirty="0" err="1"/>
              <a:t>rozkládající</a:t>
            </a:r>
            <a:r>
              <a:rPr lang="en-GB" sz="1600" dirty="0"/>
              <a:t> </a:t>
            </a:r>
            <a:r>
              <a:rPr lang="en-GB" sz="1600" dirty="0" err="1"/>
              <a:t>rostlinné</a:t>
            </a:r>
            <a:r>
              <a:rPr lang="en-GB" sz="1600" dirty="0"/>
              <a:t> </a:t>
            </a:r>
            <a:r>
              <a:rPr lang="en-GB" sz="1600" dirty="0" err="1"/>
              <a:t>polymery</a:t>
            </a:r>
            <a:endParaRPr lang="en-GB" sz="1600" dirty="0"/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5328592" cy="401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887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en-GB" sz="2400" dirty="0" err="1"/>
              <a:t>Bariéry</a:t>
            </a:r>
            <a:r>
              <a:rPr lang="en-GB" sz="2400" dirty="0"/>
              <a:t> </a:t>
            </a:r>
            <a:r>
              <a:rPr lang="en-GB" sz="2400" dirty="0" err="1"/>
              <a:t>kolonizace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je </a:t>
            </a:r>
            <a:r>
              <a:rPr lang="en-GB" sz="1600" dirty="0" err="1" smtClean="0"/>
              <a:t>selektivní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žádný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pro</a:t>
            </a:r>
            <a:r>
              <a:rPr lang="cs-CZ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lokality</a:t>
            </a:r>
            <a:r>
              <a:rPr lang="en-GB" sz="1600" dirty="0" smtClean="0"/>
              <a:t> (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transport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abiotické</a:t>
            </a:r>
            <a:r>
              <a:rPr lang="en-GB" sz="1600" dirty="0" smtClean="0"/>
              <a:t> (</a:t>
            </a:r>
            <a:r>
              <a:rPr lang="en-GB" sz="1600" dirty="0" err="1" smtClean="0"/>
              <a:t>fyzikální</a:t>
            </a:r>
            <a:r>
              <a:rPr lang="en-GB" sz="1600" dirty="0" smtClean="0"/>
              <a:t> a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)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-</a:t>
            </a:r>
            <a:r>
              <a:rPr lang="cs-CZ" sz="1600" dirty="0" smtClean="0"/>
              <a:t> </a:t>
            </a:r>
            <a:r>
              <a:rPr lang="en-GB" sz="1600" dirty="0" err="1" smtClean="0"/>
              <a:t>tzv</a:t>
            </a:r>
            <a:r>
              <a:rPr lang="en-GB" sz="1600" dirty="0" smtClean="0"/>
              <a:t>.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</a:t>
            </a:r>
            <a:r>
              <a:rPr lang="en-GB" sz="1600" dirty="0" err="1" smtClean="0"/>
              <a:t>apod</a:t>
            </a:r>
            <a:r>
              <a:rPr lang="en-GB" sz="1600" dirty="0" smtClean="0"/>
              <a:t>.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podmínky</a:t>
            </a:r>
            <a:r>
              <a:rPr lang="en-GB" sz="1600" dirty="0" smtClean="0"/>
              <a:t> </a:t>
            </a:r>
            <a:r>
              <a:rPr lang="en-GB" sz="1600" dirty="0" err="1" smtClean="0"/>
              <a:t>bránící</a:t>
            </a:r>
            <a:r>
              <a:rPr lang="en-GB" sz="1600" dirty="0" smtClean="0"/>
              <a:t> </a:t>
            </a:r>
            <a:r>
              <a:rPr lang="en-GB" sz="1600" dirty="0" err="1" smtClean="0"/>
              <a:t>ustanovení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rozvoji</a:t>
            </a:r>
            <a:r>
              <a:rPr lang="en-GB" sz="1600" dirty="0" smtClean="0"/>
              <a:t> – </a:t>
            </a:r>
            <a:r>
              <a:rPr lang="en-GB" sz="1600" dirty="0" err="1" smtClean="0"/>
              <a:t>bariéry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(</a:t>
            </a:r>
            <a:r>
              <a:rPr lang="en-GB" sz="1600" dirty="0" err="1" smtClean="0"/>
              <a:t>působení</a:t>
            </a:r>
            <a:r>
              <a:rPr lang="en-GB" sz="1600" dirty="0" smtClean="0"/>
              <a:t> v </a:t>
            </a:r>
            <a:r>
              <a:rPr lang="en-GB" sz="1600" dirty="0" err="1" smtClean="0"/>
              <a:t>živ</a:t>
            </a:r>
            <a:r>
              <a:rPr lang="en-GB" sz="1600" dirty="0" smtClean="0"/>
              <a:t>. a </a:t>
            </a:r>
            <a:r>
              <a:rPr lang="en-GB" sz="1600" dirty="0" err="1" smtClean="0"/>
              <a:t>rostl</a:t>
            </a:r>
            <a:r>
              <a:rPr lang="en-GB" sz="1600" dirty="0" smtClean="0"/>
              <a:t>.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,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povrchu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mechanické</a:t>
            </a:r>
            <a:r>
              <a:rPr lang="en-GB" sz="1600" dirty="0" smtClean="0"/>
              <a:t> (</a:t>
            </a:r>
            <a:r>
              <a:rPr lang="en-GB" sz="1600" dirty="0" err="1" smtClean="0"/>
              <a:t>kutikula</a:t>
            </a:r>
            <a:r>
              <a:rPr lang="en-GB" sz="1600" dirty="0" smtClean="0"/>
              <a:t>, </a:t>
            </a:r>
            <a:r>
              <a:rPr lang="en-GB" sz="1600" dirty="0" err="1" smtClean="0"/>
              <a:t>korová</a:t>
            </a:r>
            <a:r>
              <a:rPr lang="en-GB" sz="1600" dirty="0" smtClean="0"/>
              <a:t> </a:t>
            </a:r>
            <a:r>
              <a:rPr lang="en-GB" sz="1600" dirty="0" err="1" smtClean="0"/>
              <a:t>vrstva</a:t>
            </a:r>
            <a:r>
              <a:rPr lang="en-GB" sz="1600" dirty="0" smtClean="0"/>
              <a:t> </a:t>
            </a:r>
            <a:r>
              <a:rPr lang="en-GB" sz="1600" dirty="0" err="1" smtClean="0"/>
              <a:t>kořenů</a:t>
            </a:r>
            <a:r>
              <a:rPr lang="en-GB" sz="1600" dirty="0" smtClean="0"/>
              <a:t>, </a:t>
            </a:r>
            <a:r>
              <a:rPr lang="en-GB" sz="1600" dirty="0" err="1" smtClean="0"/>
              <a:t>kůže</a:t>
            </a:r>
            <a:r>
              <a:rPr lang="en-GB" sz="1600" dirty="0" smtClean="0"/>
              <a:t>, </a:t>
            </a:r>
            <a:r>
              <a:rPr lang="en-GB" sz="1600" dirty="0" err="1" smtClean="0"/>
              <a:t>sliznice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mastné</a:t>
            </a:r>
            <a:r>
              <a:rPr lang="en-GB" sz="1600" dirty="0" smtClean="0"/>
              <a:t> </a:t>
            </a:r>
            <a:r>
              <a:rPr lang="en-GB" sz="1600" dirty="0" err="1" smtClean="0"/>
              <a:t>kyseliny</a:t>
            </a:r>
            <a:r>
              <a:rPr lang="en-GB" sz="1600" dirty="0" smtClean="0"/>
              <a:t> (</a:t>
            </a:r>
            <a:r>
              <a:rPr lang="en-GB" sz="1600" dirty="0" err="1" smtClean="0"/>
              <a:t>nenasycené</a:t>
            </a:r>
            <a:r>
              <a:rPr lang="en-GB" sz="1600" dirty="0" smtClean="0"/>
              <a:t>) – </a:t>
            </a:r>
            <a:r>
              <a:rPr lang="en-GB" sz="1600" dirty="0" err="1" smtClean="0"/>
              <a:t>kůže</a:t>
            </a:r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živočišných</a:t>
            </a:r>
            <a:r>
              <a:rPr lang="en-GB" sz="1600" dirty="0" smtClean="0"/>
              <a:t>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 </a:t>
            </a:r>
            <a:r>
              <a:rPr lang="en-GB" sz="1600" dirty="0" err="1" smtClean="0"/>
              <a:t>vysoké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- </a:t>
            </a:r>
            <a:r>
              <a:rPr lang="en-GB" sz="1600" dirty="0" err="1" smtClean="0"/>
              <a:t>toxické</a:t>
            </a:r>
            <a:endParaRPr lang="en-GB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kyselina</a:t>
            </a:r>
            <a:r>
              <a:rPr lang="en-GB" sz="1600" dirty="0" smtClean="0"/>
              <a:t> </a:t>
            </a:r>
            <a:r>
              <a:rPr lang="en-GB" sz="1600" dirty="0" err="1" smtClean="0"/>
              <a:t>mléčná</a:t>
            </a:r>
            <a:r>
              <a:rPr lang="en-GB" sz="1600" dirty="0" smtClean="0"/>
              <a:t> </a:t>
            </a:r>
            <a:r>
              <a:rPr lang="en-GB" sz="1600" dirty="0" err="1" smtClean="0"/>
              <a:t>produkovaná</a:t>
            </a:r>
            <a:r>
              <a:rPr lang="en-GB" sz="1600" dirty="0" smtClean="0"/>
              <a:t> </a:t>
            </a:r>
            <a:r>
              <a:rPr lang="en-GB" sz="1600" dirty="0" err="1" smtClean="0"/>
              <a:t>makroorganismem</a:t>
            </a:r>
            <a:r>
              <a:rPr lang="en-GB" sz="1600" dirty="0" smtClean="0"/>
              <a:t> v </a:t>
            </a:r>
            <a:r>
              <a:rPr lang="en-GB" sz="1600" dirty="0" err="1" smtClean="0"/>
              <a:t>zánětlivých</a:t>
            </a:r>
            <a:r>
              <a:rPr lang="cs-CZ" sz="1600" dirty="0"/>
              <a:t> </a:t>
            </a:r>
            <a:r>
              <a:rPr lang="en-GB" sz="1600" dirty="0" err="1" smtClean="0"/>
              <a:t>ložiscích</a:t>
            </a:r>
            <a:r>
              <a:rPr lang="en-GB" sz="1600" dirty="0" smtClean="0"/>
              <a:t>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M. tuberculosis a S. aureus</a:t>
            </a:r>
          </a:p>
          <a:p>
            <a:r>
              <a:rPr lang="en-GB" sz="1600" dirty="0" err="1" smtClean="0"/>
              <a:t>lysozym</a:t>
            </a:r>
            <a:r>
              <a:rPr lang="en-GB" sz="1600" dirty="0" smtClean="0"/>
              <a:t> –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tělních</a:t>
            </a:r>
            <a:r>
              <a:rPr lang="en-GB" sz="1600" dirty="0" smtClean="0"/>
              <a:t> </a:t>
            </a:r>
            <a:r>
              <a:rPr lang="en-GB" sz="1600" dirty="0" err="1" smtClean="0"/>
              <a:t>tekutinách</a:t>
            </a:r>
            <a:r>
              <a:rPr lang="en-GB" sz="1600" dirty="0" smtClean="0"/>
              <a:t> a </a:t>
            </a:r>
            <a:r>
              <a:rPr lang="en-GB" sz="1600" dirty="0" err="1" smtClean="0"/>
              <a:t>tkáních</a:t>
            </a:r>
            <a:r>
              <a:rPr lang="en-GB" sz="1600" dirty="0" smtClean="0"/>
              <a:t> </a:t>
            </a:r>
            <a:r>
              <a:rPr lang="en-GB" sz="1600" dirty="0" err="1" smtClean="0"/>
              <a:t>sliznice</a:t>
            </a:r>
            <a:r>
              <a:rPr lang="en-GB" sz="1600" dirty="0" smtClean="0"/>
              <a:t> </a:t>
            </a:r>
            <a:r>
              <a:rPr lang="en-GB" sz="1600" dirty="0" err="1" smtClean="0"/>
              <a:t>nosní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plicní</a:t>
            </a:r>
            <a:r>
              <a:rPr lang="en-GB" sz="1600" dirty="0" smtClean="0"/>
              <a:t>, je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slinách</a:t>
            </a:r>
            <a:r>
              <a:rPr lang="en-GB" sz="1600" dirty="0" smtClean="0"/>
              <a:t>, </a:t>
            </a:r>
            <a:r>
              <a:rPr lang="en-GB" sz="1600" dirty="0" err="1" smtClean="0"/>
              <a:t>slzách</a:t>
            </a:r>
            <a:r>
              <a:rPr lang="en-GB" sz="1600" dirty="0" smtClean="0"/>
              <a:t> (</a:t>
            </a:r>
            <a:r>
              <a:rPr lang="en-GB" sz="1600" dirty="0" err="1" smtClean="0"/>
              <a:t>někteří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</a:t>
            </a:r>
            <a:r>
              <a:rPr lang="en-GB" sz="1600" dirty="0" err="1" smtClean="0"/>
              <a:t>necitliví</a:t>
            </a:r>
            <a:r>
              <a:rPr lang="en-GB" sz="1600" dirty="0" smtClean="0"/>
              <a:t>…)</a:t>
            </a:r>
          </a:p>
          <a:p>
            <a:r>
              <a:rPr lang="en-GB" sz="1600" dirty="0" err="1" smtClean="0"/>
              <a:t>peroxidázy</a:t>
            </a:r>
            <a:r>
              <a:rPr lang="en-GB" sz="1600" dirty="0" smtClean="0"/>
              <a:t> –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nepřímo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mléko</a:t>
            </a:r>
            <a:r>
              <a:rPr lang="en-GB" sz="1600" dirty="0" smtClean="0"/>
              <a:t> </a:t>
            </a:r>
            <a:r>
              <a:rPr lang="en-GB" sz="1600" dirty="0" err="1" smtClean="0"/>
              <a:t>sterilní</a:t>
            </a:r>
            <a:r>
              <a:rPr lang="en-GB" sz="1600" dirty="0" smtClean="0"/>
              <a:t> - </a:t>
            </a:r>
            <a:r>
              <a:rPr lang="en-GB" sz="1600" dirty="0" err="1" smtClean="0"/>
              <a:t>chráněno</a:t>
            </a:r>
            <a:r>
              <a:rPr lang="en-GB" sz="1600" dirty="0" smtClean="0"/>
              <a:t> </a:t>
            </a:r>
            <a:r>
              <a:rPr lang="en-GB" sz="1600" dirty="0" err="1" smtClean="0"/>
              <a:t>peroxidázou</a:t>
            </a:r>
            <a:r>
              <a:rPr lang="en-GB" sz="1600" dirty="0" smtClean="0"/>
              <a:t> a </a:t>
            </a:r>
            <a:r>
              <a:rPr lang="en-GB" sz="1600" dirty="0" err="1" smtClean="0"/>
              <a:t>aglutininy</a:t>
            </a:r>
            <a:endParaRPr lang="en-GB" sz="1600" dirty="0" smtClean="0"/>
          </a:p>
          <a:p>
            <a:r>
              <a:rPr lang="en-GB" sz="1600" dirty="0" err="1" smtClean="0"/>
              <a:t>proteiny</a:t>
            </a:r>
            <a:r>
              <a:rPr lang="en-GB" sz="1600" dirty="0" smtClean="0"/>
              <a:t> s </a:t>
            </a:r>
            <a:r>
              <a:rPr lang="en-GB" sz="1600" dirty="0" err="1" smtClean="0"/>
              <a:t>nízkou</a:t>
            </a:r>
            <a:r>
              <a:rPr lang="en-GB" sz="1600" dirty="0" smtClean="0"/>
              <a:t> </a:t>
            </a:r>
            <a:r>
              <a:rPr lang="en-GB" sz="1600" dirty="0" err="1" smtClean="0"/>
              <a:t>molekulovou</a:t>
            </a:r>
            <a:r>
              <a:rPr lang="en-GB" sz="1600" dirty="0" smtClean="0"/>
              <a:t> </a:t>
            </a:r>
            <a:r>
              <a:rPr lang="en-GB" sz="1600" dirty="0" err="1" smtClean="0"/>
              <a:t>hmotností</a:t>
            </a:r>
            <a:r>
              <a:rPr lang="en-GB" sz="1600" dirty="0" smtClean="0"/>
              <a:t> - </a:t>
            </a:r>
            <a:r>
              <a:rPr lang="en-GB" sz="1600" dirty="0" err="1" smtClean="0"/>
              <a:t>protaminy</a:t>
            </a:r>
            <a:r>
              <a:rPr lang="en-GB" sz="1600" dirty="0" smtClean="0"/>
              <a:t>, </a:t>
            </a:r>
            <a:r>
              <a:rPr lang="en-GB" sz="1600" dirty="0" err="1" smtClean="0"/>
              <a:t>proteiny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orgánech</a:t>
            </a:r>
            <a:r>
              <a:rPr lang="en-GB" sz="1600" dirty="0" smtClean="0"/>
              <a:t> </a:t>
            </a:r>
            <a:r>
              <a:rPr lang="en-GB" sz="1600" dirty="0" err="1" smtClean="0"/>
              <a:t>ryb</a:t>
            </a:r>
            <a:r>
              <a:rPr lang="en-GB" sz="1600" dirty="0" smtClean="0"/>
              <a:t> a </a:t>
            </a:r>
            <a:r>
              <a:rPr lang="en-GB" sz="1600" dirty="0" err="1" smtClean="0"/>
              <a:t>lidském</a:t>
            </a:r>
            <a:r>
              <a:rPr lang="en-GB" sz="1600" dirty="0" smtClean="0"/>
              <a:t> </a:t>
            </a:r>
            <a:r>
              <a:rPr lang="en-GB" sz="1600" dirty="0" err="1" smtClean="0"/>
              <a:t>séru</a:t>
            </a:r>
            <a:r>
              <a:rPr lang="en-GB" sz="1600" dirty="0" smtClean="0"/>
              <a:t>,</a:t>
            </a:r>
          </a:p>
          <a:p>
            <a:r>
              <a:rPr lang="en-GB" sz="1600" dirty="0" smtClean="0"/>
              <a:t>interferon – </a:t>
            </a:r>
            <a:r>
              <a:rPr lang="en-GB" sz="1600" dirty="0" err="1" smtClean="0"/>
              <a:t>nejefektivnější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virům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bakteriím</a:t>
            </a:r>
            <a:endParaRPr lang="en-GB" sz="1600" dirty="0" smtClean="0"/>
          </a:p>
          <a:p>
            <a:r>
              <a:rPr lang="en-GB" sz="1600" dirty="0" err="1" smtClean="0"/>
              <a:t>rostliny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fenolické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en-GB" sz="1600" dirty="0" smtClean="0"/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půda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ne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spory</a:t>
            </a:r>
            <a:r>
              <a:rPr lang="en-GB" sz="1600" dirty="0" smtClean="0"/>
              <a:t> </a:t>
            </a:r>
            <a:r>
              <a:rPr lang="en-GB" sz="1600" dirty="0" err="1" smtClean="0"/>
              <a:t>vyklíčí</a:t>
            </a:r>
            <a:r>
              <a:rPr lang="en-GB" sz="1600" dirty="0" smtClean="0"/>
              <a:t>…</a:t>
            </a:r>
            <a:endParaRPr lang="en-GB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340768"/>
            <a:ext cx="250744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90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360040"/>
          </a:xfrm>
        </p:spPr>
        <p:txBody>
          <a:bodyPr>
            <a:normAutofit/>
          </a:bodyPr>
          <a:lstStyle/>
          <a:p>
            <a:r>
              <a:rPr lang="cs-CZ" sz="1400" dirty="0" smtClean="0"/>
              <a:t>Lidská kůže (žlutá) pokrytá rezidentními houbami (modrá) a </a:t>
            </a:r>
            <a:r>
              <a:rPr lang="en-GB" sz="1400" dirty="0" err="1" smtClean="0"/>
              <a:t>ba</a:t>
            </a:r>
            <a:r>
              <a:rPr lang="cs-CZ" sz="1400" dirty="0" err="1" smtClean="0"/>
              <a:t>kteriemi</a:t>
            </a:r>
            <a:r>
              <a:rPr lang="en-GB" sz="1400" dirty="0" smtClean="0"/>
              <a:t> </a:t>
            </a:r>
            <a:r>
              <a:rPr lang="en-GB" sz="1400" dirty="0"/>
              <a:t>(</a:t>
            </a:r>
            <a:r>
              <a:rPr lang="en-GB" sz="1400" dirty="0" smtClean="0"/>
              <a:t>magenta</a:t>
            </a:r>
            <a:r>
              <a:rPr lang="cs-CZ" sz="1400" dirty="0" smtClean="0"/>
              <a:t> - fialová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502511" cy="55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0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Sukcese</a:t>
            </a:r>
            <a:r>
              <a:rPr lang="en-GB" sz="2400" b="1" dirty="0"/>
              <a:t> a </a:t>
            </a:r>
            <a:r>
              <a:rPr lang="en-GB" sz="2400" b="1" dirty="0" err="1"/>
              <a:t>klimax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9036496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/>
              <a:t>– </a:t>
            </a:r>
            <a:r>
              <a:rPr lang="en-GB" sz="1600" dirty="0" err="1"/>
              <a:t>neperiodické</a:t>
            </a:r>
            <a:r>
              <a:rPr lang="en-GB" sz="1600" dirty="0"/>
              <a:t> </a:t>
            </a:r>
            <a:r>
              <a:rPr lang="en-GB" sz="1600" dirty="0" err="1"/>
              <a:t>změny</a:t>
            </a:r>
            <a:r>
              <a:rPr lang="en-GB" sz="1600" dirty="0"/>
              <a:t> v </a:t>
            </a:r>
            <a:r>
              <a:rPr lang="en-GB" sz="1600" dirty="0" err="1"/>
              <a:t>druhovém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kvantitativním</a:t>
            </a:r>
            <a:r>
              <a:rPr lang="en-GB" sz="1600" dirty="0"/>
              <a:t> </a:t>
            </a:r>
            <a:r>
              <a:rPr lang="en-GB" sz="1600" dirty="0" err="1" smtClean="0"/>
              <a:t>složení</a:t>
            </a:r>
            <a:r>
              <a:rPr lang="cs-CZ" sz="1600" dirty="0"/>
              <a:t> </a:t>
            </a:r>
            <a:r>
              <a:rPr lang="en-GB" sz="1600" dirty="0" err="1" smtClean="0"/>
              <a:t>společenstva</a:t>
            </a:r>
            <a:endParaRPr lang="en-GB" sz="1600" dirty="0"/>
          </a:p>
          <a:p>
            <a:r>
              <a:rPr lang="en-GB" sz="1600" dirty="0" err="1"/>
              <a:t>Sukcese</a:t>
            </a:r>
            <a:r>
              <a:rPr lang="en-GB" sz="1600" dirty="0"/>
              <a:t> - pod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podmínek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 smtClean="0"/>
              <a:t>prostředí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směřuje</a:t>
            </a:r>
            <a:r>
              <a:rPr lang="en-GB" sz="1600" dirty="0"/>
              <a:t> k </a:t>
            </a:r>
            <a:r>
              <a:rPr lang="en-GB" sz="1600" dirty="0" err="1"/>
              <a:t>vytvoření</a:t>
            </a:r>
            <a:r>
              <a:rPr lang="en-GB" sz="1600" dirty="0"/>
              <a:t> </a:t>
            </a:r>
            <a:r>
              <a:rPr lang="en-GB" sz="1600" dirty="0" err="1"/>
              <a:t>rovnovážného</a:t>
            </a:r>
            <a:r>
              <a:rPr lang="en-GB" sz="1600" dirty="0"/>
              <a:t> </a:t>
            </a:r>
            <a:r>
              <a:rPr lang="en-GB" sz="1600" dirty="0" err="1"/>
              <a:t>stavu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vnějším</a:t>
            </a:r>
            <a:r>
              <a:rPr lang="cs-CZ" sz="1600" dirty="0"/>
              <a:t> </a:t>
            </a:r>
            <a:r>
              <a:rPr lang="en-GB" sz="1600" dirty="0" err="1" smtClean="0"/>
              <a:t>prostředím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společenstvem</a:t>
            </a:r>
            <a:endParaRPr lang="en-GB" sz="1600" dirty="0"/>
          </a:p>
          <a:p>
            <a:r>
              <a:rPr lang="en-GB" sz="1600" dirty="0" err="1" smtClean="0"/>
              <a:t>sukcesní</a:t>
            </a:r>
            <a:r>
              <a:rPr lang="en-GB" sz="1600" dirty="0" smtClean="0"/>
              <a:t> </a:t>
            </a:r>
            <a:r>
              <a:rPr lang="en-GB" sz="1600" dirty="0" err="1"/>
              <a:t>řada</a:t>
            </a:r>
            <a:r>
              <a:rPr lang="en-GB" sz="1600" dirty="0"/>
              <a:t> </a:t>
            </a:r>
            <a:r>
              <a:rPr lang="en-GB" sz="1600" dirty="0" err="1"/>
              <a:t>vrcholí</a:t>
            </a:r>
            <a:r>
              <a:rPr lang="en-GB" sz="1600" dirty="0"/>
              <a:t> </a:t>
            </a:r>
            <a:r>
              <a:rPr lang="en-GB" sz="1600" dirty="0" err="1"/>
              <a:t>klimaxem</a:t>
            </a:r>
            <a:r>
              <a:rPr lang="en-GB" sz="1600" dirty="0"/>
              <a:t> </a:t>
            </a:r>
            <a:r>
              <a:rPr lang="en-GB" sz="1600" dirty="0" smtClean="0"/>
              <a:t>–</a:t>
            </a:r>
            <a:r>
              <a:rPr lang="en-GB" sz="1600" dirty="0" err="1" smtClean="0"/>
              <a:t>druhová</a:t>
            </a:r>
            <a:r>
              <a:rPr lang="cs-CZ" sz="1600" dirty="0" smtClean="0"/>
              <a:t> </a:t>
            </a:r>
            <a:r>
              <a:rPr lang="en-GB" sz="1600" dirty="0" err="1" smtClean="0"/>
              <a:t>rozmanitost</a:t>
            </a:r>
            <a:r>
              <a:rPr lang="en-GB" sz="1600" dirty="0" smtClean="0"/>
              <a:t> </a:t>
            </a:r>
            <a:r>
              <a:rPr lang="en-GB" sz="1600" dirty="0"/>
              <a:t>a </a:t>
            </a:r>
            <a:r>
              <a:rPr lang="en-GB" sz="1600" dirty="0" err="1"/>
              <a:t>počet</a:t>
            </a:r>
            <a:r>
              <a:rPr lang="en-GB" sz="1600" dirty="0"/>
              <a:t> </a:t>
            </a:r>
            <a:r>
              <a:rPr lang="en-GB" sz="1600" dirty="0" err="1"/>
              <a:t>mezidruhových</a:t>
            </a:r>
            <a:r>
              <a:rPr lang="en-GB" sz="1600" dirty="0"/>
              <a:t> </a:t>
            </a:r>
            <a:r>
              <a:rPr lang="en-GB" sz="1600" dirty="0" err="1" smtClean="0"/>
              <a:t>vztahů</a:t>
            </a:r>
            <a:r>
              <a:rPr lang="cs-CZ" sz="1600" dirty="0" smtClean="0"/>
              <a:t>??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</a:t>
            </a:r>
            <a:r>
              <a:rPr lang="en-GB" sz="1600" dirty="0" smtClean="0"/>
              <a:t>(</a:t>
            </a:r>
            <a:r>
              <a:rPr lang="en-GB" sz="1600" dirty="0" err="1"/>
              <a:t>zvyšování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r>
              <a:rPr lang="en-GB" sz="1600" dirty="0"/>
              <a:t> -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 smtClean="0"/>
              <a:t>neosídlených</a:t>
            </a:r>
            <a:r>
              <a:rPr lang="cs-CZ" sz="1600" dirty="0"/>
              <a:t> </a:t>
            </a:r>
            <a:r>
              <a:rPr lang="en-GB" sz="1600" dirty="0" err="1" smtClean="0"/>
              <a:t>nik</a:t>
            </a:r>
            <a:r>
              <a:rPr lang="en-GB" sz="1600" dirty="0"/>
              <a:t>, </a:t>
            </a:r>
            <a:r>
              <a:rPr lang="en-GB" sz="1600" dirty="0" err="1"/>
              <a:t>změny</a:t>
            </a:r>
            <a:r>
              <a:rPr lang="en-GB" sz="1600" dirty="0"/>
              <a:t>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– </a:t>
            </a:r>
            <a:r>
              <a:rPr lang="en-GB" sz="1600" dirty="0" err="1"/>
              <a:t>činností</a:t>
            </a:r>
            <a:r>
              <a:rPr lang="en-GB" sz="1600" dirty="0"/>
              <a:t> </a:t>
            </a:r>
            <a:r>
              <a:rPr lang="en-GB" sz="1600" dirty="0" err="1"/>
              <a:t>mikrobů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cs-CZ" sz="1600" dirty="0" smtClean="0"/>
          </a:p>
          <a:p>
            <a:r>
              <a:rPr lang="en-GB" sz="1600" dirty="0" err="1" smtClean="0"/>
              <a:t>Klimax</a:t>
            </a:r>
            <a:r>
              <a:rPr lang="cs-CZ" sz="1600" dirty="0" smtClean="0"/>
              <a:t> - </a:t>
            </a:r>
            <a:r>
              <a:rPr lang="en-GB" sz="1600" dirty="0" err="1" smtClean="0"/>
              <a:t>konečné</a:t>
            </a:r>
            <a:r>
              <a:rPr lang="en-GB" sz="1600" dirty="0" smtClean="0"/>
              <a:t> stadium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s </a:t>
            </a:r>
            <a:r>
              <a:rPr lang="en-GB" sz="1600" dirty="0" err="1" smtClean="0"/>
              <a:t>příslušnou</a:t>
            </a:r>
            <a:r>
              <a:rPr lang="en-GB" sz="1600" dirty="0" smtClean="0"/>
              <a:t> </a:t>
            </a:r>
            <a:r>
              <a:rPr lang="en-GB" sz="1600" dirty="0" err="1" smtClean="0"/>
              <a:t>biocenózou</a:t>
            </a:r>
            <a:r>
              <a:rPr lang="en-GB" sz="1600" dirty="0" smtClean="0"/>
              <a:t>, </a:t>
            </a:r>
            <a:r>
              <a:rPr lang="en-GB" sz="1600" dirty="0" err="1" smtClean="0"/>
              <a:t>mající</a:t>
            </a:r>
            <a:r>
              <a:rPr lang="cs-CZ" sz="1600" dirty="0"/>
              <a:t>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, </a:t>
            </a:r>
            <a:r>
              <a:rPr lang="en-GB" sz="1600" dirty="0" err="1" smtClean="0"/>
              <a:t>nejvíc</a:t>
            </a:r>
            <a:r>
              <a:rPr lang="en-GB" sz="1600" dirty="0" smtClean="0"/>
              <a:t> </a:t>
            </a:r>
            <a:r>
              <a:rPr lang="en-GB" sz="1600" dirty="0" err="1" smtClean="0"/>
              <a:t>potravních</a:t>
            </a:r>
            <a:r>
              <a:rPr lang="en-GB" sz="1600" dirty="0" smtClean="0"/>
              <a:t> </a:t>
            </a:r>
            <a:r>
              <a:rPr lang="en-GB" sz="1600" dirty="0" err="1" smtClean="0"/>
              <a:t>vazeb</a:t>
            </a:r>
            <a:r>
              <a:rPr lang="en-GB" sz="1600" dirty="0" smtClean="0"/>
              <a:t>, proto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cs-CZ" sz="1600" dirty="0"/>
              <a:t> </a:t>
            </a:r>
            <a:r>
              <a:rPr lang="en-GB" sz="1600" dirty="0" err="1" smtClean="0"/>
              <a:t>rovnovážnou</a:t>
            </a:r>
            <a:r>
              <a:rPr lang="en-GB" sz="1600" dirty="0" smtClean="0"/>
              <a:t> </a:t>
            </a:r>
            <a:r>
              <a:rPr lang="en-GB" sz="1600" dirty="0" err="1" smtClean="0"/>
              <a:t>stabilitu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produkci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nejekonomičtější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koloběh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endParaRPr lang="en-GB" sz="1600" dirty="0" smtClean="0"/>
          </a:p>
          <a:p>
            <a:r>
              <a:rPr lang="en-GB" sz="1600" dirty="0" err="1" smtClean="0"/>
              <a:t>jednosměrný</a:t>
            </a:r>
            <a:r>
              <a:rPr lang="en-GB" sz="1600" dirty="0" smtClean="0"/>
              <a:t> 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77" y="3429000"/>
            <a:ext cx="6552723" cy="29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60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303" y="34816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Primární sukcese – po pionýrské </a:t>
            </a:r>
            <a:r>
              <a:rPr lang="cs-CZ" sz="1600" dirty="0" smtClean="0"/>
              <a:t>kolonizaci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První kolonizátoři – pionýrské organismy – musí se do panenského prostředí dostat – mají účinný mechanismus disperze a další vlastnosti pak dle charakteru prostředí, které </a:t>
            </a:r>
            <a:r>
              <a:rPr lang="cs-CZ" sz="1600" dirty="0" smtClean="0"/>
              <a:t>kolonizují</a:t>
            </a:r>
          </a:p>
          <a:p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Preventivní </a:t>
            </a:r>
            <a:r>
              <a:rPr lang="cs-CZ" sz="1600" dirty="0" smtClean="0"/>
              <a:t>kolonizace </a:t>
            </a:r>
            <a:r>
              <a:rPr lang="cs-CZ" sz="1600" dirty="0"/>
              <a:t>– pionýrský organismus změní prostředí takovým způsobem, že zabrání další sukcesi,  i on je nakonec nahrazen jiným organismem, který je lépe adaptován na takto změněné prostředí a tak to pokračuje dál až do doby, až se zde vytvoří relativně stabilní sestava populací nazývaná komunita </a:t>
            </a:r>
            <a:r>
              <a:rPr lang="cs-CZ" sz="1600" dirty="0" smtClean="0"/>
              <a:t>klimaxu</a:t>
            </a:r>
          </a:p>
          <a:p>
            <a:endParaRPr lang="cs-CZ" sz="1600" dirty="0"/>
          </a:p>
          <a:p>
            <a:r>
              <a:rPr lang="cs-CZ" sz="1600" dirty="0"/>
              <a:t>Homeostaze - stav dynamické funkční rovnováhy v živém </a:t>
            </a:r>
            <a:r>
              <a:rPr lang="cs-CZ" sz="1600" dirty="0" smtClean="0"/>
              <a:t>organismu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err="1" smtClean="0"/>
              <a:t>ekol</a:t>
            </a:r>
            <a:r>
              <a:rPr lang="cs-CZ" sz="1600" dirty="0"/>
              <a:t>. Schopnost organizmu, populace udržet relativně konstantní vnitřní prostředí v situaci, kdy vnější prostředí se </a:t>
            </a:r>
            <a:r>
              <a:rPr lang="cs-CZ" sz="1600" dirty="0" smtClean="0"/>
              <a:t>mění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r>
              <a:rPr lang="cs-CZ" sz="1600" dirty="0"/>
              <a:t>Sekundární sukcese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znovuoživení </a:t>
            </a:r>
            <a:r>
              <a:rPr lang="cs-CZ" sz="1600" dirty="0"/>
              <a:t>biocenózy po jejím zničení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rychlejší – vytvořené podmínky, část populací zachována </a:t>
            </a:r>
            <a:endParaRPr lang="cs-CZ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(</a:t>
            </a:r>
            <a:r>
              <a:rPr lang="cs-CZ" sz="1600" dirty="0"/>
              <a:t>Intestinální trakt)</a:t>
            </a:r>
          </a:p>
          <a:p>
            <a:endParaRPr 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382226"/>
            <a:ext cx="2880320" cy="3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95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84426" cy="539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987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Sukcese</a:t>
            </a:r>
            <a:r>
              <a:rPr lang="en-GB" sz="2400" b="1" dirty="0"/>
              <a:t> a </a:t>
            </a:r>
            <a:r>
              <a:rPr lang="en-GB" sz="2400" b="1" dirty="0" err="1"/>
              <a:t>klimax</a:t>
            </a:r>
            <a:r>
              <a:rPr lang="en-GB" sz="2400" b="1" dirty="0"/>
              <a:t> – </a:t>
            </a:r>
            <a:r>
              <a:rPr lang="en-GB" sz="2400" b="1" dirty="0" err="1"/>
              <a:t>pokr</a:t>
            </a:r>
            <a:r>
              <a:rPr lang="en-GB" sz="2400" b="1" dirty="0"/>
              <a:t>.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Stanoviště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omezenou</a:t>
            </a:r>
            <a:r>
              <a:rPr lang="en-GB" sz="1600" dirty="0"/>
              <a:t> </a:t>
            </a:r>
            <a:r>
              <a:rPr lang="en-GB" sz="1600" dirty="0" err="1"/>
              <a:t>organickou</a:t>
            </a:r>
            <a:r>
              <a:rPr lang="en-GB" sz="1600" dirty="0"/>
              <a:t> </a:t>
            </a:r>
            <a:r>
              <a:rPr lang="en-GB" sz="1600" dirty="0" err="1"/>
              <a:t>hmotou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řasy</a:t>
            </a:r>
            <a:endParaRPr lang="en-GB" sz="1600" dirty="0"/>
          </a:p>
          <a:p>
            <a:r>
              <a:rPr lang="en-GB" sz="1600" dirty="0" err="1"/>
              <a:t>Vtok</a:t>
            </a:r>
            <a:r>
              <a:rPr lang="en-GB" sz="1600" dirty="0"/>
              <a:t> </a:t>
            </a:r>
            <a:r>
              <a:rPr lang="en-GB" sz="1600" dirty="0" err="1"/>
              <a:t>odpadních</a:t>
            </a:r>
            <a:r>
              <a:rPr lang="en-GB" sz="1600" dirty="0"/>
              <a:t> </a:t>
            </a:r>
            <a:r>
              <a:rPr lang="en-GB" sz="1600" dirty="0" err="1"/>
              <a:t>vod</a:t>
            </a:r>
            <a:r>
              <a:rPr lang="en-GB" sz="1600" dirty="0"/>
              <a:t> – </a:t>
            </a:r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mnoho</a:t>
            </a:r>
            <a:r>
              <a:rPr lang="en-GB" sz="1600" dirty="0"/>
              <a:t> org. hm., NH4+, </a:t>
            </a:r>
            <a:r>
              <a:rPr lang="en-GB" sz="1600" dirty="0" err="1"/>
              <a:t>málo</a:t>
            </a:r>
            <a:r>
              <a:rPr lang="en-GB" sz="1600" dirty="0"/>
              <a:t> </a:t>
            </a:r>
            <a:r>
              <a:rPr lang="en-GB" sz="1600" dirty="0" err="1" smtClean="0"/>
              <a:t>kyslíku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/>
              <a:t>mnoho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protozoí</a:t>
            </a:r>
            <a:r>
              <a:rPr lang="en-GB" sz="1600" dirty="0"/>
              <a:t>, hub, </a:t>
            </a:r>
            <a:r>
              <a:rPr lang="en-GB" sz="1600" dirty="0" err="1"/>
              <a:t>žádní</a:t>
            </a:r>
            <a:r>
              <a:rPr lang="en-GB" sz="1600" dirty="0"/>
              <a:t> </a:t>
            </a:r>
            <a:r>
              <a:rPr lang="en-GB" sz="1600" dirty="0" err="1"/>
              <a:t>živočichové</a:t>
            </a:r>
            <a:r>
              <a:rPr lang="en-GB" sz="1600" dirty="0"/>
              <a:t> 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/>
              <a:t>postupně</a:t>
            </a:r>
            <a:r>
              <a:rPr lang="en-GB" sz="1600" dirty="0"/>
              <a:t> se </a:t>
            </a:r>
            <a:r>
              <a:rPr lang="en-GB" sz="1600" dirty="0" err="1" smtClean="0"/>
              <a:t>snižuje</a:t>
            </a:r>
            <a:r>
              <a:rPr lang="cs-CZ" sz="1600" dirty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/>
              <a:t>bakterií</a:t>
            </a:r>
            <a:r>
              <a:rPr lang="en-GB" sz="1600" dirty="0"/>
              <a:t>, </a:t>
            </a:r>
            <a:r>
              <a:rPr lang="en-GB" sz="1600" dirty="0" err="1"/>
              <a:t>protozoí</a:t>
            </a:r>
            <a:r>
              <a:rPr lang="en-GB" sz="1600" dirty="0"/>
              <a:t> </a:t>
            </a:r>
            <a:r>
              <a:rPr lang="en-GB" sz="1600" dirty="0" err="1"/>
              <a:t>atd</a:t>
            </a:r>
            <a:r>
              <a:rPr lang="en-GB" sz="1600" dirty="0"/>
              <a:t>, </a:t>
            </a:r>
            <a:r>
              <a:rPr lang="en-GB" sz="1600" dirty="0" err="1"/>
              <a:t>zvyšuje</a:t>
            </a:r>
            <a:r>
              <a:rPr lang="en-GB" sz="1600" dirty="0"/>
              <a:t> se </a:t>
            </a:r>
            <a:r>
              <a:rPr lang="en-GB" sz="1600" dirty="0" err="1"/>
              <a:t>obsah</a:t>
            </a:r>
            <a:r>
              <a:rPr lang="en-GB" sz="1600" dirty="0"/>
              <a:t> </a:t>
            </a:r>
            <a:r>
              <a:rPr lang="en-GB" sz="1600" dirty="0" err="1"/>
              <a:t>kyslíku</a:t>
            </a:r>
            <a:r>
              <a:rPr lang="en-GB" sz="1600" dirty="0"/>
              <a:t>,</a:t>
            </a:r>
          </a:p>
          <a:p>
            <a:r>
              <a:rPr lang="es-ES" sz="1600" dirty="0"/>
              <a:t>objevují se řasy a různá </a:t>
            </a:r>
            <a:r>
              <a:rPr lang="es-ES" sz="1600" dirty="0" smtClean="0"/>
              <a:t>fauna</a:t>
            </a:r>
            <a:endParaRPr lang="cs-CZ" sz="1600" dirty="0" smtClean="0"/>
          </a:p>
          <a:p>
            <a:endParaRPr lang="es-ES" sz="1600" dirty="0"/>
          </a:p>
          <a:p>
            <a:pPr marL="0" indent="0">
              <a:buNone/>
            </a:pPr>
            <a:r>
              <a:rPr lang="en-GB" sz="1600" dirty="0" err="1"/>
              <a:t>Autogenní</a:t>
            </a:r>
            <a:r>
              <a:rPr lang="en-GB" sz="1600" dirty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– </a:t>
            </a:r>
            <a:r>
              <a:rPr lang="en-GB" sz="1600" dirty="0" err="1"/>
              <a:t>složení</a:t>
            </a:r>
            <a:r>
              <a:rPr lang="en-GB" sz="1600" dirty="0"/>
              <a:t> </a:t>
            </a:r>
            <a:r>
              <a:rPr lang="en-GB" sz="1600" dirty="0" err="1"/>
              <a:t>primárního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en-GB" sz="1600" dirty="0"/>
              <a:t> se </a:t>
            </a:r>
            <a:r>
              <a:rPr lang="en-GB" sz="1600" dirty="0" err="1"/>
              <a:t>mění</a:t>
            </a:r>
            <a:r>
              <a:rPr lang="en-GB" sz="1600" dirty="0"/>
              <a:t> v </a:t>
            </a:r>
            <a:r>
              <a:rPr lang="en-GB" sz="1600" dirty="0" err="1" smtClean="0"/>
              <a:t>důsledku</a:t>
            </a:r>
            <a:r>
              <a:rPr lang="cs-CZ" sz="1600" dirty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modifikovaného</a:t>
            </a:r>
            <a:r>
              <a:rPr lang="en-GB" sz="1600" dirty="0"/>
              <a:t> </a:t>
            </a:r>
            <a:r>
              <a:rPr lang="en-GB" sz="1600" dirty="0" err="1"/>
              <a:t>vlastní</a:t>
            </a:r>
            <a:r>
              <a:rPr lang="en-GB" sz="1600" dirty="0"/>
              <a:t> </a:t>
            </a:r>
            <a:r>
              <a:rPr lang="en-GB" sz="1600" dirty="0" err="1"/>
              <a:t>činností</a:t>
            </a:r>
            <a:r>
              <a:rPr lang="en-GB" sz="1600" dirty="0"/>
              <a:t> </a:t>
            </a:r>
            <a:r>
              <a:rPr lang="en-GB" sz="1600" dirty="0" err="1"/>
              <a:t>tohoto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endParaRPr lang="en-GB" sz="1600" dirty="0"/>
          </a:p>
          <a:p>
            <a:r>
              <a:rPr lang="en-GB" sz="1600" dirty="0" smtClean="0"/>
              <a:t> </a:t>
            </a:r>
            <a:r>
              <a:rPr lang="en-GB" sz="1600" dirty="0" err="1"/>
              <a:t>více</a:t>
            </a:r>
            <a:r>
              <a:rPr lang="en-GB" sz="1600" dirty="0"/>
              <a:t> </a:t>
            </a:r>
            <a:r>
              <a:rPr lang="en-GB" sz="1600" dirty="0" err="1"/>
              <a:t>pak</a:t>
            </a:r>
            <a:r>
              <a:rPr lang="en-GB" sz="1600" dirty="0"/>
              <a:t> </a:t>
            </a:r>
            <a:r>
              <a:rPr lang="en-GB" sz="1600" dirty="0" err="1"/>
              <a:t>vyhovuje</a:t>
            </a:r>
            <a:r>
              <a:rPr lang="en-GB" sz="1600" dirty="0"/>
              <a:t> </a:t>
            </a:r>
            <a:r>
              <a:rPr lang="en-GB" sz="1600" dirty="0" err="1"/>
              <a:t>sekundárním</a:t>
            </a:r>
            <a:r>
              <a:rPr lang="en-GB" sz="1600" dirty="0"/>
              <a:t> </a:t>
            </a:r>
            <a:r>
              <a:rPr lang="en-GB" sz="1600" dirty="0" err="1" smtClean="0"/>
              <a:t>populacím</a:t>
            </a:r>
            <a:endParaRPr lang="cs-CZ" sz="1600" dirty="0" smtClean="0"/>
          </a:p>
          <a:p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Allogenní</a:t>
            </a:r>
            <a:r>
              <a:rPr lang="en-GB" sz="1600" dirty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– </a:t>
            </a:r>
            <a:r>
              <a:rPr lang="en-GB" sz="1600" dirty="0" err="1"/>
              <a:t>změna</a:t>
            </a:r>
            <a:r>
              <a:rPr lang="en-GB" sz="1600" dirty="0"/>
              <a:t> </a:t>
            </a:r>
            <a:r>
              <a:rPr lang="en-GB" sz="1600" dirty="0" err="1"/>
              <a:t>společenstva</a:t>
            </a:r>
            <a:r>
              <a:rPr lang="en-GB" sz="1600" dirty="0"/>
              <a:t> </a:t>
            </a:r>
            <a:r>
              <a:rPr lang="en-GB" sz="1600" dirty="0" err="1"/>
              <a:t>vyvolaná</a:t>
            </a:r>
            <a:r>
              <a:rPr lang="en-GB" sz="1600" dirty="0"/>
              <a:t> </a:t>
            </a:r>
            <a:r>
              <a:rPr lang="en-GB" sz="1600" dirty="0" err="1"/>
              <a:t>změnou</a:t>
            </a:r>
            <a:r>
              <a:rPr lang="en-GB" sz="1600" dirty="0"/>
              <a:t> </a:t>
            </a:r>
            <a:r>
              <a:rPr lang="en-GB" sz="1600" dirty="0" err="1" smtClean="0"/>
              <a:t>fyzikálních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chemických</a:t>
            </a:r>
            <a:r>
              <a:rPr lang="en-GB" sz="1600" dirty="0"/>
              <a:t> </a:t>
            </a:r>
            <a:r>
              <a:rPr lang="en-GB" sz="1600" dirty="0" err="1"/>
              <a:t>vlastností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vlivem</a:t>
            </a:r>
            <a:r>
              <a:rPr lang="en-GB" sz="1600" dirty="0"/>
              <a:t> </a:t>
            </a:r>
            <a:r>
              <a:rPr lang="en-GB" sz="1600" dirty="0" err="1"/>
              <a:t>abiotických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bez </a:t>
            </a:r>
            <a:r>
              <a:rPr lang="en-GB" sz="1600" dirty="0" err="1"/>
              <a:t>účasti</a:t>
            </a:r>
            <a:endParaRPr lang="en-GB" sz="1600" dirty="0"/>
          </a:p>
          <a:p>
            <a:r>
              <a:rPr lang="en-GB" sz="1600" dirty="0" err="1"/>
              <a:t>mikroorganismů</a:t>
            </a:r>
            <a:r>
              <a:rPr lang="en-GB" sz="1600" dirty="0"/>
              <a:t> (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teploty</a:t>
            </a:r>
            <a:r>
              <a:rPr lang="en-GB" sz="1600" dirty="0"/>
              <a:t>, </a:t>
            </a:r>
            <a:r>
              <a:rPr lang="en-GB" sz="1600" dirty="0" err="1"/>
              <a:t>intenzity</a:t>
            </a:r>
            <a:r>
              <a:rPr lang="en-GB" sz="1600" dirty="0"/>
              <a:t> </a:t>
            </a:r>
            <a:r>
              <a:rPr lang="en-GB" sz="1600" dirty="0" err="1"/>
              <a:t>světla</a:t>
            </a:r>
            <a:r>
              <a:rPr lang="en-GB" sz="1600" dirty="0"/>
              <a:t>,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),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modifikací</a:t>
            </a:r>
            <a:r>
              <a:rPr lang="en-GB" sz="1600" dirty="0" smtClean="0"/>
              <a:t> </a:t>
            </a:r>
            <a:r>
              <a:rPr lang="en-GB" sz="1600" dirty="0" err="1"/>
              <a:t>hostitele</a:t>
            </a:r>
            <a:endParaRPr lang="en-GB" sz="1600" dirty="0"/>
          </a:p>
          <a:p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cyklický</a:t>
            </a:r>
            <a:r>
              <a:rPr lang="en-GB" sz="1600" dirty="0"/>
              <a:t> </a:t>
            </a:r>
            <a:r>
              <a:rPr lang="en-GB" sz="1600" dirty="0" err="1"/>
              <a:t>charakter</a:t>
            </a:r>
            <a:r>
              <a:rPr lang="en-GB" sz="1600" dirty="0"/>
              <a:t> (</a:t>
            </a:r>
            <a:r>
              <a:rPr lang="en-GB" sz="1600" dirty="0" err="1"/>
              <a:t>teplota</a:t>
            </a:r>
            <a:r>
              <a:rPr lang="en-GB" sz="1600" dirty="0"/>
              <a:t>, </a:t>
            </a:r>
            <a:r>
              <a:rPr lang="en-GB" sz="1600" dirty="0" err="1"/>
              <a:t>světlo</a:t>
            </a:r>
            <a:r>
              <a:rPr lang="en-GB" sz="1600" dirty="0"/>
              <a:t>, </a:t>
            </a:r>
            <a:r>
              <a:rPr lang="en-GB" sz="1600" dirty="0" err="1"/>
              <a:t>živiny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1682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Faktory</a:t>
            </a:r>
            <a:r>
              <a:rPr lang="en-GB" sz="2700" dirty="0"/>
              <a:t> </a:t>
            </a:r>
            <a:r>
              <a:rPr lang="en-GB" sz="2700" dirty="0" err="1"/>
              <a:t>determinující</a:t>
            </a:r>
            <a:r>
              <a:rPr lang="en-GB" sz="2700" dirty="0"/>
              <a:t> </a:t>
            </a:r>
            <a:r>
              <a:rPr lang="en-GB" sz="2700" dirty="0" err="1"/>
              <a:t>sukcesi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712968" cy="5904656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Tvorba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</a:t>
            </a:r>
            <a:r>
              <a:rPr lang="en-GB" sz="1600" dirty="0" err="1" smtClean="0"/>
              <a:t>jedním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ekologickou</a:t>
            </a:r>
            <a:r>
              <a:rPr lang="en-GB" sz="1600" dirty="0" smtClean="0"/>
              <a:t> </a:t>
            </a:r>
            <a:r>
              <a:rPr lang="en-GB" sz="1600" dirty="0" err="1" smtClean="0"/>
              <a:t>výhodu</a:t>
            </a:r>
            <a:r>
              <a:rPr lang="en-GB" sz="1600" dirty="0" smtClean="0"/>
              <a:t> </a:t>
            </a:r>
            <a:r>
              <a:rPr lang="en-GB" sz="1600" dirty="0" err="1" smtClean="0"/>
              <a:t>druhům</a:t>
            </a:r>
            <a:r>
              <a:rPr lang="cs-CZ" sz="1600" dirty="0"/>
              <a:t> </a:t>
            </a:r>
            <a:r>
              <a:rPr lang="en-GB" sz="1600" dirty="0" err="1" smtClean="0"/>
              <a:t>tvořícím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etapu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en-GB" sz="1600" dirty="0" smtClean="0"/>
              <a:t> –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momentálně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málo</a:t>
            </a:r>
            <a:r>
              <a:rPr lang="en-GB" sz="1600" dirty="0" smtClean="0"/>
              <a:t> org. C,</a:t>
            </a:r>
            <a:r>
              <a:rPr lang="cs-CZ" sz="1600" dirty="0" smtClean="0"/>
              <a:t> </a:t>
            </a:r>
            <a:r>
              <a:rPr lang="en-GB" sz="1600" dirty="0" err="1" smtClean="0"/>
              <a:t>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anorg</a:t>
            </a:r>
            <a:r>
              <a:rPr lang="en-GB" sz="1600" dirty="0" smtClean="0"/>
              <a:t>.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– </a:t>
            </a:r>
            <a:r>
              <a:rPr lang="en-GB" sz="1600" dirty="0" err="1" smtClean="0"/>
              <a:t>tvorba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hmoty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Případně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sterilní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obsahovat</a:t>
            </a:r>
            <a:r>
              <a:rPr lang="en-GB" sz="1600" dirty="0" smtClean="0"/>
              <a:t> </a:t>
            </a:r>
            <a:r>
              <a:rPr lang="en-GB" sz="1600" dirty="0" err="1" smtClean="0"/>
              <a:t>jednu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org.l</a:t>
            </a:r>
            <a:r>
              <a:rPr lang="en-GB" sz="1600" dirty="0" smtClean="0"/>
              <a:t>. </a:t>
            </a:r>
            <a:r>
              <a:rPr lang="en-GB" sz="1600" dirty="0" err="1" smtClean="0"/>
              <a:t>včetně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růstových</a:t>
            </a:r>
            <a:r>
              <a:rPr lang="cs-CZ" sz="1600" dirty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 – </a:t>
            </a:r>
            <a:r>
              <a:rPr lang="en-GB" sz="1600" dirty="0" err="1" smtClean="0"/>
              <a:t>mikroorganismy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nenáročné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zvyšování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Tvorba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dalších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smtClean="0"/>
              <a:t>-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org. </a:t>
            </a:r>
            <a:r>
              <a:rPr lang="en-GB" sz="1600" dirty="0" err="1" smtClean="0"/>
              <a:t>látky</a:t>
            </a:r>
            <a:r>
              <a:rPr lang="en-GB" sz="1600" dirty="0" smtClean="0"/>
              <a:t>,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N2 (</a:t>
            </a:r>
            <a:r>
              <a:rPr lang="en-GB" sz="1600" dirty="0" err="1" smtClean="0"/>
              <a:t>kvasinky</a:t>
            </a:r>
            <a:r>
              <a:rPr lang="en-GB" sz="1600" dirty="0" smtClean="0"/>
              <a:t> - ethanol – </a:t>
            </a:r>
            <a:r>
              <a:rPr lang="en-GB" sz="1600" dirty="0" err="1" smtClean="0"/>
              <a:t>acetobacter</a:t>
            </a:r>
            <a:r>
              <a:rPr lang="en-GB" sz="1600" dirty="0" smtClean="0"/>
              <a:t>; clostridium </a:t>
            </a:r>
            <a:r>
              <a:rPr lang="en-GB" sz="1600" dirty="0" err="1" smtClean="0"/>
              <a:t>štěpí</a:t>
            </a:r>
            <a:r>
              <a:rPr lang="en-GB" sz="1600" dirty="0" smtClean="0"/>
              <a:t> </a:t>
            </a:r>
            <a:r>
              <a:rPr lang="en-GB" sz="1600" dirty="0" err="1" smtClean="0"/>
              <a:t>celulózu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Změna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anorganické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netolerují</a:t>
            </a:r>
            <a:r>
              <a:rPr lang="en-GB" sz="1600" dirty="0" smtClean="0"/>
              <a:t> </a:t>
            </a:r>
            <a:r>
              <a:rPr lang="en-GB" sz="1600" dirty="0" err="1" smtClean="0"/>
              <a:t>vysoké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endParaRPr lang="en-GB" sz="1600" dirty="0" smtClean="0"/>
          </a:p>
          <a:p>
            <a:r>
              <a:rPr lang="en-GB" sz="1600" dirty="0" err="1" smtClean="0"/>
              <a:t>anorganických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solí</a:t>
            </a:r>
            <a:endParaRPr lang="en-GB" sz="1600" dirty="0" smtClean="0"/>
          </a:p>
          <a:p>
            <a:r>
              <a:rPr lang="en-GB" sz="1600" dirty="0" err="1" smtClean="0"/>
              <a:t>Modifikace</a:t>
            </a:r>
            <a:r>
              <a:rPr lang="en-GB" sz="1600" dirty="0" smtClean="0"/>
              <a:t> </a:t>
            </a:r>
            <a:r>
              <a:rPr lang="en-GB" sz="1600" dirty="0" err="1" smtClean="0"/>
              <a:t>heterogenního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 – </a:t>
            </a:r>
            <a:r>
              <a:rPr lang="en-GB" sz="1600" dirty="0" err="1" smtClean="0"/>
              <a:t>zbytky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,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společenstvo</a:t>
            </a:r>
            <a:r>
              <a:rPr lang="cs-CZ" sz="1600" dirty="0"/>
              <a:t> </a:t>
            </a:r>
            <a:r>
              <a:rPr lang="en-GB" sz="1600" dirty="0" err="1" smtClean="0"/>
              <a:t>rozloží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jednodušší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Autointoxikace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společenstvem</a:t>
            </a:r>
            <a:r>
              <a:rPr lang="en-GB" sz="1600" dirty="0" smtClean="0"/>
              <a:t> – </a:t>
            </a:r>
            <a:r>
              <a:rPr lang="en-GB" sz="1600" dirty="0" err="1" smtClean="0"/>
              <a:t>fermentace</a:t>
            </a:r>
            <a:r>
              <a:rPr lang="en-GB" sz="1600" dirty="0" smtClean="0"/>
              <a:t> </a:t>
            </a:r>
            <a:r>
              <a:rPr lang="en-GB" sz="1600" dirty="0" err="1" smtClean="0"/>
              <a:t>mléka</a:t>
            </a:r>
            <a:r>
              <a:rPr lang="en-GB" sz="1600" dirty="0" smtClean="0"/>
              <a:t> </a:t>
            </a:r>
            <a:r>
              <a:rPr lang="en-GB" sz="1600" dirty="0" err="1" smtClean="0"/>
              <a:t>laktobacily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streptokoky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kyselin</a:t>
            </a:r>
            <a:r>
              <a:rPr lang="en-GB" sz="1600" dirty="0" smtClean="0"/>
              <a:t> </a:t>
            </a:r>
            <a:r>
              <a:rPr lang="en-GB" sz="1600" dirty="0" err="1" smtClean="0"/>
              <a:t>zastaví</a:t>
            </a:r>
            <a:r>
              <a:rPr lang="en-GB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– </a:t>
            </a:r>
            <a:r>
              <a:rPr lang="en-GB" sz="1600" dirty="0" err="1" smtClean="0"/>
              <a:t>porostou</a:t>
            </a:r>
            <a:r>
              <a:rPr lang="en-GB" sz="1600" dirty="0" smtClean="0"/>
              <a:t> </a:t>
            </a:r>
            <a:r>
              <a:rPr lang="en-GB" sz="1600" dirty="0" err="1" smtClean="0"/>
              <a:t>acidorezistentní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</a:t>
            </a:r>
            <a:endParaRPr lang="en-GB" sz="1600" dirty="0" smtClean="0"/>
          </a:p>
          <a:p>
            <a:r>
              <a:rPr lang="en-GB" sz="1600" dirty="0" err="1" smtClean="0"/>
              <a:t>Vytváření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bariér</a:t>
            </a:r>
            <a:r>
              <a:rPr lang="en-GB" sz="1600" dirty="0" smtClean="0"/>
              <a:t> </a:t>
            </a:r>
            <a:r>
              <a:rPr lang="en-GB" sz="1600" dirty="0" err="1" smtClean="0"/>
              <a:t>spojených</a:t>
            </a:r>
            <a:r>
              <a:rPr lang="en-GB" sz="1600" dirty="0" smtClean="0"/>
              <a:t> se </a:t>
            </a:r>
            <a:r>
              <a:rPr lang="en-GB" sz="1600" dirty="0" err="1" smtClean="0"/>
              <a:t>zpětnou</a:t>
            </a:r>
            <a:r>
              <a:rPr lang="en-GB" sz="1600" dirty="0" smtClean="0"/>
              <a:t> </a:t>
            </a:r>
            <a:r>
              <a:rPr lang="en-GB" sz="1600" dirty="0" err="1" smtClean="0"/>
              <a:t>vazbou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protilátky</a:t>
            </a:r>
            <a:r>
              <a:rPr lang="en-GB" sz="1600" dirty="0" smtClean="0"/>
              <a:t>, </a:t>
            </a:r>
            <a:r>
              <a:rPr lang="en-GB" sz="1600" dirty="0" err="1" smtClean="0"/>
              <a:t>fagocyty</a:t>
            </a:r>
            <a:r>
              <a:rPr lang="en-GB" sz="1600" dirty="0" smtClean="0"/>
              <a:t>, </a:t>
            </a:r>
            <a:r>
              <a:rPr lang="en-GB" sz="1600" dirty="0" err="1" smtClean="0"/>
              <a:t>fytoalexiny</a:t>
            </a:r>
            <a:r>
              <a:rPr lang="cs-CZ" sz="1600" dirty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a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destrukce</a:t>
            </a:r>
            <a:r>
              <a:rPr lang="en-GB" sz="1600" dirty="0" smtClean="0"/>
              <a:t>/</a:t>
            </a:r>
            <a:r>
              <a:rPr lang="en-GB" sz="1600" dirty="0" err="1" smtClean="0"/>
              <a:t>zpomalení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</a:t>
            </a:r>
            <a:r>
              <a:rPr lang="en-GB" sz="1600" dirty="0" err="1" smtClean="0"/>
              <a:t>části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mikrobů</a:t>
            </a:r>
            <a:r>
              <a:rPr lang="en-GB" sz="1600" dirty="0" smtClean="0"/>
              <a:t>, </a:t>
            </a:r>
            <a:r>
              <a:rPr lang="en-GB" sz="1600" dirty="0" err="1" smtClean="0"/>
              <a:t>nahrazení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rezistentními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11707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Faktory</a:t>
            </a:r>
            <a:r>
              <a:rPr lang="en-GB" sz="2400" dirty="0"/>
              <a:t> </a:t>
            </a:r>
            <a:r>
              <a:rPr lang="en-GB" sz="2400" dirty="0" err="1"/>
              <a:t>determinující</a:t>
            </a:r>
            <a:r>
              <a:rPr lang="en-GB" sz="2400" dirty="0"/>
              <a:t> </a:t>
            </a:r>
            <a:r>
              <a:rPr lang="en-GB" sz="2400" dirty="0" err="1"/>
              <a:t>sukcesi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309320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teploty</a:t>
            </a:r>
            <a:r>
              <a:rPr lang="en-GB" sz="1600" dirty="0" smtClean="0"/>
              <a:t> a </a:t>
            </a:r>
            <a:r>
              <a:rPr lang="en-GB" sz="1600" dirty="0" err="1" smtClean="0"/>
              <a:t>intenzity</a:t>
            </a:r>
            <a:r>
              <a:rPr lang="en-GB" sz="1600" dirty="0" smtClean="0"/>
              <a:t> </a:t>
            </a:r>
            <a:r>
              <a:rPr lang="en-GB" sz="1600" dirty="0" err="1" smtClean="0"/>
              <a:t>slunečního</a:t>
            </a:r>
            <a:r>
              <a:rPr lang="en-GB" sz="1600" dirty="0" smtClean="0"/>
              <a:t> </a:t>
            </a:r>
            <a:r>
              <a:rPr lang="en-GB" sz="1600" dirty="0" err="1" smtClean="0"/>
              <a:t>záření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allogenní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především</a:t>
            </a:r>
            <a:r>
              <a:rPr lang="cs-CZ" sz="1600" dirty="0"/>
              <a:t> </a:t>
            </a:r>
            <a:r>
              <a:rPr lang="en-GB" sz="1600" dirty="0" smtClean="0"/>
              <a:t>u </a:t>
            </a:r>
            <a:r>
              <a:rPr lang="en-GB" sz="1600" dirty="0" err="1" smtClean="0"/>
              <a:t>fotosyntetizujících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en-GB" sz="1600" dirty="0" smtClean="0"/>
              <a:t> –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Fyzická</a:t>
            </a:r>
            <a:r>
              <a:rPr lang="en-GB" sz="1600" dirty="0" smtClean="0"/>
              <a:t> </a:t>
            </a:r>
            <a:r>
              <a:rPr lang="en-GB" sz="1600" dirty="0" err="1" smtClean="0"/>
              <a:t>eliminace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snižování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producentů</a:t>
            </a:r>
            <a:r>
              <a:rPr lang="en-GB" sz="1600" dirty="0" smtClean="0"/>
              <a:t> v </a:t>
            </a:r>
            <a:r>
              <a:rPr lang="en-GB" sz="1600" dirty="0" err="1" smtClean="0"/>
              <a:t>trofickém</a:t>
            </a:r>
            <a:r>
              <a:rPr lang="en-GB" sz="1600" dirty="0" smtClean="0"/>
              <a:t> </a:t>
            </a:r>
            <a:r>
              <a:rPr lang="en-GB" sz="1600" dirty="0" err="1" smtClean="0"/>
              <a:t>řetězci</a:t>
            </a:r>
            <a:r>
              <a:rPr lang="cs-CZ" sz="1600" dirty="0"/>
              <a:t> </a:t>
            </a:r>
            <a:r>
              <a:rPr lang="en-GB" sz="1600" dirty="0" smtClean="0"/>
              <a:t>-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konzumovány</a:t>
            </a:r>
            <a:r>
              <a:rPr lang="en-GB" sz="1600" dirty="0" smtClean="0"/>
              <a:t> herbivory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Výsledkem</a:t>
            </a:r>
            <a:r>
              <a:rPr lang="en-GB" sz="1600" dirty="0" smtClean="0"/>
              <a:t> je:</a:t>
            </a:r>
          </a:p>
          <a:p>
            <a:r>
              <a:rPr lang="en-GB" sz="1600" dirty="0" err="1" smtClean="0"/>
              <a:t>Jedna</a:t>
            </a:r>
            <a:r>
              <a:rPr lang="en-GB" sz="1600" dirty="0" smtClean="0"/>
              <a:t> populace se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kolonizaci</a:t>
            </a:r>
            <a:r>
              <a:rPr lang="en-GB" sz="1600" dirty="0" smtClean="0"/>
              <a:t> </a:t>
            </a:r>
            <a:r>
              <a:rPr lang="en-GB" sz="1600" dirty="0" err="1" smtClean="0"/>
              <a:t>rozvíjí</a:t>
            </a:r>
            <a:r>
              <a:rPr lang="en-GB" sz="1600" dirty="0" smtClean="0"/>
              <a:t> a </a:t>
            </a:r>
            <a:r>
              <a:rPr lang="en-GB" sz="1600" dirty="0" err="1" smtClean="0"/>
              <a:t>časem</a:t>
            </a:r>
            <a:r>
              <a:rPr lang="en-GB" sz="1600" dirty="0" smtClean="0"/>
              <a:t> </a:t>
            </a:r>
            <a:r>
              <a:rPr lang="en-GB" sz="1600" dirty="0" err="1" smtClean="0"/>
              <a:t>ustupuje</a:t>
            </a:r>
            <a:r>
              <a:rPr lang="en-GB" sz="1600" dirty="0" smtClean="0"/>
              <a:t> </a:t>
            </a:r>
            <a:r>
              <a:rPr lang="en-GB" sz="1600" dirty="0" err="1" smtClean="0"/>
              <a:t>rozvíjející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druhé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Výměna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zpravidla</a:t>
            </a:r>
            <a:r>
              <a:rPr lang="en-GB" sz="1600" dirty="0" smtClean="0"/>
              <a:t> </a:t>
            </a:r>
            <a:r>
              <a:rPr lang="en-GB" sz="1600" dirty="0" err="1" smtClean="0"/>
              <a:t>rychlá</a:t>
            </a:r>
            <a:r>
              <a:rPr lang="en-GB" sz="1600" dirty="0" smtClean="0"/>
              <a:t> – </a:t>
            </a:r>
            <a:r>
              <a:rPr lang="en-GB" sz="1600" dirty="0" err="1" smtClean="0"/>
              <a:t>pouze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-li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</a:t>
            </a:r>
            <a:r>
              <a:rPr lang="en-GB" sz="1600" dirty="0" err="1" smtClean="0"/>
              <a:t>omezené</a:t>
            </a:r>
            <a:r>
              <a:rPr lang="en-GB" sz="1600" dirty="0" smtClean="0"/>
              <a:t>, je </a:t>
            </a:r>
            <a:r>
              <a:rPr lang="en-GB" sz="1600" dirty="0" err="1" smtClean="0"/>
              <a:t>výměna</a:t>
            </a:r>
            <a:r>
              <a:rPr lang="en-GB" sz="1600" dirty="0" smtClean="0"/>
              <a:t> </a:t>
            </a:r>
            <a:r>
              <a:rPr lang="en-GB" sz="1600" dirty="0" err="1" smtClean="0"/>
              <a:t>pomalejší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Vzájemný</a:t>
            </a:r>
            <a:r>
              <a:rPr lang="en-GB" sz="1600" dirty="0" smtClean="0"/>
              <a:t> </a:t>
            </a: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a </a:t>
            </a:r>
            <a:r>
              <a:rPr lang="en-GB" sz="1600" dirty="0" err="1" smtClean="0"/>
              <a:t>nemikrobiální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komponentou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cs-CZ" sz="1600" dirty="0"/>
              <a:t> </a:t>
            </a:r>
            <a:r>
              <a:rPr lang="en-GB" sz="1600" dirty="0" err="1" smtClean="0"/>
              <a:t>stabilizaci</a:t>
            </a:r>
            <a:r>
              <a:rPr lang="en-GB" sz="1600" dirty="0" smtClean="0"/>
              <a:t> - </a:t>
            </a:r>
            <a:r>
              <a:rPr lang="en-GB" sz="1600" dirty="0" err="1" smtClean="0"/>
              <a:t>živé</a:t>
            </a:r>
            <a:r>
              <a:rPr lang="en-GB" sz="1600" dirty="0" smtClean="0"/>
              <a:t> a </a:t>
            </a:r>
            <a:r>
              <a:rPr lang="en-GB" sz="1600" dirty="0" err="1" smtClean="0"/>
              <a:t>neživé</a:t>
            </a:r>
            <a:r>
              <a:rPr lang="en-GB" sz="1600" dirty="0" smtClean="0"/>
              <a:t> v </a:t>
            </a:r>
            <a:r>
              <a:rPr lang="en-GB" sz="1600" dirty="0" err="1" smtClean="0"/>
              <a:t>harmonii</a:t>
            </a:r>
            <a:r>
              <a:rPr lang="en-GB" sz="1600" dirty="0" smtClean="0"/>
              <a:t> a </a:t>
            </a:r>
            <a:r>
              <a:rPr lang="en-GB" sz="1600" dirty="0" err="1" smtClean="0"/>
              <a:t>rovnováze</a:t>
            </a:r>
            <a:r>
              <a:rPr lang="en-GB" sz="1600" dirty="0" smtClean="0"/>
              <a:t> – </a:t>
            </a:r>
            <a:r>
              <a:rPr lang="en-GB" sz="1600" dirty="0" err="1" smtClean="0"/>
              <a:t>klimax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zůstává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konstantní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jde</a:t>
            </a:r>
            <a:r>
              <a:rPr lang="en-GB" sz="1600" dirty="0" smtClean="0"/>
              <a:t> ale o </a:t>
            </a:r>
            <a:r>
              <a:rPr lang="en-GB" sz="1600" dirty="0" err="1" smtClean="0"/>
              <a:t>dynamickou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rovnováhu</a:t>
            </a:r>
            <a:r>
              <a:rPr lang="cs-CZ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odumírají</a:t>
            </a:r>
            <a:r>
              <a:rPr lang="en-GB" sz="1600" dirty="0" smtClean="0"/>
              <a:t> a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nahrazovány</a:t>
            </a:r>
            <a:r>
              <a:rPr lang="en-GB" sz="1600" dirty="0" smtClean="0"/>
              <a:t> </a:t>
            </a:r>
            <a:r>
              <a:rPr lang="en-GB" sz="1600" dirty="0" err="1" smtClean="0"/>
              <a:t>novými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Fyz</a:t>
            </a:r>
            <a:r>
              <a:rPr lang="en-GB" sz="1600" dirty="0" smtClean="0"/>
              <a:t>. a chem. </a:t>
            </a:r>
            <a:r>
              <a:rPr lang="en-GB" sz="1600" dirty="0" err="1" smtClean="0"/>
              <a:t>vlastnosti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kolonizaci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s biol. </a:t>
            </a:r>
            <a:r>
              <a:rPr lang="en-GB" sz="1600" dirty="0" err="1" smtClean="0"/>
              <a:t>faktory</a:t>
            </a:r>
            <a:r>
              <a:rPr lang="en-GB" sz="1600" dirty="0" smtClean="0"/>
              <a:t> </a:t>
            </a:r>
            <a:r>
              <a:rPr lang="en-GB" sz="1600" dirty="0" err="1" smtClean="0"/>
              <a:t>případného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hostitele</a:t>
            </a:r>
            <a:r>
              <a:rPr lang="cs-CZ" sz="1600" dirty="0"/>
              <a:t> </a:t>
            </a:r>
            <a:r>
              <a:rPr lang="en-GB" sz="1600" dirty="0" err="1" smtClean="0"/>
              <a:t>kontrolují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</a:t>
            </a:r>
            <a:r>
              <a:rPr lang="en-GB" sz="1600" dirty="0" err="1" smtClean="0"/>
              <a:t>finálního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– to </a:t>
            </a:r>
            <a:r>
              <a:rPr lang="en-GB" sz="1600" dirty="0" err="1" smtClean="0"/>
              <a:t>bude</a:t>
            </a:r>
            <a:r>
              <a:rPr lang="en-GB" sz="1600" dirty="0" smtClean="0"/>
              <a:t> v </a:t>
            </a:r>
            <a:r>
              <a:rPr lang="en-GB" sz="1600" dirty="0" err="1" smtClean="0"/>
              <a:t>podobných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podobné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0925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err="1" smtClean="0"/>
              <a:t>Velikost</a:t>
            </a:r>
            <a:r>
              <a:rPr lang="en-GB" sz="1600" dirty="0" smtClean="0"/>
              <a:t> populace:</a:t>
            </a:r>
          </a:p>
          <a:p>
            <a:r>
              <a:rPr lang="en-GB" sz="1600" dirty="0" err="1" smtClean="0"/>
              <a:t>dá</a:t>
            </a:r>
            <a:r>
              <a:rPr lang="en-GB" sz="1600" dirty="0" smtClean="0"/>
              <a:t> se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tj</a:t>
            </a:r>
            <a:r>
              <a:rPr lang="en-GB" sz="1600" dirty="0" smtClean="0"/>
              <a:t>.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 smtClean="0"/>
              <a:t>ji</a:t>
            </a:r>
            <a:r>
              <a:rPr lang="en-GB" sz="1600" dirty="0" smtClean="0"/>
              <a:t> </a:t>
            </a:r>
            <a:r>
              <a:rPr lang="en-GB" sz="1600" dirty="0" err="1" smtClean="0"/>
              <a:t>tvořících</a:t>
            </a:r>
            <a:endParaRPr lang="en-GB" sz="1600" dirty="0" smtClean="0"/>
          </a:p>
          <a:p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celkovou</a:t>
            </a:r>
            <a:r>
              <a:rPr lang="en-GB" sz="1600" dirty="0" smtClean="0"/>
              <a:t> </a:t>
            </a:r>
            <a:r>
              <a:rPr lang="en-GB" sz="1600" dirty="0" err="1" smtClean="0"/>
              <a:t>hmotností</a:t>
            </a:r>
            <a:r>
              <a:rPr lang="en-GB" sz="1600" dirty="0" smtClean="0"/>
              <a:t> (</a:t>
            </a:r>
            <a:r>
              <a:rPr lang="en-GB" sz="1600" dirty="0" err="1" smtClean="0"/>
              <a:t>biomasou</a:t>
            </a:r>
            <a:r>
              <a:rPr lang="en-GB" sz="1600" dirty="0" smtClean="0"/>
              <a:t>) </a:t>
            </a:r>
            <a:r>
              <a:rPr lang="en-GB" sz="1600" dirty="0" err="1" smtClean="0"/>
              <a:t>těchto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individuí-kvasinky</a:t>
            </a:r>
            <a:r>
              <a:rPr lang="en-GB" sz="1600" dirty="0" smtClean="0"/>
              <a:t> 10</a:t>
            </a:r>
            <a:r>
              <a:rPr lang="en-GB" sz="1600" baseline="30000" dirty="0" smtClean="0"/>
              <a:t>10</a:t>
            </a:r>
            <a:r>
              <a:rPr lang="en-GB" sz="1600" dirty="0" smtClean="0"/>
              <a:t> </a:t>
            </a:r>
            <a:r>
              <a:rPr lang="cs-CZ" sz="1600" dirty="0" smtClean="0"/>
              <a:t>(</a:t>
            </a:r>
            <a:r>
              <a:rPr lang="en-GB" sz="1600" dirty="0" err="1" smtClean="0"/>
              <a:t>sušina</a:t>
            </a:r>
            <a:r>
              <a:rPr lang="en-GB" sz="1600" dirty="0" smtClean="0"/>
              <a:t> </a:t>
            </a:r>
            <a:r>
              <a:rPr lang="en-GB" sz="1600" dirty="0" err="1" smtClean="0"/>
              <a:t>menší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1g</a:t>
            </a:r>
            <a:r>
              <a:rPr lang="cs-CZ" sz="1600" dirty="0" smtClean="0"/>
              <a:t>)</a:t>
            </a:r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biomasou</a:t>
            </a:r>
            <a:r>
              <a:rPr lang="en-GB" sz="1600" dirty="0" smtClean="0"/>
              <a:t> populace (B), </a:t>
            </a:r>
            <a:r>
              <a:rPr lang="en-GB" sz="1600" dirty="0" err="1" smtClean="0"/>
              <a:t>její</a:t>
            </a:r>
            <a:r>
              <a:rPr lang="en-GB" sz="1600" dirty="0" smtClean="0"/>
              <a:t> </a:t>
            </a:r>
            <a:r>
              <a:rPr lang="en-GB" sz="1600" dirty="0" err="1" smtClean="0"/>
              <a:t>četností</a:t>
            </a:r>
            <a:r>
              <a:rPr lang="en-GB" sz="1600" dirty="0" smtClean="0"/>
              <a:t> (N)</a:t>
            </a:r>
          </a:p>
          <a:p>
            <a:r>
              <a:rPr lang="en-GB" sz="1600" dirty="0" smtClean="0"/>
              <a:t>a </a:t>
            </a:r>
            <a:r>
              <a:rPr lang="en-GB" sz="1600" dirty="0" err="1" smtClean="0"/>
              <a:t>rozměrem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r>
              <a:rPr lang="en-GB" sz="1600" dirty="0" smtClean="0"/>
              <a:t> (</a:t>
            </a:r>
            <a:r>
              <a:rPr lang="en-GB" sz="1600" dirty="0" err="1" smtClean="0"/>
              <a:t>kok</a:t>
            </a:r>
            <a:r>
              <a:rPr lang="en-GB" sz="1600" dirty="0" smtClean="0"/>
              <a:t> o </a:t>
            </a:r>
            <a:r>
              <a:rPr lang="en-GB" sz="1600" dirty="0" err="1" smtClean="0"/>
              <a:t>průměru</a:t>
            </a:r>
            <a:r>
              <a:rPr lang="en-GB" sz="1600" dirty="0" smtClean="0"/>
              <a:t> r), </a:t>
            </a:r>
            <a:r>
              <a:rPr lang="en-GB" sz="1600" dirty="0" err="1" smtClean="0"/>
              <a:t>kdy</a:t>
            </a:r>
            <a:r>
              <a:rPr lang="en-GB" sz="1600" dirty="0" smtClean="0"/>
              <a:t> se </a:t>
            </a:r>
            <a:r>
              <a:rPr lang="en-GB" sz="1600" dirty="0" err="1" smtClean="0"/>
              <a:t>specifická</a:t>
            </a:r>
            <a:endParaRPr lang="en-GB" sz="1600" dirty="0" smtClean="0"/>
          </a:p>
          <a:p>
            <a:r>
              <a:rPr lang="en-GB" sz="1600" dirty="0" err="1" smtClean="0"/>
              <a:t>hmotnost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blíží</a:t>
            </a:r>
            <a:r>
              <a:rPr lang="en-GB" sz="1600" dirty="0" smtClean="0"/>
              <a:t> </a:t>
            </a:r>
            <a:r>
              <a:rPr lang="en-GB" sz="1600" dirty="0" err="1" smtClean="0"/>
              <a:t>jedné</a:t>
            </a:r>
            <a:r>
              <a:rPr lang="en-GB" sz="1600" dirty="0" smtClean="0"/>
              <a:t>, 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   </a:t>
            </a:r>
            <a:r>
              <a:rPr lang="en-GB" sz="1600" dirty="0" smtClean="0"/>
              <a:t>B/N = K x r3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K – </a:t>
            </a:r>
            <a:r>
              <a:rPr lang="en-GB" sz="1600" dirty="0" err="1" smtClean="0"/>
              <a:t>konstanta</a:t>
            </a:r>
            <a:r>
              <a:rPr lang="en-GB" sz="1600" dirty="0" smtClean="0"/>
              <a:t> </a:t>
            </a:r>
            <a:r>
              <a:rPr lang="en-GB" sz="1600" dirty="0" err="1" smtClean="0"/>
              <a:t>úměrnosti</a:t>
            </a:r>
            <a:r>
              <a:rPr lang="en-GB" sz="1600" dirty="0" smtClean="0"/>
              <a:t>, r – </a:t>
            </a:r>
            <a:r>
              <a:rPr lang="en-GB" sz="1600" dirty="0" err="1" smtClean="0"/>
              <a:t>průměrný</a:t>
            </a:r>
            <a:r>
              <a:rPr lang="en-GB" sz="1600" dirty="0" smtClean="0"/>
              <a:t> </a:t>
            </a:r>
            <a:r>
              <a:rPr lang="en-GB" sz="1600" dirty="0" err="1" smtClean="0"/>
              <a:t>rozměr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endParaRPr lang="en-GB" sz="1600" dirty="0" smtClean="0"/>
          </a:p>
          <a:p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k </a:t>
            </a:r>
            <a:r>
              <a:rPr lang="en-GB" sz="1600" dirty="0" err="1" smtClean="0"/>
              <a:t>četnosti</a:t>
            </a:r>
            <a:r>
              <a:rPr lang="en-GB" sz="1600" dirty="0" smtClean="0"/>
              <a:t> (</a:t>
            </a:r>
            <a:r>
              <a:rPr lang="en-GB" sz="1600" dirty="0" err="1" smtClean="0"/>
              <a:t>kultivační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)</a:t>
            </a:r>
          </a:p>
          <a:p>
            <a:r>
              <a:rPr lang="cs-CZ" sz="1600" dirty="0" err="1"/>
              <a:t>z</a:t>
            </a:r>
            <a:r>
              <a:rPr lang="en-GB" sz="1600" dirty="0" err="1" smtClean="0"/>
              <a:t>výší</a:t>
            </a:r>
            <a:r>
              <a:rPr lang="en-GB" sz="1600" dirty="0" smtClean="0"/>
              <a:t>-li se </a:t>
            </a:r>
            <a:r>
              <a:rPr lang="en-GB" sz="1600" dirty="0" err="1" smtClean="0"/>
              <a:t>průměrná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o 30%, </a:t>
            </a:r>
            <a:r>
              <a:rPr lang="en-GB" sz="1600" dirty="0" err="1" smtClean="0"/>
              <a:t>zvýší</a:t>
            </a:r>
            <a:r>
              <a:rPr lang="en-GB" sz="1600" dirty="0" smtClean="0"/>
              <a:t> se </a:t>
            </a:r>
            <a:r>
              <a:rPr lang="en-GB" sz="1600" dirty="0" err="1" smtClean="0"/>
              <a:t>poměr</a:t>
            </a:r>
            <a:r>
              <a:rPr lang="cs-CZ" sz="1600" dirty="0"/>
              <a:t> </a:t>
            </a:r>
            <a:r>
              <a:rPr lang="en-GB" sz="1600" dirty="0" smtClean="0"/>
              <a:t>B/N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2x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13686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040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Klimax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5184576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 err="1" smtClean="0"/>
              <a:t>Koncept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byl</a:t>
            </a:r>
            <a:r>
              <a:rPr lang="en-GB" sz="1600" dirty="0" smtClean="0"/>
              <a:t> </a:t>
            </a:r>
            <a:r>
              <a:rPr lang="en-GB" sz="1600" dirty="0" err="1" smtClean="0"/>
              <a:t>vždy</a:t>
            </a:r>
            <a:r>
              <a:rPr lang="en-GB" sz="1600" dirty="0" smtClean="0"/>
              <a:t> </a:t>
            </a:r>
            <a:r>
              <a:rPr lang="en-GB" sz="1600" dirty="0" err="1" smtClean="0"/>
              <a:t>obtížně</a:t>
            </a:r>
            <a:r>
              <a:rPr lang="en-GB" sz="1600" dirty="0" smtClean="0"/>
              <a:t> </a:t>
            </a:r>
            <a:r>
              <a:rPr lang="en-GB" sz="1600" dirty="0" err="1" smtClean="0"/>
              <a:t>aplikovatelný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Přesto</a:t>
            </a:r>
            <a:r>
              <a:rPr lang="en-GB" sz="1600" dirty="0" smtClean="0"/>
              <a:t> se </a:t>
            </a:r>
            <a:r>
              <a:rPr lang="en-GB" sz="1600" dirty="0" err="1" smtClean="0"/>
              <a:t>však</a:t>
            </a:r>
            <a:r>
              <a:rPr lang="en-GB" sz="1600" dirty="0" smtClean="0"/>
              <a:t> v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situacích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následnické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sukcesní</a:t>
            </a:r>
            <a:r>
              <a:rPr lang="en-GB" sz="1600" dirty="0" smtClean="0"/>
              <a:t>)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k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Nejvyšší</a:t>
            </a:r>
            <a:r>
              <a:rPr lang="en-GB" sz="1600" dirty="0" smtClean="0"/>
              <a:t> </a:t>
            </a:r>
            <a:r>
              <a:rPr lang="en-GB" sz="1600" dirty="0" err="1" smtClean="0"/>
              <a:t>udržitelné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se </a:t>
            </a:r>
            <a:r>
              <a:rPr lang="en-GB" sz="1600" dirty="0" err="1" smtClean="0"/>
              <a:t>pravděpodobně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úrovních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středních</a:t>
            </a:r>
            <a:r>
              <a:rPr lang="cs-CZ" sz="1600" dirty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/</a:t>
            </a:r>
            <a:r>
              <a:rPr lang="en-GB" sz="1600" dirty="0" err="1" smtClean="0"/>
              <a:t>poruch</a:t>
            </a:r>
            <a:r>
              <a:rPr lang="cs-CZ" sz="1600" dirty="0" smtClean="0"/>
              <a:t> (KRAKONOŠOVA zahrádka)</a:t>
            </a:r>
          </a:p>
          <a:p>
            <a:endParaRPr lang="en-GB" sz="1600" dirty="0" smtClean="0"/>
          </a:p>
          <a:p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klasického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myšlení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en-GB" sz="1600" dirty="0" smtClean="0"/>
              <a:t> </a:t>
            </a:r>
            <a:r>
              <a:rPr lang="en-GB" sz="1600" dirty="0" err="1" smtClean="0"/>
              <a:t>reprezentují</a:t>
            </a:r>
            <a:r>
              <a:rPr lang="cs-CZ" sz="1600" dirty="0"/>
              <a:t> </a:t>
            </a:r>
            <a:r>
              <a:rPr lang="en-GB" sz="1600" dirty="0" err="1" smtClean="0"/>
              <a:t>stav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současného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myšlení</a:t>
            </a:r>
            <a:r>
              <a:rPr lang="en-GB" sz="1600" dirty="0" smtClean="0"/>
              <a:t> se </a:t>
            </a:r>
            <a:r>
              <a:rPr lang="en-GB" sz="1600" dirty="0" err="1" smtClean="0"/>
              <a:t>rovnováha</a:t>
            </a:r>
            <a:r>
              <a:rPr lang="en-GB" sz="1600" dirty="0" smtClean="0"/>
              <a:t> a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zřídka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náhodně</a:t>
            </a:r>
            <a:r>
              <a:rPr lang="en-GB" sz="1600" dirty="0" smtClean="0"/>
              <a:t> </a:t>
            </a:r>
            <a:r>
              <a:rPr lang="en-GB" sz="1600" dirty="0" err="1" smtClean="0"/>
              <a:t>přeruší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a </a:t>
            </a:r>
            <a:r>
              <a:rPr lang="en-GB" sz="1600" dirty="0" err="1" smtClean="0"/>
              <a:t>zabrání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cs-CZ" sz="1600" dirty="0"/>
              <a:t> </a:t>
            </a:r>
            <a:r>
              <a:rPr lang="en-GB" sz="1600" dirty="0" err="1" smtClean="0"/>
              <a:t>dosáhnout</a:t>
            </a:r>
            <a:r>
              <a:rPr lang="en-GB" sz="1600" dirty="0" smtClean="0"/>
              <a:t> </a:t>
            </a:r>
            <a:r>
              <a:rPr lang="en-GB" sz="1600" dirty="0" err="1" smtClean="0"/>
              <a:t>plné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endParaRPr lang="en-GB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9" y="1124744"/>
            <a:ext cx="30723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559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Posloupnost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472608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procesy</a:t>
            </a:r>
            <a:r>
              <a:rPr lang="en-GB" sz="1600" dirty="0" smtClean="0"/>
              <a:t> </a:t>
            </a:r>
            <a:r>
              <a:rPr lang="en-GB" sz="1600" dirty="0" err="1" smtClean="0"/>
              <a:t>vyskytující</a:t>
            </a:r>
            <a:r>
              <a:rPr lang="en-GB" sz="1600" dirty="0" smtClean="0"/>
              <a:t> se v </a:t>
            </a:r>
            <a:r>
              <a:rPr lang="en-GB" sz="1600" dirty="0" err="1" smtClean="0"/>
              <a:t>určitém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vykonávány</a:t>
            </a:r>
            <a:r>
              <a:rPr lang="cs-CZ" sz="1600" dirty="0"/>
              <a:t>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se </a:t>
            </a:r>
            <a:r>
              <a:rPr lang="en-GB" sz="1600" dirty="0" err="1" smtClean="0"/>
              <a:t>navzájem</a:t>
            </a:r>
            <a:r>
              <a:rPr lang="en-GB" sz="1600" dirty="0" smtClean="0"/>
              <a:t> </a:t>
            </a:r>
            <a:r>
              <a:rPr lang="en-GB" sz="1600" dirty="0" err="1" smtClean="0"/>
              <a:t>ovlivňují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Každá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vykonává</a:t>
            </a:r>
            <a:r>
              <a:rPr lang="en-GB" sz="1600" dirty="0" smtClean="0"/>
              <a:t> </a:t>
            </a:r>
            <a:r>
              <a:rPr lang="en-GB" sz="1600" dirty="0" err="1" smtClean="0"/>
              <a:t>specifický</a:t>
            </a:r>
            <a:r>
              <a:rPr lang="en-GB" sz="1600" dirty="0" smtClean="0"/>
              <a:t> </a:t>
            </a:r>
            <a:r>
              <a:rPr lang="en-GB" sz="1600" dirty="0" err="1" smtClean="0"/>
              <a:t>soubor</a:t>
            </a:r>
            <a:r>
              <a:rPr lang="en-GB" sz="1600" dirty="0" smtClean="0"/>
              <a:t> </a:t>
            </a:r>
            <a:r>
              <a:rPr lang="en-GB" sz="1600" dirty="0" err="1" smtClean="0"/>
              <a:t>procesů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představují</a:t>
            </a:r>
            <a:r>
              <a:rPr lang="cs-CZ" sz="1600" dirty="0"/>
              <a:t> </a:t>
            </a:r>
            <a:r>
              <a:rPr lang="en-GB" sz="1600" dirty="0" err="1" smtClean="0"/>
              <a:t>niku</a:t>
            </a:r>
            <a:r>
              <a:rPr lang="en-GB" sz="1600" dirty="0" smtClean="0"/>
              <a:t> </a:t>
            </a:r>
            <a:r>
              <a:rPr lang="en-GB" sz="1600" dirty="0" err="1" smtClean="0"/>
              <a:t>dané</a:t>
            </a:r>
            <a:r>
              <a:rPr lang="en-GB" sz="1600" dirty="0" smtClean="0"/>
              <a:t> populace v </a:t>
            </a:r>
            <a:r>
              <a:rPr lang="en-GB" sz="1600" dirty="0" err="1" smtClean="0"/>
              <a:t>daném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Populace v </a:t>
            </a:r>
            <a:r>
              <a:rPr lang="en-GB" sz="1600" dirty="0" err="1" smtClean="0"/>
              <a:t>dané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užívají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</a:t>
            </a:r>
            <a:r>
              <a:rPr lang="en-GB" sz="1600" dirty="0" smtClean="0"/>
              <a:t>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tzv</a:t>
            </a:r>
            <a:r>
              <a:rPr lang="en-GB" sz="1600" dirty="0" smtClean="0"/>
              <a:t>. </a:t>
            </a:r>
            <a:r>
              <a:rPr lang="en-GB" sz="1600" dirty="0" err="1" smtClean="0"/>
              <a:t>cechovní</a:t>
            </a:r>
            <a:r>
              <a:rPr lang="en-GB" sz="1600" dirty="0" smtClean="0"/>
              <a:t>/</a:t>
            </a:r>
            <a:r>
              <a:rPr lang="en-GB" sz="1600" dirty="0" err="1" smtClean="0"/>
              <a:t>spolková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– </a:t>
            </a:r>
            <a:r>
              <a:rPr lang="en-GB" sz="1600" dirty="0" err="1" smtClean="0"/>
              <a:t>často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</a:t>
            </a:r>
            <a:r>
              <a:rPr lang="en-GB" sz="1600" dirty="0" err="1" smtClean="0"/>
              <a:t>intenzivně</a:t>
            </a:r>
            <a:r>
              <a:rPr lang="cs-CZ" sz="1600" dirty="0"/>
              <a:t> </a:t>
            </a:r>
            <a:r>
              <a:rPr lang="en-GB" sz="1600" dirty="0" err="1" smtClean="0"/>
              <a:t>soutěží</a:t>
            </a:r>
            <a:r>
              <a:rPr lang="cs-CZ" sz="1600" dirty="0"/>
              <a:t>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Ekosystémy</a:t>
            </a:r>
            <a:r>
              <a:rPr lang="en-GB" sz="1600" dirty="0" smtClean="0"/>
              <a:t> se </a:t>
            </a:r>
            <a:r>
              <a:rPr lang="en-GB" sz="1600" dirty="0" err="1" smtClean="0"/>
              <a:t>liší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k </a:t>
            </a:r>
            <a:r>
              <a:rPr lang="en-GB" sz="1600" dirty="0" err="1" smtClean="0"/>
              <a:t>dispozici</a:t>
            </a:r>
            <a:r>
              <a:rPr lang="en-GB" sz="1600" dirty="0" smtClean="0"/>
              <a:t>,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ekosystémy</a:t>
            </a:r>
            <a:r>
              <a:rPr lang="cs-CZ" sz="1600" dirty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 a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podpořit</a:t>
            </a:r>
            <a:r>
              <a:rPr lang="en-GB" sz="1600" dirty="0" smtClean="0"/>
              <a:t> </a:t>
            </a:r>
            <a:r>
              <a:rPr lang="en-GB" sz="1600" dirty="0" err="1" smtClean="0"/>
              <a:t>velkou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využité</a:t>
            </a:r>
            <a:r>
              <a:rPr lang="en-GB" sz="1600" dirty="0" smtClean="0"/>
              <a:t>, </a:t>
            </a:r>
            <a:r>
              <a:rPr lang="en-GB" sz="1600" dirty="0" err="1" smtClean="0"/>
              <a:t>výsledná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je </a:t>
            </a:r>
            <a:r>
              <a:rPr lang="en-GB" sz="1600" dirty="0" err="1" smtClean="0"/>
              <a:t>malá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obsazeny</a:t>
            </a:r>
            <a:r>
              <a:rPr lang="en-GB" sz="1600" dirty="0" smtClean="0"/>
              <a:t>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niky</a:t>
            </a:r>
            <a:r>
              <a:rPr lang="en-GB" sz="1600" dirty="0" smtClean="0"/>
              <a:t>, </a:t>
            </a:r>
            <a:r>
              <a:rPr lang="en-GB" sz="1600" dirty="0" err="1" smtClean="0"/>
              <a:t>což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cs-CZ" sz="1600" dirty="0" smtClean="0"/>
              <a:t>é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následek</a:t>
            </a:r>
            <a:r>
              <a:rPr lang="en-GB" sz="1600" dirty="0" smtClean="0"/>
              <a:t> </a:t>
            </a:r>
            <a:r>
              <a:rPr lang="en-GB" sz="1600" dirty="0" err="1" smtClean="0"/>
              <a:t>nízkou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smtClean="0"/>
              <a:t>Toto je </a:t>
            </a:r>
            <a:r>
              <a:rPr lang="en-GB" sz="1600" dirty="0" err="1" smtClean="0"/>
              <a:t>časté</a:t>
            </a:r>
            <a:r>
              <a:rPr lang="en-GB" sz="1600" dirty="0" smtClean="0"/>
              <a:t> v </a:t>
            </a:r>
            <a:r>
              <a:rPr lang="en-GB" sz="1600" dirty="0" err="1" smtClean="0"/>
              <a:t>narušených</a:t>
            </a:r>
            <a:r>
              <a:rPr lang="cs-CZ" sz="1600" dirty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je </a:t>
            </a:r>
            <a:r>
              <a:rPr lang="en-GB" sz="1600" dirty="0" err="1" smtClean="0"/>
              <a:t>nedostatek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fyziologicky</a:t>
            </a:r>
            <a:r>
              <a:rPr lang="en-GB" sz="1600" dirty="0" smtClean="0"/>
              <a:t> </a:t>
            </a:r>
            <a:r>
              <a:rPr lang="en-GB" sz="1600" dirty="0" err="1" smtClean="0"/>
              <a:t>schopných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</a:t>
            </a:r>
            <a:r>
              <a:rPr lang="en-GB" sz="1600" dirty="0" err="1" smtClean="0"/>
              <a:t>zaplnit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některé</a:t>
            </a:r>
            <a:r>
              <a:rPr lang="en-GB" sz="1600" dirty="0" smtClean="0"/>
              <a:t> z </a:t>
            </a:r>
            <a:r>
              <a:rPr lang="en-GB" sz="1600" dirty="0" err="1" smtClean="0"/>
              <a:t>nik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k </a:t>
            </a:r>
            <a:r>
              <a:rPr lang="en-GB" sz="1600" dirty="0" err="1" smtClean="0"/>
              <a:t>dispozici</a:t>
            </a:r>
            <a:r>
              <a:rPr lang="cs-CZ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78631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Posloupnost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797884"/>
            <a:ext cx="885698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Krátká</a:t>
            </a:r>
            <a:r>
              <a:rPr lang="en-GB" sz="1600" dirty="0" smtClean="0"/>
              <a:t> </a:t>
            </a:r>
            <a:r>
              <a:rPr lang="en-GB" sz="1600" dirty="0" err="1" smtClean="0"/>
              <a:t>generační</a:t>
            </a:r>
            <a:r>
              <a:rPr lang="en-GB" sz="1600" dirty="0" smtClean="0"/>
              <a:t> </a:t>
            </a:r>
            <a:r>
              <a:rPr lang="en-GB" sz="1600" dirty="0" err="1" smtClean="0"/>
              <a:t>doba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velké</a:t>
            </a:r>
            <a:r>
              <a:rPr lang="en-GB" sz="1600" dirty="0" smtClean="0"/>
              <a:t>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fluktuace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zabránit</a:t>
            </a:r>
            <a:r>
              <a:rPr lang="en-GB" sz="1600" dirty="0" smtClean="0"/>
              <a:t> </a:t>
            </a:r>
            <a:r>
              <a:rPr lang="en-GB" sz="1600" dirty="0" err="1" smtClean="0"/>
              <a:t>řádné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posloupnosti</a:t>
            </a:r>
            <a:r>
              <a:rPr lang="cs-CZ" sz="1600" dirty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Počáteční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náhodná</a:t>
            </a:r>
            <a:r>
              <a:rPr lang="en-GB" sz="1600" dirty="0" smtClean="0"/>
              <a:t> </a:t>
            </a:r>
            <a:r>
              <a:rPr lang="en-GB" sz="1600" dirty="0" err="1" smtClean="0"/>
              <a:t>událost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určit</a:t>
            </a:r>
            <a:r>
              <a:rPr lang="en-GB" sz="1600" dirty="0" smtClean="0"/>
              <a:t>,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zaplní</a:t>
            </a:r>
            <a:r>
              <a:rPr lang="en-GB" sz="1600" dirty="0" smtClean="0"/>
              <a:t> </a:t>
            </a:r>
            <a:r>
              <a:rPr lang="en-GB" sz="1600" dirty="0" err="1" smtClean="0"/>
              <a:t>niku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 a </a:t>
            </a:r>
            <a:r>
              <a:rPr lang="en-GB" sz="1600" dirty="0" err="1" smtClean="0"/>
              <a:t>určí</a:t>
            </a:r>
            <a:r>
              <a:rPr lang="en-GB" sz="1600" dirty="0" smtClean="0"/>
              <a:t> </a:t>
            </a:r>
            <a:r>
              <a:rPr lang="en-GB" sz="1600" dirty="0" err="1" smtClean="0"/>
              <a:t>sekvenci</a:t>
            </a:r>
            <a:r>
              <a:rPr lang="en-GB" sz="1600" dirty="0" smtClean="0"/>
              <a:t> </a:t>
            </a:r>
            <a:r>
              <a:rPr lang="en-GB" sz="1600" dirty="0" err="1" smtClean="0"/>
              <a:t>sukcesí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budou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následovat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Z </a:t>
            </a:r>
            <a:r>
              <a:rPr lang="en-GB" sz="1600" dirty="0" err="1" smtClean="0"/>
              <a:t>výše</a:t>
            </a:r>
            <a:r>
              <a:rPr lang="en-GB" sz="1600" dirty="0" smtClean="0"/>
              <a:t> </a:t>
            </a:r>
            <a:r>
              <a:rPr lang="en-GB" sz="1600" dirty="0" err="1" smtClean="0"/>
              <a:t>uvedených</a:t>
            </a:r>
            <a:r>
              <a:rPr lang="en-GB" sz="1600" dirty="0" smtClean="0"/>
              <a:t> </a:t>
            </a:r>
            <a:r>
              <a:rPr lang="en-GB" sz="1600" dirty="0" err="1" smtClean="0"/>
              <a:t>důvodů</a:t>
            </a:r>
            <a:r>
              <a:rPr lang="en-GB" sz="1600" dirty="0" smtClean="0"/>
              <a:t> v </a:t>
            </a:r>
            <a:r>
              <a:rPr lang="en-GB" sz="1600" dirty="0" err="1" smtClean="0"/>
              <a:t>mnohých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prostředích</a:t>
            </a:r>
            <a:r>
              <a:rPr lang="en-GB" sz="1600" dirty="0" smtClean="0"/>
              <a:t> se </a:t>
            </a:r>
            <a:r>
              <a:rPr lang="en-GB" sz="1600" dirty="0" err="1" smtClean="0"/>
              <a:t>nedosáhne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klimaxu</a:t>
            </a:r>
            <a:r>
              <a:rPr lang="cs-CZ" sz="1600" dirty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Dokonce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se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rovnováhy</a:t>
            </a:r>
            <a:r>
              <a:rPr lang="en-GB" sz="1600" dirty="0" smtClean="0"/>
              <a:t> v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en-GB" sz="1600" dirty="0" smtClean="0"/>
              <a:t>, </a:t>
            </a:r>
            <a:r>
              <a:rPr lang="en-GB" sz="1600" dirty="0" err="1" smtClean="0"/>
              <a:t>tato</a:t>
            </a:r>
            <a:r>
              <a:rPr lang="en-GB" sz="1600" dirty="0" smtClean="0"/>
              <a:t> </a:t>
            </a:r>
            <a:r>
              <a:rPr lang="en-GB" sz="1600" dirty="0" err="1" smtClean="0"/>
              <a:t>zřídka</a:t>
            </a:r>
            <a:r>
              <a:rPr lang="en-GB" sz="1600" dirty="0" smtClean="0"/>
              <a:t> </a:t>
            </a:r>
            <a:r>
              <a:rPr lang="en-GB" sz="1600" dirty="0" err="1" smtClean="0"/>
              <a:t>přetrvá</a:t>
            </a:r>
            <a:r>
              <a:rPr lang="cs-CZ" sz="1600" dirty="0"/>
              <a:t>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intervenci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(disturbance),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následek</a:t>
            </a:r>
            <a:r>
              <a:rPr lang="en-GB" sz="1600" dirty="0" smtClean="0"/>
              <a:t> </a:t>
            </a:r>
            <a:r>
              <a:rPr lang="en-GB" sz="1600" dirty="0" err="1" smtClean="0"/>
              <a:t>zrychlenou</a:t>
            </a:r>
            <a:r>
              <a:rPr lang="cs-CZ" sz="1600" dirty="0"/>
              <a:t>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některých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a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nahrazení</a:t>
            </a:r>
            <a:r>
              <a:rPr lang="en-GB" sz="1600" dirty="0" smtClean="0"/>
              <a:t> </a:t>
            </a:r>
            <a:r>
              <a:rPr lang="en-GB" sz="1600" dirty="0" err="1" smtClean="0"/>
              <a:t>jinými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25998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en-GB" sz="2400" dirty="0" err="1"/>
              <a:t>Autotrofní</a:t>
            </a:r>
            <a:r>
              <a:rPr lang="en-GB" sz="2400" dirty="0"/>
              <a:t> – </a:t>
            </a:r>
            <a:r>
              <a:rPr lang="en-GB" sz="2400" dirty="0" err="1"/>
              <a:t>heterotrofní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>/</a:t>
            </a:r>
            <a:r>
              <a:rPr lang="en-GB" sz="2400" dirty="0" err="1"/>
              <a:t>posloupnosti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Jestliže</a:t>
            </a:r>
            <a:r>
              <a:rPr lang="en-GB" sz="1600" dirty="0" smtClean="0"/>
              <a:t> </a:t>
            </a:r>
            <a:r>
              <a:rPr lang="en-GB" sz="1600" dirty="0" err="1" smtClean="0"/>
              <a:t>hrubá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(P) </a:t>
            </a:r>
            <a:r>
              <a:rPr lang="en-GB" sz="1600" dirty="0" err="1" smtClean="0"/>
              <a:t>přesáhne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respirace</a:t>
            </a:r>
            <a:r>
              <a:rPr lang="en-GB" sz="1600" dirty="0" smtClean="0"/>
              <a:t> (R)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en-GB" sz="1600" dirty="0" smtClean="0"/>
              <a:t> se </a:t>
            </a:r>
            <a:r>
              <a:rPr lang="en-GB" sz="1600" dirty="0" err="1" smtClean="0"/>
              <a:t>začne</a:t>
            </a:r>
            <a:r>
              <a:rPr lang="en-GB" sz="1600" dirty="0" smtClean="0"/>
              <a:t> </a:t>
            </a:r>
            <a:r>
              <a:rPr lang="en-GB" sz="1600" dirty="0" err="1" smtClean="0"/>
              <a:t>akumulovat</a:t>
            </a:r>
            <a:endParaRPr lang="en-GB" sz="1600" dirty="0" smtClean="0"/>
          </a:p>
          <a:p>
            <a:r>
              <a:rPr lang="en-GB" sz="1600" dirty="0" err="1" smtClean="0"/>
              <a:t>Produkce</a:t>
            </a:r>
            <a:r>
              <a:rPr lang="en-GB" sz="1600" dirty="0" smtClean="0"/>
              <a:t> je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ekvivalentní</a:t>
            </a:r>
            <a:r>
              <a:rPr lang="en-GB" sz="1600" dirty="0" smtClean="0"/>
              <a:t> </a:t>
            </a:r>
            <a:r>
              <a:rPr lang="en-GB" sz="1600" dirty="0" err="1" smtClean="0"/>
              <a:t>fotosyntéze</a:t>
            </a:r>
            <a:r>
              <a:rPr lang="en-GB" sz="1600" dirty="0" smtClean="0"/>
              <a:t> (s </a:t>
            </a:r>
            <a:r>
              <a:rPr lang="en-GB" sz="1600" dirty="0" err="1" smtClean="0"/>
              <a:t>výjimkou</a:t>
            </a:r>
            <a:r>
              <a:rPr lang="en-GB" sz="1600" dirty="0" smtClean="0"/>
              <a:t> </a:t>
            </a:r>
            <a:r>
              <a:rPr lang="en-GB" sz="1600" dirty="0" err="1" smtClean="0"/>
              <a:t>hlubokomořských</a:t>
            </a:r>
            <a:r>
              <a:rPr lang="cs-CZ" sz="1600" dirty="0"/>
              <a:t> </a:t>
            </a:r>
            <a:r>
              <a:rPr lang="en-GB" sz="1600" dirty="0" err="1" smtClean="0"/>
              <a:t>hydrotermálních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pramenů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Autotrofní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- P/R &gt;1 (</a:t>
            </a:r>
            <a:r>
              <a:rPr lang="en-GB" sz="1600" dirty="0" err="1" smtClean="0"/>
              <a:t>akumulace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) – v </a:t>
            </a:r>
            <a:r>
              <a:rPr lang="en-GB" sz="1600" dirty="0" err="1" smtClean="0"/>
              <a:t>prostředích</a:t>
            </a:r>
            <a:r>
              <a:rPr lang="cs-CZ" sz="1600" dirty="0"/>
              <a:t> </a:t>
            </a:r>
            <a:r>
              <a:rPr lang="en-GB" sz="1600" dirty="0" err="1" smtClean="0"/>
              <a:t>postrádajících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organickou</a:t>
            </a:r>
            <a:r>
              <a:rPr lang="en-GB" sz="1600" dirty="0" smtClean="0"/>
              <a:t> </a:t>
            </a:r>
            <a:r>
              <a:rPr lang="en-GB" sz="1600" dirty="0" err="1" smtClean="0"/>
              <a:t>hmotu</a:t>
            </a:r>
            <a:r>
              <a:rPr lang="en-GB" sz="1600" dirty="0" smtClean="0"/>
              <a:t> s </a:t>
            </a:r>
            <a:r>
              <a:rPr lang="en-GB" sz="1600" dirty="0" err="1" smtClean="0"/>
              <a:t>neomezeným</a:t>
            </a:r>
            <a:r>
              <a:rPr lang="en-GB" sz="1600" dirty="0" smtClean="0"/>
              <a:t> </a:t>
            </a:r>
            <a:r>
              <a:rPr lang="en-GB" sz="1600" dirty="0" err="1" smtClean="0"/>
              <a:t>přísunem</a:t>
            </a:r>
            <a:r>
              <a:rPr lang="en-GB" sz="1600" dirty="0" smtClean="0"/>
              <a:t> </a:t>
            </a:r>
            <a:r>
              <a:rPr lang="en-GB" sz="1600" dirty="0" err="1" smtClean="0"/>
              <a:t>sluneční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en-GB" sz="1600" dirty="0" smtClean="0"/>
          </a:p>
          <a:p>
            <a:r>
              <a:rPr lang="en-GB" sz="1600" dirty="0" err="1" smtClean="0"/>
              <a:t>mladé</a:t>
            </a:r>
            <a:r>
              <a:rPr lang="en-GB" sz="1600" dirty="0" smtClean="0"/>
              <a:t> </a:t>
            </a:r>
            <a:r>
              <a:rPr lang="en-GB" sz="1600" dirty="0" err="1" smtClean="0"/>
              <a:t>pionýrské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– </a:t>
            </a:r>
            <a:r>
              <a:rPr lang="en-GB" sz="1600" dirty="0" err="1" smtClean="0"/>
              <a:t>vulkanické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skály</a:t>
            </a:r>
            <a:r>
              <a:rPr lang="en-GB" sz="1600" dirty="0" smtClean="0"/>
              <a:t>; </a:t>
            </a:r>
            <a:r>
              <a:rPr lang="en-GB" sz="1600" dirty="0" err="1" smtClean="0"/>
              <a:t>minimální</a:t>
            </a:r>
            <a:r>
              <a:rPr lang="en-GB" sz="1600" dirty="0" smtClean="0"/>
              <a:t> </a:t>
            </a:r>
            <a:r>
              <a:rPr lang="en-GB" sz="1600" dirty="0" err="1" smtClean="0"/>
              <a:t>nároky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živiny,vysoká</a:t>
            </a:r>
            <a:r>
              <a:rPr lang="en-GB" sz="1600" dirty="0" smtClean="0"/>
              <a:t> tolerance k </a:t>
            </a:r>
            <a:r>
              <a:rPr lang="en-GB" sz="1600" dirty="0" err="1" smtClean="0"/>
              <a:t>nepříznivým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podmínkám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;</a:t>
            </a:r>
          </a:p>
          <a:p>
            <a:r>
              <a:rPr lang="en-GB" sz="1600" dirty="0" err="1" smtClean="0"/>
              <a:t>výhodou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</a:t>
            </a:r>
            <a:r>
              <a:rPr lang="en-GB" sz="1600" dirty="0" err="1" smtClean="0"/>
              <a:t>atmosférického</a:t>
            </a:r>
            <a:r>
              <a:rPr lang="en-GB" sz="1600" dirty="0" smtClean="0"/>
              <a:t> N; </a:t>
            </a:r>
            <a:r>
              <a:rPr lang="en-GB" sz="1600" dirty="0" err="1" smtClean="0"/>
              <a:t>sinice</a:t>
            </a:r>
            <a:r>
              <a:rPr lang="en-GB" sz="1600" dirty="0" smtClean="0"/>
              <a:t> a </a:t>
            </a:r>
            <a:r>
              <a:rPr lang="en-GB" sz="1600" dirty="0" err="1" smtClean="0"/>
              <a:t>lišejníky</a:t>
            </a:r>
            <a:endParaRPr lang="en-GB" sz="1600" dirty="0" smtClean="0"/>
          </a:p>
          <a:p>
            <a:r>
              <a:rPr lang="en-GB" sz="1600" dirty="0" smtClean="0"/>
              <a:t>P/R se </a:t>
            </a:r>
            <a:r>
              <a:rPr lang="en-GB" sz="1600" dirty="0" err="1" smtClean="0"/>
              <a:t>blíží</a:t>
            </a:r>
            <a:r>
              <a:rPr lang="en-GB" sz="1600" dirty="0" smtClean="0"/>
              <a:t> 1, 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k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cs-CZ" sz="1600" dirty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Heterotrofní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- P/R &lt;1 – </a:t>
            </a:r>
            <a:r>
              <a:rPr lang="en-GB" sz="1600" dirty="0" err="1" smtClean="0"/>
              <a:t>organická</a:t>
            </a:r>
            <a:r>
              <a:rPr lang="en-GB" sz="1600" dirty="0" smtClean="0"/>
              <a:t> </a:t>
            </a:r>
            <a:r>
              <a:rPr lang="en-GB" sz="1600" dirty="0" err="1" smtClean="0"/>
              <a:t>hmota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ubývat</a:t>
            </a:r>
            <a:r>
              <a:rPr lang="en-GB" sz="1600" dirty="0" smtClean="0"/>
              <a:t> –</a:t>
            </a:r>
            <a:r>
              <a:rPr lang="en-GB" sz="1600" dirty="0" err="1" smtClean="0"/>
              <a:t>tok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</a:t>
            </a:r>
            <a:r>
              <a:rPr lang="en-GB" sz="1600" dirty="0" err="1" smtClean="0"/>
              <a:t>přes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</a:t>
            </a:r>
            <a:r>
              <a:rPr lang="en-GB" sz="1600" dirty="0" smtClean="0"/>
              <a:t> se </a:t>
            </a:r>
            <a:r>
              <a:rPr lang="en-GB" sz="1600" dirty="0" err="1" smtClean="0"/>
              <a:t>snižuje</a:t>
            </a:r>
            <a:r>
              <a:rPr lang="en-GB" sz="1600" dirty="0" smtClean="0"/>
              <a:t> s </a:t>
            </a:r>
            <a:r>
              <a:rPr lang="en-GB" sz="1600" dirty="0" err="1" smtClean="0"/>
              <a:t>časem</a:t>
            </a:r>
            <a:endParaRPr lang="en-GB" sz="1600" dirty="0" smtClean="0"/>
          </a:p>
          <a:p>
            <a:r>
              <a:rPr lang="en-GB" sz="1600" dirty="0" err="1" smtClean="0"/>
              <a:t>Nedostatečný</a:t>
            </a:r>
            <a:r>
              <a:rPr lang="en-GB" sz="1600" dirty="0" smtClean="0"/>
              <a:t> </a:t>
            </a:r>
            <a:r>
              <a:rPr lang="en-GB" sz="1600" dirty="0" err="1" smtClean="0"/>
              <a:t>přísun</a:t>
            </a:r>
            <a:r>
              <a:rPr lang="en-GB" sz="1600" dirty="0" smtClean="0"/>
              <a:t> </a:t>
            </a:r>
            <a:r>
              <a:rPr lang="en-GB" sz="1600" dirty="0" err="1" smtClean="0"/>
              <a:t>organické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hmoty</a:t>
            </a:r>
            <a:r>
              <a:rPr lang="en-GB" sz="1600" dirty="0" smtClean="0"/>
              <a:t> a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postupně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využívá</a:t>
            </a:r>
            <a:r>
              <a:rPr lang="cs-CZ" sz="1600" dirty="0"/>
              <a:t> </a:t>
            </a:r>
            <a:r>
              <a:rPr lang="en-GB" sz="1600" dirty="0" err="1" smtClean="0"/>
              <a:t>uskladněnou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chemickou</a:t>
            </a:r>
            <a:r>
              <a:rPr lang="en-GB" sz="1600" dirty="0" smtClean="0"/>
              <a:t> </a:t>
            </a:r>
            <a:r>
              <a:rPr lang="en-GB" sz="1600" dirty="0" err="1" smtClean="0"/>
              <a:t>energii</a:t>
            </a:r>
            <a:endParaRPr lang="en-GB" sz="1600" dirty="0" smtClean="0"/>
          </a:p>
          <a:p>
            <a:r>
              <a:rPr lang="en-GB" sz="1600" dirty="0" err="1" smtClean="0"/>
              <a:t>Heterotrofní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je </a:t>
            </a:r>
            <a:r>
              <a:rPr lang="en-GB" sz="1600" dirty="0" err="1" smtClean="0"/>
              <a:t>většinou</a:t>
            </a:r>
            <a:r>
              <a:rPr lang="en-GB" sz="1600" dirty="0" smtClean="0"/>
              <a:t> </a:t>
            </a:r>
            <a:r>
              <a:rPr lang="en-GB" sz="1600" dirty="0" err="1" smtClean="0"/>
              <a:t>dočasná</a:t>
            </a:r>
            <a:r>
              <a:rPr lang="en-GB" sz="1600" dirty="0" smtClean="0"/>
              <a:t> </a:t>
            </a:r>
            <a:r>
              <a:rPr lang="en-GB" sz="1600" dirty="0" err="1" smtClean="0"/>
              <a:t>protože</a:t>
            </a:r>
            <a:r>
              <a:rPr lang="en-GB" sz="1600" dirty="0" smtClean="0"/>
              <a:t> </a:t>
            </a:r>
            <a:r>
              <a:rPr lang="en-GB" sz="1600" dirty="0" err="1" smtClean="0"/>
              <a:t>vyvrcholí</a:t>
            </a:r>
            <a:r>
              <a:rPr lang="en-GB" sz="1600" dirty="0" smtClean="0"/>
              <a:t> </a:t>
            </a:r>
            <a:r>
              <a:rPr lang="en-GB" sz="1600" dirty="0" err="1" smtClean="0"/>
              <a:t>extinkcí</a:t>
            </a:r>
            <a:r>
              <a:rPr lang="cs-CZ" sz="1600" dirty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vyčerpání</a:t>
            </a:r>
            <a:r>
              <a:rPr lang="en-GB" sz="1600" dirty="0" smtClean="0"/>
              <a:t> </a:t>
            </a:r>
            <a:r>
              <a:rPr lang="en-GB" sz="1600" dirty="0" err="1" smtClean="0"/>
              <a:t>zásob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(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dekompozičních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procesů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err="1" smtClean="0"/>
              <a:t>padlý</a:t>
            </a:r>
            <a:r>
              <a:rPr lang="en-GB" sz="1600" dirty="0" smtClean="0"/>
              <a:t> </a:t>
            </a:r>
            <a:r>
              <a:rPr lang="en-GB" sz="1600" dirty="0" err="1" smtClean="0"/>
              <a:t>kmen</a:t>
            </a:r>
            <a:r>
              <a:rPr lang="en-GB" sz="1600" dirty="0" smtClean="0"/>
              <a:t> –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rozpadu</a:t>
            </a:r>
            <a:r>
              <a:rPr lang="en-GB" sz="1600" dirty="0" smtClean="0"/>
              <a:t> </a:t>
            </a:r>
            <a:r>
              <a:rPr lang="en-GB" sz="1600" dirty="0" err="1" smtClean="0"/>
              <a:t>kmene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zaniká</a:t>
            </a:r>
            <a:r>
              <a:rPr lang="en-GB" sz="1600" dirty="0" smtClean="0"/>
              <a:t>)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183447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Autotrofní</a:t>
            </a:r>
            <a:r>
              <a:rPr lang="en-GB" sz="2400" dirty="0"/>
              <a:t> – </a:t>
            </a:r>
            <a:r>
              <a:rPr lang="en-GB" sz="2400" dirty="0" err="1"/>
              <a:t>heterotrofní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>/</a:t>
            </a:r>
            <a:r>
              <a:rPr lang="en-GB" sz="2400" dirty="0" err="1"/>
              <a:t>posloupnosti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157" y="62068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Heterotrofní</a:t>
            </a:r>
            <a:r>
              <a:rPr lang="en-GB" sz="1600" dirty="0" smtClean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</a:t>
            </a:r>
            <a:r>
              <a:rPr lang="en-GB" sz="1600" dirty="0" err="1"/>
              <a:t>může</a:t>
            </a:r>
            <a:r>
              <a:rPr lang="en-GB" sz="1600" dirty="0"/>
              <a:t> </a:t>
            </a:r>
            <a:r>
              <a:rPr lang="en-GB" sz="1600" dirty="0" err="1"/>
              <a:t>vytvořit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komunitu</a:t>
            </a:r>
            <a:r>
              <a:rPr lang="en-GB" sz="1600" dirty="0"/>
              <a:t> </a:t>
            </a:r>
            <a:r>
              <a:rPr lang="en-GB" sz="1600" dirty="0" err="1"/>
              <a:t>pokud</a:t>
            </a:r>
            <a:r>
              <a:rPr lang="en-GB" sz="1600" dirty="0"/>
              <a:t> je </a:t>
            </a:r>
            <a:r>
              <a:rPr lang="en-GB" sz="1600" dirty="0" err="1" smtClean="0"/>
              <a:t>stálý</a:t>
            </a:r>
            <a:r>
              <a:rPr lang="cs-CZ" sz="1600" dirty="0" smtClean="0"/>
              <a:t> </a:t>
            </a:r>
            <a:r>
              <a:rPr lang="en-GB" sz="1600" dirty="0" err="1" smtClean="0"/>
              <a:t>přísun</a:t>
            </a:r>
            <a:r>
              <a:rPr lang="en-GB" sz="1600" dirty="0" smtClean="0"/>
              <a:t> </a:t>
            </a:r>
            <a:r>
              <a:rPr lang="en-GB" sz="1600" dirty="0" err="1"/>
              <a:t>organické</a:t>
            </a:r>
            <a:r>
              <a:rPr lang="en-GB" sz="1600" dirty="0"/>
              <a:t> </a:t>
            </a:r>
            <a:r>
              <a:rPr lang="en-GB" sz="1600" dirty="0" err="1"/>
              <a:t>hmoty</a:t>
            </a:r>
            <a:r>
              <a:rPr lang="en-GB" sz="1600" dirty="0"/>
              <a:t> z </a:t>
            </a:r>
            <a:r>
              <a:rPr lang="en-GB" sz="1600" dirty="0" err="1"/>
              <a:t>vnějšího</a:t>
            </a:r>
            <a:r>
              <a:rPr lang="en-GB" sz="1600" dirty="0"/>
              <a:t> </a:t>
            </a:r>
            <a:r>
              <a:rPr lang="en-GB" sz="1600" dirty="0" err="1"/>
              <a:t>zdroje</a:t>
            </a:r>
            <a:r>
              <a:rPr lang="en-GB" sz="1600" dirty="0"/>
              <a:t> (</a:t>
            </a:r>
            <a:r>
              <a:rPr lang="en-GB" sz="1600" dirty="0" err="1"/>
              <a:t>mikroflóra</a:t>
            </a:r>
            <a:r>
              <a:rPr lang="en-GB" sz="1600" dirty="0"/>
              <a:t>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cs-CZ" sz="1600" dirty="0" smtClean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/>
              <a:t>přestane</a:t>
            </a:r>
            <a:r>
              <a:rPr lang="en-GB" sz="1600" dirty="0"/>
              <a:t> </a:t>
            </a:r>
            <a:r>
              <a:rPr lang="en-GB" sz="1600" dirty="0" err="1"/>
              <a:t>přijímat</a:t>
            </a:r>
            <a:r>
              <a:rPr lang="en-GB" sz="1600" dirty="0"/>
              <a:t> </a:t>
            </a:r>
            <a:r>
              <a:rPr lang="en-GB" sz="1600" dirty="0" err="1"/>
              <a:t>potravu</a:t>
            </a:r>
            <a:r>
              <a:rPr lang="en-GB" sz="1600" dirty="0"/>
              <a:t>, </a:t>
            </a:r>
            <a:r>
              <a:rPr lang="en-GB" sz="1600" dirty="0" err="1"/>
              <a:t>komunita</a:t>
            </a:r>
            <a:r>
              <a:rPr lang="en-GB" sz="1600" dirty="0"/>
              <a:t> </a:t>
            </a:r>
            <a:r>
              <a:rPr lang="en-GB" sz="1600" dirty="0" err="1"/>
              <a:t>zaniká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Pionýrské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 </a:t>
            </a:r>
            <a:r>
              <a:rPr lang="en-GB" sz="1600" dirty="0" err="1"/>
              <a:t>musí</a:t>
            </a:r>
            <a:r>
              <a:rPr lang="en-GB" sz="1600" dirty="0"/>
              <a:t> </a:t>
            </a:r>
            <a:r>
              <a:rPr lang="en-GB" sz="1600" dirty="0" err="1"/>
              <a:t>mít</a:t>
            </a:r>
            <a:r>
              <a:rPr lang="en-GB" sz="1600" dirty="0"/>
              <a:t> </a:t>
            </a:r>
            <a:r>
              <a:rPr lang="en-GB" sz="1600" dirty="0" err="1"/>
              <a:t>vysokou</a:t>
            </a:r>
            <a:r>
              <a:rPr lang="en-GB" sz="1600" dirty="0"/>
              <a:t> </a:t>
            </a:r>
            <a:r>
              <a:rPr lang="en-GB" sz="1600" dirty="0" err="1"/>
              <a:t>intenzitu</a:t>
            </a:r>
            <a:r>
              <a:rPr lang="en-GB" sz="1600" dirty="0"/>
              <a:t> </a:t>
            </a:r>
            <a:r>
              <a:rPr lang="en-GB" sz="1600" dirty="0" err="1"/>
              <a:t>růstu</a:t>
            </a:r>
            <a:r>
              <a:rPr lang="en-GB" sz="1600" dirty="0"/>
              <a:t> a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smtClean="0"/>
              <a:t>aby </a:t>
            </a:r>
            <a:r>
              <a:rPr lang="en-GB" sz="1600" dirty="0" err="1"/>
              <a:t>byly</a:t>
            </a:r>
            <a:r>
              <a:rPr lang="en-GB" sz="1600" dirty="0"/>
              <a:t> v </a:t>
            </a:r>
            <a:r>
              <a:rPr lang="en-GB" sz="1600" dirty="0" err="1"/>
              <a:t>předstihu</a:t>
            </a:r>
            <a:r>
              <a:rPr lang="en-GB" sz="1600" dirty="0"/>
              <a:t> </a:t>
            </a:r>
            <a:r>
              <a:rPr lang="en-GB" sz="1600" dirty="0" err="1"/>
              <a:t>před</a:t>
            </a:r>
            <a:r>
              <a:rPr lang="en-GB" sz="1600" dirty="0"/>
              <a:t> </a:t>
            </a:r>
            <a:r>
              <a:rPr lang="en-GB" sz="1600" dirty="0" err="1"/>
              <a:t>sekundárními</a:t>
            </a:r>
            <a:r>
              <a:rPr lang="en-GB" sz="1600" dirty="0"/>
              <a:t> </a:t>
            </a:r>
            <a:r>
              <a:rPr lang="en-GB" sz="1600" dirty="0" err="1"/>
              <a:t>invazními</a:t>
            </a:r>
            <a:r>
              <a:rPr lang="en-GB" sz="1600" dirty="0"/>
              <a:t> </a:t>
            </a:r>
            <a:r>
              <a:rPr lang="en-GB" sz="1600" dirty="0" err="1" smtClean="0"/>
              <a:t>organismy</a:t>
            </a:r>
            <a:endParaRPr lang="en-GB" sz="1600" dirty="0"/>
          </a:p>
          <a:p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52936"/>
            <a:ext cx="5558939" cy="369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111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856984" cy="6408712"/>
          </a:xfrm>
        </p:spPr>
        <p:txBody>
          <a:bodyPr>
            <a:noAutofit/>
          </a:bodyPr>
          <a:lstStyle/>
          <a:p>
            <a:r>
              <a:rPr lang="en-GB" sz="1600" b="1" dirty="0" err="1"/>
              <a:t>Autotrofní</a:t>
            </a:r>
            <a:r>
              <a:rPr lang="en-GB" sz="1600" b="1" dirty="0"/>
              <a:t> – </a:t>
            </a:r>
            <a:r>
              <a:rPr lang="en-GB" sz="1600" b="1" dirty="0" err="1"/>
              <a:t>heterotrofní</a:t>
            </a:r>
            <a:r>
              <a:rPr lang="en-GB" sz="1600" b="1" dirty="0"/>
              <a:t> </a:t>
            </a:r>
            <a:r>
              <a:rPr lang="en-GB" sz="1600" b="1" dirty="0" err="1"/>
              <a:t>sukcese</a:t>
            </a:r>
            <a:r>
              <a:rPr lang="en-GB" sz="1600" b="1" dirty="0"/>
              <a:t>/</a:t>
            </a:r>
            <a:r>
              <a:rPr lang="en-GB" sz="1600" b="1" dirty="0" err="1"/>
              <a:t>posloupnosti</a:t>
            </a:r>
            <a:r>
              <a:rPr lang="en-GB" sz="1600" b="1" dirty="0"/>
              <a:t> - </a:t>
            </a:r>
            <a:r>
              <a:rPr lang="en-GB" sz="1600" b="1" dirty="0" err="1"/>
              <a:t>příklady</a:t>
            </a:r>
            <a:r>
              <a:rPr lang="en-GB" sz="1600" b="1" dirty="0" smtClean="0"/>
              <a:t>:</a:t>
            </a:r>
            <a:endParaRPr lang="cs-CZ" sz="1600" b="1" dirty="0" smtClean="0"/>
          </a:p>
          <a:p>
            <a:endParaRPr lang="en-GB" sz="1600" b="1" dirty="0"/>
          </a:p>
          <a:p>
            <a:r>
              <a:rPr lang="en-GB" sz="1600" dirty="0" err="1"/>
              <a:t>Úlomky</a:t>
            </a:r>
            <a:r>
              <a:rPr lang="en-GB" sz="1600" dirty="0"/>
              <a:t> </a:t>
            </a:r>
            <a:r>
              <a:rPr lang="en-GB" sz="1600" dirty="0" err="1"/>
              <a:t>vstupující</a:t>
            </a:r>
            <a:r>
              <a:rPr lang="en-GB" sz="1600" dirty="0"/>
              <a:t> do </a:t>
            </a:r>
            <a:r>
              <a:rPr lang="en-GB" sz="1600" dirty="0" err="1"/>
              <a:t>vodního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(</a:t>
            </a:r>
            <a:r>
              <a:rPr lang="en-GB" sz="1600" b="1" dirty="0" err="1"/>
              <a:t>detrit</a:t>
            </a:r>
            <a:r>
              <a:rPr lang="en-GB" sz="1600" b="1" dirty="0"/>
              <a:t> </a:t>
            </a:r>
            <a:r>
              <a:rPr lang="en-GB" sz="1600" dirty="0"/>
              <a:t>- </a:t>
            </a:r>
            <a:r>
              <a:rPr lang="en-GB" sz="1600" dirty="0" err="1"/>
              <a:t>rozpadající</a:t>
            </a:r>
            <a:r>
              <a:rPr lang="en-GB" sz="1600" dirty="0"/>
              <a:t> se </a:t>
            </a:r>
            <a:r>
              <a:rPr lang="en-GB" sz="1600" dirty="0" err="1" smtClean="0"/>
              <a:t>odumřelá</a:t>
            </a:r>
            <a:r>
              <a:rPr lang="cs-CZ" sz="1600" dirty="0"/>
              <a:t> </a:t>
            </a:r>
            <a:r>
              <a:rPr lang="en-GB" sz="1600" b="1" dirty="0" err="1" smtClean="0"/>
              <a:t>organická</a:t>
            </a:r>
            <a:r>
              <a:rPr lang="en-GB" sz="1600" b="1" dirty="0" smtClean="0"/>
              <a:t> </a:t>
            </a:r>
            <a:r>
              <a:rPr lang="en-GB" sz="1600" b="1" dirty="0" err="1"/>
              <a:t>hmota</a:t>
            </a:r>
            <a:r>
              <a:rPr lang="en-GB" sz="1600" b="1" dirty="0"/>
              <a:t> </a:t>
            </a:r>
            <a:r>
              <a:rPr lang="en-GB" sz="1600" dirty="0"/>
              <a:t>v </a:t>
            </a:r>
            <a:r>
              <a:rPr lang="en-GB" sz="1600" dirty="0" err="1"/>
              <a:t>ekosystému</a:t>
            </a:r>
            <a:r>
              <a:rPr lang="en-GB" sz="1600" dirty="0"/>
              <a:t>) - </a:t>
            </a:r>
            <a:r>
              <a:rPr lang="en-GB" sz="1600" dirty="0" err="1"/>
              <a:t>čerstvý</a:t>
            </a:r>
            <a:r>
              <a:rPr lang="en-GB" sz="1600" dirty="0"/>
              <a:t> </a:t>
            </a:r>
            <a:r>
              <a:rPr lang="en-GB" sz="1600" dirty="0" err="1"/>
              <a:t>materiál</a:t>
            </a:r>
            <a:r>
              <a:rPr lang="en-GB" sz="1600" dirty="0"/>
              <a:t> – </a:t>
            </a:r>
            <a:r>
              <a:rPr lang="en-GB" sz="1600" dirty="0" err="1"/>
              <a:t>mechanicky</a:t>
            </a:r>
            <a:r>
              <a:rPr lang="en-GB" sz="1600" dirty="0"/>
              <a:t> </a:t>
            </a:r>
            <a:r>
              <a:rPr lang="en-GB" sz="1600" dirty="0" err="1" smtClean="0"/>
              <a:t>roztrhané</a:t>
            </a:r>
            <a:r>
              <a:rPr lang="cs-CZ" sz="1600" dirty="0"/>
              <a:t> </a:t>
            </a:r>
            <a:r>
              <a:rPr lang="en-GB" sz="1600" dirty="0" err="1" smtClean="0"/>
              <a:t>kousky</a:t>
            </a:r>
            <a:r>
              <a:rPr lang="en-GB" sz="1600" dirty="0" smtClean="0"/>
              <a:t> </a:t>
            </a:r>
            <a:r>
              <a:rPr lang="en-GB" sz="1600" dirty="0" err="1"/>
              <a:t>listů</a:t>
            </a:r>
            <a:r>
              <a:rPr lang="en-GB" sz="1600" dirty="0"/>
              <a:t>, </a:t>
            </a:r>
            <a:r>
              <a:rPr lang="en-GB" sz="1600" dirty="0" err="1"/>
              <a:t>kořenů</a:t>
            </a:r>
            <a:r>
              <a:rPr lang="en-GB" sz="1600" dirty="0"/>
              <a:t>, </a:t>
            </a:r>
            <a:r>
              <a:rPr lang="en-GB" sz="1600" dirty="0" err="1"/>
              <a:t>stonků</a:t>
            </a:r>
            <a:r>
              <a:rPr lang="en-GB" sz="1600" dirty="0"/>
              <a:t> a </a:t>
            </a:r>
            <a:r>
              <a:rPr lang="en-GB" sz="1600" dirty="0" err="1"/>
              <a:t>stélky</a:t>
            </a:r>
            <a:r>
              <a:rPr lang="en-GB" sz="1600" dirty="0"/>
              <a:t> </a:t>
            </a:r>
            <a:r>
              <a:rPr lang="en-GB" sz="1600" dirty="0" err="1"/>
              <a:t>vodních</a:t>
            </a:r>
            <a:r>
              <a:rPr lang="en-GB" sz="1600" dirty="0"/>
              <a:t> </a:t>
            </a:r>
            <a:r>
              <a:rPr lang="en-GB" sz="1600" dirty="0" err="1"/>
              <a:t>rostlin</a:t>
            </a:r>
            <a:r>
              <a:rPr lang="en-GB" sz="1600" dirty="0"/>
              <a:t> – plus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err="1" smtClean="0"/>
              <a:t>kousky</a:t>
            </a:r>
            <a:r>
              <a:rPr lang="cs-CZ" sz="1600" dirty="0"/>
              <a:t> </a:t>
            </a:r>
            <a:r>
              <a:rPr lang="en-GB" sz="1600" dirty="0" err="1" smtClean="0"/>
              <a:t>jiných</a:t>
            </a:r>
            <a:r>
              <a:rPr lang="en-GB" sz="1600" dirty="0" smtClean="0"/>
              <a:t> </a:t>
            </a:r>
            <a:r>
              <a:rPr lang="en-GB" sz="1600" dirty="0" err="1"/>
              <a:t>materiálů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/>
              <a:t>komunity</a:t>
            </a:r>
            <a:r>
              <a:rPr lang="en-GB" sz="1600" dirty="0"/>
              <a:t> </a:t>
            </a:r>
            <a:r>
              <a:rPr lang="en-GB" sz="1600" dirty="0" err="1"/>
              <a:t>asociované</a:t>
            </a:r>
            <a:r>
              <a:rPr lang="en-GB" sz="1600" dirty="0"/>
              <a:t> s </a:t>
            </a:r>
            <a:r>
              <a:rPr lang="en-GB" sz="1600" dirty="0" err="1"/>
              <a:t>tímto</a:t>
            </a:r>
            <a:r>
              <a:rPr lang="en-GB" sz="1600" dirty="0"/>
              <a:t> </a:t>
            </a:r>
            <a:r>
              <a:rPr lang="en-GB" sz="1600" dirty="0" err="1" smtClean="0"/>
              <a:t>materiálem</a:t>
            </a:r>
            <a:r>
              <a:rPr lang="cs-CZ" sz="1600" dirty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/>
              <a:t>komplexní</a:t>
            </a:r>
            <a:r>
              <a:rPr lang="en-GB" sz="1600" dirty="0"/>
              <a:t>, ale </a:t>
            </a:r>
            <a:r>
              <a:rPr lang="en-GB" sz="1600" dirty="0" err="1"/>
              <a:t>změny</a:t>
            </a:r>
            <a:r>
              <a:rPr lang="en-GB" sz="1600" dirty="0"/>
              <a:t> v </a:t>
            </a:r>
            <a:r>
              <a:rPr lang="en-GB" sz="1600" dirty="0" err="1"/>
              <a:t>populacích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předvídatelné</a:t>
            </a:r>
            <a:r>
              <a:rPr lang="en-GB" sz="1600" dirty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přidáme</a:t>
            </a:r>
            <a:r>
              <a:rPr lang="en-GB" sz="1600" dirty="0" smtClean="0"/>
              <a:t>-li </a:t>
            </a:r>
            <a:r>
              <a:rPr lang="en-GB" sz="1600" dirty="0" err="1" smtClean="0"/>
              <a:t>sterilní</a:t>
            </a:r>
            <a:r>
              <a:rPr lang="cs-CZ" sz="1600" dirty="0"/>
              <a:t> </a:t>
            </a:r>
            <a:r>
              <a:rPr lang="en-GB" sz="1600" dirty="0" err="1" smtClean="0"/>
              <a:t>materiál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vodného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s </a:t>
            </a:r>
            <a:r>
              <a:rPr lang="en-GB" sz="1600" dirty="0" err="1"/>
              <a:t>malým</a:t>
            </a:r>
            <a:r>
              <a:rPr lang="en-GB" sz="1600" dirty="0"/>
              <a:t> </a:t>
            </a:r>
            <a:r>
              <a:rPr lang="en-GB" sz="1600" dirty="0" err="1"/>
              <a:t>množstvím</a:t>
            </a:r>
            <a:r>
              <a:rPr lang="en-GB" sz="1600" dirty="0"/>
              <a:t> </a:t>
            </a:r>
            <a:r>
              <a:rPr lang="en-GB" sz="1600" dirty="0" err="1"/>
              <a:t>přirozeného</a:t>
            </a:r>
            <a:r>
              <a:rPr lang="en-GB" sz="1600" dirty="0"/>
              <a:t> </a:t>
            </a:r>
            <a:r>
              <a:rPr lang="en-GB" sz="1600" dirty="0" err="1"/>
              <a:t>detritu</a:t>
            </a:r>
            <a:endParaRPr lang="en-GB" sz="1600" dirty="0"/>
          </a:p>
          <a:p>
            <a:pPr marL="0" indent="0">
              <a:buNone/>
            </a:pPr>
            <a:r>
              <a:rPr lang="cs-CZ" sz="1600" dirty="0" smtClean="0"/>
              <a:t>          </a:t>
            </a:r>
            <a:r>
              <a:rPr lang="en-GB" sz="1600" dirty="0" smtClean="0"/>
              <a:t>– </a:t>
            </a:r>
            <a:r>
              <a:rPr lang="en-GB" sz="1600" dirty="0" err="1"/>
              <a:t>charakteristická</a:t>
            </a:r>
            <a:r>
              <a:rPr lang="en-GB" sz="1600" dirty="0"/>
              <a:t> </a:t>
            </a:r>
            <a:r>
              <a:rPr lang="en-GB" sz="1600" dirty="0" err="1"/>
              <a:t>sukcese</a:t>
            </a:r>
            <a:r>
              <a:rPr lang="en-GB" sz="1600" dirty="0"/>
              <a:t>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mikrobiální</a:t>
            </a:r>
            <a:r>
              <a:rPr lang="en-GB" sz="1600" dirty="0"/>
              <a:t> </a:t>
            </a:r>
            <a:r>
              <a:rPr lang="en-GB" sz="1600" dirty="0" err="1"/>
              <a:t>komunitě</a:t>
            </a:r>
            <a:r>
              <a:rPr lang="en-GB" sz="1600" dirty="0"/>
              <a:t> </a:t>
            </a:r>
            <a:r>
              <a:rPr lang="en-GB" sz="1600" dirty="0" err="1" smtClean="0"/>
              <a:t>připomínající</a:t>
            </a:r>
            <a:r>
              <a:rPr lang="cs-CZ" sz="1600" dirty="0"/>
              <a:t> </a:t>
            </a:r>
            <a:r>
              <a:rPr lang="en-GB" sz="1600" dirty="0" err="1" smtClean="0"/>
              <a:t>komunitu</a:t>
            </a:r>
            <a:r>
              <a:rPr lang="en-GB" sz="1600" dirty="0" smtClean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přirozeném</a:t>
            </a:r>
            <a:r>
              <a:rPr lang="en-GB" sz="1600" dirty="0"/>
              <a:t> </a:t>
            </a:r>
            <a:r>
              <a:rPr lang="en-GB" sz="1600" dirty="0" err="1" smtClean="0"/>
              <a:t>detritu</a:t>
            </a:r>
            <a:r>
              <a:rPr lang="en-GB" sz="1600" dirty="0" smtClean="0"/>
              <a:t>)</a:t>
            </a:r>
            <a:endParaRPr lang="en-GB" sz="1600" dirty="0"/>
          </a:p>
          <a:p>
            <a:r>
              <a:rPr lang="en-GB" sz="1600" dirty="0"/>
              <a:t>Po 8 </a:t>
            </a:r>
            <a:r>
              <a:rPr lang="en-GB" sz="1600" dirty="0" err="1"/>
              <a:t>hodinách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organickém</a:t>
            </a:r>
            <a:r>
              <a:rPr lang="en-GB" sz="1600" dirty="0"/>
              <a:t> </a:t>
            </a:r>
            <a:r>
              <a:rPr lang="en-GB" sz="1600" dirty="0" err="1"/>
              <a:t>materiálu</a:t>
            </a:r>
            <a:r>
              <a:rPr lang="en-GB" sz="1600" dirty="0"/>
              <a:t> </a:t>
            </a:r>
            <a:r>
              <a:rPr lang="en-GB" sz="1600" dirty="0" err="1"/>
              <a:t>malé</a:t>
            </a:r>
            <a:r>
              <a:rPr lang="en-GB" sz="1600" dirty="0"/>
              <a:t> </a:t>
            </a:r>
            <a:r>
              <a:rPr lang="en-GB" sz="1600" dirty="0" err="1"/>
              <a:t>počty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pl-PL" sz="1600" dirty="0" smtClean="0"/>
              <a:t>maxima </a:t>
            </a:r>
            <a:r>
              <a:rPr lang="pl-PL" sz="1600" dirty="0"/>
              <a:t>je dosaženo po 15 – 150 </a:t>
            </a:r>
            <a:r>
              <a:rPr lang="pl-PL" sz="1600" dirty="0" smtClean="0"/>
              <a:t>hodinách; </a:t>
            </a:r>
            <a:r>
              <a:rPr lang="en-GB" sz="1600" dirty="0" err="1" smtClean="0"/>
              <a:t>poté</a:t>
            </a:r>
            <a:r>
              <a:rPr lang="en-GB" sz="1600" dirty="0" smtClean="0"/>
              <a:t> </a:t>
            </a:r>
            <a:r>
              <a:rPr lang="en-GB" sz="1600" dirty="0" err="1"/>
              <a:t>pokles</a:t>
            </a:r>
            <a:r>
              <a:rPr lang="en-GB" sz="1600" dirty="0"/>
              <a:t> a </a:t>
            </a:r>
            <a:r>
              <a:rPr lang="en-GB" sz="1600" dirty="0" err="1"/>
              <a:t>relativně</a:t>
            </a:r>
            <a:r>
              <a:rPr lang="en-GB" sz="1600" dirty="0"/>
              <a:t> </a:t>
            </a:r>
            <a:r>
              <a:rPr lang="en-GB" sz="1600" dirty="0" err="1"/>
              <a:t>stabilní</a:t>
            </a:r>
            <a:r>
              <a:rPr lang="en-GB" sz="1600" dirty="0"/>
              <a:t> </a:t>
            </a:r>
            <a:r>
              <a:rPr lang="en-GB" sz="1600" dirty="0" err="1"/>
              <a:t>stav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200 </a:t>
            </a:r>
            <a:r>
              <a:rPr lang="en-GB" sz="1600" dirty="0" err="1" smtClean="0"/>
              <a:t>hodinách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Nálevníci</a:t>
            </a:r>
            <a:r>
              <a:rPr lang="en-GB" sz="1600" dirty="0"/>
              <a:t> se </a:t>
            </a:r>
            <a:r>
              <a:rPr lang="en-GB" sz="1600" dirty="0" err="1"/>
              <a:t>objevují</a:t>
            </a:r>
            <a:r>
              <a:rPr lang="en-GB" sz="1600" dirty="0"/>
              <a:t> </a:t>
            </a:r>
            <a:r>
              <a:rPr lang="en-GB" sz="1600" dirty="0" err="1"/>
              <a:t>po</a:t>
            </a:r>
            <a:r>
              <a:rPr lang="en-GB" sz="1600" dirty="0"/>
              <a:t> 100 </a:t>
            </a:r>
            <a:r>
              <a:rPr lang="en-GB" sz="1600" dirty="0" err="1"/>
              <a:t>hodinách</a:t>
            </a:r>
            <a:r>
              <a:rPr lang="en-GB" sz="1600" dirty="0"/>
              <a:t>, maximum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smtClean="0"/>
              <a:t>200-300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faktorů</a:t>
            </a:r>
            <a:r>
              <a:rPr lang="en-GB" sz="1600" dirty="0"/>
              <a:t> </a:t>
            </a:r>
            <a:r>
              <a:rPr lang="en-GB" sz="1600" dirty="0" err="1"/>
              <a:t>životního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– </a:t>
            </a:r>
            <a:r>
              <a:rPr lang="en-GB" sz="1600" dirty="0" err="1"/>
              <a:t>teplota</a:t>
            </a:r>
            <a:r>
              <a:rPr lang="en-GB" sz="1600" dirty="0"/>
              <a:t> – </a:t>
            </a:r>
            <a:r>
              <a:rPr lang="en-GB" sz="1600" dirty="0" err="1"/>
              <a:t>vliv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časový</a:t>
            </a:r>
            <a:r>
              <a:rPr lang="en-GB" sz="1600" dirty="0"/>
              <a:t> </a:t>
            </a:r>
            <a:r>
              <a:rPr lang="en-GB" sz="1600" dirty="0" smtClean="0"/>
              <a:t>sled</a:t>
            </a:r>
            <a:endParaRPr lang="cs-CZ" sz="1600" dirty="0" smtClean="0"/>
          </a:p>
          <a:p>
            <a:endParaRPr lang="en-GB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05064"/>
            <a:ext cx="194360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607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332656"/>
            <a:ext cx="7128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Celkový výsledek </a:t>
            </a:r>
            <a:r>
              <a:rPr lang="cs-CZ" sz="1600" dirty="0" smtClean="0"/>
              <a:t>–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degradace </a:t>
            </a:r>
            <a:r>
              <a:rPr lang="cs-CZ" sz="1600" dirty="0"/>
              <a:t>na dusík chudých rostlinných polymerů a jejich nahrazení na dusík bohatou </a:t>
            </a:r>
            <a:r>
              <a:rPr lang="cs-CZ" sz="1600" dirty="0" smtClean="0"/>
              <a:t>mikroflórou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 smtClean="0"/>
              <a:t> </a:t>
            </a:r>
            <a:r>
              <a:rPr lang="cs-CZ" sz="1600" dirty="0"/>
              <a:t>esenciální pro bezobratlé i obratlovce živící se na detritu</a:t>
            </a:r>
          </a:p>
          <a:p>
            <a:endParaRPr lang="cs-CZ" sz="1600" dirty="0"/>
          </a:p>
          <a:p>
            <a:r>
              <a:rPr lang="cs-CZ" sz="1600" dirty="0"/>
              <a:t>Autotrofní – heterotrofní sukcese/posloupnosti - příklady: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Nitrifikace (přeměna amoniaku na nitrát) – inhibována v mnoha klimaxových ekosystémech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nitrifikační populace ustoupí v lesních a lučních půdách blížících se klimaxu – akumulace dusíku ve formě amonného </a:t>
            </a:r>
            <a:r>
              <a:rPr lang="cs-CZ" sz="1600" dirty="0" smtClean="0"/>
              <a:t>iontu důležité </a:t>
            </a:r>
            <a:r>
              <a:rPr lang="cs-CZ" sz="1600" dirty="0"/>
              <a:t>pro rostliny a ne-nitrifikační bakterie – amonný iont se hůře vymývá</a:t>
            </a:r>
          </a:p>
          <a:p>
            <a:endParaRPr lang="cs-CZ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8999"/>
            <a:ext cx="4824536" cy="321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525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Biofilmy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Aktivní</a:t>
            </a:r>
            <a:r>
              <a:rPr lang="en-GB" sz="1600" dirty="0"/>
              <a:t> </a:t>
            </a:r>
            <a:r>
              <a:rPr lang="en-GB" sz="1600" dirty="0" err="1"/>
              <a:t>biologická</a:t>
            </a:r>
            <a:r>
              <a:rPr lang="en-GB" sz="1600" dirty="0"/>
              <a:t> </a:t>
            </a:r>
            <a:r>
              <a:rPr lang="en-GB" sz="1600" dirty="0" err="1"/>
              <a:t>vrstva</a:t>
            </a:r>
            <a:r>
              <a:rPr lang="en-GB" sz="1600" dirty="0"/>
              <a:t> </a:t>
            </a:r>
            <a:r>
              <a:rPr lang="en-GB" sz="1600" dirty="0" err="1"/>
              <a:t>složená</a:t>
            </a:r>
            <a:r>
              <a:rPr lang="en-GB" sz="1600" dirty="0"/>
              <a:t> z  </a:t>
            </a:r>
            <a:r>
              <a:rPr lang="en-GB" sz="1600" dirty="0" err="1"/>
              <a:t>mikroorganismů</a:t>
            </a:r>
            <a:r>
              <a:rPr lang="en-GB" sz="1600" dirty="0"/>
              <a:t> (</a:t>
            </a:r>
            <a:r>
              <a:rPr lang="en-GB" sz="1600" dirty="0" err="1"/>
              <a:t>baktérií,řas</a:t>
            </a:r>
            <a:r>
              <a:rPr lang="en-GB" sz="1600" dirty="0"/>
              <a:t>, hub,</a:t>
            </a:r>
          </a:p>
          <a:p>
            <a:pPr marL="0" indent="0">
              <a:buNone/>
            </a:pPr>
            <a:r>
              <a:rPr lang="en-GB" sz="1600" dirty="0" err="1"/>
              <a:t>mikroprotozoa</a:t>
            </a:r>
            <a:r>
              <a:rPr lang="en-GB" sz="1600" dirty="0"/>
              <a:t>, </a:t>
            </a:r>
            <a:r>
              <a:rPr lang="en-GB" sz="1600" dirty="0" err="1"/>
              <a:t>metazoa</a:t>
            </a:r>
            <a:r>
              <a:rPr lang="en-GB" sz="1600" dirty="0"/>
              <a:t>) a 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extracelulárních</a:t>
            </a:r>
            <a:r>
              <a:rPr lang="en-GB" sz="1600" dirty="0"/>
              <a:t> </a:t>
            </a:r>
            <a:r>
              <a:rPr lang="en-GB" sz="1600" dirty="0" err="1"/>
              <a:t>polymerních</a:t>
            </a:r>
            <a:r>
              <a:rPr lang="en-GB" sz="1600" dirty="0"/>
              <a:t> </a:t>
            </a:r>
            <a:r>
              <a:rPr lang="en-GB" sz="1600" dirty="0" err="1"/>
              <a:t>produktů</a:t>
            </a:r>
            <a:r>
              <a:rPr lang="en-GB" sz="1600" dirty="0"/>
              <a:t>,</a:t>
            </a:r>
          </a:p>
          <a:p>
            <a:pPr marL="0" indent="0">
              <a:buNone/>
            </a:pPr>
            <a:r>
              <a:rPr lang="en-GB" sz="1600" dirty="0" err="1"/>
              <a:t>která</a:t>
            </a:r>
            <a:r>
              <a:rPr lang="en-GB" sz="1600" dirty="0"/>
              <a:t> je </a:t>
            </a:r>
            <a:r>
              <a:rPr lang="en-GB" sz="1600" dirty="0" err="1"/>
              <a:t>přichycena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</a:t>
            </a:r>
            <a:r>
              <a:rPr lang="en-GB" sz="1600" dirty="0"/>
              <a:t> </a:t>
            </a:r>
            <a:r>
              <a:rPr lang="en-GB" sz="1600" dirty="0" err="1"/>
              <a:t>nejrůznějších</a:t>
            </a:r>
            <a:r>
              <a:rPr lang="en-GB" sz="1600" dirty="0"/>
              <a:t> </a:t>
            </a:r>
            <a:r>
              <a:rPr lang="en-GB" sz="1600" dirty="0" err="1"/>
              <a:t>podkladů</a:t>
            </a:r>
            <a:r>
              <a:rPr lang="en-GB" sz="1600" dirty="0"/>
              <a:t>, </a:t>
            </a:r>
            <a:r>
              <a:rPr lang="en-GB" sz="1600" dirty="0" err="1"/>
              <a:t>které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či</a:t>
            </a: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jsou</a:t>
            </a:r>
            <a:r>
              <a:rPr lang="en-GB" sz="1600" dirty="0"/>
              <a:t> v </a:t>
            </a:r>
            <a:r>
              <a:rPr lang="en-GB" sz="1600" dirty="0" err="1"/>
              <a:t>kontaktu</a:t>
            </a:r>
            <a:r>
              <a:rPr lang="en-GB" sz="1600" dirty="0"/>
              <a:t> s </a:t>
            </a:r>
            <a:r>
              <a:rPr lang="en-GB" sz="1600" dirty="0" err="1" smtClean="0"/>
              <a:t>vodou</a:t>
            </a:r>
            <a:r>
              <a:rPr lang="cs-CZ" sz="1600" dirty="0" smtClean="0"/>
              <a:t>…</a:t>
            </a:r>
            <a:endParaRPr lang="en-GB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04864"/>
            <a:ext cx="5387628" cy="427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491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305037"/>
            <a:ext cx="885698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kolonizací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– </a:t>
            </a:r>
            <a:r>
              <a:rPr lang="en-GB" sz="1600" dirty="0" err="1"/>
              <a:t>po</a:t>
            </a:r>
            <a:r>
              <a:rPr lang="en-GB" sz="1600" dirty="0"/>
              <a:t> </a:t>
            </a:r>
            <a:r>
              <a:rPr lang="en-GB" sz="1600" dirty="0" err="1"/>
              <a:t>ponoření</a:t>
            </a:r>
            <a:r>
              <a:rPr lang="en-GB" sz="1600" dirty="0"/>
              <a:t> </a:t>
            </a:r>
            <a:r>
              <a:rPr lang="en-GB" sz="1600" dirty="0" err="1"/>
              <a:t>čistého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do </a:t>
            </a:r>
            <a:r>
              <a:rPr lang="en-GB" sz="1600" dirty="0" err="1" smtClean="0"/>
              <a:t>přirozených</a:t>
            </a:r>
            <a:r>
              <a:rPr lang="cs-CZ" sz="1600" dirty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 </a:t>
            </a:r>
            <a:r>
              <a:rPr lang="en-GB" sz="1600" dirty="0" err="1"/>
              <a:t>začíná</a:t>
            </a:r>
            <a:r>
              <a:rPr lang="en-GB" sz="1600" dirty="0"/>
              <a:t> </a:t>
            </a:r>
            <a:r>
              <a:rPr lang="en-GB" sz="1600" dirty="0" err="1"/>
              <a:t>sekvence</a:t>
            </a:r>
            <a:r>
              <a:rPr lang="en-GB" sz="1600" dirty="0"/>
              <a:t> </a:t>
            </a:r>
            <a:r>
              <a:rPr lang="en-GB" sz="1600" dirty="0" err="1"/>
              <a:t>znečišťování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</a:t>
            </a:r>
            <a:r>
              <a:rPr lang="en-GB" sz="1600" dirty="0" err="1"/>
              <a:t>mající</a:t>
            </a:r>
            <a:r>
              <a:rPr lang="en-GB" sz="1600" dirty="0"/>
              <a:t> </a:t>
            </a:r>
            <a:r>
              <a:rPr lang="en-GB" sz="1600" dirty="0" err="1"/>
              <a:t>za</a:t>
            </a:r>
            <a:r>
              <a:rPr lang="en-GB" sz="1600" dirty="0"/>
              <a:t> </a:t>
            </a:r>
            <a:r>
              <a:rPr lang="en-GB" sz="1600" dirty="0" err="1" smtClean="0"/>
              <a:t>následek</a:t>
            </a:r>
            <a:r>
              <a:rPr lang="cs-CZ" sz="1600" dirty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/</a:t>
            </a:r>
            <a:r>
              <a:rPr lang="en-GB" sz="1600" dirty="0" err="1" smtClean="0"/>
              <a:t>posloupnost</a:t>
            </a:r>
            <a:r>
              <a:rPr lang="en-GB" sz="1600" dirty="0" smtClean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dominujících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povrchu</a:t>
            </a:r>
            <a:r>
              <a:rPr lang="en-GB" sz="1600" dirty="0"/>
              <a:t> v </a:t>
            </a:r>
            <a:r>
              <a:rPr lang="en-GB" sz="1600" dirty="0" err="1"/>
              <a:t>různém</a:t>
            </a:r>
            <a:r>
              <a:rPr lang="en-GB" sz="1600" dirty="0"/>
              <a:t> </a:t>
            </a:r>
            <a:r>
              <a:rPr lang="en-GB" sz="1600" dirty="0" err="1" smtClean="0"/>
              <a:t>čase</a:t>
            </a:r>
            <a:endParaRPr lang="en-GB" sz="1600" dirty="0"/>
          </a:p>
          <a:p>
            <a:r>
              <a:rPr lang="en-GB" sz="1600" dirty="0" err="1"/>
              <a:t>Proces</a:t>
            </a:r>
            <a:r>
              <a:rPr lang="en-GB" sz="1600" dirty="0"/>
              <a:t> – </a:t>
            </a:r>
            <a:r>
              <a:rPr lang="en-GB" sz="1600" b="1" dirty="0"/>
              <a:t>„</a:t>
            </a:r>
            <a:r>
              <a:rPr lang="en-GB" sz="1600" b="1" dirty="0" err="1"/>
              <a:t>epibiosis</a:t>
            </a:r>
            <a:r>
              <a:rPr lang="en-GB" sz="1600" b="1" dirty="0"/>
              <a:t>“ </a:t>
            </a:r>
            <a:r>
              <a:rPr lang="en-GB" sz="1600" dirty="0"/>
              <a:t>- </a:t>
            </a:r>
            <a:r>
              <a:rPr lang="en-GB" sz="1600" dirty="0" err="1"/>
              <a:t>původní</a:t>
            </a:r>
            <a:r>
              <a:rPr lang="en-GB" sz="1600" dirty="0"/>
              <a:t> </a:t>
            </a:r>
            <a:r>
              <a:rPr lang="en-GB" sz="1600" dirty="0" err="1"/>
              <a:t>kolonizátoři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nahrazeni</a:t>
            </a:r>
            <a:r>
              <a:rPr lang="en-GB" sz="1600" dirty="0"/>
              <a:t> </a:t>
            </a:r>
            <a:r>
              <a:rPr lang="en-GB" sz="1600" dirty="0" err="1"/>
              <a:t>dříve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evolučně</a:t>
            </a:r>
            <a:r>
              <a:rPr lang="en-GB" sz="1600" dirty="0"/>
              <a:t> </a:t>
            </a:r>
            <a:r>
              <a:rPr lang="en-GB" sz="1600" dirty="0" err="1"/>
              <a:t>definovanými</a:t>
            </a:r>
            <a:r>
              <a:rPr lang="en-GB" sz="1600" dirty="0"/>
              <a:t> </a:t>
            </a:r>
            <a:r>
              <a:rPr lang="en-GB" sz="1600" dirty="0" err="1"/>
              <a:t>požadavky</a:t>
            </a:r>
            <a:r>
              <a:rPr lang="en-GB" sz="1600" dirty="0"/>
              <a:t> se </a:t>
            </a:r>
            <a:r>
              <a:rPr lang="en-GB" sz="1600" dirty="0" err="1"/>
              <a:t>zapojí</a:t>
            </a:r>
            <a:r>
              <a:rPr lang="en-GB" sz="1600" dirty="0"/>
              <a:t> do </a:t>
            </a:r>
            <a:r>
              <a:rPr lang="en-GB" sz="1600" dirty="0" err="1" smtClean="0"/>
              <a:t>povrchových</a:t>
            </a:r>
            <a:r>
              <a:rPr lang="cs-CZ" sz="1600" dirty="0"/>
              <a:t> </a:t>
            </a:r>
            <a:r>
              <a:rPr lang="en-GB" sz="1600" dirty="0" err="1" smtClean="0"/>
              <a:t>konsorcií</a:t>
            </a:r>
            <a:r>
              <a:rPr lang="en-GB" sz="1600" dirty="0" smtClean="0"/>
              <a:t> </a:t>
            </a:r>
            <a:r>
              <a:rPr lang="en-GB" sz="1600" dirty="0"/>
              <a:t>(Wahl 1989)</a:t>
            </a:r>
          </a:p>
          <a:p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dvěma</a:t>
            </a:r>
            <a:r>
              <a:rPr lang="en-GB" sz="1600" dirty="0"/>
              <a:t> </a:t>
            </a:r>
            <a:r>
              <a:rPr lang="en-GB" sz="1600" dirty="0" err="1"/>
              <a:t>organismy</a:t>
            </a:r>
            <a:r>
              <a:rPr lang="en-GB" sz="1600" dirty="0"/>
              <a:t>, </a:t>
            </a:r>
            <a:r>
              <a:rPr lang="en-GB" sz="1600" dirty="0" err="1"/>
              <a:t>kdy</a:t>
            </a:r>
            <a:r>
              <a:rPr lang="en-GB" sz="1600" dirty="0"/>
              <a:t> </a:t>
            </a:r>
            <a:r>
              <a:rPr lang="en-GB" sz="1600" dirty="0" err="1"/>
              <a:t>jeden</a:t>
            </a:r>
            <a:r>
              <a:rPr lang="en-GB" sz="1600" dirty="0"/>
              <a:t> </a:t>
            </a:r>
            <a:r>
              <a:rPr lang="en-GB" sz="1600" dirty="0" err="1"/>
              <a:t>roste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druhém</a:t>
            </a:r>
            <a:r>
              <a:rPr lang="en-GB" sz="1600" dirty="0"/>
              <a:t>, ale </a:t>
            </a:r>
            <a:r>
              <a:rPr lang="en-GB" sz="1600" dirty="0" err="1" smtClean="0"/>
              <a:t>neparazituje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/>
              <a:t>něm</a:t>
            </a:r>
            <a:endParaRPr lang="en-GB" sz="1600" dirty="0"/>
          </a:p>
          <a:p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/>
              <a:t>je </a:t>
            </a:r>
            <a:r>
              <a:rPr lang="en-GB" sz="1600" dirty="0" err="1"/>
              <a:t>založena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sekvenci</a:t>
            </a:r>
            <a:r>
              <a:rPr lang="en-GB" sz="1600" dirty="0"/>
              <a:t> </a:t>
            </a:r>
            <a:r>
              <a:rPr lang="en-GB" sz="1600" dirty="0" err="1"/>
              <a:t>fyzikálních</a:t>
            </a:r>
            <a:r>
              <a:rPr lang="en-GB" sz="1600" dirty="0"/>
              <a:t> a </a:t>
            </a:r>
            <a:r>
              <a:rPr lang="en-GB" sz="1600" dirty="0" err="1"/>
              <a:t>biologických</a:t>
            </a:r>
            <a:r>
              <a:rPr lang="en-GB" sz="1600" dirty="0"/>
              <a:t> </a:t>
            </a:r>
            <a:r>
              <a:rPr lang="en-GB" sz="1600" dirty="0" err="1" smtClean="0"/>
              <a:t>událostí</a:t>
            </a:r>
            <a:r>
              <a:rPr lang="cs-CZ" sz="1600" dirty="0"/>
              <a:t> </a:t>
            </a:r>
            <a:r>
              <a:rPr lang="en-GB" sz="1600" dirty="0" err="1" smtClean="0"/>
              <a:t>začínajících</a:t>
            </a:r>
            <a:r>
              <a:rPr lang="en-GB" sz="1600" dirty="0" smtClean="0"/>
              <a:t> </a:t>
            </a:r>
            <a:r>
              <a:rPr lang="en-GB" sz="1600" dirty="0"/>
              <a:t>s </a:t>
            </a:r>
            <a:r>
              <a:rPr lang="en-GB" sz="1600" dirty="0" err="1"/>
              <a:t>adsorpcí</a:t>
            </a:r>
            <a:r>
              <a:rPr lang="en-GB" sz="1600" dirty="0"/>
              <a:t> </a:t>
            </a:r>
            <a:r>
              <a:rPr lang="en-GB" sz="1600" dirty="0" err="1"/>
              <a:t>organického</a:t>
            </a:r>
            <a:r>
              <a:rPr lang="en-GB" sz="1600" dirty="0"/>
              <a:t> </a:t>
            </a:r>
            <a:r>
              <a:rPr lang="en-GB" sz="1600" dirty="0" err="1"/>
              <a:t>filmu</a:t>
            </a:r>
            <a:r>
              <a:rPr lang="en-GB" sz="1600" dirty="0"/>
              <a:t> </a:t>
            </a:r>
            <a:r>
              <a:rPr lang="en-GB" sz="1600" dirty="0" err="1"/>
              <a:t>těsně</a:t>
            </a:r>
            <a:r>
              <a:rPr lang="en-GB" sz="1600" dirty="0"/>
              <a:t> </a:t>
            </a:r>
            <a:r>
              <a:rPr lang="en-GB" sz="1600" dirty="0" err="1"/>
              <a:t>následovanou</a:t>
            </a:r>
            <a:r>
              <a:rPr lang="en-GB" sz="1600" dirty="0"/>
              <a:t> </a:t>
            </a:r>
            <a:r>
              <a:rPr lang="en-GB" sz="1600" dirty="0" err="1" smtClean="0"/>
              <a:t>povrchovou</a:t>
            </a:r>
            <a:r>
              <a:rPr lang="cs-CZ" sz="1600" dirty="0"/>
              <a:t> </a:t>
            </a:r>
            <a:r>
              <a:rPr lang="en-GB" sz="1600" dirty="0" err="1" smtClean="0"/>
              <a:t>kolonizací</a:t>
            </a:r>
            <a:r>
              <a:rPr lang="en-GB" sz="1600" dirty="0" smtClean="0"/>
              <a:t> </a:t>
            </a:r>
            <a:r>
              <a:rPr lang="en-GB" sz="1600" dirty="0" err="1"/>
              <a:t>bakteriálními</a:t>
            </a:r>
            <a:r>
              <a:rPr lang="en-GB" sz="1600" dirty="0"/>
              <a:t> </a:t>
            </a:r>
            <a:r>
              <a:rPr lang="en-GB" sz="1600" dirty="0" err="1" smtClean="0"/>
              <a:t>druhy</a:t>
            </a:r>
            <a:endParaRPr lang="en-GB" sz="16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5344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59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712968" cy="4525963"/>
          </a:xfrm>
        </p:spPr>
        <p:txBody>
          <a:bodyPr>
            <a:noAutofit/>
          </a:bodyPr>
          <a:lstStyle/>
          <a:p>
            <a:r>
              <a:rPr lang="en-GB" sz="1600" dirty="0" err="1"/>
              <a:t>Nejprve</a:t>
            </a:r>
            <a:r>
              <a:rPr lang="en-GB" sz="1600" dirty="0"/>
              <a:t> 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organických</a:t>
            </a:r>
            <a:r>
              <a:rPr lang="en-GB" sz="1600" dirty="0"/>
              <a:t> </a:t>
            </a:r>
            <a:r>
              <a:rPr lang="en-GB" sz="1600" dirty="0" err="1"/>
              <a:t>molekul</a:t>
            </a:r>
            <a:r>
              <a:rPr lang="en-GB" sz="1600" dirty="0"/>
              <a:t> – </a:t>
            </a:r>
            <a:r>
              <a:rPr lang="en-GB" sz="1600" dirty="0" err="1"/>
              <a:t>makromolekulární</a:t>
            </a:r>
            <a:r>
              <a:rPr lang="en-GB" sz="1600" dirty="0"/>
              <a:t> </a:t>
            </a:r>
            <a:r>
              <a:rPr lang="en-GB" sz="1600" dirty="0" err="1"/>
              <a:t>upravující</a:t>
            </a:r>
            <a:r>
              <a:rPr lang="en-GB" sz="1600" dirty="0"/>
              <a:t> (</a:t>
            </a:r>
            <a:r>
              <a:rPr lang="en-GB" sz="1600" dirty="0" smtClean="0"/>
              <a:t>conditioning)</a:t>
            </a:r>
            <a:r>
              <a:rPr lang="cs-CZ" sz="1600" dirty="0" smtClean="0"/>
              <a:t> </a:t>
            </a:r>
            <a:r>
              <a:rPr lang="en-GB" sz="1600" dirty="0" smtClean="0"/>
              <a:t>film </a:t>
            </a:r>
            <a:r>
              <a:rPr lang="en-GB" sz="1600" dirty="0"/>
              <a:t>(</a:t>
            </a:r>
            <a:r>
              <a:rPr lang="en-GB" sz="1600" dirty="0" err="1"/>
              <a:t>minuty</a:t>
            </a:r>
            <a:r>
              <a:rPr lang="en-GB" sz="1600" dirty="0"/>
              <a:t>)</a:t>
            </a:r>
          </a:p>
          <a:p>
            <a:r>
              <a:rPr lang="en-GB" sz="1600" dirty="0" err="1"/>
              <a:t>Rychlá</a:t>
            </a:r>
            <a:r>
              <a:rPr lang="en-GB" sz="1600" dirty="0"/>
              <a:t> 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(</a:t>
            </a:r>
            <a:r>
              <a:rPr lang="en-GB" sz="1600" dirty="0" err="1"/>
              <a:t>během</a:t>
            </a:r>
            <a:r>
              <a:rPr lang="en-GB" sz="1600" dirty="0"/>
              <a:t> 24 </a:t>
            </a:r>
            <a:r>
              <a:rPr lang="en-GB" sz="1600" dirty="0" err="1"/>
              <a:t>hodin</a:t>
            </a:r>
            <a:r>
              <a:rPr lang="en-GB" sz="1600" dirty="0"/>
              <a:t>) – </a:t>
            </a:r>
            <a:r>
              <a:rPr lang="en-GB" sz="1600" dirty="0" err="1"/>
              <a:t>význam</a:t>
            </a:r>
            <a:r>
              <a:rPr lang="en-GB" sz="1600" dirty="0"/>
              <a:t> </a:t>
            </a:r>
            <a:r>
              <a:rPr lang="en-GB" sz="1600" b="1" dirty="0"/>
              <a:t>motility </a:t>
            </a:r>
            <a:r>
              <a:rPr lang="en-GB" sz="1600" dirty="0" err="1"/>
              <a:t>bakterií</a:t>
            </a:r>
            <a:endParaRPr lang="en-GB" sz="1600" dirty="0"/>
          </a:p>
          <a:p>
            <a:r>
              <a:rPr lang="en-GB" sz="1600" dirty="0" err="1"/>
              <a:t>První</a:t>
            </a:r>
            <a:r>
              <a:rPr lang="en-GB" sz="1600" dirty="0"/>
              <a:t> </a:t>
            </a:r>
            <a:r>
              <a:rPr lang="en-GB" sz="1600" dirty="0" err="1"/>
              <a:t>kolonizátoři</a:t>
            </a:r>
            <a:r>
              <a:rPr lang="en-GB" sz="1600" dirty="0"/>
              <a:t> </a:t>
            </a:r>
            <a:r>
              <a:rPr lang="en-GB" sz="1600" dirty="0" err="1"/>
              <a:t>mohou</a:t>
            </a:r>
            <a:r>
              <a:rPr lang="en-GB" sz="1600" dirty="0"/>
              <a:t> </a:t>
            </a:r>
            <a:r>
              <a:rPr lang="en-GB" sz="1600" dirty="0" err="1"/>
              <a:t>být</a:t>
            </a:r>
            <a:r>
              <a:rPr lang="en-GB" sz="1600" dirty="0"/>
              <a:t> </a:t>
            </a:r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výhodě</a:t>
            </a:r>
            <a:r>
              <a:rPr lang="en-GB" sz="1600" dirty="0"/>
              <a:t> (</a:t>
            </a:r>
            <a:r>
              <a:rPr lang="en-GB" sz="1600" dirty="0" err="1"/>
              <a:t>jejich</a:t>
            </a:r>
            <a:r>
              <a:rPr lang="en-GB" sz="1600" dirty="0"/>
              <a:t> </a:t>
            </a:r>
            <a:r>
              <a:rPr lang="en-GB" sz="1600" dirty="0" err="1"/>
              <a:t>umístění</a:t>
            </a:r>
            <a:r>
              <a:rPr lang="en-GB" sz="1600" dirty="0"/>
              <a:t> a </a:t>
            </a:r>
            <a:r>
              <a:rPr lang="en-GB" sz="1600" dirty="0" err="1"/>
              <a:t>využití</a:t>
            </a:r>
            <a:r>
              <a:rPr lang="en-GB" sz="1600" dirty="0"/>
              <a:t> </a:t>
            </a:r>
            <a:r>
              <a:rPr lang="en-GB" sz="1600" dirty="0" err="1"/>
              <a:t>adsorbovaných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)</a:t>
            </a:r>
          </a:p>
          <a:p>
            <a:r>
              <a:rPr lang="en-GB" sz="1600" dirty="0" err="1"/>
              <a:t>Povrch</a:t>
            </a:r>
            <a:r>
              <a:rPr lang="en-GB" sz="1600" dirty="0"/>
              <a:t> je </a:t>
            </a:r>
            <a:r>
              <a:rPr lang="en-GB" sz="1600" dirty="0" err="1"/>
              <a:t>heterogenní</a:t>
            </a:r>
            <a:r>
              <a:rPr lang="en-GB" sz="1600" dirty="0"/>
              <a:t> </a:t>
            </a:r>
            <a:r>
              <a:rPr lang="en-GB" sz="1600" dirty="0" err="1"/>
              <a:t>zde</a:t>
            </a:r>
            <a:r>
              <a:rPr lang="en-GB" sz="1600" dirty="0"/>
              <a:t> </a:t>
            </a:r>
            <a:r>
              <a:rPr lang="en-GB" sz="1600" dirty="0" err="1"/>
              <a:t>kompetice</a:t>
            </a:r>
            <a:r>
              <a:rPr lang="en-GB" sz="1600" dirty="0"/>
              <a:t> o </a:t>
            </a:r>
            <a:r>
              <a:rPr lang="en-GB" sz="1600" dirty="0" err="1"/>
              <a:t>oblíbená</a:t>
            </a:r>
            <a:r>
              <a:rPr lang="en-GB" sz="1600" dirty="0"/>
              <a:t> </a:t>
            </a:r>
            <a:r>
              <a:rPr lang="en-GB" sz="1600" dirty="0" err="1"/>
              <a:t>mikromísta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když</a:t>
            </a:r>
            <a:r>
              <a:rPr lang="en-GB" sz="1600" dirty="0"/>
              <a:t> </a:t>
            </a:r>
            <a:r>
              <a:rPr lang="en-GB" sz="1600" dirty="0" err="1"/>
              <a:t>celý</a:t>
            </a:r>
            <a:r>
              <a:rPr lang="en-GB" sz="1600" dirty="0"/>
              <a:t> </a:t>
            </a:r>
            <a:r>
              <a:rPr lang="en-GB" sz="1600" dirty="0" err="1" smtClean="0"/>
              <a:t>povrch</a:t>
            </a:r>
            <a:r>
              <a:rPr lang="cs-CZ" sz="1600" dirty="0"/>
              <a:t> </a:t>
            </a:r>
            <a:r>
              <a:rPr lang="en-GB" sz="1600" dirty="0" err="1" smtClean="0"/>
              <a:t>zdaleka</a:t>
            </a:r>
            <a:r>
              <a:rPr lang="en-GB" sz="1600" dirty="0" smtClean="0"/>
              <a:t> </a:t>
            </a:r>
            <a:r>
              <a:rPr lang="en-GB" sz="1600" dirty="0" err="1" smtClean="0"/>
              <a:t>neobsazen</a:t>
            </a:r>
            <a:endParaRPr lang="en-GB" sz="1600" dirty="0"/>
          </a:p>
          <a:p>
            <a:r>
              <a:rPr lang="en-GB" sz="1600" dirty="0" err="1"/>
              <a:t>Vytváření</a:t>
            </a:r>
            <a:r>
              <a:rPr lang="en-GB" sz="1600" dirty="0"/>
              <a:t> </a:t>
            </a:r>
            <a:r>
              <a:rPr lang="en-GB" sz="1600" dirty="0" err="1"/>
              <a:t>mikrokolonií</a:t>
            </a:r>
            <a:r>
              <a:rPr lang="en-GB" sz="1600" dirty="0"/>
              <a:t> a </a:t>
            </a:r>
            <a:r>
              <a:rPr lang="en-GB" sz="1600" dirty="0" err="1"/>
              <a:t>buněčných</a:t>
            </a:r>
            <a:r>
              <a:rPr lang="en-GB" sz="1600" dirty="0"/>
              <a:t> </a:t>
            </a:r>
            <a:r>
              <a:rPr lang="en-GB" sz="1600" dirty="0" err="1"/>
              <a:t>agregátů</a:t>
            </a:r>
            <a:r>
              <a:rPr lang="en-GB" sz="1600" dirty="0"/>
              <a:t>, </a:t>
            </a:r>
            <a:r>
              <a:rPr lang="en-GB" sz="1600" dirty="0" err="1"/>
              <a:t>postupně</a:t>
            </a:r>
            <a:r>
              <a:rPr lang="en-GB" sz="1600" dirty="0"/>
              <a:t> </a:t>
            </a:r>
            <a:r>
              <a:rPr lang="en-GB" sz="1600" dirty="0" err="1"/>
              <a:t>silné</a:t>
            </a:r>
            <a:r>
              <a:rPr lang="en-GB" sz="1600" dirty="0"/>
              <a:t> </a:t>
            </a: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 smtClean="0"/>
              <a:t>bakterií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b="1" dirty="0" err="1"/>
              <a:t>Přeplnění</a:t>
            </a:r>
            <a:r>
              <a:rPr lang="en-GB" sz="1600" b="1" dirty="0"/>
              <a:t> </a:t>
            </a:r>
            <a:r>
              <a:rPr lang="en-GB" sz="1600" b="1" dirty="0" err="1"/>
              <a:t>povrchu</a:t>
            </a:r>
            <a:r>
              <a:rPr lang="en-GB" sz="1600" b="1" dirty="0"/>
              <a:t> </a:t>
            </a:r>
            <a:r>
              <a:rPr lang="en-GB" sz="1600" dirty="0"/>
              <a:t>– </a:t>
            </a:r>
            <a:r>
              <a:rPr lang="en-GB" sz="1600" dirty="0" err="1"/>
              <a:t>vyčerpání</a:t>
            </a:r>
            <a:r>
              <a:rPr lang="en-GB" sz="1600" dirty="0"/>
              <a:t> </a:t>
            </a:r>
            <a:r>
              <a:rPr lang="en-GB" sz="1600" dirty="0" err="1"/>
              <a:t>živin</a:t>
            </a:r>
            <a:r>
              <a:rPr lang="en-GB" sz="1600" dirty="0"/>
              <a:t> – </a:t>
            </a:r>
            <a:r>
              <a:rPr lang="en-GB" sz="1600" dirty="0" err="1"/>
              <a:t>zastavení</a:t>
            </a:r>
            <a:r>
              <a:rPr lang="en-GB" sz="1600" dirty="0"/>
              <a:t> </a:t>
            </a:r>
            <a:r>
              <a:rPr lang="en-GB" sz="1600" dirty="0" err="1" smtClean="0"/>
              <a:t>růstu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/>
              <a:t>indukce</a:t>
            </a:r>
            <a:r>
              <a:rPr lang="en-GB" sz="1600" dirty="0"/>
              <a:t> „starvation-survival phase“</a:t>
            </a:r>
          </a:p>
          <a:p>
            <a:r>
              <a:rPr lang="en-GB" sz="1600" dirty="0" err="1"/>
              <a:t>Zároveň</a:t>
            </a:r>
            <a:r>
              <a:rPr lang="en-GB" sz="1600" dirty="0"/>
              <a:t> se </a:t>
            </a:r>
            <a:r>
              <a:rPr lang="en-GB" sz="1600" dirty="0" err="1"/>
              <a:t>objevují</a:t>
            </a:r>
            <a:r>
              <a:rPr lang="en-GB" sz="1600" dirty="0"/>
              <a:t> </a:t>
            </a:r>
            <a:r>
              <a:rPr lang="en-GB" sz="1600" dirty="0" err="1"/>
              <a:t>améby</a:t>
            </a:r>
            <a:r>
              <a:rPr lang="en-GB" sz="1600" dirty="0"/>
              <a:t>, </a:t>
            </a:r>
            <a:r>
              <a:rPr lang="en-GB" sz="1600" dirty="0" err="1"/>
              <a:t>bičíkovci</a:t>
            </a:r>
            <a:r>
              <a:rPr lang="en-GB" sz="1600" dirty="0"/>
              <a:t>, </a:t>
            </a:r>
            <a:r>
              <a:rPr lang="en-GB" sz="1600" dirty="0" err="1"/>
              <a:t>nálevníci</a:t>
            </a:r>
            <a:r>
              <a:rPr lang="en-GB" sz="1600" dirty="0"/>
              <a:t>, </a:t>
            </a:r>
            <a:r>
              <a:rPr lang="en-GB" sz="1600" dirty="0" err="1"/>
              <a:t>rozsivky</a:t>
            </a:r>
            <a:r>
              <a:rPr lang="en-GB" sz="1600" dirty="0"/>
              <a:t> a </a:t>
            </a:r>
            <a:r>
              <a:rPr lang="en-GB" sz="1600" dirty="0" err="1"/>
              <a:t>larvy</a:t>
            </a:r>
            <a:r>
              <a:rPr lang="en-GB" sz="1600" dirty="0"/>
              <a:t> - </a:t>
            </a:r>
            <a:r>
              <a:rPr lang="en-GB" sz="1600" dirty="0" err="1"/>
              <a:t>kolonizují</a:t>
            </a:r>
            <a:r>
              <a:rPr lang="en-GB" sz="1600" dirty="0"/>
              <a:t> </a:t>
            </a:r>
            <a:r>
              <a:rPr lang="en-GB" sz="1600" dirty="0" err="1" smtClean="0"/>
              <a:t>povrch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/>
              <a:t>řádu</a:t>
            </a:r>
            <a:r>
              <a:rPr lang="en-GB" sz="1600" dirty="0"/>
              <a:t> </a:t>
            </a:r>
            <a:r>
              <a:rPr lang="en-GB" sz="1600" dirty="0" err="1"/>
              <a:t>dní</a:t>
            </a:r>
            <a:r>
              <a:rPr lang="en-GB" sz="1600" dirty="0"/>
              <a:t> (</a:t>
            </a:r>
            <a:r>
              <a:rPr lang="en-GB" sz="1600" dirty="0" err="1"/>
              <a:t>eukaryota</a:t>
            </a:r>
            <a:r>
              <a:rPr lang="en-GB" sz="1600" dirty="0"/>
              <a:t> a </a:t>
            </a:r>
            <a:r>
              <a:rPr lang="en-GB" sz="1600" dirty="0" err="1"/>
              <a:t>rozsivky</a:t>
            </a:r>
            <a:r>
              <a:rPr lang="en-GB" sz="1600" dirty="0"/>
              <a:t>) </a:t>
            </a:r>
            <a:r>
              <a:rPr lang="en-GB" sz="1600" dirty="0" err="1"/>
              <a:t>nebo</a:t>
            </a:r>
            <a:r>
              <a:rPr lang="en-GB" sz="1600" dirty="0"/>
              <a:t> </a:t>
            </a:r>
            <a:r>
              <a:rPr lang="en-GB" sz="1600" dirty="0" err="1"/>
              <a:t>týdnů</a:t>
            </a:r>
            <a:r>
              <a:rPr lang="en-GB" sz="1600" dirty="0"/>
              <a:t> (</a:t>
            </a:r>
            <a:r>
              <a:rPr lang="en-GB" sz="1600" dirty="0" err="1"/>
              <a:t>larvy</a:t>
            </a:r>
            <a:r>
              <a:rPr lang="en-GB" sz="1600" dirty="0"/>
              <a:t>, </a:t>
            </a:r>
            <a:r>
              <a:rPr lang="en-GB" sz="1600" dirty="0" err="1"/>
              <a:t>depozice</a:t>
            </a:r>
            <a:r>
              <a:rPr lang="en-GB" sz="1600" dirty="0"/>
              <a:t> </a:t>
            </a:r>
            <a:r>
              <a:rPr lang="en-GB" sz="1600" dirty="0" err="1"/>
              <a:t>spor</a:t>
            </a:r>
            <a:r>
              <a:rPr lang="en-GB" sz="1600" dirty="0"/>
              <a:t>)</a:t>
            </a:r>
          </a:p>
          <a:p>
            <a:r>
              <a:rPr lang="en-GB" sz="1600" dirty="0" err="1"/>
              <a:t>Častými</a:t>
            </a:r>
            <a:r>
              <a:rPr lang="en-GB" sz="1600" dirty="0"/>
              <a:t> </a:t>
            </a:r>
            <a:r>
              <a:rPr lang="en-GB" sz="1600" dirty="0" err="1"/>
              <a:t>prvními</a:t>
            </a:r>
            <a:r>
              <a:rPr lang="en-GB" sz="1600" dirty="0"/>
              <a:t> </a:t>
            </a:r>
            <a:r>
              <a:rPr lang="en-GB" sz="1600" dirty="0" err="1"/>
              <a:t>kolonizátory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tyčinkovité</a:t>
            </a:r>
            <a:r>
              <a:rPr lang="en-GB" sz="1600" dirty="0"/>
              <a:t> </a:t>
            </a:r>
            <a:r>
              <a:rPr lang="en-GB" sz="1600" dirty="0" err="1"/>
              <a:t>bakterie</a:t>
            </a:r>
            <a:r>
              <a:rPr lang="en-GB" sz="1600" dirty="0"/>
              <a:t> </a:t>
            </a:r>
            <a:r>
              <a:rPr lang="en-GB" sz="1600" dirty="0" err="1"/>
              <a:t>následované</a:t>
            </a:r>
            <a:r>
              <a:rPr lang="en-GB" sz="1600" dirty="0"/>
              <a:t> </a:t>
            </a:r>
            <a:r>
              <a:rPr lang="en-GB" sz="1600" dirty="0" err="1" smtClean="0"/>
              <a:t>stopkatými</a:t>
            </a:r>
            <a:r>
              <a:rPr lang="cs-CZ" sz="1600" dirty="0"/>
              <a:t> </a:t>
            </a:r>
            <a:r>
              <a:rPr lang="en-GB" sz="1600" dirty="0" err="1" smtClean="0"/>
              <a:t>bakteriemi</a:t>
            </a:r>
            <a:r>
              <a:rPr lang="en-GB" sz="1600" dirty="0" smtClean="0"/>
              <a:t> </a:t>
            </a:r>
            <a:r>
              <a:rPr lang="en-GB" sz="1600" dirty="0" err="1"/>
              <a:t>jako</a:t>
            </a:r>
            <a:r>
              <a:rPr lang="en-GB" sz="1600" dirty="0"/>
              <a:t> je </a:t>
            </a:r>
            <a:r>
              <a:rPr lang="en-GB" sz="1600" i="1" dirty="0" err="1"/>
              <a:t>Caulobacter</a:t>
            </a:r>
            <a:endParaRPr lang="en-GB" sz="1600" i="1" dirty="0"/>
          </a:p>
          <a:p>
            <a:r>
              <a:rPr lang="en-GB" sz="1600" dirty="0" err="1"/>
              <a:t>Ve</a:t>
            </a:r>
            <a:r>
              <a:rPr lang="en-GB" sz="1600" dirty="0"/>
              <a:t> </a:t>
            </a:r>
            <a:r>
              <a:rPr lang="en-GB" sz="1600" dirty="0" err="1"/>
              <a:t>vodním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následuje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/>
              <a:t>vláknitými</a:t>
            </a:r>
            <a:r>
              <a:rPr lang="en-GB" sz="1600" dirty="0"/>
              <a:t> </a:t>
            </a:r>
            <a:r>
              <a:rPr lang="en-GB" sz="1600" dirty="0" err="1"/>
              <a:t>řasami</a:t>
            </a:r>
            <a:r>
              <a:rPr lang="en-GB" sz="1600" dirty="0"/>
              <a:t>, </a:t>
            </a:r>
            <a:r>
              <a:rPr lang="en-GB" sz="1600" dirty="0" err="1"/>
              <a:t>rozsivkami</a:t>
            </a:r>
            <a:r>
              <a:rPr lang="en-GB" sz="1600" dirty="0"/>
              <a:t> a </a:t>
            </a:r>
            <a:r>
              <a:rPr lang="en-GB" sz="1600" dirty="0" err="1" smtClean="0"/>
              <a:t>larvami</a:t>
            </a:r>
            <a:r>
              <a:rPr lang="cs-CZ" sz="1600" dirty="0"/>
              <a:t> </a:t>
            </a:r>
            <a:r>
              <a:rPr lang="en-GB" sz="1600" dirty="0" smtClean="0"/>
              <a:t>s </a:t>
            </a:r>
            <a:r>
              <a:rPr lang="en-GB" sz="1600" dirty="0" err="1"/>
              <a:t>možností</a:t>
            </a:r>
            <a:r>
              <a:rPr lang="en-GB" sz="1600" dirty="0"/>
              <a:t> </a:t>
            </a:r>
            <a:r>
              <a:rPr lang="en-GB" sz="1600" dirty="0" err="1"/>
              <a:t>pastvy</a:t>
            </a:r>
            <a:r>
              <a:rPr lang="en-GB" sz="1600" dirty="0"/>
              <a:t> </a:t>
            </a:r>
            <a:r>
              <a:rPr lang="en-GB" sz="1600" dirty="0" err="1"/>
              <a:t>predátorů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 smtClean="0"/>
              <a:t>biofilmu</a:t>
            </a:r>
            <a:endParaRPr lang="en-GB" sz="1600" dirty="0"/>
          </a:p>
          <a:p>
            <a:r>
              <a:rPr lang="en-GB" sz="1600" dirty="0" err="1"/>
              <a:t>Různé</a:t>
            </a:r>
            <a:r>
              <a:rPr lang="en-GB" sz="1600" dirty="0"/>
              <a:t> </a:t>
            </a:r>
            <a:r>
              <a:rPr lang="en-GB" sz="1600" dirty="0" err="1"/>
              <a:t>mikrobiální</a:t>
            </a:r>
            <a:r>
              <a:rPr lang="en-GB" sz="1600" dirty="0"/>
              <a:t> populace </a:t>
            </a:r>
            <a:r>
              <a:rPr lang="en-GB" sz="1600" dirty="0" err="1"/>
              <a:t>formují</a:t>
            </a:r>
            <a:r>
              <a:rPr lang="en-GB" sz="1600" dirty="0"/>
              <a:t> </a:t>
            </a:r>
            <a:r>
              <a:rPr lang="en-GB" sz="1600" dirty="0" err="1"/>
              <a:t>konsorcia</a:t>
            </a:r>
            <a:r>
              <a:rPr lang="en-GB" sz="1600" dirty="0"/>
              <a:t>, </a:t>
            </a:r>
            <a:r>
              <a:rPr lang="en-GB" sz="1600" dirty="0" err="1"/>
              <a:t>kde</a:t>
            </a:r>
            <a:r>
              <a:rPr lang="en-GB" sz="1600" dirty="0"/>
              <a:t> </a:t>
            </a:r>
            <a:r>
              <a:rPr lang="en-GB" sz="1600" dirty="0" err="1"/>
              <a:t>dochází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spojení</a:t>
            </a:r>
            <a:r>
              <a:rPr lang="en-GB" sz="1600" dirty="0"/>
              <a:t> </a:t>
            </a:r>
            <a:r>
              <a:rPr lang="en-GB" sz="1600" dirty="0" err="1" smtClean="0"/>
              <a:t>zdrojů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zkompletování</a:t>
            </a:r>
            <a:r>
              <a:rPr lang="en-GB" sz="1600" dirty="0" smtClean="0"/>
              <a:t> </a:t>
            </a:r>
            <a:r>
              <a:rPr lang="en-GB" sz="1600" dirty="0" err="1"/>
              <a:t>metabolických</a:t>
            </a:r>
            <a:r>
              <a:rPr lang="en-GB" sz="1600" dirty="0"/>
              <a:t> </a:t>
            </a:r>
            <a:r>
              <a:rPr lang="en-GB" sz="1600" dirty="0" err="1"/>
              <a:t>drah</a:t>
            </a:r>
            <a:r>
              <a:rPr lang="en-GB" sz="1600" dirty="0"/>
              <a:t> </a:t>
            </a:r>
            <a:r>
              <a:rPr lang="en-GB" sz="1600" dirty="0" err="1"/>
              <a:t>apod</a:t>
            </a:r>
            <a:r>
              <a:rPr lang="en-GB" sz="1600" dirty="0" smtClean="0"/>
              <a:t>.</a:t>
            </a:r>
            <a:r>
              <a:rPr lang="cs-CZ" sz="1600" dirty="0" smtClean="0"/>
              <a:t>)</a:t>
            </a:r>
            <a:endParaRPr lang="en-GB" sz="1600" dirty="0"/>
          </a:p>
          <a:p>
            <a:r>
              <a:rPr lang="en-GB" sz="1600" dirty="0" err="1"/>
              <a:t>Časté</a:t>
            </a:r>
            <a:r>
              <a:rPr lang="en-GB" sz="1600" dirty="0"/>
              <a:t> </a:t>
            </a:r>
            <a:r>
              <a:rPr lang="en-GB" sz="1600" dirty="0" err="1"/>
              <a:t>jsou</a:t>
            </a:r>
            <a:r>
              <a:rPr lang="en-GB" sz="1600" dirty="0"/>
              <a:t> </a:t>
            </a:r>
            <a:r>
              <a:rPr lang="en-GB" sz="1600" dirty="0" err="1"/>
              <a:t>asociace</a:t>
            </a:r>
            <a:r>
              <a:rPr lang="en-GB" sz="1600" dirty="0"/>
              <a:t> </a:t>
            </a:r>
            <a:r>
              <a:rPr lang="en-GB" sz="1600" dirty="0" err="1"/>
              <a:t>řas</a:t>
            </a:r>
            <a:r>
              <a:rPr lang="en-GB" sz="1600" dirty="0"/>
              <a:t> s </a:t>
            </a:r>
            <a:r>
              <a:rPr lang="en-GB" sz="1600" dirty="0" err="1"/>
              <a:t>bakteriemi</a:t>
            </a:r>
            <a:r>
              <a:rPr lang="en-GB" sz="1600" dirty="0"/>
              <a:t> – </a:t>
            </a:r>
            <a:r>
              <a:rPr lang="en-GB" sz="1600" dirty="0" err="1"/>
              <a:t>řasy</a:t>
            </a:r>
            <a:r>
              <a:rPr lang="en-GB" sz="1600" dirty="0"/>
              <a:t> </a:t>
            </a:r>
            <a:r>
              <a:rPr lang="en-GB" sz="1600" dirty="0" err="1"/>
              <a:t>zajistí</a:t>
            </a:r>
            <a:r>
              <a:rPr lang="en-GB" sz="1600" dirty="0"/>
              <a:t> </a:t>
            </a:r>
            <a:r>
              <a:rPr lang="en-GB" sz="1600" dirty="0" err="1"/>
              <a:t>přichycení</a:t>
            </a:r>
            <a:r>
              <a:rPr lang="en-GB" sz="1600" dirty="0"/>
              <a:t> k </a:t>
            </a:r>
            <a:r>
              <a:rPr lang="en-GB" sz="1600" dirty="0" err="1"/>
              <a:t>podložce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zdroj</a:t>
            </a:r>
            <a:r>
              <a:rPr lang="en-GB" sz="1600" dirty="0"/>
              <a:t> </a:t>
            </a:r>
            <a:r>
              <a:rPr lang="en-GB" sz="1600" dirty="0" err="1" smtClean="0"/>
              <a:t>živin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72679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6163" y="620688"/>
            <a:ext cx="8820472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Hustota</a:t>
            </a:r>
            <a:r>
              <a:rPr lang="en-GB" sz="1600" dirty="0" smtClean="0"/>
              <a:t> populace =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v </a:t>
            </a:r>
            <a:r>
              <a:rPr lang="en-GB" sz="1600" dirty="0" err="1" smtClean="0"/>
              <a:t>jednotce</a:t>
            </a:r>
            <a:r>
              <a:rPr lang="en-GB" sz="1600" dirty="0" smtClean="0"/>
              <a:t> </a:t>
            </a:r>
            <a:r>
              <a:rPr lang="en-GB" sz="1600" dirty="0" err="1" smtClean="0"/>
              <a:t>objemu</a:t>
            </a:r>
            <a:r>
              <a:rPr lang="en-GB" sz="1600" dirty="0" smtClean="0"/>
              <a:t> (</a:t>
            </a:r>
            <a:r>
              <a:rPr lang="en-GB" sz="1600" dirty="0" err="1" smtClean="0"/>
              <a:t>povrchu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mikrobiologii</a:t>
            </a:r>
            <a:r>
              <a:rPr lang="en-GB" sz="1600" dirty="0" smtClean="0"/>
              <a:t> se </a:t>
            </a:r>
            <a:r>
              <a:rPr lang="en-GB" sz="1600" dirty="0" err="1" smtClean="0"/>
              <a:t>někdy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používá</a:t>
            </a:r>
            <a:r>
              <a:rPr lang="en-GB" sz="1600" dirty="0" smtClean="0"/>
              <a:t> </a:t>
            </a:r>
            <a:r>
              <a:rPr lang="en-GB" sz="1600" dirty="0" err="1" smtClean="0"/>
              <a:t>termín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endParaRPr lang="en-GB" sz="1600" dirty="0" smtClean="0"/>
          </a:p>
          <a:p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a </a:t>
            </a:r>
            <a:r>
              <a:rPr lang="en-GB" sz="1600" dirty="0" err="1" smtClean="0"/>
              <a:t>objemu</a:t>
            </a:r>
            <a:r>
              <a:rPr lang="en-GB" sz="1600" dirty="0" smtClean="0"/>
              <a:t>,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zaujímá</a:t>
            </a:r>
            <a:r>
              <a:rPr lang="en-GB" sz="1600" dirty="0" smtClean="0"/>
              <a:t> (g/l, mg/ml )</a:t>
            </a:r>
            <a:r>
              <a:rPr lang="cs-CZ" sz="1600" dirty="0" smtClean="0"/>
              <a:t> </a:t>
            </a:r>
            <a:r>
              <a:rPr lang="en-GB" sz="1600" dirty="0" err="1" smtClean="0"/>
              <a:t>rozměr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individua</a:t>
            </a:r>
            <a:r>
              <a:rPr lang="cs-CZ" sz="1600" dirty="0" smtClean="0"/>
              <a:t>)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výhodnější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termín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r>
              <a:rPr lang="en-GB" sz="1600" dirty="0" err="1" smtClean="0"/>
              <a:t>lze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udávat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en-GB" sz="1600" dirty="0" smtClean="0"/>
              <a:t> </a:t>
            </a:r>
            <a:r>
              <a:rPr lang="en-GB" sz="1600" dirty="0" err="1" smtClean="0"/>
              <a:t>látek</a:t>
            </a:r>
            <a:r>
              <a:rPr lang="en-GB" sz="1600" dirty="0" smtClean="0"/>
              <a:t> </a:t>
            </a:r>
            <a:r>
              <a:rPr lang="en-GB" sz="1600" dirty="0" err="1" smtClean="0"/>
              <a:t>ovlivňujících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r>
              <a:rPr lang="en-GB" sz="1600" dirty="0" smtClean="0"/>
              <a:t> (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 smtClean="0"/>
              <a:t>atd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důležitá</a:t>
            </a:r>
            <a:r>
              <a:rPr lang="en-GB" sz="1600" dirty="0" smtClean="0"/>
              <a:t> </a:t>
            </a:r>
            <a:r>
              <a:rPr lang="en-GB" sz="1600" dirty="0" err="1" smtClean="0"/>
              <a:t>veličina</a:t>
            </a:r>
            <a:r>
              <a:rPr lang="en-GB" sz="1600" dirty="0" smtClean="0"/>
              <a:t> - pro </a:t>
            </a:r>
            <a:r>
              <a:rPr lang="en-GB" sz="1600" dirty="0" err="1" smtClean="0"/>
              <a:t>skladbu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z </a:t>
            </a:r>
            <a:r>
              <a:rPr lang="en-GB" sz="1600" dirty="0" err="1" smtClean="0"/>
              <a:t>hlediska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endParaRPr lang="en-GB" sz="1600" dirty="0" smtClean="0"/>
          </a:p>
          <a:p>
            <a:r>
              <a:rPr lang="en-GB" sz="1600" dirty="0" err="1" smtClean="0"/>
              <a:t>řada</a:t>
            </a:r>
            <a:r>
              <a:rPr lang="en-GB" sz="1600" dirty="0" smtClean="0"/>
              <a:t> </a:t>
            </a:r>
            <a:r>
              <a:rPr lang="en-GB" sz="1600" dirty="0" err="1" smtClean="0"/>
              <a:t>regulačních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 (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73016"/>
            <a:ext cx="3703712" cy="282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692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07950" y="73025"/>
            <a:ext cx="5400675" cy="32623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88067" name="Picture 3" descr="scan005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6400"/>
            <a:ext cx="5014912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069975" y="73025"/>
            <a:ext cx="350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400" b="1">
                <a:solidFill>
                  <a:schemeClr val="accent2"/>
                </a:solidFill>
                <a:latin typeface="Tahoma" pitchFamily="34" charset="0"/>
              </a:rPr>
              <a:t>Adheze </a:t>
            </a:r>
            <a:r>
              <a:rPr lang="cs-CZ" altLang="en-US" sz="1400" b="1" i="1">
                <a:solidFill>
                  <a:schemeClr val="accent2"/>
                </a:solidFill>
                <a:latin typeface="Tahoma" pitchFamily="34" charset="0"/>
              </a:rPr>
              <a:t>Agrobacterium tumefaciens</a:t>
            </a:r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339253">
            <a:off x="931863" y="1616075"/>
            <a:ext cx="223837" cy="2984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0" name="Oval 6"/>
          <p:cNvSpPr>
            <a:spLocks noChangeArrowheads="1"/>
          </p:cNvSpPr>
          <p:nvPr/>
        </p:nvSpPr>
        <p:spPr bwMode="auto">
          <a:xfrm rot="-412214">
            <a:off x="1004888" y="2289175"/>
            <a:ext cx="374650" cy="598488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1" name="AutoShape 7"/>
          <p:cNvSpPr>
            <a:spLocks noChangeArrowheads="1"/>
          </p:cNvSpPr>
          <p:nvPr/>
        </p:nvSpPr>
        <p:spPr bwMode="auto">
          <a:xfrm>
            <a:off x="1004888" y="3559175"/>
            <a:ext cx="1049337" cy="374650"/>
          </a:xfrm>
          <a:prstGeom prst="wedgeRoundRectCallout">
            <a:avLst>
              <a:gd name="adj1" fmla="val -28583"/>
              <a:gd name="adj2" fmla="val -22136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Receptor</a:t>
            </a:r>
          </a:p>
        </p:txBody>
      </p:sp>
      <p:sp>
        <p:nvSpPr>
          <p:cNvPr id="88072" name="AutoShape 8"/>
          <p:cNvSpPr>
            <a:spLocks noChangeArrowheads="1"/>
          </p:cNvSpPr>
          <p:nvPr/>
        </p:nvSpPr>
        <p:spPr bwMode="auto">
          <a:xfrm>
            <a:off x="1230313" y="642938"/>
            <a:ext cx="1123950" cy="525462"/>
          </a:xfrm>
          <a:prstGeom prst="wedgeRoundRectCallout">
            <a:avLst>
              <a:gd name="adj1" fmla="val -52792"/>
              <a:gd name="adj2" fmla="val 16415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Vazebné místo</a:t>
            </a:r>
          </a:p>
        </p:txBody>
      </p:sp>
      <p:sp>
        <p:nvSpPr>
          <p:cNvPr id="88073" name="Oval 9"/>
          <p:cNvSpPr>
            <a:spLocks noChangeArrowheads="1"/>
          </p:cNvSpPr>
          <p:nvPr/>
        </p:nvSpPr>
        <p:spPr bwMode="auto">
          <a:xfrm>
            <a:off x="2054225" y="2062163"/>
            <a:ext cx="447675" cy="7493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8074" name="AutoShape 10"/>
          <p:cNvSpPr>
            <a:spLocks noChangeArrowheads="1"/>
          </p:cNvSpPr>
          <p:nvPr/>
        </p:nvSpPr>
        <p:spPr bwMode="auto">
          <a:xfrm>
            <a:off x="4075113" y="1690688"/>
            <a:ext cx="1720850" cy="373062"/>
          </a:xfrm>
          <a:prstGeom prst="wedgeRoundRectCallout">
            <a:avLst>
              <a:gd name="adj1" fmla="val -49903"/>
              <a:gd name="adj2" fmla="val 7158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„Kotevní“ fibrily</a:t>
            </a:r>
          </a:p>
        </p:txBody>
      </p:sp>
      <p:sp>
        <p:nvSpPr>
          <p:cNvPr id="88075" name="AutoShape 11"/>
          <p:cNvSpPr>
            <a:spLocks noChangeArrowheads="1"/>
          </p:cNvSpPr>
          <p:nvPr/>
        </p:nvSpPr>
        <p:spPr bwMode="auto">
          <a:xfrm>
            <a:off x="2501900" y="419100"/>
            <a:ext cx="1720850" cy="598488"/>
          </a:xfrm>
          <a:prstGeom prst="wedgeRoundRectCallout">
            <a:avLst>
              <a:gd name="adj1" fmla="val 38014"/>
              <a:gd name="adj2" fmla="val 10757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>
                <a:latin typeface="Tahoma" pitchFamily="34" charset="0"/>
              </a:rPr>
              <a:t>Fibrily pro záchyt dalších bakterií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1835150" y="2774950"/>
            <a:ext cx="1638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400" b="1" dirty="0">
                <a:solidFill>
                  <a:srgbClr val="FF3300"/>
                </a:solidFill>
                <a:latin typeface="Tahoma" pitchFamily="34" charset="0"/>
              </a:rPr>
              <a:t>Rostlinná buňka</a:t>
            </a:r>
          </a:p>
        </p:txBody>
      </p:sp>
      <p:grpSp>
        <p:nvGrpSpPr>
          <p:cNvPr id="88077" name="Group 13"/>
          <p:cNvGrpSpPr>
            <a:grpSpLocks/>
          </p:cNvGrpSpPr>
          <p:nvPr/>
        </p:nvGrpSpPr>
        <p:grpSpPr bwMode="auto">
          <a:xfrm>
            <a:off x="1476375" y="3357563"/>
            <a:ext cx="7667625" cy="3500437"/>
            <a:chOff x="930" y="2115"/>
            <a:chExt cx="4830" cy="2205"/>
          </a:xfrm>
        </p:grpSpPr>
        <p:grpSp>
          <p:nvGrpSpPr>
            <p:cNvPr id="88078" name="Group 14"/>
            <p:cNvGrpSpPr>
              <a:grpSpLocks/>
            </p:cNvGrpSpPr>
            <p:nvPr/>
          </p:nvGrpSpPr>
          <p:grpSpPr bwMode="auto">
            <a:xfrm>
              <a:off x="930" y="2115"/>
              <a:ext cx="4785" cy="2205"/>
              <a:chOff x="930" y="2115"/>
              <a:chExt cx="4785" cy="2205"/>
            </a:xfrm>
          </p:grpSpPr>
          <p:grpSp>
            <p:nvGrpSpPr>
              <p:cNvPr id="88079" name="Group 15"/>
              <p:cNvGrpSpPr>
                <a:grpSpLocks/>
              </p:cNvGrpSpPr>
              <p:nvPr/>
            </p:nvGrpSpPr>
            <p:grpSpPr bwMode="auto">
              <a:xfrm>
                <a:off x="2336" y="2115"/>
                <a:ext cx="3379" cy="2205"/>
                <a:chOff x="2381" y="2115"/>
                <a:chExt cx="3379" cy="2205"/>
              </a:xfrm>
            </p:grpSpPr>
            <p:sp>
              <p:nvSpPr>
                <p:cNvPr id="88080" name="Rectangle 16"/>
                <p:cNvSpPr>
                  <a:spLocks noChangeArrowheads="1"/>
                </p:cNvSpPr>
                <p:nvPr/>
              </p:nvSpPr>
              <p:spPr bwMode="auto">
                <a:xfrm>
                  <a:off x="2381" y="2115"/>
                  <a:ext cx="3379" cy="2205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pic>
              <p:nvPicPr>
                <p:cNvPr id="88081" name="Picture 17" descr="scan0057a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7" y="2319"/>
                  <a:ext cx="3129" cy="194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88082" name="Text Box 18"/>
              <p:cNvSpPr txBox="1">
                <a:spLocks noChangeArrowheads="1"/>
              </p:cNvSpPr>
              <p:nvPr/>
            </p:nvSpPr>
            <p:spPr bwMode="auto">
              <a:xfrm>
                <a:off x="2676" y="2115"/>
                <a:ext cx="278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Interakce </a:t>
                </a:r>
                <a:r>
                  <a:rPr lang="cs-CZ" altLang="en-US" sz="1400" b="1" i="1">
                    <a:solidFill>
                      <a:schemeClr val="accent2"/>
                    </a:solidFill>
                    <a:latin typeface="Tahoma" pitchFamily="34" charset="0"/>
                  </a:rPr>
                  <a:t>Clostridium thermocelum</a:t>
                </a:r>
                <a:r>
                  <a:rPr lang="cs-CZ" altLang="en-US" sz="1400" b="1">
                    <a:solidFill>
                      <a:schemeClr val="accent2"/>
                    </a:solidFill>
                    <a:latin typeface="Tahoma" pitchFamily="34" charset="0"/>
                  </a:rPr>
                  <a:t> s celulózou</a:t>
                </a:r>
              </a:p>
            </p:txBody>
          </p:sp>
          <p:sp>
            <p:nvSpPr>
              <p:cNvPr id="88083" name="AutoShape 19"/>
              <p:cNvSpPr>
                <a:spLocks noChangeArrowheads="1"/>
              </p:cNvSpPr>
              <p:nvPr/>
            </p:nvSpPr>
            <p:spPr bwMode="auto">
              <a:xfrm>
                <a:off x="930" y="2614"/>
                <a:ext cx="1360" cy="362"/>
              </a:xfrm>
              <a:prstGeom prst="wedgeRoundRectCallout">
                <a:avLst>
                  <a:gd name="adj1" fmla="val 80366"/>
                  <a:gd name="adj2" fmla="val 98065"/>
                  <a:gd name="adj3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cs-CZ" altLang="en-US" sz="1400">
                    <a:latin typeface="Tahoma" pitchFamily="34" charset="0"/>
                  </a:rPr>
                  <a:t>Buňka bezprostředně před adhezí</a:t>
                </a:r>
              </a:p>
            </p:txBody>
          </p:sp>
        </p:grpSp>
        <p:sp>
          <p:nvSpPr>
            <p:cNvPr id="88084" name="AutoShape 20"/>
            <p:cNvSpPr>
              <a:spLocks noChangeArrowheads="1"/>
            </p:cNvSpPr>
            <p:nvPr/>
          </p:nvSpPr>
          <p:spPr bwMode="auto">
            <a:xfrm>
              <a:off x="4332" y="4003"/>
              <a:ext cx="1428" cy="317"/>
            </a:xfrm>
            <a:prstGeom prst="wedgeRoundRectCallout">
              <a:avLst>
                <a:gd name="adj1" fmla="val -70236"/>
                <a:gd name="adj2" fmla="val -13738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Uvolnění celulolytických enzymů</a:t>
              </a:r>
            </a:p>
          </p:txBody>
        </p:sp>
      </p:grp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179388" y="5300663"/>
            <a:ext cx="3463925" cy="376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b="1">
                <a:solidFill>
                  <a:schemeClr val="bg1"/>
                </a:solidFill>
                <a:latin typeface="Tahoma" pitchFamily="34" charset="0"/>
              </a:rPr>
              <a:t>Aktivní molekuly = adheziny</a:t>
            </a:r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>
            <a:off x="3635375" y="5516563"/>
            <a:ext cx="720725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539750" y="1989138"/>
            <a:ext cx="431800" cy="32400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6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6" name="Picture 6" descr="scan005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5111750" cy="42116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051" name="Group 11"/>
          <p:cNvGrpSpPr>
            <a:grpSpLocks/>
          </p:cNvGrpSpPr>
          <p:nvPr/>
        </p:nvGrpSpPr>
        <p:grpSpPr bwMode="auto">
          <a:xfrm>
            <a:off x="5003800" y="3717925"/>
            <a:ext cx="3960813" cy="2951163"/>
            <a:chOff x="3243" y="1661"/>
            <a:chExt cx="2386" cy="1694"/>
          </a:xfrm>
        </p:grpSpPr>
        <p:sp>
          <p:nvSpPr>
            <p:cNvPr id="87048" name="Rectangle 8"/>
            <p:cNvSpPr>
              <a:spLocks noChangeArrowheads="1"/>
            </p:cNvSpPr>
            <p:nvPr/>
          </p:nvSpPr>
          <p:spPr bwMode="auto">
            <a:xfrm>
              <a:off x="3243" y="1661"/>
              <a:ext cx="2313" cy="169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87049" name="Picture 9" descr="scan0059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752"/>
              <a:ext cx="2295" cy="152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7050" name="AutoShape 10"/>
          <p:cNvSpPr>
            <a:spLocks noChangeArrowheads="1"/>
          </p:cNvSpPr>
          <p:nvPr/>
        </p:nvSpPr>
        <p:spPr bwMode="auto">
          <a:xfrm>
            <a:off x="1979613" y="188913"/>
            <a:ext cx="3024187" cy="1223962"/>
          </a:xfrm>
          <a:prstGeom prst="wedgeRoundRectCallout">
            <a:avLst>
              <a:gd name="adj1" fmla="val -39241"/>
              <a:gd name="adj2" fmla="val 7931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Tahoma" pitchFamily="34" charset="0"/>
              </a:rPr>
              <a:t>Buňky po přisednutí podléhají morfologickým a fyziologickým změnám</a:t>
            </a:r>
          </a:p>
        </p:txBody>
      </p:sp>
      <p:sp>
        <p:nvSpPr>
          <p:cNvPr id="87052" name="AutoShape 12"/>
          <p:cNvSpPr>
            <a:spLocks noChangeArrowheads="1"/>
          </p:cNvSpPr>
          <p:nvPr/>
        </p:nvSpPr>
        <p:spPr bwMode="auto">
          <a:xfrm>
            <a:off x="6443663" y="1628775"/>
            <a:ext cx="2305050" cy="1079500"/>
          </a:xfrm>
          <a:prstGeom prst="wedgeRoundRectCallout">
            <a:avLst>
              <a:gd name="adj1" fmla="val -41875"/>
              <a:gd name="adj2" fmla="val 20617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i="1"/>
              <a:t>Proteus mirabilis</a:t>
            </a:r>
            <a:r>
              <a:rPr lang="cs-CZ" altLang="en-US"/>
              <a:t> -</a:t>
            </a:r>
          </a:p>
          <a:p>
            <a:pPr algn="ctr"/>
            <a:r>
              <a:rPr lang="cs-CZ" altLang="en-US"/>
              <a:t>plně diferencovaná “swarmer cell“</a:t>
            </a:r>
          </a:p>
          <a:p>
            <a:pPr algn="ctr"/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503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684213" y="404813"/>
            <a:ext cx="7775575" cy="5761037"/>
            <a:chOff x="431" y="255"/>
            <a:chExt cx="4762" cy="3493"/>
          </a:xfrm>
        </p:grpSpPr>
        <p:grpSp>
          <p:nvGrpSpPr>
            <p:cNvPr id="95235" name="Group 3"/>
            <p:cNvGrpSpPr>
              <a:grpSpLocks/>
            </p:cNvGrpSpPr>
            <p:nvPr/>
          </p:nvGrpSpPr>
          <p:grpSpPr bwMode="auto">
            <a:xfrm>
              <a:off x="431" y="255"/>
              <a:ext cx="4762" cy="3493"/>
              <a:chOff x="431" y="255"/>
              <a:chExt cx="4762" cy="3493"/>
            </a:xfrm>
          </p:grpSpPr>
          <p:sp>
            <p:nvSpPr>
              <p:cNvPr id="95236" name="Rectangle 4"/>
              <p:cNvSpPr>
                <a:spLocks noChangeArrowheads="1"/>
              </p:cNvSpPr>
              <p:nvPr/>
            </p:nvSpPr>
            <p:spPr bwMode="auto">
              <a:xfrm>
                <a:off x="431" y="255"/>
                <a:ext cx="4762" cy="349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pic>
            <p:nvPicPr>
              <p:cNvPr id="95237" name="Picture 5" descr="scan0063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689"/>
                <a:ext cx="4368" cy="29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748" y="370"/>
              <a:ext cx="4153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Hypotetický model vývoje „přisedlých (swarmer) buněk biofilmu</a:t>
              </a:r>
            </a:p>
          </p:txBody>
        </p:sp>
        <p:sp>
          <p:nvSpPr>
            <p:cNvPr id="95239" name="AutoShape 7"/>
            <p:cNvSpPr>
              <a:spLocks noChangeArrowheads="1"/>
            </p:cNvSpPr>
            <p:nvPr/>
          </p:nvSpPr>
          <p:spPr bwMode="auto">
            <a:xfrm>
              <a:off x="2653" y="799"/>
              <a:ext cx="2132" cy="817"/>
            </a:xfrm>
            <a:prstGeom prst="wedgeRoundRectCallout">
              <a:avLst>
                <a:gd name="adj1" fmla="val -70310"/>
                <a:gd name="adj2" fmla="val 91981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>
                  <a:latin typeface="Tahoma" pitchFamily="34" charset="0"/>
                </a:rPr>
                <a:t>Specifické chemické signály indukují expresi genů odpovědných za diferenciaci „swarmer cells“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06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34925" y="115888"/>
            <a:ext cx="6013450" cy="6624637"/>
            <a:chOff x="657" y="68"/>
            <a:chExt cx="3811" cy="4224"/>
          </a:xfrm>
        </p:grpSpPr>
        <p:pic>
          <p:nvPicPr>
            <p:cNvPr id="90115" name="Picture 3" descr="scan0046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68"/>
              <a:ext cx="3811" cy="4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>
              <a:off x="658" y="1616"/>
              <a:ext cx="362" cy="2585"/>
            </a:xfrm>
            <a:prstGeom prst="downArrow">
              <a:avLst>
                <a:gd name="adj1" fmla="val 50000"/>
                <a:gd name="adj2" fmla="val 178522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>
              <a:off x="2744" y="1570"/>
              <a:ext cx="1542" cy="226"/>
            </a:xfrm>
            <a:prstGeom prst="wedgeRoundRectCallout">
              <a:avLst>
                <a:gd name="adj1" fmla="val -69648"/>
                <a:gd name="adj2" fmla="val 13894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cs-CZ" altLang="en-US" sz="1400">
                  <a:latin typeface="Tahoma" pitchFamily="34" charset="0"/>
                </a:rPr>
                <a:t>Conditioning film (CF)</a:t>
              </a:r>
            </a:p>
          </p:txBody>
        </p:sp>
      </p:grpSp>
      <p:grpSp>
        <p:nvGrpSpPr>
          <p:cNvPr id="90118" name="Group 6"/>
          <p:cNvGrpSpPr>
            <a:grpSpLocks/>
          </p:cNvGrpSpPr>
          <p:nvPr/>
        </p:nvGrpSpPr>
        <p:grpSpPr bwMode="auto">
          <a:xfrm>
            <a:off x="6011863" y="2422525"/>
            <a:ext cx="3170237" cy="2519363"/>
            <a:chOff x="3787" y="119"/>
            <a:chExt cx="1997" cy="1587"/>
          </a:xfrm>
        </p:grpSpPr>
        <p:sp>
          <p:nvSpPr>
            <p:cNvPr id="90119" name="Text Box 7"/>
            <p:cNvSpPr txBox="1">
              <a:spLocks noChangeArrowheads="1"/>
            </p:cNvSpPr>
            <p:nvPr/>
          </p:nvSpPr>
          <p:spPr bwMode="auto">
            <a:xfrm>
              <a:off x="3787" y="119"/>
              <a:ext cx="195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 dirty="0">
                  <a:solidFill>
                    <a:srgbClr val="FFFF00"/>
                  </a:solidFill>
                  <a:latin typeface="Tahoma" pitchFamily="34" charset="0"/>
                </a:rPr>
                <a:t>Vznik CF</a:t>
              </a: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Určován vlastnostmi substrátu</a:t>
              </a:r>
            </a:p>
            <a:p>
              <a:pPr>
                <a:buFontTx/>
                <a:buChar char="•"/>
              </a:pPr>
              <a:r>
                <a:rPr lang="cs-CZ" altLang="en-US" sz="1600" dirty="0">
                  <a:solidFill>
                    <a:srgbClr val="FFFF00"/>
                  </a:solidFill>
                  <a:latin typeface="Tahoma" pitchFamily="34" charset="0"/>
                </a:rPr>
                <a:t> fyzikální + chemická adsorpce</a:t>
              </a:r>
              <a:r>
                <a:rPr lang="cs-CZ" altLang="en-US" sz="1600" dirty="0">
                  <a:latin typeface="Tahoma" pitchFamily="34" charset="0"/>
                </a:rPr>
                <a:t> </a:t>
              </a:r>
            </a:p>
          </p:txBody>
        </p:sp>
        <p:sp>
          <p:nvSpPr>
            <p:cNvPr id="90120" name="AutoShape 8"/>
            <p:cNvSpPr>
              <a:spLocks noChangeArrowheads="1"/>
            </p:cNvSpPr>
            <p:nvPr/>
          </p:nvSpPr>
          <p:spPr bwMode="auto">
            <a:xfrm>
              <a:off x="4604" y="754"/>
              <a:ext cx="136" cy="317"/>
            </a:xfrm>
            <a:prstGeom prst="downArrow">
              <a:avLst>
                <a:gd name="adj1" fmla="val 50000"/>
                <a:gd name="adj2" fmla="val 5827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0121" name="Text Box 9"/>
            <p:cNvSpPr txBox="1">
              <a:spLocks noChangeArrowheads="1"/>
            </p:cNvSpPr>
            <p:nvPr/>
          </p:nvSpPr>
          <p:spPr bwMode="auto">
            <a:xfrm>
              <a:off x="3787" y="1186"/>
              <a:ext cx="19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rgbClr val="FFFF00"/>
                  </a:solidFill>
                  <a:latin typeface="Tahoma" pitchFamily="34" charset="0"/>
                </a:rPr>
                <a:t>Význam CF</a:t>
              </a: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Regulace bakteriální adheze</a:t>
              </a:r>
            </a:p>
            <a:p>
              <a:pPr>
                <a:buFontTx/>
                <a:buChar char="•"/>
              </a:pPr>
              <a:r>
                <a:rPr lang="cs-CZ" altLang="en-US" sz="1600">
                  <a:solidFill>
                    <a:srgbClr val="FFFF00"/>
                  </a:solidFill>
                  <a:latin typeface="Tahoma" pitchFamily="34" charset="0"/>
                </a:rPr>
                <a:t> Zdroj živin pro přisedlé bakterie</a:t>
              </a:r>
            </a:p>
          </p:txBody>
        </p:sp>
      </p:grp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103438" y="251301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/>
              <a:t>Fáze 1</a:t>
            </a:r>
          </a:p>
        </p:txBody>
      </p:sp>
      <p:sp>
        <p:nvSpPr>
          <p:cNvPr id="90123" name="AutoShape 11"/>
          <p:cNvSpPr>
            <a:spLocks noChangeArrowheads="1"/>
          </p:cNvSpPr>
          <p:nvPr/>
        </p:nvSpPr>
        <p:spPr bwMode="auto">
          <a:xfrm>
            <a:off x="5219700" y="1844675"/>
            <a:ext cx="1800225" cy="504825"/>
          </a:xfrm>
          <a:prstGeom prst="curvedDownArrow">
            <a:avLst>
              <a:gd name="adj1" fmla="val 71321"/>
              <a:gd name="adj2" fmla="val 14264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95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p</a:t>
            </a:r>
            <a:r>
              <a:rPr lang="en-GB" sz="1600" dirty="0" err="1" smtClean="0"/>
              <a:t>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exopolymerů</a:t>
            </a:r>
            <a:r>
              <a:rPr lang="en-GB" sz="1600" dirty="0" smtClean="0"/>
              <a:t> – </a:t>
            </a:r>
            <a:r>
              <a:rPr lang="en-GB" sz="1600" dirty="0" err="1" smtClean="0"/>
              <a:t>velice</a:t>
            </a:r>
            <a:r>
              <a:rPr lang="en-GB" sz="1600" dirty="0" smtClean="0"/>
              <a:t> </a:t>
            </a:r>
            <a:r>
              <a:rPr lang="en-GB" sz="1600" dirty="0" err="1" smtClean="0"/>
              <a:t>důležité</a:t>
            </a:r>
            <a:r>
              <a:rPr lang="en-GB" sz="1600" dirty="0" smtClean="0"/>
              <a:t> – </a:t>
            </a:r>
            <a:r>
              <a:rPr lang="en-GB" sz="1600" dirty="0" err="1" smtClean="0"/>
              <a:t>rozhraní</a:t>
            </a:r>
            <a:r>
              <a:rPr lang="en-GB" sz="1600" dirty="0" smtClean="0"/>
              <a:t> (interface)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buňkami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vnějším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prostředím</a:t>
            </a:r>
            <a:r>
              <a:rPr lang="en-GB" sz="1600" dirty="0" smtClean="0"/>
              <a:t> –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výměny</a:t>
            </a:r>
            <a:r>
              <a:rPr lang="en-GB" sz="1600" dirty="0" smtClean="0"/>
              <a:t> a </a:t>
            </a:r>
            <a:r>
              <a:rPr lang="en-GB" sz="1600" dirty="0" err="1" smtClean="0"/>
              <a:t>dostupnost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umožnění</a:t>
            </a:r>
            <a:r>
              <a:rPr lang="en-GB" sz="1600" dirty="0" smtClean="0"/>
              <a:t> </a:t>
            </a:r>
            <a:r>
              <a:rPr lang="en-GB" sz="1600" dirty="0" err="1" smtClean="0"/>
              <a:t>vytváření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mikronik</a:t>
            </a:r>
            <a:endParaRPr lang="en-GB" sz="1600" dirty="0" smtClean="0"/>
          </a:p>
          <a:p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vliv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citlivost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stresu</a:t>
            </a:r>
            <a:r>
              <a:rPr lang="en-GB" sz="1600" dirty="0" smtClean="0"/>
              <a:t> a </a:t>
            </a:r>
            <a:r>
              <a:rPr lang="en-GB" sz="1600" dirty="0" err="1" smtClean="0"/>
              <a:t>umožnění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buňkami</a:t>
            </a:r>
            <a:endParaRPr lang="en-GB" sz="1600" dirty="0" smtClean="0"/>
          </a:p>
          <a:p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 (</a:t>
            </a:r>
            <a:r>
              <a:rPr lang="en-GB" sz="1600" dirty="0" err="1" smtClean="0"/>
              <a:t>celá</a:t>
            </a:r>
            <a:r>
              <a:rPr lang="en-GB" sz="1600" dirty="0" smtClean="0"/>
              <a:t> </a:t>
            </a:r>
            <a:r>
              <a:rPr lang="en-GB" sz="1600" dirty="0" err="1" smtClean="0"/>
              <a:t>paleta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fyziologických</a:t>
            </a:r>
            <a:r>
              <a:rPr lang="en-GB" sz="1600" dirty="0" smtClean="0"/>
              <a:t> a </a:t>
            </a:r>
            <a:r>
              <a:rPr lang="en-GB" sz="1600" dirty="0" err="1" smtClean="0"/>
              <a:t>funkčních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skupin</a:t>
            </a:r>
            <a:r>
              <a:rPr lang="en-GB" sz="1600" dirty="0" smtClean="0"/>
              <a:t>)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mít</a:t>
            </a:r>
            <a:r>
              <a:rPr lang="cs-CZ" sz="1600" dirty="0"/>
              <a:t> </a:t>
            </a:r>
            <a:r>
              <a:rPr lang="en-GB" sz="1600" dirty="0" err="1" smtClean="0"/>
              <a:t>užitek</a:t>
            </a:r>
            <a:r>
              <a:rPr lang="en-GB" sz="1600" dirty="0" smtClean="0"/>
              <a:t> z </a:t>
            </a:r>
            <a:r>
              <a:rPr lang="en-GB" sz="1600" dirty="0" err="1" smtClean="0"/>
              <a:t>přisedlého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způsobu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– </a:t>
            </a:r>
            <a:r>
              <a:rPr lang="en-GB" sz="1600" dirty="0" err="1" smtClean="0"/>
              <a:t>polymerická</a:t>
            </a:r>
            <a:r>
              <a:rPr lang="en-GB" sz="1600" dirty="0" smtClean="0"/>
              <a:t> </a:t>
            </a:r>
            <a:r>
              <a:rPr lang="en-GB" sz="1600" dirty="0" err="1" smtClean="0"/>
              <a:t>matrice</a:t>
            </a:r>
            <a:r>
              <a:rPr lang="en-GB" sz="1600" dirty="0" smtClean="0"/>
              <a:t> </a:t>
            </a:r>
            <a:r>
              <a:rPr lang="en-GB" sz="1600" dirty="0" err="1" smtClean="0"/>
              <a:t>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ochranu</a:t>
            </a:r>
            <a:r>
              <a:rPr lang="en-GB" sz="1600" dirty="0" smtClean="0"/>
              <a:t> </a:t>
            </a:r>
            <a:r>
              <a:rPr lang="en-GB" sz="1600" dirty="0" err="1" smtClean="0"/>
              <a:t>proti</a:t>
            </a:r>
            <a:r>
              <a:rPr lang="cs-CZ" sz="1600" dirty="0"/>
              <a:t> </a:t>
            </a:r>
            <a:r>
              <a:rPr lang="en-GB" sz="1600" dirty="0" err="1" smtClean="0"/>
              <a:t>vnějším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rušivým</a:t>
            </a:r>
            <a:r>
              <a:rPr lang="en-GB" sz="1600" dirty="0" smtClean="0"/>
              <a:t> </a:t>
            </a:r>
            <a:r>
              <a:rPr lang="en-GB" sz="1600" dirty="0" err="1" smtClean="0"/>
              <a:t>vlivům</a:t>
            </a:r>
            <a:endParaRPr lang="en-GB" sz="1600" dirty="0" smtClean="0"/>
          </a:p>
          <a:p>
            <a:r>
              <a:rPr lang="en-GB" sz="1600" dirty="0" err="1" smtClean="0"/>
              <a:t>Kompetice</a:t>
            </a:r>
            <a:r>
              <a:rPr lang="en-GB" sz="1600" dirty="0" smtClean="0"/>
              <a:t> a </a:t>
            </a:r>
            <a:r>
              <a:rPr lang="en-GB" sz="1600" dirty="0" err="1" smtClean="0"/>
              <a:t>predátorské</a:t>
            </a:r>
            <a:r>
              <a:rPr lang="en-GB" sz="1600" dirty="0" smtClean="0"/>
              <a:t> </a:t>
            </a:r>
            <a:r>
              <a:rPr lang="en-GB" sz="1600" dirty="0" err="1" smtClean="0"/>
              <a:t>vztahy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komunitami</a:t>
            </a:r>
            <a:r>
              <a:rPr lang="en-GB" sz="1600" dirty="0" smtClean="0"/>
              <a:t> </a:t>
            </a:r>
            <a:r>
              <a:rPr lang="en-GB" sz="1600" dirty="0" err="1" smtClean="0"/>
              <a:t>hrají</a:t>
            </a:r>
            <a:r>
              <a:rPr lang="en-GB" sz="1600" dirty="0" smtClean="0"/>
              <a:t> </a:t>
            </a:r>
            <a:r>
              <a:rPr lang="en-GB" sz="1600" dirty="0" err="1" smtClean="0"/>
              <a:t>důležitou</a:t>
            </a:r>
            <a:r>
              <a:rPr lang="en-GB" sz="1600" dirty="0" smtClean="0"/>
              <a:t> </a:t>
            </a:r>
            <a:r>
              <a:rPr lang="en-GB" sz="1600" dirty="0" err="1" smtClean="0"/>
              <a:t>roli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vývoji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původně</a:t>
            </a:r>
            <a:r>
              <a:rPr lang="en-GB" sz="1600" dirty="0" smtClean="0"/>
              <a:t> </a:t>
            </a:r>
            <a:r>
              <a:rPr lang="en-GB" sz="1600" dirty="0" err="1" smtClean="0"/>
              <a:t>čistých</a:t>
            </a:r>
            <a:r>
              <a:rPr lang="en-GB" sz="1600" dirty="0" smtClean="0"/>
              <a:t> </a:t>
            </a:r>
            <a:r>
              <a:rPr lang="en-GB" sz="1600" dirty="0" err="1" smtClean="0"/>
              <a:t>povrchů</a:t>
            </a:r>
            <a:r>
              <a:rPr lang="en-GB" sz="1600" dirty="0" smtClean="0"/>
              <a:t> – </a:t>
            </a:r>
            <a:r>
              <a:rPr lang="en-GB" sz="1600" dirty="0" err="1" smtClean="0"/>
              <a:t>konzumace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odpadů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syntéza</a:t>
            </a:r>
            <a:r>
              <a:rPr lang="en-GB" sz="1600" dirty="0" smtClean="0"/>
              <a:t> </a:t>
            </a:r>
            <a:r>
              <a:rPr lang="en-GB" sz="1600" dirty="0" err="1" smtClean="0"/>
              <a:t>buněčných</a:t>
            </a:r>
            <a:r>
              <a:rPr lang="en-GB" sz="1600" dirty="0" smtClean="0"/>
              <a:t> a </a:t>
            </a:r>
            <a:r>
              <a:rPr lang="en-GB" sz="1600" dirty="0" err="1" smtClean="0"/>
              <a:t>extracelulárních</a:t>
            </a:r>
            <a:r>
              <a:rPr lang="en-GB" sz="1600" dirty="0" smtClean="0"/>
              <a:t> </a:t>
            </a:r>
            <a:r>
              <a:rPr lang="en-GB" sz="1600" dirty="0" err="1" smtClean="0"/>
              <a:t>sloučenin</a:t>
            </a:r>
            <a:r>
              <a:rPr lang="en-GB" sz="1600" dirty="0" smtClean="0"/>
              <a:t> – to </a:t>
            </a:r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 smtClean="0"/>
              <a:t>spolu</a:t>
            </a:r>
            <a:r>
              <a:rPr lang="en-GB" sz="1600" dirty="0" smtClean="0"/>
              <a:t> </a:t>
            </a:r>
            <a:r>
              <a:rPr lang="en-GB" sz="1600" dirty="0" err="1" smtClean="0"/>
              <a:t>působí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vymezení</a:t>
            </a:r>
            <a:r>
              <a:rPr lang="en-GB" sz="1600" dirty="0" smtClean="0"/>
              <a:t> </a:t>
            </a:r>
            <a:r>
              <a:rPr lang="en-GB" sz="1600" dirty="0" err="1" smtClean="0"/>
              <a:t>fyzikálněchemických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podmínek</a:t>
            </a:r>
            <a:r>
              <a:rPr lang="en-GB" sz="1600" dirty="0" smtClean="0"/>
              <a:t> </a:t>
            </a:r>
            <a:r>
              <a:rPr lang="en-GB" sz="1600" dirty="0" err="1" smtClean="0"/>
              <a:t>mikroenvironmentu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64054"/>
            <a:ext cx="6866281" cy="344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1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0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prudkými</a:t>
            </a:r>
            <a:r>
              <a:rPr lang="en-GB" sz="1600" dirty="0" smtClean="0"/>
              <a:t> </a:t>
            </a:r>
            <a:r>
              <a:rPr lang="en-GB" sz="1600" dirty="0" err="1" smtClean="0"/>
              <a:t>kontinuálními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změnami</a:t>
            </a:r>
            <a:r>
              <a:rPr lang="cs-CZ" sz="1600" dirty="0"/>
              <a:t> </a:t>
            </a:r>
            <a:r>
              <a:rPr lang="en-GB" sz="1600" dirty="0" err="1" smtClean="0"/>
              <a:t>fyzikálně</a:t>
            </a:r>
            <a:r>
              <a:rPr lang="en-GB" sz="1600" dirty="0" smtClean="0"/>
              <a:t> </a:t>
            </a:r>
            <a:r>
              <a:rPr lang="en-GB" sz="1600" dirty="0" err="1" smtClean="0"/>
              <a:t>chemických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gradientů</a:t>
            </a:r>
            <a:r>
              <a:rPr lang="en-GB" sz="1600" dirty="0" smtClean="0"/>
              <a:t> v </a:t>
            </a:r>
            <a:r>
              <a:rPr lang="en-GB" sz="1600" dirty="0" err="1" smtClean="0"/>
              <a:t>biofilmu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nový</a:t>
            </a:r>
            <a:r>
              <a:rPr lang="en-GB" sz="1600" dirty="0" smtClean="0"/>
              <a:t> biofilm – </a:t>
            </a:r>
            <a:r>
              <a:rPr lang="en-GB" sz="1600" dirty="0" err="1" smtClean="0"/>
              <a:t>rychlá</a:t>
            </a:r>
            <a:r>
              <a:rPr lang="en-GB" sz="1600" dirty="0" smtClean="0"/>
              <a:t> </a:t>
            </a:r>
            <a:r>
              <a:rPr lang="en-GB" sz="1600" dirty="0" err="1" smtClean="0"/>
              <a:t>konzumace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, </a:t>
            </a:r>
            <a:r>
              <a:rPr lang="en-GB" sz="1600" dirty="0" err="1" smtClean="0"/>
              <a:t>zvýšení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zvýšení</a:t>
            </a:r>
            <a:r>
              <a:rPr lang="en-GB" sz="1600" dirty="0" smtClean="0"/>
              <a:t> </a:t>
            </a:r>
            <a:r>
              <a:rPr lang="en-GB" sz="1600" dirty="0" err="1" smtClean="0"/>
              <a:t>nároků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</a:t>
            </a:r>
            <a:endParaRPr lang="en-GB" sz="1600" dirty="0" smtClean="0"/>
          </a:p>
          <a:p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zón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vyčerpání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endParaRPr lang="en-GB" sz="1600" dirty="0" smtClean="0"/>
          </a:p>
          <a:p>
            <a:r>
              <a:rPr lang="en-GB" sz="1600" dirty="0" err="1" smtClean="0"/>
              <a:t>omezení</a:t>
            </a:r>
            <a:r>
              <a:rPr lang="en-GB" sz="1600" dirty="0" smtClean="0"/>
              <a:t> </a:t>
            </a:r>
            <a:r>
              <a:rPr lang="en-GB" sz="1600" dirty="0" err="1" smtClean="0"/>
              <a:t>difuse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umožnit</a:t>
            </a:r>
            <a:r>
              <a:rPr lang="en-GB" sz="1600" dirty="0" smtClean="0"/>
              <a:t> </a:t>
            </a:r>
            <a:r>
              <a:rPr lang="en-GB" sz="1600" dirty="0" err="1" smtClean="0"/>
              <a:t>rozkvět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limitovat</a:t>
            </a:r>
            <a:r>
              <a:rPr lang="en-GB" sz="1600" dirty="0" smtClean="0"/>
              <a:t> </a:t>
            </a:r>
            <a:r>
              <a:rPr lang="en-GB" sz="1600" dirty="0" err="1" smtClean="0"/>
              <a:t>úspěch</a:t>
            </a:r>
            <a:r>
              <a:rPr lang="en-GB" sz="1600" dirty="0" smtClean="0"/>
              <a:t> </a:t>
            </a:r>
            <a:r>
              <a:rPr lang="en-GB" sz="1600" dirty="0" err="1" smtClean="0"/>
              <a:t>aerobních</a:t>
            </a:r>
            <a:endParaRPr lang="en-GB" sz="1600" dirty="0" smtClean="0"/>
          </a:p>
          <a:p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heterotrofní</a:t>
            </a:r>
            <a:r>
              <a:rPr lang="en-GB" sz="1600" dirty="0" smtClean="0"/>
              <a:t> </a:t>
            </a:r>
            <a:r>
              <a:rPr lang="en-GB" sz="1600" dirty="0" err="1" smtClean="0"/>
              <a:t>aerobní</a:t>
            </a:r>
            <a:r>
              <a:rPr lang="en-GB" sz="1600" dirty="0" smtClean="0"/>
              <a:t> a </a:t>
            </a:r>
            <a:r>
              <a:rPr lang="en-GB" sz="1600" dirty="0" err="1" smtClean="0"/>
              <a:t>fakultitativně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asociované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sinicemi</a:t>
            </a:r>
            <a:r>
              <a:rPr lang="en-GB" sz="1600" dirty="0" smtClean="0"/>
              <a:t> </a:t>
            </a:r>
            <a:r>
              <a:rPr lang="en-GB" sz="1600" dirty="0" err="1" smtClean="0"/>
              <a:t>Aphanizomenon</a:t>
            </a:r>
            <a:r>
              <a:rPr lang="en-GB" sz="1600" dirty="0" smtClean="0"/>
              <a:t> a Anabaena </a:t>
            </a:r>
            <a:r>
              <a:rPr lang="en-GB" sz="1600" dirty="0" err="1" smtClean="0"/>
              <a:t>vytvoří</a:t>
            </a:r>
            <a:r>
              <a:rPr lang="en-GB" sz="1600" dirty="0" smtClean="0"/>
              <a:t> </a:t>
            </a:r>
            <a:r>
              <a:rPr lang="en-GB" sz="1600" dirty="0" err="1" smtClean="0"/>
              <a:t>redukční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mikrozóny</a:t>
            </a:r>
            <a:r>
              <a:rPr lang="cs-CZ" sz="1600" dirty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vodách</a:t>
            </a:r>
            <a:r>
              <a:rPr lang="en-GB" sz="1600" dirty="0" smtClean="0"/>
              <a:t> </a:t>
            </a:r>
            <a:r>
              <a:rPr lang="en-GB" sz="1600" dirty="0" err="1" smtClean="0"/>
              <a:t>saturovaných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kyslíkem</a:t>
            </a:r>
            <a:r>
              <a:rPr lang="en-GB" sz="1600" dirty="0" smtClean="0"/>
              <a:t>;</a:t>
            </a:r>
          </a:p>
          <a:p>
            <a:r>
              <a:rPr lang="en-GB" sz="1600" dirty="0" err="1" smtClean="0"/>
              <a:t>heterocysty</a:t>
            </a:r>
            <a:r>
              <a:rPr lang="en-GB" sz="1600" dirty="0" smtClean="0"/>
              <a:t> a </a:t>
            </a:r>
            <a:r>
              <a:rPr lang="en-GB" sz="1600" dirty="0" err="1" smtClean="0"/>
              <a:t>fixace</a:t>
            </a:r>
            <a:r>
              <a:rPr lang="en-GB" sz="1600" dirty="0" smtClean="0"/>
              <a:t> N2</a:t>
            </a:r>
            <a:endParaRPr lang="en-GB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6667277" cy="358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604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600" dirty="0" smtClean="0"/>
              <a:t>Bakteriální </a:t>
            </a:r>
            <a:r>
              <a:rPr lang="cs-CZ" sz="1600" dirty="0" err="1" smtClean="0"/>
              <a:t>biofilm</a:t>
            </a:r>
            <a:r>
              <a:rPr lang="cs-CZ" sz="1600" dirty="0" smtClean="0"/>
              <a:t> – extracelulární DNA (žlutě) pomáhá regulovat  </a:t>
            </a:r>
            <a:r>
              <a:rPr lang="en-GB" sz="1600" dirty="0" smtClean="0"/>
              <a:t>Bacterial </a:t>
            </a:r>
            <a:r>
              <a:rPr lang="en-GB" sz="1600" dirty="0"/>
              <a:t>Biofilm</a:t>
            </a:r>
            <a:br>
              <a:rPr lang="en-GB" sz="1600" dirty="0"/>
            </a:br>
            <a:r>
              <a:rPr lang="en-GB" sz="1600" dirty="0"/>
              <a:t>Extracellular DNA (yellow) </a:t>
            </a:r>
            <a:r>
              <a:rPr lang="cs-CZ" sz="1600" dirty="0"/>
              <a:t>pomáhá regulovat </a:t>
            </a:r>
            <a:r>
              <a:rPr lang="cs-CZ" sz="1600" dirty="0" smtClean="0"/>
              <a:t>pohyb, prevence ucpání  i expanze </a:t>
            </a:r>
            <a:r>
              <a:rPr lang="cs-CZ" sz="1600" dirty="0" err="1" smtClean="0"/>
              <a:t>biofilmu</a:t>
            </a:r>
            <a:r>
              <a:rPr lang="cs-CZ" sz="1600" dirty="0" smtClean="0"/>
              <a:t> </a:t>
            </a:r>
            <a:r>
              <a:rPr lang="cs-CZ" sz="1600" dirty="0" err="1"/>
              <a:t>Pseudomonas</a:t>
            </a:r>
            <a:r>
              <a:rPr lang="cs-CZ" sz="1600" dirty="0"/>
              <a:t> </a:t>
            </a:r>
            <a:r>
              <a:rPr lang="cs-CZ" sz="1600" dirty="0" err="1"/>
              <a:t>aeruginosa</a:t>
            </a:r>
            <a:r>
              <a:rPr lang="cs-CZ" sz="1600" dirty="0"/>
              <a:t> </a:t>
            </a:r>
            <a:r>
              <a:rPr lang="en-GB" sz="1600" dirty="0"/>
              <a:t/>
            </a:r>
            <a:br>
              <a:rPr lang="en-GB" sz="1600" dirty="0"/>
            </a:br>
            <a:endParaRPr lang="en-GB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466967" cy="49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06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234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Příklady biofilmů</a:t>
            </a:r>
          </a:p>
        </p:txBody>
      </p:sp>
      <p:grpSp>
        <p:nvGrpSpPr>
          <p:cNvPr id="73744" name="Group 16"/>
          <p:cNvGrpSpPr>
            <a:grpSpLocks/>
          </p:cNvGrpSpPr>
          <p:nvPr/>
        </p:nvGrpSpPr>
        <p:grpSpPr bwMode="auto">
          <a:xfrm>
            <a:off x="323850" y="765175"/>
            <a:ext cx="5472113" cy="4103688"/>
            <a:chOff x="204" y="482"/>
            <a:chExt cx="3447" cy="2585"/>
          </a:xfrm>
        </p:grpSpPr>
        <p:pic>
          <p:nvPicPr>
            <p:cNvPr id="73731" name="Picture 3" descr="P101005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482"/>
              <a:ext cx="3447" cy="258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0" name="Text Box 12"/>
            <p:cNvSpPr txBox="1">
              <a:spLocks noChangeArrowheads="1"/>
            </p:cNvSpPr>
            <p:nvPr/>
          </p:nvSpPr>
          <p:spPr bwMode="auto">
            <a:xfrm>
              <a:off x="748" y="497"/>
              <a:ext cx="1501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PŘÍRODNÍ BIOFILMY</a:t>
              </a:r>
            </a:p>
          </p:txBody>
        </p:sp>
      </p:grpSp>
      <p:grpSp>
        <p:nvGrpSpPr>
          <p:cNvPr id="73745" name="Group 17"/>
          <p:cNvGrpSpPr>
            <a:grpSpLocks/>
          </p:cNvGrpSpPr>
          <p:nvPr/>
        </p:nvGrpSpPr>
        <p:grpSpPr bwMode="auto">
          <a:xfrm>
            <a:off x="900113" y="1206500"/>
            <a:ext cx="5472112" cy="4094163"/>
            <a:chOff x="567" y="760"/>
            <a:chExt cx="3447" cy="2579"/>
          </a:xfrm>
        </p:grpSpPr>
        <p:pic>
          <p:nvPicPr>
            <p:cNvPr id="73746" name="Picture 18" descr="P1010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60"/>
              <a:ext cx="3447" cy="2579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47" name="Text Box 19"/>
            <p:cNvSpPr txBox="1">
              <a:spLocks noChangeArrowheads="1"/>
            </p:cNvSpPr>
            <p:nvPr/>
          </p:nvSpPr>
          <p:spPr bwMode="auto">
            <a:xfrm>
              <a:off x="1383" y="769"/>
              <a:ext cx="935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PITNÁ VODA</a:t>
              </a:r>
            </a:p>
          </p:txBody>
        </p:sp>
      </p:grpSp>
      <p:grpSp>
        <p:nvGrpSpPr>
          <p:cNvPr id="73748" name="Group 20"/>
          <p:cNvGrpSpPr>
            <a:grpSpLocks/>
          </p:cNvGrpSpPr>
          <p:nvPr/>
        </p:nvGrpSpPr>
        <p:grpSpPr bwMode="auto">
          <a:xfrm>
            <a:off x="1619250" y="1646238"/>
            <a:ext cx="6192838" cy="4087812"/>
            <a:chOff x="1020" y="1037"/>
            <a:chExt cx="3901" cy="2575"/>
          </a:xfrm>
        </p:grpSpPr>
        <p:pic>
          <p:nvPicPr>
            <p:cNvPr id="73749" name="Picture 21" descr="BIOFILT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037"/>
              <a:ext cx="3901" cy="2575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0" name="Text Box 22"/>
            <p:cNvSpPr txBox="1">
              <a:spLocks noChangeArrowheads="1"/>
            </p:cNvSpPr>
            <p:nvPr/>
          </p:nvSpPr>
          <p:spPr bwMode="auto">
            <a:xfrm>
              <a:off x="2018" y="1041"/>
              <a:ext cx="1829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ČIŠTĚNÍ ODPADNÍCH VOD</a:t>
              </a:r>
            </a:p>
          </p:txBody>
        </p:sp>
      </p:grpSp>
      <p:grpSp>
        <p:nvGrpSpPr>
          <p:cNvPr id="73751" name="Group 23"/>
          <p:cNvGrpSpPr>
            <a:grpSpLocks/>
          </p:cNvGrpSpPr>
          <p:nvPr/>
        </p:nvGrpSpPr>
        <p:grpSpPr bwMode="auto">
          <a:xfrm>
            <a:off x="2484438" y="2093913"/>
            <a:ext cx="5905500" cy="4430712"/>
            <a:chOff x="1565" y="1319"/>
            <a:chExt cx="3720" cy="2791"/>
          </a:xfrm>
        </p:grpSpPr>
        <p:pic>
          <p:nvPicPr>
            <p:cNvPr id="73752" name="Picture 24" descr="P10100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19"/>
              <a:ext cx="3720" cy="27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53" name="Text Box 25"/>
            <p:cNvSpPr txBox="1">
              <a:spLocks noChangeArrowheads="1"/>
            </p:cNvSpPr>
            <p:nvPr/>
          </p:nvSpPr>
          <p:spPr bwMode="auto">
            <a:xfrm>
              <a:off x="2875" y="1358"/>
              <a:ext cx="1547" cy="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 sz="1600" b="1">
                  <a:solidFill>
                    <a:schemeClr val="accent2"/>
                  </a:solidFill>
                  <a:latin typeface="Tahoma" pitchFamily="34" charset="0"/>
                </a:rPr>
                <a:t>SANITÁRNÍ ZAŘÍZENÍ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63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mph" presetSubtype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9" presetClass="emph" presetSubtype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3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Živočišné</a:t>
            </a:r>
            <a:r>
              <a:rPr lang="en-GB" sz="2400" dirty="0"/>
              <a:t> </a:t>
            </a:r>
            <a:r>
              <a:rPr lang="en-GB" sz="2400" dirty="0" err="1"/>
              <a:t>tkáně</a:t>
            </a:r>
            <a:r>
              <a:rPr lang="en-GB" sz="2400" dirty="0"/>
              <a:t> – </a:t>
            </a:r>
            <a:r>
              <a:rPr lang="en-GB" sz="2400" dirty="0" err="1"/>
              <a:t>sukcese</a:t>
            </a:r>
            <a:r>
              <a:rPr lang="en-GB" sz="2400" dirty="0"/>
              <a:t>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Sterilní</a:t>
            </a:r>
            <a:r>
              <a:rPr lang="en-GB" sz="1600" dirty="0" smtClean="0"/>
              <a:t> </a:t>
            </a:r>
            <a:r>
              <a:rPr lang="en-GB" sz="1600" dirty="0" err="1" smtClean="0"/>
              <a:t>pokožka</a:t>
            </a:r>
            <a:r>
              <a:rPr lang="en-GB" sz="1600" dirty="0" smtClean="0"/>
              <a:t> a </a:t>
            </a:r>
            <a:r>
              <a:rPr lang="en-GB" sz="1600" dirty="0" err="1" smtClean="0"/>
              <a:t>zažívací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en-GB" sz="1600" dirty="0" smtClean="0"/>
              <a:t> </a:t>
            </a:r>
            <a:r>
              <a:rPr lang="en-GB" sz="1600" dirty="0" err="1" smtClean="0"/>
              <a:t>novorozenců</a:t>
            </a:r>
            <a:r>
              <a:rPr lang="en-GB" sz="1600" dirty="0" smtClean="0"/>
              <a:t>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sledovat</a:t>
            </a:r>
            <a:r>
              <a:rPr lang="en-GB" sz="1600" dirty="0" smtClean="0"/>
              <a:t> </a:t>
            </a:r>
            <a:r>
              <a:rPr lang="en-GB" sz="1600" dirty="0" err="1" smtClean="0"/>
              <a:t>sukces</a:t>
            </a:r>
            <a:r>
              <a:rPr lang="cs-CZ" sz="1600" dirty="0" smtClean="0"/>
              <a:t>i </a:t>
            </a:r>
            <a:r>
              <a:rPr lang="en-GB" sz="1600" dirty="0" err="1" smtClean="0"/>
              <a:t>komunit</a:t>
            </a:r>
            <a:endParaRPr lang="en-GB" sz="1600" dirty="0" smtClean="0"/>
          </a:p>
          <a:p>
            <a:r>
              <a:rPr lang="en-GB" sz="1600" dirty="0" err="1" smtClean="0"/>
              <a:t>Kolonizace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k </a:t>
            </a:r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regulována</a:t>
            </a:r>
            <a:r>
              <a:rPr lang="en-GB" sz="1600" dirty="0" smtClean="0"/>
              <a:t> </a:t>
            </a:r>
            <a:r>
              <a:rPr lang="en-GB" sz="1600" dirty="0" err="1" smtClean="0"/>
              <a:t>řadou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</a:t>
            </a:r>
            <a:r>
              <a:rPr lang="en-GB" sz="1600" dirty="0" err="1" smtClean="0"/>
              <a:t>hostitelský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živočich</a:t>
            </a:r>
            <a:r>
              <a:rPr lang="en-GB" sz="1600" dirty="0" smtClean="0"/>
              <a:t>, </a:t>
            </a:r>
            <a:r>
              <a:rPr lang="en-GB" sz="1600" dirty="0" err="1" smtClean="0"/>
              <a:t>mikrobi</a:t>
            </a:r>
            <a:r>
              <a:rPr lang="en-GB" sz="1600" dirty="0" smtClean="0"/>
              <a:t>, </a:t>
            </a:r>
            <a:r>
              <a:rPr lang="en-GB" sz="1600" dirty="0" err="1" smtClean="0"/>
              <a:t>dieta</a:t>
            </a:r>
            <a:r>
              <a:rPr lang="en-GB" sz="1600" dirty="0" smtClean="0"/>
              <a:t>, </a:t>
            </a:r>
            <a:r>
              <a:rPr lang="en-GB" sz="1600" dirty="0" err="1" smtClean="0"/>
              <a:t>životní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…</a:t>
            </a:r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nik</a:t>
            </a:r>
            <a:r>
              <a:rPr lang="en-GB" sz="1600" dirty="0" smtClean="0"/>
              <a:t> </a:t>
            </a:r>
            <a:r>
              <a:rPr lang="en-GB" sz="1600" dirty="0" err="1" smtClean="0"/>
              <a:t>zaplněných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mikrobiálními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endParaRPr lang="cs-CZ" sz="1600" dirty="0"/>
          </a:p>
          <a:p>
            <a:endParaRPr lang="en-GB" sz="1600" dirty="0" smtClean="0"/>
          </a:p>
          <a:p>
            <a:r>
              <a:rPr lang="en-GB" sz="1600" dirty="0" err="1" smtClean="0"/>
              <a:t>Kolonizace</a:t>
            </a:r>
            <a:r>
              <a:rPr lang="en-GB" sz="1600" dirty="0" smtClean="0"/>
              <a:t> </a:t>
            </a:r>
            <a:r>
              <a:rPr lang="en-GB" sz="1600" dirty="0" err="1" smtClean="0"/>
              <a:t>začíná</a:t>
            </a:r>
            <a:r>
              <a:rPr lang="en-GB" sz="1600" dirty="0" smtClean="0"/>
              <a:t> u </a:t>
            </a:r>
            <a:r>
              <a:rPr lang="en-GB" sz="1600" dirty="0" err="1" smtClean="0"/>
              <a:t>člověka</a:t>
            </a:r>
            <a:r>
              <a:rPr lang="en-GB" sz="1600" dirty="0" smtClean="0"/>
              <a:t> a </a:t>
            </a:r>
            <a:r>
              <a:rPr lang="en-GB" sz="1600" dirty="0" err="1" smtClean="0"/>
              <a:t>dalších</a:t>
            </a:r>
            <a:r>
              <a:rPr lang="en-GB" sz="1600" dirty="0" smtClean="0"/>
              <a:t> </a:t>
            </a:r>
            <a:r>
              <a:rPr lang="en-GB" sz="1600" dirty="0" err="1" smtClean="0"/>
              <a:t>nepřežvýkavých</a:t>
            </a:r>
            <a:r>
              <a:rPr lang="en-GB" sz="1600" dirty="0" smtClean="0"/>
              <a:t> </a:t>
            </a:r>
            <a:r>
              <a:rPr lang="en-GB" sz="1600" dirty="0" err="1" smtClean="0"/>
              <a:t>savců</a:t>
            </a:r>
            <a:r>
              <a:rPr lang="en-GB" sz="1600" dirty="0" smtClean="0"/>
              <a:t> </a:t>
            </a:r>
            <a:r>
              <a:rPr lang="en-GB" sz="1600" dirty="0" err="1" smtClean="0"/>
              <a:t>rody</a:t>
            </a:r>
            <a:r>
              <a:rPr lang="cs-CZ" sz="1600" dirty="0"/>
              <a:t> </a:t>
            </a:r>
            <a:r>
              <a:rPr lang="en-GB" sz="1600" dirty="0" smtClean="0"/>
              <a:t>Bifidobacterium a Lactobacillus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následuje</a:t>
            </a:r>
            <a:r>
              <a:rPr lang="en-GB" sz="1600" dirty="0" smtClean="0"/>
              <a:t> </a:t>
            </a:r>
            <a:r>
              <a:rPr lang="en-GB" sz="1600" dirty="0" err="1" smtClean="0"/>
              <a:t>fakultativně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E. coli a Streptococcus </a:t>
            </a:r>
            <a:r>
              <a:rPr lang="en-GB" sz="1600" dirty="0" err="1" smtClean="0"/>
              <a:t>faecalis</a:t>
            </a:r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smtClean="0"/>
              <a:t>s </a:t>
            </a:r>
            <a:r>
              <a:rPr lang="en-GB" sz="1600" dirty="0" err="1" smtClean="0"/>
              <a:t>nástupem</a:t>
            </a:r>
            <a:r>
              <a:rPr lang="en-GB" sz="1600" dirty="0" smtClean="0"/>
              <a:t> </a:t>
            </a:r>
            <a:r>
              <a:rPr lang="en-GB" sz="1600" dirty="0" err="1" smtClean="0"/>
              <a:t>tuhé</a:t>
            </a:r>
            <a:r>
              <a:rPr lang="en-GB" sz="1600" dirty="0" smtClean="0"/>
              <a:t> </a:t>
            </a:r>
            <a:r>
              <a:rPr lang="en-GB" sz="1600" dirty="0" err="1" smtClean="0"/>
              <a:t>stravy</a:t>
            </a:r>
            <a:r>
              <a:rPr lang="en-GB" sz="1600" dirty="0" smtClean="0"/>
              <a:t> </a:t>
            </a:r>
            <a:r>
              <a:rPr lang="en-GB" sz="1600" dirty="0" err="1" smtClean="0"/>
              <a:t>nastupují</a:t>
            </a:r>
            <a:r>
              <a:rPr lang="en-GB" sz="1600" dirty="0" smtClean="0"/>
              <a:t> </a:t>
            </a:r>
            <a:r>
              <a:rPr lang="en-GB" sz="1600" dirty="0" err="1" smtClean="0"/>
              <a:t>striktně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Bacteroides</a:t>
            </a:r>
            <a:r>
              <a:rPr lang="en-GB" sz="1600" dirty="0" smtClean="0"/>
              <a:t>)</a:t>
            </a:r>
            <a:r>
              <a:rPr lang="cs-CZ" sz="1600" dirty="0" smtClean="0"/>
              <a:t>,</a:t>
            </a:r>
            <a:r>
              <a:rPr lang="en-GB" sz="1600" dirty="0" err="1" smtClean="0"/>
              <a:t>které</a:t>
            </a:r>
            <a:r>
              <a:rPr lang="en-GB" sz="1600" dirty="0" smtClean="0"/>
              <a:t> se </a:t>
            </a:r>
            <a:r>
              <a:rPr lang="en-GB" sz="1600" dirty="0" err="1" smtClean="0"/>
              <a:t>stanou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klimax</a:t>
            </a:r>
            <a:r>
              <a:rPr lang="en-GB" sz="1600" dirty="0" smtClean="0"/>
              <a:t> v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odstavení</a:t>
            </a:r>
            <a:r>
              <a:rPr lang="en-GB" sz="1600" dirty="0" smtClean="0"/>
              <a:t> </a:t>
            </a:r>
            <a:r>
              <a:rPr lang="en-GB" sz="1600" dirty="0" err="1" smtClean="0"/>
              <a:t>mláděte</a:t>
            </a:r>
            <a:endParaRPr lang="en-GB" sz="16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7167761" cy="312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116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Živočišné</a:t>
            </a:r>
            <a:r>
              <a:rPr lang="en-GB" sz="2400" dirty="0"/>
              <a:t> </a:t>
            </a:r>
            <a:r>
              <a:rPr lang="en-GB" sz="2400" dirty="0" err="1"/>
              <a:t>tkáně</a:t>
            </a:r>
            <a:r>
              <a:rPr lang="en-GB" sz="2400" dirty="0"/>
              <a:t> – </a:t>
            </a:r>
            <a:r>
              <a:rPr lang="en-GB" sz="2400" dirty="0" err="1"/>
              <a:t>sukcese</a:t>
            </a:r>
            <a:r>
              <a:rPr lang="en-GB" sz="2400" dirty="0"/>
              <a:t>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komunit-pokr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5040560" cy="5976664"/>
          </a:xfrm>
        </p:spPr>
        <p:txBody>
          <a:bodyPr>
            <a:normAutofit fontScale="92500"/>
          </a:bodyPr>
          <a:lstStyle/>
          <a:p>
            <a:r>
              <a:rPr lang="en-GB" sz="1600" dirty="0" err="1" smtClean="0"/>
              <a:t>Přežvýkavci</a:t>
            </a:r>
            <a:r>
              <a:rPr lang="en-GB" sz="1600" dirty="0" smtClean="0"/>
              <a:t> –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k </a:t>
            </a:r>
            <a:r>
              <a:rPr lang="en-GB" sz="1600" dirty="0" err="1" smtClean="0"/>
              <a:t>vytvoření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obligátně</a:t>
            </a:r>
            <a:r>
              <a:rPr lang="en-GB" sz="1600" dirty="0" smtClean="0"/>
              <a:t> </a:t>
            </a:r>
            <a:r>
              <a:rPr lang="en-GB" sz="1600" dirty="0" err="1" smtClean="0"/>
              <a:t>anaerobní</a:t>
            </a:r>
            <a:r>
              <a:rPr lang="cs-CZ" sz="1600" dirty="0"/>
              <a:t>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Klimaxová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bachoru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celulózu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Bacteroides</a:t>
            </a:r>
            <a:r>
              <a:rPr lang="en-GB" sz="1600" dirty="0" smtClean="0"/>
              <a:t>, </a:t>
            </a:r>
            <a:r>
              <a:rPr lang="en-GB" sz="1600" dirty="0" err="1" smtClean="0"/>
              <a:t>Ruminococcus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škrob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Selenomonas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(</a:t>
            </a:r>
            <a:r>
              <a:rPr lang="en-GB" sz="1600" dirty="0" err="1" smtClean="0"/>
              <a:t>Methanobacterium</a:t>
            </a:r>
            <a:r>
              <a:rPr lang="en-GB" sz="1600" dirty="0" smtClean="0"/>
              <a:t>)</a:t>
            </a:r>
          </a:p>
          <a:p>
            <a:pPr>
              <a:buFontTx/>
              <a:buChar char="-"/>
            </a:pPr>
            <a:r>
              <a:rPr lang="en-GB" sz="1600" dirty="0" err="1" smtClean="0"/>
              <a:t>celulózu</a:t>
            </a:r>
            <a:r>
              <a:rPr lang="en-GB" sz="1600" dirty="0" smtClean="0"/>
              <a:t> a </a:t>
            </a:r>
            <a:r>
              <a:rPr lang="en-GB" sz="1600" dirty="0" err="1" smtClean="0"/>
              <a:t>pektin</a:t>
            </a:r>
            <a:r>
              <a:rPr lang="en-GB" sz="1600" dirty="0" smtClean="0"/>
              <a:t> </a:t>
            </a:r>
            <a:r>
              <a:rPr lang="en-GB" sz="1600" dirty="0" err="1" smtClean="0"/>
              <a:t>degradující</a:t>
            </a:r>
            <a:r>
              <a:rPr lang="en-GB" sz="1600" dirty="0" smtClean="0"/>
              <a:t> protozoa (</a:t>
            </a:r>
            <a:r>
              <a:rPr lang="en-GB" sz="1600" dirty="0" err="1" smtClean="0"/>
              <a:t>Polyplastron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err="1" smtClean="0"/>
              <a:t>metanogenní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největší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využívající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vodík</a:t>
            </a:r>
            <a:r>
              <a:rPr lang="en-GB" sz="1600" dirty="0" smtClean="0"/>
              <a:t> v </a:t>
            </a:r>
            <a:r>
              <a:rPr lang="en-GB" sz="1600" dirty="0" err="1" smtClean="0"/>
              <a:t>bachoru</a:t>
            </a:r>
            <a:r>
              <a:rPr lang="en-GB" sz="1600" dirty="0" smtClean="0"/>
              <a:t> </a:t>
            </a:r>
            <a:r>
              <a:rPr lang="en-GB" sz="1600" dirty="0" err="1" smtClean="0"/>
              <a:t>ovcí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skotu</a:t>
            </a:r>
            <a:r>
              <a:rPr lang="en-GB" sz="1600" dirty="0" smtClean="0"/>
              <a:t>, </a:t>
            </a:r>
            <a:r>
              <a:rPr lang="en-GB" sz="1600" dirty="0" err="1" smtClean="0"/>
              <a:t>bizonů</a:t>
            </a:r>
            <a:r>
              <a:rPr lang="en-GB" sz="1600" dirty="0" smtClean="0"/>
              <a:t>, </a:t>
            </a:r>
            <a:r>
              <a:rPr lang="en-GB" sz="1600" dirty="0" err="1" smtClean="0"/>
              <a:t>jelenů</a:t>
            </a:r>
            <a:r>
              <a:rPr lang="en-GB" sz="1600" dirty="0" smtClean="0"/>
              <a:t> a lam a </a:t>
            </a:r>
            <a:r>
              <a:rPr lang="en-GB" sz="1600" dirty="0" err="1" smtClean="0"/>
              <a:t>slepého</a:t>
            </a:r>
            <a:r>
              <a:rPr lang="en-GB" sz="1600" dirty="0" smtClean="0"/>
              <a:t> </a:t>
            </a:r>
            <a:r>
              <a:rPr lang="en-GB" sz="1600" dirty="0" err="1" smtClean="0"/>
              <a:t>střeva</a:t>
            </a:r>
            <a:r>
              <a:rPr lang="en-GB" sz="1600" dirty="0" smtClean="0"/>
              <a:t> </a:t>
            </a:r>
            <a:r>
              <a:rPr lang="en-GB" sz="1600" dirty="0" err="1" smtClean="0"/>
              <a:t>koní</a:t>
            </a:r>
            <a:r>
              <a:rPr lang="en-GB" sz="1600" dirty="0" smtClean="0"/>
              <a:t> („</a:t>
            </a:r>
            <a:r>
              <a:rPr lang="en-GB" sz="1600" dirty="0" err="1" smtClean="0"/>
              <a:t>anaerobní</a:t>
            </a:r>
            <a:r>
              <a:rPr lang="en-GB" sz="1600" dirty="0" smtClean="0"/>
              <a:t> </a:t>
            </a:r>
            <a:r>
              <a:rPr lang="en-GB" sz="1600" dirty="0" err="1" smtClean="0"/>
              <a:t>respirace</a:t>
            </a:r>
            <a:r>
              <a:rPr lang="en-GB" sz="1600" dirty="0" smtClean="0"/>
              <a:t> CO2“)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těchto</a:t>
            </a:r>
            <a:r>
              <a:rPr lang="en-GB" sz="1600" dirty="0" smtClean="0"/>
              <a:t> </a:t>
            </a:r>
            <a:r>
              <a:rPr lang="en-GB" sz="1600" dirty="0" err="1" smtClean="0"/>
              <a:t>zvířat</a:t>
            </a:r>
            <a:r>
              <a:rPr lang="en-GB" sz="1600" dirty="0" smtClean="0"/>
              <a:t> </a:t>
            </a:r>
            <a:r>
              <a:rPr lang="en-GB" sz="1600" dirty="0" err="1" smtClean="0"/>
              <a:t>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silná</a:t>
            </a:r>
            <a:r>
              <a:rPr lang="en-GB" sz="1600" dirty="0" smtClean="0"/>
              <a:t> </a:t>
            </a:r>
            <a:r>
              <a:rPr lang="en-GB" sz="1600" dirty="0" err="1" smtClean="0"/>
              <a:t>korelace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metanogenních</a:t>
            </a:r>
            <a:r>
              <a:rPr lang="cs-CZ" sz="1600" dirty="0"/>
              <a:t> </a:t>
            </a:r>
            <a:r>
              <a:rPr lang="en-GB" sz="1600" dirty="0" err="1" smtClean="0"/>
              <a:t>mikroorganismů</a:t>
            </a:r>
            <a:r>
              <a:rPr lang="en-GB" sz="1600" dirty="0" smtClean="0"/>
              <a:t> a </a:t>
            </a:r>
            <a:r>
              <a:rPr lang="en-GB" sz="1600" dirty="0" err="1" smtClean="0"/>
              <a:t>celulolytických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mikroorganismů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důležitý</a:t>
            </a:r>
            <a:r>
              <a:rPr lang="en-GB" sz="1600" dirty="0" smtClean="0"/>
              <a:t> </a:t>
            </a:r>
            <a:r>
              <a:rPr lang="en-GB" sz="1600" dirty="0" err="1" smtClean="0"/>
              <a:t>vztah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predátor-kořist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r>
              <a:rPr lang="en-GB" sz="1600" dirty="0" smtClean="0"/>
              <a:t> a </a:t>
            </a:r>
            <a:r>
              <a:rPr lang="en-GB" sz="1600" dirty="0" err="1" smtClean="0"/>
              <a:t>protozoi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protozoa se </a:t>
            </a:r>
            <a:r>
              <a:rPr lang="en-GB" sz="1600" dirty="0" err="1" smtClean="0"/>
              <a:t>objevují</a:t>
            </a:r>
            <a:r>
              <a:rPr lang="en-GB" sz="1600" dirty="0" smtClean="0"/>
              <a:t> </a:t>
            </a:r>
            <a:r>
              <a:rPr lang="en-GB" sz="1600" dirty="0" err="1" smtClean="0"/>
              <a:t>později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ustanovení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pionýrské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modifikují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produkcí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těkavých</a:t>
            </a:r>
            <a:r>
              <a:rPr lang="cs-CZ" sz="1600" dirty="0"/>
              <a:t> </a:t>
            </a:r>
            <a:r>
              <a:rPr lang="en-GB" sz="1600" dirty="0" err="1" smtClean="0"/>
              <a:t>kyselin</a:t>
            </a:r>
            <a:r>
              <a:rPr lang="en-GB" sz="1600" dirty="0" smtClean="0"/>
              <a:t> a </a:t>
            </a:r>
            <a:r>
              <a:rPr lang="en-GB" sz="1600" dirty="0" err="1" smtClean="0"/>
              <a:t>odstraněním</a:t>
            </a:r>
            <a:r>
              <a:rPr lang="en-GB" sz="1600" dirty="0" smtClean="0"/>
              <a:t> </a:t>
            </a:r>
            <a:r>
              <a:rPr lang="en-GB" sz="1600" dirty="0" err="1" smtClean="0"/>
              <a:t>kyslíku</a:t>
            </a:r>
            <a:r>
              <a:rPr lang="en-GB" sz="1600" dirty="0" smtClean="0"/>
              <a:t> a </a:t>
            </a:r>
            <a:r>
              <a:rPr lang="en-GB" sz="1600" dirty="0" err="1" smtClean="0"/>
              <a:t>umožňují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en-GB" sz="1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741469" cy="290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23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64096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(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hustoty</a:t>
            </a:r>
            <a:r>
              <a:rPr lang="en-GB" sz="1600" dirty="0" smtClean="0"/>
              <a:t> populace)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r>
              <a:rPr lang="en-GB" sz="1600" dirty="0" smtClean="0"/>
              <a:t>, </a:t>
            </a:r>
            <a:r>
              <a:rPr lang="en-GB" sz="1600" dirty="0" err="1" smtClean="0"/>
              <a:t>jestliže</a:t>
            </a:r>
            <a:r>
              <a:rPr lang="en-GB" sz="1600" dirty="0" smtClean="0"/>
              <a:t> </a:t>
            </a:r>
            <a:r>
              <a:rPr lang="en-GB" sz="1600" dirty="0" err="1" smtClean="0"/>
              <a:t>nedochází</a:t>
            </a:r>
            <a:r>
              <a:rPr lang="en-GB" sz="1600" dirty="0" smtClean="0"/>
              <a:t> k</a:t>
            </a:r>
            <a:r>
              <a:rPr lang="cs-CZ" sz="1600" dirty="0" smtClean="0"/>
              <a:t> </a:t>
            </a:r>
            <a:r>
              <a:rPr lang="en-GB" sz="1600" dirty="0" err="1" smtClean="0"/>
              <a:t>odumírání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: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</a:t>
            </a:r>
            <a:r>
              <a:rPr lang="en-GB" sz="1600" dirty="0" err="1" smtClean="0"/>
              <a:t>Vt</a:t>
            </a:r>
            <a:r>
              <a:rPr lang="en-GB" sz="1600" dirty="0" smtClean="0"/>
              <a:t> =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 err="1" smtClean="0"/>
              <a:t>dX</a:t>
            </a:r>
            <a:r>
              <a:rPr lang="en-GB" sz="1600" dirty="0" smtClean="0"/>
              <a:t>-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konc</a:t>
            </a:r>
            <a:r>
              <a:rPr lang="en-GB" sz="1600" dirty="0" smtClean="0"/>
              <a:t>.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X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krátký</a:t>
            </a:r>
            <a:r>
              <a:rPr lang="en-GB" sz="1600" dirty="0" smtClean="0"/>
              <a:t> </a:t>
            </a:r>
            <a:r>
              <a:rPr lang="en-GB" sz="1600" dirty="0" err="1" smtClean="0"/>
              <a:t>časový</a:t>
            </a:r>
            <a:r>
              <a:rPr lang="en-GB" sz="1600" dirty="0" smtClean="0"/>
              <a:t> interval </a:t>
            </a:r>
            <a:r>
              <a:rPr lang="en-GB" sz="1600" dirty="0" err="1" smtClean="0"/>
              <a:t>dt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absolutní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</a:t>
            </a:r>
            <a:r>
              <a:rPr lang="en-GB" sz="1600" dirty="0" smtClean="0"/>
              <a:t> v </a:t>
            </a:r>
            <a:r>
              <a:rPr lang="en-GB" sz="1600" dirty="0" err="1" smtClean="0"/>
              <a:t>obecné</a:t>
            </a:r>
            <a:r>
              <a:rPr lang="en-GB" sz="1600" dirty="0" smtClean="0"/>
              <a:t> </a:t>
            </a:r>
            <a:r>
              <a:rPr lang="en-GB" sz="1600" dirty="0" err="1" smtClean="0"/>
              <a:t>ekologii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specifická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přírůstek</a:t>
            </a:r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jednotky</a:t>
            </a:r>
            <a:r>
              <a:rPr lang="en-GB" sz="1600" dirty="0" smtClean="0"/>
              <a:t> </a:t>
            </a:r>
            <a:r>
              <a:rPr lang="en-GB" sz="1600" dirty="0" err="1" smtClean="0"/>
              <a:t>biomas</a:t>
            </a:r>
            <a:r>
              <a:rPr lang="cs-CZ" sz="1600" dirty="0" smtClean="0"/>
              <a:t>y </a:t>
            </a:r>
            <a:r>
              <a:rPr lang="en-GB" sz="1600" dirty="0" smtClean="0"/>
              <a:t>(</a:t>
            </a:r>
            <a:r>
              <a:rPr lang="en-GB" sz="1600" dirty="0" err="1" smtClean="0"/>
              <a:t>individuum</a:t>
            </a:r>
            <a:r>
              <a:rPr lang="en-GB" sz="1600" dirty="0" smtClean="0"/>
              <a:t>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</a:t>
            </a:r>
            <a:r>
              <a:rPr lang="el-GR" sz="1600" dirty="0" smtClean="0"/>
              <a:t>μ = </a:t>
            </a:r>
            <a:r>
              <a:rPr lang="en-GB" sz="1600" dirty="0" err="1" smtClean="0"/>
              <a:t>Vt</a:t>
            </a:r>
            <a:r>
              <a:rPr lang="en-GB" sz="1600" dirty="0" smtClean="0"/>
              <a:t>/X </a:t>
            </a:r>
            <a:endParaRPr lang="cs-CZ" sz="1600" dirty="0" smtClean="0"/>
          </a:p>
          <a:p>
            <a:pPr marL="0" indent="0">
              <a:buNone/>
            </a:pPr>
            <a:r>
              <a:rPr lang="en-GB" sz="1600" dirty="0" smtClean="0"/>
              <a:t>(</a:t>
            </a:r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ku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cs-CZ" sz="1600" dirty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X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hustotě</a:t>
            </a:r>
            <a:r>
              <a:rPr lang="en-GB" sz="1600" dirty="0" smtClean="0"/>
              <a:t> populace)</a:t>
            </a:r>
          </a:p>
          <a:p>
            <a:r>
              <a:rPr lang="en-GB" sz="1600" dirty="0" err="1" smtClean="0"/>
              <a:t>hladina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porodnosti</a:t>
            </a:r>
            <a:r>
              <a:rPr lang="en-GB" sz="1600" dirty="0" smtClean="0"/>
              <a:t> (</a:t>
            </a:r>
            <a:r>
              <a:rPr lang="en-GB" sz="1600" dirty="0" err="1" smtClean="0"/>
              <a:t>specifická</a:t>
            </a:r>
            <a:r>
              <a:rPr lang="en-GB" sz="1600" dirty="0" smtClean="0"/>
              <a:t> </a:t>
            </a:r>
            <a:r>
              <a:rPr lang="en-GB" sz="1600" dirty="0" err="1" smtClean="0"/>
              <a:t>porodnost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20435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Homeostáze</a:t>
            </a:r>
            <a:r>
              <a:rPr lang="en-GB" sz="2400" dirty="0"/>
              <a:t> a </a:t>
            </a:r>
            <a:r>
              <a:rPr lang="en-GB" sz="2400" dirty="0" err="1"/>
              <a:t>sekundární</a:t>
            </a:r>
            <a:r>
              <a:rPr lang="en-GB" sz="2400" dirty="0"/>
              <a:t> </a:t>
            </a:r>
            <a:r>
              <a:rPr lang="en-GB" sz="2400" dirty="0" err="1"/>
              <a:t>sukcese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32" y="548680"/>
            <a:ext cx="9121567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Mnohé</a:t>
            </a:r>
            <a:r>
              <a:rPr lang="en-GB" sz="1600" dirty="0" smtClean="0"/>
              <a:t> </a:t>
            </a:r>
            <a:r>
              <a:rPr lang="en-GB" sz="1600" dirty="0" err="1" smtClean="0"/>
              <a:t>zavedené</a:t>
            </a:r>
            <a:r>
              <a:rPr lang="en-GB" sz="1600" dirty="0" smtClean="0"/>
              <a:t>/</a:t>
            </a:r>
            <a:r>
              <a:rPr lang="en-GB" sz="1600" dirty="0" err="1" smtClean="0"/>
              <a:t>ustanovené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mají</a:t>
            </a:r>
            <a:r>
              <a:rPr lang="en-GB" sz="1600" dirty="0" smtClean="0"/>
              <a:t>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stupeň</a:t>
            </a:r>
            <a:r>
              <a:rPr lang="en-GB" sz="1600" dirty="0" smtClean="0"/>
              <a:t> stability –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rezistentní</a:t>
            </a:r>
            <a:r>
              <a:rPr lang="cs-CZ" sz="1600" dirty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změnám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To je </a:t>
            </a:r>
            <a:r>
              <a:rPr lang="en-GB" sz="1600" dirty="0" err="1" smtClean="0"/>
              <a:t>částečně</a:t>
            </a:r>
            <a:r>
              <a:rPr lang="en-GB" sz="1600" dirty="0" smtClean="0"/>
              <a:t> </a:t>
            </a:r>
            <a:r>
              <a:rPr lang="en-GB" sz="1600" dirty="0" err="1" smtClean="0"/>
              <a:t>založené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homeostázi</a:t>
            </a:r>
            <a:r>
              <a:rPr lang="en-GB" sz="1600" dirty="0" smtClean="0"/>
              <a:t> – </a:t>
            </a:r>
            <a:r>
              <a:rPr lang="en-GB" sz="1600" dirty="0" err="1" smtClean="0"/>
              <a:t>kompenzující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mechanismus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cs-CZ" sz="1600" dirty="0"/>
              <a:t> </a:t>
            </a:r>
            <a:r>
              <a:rPr lang="en-GB" sz="1600" dirty="0" err="1" smtClean="0"/>
              <a:t>rovnovážného</a:t>
            </a:r>
            <a:r>
              <a:rPr lang="en-GB" sz="1600" dirty="0" smtClean="0"/>
              <a:t> </a:t>
            </a:r>
            <a:r>
              <a:rPr lang="en-GB" sz="1600" dirty="0" err="1" smtClean="0"/>
              <a:t>stavu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 smtClean="0"/>
              <a:t>využív</a:t>
            </a:r>
            <a:r>
              <a:rPr lang="cs-CZ" sz="1600" dirty="0" smtClean="0"/>
              <a:t>á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kontrolních</a:t>
            </a:r>
            <a:r>
              <a:rPr lang="en-GB" sz="1600" dirty="0" smtClean="0"/>
              <a:t> </a:t>
            </a:r>
            <a:r>
              <a:rPr lang="en-GB" sz="1600" dirty="0" err="1" smtClean="0"/>
              <a:t>mechanismů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působ</a:t>
            </a:r>
            <a:r>
              <a:rPr lang="cs-CZ" sz="1600" dirty="0" smtClean="0"/>
              <a:t>í </a:t>
            </a:r>
            <a:r>
              <a:rPr lang="en-GB" sz="1600" dirty="0" err="1" smtClean="0"/>
              <a:t>proti</a:t>
            </a:r>
            <a:r>
              <a:rPr lang="en-GB" sz="1600" dirty="0" smtClean="0"/>
              <a:t> </a:t>
            </a:r>
            <a:r>
              <a:rPr lang="en-GB" sz="1600" dirty="0" err="1" smtClean="0"/>
              <a:t>vlivu</a:t>
            </a:r>
            <a:r>
              <a:rPr lang="en-GB" sz="1600" dirty="0" smtClean="0"/>
              <a:t> </a:t>
            </a:r>
            <a:r>
              <a:rPr lang="en-GB" sz="1600" dirty="0" err="1" smtClean="0"/>
              <a:t>nejrůznějších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rušivých</a:t>
            </a:r>
            <a:r>
              <a:rPr lang="en-GB" sz="1600" dirty="0" smtClean="0"/>
              <a:t> </a:t>
            </a:r>
            <a:r>
              <a:rPr lang="en-GB" sz="1600" dirty="0" err="1" smtClean="0"/>
              <a:t>zásahů</a:t>
            </a:r>
            <a:r>
              <a:rPr lang="en-GB" sz="1600" dirty="0" smtClean="0"/>
              <a:t> (</a:t>
            </a:r>
            <a:r>
              <a:rPr lang="en-GB" sz="1600" dirty="0" err="1" smtClean="0"/>
              <a:t>kapacita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zachovat</a:t>
            </a:r>
            <a:r>
              <a:rPr lang="cs-CZ" sz="1600" dirty="0"/>
              <a:t> </a:t>
            </a:r>
            <a:r>
              <a:rPr lang="en-GB" sz="1600" dirty="0" err="1" smtClean="0"/>
              <a:t>stabilitu</a:t>
            </a:r>
            <a:r>
              <a:rPr lang="en-GB" sz="1600" dirty="0" smtClean="0"/>
              <a:t>/</a:t>
            </a:r>
            <a:r>
              <a:rPr lang="en-GB" sz="1600" dirty="0" err="1" smtClean="0"/>
              <a:t>integritu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Nejde</a:t>
            </a:r>
            <a:r>
              <a:rPr lang="en-GB" sz="1600" dirty="0" smtClean="0"/>
              <a:t> o </a:t>
            </a:r>
            <a:r>
              <a:rPr lang="en-GB" sz="1600" dirty="0" err="1" smtClean="0"/>
              <a:t>statické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– </a:t>
            </a:r>
            <a:r>
              <a:rPr lang="en-GB" sz="1600" dirty="0" err="1" smtClean="0"/>
              <a:t>individuální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vystavené</a:t>
            </a:r>
            <a:r>
              <a:rPr lang="en-GB" sz="1600" dirty="0" smtClean="0"/>
              <a:t> </a:t>
            </a:r>
            <a:r>
              <a:rPr lang="en-GB" sz="1600" dirty="0" err="1" smtClean="0"/>
              <a:t>pravidelným</a:t>
            </a:r>
            <a:r>
              <a:rPr lang="cs-CZ" sz="1600" dirty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nepravidelným</a:t>
            </a:r>
            <a:r>
              <a:rPr lang="en-GB" sz="1600" dirty="0" smtClean="0"/>
              <a:t> </a:t>
            </a:r>
            <a:r>
              <a:rPr lang="en-GB" sz="1600" dirty="0" err="1" smtClean="0"/>
              <a:t>fluktuacím</a:t>
            </a:r>
            <a:r>
              <a:rPr lang="en-GB" sz="1600" dirty="0" smtClean="0"/>
              <a:t> (</a:t>
            </a:r>
            <a:r>
              <a:rPr lang="en-GB" sz="1600" dirty="0" err="1" smtClean="0"/>
              <a:t>odezva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interní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externí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)</a:t>
            </a:r>
            <a:r>
              <a:rPr lang="cs-CZ" sz="1600" dirty="0" smtClean="0"/>
              <a:t> </a:t>
            </a:r>
            <a:r>
              <a:rPr lang="en-GB" sz="1600" dirty="0" smtClean="0"/>
              <a:t>– to </a:t>
            </a:r>
            <a:r>
              <a:rPr lang="en-GB" sz="1600" dirty="0" err="1" smtClean="0"/>
              <a:t>vše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přispívá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stability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Nahromadění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určitého</a:t>
            </a:r>
            <a:r>
              <a:rPr lang="en-GB" sz="1600" dirty="0" smtClean="0"/>
              <a:t> </a:t>
            </a:r>
            <a:r>
              <a:rPr lang="en-GB" sz="1600" dirty="0" err="1" smtClean="0"/>
              <a:t>substrátu</a:t>
            </a:r>
            <a:r>
              <a:rPr lang="en-GB" sz="1600" dirty="0" smtClean="0"/>
              <a:t>/</a:t>
            </a:r>
            <a:r>
              <a:rPr lang="en-GB" sz="1600" dirty="0" err="1" smtClean="0"/>
              <a:t>metabolitu</a:t>
            </a:r>
            <a:r>
              <a:rPr lang="en-GB" sz="1600" dirty="0" smtClean="0"/>
              <a:t> (</a:t>
            </a:r>
            <a:r>
              <a:rPr lang="en-GB" sz="1600" dirty="0" err="1" smtClean="0"/>
              <a:t>nitrit</a:t>
            </a:r>
            <a:r>
              <a:rPr lang="en-GB" sz="1600" dirty="0" smtClean="0"/>
              <a:t>, </a:t>
            </a:r>
            <a:r>
              <a:rPr lang="en-GB" sz="1600" dirty="0" err="1" smtClean="0"/>
              <a:t>sirovodík</a:t>
            </a:r>
            <a:r>
              <a:rPr lang="en-GB" sz="1600" dirty="0" smtClean="0"/>
              <a:t>) </a:t>
            </a:r>
            <a:r>
              <a:rPr lang="en-GB" sz="1600" dirty="0" err="1" smtClean="0"/>
              <a:t>vede</a:t>
            </a:r>
            <a:r>
              <a:rPr lang="en-GB" sz="1600" dirty="0" smtClean="0"/>
              <a:t> k </a:t>
            </a:r>
            <a:r>
              <a:rPr lang="en-GB" sz="1600" dirty="0" err="1" smtClean="0"/>
              <a:t>dočasnému</a:t>
            </a:r>
            <a:r>
              <a:rPr lang="cs-CZ" sz="1600" dirty="0"/>
              <a:t> </a:t>
            </a:r>
            <a:r>
              <a:rPr lang="en-GB" sz="1600" dirty="0" err="1" smtClean="0"/>
              <a:t>nárůstu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vyžívající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tento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</a:t>
            </a:r>
            <a:r>
              <a:rPr lang="en-GB" sz="1600" dirty="0" smtClean="0"/>
              <a:t> –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materiálu</a:t>
            </a:r>
            <a:r>
              <a:rPr lang="en-GB" sz="1600" dirty="0" smtClean="0"/>
              <a:t> (</a:t>
            </a:r>
            <a:r>
              <a:rPr lang="en-GB" sz="1600" dirty="0" err="1" smtClean="0"/>
              <a:t>jinak</a:t>
            </a:r>
            <a:r>
              <a:rPr lang="en-GB" sz="1600" dirty="0" smtClean="0"/>
              <a:t> by</a:t>
            </a:r>
            <a:r>
              <a:rPr lang="cs-CZ" sz="1600" dirty="0" smtClean="0"/>
              <a:t> </a:t>
            </a:r>
            <a:r>
              <a:rPr lang="en-GB" sz="1600" dirty="0" err="1" smtClean="0"/>
              <a:t>dosáhl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Podobně</a:t>
            </a:r>
            <a:r>
              <a:rPr lang="en-GB" sz="1600" dirty="0" smtClean="0"/>
              <a:t> </a:t>
            </a:r>
            <a:r>
              <a:rPr lang="en-GB" sz="1600" dirty="0" err="1" smtClean="0"/>
              <a:t>posun</a:t>
            </a:r>
            <a:r>
              <a:rPr lang="en-GB" sz="1600" dirty="0" smtClean="0"/>
              <a:t> v </a:t>
            </a:r>
            <a:r>
              <a:rPr lang="en-GB" sz="1600" dirty="0" err="1" smtClean="0"/>
              <a:t>populacích</a:t>
            </a:r>
            <a:r>
              <a:rPr lang="en-GB" sz="1600" dirty="0" smtClean="0"/>
              <a:t> </a:t>
            </a:r>
            <a:r>
              <a:rPr lang="en-GB" sz="1600" dirty="0" err="1" smtClean="0"/>
              <a:t>následkem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v </a:t>
            </a:r>
            <a:r>
              <a:rPr lang="en-GB" sz="1600" dirty="0" err="1" smtClean="0"/>
              <a:t>osvětlení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teplotě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mezofilní</a:t>
            </a:r>
            <a:r>
              <a:rPr lang="en-GB" sz="1600" dirty="0" smtClean="0"/>
              <a:t> populace v </a:t>
            </a:r>
            <a:r>
              <a:rPr lang="en-GB" sz="1600" dirty="0" err="1" smtClean="0"/>
              <a:t>zimě</a:t>
            </a:r>
            <a:r>
              <a:rPr lang="en-GB" sz="1600" dirty="0" smtClean="0"/>
              <a:t> </a:t>
            </a:r>
            <a:r>
              <a:rPr lang="en-GB" sz="1600" dirty="0" err="1" smtClean="0"/>
              <a:t>nahrazena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své</a:t>
            </a:r>
            <a:r>
              <a:rPr lang="en-GB" sz="1600" dirty="0" smtClean="0"/>
              <a:t> nice </a:t>
            </a:r>
            <a:r>
              <a:rPr lang="en-GB" sz="1600" dirty="0" err="1" smtClean="0"/>
              <a:t>psychrofilní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, </a:t>
            </a:r>
            <a:r>
              <a:rPr lang="en-GB" sz="1600" dirty="0" err="1" smtClean="0"/>
              <a:t>obě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ale </a:t>
            </a:r>
            <a:r>
              <a:rPr lang="en-GB" sz="1600" dirty="0" err="1" smtClean="0"/>
              <a:t>provádí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stejnou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metabolickou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r>
              <a:rPr lang="en-GB" sz="1600" dirty="0" smtClean="0"/>
              <a:t> </a:t>
            </a:r>
            <a:r>
              <a:rPr lang="en-GB" sz="1600" dirty="0" err="1" smtClean="0"/>
              <a:t>esenciální</a:t>
            </a:r>
            <a:r>
              <a:rPr lang="en-GB" sz="1600" dirty="0" smtClean="0"/>
              <a:t> pro </a:t>
            </a:r>
            <a:r>
              <a:rPr lang="en-GB" sz="1600" dirty="0" err="1" smtClean="0"/>
              <a:t>daný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Jde</a:t>
            </a:r>
            <a:r>
              <a:rPr lang="en-GB" sz="1600" dirty="0" smtClean="0"/>
              <a:t> o </a:t>
            </a:r>
            <a:r>
              <a:rPr lang="en-GB" sz="1600" dirty="0" err="1" smtClean="0"/>
              <a:t>pravidelné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smtClean="0"/>
              <a:t>n</a:t>
            </a:r>
            <a:r>
              <a:rPr lang="en-GB" sz="1600" dirty="0" err="1" smtClean="0"/>
              <a:t>ěkteré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vykazují</a:t>
            </a:r>
            <a:r>
              <a:rPr lang="en-GB" sz="1600" dirty="0" smtClean="0"/>
              <a:t> </a:t>
            </a:r>
            <a:r>
              <a:rPr lang="en-GB" sz="1600" dirty="0" err="1" smtClean="0"/>
              <a:t>roční</a:t>
            </a:r>
            <a:r>
              <a:rPr lang="en-GB" sz="1600" dirty="0" smtClean="0"/>
              <a:t> </a:t>
            </a:r>
            <a:r>
              <a:rPr lang="en-GB" sz="1600" dirty="0" err="1" smtClean="0"/>
              <a:t>rytmus</a:t>
            </a:r>
            <a:r>
              <a:rPr lang="en-GB" sz="1600" dirty="0" smtClean="0"/>
              <a:t> – Vibrio </a:t>
            </a:r>
            <a:r>
              <a:rPr lang="en-GB" sz="1600" dirty="0" err="1" smtClean="0"/>
              <a:t>parahaemolyticus</a:t>
            </a:r>
            <a:r>
              <a:rPr lang="en-GB" sz="1600" dirty="0" smtClean="0"/>
              <a:t> – </a:t>
            </a:r>
            <a:r>
              <a:rPr lang="en-GB" sz="1600" dirty="0" err="1" smtClean="0"/>
              <a:t>objevuje</a:t>
            </a:r>
            <a:r>
              <a:rPr lang="en-GB" sz="1600" dirty="0" smtClean="0"/>
              <a:t> se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ústích</a:t>
            </a:r>
            <a:r>
              <a:rPr lang="en-GB" sz="1600" dirty="0" smtClean="0"/>
              <a:t> </a:t>
            </a:r>
            <a:r>
              <a:rPr lang="en-GB" sz="1600" dirty="0" err="1" smtClean="0"/>
              <a:t>řek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jarních</a:t>
            </a:r>
            <a:r>
              <a:rPr lang="en-GB" sz="1600" dirty="0" smtClean="0"/>
              <a:t> a </a:t>
            </a:r>
            <a:r>
              <a:rPr lang="en-GB" sz="1600" dirty="0" err="1" smtClean="0"/>
              <a:t>letních</a:t>
            </a:r>
            <a:r>
              <a:rPr lang="en-GB" sz="1600" dirty="0" smtClean="0"/>
              <a:t> </a:t>
            </a:r>
            <a:r>
              <a:rPr lang="en-GB" sz="1600" dirty="0" err="1" smtClean="0"/>
              <a:t>měsíců</a:t>
            </a:r>
            <a:r>
              <a:rPr lang="en-GB" sz="1600" dirty="0" smtClean="0"/>
              <a:t>, 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přítomno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zimy</a:t>
            </a:r>
            <a:r>
              <a:rPr lang="en-GB" sz="1600" dirty="0" smtClean="0"/>
              <a:t> (</a:t>
            </a:r>
            <a:r>
              <a:rPr lang="en-GB" sz="1600" dirty="0" err="1" smtClean="0"/>
              <a:t>přežívání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sedimentech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77755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b="1" dirty="0" err="1"/>
              <a:t>Fluktuace</a:t>
            </a:r>
            <a:r>
              <a:rPr lang="en-GB" sz="2400" b="1" dirty="0"/>
              <a:t>/</a:t>
            </a:r>
            <a:r>
              <a:rPr lang="en-GB" sz="2400" b="1" dirty="0" err="1"/>
              <a:t>sukcese</a:t>
            </a:r>
            <a:r>
              <a:rPr lang="en-GB" sz="2400" b="1" dirty="0"/>
              <a:t> v </a:t>
            </a:r>
            <a:r>
              <a:rPr lang="en-GB" sz="2400" b="1" dirty="0" err="1"/>
              <a:t>populaci</a:t>
            </a:r>
            <a:r>
              <a:rPr lang="en-GB" sz="2400" b="1" dirty="0"/>
              <a:t> </a:t>
            </a:r>
            <a:r>
              <a:rPr lang="en-GB" sz="2400" b="1" dirty="0" err="1"/>
              <a:t>rozsivek</a:t>
            </a:r>
            <a:endParaRPr lang="en-GB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044220" cy="60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124744"/>
            <a:ext cx="36004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err="1"/>
              <a:t>koncept</a:t>
            </a:r>
            <a:r>
              <a:rPr lang="en-GB" sz="1600" b="1" dirty="0"/>
              <a:t> </a:t>
            </a:r>
            <a:r>
              <a:rPr lang="en-GB" sz="1600" b="1" dirty="0" err="1"/>
              <a:t>dočasné</a:t>
            </a:r>
            <a:r>
              <a:rPr lang="en-GB" sz="1600" b="1" dirty="0"/>
              <a:t> </a:t>
            </a:r>
            <a:r>
              <a:rPr lang="en-GB" sz="1600" b="1" dirty="0" err="1" smtClean="0"/>
              <a:t>niky</a:t>
            </a:r>
            <a:endParaRPr lang="cs-CZ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r>
              <a:rPr lang="en-GB" sz="1600" dirty="0"/>
              <a:t> – </a:t>
            </a:r>
            <a:r>
              <a:rPr lang="en-GB" sz="1600" dirty="0" err="1"/>
              <a:t>organismus</a:t>
            </a:r>
            <a:r>
              <a:rPr lang="en-GB" sz="1600" dirty="0"/>
              <a:t> </a:t>
            </a:r>
            <a:r>
              <a:rPr lang="en-GB" sz="1600" dirty="0" err="1"/>
              <a:t>okupuje</a:t>
            </a:r>
            <a:r>
              <a:rPr lang="en-GB" sz="1600" dirty="0"/>
              <a:t> </a:t>
            </a:r>
            <a:r>
              <a:rPr lang="en-GB" sz="1600" dirty="0" err="1"/>
              <a:t>prostředí</a:t>
            </a:r>
            <a:r>
              <a:rPr lang="en-GB" sz="1600" dirty="0"/>
              <a:t> </a:t>
            </a:r>
            <a:r>
              <a:rPr lang="en-GB" sz="1600" dirty="0" err="1"/>
              <a:t>jen</a:t>
            </a:r>
            <a:r>
              <a:rPr lang="en-GB" sz="1600" dirty="0"/>
              <a:t> v </a:t>
            </a:r>
            <a:r>
              <a:rPr lang="en-GB" sz="1600" dirty="0" err="1"/>
              <a:t>jednom</a:t>
            </a:r>
            <a:r>
              <a:rPr lang="en-GB" sz="1600" dirty="0"/>
              <a:t> </a:t>
            </a:r>
            <a:r>
              <a:rPr lang="en-GB" sz="1600" dirty="0" err="1"/>
              <a:t>určitém</a:t>
            </a:r>
            <a:r>
              <a:rPr lang="en-GB" sz="1600" dirty="0"/>
              <a:t> </a:t>
            </a:r>
            <a:r>
              <a:rPr lang="en-GB" sz="1600" dirty="0" err="1"/>
              <a:t>čase</a:t>
            </a:r>
            <a:r>
              <a:rPr lang="en-GB" sz="1600" dirty="0"/>
              <a:t> - populace </a:t>
            </a:r>
            <a:r>
              <a:rPr lang="en-GB" sz="1600" dirty="0" err="1"/>
              <a:t>řas</a:t>
            </a:r>
            <a:r>
              <a:rPr lang="en-GB" sz="1600" dirty="0"/>
              <a:t>, </a:t>
            </a:r>
            <a:r>
              <a:rPr lang="en-GB" sz="1600" dirty="0" err="1" smtClean="0"/>
              <a:t>rozsivek</a:t>
            </a:r>
            <a:endParaRPr lang="cs-CZ" sz="1600" dirty="0" smtClean="0"/>
          </a:p>
          <a:p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/>
              <a:t>populace v </a:t>
            </a:r>
            <a:r>
              <a:rPr lang="en-GB" sz="1600" dirty="0" err="1"/>
              <a:t>různém</a:t>
            </a:r>
            <a:r>
              <a:rPr lang="en-GB" sz="1600" dirty="0"/>
              <a:t> </a:t>
            </a:r>
            <a:r>
              <a:rPr lang="en-GB" sz="1600" dirty="0" err="1"/>
              <a:t>tepelném</a:t>
            </a:r>
            <a:r>
              <a:rPr lang="en-GB" sz="1600" dirty="0"/>
              <a:t> a </a:t>
            </a:r>
            <a:r>
              <a:rPr lang="en-GB" sz="1600" dirty="0" err="1"/>
              <a:t>světelném</a:t>
            </a:r>
            <a:r>
              <a:rPr lang="en-GB" sz="1600" dirty="0"/>
              <a:t> </a:t>
            </a:r>
            <a:r>
              <a:rPr lang="en-GB" sz="1600" dirty="0" err="1" smtClean="0"/>
              <a:t>režimu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omezí</a:t>
            </a:r>
            <a:r>
              <a:rPr lang="en-GB" sz="1600" dirty="0" smtClean="0"/>
              <a:t> </a:t>
            </a:r>
            <a:r>
              <a:rPr lang="en-GB" sz="1600" dirty="0"/>
              <a:t>to </a:t>
            </a:r>
            <a:r>
              <a:rPr lang="en-GB" sz="1600" dirty="0" err="1"/>
              <a:t>přímou</a:t>
            </a:r>
            <a:r>
              <a:rPr lang="en-GB" sz="1600" dirty="0"/>
              <a:t> </a:t>
            </a:r>
            <a:r>
              <a:rPr lang="en-GB" sz="1600" dirty="0" err="1"/>
              <a:t>kompetici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různými</a:t>
            </a:r>
            <a:r>
              <a:rPr lang="en-GB" sz="1600" dirty="0"/>
              <a:t> </a:t>
            </a:r>
            <a:r>
              <a:rPr lang="en-GB" sz="1600" dirty="0" err="1" smtClean="0"/>
              <a:t>populacemi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 err="1" smtClean="0"/>
              <a:t>umožní</a:t>
            </a:r>
            <a:r>
              <a:rPr lang="en-GB" sz="1600" dirty="0" smtClean="0"/>
              <a:t> </a:t>
            </a:r>
            <a:r>
              <a:rPr lang="en-GB" sz="1600" dirty="0" err="1"/>
              <a:t>koexistenci</a:t>
            </a:r>
            <a:r>
              <a:rPr lang="en-GB" sz="1600" dirty="0"/>
              <a:t> </a:t>
            </a:r>
            <a:r>
              <a:rPr lang="en-GB" sz="1600" dirty="0" err="1"/>
              <a:t>populací</a:t>
            </a:r>
            <a:r>
              <a:rPr lang="en-GB" sz="1600" dirty="0"/>
              <a:t> </a:t>
            </a:r>
            <a:r>
              <a:rPr lang="en-GB" sz="1600" dirty="0" err="1"/>
              <a:t>soutěžících</a:t>
            </a:r>
            <a:r>
              <a:rPr lang="en-GB" sz="1600" dirty="0"/>
              <a:t> o </a:t>
            </a:r>
            <a:r>
              <a:rPr lang="en-GB" sz="1600" dirty="0" err="1"/>
              <a:t>stejné</a:t>
            </a:r>
            <a:r>
              <a:rPr lang="en-GB" sz="1600" dirty="0"/>
              <a:t> </a:t>
            </a:r>
            <a:r>
              <a:rPr lang="en-GB" sz="1600" dirty="0" err="1" smtClean="0"/>
              <a:t>zdroje</a:t>
            </a:r>
            <a:endParaRPr lang="cs-CZ" sz="1600" dirty="0" smtClean="0"/>
          </a:p>
          <a:p>
            <a:pPr marL="285750" indent="-285750">
              <a:buFontTx/>
              <a:buChar char="-"/>
            </a:pPr>
            <a:endParaRPr lang="en-GB" sz="1600" dirty="0"/>
          </a:p>
          <a:p>
            <a:r>
              <a:rPr lang="en-GB" sz="1600" dirty="0"/>
              <a:t>- v </a:t>
            </a:r>
            <a:r>
              <a:rPr lang="en-GB" sz="1600" dirty="0" err="1"/>
              <a:t>prostorově</a:t>
            </a:r>
            <a:r>
              <a:rPr lang="en-GB" sz="1600" dirty="0"/>
              <a:t> se </a:t>
            </a:r>
            <a:r>
              <a:rPr lang="en-GB" sz="1600" dirty="0" err="1"/>
              <a:t>překrývajícím</a:t>
            </a:r>
            <a:r>
              <a:rPr lang="en-GB" sz="1600" dirty="0"/>
              <a:t> </a:t>
            </a:r>
            <a:r>
              <a:rPr lang="en-GB" sz="1600" dirty="0" err="1"/>
              <a:t>habitatu</a:t>
            </a:r>
            <a:r>
              <a:rPr lang="en-GB" sz="1600" dirty="0"/>
              <a:t>/</a:t>
            </a:r>
            <a:r>
              <a:rPr lang="en-GB" sz="1600" dirty="0" err="1"/>
              <a:t>stanovišti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10151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Někdy</a:t>
            </a:r>
            <a:r>
              <a:rPr lang="en-GB" sz="1600" dirty="0" smtClean="0"/>
              <a:t> se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</a:t>
            </a:r>
            <a:r>
              <a:rPr lang="en-GB" sz="1600" dirty="0" smtClean="0"/>
              <a:t> </a:t>
            </a:r>
            <a:r>
              <a:rPr lang="en-GB" sz="1600" dirty="0" err="1" smtClean="0"/>
              <a:t>populační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dívat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cs-CZ" sz="1600" dirty="0"/>
              <a:t> </a:t>
            </a:r>
            <a:r>
              <a:rPr lang="en-GB" sz="1600" dirty="0" err="1" smtClean="0"/>
              <a:t>opakovanou</a:t>
            </a:r>
            <a:r>
              <a:rPr lang="en-GB" sz="1600" dirty="0" smtClean="0"/>
              <a:t> </a:t>
            </a:r>
            <a:r>
              <a:rPr lang="en-GB" sz="1600" dirty="0" err="1" smtClean="0"/>
              <a:t>sukcesi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</a:t>
            </a:r>
            <a:r>
              <a:rPr lang="en-GB" sz="1600" dirty="0" err="1" smtClean="0"/>
              <a:t>která</a:t>
            </a:r>
            <a:r>
              <a:rPr lang="en-GB" sz="1600" dirty="0" smtClean="0"/>
              <a:t> je </a:t>
            </a:r>
            <a:r>
              <a:rPr lang="en-GB" sz="1600" dirty="0" err="1" smtClean="0"/>
              <a:t>opakovaně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narušena</a:t>
            </a:r>
            <a:r>
              <a:rPr lang="cs-CZ" sz="1600" dirty="0"/>
              <a:t> </a:t>
            </a:r>
            <a:r>
              <a:rPr lang="en-GB" sz="1600" dirty="0" err="1" smtClean="0"/>
              <a:t>náhlými</a:t>
            </a:r>
            <a:r>
              <a:rPr lang="en-GB" sz="1600" dirty="0" smtClean="0"/>
              <a:t> </a:t>
            </a:r>
            <a:r>
              <a:rPr lang="en-GB" sz="1600" dirty="0" err="1" smtClean="0"/>
              <a:t>změnami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v </a:t>
            </a:r>
            <a:r>
              <a:rPr lang="en-GB" sz="1600" dirty="0" err="1" smtClean="0"/>
              <a:t>důsledku</a:t>
            </a:r>
            <a:r>
              <a:rPr lang="en-GB" sz="1600" dirty="0" smtClean="0"/>
              <a:t> </a:t>
            </a:r>
            <a:r>
              <a:rPr lang="en-GB" sz="1600" dirty="0" err="1" smtClean="0"/>
              <a:t>sezónních</a:t>
            </a:r>
            <a:r>
              <a:rPr lang="en-GB" sz="1600" dirty="0" smtClean="0"/>
              <a:t> </a:t>
            </a:r>
            <a:r>
              <a:rPr lang="en-GB" sz="1600" dirty="0" err="1" smtClean="0"/>
              <a:t>změn</a:t>
            </a:r>
            <a:r>
              <a:rPr lang="en-GB" sz="1600" dirty="0" smtClean="0"/>
              <a:t>: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Pobřežní</a:t>
            </a:r>
            <a:r>
              <a:rPr lang="en-GB" sz="1600" dirty="0" smtClean="0"/>
              <a:t> </a:t>
            </a:r>
            <a:r>
              <a:rPr lang="en-GB" sz="1600" dirty="0" err="1" smtClean="0"/>
              <a:t>oblasti</a:t>
            </a:r>
            <a:r>
              <a:rPr lang="en-GB" sz="1600" dirty="0" smtClean="0"/>
              <a:t> </a:t>
            </a:r>
            <a:r>
              <a:rPr lang="en-GB" sz="1600" dirty="0" err="1" smtClean="0"/>
              <a:t>Arktického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oceánu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jaro</a:t>
            </a:r>
            <a:r>
              <a:rPr lang="en-GB" sz="1600" dirty="0" smtClean="0"/>
              <a:t> „</a:t>
            </a:r>
            <a:r>
              <a:rPr lang="en-GB" sz="1600" dirty="0" err="1" smtClean="0"/>
              <a:t>kvetení</a:t>
            </a:r>
            <a:r>
              <a:rPr lang="en-GB" sz="1600" dirty="0" smtClean="0"/>
              <a:t>“ </a:t>
            </a:r>
            <a:r>
              <a:rPr lang="en-GB" sz="1600" dirty="0" err="1" smtClean="0"/>
              <a:t>řas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spodní</a:t>
            </a:r>
            <a:r>
              <a:rPr lang="en-GB" sz="1600" dirty="0" smtClean="0"/>
              <a:t> </a:t>
            </a:r>
            <a:r>
              <a:rPr lang="en-GB" sz="1600" dirty="0" err="1" smtClean="0"/>
              <a:t>straně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řasách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rozvoj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– </a:t>
            </a:r>
            <a:r>
              <a:rPr lang="en-GB" sz="1600" dirty="0" err="1" smtClean="0"/>
              <a:t>Flavobacterium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Microcyclus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roztání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r>
              <a:rPr lang="en-GB" sz="1600" dirty="0" smtClean="0"/>
              <a:t> </a:t>
            </a:r>
            <a:r>
              <a:rPr lang="en-GB" sz="1600" dirty="0" err="1" smtClean="0"/>
              <a:t>zmizí</a:t>
            </a:r>
            <a:r>
              <a:rPr lang="en-GB" sz="1600" dirty="0" smtClean="0"/>
              <a:t> </a:t>
            </a:r>
            <a:r>
              <a:rPr lang="en-GB" sz="1600" dirty="0" err="1" smtClean="0"/>
              <a:t>toto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</a:t>
            </a:r>
            <a:r>
              <a:rPr lang="en-GB" sz="1600" dirty="0" err="1" smtClean="0"/>
              <a:t>řasy</a:t>
            </a:r>
            <a:r>
              <a:rPr lang="en-GB" sz="1600" dirty="0" smtClean="0"/>
              <a:t> se </a:t>
            </a:r>
            <a:r>
              <a:rPr lang="en-GB" sz="1600" dirty="0" err="1" smtClean="0"/>
              <a:t>rozptýlí</a:t>
            </a:r>
            <a:r>
              <a:rPr lang="en-GB" sz="1600" dirty="0" smtClean="0"/>
              <a:t> do </a:t>
            </a:r>
            <a:r>
              <a:rPr lang="en-GB" sz="1600" dirty="0" err="1" smtClean="0"/>
              <a:t>vodního</a:t>
            </a:r>
            <a:r>
              <a:rPr lang="en-GB" sz="1600" dirty="0" smtClean="0"/>
              <a:t> </a:t>
            </a:r>
            <a:r>
              <a:rPr lang="en-GB" sz="1600" dirty="0" err="1" smtClean="0"/>
              <a:t>sloupce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zkonzumovány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predátory</a:t>
            </a:r>
            <a:r>
              <a:rPr lang="en-GB" sz="1600" dirty="0" smtClean="0"/>
              <a:t>,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rozloženy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bakteriemi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zimy</a:t>
            </a:r>
            <a:r>
              <a:rPr lang="en-GB" sz="1600" dirty="0" smtClean="0"/>
              <a:t> se </a:t>
            </a:r>
            <a:r>
              <a:rPr lang="en-GB" sz="1600" dirty="0" err="1" smtClean="0"/>
              <a:t>vytratí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pigmentované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populace</a:t>
            </a:r>
          </a:p>
          <a:p>
            <a:pPr marL="0" indent="0">
              <a:buNone/>
            </a:pPr>
            <a:r>
              <a:rPr lang="en-GB" sz="1600" dirty="0" smtClean="0"/>
              <a:t>- ale </a:t>
            </a:r>
            <a:r>
              <a:rPr lang="en-GB" sz="1600" dirty="0" err="1" smtClean="0"/>
              <a:t>nějaké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</a:t>
            </a:r>
            <a:r>
              <a:rPr lang="en-GB" sz="1600" dirty="0" err="1" smtClean="0"/>
              <a:t>přežijí</a:t>
            </a:r>
            <a:r>
              <a:rPr lang="en-GB" sz="1600" dirty="0" smtClean="0"/>
              <a:t> v </a:t>
            </a:r>
            <a:r>
              <a:rPr lang="en-GB" sz="1600" dirty="0" err="1" smtClean="0"/>
              <a:t>sedimentech</a:t>
            </a:r>
            <a:r>
              <a:rPr lang="en-GB" sz="1600" dirty="0" smtClean="0"/>
              <a:t> a s </a:t>
            </a:r>
            <a:r>
              <a:rPr lang="en-GB" sz="1600" dirty="0" err="1" smtClean="0"/>
              <a:t>vytvořením</a:t>
            </a:r>
            <a:r>
              <a:rPr lang="en-GB" sz="1600" dirty="0" smtClean="0"/>
              <a:t> </a:t>
            </a:r>
            <a:r>
              <a:rPr lang="en-GB" sz="1600" dirty="0" err="1" smtClean="0"/>
              <a:t>ledu</a:t>
            </a:r>
            <a:r>
              <a:rPr lang="cs-CZ" sz="1600" dirty="0"/>
              <a:t> </a:t>
            </a:r>
            <a:r>
              <a:rPr lang="en-GB" sz="1600" dirty="0" err="1" smtClean="0"/>
              <a:t>začne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znovu</a:t>
            </a:r>
            <a:endParaRPr lang="en-GB" sz="1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78449"/>
            <a:ext cx="4752528" cy="26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233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880319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Katastrofické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životního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narušit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homeostatickou</a:t>
            </a:r>
            <a:r>
              <a:rPr lang="cs-CZ" sz="1600" dirty="0"/>
              <a:t> </a:t>
            </a:r>
            <a:r>
              <a:rPr lang="en-GB" sz="1600" dirty="0" err="1" smtClean="0"/>
              <a:t>kontrolu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, </a:t>
            </a:r>
            <a:r>
              <a:rPr lang="en-GB" sz="1600" dirty="0" err="1" smtClean="0"/>
              <a:t>zničit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vážně</a:t>
            </a:r>
            <a:r>
              <a:rPr lang="en-GB" sz="1600" dirty="0" smtClean="0"/>
              <a:t> </a:t>
            </a:r>
            <a:r>
              <a:rPr lang="en-GB" sz="1600" dirty="0" err="1" smtClean="0"/>
              <a:t>narušit</a:t>
            </a:r>
            <a:r>
              <a:rPr lang="en-GB" sz="1600" dirty="0" smtClean="0"/>
              <a:t> </a:t>
            </a:r>
            <a:r>
              <a:rPr lang="en-GB" sz="1600" dirty="0" err="1" smtClean="0"/>
              <a:t>existující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a </a:t>
            </a:r>
            <a:r>
              <a:rPr lang="en-GB" sz="1600" dirty="0" err="1" smtClean="0"/>
              <a:t>začít</a:t>
            </a:r>
            <a:r>
              <a:rPr lang="cs-CZ" sz="1600" dirty="0"/>
              <a:t>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polutant</a:t>
            </a:r>
            <a:r>
              <a:rPr lang="en-GB" sz="1600" dirty="0" smtClean="0"/>
              <a:t> v </a:t>
            </a:r>
            <a:r>
              <a:rPr lang="en-GB" sz="1600" dirty="0" err="1" smtClean="0"/>
              <a:t>ekosystému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aplikace</a:t>
            </a:r>
            <a:r>
              <a:rPr lang="en-GB" sz="1600" dirty="0" smtClean="0"/>
              <a:t> </a:t>
            </a:r>
            <a:r>
              <a:rPr lang="en-GB" sz="1600" dirty="0" err="1" smtClean="0"/>
              <a:t>fungicidu</a:t>
            </a:r>
            <a:r>
              <a:rPr lang="en-GB" sz="1600" dirty="0" smtClean="0"/>
              <a:t> do </a:t>
            </a:r>
            <a:r>
              <a:rPr lang="en-GB" sz="1600" dirty="0" err="1" smtClean="0"/>
              <a:t>půdy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rostliny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err="1" smtClean="0"/>
              <a:t>vulkanické</a:t>
            </a:r>
            <a:r>
              <a:rPr lang="en-GB" sz="1600" dirty="0" smtClean="0"/>
              <a:t> </a:t>
            </a:r>
            <a:r>
              <a:rPr lang="en-GB" sz="1600" dirty="0" err="1" smtClean="0"/>
              <a:t>erupce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smtClean="0"/>
              <a:t>Po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</a:t>
            </a:r>
            <a:r>
              <a:rPr lang="en-GB" sz="1600" dirty="0" err="1" smtClean="0"/>
              <a:t>homeostáze</a:t>
            </a:r>
            <a:r>
              <a:rPr lang="en-GB" sz="1600" dirty="0" smtClean="0"/>
              <a:t> </a:t>
            </a:r>
            <a:r>
              <a:rPr lang="en-GB" sz="1600" dirty="0" err="1" smtClean="0"/>
              <a:t>působí</a:t>
            </a:r>
            <a:r>
              <a:rPr lang="en-GB" sz="1600" dirty="0" smtClean="0"/>
              <a:t> </a:t>
            </a:r>
            <a:r>
              <a:rPr lang="en-GB" sz="1600" dirty="0" err="1" smtClean="0"/>
              <a:t>směrem</a:t>
            </a:r>
            <a:r>
              <a:rPr lang="en-GB" sz="1600" dirty="0" smtClean="0"/>
              <a:t> k </a:t>
            </a:r>
            <a:r>
              <a:rPr lang="en-GB" sz="1600" dirty="0" err="1" smtClean="0"/>
              <a:t>obnovení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narušené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s </a:t>
            </a:r>
            <a:r>
              <a:rPr lang="en-GB" sz="1600" dirty="0" err="1" smtClean="0"/>
              <a:t>odstraněním</a:t>
            </a:r>
            <a:r>
              <a:rPr lang="en-GB" sz="1600" dirty="0" smtClean="0"/>
              <a:t> </a:t>
            </a:r>
            <a:r>
              <a:rPr lang="en-GB" sz="1600" dirty="0" err="1" smtClean="0"/>
              <a:t>rušivého</a:t>
            </a:r>
            <a:r>
              <a:rPr lang="en-GB" sz="1600" dirty="0" smtClean="0"/>
              <a:t> </a:t>
            </a:r>
            <a:r>
              <a:rPr lang="en-GB" sz="1600" dirty="0" err="1" smtClean="0"/>
              <a:t>činitele</a:t>
            </a:r>
            <a:r>
              <a:rPr lang="en-GB" sz="1600" dirty="0" smtClean="0"/>
              <a:t> </a:t>
            </a:r>
            <a:r>
              <a:rPr lang="en-GB" sz="1600" dirty="0" err="1" smtClean="0"/>
              <a:t>dojde</a:t>
            </a:r>
            <a:r>
              <a:rPr lang="en-GB" sz="1600" dirty="0" smtClean="0"/>
              <a:t> </a:t>
            </a:r>
            <a:r>
              <a:rPr lang="en-GB" sz="1600" dirty="0" err="1" smtClean="0"/>
              <a:t>sekundární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sukcesí</a:t>
            </a:r>
            <a:r>
              <a:rPr lang="cs-CZ" sz="1600" dirty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obnovení</a:t>
            </a:r>
            <a:r>
              <a:rPr lang="en-GB" sz="1600" dirty="0" smtClean="0"/>
              <a:t> </a:t>
            </a:r>
            <a:r>
              <a:rPr lang="en-GB" sz="1600" dirty="0" err="1" smtClean="0"/>
              <a:t>původní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umytí</a:t>
            </a:r>
            <a:r>
              <a:rPr lang="en-GB" sz="1600" dirty="0" smtClean="0"/>
              <a:t> </a:t>
            </a:r>
            <a:r>
              <a:rPr lang="en-GB" sz="1600" dirty="0" err="1" smtClean="0"/>
              <a:t>kůže</a:t>
            </a:r>
            <a:r>
              <a:rPr lang="en-GB" sz="1600" dirty="0" smtClean="0"/>
              <a:t> </a:t>
            </a:r>
            <a:r>
              <a:rPr lang="en-GB" sz="1600" dirty="0" err="1" smtClean="0"/>
              <a:t>postupně</a:t>
            </a:r>
            <a:r>
              <a:rPr lang="en-GB" sz="1600" dirty="0" smtClean="0"/>
              <a:t> </a:t>
            </a:r>
            <a:r>
              <a:rPr lang="en-GB" sz="1600" dirty="0" err="1" smtClean="0"/>
              <a:t>návrat</a:t>
            </a:r>
            <a:r>
              <a:rPr lang="en-GB" sz="1600" dirty="0" smtClean="0"/>
              <a:t> k </a:t>
            </a:r>
            <a:r>
              <a:rPr lang="en-GB" sz="1600" dirty="0" err="1" smtClean="0"/>
              <a:t>původnímu</a:t>
            </a:r>
            <a:r>
              <a:rPr lang="en-GB" sz="1600" dirty="0" smtClean="0"/>
              <a:t> </a:t>
            </a:r>
            <a:r>
              <a:rPr lang="en-GB" sz="1600" dirty="0" err="1" smtClean="0"/>
              <a:t>stavu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orbě</a:t>
            </a:r>
            <a:r>
              <a:rPr lang="en-GB" sz="1600" dirty="0" smtClean="0"/>
              <a:t>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návrat</a:t>
            </a:r>
            <a:r>
              <a:rPr lang="en-GB" sz="1600" dirty="0" smtClean="0"/>
              <a:t> k </a:t>
            </a:r>
            <a:r>
              <a:rPr lang="en-GB" sz="1600" dirty="0" err="1" smtClean="0"/>
              <a:t>původnímu</a:t>
            </a:r>
            <a:r>
              <a:rPr lang="en-GB" sz="1600" dirty="0" smtClean="0"/>
              <a:t> </a:t>
            </a:r>
            <a:r>
              <a:rPr lang="en-GB" sz="1600" dirty="0" err="1" smtClean="0"/>
              <a:t>složení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74994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3608101"/>
            <a:ext cx="37469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Homeostáze obnoví původní komunitu po vstupu cizího mikroorganismu:</a:t>
            </a:r>
          </a:p>
          <a:p>
            <a:r>
              <a:rPr lang="cs-CZ" sz="1600" dirty="0"/>
              <a:t>– tento eliminován</a:t>
            </a:r>
          </a:p>
          <a:p>
            <a:r>
              <a:rPr lang="cs-CZ" sz="1600" dirty="0"/>
              <a:t>- zažívací trakt – organismy vstupující na potravě, i potencionálně patogenní bývají eliminovány</a:t>
            </a:r>
          </a:p>
          <a:p>
            <a:r>
              <a:rPr lang="cs-CZ" sz="1600" dirty="0"/>
              <a:t>- podobně v půdním či vodním prostředí </a:t>
            </a:r>
            <a:r>
              <a:rPr lang="cs-CZ" sz="1600" dirty="0" err="1"/>
              <a:t>allochtonní</a:t>
            </a:r>
            <a:r>
              <a:rPr lang="cs-CZ" sz="1600" dirty="0"/>
              <a:t> mikroorganismy přetrvají jen dočasně a antagonistické vztahy (negativní zpětná vazba) způsobí jejich odstranění a obnovení původní komunity</a:t>
            </a:r>
          </a:p>
        </p:txBody>
      </p:sp>
    </p:spTree>
    <p:extLst>
      <p:ext uri="{BB962C8B-B14F-4D97-AF65-F5344CB8AC3E}">
        <p14:creationId xmlns:p14="http://schemas.microsoft.com/office/powerpoint/2010/main" val="3668416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 err="1"/>
              <a:t>v</a:t>
            </a:r>
            <a:r>
              <a:rPr lang="en-GB" sz="1600" dirty="0" err="1" smtClean="0"/>
              <a:t>ztahy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populacemi</a:t>
            </a:r>
            <a:r>
              <a:rPr lang="en-GB" sz="1600" dirty="0" smtClean="0"/>
              <a:t> </a:t>
            </a:r>
            <a:r>
              <a:rPr lang="cs-CZ" sz="1600" dirty="0" smtClean="0"/>
              <a:t>v </a:t>
            </a:r>
            <a:r>
              <a:rPr lang="en-GB" sz="1600" dirty="0" err="1" smtClean="0"/>
              <a:t>komunit</a:t>
            </a:r>
            <a:r>
              <a:rPr lang="cs-CZ" sz="1600" dirty="0" smtClean="0"/>
              <a:t>ě </a:t>
            </a:r>
            <a:r>
              <a:rPr lang="en-GB" sz="1600" dirty="0" err="1" smtClean="0"/>
              <a:t>vedoucí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nejčastěji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založené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fyziologických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interakcích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různými</a:t>
            </a:r>
            <a:r>
              <a:rPr lang="cs-CZ" sz="1600" dirty="0"/>
              <a:t> </a:t>
            </a:r>
            <a:r>
              <a:rPr lang="en-GB" sz="1600" dirty="0" err="1" smtClean="0"/>
              <a:t>populacemi</a:t>
            </a:r>
            <a:endParaRPr lang="en-GB" sz="1600" dirty="0" smtClean="0"/>
          </a:p>
          <a:p>
            <a:r>
              <a:rPr lang="en-GB" sz="1600" dirty="0" smtClean="0"/>
              <a:t>u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prostudovaných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(</a:t>
            </a:r>
            <a:r>
              <a:rPr lang="en-GB" sz="1600" dirty="0" err="1" smtClean="0"/>
              <a:t>bachor</a:t>
            </a:r>
            <a:r>
              <a:rPr lang="en-GB" sz="1600" dirty="0" smtClean="0"/>
              <a:t>) </a:t>
            </a:r>
            <a:r>
              <a:rPr lang="en-GB" sz="1600" dirty="0" err="1" smtClean="0"/>
              <a:t>vztahy</a:t>
            </a:r>
            <a:r>
              <a:rPr lang="en-GB" sz="1600" dirty="0" smtClean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popsány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struktura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a </a:t>
            </a:r>
            <a:r>
              <a:rPr lang="en-GB" sz="1600" dirty="0" err="1" smtClean="0"/>
              <a:t>ekosystémová</a:t>
            </a:r>
            <a:r>
              <a:rPr lang="en-GB" sz="1600" dirty="0" smtClean="0"/>
              <a:t> </a:t>
            </a:r>
            <a:r>
              <a:rPr lang="en-GB" sz="1600" dirty="0" err="1" smtClean="0"/>
              <a:t>funkce</a:t>
            </a:r>
            <a:r>
              <a:rPr lang="en-GB" sz="1600" dirty="0" smtClean="0"/>
              <a:t> </a:t>
            </a:r>
            <a:r>
              <a:rPr lang="en-GB" sz="1600" dirty="0" err="1" smtClean="0"/>
              <a:t>pochopena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Paradox of the plankton (Hutchinson 1961, Kemp a </a:t>
            </a:r>
            <a:r>
              <a:rPr lang="en-GB" sz="1600" dirty="0" err="1" smtClean="0"/>
              <a:t>Mitsch</a:t>
            </a:r>
            <a:r>
              <a:rPr lang="en-GB" sz="1600" dirty="0" smtClean="0"/>
              <a:t> 1979)</a:t>
            </a:r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limitované</a:t>
            </a:r>
            <a:r>
              <a:rPr lang="en-GB" sz="1600" dirty="0" smtClean="0"/>
              <a:t> </a:t>
            </a:r>
            <a:r>
              <a:rPr lang="en-GB" sz="1600" dirty="0" err="1" smtClean="0"/>
              <a:t>zdroje</a:t>
            </a:r>
            <a:r>
              <a:rPr lang="en-GB" sz="1600" dirty="0" smtClean="0"/>
              <a:t> (</a:t>
            </a:r>
            <a:r>
              <a:rPr lang="en-GB" sz="1600" dirty="0" err="1" smtClean="0"/>
              <a:t>světlo</a:t>
            </a:r>
            <a:r>
              <a:rPr lang="en-GB" sz="1600" dirty="0" smtClean="0"/>
              <a:t>,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) </a:t>
            </a:r>
            <a:r>
              <a:rPr lang="en-GB" sz="1600" dirty="0" err="1" smtClean="0"/>
              <a:t>podpoří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</a:t>
            </a:r>
            <a:r>
              <a:rPr lang="en-GB" sz="1600" dirty="0" err="1" smtClean="0"/>
              <a:t>širokého</a:t>
            </a:r>
            <a:r>
              <a:rPr lang="en-GB" sz="1600" dirty="0" smtClean="0"/>
              <a:t> </a:t>
            </a:r>
            <a:r>
              <a:rPr lang="en-GB" sz="1600" dirty="0" err="1" smtClean="0"/>
              <a:t>spektra</a:t>
            </a:r>
            <a:r>
              <a:rPr lang="cs-CZ" sz="1600" dirty="0"/>
              <a:t> </a:t>
            </a:r>
            <a:r>
              <a:rPr lang="en-GB" sz="1600" dirty="0" err="1" smtClean="0"/>
              <a:t>planktonických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paradox – </a:t>
            </a:r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principu</a:t>
            </a:r>
            <a:r>
              <a:rPr lang="en-GB" sz="1600" dirty="0" smtClean="0"/>
              <a:t> „competitive exclusion </a:t>
            </a:r>
            <a:r>
              <a:rPr lang="en-GB" sz="1600" dirty="0" err="1" smtClean="0"/>
              <a:t>principe</a:t>
            </a:r>
            <a:r>
              <a:rPr lang="en-GB" sz="1600" dirty="0" smtClean="0"/>
              <a:t>“ by </a:t>
            </a:r>
            <a:r>
              <a:rPr lang="en-GB" sz="1600" dirty="0" err="1" smtClean="0"/>
              <a:t>soutěžení</a:t>
            </a:r>
            <a:r>
              <a:rPr lang="cs-CZ" sz="1600" dirty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o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zdroj</a:t>
            </a:r>
            <a:r>
              <a:rPr lang="en-GB" sz="1600" dirty="0" smtClean="0"/>
              <a:t> </a:t>
            </a:r>
            <a:r>
              <a:rPr lang="en-GB" sz="1600" dirty="0" err="1" smtClean="0"/>
              <a:t>mělo</a:t>
            </a:r>
            <a:r>
              <a:rPr lang="en-GB" sz="1600" dirty="0" smtClean="0"/>
              <a:t> </a:t>
            </a:r>
            <a:r>
              <a:rPr lang="en-GB" sz="1600" dirty="0" err="1" smtClean="0"/>
              <a:t>vést</a:t>
            </a:r>
            <a:r>
              <a:rPr lang="en-GB" sz="1600" dirty="0" smtClean="0"/>
              <a:t> k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opak</a:t>
            </a:r>
            <a:r>
              <a:rPr lang="en-GB" sz="1600" dirty="0" smtClean="0"/>
              <a:t> je ale </a:t>
            </a:r>
            <a:r>
              <a:rPr lang="en-GB" sz="1600" dirty="0" err="1" smtClean="0"/>
              <a:t>pravdou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fytoplanktonu</a:t>
            </a:r>
            <a:r>
              <a:rPr lang="en-GB" sz="1600" dirty="0" smtClean="0"/>
              <a:t> </a:t>
            </a:r>
            <a:r>
              <a:rPr lang="en-GB" sz="1600" dirty="0" err="1" smtClean="0"/>
              <a:t>obývají</a:t>
            </a:r>
            <a:r>
              <a:rPr lang="en-GB" sz="1600" dirty="0" smtClean="0"/>
              <a:t> </a:t>
            </a:r>
            <a:r>
              <a:rPr lang="en-GB" sz="1600" dirty="0" err="1" smtClean="0"/>
              <a:t>stejné</a:t>
            </a:r>
            <a:r>
              <a:rPr lang="en-GB" sz="1600" dirty="0" smtClean="0"/>
              <a:t> </a:t>
            </a:r>
            <a:r>
              <a:rPr lang="en-GB" sz="1600" dirty="0" err="1" smtClean="0"/>
              <a:t>niky</a:t>
            </a:r>
            <a:r>
              <a:rPr lang="en-GB" sz="1600" dirty="0" smtClean="0"/>
              <a:t> v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vodních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prostředích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gradient </a:t>
            </a:r>
            <a:r>
              <a:rPr lang="en-GB" sz="1600" dirty="0" err="1" smtClean="0"/>
              <a:t>světla</a:t>
            </a:r>
            <a:r>
              <a:rPr lang="en-GB" sz="1600" dirty="0" smtClean="0"/>
              <a:t>, </a:t>
            </a:r>
            <a:r>
              <a:rPr lang="en-GB" sz="1600" dirty="0" err="1" smtClean="0"/>
              <a:t>symbiozy</a:t>
            </a:r>
            <a:r>
              <a:rPr lang="en-GB" sz="1600" dirty="0" smtClean="0"/>
              <a:t>, </a:t>
            </a:r>
            <a:r>
              <a:rPr lang="en-GB" sz="1600" dirty="0" err="1" smtClean="0"/>
              <a:t>predace</a:t>
            </a:r>
            <a:r>
              <a:rPr lang="en-GB" sz="1600" dirty="0" smtClean="0"/>
              <a:t>, </a:t>
            </a:r>
            <a:r>
              <a:rPr lang="en-GB" sz="1600" dirty="0" err="1" smtClean="0"/>
              <a:t>měnící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podmínky</a:t>
            </a:r>
            <a:r>
              <a:rPr lang="en-GB" sz="1600" dirty="0" smtClean="0"/>
              <a:t> a v </a:t>
            </a:r>
            <a:r>
              <a:rPr lang="en-GB" sz="1600" dirty="0" err="1" smtClean="0"/>
              <a:t>neposlední</a:t>
            </a:r>
            <a:r>
              <a:rPr lang="cs-CZ" sz="1600" dirty="0"/>
              <a:t> </a:t>
            </a:r>
            <a:r>
              <a:rPr lang="en-GB" sz="1600" dirty="0" err="1" smtClean="0"/>
              <a:t>řadě</a:t>
            </a:r>
            <a:r>
              <a:rPr lang="en-GB" sz="1600" dirty="0" smtClean="0"/>
              <a:t> turbulence </a:t>
            </a:r>
            <a:r>
              <a:rPr lang="en-GB" sz="1600" dirty="0" err="1" smtClean="0"/>
              <a:t>zabránily</a:t>
            </a:r>
            <a:r>
              <a:rPr lang="en-GB" sz="1600" dirty="0" smtClean="0"/>
              <a:t> </a:t>
            </a:r>
            <a:r>
              <a:rPr lang="en-GB" sz="1600" dirty="0" err="1" smtClean="0"/>
              <a:t>vytlačení</a:t>
            </a:r>
            <a:r>
              <a:rPr lang="en-GB" sz="1600" dirty="0" smtClean="0"/>
              <a:t>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z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( </a:t>
            </a:r>
            <a:r>
              <a:rPr lang="en-GB" sz="1600" dirty="0" err="1" smtClean="0"/>
              <a:t>diskontinuity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životním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umožnily</a:t>
            </a:r>
            <a:r>
              <a:rPr lang="en-GB" sz="1600" dirty="0" smtClean="0"/>
              <a:t> </a:t>
            </a:r>
            <a:r>
              <a:rPr lang="en-GB" sz="1600" dirty="0" err="1" smtClean="0"/>
              <a:t>vývoj</a:t>
            </a:r>
            <a:r>
              <a:rPr lang="en-GB" sz="1600" dirty="0" smtClean="0"/>
              <a:t> </a:t>
            </a:r>
            <a:r>
              <a:rPr lang="en-GB" sz="1600" dirty="0" err="1" smtClean="0"/>
              <a:t>různých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r>
              <a:rPr lang="en-GB" sz="1600" dirty="0" smtClean="0"/>
              <a:t> </a:t>
            </a:r>
            <a:r>
              <a:rPr lang="en-GB" sz="1600" dirty="0" err="1" smtClean="0"/>
              <a:t>fytoplanktonu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překrývajících</a:t>
            </a:r>
            <a:r>
              <a:rPr lang="en-GB" sz="1600" dirty="0" smtClean="0"/>
              <a:t> se </a:t>
            </a:r>
            <a:r>
              <a:rPr lang="en-GB" sz="1600" dirty="0" err="1" smtClean="0"/>
              <a:t>nikách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13993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29" y="188073"/>
            <a:ext cx="587033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992" y="5479204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Laboratory bioreactor/</a:t>
            </a:r>
            <a:r>
              <a:rPr lang="en-GB" sz="1400" dirty="0" err="1"/>
              <a:t>mesocosm</a:t>
            </a:r>
            <a:r>
              <a:rPr lang="en-GB" sz="1400" dirty="0"/>
              <a:t> experiments and </a:t>
            </a:r>
            <a:r>
              <a:rPr lang="en-GB" sz="1400" dirty="0" err="1"/>
              <a:t>modeling</a:t>
            </a:r>
            <a:r>
              <a:rPr lang="en-GB" sz="1400" dirty="0"/>
              <a:t> cannot predict survival in natural ecosystems – the paradox of the plankton. </a:t>
            </a:r>
            <a:r>
              <a:rPr lang="en-GB" sz="1400" b="1" dirty="0"/>
              <a:t>(A)</a:t>
            </a:r>
            <a:r>
              <a:rPr lang="en-GB" sz="1400" dirty="0"/>
              <a:t> When a mixture of algae, mimicking an inadvertent spill, is placed in a bioreactor, a dominant species takes over due to the uniform culture conditions. Under different uniform conditions, a different species will predominate. </a:t>
            </a:r>
            <a:r>
              <a:rPr lang="en-GB" sz="1400" b="1" dirty="0"/>
              <a:t>(B)</a:t>
            </a:r>
            <a:r>
              <a:rPr lang="en-GB" sz="1400" dirty="0"/>
              <a:t> Conditions in nature are so variable and fluctuating that one cannot predict whether a non-native or </a:t>
            </a:r>
            <a:r>
              <a:rPr lang="en-GB" sz="1400" dirty="0" err="1"/>
              <a:t>transgenically</a:t>
            </a:r>
            <a:r>
              <a:rPr lang="en-GB" sz="1400" dirty="0"/>
              <a:t> modified species will establish in the natural environment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4575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Genetické</a:t>
            </a:r>
            <a:r>
              <a:rPr lang="en-GB" sz="2400" dirty="0"/>
              <a:t> </a:t>
            </a:r>
            <a:r>
              <a:rPr lang="en-GB" sz="2400" dirty="0" err="1"/>
              <a:t>výměny</a:t>
            </a:r>
            <a:r>
              <a:rPr lang="en-GB" sz="2400" dirty="0"/>
              <a:t> v </a:t>
            </a:r>
            <a:r>
              <a:rPr lang="en-GB" sz="2400" dirty="0" err="1"/>
              <a:t>mikrobiálních</a:t>
            </a:r>
            <a:r>
              <a:rPr lang="en-GB" sz="2400" dirty="0"/>
              <a:t> </a:t>
            </a:r>
            <a:r>
              <a:rPr lang="en-GB" sz="2400" dirty="0" err="1"/>
              <a:t>komunitách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Objevení</a:t>
            </a:r>
            <a:r>
              <a:rPr lang="en-GB" sz="1600" dirty="0" smtClean="0"/>
              <a:t> se </a:t>
            </a:r>
            <a:r>
              <a:rPr lang="en-GB" sz="1600" dirty="0" err="1" smtClean="0"/>
              <a:t>adaptabilního</a:t>
            </a:r>
            <a:r>
              <a:rPr lang="en-GB" sz="1600" dirty="0" smtClean="0"/>
              <a:t> </a:t>
            </a:r>
            <a:r>
              <a:rPr lang="en-GB" sz="1600" dirty="0" err="1" smtClean="0"/>
              <a:t>rysu</a:t>
            </a:r>
            <a:r>
              <a:rPr lang="en-GB" sz="1600" dirty="0" smtClean="0"/>
              <a:t> v </a:t>
            </a:r>
            <a:r>
              <a:rPr lang="en-GB" sz="1600" dirty="0" err="1" smtClean="0"/>
              <a:t>genetickém</a:t>
            </a:r>
            <a:r>
              <a:rPr lang="en-GB" sz="1600" dirty="0" smtClean="0"/>
              <a:t> </a:t>
            </a:r>
            <a:r>
              <a:rPr lang="en-GB" sz="1600" dirty="0" err="1" smtClean="0"/>
              <a:t>rezervoáru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 err="1" smtClean="0"/>
              <a:t>rozšíření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díky</a:t>
            </a:r>
            <a:r>
              <a:rPr lang="en-GB" sz="1600" dirty="0" smtClean="0"/>
              <a:t> </a:t>
            </a:r>
            <a:r>
              <a:rPr lang="en-GB" sz="1600" dirty="0" err="1" smtClean="0"/>
              <a:t>krátké</a:t>
            </a:r>
            <a:r>
              <a:rPr lang="en-GB" sz="1600" dirty="0" smtClean="0"/>
              <a:t> </a:t>
            </a:r>
            <a:r>
              <a:rPr lang="en-GB" sz="1600" dirty="0" err="1" smtClean="0"/>
              <a:t>generační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(15-20 </a:t>
            </a:r>
            <a:r>
              <a:rPr lang="en-GB" sz="1600" dirty="0" err="1" smtClean="0"/>
              <a:t>minut</a:t>
            </a:r>
            <a:r>
              <a:rPr lang="en-GB" sz="1600" dirty="0" smtClean="0"/>
              <a:t>, ale </a:t>
            </a:r>
            <a:r>
              <a:rPr lang="en-GB" sz="1600" dirty="0" err="1" smtClean="0"/>
              <a:t>spíš</a:t>
            </a:r>
            <a:r>
              <a:rPr lang="en-GB" sz="1600" dirty="0" smtClean="0"/>
              <a:t> </a:t>
            </a:r>
            <a:r>
              <a:rPr lang="en-GB" sz="1600" dirty="0" err="1" smtClean="0"/>
              <a:t>hodiny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např</a:t>
            </a:r>
            <a:r>
              <a:rPr lang="en-GB" sz="1600" dirty="0" smtClean="0"/>
              <a:t>.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</a:t>
            </a:r>
            <a:r>
              <a:rPr lang="en-GB" sz="1600" dirty="0" err="1" smtClean="0"/>
              <a:t>vznikla</a:t>
            </a:r>
            <a:r>
              <a:rPr lang="en-GB" sz="1600" dirty="0" smtClean="0"/>
              <a:t> </a:t>
            </a:r>
            <a:r>
              <a:rPr lang="en-GB" sz="1600" dirty="0" err="1" smtClean="0"/>
              <a:t>spontánní</a:t>
            </a:r>
            <a:r>
              <a:rPr lang="en-GB" sz="1600" dirty="0" smtClean="0"/>
              <a:t> </a:t>
            </a:r>
            <a:r>
              <a:rPr lang="en-GB" sz="1600" dirty="0" err="1" smtClean="0"/>
              <a:t>mutací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cs-CZ" sz="1600" dirty="0"/>
              <a:t> </a:t>
            </a:r>
            <a:r>
              <a:rPr lang="en-GB" sz="1600" dirty="0" err="1" smtClean="0"/>
              <a:t>rekombinací</a:t>
            </a:r>
            <a:r>
              <a:rPr lang="en-GB" sz="1600" dirty="0" smtClean="0"/>
              <a:t> </a:t>
            </a:r>
            <a:r>
              <a:rPr lang="en-GB" sz="1600" dirty="0" err="1" smtClean="0"/>
              <a:t>ještě</a:t>
            </a:r>
            <a:r>
              <a:rPr lang="en-GB" sz="1600" dirty="0" smtClean="0"/>
              <a:t> </a:t>
            </a:r>
            <a:r>
              <a:rPr lang="en-GB" sz="1600" dirty="0" err="1" smtClean="0"/>
              <a:t>před</a:t>
            </a:r>
            <a:r>
              <a:rPr lang="en-GB" sz="1600" dirty="0" smtClean="0"/>
              <a:t> </a:t>
            </a:r>
            <a:r>
              <a:rPr lang="en-GB" sz="1600" dirty="0" err="1" smtClean="0"/>
              <a:t>lékařským</a:t>
            </a:r>
            <a:r>
              <a:rPr lang="en-GB" sz="1600" dirty="0" smtClean="0"/>
              <a:t> </a:t>
            </a:r>
            <a:r>
              <a:rPr lang="en-GB" sz="1600" dirty="0" err="1" smtClean="0"/>
              <a:t>využitím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</a:t>
            </a:r>
            <a:r>
              <a:rPr lang="en-GB" sz="1600" dirty="0" smtClean="0"/>
              <a:t>, ale v </a:t>
            </a:r>
            <a:r>
              <a:rPr lang="en-GB" sz="1600" dirty="0" err="1" smtClean="0"/>
              <a:t>této</a:t>
            </a:r>
            <a:r>
              <a:rPr lang="cs-CZ" sz="1600" dirty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neměla</a:t>
            </a:r>
            <a:r>
              <a:rPr lang="en-GB" sz="1600" dirty="0" smtClean="0"/>
              <a:t> pro </a:t>
            </a:r>
            <a:r>
              <a:rPr lang="en-GB" sz="1600" dirty="0" err="1" smtClean="0"/>
              <a:t>patogenní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</a:t>
            </a:r>
            <a:r>
              <a:rPr lang="en-GB" sz="1600" dirty="0" err="1" smtClean="0"/>
              <a:t>velký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zavedení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</a:t>
            </a:r>
            <a:r>
              <a:rPr lang="en-GB" sz="1600" dirty="0" smtClean="0"/>
              <a:t> do </a:t>
            </a:r>
            <a:r>
              <a:rPr lang="en-GB" sz="1600" dirty="0" err="1" smtClean="0"/>
              <a:t>medicíny</a:t>
            </a:r>
            <a:r>
              <a:rPr lang="en-GB" sz="1600" dirty="0" smtClean="0"/>
              <a:t> (1950s)</a:t>
            </a:r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výrazná</a:t>
            </a:r>
            <a:r>
              <a:rPr lang="en-GB" sz="1600" dirty="0" smtClean="0"/>
              <a:t> </a:t>
            </a:r>
            <a:r>
              <a:rPr lang="en-GB" sz="1600" dirty="0" err="1" smtClean="0"/>
              <a:t>výhoda</a:t>
            </a:r>
            <a:r>
              <a:rPr lang="en-GB" sz="1600" dirty="0" smtClean="0"/>
              <a:t> pro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</a:t>
            </a:r>
            <a:r>
              <a:rPr lang="en-GB" sz="1600" dirty="0" err="1" smtClean="0"/>
              <a:t>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tyto</a:t>
            </a:r>
            <a:r>
              <a:rPr lang="en-GB" sz="1600" dirty="0" smtClean="0"/>
              <a:t> </a:t>
            </a:r>
            <a:r>
              <a:rPr lang="en-GB" sz="1600" dirty="0" err="1" smtClean="0"/>
              <a:t>geny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– </a:t>
            </a:r>
            <a:r>
              <a:rPr lang="en-GB" sz="1600" dirty="0" err="1" smtClean="0"/>
              <a:t>mohly</a:t>
            </a:r>
            <a:r>
              <a:rPr lang="en-GB" sz="1600" dirty="0" smtClean="0"/>
              <a:t> </a:t>
            </a:r>
            <a:r>
              <a:rPr lang="en-GB" sz="1600" dirty="0" err="1" smtClean="0"/>
              <a:t>kontinuálně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v </a:t>
            </a:r>
            <a:r>
              <a:rPr lang="en-GB" sz="1600" dirty="0" err="1" smtClean="0"/>
              <a:t>jedinci</a:t>
            </a:r>
            <a:r>
              <a:rPr lang="en-GB" sz="1600" dirty="0" smtClean="0"/>
              <a:t> </a:t>
            </a:r>
            <a:r>
              <a:rPr lang="en-GB" sz="1600" dirty="0" err="1" smtClean="0"/>
              <a:t>beroucím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antibiotika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častá</a:t>
            </a:r>
            <a:r>
              <a:rPr lang="en-GB" sz="1600" dirty="0" smtClean="0"/>
              <a:t> v </a:t>
            </a:r>
            <a:r>
              <a:rPr lang="en-GB" sz="1600" dirty="0" err="1" smtClean="0"/>
              <a:t>lékařském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sedimenty</a:t>
            </a:r>
            <a:r>
              <a:rPr lang="en-GB" sz="1600" dirty="0" smtClean="0"/>
              <a:t> v </a:t>
            </a:r>
            <a:r>
              <a:rPr lang="en-GB" sz="1600" dirty="0" err="1" smtClean="0"/>
              <a:t>rybích</a:t>
            </a:r>
            <a:r>
              <a:rPr lang="en-GB" sz="1600" dirty="0" smtClean="0"/>
              <a:t> </a:t>
            </a:r>
            <a:r>
              <a:rPr lang="en-GB" sz="1600" dirty="0" err="1" smtClean="0"/>
              <a:t>farmách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oxytetracyklin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transfer </a:t>
            </a:r>
            <a:r>
              <a:rPr lang="en-GB" sz="1600" dirty="0" err="1" smtClean="0"/>
              <a:t>genů</a:t>
            </a:r>
            <a:r>
              <a:rPr lang="en-GB" sz="1600" dirty="0" smtClean="0"/>
              <a:t> </a:t>
            </a:r>
            <a:r>
              <a:rPr lang="en-GB" sz="1600" dirty="0" err="1" smtClean="0"/>
              <a:t>všude</a:t>
            </a:r>
            <a:r>
              <a:rPr lang="en-GB" sz="1600" dirty="0" smtClean="0"/>
              <a:t>, </a:t>
            </a:r>
            <a:r>
              <a:rPr lang="en-GB" sz="1600" dirty="0" err="1" smtClean="0"/>
              <a:t>kde</a:t>
            </a:r>
            <a:r>
              <a:rPr lang="en-GB" sz="1600" dirty="0" smtClean="0"/>
              <a:t> je </a:t>
            </a:r>
            <a:r>
              <a:rPr lang="en-GB" sz="1600" dirty="0" err="1" smtClean="0"/>
              <a:t>selekční</a:t>
            </a:r>
            <a:r>
              <a:rPr lang="en-GB" sz="1600" dirty="0" smtClean="0"/>
              <a:t> </a:t>
            </a:r>
            <a:r>
              <a:rPr lang="en-GB" sz="1600" dirty="0" err="1" smtClean="0"/>
              <a:t>tlak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nezodpovědné</a:t>
            </a:r>
            <a:r>
              <a:rPr lang="en-GB" sz="1600" dirty="0" smtClean="0"/>
              <a:t> </a:t>
            </a:r>
            <a:r>
              <a:rPr lang="en-GB" sz="1600" dirty="0" err="1" smtClean="0"/>
              <a:t>chování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farmaceutických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firem</a:t>
            </a:r>
            <a:r>
              <a:rPr lang="en-GB" sz="1600" dirty="0" smtClean="0"/>
              <a:t> (</a:t>
            </a:r>
            <a:r>
              <a:rPr lang="en-GB" sz="1600" dirty="0" err="1" smtClean="0"/>
              <a:t>antibiotika</a:t>
            </a:r>
            <a:r>
              <a:rPr lang="en-GB" sz="1600" dirty="0" smtClean="0"/>
              <a:t> </a:t>
            </a:r>
            <a:r>
              <a:rPr lang="en-GB" sz="1600" dirty="0" err="1" smtClean="0"/>
              <a:t>všude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395347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3371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Kritický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 </a:t>
            </a:r>
            <a:r>
              <a:rPr lang="en-GB" sz="1600" dirty="0" err="1" smtClean="0"/>
              <a:t>určující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přežití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určité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rámci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je </a:t>
            </a:r>
            <a:r>
              <a:rPr lang="en-GB" sz="1600" dirty="0" err="1" smtClean="0"/>
              <a:t>její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genetická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způsobilost</a:t>
            </a:r>
            <a:r>
              <a:rPr lang="en-GB" sz="1600" dirty="0" smtClean="0"/>
              <a:t> (fitness</a:t>
            </a:r>
            <a:r>
              <a:rPr lang="cs-CZ" sz="1600" dirty="0" smtClean="0"/>
              <a:t>,</a:t>
            </a:r>
            <a:r>
              <a:rPr lang="en-GB" sz="1600" dirty="0" smtClean="0"/>
              <a:t> </a:t>
            </a:r>
            <a:r>
              <a:rPr lang="en-GB" sz="1600" dirty="0" err="1" smtClean="0"/>
              <a:t>zdraví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k </a:t>
            </a:r>
            <a:r>
              <a:rPr lang="en-GB" sz="1600" dirty="0" err="1" smtClean="0"/>
              <a:t>tomu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přispívá</a:t>
            </a:r>
            <a:r>
              <a:rPr lang="en-GB" sz="1600" dirty="0" smtClean="0"/>
              <a:t> </a:t>
            </a:r>
            <a:r>
              <a:rPr lang="en-GB" sz="1600" dirty="0" err="1" smtClean="0"/>
              <a:t>jedna</a:t>
            </a:r>
            <a:r>
              <a:rPr lang="en-GB" sz="1600" dirty="0" smtClean="0"/>
              <a:t> a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genových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</a:t>
            </a:r>
            <a:r>
              <a:rPr lang="en-GB" sz="1600" dirty="0" err="1" smtClean="0"/>
              <a:t>dané</a:t>
            </a:r>
            <a:r>
              <a:rPr lang="en-GB" sz="1600" dirty="0" smtClean="0"/>
              <a:t> populace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Stabilita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cs-CZ" sz="1600" dirty="0" smtClean="0"/>
              <a:t>genofondu populace</a:t>
            </a:r>
          </a:p>
          <a:p>
            <a:endParaRPr lang="en-GB" sz="1600" dirty="0" smtClean="0"/>
          </a:p>
          <a:p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přeneseny</a:t>
            </a:r>
            <a:r>
              <a:rPr lang="en-GB" sz="1600" dirty="0" smtClean="0"/>
              <a:t> do </a:t>
            </a:r>
            <a:r>
              <a:rPr lang="en-GB" sz="1600" dirty="0" err="1" smtClean="0"/>
              <a:t>nových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vytvořit</a:t>
            </a:r>
            <a:r>
              <a:rPr lang="en-GB" sz="1600" dirty="0" smtClean="0"/>
              <a:t> </a:t>
            </a:r>
            <a:r>
              <a:rPr lang="en-GB" sz="1600" dirty="0" err="1" smtClean="0"/>
              <a:t>tak</a:t>
            </a:r>
            <a:r>
              <a:rPr lang="en-GB" sz="1600" dirty="0" smtClean="0"/>
              <a:t> </a:t>
            </a:r>
            <a:r>
              <a:rPr lang="en-GB" sz="1600" dirty="0" err="1" smtClean="0"/>
              <a:t>nové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kombinace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s </a:t>
            </a:r>
            <a:r>
              <a:rPr lang="en-GB" sz="1600" dirty="0" err="1" smtClean="0"/>
              <a:t>různým</a:t>
            </a:r>
            <a:r>
              <a:rPr lang="en-GB" sz="1600" dirty="0" smtClean="0"/>
              <a:t> </a:t>
            </a:r>
            <a:r>
              <a:rPr lang="en-GB" sz="1600" dirty="0" err="1" smtClean="0"/>
              <a:t>stupněm</a:t>
            </a:r>
            <a:r>
              <a:rPr lang="cs-CZ" sz="1600" dirty="0"/>
              <a:t> </a:t>
            </a:r>
            <a:r>
              <a:rPr lang="en-GB" sz="1600" dirty="0" err="1" smtClean="0"/>
              <a:t>způsobilosti</a:t>
            </a:r>
            <a:r>
              <a:rPr lang="en-GB" sz="1600" dirty="0" smtClean="0"/>
              <a:t> k </a:t>
            </a:r>
            <a:r>
              <a:rPr lang="en-GB" sz="1600" dirty="0" err="1" smtClean="0"/>
              <a:t>přežití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Rozdíly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zdatnosti</a:t>
            </a:r>
            <a:r>
              <a:rPr lang="en-GB" sz="1600" dirty="0" smtClean="0"/>
              <a:t> (fitness)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alelami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genotypy</a:t>
            </a:r>
            <a:r>
              <a:rPr lang="cs-CZ" sz="1600" dirty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mortalitě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reprodukci</a:t>
            </a:r>
            <a:r>
              <a:rPr lang="cs-CZ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ekologických</a:t>
            </a:r>
            <a:r>
              <a:rPr lang="cs-CZ" sz="1600" dirty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o </a:t>
            </a:r>
            <a:r>
              <a:rPr lang="en-GB" sz="1600" dirty="0" err="1" smtClean="0"/>
              <a:t>limitující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odolnost</a:t>
            </a:r>
            <a:r>
              <a:rPr lang="en-GB" sz="1600" dirty="0" smtClean="0"/>
              <a:t> k </a:t>
            </a:r>
            <a:r>
              <a:rPr lang="en-GB" sz="1600" dirty="0" err="1" smtClean="0"/>
              <a:t>predátorům</a:t>
            </a:r>
            <a:r>
              <a:rPr lang="en-GB" sz="1600" dirty="0" smtClean="0"/>
              <a:t> ….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96014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Genetické</a:t>
            </a:r>
            <a:r>
              <a:rPr lang="en-GB" sz="2000" dirty="0" smtClean="0"/>
              <a:t> </a:t>
            </a:r>
            <a:r>
              <a:rPr lang="en-GB" sz="2000" dirty="0" err="1" smtClean="0"/>
              <a:t>výměny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mikrobiálních</a:t>
            </a:r>
            <a:r>
              <a:rPr lang="en-GB" sz="2000" dirty="0" smtClean="0"/>
              <a:t> </a:t>
            </a:r>
            <a:r>
              <a:rPr lang="en-GB" sz="2000" dirty="0" err="1" smtClean="0"/>
              <a:t>komunitách</a:t>
            </a:r>
            <a:r>
              <a:rPr lang="en-GB" sz="2000" dirty="0" smtClean="0"/>
              <a:t> – </a:t>
            </a:r>
            <a:r>
              <a:rPr lang="en-GB" sz="2000" dirty="0" err="1" smtClean="0"/>
              <a:t>pokr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476672"/>
            <a:ext cx="8928992" cy="6048672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Procesy</a:t>
            </a:r>
            <a:r>
              <a:rPr lang="en-GB" sz="1600" dirty="0" smtClean="0"/>
              <a:t>, </a:t>
            </a:r>
            <a:r>
              <a:rPr lang="en-GB" sz="1600" dirty="0" err="1" smtClean="0"/>
              <a:t>které</a:t>
            </a:r>
            <a:r>
              <a:rPr lang="en-GB" sz="1600" dirty="0" smtClean="0"/>
              <a:t> </a:t>
            </a:r>
            <a:r>
              <a:rPr lang="en-GB" sz="1600" dirty="0" err="1" smtClean="0"/>
              <a:t>vnesou</a:t>
            </a:r>
            <a:r>
              <a:rPr lang="en-GB" sz="1600" dirty="0" smtClean="0"/>
              <a:t> </a:t>
            </a:r>
            <a:r>
              <a:rPr lang="en-GB" sz="1600" dirty="0" err="1" smtClean="0"/>
              <a:t>systematické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do </a:t>
            </a:r>
            <a:r>
              <a:rPr lang="en-GB" sz="1600" dirty="0" err="1" smtClean="0"/>
              <a:t>frekvence</a:t>
            </a:r>
            <a:r>
              <a:rPr lang="cs-CZ" sz="1600" dirty="0"/>
              <a:t> </a:t>
            </a:r>
            <a:r>
              <a:rPr lang="en-GB" sz="1600" dirty="0" smtClean="0"/>
              <a:t>ale</a:t>
            </a:r>
            <a:r>
              <a:rPr lang="cs-CZ" sz="1600" dirty="0" smtClean="0"/>
              <a:t> -</a:t>
            </a:r>
            <a:r>
              <a:rPr lang="en-GB" sz="1600" dirty="0" smtClean="0"/>
              <a:t> </a:t>
            </a:r>
            <a:r>
              <a:rPr lang="en-GB" sz="1600" dirty="0" err="1" smtClean="0"/>
              <a:t>mutace</a:t>
            </a:r>
            <a:r>
              <a:rPr lang="en-GB" sz="1600" dirty="0" smtClean="0"/>
              <a:t>, </a:t>
            </a:r>
            <a:r>
              <a:rPr lang="en-GB" sz="1600" dirty="0" err="1" smtClean="0"/>
              <a:t>rekombinace</a:t>
            </a:r>
            <a:r>
              <a:rPr lang="en-GB" sz="1600" dirty="0" smtClean="0"/>
              <a:t> a </a:t>
            </a:r>
            <a:r>
              <a:rPr lang="en-GB" sz="1600" dirty="0" err="1" smtClean="0"/>
              <a:t>genetický</a:t>
            </a:r>
            <a:r>
              <a:rPr lang="en-GB" sz="1600" dirty="0" smtClean="0"/>
              <a:t> drift</a:t>
            </a:r>
            <a:r>
              <a:rPr lang="cs-CZ" sz="1600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náhodná</a:t>
            </a:r>
            <a:r>
              <a:rPr lang="en-GB" sz="1600" dirty="0" smtClean="0"/>
              <a:t> </a:t>
            </a:r>
            <a:r>
              <a:rPr lang="en-GB" sz="1600" dirty="0" err="1" smtClean="0"/>
              <a:t>změna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frekvenci</a:t>
            </a:r>
            <a:r>
              <a:rPr lang="en-GB" sz="1600" dirty="0" smtClean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v </a:t>
            </a:r>
            <a:r>
              <a:rPr lang="en-GB" sz="1600" dirty="0" err="1" smtClean="0"/>
              <a:t>populaci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Genetický</a:t>
            </a:r>
            <a:r>
              <a:rPr lang="en-GB" sz="1600" dirty="0" smtClean="0"/>
              <a:t> drift </a:t>
            </a:r>
            <a:r>
              <a:rPr lang="cs-CZ" sz="1600" dirty="0" smtClean="0"/>
              <a:t>-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v </a:t>
            </a:r>
            <a:r>
              <a:rPr lang="en-GB" sz="1600" dirty="0" err="1" smtClean="0"/>
              <a:t>frekvenci</a:t>
            </a:r>
            <a:r>
              <a:rPr lang="cs-CZ" sz="1600" dirty="0"/>
              <a:t> </a:t>
            </a:r>
            <a:r>
              <a:rPr lang="en-GB" sz="1600" dirty="0" err="1" smtClean="0"/>
              <a:t>alel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způsobené</a:t>
            </a:r>
            <a:r>
              <a:rPr lang="en-GB" sz="1600" dirty="0" smtClean="0"/>
              <a:t> </a:t>
            </a:r>
            <a:r>
              <a:rPr lang="en-GB" sz="1600" dirty="0" err="1" smtClean="0"/>
              <a:t>náhodnými</a:t>
            </a:r>
            <a:r>
              <a:rPr lang="en-GB" sz="1600" dirty="0" smtClean="0"/>
              <a:t> </a:t>
            </a:r>
            <a:r>
              <a:rPr lang="en-GB" sz="1600" dirty="0" err="1" smtClean="0"/>
              <a:t>událostmi</a:t>
            </a:r>
            <a:r>
              <a:rPr lang="en-GB" sz="1600" dirty="0" smtClean="0"/>
              <a:t> (a ne </a:t>
            </a:r>
            <a:r>
              <a:rPr lang="en-GB" sz="1600" dirty="0" err="1" smtClean="0"/>
              <a:t>systematickými</a:t>
            </a:r>
            <a:r>
              <a:rPr lang="cs-CZ" sz="1600" dirty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ekologických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je </a:t>
            </a:r>
            <a:r>
              <a:rPr lang="en-GB" sz="1600" dirty="0" err="1" smtClean="0"/>
              <a:t>schopnost</a:t>
            </a:r>
            <a:r>
              <a:rPr lang="cs-CZ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vést</a:t>
            </a:r>
            <a:r>
              <a:rPr lang="en-GB" sz="1600" dirty="0" smtClean="0"/>
              <a:t> </a:t>
            </a:r>
            <a:r>
              <a:rPr lang="en-GB" sz="1600" dirty="0" err="1" smtClean="0"/>
              <a:t>až</a:t>
            </a:r>
            <a:r>
              <a:rPr lang="en-GB" sz="1600" dirty="0" smtClean="0"/>
              <a:t> k </a:t>
            </a:r>
            <a:r>
              <a:rPr lang="en-GB" sz="1600" dirty="0" err="1" smtClean="0"/>
              <a:t>extinkci</a:t>
            </a:r>
            <a:r>
              <a:rPr lang="en-GB" sz="1600" dirty="0" smtClean="0"/>
              <a:t> </a:t>
            </a:r>
            <a:r>
              <a:rPr lang="en-GB" sz="1600" dirty="0" err="1" smtClean="0"/>
              <a:t>jednoho</a:t>
            </a:r>
            <a:r>
              <a:rPr lang="en-GB" sz="1600" dirty="0" smtClean="0"/>
              <a:t> </a:t>
            </a:r>
            <a:r>
              <a:rPr lang="en-GB" sz="1600" dirty="0" err="1" smtClean="0"/>
              <a:t>ze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selektivně</a:t>
            </a:r>
            <a:r>
              <a:rPr lang="cs-CZ" sz="1600" dirty="0"/>
              <a:t> </a:t>
            </a:r>
            <a:r>
              <a:rPr lang="en-GB" sz="1600" dirty="0" err="1" smtClean="0"/>
              <a:t>neutrálních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kmenů</a:t>
            </a:r>
            <a:endParaRPr lang="cs-CZ" sz="1600" dirty="0" smtClean="0"/>
          </a:p>
          <a:p>
            <a:endParaRPr lang="cs-CZ" sz="16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76" y="2708920"/>
            <a:ext cx="4571333" cy="34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0" y="2420888"/>
            <a:ext cx="2742611" cy="18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437112"/>
            <a:ext cx="2825891" cy="211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2514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Genetické</a:t>
            </a:r>
            <a:r>
              <a:rPr lang="en-GB" sz="2000" dirty="0" smtClean="0"/>
              <a:t> </a:t>
            </a:r>
            <a:r>
              <a:rPr lang="en-GB" sz="2000" dirty="0" err="1" smtClean="0"/>
              <a:t>výměny</a:t>
            </a:r>
            <a:r>
              <a:rPr lang="en-GB" sz="2000" dirty="0" smtClean="0"/>
              <a:t> v </a:t>
            </a:r>
            <a:r>
              <a:rPr lang="en-GB" sz="2000" dirty="0" err="1" smtClean="0"/>
              <a:t>mikrobiálních</a:t>
            </a:r>
            <a:r>
              <a:rPr lang="en-GB" sz="2000" dirty="0" smtClean="0"/>
              <a:t> </a:t>
            </a:r>
            <a:r>
              <a:rPr lang="en-GB" sz="2000" dirty="0" err="1" smtClean="0"/>
              <a:t>komunitách</a:t>
            </a:r>
            <a:r>
              <a:rPr lang="en-GB" sz="2000" dirty="0" smtClean="0"/>
              <a:t> – </a:t>
            </a:r>
            <a:r>
              <a:rPr lang="en-GB" sz="2000" dirty="0" err="1" smtClean="0"/>
              <a:t>pokr</a:t>
            </a: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764704"/>
            <a:ext cx="9108504" cy="6048672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pPr marL="0" indent="0">
              <a:buNone/>
            </a:pPr>
            <a:r>
              <a:rPr lang="en-GB" sz="1600" dirty="0" err="1"/>
              <a:t>Existují</a:t>
            </a:r>
            <a:r>
              <a:rPr lang="en-GB" sz="1600" dirty="0"/>
              <a:t> </a:t>
            </a:r>
            <a:r>
              <a:rPr lang="en-GB" sz="1600" dirty="0" err="1"/>
              <a:t>tři</a:t>
            </a:r>
            <a:r>
              <a:rPr lang="en-GB" sz="1600" dirty="0"/>
              <a:t> </a:t>
            </a:r>
            <a:r>
              <a:rPr lang="en-GB" sz="1600" dirty="0" err="1"/>
              <a:t>principiální</a:t>
            </a:r>
            <a:r>
              <a:rPr lang="en-GB" sz="1600" dirty="0"/>
              <a:t> </a:t>
            </a:r>
            <a:r>
              <a:rPr lang="en-GB" sz="1600" dirty="0" err="1"/>
              <a:t>mechanismy</a:t>
            </a:r>
            <a:r>
              <a:rPr lang="en-GB" sz="1600" dirty="0"/>
              <a:t> </a:t>
            </a:r>
            <a:r>
              <a:rPr lang="en-GB" sz="1600" dirty="0" err="1"/>
              <a:t>genetického</a:t>
            </a:r>
            <a:r>
              <a:rPr lang="en-GB" sz="1600" dirty="0"/>
              <a:t> </a:t>
            </a:r>
            <a:r>
              <a:rPr lang="en-GB" sz="1600" dirty="0" err="1" smtClean="0"/>
              <a:t>transferu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rekombinace</a:t>
            </a:r>
            <a:r>
              <a:rPr lang="en-GB" sz="1600" dirty="0"/>
              <a:t> </a:t>
            </a:r>
            <a:r>
              <a:rPr lang="en-GB" sz="1600" dirty="0" err="1"/>
              <a:t>vedoucí</a:t>
            </a:r>
            <a:r>
              <a:rPr lang="en-GB" sz="1600" dirty="0"/>
              <a:t> k </a:t>
            </a:r>
            <a:r>
              <a:rPr lang="en-GB" sz="1600" dirty="0" err="1"/>
              <a:t>novým</a:t>
            </a:r>
            <a:r>
              <a:rPr lang="en-GB" sz="1600" dirty="0"/>
              <a:t> </a:t>
            </a:r>
            <a:r>
              <a:rPr lang="en-GB" sz="1600" dirty="0" err="1"/>
              <a:t>kombinacím</a:t>
            </a:r>
            <a:r>
              <a:rPr lang="en-GB" sz="1600" dirty="0"/>
              <a:t> </a:t>
            </a:r>
            <a:r>
              <a:rPr lang="en-GB" sz="1600" dirty="0" err="1"/>
              <a:t>alel</a:t>
            </a:r>
            <a:r>
              <a:rPr lang="en-GB" sz="1600" dirty="0"/>
              <a:t>:</a:t>
            </a:r>
          </a:p>
          <a:p>
            <a:r>
              <a:rPr lang="en-GB" sz="1600" dirty="0" err="1"/>
              <a:t>konjugace</a:t>
            </a:r>
            <a:r>
              <a:rPr lang="en-GB" sz="1600" dirty="0"/>
              <a:t> – </a:t>
            </a:r>
            <a:r>
              <a:rPr lang="en-GB" sz="1600" dirty="0" err="1"/>
              <a:t>kontakt</a:t>
            </a:r>
            <a:r>
              <a:rPr lang="en-GB" sz="1600" dirty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/>
              <a:t>dárcem</a:t>
            </a:r>
            <a:r>
              <a:rPr lang="en-GB" sz="1600" dirty="0"/>
              <a:t> a </a:t>
            </a:r>
            <a:r>
              <a:rPr lang="en-GB" sz="1600" dirty="0" err="1"/>
              <a:t>příjemcem</a:t>
            </a:r>
            <a:endParaRPr lang="en-GB" sz="1600" dirty="0"/>
          </a:p>
          <a:p>
            <a:r>
              <a:rPr lang="en-GB" sz="1600" dirty="0" err="1"/>
              <a:t>transdukce</a:t>
            </a:r>
            <a:r>
              <a:rPr lang="en-GB" sz="1600" dirty="0"/>
              <a:t> – </a:t>
            </a:r>
            <a:r>
              <a:rPr lang="en-GB" sz="1600" dirty="0" err="1"/>
              <a:t>bakteriofág</a:t>
            </a:r>
            <a:r>
              <a:rPr lang="en-GB" sz="1600" dirty="0"/>
              <a:t> </a:t>
            </a:r>
            <a:r>
              <a:rPr lang="en-GB" sz="1600" dirty="0" err="1"/>
              <a:t>přenese</a:t>
            </a:r>
            <a:r>
              <a:rPr lang="en-GB" sz="1600" dirty="0"/>
              <a:t> DNA z </a:t>
            </a:r>
            <a:r>
              <a:rPr lang="en-GB" sz="1600" dirty="0" err="1"/>
              <a:t>donora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recipienta</a:t>
            </a:r>
            <a:endParaRPr lang="en-GB" sz="1600" dirty="0"/>
          </a:p>
          <a:p>
            <a:r>
              <a:rPr lang="en-GB" sz="1600" dirty="0" err="1"/>
              <a:t>transformace</a:t>
            </a:r>
            <a:r>
              <a:rPr lang="en-GB" sz="1600" dirty="0"/>
              <a:t> – </a:t>
            </a:r>
            <a:r>
              <a:rPr lang="en-GB" sz="1600" dirty="0" err="1"/>
              <a:t>absorpce</a:t>
            </a:r>
            <a:r>
              <a:rPr lang="en-GB" sz="1600" dirty="0"/>
              <a:t> </a:t>
            </a:r>
            <a:r>
              <a:rPr lang="en-GB" sz="1600" dirty="0" err="1"/>
              <a:t>volné</a:t>
            </a:r>
            <a:r>
              <a:rPr lang="en-GB" sz="1600" dirty="0"/>
              <a:t> DNA </a:t>
            </a:r>
            <a:r>
              <a:rPr lang="en-GB" sz="1600" dirty="0" err="1"/>
              <a:t>kompetentní</a:t>
            </a:r>
            <a:r>
              <a:rPr lang="en-GB" sz="1600" dirty="0"/>
              <a:t> </a:t>
            </a:r>
            <a:r>
              <a:rPr lang="en-GB" sz="1600" dirty="0" err="1" smtClean="0"/>
              <a:t>recipientní</a:t>
            </a:r>
            <a:r>
              <a:rPr lang="cs-CZ" sz="1600" dirty="0" smtClean="0"/>
              <a:t> </a:t>
            </a:r>
            <a:r>
              <a:rPr lang="en-GB" sz="1600" dirty="0" err="1" smtClean="0"/>
              <a:t>buňkou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V </a:t>
            </a:r>
            <a:r>
              <a:rPr lang="en-GB" sz="1600" dirty="0" err="1"/>
              <a:t>hustých</a:t>
            </a:r>
            <a:r>
              <a:rPr lang="en-GB" sz="1600" dirty="0"/>
              <a:t> </a:t>
            </a:r>
            <a:r>
              <a:rPr lang="en-GB" sz="1600" dirty="0" err="1"/>
              <a:t>populacích</a:t>
            </a:r>
            <a:r>
              <a:rPr lang="en-GB" sz="1600" dirty="0"/>
              <a:t> dost </a:t>
            </a:r>
            <a:r>
              <a:rPr lang="en-GB" sz="1600" dirty="0" err="1"/>
              <a:t>prostoru</a:t>
            </a:r>
            <a:r>
              <a:rPr lang="en-GB" sz="1600" dirty="0"/>
              <a:t> </a:t>
            </a:r>
            <a:r>
              <a:rPr lang="en-GB" sz="1600" dirty="0" err="1"/>
              <a:t>ke</a:t>
            </a:r>
            <a:r>
              <a:rPr lang="en-GB" sz="1600" dirty="0"/>
              <a:t> </a:t>
            </a:r>
            <a:r>
              <a:rPr lang="en-GB" sz="1600" dirty="0" err="1"/>
              <a:t>genetické</a:t>
            </a:r>
            <a:r>
              <a:rPr lang="en-GB" sz="1600" dirty="0"/>
              <a:t> </a:t>
            </a:r>
            <a:r>
              <a:rPr lang="en-GB" sz="1600" dirty="0" err="1" smtClean="0"/>
              <a:t>výměně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zároveň</a:t>
            </a:r>
            <a:r>
              <a:rPr lang="en-GB" sz="1600" dirty="0" smtClean="0"/>
              <a:t> </a:t>
            </a:r>
            <a:r>
              <a:rPr lang="en-GB" sz="1600" dirty="0"/>
              <a:t>ale </a:t>
            </a:r>
            <a:r>
              <a:rPr lang="en-GB" sz="1600" dirty="0" err="1"/>
              <a:t>také</a:t>
            </a:r>
            <a:r>
              <a:rPr lang="en-GB" sz="1600" dirty="0"/>
              <a:t> dost </a:t>
            </a:r>
            <a:r>
              <a:rPr lang="en-GB" sz="1600" dirty="0" err="1"/>
              <a:t>omezení</a:t>
            </a:r>
            <a:r>
              <a:rPr lang="en-GB" sz="1600" dirty="0"/>
              <a:t> </a:t>
            </a:r>
            <a:r>
              <a:rPr lang="en-GB" sz="1600" dirty="0" err="1"/>
              <a:t>potencionální</a:t>
            </a:r>
            <a:r>
              <a:rPr lang="en-GB" sz="1600" dirty="0"/>
              <a:t> </a:t>
            </a:r>
            <a:r>
              <a:rPr lang="en-GB" sz="1600" dirty="0" err="1" smtClean="0"/>
              <a:t>rekombinace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přítomnost</a:t>
            </a:r>
            <a:r>
              <a:rPr lang="en-GB" sz="1600" dirty="0"/>
              <a:t> </a:t>
            </a:r>
            <a:r>
              <a:rPr lang="en-GB" sz="1600" dirty="0" err="1"/>
              <a:t>restrikčních</a:t>
            </a:r>
            <a:r>
              <a:rPr lang="en-GB" sz="1600" dirty="0"/>
              <a:t> </a:t>
            </a:r>
            <a:r>
              <a:rPr lang="en-GB" sz="1600" dirty="0" err="1"/>
              <a:t>enzymů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metylace</a:t>
            </a:r>
            <a:r>
              <a:rPr lang="en-GB" sz="1600" dirty="0"/>
              <a:t> DNA</a:t>
            </a:r>
          </a:p>
          <a:p>
            <a:pPr marL="0" indent="0">
              <a:buNone/>
            </a:pPr>
            <a:r>
              <a:rPr lang="en-GB" sz="1600" dirty="0"/>
              <a:t>- </a:t>
            </a:r>
            <a:r>
              <a:rPr lang="en-GB" sz="1600" dirty="0" err="1"/>
              <a:t>vazba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jílové</a:t>
            </a:r>
            <a:r>
              <a:rPr lang="en-GB" sz="1600" dirty="0"/>
              <a:t> </a:t>
            </a:r>
            <a:r>
              <a:rPr lang="en-GB" sz="1600" dirty="0" err="1"/>
              <a:t>minerály</a:t>
            </a:r>
            <a:r>
              <a:rPr lang="en-GB" sz="1600" dirty="0"/>
              <a:t> – DNA </a:t>
            </a:r>
            <a:r>
              <a:rPr lang="en-GB" sz="1600" dirty="0" err="1"/>
              <a:t>chráněna</a:t>
            </a:r>
            <a:r>
              <a:rPr lang="en-GB" sz="1600" dirty="0"/>
              <a:t> a </a:t>
            </a:r>
            <a:r>
              <a:rPr lang="en-GB" sz="1600" dirty="0" err="1"/>
              <a:t>stále</a:t>
            </a:r>
            <a:r>
              <a:rPr lang="en-GB" sz="1600" dirty="0"/>
              <a:t> </a:t>
            </a:r>
            <a:r>
              <a:rPr lang="en-GB" sz="1600" dirty="0" err="1" smtClean="0"/>
              <a:t>schopná</a:t>
            </a:r>
            <a:r>
              <a:rPr lang="cs-CZ" sz="1600" dirty="0" smtClean="0"/>
              <a:t> </a:t>
            </a:r>
            <a:r>
              <a:rPr lang="en-GB" sz="1600" dirty="0" err="1" smtClean="0"/>
              <a:t>transformace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/>
              <a:t>adsorpce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pH1, </a:t>
            </a:r>
            <a:r>
              <a:rPr lang="en-GB" sz="1600" dirty="0" err="1"/>
              <a:t>transformace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pH7.5)</a:t>
            </a:r>
          </a:p>
          <a:p>
            <a:endParaRPr lang="en-GB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97152"/>
            <a:ext cx="2386955" cy="17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33403"/>
            <a:ext cx="24574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Uzivatel\Desktop\Bez názv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4821"/>
            <a:ext cx="2366963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7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Mikrobiální</a:t>
            </a:r>
            <a:r>
              <a:rPr lang="en-GB" sz="2400" dirty="0" smtClean="0"/>
              <a:t> populace – </a:t>
            </a:r>
            <a:r>
              <a:rPr lang="en-GB" sz="2400" dirty="0" err="1" smtClean="0"/>
              <a:t>pokr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192688"/>
          </a:xfrm>
        </p:spPr>
        <p:txBody>
          <a:bodyPr>
            <a:normAutofit/>
          </a:bodyPr>
          <a:lstStyle/>
          <a:p>
            <a:endParaRPr lang="en-GB" sz="1600" dirty="0" smtClean="0"/>
          </a:p>
          <a:p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 (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koncentrace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populace)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err="1" smtClean="0"/>
              <a:t>celková</a:t>
            </a:r>
            <a:r>
              <a:rPr lang="en-GB" sz="1600" dirty="0" smtClean="0"/>
              <a:t> </a:t>
            </a:r>
            <a:r>
              <a:rPr lang="en-GB" sz="1600" dirty="0" err="1" smtClean="0"/>
              <a:t>Vr</a:t>
            </a:r>
            <a:r>
              <a:rPr lang="en-GB" sz="1600" dirty="0" smtClean="0"/>
              <a:t> =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</a:t>
            </a:r>
            <a:r>
              <a:rPr lang="en-GB" sz="1600" dirty="0" smtClean="0"/>
              <a:t>(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hustoty</a:t>
            </a:r>
            <a:r>
              <a:rPr lang="cs-CZ" sz="1600" dirty="0"/>
              <a:t> </a:t>
            </a:r>
            <a:r>
              <a:rPr lang="en-GB" sz="1600" dirty="0" smtClean="0"/>
              <a:t>populace a </a:t>
            </a:r>
            <a:r>
              <a:rPr lang="en-GB" sz="1600" dirty="0" err="1" smtClean="0"/>
              <a:t>času</a:t>
            </a:r>
            <a:r>
              <a:rPr lang="en-GB" sz="1600" dirty="0" smtClean="0"/>
              <a:t>,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který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došlo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specifická</a:t>
            </a:r>
            <a:r>
              <a:rPr lang="en-GB" sz="1600" dirty="0" smtClean="0"/>
              <a:t> – </a:t>
            </a:r>
            <a:r>
              <a:rPr lang="en-GB" sz="1600" dirty="0" err="1" smtClean="0"/>
              <a:t>zmenšení</a:t>
            </a:r>
            <a:r>
              <a:rPr lang="en-GB" sz="1600" dirty="0" smtClean="0"/>
              <a:t> </a:t>
            </a:r>
            <a:r>
              <a:rPr lang="en-GB" sz="1600" dirty="0" err="1" smtClean="0"/>
              <a:t>každé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jednotky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individuum</a:t>
            </a:r>
            <a:r>
              <a:rPr lang="en-GB" sz="1600" dirty="0" smtClean="0"/>
              <a:t>)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času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                       </a:t>
            </a:r>
            <a:r>
              <a:rPr lang="az-Cyrl-AZ" sz="1600" dirty="0" smtClean="0"/>
              <a:t>Є = </a:t>
            </a:r>
            <a:r>
              <a:rPr lang="en-GB" sz="1600" dirty="0" err="1" smtClean="0"/>
              <a:t>Vr</a:t>
            </a:r>
            <a:r>
              <a:rPr lang="en-GB" sz="1600" dirty="0" smtClean="0"/>
              <a:t>/X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Dynamika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závisí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rozdílu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rychlosti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odumírání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cs-CZ" sz="1600" dirty="0" smtClean="0"/>
              <a:t>                          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dirty="0" smtClean="0"/>
              <a:t>                   </a:t>
            </a:r>
            <a:r>
              <a:rPr lang="en-GB" sz="1600" dirty="0" err="1" smtClean="0"/>
              <a:t>dX</a:t>
            </a:r>
            <a:r>
              <a:rPr lang="en-GB" sz="1600" dirty="0" smtClean="0"/>
              <a:t>/</a:t>
            </a:r>
            <a:r>
              <a:rPr lang="en-GB" sz="1600" dirty="0" err="1" smtClean="0"/>
              <a:t>dt</a:t>
            </a:r>
            <a:r>
              <a:rPr lang="en-GB" sz="1600" dirty="0" smtClean="0"/>
              <a:t> = (</a:t>
            </a:r>
            <a:r>
              <a:rPr lang="el-GR" sz="1600" dirty="0" smtClean="0"/>
              <a:t>μ - </a:t>
            </a:r>
            <a:r>
              <a:rPr lang="az-Cyrl-AZ" sz="1600" dirty="0" smtClean="0"/>
              <a:t>Є ) </a:t>
            </a:r>
            <a:r>
              <a:rPr lang="en-GB" sz="1600" dirty="0" smtClean="0"/>
              <a:t>X</a:t>
            </a:r>
            <a:endParaRPr lang="cs-CZ" sz="1600" dirty="0" smtClean="0"/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err="1" smtClean="0"/>
              <a:t>Výsledná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růstu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dána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charakteristikou</a:t>
            </a:r>
            <a:r>
              <a:rPr lang="cs-CZ" sz="1600" dirty="0"/>
              <a:t> </a:t>
            </a:r>
            <a:r>
              <a:rPr lang="en-GB" sz="1600" dirty="0" smtClean="0"/>
              <a:t>populace a </a:t>
            </a:r>
            <a:r>
              <a:rPr lang="en-GB" sz="1600" dirty="0" err="1" smtClean="0"/>
              <a:t>podmínkami</a:t>
            </a:r>
            <a:r>
              <a:rPr lang="en-GB" sz="1600" dirty="0" smtClean="0"/>
              <a:t> </a:t>
            </a:r>
            <a:r>
              <a:rPr lang="en-GB" sz="1600" dirty="0" err="1" smtClean="0"/>
              <a:t>vnějšího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negativní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989361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26" y="4681214"/>
            <a:ext cx="913542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Fig. 1. The DNA cycle in soil. (A) Entry of DNA into Soil: Plant DNA is replicated during growth and cell division. During the later stages of plant development DNA degradation occurs by plant </a:t>
            </a:r>
            <a:r>
              <a:rPr lang="en-US" sz="1200" dirty="0" err="1"/>
              <a:t>DNases</a:t>
            </a:r>
            <a:r>
              <a:rPr lang="en-US" sz="1200" dirty="0"/>
              <a:t> in </a:t>
            </a:r>
            <a:r>
              <a:rPr lang="en-US" sz="1200" dirty="0" err="1"/>
              <a:t>planta</a:t>
            </a:r>
            <a:r>
              <a:rPr lang="en-US" sz="1200" dirty="0"/>
              <a:t> (</a:t>
            </a:r>
            <a:r>
              <a:rPr lang="en-US" sz="1200" dirty="0" err="1"/>
              <a:t>i</a:t>
            </a:r>
            <a:r>
              <a:rPr lang="en-US" sz="1200" dirty="0"/>
              <a:t>). Plant DNA enters soil through pollen release, cell </a:t>
            </a:r>
            <a:r>
              <a:rPr lang="en-US" sz="1200" dirty="0" err="1"/>
              <a:t>lysis</a:t>
            </a:r>
            <a:r>
              <a:rPr lang="en-US" sz="1200" dirty="0"/>
              <a:t> and the addition of plant materials to soils (ii). Soil fauna and fungi also release DNA into the soil environment (iii), as does bacterial </a:t>
            </a:r>
            <a:r>
              <a:rPr lang="en-US" sz="1200" dirty="0" err="1"/>
              <a:t>lysis</a:t>
            </a:r>
            <a:r>
              <a:rPr lang="en-US" sz="1200" dirty="0"/>
              <a:t> (iv). (B) Persistence of DNA in Soil: Following cell </a:t>
            </a:r>
            <a:r>
              <a:rPr lang="en-US" sz="1200" dirty="0" err="1"/>
              <a:t>lysis</a:t>
            </a:r>
            <a:r>
              <a:rPr lang="en-US" sz="1200" dirty="0"/>
              <a:t>, extracellular DNA persists in soil (v) where it can be protected by binding to soil </a:t>
            </a:r>
            <a:r>
              <a:rPr lang="en-US" sz="1200" dirty="0" err="1"/>
              <a:t>humic</a:t>
            </a:r>
            <a:r>
              <a:rPr lang="en-US" sz="1200" dirty="0"/>
              <a:t> acids (vi), clay minerals and sand particles in soil (vi), processes that are facilitated by </a:t>
            </a:r>
            <a:r>
              <a:rPr lang="en-US" sz="1200" dirty="0" err="1"/>
              <a:t>cations</a:t>
            </a:r>
            <a:r>
              <a:rPr lang="en-US" sz="1200" dirty="0"/>
              <a:t> (e.g., </a:t>
            </a:r>
            <a:r>
              <a:rPr lang="en-US" sz="1200" dirty="0" err="1"/>
              <a:t>Ca</a:t>
            </a:r>
            <a:r>
              <a:rPr lang="en-US" sz="1200" dirty="0"/>
              <a:t> 2+ and Mg 2+ ) and/or low </a:t>
            </a:r>
            <a:r>
              <a:rPr lang="en-US" sz="1200" dirty="0" err="1"/>
              <a:t>pH.</a:t>
            </a:r>
            <a:r>
              <a:rPr lang="en-US" sz="1200" dirty="0"/>
              <a:t> Note : bacterial transformation by the loosely held portions of bound DNA may still occur. (C) Transfer of DNA in Soil: Competent bacteria can integrate extracellular DNA into their genome (transformation) (viii). Bacterial DNA can be transferred to recipient bacteria through a conjugation bridge (conjugation) (ix). Bacteriophages insert DNA from a donor cell directly into a recipient bacterial cell (transduction) (x). Bacterial growth and cell division replicates (amplifies) integrated DNA (xi). (D) Degradation of DNA in Soil: Unbound DNA is restricted and digested by extracellular </a:t>
            </a:r>
            <a:r>
              <a:rPr lang="en-US" sz="1200" dirty="0" err="1"/>
              <a:t>DNases</a:t>
            </a:r>
            <a:r>
              <a:rPr lang="en-US" sz="1200" dirty="0"/>
              <a:t> of microbial origin (xii), which are ubiquitous in the soil environment and provide oligonucleotides and nutrients that are used in metabolism by microorganisms and </a:t>
            </a:r>
            <a:r>
              <a:rPr lang="en-US" sz="1200" dirty="0" smtClean="0"/>
              <a:t>plant</a:t>
            </a:r>
            <a:r>
              <a:rPr lang="cs-CZ" sz="1200" dirty="0" smtClean="0"/>
              <a:t>s (</a:t>
            </a:r>
            <a:r>
              <a:rPr lang="cs-CZ" sz="1200" b="1" dirty="0" err="1" smtClean="0"/>
              <a:t>Levy-Booth</a:t>
            </a:r>
            <a:r>
              <a:rPr lang="cs-CZ" sz="1200" b="1" dirty="0" smtClean="0"/>
              <a:t> </a:t>
            </a:r>
            <a:r>
              <a:rPr lang="cs-CZ" sz="1200" b="1" dirty="0"/>
              <a:t>et al., </a:t>
            </a:r>
            <a:r>
              <a:rPr lang="cs-CZ" sz="1200" b="1" dirty="0" smtClean="0"/>
              <a:t>2007)</a:t>
            </a:r>
            <a:endParaRPr lang="cs-CZ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259"/>
            <a:ext cx="6102238" cy="44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951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GB" sz="2000" dirty="0" err="1"/>
              <a:t>Plazmidy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informace</a:t>
            </a:r>
            <a:r>
              <a:rPr lang="en-GB" sz="1600" dirty="0" smtClean="0"/>
              <a:t> – </a:t>
            </a:r>
            <a:r>
              <a:rPr lang="en-GB" sz="1600" dirty="0" err="1" smtClean="0"/>
              <a:t>odpadní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 </a:t>
            </a:r>
            <a:r>
              <a:rPr lang="en-GB" sz="1600" dirty="0" err="1" smtClean="0"/>
              <a:t>nemocnic</a:t>
            </a:r>
            <a:r>
              <a:rPr lang="en-GB" sz="1600" dirty="0" smtClean="0"/>
              <a:t>, </a:t>
            </a:r>
            <a:r>
              <a:rPr lang="en-GB" sz="1600" dirty="0" err="1" smtClean="0"/>
              <a:t>surové</a:t>
            </a:r>
            <a:r>
              <a:rPr lang="cs-CZ" sz="1600" dirty="0"/>
              <a:t> </a:t>
            </a:r>
            <a:r>
              <a:rPr lang="en-GB" sz="1600" dirty="0" err="1" smtClean="0"/>
              <a:t>kaly</a:t>
            </a:r>
            <a:r>
              <a:rPr lang="en-GB" sz="1600" dirty="0" smtClean="0"/>
              <a:t> a </a:t>
            </a:r>
            <a:r>
              <a:rPr lang="en-GB" sz="1600" dirty="0" err="1" smtClean="0"/>
              <a:t>produkty</a:t>
            </a:r>
            <a:r>
              <a:rPr lang="en-GB" sz="1600" dirty="0" smtClean="0"/>
              <a:t> </a:t>
            </a:r>
            <a:r>
              <a:rPr lang="en-GB" sz="1600" dirty="0" err="1" smtClean="0"/>
              <a:t>čistíren</a:t>
            </a:r>
            <a:r>
              <a:rPr lang="en-GB" sz="1600" dirty="0" smtClean="0"/>
              <a:t> </a:t>
            </a:r>
            <a:r>
              <a:rPr lang="en-GB" sz="1600" dirty="0" err="1" smtClean="0"/>
              <a:t>odpadních</a:t>
            </a:r>
            <a:r>
              <a:rPr lang="en-GB" sz="1600" dirty="0" smtClean="0"/>
              <a:t> </a:t>
            </a:r>
            <a:r>
              <a:rPr lang="en-GB" sz="1600" dirty="0" err="1" smtClean="0"/>
              <a:t>vod</a:t>
            </a:r>
            <a:r>
              <a:rPr lang="en-GB" sz="1600" dirty="0" smtClean="0"/>
              <a:t>, </a:t>
            </a:r>
            <a:r>
              <a:rPr lang="en-GB" sz="1600" dirty="0" err="1" smtClean="0"/>
              <a:t>vodní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, </a:t>
            </a:r>
            <a:r>
              <a:rPr lang="en-GB" sz="1600" dirty="0" err="1" smtClean="0"/>
              <a:t>výkrmny</a:t>
            </a:r>
            <a:r>
              <a:rPr lang="en-GB" sz="1600" dirty="0" smtClean="0"/>
              <a:t> </a:t>
            </a:r>
            <a:r>
              <a:rPr lang="en-GB" sz="1600" dirty="0" err="1" smtClean="0"/>
              <a:t>zvířat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rostliny</a:t>
            </a:r>
            <a:r>
              <a:rPr lang="en-GB" sz="1600" dirty="0" smtClean="0"/>
              <a:t>, </a:t>
            </a:r>
            <a:r>
              <a:rPr lang="en-GB" sz="1600" dirty="0" err="1" smtClean="0"/>
              <a:t>půda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Skupina</a:t>
            </a:r>
            <a:r>
              <a:rPr lang="en-GB" sz="1600" dirty="0" smtClean="0"/>
              <a:t> 640 </a:t>
            </a:r>
            <a:r>
              <a:rPr lang="en-GB" sz="1600" dirty="0" err="1" smtClean="0"/>
              <a:t>lidí</a:t>
            </a:r>
            <a:r>
              <a:rPr lang="en-GB" sz="1600" dirty="0" smtClean="0"/>
              <a:t> – 356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,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nebyli</a:t>
            </a:r>
            <a:r>
              <a:rPr lang="en-GB" sz="1600" dirty="0" smtClean="0"/>
              <a:t> v </a:t>
            </a:r>
            <a:r>
              <a:rPr lang="en-GB" sz="1600" dirty="0" err="1" smtClean="0"/>
              <a:t>nedávné</a:t>
            </a:r>
            <a:r>
              <a:rPr lang="en-GB" sz="1600" dirty="0" smtClean="0"/>
              <a:t> </a:t>
            </a:r>
            <a:r>
              <a:rPr lang="en-GB" sz="1600" dirty="0" err="1" smtClean="0"/>
              <a:t>době</a:t>
            </a:r>
            <a:r>
              <a:rPr lang="en-GB" sz="1600" dirty="0" smtClean="0"/>
              <a:t> </a:t>
            </a:r>
            <a:r>
              <a:rPr lang="en-GB" sz="1600" dirty="0" err="1" smtClean="0"/>
              <a:t>vystaveni</a:t>
            </a:r>
            <a:r>
              <a:rPr lang="cs-CZ" sz="1600" dirty="0"/>
              <a:t> </a:t>
            </a:r>
            <a:r>
              <a:rPr lang="cs-CZ" sz="1600" dirty="0" smtClean="0"/>
              <a:t>a</a:t>
            </a:r>
            <a:r>
              <a:rPr lang="en-GB" sz="1600" dirty="0" err="1" smtClean="0"/>
              <a:t>ntibiotikům</a:t>
            </a:r>
            <a:r>
              <a:rPr lang="cs-CZ" sz="1600" dirty="0" smtClean="0"/>
              <a:t> </a:t>
            </a:r>
            <a:r>
              <a:rPr lang="en-GB" sz="1600" dirty="0" smtClean="0"/>
              <a:t>– u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, </a:t>
            </a:r>
            <a:r>
              <a:rPr lang="en-GB" sz="1600" dirty="0" err="1" smtClean="0"/>
              <a:t>kteří</a:t>
            </a:r>
            <a:r>
              <a:rPr lang="en-GB" sz="1600" dirty="0" smtClean="0"/>
              <a:t> </a:t>
            </a:r>
            <a:r>
              <a:rPr lang="en-GB" sz="1600" dirty="0" err="1" smtClean="0"/>
              <a:t>měli</a:t>
            </a:r>
            <a:r>
              <a:rPr lang="en-GB" sz="1600" dirty="0" smtClean="0"/>
              <a:t> </a:t>
            </a: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výskyt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rtuti</a:t>
            </a:r>
            <a:r>
              <a:rPr lang="en-GB" sz="1600" dirty="0" smtClean="0"/>
              <a:t> v </a:t>
            </a:r>
            <a:r>
              <a:rPr lang="en-GB" sz="1600" dirty="0" err="1" smtClean="0"/>
              <a:t>zažívacím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byla</a:t>
            </a:r>
            <a:r>
              <a:rPr lang="en-GB" sz="1600" dirty="0" smtClean="0"/>
              <a:t> </a:t>
            </a:r>
            <a:r>
              <a:rPr lang="en-GB" sz="1600" dirty="0" err="1" smtClean="0"/>
              <a:t>vysoká</a:t>
            </a:r>
            <a:r>
              <a:rPr lang="en-GB" sz="1600" dirty="0" smtClean="0"/>
              <a:t> </a:t>
            </a:r>
            <a:r>
              <a:rPr lang="en-GB" sz="1600" dirty="0" err="1" smtClean="0"/>
              <a:t>pravděpodobnost</a:t>
            </a:r>
            <a:r>
              <a:rPr lang="en-GB" sz="1600" dirty="0" smtClean="0"/>
              <a:t> </a:t>
            </a:r>
            <a:r>
              <a:rPr lang="en-GB" sz="1600" dirty="0" err="1" smtClean="0"/>
              <a:t>výskytu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dvěma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cs-CZ" sz="1600" dirty="0"/>
              <a:t>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(Hg </a:t>
            </a:r>
            <a:r>
              <a:rPr lang="en-GB" sz="1600" dirty="0" err="1" smtClean="0"/>
              <a:t>uvolňovaná</a:t>
            </a:r>
            <a:r>
              <a:rPr lang="en-GB" sz="1600" dirty="0" smtClean="0"/>
              <a:t> z </a:t>
            </a:r>
            <a:r>
              <a:rPr lang="en-GB" sz="1600" dirty="0" err="1" smtClean="0"/>
              <a:t>plomb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působit</a:t>
            </a:r>
            <a:r>
              <a:rPr lang="en-GB" sz="1600" dirty="0" smtClean="0"/>
              <a:t> </a:t>
            </a:r>
            <a:r>
              <a:rPr lang="en-GB" sz="1600" dirty="0" err="1" smtClean="0"/>
              <a:t>selekci</a:t>
            </a:r>
            <a:r>
              <a:rPr lang="en-GB" sz="1600" dirty="0" smtClean="0"/>
              <a:t> k </a:t>
            </a:r>
            <a:r>
              <a:rPr lang="en-GB" sz="1600" dirty="0" err="1" smtClean="0"/>
              <a:t>rezistenci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antibiotika</a:t>
            </a:r>
            <a:r>
              <a:rPr lang="en-GB" sz="1600" dirty="0" smtClean="0"/>
              <a:t> v </a:t>
            </a:r>
            <a:r>
              <a:rPr lang="en-GB" sz="1600" dirty="0" err="1" smtClean="0"/>
              <a:t>mikroflóře</a:t>
            </a:r>
            <a:r>
              <a:rPr lang="en-GB" sz="1600" dirty="0" smtClean="0"/>
              <a:t> </a:t>
            </a:r>
            <a:r>
              <a:rPr lang="en-GB" sz="1600" dirty="0" err="1" smtClean="0"/>
              <a:t>úst</a:t>
            </a:r>
            <a:r>
              <a:rPr lang="en-GB" sz="1600" dirty="0" smtClean="0"/>
              <a:t> a </a:t>
            </a:r>
            <a:r>
              <a:rPr lang="en-GB" sz="1600" dirty="0" err="1" smtClean="0"/>
              <a:t>zažívacího</a:t>
            </a:r>
            <a:r>
              <a:rPr lang="en-GB" sz="1600" dirty="0" smtClean="0"/>
              <a:t> </a:t>
            </a:r>
            <a:r>
              <a:rPr lang="en-GB" sz="1600" dirty="0" err="1" smtClean="0"/>
              <a:t>traktu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Geneticky</a:t>
            </a:r>
            <a:r>
              <a:rPr lang="en-GB" sz="1600" dirty="0" smtClean="0"/>
              <a:t> </a:t>
            </a:r>
            <a:r>
              <a:rPr lang="en-GB" sz="1600" dirty="0" err="1" smtClean="0"/>
              <a:t>modifikované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plazmidy</a:t>
            </a:r>
            <a:r>
              <a:rPr lang="en-GB" sz="1600" dirty="0" smtClean="0"/>
              <a:t> – </a:t>
            </a:r>
            <a:r>
              <a:rPr lang="en-GB" sz="1600" dirty="0" err="1" smtClean="0"/>
              <a:t>využití</a:t>
            </a:r>
            <a:r>
              <a:rPr lang="en-GB" sz="1600" dirty="0" smtClean="0"/>
              <a:t> v </a:t>
            </a:r>
            <a:r>
              <a:rPr lang="en-GB" sz="1600" dirty="0" err="1" smtClean="0"/>
              <a:t>průmyslu</a:t>
            </a:r>
            <a:r>
              <a:rPr lang="cs-CZ" sz="1600" dirty="0" smtClean="0"/>
              <a:t>, transgenní rostliny</a:t>
            </a:r>
            <a:endParaRPr lang="en-GB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50" y="3861048"/>
            <a:ext cx="4608512" cy="251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150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4247"/>
            <a:ext cx="424847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 smtClean="0"/>
              <a:t>Transformace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r>
              <a:rPr lang="en-GB" sz="1800" dirty="0" smtClean="0"/>
              <a:t> </a:t>
            </a:r>
            <a:r>
              <a:rPr lang="en-GB" sz="1800" dirty="0" err="1" smtClean="0"/>
              <a:t>přímé</a:t>
            </a:r>
            <a:r>
              <a:rPr lang="en-GB" sz="1800" dirty="0" smtClean="0"/>
              <a:t> </a:t>
            </a:r>
            <a:r>
              <a:rPr lang="en-GB" sz="1800" dirty="0" err="1" smtClean="0"/>
              <a:t>přijetí</a:t>
            </a:r>
            <a:r>
              <a:rPr lang="en-GB" sz="1800" dirty="0" smtClean="0"/>
              <a:t> </a:t>
            </a:r>
            <a:r>
              <a:rPr lang="en-GB" sz="1800" dirty="0" err="1" smtClean="0"/>
              <a:t>exogenní</a:t>
            </a:r>
            <a:r>
              <a:rPr lang="en-GB" sz="1800" dirty="0" smtClean="0"/>
              <a:t> DNA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Kompetence</a:t>
            </a:r>
            <a:r>
              <a:rPr lang="en-GB" sz="1800" dirty="0" smtClean="0"/>
              <a:t> </a:t>
            </a:r>
            <a:r>
              <a:rPr lang="en-GB" sz="1800" dirty="0" err="1" smtClean="0"/>
              <a:t>buněk</a:t>
            </a:r>
            <a:r>
              <a:rPr lang="en-GB" sz="1800" dirty="0" smtClean="0"/>
              <a:t> – v </a:t>
            </a:r>
            <a:r>
              <a:rPr lang="en-GB" sz="1800" dirty="0" err="1" smtClean="0"/>
              <a:t>určitých</a:t>
            </a:r>
            <a:r>
              <a:rPr lang="en-GB" sz="1800" dirty="0" smtClean="0"/>
              <a:t> </a:t>
            </a:r>
            <a:r>
              <a:rPr lang="en-GB" sz="1800" dirty="0" err="1" smtClean="0"/>
              <a:t>fázích</a:t>
            </a:r>
            <a:r>
              <a:rPr lang="en-GB" sz="1800" dirty="0" smtClean="0"/>
              <a:t> </a:t>
            </a:r>
            <a:r>
              <a:rPr lang="en-GB" sz="1800" dirty="0" err="1" smtClean="0"/>
              <a:t>růstového</a:t>
            </a:r>
            <a:r>
              <a:rPr lang="en-GB" sz="1800" dirty="0" smtClean="0"/>
              <a:t> </a:t>
            </a:r>
            <a:r>
              <a:rPr lang="en-GB" sz="1800" dirty="0" err="1" smtClean="0"/>
              <a:t>cyklu</a:t>
            </a:r>
            <a:r>
              <a:rPr lang="cs-CZ" sz="1800" dirty="0"/>
              <a:t> </a:t>
            </a:r>
            <a:r>
              <a:rPr lang="en-GB" sz="1800" dirty="0" smtClean="0"/>
              <a:t>- </a:t>
            </a:r>
            <a:r>
              <a:rPr lang="en-GB" sz="1800" dirty="0" err="1" smtClean="0"/>
              <a:t>při</a:t>
            </a:r>
            <a:r>
              <a:rPr lang="en-GB" sz="1800" dirty="0" smtClean="0"/>
              <a:t> </a:t>
            </a:r>
            <a:r>
              <a:rPr lang="en-GB" sz="1800" dirty="0" err="1" smtClean="0"/>
              <a:t>změně</a:t>
            </a:r>
            <a:r>
              <a:rPr lang="en-GB" sz="1800" dirty="0" smtClean="0"/>
              <a:t> </a:t>
            </a:r>
            <a:r>
              <a:rPr lang="en-GB" sz="1800" dirty="0" err="1" smtClean="0"/>
              <a:t>nutričních</a:t>
            </a:r>
            <a:r>
              <a:rPr lang="en-GB" sz="1800" dirty="0" smtClean="0"/>
              <a:t> </a:t>
            </a:r>
            <a:r>
              <a:rPr lang="en-GB" sz="1800" dirty="0" err="1" smtClean="0"/>
              <a:t>podmínek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Tři</a:t>
            </a:r>
            <a:r>
              <a:rPr lang="en-GB" sz="1800" dirty="0" smtClean="0"/>
              <a:t> </a:t>
            </a:r>
            <a:r>
              <a:rPr lang="en-GB" sz="1800" dirty="0" err="1" smtClean="0"/>
              <a:t>fáze</a:t>
            </a:r>
            <a:r>
              <a:rPr lang="en-GB" sz="1800" dirty="0" smtClean="0"/>
              <a:t> </a:t>
            </a:r>
            <a:r>
              <a:rPr lang="en-GB" sz="1800" dirty="0" err="1" smtClean="0"/>
              <a:t>transformace</a:t>
            </a:r>
            <a:endParaRPr lang="cs-CZ" sz="1800" dirty="0" smtClean="0"/>
          </a:p>
          <a:p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</a:t>
            </a:r>
            <a:r>
              <a:rPr lang="en-GB" sz="1800" dirty="0" err="1" smtClean="0"/>
              <a:t>navázání</a:t>
            </a:r>
            <a:r>
              <a:rPr lang="en-GB" sz="1800" dirty="0" smtClean="0"/>
              <a:t> </a:t>
            </a:r>
            <a:r>
              <a:rPr lang="en-GB" sz="1800" dirty="0" err="1" smtClean="0"/>
              <a:t>cizí</a:t>
            </a:r>
            <a:r>
              <a:rPr lang="en-GB" sz="1800" dirty="0" smtClean="0"/>
              <a:t> DNA </a:t>
            </a:r>
            <a:r>
              <a:rPr lang="en-GB" sz="1800" dirty="0" err="1" smtClean="0"/>
              <a:t>na</a:t>
            </a:r>
            <a:r>
              <a:rPr lang="en-GB" sz="1800" dirty="0" smtClean="0"/>
              <a:t> </a:t>
            </a:r>
            <a:r>
              <a:rPr lang="en-GB" sz="1800" dirty="0" err="1" smtClean="0"/>
              <a:t>buňku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-transport </a:t>
            </a:r>
            <a:r>
              <a:rPr lang="en-GB" sz="1800" dirty="0" err="1" smtClean="0"/>
              <a:t>genetického</a:t>
            </a:r>
            <a:r>
              <a:rPr lang="en-GB" sz="1800" dirty="0" smtClean="0"/>
              <a:t> </a:t>
            </a:r>
            <a:r>
              <a:rPr lang="en-GB" sz="1800" dirty="0" err="1" smtClean="0"/>
              <a:t>materiálu</a:t>
            </a:r>
            <a:r>
              <a:rPr lang="en-GB" sz="1800" dirty="0" smtClean="0"/>
              <a:t> </a:t>
            </a:r>
            <a:r>
              <a:rPr lang="en-GB" sz="1800" dirty="0" err="1" smtClean="0"/>
              <a:t>přes</a:t>
            </a:r>
            <a:r>
              <a:rPr lang="en-GB" sz="1800" dirty="0" smtClean="0"/>
              <a:t> </a:t>
            </a:r>
            <a:r>
              <a:rPr lang="en-GB" sz="1800" dirty="0" err="1" smtClean="0"/>
              <a:t>buněčné</a:t>
            </a:r>
            <a:r>
              <a:rPr lang="en-GB" sz="1800" dirty="0" smtClean="0"/>
              <a:t> </a:t>
            </a:r>
            <a:r>
              <a:rPr lang="en-GB" sz="1800" dirty="0" err="1" smtClean="0"/>
              <a:t>obaly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-</a:t>
            </a:r>
            <a:r>
              <a:rPr lang="en-GB" sz="1800" dirty="0" err="1" smtClean="0"/>
              <a:t>integrace</a:t>
            </a:r>
            <a:r>
              <a:rPr lang="en-GB" sz="1800" dirty="0" smtClean="0"/>
              <a:t> </a:t>
            </a:r>
            <a:r>
              <a:rPr lang="en-GB" sz="1800" dirty="0" err="1" smtClean="0"/>
              <a:t>transformující</a:t>
            </a:r>
            <a:r>
              <a:rPr lang="en-GB" sz="1800" dirty="0" smtClean="0"/>
              <a:t> DNA do </a:t>
            </a:r>
            <a:r>
              <a:rPr lang="en-GB" sz="1800" dirty="0" err="1" smtClean="0"/>
              <a:t>genomu</a:t>
            </a:r>
            <a:r>
              <a:rPr lang="en-GB" sz="1800" dirty="0" smtClean="0"/>
              <a:t> </a:t>
            </a:r>
            <a:r>
              <a:rPr lang="en-GB" sz="1800" dirty="0" err="1" smtClean="0"/>
              <a:t>buňky</a:t>
            </a:r>
            <a:r>
              <a:rPr lang="en-GB" sz="1800" dirty="0" smtClean="0"/>
              <a:t> </a:t>
            </a:r>
            <a:r>
              <a:rPr lang="en-GB" sz="1800" dirty="0" err="1" smtClean="0"/>
              <a:t>jako</a:t>
            </a:r>
            <a:r>
              <a:rPr lang="cs-CZ" sz="1800" dirty="0"/>
              <a:t> </a:t>
            </a:r>
            <a:r>
              <a:rPr lang="en-GB" sz="1800" dirty="0" err="1" smtClean="0"/>
              <a:t>replikon</a:t>
            </a:r>
            <a:r>
              <a:rPr lang="en-GB" sz="1800" dirty="0" smtClean="0"/>
              <a:t>, </a:t>
            </a:r>
            <a:r>
              <a:rPr lang="en-GB" sz="1800" dirty="0" err="1" smtClean="0"/>
              <a:t>nebo</a:t>
            </a:r>
            <a:r>
              <a:rPr lang="en-GB" sz="1800" dirty="0" smtClean="0"/>
              <a:t> </a:t>
            </a:r>
            <a:r>
              <a:rPr lang="en-GB" sz="1800" dirty="0" err="1" smtClean="0"/>
              <a:t>rekombinance</a:t>
            </a:r>
            <a:r>
              <a:rPr lang="en-GB" sz="1800" dirty="0" smtClean="0"/>
              <a:t> do </a:t>
            </a:r>
            <a:r>
              <a:rPr lang="en-GB" sz="1800" dirty="0" err="1" smtClean="0"/>
              <a:t>existujícího</a:t>
            </a:r>
            <a:r>
              <a:rPr lang="en-GB" sz="1800" dirty="0" smtClean="0"/>
              <a:t> </a:t>
            </a:r>
            <a:r>
              <a:rPr lang="en-GB" sz="1800" dirty="0" err="1" smtClean="0"/>
              <a:t>replikonu</a:t>
            </a:r>
            <a:endParaRPr lang="en-GB" sz="18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949873" cy="557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988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692695"/>
            <a:ext cx="38164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 err="1" smtClean="0"/>
              <a:t>Transdukce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plazmidu</a:t>
            </a:r>
            <a:endParaRPr lang="cs-CZ" sz="1800" b="1" dirty="0" smtClean="0"/>
          </a:p>
          <a:p>
            <a:pPr marL="0" indent="0">
              <a:buNone/>
            </a:pPr>
            <a:endParaRPr lang="cs-CZ" sz="1800" b="1" dirty="0" smtClean="0"/>
          </a:p>
          <a:p>
            <a:r>
              <a:rPr lang="en-GB" sz="1800" dirty="0" smtClean="0"/>
              <a:t> </a:t>
            </a:r>
            <a:r>
              <a:rPr lang="en-GB" sz="1800" dirty="0" err="1" smtClean="0"/>
              <a:t>za</a:t>
            </a:r>
            <a:r>
              <a:rPr lang="en-GB" sz="1800" dirty="0" smtClean="0"/>
              <a:t> </a:t>
            </a:r>
            <a:r>
              <a:rPr lang="en-GB" sz="1800" dirty="0" err="1" smtClean="0"/>
              <a:t>využití</a:t>
            </a:r>
            <a:r>
              <a:rPr lang="en-GB" sz="1800" dirty="0" smtClean="0"/>
              <a:t> </a:t>
            </a:r>
            <a:r>
              <a:rPr lang="en-GB" sz="1800" dirty="0" err="1" smtClean="0"/>
              <a:t>bakteriofága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Plazmid</a:t>
            </a:r>
            <a:r>
              <a:rPr lang="en-GB" sz="1800" dirty="0" smtClean="0"/>
              <a:t> „</a:t>
            </a:r>
            <a:r>
              <a:rPr lang="en-GB" sz="1800" dirty="0" err="1" smtClean="0"/>
              <a:t>přibalen</a:t>
            </a:r>
            <a:r>
              <a:rPr lang="en-GB" sz="1800" dirty="0" smtClean="0"/>
              <a:t>“ </a:t>
            </a:r>
            <a:r>
              <a:rPr lang="en-GB" sz="1800" dirty="0" err="1" smtClean="0"/>
              <a:t>při</a:t>
            </a:r>
            <a:r>
              <a:rPr lang="en-GB" sz="1800" dirty="0" smtClean="0"/>
              <a:t> </a:t>
            </a:r>
            <a:r>
              <a:rPr lang="en-GB" sz="1800" dirty="0" err="1" smtClean="0"/>
              <a:t>kompletování</a:t>
            </a:r>
            <a:r>
              <a:rPr lang="en-GB" sz="1800" dirty="0" smtClean="0"/>
              <a:t> </a:t>
            </a:r>
            <a:r>
              <a:rPr lang="en-GB" sz="1800" dirty="0" err="1" smtClean="0"/>
              <a:t>fágové</a:t>
            </a:r>
            <a:r>
              <a:rPr lang="en-GB" sz="1800" dirty="0" smtClean="0"/>
              <a:t> </a:t>
            </a:r>
            <a:r>
              <a:rPr lang="en-GB" sz="1800" dirty="0" err="1" smtClean="0"/>
              <a:t>částice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buď</a:t>
            </a:r>
            <a:r>
              <a:rPr lang="en-GB" sz="1800" dirty="0" smtClean="0"/>
              <a:t> se </a:t>
            </a:r>
            <a:r>
              <a:rPr lang="en-GB" sz="1800" dirty="0" err="1" smtClean="0"/>
              <a:t>udrží</a:t>
            </a:r>
            <a:r>
              <a:rPr lang="en-GB" sz="1800" dirty="0" smtClean="0"/>
              <a:t> a </a:t>
            </a:r>
            <a:r>
              <a:rPr lang="en-GB" sz="1800" dirty="0" err="1" smtClean="0"/>
              <a:t>replikuje</a:t>
            </a:r>
            <a:r>
              <a:rPr lang="en-GB" sz="1800" dirty="0" smtClean="0"/>
              <a:t> </a:t>
            </a:r>
            <a:r>
              <a:rPr lang="en-GB" sz="1800" dirty="0" err="1" smtClean="0"/>
              <a:t>celý</a:t>
            </a:r>
            <a:r>
              <a:rPr lang="en-GB" sz="1800" dirty="0" smtClean="0"/>
              <a:t> </a:t>
            </a:r>
            <a:r>
              <a:rPr lang="en-GB" sz="1800" dirty="0" err="1" smtClean="0"/>
              <a:t>plazmid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err="1" smtClean="0"/>
              <a:t>nebo</a:t>
            </a:r>
            <a:r>
              <a:rPr lang="en-GB" sz="1800" dirty="0" smtClean="0"/>
              <a:t> se fragment </a:t>
            </a:r>
            <a:r>
              <a:rPr lang="en-GB" sz="1800" dirty="0" err="1" smtClean="0"/>
              <a:t>plazmidu</a:t>
            </a:r>
            <a:r>
              <a:rPr lang="en-GB" sz="1800" dirty="0" smtClean="0"/>
              <a:t> </a:t>
            </a:r>
            <a:r>
              <a:rPr lang="en-GB" sz="1800" dirty="0" err="1" smtClean="0"/>
              <a:t>zabuduje</a:t>
            </a:r>
            <a:r>
              <a:rPr lang="en-GB" sz="1800" dirty="0" smtClean="0"/>
              <a:t> </a:t>
            </a:r>
            <a:r>
              <a:rPr lang="en-GB" sz="1800" dirty="0" err="1" smtClean="0"/>
              <a:t>rekombinací</a:t>
            </a:r>
            <a:r>
              <a:rPr lang="cs-CZ" sz="1800" dirty="0"/>
              <a:t> </a:t>
            </a:r>
            <a:r>
              <a:rPr lang="cs-CZ" sz="1800" dirty="0" smtClean="0"/>
              <a:t> </a:t>
            </a:r>
            <a:r>
              <a:rPr lang="en-GB" sz="1800" dirty="0" smtClean="0"/>
              <a:t>do </a:t>
            </a:r>
            <a:r>
              <a:rPr lang="en-GB" sz="1800" dirty="0" err="1" smtClean="0"/>
              <a:t>recipientní</a:t>
            </a:r>
            <a:r>
              <a:rPr lang="en-GB" sz="1800" dirty="0" smtClean="0"/>
              <a:t> DNA</a:t>
            </a:r>
            <a:endParaRPr lang="cs-CZ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 </a:t>
            </a:r>
            <a:r>
              <a:rPr lang="cs-CZ" sz="1800" dirty="0" smtClean="0"/>
              <a:t>ev.</a:t>
            </a:r>
            <a:r>
              <a:rPr lang="en-GB" sz="1800" dirty="0" smtClean="0"/>
              <a:t> </a:t>
            </a:r>
            <a:r>
              <a:rPr lang="en-GB" sz="1800" dirty="0" err="1" smtClean="0"/>
              <a:t>bude</a:t>
            </a:r>
            <a:r>
              <a:rPr lang="en-GB" sz="1800" dirty="0" smtClean="0"/>
              <a:t> DNA </a:t>
            </a:r>
            <a:r>
              <a:rPr lang="en-GB" sz="1800" dirty="0" err="1" smtClean="0"/>
              <a:t>dormantní</a:t>
            </a:r>
            <a:r>
              <a:rPr lang="en-GB" sz="1800" dirty="0" smtClean="0"/>
              <a:t> a </a:t>
            </a:r>
            <a:r>
              <a:rPr lang="en-GB" sz="1800" dirty="0" err="1" smtClean="0"/>
              <a:t>případně</a:t>
            </a:r>
            <a:r>
              <a:rPr lang="en-GB" sz="1800" dirty="0" smtClean="0"/>
              <a:t> </a:t>
            </a:r>
            <a:r>
              <a:rPr lang="en-GB" sz="1800" dirty="0" err="1" smtClean="0"/>
              <a:t>později</a:t>
            </a:r>
            <a:r>
              <a:rPr lang="en-GB" sz="1800" dirty="0" smtClean="0"/>
              <a:t> </a:t>
            </a:r>
            <a:r>
              <a:rPr lang="en-GB" sz="1800" dirty="0" err="1" smtClean="0"/>
              <a:t>degradovaná</a:t>
            </a:r>
            <a:endParaRPr lang="en-GB" sz="1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24" y="692695"/>
            <a:ext cx="2819973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726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6525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 smtClean="0"/>
              <a:t>Konjugace</a:t>
            </a:r>
            <a:endParaRPr lang="en-GB" sz="1600" b="1" dirty="0" smtClean="0"/>
          </a:p>
          <a:p>
            <a:r>
              <a:rPr lang="en-GB" sz="1600" dirty="0" smtClean="0"/>
              <a:t>Transfer </a:t>
            </a:r>
            <a:r>
              <a:rPr lang="en-GB" sz="1600" dirty="0" err="1" smtClean="0"/>
              <a:t>genů</a:t>
            </a:r>
            <a:r>
              <a:rPr lang="en-GB" sz="1600" dirty="0" smtClean="0"/>
              <a:t> z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</a:t>
            </a:r>
            <a:r>
              <a:rPr lang="en-GB" sz="1600" dirty="0" err="1" smtClean="0"/>
              <a:t>prokaryotické</a:t>
            </a:r>
            <a:r>
              <a:rPr lang="en-GB" sz="1600" dirty="0" smtClean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 do </a:t>
            </a:r>
            <a:r>
              <a:rPr lang="en-GB" sz="1600" dirty="0" err="1" smtClean="0"/>
              <a:t>druhé</a:t>
            </a:r>
            <a:r>
              <a:rPr lang="en-GB" sz="1600" dirty="0" smtClean="0"/>
              <a:t> </a:t>
            </a:r>
            <a:r>
              <a:rPr lang="en-GB" sz="1600" dirty="0" err="1" smtClean="0"/>
              <a:t>přímým</a:t>
            </a:r>
            <a:r>
              <a:rPr lang="en-GB" sz="1600" dirty="0" smtClean="0"/>
              <a:t> </a:t>
            </a:r>
            <a:r>
              <a:rPr lang="en-GB" sz="1600" dirty="0" err="1" smtClean="0"/>
              <a:t>kontaktem</a:t>
            </a:r>
            <a:r>
              <a:rPr lang="en-GB" sz="1600" dirty="0" smtClean="0"/>
              <a:t> </a:t>
            </a:r>
            <a:r>
              <a:rPr lang="en-GB" sz="1600" dirty="0" err="1" smtClean="0"/>
              <a:t>buněk</a:t>
            </a:r>
            <a:endParaRPr lang="en-GB" sz="1600" dirty="0" smtClean="0"/>
          </a:p>
          <a:p>
            <a:r>
              <a:rPr lang="en-GB" sz="1600" dirty="0" err="1" smtClean="0"/>
              <a:t>Kódováno</a:t>
            </a:r>
            <a:r>
              <a:rPr lang="en-GB" sz="1600" dirty="0" smtClean="0"/>
              <a:t> </a:t>
            </a:r>
            <a:r>
              <a:rPr lang="en-GB" sz="1600" dirty="0" err="1" smtClean="0"/>
              <a:t>samotným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plazmidem</a:t>
            </a:r>
            <a:endParaRPr lang="en-GB" sz="1600" dirty="0" smtClean="0"/>
          </a:p>
          <a:p>
            <a:r>
              <a:rPr lang="en-GB" sz="1600" dirty="0" err="1" smtClean="0"/>
              <a:t>Výsledkem</a:t>
            </a:r>
            <a:r>
              <a:rPr lang="en-GB" sz="1600" dirty="0" smtClean="0"/>
              <a:t> je </a:t>
            </a:r>
            <a:r>
              <a:rPr lang="en-GB" sz="1600" dirty="0" err="1" smtClean="0"/>
              <a:t>přítomnost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plazmidu</a:t>
            </a:r>
            <a:r>
              <a:rPr lang="en-GB" sz="1600" dirty="0" smtClean="0"/>
              <a:t> v </a:t>
            </a:r>
            <a:r>
              <a:rPr lang="en-GB" sz="1600" dirty="0" err="1" smtClean="0"/>
              <a:t>donorové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recipientní</a:t>
            </a:r>
            <a:r>
              <a:rPr lang="en-GB" sz="1600" dirty="0" smtClean="0"/>
              <a:t> </a:t>
            </a:r>
            <a:r>
              <a:rPr lang="en-GB" sz="1600" dirty="0" err="1" smtClean="0"/>
              <a:t>buňce</a:t>
            </a:r>
            <a:endParaRPr lang="en-GB" sz="1600" dirty="0" smtClean="0"/>
          </a:p>
          <a:p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proces</a:t>
            </a:r>
            <a:r>
              <a:rPr lang="en-GB" sz="1600" dirty="0" smtClean="0"/>
              <a:t>, ne </a:t>
            </a:r>
            <a:r>
              <a:rPr lang="en-GB" sz="1600" dirty="0" err="1" smtClean="0"/>
              <a:t>všechny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 to </a:t>
            </a:r>
            <a:r>
              <a:rPr lang="en-GB" sz="1600" dirty="0" err="1" smtClean="0"/>
              <a:t>umí</a:t>
            </a:r>
            <a:r>
              <a:rPr lang="en-GB" sz="1600" dirty="0" smtClean="0"/>
              <a:t> (G+, G-)</a:t>
            </a:r>
          </a:p>
          <a:p>
            <a:r>
              <a:rPr lang="en-GB" sz="1600" dirty="0" smtClean="0"/>
              <a:t>sex </a:t>
            </a:r>
            <a:r>
              <a:rPr lang="en-GB" sz="1600" dirty="0" err="1" smtClean="0"/>
              <a:t>pilusy</a:t>
            </a:r>
            <a:endParaRPr lang="en-GB" sz="1600" dirty="0" smtClean="0"/>
          </a:p>
          <a:p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plazmidů</a:t>
            </a:r>
            <a:r>
              <a:rPr lang="en-GB" sz="1600" dirty="0" smtClean="0"/>
              <a:t> s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rezistence</a:t>
            </a:r>
            <a:r>
              <a:rPr lang="en-GB" sz="1600" dirty="0" smtClean="0"/>
              <a:t> k </a:t>
            </a:r>
            <a:r>
              <a:rPr lang="en-GB" sz="1600" dirty="0" err="1" smtClean="0"/>
              <a:t>antibiotikům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s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kódujícími</a:t>
            </a:r>
            <a:r>
              <a:rPr lang="cs-CZ" sz="1600" dirty="0"/>
              <a:t> </a:t>
            </a:r>
            <a:r>
              <a:rPr lang="en-GB" sz="1600" dirty="0" err="1" smtClean="0"/>
              <a:t>degradační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metabolické</a:t>
            </a:r>
            <a:r>
              <a:rPr lang="en-GB" sz="1600" dirty="0" smtClean="0"/>
              <a:t> </a:t>
            </a:r>
            <a:r>
              <a:rPr lang="en-GB" sz="1600" dirty="0" err="1" smtClean="0"/>
              <a:t>dráhy</a:t>
            </a:r>
            <a:endParaRPr lang="en-GB" sz="1600" dirty="0" smtClean="0"/>
          </a:p>
          <a:p>
            <a:r>
              <a:rPr lang="en-GB" sz="1600" dirty="0" err="1" smtClean="0"/>
              <a:t>Plazmidy</a:t>
            </a:r>
            <a:r>
              <a:rPr lang="en-GB" sz="1600" dirty="0" smtClean="0"/>
              <a:t> se </a:t>
            </a:r>
            <a:r>
              <a:rPr lang="en-GB" sz="1600" dirty="0" err="1" smtClean="0"/>
              <a:t>chovají</a:t>
            </a:r>
            <a:r>
              <a:rPr lang="en-GB" sz="1600" dirty="0" smtClean="0"/>
              <a:t> v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dynamicky</a:t>
            </a:r>
            <a:r>
              <a:rPr lang="en-GB" sz="1600" dirty="0" smtClean="0"/>
              <a:t> –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přispívající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zdatnosti</a:t>
            </a:r>
            <a:r>
              <a:rPr lang="en-GB" sz="1600" dirty="0" smtClean="0"/>
              <a:t> populace</a:t>
            </a:r>
            <a:r>
              <a:rPr lang="cs-CZ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udržovány</a:t>
            </a:r>
            <a:r>
              <a:rPr lang="en-GB" sz="1600" dirty="0" smtClean="0"/>
              <a:t>, </a:t>
            </a:r>
            <a:r>
              <a:rPr lang="en-GB" sz="1600" dirty="0" err="1" smtClean="0"/>
              <a:t>ostatní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rychle</a:t>
            </a:r>
            <a:r>
              <a:rPr lang="en-GB" sz="1600" dirty="0" smtClean="0"/>
              <a:t> </a:t>
            </a:r>
            <a:r>
              <a:rPr lang="en-GB" sz="1600" dirty="0" err="1" smtClean="0"/>
              <a:t>ztraceny</a:t>
            </a:r>
            <a:endParaRPr lang="en-GB" sz="1600" dirty="0" smtClean="0"/>
          </a:p>
          <a:p>
            <a:r>
              <a:rPr lang="en-GB" sz="1600" dirty="0" err="1" smtClean="0"/>
              <a:t>Neesenciální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geny</a:t>
            </a:r>
            <a:r>
              <a:rPr lang="en-GB" sz="1600" dirty="0" smtClean="0"/>
              <a:t> </a:t>
            </a:r>
            <a:r>
              <a:rPr lang="en-GB" sz="1600" dirty="0" err="1" smtClean="0"/>
              <a:t>neudržovány</a:t>
            </a:r>
            <a:r>
              <a:rPr lang="en-GB" sz="1600" dirty="0" smtClean="0"/>
              <a:t> </a:t>
            </a:r>
            <a:r>
              <a:rPr lang="en-GB" sz="1600" dirty="0" err="1" smtClean="0"/>
              <a:t>zvláště</a:t>
            </a:r>
            <a:r>
              <a:rPr lang="en-GB" sz="1600" dirty="0" smtClean="0"/>
              <a:t> </a:t>
            </a:r>
            <a:r>
              <a:rPr lang="en-GB" sz="1600" dirty="0" err="1" smtClean="0"/>
              <a:t>pokud</a:t>
            </a:r>
            <a:r>
              <a:rPr lang="en-GB" sz="1600" dirty="0" smtClean="0"/>
              <a:t> je </a:t>
            </a:r>
            <a:r>
              <a:rPr lang="en-GB" sz="1600" dirty="0" err="1" smtClean="0"/>
              <a:t>silná</a:t>
            </a:r>
            <a:r>
              <a:rPr lang="en-GB" sz="1600" dirty="0" smtClean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o </a:t>
            </a:r>
            <a:r>
              <a:rPr lang="en-GB" sz="1600" dirty="0" err="1" smtClean="0"/>
              <a:t>ekologickou</a:t>
            </a:r>
            <a:r>
              <a:rPr lang="cs-CZ" sz="1600" dirty="0"/>
              <a:t> </a:t>
            </a:r>
            <a:r>
              <a:rPr lang="en-GB" sz="1600" dirty="0" err="1" smtClean="0"/>
              <a:t>niku</a:t>
            </a:r>
            <a:r>
              <a:rPr lang="en-GB" sz="1600" dirty="0" smtClean="0"/>
              <a:t> (</a:t>
            </a:r>
            <a:r>
              <a:rPr lang="en-GB" sz="1600" dirty="0" err="1" smtClean="0"/>
              <a:t>exprese</a:t>
            </a:r>
            <a:r>
              <a:rPr lang="en-GB" sz="1600" dirty="0" smtClean="0"/>
              <a:t> </a:t>
            </a:r>
            <a:r>
              <a:rPr lang="en-GB" sz="1600" dirty="0" err="1" smtClean="0"/>
              <a:t>takovýchto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inhibiční</a:t>
            </a:r>
            <a:r>
              <a:rPr lang="en-GB" sz="1600" dirty="0" smtClean="0"/>
              <a:t> </a:t>
            </a:r>
            <a:r>
              <a:rPr lang="en-GB" sz="1600" dirty="0" err="1" smtClean="0"/>
              <a:t>efekt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růstovou</a:t>
            </a:r>
            <a:r>
              <a:rPr lang="en-GB" sz="1600" dirty="0" smtClean="0"/>
              <a:t>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hostitelské</a:t>
            </a:r>
            <a:r>
              <a:rPr lang="cs-CZ" sz="1600" dirty="0"/>
              <a:t> </a:t>
            </a:r>
            <a:r>
              <a:rPr lang="en-GB" sz="1600" dirty="0" err="1" smtClean="0"/>
              <a:t>buňky</a:t>
            </a:r>
            <a:r>
              <a:rPr lang="en-GB" sz="1600" dirty="0" smtClean="0"/>
              <a:t>)</a:t>
            </a:r>
          </a:p>
          <a:p>
            <a:r>
              <a:rPr lang="en-GB" sz="1600" dirty="0" smtClean="0"/>
              <a:t>Transfer </a:t>
            </a:r>
            <a:r>
              <a:rPr lang="en-GB" sz="1600" dirty="0" err="1" smtClean="0"/>
              <a:t>genů</a:t>
            </a:r>
            <a:r>
              <a:rPr lang="en-GB" sz="1600" dirty="0" smtClean="0"/>
              <a:t> ale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 </a:t>
            </a:r>
            <a:r>
              <a:rPr lang="en-GB" sz="1600" dirty="0" err="1" smtClean="0"/>
              <a:t>alelu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extrachromosomální</a:t>
            </a:r>
            <a:r>
              <a:rPr lang="en-GB" sz="1600" dirty="0" smtClean="0"/>
              <a:t> element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navzdory</a:t>
            </a:r>
            <a:r>
              <a:rPr lang="cs-CZ" sz="1600" dirty="0"/>
              <a:t> </a:t>
            </a:r>
            <a:r>
              <a:rPr lang="en-GB" sz="1600" dirty="0" err="1" smtClean="0"/>
              <a:t>selekci</a:t>
            </a:r>
            <a:r>
              <a:rPr lang="en-GB" sz="1600" dirty="0" smtClean="0"/>
              <a:t> </a:t>
            </a:r>
            <a:r>
              <a:rPr lang="cs-CZ" sz="1600" dirty="0" smtClean="0"/>
              <a:t>- i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zdatný</a:t>
            </a:r>
            <a:r>
              <a:rPr lang="en-GB" sz="1600" dirty="0" smtClean="0"/>
              <a:t> </a:t>
            </a:r>
            <a:r>
              <a:rPr lang="en-GB" sz="1600" dirty="0" err="1" smtClean="0"/>
              <a:t>kmen</a:t>
            </a:r>
            <a:r>
              <a:rPr lang="en-GB" sz="1600" dirty="0" smtClean="0"/>
              <a:t> se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 </a:t>
            </a:r>
            <a:r>
              <a:rPr lang="en-GB" sz="1600" dirty="0" err="1" smtClean="0"/>
              <a:t>opakující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mutací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migrací</a:t>
            </a:r>
            <a:r>
              <a:rPr lang="en-GB" sz="1600" dirty="0" smtClean="0"/>
              <a:t> z </a:t>
            </a:r>
            <a:r>
              <a:rPr lang="en-GB" sz="1600" dirty="0" err="1" smtClean="0"/>
              <a:t>jiné</a:t>
            </a:r>
            <a:r>
              <a:rPr lang="cs-CZ" sz="1600" dirty="0"/>
              <a:t> </a:t>
            </a:r>
            <a:r>
              <a:rPr lang="en-GB" sz="1600" dirty="0" smtClean="0"/>
              <a:t>populace</a:t>
            </a:r>
            <a:endParaRPr lang="cs-CZ" sz="1600" dirty="0" smtClean="0"/>
          </a:p>
          <a:p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zdatná</a:t>
            </a:r>
            <a:r>
              <a:rPr lang="en-GB" sz="1600" dirty="0" smtClean="0"/>
              <a:t> </a:t>
            </a:r>
            <a:r>
              <a:rPr lang="en-GB" sz="1600" dirty="0" err="1" smtClean="0"/>
              <a:t>alela</a:t>
            </a:r>
            <a:r>
              <a:rPr lang="en-GB" sz="1600" dirty="0" smtClean="0"/>
              <a:t> se </a:t>
            </a:r>
            <a:r>
              <a:rPr lang="en-GB" sz="1600" dirty="0" err="1" smtClean="0"/>
              <a:t>také</a:t>
            </a:r>
            <a:r>
              <a:rPr lang="en-GB" sz="1600" dirty="0" smtClean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udržet</a:t>
            </a:r>
            <a:r>
              <a:rPr lang="en-GB" sz="1600" dirty="0" smtClean="0"/>
              <a:t>, </a:t>
            </a:r>
            <a:r>
              <a:rPr lang="en-GB" sz="1600" dirty="0" err="1" smtClean="0"/>
              <a:t>když</a:t>
            </a:r>
            <a:r>
              <a:rPr lang="en-GB" sz="1600" dirty="0" smtClean="0"/>
              <a:t> je v </a:t>
            </a:r>
            <a:r>
              <a:rPr lang="en-GB" sz="1600" dirty="0" err="1" smtClean="0"/>
              <a:t>asociaci</a:t>
            </a:r>
            <a:r>
              <a:rPr lang="en-GB" sz="1600" dirty="0" smtClean="0"/>
              <a:t> s </a:t>
            </a:r>
            <a:r>
              <a:rPr lang="en-GB" sz="1600" dirty="0" err="1" smtClean="0"/>
              <a:t>pozitivní</a:t>
            </a:r>
            <a:r>
              <a:rPr lang="en-GB" sz="1600" dirty="0" smtClean="0"/>
              <a:t> </a:t>
            </a:r>
            <a:r>
              <a:rPr lang="en-GB" sz="1600" dirty="0" err="1" smtClean="0"/>
              <a:t>alelou</a:t>
            </a:r>
            <a:endParaRPr lang="en-GB" sz="1600" dirty="0" smtClean="0"/>
          </a:p>
          <a:p>
            <a:r>
              <a:rPr lang="en-GB" sz="1600" dirty="0" err="1" smtClean="0"/>
              <a:t>Taková</a:t>
            </a:r>
            <a:r>
              <a:rPr lang="en-GB" sz="1600" dirty="0" smtClean="0"/>
              <a:t> </a:t>
            </a:r>
            <a:r>
              <a:rPr lang="en-GB" sz="1600" dirty="0" err="1" smtClean="0"/>
              <a:t>vazbová</a:t>
            </a:r>
            <a:r>
              <a:rPr lang="en-GB" sz="1600" dirty="0" smtClean="0"/>
              <a:t> </a:t>
            </a:r>
            <a:r>
              <a:rPr lang="en-GB" sz="1600" dirty="0" err="1" smtClean="0"/>
              <a:t>nerovnováha</a:t>
            </a:r>
            <a:r>
              <a:rPr lang="en-GB" sz="1600" dirty="0" smtClean="0"/>
              <a:t> </a:t>
            </a:r>
            <a:r>
              <a:rPr lang="en-GB" sz="1600" dirty="0" err="1" smtClean="0"/>
              <a:t>převládá</a:t>
            </a:r>
            <a:r>
              <a:rPr lang="en-GB" sz="1600" dirty="0" smtClean="0"/>
              <a:t> u </a:t>
            </a:r>
            <a:r>
              <a:rPr lang="en-GB" sz="1600" dirty="0" err="1" smtClean="0"/>
              <a:t>bakterií</a:t>
            </a:r>
            <a:r>
              <a:rPr lang="en-GB" sz="1600" dirty="0" smtClean="0"/>
              <a:t> z </a:t>
            </a:r>
            <a:r>
              <a:rPr lang="en-GB" sz="1600" dirty="0" err="1" smtClean="0"/>
              <a:t>důvodu</a:t>
            </a:r>
            <a:r>
              <a:rPr lang="en-GB" sz="1600" dirty="0" smtClean="0"/>
              <a:t> </a:t>
            </a:r>
            <a:r>
              <a:rPr lang="en-GB" sz="1600" dirty="0" err="1" smtClean="0"/>
              <a:t>jejich</a:t>
            </a:r>
            <a:r>
              <a:rPr lang="en-GB" sz="1600" dirty="0" smtClean="0"/>
              <a:t> </a:t>
            </a:r>
            <a:r>
              <a:rPr lang="en-GB" sz="1600" dirty="0" err="1" smtClean="0"/>
              <a:t>asexuální</a:t>
            </a:r>
            <a:r>
              <a:rPr lang="en-GB" sz="1600" dirty="0" smtClean="0"/>
              <a:t> </a:t>
            </a:r>
            <a:r>
              <a:rPr lang="en-GB" sz="1600" dirty="0" err="1" smtClean="0"/>
              <a:t>reprodukce</a:t>
            </a:r>
            <a:r>
              <a:rPr lang="cs-CZ" sz="1600" dirty="0"/>
              <a:t> 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rekombinace</a:t>
            </a:r>
            <a:r>
              <a:rPr lang="en-GB" sz="1600" dirty="0" smtClean="0"/>
              <a:t> </a:t>
            </a:r>
            <a:r>
              <a:rPr lang="en-GB" sz="1600" dirty="0" err="1" smtClean="0"/>
              <a:t>konjugací</a:t>
            </a:r>
            <a:r>
              <a:rPr lang="en-GB" sz="1600" dirty="0" smtClean="0"/>
              <a:t>, </a:t>
            </a:r>
            <a:r>
              <a:rPr lang="en-GB" sz="1600" dirty="0" err="1" smtClean="0"/>
              <a:t>transformací</a:t>
            </a:r>
            <a:r>
              <a:rPr lang="en-GB" sz="1600" dirty="0" smtClean="0"/>
              <a:t> a </a:t>
            </a:r>
            <a:r>
              <a:rPr lang="en-GB" sz="1600" dirty="0" err="1" smtClean="0"/>
              <a:t>transdukcí</a:t>
            </a:r>
            <a:endParaRPr lang="en-GB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97152"/>
            <a:ext cx="2578056" cy="16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439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505475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279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Risk </a:t>
            </a:r>
            <a:r>
              <a:rPr lang="en-GB" sz="2400" dirty="0" err="1"/>
              <a:t>zavedení</a:t>
            </a:r>
            <a:r>
              <a:rPr lang="en-GB" sz="2400" dirty="0"/>
              <a:t> </a:t>
            </a:r>
            <a:r>
              <a:rPr lang="en-GB" sz="2400" dirty="0" err="1"/>
              <a:t>geneticky</a:t>
            </a:r>
            <a:r>
              <a:rPr lang="en-GB" sz="2400" dirty="0"/>
              <a:t> </a:t>
            </a:r>
            <a:r>
              <a:rPr lang="en-GB" sz="2400" dirty="0" err="1"/>
              <a:t>modifikovaných</a:t>
            </a:r>
            <a:r>
              <a:rPr lang="en-GB" sz="2400" dirty="0"/>
              <a:t> </a:t>
            </a:r>
            <a:r>
              <a:rPr lang="en-GB" sz="2400" dirty="0" err="1"/>
              <a:t>mikroorganismů</a:t>
            </a:r>
            <a:r>
              <a:rPr lang="en-GB" sz="2400" dirty="0">
                <a:solidFill>
                  <a:srgbClr val="FF0000"/>
                </a:solidFill>
              </a:rPr>
              <a:t/>
            </a:r>
            <a:br>
              <a:rPr lang="en-GB" sz="2400" dirty="0">
                <a:solidFill>
                  <a:srgbClr val="FF0000"/>
                </a:solidFill>
              </a:rPr>
            </a:b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 err="1" smtClean="0"/>
              <a:t>dlouho</a:t>
            </a:r>
            <a:r>
              <a:rPr lang="en-GB" sz="1600" dirty="0" smtClean="0"/>
              <a:t> se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jeho</a:t>
            </a:r>
            <a:r>
              <a:rPr lang="en-GB" sz="1600" dirty="0" smtClean="0"/>
              <a:t> DNA </a:t>
            </a:r>
            <a:r>
              <a:rPr lang="en-GB" sz="1600" dirty="0" err="1" smtClean="0"/>
              <a:t>udrží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prostředí</a:t>
            </a:r>
            <a:r>
              <a:rPr lang="cs-CZ" sz="1600" dirty="0" smtClean="0"/>
              <a:t>?</a:t>
            </a:r>
          </a:p>
          <a:p>
            <a:endParaRPr lang="en-GB" sz="1600" dirty="0" smtClean="0"/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možný</a:t>
            </a:r>
            <a:r>
              <a:rPr lang="en-GB" sz="1600" dirty="0" smtClean="0"/>
              <a:t> </a:t>
            </a:r>
            <a:r>
              <a:rPr lang="en-GB" sz="1600" dirty="0" err="1" smtClean="0"/>
              <a:t>přenos</a:t>
            </a:r>
            <a:r>
              <a:rPr lang="en-GB" sz="1600" dirty="0" smtClean="0"/>
              <a:t> </a:t>
            </a:r>
            <a:r>
              <a:rPr lang="en-GB" sz="1600" dirty="0" err="1" smtClean="0"/>
              <a:t>genů</a:t>
            </a:r>
            <a:r>
              <a:rPr lang="en-GB" sz="1600" dirty="0" smtClean="0"/>
              <a:t> do </a:t>
            </a:r>
            <a:r>
              <a:rPr lang="en-GB" sz="1600" dirty="0" err="1" smtClean="0"/>
              <a:t>jiných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?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VNC (viable non </a:t>
            </a:r>
            <a:r>
              <a:rPr lang="en-GB" sz="1600" dirty="0" err="1" smtClean="0"/>
              <a:t>culturable</a:t>
            </a:r>
            <a:r>
              <a:rPr lang="en-GB" sz="1600" dirty="0" smtClean="0"/>
              <a:t>)</a:t>
            </a:r>
            <a:r>
              <a:rPr lang="cs-CZ" sz="1600" dirty="0" smtClean="0"/>
              <a:t> - </a:t>
            </a:r>
            <a:r>
              <a:rPr lang="en-GB" sz="1600" dirty="0" err="1" smtClean="0"/>
              <a:t>vnesený</a:t>
            </a:r>
            <a:r>
              <a:rPr lang="en-GB" sz="1600" dirty="0" smtClean="0"/>
              <a:t> </a:t>
            </a:r>
            <a:r>
              <a:rPr lang="en-GB" sz="1600" dirty="0" err="1" smtClean="0"/>
              <a:t>nový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organismus</a:t>
            </a:r>
            <a:r>
              <a:rPr lang="en-GB" sz="1600" dirty="0" smtClean="0"/>
              <a:t> je </a:t>
            </a:r>
            <a:r>
              <a:rPr lang="en-GB" sz="1600" dirty="0" err="1" smtClean="0"/>
              <a:t>obvykle</a:t>
            </a:r>
            <a:r>
              <a:rPr lang="en-GB" sz="1600" dirty="0" smtClean="0"/>
              <a:t> </a:t>
            </a:r>
            <a:r>
              <a:rPr lang="en-GB" sz="1600" dirty="0" err="1" smtClean="0"/>
              <a:t>brzy</a:t>
            </a:r>
            <a:r>
              <a:rPr lang="en-GB" sz="1600" dirty="0" smtClean="0"/>
              <a:t> </a:t>
            </a:r>
            <a:r>
              <a:rPr lang="en-GB" sz="1600" dirty="0" err="1" smtClean="0"/>
              <a:t>nedetekovatelný</a:t>
            </a:r>
            <a:r>
              <a:rPr lang="cs-CZ" sz="1600" dirty="0"/>
              <a:t> </a:t>
            </a:r>
            <a:r>
              <a:rPr lang="en-GB" sz="1600" dirty="0" err="1" smtClean="0"/>
              <a:t>kultivačními</a:t>
            </a:r>
            <a:r>
              <a:rPr lang="en-GB" sz="1600" dirty="0" smtClean="0"/>
              <a:t> </a:t>
            </a:r>
            <a:r>
              <a:rPr lang="en-GB" sz="1600" dirty="0" err="1" smtClean="0"/>
              <a:t>postupy</a:t>
            </a:r>
            <a:r>
              <a:rPr lang="en-GB" sz="1600" dirty="0" smtClean="0"/>
              <a:t>, ale </a:t>
            </a:r>
            <a:r>
              <a:rPr lang="en-GB" sz="1600" dirty="0" err="1" smtClean="0"/>
              <a:t>po</a:t>
            </a:r>
            <a:r>
              <a:rPr lang="en-GB" sz="1600" dirty="0" smtClean="0"/>
              <a:t> </a:t>
            </a:r>
            <a:r>
              <a:rPr lang="en-GB" sz="1600" dirty="0" err="1" smtClean="0"/>
              <a:t>přidání</a:t>
            </a:r>
            <a:r>
              <a:rPr lang="en-GB" sz="1600" dirty="0" smtClean="0"/>
              <a:t> „</a:t>
            </a:r>
            <a:r>
              <a:rPr lang="en-GB" sz="1600" dirty="0" err="1" smtClean="0"/>
              <a:t>svého</a:t>
            </a:r>
            <a:r>
              <a:rPr lang="en-GB" sz="1600" dirty="0" smtClean="0"/>
              <a:t>“ </a:t>
            </a:r>
            <a:r>
              <a:rPr lang="en-GB" sz="1600" dirty="0" err="1" smtClean="0"/>
              <a:t>substrátu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opět</a:t>
            </a:r>
            <a:r>
              <a:rPr lang="en-GB" sz="1600" dirty="0" smtClean="0"/>
              <a:t> </a:t>
            </a:r>
            <a:r>
              <a:rPr lang="en-GB" sz="1600" dirty="0" err="1" smtClean="0"/>
              <a:t>objeví</a:t>
            </a:r>
            <a:endParaRPr lang="en-GB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4643"/>
            <a:ext cx="288054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84644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266437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GloFish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22819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973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Diverzita</a:t>
            </a:r>
            <a:r>
              <a:rPr lang="en-GB" sz="2700" dirty="0"/>
              <a:t> a </a:t>
            </a:r>
            <a:r>
              <a:rPr lang="en-GB" sz="2700" dirty="0" err="1"/>
              <a:t>stabilita</a:t>
            </a:r>
            <a:r>
              <a:rPr lang="en-GB" sz="2700" dirty="0"/>
              <a:t> </a:t>
            </a:r>
            <a:r>
              <a:rPr lang="en-GB" sz="2700" dirty="0" err="1"/>
              <a:t>mikrobiálních</a:t>
            </a:r>
            <a:r>
              <a:rPr lang="en-GB" sz="2700" dirty="0"/>
              <a:t> </a:t>
            </a:r>
            <a:r>
              <a:rPr lang="en-GB" sz="2700" dirty="0" err="1"/>
              <a:t>komunit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Biologická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se </a:t>
            </a:r>
            <a:r>
              <a:rPr lang="en-GB" sz="1600" dirty="0" err="1" smtClean="0"/>
              <a:t>skládá</a:t>
            </a:r>
            <a:r>
              <a:rPr lang="en-GB" sz="1600" dirty="0" smtClean="0"/>
              <a:t> z:</a:t>
            </a:r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endParaRPr lang="en-GB" sz="1600" dirty="0" smtClean="0"/>
          </a:p>
          <a:p>
            <a:r>
              <a:rPr lang="en-GB" sz="1600" dirty="0" smtClean="0"/>
              <a:t> a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malým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- </a:t>
            </a:r>
            <a:r>
              <a:rPr lang="en-GB" sz="1600" dirty="0" err="1" smtClean="0"/>
              <a:t>většinu</a:t>
            </a:r>
            <a:r>
              <a:rPr lang="en-GB" sz="1600" dirty="0" smtClean="0"/>
              <a:t> </a:t>
            </a:r>
            <a:r>
              <a:rPr lang="en-GB" sz="1600" dirty="0" err="1" smtClean="0"/>
              <a:t>toků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početné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ale </a:t>
            </a:r>
            <a:r>
              <a:rPr lang="en-GB" sz="1600" dirty="0" err="1" smtClean="0"/>
              <a:t>určují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</a:t>
            </a:r>
            <a:r>
              <a:rPr lang="en-GB" sz="1600" dirty="0" err="1" smtClean="0"/>
              <a:t>trofické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celé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Pokud</a:t>
            </a:r>
            <a:r>
              <a:rPr lang="en-GB" sz="1600" dirty="0" smtClean="0"/>
              <a:t> </a:t>
            </a:r>
            <a:r>
              <a:rPr lang="en-GB" sz="1600" dirty="0" err="1" smtClean="0"/>
              <a:t>jedna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 </a:t>
            </a:r>
            <a:r>
              <a:rPr lang="en-GB" sz="1600" dirty="0" err="1" smtClean="0"/>
              <a:t>dosahují</a:t>
            </a:r>
            <a:r>
              <a:rPr lang="en-GB" sz="1600" dirty="0" smtClean="0"/>
              <a:t> </a:t>
            </a:r>
            <a:r>
              <a:rPr lang="en-GB" sz="1600" dirty="0" err="1" smtClean="0"/>
              <a:t>zvýšené</a:t>
            </a:r>
            <a:r>
              <a:rPr lang="en-GB" sz="1600" dirty="0" smtClean="0"/>
              <a:t> </a:t>
            </a:r>
            <a:r>
              <a:rPr lang="en-GB" sz="1600" dirty="0" err="1" smtClean="0"/>
              <a:t>hustoty</a:t>
            </a:r>
            <a:r>
              <a:rPr lang="en-GB" sz="1600" dirty="0" smtClean="0"/>
              <a:t> (</a:t>
            </a:r>
            <a:r>
              <a:rPr lang="en-GB" sz="1600" dirty="0" err="1" smtClean="0"/>
              <a:t>úspěšná</a:t>
            </a:r>
            <a:r>
              <a:rPr lang="cs-CZ" sz="1600" dirty="0"/>
              <a:t> </a:t>
            </a:r>
            <a:r>
              <a:rPr lang="en-GB" sz="1600" dirty="0" err="1" smtClean="0"/>
              <a:t>kompetice</a:t>
            </a:r>
            <a:r>
              <a:rPr lang="en-GB" sz="1600" dirty="0" smtClean="0"/>
              <a:t> a dominance </a:t>
            </a:r>
            <a:r>
              <a:rPr lang="en-GB" sz="1600" dirty="0" err="1" smtClean="0"/>
              <a:t>jedné</a:t>
            </a:r>
            <a:r>
              <a:rPr lang="en-GB" sz="1600" dirty="0" smtClean="0"/>
              <a:t> populace) –</a:t>
            </a:r>
            <a:r>
              <a:rPr lang="cs-CZ" sz="1600" dirty="0" smtClean="0"/>
              <a:t> </a:t>
            </a:r>
            <a:r>
              <a:rPr lang="en-GB" sz="1600" dirty="0" err="1" smtClean="0"/>
              <a:t>vede</a:t>
            </a:r>
            <a:r>
              <a:rPr lang="en-GB" sz="1600" dirty="0" smtClean="0"/>
              <a:t> to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Komunita</a:t>
            </a:r>
            <a:r>
              <a:rPr lang="en-GB" sz="1600" dirty="0" smtClean="0"/>
              <a:t> s </a:t>
            </a:r>
            <a:r>
              <a:rPr lang="en-GB" sz="1600" dirty="0" err="1" smtClean="0"/>
              <a:t>komplexní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strukturou</a:t>
            </a:r>
            <a:r>
              <a:rPr lang="en-GB" sz="1600" dirty="0" smtClean="0"/>
              <a:t>, </a:t>
            </a:r>
            <a:r>
              <a:rPr lang="en-GB" sz="1600" dirty="0" err="1" smtClean="0"/>
              <a:t>bohatá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informace</a:t>
            </a:r>
            <a:r>
              <a:rPr lang="en-GB" sz="1600" dirty="0" smtClean="0"/>
              <a:t> (</a:t>
            </a:r>
            <a:r>
              <a:rPr lang="en-GB" sz="1600" dirty="0" err="1" smtClean="0"/>
              <a:t>vysoká</a:t>
            </a:r>
            <a:r>
              <a:rPr lang="cs-CZ" sz="1600" dirty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) </a:t>
            </a:r>
            <a:r>
              <a:rPr lang="en-GB" sz="1600" dirty="0" err="1" smtClean="0"/>
              <a:t>potřebuje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energie</a:t>
            </a:r>
            <a:r>
              <a:rPr lang="en-GB" sz="1600" dirty="0" smtClean="0"/>
              <a:t> pro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</a:t>
            </a:r>
            <a:r>
              <a:rPr lang="en-GB" sz="1600" dirty="0" err="1" smtClean="0"/>
              <a:t>této</a:t>
            </a:r>
            <a:r>
              <a:rPr lang="en-GB" sz="1600" dirty="0" smtClean="0"/>
              <a:t> </a:t>
            </a:r>
            <a:r>
              <a:rPr lang="en-GB" sz="1600" dirty="0" err="1" smtClean="0"/>
              <a:t>struktury</a:t>
            </a:r>
            <a:endParaRPr lang="cs-CZ" sz="1600" dirty="0" smtClean="0"/>
          </a:p>
          <a:p>
            <a:endParaRPr lang="cs-CZ" sz="1600" dirty="0"/>
          </a:p>
          <a:p>
            <a:r>
              <a:rPr lang="en-GB" sz="1600" dirty="0" smtClean="0"/>
              <a:t> To</a:t>
            </a:r>
            <a:r>
              <a:rPr lang="cs-CZ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odráží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nižší</a:t>
            </a:r>
            <a:r>
              <a:rPr lang="en-GB" sz="1600" dirty="0" smtClean="0"/>
              <a:t> </a:t>
            </a:r>
            <a:r>
              <a:rPr lang="en-GB" sz="1600" dirty="0" err="1" smtClean="0"/>
              <a:t>intenzitě</a:t>
            </a:r>
            <a:r>
              <a:rPr lang="en-GB" sz="1600" dirty="0" smtClean="0"/>
              <a:t> </a:t>
            </a:r>
            <a:r>
              <a:rPr lang="en-GB" sz="1600" dirty="0" err="1" smtClean="0"/>
              <a:t>primární</a:t>
            </a:r>
            <a:r>
              <a:rPr lang="en-GB" sz="1600" dirty="0" smtClean="0"/>
              <a:t> </a:t>
            </a:r>
            <a:r>
              <a:rPr lang="en-GB" sz="1600" dirty="0" err="1" smtClean="0"/>
              <a:t>produkce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jednotku</a:t>
            </a:r>
            <a:r>
              <a:rPr lang="en-GB" sz="1600" dirty="0" smtClean="0"/>
              <a:t> </a:t>
            </a:r>
            <a:r>
              <a:rPr lang="en-GB" sz="1600" dirty="0" err="1" smtClean="0"/>
              <a:t>biomasy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cs-CZ" sz="1600" dirty="0"/>
              <a:t>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úrovně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Tato </a:t>
            </a:r>
            <a:r>
              <a:rPr lang="en-GB" sz="1600" dirty="0" err="1" smtClean="0"/>
              <a:t>obrácená</a:t>
            </a:r>
            <a:r>
              <a:rPr lang="en-GB" sz="1600" dirty="0" smtClean="0"/>
              <a:t> </a:t>
            </a:r>
            <a:r>
              <a:rPr lang="en-GB" sz="1600" dirty="0" err="1" smtClean="0"/>
              <a:t>závislost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produktivitou</a:t>
            </a:r>
            <a:r>
              <a:rPr lang="en-GB" sz="1600" dirty="0" smtClean="0"/>
              <a:t> je </a:t>
            </a:r>
            <a:r>
              <a:rPr lang="en-GB" sz="1600" dirty="0" err="1" smtClean="0"/>
              <a:t>zvlášť</a:t>
            </a:r>
            <a:r>
              <a:rPr lang="en-GB" sz="1600" dirty="0" smtClean="0"/>
              <a:t> </a:t>
            </a:r>
            <a:r>
              <a:rPr lang="en-GB" sz="1600" dirty="0" err="1" smtClean="0"/>
              <a:t>patrná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, </a:t>
            </a:r>
            <a:r>
              <a:rPr lang="en-GB" sz="1600" dirty="0" err="1" smtClean="0"/>
              <a:t>kdy</a:t>
            </a:r>
            <a:r>
              <a:rPr lang="en-GB" sz="1600" dirty="0" smtClean="0"/>
              <a:t> </a:t>
            </a:r>
            <a:r>
              <a:rPr lang="en-GB" sz="1600" dirty="0" err="1" smtClean="0"/>
              <a:t>environmentální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změny</a:t>
            </a:r>
            <a:r>
              <a:rPr lang="en-GB" sz="1600" dirty="0" smtClean="0"/>
              <a:t> </a:t>
            </a:r>
            <a:r>
              <a:rPr lang="en-GB" sz="1600" dirty="0" err="1" smtClean="0"/>
              <a:t>podporují</a:t>
            </a:r>
            <a:r>
              <a:rPr lang="en-GB" sz="1600" dirty="0" smtClean="0"/>
              <a:t> </a:t>
            </a:r>
            <a:r>
              <a:rPr lang="en-GB" sz="1600" dirty="0" err="1" smtClean="0"/>
              <a:t>rychlý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</a:t>
            </a:r>
            <a:r>
              <a:rPr lang="cs-CZ" sz="1600" dirty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a </a:t>
            </a:r>
            <a:r>
              <a:rPr lang="en-GB" sz="1600" dirty="0" err="1" smtClean="0"/>
              <a:t>vývoj</a:t>
            </a:r>
            <a:r>
              <a:rPr lang="en-GB" sz="1600" dirty="0" smtClean="0"/>
              <a:t> </a:t>
            </a:r>
            <a:r>
              <a:rPr lang="en-GB" sz="1600" dirty="0" err="1" smtClean="0"/>
              <a:t>komplexních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324742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genetické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cs-CZ" sz="1600" dirty="0"/>
              <a:t> </a:t>
            </a:r>
            <a:r>
              <a:rPr lang="en-GB" sz="1600" dirty="0" smtClean="0"/>
              <a:t>populace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umožňuje</a:t>
            </a:r>
            <a:r>
              <a:rPr lang="en-GB" sz="1600" dirty="0" smtClean="0"/>
              <a:t> </a:t>
            </a:r>
            <a:r>
              <a:rPr lang="en-GB" sz="1600" dirty="0" err="1" smtClean="0"/>
              <a:t>různé</a:t>
            </a:r>
            <a:r>
              <a:rPr lang="en-GB" sz="1600" dirty="0" smtClean="0"/>
              <a:t> </a:t>
            </a:r>
            <a:r>
              <a:rPr lang="en-GB" sz="1600" dirty="0" err="1" smtClean="0"/>
              <a:t>reakce</a:t>
            </a:r>
            <a:r>
              <a:rPr lang="en-GB" sz="1600" dirty="0" smtClean="0"/>
              <a:t> v </a:t>
            </a:r>
            <a:r>
              <a:rPr lang="en-GB" sz="1600" dirty="0" err="1" smtClean="0"/>
              <a:t>dynamickém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Jestliže</a:t>
            </a:r>
            <a:r>
              <a:rPr lang="en-GB" sz="1600" dirty="0" smtClean="0"/>
              <a:t> je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jednostranný</a:t>
            </a:r>
            <a:r>
              <a:rPr lang="en-GB" sz="1600" dirty="0" smtClean="0"/>
              <a:t> </a:t>
            </a:r>
            <a:r>
              <a:rPr lang="en-GB" sz="1600" dirty="0" err="1" smtClean="0"/>
              <a:t>faktor</a:t>
            </a:r>
            <a:r>
              <a:rPr lang="en-GB" sz="1600" dirty="0" smtClean="0"/>
              <a:t>, </a:t>
            </a:r>
            <a:r>
              <a:rPr lang="en-GB" sz="1600" dirty="0" err="1" smtClean="0"/>
              <a:t>pak</a:t>
            </a:r>
            <a:r>
              <a:rPr lang="en-GB" sz="1600" dirty="0" smtClean="0"/>
              <a:t> je</a:t>
            </a:r>
            <a:r>
              <a:rPr lang="cs-CZ" sz="1600" dirty="0" smtClean="0"/>
              <a:t> </a:t>
            </a:r>
            <a:r>
              <a:rPr lang="en-GB" sz="1600" dirty="0" smtClean="0"/>
              <a:t>k </a:t>
            </a:r>
            <a:r>
              <a:rPr lang="en-GB" sz="1600" dirty="0" err="1" smtClean="0"/>
              <a:t>udržení</a:t>
            </a:r>
            <a:r>
              <a:rPr lang="en-GB" sz="1600" dirty="0" smtClean="0"/>
              <a:t> stability </a:t>
            </a:r>
            <a:r>
              <a:rPr lang="en-GB" sz="1600" dirty="0" err="1" smtClean="0"/>
              <a:t>potřeb</a:t>
            </a:r>
            <a:r>
              <a:rPr lang="cs-CZ" sz="1600" dirty="0" smtClean="0"/>
              <a:t>a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flexibility –</a:t>
            </a:r>
            <a:r>
              <a:rPr lang="cs-CZ" sz="1600" dirty="0" smtClean="0"/>
              <a:t> </a:t>
            </a:r>
            <a:r>
              <a:rPr lang="en-GB" sz="1600" dirty="0" err="1" smtClean="0"/>
              <a:t>adaptací</a:t>
            </a:r>
            <a:r>
              <a:rPr lang="en-GB" sz="1600" dirty="0" smtClean="0"/>
              <a:t> populace je </a:t>
            </a:r>
            <a:r>
              <a:rPr lang="en-GB" sz="1600" dirty="0" err="1" smtClean="0"/>
              <a:t>stenotolerance</a:t>
            </a:r>
            <a:r>
              <a:rPr lang="en-GB" sz="1600" dirty="0" smtClean="0"/>
              <a:t> (</a:t>
            </a:r>
            <a:r>
              <a:rPr lang="en-GB" sz="1600" dirty="0" err="1" smtClean="0"/>
              <a:t>vy</a:t>
            </a:r>
            <a:r>
              <a:rPr lang="cs-CZ" sz="1600" dirty="0" err="1" smtClean="0"/>
              <a:t>šší</a:t>
            </a:r>
            <a:r>
              <a:rPr lang="cs-CZ" sz="1600" dirty="0" smtClean="0"/>
              <a:t> </a:t>
            </a:r>
            <a:r>
              <a:rPr lang="en-GB" sz="1600" dirty="0" smtClean="0"/>
              <a:t>special</a:t>
            </a:r>
            <a:r>
              <a:rPr lang="cs-CZ" sz="1600" dirty="0" err="1" smtClean="0"/>
              <a:t>izace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adaptací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-dominance </a:t>
            </a:r>
            <a:r>
              <a:rPr lang="en-GB" sz="1600" dirty="0" err="1" smtClean="0"/>
              <a:t>několika</a:t>
            </a:r>
            <a:r>
              <a:rPr lang="en-GB" sz="1600" dirty="0" smtClean="0"/>
              <a:t> </a:t>
            </a:r>
            <a:r>
              <a:rPr lang="en-GB" sz="1600" dirty="0" err="1" smtClean="0"/>
              <a:t>málo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r>
              <a:rPr lang="en-GB" sz="1600" dirty="0" smtClean="0"/>
              <a:t>:</a:t>
            </a:r>
          </a:p>
          <a:p>
            <a:pPr marL="0" indent="0">
              <a:buNone/>
            </a:pPr>
            <a:r>
              <a:rPr lang="en-GB" sz="1600" dirty="0" smtClean="0"/>
              <a:t>- populace </a:t>
            </a:r>
            <a:r>
              <a:rPr lang="en-GB" sz="1600" dirty="0" err="1" smtClean="0"/>
              <a:t>solných</a:t>
            </a:r>
            <a:r>
              <a:rPr lang="en-GB" sz="1600" dirty="0" smtClean="0"/>
              <a:t> </a:t>
            </a:r>
            <a:r>
              <a:rPr lang="en-GB" sz="1600" dirty="0" err="1" smtClean="0"/>
              <a:t>jezer</a:t>
            </a:r>
            <a:r>
              <a:rPr lang="en-GB" sz="1600" dirty="0" smtClean="0"/>
              <a:t> </a:t>
            </a:r>
            <a:r>
              <a:rPr lang="en-GB" sz="1600" dirty="0" err="1" smtClean="0"/>
              <a:t>bude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stenohalinní</a:t>
            </a:r>
            <a:r>
              <a:rPr lang="en-GB" sz="1600" dirty="0" smtClean="0"/>
              <a:t> (</a:t>
            </a:r>
            <a:r>
              <a:rPr lang="en-GB" sz="1600" dirty="0" err="1" smtClean="0"/>
              <a:t>vyžaduje</a:t>
            </a:r>
            <a:r>
              <a:rPr lang="cs-CZ" sz="1600" dirty="0"/>
              <a:t> </a:t>
            </a:r>
            <a:r>
              <a:rPr lang="en-GB" sz="1600" dirty="0" err="1" smtClean="0"/>
              <a:t>užší</a:t>
            </a:r>
            <a:r>
              <a:rPr lang="en-GB" sz="1600" dirty="0" smtClean="0"/>
              <a:t> </a:t>
            </a:r>
            <a:r>
              <a:rPr lang="en-GB" sz="1600" dirty="0" err="1" smtClean="0"/>
              <a:t>rozpětí</a:t>
            </a:r>
            <a:r>
              <a:rPr lang="en-GB" sz="1600" dirty="0" smtClean="0"/>
              <a:t> salinity) </a:t>
            </a:r>
            <a:r>
              <a:rPr lang="en-GB" sz="1600" dirty="0" err="1" smtClean="0"/>
              <a:t>než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ústí</a:t>
            </a:r>
            <a:r>
              <a:rPr lang="en-GB" sz="1600" dirty="0" smtClean="0"/>
              <a:t> </a:t>
            </a:r>
            <a:r>
              <a:rPr lang="en-GB" sz="1600" dirty="0" err="1" smtClean="0"/>
              <a:t>řeky</a:t>
            </a:r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horkých</a:t>
            </a:r>
            <a:r>
              <a:rPr lang="en-GB" sz="1600" dirty="0" smtClean="0"/>
              <a:t> </a:t>
            </a:r>
            <a:r>
              <a:rPr lang="en-GB" sz="1600" dirty="0" err="1" smtClean="0"/>
              <a:t>pramenů</a:t>
            </a:r>
            <a:r>
              <a:rPr lang="en-GB" sz="1600" dirty="0" smtClean="0"/>
              <a:t> je </a:t>
            </a:r>
            <a:r>
              <a:rPr lang="en-GB" sz="1600" dirty="0" err="1" smtClean="0"/>
              <a:t>nižší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řeky</a:t>
            </a:r>
            <a:r>
              <a:rPr lang="en-GB" sz="1600" dirty="0" smtClean="0"/>
              <a:t> bez </a:t>
            </a:r>
            <a:r>
              <a:rPr lang="en-GB" sz="1600" dirty="0" err="1" smtClean="0"/>
              <a:t>polutantů</a:t>
            </a:r>
            <a:endParaRPr lang="en-GB" sz="16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4536504" cy="30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882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25252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b="1" dirty="0" err="1" smtClean="0"/>
              <a:t>fyzikálně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kontrolovaných</a:t>
            </a:r>
            <a:r>
              <a:rPr lang="en-GB" sz="1600" b="1" dirty="0" smtClean="0"/>
              <a:t> </a:t>
            </a:r>
            <a:r>
              <a:rPr lang="en-GB" sz="1600" dirty="0" err="1" smtClean="0"/>
              <a:t>prostředích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nízká</a:t>
            </a:r>
            <a:r>
              <a:rPr lang="en-GB" sz="1600" dirty="0" smtClean="0"/>
              <a:t> - </a:t>
            </a:r>
            <a:r>
              <a:rPr lang="en-GB" sz="1600" dirty="0" err="1" smtClean="0"/>
              <a:t>adaptace</a:t>
            </a:r>
            <a:r>
              <a:rPr lang="en-GB" sz="1600" dirty="0" smtClean="0"/>
              <a:t> k </a:t>
            </a:r>
            <a:r>
              <a:rPr lang="en-GB" sz="1600" dirty="0" err="1" smtClean="0"/>
              <a:t>převládajícím</a:t>
            </a:r>
            <a:r>
              <a:rPr lang="en-GB" sz="1600" dirty="0" smtClean="0"/>
              <a:t> </a:t>
            </a:r>
            <a:r>
              <a:rPr lang="en-GB" sz="1600" dirty="0" err="1" smtClean="0"/>
              <a:t>fyzikálně-chemickým</a:t>
            </a:r>
            <a:r>
              <a:rPr lang="cs-CZ" sz="1600" dirty="0"/>
              <a:t> </a:t>
            </a:r>
            <a:r>
              <a:rPr lang="en-GB" sz="1600" dirty="0" err="1" smtClean="0"/>
              <a:t>stresům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prioritu</a:t>
            </a:r>
            <a:r>
              <a:rPr lang="en-GB" sz="1600" dirty="0" smtClean="0"/>
              <a:t>, </a:t>
            </a:r>
            <a:r>
              <a:rPr lang="en-GB" sz="1600" dirty="0" err="1" smtClean="0"/>
              <a:t>neposkytuje</a:t>
            </a:r>
            <a:r>
              <a:rPr lang="en-GB" sz="1600" dirty="0" smtClean="0"/>
              <a:t> </a:t>
            </a:r>
            <a:r>
              <a:rPr lang="en-GB" sz="1600" dirty="0" err="1" smtClean="0"/>
              <a:t>místo</a:t>
            </a:r>
            <a:r>
              <a:rPr lang="en-GB" sz="1600" dirty="0" smtClean="0"/>
              <a:t> pro</a:t>
            </a:r>
            <a:r>
              <a:rPr lang="cs-CZ" sz="1600" dirty="0" smtClean="0"/>
              <a:t> </a:t>
            </a:r>
            <a:r>
              <a:rPr lang="en-GB" sz="1600" dirty="0" err="1" smtClean="0"/>
              <a:t>evoluci</a:t>
            </a:r>
            <a:r>
              <a:rPr lang="en-GB" sz="1600" dirty="0" smtClean="0"/>
              <a:t> </a:t>
            </a:r>
            <a:r>
              <a:rPr lang="en-GB" sz="1600" dirty="0" err="1" smtClean="0"/>
              <a:t>přesně</a:t>
            </a:r>
            <a:r>
              <a:rPr lang="en-GB" sz="1600" dirty="0" smtClean="0"/>
              <a:t> </a:t>
            </a:r>
            <a:r>
              <a:rPr lang="en-GB" sz="1600" dirty="0" err="1" smtClean="0"/>
              <a:t>vyvážených</a:t>
            </a:r>
            <a:r>
              <a:rPr lang="en-GB" sz="1600" dirty="0" smtClean="0"/>
              <a:t> a </a:t>
            </a:r>
            <a:r>
              <a:rPr lang="en-GB" sz="1600" dirty="0" err="1" smtClean="0"/>
              <a:t>integrovaných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druhových</a:t>
            </a:r>
            <a:r>
              <a:rPr lang="cs-CZ" sz="1600" dirty="0"/>
              <a:t> </a:t>
            </a:r>
            <a:r>
              <a:rPr lang="en-GB" sz="1600" dirty="0" err="1" smtClean="0"/>
              <a:t>interakcí</a:t>
            </a:r>
            <a:endParaRPr lang="en-GB" sz="1600" dirty="0" smtClean="0"/>
          </a:p>
          <a:p>
            <a:r>
              <a:rPr lang="en-GB" sz="1600" dirty="0" smtClean="0"/>
              <a:t>(</a:t>
            </a:r>
            <a:r>
              <a:rPr lang="en-GB" sz="1600" dirty="0" err="1" smtClean="0"/>
              <a:t>kyselé</a:t>
            </a:r>
            <a:r>
              <a:rPr lang="en-GB" sz="1600" dirty="0" smtClean="0"/>
              <a:t> </a:t>
            </a:r>
            <a:r>
              <a:rPr lang="en-GB" sz="1600" dirty="0" err="1" smtClean="0"/>
              <a:t>bažiny</a:t>
            </a:r>
            <a:r>
              <a:rPr lang="en-GB" sz="1600" dirty="0" smtClean="0"/>
              <a:t>, </a:t>
            </a:r>
            <a:r>
              <a:rPr lang="en-GB" sz="1600" dirty="0" err="1" smtClean="0"/>
              <a:t>horké</a:t>
            </a:r>
            <a:r>
              <a:rPr lang="en-GB" sz="1600" dirty="0" smtClean="0"/>
              <a:t> </a:t>
            </a:r>
            <a:r>
              <a:rPr lang="en-GB" sz="1600" dirty="0" err="1" smtClean="0"/>
              <a:t>prameny</a:t>
            </a:r>
            <a:r>
              <a:rPr lang="en-GB" sz="1600" dirty="0" smtClean="0"/>
              <a:t>, </a:t>
            </a:r>
            <a:r>
              <a:rPr lang="en-GB" sz="1600" dirty="0" err="1" smtClean="0"/>
              <a:t>Antarktické</a:t>
            </a:r>
            <a:r>
              <a:rPr lang="en-GB" sz="1600" dirty="0" smtClean="0"/>
              <a:t> </a:t>
            </a:r>
            <a:r>
              <a:rPr lang="en-GB" sz="1600" dirty="0" err="1" smtClean="0"/>
              <a:t>pouštní</a:t>
            </a:r>
            <a:r>
              <a:rPr lang="en-GB" sz="1600" dirty="0" smtClean="0"/>
              <a:t> </a:t>
            </a:r>
            <a:r>
              <a:rPr lang="en-GB" sz="1600" dirty="0" err="1" smtClean="0"/>
              <a:t>habitaty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b="1" dirty="0" err="1" smtClean="0"/>
              <a:t>biologicky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kontrolovaných</a:t>
            </a:r>
            <a:r>
              <a:rPr lang="en-GB" sz="1600" b="1" dirty="0" smtClean="0"/>
              <a:t> </a:t>
            </a:r>
            <a:r>
              <a:rPr lang="en-GB" sz="1600" dirty="0" err="1" smtClean="0"/>
              <a:t>ekosystémech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cs-CZ" sz="1600" dirty="0"/>
              <a:t> </a:t>
            </a:r>
            <a:r>
              <a:rPr lang="en-GB" sz="1600" dirty="0" err="1" smtClean="0"/>
              <a:t>vyšší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</a:t>
            </a:r>
            <a:r>
              <a:rPr lang="en-GB" sz="1600" dirty="0" err="1" smtClean="0"/>
              <a:t>mezipopulačních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</a:t>
            </a:r>
            <a:r>
              <a:rPr lang="en-GB" sz="1600" dirty="0" smtClean="0"/>
              <a:t> </a:t>
            </a:r>
            <a:r>
              <a:rPr lang="en-GB" sz="1600" dirty="0" err="1" smtClean="0"/>
              <a:t>převáží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cs-CZ" sz="1600" dirty="0"/>
              <a:t> </a:t>
            </a:r>
            <a:r>
              <a:rPr lang="en-GB" sz="1600" dirty="0" err="1" smtClean="0"/>
              <a:t>abiotického</a:t>
            </a:r>
            <a:r>
              <a:rPr lang="en-GB" sz="1600" dirty="0" smtClean="0"/>
              <a:t> </a:t>
            </a:r>
            <a:r>
              <a:rPr lang="en-GB" sz="1600" dirty="0" err="1" smtClean="0"/>
              <a:t>stresu</a:t>
            </a:r>
            <a:r>
              <a:rPr lang="en-GB" sz="1600" dirty="0" smtClean="0"/>
              <a:t> – </a:t>
            </a:r>
            <a:r>
              <a:rPr lang="en-GB" sz="1600" dirty="0" err="1" smtClean="0"/>
              <a:t>fyzikálněchemické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umožní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mezidruhovou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adaptaci</a:t>
            </a:r>
            <a:r>
              <a:rPr lang="en-GB" sz="1600" dirty="0" smtClean="0"/>
              <a:t> </a:t>
            </a:r>
            <a:r>
              <a:rPr lang="en-GB" sz="1600" dirty="0" err="1" smtClean="0"/>
              <a:t>mající</a:t>
            </a:r>
            <a:r>
              <a:rPr lang="en-GB" sz="1600" dirty="0" smtClean="0"/>
              <a:t> </a:t>
            </a:r>
            <a:r>
              <a:rPr lang="en-GB" sz="1600" dirty="0" err="1" smtClean="0"/>
              <a:t>za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výsledek</a:t>
            </a:r>
            <a:r>
              <a:rPr lang="en-GB" sz="1600" dirty="0" smtClean="0"/>
              <a:t> </a:t>
            </a:r>
            <a:r>
              <a:rPr lang="en-GB" sz="1600" dirty="0" err="1" smtClean="0"/>
              <a:t>druhově</a:t>
            </a:r>
            <a:r>
              <a:rPr lang="en-GB" sz="1600" dirty="0" smtClean="0"/>
              <a:t> </a:t>
            </a:r>
            <a:r>
              <a:rPr lang="en-GB" sz="1600" dirty="0" err="1" smtClean="0"/>
              <a:t>bohaté</a:t>
            </a:r>
            <a:r>
              <a:rPr lang="cs-CZ" sz="1600" dirty="0"/>
              <a:t> </a:t>
            </a:r>
            <a:r>
              <a:rPr lang="en-GB" sz="1600" dirty="0" err="1" smtClean="0"/>
              <a:t>asociace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</a:t>
            </a:r>
            <a:r>
              <a:rPr lang="en-GB" sz="1600" dirty="0" err="1" smtClean="0"/>
              <a:t>půdy</a:t>
            </a:r>
            <a:r>
              <a:rPr lang="en-GB" sz="1600" dirty="0" smtClean="0"/>
              <a:t>; </a:t>
            </a:r>
            <a:r>
              <a:rPr lang="en-GB" sz="1600" dirty="0" err="1" smtClean="0"/>
              <a:t>naopak</a:t>
            </a:r>
            <a:r>
              <a:rPr lang="en-GB" sz="1600" dirty="0" smtClean="0"/>
              <a:t> </a:t>
            </a:r>
            <a:r>
              <a:rPr lang="en-GB" sz="1600" dirty="0" err="1" smtClean="0"/>
              <a:t>stres</a:t>
            </a:r>
            <a:r>
              <a:rPr lang="en-GB" sz="1600" dirty="0" smtClean="0"/>
              <a:t>, </a:t>
            </a:r>
            <a:r>
              <a:rPr lang="en-GB" sz="1600" dirty="0" err="1" smtClean="0"/>
              <a:t>narušení</a:t>
            </a:r>
            <a:r>
              <a:rPr lang="en-GB" sz="1600" dirty="0" smtClean="0"/>
              <a:t> – </a:t>
            </a:r>
            <a:r>
              <a:rPr lang="en-GB" sz="1600" dirty="0" err="1" smtClean="0"/>
              <a:t>infikovaná</a:t>
            </a:r>
            <a:r>
              <a:rPr lang="cs-CZ" sz="1600" dirty="0"/>
              <a:t> </a:t>
            </a:r>
            <a:r>
              <a:rPr lang="en-GB" sz="1600" dirty="0" err="1" smtClean="0"/>
              <a:t>rostlinná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živočišná</a:t>
            </a:r>
            <a:r>
              <a:rPr lang="en-GB" sz="1600" dirty="0" smtClean="0"/>
              <a:t> </a:t>
            </a:r>
            <a:r>
              <a:rPr lang="en-GB" sz="1600" dirty="0" err="1" smtClean="0"/>
              <a:t>tkáň</a:t>
            </a:r>
            <a:r>
              <a:rPr lang="en-GB" sz="1600" dirty="0" smtClean="0"/>
              <a:t> – </a:t>
            </a:r>
            <a:r>
              <a:rPr lang="en-GB" sz="1600" dirty="0" err="1" smtClean="0"/>
              <a:t>výrazné</a:t>
            </a:r>
            <a:r>
              <a:rPr lang="en-GB" sz="1600" dirty="0" smtClean="0"/>
              <a:t> </a:t>
            </a:r>
            <a:r>
              <a:rPr lang="en-GB" sz="1600" dirty="0" err="1" smtClean="0"/>
              <a:t>snížení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49080"/>
            <a:ext cx="481227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1449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1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sz="2700" dirty="0" err="1" smtClean="0"/>
              <a:t>Mikrobiální</a:t>
            </a:r>
            <a:r>
              <a:rPr lang="en-GB" sz="2700" dirty="0" smtClean="0"/>
              <a:t> </a:t>
            </a:r>
            <a:r>
              <a:rPr lang="en-GB" sz="2700" dirty="0" err="1" smtClean="0"/>
              <a:t>společenstva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Různé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daném</a:t>
            </a:r>
            <a:r>
              <a:rPr lang="en-GB" sz="1600" dirty="0" smtClean="0"/>
              <a:t> </a:t>
            </a:r>
            <a:r>
              <a:rPr lang="en-GB" sz="1600" dirty="0" err="1" smtClean="0"/>
              <a:t>stanovišti</a:t>
            </a:r>
            <a:endParaRPr lang="en-GB" sz="1600" dirty="0" smtClean="0"/>
          </a:p>
          <a:p>
            <a:r>
              <a:rPr lang="en-GB" sz="1600" dirty="0" err="1" smtClean="0"/>
              <a:t>Autochtonní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přirozený</a:t>
            </a:r>
            <a:r>
              <a:rPr lang="en-GB" sz="1600" dirty="0" smtClean="0"/>
              <a:t>, </a:t>
            </a:r>
            <a:r>
              <a:rPr lang="en-GB" sz="1600" dirty="0" err="1" smtClean="0"/>
              <a:t>osidluje</a:t>
            </a:r>
            <a:r>
              <a:rPr lang="en-GB" sz="1600" dirty="0" smtClean="0"/>
              <a:t> </a:t>
            </a:r>
            <a:r>
              <a:rPr lang="en-GB" sz="1600" dirty="0" err="1" smtClean="0"/>
              <a:t>stanoviště</a:t>
            </a:r>
            <a:r>
              <a:rPr lang="en-GB" sz="1600" dirty="0" smtClean="0"/>
              <a:t> od </a:t>
            </a:r>
            <a:r>
              <a:rPr lang="en-GB" sz="1600" dirty="0" err="1" smtClean="0"/>
              <a:t>počátku</a:t>
            </a:r>
            <a:r>
              <a:rPr lang="en-GB" sz="1600" dirty="0" smtClean="0"/>
              <a:t>, </a:t>
            </a:r>
            <a:r>
              <a:rPr lang="en-GB" sz="1600" dirty="0" err="1" smtClean="0"/>
              <a:t>podílí</a:t>
            </a:r>
            <a:r>
              <a:rPr lang="en-GB" sz="1600" dirty="0" smtClean="0"/>
              <a:t> se</a:t>
            </a:r>
            <a:r>
              <a:rPr lang="cs-CZ" sz="1600" dirty="0" smtClean="0"/>
              <a:t> </a:t>
            </a:r>
            <a:r>
              <a:rPr lang="en-GB" sz="1600" dirty="0" err="1" smtClean="0"/>
              <a:t>rozhodující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měrou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výsledném</a:t>
            </a:r>
            <a:r>
              <a:rPr lang="en-GB" sz="1600" dirty="0" smtClean="0"/>
              <a:t> </a:t>
            </a:r>
            <a:r>
              <a:rPr lang="en-GB" sz="1600" dirty="0" err="1" smtClean="0"/>
              <a:t>metabolismu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Allochtonní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méně</a:t>
            </a:r>
            <a:r>
              <a:rPr lang="en-GB" sz="1600" dirty="0" smtClean="0"/>
              <a:t> </a:t>
            </a:r>
            <a:r>
              <a:rPr lang="en-GB" sz="1600" dirty="0" err="1" smtClean="0"/>
              <a:t>časté</a:t>
            </a:r>
            <a:r>
              <a:rPr lang="en-GB" sz="1600" dirty="0" smtClean="0"/>
              <a:t>, </a:t>
            </a:r>
            <a:r>
              <a:rPr lang="en-GB" sz="1600" dirty="0" err="1" smtClean="0"/>
              <a:t>nepodílí</a:t>
            </a:r>
            <a:r>
              <a:rPr lang="en-GB" sz="1600" dirty="0" smtClean="0"/>
              <a:t> se </a:t>
            </a:r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měrou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endParaRPr lang="en-GB" sz="1600" dirty="0" smtClean="0"/>
          </a:p>
          <a:p>
            <a:r>
              <a:rPr lang="en-GB" sz="1600" dirty="0" err="1" smtClean="0"/>
              <a:t>metabolismu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(</a:t>
            </a:r>
            <a:r>
              <a:rPr lang="en-GB" sz="1600" dirty="0" err="1" smtClean="0"/>
              <a:t>cizorodé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,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v </a:t>
            </a:r>
            <a:r>
              <a:rPr lang="en-GB" sz="1600" dirty="0" err="1" smtClean="0"/>
              <a:t>klidovém</a:t>
            </a:r>
            <a:endParaRPr lang="en-GB" sz="1600" dirty="0" smtClean="0"/>
          </a:p>
          <a:p>
            <a:r>
              <a:rPr lang="en-GB" sz="1600" dirty="0" err="1" smtClean="0"/>
              <a:t>stádiu</a:t>
            </a:r>
            <a:r>
              <a:rPr lang="en-GB" sz="1600" dirty="0" smtClean="0"/>
              <a:t>) – </a:t>
            </a:r>
            <a:r>
              <a:rPr lang="en-GB" sz="1600" dirty="0" err="1" smtClean="0"/>
              <a:t>časově</a:t>
            </a:r>
            <a:r>
              <a:rPr lang="en-GB" sz="1600" dirty="0" smtClean="0"/>
              <a:t> </a:t>
            </a:r>
            <a:r>
              <a:rPr lang="en-GB" sz="1600" dirty="0" err="1" smtClean="0"/>
              <a:t>limitován</a:t>
            </a:r>
            <a:r>
              <a:rPr lang="en-GB" sz="1600" dirty="0" smtClean="0"/>
              <a:t> (</a:t>
            </a:r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r>
              <a:rPr lang="en-GB" sz="1600" dirty="0" smtClean="0"/>
              <a:t> </a:t>
            </a:r>
            <a:r>
              <a:rPr lang="en-GB" sz="1600" dirty="0" err="1" smtClean="0"/>
              <a:t>vnějšího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</a:t>
            </a:r>
          </a:p>
          <a:p>
            <a:r>
              <a:rPr lang="en-GB" sz="1600" dirty="0" err="1" smtClean="0"/>
              <a:t>živiny</a:t>
            </a:r>
            <a:r>
              <a:rPr lang="en-GB" sz="1600" dirty="0" smtClean="0"/>
              <a:t> – </a:t>
            </a:r>
            <a:r>
              <a:rPr lang="en-GB" sz="1600" dirty="0" err="1" smtClean="0"/>
              <a:t>množství</a:t>
            </a:r>
            <a:r>
              <a:rPr lang="en-GB" sz="1600" dirty="0" smtClean="0"/>
              <a:t> a </a:t>
            </a:r>
            <a:r>
              <a:rPr lang="en-GB" sz="1600" dirty="0" err="1" smtClean="0"/>
              <a:t>druh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biologickém</a:t>
            </a:r>
            <a:r>
              <a:rPr lang="en-GB" sz="1600" dirty="0" smtClean="0"/>
              <a:t> </a:t>
            </a:r>
            <a:r>
              <a:rPr lang="en-GB" sz="1600" dirty="0" err="1" smtClean="0"/>
              <a:t>tlaku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omezené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určitý</a:t>
            </a:r>
            <a:r>
              <a:rPr lang="en-GB" sz="1600" dirty="0" smtClean="0"/>
              <a:t> </a:t>
            </a:r>
            <a:r>
              <a:rPr lang="en-GB" sz="1600" dirty="0" err="1" smtClean="0"/>
              <a:t>typ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obligátní</a:t>
            </a:r>
            <a:r>
              <a:rPr lang="en-GB" sz="1600" dirty="0" smtClean="0"/>
              <a:t> </a:t>
            </a:r>
            <a:r>
              <a:rPr lang="en-GB" sz="1600" dirty="0" err="1" smtClean="0"/>
              <a:t>parazitické</a:t>
            </a:r>
            <a:r>
              <a:rPr lang="cs-CZ" sz="1600" dirty="0"/>
              <a:t>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, protozoa </a:t>
            </a:r>
            <a:r>
              <a:rPr lang="en-GB" sz="1600" dirty="0" err="1" smtClean="0"/>
              <a:t>vyskytující</a:t>
            </a:r>
            <a:r>
              <a:rPr lang="en-GB" sz="1600" dirty="0" smtClean="0"/>
              <a:t> se </a:t>
            </a:r>
            <a:r>
              <a:rPr lang="en-GB" sz="1600" dirty="0" err="1" smtClean="0"/>
              <a:t>jen</a:t>
            </a:r>
            <a:r>
              <a:rPr lang="en-GB" sz="1600" dirty="0" smtClean="0"/>
              <a:t> u </a:t>
            </a:r>
            <a:r>
              <a:rPr lang="en-GB" sz="1600" dirty="0" err="1" smtClean="0"/>
              <a:t>člověka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živočichů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patogeni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, </a:t>
            </a:r>
            <a:r>
              <a:rPr lang="en-GB" sz="1600" dirty="0" err="1" smtClean="0"/>
              <a:t>mořské</a:t>
            </a:r>
            <a:r>
              <a:rPr lang="en-GB" sz="1600" dirty="0" smtClean="0"/>
              <a:t> </a:t>
            </a:r>
            <a:r>
              <a:rPr lang="en-GB" sz="1600" dirty="0" err="1" smtClean="0"/>
              <a:t>řasy</a:t>
            </a:r>
            <a:r>
              <a:rPr lang="en-GB" sz="1600" dirty="0" smtClean="0"/>
              <a:t> )</a:t>
            </a:r>
          </a:p>
          <a:p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dobře</a:t>
            </a:r>
            <a:r>
              <a:rPr lang="en-GB" sz="1600" dirty="0" smtClean="0"/>
              <a:t> </a:t>
            </a:r>
            <a:r>
              <a:rPr lang="en-GB" sz="1600" dirty="0" err="1" smtClean="0"/>
              <a:t>rostou</a:t>
            </a:r>
            <a:r>
              <a:rPr lang="en-GB" sz="1600" dirty="0" smtClean="0"/>
              <a:t> v </a:t>
            </a:r>
            <a:r>
              <a:rPr lang="en-GB" sz="1600" dirty="0" err="1" smtClean="0"/>
              <a:t>určitém</a:t>
            </a:r>
            <a:r>
              <a:rPr lang="en-GB" sz="1600" dirty="0" smtClean="0"/>
              <a:t> </a:t>
            </a:r>
            <a:r>
              <a:rPr lang="en-GB" sz="1600" dirty="0" err="1" smtClean="0"/>
              <a:t>ekosystému</a:t>
            </a:r>
            <a:r>
              <a:rPr lang="en-GB" sz="1600" dirty="0" smtClean="0"/>
              <a:t>, v </a:t>
            </a:r>
            <a:r>
              <a:rPr lang="en-GB" sz="1600" dirty="0" err="1" smtClean="0"/>
              <a:t>jiném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jen</a:t>
            </a:r>
            <a:r>
              <a:rPr lang="en-GB" sz="1600" dirty="0" smtClean="0"/>
              <a:t> </a:t>
            </a:r>
            <a:r>
              <a:rPr lang="en-GB" sz="1600" dirty="0" err="1" smtClean="0"/>
              <a:t>okrajové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další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a </a:t>
            </a:r>
            <a:r>
              <a:rPr lang="en-GB" sz="1600" dirty="0" err="1" smtClean="0"/>
              <a:t>množit</a:t>
            </a:r>
            <a:r>
              <a:rPr lang="en-GB" sz="1600" dirty="0" smtClean="0"/>
              <a:t> se v </a:t>
            </a:r>
            <a:r>
              <a:rPr lang="en-GB" sz="1600" dirty="0" err="1" smtClean="0"/>
              <a:t>nejrůznějších</a:t>
            </a:r>
            <a:r>
              <a:rPr lang="en-GB" sz="1600" dirty="0" smtClean="0"/>
              <a:t> </a:t>
            </a:r>
            <a:r>
              <a:rPr lang="en-GB" sz="1600" dirty="0" err="1" smtClean="0"/>
              <a:t>podmínkách</a:t>
            </a:r>
            <a:endParaRPr lang="cs-CZ" sz="1600" dirty="0"/>
          </a:p>
          <a:p>
            <a:endParaRPr lang="en-GB" sz="1600" dirty="0" smtClean="0"/>
          </a:p>
          <a:p>
            <a:r>
              <a:rPr lang="en-GB" sz="1600" dirty="0" err="1" smtClean="0"/>
              <a:t>Tentýž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v </a:t>
            </a:r>
            <a:r>
              <a:rPr lang="en-GB" sz="1600" dirty="0" err="1" smtClean="0"/>
              <a:t>jednom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autochtonní</a:t>
            </a:r>
            <a:r>
              <a:rPr lang="en-GB" sz="1600" dirty="0" smtClean="0"/>
              <a:t>, v </a:t>
            </a:r>
            <a:r>
              <a:rPr lang="en-GB" sz="1600" dirty="0" err="1" smtClean="0"/>
              <a:t>jiném</a:t>
            </a:r>
            <a:r>
              <a:rPr lang="en-GB" sz="1600" dirty="0" smtClean="0"/>
              <a:t> </a:t>
            </a:r>
            <a:r>
              <a:rPr lang="en-GB" sz="1600" dirty="0" err="1" smtClean="0"/>
              <a:t>alochtonní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63938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Stabilita</a:t>
            </a:r>
            <a:r>
              <a:rPr lang="en-GB" sz="1600" dirty="0" smtClean="0"/>
              <a:t> je </a:t>
            </a:r>
            <a:r>
              <a:rPr lang="en-GB" sz="1600" dirty="0" err="1" smtClean="0"/>
              <a:t>spojována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, ale </a:t>
            </a:r>
            <a:r>
              <a:rPr lang="en-GB" sz="1600" dirty="0" err="1" smtClean="0"/>
              <a:t>neexistuje</a:t>
            </a:r>
            <a:r>
              <a:rPr lang="cs-CZ" sz="1600" dirty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přímá</a:t>
            </a:r>
            <a:r>
              <a:rPr lang="en-GB" sz="1600" dirty="0" smtClean="0"/>
              <a:t> </a:t>
            </a:r>
            <a:r>
              <a:rPr lang="en-GB" sz="1600" dirty="0" err="1" smtClean="0"/>
              <a:t>příčinná</a:t>
            </a:r>
            <a:r>
              <a:rPr lang="en-GB" sz="1600" dirty="0" smtClean="0"/>
              <a:t> </a:t>
            </a:r>
            <a:r>
              <a:rPr lang="en-GB" sz="1600" dirty="0" err="1" smtClean="0"/>
              <a:t>souvislost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stabilitou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</a:t>
            </a:r>
            <a:r>
              <a:rPr lang="en-GB" sz="1600" dirty="0" err="1" smtClean="0"/>
              <a:t>neexistuje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nejdůležitější</a:t>
            </a:r>
            <a:r>
              <a:rPr lang="cs-CZ" sz="1600" dirty="0"/>
              <a:t> </a:t>
            </a:r>
            <a:r>
              <a:rPr lang="en-GB" sz="1600" dirty="0" smtClean="0"/>
              <a:t>populace –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když</a:t>
            </a:r>
            <a:r>
              <a:rPr lang="en-GB" sz="1600" dirty="0" smtClean="0"/>
              <a:t> je </a:t>
            </a:r>
            <a:r>
              <a:rPr lang="en-GB" sz="1600" dirty="0" err="1" smtClean="0"/>
              <a:t>jedna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eliminována</a:t>
            </a:r>
            <a:r>
              <a:rPr lang="en-GB" sz="1600" dirty="0" smtClean="0"/>
              <a:t>, </a:t>
            </a:r>
            <a:r>
              <a:rPr lang="en-GB" sz="1600" dirty="0" err="1" smtClean="0"/>
              <a:t>komunita</a:t>
            </a:r>
            <a:r>
              <a:rPr lang="cs-CZ" sz="1600" dirty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nezhroutí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Není</a:t>
            </a:r>
            <a:r>
              <a:rPr lang="en-GB" sz="1600" dirty="0" smtClean="0"/>
              <a:t> ale </a:t>
            </a:r>
            <a:r>
              <a:rPr lang="en-GB" sz="1600" dirty="0" err="1" smtClean="0"/>
              <a:t>jasné</a:t>
            </a:r>
            <a:r>
              <a:rPr lang="en-GB" sz="1600" dirty="0" smtClean="0"/>
              <a:t>, </a:t>
            </a:r>
            <a:r>
              <a:rPr lang="en-GB" sz="1600" dirty="0" err="1" smtClean="0"/>
              <a:t>jaká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je </a:t>
            </a:r>
            <a:r>
              <a:rPr lang="en-GB" sz="1600" dirty="0" err="1" smtClean="0"/>
              <a:t>nutná</a:t>
            </a:r>
            <a:r>
              <a:rPr lang="en-GB" sz="1600" dirty="0" smtClean="0"/>
              <a:t> k </a:t>
            </a:r>
            <a:r>
              <a:rPr lang="en-GB" sz="1600" dirty="0" err="1" smtClean="0"/>
              <a:t>udržení</a:t>
            </a:r>
            <a:r>
              <a:rPr lang="cs-CZ" sz="1600" dirty="0"/>
              <a:t> </a:t>
            </a:r>
            <a:r>
              <a:rPr lang="en-GB" sz="1600" dirty="0" smtClean="0"/>
              <a:t>stability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I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vysokou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schopné</a:t>
            </a:r>
            <a:r>
              <a:rPr lang="en-GB" sz="1600" dirty="0" smtClean="0"/>
              <a:t> </a:t>
            </a:r>
            <a:r>
              <a:rPr lang="en-GB" sz="1600" dirty="0" err="1" smtClean="0"/>
              <a:t>snášet</a:t>
            </a:r>
            <a:r>
              <a:rPr lang="cs-CZ" sz="1600" dirty="0"/>
              <a:t> </a:t>
            </a:r>
            <a:r>
              <a:rPr lang="en-GB" sz="1600" dirty="0" err="1" smtClean="0"/>
              <a:t>obzvlášť</a:t>
            </a:r>
            <a:r>
              <a:rPr lang="en-GB" sz="1600" dirty="0" smtClean="0"/>
              <a:t> </a:t>
            </a:r>
            <a:r>
              <a:rPr lang="en-GB" sz="1600" dirty="0" err="1" smtClean="0"/>
              <a:t>silné</a:t>
            </a:r>
            <a:r>
              <a:rPr lang="en-GB" sz="1600" dirty="0" smtClean="0"/>
              <a:t> a </a:t>
            </a:r>
            <a:r>
              <a:rPr lang="en-GB" sz="1600" dirty="0" err="1" smtClean="0"/>
              <a:t>neustálé</a:t>
            </a:r>
            <a:r>
              <a:rPr lang="en-GB" sz="1600" dirty="0" smtClean="0"/>
              <a:t> </a:t>
            </a:r>
            <a:r>
              <a:rPr lang="en-GB" sz="1600" dirty="0" err="1" smtClean="0"/>
              <a:t>narušování</a:t>
            </a:r>
            <a:r>
              <a:rPr lang="cs-CZ" sz="1600" dirty="0"/>
              <a:t> </a:t>
            </a:r>
            <a:r>
              <a:rPr lang="en-GB" sz="1600" dirty="0" smtClean="0"/>
              <a:t>-</a:t>
            </a:r>
            <a:r>
              <a:rPr lang="en-GB" sz="1600" dirty="0" err="1" smtClean="0"/>
              <a:t>různorodá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aktivovaných</a:t>
            </a:r>
            <a:r>
              <a:rPr lang="en-GB" sz="1600" dirty="0" smtClean="0"/>
              <a:t> </a:t>
            </a:r>
            <a:r>
              <a:rPr lang="en-GB" sz="1600" dirty="0" err="1" smtClean="0"/>
              <a:t>kalů</a:t>
            </a:r>
            <a:endParaRPr lang="cs-CZ" sz="1600" dirty="0" smtClean="0"/>
          </a:p>
          <a:p>
            <a:endParaRPr lang="en-GB" sz="1600" dirty="0" smtClean="0"/>
          </a:p>
          <a:p>
            <a:pPr>
              <a:buFontTx/>
              <a:buChar char="-"/>
            </a:pPr>
            <a:r>
              <a:rPr lang="en-GB" sz="1600" dirty="0" err="1" smtClean="0"/>
              <a:t>toleruje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přítok</a:t>
            </a:r>
            <a:r>
              <a:rPr lang="en-GB" sz="1600" dirty="0" smtClean="0"/>
              <a:t> </a:t>
            </a:r>
            <a:r>
              <a:rPr lang="en-GB" sz="1600" dirty="0" err="1" smtClean="0"/>
              <a:t>mnoha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chemikálií</a:t>
            </a:r>
            <a:r>
              <a:rPr lang="cs-CZ" sz="1600" dirty="0"/>
              <a:t> </a:t>
            </a:r>
            <a:r>
              <a:rPr lang="en-GB" sz="1600" dirty="0" smtClean="0"/>
              <a:t>v </a:t>
            </a:r>
            <a:r>
              <a:rPr lang="en-GB" sz="1600" dirty="0" err="1" smtClean="0"/>
              <a:t>nízké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endParaRPr lang="cs-CZ" sz="1600" dirty="0" smtClean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r>
              <a:rPr lang="en-GB" sz="1600" dirty="0" err="1" smtClean="0"/>
              <a:t>vysoký</a:t>
            </a:r>
            <a:r>
              <a:rPr lang="en-GB" sz="1600" dirty="0" smtClean="0"/>
              <a:t> </a:t>
            </a:r>
            <a:r>
              <a:rPr lang="en-GB" sz="1600" dirty="0" err="1" smtClean="0"/>
              <a:t>přívod</a:t>
            </a:r>
            <a:r>
              <a:rPr lang="en-GB" sz="1600" dirty="0" smtClean="0"/>
              <a:t> </a:t>
            </a:r>
            <a:r>
              <a:rPr lang="en-GB" sz="1600" dirty="0" err="1" smtClean="0"/>
              <a:t>nějaké</a:t>
            </a:r>
            <a:r>
              <a:rPr lang="en-GB" sz="1600" dirty="0" smtClean="0"/>
              <a:t> </a:t>
            </a:r>
            <a:r>
              <a:rPr lang="en-GB" sz="1600" dirty="0" err="1" smtClean="0"/>
              <a:t>toxické</a:t>
            </a:r>
            <a:r>
              <a:rPr lang="en-GB" sz="1600" dirty="0" smtClean="0"/>
              <a:t> substance </a:t>
            </a:r>
            <a:r>
              <a:rPr lang="en-GB" sz="1600" dirty="0" err="1" smtClean="0"/>
              <a:t>může</a:t>
            </a:r>
            <a:r>
              <a:rPr lang="cs-CZ" sz="1600" dirty="0" smtClean="0"/>
              <a:t> </a:t>
            </a:r>
            <a:r>
              <a:rPr lang="en-GB" sz="1600" dirty="0" err="1" smtClean="0"/>
              <a:t>způsobit</a:t>
            </a:r>
            <a:r>
              <a:rPr lang="en-GB" sz="1600" dirty="0" smtClean="0"/>
              <a:t> </a:t>
            </a:r>
            <a:r>
              <a:rPr lang="en-GB" sz="1600" dirty="0" err="1" smtClean="0"/>
              <a:t>kolaps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47" y="4293096"/>
            <a:ext cx="384042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077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6136" y="548680"/>
            <a:ext cx="3197721" cy="676875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Comparison of the </a:t>
            </a:r>
            <a:r>
              <a:rPr lang="en-US" i="1" dirty="0"/>
              <a:t>β</a:t>
            </a:r>
            <a:r>
              <a:rPr lang="en-US" dirty="0"/>
              <a:t>-diversity–stability relationship for two </a:t>
            </a:r>
            <a:r>
              <a:rPr lang="en-US" dirty="0" err="1"/>
              <a:t>metacommunities</a:t>
            </a:r>
            <a:r>
              <a:rPr lang="en-US" dirty="0"/>
              <a:t> with: (</a:t>
            </a:r>
            <a:r>
              <a:rPr lang="en-US" i="1" dirty="0"/>
              <a:t>a</a:t>
            </a:r>
            <a:r>
              <a:rPr lang="en-US" dirty="0"/>
              <a:t>) low spatial turnover (mean spatial Bray–Curtis dissimilarity </a:t>
            </a:r>
            <a:r>
              <a:rPr lang="en-US" i="1" dirty="0"/>
              <a:t>β</a:t>
            </a:r>
            <a:r>
              <a:rPr lang="en-US" baseline="-25000" dirty="0"/>
              <a:t>SBC</a:t>
            </a:r>
            <a:r>
              <a:rPr lang="en-US" dirty="0"/>
              <a:t> = 0.4), and (</a:t>
            </a:r>
            <a:r>
              <a:rPr lang="en-US" i="1" dirty="0"/>
              <a:t>b</a:t>
            </a:r>
            <a:r>
              <a:rPr lang="en-US" dirty="0"/>
              <a:t>) high spatial turnover (mean </a:t>
            </a:r>
            <a:r>
              <a:rPr lang="en-US" i="1" dirty="0"/>
              <a:t>β</a:t>
            </a:r>
            <a:r>
              <a:rPr lang="en-US" baseline="-25000" dirty="0"/>
              <a:t>SBC</a:t>
            </a:r>
            <a:r>
              <a:rPr lang="en-US" dirty="0"/>
              <a:t> = 0.6) and constant local (</a:t>
            </a:r>
            <a:r>
              <a:rPr lang="en-US" i="1" dirty="0"/>
              <a:t>α</a:t>
            </a:r>
            <a:r>
              <a:rPr lang="en-US" dirty="0"/>
              <a:t> = 3) and regional (</a:t>
            </a:r>
            <a:r>
              <a:rPr lang="en-US" i="1" dirty="0"/>
              <a:t>γ</a:t>
            </a:r>
            <a:r>
              <a:rPr lang="en-US" dirty="0"/>
              <a:t> = 5) species richness. Within each </a:t>
            </a:r>
            <a:r>
              <a:rPr lang="en-US" dirty="0" err="1"/>
              <a:t>metacommunity</a:t>
            </a:r>
            <a:r>
              <a:rPr lang="en-US" dirty="0"/>
              <a:t> (thick solid lines), four sub-</a:t>
            </a:r>
            <a:r>
              <a:rPr lang="en-US" dirty="0" err="1"/>
              <a:t>metacommunities</a:t>
            </a:r>
            <a:r>
              <a:rPr lang="en-US" dirty="0"/>
              <a:t> (dotted lines) are each composed of three species (</a:t>
            </a:r>
            <a:r>
              <a:rPr lang="en-US" dirty="0" err="1"/>
              <a:t>coloured</a:t>
            </a:r>
            <a:r>
              <a:rPr lang="en-US" dirty="0"/>
              <a:t> symbols). Assumptions underlying the generation of abundance time series are detailed in the electronic supplementary material. Total abundances were calculated at the sub-</a:t>
            </a:r>
            <a:r>
              <a:rPr lang="en-US" dirty="0" err="1"/>
              <a:t>metacommunity</a:t>
            </a:r>
            <a:r>
              <a:rPr lang="en-US" dirty="0"/>
              <a:t> and </a:t>
            </a:r>
            <a:r>
              <a:rPr lang="en-US" dirty="0" err="1"/>
              <a:t>metacommunity</a:t>
            </a:r>
            <a:r>
              <a:rPr lang="en-US" dirty="0"/>
              <a:t> levels over time, along with indices of temporal turnover (</a:t>
            </a:r>
            <a:r>
              <a:rPr lang="en-US" i="1" dirty="0"/>
              <a:t>β</a:t>
            </a:r>
            <a:r>
              <a:rPr lang="en-US" baseline="-25000" dirty="0"/>
              <a:t>TBC</a:t>
            </a:r>
            <a:r>
              <a:rPr lang="en-US" dirty="0"/>
              <a:t>, mean temporal Bray–Curtis dissimilarity) at the sub-</a:t>
            </a:r>
            <a:r>
              <a:rPr lang="en-US" dirty="0" err="1"/>
              <a:t>metacommunity</a:t>
            </a:r>
            <a:r>
              <a:rPr lang="en-US" dirty="0"/>
              <a:t> level, and temporal variance of total abundance (</a:t>
            </a:r>
            <a:r>
              <a:rPr lang="en-US" i="1" dirty="0"/>
              <a:t>σ</a:t>
            </a:r>
            <a:r>
              <a:rPr lang="en-US" dirty="0"/>
              <a:t>) and the mean–variance portfolio effect (portfolio; [</a:t>
            </a:r>
            <a:r>
              <a:rPr lang="en-US" b="1" dirty="0">
                <a:hlinkClick r:id="rId2"/>
              </a:rPr>
              <a:t>14</a:t>
            </a:r>
            <a:r>
              <a:rPr lang="en-US" dirty="0"/>
              <a:t>]; see the electronic supplementary material) at the </a:t>
            </a:r>
            <a:r>
              <a:rPr lang="en-US" dirty="0" err="1"/>
              <a:t>metacommunity</a:t>
            </a:r>
            <a:r>
              <a:rPr lang="en-US" dirty="0"/>
              <a:t> level.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5021535" cy="5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3330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3058" y="116632"/>
            <a:ext cx="9147058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Jak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</a:t>
            </a:r>
            <a:r>
              <a:rPr lang="en-GB" sz="1600" dirty="0" err="1" smtClean="0"/>
              <a:t>kolonizují</a:t>
            </a:r>
            <a:r>
              <a:rPr lang="en-GB" sz="1600" dirty="0" smtClean="0"/>
              <a:t> (invade) </a:t>
            </a:r>
            <a:r>
              <a:rPr lang="en-GB" sz="1600" dirty="0" err="1" smtClean="0"/>
              <a:t>prostor</a:t>
            </a:r>
            <a:r>
              <a:rPr lang="en-GB" sz="1600" dirty="0" smtClean="0"/>
              <a:t>, </a:t>
            </a:r>
            <a:r>
              <a:rPr lang="en-GB" sz="1600" dirty="0" err="1" smtClean="0"/>
              <a:t>rychlost</a:t>
            </a:r>
            <a:r>
              <a:rPr lang="en-GB" sz="1600" dirty="0" smtClean="0"/>
              <a:t> </a:t>
            </a:r>
            <a:r>
              <a:rPr lang="en-GB" sz="1600" dirty="0" err="1" smtClean="0"/>
              <a:t>zvyšování</a:t>
            </a:r>
            <a:r>
              <a:rPr lang="cs-CZ" sz="1600" dirty="0"/>
              <a:t> </a:t>
            </a:r>
            <a:r>
              <a:rPr lang="en-GB" sz="1600" dirty="0" err="1" smtClean="0"/>
              <a:t>druhového</a:t>
            </a:r>
            <a:r>
              <a:rPr lang="en-GB" sz="1600" dirty="0" smtClean="0"/>
              <a:t> </a:t>
            </a:r>
            <a:r>
              <a:rPr lang="en-GB" sz="1600" dirty="0" err="1" smtClean="0"/>
              <a:t>bohatství</a:t>
            </a:r>
            <a:r>
              <a:rPr lang="en-GB" sz="1600" dirty="0" smtClean="0"/>
              <a:t> </a:t>
            </a:r>
            <a:r>
              <a:rPr lang="en-GB" sz="1600" dirty="0" err="1" smtClean="0"/>
              <a:t>klesá</a:t>
            </a:r>
            <a:r>
              <a:rPr lang="en-GB" sz="1600" dirty="0" smtClean="0"/>
              <a:t>, ale </a:t>
            </a:r>
            <a:r>
              <a:rPr lang="en-GB" sz="1600" dirty="0" err="1" smtClean="0"/>
              <a:t>zvyšování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cs-CZ" sz="1600" dirty="0" smtClean="0"/>
              <a:t>zástupců </a:t>
            </a:r>
            <a:r>
              <a:rPr lang="en-GB" sz="1600" dirty="0" err="1" smtClean="0"/>
              <a:t>druhů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</a:t>
            </a:r>
            <a:r>
              <a:rPr lang="en-GB" sz="1600" dirty="0" err="1" smtClean="0"/>
              <a:t>nemusí</a:t>
            </a:r>
            <a:r>
              <a:rPr lang="en-GB" sz="1600" dirty="0" smtClean="0"/>
              <a:t> </a:t>
            </a:r>
            <a:r>
              <a:rPr lang="en-GB" sz="1600" dirty="0" err="1" smtClean="0"/>
              <a:t>změnit</a:t>
            </a:r>
            <a:r>
              <a:rPr lang="en-GB" sz="1600" dirty="0" smtClean="0"/>
              <a:t> </a:t>
            </a:r>
            <a:r>
              <a:rPr lang="en-GB" sz="1600" dirty="0" err="1" smtClean="0"/>
              <a:t>biomasu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Nakonec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dosáhne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stability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raných</a:t>
            </a:r>
            <a:r>
              <a:rPr lang="en-GB" sz="1600" dirty="0" smtClean="0"/>
              <a:t> </a:t>
            </a:r>
            <a:r>
              <a:rPr lang="en-GB" sz="1600" dirty="0" err="1" smtClean="0"/>
              <a:t>fází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r>
              <a:rPr lang="en-GB" sz="1600" dirty="0" err="1" smtClean="0"/>
              <a:t>má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err="1" smtClean="0"/>
              <a:t>tendenci</a:t>
            </a:r>
            <a:r>
              <a:rPr lang="en-GB" sz="1600" dirty="0" smtClean="0"/>
              <a:t> se </a:t>
            </a:r>
            <a:r>
              <a:rPr lang="en-GB" sz="1600" dirty="0" err="1" smtClean="0"/>
              <a:t>zvyšovat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Druhová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diverzita</a:t>
            </a:r>
            <a:r>
              <a:rPr lang="en-GB" sz="1600" dirty="0" smtClean="0"/>
              <a:t> </a:t>
            </a:r>
            <a:r>
              <a:rPr lang="en-GB" sz="1600" dirty="0" err="1" smtClean="0"/>
              <a:t>vrcholí</a:t>
            </a:r>
            <a:r>
              <a:rPr lang="en-GB" sz="1600" dirty="0" smtClean="0"/>
              <a:t> </a:t>
            </a:r>
            <a:r>
              <a:rPr lang="en-GB" sz="1600" dirty="0" err="1" smtClean="0"/>
              <a:t>během</a:t>
            </a:r>
            <a:r>
              <a:rPr lang="en-GB" sz="1600" dirty="0" smtClean="0"/>
              <a:t> </a:t>
            </a:r>
            <a:r>
              <a:rPr lang="en-GB" sz="1600" dirty="0" err="1" smtClean="0"/>
              <a:t>raných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středních</a:t>
            </a:r>
            <a:r>
              <a:rPr lang="cs-CZ" sz="1600" dirty="0"/>
              <a:t> </a:t>
            </a:r>
            <a:r>
              <a:rPr lang="en-GB" sz="1600" dirty="0" err="1" smtClean="0"/>
              <a:t>fází</a:t>
            </a:r>
            <a:r>
              <a:rPr lang="en-GB" sz="1600" dirty="0" smtClean="0"/>
              <a:t> </a:t>
            </a:r>
            <a:r>
              <a:rPr lang="en-GB" sz="1600" dirty="0" err="1" smtClean="0"/>
              <a:t>sukcese</a:t>
            </a:r>
            <a:r>
              <a:rPr lang="en-GB" sz="1600" dirty="0" smtClean="0"/>
              <a:t> a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se </a:t>
            </a:r>
            <a:r>
              <a:rPr lang="en-GB" sz="1600" dirty="0" err="1" smtClean="0"/>
              <a:t>nadměrně</a:t>
            </a:r>
            <a:r>
              <a:rPr lang="en-GB" sz="1600" dirty="0" smtClean="0"/>
              <a:t> </a:t>
            </a:r>
            <a:r>
              <a:rPr lang="en-GB" sz="1600" dirty="0" err="1" smtClean="0"/>
              <a:t>snížit</a:t>
            </a:r>
            <a:r>
              <a:rPr lang="en-GB" sz="1600" dirty="0" smtClean="0"/>
              <a:t> v </a:t>
            </a:r>
            <a:r>
              <a:rPr lang="en-GB" sz="1600" dirty="0" err="1" smtClean="0"/>
              <a:t>stabilní</a:t>
            </a:r>
            <a:r>
              <a:rPr lang="cs-CZ" sz="1600" dirty="0"/>
              <a:t> </a:t>
            </a:r>
            <a:r>
              <a:rPr lang="en-GB" sz="1600" dirty="0" err="1" smtClean="0"/>
              <a:t>klimaxové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komunitě</a:t>
            </a:r>
            <a:endParaRPr lang="en-GB" sz="1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84" y="3573016"/>
            <a:ext cx="49053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9594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0"/>
            <a:ext cx="7906072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Významnou</a:t>
            </a:r>
            <a:r>
              <a:rPr lang="en-GB" sz="1600" dirty="0" smtClean="0"/>
              <a:t> </a:t>
            </a:r>
            <a:r>
              <a:rPr lang="en-GB" sz="1600" dirty="0" err="1" smtClean="0"/>
              <a:t>otázkou</a:t>
            </a:r>
            <a:r>
              <a:rPr lang="en-GB" sz="1600" dirty="0" smtClean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vztah</a:t>
            </a:r>
            <a:r>
              <a:rPr lang="cs-CZ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diverzitou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stabilitou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Studie</a:t>
            </a:r>
            <a:r>
              <a:rPr lang="en-GB" sz="1600" dirty="0" smtClean="0"/>
              <a:t> </a:t>
            </a:r>
            <a:r>
              <a:rPr lang="en-GB" sz="1600" dirty="0" err="1" smtClean="0"/>
              <a:t>vlivu</a:t>
            </a:r>
            <a:r>
              <a:rPr lang="en-GB" sz="1600" dirty="0" smtClean="0"/>
              <a:t> </a:t>
            </a:r>
            <a:r>
              <a:rPr lang="en-GB" sz="1600" dirty="0" err="1" smtClean="0"/>
              <a:t>interakcí</a:t>
            </a:r>
            <a:r>
              <a:rPr lang="en-GB" sz="1600" dirty="0" smtClean="0"/>
              <a:t> </a:t>
            </a:r>
            <a:r>
              <a:rPr lang="en-GB" sz="1600" dirty="0" err="1" smtClean="0"/>
              <a:t>predátor-kořist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diverzitu</a:t>
            </a:r>
            <a:r>
              <a:rPr lang="en-GB" sz="1600" dirty="0" smtClean="0"/>
              <a:t> a </a:t>
            </a:r>
            <a:r>
              <a:rPr lang="en-GB" sz="1600" dirty="0" err="1" smtClean="0"/>
              <a:t>stabilitu</a:t>
            </a:r>
            <a:r>
              <a:rPr lang="cs-CZ" sz="1600" dirty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smtClean="0"/>
              <a:t>model - protozoa a </a:t>
            </a:r>
            <a:r>
              <a:rPr lang="en-GB" sz="1600" dirty="0" err="1" smtClean="0"/>
              <a:t>bakterie</a:t>
            </a:r>
            <a:r>
              <a:rPr lang="en-GB" sz="1600" dirty="0" smtClean="0"/>
              <a:t>: </a:t>
            </a:r>
            <a:r>
              <a:rPr lang="en-GB" sz="1600" dirty="0" err="1" smtClean="0"/>
              <a:t>stabilita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cs-CZ" sz="1600" dirty="0"/>
              <a:t> </a:t>
            </a:r>
            <a:r>
              <a:rPr lang="en-GB" sz="1600" dirty="0" err="1" smtClean="0"/>
              <a:t>predátorských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se </a:t>
            </a:r>
            <a:r>
              <a:rPr lang="en-GB" sz="1600" dirty="0" err="1" smtClean="0"/>
              <a:t>zvýšila</a:t>
            </a:r>
            <a:r>
              <a:rPr lang="en-GB" sz="1600" dirty="0" smtClean="0"/>
              <a:t> se </a:t>
            </a:r>
            <a:r>
              <a:rPr lang="en-GB" sz="1600" dirty="0" err="1" smtClean="0"/>
              <a:t>zvýšením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cs-CZ" sz="1600" dirty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úrovni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stabilita</a:t>
            </a:r>
            <a:r>
              <a:rPr lang="en-GB" sz="1600" dirty="0" smtClean="0"/>
              <a:t> populace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</a:t>
            </a:r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smtClean="0"/>
              <a:t>-</a:t>
            </a:r>
            <a:r>
              <a:rPr lang="en-GB" sz="1600" dirty="0" err="1" smtClean="0"/>
              <a:t>nejen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diverzitě</a:t>
            </a:r>
            <a:r>
              <a:rPr lang="en-GB" sz="1600" dirty="0" smtClean="0"/>
              <a:t> </a:t>
            </a:r>
            <a:r>
              <a:rPr lang="en-GB" sz="1600" dirty="0" err="1" smtClean="0"/>
              <a:t>přítomných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(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dvou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protozoi</a:t>
            </a:r>
            <a:r>
              <a:rPr lang="cs-CZ" sz="1600" dirty="0"/>
              <a:t> </a:t>
            </a:r>
            <a:r>
              <a:rPr lang="en-GB" sz="1600" dirty="0" err="1" smtClean="0"/>
              <a:t>byla</a:t>
            </a:r>
            <a:r>
              <a:rPr lang="en-GB" sz="1600" dirty="0" smtClean="0"/>
              <a:t> </a:t>
            </a:r>
            <a:r>
              <a:rPr lang="en-GB" sz="1600" dirty="0" err="1" smtClean="0"/>
              <a:t>stabilnější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než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komunita</a:t>
            </a:r>
            <a:r>
              <a:rPr lang="en-GB" sz="1600" dirty="0" smtClean="0"/>
              <a:t> </a:t>
            </a:r>
            <a:r>
              <a:rPr lang="en-GB" sz="1600" dirty="0" err="1" smtClean="0"/>
              <a:t>tří</a:t>
            </a:r>
            <a:r>
              <a:rPr lang="en-GB" sz="1600" dirty="0" smtClean="0"/>
              <a:t> </a:t>
            </a:r>
            <a:r>
              <a:rPr lang="en-GB" sz="1600" dirty="0" err="1" smtClean="0"/>
              <a:t>protozoí</a:t>
            </a:r>
            <a:r>
              <a:rPr lang="en-GB" sz="1600" dirty="0" smtClean="0"/>
              <a:t> – </a:t>
            </a:r>
            <a:r>
              <a:rPr lang="en-GB" sz="1600" dirty="0" err="1" smtClean="0"/>
              <a:t>interakce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nimi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r>
              <a:rPr lang="en-GB" sz="1600" dirty="0" smtClean="0"/>
              <a:t>- ale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vlastnostech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</a:t>
            </a:r>
            <a:r>
              <a:rPr lang="en-GB" sz="1600" dirty="0" err="1" smtClean="0"/>
              <a:t>sloužících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en-GB" sz="1600" dirty="0" smtClean="0"/>
              <a:t> </a:t>
            </a:r>
            <a:r>
              <a:rPr lang="en-GB" sz="1600" dirty="0" err="1" smtClean="0"/>
              <a:t>kořist</a:t>
            </a:r>
            <a:endParaRPr lang="en-GB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72" y="3789041"/>
            <a:ext cx="3753476" cy="273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44201"/>
            <a:ext cx="2558604" cy="328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642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Indexy</a:t>
            </a:r>
            <a:r>
              <a:rPr lang="en-GB" sz="2400" dirty="0"/>
              <a:t> </a:t>
            </a:r>
            <a:r>
              <a:rPr lang="en-GB" sz="2400" dirty="0" err="1"/>
              <a:t>diverzity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Autofit/>
          </a:bodyPr>
          <a:lstStyle/>
          <a:p>
            <a:r>
              <a:rPr lang="en-GB" sz="1600" dirty="0" err="1" smtClean="0"/>
              <a:t>Existuje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matematických</a:t>
            </a:r>
            <a:r>
              <a:rPr lang="en-GB" sz="1600" dirty="0" smtClean="0"/>
              <a:t> </a:t>
            </a:r>
            <a:r>
              <a:rPr lang="en-GB" sz="1600" dirty="0" err="1" smtClean="0"/>
              <a:t>ukazatelů</a:t>
            </a:r>
            <a:r>
              <a:rPr lang="en-GB" sz="1600" dirty="0" smtClean="0"/>
              <a:t> </a:t>
            </a:r>
            <a:r>
              <a:rPr lang="en-GB" sz="1600" dirty="0" err="1" smtClean="0"/>
              <a:t>popisujících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poměrné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 – ale </a:t>
            </a:r>
            <a:r>
              <a:rPr lang="en-GB" sz="1600" dirty="0" err="1" smtClean="0"/>
              <a:t>především</a:t>
            </a:r>
            <a:r>
              <a:rPr lang="en-GB" sz="1600" dirty="0" smtClean="0"/>
              <a:t> pro </a:t>
            </a:r>
            <a:r>
              <a:rPr lang="en-GB" sz="1600" dirty="0" err="1" smtClean="0"/>
              <a:t>makroekologii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problém</a:t>
            </a:r>
            <a:r>
              <a:rPr lang="en-GB" sz="1600" dirty="0" smtClean="0"/>
              <a:t>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v </a:t>
            </a:r>
            <a:r>
              <a:rPr lang="en-GB" sz="1600" dirty="0" err="1" smtClean="0"/>
              <a:t>mikrobiologii</a:t>
            </a:r>
            <a:r>
              <a:rPr lang="en-GB" sz="1600" dirty="0" smtClean="0"/>
              <a:t> (70-97%)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ekologové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používají</a:t>
            </a:r>
            <a:r>
              <a:rPr lang="en-GB" sz="1600" dirty="0" smtClean="0"/>
              <a:t> </a:t>
            </a:r>
            <a:r>
              <a:rPr lang="en-GB" sz="1600" dirty="0" err="1" smtClean="0"/>
              <a:t>numerickou</a:t>
            </a:r>
            <a:r>
              <a:rPr lang="en-GB" sz="1600" dirty="0" smtClean="0"/>
              <a:t> </a:t>
            </a:r>
            <a:r>
              <a:rPr lang="en-GB" sz="1600" dirty="0" err="1" smtClean="0"/>
              <a:t>taxonomii</a:t>
            </a:r>
            <a:endParaRPr lang="en-GB" sz="1600" dirty="0" smtClean="0"/>
          </a:p>
          <a:p>
            <a:pPr marL="0" indent="0">
              <a:buNone/>
            </a:pPr>
            <a:r>
              <a:rPr lang="cs-CZ" sz="1600" dirty="0" smtClean="0"/>
              <a:t>-    </a:t>
            </a:r>
            <a:r>
              <a:rPr lang="en-GB" sz="1600" dirty="0" smtClean="0"/>
              <a:t> </a:t>
            </a:r>
            <a:r>
              <a:rPr lang="en-GB" sz="1600" dirty="0" err="1" smtClean="0"/>
              <a:t>mnoho</a:t>
            </a:r>
            <a:r>
              <a:rPr lang="en-GB" sz="1600" dirty="0" smtClean="0"/>
              <a:t> </a:t>
            </a:r>
            <a:r>
              <a:rPr lang="en-GB" sz="1600" dirty="0" err="1" smtClean="0"/>
              <a:t>charakteristik</a:t>
            </a:r>
            <a:r>
              <a:rPr lang="en-GB" sz="1600" dirty="0" smtClean="0"/>
              <a:t> (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fenotypových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pPr marL="0" indent="0">
              <a:buNone/>
            </a:pPr>
            <a:r>
              <a:rPr lang="cs-CZ" sz="1600" dirty="0" smtClean="0"/>
              <a:t>-     </a:t>
            </a:r>
            <a:r>
              <a:rPr lang="en-GB" sz="1600" dirty="0" err="1" smtClean="0"/>
              <a:t>následuje</a:t>
            </a:r>
            <a:r>
              <a:rPr lang="en-GB" sz="1600" dirty="0" smtClean="0"/>
              <a:t> </a:t>
            </a:r>
            <a:r>
              <a:rPr lang="en-GB" sz="1600" dirty="0" err="1" smtClean="0"/>
              <a:t>klastrová</a:t>
            </a:r>
            <a:r>
              <a:rPr lang="en-GB" sz="1600" dirty="0" smtClean="0"/>
              <a:t> </a:t>
            </a:r>
            <a:r>
              <a:rPr lang="en-GB" sz="1600" dirty="0" err="1" smtClean="0"/>
              <a:t>analýza</a:t>
            </a:r>
            <a:r>
              <a:rPr lang="en-GB" sz="1600" dirty="0" smtClean="0"/>
              <a:t> – </a:t>
            </a:r>
            <a:r>
              <a:rPr lang="en-GB" sz="1600" dirty="0" err="1" smtClean="0"/>
              <a:t>určení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podobnosti</a:t>
            </a:r>
            <a:r>
              <a:rPr lang="cs-CZ" sz="1600" dirty="0"/>
              <a:t> </a:t>
            </a:r>
            <a:r>
              <a:rPr lang="en-GB" sz="1600" dirty="0" err="1" smtClean="0"/>
              <a:t>organismů</a:t>
            </a:r>
            <a:r>
              <a:rPr lang="en-GB" sz="1600" dirty="0" smtClean="0"/>
              <a:t> - </a:t>
            </a:r>
            <a:r>
              <a:rPr lang="en-GB" sz="1600" dirty="0" err="1" smtClean="0"/>
              <a:t>podobné</a:t>
            </a:r>
            <a:r>
              <a:rPr lang="en-GB" sz="1600" dirty="0" smtClean="0"/>
              <a:t> </a:t>
            </a:r>
            <a:r>
              <a:rPr lang="en-GB" sz="1600" dirty="0" err="1" smtClean="0"/>
              <a:t>organismy</a:t>
            </a:r>
            <a:r>
              <a:rPr lang="en-GB" sz="1600" dirty="0" smtClean="0"/>
              <a:t> = </a:t>
            </a:r>
            <a:r>
              <a:rPr lang="en-GB" sz="1600" dirty="0" err="1" smtClean="0"/>
              <a:t>stejný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endParaRPr lang="cs-CZ" sz="1600" dirty="0" smtClean="0"/>
          </a:p>
          <a:p>
            <a:pPr>
              <a:buFontTx/>
              <a:buChar char="-"/>
            </a:pPr>
            <a:endParaRPr lang="en-GB" sz="1600" dirty="0" smtClean="0"/>
          </a:p>
          <a:p>
            <a:r>
              <a:rPr lang="en-GB" sz="1600" dirty="0" err="1" smtClean="0"/>
              <a:t>Ukazatelé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</a:t>
            </a:r>
            <a:r>
              <a:rPr lang="en-GB" sz="1600" dirty="0" err="1" smtClean="0"/>
              <a:t>dávají</a:t>
            </a:r>
            <a:r>
              <a:rPr lang="en-GB" sz="1600" dirty="0" smtClean="0"/>
              <a:t> do </a:t>
            </a:r>
            <a:r>
              <a:rPr lang="en-GB" sz="1600" dirty="0" err="1" smtClean="0"/>
              <a:t>souvislosti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smtClean="0"/>
              <a:t>a </a:t>
            </a:r>
            <a:r>
              <a:rPr lang="en-GB" sz="1600" dirty="0" err="1" smtClean="0"/>
              <a:t>relativní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význam</a:t>
            </a:r>
            <a:r>
              <a:rPr lang="en-GB" sz="1600" dirty="0" smtClean="0"/>
              <a:t> </a:t>
            </a:r>
            <a:r>
              <a:rPr lang="en-GB" sz="1600" dirty="0" err="1" smtClean="0"/>
              <a:t>jednotlivých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(</a:t>
            </a:r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a</a:t>
            </a:r>
            <a:r>
              <a:rPr lang="cs-CZ" sz="1600" dirty="0" smtClean="0"/>
              <a:t> </a:t>
            </a:r>
            <a:r>
              <a:rPr lang="en-GB" sz="1600" dirty="0" err="1" smtClean="0"/>
              <a:t>vyrovnanost</a:t>
            </a:r>
            <a:r>
              <a:rPr lang="en-GB" sz="1600" dirty="0" smtClean="0"/>
              <a:t>/</a:t>
            </a:r>
            <a:r>
              <a:rPr lang="en-GB" sz="1600" dirty="0" err="1" smtClean="0"/>
              <a:t>vyváženost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Druhovou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</a:t>
            </a:r>
            <a:r>
              <a:rPr lang="en-GB" sz="1600" dirty="0" smtClean="0"/>
              <a:t> </a:t>
            </a:r>
            <a:r>
              <a:rPr lang="en-GB" sz="1600" dirty="0" err="1" smtClean="0"/>
              <a:t>lze</a:t>
            </a:r>
            <a:r>
              <a:rPr lang="en-GB" sz="1600" dirty="0" smtClean="0"/>
              <a:t> </a:t>
            </a:r>
            <a:r>
              <a:rPr lang="en-GB" sz="1600" dirty="0" err="1" smtClean="0"/>
              <a:t>vyjádřit</a:t>
            </a:r>
            <a:r>
              <a:rPr lang="en-GB" sz="1600" dirty="0" smtClean="0"/>
              <a:t> </a:t>
            </a:r>
            <a:r>
              <a:rPr lang="en-GB" sz="1600" dirty="0" err="1" smtClean="0"/>
              <a:t>jednoduchým</a:t>
            </a:r>
            <a:r>
              <a:rPr lang="en-GB" sz="1600" dirty="0" smtClean="0"/>
              <a:t> </a:t>
            </a:r>
            <a:r>
              <a:rPr lang="en-GB" sz="1600" dirty="0" err="1" smtClean="0"/>
              <a:t>poměrem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cs-CZ" sz="1600" dirty="0"/>
              <a:t> </a:t>
            </a:r>
            <a:r>
              <a:rPr lang="en-GB" sz="1600" dirty="0" err="1" smtClean="0"/>
              <a:t>celkovým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a </a:t>
            </a:r>
            <a:r>
              <a:rPr lang="en-GB" sz="1600" dirty="0" err="1" smtClean="0"/>
              <a:t>celkovým</a:t>
            </a:r>
            <a:r>
              <a:rPr lang="en-GB" sz="1600" dirty="0" smtClean="0"/>
              <a:t> </a:t>
            </a:r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individuí</a:t>
            </a:r>
            <a:endParaRPr lang="en-GB" sz="1600" dirty="0" smtClean="0"/>
          </a:p>
          <a:p>
            <a:r>
              <a:rPr lang="en-GB" sz="1600" dirty="0" err="1" smtClean="0"/>
              <a:t>Tento</a:t>
            </a:r>
            <a:r>
              <a:rPr lang="en-GB" sz="1600" dirty="0" smtClean="0"/>
              <a:t> </a:t>
            </a:r>
            <a:r>
              <a:rPr lang="en-GB" sz="1600" dirty="0" err="1" smtClean="0"/>
              <a:t>poměr</a:t>
            </a:r>
            <a:r>
              <a:rPr lang="en-GB" sz="1600" dirty="0" smtClean="0"/>
              <a:t> </a:t>
            </a:r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počet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v </a:t>
            </a:r>
            <a:r>
              <a:rPr lang="en-GB" sz="1600" dirty="0" err="1" smtClean="0"/>
              <a:t>komunitě</a:t>
            </a:r>
            <a:r>
              <a:rPr lang="en-GB" sz="1600" dirty="0" smtClean="0"/>
              <a:t>, ale ne </a:t>
            </a:r>
            <a:r>
              <a:rPr lang="en-GB" sz="1600" dirty="0" err="1" smtClean="0"/>
              <a:t>kolik</a:t>
            </a:r>
            <a:r>
              <a:rPr lang="cs-CZ" sz="1600" dirty="0"/>
              <a:t>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 </a:t>
            </a:r>
            <a:r>
              <a:rPr lang="en-GB" sz="1600" dirty="0" err="1" smtClean="0"/>
              <a:t>toho</a:t>
            </a:r>
            <a:r>
              <a:rPr lang="en-GB" sz="1600" dirty="0" smtClean="0"/>
              <a:t> </a:t>
            </a:r>
            <a:r>
              <a:rPr lang="en-GB" sz="1600" dirty="0" err="1" smtClean="0"/>
              <a:t>kterého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r>
              <a:rPr lang="en-GB" sz="1600" dirty="0" smtClean="0"/>
              <a:t> je </a:t>
            </a:r>
            <a:r>
              <a:rPr lang="en-GB" sz="1600" dirty="0" err="1" smtClean="0"/>
              <a:t>přítomno</a:t>
            </a:r>
            <a:endParaRPr lang="en-GB" sz="1600" dirty="0" smtClean="0"/>
          </a:p>
          <a:p>
            <a:r>
              <a:rPr lang="en-GB" sz="1600" dirty="0" err="1" smtClean="0"/>
              <a:t>Vyrovnanost</a:t>
            </a:r>
            <a:r>
              <a:rPr lang="en-GB" sz="1600" dirty="0" smtClean="0"/>
              <a:t> (e</a:t>
            </a:r>
            <a:r>
              <a:rPr lang="cs-CZ" sz="1600" dirty="0" err="1" smtClean="0"/>
              <a:t>kv</a:t>
            </a:r>
            <a:r>
              <a:rPr lang="en-GB" sz="1600" dirty="0" err="1" smtClean="0"/>
              <a:t>itabilit</a:t>
            </a:r>
            <a:r>
              <a:rPr lang="cs-CZ" sz="1600" dirty="0" smtClean="0"/>
              <a:t>a</a:t>
            </a:r>
            <a:r>
              <a:rPr lang="en-GB" sz="1600" dirty="0" smtClean="0"/>
              <a:t>) </a:t>
            </a:r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proporci</a:t>
            </a:r>
            <a:r>
              <a:rPr lang="en-GB" sz="1600" dirty="0" smtClean="0"/>
              <a:t> </a:t>
            </a:r>
            <a:r>
              <a:rPr lang="en-GB" sz="1600" dirty="0" err="1" smtClean="0"/>
              <a:t>jedinců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cs-CZ" sz="1600" dirty="0"/>
              <a:t> </a:t>
            </a:r>
            <a:r>
              <a:rPr lang="cs-CZ" sz="1600" dirty="0" smtClean="0"/>
              <a:t>-</a:t>
            </a:r>
            <a:r>
              <a:rPr lang="en-GB" sz="1600" dirty="0" smtClean="0"/>
              <a:t> je </a:t>
            </a:r>
            <a:r>
              <a:rPr lang="en-GB" sz="1600" dirty="0" err="1" smtClean="0"/>
              <a:t>indikátorem</a:t>
            </a:r>
            <a:r>
              <a:rPr lang="en-GB" sz="1600" dirty="0" smtClean="0"/>
              <a:t>, </a:t>
            </a:r>
            <a:r>
              <a:rPr lang="en-GB" sz="1600" dirty="0" err="1" smtClean="0"/>
              <a:t>zda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en-GB" sz="1600" dirty="0" smtClean="0"/>
              <a:t> populace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10860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04664"/>
            <a:ext cx="896448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Shanon</a:t>
            </a:r>
            <a:r>
              <a:rPr lang="en-GB" sz="1600" b="1" dirty="0"/>
              <a:t>-Weaver index</a:t>
            </a:r>
            <a:r>
              <a:rPr lang="en-GB" sz="1600" dirty="0"/>
              <a:t> </a:t>
            </a:r>
          </a:p>
          <a:p>
            <a:r>
              <a:rPr lang="en-GB" sz="1600" dirty="0" smtClean="0"/>
              <a:t>je </a:t>
            </a:r>
            <a:r>
              <a:rPr lang="en-GB" sz="1600" dirty="0" err="1" smtClean="0"/>
              <a:t>citlivý</a:t>
            </a:r>
            <a:r>
              <a:rPr lang="en-GB" sz="1600" dirty="0" smtClean="0"/>
              <a:t> k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bohatosti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cs-CZ" sz="1600" dirty="0"/>
              <a:t> </a:t>
            </a:r>
            <a:r>
              <a:rPr lang="en-GB" sz="1600" dirty="0" err="1" smtClean="0"/>
              <a:t>relativní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hojnosti</a:t>
            </a:r>
            <a:endParaRPr lang="en-GB" sz="1600" dirty="0" smtClean="0"/>
          </a:p>
          <a:p>
            <a:r>
              <a:rPr lang="en-GB" sz="1600" dirty="0" smtClean="0"/>
              <a:t>Ale </a:t>
            </a:r>
            <a:r>
              <a:rPr lang="en-GB" sz="1600" dirty="0" err="1" smtClean="0"/>
              <a:t>pozor</a:t>
            </a:r>
            <a:r>
              <a:rPr lang="en-GB" sz="1600" dirty="0" smtClean="0"/>
              <a:t> </a:t>
            </a:r>
            <a:r>
              <a:rPr lang="en-GB" sz="1600" dirty="0" err="1" smtClean="0"/>
              <a:t>při</a:t>
            </a:r>
            <a:r>
              <a:rPr lang="en-GB" sz="1600" dirty="0" smtClean="0"/>
              <a:t> </a:t>
            </a:r>
            <a:r>
              <a:rPr lang="en-GB" sz="1600" dirty="0" err="1" smtClean="0"/>
              <a:t>interpretaci</a:t>
            </a:r>
            <a:r>
              <a:rPr lang="en-GB" sz="1600" dirty="0" smtClean="0"/>
              <a:t> </a:t>
            </a:r>
            <a:r>
              <a:rPr lang="en-GB" sz="1600" dirty="0" err="1" smtClean="0"/>
              <a:t>výsledků</a:t>
            </a:r>
            <a:r>
              <a:rPr lang="en-GB" sz="1600" dirty="0" smtClean="0"/>
              <a:t> – je </a:t>
            </a:r>
            <a:r>
              <a:rPr lang="en-GB" sz="1600" dirty="0" err="1" smtClean="0"/>
              <a:t>citlivý</a:t>
            </a:r>
            <a:r>
              <a:rPr lang="en-GB" sz="1600" dirty="0" smtClean="0"/>
              <a:t> k </a:t>
            </a:r>
            <a:r>
              <a:rPr lang="en-GB" sz="1600" dirty="0" err="1" smtClean="0"/>
              <a:t>velikosti</a:t>
            </a:r>
            <a:r>
              <a:rPr lang="cs-CZ" sz="1600" dirty="0"/>
              <a:t> </a:t>
            </a:r>
            <a:r>
              <a:rPr lang="en-GB" sz="1600" dirty="0" err="1" smtClean="0"/>
              <a:t>vzorku</a:t>
            </a:r>
            <a:r>
              <a:rPr lang="en-GB" sz="1600" dirty="0" smtClean="0"/>
              <a:t> (</a:t>
            </a:r>
            <a:r>
              <a:rPr lang="en-GB" sz="1600" dirty="0" err="1" smtClean="0"/>
              <a:t>zvláště</a:t>
            </a:r>
            <a:r>
              <a:rPr lang="en-GB" sz="1600" dirty="0" smtClean="0"/>
              <a:t> u </a:t>
            </a:r>
            <a:r>
              <a:rPr lang="en-GB" sz="1600" dirty="0" err="1" smtClean="0"/>
              <a:t>malých</a:t>
            </a:r>
            <a:r>
              <a:rPr lang="en-GB" sz="1600" dirty="0" smtClean="0"/>
              <a:t> </a:t>
            </a:r>
            <a:r>
              <a:rPr lang="en-GB" sz="1600" dirty="0" err="1" smtClean="0"/>
              <a:t>vzorků</a:t>
            </a:r>
            <a:r>
              <a:rPr lang="en-GB" sz="1600" dirty="0" smtClean="0"/>
              <a:t> </a:t>
            </a:r>
            <a:r>
              <a:rPr lang="en-GB" sz="1600" dirty="0" err="1" smtClean="0"/>
              <a:t>opatrná</a:t>
            </a:r>
            <a:r>
              <a:rPr lang="en-GB" sz="1600" dirty="0" smtClean="0"/>
              <a:t> </a:t>
            </a:r>
            <a:r>
              <a:rPr lang="en-GB" sz="1600" dirty="0" err="1" smtClean="0"/>
              <a:t>interpretace</a:t>
            </a:r>
            <a:r>
              <a:rPr lang="en-GB" sz="1600" dirty="0" smtClean="0"/>
              <a:t>)</a:t>
            </a:r>
          </a:p>
          <a:p>
            <a:pPr marL="0" indent="0">
              <a:buNone/>
            </a:pPr>
            <a:endParaRPr lang="cs-CZ" sz="1600" dirty="0" smtClean="0"/>
          </a:p>
          <a:p>
            <a:pPr marL="0" indent="0">
              <a:buNone/>
            </a:pPr>
            <a:r>
              <a:rPr lang="en-GB" sz="1600" dirty="0" err="1" smtClean="0"/>
              <a:t>Equitabilit</a:t>
            </a:r>
            <a:r>
              <a:rPr lang="cs-CZ" sz="1600" dirty="0" smtClean="0"/>
              <a:t>a</a:t>
            </a:r>
            <a:r>
              <a:rPr lang="en-GB" sz="1600" dirty="0" smtClean="0"/>
              <a:t> – </a:t>
            </a:r>
            <a:r>
              <a:rPr lang="en-GB" sz="1600" dirty="0" err="1" smtClean="0"/>
              <a:t>vyrovnanost</a:t>
            </a:r>
            <a:r>
              <a:rPr lang="en-GB" sz="1600" dirty="0" smtClean="0"/>
              <a:t> – </a:t>
            </a:r>
            <a:r>
              <a:rPr lang="en-GB" sz="1600" dirty="0" err="1" smtClean="0"/>
              <a:t>nezávislá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velikosti</a:t>
            </a:r>
            <a:r>
              <a:rPr lang="en-GB" sz="1600" dirty="0" smtClean="0"/>
              <a:t> </a:t>
            </a:r>
            <a:r>
              <a:rPr lang="en-GB" sz="1600" dirty="0" err="1" smtClean="0"/>
              <a:t>vzorku</a:t>
            </a:r>
            <a:r>
              <a:rPr lang="en-GB" sz="1600" dirty="0" smtClean="0"/>
              <a:t> –</a:t>
            </a:r>
            <a:r>
              <a:rPr lang="cs-CZ" sz="1600" dirty="0" smtClean="0"/>
              <a:t> </a:t>
            </a:r>
            <a:r>
              <a:rPr lang="en-GB" sz="1600" dirty="0" smtClean="0"/>
              <a:t>se </a:t>
            </a:r>
            <a:r>
              <a:rPr lang="en-GB" sz="1600" dirty="0" err="1" smtClean="0"/>
              <a:t>dá</a:t>
            </a:r>
            <a:r>
              <a:rPr lang="en-GB" sz="1600" dirty="0" smtClean="0"/>
              <a:t> </a:t>
            </a:r>
            <a:r>
              <a:rPr lang="en-GB" sz="1600" dirty="0" err="1" smtClean="0"/>
              <a:t>vypočítat</a:t>
            </a:r>
            <a:r>
              <a:rPr lang="en-GB" sz="1600" dirty="0" smtClean="0"/>
              <a:t> z </a:t>
            </a:r>
            <a:r>
              <a:rPr lang="en-GB" sz="1600" dirty="0" err="1" smtClean="0"/>
              <a:t>Shanon</a:t>
            </a:r>
            <a:r>
              <a:rPr lang="en-GB" sz="1600" dirty="0" smtClean="0"/>
              <a:t>-Weaver </a:t>
            </a:r>
            <a:r>
              <a:rPr lang="en-GB" sz="1600" dirty="0" err="1" smtClean="0"/>
              <a:t>indexu</a:t>
            </a:r>
            <a:endParaRPr lang="cs-CZ" sz="1600" dirty="0" smtClean="0"/>
          </a:p>
          <a:p>
            <a:r>
              <a:rPr lang="en-GB" sz="1600" dirty="0" err="1"/>
              <a:t>Indikátory</a:t>
            </a:r>
            <a:r>
              <a:rPr lang="en-GB" sz="1600" dirty="0"/>
              <a:t> </a:t>
            </a:r>
            <a:r>
              <a:rPr lang="en-GB" sz="1600" dirty="0" err="1"/>
              <a:t>druhové</a:t>
            </a:r>
            <a:r>
              <a:rPr lang="en-GB" sz="1600" dirty="0"/>
              <a:t> </a:t>
            </a:r>
            <a:r>
              <a:rPr lang="en-GB" sz="1600" dirty="0" err="1" smtClean="0"/>
              <a:t>diverzity</a:t>
            </a:r>
            <a:r>
              <a:rPr lang="cs-CZ" sz="1600" dirty="0" smtClean="0"/>
              <a:t> </a:t>
            </a:r>
            <a:r>
              <a:rPr lang="en-GB" sz="1600" dirty="0" smtClean="0"/>
              <a:t>-</a:t>
            </a:r>
            <a:r>
              <a:rPr lang="cs-CZ" sz="1600" dirty="0" smtClean="0"/>
              <a:t> </a:t>
            </a:r>
            <a:r>
              <a:rPr lang="en-GB" sz="1600" dirty="0" err="1" smtClean="0"/>
              <a:t>odrážejí</a:t>
            </a:r>
            <a:r>
              <a:rPr lang="en-GB" sz="1600" dirty="0" smtClean="0"/>
              <a:t> </a:t>
            </a:r>
            <a:r>
              <a:rPr lang="en-GB" sz="1600" dirty="0" err="1"/>
              <a:t>komplexnost</a:t>
            </a:r>
            <a:r>
              <a:rPr lang="en-GB" sz="1600" dirty="0"/>
              <a:t> </a:t>
            </a:r>
            <a:r>
              <a:rPr lang="en-GB" sz="1600" dirty="0" err="1"/>
              <a:t>struktury</a:t>
            </a:r>
            <a:r>
              <a:rPr lang="en-GB" sz="1600" dirty="0"/>
              <a:t> </a:t>
            </a:r>
            <a:r>
              <a:rPr lang="en-GB" sz="1600" dirty="0" err="1"/>
              <a:t>komunity</a:t>
            </a:r>
            <a:endParaRPr lang="en-GB" sz="1600" dirty="0"/>
          </a:p>
          <a:p>
            <a:r>
              <a:rPr lang="en-GB" sz="1600" dirty="0" err="1" smtClean="0"/>
              <a:t>měří</a:t>
            </a:r>
            <a:r>
              <a:rPr lang="en-GB" sz="1600" dirty="0" smtClean="0"/>
              <a:t> </a:t>
            </a:r>
            <a:r>
              <a:rPr lang="en-GB" sz="1600" dirty="0" err="1" smtClean="0"/>
              <a:t>podíl</a:t>
            </a:r>
            <a:r>
              <a:rPr lang="cs-CZ" sz="1600" dirty="0" smtClean="0"/>
              <a:t> </a:t>
            </a:r>
            <a:r>
              <a:rPr lang="en-GB" sz="1600" dirty="0" err="1" smtClean="0"/>
              <a:t>individuí</a:t>
            </a:r>
            <a:r>
              <a:rPr lang="en-GB" sz="1600" dirty="0" smtClean="0"/>
              <a:t> </a:t>
            </a:r>
            <a:r>
              <a:rPr lang="en-GB" sz="1600" dirty="0" err="1"/>
              <a:t>mezi</a:t>
            </a:r>
            <a:r>
              <a:rPr lang="en-GB" sz="1600" dirty="0"/>
              <a:t> </a:t>
            </a:r>
            <a:r>
              <a:rPr lang="en-GB" sz="1600" dirty="0" err="1" smtClean="0"/>
              <a:t>druhy</a:t>
            </a:r>
            <a:r>
              <a:rPr lang="cs-CZ" sz="1600" dirty="0"/>
              <a:t> </a:t>
            </a:r>
            <a:r>
              <a:rPr lang="cs-CZ" sz="1600" dirty="0" smtClean="0"/>
              <a:t>- </a:t>
            </a:r>
            <a:r>
              <a:rPr lang="en-GB" sz="1600" dirty="0" err="1" smtClean="0"/>
              <a:t>indikuje</a:t>
            </a:r>
            <a:r>
              <a:rPr lang="en-GB" sz="1600" dirty="0"/>
              <a:t>, </a:t>
            </a:r>
            <a:r>
              <a:rPr lang="en-GB" sz="1600" dirty="0" err="1"/>
              <a:t>zda</a:t>
            </a:r>
            <a:r>
              <a:rPr lang="en-GB" sz="1600" dirty="0"/>
              <a:t> </a:t>
            </a:r>
            <a:r>
              <a:rPr lang="en-GB" sz="1600" dirty="0" err="1" smtClean="0"/>
              <a:t>jsou</a:t>
            </a:r>
            <a:r>
              <a:rPr lang="cs-CZ" sz="1600" dirty="0" smtClean="0"/>
              <a:t> </a:t>
            </a:r>
            <a:r>
              <a:rPr lang="en-GB" sz="1600" dirty="0" err="1" smtClean="0"/>
              <a:t>zde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</a:t>
            </a:r>
            <a:r>
              <a:rPr lang="cs-CZ" sz="1600" dirty="0" smtClean="0"/>
              <a:t> </a:t>
            </a:r>
            <a:r>
              <a:rPr lang="en-GB" sz="1600" dirty="0" smtClean="0"/>
              <a:t>populace</a:t>
            </a:r>
            <a:endParaRPr lang="en-GB" sz="1600" dirty="0"/>
          </a:p>
          <a:p>
            <a:endParaRPr lang="en-GB" sz="1600" dirty="0" smtClean="0"/>
          </a:p>
          <a:p>
            <a:pPr marL="0" indent="0">
              <a:buNone/>
            </a:pPr>
            <a:r>
              <a:rPr lang="cs-CZ" sz="1600" b="1" dirty="0" err="1"/>
              <a:t>Ř</a:t>
            </a:r>
            <a:r>
              <a:rPr lang="en-GB" sz="1600" b="1" dirty="0" err="1" smtClean="0"/>
              <a:t>edění</a:t>
            </a:r>
            <a:r>
              <a:rPr lang="en-GB" sz="1600" b="1" dirty="0" smtClean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rarefac</a:t>
            </a:r>
            <a:r>
              <a:rPr lang="cs-CZ" sz="1600" dirty="0" smtClean="0"/>
              <a:t>e)</a:t>
            </a:r>
            <a:r>
              <a:rPr lang="en-GB" sz="1600" dirty="0" smtClean="0"/>
              <a:t> </a:t>
            </a:r>
            <a:r>
              <a:rPr lang="en-GB" sz="1600" dirty="0" err="1" smtClean="0"/>
              <a:t>porovnává</a:t>
            </a:r>
            <a:r>
              <a:rPr lang="en-GB" sz="1600" dirty="0" smtClean="0"/>
              <a:t> </a:t>
            </a:r>
            <a:r>
              <a:rPr lang="en-GB" sz="1600" dirty="0" err="1" smtClean="0"/>
              <a:t>zjištěné</a:t>
            </a:r>
            <a:r>
              <a:rPr lang="en-GB" sz="1600" dirty="0" smtClean="0"/>
              <a:t> </a:t>
            </a:r>
            <a:r>
              <a:rPr lang="en-GB" sz="1600" dirty="0" err="1" smtClean="0"/>
              <a:t>počty</a:t>
            </a:r>
            <a:r>
              <a:rPr lang="cs-CZ" sz="1600" dirty="0"/>
              <a:t> </a:t>
            </a:r>
            <a:r>
              <a:rPr lang="en-GB" sz="1600" dirty="0" err="1" smtClean="0"/>
              <a:t>druhů</a:t>
            </a:r>
            <a:r>
              <a:rPr lang="en-GB" sz="1600" dirty="0" smtClean="0"/>
              <a:t> s </a:t>
            </a:r>
            <a:r>
              <a:rPr lang="en-GB" sz="1600" dirty="0" err="1" smtClean="0"/>
              <a:t>počty</a:t>
            </a:r>
            <a:r>
              <a:rPr lang="en-GB" sz="1600" dirty="0" smtClean="0"/>
              <a:t> </a:t>
            </a:r>
            <a:r>
              <a:rPr lang="en-GB" sz="1600" dirty="0" err="1" smtClean="0"/>
              <a:t>vypočtenými</a:t>
            </a:r>
            <a:r>
              <a:rPr lang="en-GB" sz="1600" dirty="0" smtClean="0"/>
              <a:t> </a:t>
            </a:r>
            <a:r>
              <a:rPr lang="en-GB" sz="1600" dirty="0" err="1" smtClean="0"/>
              <a:t>počítačovými</a:t>
            </a:r>
            <a:r>
              <a:rPr lang="en-GB" sz="1600" dirty="0" smtClean="0"/>
              <a:t> </a:t>
            </a:r>
            <a:r>
              <a:rPr lang="en-GB" sz="1600" dirty="0" err="1" smtClean="0"/>
              <a:t>modely</a:t>
            </a:r>
            <a:endParaRPr lang="en-GB" sz="1600" dirty="0" smtClean="0"/>
          </a:p>
          <a:p>
            <a:r>
              <a:rPr lang="en-GB" sz="1600" dirty="0" err="1" smtClean="0"/>
              <a:t>Tento</a:t>
            </a:r>
            <a:r>
              <a:rPr lang="en-GB" sz="1600" dirty="0" smtClean="0"/>
              <a:t> </a:t>
            </a:r>
            <a:r>
              <a:rPr lang="en-GB" sz="1600" dirty="0" err="1" smtClean="0"/>
              <a:t>postup</a:t>
            </a:r>
            <a:r>
              <a:rPr lang="en-GB" sz="1600" dirty="0" smtClean="0"/>
              <a:t> </a:t>
            </a:r>
            <a:r>
              <a:rPr lang="en-GB" sz="1600" dirty="0" err="1" smtClean="0"/>
              <a:t>byl</a:t>
            </a:r>
            <a:r>
              <a:rPr lang="en-GB" sz="1600" dirty="0" smtClean="0"/>
              <a:t> </a:t>
            </a:r>
            <a:r>
              <a:rPr lang="en-GB" sz="1600" dirty="0" err="1" smtClean="0"/>
              <a:t>použit</a:t>
            </a:r>
            <a:r>
              <a:rPr lang="en-GB" sz="1600" dirty="0" smtClean="0"/>
              <a:t> pro </a:t>
            </a:r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endParaRPr lang="en-GB" sz="1600" dirty="0" smtClean="0"/>
          </a:p>
          <a:p>
            <a:r>
              <a:rPr lang="en-GB" sz="1600" dirty="0" err="1" smtClean="0"/>
              <a:t>Problémem</a:t>
            </a:r>
            <a:r>
              <a:rPr lang="en-GB" sz="1600" dirty="0" smtClean="0"/>
              <a:t> u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přístupů</a:t>
            </a:r>
            <a:r>
              <a:rPr lang="en-GB" sz="1600" dirty="0" smtClean="0"/>
              <a:t> ale </a:t>
            </a:r>
            <a:r>
              <a:rPr lang="en-GB" sz="1600" dirty="0" err="1" smtClean="0"/>
              <a:t>zůstává</a:t>
            </a:r>
            <a:r>
              <a:rPr lang="en-GB" sz="1600" dirty="0" smtClean="0"/>
              <a:t> </a:t>
            </a:r>
            <a:r>
              <a:rPr lang="en-GB" sz="1600" dirty="0" err="1" smtClean="0"/>
              <a:t>úroveň</a:t>
            </a:r>
            <a:r>
              <a:rPr lang="en-GB" sz="1600" dirty="0" smtClean="0"/>
              <a:t> </a:t>
            </a:r>
            <a:r>
              <a:rPr lang="en-GB" sz="1600" dirty="0" err="1" smtClean="0"/>
              <a:t>podobnosti</a:t>
            </a:r>
            <a:r>
              <a:rPr lang="cs-CZ" sz="1600" dirty="0"/>
              <a:t> </a:t>
            </a:r>
            <a:r>
              <a:rPr lang="en-GB" sz="1600" dirty="0" err="1" smtClean="0"/>
              <a:t>použitá</a:t>
            </a:r>
            <a:r>
              <a:rPr lang="en-GB" sz="1600" dirty="0" smtClean="0"/>
              <a:t> pro </a:t>
            </a:r>
            <a:r>
              <a:rPr lang="en-GB" sz="1600" dirty="0" err="1" smtClean="0"/>
              <a:t>definování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mikrobiálního</a:t>
            </a:r>
            <a:r>
              <a:rPr lang="en-GB" sz="1600" dirty="0" smtClean="0"/>
              <a:t> </a:t>
            </a:r>
            <a:r>
              <a:rPr lang="en-GB" sz="1600" dirty="0" err="1" smtClean="0"/>
              <a:t>druhu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207443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661648" cy="6048672"/>
          </a:xfrm>
        </p:spPr>
        <p:txBody>
          <a:bodyPr>
            <a:normAutofit/>
          </a:bodyPr>
          <a:lstStyle/>
          <a:p>
            <a:r>
              <a:rPr lang="en-GB" sz="1600" b="1" dirty="0" err="1" smtClean="0"/>
              <a:t>Watve</a:t>
            </a:r>
            <a:r>
              <a:rPr lang="en-GB" sz="1600" b="1" dirty="0" smtClean="0"/>
              <a:t> a </a:t>
            </a:r>
            <a:r>
              <a:rPr lang="en-GB" sz="1600" b="1" dirty="0" err="1" smtClean="0"/>
              <a:t>Gangal</a:t>
            </a:r>
            <a:r>
              <a:rPr lang="en-GB" sz="1600" b="1" dirty="0" smtClean="0"/>
              <a:t> </a:t>
            </a:r>
            <a:r>
              <a:rPr lang="en-GB" sz="1600" dirty="0" smtClean="0"/>
              <a:t>(1996) </a:t>
            </a:r>
            <a:r>
              <a:rPr lang="en-GB" sz="1600" dirty="0" err="1" smtClean="0"/>
              <a:t>navrhli</a:t>
            </a:r>
            <a:r>
              <a:rPr lang="en-GB" sz="1600" dirty="0" smtClean="0"/>
              <a:t> </a:t>
            </a:r>
            <a:r>
              <a:rPr lang="en-GB" sz="1600" dirty="0" err="1" smtClean="0"/>
              <a:t>použít</a:t>
            </a:r>
            <a:r>
              <a:rPr lang="en-GB" sz="1600" dirty="0" smtClean="0"/>
              <a:t> </a:t>
            </a:r>
            <a:r>
              <a:rPr lang="en-GB" sz="1600" dirty="0" err="1" smtClean="0"/>
              <a:t>průměrnou</a:t>
            </a:r>
            <a:r>
              <a:rPr lang="cs-CZ" sz="1600" dirty="0"/>
              <a:t> </a:t>
            </a:r>
            <a:r>
              <a:rPr lang="en-GB" sz="1600" dirty="0" err="1" smtClean="0"/>
              <a:t>taxonomickou</a:t>
            </a:r>
            <a:r>
              <a:rPr lang="en-GB" sz="1600" dirty="0" smtClean="0"/>
              <a:t> </a:t>
            </a:r>
            <a:r>
              <a:rPr lang="en-GB" sz="1600" dirty="0" err="1" smtClean="0"/>
              <a:t>vzdálenost</a:t>
            </a:r>
            <a:r>
              <a:rPr lang="en-GB" sz="1600" dirty="0" smtClean="0"/>
              <a:t> </a:t>
            </a:r>
            <a:r>
              <a:rPr lang="en-GB" sz="1600" dirty="0" err="1" smtClean="0"/>
              <a:t>mezi</a:t>
            </a:r>
            <a:r>
              <a:rPr lang="en-GB" sz="1600" dirty="0" smtClean="0"/>
              <a:t> </a:t>
            </a:r>
            <a:r>
              <a:rPr lang="en-GB" sz="1600" dirty="0" err="1" smtClean="0"/>
              <a:t>všemi</a:t>
            </a:r>
            <a:r>
              <a:rPr lang="en-GB" sz="1600" dirty="0" smtClean="0"/>
              <a:t> </a:t>
            </a:r>
            <a:r>
              <a:rPr lang="en-GB" sz="1600" dirty="0" err="1" smtClean="0"/>
              <a:t>páry</a:t>
            </a:r>
            <a:r>
              <a:rPr lang="en-GB" sz="1600" dirty="0" smtClean="0"/>
              <a:t> </a:t>
            </a:r>
            <a:r>
              <a:rPr lang="en-GB" sz="1600" dirty="0" err="1" smtClean="0"/>
              <a:t>izolátů</a:t>
            </a:r>
            <a:r>
              <a:rPr lang="en-GB" sz="1600" dirty="0" smtClean="0"/>
              <a:t> </a:t>
            </a:r>
            <a:r>
              <a:rPr lang="en-GB" sz="1600" dirty="0" err="1" smtClean="0"/>
              <a:t>jako</a:t>
            </a:r>
            <a:r>
              <a:rPr lang="cs-CZ" sz="1600" dirty="0"/>
              <a:t> </a:t>
            </a:r>
            <a:r>
              <a:rPr lang="en-GB" sz="1600" dirty="0" err="1" smtClean="0"/>
              <a:t>nedruhový</a:t>
            </a:r>
            <a:r>
              <a:rPr lang="en-GB" sz="1600" dirty="0" smtClean="0"/>
              <a:t> (species-less) index </a:t>
            </a:r>
            <a:r>
              <a:rPr lang="en-GB" sz="1600" dirty="0" err="1" smtClean="0"/>
              <a:t>diverzity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bakteriálních</a:t>
            </a:r>
            <a:r>
              <a:rPr lang="cs-CZ" sz="1600" dirty="0"/>
              <a:t> </a:t>
            </a:r>
            <a:r>
              <a:rPr lang="en-GB" sz="1600" dirty="0" err="1" smtClean="0"/>
              <a:t>komunit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Podle</a:t>
            </a:r>
            <a:r>
              <a:rPr lang="en-GB" sz="1600" dirty="0" smtClean="0"/>
              <a:t> </a:t>
            </a:r>
            <a:r>
              <a:rPr lang="en-GB" sz="1600" dirty="0" err="1" smtClean="0"/>
              <a:t>tohoto</a:t>
            </a:r>
            <a:r>
              <a:rPr lang="en-GB" sz="1600" dirty="0" smtClean="0"/>
              <a:t> </a:t>
            </a:r>
            <a:r>
              <a:rPr lang="en-GB" sz="1600" dirty="0" err="1" smtClean="0"/>
              <a:t>měřítka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méně</a:t>
            </a:r>
            <a:r>
              <a:rPr lang="cs-CZ" sz="1600" dirty="0"/>
              <a:t> </a:t>
            </a:r>
            <a:r>
              <a:rPr lang="en-GB" sz="1600" dirty="0" err="1" smtClean="0"/>
              <a:t>taxonomicky</a:t>
            </a:r>
            <a:r>
              <a:rPr lang="en-GB" sz="1600" dirty="0" smtClean="0"/>
              <a:t> </a:t>
            </a:r>
            <a:r>
              <a:rPr lang="en-GB" sz="1600" dirty="0" err="1" smtClean="0"/>
              <a:t>odlišnými</a:t>
            </a:r>
            <a:r>
              <a:rPr lang="en-GB" sz="1600" dirty="0" smtClean="0"/>
              <a:t> </a:t>
            </a:r>
            <a:r>
              <a:rPr lang="en-GB" sz="1600" dirty="0" err="1" smtClean="0"/>
              <a:t>dominantními</a:t>
            </a:r>
            <a:r>
              <a:rPr lang="en-GB" sz="1600" dirty="0" smtClean="0"/>
              <a:t> </a:t>
            </a:r>
            <a:r>
              <a:rPr lang="en-GB" sz="1600" dirty="0" err="1" smtClean="0"/>
              <a:t>druhy</a:t>
            </a:r>
            <a:r>
              <a:rPr lang="en-GB" sz="1600" dirty="0" smtClean="0"/>
              <a:t> by </a:t>
            </a:r>
            <a:r>
              <a:rPr lang="en-GB" sz="1600" dirty="0" err="1" smtClean="0"/>
              <a:t>měly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průměr</a:t>
            </a:r>
            <a:r>
              <a:rPr lang="en-GB" sz="1600" dirty="0" smtClean="0"/>
              <a:t> (</a:t>
            </a: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 smtClean="0"/>
              <a:t>hodnotu</a:t>
            </a:r>
            <a:r>
              <a:rPr lang="en-GB" sz="1600" dirty="0" smtClean="0"/>
              <a:t>) </a:t>
            </a:r>
            <a:r>
              <a:rPr lang="en-GB" sz="1600" dirty="0" err="1" smtClean="0"/>
              <a:t>doprovázený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cs-CZ" sz="1600" dirty="0"/>
              <a:t> </a:t>
            </a:r>
            <a:r>
              <a:rPr lang="en-GB" sz="1600" dirty="0" err="1" smtClean="0"/>
              <a:t>variancí</a:t>
            </a:r>
            <a:r>
              <a:rPr lang="en-GB" sz="1600" dirty="0" smtClean="0"/>
              <a:t>/</a:t>
            </a:r>
            <a:r>
              <a:rPr lang="en-GB" sz="1600" dirty="0" err="1" smtClean="0"/>
              <a:t>rozdílností</a:t>
            </a:r>
            <a:r>
              <a:rPr lang="en-GB" sz="1600" dirty="0" smtClean="0"/>
              <a:t>, </a:t>
            </a:r>
            <a:r>
              <a:rPr lang="en-GB" sz="1600" dirty="0" err="1" smtClean="0"/>
              <a:t>zatímco</a:t>
            </a:r>
            <a:r>
              <a:rPr lang="en-GB" sz="1600" dirty="0" smtClean="0"/>
              <a:t> </a:t>
            </a:r>
            <a:r>
              <a:rPr lang="en-GB" sz="1600" dirty="0" err="1" smtClean="0"/>
              <a:t>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komunity</a:t>
            </a:r>
            <a:r>
              <a:rPr lang="en-GB" sz="1600" dirty="0" smtClean="0"/>
              <a:t> s </a:t>
            </a:r>
            <a:r>
              <a:rPr lang="en-GB" sz="1600" dirty="0" err="1" smtClean="0"/>
              <a:t>větším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počtem</a:t>
            </a:r>
            <a:r>
              <a:rPr lang="en-GB" sz="1600" dirty="0" smtClean="0"/>
              <a:t> </a:t>
            </a:r>
            <a:r>
              <a:rPr lang="en-GB" sz="1600" dirty="0" err="1" smtClean="0"/>
              <a:t>středně</a:t>
            </a:r>
            <a:r>
              <a:rPr lang="en-GB" sz="1600" dirty="0" smtClean="0"/>
              <a:t> </a:t>
            </a:r>
            <a:r>
              <a:rPr lang="en-GB" sz="1600" dirty="0" err="1" smtClean="0"/>
              <a:t>nepodobných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biotypů</a:t>
            </a:r>
            <a:r>
              <a:rPr lang="en-GB" sz="1600" dirty="0" smtClean="0"/>
              <a:t> by </a:t>
            </a:r>
            <a:r>
              <a:rPr lang="en-GB" sz="1600" dirty="0" err="1" smtClean="0"/>
              <a:t>měly</a:t>
            </a:r>
            <a:r>
              <a:rPr lang="en-GB" sz="1600" dirty="0" smtClean="0"/>
              <a:t> </a:t>
            </a:r>
            <a:r>
              <a:rPr lang="en-GB" sz="1600" dirty="0" err="1" smtClean="0"/>
              <a:t>větší</a:t>
            </a:r>
            <a:r>
              <a:rPr lang="en-GB" sz="1600" dirty="0" smtClean="0"/>
              <a:t> </a:t>
            </a:r>
            <a:r>
              <a:rPr lang="en-GB" sz="1600" dirty="0" err="1" smtClean="0"/>
              <a:t>průměr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střední</a:t>
            </a:r>
            <a:r>
              <a:rPr lang="en-GB" sz="1600" dirty="0" smtClean="0"/>
              <a:t> </a:t>
            </a:r>
            <a:r>
              <a:rPr lang="en-GB" sz="1600" dirty="0" err="1" smtClean="0"/>
              <a:t>hodnotu</a:t>
            </a:r>
            <a:r>
              <a:rPr lang="en-GB" sz="1600" dirty="0" smtClean="0"/>
              <a:t>) </a:t>
            </a:r>
            <a:r>
              <a:rPr lang="en-GB" sz="1600" dirty="0" err="1" smtClean="0"/>
              <a:t>doprovázený</a:t>
            </a:r>
            <a:r>
              <a:rPr lang="en-GB" sz="1600" dirty="0" smtClean="0"/>
              <a:t> </a:t>
            </a:r>
            <a:r>
              <a:rPr lang="en-GB" sz="1600" dirty="0" err="1" smtClean="0"/>
              <a:t>malou</a:t>
            </a:r>
            <a:r>
              <a:rPr lang="en-GB" sz="1600" dirty="0" smtClean="0"/>
              <a:t> </a:t>
            </a:r>
            <a:r>
              <a:rPr lang="en-GB" sz="1600" dirty="0" err="1" smtClean="0"/>
              <a:t>variancí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en-GB" sz="1600" dirty="0" err="1"/>
              <a:t>Teoreticky</a:t>
            </a:r>
            <a:r>
              <a:rPr lang="en-GB" sz="1600" dirty="0"/>
              <a:t> by se </a:t>
            </a:r>
            <a:r>
              <a:rPr lang="en-GB" sz="1600" dirty="0" err="1"/>
              <a:t>diverzita</a:t>
            </a:r>
            <a:r>
              <a:rPr lang="en-GB" sz="1600" dirty="0"/>
              <a:t> </a:t>
            </a:r>
            <a:r>
              <a:rPr lang="en-GB" sz="1600" dirty="0" err="1"/>
              <a:t>měla</a:t>
            </a:r>
            <a:r>
              <a:rPr lang="en-GB" sz="1600" dirty="0"/>
              <a:t> </a:t>
            </a:r>
            <a:r>
              <a:rPr lang="en-GB" sz="1600" dirty="0" err="1"/>
              <a:t>zvyšovat</a:t>
            </a:r>
            <a:r>
              <a:rPr lang="en-GB" sz="1600" dirty="0"/>
              <a:t>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sukcese</a:t>
            </a:r>
            <a:endParaRPr lang="cs-CZ" sz="1600" dirty="0" smtClean="0"/>
          </a:p>
          <a:p>
            <a:endParaRPr lang="en-GB" sz="1600" dirty="0"/>
          </a:p>
          <a:p>
            <a:r>
              <a:rPr lang="en-GB" sz="1600" dirty="0"/>
              <a:t>Toto </a:t>
            </a:r>
            <a:r>
              <a:rPr lang="en-GB" sz="1600" dirty="0" err="1"/>
              <a:t>bylo</a:t>
            </a:r>
            <a:r>
              <a:rPr lang="en-GB" sz="1600" dirty="0"/>
              <a:t> </a:t>
            </a:r>
            <a:r>
              <a:rPr lang="en-GB" sz="1600" dirty="0" err="1"/>
              <a:t>potvrzeno</a:t>
            </a:r>
            <a:r>
              <a:rPr lang="en-GB" sz="1600" dirty="0"/>
              <a:t> </a:t>
            </a:r>
            <a:r>
              <a:rPr lang="en-GB" sz="1600" dirty="0" err="1"/>
              <a:t>při</a:t>
            </a:r>
            <a:r>
              <a:rPr lang="en-GB" sz="1600" dirty="0"/>
              <a:t> </a:t>
            </a:r>
            <a:r>
              <a:rPr lang="en-GB" sz="1600" dirty="0" err="1"/>
              <a:t>studiích</a:t>
            </a:r>
            <a:r>
              <a:rPr lang="en-GB" sz="1600" dirty="0"/>
              <a:t> </a:t>
            </a:r>
            <a:r>
              <a:rPr lang="en-GB" sz="1600" dirty="0" err="1"/>
              <a:t>kolonizace</a:t>
            </a:r>
            <a:r>
              <a:rPr lang="en-GB" sz="1600" dirty="0"/>
              <a:t> </a:t>
            </a:r>
            <a:r>
              <a:rPr lang="en-GB" sz="1600" dirty="0" err="1" smtClean="0"/>
              <a:t>síťoviny</a:t>
            </a:r>
            <a:r>
              <a:rPr lang="cs-CZ" sz="1600" dirty="0" smtClean="0"/>
              <a:t> </a:t>
            </a:r>
            <a:r>
              <a:rPr lang="en-GB" sz="1600" dirty="0" err="1" smtClean="0"/>
              <a:t>ponořené</a:t>
            </a:r>
            <a:r>
              <a:rPr lang="en-GB" sz="1600" dirty="0" smtClean="0"/>
              <a:t> </a:t>
            </a:r>
            <a:r>
              <a:rPr lang="en-GB" sz="1600" dirty="0"/>
              <a:t>do </a:t>
            </a:r>
            <a:r>
              <a:rPr lang="en-GB" sz="1600" dirty="0" err="1"/>
              <a:t>jezerní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:</a:t>
            </a:r>
          </a:p>
          <a:p>
            <a:pPr marL="0" indent="0">
              <a:buNone/>
            </a:pPr>
            <a:r>
              <a:rPr lang="en-GB" sz="1600" dirty="0"/>
              <a:t>- Shannon-Weaver index (</a:t>
            </a:r>
            <a:r>
              <a:rPr lang="en-GB" sz="1600" dirty="0" err="1"/>
              <a:t>tedy</a:t>
            </a:r>
            <a:r>
              <a:rPr lang="en-GB" sz="1600" dirty="0"/>
              <a:t> </a:t>
            </a:r>
            <a:r>
              <a:rPr lang="en-GB" sz="1600" dirty="0" err="1"/>
              <a:t>diverzita</a:t>
            </a:r>
            <a:r>
              <a:rPr lang="en-GB" sz="1600" dirty="0"/>
              <a:t>) se 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 smtClean="0"/>
              <a:t>prvních</a:t>
            </a:r>
            <a:r>
              <a:rPr lang="cs-CZ" sz="1600" dirty="0" smtClean="0"/>
              <a:t> </a:t>
            </a:r>
            <a:r>
              <a:rPr lang="en-GB" sz="1600" dirty="0" smtClean="0"/>
              <a:t>10 </a:t>
            </a:r>
            <a:r>
              <a:rPr lang="en-GB" sz="1600" dirty="0" err="1"/>
              <a:t>dnů</a:t>
            </a:r>
            <a:r>
              <a:rPr lang="en-GB" sz="1600" dirty="0"/>
              <a:t> </a:t>
            </a:r>
            <a:r>
              <a:rPr lang="en-GB" sz="1600" dirty="0" err="1"/>
              <a:t>zvyšovala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-</a:t>
            </a:r>
            <a:r>
              <a:rPr lang="en-GB" sz="1600" dirty="0" err="1"/>
              <a:t>během</a:t>
            </a:r>
            <a:r>
              <a:rPr lang="en-GB" sz="1600" dirty="0"/>
              <a:t> </a:t>
            </a:r>
            <a:r>
              <a:rPr lang="en-GB" sz="1600" dirty="0" err="1"/>
              <a:t>této</a:t>
            </a:r>
            <a:r>
              <a:rPr lang="en-GB" sz="1600" dirty="0"/>
              <a:t> </a:t>
            </a:r>
            <a:r>
              <a:rPr lang="en-GB" sz="1600" dirty="0" err="1"/>
              <a:t>doby</a:t>
            </a:r>
            <a:r>
              <a:rPr lang="en-GB" sz="1600" dirty="0"/>
              <a:t> </a:t>
            </a:r>
            <a:r>
              <a:rPr lang="en-GB" sz="1600" dirty="0" err="1"/>
              <a:t>některé</a:t>
            </a:r>
            <a:r>
              <a:rPr lang="en-GB" sz="1600" dirty="0"/>
              <a:t> </a:t>
            </a:r>
            <a:r>
              <a:rPr lang="en-GB" sz="1600" dirty="0" err="1"/>
              <a:t>pionýrské</a:t>
            </a:r>
            <a:r>
              <a:rPr lang="en-GB" sz="1600" dirty="0"/>
              <a:t> populace </a:t>
            </a:r>
            <a:r>
              <a:rPr lang="en-GB" sz="1600" dirty="0" err="1" smtClean="0"/>
              <a:t>zanikly</a:t>
            </a:r>
            <a:r>
              <a:rPr lang="cs-CZ" sz="1600" dirty="0" smtClean="0"/>
              <a:t> </a:t>
            </a:r>
            <a:r>
              <a:rPr lang="en-GB" sz="1600" dirty="0" smtClean="0"/>
              <a:t>a </a:t>
            </a:r>
            <a:r>
              <a:rPr lang="en-GB" sz="1600" dirty="0" err="1"/>
              <a:t>relativní</a:t>
            </a:r>
            <a:r>
              <a:rPr lang="en-GB" sz="1600" dirty="0"/>
              <a:t> </a:t>
            </a:r>
            <a:r>
              <a:rPr lang="en-GB" sz="1600" dirty="0" err="1"/>
              <a:t>zastoupení</a:t>
            </a:r>
            <a:r>
              <a:rPr lang="en-GB" sz="1600" dirty="0"/>
              <a:t> </a:t>
            </a:r>
            <a:r>
              <a:rPr lang="en-GB" sz="1600" dirty="0" err="1"/>
              <a:t>biomasy</a:t>
            </a:r>
            <a:r>
              <a:rPr lang="en-GB" sz="1600" dirty="0"/>
              <a:t> se </a:t>
            </a:r>
            <a:r>
              <a:rPr lang="en-GB" sz="1600" dirty="0" err="1"/>
              <a:t>přesunulo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od </a:t>
            </a:r>
            <a:r>
              <a:rPr lang="en-GB" sz="1600" dirty="0" err="1"/>
              <a:t>heterotrofních</a:t>
            </a:r>
            <a:r>
              <a:rPr lang="en-GB" sz="1600" dirty="0"/>
              <a:t> </a:t>
            </a:r>
            <a:r>
              <a:rPr lang="en-GB" sz="1600" dirty="0" err="1"/>
              <a:t>bakterií</a:t>
            </a:r>
            <a:r>
              <a:rPr lang="en-GB" sz="1600" dirty="0"/>
              <a:t> k </a:t>
            </a:r>
            <a:r>
              <a:rPr lang="en-GB" sz="1600" dirty="0" err="1"/>
              <a:t>řasám</a:t>
            </a:r>
            <a:r>
              <a:rPr lang="en-GB" sz="1600" dirty="0"/>
              <a:t> a </a:t>
            </a:r>
            <a:r>
              <a:rPr lang="en-GB" sz="1600" dirty="0" err="1" smtClean="0"/>
              <a:t>sinicím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 err="1"/>
              <a:t>Měření</a:t>
            </a:r>
            <a:r>
              <a:rPr lang="en-GB" sz="1600" dirty="0"/>
              <a:t> </a:t>
            </a:r>
            <a:r>
              <a:rPr lang="en-GB" sz="1600" dirty="0" err="1"/>
              <a:t>prokázaly</a:t>
            </a:r>
            <a:r>
              <a:rPr lang="en-GB" sz="1600" dirty="0"/>
              <a:t>, </a:t>
            </a:r>
            <a:r>
              <a:rPr lang="en-GB" sz="1600" dirty="0" err="1"/>
              <a:t>že</a:t>
            </a:r>
            <a:r>
              <a:rPr lang="en-GB" sz="1600" dirty="0"/>
              <a:t> </a:t>
            </a:r>
            <a:r>
              <a:rPr lang="en-GB" sz="1600" dirty="0" err="1"/>
              <a:t>stres</a:t>
            </a:r>
            <a:r>
              <a:rPr lang="en-GB" sz="1600" dirty="0"/>
              <a:t> </a:t>
            </a:r>
            <a:r>
              <a:rPr lang="en-GB" sz="1600" dirty="0" err="1"/>
              <a:t>snižuje</a:t>
            </a:r>
            <a:r>
              <a:rPr lang="en-GB" sz="1600" dirty="0"/>
              <a:t> </a:t>
            </a:r>
            <a:r>
              <a:rPr lang="en-GB" sz="1600" dirty="0" err="1" smtClean="0"/>
              <a:t>diverzitu</a:t>
            </a:r>
            <a:r>
              <a:rPr lang="cs-CZ" sz="1600" dirty="0" smtClean="0"/>
              <a:t> </a:t>
            </a:r>
            <a:r>
              <a:rPr lang="en-GB" sz="1600" dirty="0" err="1" smtClean="0"/>
              <a:t>Shanon-Weawer</a:t>
            </a:r>
            <a:r>
              <a:rPr lang="en-GB" sz="1600" dirty="0" smtClean="0"/>
              <a:t> </a:t>
            </a:r>
            <a:r>
              <a:rPr lang="en-GB" sz="1600" dirty="0"/>
              <a:t>index </a:t>
            </a:r>
            <a:r>
              <a:rPr lang="en-GB" sz="1600" dirty="0" err="1"/>
              <a:t>bakteriální</a:t>
            </a:r>
            <a:r>
              <a:rPr lang="en-GB" sz="1600" dirty="0"/>
              <a:t> </a:t>
            </a:r>
            <a:r>
              <a:rPr lang="en-GB" sz="1600" dirty="0" err="1"/>
              <a:t>komunity</a:t>
            </a:r>
            <a:r>
              <a:rPr lang="en-GB" sz="1600" dirty="0"/>
              <a:t> </a:t>
            </a:r>
            <a:r>
              <a:rPr lang="en-GB" sz="1600" dirty="0" err="1"/>
              <a:t>povrchové</a:t>
            </a: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vrstvy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je </a:t>
            </a:r>
            <a:r>
              <a:rPr lang="en-GB" sz="1600" dirty="0" err="1"/>
              <a:t>nižší</a:t>
            </a:r>
            <a:r>
              <a:rPr lang="en-GB" sz="1600" dirty="0"/>
              <a:t> u </a:t>
            </a:r>
            <a:r>
              <a:rPr lang="en-GB" sz="1600" dirty="0" err="1"/>
              <a:t>Arktického</a:t>
            </a:r>
            <a:r>
              <a:rPr lang="en-GB" sz="1600" dirty="0"/>
              <a:t> </a:t>
            </a:r>
            <a:r>
              <a:rPr lang="en-GB" sz="1600" dirty="0" err="1"/>
              <a:t>oceánu</a:t>
            </a:r>
            <a:r>
              <a:rPr lang="en-GB" sz="1600" dirty="0"/>
              <a:t> </a:t>
            </a:r>
            <a:r>
              <a:rPr lang="en-GB" sz="1600" dirty="0" err="1"/>
              <a:t>než</a:t>
            </a:r>
            <a:r>
              <a:rPr lang="en-GB" sz="1600" dirty="0"/>
              <a:t> </a:t>
            </a:r>
            <a:r>
              <a:rPr lang="en-GB" sz="1600" dirty="0" err="1" smtClean="0"/>
              <a:t>oceánech</a:t>
            </a:r>
            <a:r>
              <a:rPr lang="cs-CZ" sz="1600" dirty="0" smtClean="0"/>
              <a:t> </a:t>
            </a:r>
            <a:r>
              <a:rPr lang="en-GB" sz="1600" dirty="0" err="1" smtClean="0"/>
              <a:t>mírného</a:t>
            </a:r>
            <a:r>
              <a:rPr lang="en-GB" sz="1600" dirty="0" smtClean="0"/>
              <a:t> </a:t>
            </a:r>
            <a:r>
              <a:rPr lang="en-GB" sz="1600" dirty="0" err="1"/>
              <a:t>pásma</a:t>
            </a:r>
            <a:endParaRPr lang="en-GB" sz="1600" dirty="0"/>
          </a:p>
          <a:p>
            <a:r>
              <a:rPr lang="en-GB" sz="1600" dirty="0" err="1"/>
              <a:t>Narušení</a:t>
            </a:r>
            <a:r>
              <a:rPr lang="en-GB" sz="1600" dirty="0"/>
              <a:t> </a:t>
            </a:r>
            <a:r>
              <a:rPr lang="en-GB" sz="1600" dirty="0" err="1"/>
              <a:t>systému</a:t>
            </a:r>
            <a:r>
              <a:rPr lang="en-GB" sz="1600" dirty="0"/>
              <a:t> (</a:t>
            </a:r>
            <a:r>
              <a:rPr lang="en-GB" sz="1600" dirty="0" err="1"/>
              <a:t>nový</a:t>
            </a:r>
            <a:r>
              <a:rPr lang="en-GB" sz="1600" dirty="0"/>
              <a:t> </a:t>
            </a:r>
            <a:r>
              <a:rPr lang="en-GB" sz="1600" dirty="0" err="1"/>
              <a:t>polutant</a:t>
            </a:r>
            <a:r>
              <a:rPr lang="en-GB" sz="1600" dirty="0"/>
              <a:t>) – </a:t>
            </a:r>
            <a:r>
              <a:rPr lang="en-GB" sz="1600" dirty="0" err="1"/>
              <a:t>snížení</a:t>
            </a:r>
            <a:r>
              <a:rPr lang="en-GB" sz="1600" dirty="0"/>
              <a:t> </a:t>
            </a:r>
            <a:r>
              <a:rPr lang="en-GB" sz="1600" dirty="0" err="1"/>
              <a:t>diverzity</a:t>
            </a:r>
            <a:endParaRPr lang="en-GB" sz="1600" dirty="0"/>
          </a:p>
          <a:p>
            <a:r>
              <a:rPr lang="en-GB" sz="1600" dirty="0" err="1"/>
              <a:t>Diverzita</a:t>
            </a:r>
            <a:r>
              <a:rPr lang="en-GB" sz="1600" dirty="0"/>
              <a:t> </a:t>
            </a:r>
            <a:r>
              <a:rPr lang="en-GB" sz="1600" dirty="0" err="1"/>
              <a:t>bakteriálních</a:t>
            </a:r>
            <a:r>
              <a:rPr lang="en-GB" sz="1600" dirty="0"/>
              <a:t> </a:t>
            </a:r>
            <a:r>
              <a:rPr lang="en-GB" sz="1600" dirty="0" err="1"/>
              <a:t>společenstev</a:t>
            </a:r>
            <a:r>
              <a:rPr lang="en-GB" sz="1600" dirty="0"/>
              <a:t> je </a:t>
            </a:r>
            <a:r>
              <a:rPr lang="en-GB" sz="1600" dirty="0" err="1"/>
              <a:t>dobrým</a:t>
            </a:r>
            <a:r>
              <a:rPr lang="en-GB" sz="1600" dirty="0"/>
              <a:t> </a:t>
            </a:r>
            <a:r>
              <a:rPr lang="en-GB" sz="1600" dirty="0" err="1" smtClean="0"/>
              <a:t>indikátorem</a:t>
            </a:r>
            <a:r>
              <a:rPr lang="cs-CZ" sz="1600" dirty="0" smtClean="0"/>
              <a:t> </a:t>
            </a:r>
            <a:r>
              <a:rPr lang="en-GB" sz="1600" dirty="0" err="1" smtClean="0"/>
              <a:t>znečištění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polutantů</a:t>
            </a:r>
            <a:r>
              <a:rPr lang="cs-CZ" sz="1600" dirty="0" smtClean="0"/>
              <a:t>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708490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60648"/>
            <a:ext cx="889248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Genetické/molekulární indexy diverzity</a:t>
            </a:r>
          </a:p>
          <a:p>
            <a:r>
              <a:rPr lang="cs-CZ" sz="1600" dirty="0" smtClean="0"/>
              <a:t>měřením </a:t>
            </a:r>
            <a:r>
              <a:rPr lang="cs-CZ" sz="1600" dirty="0"/>
              <a:t>heterogenity DNA celého mikrobiálního</a:t>
            </a:r>
          </a:p>
          <a:p>
            <a:pPr marL="0" indent="0">
              <a:buNone/>
            </a:pPr>
            <a:r>
              <a:rPr lang="cs-CZ" sz="1600" dirty="0" smtClean="0"/>
              <a:t>společenstva</a:t>
            </a:r>
            <a:endParaRPr lang="cs-CZ" sz="1600" dirty="0"/>
          </a:p>
          <a:p>
            <a:r>
              <a:rPr lang="cs-CZ" sz="1600" dirty="0" smtClean="0"/>
              <a:t> </a:t>
            </a:r>
            <a:r>
              <a:rPr lang="cs-CZ" sz="1600" dirty="0"/>
              <a:t>extrakce DNA celého mikrobiálního společenstva</a:t>
            </a:r>
          </a:p>
          <a:p>
            <a:r>
              <a:rPr lang="cs-CZ" sz="1600" dirty="0"/>
              <a:t>ze vzorku odebraného z daného </a:t>
            </a:r>
            <a:r>
              <a:rPr lang="cs-CZ" sz="1600" dirty="0" smtClean="0"/>
              <a:t>habitatu</a:t>
            </a:r>
            <a:endParaRPr lang="cs-CZ" sz="1600" dirty="0"/>
          </a:p>
          <a:p>
            <a:r>
              <a:rPr lang="cs-CZ" sz="1600" dirty="0" smtClean="0"/>
              <a:t>odstranění </a:t>
            </a:r>
            <a:r>
              <a:rPr lang="cs-CZ" sz="1600" dirty="0"/>
              <a:t>nečistot (PVPP, </a:t>
            </a:r>
            <a:r>
              <a:rPr lang="cs-CZ" sz="1600" dirty="0" err="1"/>
              <a:t>hydroxyapatit</a:t>
            </a:r>
            <a:r>
              <a:rPr lang="cs-CZ" sz="1600" dirty="0"/>
              <a:t>, </a:t>
            </a:r>
            <a:r>
              <a:rPr lang="cs-CZ" sz="1600" dirty="0" err="1"/>
              <a:t>CsCl</a:t>
            </a:r>
            <a:r>
              <a:rPr lang="cs-CZ" sz="1600" dirty="0"/>
              <a:t>)</a:t>
            </a:r>
          </a:p>
          <a:p>
            <a:r>
              <a:rPr lang="cs-CZ" sz="1600" dirty="0"/>
              <a:t>Nastříhání, denaturace a </a:t>
            </a:r>
            <a:r>
              <a:rPr lang="cs-CZ" sz="1600" dirty="0" err="1"/>
              <a:t>reasociace</a:t>
            </a:r>
            <a:r>
              <a:rPr lang="cs-CZ" sz="1600" dirty="0"/>
              <a:t> </a:t>
            </a:r>
            <a:r>
              <a:rPr lang="cs-CZ" sz="1600" dirty="0" smtClean="0"/>
              <a:t>DNA</a:t>
            </a:r>
          </a:p>
          <a:p>
            <a:r>
              <a:rPr lang="cs-CZ" sz="1600" dirty="0" smtClean="0"/>
              <a:t>Půda – </a:t>
            </a:r>
            <a:r>
              <a:rPr lang="cs-CZ" sz="1600" dirty="0"/>
              <a:t>4.000 zcela odlišných </a:t>
            </a:r>
            <a:r>
              <a:rPr lang="cs-CZ" sz="1600" dirty="0" smtClean="0"/>
              <a:t>genomů bakterií</a:t>
            </a:r>
            <a:endParaRPr lang="cs-CZ" sz="1600" dirty="0"/>
          </a:p>
          <a:p>
            <a:r>
              <a:rPr lang="cs-CZ" sz="1600" dirty="0" smtClean="0"/>
              <a:t>cca </a:t>
            </a:r>
            <a:r>
              <a:rPr lang="cs-CZ" sz="1600" dirty="0"/>
              <a:t>200x vyšší než odhad diverzity </a:t>
            </a:r>
            <a:r>
              <a:rPr lang="cs-CZ" sz="1600" dirty="0" smtClean="0"/>
              <a:t>pro izolované </a:t>
            </a:r>
            <a:r>
              <a:rPr lang="cs-CZ" sz="1600" dirty="0"/>
              <a:t>bakteriální kmeny – problém </a:t>
            </a:r>
            <a:r>
              <a:rPr lang="cs-CZ" sz="1600" dirty="0" err="1"/>
              <a:t>nekultivovatelnosti</a:t>
            </a:r>
            <a:endParaRPr lang="cs-CZ" sz="1600" dirty="0"/>
          </a:p>
          <a:p>
            <a:pPr marL="0" indent="0">
              <a:buNone/>
            </a:pPr>
            <a:r>
              <a:rPr lang="cs-CZ" sz="1600" dirty="0" smtClean="0"/>
              <a:t>       (</a:t>
            </a:r>
            <a:r>
              <a:rPr lang="cs-CZ" sz="1600" dirty="0"/>
              <a:t>podmínky na </a:t>
            </a:r>
            <a:r>
              <a:rPr lang="cs-CZ" sz="1600" dirty="0" err="1"/>
              <a:t>petričkách</a:t>
            </a:r>
            <a:r>
              <a:rPr lang="cs-CZ" sz="1600" dirty="0"/>
              <a:t> zvýhodňují rychle rostoucí </a:t>
            </a:r>
            <a:r>
              <a:rPr lang="cs-CZ" sz="1600" dirty="0" smtClean="0"/>
              <a:t>bakterie schopné </a:t>
            </a:r>
            <a:r>
              <a:rPr lang="cs-CZ" sz="1600" dirty="0"/>
              <a:t>růst na půdách s vysokým </a:t>
            </a:r>
            <a:r>
              <a:rPr lang="cs-CZ" sz="1600" dirty="0" smtClean="0"/>
              <a:t>    obsahem </a:t>
            </a:r>
            <a:r>
              <a:rPr lang="cs-CZ" sz="1600" dirty="0"/>
              <a:t>živin</a:t>
            </a:r>
            <a:r>
              <a:rPr lang="cs-CZ" sz="1600" dirty="0" smtClean="0"/>
              <a:t>)</a:t>
            </a:r>
          </a:p>
          <a:p>
            <a:endParaRPr lang="cs-CZ" sz="1600" dirty="0"/>
          </a:p>
          <a:p>
            <a:r>
              <a:rPr lang="cs-CZ" sz="1600" dirty="0"/>
              <a:t>RFLP</a:t>
            </a:r>
          </a:p>
          <a:p>
            <a:r>
              <a:rPr lang="cs-CZ" sz="1600" dirty="0"/>
              <a:t>D/TGGE</a:t>
            </a:r>
          </a:p>
          <a:p>
            <a:r>
              <a:rPr lang="en-US" sz="1600" dirty="0"/>
              <a:t>FAME (fatty acid methyl ester)</a:t>
            </a:r>
          </a:p>
          <a:p>
            <a:r>
              <a:rPr lang="cs-CZ" sz="1600" dirty="0"/>
              <a:t>LH PCR</a:t>
            </a:r>
          </a:p>
          <a:p>
            <a:r>
              <a:rPr lang="en-US" sz="1600" dirty="0"/>
              <a:t>REP PCR (repetitive </a:t>
            </a:r>
            <a:r>
              <a:rPr lang="en-US" sz="1600" dirty="0" err="1"/>
              <a:t>extragenic</a:t>
            </a:r>
            <a:r>
              <a:rPr lang="en-US" sz="1600" dirty="0"/>
              <a:t> palindromic sequences</a:t>
            </a: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3016"/>
            <a:ext cx="3263513" cy="253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027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123728" y="1196752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DĚKUJI ZA POZORNOST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07" y="2636912"/>
            <a:ext cx="4677544" cy="311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544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 smtClean="0"/>
              <a:t>Některé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lokality</a:t>
            </a:r>
            <a:r>
              <a:rPr lang="en-GB" sz="1600" dirty="0" smtClean="0"/>
              <a:t> </a:t>
            </a:r>
            <a:r>
              <a:rPr lang="en-GB" sz="1600" dirty="0" err="1" smtClean="0"/>
              <a:t>hustě</a:t>
            </a:r>
            <a:r>
              <a:rPr lang="en-GB" sz="1600" dirty="0" smtClean="0"/>
              <a:t> </a:t>
            </a:r>
            <a:r>
              <a:rPr lang="en-GB" sz="1600" dirty="0" err="1" smtClean="0"/>
              <a:t>osídleny</a:t>
            </a:r>
            <a:r>
              <a:rPr lang="en-GB" sz="1600" dirty="0" smtClean="0"/>
              <a:t>, </a:t>
            </a:r>
            <a:r>
              <a:rPr lang="en-GB" sz="1600" dirty="0" err="1" smtClean="0"/>
              <a:t>jiné</a:t>
            </a:r>
            <a:r>
              <a:rPr lang="en-GB" sz="1600" dirty="0" smtClean="0"/>
              <a:t> </a:t>
            </a:r>
            <a:r>
              <a:rPr lang="en-GB" sz="1600" dirty="0" err="1" smtClean="0"/>
              <a:t>podstatně</a:t>
            </a:r>
            <a:r>
              <a:rPr lang="en-GB" sz="1600" dirty="0" smtClean="0"/>
              <a:t> </a:t>
            </a:r>
            <a:r>
              <a:rPr lang="en-GB" sz="1600" dirty="0" err="1" smtClean="0"/>
              <a:t>méně</a:t>
            </a:r>
            <a:endParaRPr lang="en-GB" sz="1600" dirty="0" smtClean="0"/>
          </a:p>
          <a:p>
            <a:r>
              <a:rPr lang="en-GB" sz="1600" dirty="0" err="1" smtClean="0"/>
              <a:t>záleží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koncentraci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(</a:t>
            </a:r>
            <a:r>
              <a:rPr lang="en-GB" sz="1600" dirty="0" err="1" smtClean="0"/>
              <a:t>eutrofizované</a:t>
            </a:r>
            <a:r>
              <a:rPr lang="en-GB" sz="1600" dirty="0" smtClean="0"/>
              <a:t> </a:t>
            </a:r>
            <a:r>
              <a:rPr lang="en-GB" sz="1600" dirty="0" err="1" smtClean="0"/>
              <a:t>vody</a:t>
            </a:r>
            <a:r>
              <a:rPr lang="en-GB" sz="1600" dirty="0" smtClean="0"/>
              <a:t>, </a:t>
            </a:r>
            <a:r>
              <a:rPr lang="en-GB" sz="1600" dirty="0" err="1" smtClean="0"/>
              <a:t>rhizosféra</a:t>
            </a:r>
            <a:r>
              <a:rPr lang="en-GB" sz="1600" dirty="0" smtClean="0"/>
              <a:t>..)</a:t>
            </a:r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bohatá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živiny</a:t>
            </a:r>
            <a:r>
              <a:rPr lang="en-GB" sz="1600" dirty="0" smtClean="0"/>
              <a:t> </a:t>
            </a:r>
            <a:r>
              <a:rPr lang="en-GB" sz="1600" dirty="0" err="1" smtClean="0"/>
              <a:t>někdy</a:t>
            </a:r>
            <a:r>
              <a:rPr lang="en-GB" sz="1600" dirty="0" smtClean="0"/>
              <a:t> </a:t>
            </a:r>
            <a:r>
              <a:rPr lang="en-GB" sz="1600" dirty="0" err="1" smtClean="0"/>
              <a:t>nejsou</a:t>
            </a:r>
            <a:r>
              <a:rPr lang="en-GB" sz="1600" dirty="0" smtClean="0"/>
              <a:t> </a:t>
            </a:r>
            <a:r>
              <a:rPr lang="en-GB" sz="1600" dirty="0" err="1" smtClean="0"/>
              <a:t>osidlována</a:t>
            </a:r>
            <a:r>
              <a:rPr lang="cs-CZ" sz="1600" dirty="0"/>
              <a:t> </a:t>
            </a:r>
            <a:r>
              <a:rPr lang="en-GB" sz="1600" dirty="0" smtClean="0"/>
              <a:t>(</a:t>
            </a:r>
            <a:r>
              <a:rPr lang="en-GB" sz="1600" dirty="0" err="1" smtClean="0"/>
              <a:t>sirupy</a:t>
            </a:r>
            <a:r>
              <a:rPr lang="en-GB" sz="1600" dirty="0" smtClean="0"/>
              <a:t>, </a:t>
            </a:r>
            <a:r>
              <a:rPr lang="en-GB" sz="1600" dirty="0" err="1" smtClean="0"/>
              <a:t>rostl</a:t>
            </a:r>
            <a:r>
              <a:rPr lang="en-GB" sz="1600" dirty="0" smtClean="0"/>
              <a:t>.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živ</a:t>
            </a:r>
            <a:r>
              <a:rPr lang="en-GB" sz="1600" dirty="0" smtClean="0"/>
              <a:t>. </a:t>
            </a:r>
            <a:r>
              <a:rPr lang="en-GB" sz="1600" dirty="0" err="1" smtClean="0"/>
              <a:t>tkáně</a:t>
            </a:r>
            <a:r>
              <a:rPr lang="en-GB" sz="1600" dirty="0" smtClean="0"/>
              <a:t> </a:t>
            </a:r>
            <a:r>
              <a:rPr lang="en-GB" sz="1600" dirty="0" err="1" smtClean="0"/>
              <a:t>obsahující</a:t>
            </a:r>
            <a:r>
              <a:rPr lang="en-GB" sz="1600" dirty="0" smtClean="0"/>
              <a:t> </a:t>
            </a:r>
            <a:r>
              <a:rPr lang="en-GB" sz="1600" dirty="0" err="1" smtClean="0"/>
              <a:t>antibakteriální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látky</a:t>
            </a:r>
            <a:r>
              <a:rPr lang="en-GB" sz="1600" dirty="0" smtClean="0"/>
              <a:t>,</a:t>
            </a:r>
            <a:r>
              <a:rPr lang="cs-CZ" sz="1600" dirty="0" smtClean="0"/>
              <a:t> </a:t>
            </a:r>
            <a:r>
              <a:rPr lang="en-GB" sz="1600" dirty="0" err="1" smtClean="0"/>
              <a:t>siláže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relativně</a:t>
            </a:r>
            <a:r>
              <a:rPr lang="en-GB" sz="1600" dirty="0" smtClean="0"/>
              <a:t> </a:t>
            </a:r>
            <a:r>
              <a:rPr lang="en-GB" sz="1600" dirty="0" err="1" smtClean="0"/>
              <a:t>stejná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mít</a:t>
            </a:r>
            <a:r>
              <a:rPr lang="en-GB" sz="1600" dirty="0" smtClean="0"/>
              <a:t> </a:t>
            </a:r>
            <a:r>
              <a:rPr lang="en-GB" sz="1600" dirty="0" err="1" smtClean="0"/>
              <a:t>velké</a:t>
            </a:r>
            <a:r>
              <a:rPr lang="en-GB" sz="1600" dirty="0" smtClean="0"/>
              <a:t> </a:t>
            </a:r>
            <a:r>
              <a:rPr lang="en-GB" sz="1600" dirty="0" err="1" smtClean="0"/>
              <a:t>rozdíly</a:t>
            </a:r>
            <a:r>
              <a:rPr lang="en-GB" sz="1600" dirty="0" smtClean="0"/>
              <a:t> v </a:t>
            </a:r>
            <a:r>
              <a:rPr lang="en-GB" sz="1600" dirty="0" err="1" smtClean="0"/>
              <a:t>hustotě</a:t>
            </a:r>
            <a:endParaRPr lang="en-GB" sz="1600" dirty="0" smtClean="0"/>
          </a:p>
          <a:p>
            <a:r>
              <a:rPr lang="en-GB" sz="1600" dirty="0" err="1" smtClean="0"/>
              <a:t>buněk</a:t>
            </a:r>
            <a:r>
              <a:rPr lang="en-GB" sz="1600" dirty="0" smtClean="0"/>
              <a:t> – </a:t>
            </a:r>
            <a:r>
              <a:rPr lang="en-GB" sz="1600" dirty="0" err="1" smtClean="0"/>
              <a:t>kůže</a:t>
            </a:r>
            <a:r>
              <a:rPr lang="en-GB" sz="1600" dirty="0" smtClean="0"/>
              <a:t>, </a:t>
            </a:r>
            <a:r>
              <a:rPr lang="en-GB" sz="1600" dirty="0" err="1" smtClean="0"/>
              <a:t>půda</a:t>
            </a:r>
            <a:endParaRPr lang="cs-CZ" sz="1600" dirty="0" smtClean="0"/>
          </a:p>
          <a:p>
            <a:endParaRPr lang="cs-CZ" sz="1600" dirty="0" smtClean="0"/>
          </a:p>
          <a:p>
            <a:endParaRPr lang="en-GB" sz="1600" dirty="0" smtClean="0"/>
          </a:p>
          <a:p>
            <a:pPr marL="0" indent="0">
              <a:buNone/>
            </a:pPr>
            <a:r>
              <a:rPr lang="en-GB" sz="1600" dirty="0" err="1" smtClean="0"/>
              <a:t>Rozdíly</a:t>
            </a:r>
            <a:r>
              <a:rPr lang="en-GB" sz="1600" dirty="0" smtClean="0"/>
              <a:t> </a:t>
            </a:r>
            <a:r>
              <a:rPr lang="en-GB" sz="1600" dirty="0" err="1" smtClean="0"/>
              <a:t>nejen</a:t>
            </a:r>
            <a:r>
              <a:rPr lang="en-GB" sz="1600" dirty="0" smtClean="0"/>
              <a:t> v </a:t>
            </a:r>
            <a:r>
              <a:rPr lang="en-GB" sz="1600" dirty="0" err="1" smtClean="0"/>
              <a:t>hustotě</a:t>
            </a:r>
            <a:r>
              <a:rPr lang="en-GB" sz="1600" dirty="0" smtClean="0"/>
              <a:t> </a:t>
            </a:r>
            <a:r>
              <a:rPr lang="en-GB" sz="1600" dirty="0" err="1" smtClean="0"/>
              <a:t>osídlení</a:t>
            </a:r>
            <a:r>
              <a:rPr lang="en-GB" sz="1600" dirty="0" smtClean="0"/>
              <a:t>, ale </a:t>
            </a:r>
            <a:r>
              <a:rPr lang="en-GB" sz="1600" dirty="0" err="1" smtClean="0"/>
              <a:t>i</a:t>
            </a:r>
            <a:r>
              <a:rPr lang="en-GB" sz="1600" dirty="0" smtClean="0"/>
              <a:t> v </a:t>
            </a:r>
            <a:r>
              <a:rPr lang="en-GB" sz="1600" dirty="0" err="1" smtClean="0"/>
              <a:t>počtu</a:t>
            </a:r>
            <a:r>
              <a:rPr lang="en-GB" sz="1600" dirty="0" smtClean="0"/>
              <a:t> </a:t>
            </a:r>
            <a:r>
              <a:rPr lang="en-GB" sz="1600" dirty="0" err="1" smtClean="0"/>
              <a:t>mikrobiálních</a:t>
            </a:r>
            <a:r>
              <a:rPr lang="en-GB" sz="1600" dirty="0" smtClean="0"/>
              <a:t> </a:t>
            </a:r>
            <a:r>
              <a:rPr lang="en-GB" sz="1600" dirty="0" err="1" smtClean="0"/>
              <a:t>skupin</a:t>
            </a:r>
            <a:r>
              <a:rPr lang="en-GB" sz="1600" dirty="0" smtClean="0"/>
              <a:t>:</a:t>
            </a:r>
          </a:p>
          <a:p>
            <a:r>
              <a:rPr lang="en-GB" sz="1600" dirty="0" err="1" smtClean="0"/>
              <a:t>společenstvo</a:t>
            </a:r>
            <a:r>
              <a:rPr lang="en-GB" sz="1600" dirty="0" smtClean="0"/>
              <a:t> </a:t>
            </a:r>
            <a:r>
              <a:rPr lang="en-GB" sz="1600" dirty="0" err="1" smtClean="0"/>
              <a:t>monospecifické</a:t>
            </a:r>
            <a:r>
              <a:rPr lang="en-GB" sz="1600" dirty="0" smtClean="0"/>
              <a:t> –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endParaRPr lang="en-GB" sz="1600" dirty="0" smtClean="0"/>
          </a:p>
          <a:p>
            <a:r>
              <a:rPr lang="en-GB" sz="1600" dirty="0" err="1" smtClean="0"/>
              <a:t>extrémní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(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nebo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faktorů</a:t>
            </a:r>
            <a:r>
              <a:rPr lang="en-GB" sz="1600" dirty="0" smtClean="0"/>
              <a:t> </a:t>
            </a:r>
            <a:r>
              <a:rPr lang="en-GB" sz="1600" dirty="0" err="1" smtClean="0"/>
              <a:t>limituje</a:t>
            </a:r>
            <a:r>
              <a:rPr lang="en-GB" sz="1600" dirty="0" smtClean="0"/>
              <a:t> </a:t>
            </a:r>
            <a:r>
              <a:rPr lang="en-GB" sz="1600" dirty="0" err="1" smtClean="0"/>
              <a:t>růst</a:t>
            </a:r>
            <a:r>
              <a:rPr lang="en-GB" sz="1600" dirty="0" smtClean="0"/>
              <a:t> – </a:t>
            </a:r>
            <a:r>
              <a:rPr lang="en-GB" sz="1600" dirty="0" err="1" smtClean="0"/>
              <a:t>teplota</a:t>
            </a:r>
            <a:r>
              <a:rPr lang="en-GB" sz="1600" dirty="0" smtClean="0"/>
              <a:t>, pH, ..)</a:t>
            </a:r>
          </a:p>
          <a:p>
            <a:r>
              <a:rPr lang="en-GB" sz="1600" dirty="0" err="1" smtClean="0"/>
              <a:t>nemoci</a:t>
            </a:r>
            <a:r>
              <a:rPr lang="en-GB" sz="1600" dirty="0" smtClean="0"/>
              <a:t> </a:t>
            </a:r>
            <a:r>
              <a:rPr lang="en-GB" sz="1600" dirty="0" err="1" smtClean="0"/>
              <a:t>rostlin</a:t>
            </a:r>
            <a:r>
              <a:rPr lang="en-GB" sz="1600" dirty="0" smtClean="0"/>
              <a:t> a </a:t>
            </a:r>
            <a:r>
              <a:rPr lang="en-GB" sz="1600" dirty="0" err="1" smtClean="0"/>
              <a:t>živočichů</a:t>
            </a:r>
            <a:endParaRPr lang="en-GB" sz="1600" dirty="0" smtClean="0"/>
          </a:p>
          <a:p>
            <a:r>
              <a:rPr lang="en-GB" sz="1600" dirty="0" err="1" smtClean="0"/>
              <a:t>společenstva</a:t>
            </a:r>
            <a:r>
              <a:rPr lang="en-GB" sz="1600" dirty="0" smtClean="0"/>
              <a:t> s </a:t>
            </a:r>
            <a:r>
              <a:rPr lang="en-GB" sz="1600" dirty="0" err="1" smtClean="0"/>
              <a:t>velkou</a:t>
            </a:r>
            <a:r>
              <a:rPr lang="en-GB" sz="1600" dirty="0" smtClean="0"/>
              <a:t> </a:t>
            </a:r>
            <a:r>
              <a:rPr lang="en-GB" sz="1600" dirty="0" err="1" smtClean="0"/>
              <a:t>rozmanitostí</a:t>
            </a:r>
            <a:r>
              <a:rPr lang="en-GB" sz="1600" dirty="0" smtClean="0"/>
              <a:t> </a:t>
            </a:r>
            <a:r>
              <a:rPr lang="en-GB" sz="1600" dirty="0" err="1" smtClean="0"/>
              <a:t>odolnější</a:t>
            </a:r>
            <a:r>
              <a:rPr lang="en-GB" sz="1600" dirty="0" smtClean="0"/>
              <a:t> </a:t>
            </a:r>
            <a:r>
              <a:rPr lang="en-GB" sz="1600" dirty="0" err="1" smtClean="0"/>
              <a:t>ke</a:t>
            </a:r>
            <a:r>
              <a:rPr lang="en-GB" sz="1600" dirty="0" smtClean="0"/>
              <a:t> </a:t>
            </a:r>
            <a:r>
              <a:rPr lang="en-GB" sz="1600" dirty="0" err="1" smtClean="0"/>
              <a:t>změnám</a:t>
            </a:r>
            <a:r>
              <a:rPr lang="en-GB" sz="1600" dirty="0" smtClean="0"/>
              <a:t> </a:t>
            </a:r>
            <a:r>
              <a:rPr lang="en-GB" sz="1600" dirty="0" err="1" smtClean="0"/>
              <a:t>prostředí</a:t>
            </a:r>
            <a:r>
              <a:rPr lang="en-GB" sz="1600" dirty="0" smtClean="0"/>
              <a:t> –</a:t>
            </a:r>
          </a:p>
          <a:p>
            <a:r>
              <a:rPr lang="en-GB" sz="1600" dirty="0" err="1" smtClean="0"/>
              <a:t>limitující</a:t>
            </a:r>
            <a:r>
              <a:rPr lang="en-GB" sz="1600" dirty="0" smtClean="0"/>
              <a:t> je </a:t>
            </a:r>
            <a:r>
              <a:rPr lang="en-GB" sz="1600" dirty="0" err="1" smtClean="0"/>
              <a:t>zásoba</a:t>
            </a:r>
            <a:r>
              <a:rPr lang="en-GB" sz="1600" dirty="0" smtClean="0"/>
              <a:t> </a:t>
            </a:r>
            <a:r>
              <a:rPr lang="en-GB" sz="1600" dirty="0" err="1" smtClean="0"/>
              <a:t>živin</a:t>
            </a:r>
            <a:r>
              <a:rPr lang="en-GB" sz="1600" dirty="0" smtClean="0"/>
              <a:t> – </a:t>
            </a:r>
            <a:r>
              <a:rPr lang="en-GB" sz="1600" dirty="0" err="1" smtClean="0"/>
              <a:t>harmonický</a:t>
            </a:r>
            <a:r>
              <a:rPr lang="en-GB" sz="1600" dirty="0" smtClean="0"/>
              <a:t> </a:t>
            </a:r>
            <a:r>
              <a:rPr lang="en-GB" sz="1600" dirty="0" err="1" smtClean="0"/>
              <a:t>soulad</a:t>
            </a:r>
            <a:r>
              <a:rPr lang="en-GB" sz="1600" dirty="0" smtClean="0"/>
              <a:t> </a:t>
            </a:r>
            <a:r>
              <a:rPr lang="en-GB" sz="1600" dirty="0" err="1" smtClean="0"/>
              <a:t>všech</a:t>
            </a:r>
            <a:r>
              <a:rPr lang="en-GB" sz="1600" dirty="0" smtClean="0"/>
              <a:t> </a:t>
            </a:r>
            <a:r>
              <a:rPr lang="en-GB" sz="1600" dirty="0" err="1" smtClean="0"/>
              <a:t>populací</a:t>
            </a:r>
            <a:endParaRPr lang="en-GB" sz="1600" dirty="0" smtClean="0"/>
          </a:p>
          <a:p>
            <a:r>
              <a:rPr lang="en-GB" sz="1600" dirty="0" err="1" smtClean="0"/>
              <a:t>půda</a:t>
            </a:r>
            <a:r>
              <a:rPr lang="en-GB" sz="1600" dirty="0" smtClean="0"/>
              <a:t>, </a:t>
            </a:r>
            <a:r>
              <a:rPr lang="en-GB" sz="1600" dirty="0" err="1" smtClean="0"/>
              <a:t>gastrointestinální</a:t>
            </a:r>
            <a:r>
              <a:rPr lang="en-GB" sz="1600" dirty="0" smtClean="0"/>
              <a:t> </a:t>
            </a:r>
            <a:r>
              <a:rPr lang="en-GB" sz="1600" dirty="0" err="1" smtClean="0"/>
              <a:t>trakt</a:t>
            </a:r>
            <a:r>
              <a:rPr lang="cs-CZ" sz="1600" dirty="0"/>
              <a:t> </a:t>
            </a:r>
            <a:r>
              <a:rPr lang="en-GB" sz="1600" dirty="0" smtClean="0"/>
              <a:t>- </a:t>
            </a:r>
            <a:r>
              <a:rPr lang="en-GB" sz="1600" dirty="0" err="1" smtClean="0"/>
              <a:t>každý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je </a:t>
            </a:r>
            <a:r>
              <a:rPr lang="en-GB" sz="1600" dirty="0" err="1" smtClean="0"/>
              <a:t>specializován</a:t>
            </a:r>
            <a:r>
              <a:rPr lang="en-GB" sz="1600" dirty="0" smtClean="0"/>
              <a:t> </a:t>
            </a:r>
            <a:r>
              <a:rPr lang="en-GB" sz="1600" dirty="0" err="1" smtClean="0"/>
              <a:t>na</a:t>
            </a:r>
            <a:r>
              <a:rPr lang="en-GB" sz="1600" dirty="0" smtClean="0"/>
              <a:t> </a:t>
            </a:r>
            <a:r>
              <a:rPr lang="en-GB" sz="1600" dirty="0" err="1" smtClean="0"/>
              <a:t>určitou</a:t>
            </a:r>
            <a:r>
              <a:rPr lang="en-GB" sz="1600" dirty="0" smtClean="0"/>
              <a:t> </a:t>
            </a:r>
            <a:r>
              <a:rPr lang="en-GB" sz="1600" dirty="0" err="1" smtClean="0"/>
              <a:t>funkci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14916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400" dirty="0" err="1" smtClean="0"/>
              <a:t>Složení</a:t>
            </a:r>
            <a:r>
              <a:rPr lang="en-GB" sz="2400" dirty="0" smtClean="0"/>
              <a:t> </a:t>
            </a:r>
            <a:r>
              <a:rPr lang="en-GB" sz="2400" dirty="0" err="1" smtClean="0"/>
              <a:t>společenstva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r>
              <a:rPr lang="en-GB" sz="1600" dirty="0" err="1" smtClean="0"/>
              <a:t>Dominantní</a:t>
            </a:r>
            <a:r>
              <a:rPr lang="en-GB" sz="1600" dirty="0" smtClean="0"/>
              <a:t> </a:t>
            </a:r>
            <a:r>
              <a:rPr lang="en-GB" sz="1600" dirty="0" err="1" smtClean="0"/>
              <a:t>druh</a:t>
            </a:r>
            <a:r>
              <a:rPr lang="en-GB" sz="1600" dirty="0" smtClean="0"/>
              <a:t> – </a:t>
            </a:r>
            <a:r>
              <a:rPr lang="en-GB" sz="1600" dirty="0" err="1" smtClean="0"/>
              <a:t>téměř</a:t>
            </a:r>
            <a:r>
              <a:rPr lang="en-GB" sz="1600" dirty="0" smtClean="0"/>
              <a:t> v </a:t>
            </a:r>
            <a:r>
              <a:rPr lang="en-GB" sz="1600" dirty="0" err="1" smtClean="0"/>
              <a:t>každém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společenstvu</a:t>
            </a:r>
            <a:endParaRPr lang="en-GB" sz="1600" dirty="0" smtClean="0"/>
          </a:p>
          <a:p>
            <a:r>
              <a:rPr lang="en-GB" sz="1600" dirty="0" err="1" smtClean="0"/>
              <a:t>častěji</a:t>
            </a:r>
            <a:r>
              <a:rPr lang="en-GB" sz="1600" dirty="0" smtClean="0"/>
              <a:t> </a:t>
            </a:r>
            <a:r>
              <a:rPr lang="en-GB" sz="1600" dirty="0" err="1" smtClean="0"/>
              <a:t>více</a:t>
            </a:r>
            <a:r>
              <a:rPr lang="en-GB" sz="1600" dirty="0" smtClean="0"/>
              <a:t> </a:t>
            </a:r>
            <a:r>
              <a:rPr lang="en-GB" sz="1600" dirty="0" err="1" smtClean="0"/>
              <a:t>kodominantních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endParaRPr lang="en-GB" sz="1600" dirty="0" smtClean="0"/>
          </a:p>
          <a:p>
            <a:r>
              <a:rPr lang="en-GB" sz="1600" dirty="0" err="1" smtClean="0"/>
              <a:t>druhové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společenstev</a:t>
            </a:r>
            <a:r>
              <a:rPr lang="en-GB" sz="1600" dirty="0" smtClean="0"/>
              <a:t> v </a:t>
            </a:r>
            <a:r>
              <a:rPr lang="en-GB" sz="1600" dirty="0" err="1" smtClean="0"/>
              <a:t>určitých</a:t>
            </a:r>
            <a:r>
              <a:rPr lang="en-GB" sz="1600" dirty="0" smtClean="0"/>
              <a:t> </a:t>
            </a:r>
            <a:r>
              <a:rPr lang="en-GB" sz="1600" dirty="0" err="1" smtClean="0"/>
              <a:t>polohách</a:t>
            </a:r>
            <a:r>
              <a:rPr lang="en-GB" sz="1600" dirty="0" smtClean="0"/>
              <a:t>/</a:t>
            </a:r>
            <a:r>
              <a:rPr lang="en-GB" sz="1600" dirty="0" err="1" smtClean="0"/>
              <a:t>stanovištích</a:t>
            </a:r>
            <a:r>
              <a:rPr lang="cs-CZ" sz="1600" dirty="0"/>
              <a:t> </a:t>
            </a:r>
            <a:r>
              <a:rPr lang="en-GB" sz="1600" dirty="0" smtClean="0"/>
              <a:t>je </a:t>
            </a:r>
            <a:r>
              <a:rPr lang="en-GB" sz="1600" dirty="0" err="1" smtClean="0"/>
              <a:t>téměř</a:t>
            </a:r>
            <a:r>
              <a:rPr lang="en-GB" sz="1600" dirty="0" smtClean="0"/>
              <a:t> </a:t>
            </a:r>
            <a:r>
              <a:rPr lang="en-GB" sz="1600" dirty="0" err="1" smtClean="0"/>
              <a:t>identické</a:t>
            </a:r>
            <a:endParaRPr lang="cs-CZ" sz="1600" dirty="0" smtClean="0"/>
          </a:p>
          <a:p>
            <a:r>
              <a:rPr lang="en-GB" sz="1600" dirty="0" err="1" smtClean="0"/>
              <a:t>kvantitativní</a:t>
            </a:r>
            <a:r>
              <a:rPr lang="en-GB" sz="1600" dirty="0" smtClean="0"/>
              <a:t> </a:t>
            </a:r>
            <a:r>
              <a:rPr lang="en-GB" sz="1600" dirty="0" err="1" smtClean="0"/>
              <a:t>zastoupení</a:t>
            </a:r>
            <a:r>
              <a:rPr lang="en-GB" sz="1600" dirty="0" smtClean="0"/>
              <a:t> </a:t>
            </a:r>
            <a:r>
              <a:rPr lang="en-GB" sz="1600" dirty="0" err="1" smtClean="0"/>
              <a:t>jednotlivých</a:t>
            </a:r>
            <a:r>
              <a:rPr lang="en-GB" sz="1600" dirty="0" smtClean="0"/>
              <a:t> </a:t>
            </a:r>
            <a:r>
              <a:rPr lang="en-GB" sz="1600" dirty="0" err="1" smtClean="0"/>
              <a:t>druhů</a:t>
            </a:r>
            <a:r>
              <a:rPr lang="cs-CZ" sz="1600" dirty="0"/>
              <a:t> </a:t>
            </a:r>
            <a:r>
              <a:rPr lang="en-GB" sz="1600" dirty="0" err="1" smtClean="0"/>
              <a:t>může</a:t>
            </a:r>
            <a:r>
              <a:rPr lang="en-GB" sz="1600" dirty="0" smtClean="0"/>
              <a:t> </a:t>
            </a:r>
            <a:r>
              <a:rPr lang="en-GB" sz="1600" dirty="0" err="1" smtClean="0"/>
              <a:t>však</a:t>
            </a:r>
            <a:r>
              <a:rPr lang="en-GB" sz="1600" dirty="0" smtClean="0"/>
              <a:t> </a:t>
            </a:r>
            <a:r>
              <a:rPr lang="en-GB" sz="1600" dirty="0" err="1" smtClean="0"/>
              <a:t>být</a:t>
            </a:r>
            <a:r>
              <a:rPr lang="en-GB" sz="1600" dirty="0" smtClean="0"/>
              <a:t> </a:t>
            </a:r>
            <a:r>
              <a:rPr lang="en-GB" sz="1600" dirty="0" err="1" smtClean="0"/>
              <a:t>odlišné</a:t>
            </a:r>
            <a:r>
              <a:rPr lang="en-GB" sz="1600" dirty="0" smtClean="0"/>
              <a:t> (</a:t>
            </a:r>
            <a:r>
              <a:rPr lang="en-GB" sz="1600" dirty="0" err="1" smtClean="0"/>
              <a:t>dominanty</a:t>
            </a:r>
            <a:r>
              <a:rPr lang="en-GB" sz="1600" dirty="0" smtClean="0"/>
              <a:t> se </a:t>
            </a:r>
            <a:r>
              <a:rPr lang="en-GB" sz="1600" dirty="0" err="1" smtClean="0"/>
              <a:t>mohou</a:t>
            </a:r>
            <a:r>
              <a:rPr lang="en-GB" sz="1600" dirty="0" smtClean="0"/>
              <a:t> </a:t>
            </a:r>
            <a:r>
              <a:rPr lang="en-GB" sz="1600" dirty="0" err="1" smtClean="0"/>
              <a:t>lišit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Mikrobiální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</a:t>
            </a:r>
            <a:r>
              <a:rPr lang="en-GB" sz="1600" dirty="0" err="1" smtClean="0"/>
              <a:t>jsou</a:t>
            </a:r>
            <a:r>
              <a:rPr lang="en-GB" sz="1600" dirty="0" smtClean="0"/>
              <a:t> </a:t>
            </a:r>
            <a:r>
              <a:rPr lang="en-GB" sz="1600" dirty="0" err="1" smtClean="0"/>
              <a:t>systémy</a:t>
            </a:r>
            <a:r>
              <a:rPr lang="en-GB" sz="1600" dirty="0" smtClean="0"/>
              <a:t> </a:t>
            </a:r>
            <a:r>
              <a:rPr lang="en-GB" sz="1600" dirty="0" err="1" smtClean="0"/>
              <a:t>otevřené</a:t>
            </a:r>
            <a:r>
              <a:rPr lang="en-GB" sz="1600" dirty="0" smtClean="0"/>
              <a:t> (</a:t>
            </a:r>
            <a:r>
              <a:rPr lang="en-GB" sz="1600" dirty="0" err="1" smtClean="0"/>
              <a:t>není</a:t>
            </a:r>
            <a:r>
              <a:rPr lang="en-GB" sz="1600" dirty="0" smtClean="0"/>
              <a:t> </a:t>
            </a:r>
            <a:r>
              <a:rPr lang="en-GB" sz="1600" dirty="0" err="1" smtClean="0"/>
              <a:t>přesná</a:t>
            </a:r>
            <a:r>
              <a:rPr lang="en-GB" sz="1600" dirty="0" smtClean="0"/>
              <a:t> </a:t>
            </a:r>
            <a:r>
              <a:rPr lang="en-GB" sz="1600" dirty="0" err="1" smtClean="0"/>
              <a:t>hranice</a:t>
            </a:r>
            <a:r>
              <a:rPr lang="cs-CZ" sz="1600" dirty="0"/>
              <a:t> </a:t>
            </a:r>
            <a:r>
              <a:rPr lang="en-GB" sz="1600" dirty="0" smtClean="0"/>
              <a:t>– </a:t>
            </a:r>
            <a:r>
              <a:rPr lang="en-GB" sz="1600" dirty="0" err="1" smtClean="0"/>
              <a:t>jeden</a:t>
            </a:r>
            <a:r>
              <a:rPr lang="en-GB" sz="1600" dirty="0" smtClean="0"/>
              <a:t> </a:t>
            </a:r>
            <a:r>
              <a:rPr lang="en-GB" sz="1600" dirty="0" err="1" smtClean="0"/>
              <a:t>mikrob</a:t>
            </a:r>
            <a:r>
              <a:rPr lang="en-GB" sz="1600" dirty="0" smtClean="0"/>
              <a:t> v </a:t>
            </a:r>
            <a:r>
              <a:rPr lang="en-GB" sz="1600" dirty="0" err="1" smtClean="0"/>
              <a:t>půdě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ve</a:t>
            </a:r>
            <a:r>
              <a:rPr lang="en-GB" sz="1600" dirty="0" smtClean="0"/>
              <a:t> </a:t>
            </a:r>
            <a:r>
              <a:rPr lang="en-GB" sz="1600" dirty="0" err="1" smtClean="0"/>
              <a:t>vodě</a:t>
            </a:r>
            <a:r>
              <a:rPr lang="en-GB" sz="1600" dirty="0" smtClean="0"/>
              <a:t>)</a:t>
            </a:r>
            <a:endParaRPr lang="cs-CZ" sz="1600" dirty="0" smtClean="0"/>
          </a:p>
          <a:p>
            <a:r>
              <a:rPr lang="en-GB" sz="1600" dirty="0" smtClean="0"/>
              <a:t> </a:t>
            </a:r>
            <a:r>
              <a:rPr lang="en-GB" sz="1600" dirty="0" err="1" smtClean="0"/>
              <a:t>dynamické</a:t>
            </a:r>
            <a:r>
              <a:rPr lang="en-GB" sz="1600" dirty="0" smtClean="0"/>
              <a:t> – v </a:t>
            </a:r>
            <a:r>
              <a:rPr lang="en-GB" sz="1600" dirty="0" err="1" smtClean="0"/>
              <a:t>prostoru</a:t>
            </a:r>
            <a:r>
              <a:rPr lang="en-GB" sz="1600" dirty="0" smtClean="0"/>
              <a:t> </a:t>
            </a:r>
            <a:r>
              <a:rPr lang="en-GB" sz="1600" dirty="0" err="1" smtClean="0"/>
              <a:t>i</a:t>
            </a:r>
            <a:r>
              <a:rPr lang="en-GB" sz="1600" dirty="0" smtClean="0"/>
              <a:t> </a:t>
            </a:r>
            <a:r>
              <a:rPr lang="en-GB" sz="1600" dirty="0" err="1" smtClean="0"/>
              <a:t>čase</a:t>
            </a:r>
            <a:endParaRPr lang="en-GB" sz="1600" dirty="0" smtClean="0"/>
          </a:p>
          <a:p>
            <a:r>
              <a:rPr lang="en-GB" sz="1600" dirty="0" err="1" smtClean="0"/>
              <a:t>Podobná</a:t>
            </a:r>
            <a:r>
              <a:rPr lang="en-GB" sz="1600" dirty="0" smtClean="0"/>
              <a:t> </a:t>
            </a:r>
            <a:r>
              <a:rPr lang="en-GB" sz="1600" dirty="0" err="1" smtClean="0"/>
              <a:t>společenstva</a:t>
            </a:r>
            <a:r>
              <a:rPr lang="en-GB" sz="1600" dirty="0" smtClean="0"/>
              <a:t> se </a:t>
            </a:r>
            <a:r>
              <a:rPr lang="en-GB" sz="1600" dirty="0" err="1" smtClean="0"/>
              <a:t>rozvíjí</a:t>
            </a:r>
            <a:r>
              <a:rPr lang="en-GB" sz="1600" dirty="0" smtClean="0"/>
              <a:t> v </a:t>
            </a:r>
            <a:r>
              <a:rPr lang="en-GB" sz="1600" dirty="0" err="1" smtClean="0"/>
              <a:t>obdobných</a:t>
            </a:r>
            <a:r>
              <a:rPr lang="en-GB" sz="1600" dirty="0" smtClean="0"/>
              <a:t> </a:t>
            </a:r>
            <a:r>
              <a:rPr lang="en-GB" sz="1600" dirty="0" err="1" smtClean="0"/>
              <a:t>lokalitách</a:t>
            </a:r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32400"/>
            <a:ext cx="446449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4357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7004</Words>
  <Application>Microsoft Office PowerPoint</Application>
  <PresentationFormat>Předvádění na obrazovce (4:3)</PresentationFormat>
  <Paragraphs>725</Paragraphs>
  <Slides>78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79" baseType="lpstr">
      <vt:lpstr>Motiv systému Office</vt:lpstr>
      <vt:lpstr>EKOLOGIE MIKROORGANISMŮ 5</vt:lpstr>
      <vt:lpstr>Mikrobiální populace </vt:lpstr>
      <vt:lpstr>Mikrobiální populace – pokr. </vt:lpstr>
      <vt:lpstr>Mikrobiální populace – pokr. </vt:lpstr>
      <vt:lpstr>Mikrobiální populace – pokr.</vt:lpstr>
      <vt:lpstr>Mikrobiální populace – pokr</vt:lpstr>
      <vt:lpstr>Mikrobiální společenstva </vt:lpstr>
      <vt:lpstr>Prezentace aplikace PowerPoint</vt:lpstr>
      <vt:lpstr>Složení společenstva</vt:lpstr>
      <vt:lpstr>Výživa mikrobiálního společenstva </vt:lpstr>
      <vt:lpstr>Výživa společenstva - požadavky na živiny </vt:lpstr>
      <vt:lpstr>Požadavky na živiny – pokr.</vt:lpstr>
      <vt:lpstr>Prezentace aplikace PowerPoint</vt:lpstr>
      <vt:lpstr>Prezentace aplikace PowerPoint</vt:lpstr>
      <vt:lpstr>Zdroje energie </vt:lpstr>
      <vt:lpstr>Energie získaná mikroorganismy z některých substrátů</vt:lpstr>
      <vt:lpstr>Světlo </vt:lpstr>
      <vt:lpstr>Absorpční spektra některých fotosyntetických mikroorganismů</vt:lpstr>
      <vt:lpstr>Význam pigmentů u (fotosyntetických) bakterií </vt:lpstr>
      <vt:lpstr>Kolonizace </vt:lpstr>
      <vt:lpstr>Prezentace aplikace PowerPoint</vt:lpstr>
      <vt:lpstr>Bariéry kolonizace </vt:lpstr>
      <vt:lpstr>Lidská kůže (žlutá) pokrytá rezidentními houbami (modrá) a bakteriemi (magenta - fialová)</vt:lpstr>
      <vt:lpstr>Sukcese a klimax </vt:lpstr>
      <vt:lpstr>Prezentace aplikace PowerPoint</vt:lpstr>
      <vt:lpstr>Prezentace aplikace PowerPoint</vt:lpstr>
      <vt:lpstr>Sukcese a klimax – pokr. </vt:lpstr>
      <vt:lpstr>Faktory determinující sukcesi </vt:lpstr>
      <vt:lpstr>Faktory determinující sukcesi – pokr. </vt:lpstr>
      <vt:lpstr>Klimax</vt:lpstr>
      <vt:lpstr>Posloupnost v mikrobiálních komunitách </vt:lpstr>
      <vt:lpstr>Posloupnost v mikrobiálních komunitách – pokr. </vt:lpstr>
      <vt:lpstr>Autotrofní – heterotrofní sukcese/posloupnosti </vt:lpstr>
      <vt:lpstr>Autotrofní – heterotrofní sukcese/posloupnosti – pokr. </vt:lpstr>
      <vt:lpstr>Prezentace aplikace PowerPoint</vt:lpstr>
      <vt:lpstr>Prezentace aplikace PowerPoint</vt:lpstr>
      <vt:lpstr>Biofilmy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Bakteriální biofilm – extracelulární DNA (žlutě) pomáhá regulovat  Bacterial Biofilm Extracellular DNA (yellow) pomáhá regulovat pohyb, prevence ucpání  i expanze biofilmu Pseudomonas aeruginosa  </vt:lpstr>
      <vt:lpstr>Prezentace aplikace PowerPoint</vt:lpstr>
      <vt:lpstr>Živočišné tkáně – sukcese mikrobiálních komunit </vt:lpstr>
      <vt:lpstr>Živočišné tkáně – sukcese mikrobiálních komunit-pokr </vt:lpstr>
      <vt:lpstr>Homeostáze a sekundární sukcese </vt:lpstr>
      <vt:lpstr>Fluktuace/sukcese v populaci rozsivek</vt:lpstr>
      <vt:lpstr>Prezentace aplikace PowerPoint</vt:lpstr>
      <vt:lpstr>Prezentace aplikace PowerPoint</vt:lpstr>
      <vt:lpstr>Prezentace aplikace PowerPoint</vt:lpstr>
      <vt:lpstr>Prezentace aplikace PowerPoint</vt:lpstr>
      <vt:lpstr>Genetické výměny v mikrobiálních komunitách </vt:lpstr>
      <vt:lpstr>Prezentace aplikace PowerPoint</vt:lpstr>
      <vt:lpstr>Genetické výměny v mikrobiálních komunitách – pokr</vt:lpstr>
      <vt:lpstr>Genetické výměny v mikrobiálních komunitách – pokr</vt:lpstr>
      <vt:lpstr>Prezentace aplikace PowerPoint</vt:lpstr>
      <vt:lpstr>Plazmidy </vt:lpstr>
      <vt:lpstr>Prezentace aplikace PowerPoint</vt:lpstr>
      <vt:lpstr>Prezentace aplikace PowerPoint</vt:lpstr>
      <vt:lpstr>Prezentace aplikace PowerPoint</vt:lpstr>
      <vt:lpstr>Prezentace aplikace PowerPoint</vt:lpstr>
      <vt:lpstr>Risk zavedení geneticky modifikovaných mikroorganismů </vt:lpstr>
      <vt:lpstr>Diverzita a stabilita mikrobiálních komunit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Indexy diverzity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</dc:creator>
  <cp:lastModifiedBy>Uživatel</cp:lastModifiedBy>
  <cp:revision>77</cp:revision>
  <dcterms:created xsi:type="dcterms:W3CDTF">2017-03-31T13:24:13Z</dcterms:created>
  <dcterms:modified xsi:type="dcterms:W3CDTF">2018-05-21T12:31:40Z</dcterms:modified>
</cp:coreProperties>
</file>