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256" r:id="rId2"/>
    <p:sldId id="257" r:id="rId3"/>
    <p:sldId id="258" r:id="rId4"/>
    <p:sldId id="304" r:id="rId5"/>
    <p:sldId id="305" r:id="rId6"/>
    <p:sldId id="260" r:id="rId7"/>
    <p:sldId id="261" r:id="rId8"/>
    <p:sldId id="306" r:id="rId9"/>
    <p:sldId id="262" r:id="rId10"/>
    <p:sldId id="263" r:id="rId11"/>
    <p:sldId id="265" r:id="rId12"/>
    <p:sldId id="307" r:id="rId13"/>
    <p:sldId id="266" r:id="rId14"/>
    <p:sldId id="309" r:id="rId15"/>
    <p:sldId id="308" r:id="rId16"/>
    <p:sldId id="267" r:id="rId17"/>
    <p:sldId id="268" r:id="rId18"/>
    <p:sldId id="269" r:id="rId19"/>
    <p:sldId id="270" r:id="rId20"/>
    <p:sldId id="271" r:id="rId21"/>
    <p:sldId id="272" r:id="rId22"/>
    <p:sldId id="273" r:id="rId23"/>
    <p:sldId id="274" r:id="rId24"/>
    <p:sldId id="313" r:id="rId25"/>
    <p:sldId id="275" r:id="rId26"/>
    <p:sldId id="312" r:id="rId27"/>
    <p:sldId id="310" r:id="rId28"/>
    <p:sldId id="311" r:id="rId29"/>
    <p:sldId id="276" r:id="rId30"/>
    <p:sldId id="277" r:id="rId31"/>
    <p:sldId id="279" r:id="rId32"/>
    <p:sldId id="280" r:id="rId33"/>
    <p:sldId id="281" r:id="rId34"/>
    <p:sldId id="283" r:id="rId35"/>
    <p:sldId id="284" r:id="rId36"/>
    <p:sldId id="285" r:id="rId37"/>
    <p:sldId id="314" r:id="rId38"/>
    <p:sldId id="372" r:id="rId39"/>
    <p:sldId id="373" r:id="rId40"/>
    <p:sldId id="374" r:id="rId41"/>
    <p:sldId id="317" r:id="rId42"/>
    <p:sldId id="318" r:id="rId43"/>
    <p:sldId id="319" r:id="rId44"/>
    <p:sldId id="375" r:id="rId45"/>
    <p:sldId id="376" r:id="rId46"/>
    <p:sldId id="337" r:id="rId47"/>
    <p:sldId id="323" r:id="rId48"/>
    <p:sldId id="325" r:id="rId49"/>
    <p:sldId id="326" r:id="rId50"/>
    <p:sldId id="328" r:id="rId51"/>
    <p:sldId id="329" r:id="rId52"/>
    <p:sldId id="381" r:id="rId53"/>
    <p:sldId id="377" r:id="rId54"/>
    <p:sldId id="334" r:id="rId55"/>
    <p:sldId id="378" r:id="rId56"/>
    <p:sldId id="335" r:id="rId57"/>
    <p:sldId id="336" r:id="rId58"/>
    <p:sldId id="371" r:id="rId59"/>
    <p:sldId id="339" r:id="rId60"/>
    <p:sldId id="379" r:id="rId61"/>
    <p:sldId id="341" r:id="rId62"/>
    <p:sldId id="342" r:id="rId63"/>
    <p:sldId id="344" r:id="rId64"/>
    <p:sldId id="345" r:id="rId65"/>
    <p:sldId id="346" r:id="rId66"/>
    <p:sldId id="347" r:id="rId67"/>
    <p:sldId id="348" r:id="rId68"/>
    <p:sldId id="349" r:id="rId69"/>
    <p:sldId id="350" r:id="rId70"/>
    <p:sldId id="351" r:id="rId71"/>
    <p:sldId id="352" r:id="rId72"/>
    <p:sldId id="353" r:id="rId73"/>
    <p:sldId id="354" r:id="rId74"/>
    <p:sldId id="380" r:id="rId75"/>
    <p:sldId id="357" r:id="rId76"/>
    <p:sldId id="358" r:id="rId77"/>
    <p:sldId id="303" r:id="rId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29" autoAdjust="0"/>
  </p:normalViewPr>
  <p:slideViewPr>
    <p:cSldViewPr>
      <p:cViewPr varScale="1">
        <p:scale>
          <a:sx n="111" d="100"/>
          <a:sy n="111" d="100"/>
        </p:scale>
        <p:origin x="-1614" y="-78"/>
      </p:cViewPr>
      <p:guideLst>
        <p:guide orient="horz" pos="2160"/>
        <p:guide pos="2880"/>
      </p:guideLst>
    </p:cSldViewPr>
  </p:slideViewPr>
  <p:notesTextViewPr>
    <p:cViewPr>
      <p:scale>
        <a:sx n="1" d="1"/>
        <a:sy n="1" d="1"/>
      </p:scale>
      <p:origin x="0" y="0"/>
    </p:cViewPr>
  </p:notesTextViewPr>
  <p:sorterViewPr>
    <p:cViewPr>
      <p:scale>
        <a:sx n="100" d="100"/>
        <a:sy n="100" d="100"/>
      </p:scale>
      <p:origin x="0" y="912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B69092-BB04-4E37-844B-5E5005043AD1}" type="datetimeFigureOut">
              <a:rPr lang="en-GB" smtClean="0"/>
              <a:t>15/05/2018</a:t>
            </a:fld>
            <a:endParaRPr lang="en-GB"/>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A821A4-DC73-4D11-9757-3CC1ACE3681A}" type="slidenum">
              <a:rPr lang="en-GB" smtClean="0"/>
              <a:t>‹#›</a:t>
            </a:fld>
            <a:endParaRPr lang="en-GB"/>
          </a:p>
        </p:txBody>
      </p:sp>
    </p:spTree>
    <p:extLst>
      <p:ext uri="{BB962C8B-B14F-4D97-AF65-F5344CB8AC3E}">
        <p14:creationId xmlns:p14="http://schemas.microsoft.com/office/powerpoint/2010/main" val="281339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s.wikipedia.org/wiki/Woollsia_pungen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smtClean="0"/>
          </a:p>
          <a:p>
            <a:r>
              <a:rPr lang="en-GB" dirty="0" err="1" smtClean="0"/>
              <a:t>Kultura</a:t>
            </a:r>
            <a:r>
              <a:rPr lang="en-GB" dirty="0" smtClean="0"/>
              <a:t> </a:t>
            </a:r>
            <a:r>
              <a:rPr lang="en-GB" dirty="0" err="1" smtClean="0"/>
              <a:t>erikoidní</a:t>
            </a:r>
            <a:r>
              <a:rPr lang="en-GB" dirty="0" smtClean="0"/>
              <a:t> </a:t>
            </a:r>
            <a:r>
              <a:rPr lang="en-GB" dirty="0" err="1" smtClean="0"/>
              <a:t>houby</a:t>
            </a:r>
            <a:r>
              <a:rPr lang="en-GB" dirty="0" smtClean="0"/>
              <a:t> </a:t>
            </a:r>
            <a:r>
              <a:rPr lang="en-GB" dirty="0" err="1" smtClean="0"/>
              <a:t>izolovaná</a:t>
            </a:r>
            <a:r>
              <a:rPr lang="en-GB" dirty="0" smtClean="0"/>
              <a:t> z </a:t>
            </a:r>
            <a:r>
              <a:rPr lang="en-GB" dirty="0" err="1" smtClean="0"/>
              <a:t>rostliny</a:t>
            </a:r>
            <a:r>
              <a:rPr lang="en-GB" dirty="0" smtClean="0"/>
              <a:t> </a:t>
            </a:r>
            <a:r>
              <a:rPr lang="en-GB" i="1" dirty="0" err="1" smtClean="0">
                <a:hlinkClick r:id="rId3" tooltip="Woollsia pungens"/>
              </a:rPr>
              <a:t>Woollsia</a:t>
            </a:r>
            <a:r>
              <a:rPr lang="en-GB" i="1" dirty="0" smtClean="0">
                <a:hlinkClick r:id="rId3" tooltip="Woollsia pungens"/>
              </a:rPr>
              <a:t> </a:t>
            </a:r>
            <a:r>
              <a:rPr lang="en-GB" i="1" dirty="0" err="1" smtClean="0">
                <a:hlinkClick r:id="rId3" tooltip="Woollsia pungens"/>
              </a:rPr>
              <a:t>pungens</a:t>
            </a:r>
            <a:endParaRPr lang="en-GB" dirty="0"/>
          </a:p>
        </p:txBody>
      </p:sp>
      <p:sp>
        <p:nvSpPr>
          <p:cNvPr id="4" name="Zástupný symbol pro číslo snímku 3"/>
          <p:cNvSpPr>
            <a:spLocks noGrp="1"/>
          </p:cNvSpPr>
          <p:nvPr>
            <p:ph type="sldNum" sz="quarter" idx="10"/>
          </p:nvPr>
        </p:nvSpPr>
        <p:spPr/>
        <p:txBody>
          <a:bodyPr/>
          <a:lstStyle/>
          <a:p>
            <a:fld id="{5EA821A4-DC73-4D11-9757-3CC1ACE3681A}" type="slidenum">
              <a:rPr lang="en-GB" smtClean="0"/>
              <a:t>35</a:t>
            </a:fld>
            <a:endParaRPr lang="en-GB"/>
          </a:p>
        </p:txBody>
      </p:sp>
    </p:spTree>
    <p:extLst>
      <p:ext uri="{BB962C8B-B14F-4D97-AF65-F5344CB8AC3E}">
        <p14:creationId xmlns:p14="http://schemas.microsoft.com/office/powerpoint/2010/main" val="1180661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en-GB"/>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en-GB"/>
          </a:p>
        </p:txBody>
      </p:sp>
      <p:sp>
        <p:nvSpPr>
          <p:cNvPr id="4" name="Zástupný symbol pro datum 3"/>
          <p:cNvSpPr>
            <a:spLocks noGrp="1"/>
          </p:cNvSpPr>
          <p:nvPr>
            <p:ph type="dt" sz="half" idx="10"/>
          </p:nvPr>
        </p:nvSpPr>
        <p:spPr/>
        <p:txBody>
          <a:bodyPr/>
          <a:lstStyle/>
          <a:p>
            <a:fld id="{9526BFFC-F231-407A-A800-87BDC78F191E}" type="datetimeFigureOut">
              <a:rPr lang="en-GB" smtClean="0"/>
              <a:t>15/05/2018</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9D8EABF2-DCFF-4880-9ADA-998A83DEBC49}" type="slidenum">
              <a:rPr lang="en-GB" smtClean="0"/>
              <a:t>‹#›</a:t>
            </a:fld>
            <a:endParaRPr lang="en-GB"/>
          </a:p>
        </p:txBody>
      </p:sp>
    </p:spTree>
    <p:extLst>
      <p:ext uri="{BB962C8B-B14F-4D97-AF65-F5344CB8AC3E}">
        <p14:creationId xmlns:p14="http://schemas.microsoft.com/office/powerpoint/2010/main" val="547664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9526BFFC-F231-407A-A800-87BDC78F191E}" type="datetimeFigureOut">
              <a:rPr lang="en-GB" smtClean="0"/>
              <a:t>15/05/2018</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9D8EABF2-DCFF-4880-9ADA-998A83DEBC49}" type="slidenum">
              <a:rPr lang="en-GB" smtClean="0"/>
              <a:t>‹#›</a:t>
            </a:fld>
            <a:endParaRPr lang="en-GB"/>
          </a:p>
        </p:txBody>
      </p:sp>
    </p:spTree>
    <p:extLst>
      <p:ext uri="{BB962C8B-B14F-4D97-AF65-F5344CB8AC3E}">
        <p14:creationId xmlns:p14="http://schemas.microsoft.com/office/powerpoint/2010/main" val="2844238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en-GB"/>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9526BFFC-F231-407A-A800-87BDC78F191E}" type="datetimeFigureOut">
              <a:rPr lang="en-GB" smtClean="0"/>
              <a:t>15/05/2018</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9D8EABF2-DCFF-4880-9ADA-998A83DEBC49}" type="slidenum">
              <a:rPr lang="en-GB" smtClean="0"/>
              <a:t>‹#›</a:t>
            </a:fld>
            <a:endParaRPr lang="en-GB"/>
          </a:p>
        </p:txBody>
      </p:sp>
    </p:spTree>
    <p:extLst>
      <p:ext uri="{BB962C8B-B14F-4D97-AF65-F5344CB8AC3E}">
        <p14:creationId xmlns:p14="http://schemas.microsoft.com/office/powerpoint/2010/main" val="2605603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10"/>
          </p:nvPr>
        </p:nvSpPr>
        <p:spPr/>
        <p:txBody>
          <a:bodyPr/>
          <a:lstStyle/>
          <a:p>
            <a:fld id="{9526BFFC-F231-407A-A800-87BDC78F191E}" type="datetimeFigureOut">
              <a:rPr lang="en-GB" smtClean="0"/>
              <a:t>15/05/2018</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9D8EABF2-DCFF-4880-9ADA-998A83DEBC49}" type="slidenum">
              <a:rPr lang="en-GB" smtClean="0"/>
              <a:t>‹#›</a:t>
            </a:fld>
            <a:endParaRPr lang="en-GB"/>
          </a:p>
        </p:txBody>
      </p:sp>
    </p:spTree>
    <p:extLst>
      <p:ext uri="{BB962C8B-B14F-4D97-AF65-F5344CB8AC3E}">
        <p14:creationId xmlns:p14="http://schemas.microsoft.com/office/powerpoint/2010/main" val="2249996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en-GB"/>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9526BFFC-F231-407A-A800-87BDC78F191E}" type="datetimeFigureOut">
              <a:rPr lang="en-GB" smtClean="0"/>
              <a:t>15/05/2018</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9D8EABF2-DCFF-4880-9ADA-998A83DEBC49}" type="slidenum">
              <a:rPr lang="en-GB" smtClean="0"/>
              <a:t>‹#›</a:t>
            </a:fld>
            <a:endParaRPr lang="en-GB"/>
          </a:p>
        </p:txBody>
      </p:sp>
    </p:spTree>
    <p:extLst>
      <p:ext uri="{BB962C8B-B14F-4D97-AF65-F5344CB8AC3E}">
        <p14:creationId xmlns:p14="http://schemas.microsoft.com/office/powerpoint/2010/main" val="2749583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datum 4"/>
          <p:cNvSpPr>
            <a:spLocks noGrp="1"/>
          </p:cNvSpPr>
          <p:nvPr>
            <p:ph type="dt" sz="half" idx="10"/>
          </p:nvPr>
        </p:nvSpPr>
        <p:spPr/>
        <p:txBody>
          <a:bodyPr/>
          <a:lstStyle/>
          <a:p>
            <a:fld id="{9526BFFC-F231-407A-A800-87BDC78F191E}" type="datetimeFigureOut">
              <a:rPr lang="en-GB" smtClean="0"/>
              <a:t>15/05/2018</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9D8EABF2-DCFF-4880-9ADA-998A83DEBC49}" type="slidenum">
              <a:rPr lang="en-GB" smtClean="0"/>
              <a:t>‹#›</a:t>
            </a:fld>
            <a:endParaRPr lang="en-GB"/>
          </a:p>
        </p:txBody>
      </p:sp>
    </p:spTree>
    <p:extLst>
      <p:ext uri="{BB962C8B-B14F-4D97-AF65-F5344CB8AC3E}">
        <p14:creationId xmlns:p14="http://schemas.microsoft.com/office/powerpoint/2010/main" val="1780772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en-GB"/>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7" name="Zástupný symbol pro datum 6"/>
          <p:cNvSpPr>
            <a:spLocks noGrp="1"/>
          </p:cNvSpPr>
          <p:nvPr>
            <p:ph type="dt" sz="half" idx="10"/>
          </p:nvPr>
        </p:nvSpPr>
        <p:spPr/>
        <p:txBody>
          <a:bodyPr/>
          <a:lstStyle/>
          <a:p>
            <a:fld id="{9526BFFC-F231-407A-A800-87BDC78F191E}" type="datetimeFigureOut">
              <a:rPr lang="en-GB" smtClean="0"/>
              <a:t>15/05/2018</a:t>
            </a:fld>
            <a:endParaRPr lang="en-GB"/>
          </a:p>
        </p:txBody>
      </p:sp>
      <p:sp>
        <p:nvSpPr>
          <p:cNvPr id="8" name="Zástupný symbol pro zápatí 7"/>
          <p:cNvSpPr>
            <a:spLocks noGrp="1"/>
          </p:cNvSpPr>
          <p:nvPr>
            <p:ph type="ftr" sz="quarter" idx="11"/>
          </p:nvPr>
        </p:nvSpPr>
        <p:spPr/>
        <p:txBody>
          <a:bodyPr/>
          <a:lstStyle/>
          <a:p>
            <a:endParaRPr lang="en-GB"/>
          </a:p>
        </p:txBody>
      </p:sp>
      <p:sp>
        <p:nvSpPr>
          <p:cNvPr id="9" name="Zástupný symbol pro číslo snímku 8"/>
          <p:cNvSpPr>
            <a:spLocks noGrp="1"/>
          </p:cNvSpPr>
          <p:nvPr>
            <p:ph type="sldNum" sz="quarter" idx="12"/>
          </p:nvPr>
        </p:nvSpPr>
        <p:spPr/>
        <p:txBody>
          <a:bodyPr/>
          <a:lstStyle/>
          <a:p>
            <a:fld id="{9D8EABF2-DCFF-4880-9ADA-998A83DEBC49}" type="slidenum">
              <a:rPr lang="en-GB" smtClean="0"/>
              <a:t>‹#›</a:t>
            </a:fld>
            <a:endParaRPr lang="en-GB"/>
          </a:p>
        </p:txBody>
      </p:sp>
    </p:spTree>
    <p:extLst>
      <p:ext uri="{BB962C8B-B14F-4D97-AF65-F5344CB8AC3E}">
        <p14:creationId xmlns:p14="http://schemas.microsoft.com/office/powerpoint/2010/main" val="1913767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en-GB"/>
          </a:p>
        </p:txBody>
      </p:sp>
      <p:sp>
        <p:nvSpPr>
          <p:cNvPr id="3" name="Zástupný symbol pro datum 2"/>
          <p:cNvSpPr>
            <a:spLocks noGrp="1"/>
          </p:cNvSpPr>
          <p:nvPr>
            <p:ph type="dt" sz="half" idx="10"/>
          </p:nvPr>
        </p:nvSpPr>
        <p:spPr/>
        <p:txBody>
          <a:bodyPr/>
          <a:lstStyle/>
          <a:p>
            <a:fld id="{9526BFFC-F231-407A-A800-87BDC78F191E}" type="datetimeFigureOut">
              <a:rPr lang="en-GB" smtClean="0"/>
              <a:t>15/05/2018</a:t>
            </a:fld>
            <a:endParaRPr lang="en-GB"/>
          </a:p>
        </p:txBody>
      </p:sp>
      <p:sp>
        <p:nvSpPr>
          <p:cNvPr id="4" name="Zástupný symbol pro zápatí 3"/>
          <p:cNvSpPr>
            <a:spLocks noGrp="1"/>
          </p:cNvSpPr>
          <p:nvPr>
            <p:ph type="ftr" sz="quarter" idx="11"/>
          </p:nvPr>
        </p:nvSpPr>
        <p:spPr/>
        <p:txBody>
          <a:bodyPr/>
          <a:lstStyle/>
          <a:p>
            <a:endParaRPr lang="en-GB"/>
          </a:p>
        </p:txBody>
      </p:sp>
      <p:sp>
        <p:nvSpPr>
          <p:cNvPr id="5" name="Zástupný symbol pro číslo snímku 4"/>
          <p:cNvSpPr>
            <a:spLocks noGrp="1"/>
          </p:cNvSpPr>
          <p:nvPr>
            <p:ph type="sldNum" sz="quarter" idx="12"/>
          </p:nvPr>
        </p:nvSpPr>
        <p:spPr/>
        <p:txBody>
          <a:bodyPr/>
          <a:lstStyle/>
          <a:p>
            <a:fld id="{9D8EABF2-DCFF-4880-9ADA-998A83DEBC49}" type="slidenum">
              <a:rPr lang="en-GB" smtClean="0"/>
              <a:t>‹#›</a:t>
            </a:fld>
            <a:endParaRPr lang="en-GB"/>
          </a:p>
        </p:txBody>
      </p:sp>
    </p:spTree>
    <p:extLst>
      <p:ext uri="{BB962C8B-B14F-4D97-AF65-F5344CB8AC3E}">
        <p14:creationId xmlns:p14="http://schemas.microsoft.com/office/powerpoint/2010/main" val="2927485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9526BFFC-F231-407A-A800-87BDC78F191E}" type="datetimeFigureOut">
              <a:rPr lang="en-GB" smtClean="0"/>
              <a:t>15/05/2018</a:t>
            </a:fld>
            <a:endParaRPr lang="en-GB"/>
          </a:p>
        </p:txBody>
      </p:sp>
      <p:sp>
        <p:nvSpPr>
          <p:cNvPr id="3" name="Zástupný symbol pro zápatí 2"/>
          <p:cNvSpPr>
            <a:spLocks noGrp="1"/>
          </p:cNvSpPr>
          <p:nvPr>
            <p:ph type="ftr" sz="quarter" idx="11"/>
          </p:nvPr>
        </p:nvSpPr>
        <p:spPr/>
        <p:txBody>
          <a:bodyPr/>
          <a:lstStyle/>
          <a:p>
            <a:endParaRPr lang="en-GB"/>
          </a:p>
        </p:txBody>
      </p:sp>
      <p:sp>
        <p:nvSpPr>
          <p:cNvPr id="4" name="Zástupný symbol pro číslo snímku 3"/>
          <p:cNvSpPr>
            <a:spLocks noGrp="1"/>
          </p:cNvSpPr>
          <p:nvPr>
            <p:ph type="sldNum" sz="quarter" idx="12"/>
          </p:nvPr>
        </p:nvSpPr>
        <p:spPr/>
        <p:txBody>
          <a:bodyPr/>
          <a:lstStyle/>
          <a:p>
            <a:fld id="{9D8EABF2-DCFF-4880-9ADA-998A83DEBC49}" type="slidenum">
              <a:rPr lang="en-GB" smtClean="0"/>
              <a:t>‹#›</a:t>
            </a:fld>
            <a:endParaRPr lang="en-GB"/>
          </a:p>
        </p:txBody>
      </p:sp>
    </p:spTree>
    <p:extLst>
      <p:ext uri="{BB962C8B-B14F-4D97-AF65-F5344CB8AC3E}">
        <p14:creationId xmlns:p14="http://schemas.microsoft.com/office/powerpoint/2010/main" val="617931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en-GB"/>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9526BFFC-F231-407A-A800-87BDC78F191E}" type="datetimeFigureOut">
              <a:rPr lang="en-GB" smtClean="0"/>
              <a:t>15/05/2018</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9D8EABF2-DCFF-4880-9ADA-998A83DEBC49}" type="slidenum">
              <a:rPr lang="en-GB" smtClean="0"/>
              <a:t>‹#›</a:t>
            </a:fld>
            <a:endParaRPr lang="en-GB"/>
          </a:p>
        </p:txBody>
      </p:sp>
    </p:spTree>
    <p:extLst>
      <p:ext uri="{BB962C8B-B14F-4D97-AF65-F5344CB8AC3E}">
        <p14:creationId xmlns:p14="http://schemas.microsoft.com/office/powerpoint/2010/main" val="3210257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en-GB"/>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9526BFFC-F231-407A-A800-87BDC78F191E}" type="datetimeFigureOut">
              <a:rPr lang="en-GB" smtClean="0"/>
              <a:t>15/05/2018</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9D8EABF2-DCFF-4880-9ADA-998A83DEBC49}" type="slidenum">
              <a:rPr lang="en-GB" smtClean="0"/>
              <a:t>‹#›</a:t>
            </a:fld>
            <a:endParaRPr lang="en-GB"/>
          </a:p>
        </p:txBody>
      </p:sp>
    </p:spTree>
    <p:extLst>
      <p:ext uri="{BB962C8B-B14F-4D97-AF65-F5344CB8AC3E}">
        <p14:creationId xmlns:p14="http://schemas.microsoft.com/office/powerpoint/2010/main" val="4010627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6FFCC">
            <a:alpha val="41000"/>
          </a:srgbClr>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en-GB"/>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GB"/>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26BFFC-F231-407A-A800-87BDC78F191E}" type="datetimeFigureOut">
              <a:rPr lang="en-GB" smtClean="0"/>
              <a:t>15/05/2018</a:t>
            </a:fld>
            <a:endParaRPr lang="en-GB"/>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8EABF2-DCFF-4880-9ADA-998A83DEBC49}" type="slidenum">
              <a:rPr lang="en-GB" smtClean="0"/>
              <a:t>‹#›</a:t>
            </a:fld>
            <a:endParaRPr lang="en-GB"/>
          </a:p>
        </p:txBody>
      </p:sp>
    </p:spTree>
    <p:extLst>
      <p:ext uri="{BB962C8B-B14F-4D97-AF65-F5344CB8AC3E}">
        <p14:creationId xmlns:p14="http://schemas.microsoft.com/office/powerpoint/2010/main" val="4242485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5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6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7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7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altLang="en-US" b="1" dirty="0" smtClean="0">
                <a:latin typeface="Calibri" panose="020F0502020204030204" pitchFamily="34" charset="0"/>
              </a:rPr>
              <a:t>EKOLOGIE MIKROORGANISMŮ</a:t>
            </a:r>
            <a:r>
              <a:rPr lang="cs-CZ" altLang="en-US" b="1" smtClean="0">
                <a:latin typeface="Calibri" panose="020F0502020204030204" pitchFamily="34" charset="0"/>
              </a:rPr>
              <a:t/>
            </a:r>
            <a:br>
              <a:rPr lang="cs-CZ" altLang="en-US" b="1" smtClean="0">
                <a:latin typeface="Calibri" panose="020F0502020204030204" pitchFamily="34" charset="0"/>
              </a:rPr>
            </a:br>
            <a:r>
              <a:rPr lang="cs-CZ" altLang="en-US" b="1" smtClean="0">
                <a:latin typeface="Calibri" panose="020F0502020204030204" pitchFamily="34" charset="0"/>
              </a:rPr>
              <a:t>7</a:t>
            </a:r>
            <a:endParaRPr lang="en-GB" dirty="0"/>
          </a:p>
        </p:txBody>
      </p:sp>
      <p:sp>
        <p:nvSpPr>
          <p:cNvPr id="3" name="Podnadpis 2"/>
          <p:cNvSpPr>
            <a:spLocks noGrp="1"/>
          </p:cNvSpPr>
          <p:nvPr>
            <p:ph type="subTitle" idx="1"/>
          </p:nvPr>
        </p:nvSpPr>
        <p:spPr/>
        <p:txBody>
          <a:bodyPr/>
          <a:lstStyle/>
          <a:p>
            <a:r>
              <a:rPr lang="cs-CZ" dirty="0" smtClean="0">
                <a:solidFill>
                  <a:schemeClr val="tx1"/>
                </a:solidFill>
              </a:rPr>
              <a:t>Rostliny a mikroorganismy</a:t>
            </a:r>
            <a:endParaRPr lang="en-GB" dirty="0">
              <a:solidFill>
                <a:schemeClr val="tx1"/>
              </a:solidFill>
            </a:endParaRPr>
          </a:p>
        </p:txBody>
      </p:sp>
    </p:spTree>
    <p:extLst>
      <p:ext uri="{BB962C8B-B14F-4D97-AF65-F5344CB8AC3E}">
        <p14:creationId xmlns:p14="http://schemas.microsoft.com/office/powerpoint/2010/main" val="29910938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23528" y="260648"/>
            <a:ext cx="8640960" cy="1569660"/>
          </a:xfrm>
          <a:prstGeom prst="rect">
            <a:avLst/>
          </a:prstGeom>
        </p:spPr>
        <p:txBody>
          <a:bodyPr wrap="square">
            <a:spAutoFit/>
          </a:bodyPr>
          <a:lstStyle/>
          <a:p>
            <a:r>
              <a:rPr lang="cs-CZ" sz="1600" dirty="0" err="1" smtClean="0"/>
              <a:t>Azolla</a:t>
            </a:r>
            <a:r>
              <a:rPr lang="cs-CZ" sz="1600" dirty="0" smtClean="0"/>
              <a:t> a </a:t>
            </a:r>
            <a:r>
              <a:rPr lang="cs-CZ" sz="1600" dirty="0" err="1" smtClean="0"/>
              <a:t>Anabaena</a:t>
            </a:r>
            <a:endParaRPr lang="cs-CZ" sz="1600" dirty="0" smtClean="0"/>
          </a:p>
          <a:p>
            <a:pPr marL="285750" indent="-285750">
              <a:buFont typeface="Arial" panose="020B0604020202020204" pitchFamily="34" charset="0"/>
              <a:buChar char="•"/>
            </a:pPr>
            <a:r>
              <a:rPr lang="cs-CZ" sz="1600" dirty="0" smtClean="0"/>
              <a:t>Vodní </a:t>
            </a:r>
            <a:r>
              <a:rPr lang="cs-CZ" sz="1600" dirty="0"/>
              <a:t>kapradina </a:t>
            </a:r>
            <a:r>
              <a:rPr lang="cs-CZ" sz="1600" dirty="0" err="1"/>
              <a:t>Azolla</a:t>
            </a:r>
            <a:r>
              <a:rPr lang="cs-CZ" sz="1600" dirty="0"/>
              <a:t> rostoucí na povrchu  vody v tropických a subtropických oblastech </a:t>
            </a:r>
            <a:endParaRPr lang="cs-CZ" sz="1600" dirty="0" smtClean="0"/>
          </a:p>
          <a:p>
            <a:pPr marL="285750" indent="-285750">
              <a:buFont typeface="Arial" panose="020B0604020202020204" pitchFamily="34" charset="0"/>
              <a:buChar char="•"/>
            </a:pPr>
            <a:r>
              <a:rPr lang="cs-CZ" sz="1600" dirty="0" smtClean="0"/>
              <a:t>na </a:t>
            </a:r>
            <a:r>
              <a:rPr lang="cs-CZ" sz="1600" dirty="0"/>
              <a:t>spodní straně listů dutiny obsahující  sinice </a:t>
            </a:r>
            <a:r>
              <a:rPr lang="cs-CZ" sz="1600" dirty="0" err="1"/>
              <a:t>Anabaena</a:t>
            </a:r>
            <a:r>
              <a:rPr lang="cs-CZ" sz="1600" dirty="0"/>
              <a:t> </a:t>
            </a:r>
          </a:p>
          <a:p>
            <a:pPr marL="285750" indent="-285750">
              <a:buFont typeface="Arial" panose="020B0604020202020204" pitchFamily="34" charset="0"/>
              <a:buChar char="•"/>
            </a:pPr>
            <a:r>
              <a:rPr lang="cs-CZ" sz="1600" dirty="0" smtClean="0"/>
              <a:t>produkuje </a:t>
            </a:r>
            <a:r>
              <a:rPr lang="cs-CZ" sz="1600" dirty="0"/>
              <a:t>neurotoxiny – ochrana  rostliny před </a:t>
            </a:r>
            <a:r>
              <a:rPr lang="cs-CZ" sz="1600" dirty="0" smtClean="0"/>
              <a:t>spásáním…?  </a:t>
            </a:r>
            <a:endParaRPr lang="cs-CZ" sz="1600" dirty="0"/>
          </a:p>
          <a:p>
            <a:pPr marL="285750" indent="-285750">
              <a:buFont typeface="Arial" panose="020B0604020202020204" pitchFamily="34" charset="0"/>
              <a:buChar char="•"/>
            </a:pPr>
            <a:r>
              <a:rPr lang="cs-CZ" sz="1600" dirty="0" err="1"/>
              <a:t>Anabaena</a:t>
            </a:r>
            <a:r>
              <a:rPr lang="cs-CZ" sz="1600" dirty="0"/>
              <a:t> může fixovat </a:t>
            </a:r>
            <a:r>
              <a:rPr lang="cs-CZ" sz="1600" u="sng" dirty="0"/>
              <a:t>několik kg N za den</a:t>
            </a:r>
            <a:r>
              <a:rPr lang="cs-CZ" sz="1600" dirty="0"/>
              <a:t>,  ročně 50-150 kg/ha – rýžová </a:t>
            </a:r>
            <a:r>
              <a:rPr lang="cs-CZ" sz="1600" dirty="0" smtClean="0"/>
              <a:t>pole </a:t>
            </a:r>
            <a:endParaRPr lang="cs-CZ" sz="1600" dirty="0"/>
          </a:p>
          <a:p>
            <a:pPr marL="285750" indent="-285750">
              <a:buFont typeface="Arial" panose="020B0604020202020204" pitchFamily="34" charset="0"/>
              <a:buChar char="•"/>
            </a:pPr>
            <a:r>
              <a:rPr lang="cs-CZ" sz="1600" dirty="0"/>
              <a:t>Fixace není potlačena ani dusíkatým  hnojením, není citlivá k pH a </a:t>
            </a:r>
            <a:r>
              <a:rPr lang="cs-CZ" sz="1600" dirty="0" smtClean="0"/>
              <a:t>salinitě</a:t>
            </a:r>
            <a:endParaRPr lang="cs-CZ" sz="16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988840"/>
            <a:ext cx="5405432" cy="4449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1835696" y="6476715"/>
            <a:ext cx="6336704" cy="307777"/>
          </a:xfrm>
          <a:prstGeom prst="rect">
            <a:avLst/>
          </a:prstGeom>
        </p:spPr>
        <p:txBody>
          <a:bodyPr wrap="square">
            <a:spAutoFit/>
          </a:bodyPr>
          <a:lstStyle/>
          <a:p>
            <a:r>
              <a:rPr lang="en-GB" sz="1400" dirty="0" smtClean="0"/>
              <a:t>http://theazollafoundation.org/azolla/the-azolla-superorganism/</a:t>
            </a:r>
            <a:endParaRPr lang="en-GB" sz="1400" dirty="0"/>
          </a:p>
        </p:txBody>
      </p:sp>
    </p:spTree>
    <p:extLst>
      <p:ext uri="{BB962C8B-B14F-4D97-AF65-F5344CB8AC3E}">
        <p14:creationId xmlns:p14="http://schemas.microsoft.com/office/powerpoint/2010/main" val="1608457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60648"/>
            <a:ext cx="4248472" cy="5509200"/>
          </a:xfrm>
          <a:prstGeom prst="rect">
            <a:avLst/>
          </a:prstGeom>
        </p:spPr>
        <p:txBody>
          <a:bodyPr wrap="square">
            <a:spAutoFit/>
          </a:bodyPr>
          <a:lstStyle/>
          <a:p>
            <a:r>
              <a:rPr lang="cs-CZ" sz="1600" dirty="0" smtClean="0"/>
              <a:t>Kořeny rostlin</a:t>
            </a:r>
          </a:p>
          <a:p>
            <a:endParaRPr lang="cs-CZ" sz="1600" dirty="0" smtClean="0"/>
          </a:p>
          <a:p>
            <a:pPr marL="285750" indent="-285750">
              <a:buFont typeface="Arial" panose="020B0604020202020204" pitchFamily="34" charset="0"/>
              <a:buChar char="•"/>
            </a:pPr>
            <a:r>
              <a:rPr lang="cs-CZ" sz="1600" dirty="0" smtClean="0"/>
              <a:t>výborné </a:t>
            </a:r>
            <a:r>
              <a:rPr lang="cs-CZ" sz="1600" dirty="0"/>
              <a:t>prostředí pro růst </a:t>
            </a:r>
            <a:r>
              <a:rPr lang="cs-CZ" sz="1600" dirty="0" smtClean="0"/>
              <a:t>mikroorganismů</a:t>
            </a:r>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smtClean="0"/>
              <a:t> </a:t>
            </a:r>
            <a:r>
              <a:rPr lang="cs-CZ" sz="1600" dirty="0"/>
              <a:t>na kořenech a v jejich blízkosti velké množství a interakce mezi mikroby  a kořeny uspokojuje nutriční požadavky obou </a:t>
            </a:r>
            <a:r>
              <a:rPr lang="cs-CZ" sz="1600" dirty="0" smtClean="0"/>
              <a:t>partnerů</a:t>
            </a:r>
            <a:endParaRPr lang="cs-CZ" sz="1600" dirty="0"/>
          </a:p>
          <a:p>
            <a:r>
              <a:rPr lang="cs-CZ" sz="1600" dirty="0"/>
              <a:t>                         </a:t>
            </a:r>
            <a:endParaRPr lang="cs-CZ" sz="1600" dirty="0" smtClean="0"/>
          </a:p>
          <a:p>
            <a:pPr marL="285750" indent="-285750">
              <a:buFont typeface="Arial" panose="020B0604020202020204" pitchFamily="34" charset="0"/>
              <a:buChar char="•"/>
            </a:pPr>
            <a:r>
              <a:rPr lang="cs-CZ" sz="1600" u="sng" dirty="0" smtClean="0"/>
              <a:t> </a:t>
            </a:r>
            <a:r>
              <a:rPr lang="cs-CZ" sz="1600" u="sng" dirty="0"/>
              <a:t>Rhizosféra  </a:t>
            </a:r>
            <a:r>
              <a:rPr lang="cs-CZ" sz="1600" dirty="0"/>
              <a:t>- tenká vrstva půdy, která zůstane na kořenech po jejich otřepání - velikost záleží na druhu rostliny (struktuře kořenů) </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smtClean="0"/>
              <a:t> </a:t>
            </a:r>
            <a:r>
              <a:rPr lang="cs-CZ" sz="1600" dirty="0"/>
              <a:t>kořenové vlášení značně zvyšuje plochu kořenů v porovnání </a:t>
            </a:r>
            <a:r>
              <a:rPr lang="cs-CZ" sz="1600" dirty="0" smtClean="0"/>
              <a:t> </a:t>
            </a:r>
            <a:r>
              <a:rPr lang="cs-CZ" sz="1600" dirty="0"/>
              <a:t>s kulovým kořenem </a:t>
            </a:r>
            <a:endParaRPr lang="cs-CZ" sz="1600" dirty="0" smtClean="0"/>
          </a:p>
          <a:p>
            <a:pPr marL="285750" indent="-285750">
              <a:buFont typeface="Arial" panose="020B0604020202020204" pitchFamily="34" charset="0"/>
              <a:buChar char="•"/>
            </a:pPr>
            <a:endParaRPr lang="cs-CZ" sz="1600" dirty="0" smtClean="0"/>
          </a:p>
          <a:p>
            <a:r>
              <a:rPr lang="cs-CZ" sz="1600" dirty="0" smtClean="0"/>
              <a:t>Př. jedna </a:t>
            </a:r>
            <a:r>
              <a:rPr lang="cs-CZ" sz="1600" dirty="0"/>
              <a:t>rostlina pšenice </a:t>
            </a:r>
            <a:r>
              <a:rPr lang="cs-CZ" sz="1600" dirty="0" smtClean="0"/>
              <a:t>:</a:t>
            </a:r>
          </a:p>
          <a:p>
            <a:pPr marL="285750" indent="-285750">
              <a:buFont typeface="Arial" panose="020B0604020202020204" pitchFamily="34" charset="0"/>
              <a:buChar char="•"/>
            </a:pPr>
            <a:r>
              <a:rPr lang="cs-CZ" sz="1600" dirty="0" smtClean="0"/>
              <a:t> </a:t>
            </a:r>
            <a:r>
              <a:rPr lang="cs-CZ" sz="1600" dirty="0"/>
              <a:t>přes 200 m kořenů </a:t>
            </a:r>
            <a:endParaRPr lang="cs-CZ" sz="1600" dirty="0" smtClean="0"/>
          </a:p>
          <a:p>
            <a:pPr marL="285750" indent="-285750">
              <a:buFont typeface="Arial" panose="020B0604020202020204" pitchFamily="34" charset="0"/>
              <a:buChar char="•"/>
            </a:pPr>
            <a:r>
              <a:rPr lang="cs-CZ" sz="1600" dirty="0" smtClean="0"/>
              <a:t> </a:t>
            </a:r>
            <a:r>
              <a:rPr lang="cs-CZ" sz="1600" dirty="0"/>
              <a:t>průměrný průměr kořenů 0.1 mm </a:t>
            </a:r>
            <a:endParaRPr lang="cs-CZ" sz="1600" dirty="0" smtClean="0"/>
          </a:p>
          <a:p>
            <a:pPr marL="285750" indent="-285750">
              <a:buFont typeface="Arial" panose="020B0604020202020204" pitchFamily="34" charset="0"/>
              <a:buChar char="•"/>
            </a:pPr>
            <a:r>
              <a:rPr lang="cs-CZ" sz="1600" dirty="0" smtClean="0"/>
              <a:t> </a:t>
            </a:r>
            <a:r>
              <a:rPr lang="cs-CZ" sz="1600" dirty="0"/>
              <a:t>povrch kořenů pak přes 6 m2 </a:t>
            </a:r>
            <a:endParaRPr lang="cs-CZ" sz="1600" dirty="0" smtClean="0"/>
          </a:p>
          <a:p>
            <a:pPr marL="285750" indent="-285750">
              <a:buFont typeface="Arial" panose="020B0604020202020204" pitchFamily="34" charset="0"/>
              <a:buChar char="•"/>
            </a:pPr>
            <a:r>
              <a:rPr lang="cs-CZ" sz="1600" dirty="0" smtClean="0"/>
              <a:t> </a:t>
            </a:r>
            <a:r>
              <a:rPr lang="cs-CZ" sz="1600" dirty="0"/>
              <a:t>jen 4-10% plochy kořenů (</a:t>
            </a:r>
            <a:r>
              <a:rPr lang="cs-CZ" sz="1600" u="sng" dirty="0" err="1"/>
              <a:t>rhizoplanu</a:t>
            </a:r>
            <a:r>
              <a:rPr lang="cs-CZ" sz="1600" dirty="0"/>
              <a:t>) v přímém kontaktu s mikroby </a:t>
            </a:r>
            <a:endParaRPr lang="cs-CZ" sz="1600" dirty="0" smtClean="0"/>
          </a:p>
          <a:p>
            <a:pPr marL="285750" indent="-285750">
              <a:buFont typeface="Arial" panose="020B0604020202020204" pitchFamily="34" charset="0"/>
              <a:buChar char="•"/>
            </a:pPr>
            <a:r>
              <a:rPr lang="cs-CZ" sz="1600" dirty="0" smtClean="0"/>
              <a:t> </a:t>
            </a:r>
            <a:r>
              <a:rPr lang="cs-CZ" sz="1600" dirty="0"/>
              <a:t>víc mikrobů je pak v celé rhizosféře </a:t>
            </a:r>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196752"/>
            <a:ext cx="3384376" cy="4525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6502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1925" y="815975"/>
            <a:ext cx="6280150" cy="523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0966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116632"/>
            <a:ext cx="5040560" cy="4555093"/>
          </a:xfrm>
          <a:prstGeom prst="rect">
            <a:avLst/>
          </a:prstGeom>
        </p:spPr>
        <p:txBody>
          <a:bodyPr wrap="square">
            <a:spAutoFit/>
          </a:bodyPr>
          <a:lstStyle/>
          <a:p>
            <a:r>
              <a:rPr lang="cs-CZ" dirty="0"/>
              <a:t> </a:t>
            </a:r>
            <a:r>
              <a:rPr lang="cs-CZ" sz="1600" dirty="0" err="1"/>
              <a:t>Rhizoplan</a:t>
            </a:r>
            <a:r>
              <a:rPr lang="cs-CZ" sz="1600" dirty="0"/>
              <a:t> – </a:t>
            </a:r>
            <a:r>
              <a:rPr lang="cs-CZ" sz="1600" dirty="0" smtClean="0"/>
              <a:t>plocha kořenů s tenkou vrstvičkou půdy</a:t>
            </a:r>
          </a:p>
          <a:p>
            <a:endParaRPr lang="cs-CZ" sz="1600" dirty="0"/>
          </a:p>
          <a:p>
            <a:r>
              <a:rPr lang="cs-CZ" sz="1600" dirty="0" err="1"/>
              <a:t>Rhizosheath</a:t>
            </a:r>
            <a:r>
              <a:rPr lang="cs-CZ" sz="1600" dirty="0"/>
              <a:t> – modifikace rhizosféry – relativně tlustý cylindr půdy  lpící na kořenech  - typický u pouštních </a:t>
            </a:r>
            <a:r>
              <a:rPr lang="cs-CZ" sz="1600" dirty="0" smtClean="0"/>
              <a:t>trav</a:t>
            </a:r>
          </a:p>
          <a:p>
            <a:pPr marL="285750" indent="-285750">
              <a:buFont typeface="Arial" panose="020B0604020202020204" pitchFamily="34" charset="0"/>
              <a:buChar char="•"/>
            </a:pPr>
            <a:r>
              <a:rPr lang="cs-CZ" sz="1600" dirty="0" smtClean="0"/>
              <a:t>zrnka  </a:t>
            </a:r>
            <a:r>
              <a:rPr lang="cs-CZ" sz="1600" dirty="0"/>
              <a:t>písku spojené dohromady extracelulárním „</a:t>
            </a:r>
            <a:r>
              <a:rPr lang="cs-CZ" sz="1600" dirty="0" err="1"/>
              <a:t>mucigel</a:t>
            </a:r>
            <a:r>
              <a:rPr lang="cs-CZ" sz="1600" dirty="0"/>
              <a:t>“ – asi konzervace  vláhy, nejspíš zvýšená mikrobiální činnost, naměřena zvýšená fixace  dusíku </a:t>
            </a:r>
            <a:endParaRPr lang="cs-CZ" sz="1600" dirty="0" smtClean="0"/>
          </a:p>
          <a:p>
            <a:pPr marL="285750" indent="-285750">
              <a:buFont typeface="Arial" panose="020B0604020202020204" pitchFamily="34" charset="0"/>
              <a:buChar char="•"/>
            </a:pPr>
            <a:r>
              <a:rPr lang="cs-CZ" sz="1600" dirty="0" smtClean="0"/>
              <a:t>interakce </a:t>
            </a:r>
            <a:r>
              <a:rPr lang="cs-CZ" sz="1600" dirty="0"/>
              <a:t>v rhizosféře založené na </a:t>
            </a:r>
            <a:r>
              <a:rPr lang="cs-CZ" sz="1600" dirty="0" smtClean="0"/>
              <a:t>hospodaření </a:t>
            </a:r>
            <a:r>
              <a:rPr lang="cs-CZ" sz="1600" dirty="0"/>
              <a:t>s vodou, uvolnění  </a:t>
            </a:r>
            <a:r>
              <a:rPr lang="cs-CZ" sz="1600" dirty="0" err="1" smtClean="0"/>
              <a:t>org</a:t>
            </a:r>
            <a:r>
              <a:rPr lang="cs-CZ" sz="1600" dirty="0"/>
              <a:t>. látek kořeny, mikrobiální produkce rostlinných růstových faktorů, </a:t>
            </a:r>
            <a:r>
              <a:rPr lang="cs-CZ" sz="1600" dirty="0" smtClean="0"/>
              <a:t>minerální ch živin</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endParaRPr lang="cs-CZ" sz="1600" dirty="0"/>
          </a:p>
          <a:p>
            <a:r>
              <a:rPr lang="cs-CZ" sz="1600" u="sng" dirty="0" err="1"/>
              <a:t>Mucigel</a:t>
            </a:r>
            <a:r>
              <a:rPr lang="cs-CZ" sz="1600" u="sng" dirty="0"/>
              <a:t> </a:t>
            </a:r>
            <a:r>
              <a:rPr lang="cs-CZ" sz="1600" dirty="0"/>
              <a:t>– slizovitá viskózní substance vylučovaná kořeny rostlin – hydratované polysacharidy  - lubrikuje kořenovou špičku při pronikání půdou - půdní částice se tu přichytí – zlepšení příjmu vody a živin - podnícení růstu prospěšných hub a bakterií fixujících N </a:t>
            </a:r>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0739" y="952398"/>
            <a:ext cx="3672408"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7418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179512" y="476672"/>
            <a:ext cx="3960440" cy="2831544"/>
          </a:xfrm>
          <a:prstGeom prst="rect">
            <a:avLst/>
          </a:prstGeom>
        </p:spPr>
        <p:txBody>
          <a:bodyPr wrap="square">
            <a:spAutoFit/>
          </a:bodyPr>
          <a:lstStyle/>
          <a:p>
            <a:r>
              <a:rPr lang="cs-CZ" dirty="0" smtClean="0"/>
              <a:t> </a:t>
            </a:r>
            <a:r>
              <a:rPr lang="cs-CZ" sz="1600" u="sng" dirty="0" err="1" smtClean="0"/>
              <a:t>rhizosferní</a:t>
            </a:r>
            <a:r>
              <a:rPr lang="cs-CZ" sz="1600" u="sng" dirty="0" smtClean="0"/>
              <a:t> efekt </a:t>
            </a:r>
            <a:r>
              <a:rPr lang="cs-CZ" sz="1600" dirty="0" smtClean="0"/>
              <a:t>– v rhizosféře 5-20-100x víc mikrobů než ve volné půdě  – dle rostliny a jejího fyziologického stavu </a:t>
            </a:r>
          </a:p>
          <a:p>
            <a:endParaRPr lang="cs-CZ" sz="1600" dirty="0" smtClean="0"/>
          </a:p>
          <a:p>
            <a:pPr marL="285750" indent="-285750">
              <a:buFont typeface="Arial" panose="020B0604020202020204" pitchFamily="34" charset="0"/>
              <a:buChar char="•"/>
            </a:pPr>
            <a:r>
              <a:rPr lang="cs-CZ" sz="1600" dirty="0" smtClean="0"/>
              <a:t> víc G- tyčinkovitých bakterií a méně G+ tyček, koků a pleomorfních bakterií než ve volné půdě </a:t>
            </a:r>
          </a:p>
          <a:p>
            <a:pPr marL="285750" indent="-285750">
              <a:buFont typeface="Arial" panose="020B0604020202020204" pitchFamily="34" charset="0"/>
              <a:buChar char="•"/>
            </a:pPr>
            <a:r>
              <a:rPr lang="cs-CZ" sz="1600" dirty="0" smtClean="0"/>
              <a:t>více pohyblivých  bakterií jako </a:t>
            </a:r>
            <a:r>
              <a:rPr lang="cs-CZ" sz="1600" dirty="0" err="1" smtClean="0"/>
              <a:t>Pseudomonas</a:t>
            </a:r>
            <a:r>
              <a:rPr lang="cs-CZ" sz="1600" dirty="0" smtClean="0"/>
              <a:t> - organismy s vyšší rychlostí růstu </a:t>
            </a:r>
          </a:p>
          <a:p>
            <a:pPr marL="285750" indent="-285750">
              <a:buFont typeface="Arial" panose="020B0604020202020204" pitchFamily="34" charset="0"/>
              <a:buChar char="•"/>
            </a:pPr>
            <a:endParaRPr lang="cs-CZ" sz="160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76672"/>
            <a:ext cx="4343400" cy="460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609124"/>
            <a:ext cx="3960440" cy="2613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2330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7888" y="1340768"/>
            <a:ext cx="6804248" cy="5103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467544" y="404664"/>
            <a:ext cx="8424936" cy="584775"/>
          </a:xfrm>
          <a:prstGeom prst="rect">
            <a:avLst/>
          </a:prstGeom>
        </p:spPr>
        <p:txBody>
          <a:bodyPr wrap="square">
            <a:spAutoFit/>
          </a:bodyPr>
          <a:lstStyle/>
          <a:p>
            <a:r>
              <a:rPr lang="en-GB" sz="1600" dirty="0" err="1" smtClean="0"/>
              <a:t>Procesy</a:t>
            </a:r>
            <a:r>
              <a:rPr lang="en-GB" sz="1600" dirty="0" smtClean="0"/>
              <a:t> v </a:t>
            </a:r>
            <a:r>
              <a:rPr lang="en-GB" sz="1600" dirty="0" err="1" smtClean="0"/>
              <a:t>rhizosféře</a:t>
            </a:r>
            <a:r>
              <a:rPr lang="en-GB" sz="1600" dirty="0" smtClean="0"/>
              <a:t> </a:t>
            </a:r>
            <a:r>
              <a:rPr lang="en-GB" sz="1600" dirty="0" err="1" smtClean="0"/>
              <a:t>jsou</a:t>
            </a:r>
            <a:r>
              <a:rPr lang="en-GB" sz="1600" dirty="0" smtClean="0"/>
              <a:t> </a:t>
            </a:r>
            <a:r>
              <a:rPr lang="en-GB" sz="1600" dirty="0" err="1" smtClean="0"/>
              <a:t>determinovány</a:t>
            </a:r>
            <a:r>
              <a:rPr lang="en-GB" sz="1600" dirty="0" smtClean="0"/>
              <a:t> </a:t>
            </a:r>
            <a:r>
              <a:rPr lang="en-GB" sz="1600" dirty="0" err="1" smtClean="0"/>
              <a:t>vzájemným</a:t>
            </a:r>
            <a:r>
              <a:rPr lang="en-GB" sz="1600" dirty="0" smtClean="0"/>
              <a:t> </a:t>
            </a:r>
            <a:r>
              <a:rPr lang="en-GB" sz="1600" dirty="0" err="1" smtClean="0"/>
              <a:t>působením</a:t>
            </a:r>
            <a:r>
              <a:rPr lang="en-GB" sz="1600" dirty="0" smtClean="0"/>
              <a:t> </a:t>
            </a:r>
            <a:r>
              <a:rPr lang="en-GB" sz="1600" dirty="0" err="1" smtClean="0"/>
              <a:t>rostliny</a:t>
            </a:r>
            <a:r>
              <a:rPr lang="en-GB" sz="1600" dirty="0" smtClean="0"/>
              <a:t>, </a:t>
            </a:r>
            <a:r>
              <a:rPr lang="en-GB" sz="1600" dirty="0" err="1" smtClean="0"/>
              <a:t>půdy</a:t>
            </a:r>
            <a:r>
              <a:rPr lang="en-GB" sz="1600" dirty="0" smtClean="0"/>
              <a:t> a </a:t>
            </a:r>
            <a:r>
              <a:rPr lang="en-GB" sz="1600" dirty="0" err="1" smtClean="0"/>
              <a:t>půdních</a:t>
            </a:r>
            <a:r>
              <a:rPr lang="en-GB" sz="1600" dirty="0" smtClean="0"/>
              <a:t> </a:t>
            </a:r>
            <a:r>
              <a:rPr lang="en-GB" sz="1600" dirty="0" err="1" smtClean="0"/>
              <a:t>mikroorganismů</a:t>
            </a:r>
            <a:r>
              <a:rPr lang="en-GB" sz="1600" dirty="0" smtClean="0"/>
              <a:t>. </a:t>
            </a:r>
            <a:r>
              <a:rPr lang="en-GB" sz="1600" dirty="0" err="1" smtClean="0"/>
              <a:t>Jedná</a:t>
            </a:r>
            <a:r>
              <a:rPr lang="en-GB" sz="1600" dirty="0" smtClean="0"/>
              <a:t> se o </a:t>
            </a:r>
            <a:r>
              <a:rPr lang="en-GB" sz="1600" dirty="0" err="1" smtClean="0"/>
              <a:t>obrovský</a:t>
            </a:r>
            <a:r>
              <a:rPr lang="en-GB" sz="1600" dirty="0" smtClean="0"/>
              <a:t> </a:t>
            </a:r>
            <a:r>
              <a:rPr lang="en-GB" sz="1600" dirty="0" err="1" smtClean="0"/>
              <a:t>komplex</a:t>
            </a:r>
            <a:r>
              <a:rPr lang="en-GB" sz="1600" dirty="0" smtClean="0"/>
              <a:t> </a:t>
            </a:r>
            <a:r>
              <a:rPr lang="en-GB" sz="1600" dirty="0" err="1" smtClean="0"/>
              <a:t>vzájemně</a:t>
            </a:r>
            <a:r>
              <a:rPr lang="en-GB" sz="1600" dirty="0" smtClean="0"/>
              <a:t> </a:t>
            </a:r>
            <a:r>
              <a:rPr lang="en-GB" sz="1600" dirty="0" err="1" smtClean="0"/>
              <a:t>provázaných</a:t>
            </a:r>
            <a:r>
              <a:rPr lang="en-GB" sz="1600" dirty="0" smtClean="0"/>
              <a:t> </a:t>
            </a:r>
            <a:r>
              <a:rPr lang="en-GB" sz="1600" dirty="0" err="1" smtClean="0"/>
              <a:t>dílčích</a:t>
            </a:r>
            <a:r>
              <a:rPr lang="en-GB" sz="1600" dirty="0" smtClean="0"/>
              <a:t> </a:t>
            </a:r>
            <a:r>
              <a:rPr lang="en-GB" sz="1600" dirty="0" err="1" smtClean="0"/>
              <a:t>reakcí</a:t>
            </a:r>
            <a:r>
              <a:rPr lang="en-GB" sz="1600" dirty="0" smtClean="0"/>
              <a:t>…</a:t>
            </a:r>
            <a:endParaRPr lang="en-GB" sz="1600" dirty="0"/>
          </a:p>
        </p:txBody>
      </p:sp>
    </p:spTree>
    <p:extLst>
      <p:ext uri="{BB962C8B-B14F-4D97-AF65-F5344CB8AC3E}">
        <p14:creationId xmlns:p14="http://schemas.microsoft.com/office/powerpoint/2010/main" val="752102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917848" y="4077072"/>
            <a:ext cx="4572000" cy="2369880"/>
          </a:xfrm>
          <a:prstGeom prst="rect">
            <a:avLst/>
          </a:prstGeom>
        </p:spPr>
        <p:txBody>
          <a:bodyPr>
            <a:spAutoFit/>
          </a:bodyPr>
          <a:lstStyle/>
          <a:p>
            <a:r>
              <a:rPr lang="cs-CZ" dirty="0"/>
              <a:t> </a:t>
            </a:r>
            <a:r>
              <a:rPr lang="cs-CZ" sz="1600" u="sng" dirty="0" smtClean="0"/>
              <a:t>Kořenové </a:t>
            </a:r>
            <a:r>
              <a:rPr lang="cs-CZ" sz="1600" u="sng" dirty="0" err="1" smtClean="0"/>
              <a:t>exudáty</a:t>
            </a:r>
            <a:endParaRPr lang="cs-CZ" sz="1600" u="sng" dirty="0" smtClean="0"/>
          </a:p>
          <a:p>
            <a:pPr marL="285750" indent="-285750">
              <a:buFont typeface="Arial" panose="020B0604020202020204" pitchFamily="34" charset="0"/>
              <a:buChar char="•"/>
            </a:pPr>
            <a:r>
              <a:rPr lang="cs-CZ" sz="1600" dirty="0" smtClean="0"/>
              <a:t>AK </a:t>
            </a:r>
          </a:p>
          <a:p>
            <a:pPr marL="285750" indent="-285750">
              <a:buFont typeface="Arial" panose="020B0604020202020204" pitchFamily="34" charset="0"/>
              <a:buChar char="•"/>
            </a:pPr>
            <a:r>
              <a:rPr lang="cs-CZ" sz="1600" dirty="0" err="1" smtClean="0"/>
              <a:t>ketokyseliny</a:t>
            </a:r>
            <a:r>
              <a:rPr lang="cs-CZ" sz="1600" dirty="0" smtClean="0"/>
              <a:t> </a:t>
            </a:r>
            <a:endParaRPr lang="cs-CZ" sz="1600" dirty="0"/>
          </a:p>
          <a:p>
            <a:pPr marL="285750" indent="-285750">
              <a:buFont typeface="Arial" panose="020B0604020202020204" pitchFamily="34" charset="0"/>
              <a:buChar char="•"/>
            </a:pPr>
            <a:r>
              <a:rPr lang="cs-CZ" sz="1600" dirty="0" smtClean="0"/>
              <a:t>vitamíny </a:t>
            </a:r>
          </a:p>
          <a:p>
            <a:pPr marL="285750" indent="-285750">
              <a:buFont typeface="Arial" panose="020B0604020202020204" pitchFamily="34" charset="0"/>
              <a:buChar char="•"/>
            </a:pPr>
            <a:r>
              <a:rPr lang="cs-CZ" sz="1600" dirty="0" smtClean="0"/>
              <a:t>cukry </a:t>
            </a:r>
            <a:endParaRPr lang="cs-CZ" sz="1600" dirty="0"/>
          </a:p>
          <a:p>
            <a:pPr marL="285750" indent="-285750">
              <a:buFont typeface="Arial" panose="020B0604020202020204" pitchFamily="34" charset="0"/>
              <a:buChar char="•"/>
            </a:pPr>
            <a:r>
              <a:rPr lang="cs-CZ" sz="1600" dirty="0"/>
              <a:t>t</a:t>
            </a:r>
            <a:r>
              <a:rPr lang="cs-CZ" sz="1600" dirty="0" smtClean="0"/>
              <a:t>aniny</a:t>
            </a:r>
            <a:endParaRPr lang="cs-CZ" sz="1600" dirty="0"/>
          </a:p>
          <a:p>
            <a:pPr marL="285750" indent="-285750">
              <a:buFont typeface="Arial" panose="020B0604020202020204" pitchFamily="34" charset="0"/>
              <a:buChar char="•"/>
            </a:pPr>
            <a:r>
              <a:rPr lang="cs-CZ" sz="1600" dirty="0" smtClean="0"/>
              <a:t>alkaloidy </a:t>
            </a:r>
            <a:endParaRPr lang="cs-CZ" sz="1600" dirty="0"/>
          </a:p>
          <a:p>
            <a:pPr marL="285750" indent="-285750">
              <a:buFont typeface="Arial" panose="020B0604020202020204" pitchFamily="34" charset="0"/>
              <a:buChar char="•"/>
            </a:pPr>
            <a:r>
              <a:rPr lang="cs-CZ" sz="1600" dirty="0" smtClean="0"/>
              <a:t>fosfatidy  </a:t>
            </a:r>
          </a:p>
          <a:p>
            <a:pPr marL="285750" indent="-285750">
              <a:buFont typeface="Arial" panose="020B0604020202020204" pitchFamily="34" charset="0"/>
              <a:buChar char="•"/>
            </a:pPr>
            <a:endParaRPr lang="cs-CZ" dirty="0"/>
          </a:p>
        </p:txBody>
      </p:sp>
      <p:sp>
        <p:nvSpPr>
          <p:cNvPr id="3" name="Obdélník 2"/>
          <p:cNvSpPr/>
          <p:nvPr/>
        </p:nvSpPr>
        <p:spPr>
          <a:xfrm>
            <a:off x="251520" y="254546"/>
            <a:ext cx="7992888" cy="3046988"/>
          </a:xfrm>
          <a:prstGeom prst="rect">
            <a:avLst/>
          </a:prstGeom>
        </p:spPr>
        <p:txBody>
          <a:bodyPr wrap="square">
            <a:spAutoFit/>
          </a:bodyPr>
          <a:lstStyle/>
          <a:p>
            <a:pPr marL="285750" indent="-285750">
              <a:buFont typeface="Arial" panose="020B0604020202020204" pitchFamily="34" charset="0"/>
              <a:buChar char="•"/>
            </a:pPr>
            <a:r>
              <a:rPr lang="en-GB" sz="1600" dirty="0" err="1" smtClean="0"/>
              <a:t>Kořeny</a:t>
            </a:r>
            <a:r>
              <a:rPr lang="en-GB" sz="1600" dirty="0" smtClean="0"/>
              <a:t> </a:t>
            </a:r>
            <a:r>
              <a:rPr lang="en-GB" sz="1600" dirty="0" err="1" smtClean="0"/>
              <a:t>obklopené</a:t>
            </a:r>
            <a:r>
              <a:rPr lang="en-GB" sz="1600" dirty="0" smtClean="0"/>
              <a:t> </a:t>
            </a:r>
            <a:r>
              <a:rPr lang="en-GB" sz="1600" dirty="0" err="1" smtClean="0"/>
              <a:t>mikroby</a:t>
            </a:r>
            <a:r>
              <a:rPr lang="en-GB" sz="1600" dirty="0" smtClean="0"/>
              <a:t> </a:t>
            </a:r>
            <a:r>
              <a:rPr lang="en-GB" sz="1600" dirty="0" err="1" smtClean="0"/>
              <a:t>uvolňují</a:t>
            </a:r>
            <a:r>
              <a:rPr lang="en-GB" sz="1600" dirty="0" smtClean="0"/>
              <a:t> </a:t>
            </a:r>
            <a:r>
              <a:rPr lang="en-GB" sz="1600" dirty="0" err="1" smtClean="0"/>
              <a:t>mnohokrát</a:t>
            </a:r>
            <a:r>
              <a:rPr lang="en-GB" sz="1600" dirty="0" smtClean="0"/>
              <a:t> </a:t>
            </a:r>
            <a:r>
              <a:rPr lang="en-GB" sz="1600" dirty="0" err="1" smtClean="0"/>
              <a:t>víc</a:t>
            </a:r>
            <a:r>
              <a:rPr lang="en-GB" sz="1600" dirty="0" smtClean="0"/>
              <a:t> </a:t>
            </a:r>
            <a:r>
              <a:rPr lang="en-GB" sz="1600" dirty="0" err="1" smtClean="0"/>
              <a:t>látek</a:t>
            </a:r>
            <a:r>
              <a:rPr lang="en-GB" sz="1600" dirty="0" smtClean="0"/>
              <a:t> </a:t>
            </a:r>
            <a:r>
              <a:rPr lang="en-GB" sz="1600" dirty="0" err="1" smtClean="0"/>
              <a:t>než</a:t>
            </a:r>
            <a:r>
              <a:rPr lang="en-GB" sz="1600" dirty="0" smtClean="0"/>
              <a:t> </a:t>
            </a:r>
            <a:r>
              <a:rPr lang="en-GB" sz="1600" dirty="0" err="1" smtClean="0"/>
              <a:t>sterilní</a:t>
            </a:r>
            <a:r>
              <a:rPr lang="en-GB" sz="1600" dirty="0" smtClean="0"/>
              <a:t>  </a:t>
            </a:r>
            <a:r>
              <a:rPr lang="en-GB" sz="1600" dirty="0" err="1" smtClean="0"/>
              <a:t>kořeny</a:t>
            </a:r>
            <a:r>
              <a:rPr lang="en-GB" sz="1600" dirty="0" smtClean="0"/>
              <a:t> </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smtClean="0"/>
              <a:t> </a:t>
            </a:r>
            <a:r>
              <a:rPr lang="en-GB" sz="1600" dirty="0" err="1" smtClean="0"/>
              <a:t>některé</a:t>
            </a:r>
            <a:r>
              <a:rPr lang="en-GB" sz="1600" dirty="0" smtClean="0"/>
              <a:t> </a:t>
            </a:r>
            <a:r>
              <a:rPr lang="en-GB" sz="1600" dirty="0" err="1" smtClean="0"/>
              <a:t>inhibují</a:t>
            </a:r>
            <a:r>
              <a:rPr lang="en-GB" sz="1600" dirty="0" smtClean="0"/>
              <a:t>, ale </a:t>
            </a:r>
            <a:r>
              <a:rPr lang="en-GB" sz="1600" dirty="0" err="1" smtClean="0"/>
              <a:t>většina</a:t>
            </a:r>
            <a:r>
              <a:rPr lang="en-GB" sz="1600" dirty="0" smtClean="0"/>
              <a:t> </a:t>
            </a:r>
            <a:r>
              <a:rPr lang="en-GB" sz="1600" dirty="0" err="1" smtClean="0"/>
              <a:t>stimuluje</a:t>
            </a:r>
            <a:r>
              <a:rPr lang="en-GB" sz="1600" dirty="0" smtClean="0"/>
              <a:t> </a:t>
            </a:r>
            <a:r>
              <a:rPr lang="en-GB" sz="1600" dirty="0" err="1" smtClean="0"/>
              <a:t>růst</a:t>
            </a:r>
            <a:r>
              <a:rPr lang="en-GB" sz="1600" dirty="0" smtClean="0"/>
              <a:t> </a:t>
            </a:r>
            <a:r>
              <a:rPr lang="en-GB" sz="1600" dirty="0" err="1" smtClean="0"/>
              <a:t>mikrobů</a:t>
            </a:r>
            <a:r>
              <a:rPr lang="en-GB" sz="1600" dirty="0" smtClean="0"/>
              <a:t>  </a:t>
            </a:r>
            <a:endParaRPr lang="cs-CZ" sz="1600" dirty="0" smtClean="0"/>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cs-CZ" sz="1600" dirty="0" err="1"/>
              <a:t>m</a:t>
            </a:r>
            <a:r>
              <a:rPr lang="en-GB" sz="1600" dirty="0" err="1" smtClean="0"/>
              <a:t>ikroorganismy</a:t>
            </a:r>
            <a:r>
              <a:rPr lang="en-GB" sz="1600" dirty="0" smtClean="0"/>
              <a:t> v </a:t>
            </a:r>
            <a:r>
              <a:rPr lang="en-GB" sz="1600" dirty="0" err="1" smtClean="0"/>
              <a:t>rhizosféře</a:t>
            </a:r>
            <a:r>
              <a:rPr lang="en-GB" sz="1600" dirty="0" smtClean="0"/>
              <a:t> </a:t>
            </a:r>
            <a:r>
              <a:rPr lang="en-GB" sz="1600" dirty="0" err="1" smtClean="0"/>
              <a:t>mají</a:t>
            </a:r>
            <a:r>
              <a:rPr lang="en-GB" sz="1600" dirty="0" smtClean="0"/>
              <a:t> </a:t>
            </a:r>
            <a:r>
              <a:rPr lang="en-GB" sz="1600" dirty="0" err="1" smtClean="0"/>
              <a:t>jiné</a:t>
            </a:r>
            <a:r>
              <a:rPr lang="en-GB" sz="1600" dirty="0" smtClean="0"/>
              <a:t> </a:t>
            </a:r>
            <a:r>
              <a:rPr lang="en-GB" sz="1600" dirty="0" err="1" smtClean="0"/>
              <a:t>požadavky</a:t>
            </a:r>
            <a:r>
              <a:rPr lang="en-GB" sz="1600" dirty="0" smtClean="0"/>
              <a:t> </a:t>
            </a:r>
            <a:r>
              <a:rPr lang="en-GB" sz="1600" dirty="0" err="1" smtClean="0"/>
              <a:t>na</a:t>
            </a:r>
            <a:r>
              <a:rPr lang="en-GB" sz="1600" dirty="0" smtClean="0"/>
              <a:t> </a:t>
            </a:r>
            <a:r>
              <a:rPr lang="en-GB" sz="1600" dirty="0" err="1" smtClean="0"/>
              <a:t>výživu</a:t>
            </a:r>
            <a:r>
              <a:rPr lang="en-GB" sz="1600" dirty="0" smtClean="0"/>
              <a:t> </a:t>
            </a:r>
            <a:r>
              <a:rPr lang="en-GB" sz="1600" dirty="0" err="1" smtClean="0"/>
              <a:t>než</a:t>
            </a:r>
            <a:r>
              <a:rPr lang="en-GB" sz="1600" dirty="0" smtClean="0"/>
              <a:t> </a:t>
            </a:r>
            <a:r>
              <a:rPr lang="en-GB" sz="1600" dirty="0" err="1" smtClean="0"/>
              <a:t>mikrobi</a:t>
            </a:r>
            <a:r>
              <a:rPr lang="en-GB" sz="1600" dirty="0" smtClean="0"/>
              <a:t> z </a:t>
            </a:r>
            <a:r>
              <a:rPr lang="en-GB" sz="1600" dirty="0" err="1" smtClean="0"/>
              <a:t>volné</a:t>
            </a:r>
            <a:r>
              <a:rPr lang="en-GB" sz="1600" dirty="0" smtClean="0"/>
              <a:t> </a:t>
            </a:r>
            <a:r>
              <a:rPr lang="en-GB" sz="1600" dirty="0" err="1" smtClean="0"/>
              <a:t>půdy</a:t>
            </a:r>
            <a:r>
              <a:rPr lang="en-GB" sz="1600" dirty="0" smtClean="0"/>
              <a:t> </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smtClean="0"/>
              <a:t> </a:t>
            </a:r>
            <a:r>
              <a:rPr lang="en-GB" sz="1600" dirty="0" err="1" smtClean="0"/>
              <a:t>mnohé</a:t>
            </a:r>
            <a:r>
              <a:rPr lang="en-GB" sz="1600" dirty="0" smtClean="0"/>
              <a:t> </a:t>
            </a:r>
            <a:r>
              <a:rPr lang="en-GB" sz="1600" dirty="0" err="1" smtClean="0"/>
              <a:t>vyžadují</a:t>
            </a:r>
            <a:r>
              <a:rPr lang="en-GB" sz="1600" dirty="0" smtClean="0"/>
              <a:t> AK k </a:t>
            </a:r>
            <a:r>
              <a:rPr lang="en-GB" sz="1600" dirty="0" err="1" smtClean="0"/>
              <a:t>růstu</a:t>
            </a:r>
            <a:r>
              <a:rPr lang="en-GB" sz="1600" dirty="0" smtClean="0"/>
              <a:t> – </a:t>
            </a:r>
            <a:r>
              <a:rPr lang="en-GB" sz="1600" dirty="0" err="1" smtClean="0"/>
              <a:t>pravděpodobně</a:t>
            </a:r>
            <a:r>
              <a:rPr lang="en-GB" sz="1600" dirty="0" smtClean="0"/>
              <a:t> z </a:t>
            </a:r>
            <a:r>
              <a:rPr lang="en-GB" sz="1600" dirty="0" err="1" smtClean="0"/>
              <a:t>kořenových</a:t>
            </a:r>
            <a:r>
              <a:rPr lang="en-GB" sz="1600" dirty="0" smtClean="0"/>
              <a:t> </a:t>
            </a:r>
            <a:r>
              <a:rPr lang="en-GB" sz="1600" dirty="0" err="1" smtClean="0"/>
              <a:t>exudátů</a:t>
            </a:r>
            <a:endParaRPr lang="cs-CZ" sz="1600" dirty="0" smtClean="0"/>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cs-CZ" sz="1600" dirty="0" err="1"/>
              <a:t>s</a:t>
            </a:r>
            <a:r>
              <a:rPr lang="en-GB" sz="1600" dirty="0" err="1" smtClean="0"/>
              <a:t>ukcese</a:t>
            </a:r>
            <a:r>
              <a:rPr lang="en-GB" sz="1600" dirty="0" smtClean="0"/>
              <a:t> </a:t>
            </a:r>
            <a:r>
              <a:rPr lang="en-GB" sz="1600" dirty="0" err="1" smtClean="0"/>
              <a:t>mikrobiálních</a:t>
            </a:r>
            <a:r>
              <a:rPr lang="en-GB" sz="1600" dirty="0" smtClean="0"/>
              <a:t> </a:t>
            </a:r>
            <a:r>
              <a:rPr lang="en-GB" sz="1600" dirty="0" err="1" smtClean="0"/>
              <a:t>společenstev</a:t>
            </a:r>
            <a:r>
              <a:rPr lang="en-GB" sz="1600" dirty="0" smtClean="0"/>
              <a:t> </a:t>
            </a:r>
            <a:r>
              <a:rPr lang="en-GB" sz="1600" dirty="0" err="1" smtClean="0"/>
              <a:t>na</a:t>
            </a:r>
            <a:r>
              <a:rPr lang="en-GB" sz="1600" dirty="0" smtClean="0"/>
              <a:t> </a:t>
            </a:r>
            <a:r>
              <a:rPr lang="en-GB" sz="1600" dirty="0" err="1" smtClean="0"/>
              <a:t>kořenech</a:t>
            </a:r>
            <a:r>
              <a:rPr lang="en-GB" sz="1600" dirty="0" smtClean="0"/>
              <a:t> </a:t>
            </a:r>
            <a:r>
              <a:rPr lang="en-GB" sz="1600" dirty="0" err="1" smtClean="0"/>
              <a:t>dle</a:t>
            </a:r>
            <a:r>
              <a:rPr lang="en-GB" sz="1600" dirty="0" smtClean="0"/>
              <a:t> </a:t>
            </a:r>
            <a:r>
              <a:rPr lang="en-GB" sz="1600" dirty="0" err="1" smtClean="0"/>
              <a:t>růstových</a:t>
            </a:r>
            <a:r>
              <a:rPr lang="en-GB" sz="1600" dirty="0" smtClean="0"/>
              <a:t>  </a:t>
            </a:r>
            <a:r>
              <a:rPr lang="en-GB" sz="1600" dirty="0" err="1" smtClean="0"/>
              <a:t>fází</a:t>
            </a:r>
            <a:r>
              <a:rPr lang="en-GB" sz="1600" dirty="0" smtClean="0"/>
              <a:t> </a:t>
            </a:r>
            <a:r>
              <a:rPr lang="en-GB" sz="1600" dirty="0" err="1" smtClean="0"/>
              <a:t>rostliny</a:t>
            </a:r>
            <a:r>
              <a:rPr lang="en-GB" sz="1600" dirty="0" smtClean="0"/>
              <a:t> </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smtClean="0"/>
              <a:t> </a:t>
            </a:r>
            <a:r>
              <a:rPr lang="en-GB" sz="1600" dirty="0" err="1" smtClean="0"/>
              <a:t>během</a:t>
            </a:r>
            <a:r>
              <a:rPr lang="en-GB" sz="1600" dirty="0" smtClean="0"/>
              <a:t> </a:t>
            </a:r>
            <a:r>
              <a:rPr lang="en-GB" sz="1600" dirty="0" err="1" smtClean="0"/>
              <a:t>vývoje</a:t>
            </a:r>
            <a:r>
              <a:rPr lang="en-GB" sz="1600" dirty="0" smtClean="0"/>
              <a:t> </a:t>
            </a:r>
            <a:r>
              <a:rPr lang="en-GB" sz="1600" dirty="0" err="1" smtClean="0"/>
              <a:t>rostliny</a:t>
            </a:r>
            <a:r>
              <a:rPr lang="en-GB" sz="1600" dirty="0" smtClean="0"/>
              <a:t> se </a:t>
            </a:r>
            <a:r>
              <a:rPr lang="en-GB" sz="1600" dirty="0" err="1" smtClean="0"/>
              <a:t>výrazná</a:t>
            </a:r>
            <a:r>
              <a:rPr lang="en-GB" sz="1600" dirty="0" smtClean="0"/>
              <a:t> </a:t>
            </a:r>
            <a:r>
              <a:rPr lang="en-GB" sz="1600" dirty="0" err="1" smtClean="0"/>
              <a:t>rhizosferní</a:t>
            </a:r>
            <a:r>
              <a:rPr lang="en-GB" sz="1600" dirty="0" smtClean="0"/>
              <a:t> </a:t>
            </a:r>
            <a:r>
              <a:rPr lang="en-GB" sz="1600" dirty="0" err="1" smtClean="0"/>
              <a:t>sukcese</a:t>
            </a:r>
            <a:r>
              <a:rPr lang="en-GB" sz="1600" dirty="0" smtClean="0"/>
              <a:t> </a:t>
            </a:r>
            <a:r>
              <a:rPr lang="en-GB" sz="1600" dirty="0" err="1" smtClean="0"/>
              <a:t>odrazí</a:t>
            </a:r>
            <a:r>
              <a:rPr lang="en-GB" sz="1600" dirty="0" smtClean="0"/>
              <a:t> </a:t>
            </a:r>
            <a:r>
              <a:rPr lang="en-GB" sz="1600" dirty="0" err="1" smtClean="0"/>
              <a:t>ve</a:t>
            </a:r>
            <a:r>
              <a:rPr lang="en-GB" sz="1600" dirty="0" smtClean="0"/>
              <a:t> </a:t>
            </a:r>
            <a:r>
              <a:rPr lang="en-GB" sz="1600" dirty="0" err="1" smtClean="0"/>
              <a:t>vývoji</a:t>
            </a:r>
            <a:r>
              <a:rPr lang="en-GB" sz="1600" dirty="0" smtClean="0"/>
              <a:t> </a:t>
            </a:r>
            <a:r>
              <a:rPr lang="en-GB" sz="1600" dirty="0" err="1" smtClean="0"/>
              <a:t>mikrobiální</a:t>
            </a:r>
            <a:r>
              <a:rPr lang="en-GB" sz="1600" dirty="0" smtClean="0"/>
              <a:t> populace </a:t>
            </a:r>
            <a:r>
              <a:rPr lang="en-GB" sz="1600" dirty="0" err="1" smtClean="0"/>
              <a:t>rychle</a:t>
            </a:r>
            <a:r>
              <a:rPr lang="en-GB" sz="1600" dirty="0" smtClean="0"/>
              <a:t> </a:t>
            </a:r>
            <a:r>
              <a:rPr lang="en-GB" sz="1600" dirty="0" err="1" smtClean="0"/>
              <a:t>rostoucích</a:t>
            </a:r>
            <a:r>
              <a:rPr lang="en-GB" sz="1600" dirty="0" smtClean="0"/>
              <a:t> </a:t>
            </a:r>
            <a:r>
              <a:rPr lang="en-GB" sz="1600" dirty="0" err="1" smtClean="0"/>
              <a:t>mikrobů</a:t>
            </a:r>
            <a:r>
              <a:rPr lang="en-GB" sz="1600" dirty="0" smtClean="0"/>
              <a:t>  </a:t>
            </a:r>
            <a:r>
              <a:rPr lang="en-GB" sz="1600" dirty="0" err="1" smtClean="0"/>
              <a:t>vyžadujících</a:t>
            </a:r>
            <a:r>
              <a:rPr lang="en-GB" sz="1600" dirty="0" smtClean="0"/>
              <a:t> </a:t>
            </a:r>
            <a:r>
              <a:rPr lang="en-GB" sz="1600" dirty="0" err="1" smtClean="0"/>
              <a:t>růstové</a:t>
            </a:r>
            <a:r>
              <a:rPr lang="en-GB" sz="1600" dirty="0" smtClean="0"/>
              <a:t> </a:t>
            </a:r>
            <a:r>
              <a:rPr lang="en-GB" sz="1600" dirty="0" err="1" smtClean="0"/>
              <a:t>faktory</a:t>
            </a:r>
            <a:endParaRPr lang="en-GB" sz="1600"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3607100"/>
            <a:ext cx="4480492" cy="2988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7603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23528" y="130714"/>
            <a:ext cx="7848872" cy="338554"/>
          </a:xfrm>
          <a:prstGeom prst="rect">
            <a:avLst/>
          </a:prstGeom>
        </p:spPr>
        <p:txBody>
          <a:bodyPr wrap="square">
            <a:spAutoFit/>
          </a:bodyPr>
          <a:lstStyle/>
          <a:p>
            <a:r>
              <a:rPr lang="cs-CZ" sz="1600" u="sng" dirty="0"/>
              <a:t>Sukcese mikrobiálních společenstev na kořenech </a:t>
            </a:r>
          </a:p>
        </p:txBody>
      </p:sp>
      <p:sp>
        <p:nvSpPr>
          <p:cNvPr id="3" name="Obdélník 2"/>
          <p:cNvSpPr/>
          <p:nvPr/>
        </p:nvSpPr>
        <p:spPr>
          <a:xfrm>
            <a:off x="467544" y="870119"/>
            <a:ext cx="4129364" cy="5262979"/>
          </a:xfrm>
          <a:prstGeom prst="rect">
            <a:avLst/>
          </a:prstGeom>
        </p:spPr>
        <p:txBody>
          <a:bodyPr wrap="square">
            <a:spAutoFit/>
          </a:bodyPr>
          <a:lstStyle/>
          <a:p>
            <a:pPr marL="285750" indent="-285750">
              <a:buFont typeface="Arial" panose="020B0604020202020204" pitchFamily="34" charset="0"/>
              <a:buChar char="•"/>
            </a:pPr>
            <a:r>
              <a:rPr lang="cs-CZ" sz="1600" dirty="0"/>
              <a:t>o</a:t>
            </a:r>
            <a:r>
              <a:rPr lang="cs-CZ" sz="1600" dirty="0" smtClean="0"/>
              <a:t>dráží </a:t>
            </a:r>
            <a:r>
              <a:rPr lang="cs-CZ" sz="1600" dirty="0"/>
              <a:t>to změny ve složení látek uvolňovaných </a:t>
            </a:r>
            <a:r>
              <a:rPr lang="cs-CZ" sz="1600" dirty="0" smtClean="0"/>
              <a:t>kořeny</a:t>
            </a:r>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smtClean="0"/>
              <a:t>nejprve </a:t>
            </a:r>
            <a:r>
              <a:rPr lang="cs-CZ" sz="1600" dirty="0" err="1"/>
              <a:t>karbohydráty</a:t>
            </a:r>
            <a:r>
              <a:rPr lang="cs-CZ" sz="1600" dirty="0"/>
              <a:t> a slizovité látky podporující růst velké bakteriální    populace ve žlábcích epidermálních buněk na povrchu kořenů a </a:t>
            </a:r>
            <a:r>
              <a:rPr lang="cs-CZ" sz="1600" dirty="0" smtClean="0"/>
              <a:t>slizové </a:t>
            </a:r>
            <a:r>
              <a:rPr lang="cs-CZ" sz="1600" dirty="0"/>
              <a:t>vrstvě  </a:t>
            </a:r>
            <a:endParaRPr lang="cs-CZ" sz="1600"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smtClean="0"/>
              <a:t>s </a:t>
            </a:r>
            <a:r>
              <a:rPr lang="cs-CZ" sz="1600" dirty="0"/>
              <a:t>dozráváním kořenů dochází k lyzi části kořenového materiálu </a:t>
            </a:r>
            <a:r>
              <a:rPr lang="cs-CZ" sz="1600" dirty="0" smtClean="0"/>
              <a:t>a </a:t>
            </a:r>
            <a:r>
              <a:rPr lang="cs-CZ" sz="1600" dirty="0"/>
              <a:t>uvolňují se jednoduché cukry a AK </a:t>
            </a:r>
            <a:endParaRPr lang="cs-CZ" sz="1600"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i="1" dirty="0" err="1" smtClean="0"/>
              <a:t>Pseudomonas</a:t>
            </a:r>
            <a:r>
              <a:rPr lang="cs-CZ" sz="1600" dirty="0" smtClean="0"/>
              <a:t> </a:t>
            </a:r>
            <a:r>
              <a:rPr lang="cs-CZ" sz="1600" dirty="0"/>
              <a:t>a další rychle </a:t>
            </a:r>
            <a:r>
              <a:rPr lang="cs-CZ" sz="1600" dirty="0" smtClean="0"/>
              <a:t>rostoucí </a:t>
            </a:r>
            <a:r>
              <a:rPr lang="cs-CZ" sz="1600" dirty="0"/>
              <a:t>bakterie  </a:t>
            </a:r>
            <a:endParaRPr lang="cs-CZ" sz="1600"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smtClean="0"/>
              <a:t>stárnutí </a:t>
            </a:r>
            <a:r>
              <a:rPr lang="cs-CZ" sz="1600" dirty="0"/>
              <a:t>rostliny – úbytek bakterií   </a:t>
            </a:r>
            <a:endParaRPr lang="cs-CZ" sz="1600"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a:t> 4týdenní rostliny kukuřice – 7% </a:t>
            </a:r>
            <a:r>
              <a:rPr lang="cs-CZ" sz="1600" dirty="0" err="1"/>
              <a:t>fotosyntetátů</a:t>
            </a:r>
            <a:r>
              <a:rPr lang="cs-CZ" sz="1600" dirty="0"/>
              <a:t> uvolněno v kořenových  </a:t>
            </a:r>
            <a:r>
              <a:rPr lang="cs-CZ" sz="1600" dirty="0" err="1" smtClean="0"/>
              <a:t>exudátech</a:t>
            </a:r>
            <a:r>
              <a:rPr lang="cs-CZ" sz="1600" dirty="0" smtClean="0"/>
              <a:t> </a:t>
            </a:r>
            <a:r>
              <a:rPr lang="cs-CZ" sz="1600" dirty="0"/>
              <a:t>(25% </a:t>
            </a:r>
            <a:r>
              <a:rPr lang="cs-CZ" sz="1600" dirty="0" err="1"/>
              <a:t>fotosyntetátů</a:t>
            </a:r>
            <a:r>
              <a:rPr lang="cs-CZ" sz="1600" dirty="0"/>
              <a:t> doručených do kořenů) </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1633" y="404664"/>
            <a:ext cx="3337732" cy="5788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1194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16632"/>
            <a:ext cx="8208912" cy="3570208"/>
          </a:xfrm>
          <a:prstGeom prst="rect">
            <a:avLst/>
          </a:prstGeom>
        </p:spPr>
        <p:txBody>
          <a:bodyPr wrap="square">
            <a:spAutoFit/>
          </a:bodyPr>
          <a:lstStyle/>
          <a:p>
            <a:r>
              <a:rPr lang="cs-CZ" dirty="0"/>
              <a:t> </a:t>
            </a:r>
            <a:r>
              <a:rPr lang="cs-CZ" sz="1600" b="1" dirty="0"/>
              <a:t>Fixace N2 v </a:t>
            </a:r>
            <a:r>
              <a:rPr lang="cs-CZ" sz="1600" b="1" dirty="0" smtClean="0"/>
              <a:t>rhizosféře</a:t>
            </a:r>
          </a:p>
          <a:p>
            <a:pPr marL="285750" indent="-285750">
              <a:buFont typeface="Arial" panose="020B0604020202020204" pitchFamily="34" charset="0"/>
              <a:buChar char="•"/>
            </a:pPr>
            <a:r>
              <a:rPr lang="cs-CZ" sz="1600" dirty="0" smtClean="0"/>
              <a:t>  V </a:t>
            </a:r>
            <a:r>
              <a:rPr lang="cs-CZ" sz="1600" dirty="0"/>
              <a:t>rhizosféře tropických trav </a:t>
            </a:r>
            <a:r>
              <a:rPr lang="cs-CZ" sz="1600" i="1" dirty="0" err="1"/>
              <a:t>Digitaria</a:t>
            </a:r>
            <a:r>
              <a:rPr lang="cs-CZ" sz="1600" dirty="0"/>
              <a:t> (listy plazící se po </a:t>
            </a:r>
            <a:r>
              <a:rPr lang="cs-CZ" sz="1600" dirty="0" smtClean="0"/>
              <a:t>zemi), </a:t>
            </a:r>
            <a:r>
              <a:rPr lang="cs-CZ" sz="1600" i="1" dirty="0" err="1" smtClean="0"/>
              <a:t>Panicum</a:t>
            </a:r>
            <a:r>
              <a:rPr lang="cs-CZ" sz="1600" dirty="0" smtClean="0"/>
              <a:t> </a:t>
            </a:r>
            <a:r>
              <a:rPr lang="cs-CZ" sz="1600" dirty="0"/>
              <a:t>(spíš  vysoké </a:t>
            </a:r>
            <a:r>
              <a:rPr lang="cs-CZ" sz="1600" dirty="0" err="1"/>
              <a:t>travy</a:t>
            </a:r>
            <a:r>
              <a:rPr lang="cs-CZ" sz="1600" dirty="0" smtClean="0"/>
              <a:t>) a </a:t>
            </a:r>
            <a:r>
              <a:rPr lang="cs-CZ" sz="1600" i="1" dirty="0" err="1"/>
              <a:t>Paspalum</a:t>
            </a:r>
            <a:r>
              <a:rPr lang="cs-CZ" sz="1600" dirty="0"/>
              <a:t> se pravidelně </a:t>
            </a:r>
            <a:r>
              <a:rPr lang="cs-CZ" sz="1600" dirty="0" smtClean="0"/>
              <a:t>nachází </a:t>
            </a:r>
            <a:r>
              <a:rPr lang="cs-CZ" sz="1600" dirty="0" err="1" smtClean="0"/>
              <a:t>mikroaerofilní</a:t>
            </a:r>
            <a:r>
              <a:rPr lang="cs-CZ" sz="1600" dirty="0" smtClean="0"/>
              <a:t> </a:t>
            </a:r>
            <a:r>
              <a:rPr lang="cs-CZ" sz="1600" i="1" dirty="0" err="1"/>
              <a:t>Azospirillum</a:t>
            </a:r>
            <a:r>
              <a:rPr lang="cs-CZ" sz="1600" dirty="0"/>
              <a:t> </a:t>
            </a:r>
            <a:r>
              <a:rPr lang="cs-CZ" sz="1600" dirty="0" smtClean="0"/>
              <a:t>i aerobní </a:t>
            </a:r>
            <a:r>
              <a:rPr lang="cs-CZ" sz="1600" i="1" dirty="0" err="1"/>
              <a:t>Azotobacter</a:t>
            </a:r>
            <a:r>
              <a:rPr lang="cs-CZ" sz="1600" i="1" dirty="0"/>
              <a:t> </a:t>
            </a:r>
            <a:r>
              <a:rPr lang="cs-CZ" sz="1600" i="1" dirty="0" err="1"/>
              <a:t>paspali</a:t>
            </a:r>
            <a:r>
              <a:rPr lang="cs-CZ" sz="1600" i="1" dirty="0"/>
              <a:t> </a:t>
            </a:r>
            <a:endParaRPr lang="cs-CZ" sz="1600" i="1" dirty="0" smtClean="0"/>
          </a:p>
          <a:p>
            <a:pPr marL="285750" indent="-285750">
              <a:buFontTx/>
              <a:buChar char="-"/>
            </a:pPr>
            <a:endParaRPr lang="cs-CZ" sz="1600" dirty="0"/>
          </a:p>
          <a:p>
            <a:pPr marL="285750" indent="-285750">
              <a:buFont typeface="Arial" panose="020B0604020202020204" pitchFamily="34" charset="0"/>
              <a:buChar char="•"/>
            </a:pPr>
            <a:r>
              <a:rPr lang="cs-CZ" sz="1600" dirty="0" smtClean="0"/>
              <a:t>v </a:t>
            </a:r>
            <a:r>
              <a:rPr lang="cs-CZ" sz="1600" dirty="0"/>
              <a:t>polních pokusech až 40 kg N/ha  </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i="1" dirty="0" err="1" smtClean="0"/>
              <a:t>Azospirillum</a:t>
            </a:r>
            <a:r>
              <a:rPr lang="cs-CZ" sz="1600" dirty="0" smtClean="0"/>
              <a:t> </a:t>
            </a:r>
            <a:r>
              <a:rPr lang="cs-CZ" sz="1600" dirty="0"/>
              <a:t>i v mírném pásmu (trávy, kukuřice) – fixace zanedbatelná  </a:t>
            </a:r>
            <a:endParaRPr lang="cs-CZ" sz="1600"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smtClean="0"/>
              <a:t>vedlejší </a:t>
            </a:r>
            <a:r>
              <a:rPr lang="cs-CZ" sz="1600" dirty="0"/>
              <a:t>produkt </a:t>
            </a:r>
            <a:r>
              <a:rPr lang="cs-CZ" sz="1600" dirty="0" smtClean="0"/>
              <a:t>může být i vodík</a:t>
            </a:r>
          </a:p>
          <a:p>
            <a:pPr marL="285750" indent="-285750">
              <a:buFont typeface="Arial" panose="020B0604020202020204" pitchFamily="34" charset="0"/>
              <a:buChar char="•"/>
            </a:pPr>
            <a:r>
              <a:rPr lang="cs-CZ" sz="1600" dirty="0" smtClean="0"/>
              <a:t>některé </a:t>
            </a:r>
            <a:r>
              <a:rPr lang="cs-CZ" sz="1600" dirty="0"/>
              <a:t>rody </a:t>
            </a:r>
            <a:r>
              <a:rPr lang="cs-CZ" sz="1600" i="1" dirty="0" err="1"/>
              <a:t>Rhizobium</a:t>
            </a:r>
            <a:r>
              <a:rPr lang="cs-CZ" sz="1600" i="1" dirty="0"/>
              <a:t> a </a:t>
            </a:r>
            <a:r>
              <a:rPr lang="cs-CZ" sz="1600" i="1" dirty="0" err="1"/>
              <a:t>Bradyrhizobium</a:t>
            </a:r>
            <a:r>
              <a:rPr lang="cs-CZ" sz="1600" i="1" dirty="0"/>
              <a:t>  </a:t>
            </a:r>
            <a:r>
              <a:rPr lang="cs-CZ" sz="1600" dirty="0" smtClean="0"/>
              <a:t>mají </a:t>
            </a:r>
            <a:r>
              <a:rPr lang="cs-CZ" sz="1600" dirty="0"/>
              <a:t>hydrogenázu, která vodík </a:t>
            </a:r>
            <a:r>
              <a:rPr lang="cs-CZ" sz="1600" dirty="0" smtClean="0"/>
              <a:t>využije </a:t>
            </a:r>
            <a:endParaRPr lang="cs-CZ" sz="1600" dirty="0"/>
          </a:p>
          <a:p>
            <a:pPr marL="285750" indent="-285750">
              <a:buFont typeface="Arial" panose="020B0604020202020204" pitchFamily="34" charset="0"/>
              <a:buChar char="•"/>
            </a:pPr>
            <a:r>
              <a:rPr lang="cs-CZ" sz="1600" dirty="0" smtClean="0"/>
              <a:t> </a:t>
            </a:r>
            <a:r>
              <a:rPr lang="cs-CZ" sz="1600" dirty="0"/>
              <a:t>někdy zde </a:t>
            </a:r>
            <a:r>
              <a:rPr lang="cs-CZ" sz="1600" i="1" dirty="0" err="1"/>
              <a:t>Acinetobacter</a:t>
            </a:r>
            <a:r>
              <a:rPr lang="cs-CZ" sz="1600" dirty="0"/>
              <a:t> – využívá H2, který normálně není v aerobním </a:t>
            </a:r>
            <a:r>
              <a:rPr lang="cs-CZ" sz="1600" dirty="0" smtClean="0"/>
              <a:t> </a:t>
            </a:r>
            <a:r>
              <a:rPr lang="cs-CZ" sz="1600" dirty="0"/>
              <a:t>prostředí  </a:t>
            </a:r>
          </a:p>
          <a:p>
            <a:endParaRPr lang="cs-CZ" sz="1600" dirty="0" smtClean="0"/>
          </a:p>
          <a:p>
            <a:pPr marL="285750" indent="-285750">
              <a:buFont typeface="Arial" panose="020B0604020202020204" pitchFamily="34" charset="0"/>
              <a:buChar char="•"/>
            </a:pPr>
            <a:r>
              <a:rPr lang="cs-CZ" sz="1600" dirty="0"/>
              <a:t>m</a:t>
            </a:r>
            <a:r>
              <a:rPr lang="cs-CZ" sz="1600" dirty="0" smtClean="0"/>
              <a:t>ělké </a:t>
            </a:r>
            <a:r>
              <a:rPr lang="cs-CZ" sz="1600" dirty="0"/>
              <a:t>mořské pobřeží  – trávy </a:t>
            </a:r>
            <a:r>
              <a:rPr lang="cs-CZ" sz="1600" i="1" dirty="0" err="1"/>
              <a:t>Zostera</a:t>
            </a:r>
            <a:r>
              <a:rPr lang="cs-CZ" sz="1600" i="1" dirty="0"/>
              <a:t> </a:t>
            </a:r>
            <a:r>
              <a:rPr lang="cs-CZ" sz="1600" i="1" dirty="0" err="1"/>
              <a:t>marina</a:t>
            </a:r>
            <a:r>
              <a:rPr lang="cs-CZ" sz="1600" i="1" dirty="0"/>
              <a:t> </a:t>
            </a:r>
            <a:r>
              <a:rPr lang="cs-CZ" sz="1600" dirty="0"/>
              <a:t>(mořská tráva, </a:t>
            </a:r>
            <a:r>
              <a:rPr lang="cs-CZ" sz="1600" dirty="0" err="1"/>
              <a:t>vocha</a:t>
            </a:r>
            <a:r>
              <a:rPr lang="cs-CZ" sz="1600" dirty="0"/>
              <a:t> mořská ) v mírném pásmu    a </a:t>
            </a:r>
            <a:r>
              <a:rPr lang="cs-CZ" sz="1600" i="1" dirty="0" err="1"/>
              <a:t>Thalassia</a:t>
            </a:r>
            <a:r>
              <a:rPr lang="cs-CZ" sz="1600" i="1" dirty="0"/>
              <a:t> </a:t>
            </a:r>
            <a:r>
              <a:rPr lang="cs-CZ" sz="1600" i="1" dirty="0" err="1"/>
              <a:t>testudinum</a:t>
            </a:r>
            <a:r>
              <a:rPr lang="cs-CZ" sz="1600" i="1" dirty="0"/>
              <a:t> </a:t>
            </a:r>
            <a:r>
              <a:rPr lang="cs-CZ" sz="1600" dirty="0"/>
              <a:t>(želví tráva) v </a:t>
            </a:r>
            <a:r>
              <a:rPr lang="cs-CZ" sz="1600" dirty="0" smtClean="0"/>
              <a:t>tropických</a:t>
            </a:r>
            <a:endParaRPr lang="cs-CZ" sz="1600"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009" y="4312746"/>
            <a:ext cx="3406951" cy="2304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4312746"/>
            <a:ext cx="3554196" cy="2353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1429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39552" y="332656"/>
            <a:ext cx="8352928" cy="2062103"/>
          </a:xfrm>
          <a:prstGeom prst="rect">
            <a:avLst/>
          </a:prstGeom>
        </p:spPr>
        <p:txBody>
          <a:bodyPr wrap="square">
            <a:spAutoFit/>
          </a:bodyPr>
          <a:lstStyle/>
          <a:p>
            <a:r>
              <a:rPr lang="cs-CZ" sz="1600" i="1" dirty="0" err="1" smtClean="0"/>
              <a:t>Spartina</a:t>
            </a:r>
            <a:r>
              <a:rPr lang="cs-CZ" sz="1600" i="1" dirty="0" smtClean="0"/>
              <a:t> </a:t>
            </a:r>
            <a:r>
              <a:rPr lang="cs-CZ" sz="1600" i="1" dirty="0" err="1" smtClean="0"/>
              <a:t>alterniflora</a:t>
            </a:r>
            <a:r>
              <a:rPr lang="cs-CZ" sz="1600" i="1" dirty="0" smtClean="0"/>
              <a:t> </a:t>
            </a:r>
          </a:p>
          <a:p>
            <a:pPr marL="285750" indent="-285750">
              <a:buFont typeface="Arial" panose="020B0604020202020204" pitchFamily="34" charset="0"/>
              <a:buChar char="•"/>
            </a:pPr>
            <a:r>
              <a:rPr lang="cs-CZ" sz="1600" dirty="0" smtClean="0"/>
              <a:t>fixace </a:t>
            </a:r>
            <a:r>
              <a:rPr lang="cs-CZ" sz="1600" dirty="0"/>
              <a:t>N2 ve slaniskách s trávou </a:t>
            </a:r>
            <a:r>
              <a:rPr lang="cs-CZ" sz="1600" dirty="0" smtClean="0"/>
              <a:t>- </a:t>
            </a:r>
            <a:r>
              <a:rPr lang="cs-CZ" sz="1600" dirty="0"/>
              <a:t>zřejmě směs bakterií a sinic – epifytně na mrtvých stoncích trávy </a:t>
            </a:r>
          </a:p>
          <a:p>
            <a:pPr marL="285750" indent="-285750">
              <a:buFont typeface="Arial" panose="020B0604020202020204" pitchFamily="34" charset="0"/>
              <a:buChar char="•"/>
            </a:pPr>
            <a:r>
              <a:rPr lang="cs-CZ" sz="1600" dirty="0" smtClean="0"/>
              <a:t>i </a:t>
            </a:r>
            <a:r>
              <a:rPr lang="cs-CZ" sz="1600" dirty="0"/>
              <a:t>obtížné invazní rostliny - tichomořské pobřeží USA,  zde se rozšířila slanomilná travina </a:t>
            </a:r>
            <a:r>
              <a:rPr lang="cs-CZ" sz="1600" i="1" dirty="0" err="1"/>
              <a:t>Spartina</a:t>
            </a:r>
            <a:r>
              <a:rPr lang="cs-CZ" sz="1600" i="1" dirty="0"/>
              <a:t> </a:t>
            </a:r>
            <a:r>
              <a:rPr lang="cs-CZ" sz="1600" i="1" dirty="0" err="1"/>
              <a:t>alterniflora</a:t>
            </a:r>
            <a:r>
              <a:rPr lang="cs-CZ" sz="1600" i="1" dirty="0"/>
              <a:t> </a:t>
            </a:r>
            <a:r>
              <a:rPr lang="cs-CZ" sz="1600" dirty="0"/>
              <a:t>dovezená z Evropy  v 19. </a:t>
            </a:r>
            <a:r>
              <a:rPr lang="cs-CZ" sz="1600" dirty="0" smtClean="0"/>
              <a:t>století</a:t>
            </a:r>
          </a:p>
          <a:p>
            <a:pPr marL="285750" indent="-285750">
              <a:buFont typeface="Arial" panose="020B0604020202020204" pitchFamily="34" charset="0"/>
              <a:buChar char="•"/>
            </a:pPr>
            <a:r>
              <a:rPr lang="cs-CZ" sz="1600" dirty="0" smtClean="0"/>
              <a:t> </a:t>
            </a:r>
            <a:r>
              <a:rPr lang="cs-CZ" sz="1600" dirty="0"/>
              <a:t>z</a:t>
            </a:r>
            <a:r>
              <a:rPr lang="cs-CZ" sz="1600" dirty="0" smtClean="0"/>
              <a:t>e </a:t>
            </a:r>
            <a:r>
              <a:rPr lang="cs-CZ" sz="1600" dirty="0"/>
              <a:t>záplavového ekosystému učinila hustě porostlou slanou  </a:t>
            </a:r>
            <a:r>
              <a:rPr lang="cs-CZ" sz="1600" dirty="0" smtClean="0"/>
              <a:t>bažinu</a:t>
            </a:r>
          </a:p>
          <a:p>
            <a:pPr marL="285750" indent="-285750">
              <a:buFont typeface="Arial" panose="020B0604020202020204" pitchFamily="34" charset="0"/>
              <a:buChar char="•"/>
            </a:pPr>
            <a:r>
              <a:rPr lang="cs-CZ" sz="1600" dirty="0" smtClean="0"/>
              <a:t> zmizelo </a:t>
            </a:r>
            <a:r>
              <a:rPr lang="cs-CZ" sz="1600" dirty="0"/>
              <a:t>mnoho míst, kde hledali potravu migrující </a:t>
            </a:r>
            <a:r>
              <a:rPr lang="cs-CZ" sz="1600" dirty="0" smtClean="0"/>
              <a:t>ptáci</a:t>
            </a:r>
          </a:p>
          <a:p>
            <a:pPr marL="285750" indent="-285750">
              <a:buFont typeface="Arial" panose="020B0604020202020204" pitchFamily="34" charset="0"/>
              <a:buChar char="•"/>
            </a:pPr>
            <a:r>
              <a:rPr lang="cs-CZ" sz="1600" dirty="0"/>
              <a:t>n</a:t>
            </a:r>
            <a:r>
              <a:rPr lang="cs-CZ" sz="1600" dirty="0" smtClean="0"/>
              <a:t>ěkteré </a:t>
            </a:r>
            <a:r>
              <a:rPr lang="cs-CZ" sz="1600" dirty="0"/>
              <a:t>vodní toky se zcela zanesly sedimenty, kterým hustý porost brání v </a:t>
            </a:r>
            <a:r>
              <a:rPr lang="cs-CZ" sz="1600" dirty="0" smtClean="0"/>
              <a:t>odplavování</a:t>
            </a:r>
            <a:endParaRPr lang="cs-CZ" sz="1600"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708920"/>
            <a:ext cx="5591944" cy="3896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7710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107504" y="360819"/>
            <a:ext cx="8424936" cy="3539430"/>
          </a:xfrm>
          <a:prstGeom prst="rect">
            <a:avLst/>
          </a:prstGeom>
          <a:noFill/>
        </p:spPr>
        <p:txBody>
          <a:bodyPr wrap="square" rtlCol="0">
            <a:spAutoFit/>
          </a:bodyPr>
          <a:lstStyle/>
          <a:p>
            <a:pPr marL="285750" indent="-285750">
              <a:buFont typeface="Arial" panose="020B0604020202020204" pitchFamily="34" charset="0"/>
              <a:buChar char="•"/>
            </a:pPr>
            <a:r>
              <a:rPr lang="cs-CZ" sz="1600" dirty="0" smtClean="0"/>
              <a:t>Interakce nejen mezi mikroby, ale i mezi mikroby a okolím – rostlinami</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smtClean="0"/>
              <a:t>Rhizosféra je zóna převážně komensálních a mutualistických vztahů  mezi mikroby a rostlinami</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err="1" smtClean="0"/>
              <a:t>Eko</a:t>
            </a:r>
            <a:r>
              <a:rPr lang="cs-CZ" sz="1600" dirty="0" smtClean="0"/>
              <a:t>- a </a:t>
            </a:r>
            <a:r>
              <a:rPr lang="cs-CZ" sz="1600" dirty="0" err="1" smtClean="0"/>
              <a:t>endomykorhizní</a:t>
            </a:r>
            <a:r>
              <a:rPr lang="cs-CZ" sz="1600" dirty="0" smtClean="0"/>
              <a:t> houby poskytují rostlinám minerální látky a vodu  </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smtClean="0"/>
              <a:t>Rostliny jim poskytuje </a:t>
            </a:r>
            <a:r>
              <a:rPr lang="cs-CZ" sz="1600" dirty="0" err="1" smtClean="0"/>
              <a:t>fotosyntetáty</a:t>
            </a:r>
            <a:r>
              <a:rPr lang="cs-CZ" sz="1600" dirty="0" smtClean="0"/>
              <a:t>  </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smtClean="0"/>
              <a:t>Asociace mezi fixátory dusíku a rostlinami  </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smtClean="0"/>
              <a:t>Kolonizace nadzemních povrchů rostlin převážně komensálními mikroby  </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smtClean="0"/>
              <a:t>Také negativní vztahy - virové, bakteriální a houbové choroby </a:t>
            </a:r>
            <a:endParaRPr lang="cs-CZ" sz="1600" dirty="0"/>
          </a:p>
          <a:p>
            <a:pPr marL="285750" indent="-285750">
              <a:buFont typeface="Arial" panose="020B0604020202020204" pitchFamily="34" charset="0"/>
              <a:buChar char="•"/>
            </a:pPr>
            <a:endParaRPr lang="cs-CZ" sz="1600" dirty="0"/>
          </a:p>
        </p:txBody>
      </p:sp>
      <p:sp>
        <p:nvSpPr>
          <p:cNvPr id="2" name="Obdélník 1"/>
          <p:cNvSpPr/>
          <p:nvPr/>
        </p:nvSpPr>
        <p:spPr>
          <a:xfrm>
            <a:off x="107504" y="3717032"/>
            <a:ext cx="9045380" cy="2800767"/>
          </a:xfrm>
          <a:prstGeom prst="rect">
            <a:avLst/>
          </a:prstGeom>
        </p:spPr>
        <p:txBody>
          <a:bodyPr wrap="square">
            <a:spAutoFit/>
          </a:bodyPr>
          <a:lstStyle/>
          <a:p>
            <a:endParaRPr lang="en-GB" sz="1600" dirty="0" smtClean="0"/>
          </a:p>
          <a:p>
            <a:pPr marL="285750" indent="-285750">
              <a:buFont typeface="Arial" panose="020B0604020202020204" pitchFamily="34" charset="0"/>
              <a:buChar char="•"/>
            </a:pPr>
            <a:r>
              <a:rPr lang="en-GB" sz="1600" dirty="0" err="1" smtClean="0"/>
              <a:t>Mutualismus</a:t>
            </a:r>
            <a:r>
              <a:rPr lang="en-GB" sz="1600" dirty="0" smtClean="0"/>
              <a:t> – </a:t>
            </a:r>
            <a:r>
              <a:rPr lang="en-GB" sz="1600" dirty="0" err="1" smtClean="0"/>
              <a:t>vysoce</a:t>
            </a:r>
            <a:r>
              <a:rPr lang="en-GB" sz="1600" dirty="0" smtClean="0"/>
              <a:t> </a:t>
            </a:r>
            <a:r>
              <a:rPr lang="en-GB" sz="1600" dirty="0" err="1" smtClean="0"/>
              <a:t>specializované</a:t>
            </a:r>
            <a:r>
              <a:rPr lang="en-GB" sz="1600" dirty="0" smtClean="0"/>
              <a:t> </a:t>
            </a:r>
            <a:r>
              <a:rPr lang="en-GB" sz="1600" dirty="0" err="1" smtClean="0"/>
              <a:t>interakce</a:t>
            </a:r>
            <a:r>
              <a:rPr lang="en-GB" sz="1600" dirty="0" smtClean="0"/>
              <a:t> </a:t>
            </a:r>
          </a:p>
          <a:p>
            <a:r>
              <a:rPr lang="en-GB" sz="1600" dirty="0" err="1" smtClean="0"/>
              <a:t>Rostliny</a:t>
            </a:r>
            <a:r>
              <a:rPr lang="en-GB" sz="1600" dirty="0" smtClean="0"/>
              <a:t> </a:t>
            </a:r>
            <a:r>
              <a:rPr lang="en-GB" sz="1600" dirty="0" err="1" smtClean="0"/>
              <a:t>poskytují</a:t>
            </a:r>
            <a:r>
              <a:rPr lang="en-GB" sz="1600" dirty="0" smtClean="0"/>
              <a:t> </a:t>
            </a:r>
            <a:r>
              <a:rPr lang="en-GB" sz="1600" dirty="0" err="1" smtClean="0"/>
              <a:t>uhlíkaté</a:t>
            </a:r>
            <a:r>
              <a:rPr lang="en-GB" sz="1600" dirty="0" smtClean="0"/>
              <a:t> </a:t>
            </a:r>
            <a:r>
              <a:rPr lang="en-GB" sz="1600" dirty="0" err="1" smtClean="0"/>
              <a:t>látky</a:t>
            </a:r>
            <a:r>
              <a:rPr lang="en-GB" sz="1600" dirty="0" smtClean="0"/>
              <a:t> </a:t>
            </a:r>
            <a:r>
              <a:rPr lang="en-GB" sz="1600" dirty="0" err="1" smtClean="0"/>
              <a:t>bakteriím</a:t>
            </a:r>
            <a:r>
              <a:rPr lang="en-GB" sz="1600" dirty="0" smtClean="0"/>
              <a:t> pro </a:t>
            </a:r>
            <a:r>
              <a:rPr lang="en-GB" sz="1600" dirty="0" err="1" smtClean="0"/>
              <a:t>růst</a:t>
            </a:r>
            <a:endParaRPr lang="en-GB" sz="1600" dirty="0" smtClean="0"/>
          </a:p>
          <a:p>
            <a:r>
              <a:rPr lang="en-GB" sz="1600" dirty="0" err="1" smtClean="0"/>
              <a:t>Baterie</a:t>
            </a:r>
            <a:r>
              <a:rPr lang="en-GB" sz="1600" dirty="0" smtClean="0"/>
              <a:t> \</a:t>
            </a:r>
            <a:r>
              <a:rPr lang="en-GB" sz="1600" dirty="0" err="1" smtClean="0"/>
              <a:t>houby</a:t>
            </a:r>
            <a:r>
              <a:rPr lang="en-GB" sz="1600" dirty="0" smtClean="0"/>
              <a:t> </a:t>
            </a:r>
            <a:r>
              <a:rPr lang="cs-CZ" sz="1600" dirty="0" smtClean="0"/>
              <a:t>zvyšují příjem minerálů</a:t>
            </a:r>
            <a:endParaRPr lang="en-GB" sz="1600" dirty="0" smtClean="0"/>
          </a:p>
          <a:p>
            <a:endParaRPr lang="en-GB" sz="1600" dirty="0" smtClean="0"/>
          </a:p>
          <a:p>
            <a:pPr marL="285750" indent="-285750">
              <a:buFont typeface="Arial" panose="020B0604020202020204" pitchFamily="34" charset="0"/>
              <a:buChar char="•"/>
            </a:pPr>
            <a:r>
              <a:rPr lang="en-GB" sz="1600" dirty="0" err="1" smtClean="0"/>
              <a:t>Komenzalismus</a:t>
            </a:r>
            <a:r>
              <a:rPr lang="en-GB" sz="1600" dirty="0" smtClean="0"/>
              <a:t> – </a:t>
            </a:r>
            <a:r>
              <a:rPr lang="en-GB" sz="1600" dirty="0" err="1" smtClean="0"/>
              <a:t>kořenové</a:t>
            </a:r>
            <a:r>
              <a:rPr lang="en-GB" sz="1600" dirty="0" smtClean="0"/>
              <a:t> </a:t>
            </a:r>
            <a:r>
              <a:rPr lang="en-GB" sz="1600" dirty="0" err="1" smtClean="0"/>
              <a:t>exudáty</a:t>
            </a:r>
            <a:r>
              <a:rPr lang="en-GB" sz="1600" dirty="0" smtClean="0"/>
              <a:t> </a:t>
            </a:r>
            <a:r>
              <a:rPr lang="en-GB" sz="1600" dirty="0" err="1" smtClean="0"/>
              <a:t>poskytují</a:t>
            </a:r>
            <a:r>
              <a:rPr lang="en-GB" sz="1600" dirty="0" smtClean="0"/>
              <a:t> </a:t>
            </a:r>
            <a:r>
              <a:rPr lang="en-GB" sz="1600" dirty="0" err="1" smtClean="0"/>
              <a:t>živiny</a:t>
            </a:r>
            <a:r>
              <a:rPr lang="en-GB" sz="1600" dirty="0" smtClean="0"/>
              <a:t> </a:t>
            </a:r>
            <a:r>
              <a:rPr lang="en-GB" sz="1600" dirty="0" err="1" smtClean="0"/>
              <a:t>bakterím</a:t>
            </a:r>
            <a:r>
              <a:rPr lang="en-GB" sz="1600" dirty="0" smtClean="0"/>
              <a:t> </a:t>
            </a:r>
            <a:r>
              <a:rPr lang="en-GB" sz="1600" dirty="0" err="1" smtClean="0"/>
              <a:t>rostoucím</a:t>
            </a:r>
            <a:r>
              <a:rPr lang="en-GB" sz="1600" dirty="0" smtClean="0"/>
              <a:t> </a:t>
            </a:r>
            <a:r>
              <a:rPr lang="en-GB" sz="1600" dirty="0" err="1" smtClean="0"/>
              <a:t>na</a:t>
            </a:r>
            <a:r>
              <a:rPr lang="en-GB" sz="1600" dirty="0" smtClean="0"/>
              <a:t> </a:t>
            </a:r>
            <a:r>
              <a:rPr lang="en-GB" sz="1600" dirty="0" err="1" smtClean="0"/>
              <a:t>povrchu</a:t>
            </a:r>
            <a:r>
              <a:rPr lang="en-GB" sz="1600" dirty="0" smtClean="0"/>
              <a:t> </a:t>
            </a:r>
            <a:r>
              <a:rPr lang="en-GB" sz="1600" dirty="0" err="1" smtClean="0"/>
              <a:t>nebo</a:t>
            </a:r>
            <a:r>
              <a:rPr lang="en-GB" sz="1600" dirty="0" smtClean="0"/>
              <a:t> v </a:t>
            </a:r>
            <a:r>
              <a:rPr lang="en-GB" sz="1600" dirty="0" err="1" smtClean="0"/>
              <a:t>bezprostřední</a:t>
            </a:r>
            <a:r>
              <a:rPr lang="en-GB" sz="1600" dirty="0" smtClean="0"/>
              <a:t> </a:t>
            </a:r>
            <a:r>
              <a:rPr lang="en-GB" sz="1600" dirty="0" err="1" smtClean="0"/>
              <a:t>blízkosti</a:t>
            </a:r>
            <a:endParaRPr lang="en-GB" sz="1600" dirty="0" smtClean="0"/>
          </a:p>
          <a:p>
            <a:r>
              <a:rPr lang="en-GB" sz="1600" dirty="0" err="1" smtClean="0"/>
              <a:t>Bežnější</a:t>
            </a:r>
            <a:r>
              <a:rPr lang="en-GB" sz="1600" dirty="0" smtClean="0"/>
              <a:t> </a:t>
            </a:r>
            <a:r>
              <a:rPr lang="en-GB" sz="1600" dirty="0" err="1" smtClean="0"/>
              <a:t>než</a:t>
            </a:r>
            <a:r>
              <a:rPr lang="en-GB" sz="1600" dirty="0" smtClean="0"/>
              <a:t> </a:t>
            </a:r>
            <a:r>
              <a:rPr lang="en-GB" sz="1600" dirty="0" err="1" smtClean="0"/>
              <a:t>mutualismus</a:t>
            </a:r>
            <a:endParaRPr lang="cs-CZ" sz="1600" dirty="0" smtClean="0"/>
          </a:p>
          <a:p>
            <a:endParaRPr lang="cs-CZ" sz="1600" dirty="0"/>
          </a:p>
          <a:p>
            <a:pPr marL="285750" indent="-285750">
              <a:buFont typeface="Arial" panose="020B0604020202020204" pitchFamily="34" charset="0"/>
              <a:buChar char="•"/>
            </a:pPr>
            <a:r>
              <a:rPr lang="cs-CZ" sz="1600" dirty="0" smtClean="0"/>
              <a:t>Parazitismus</a:t>
            </a:r>
            <a:endParaRPr lang="en-GB" sz="1600" dirty="0" smtClean="0"/>
          </a:p>
          <a:p>
            <a:endParaRPr lang="en-GB" sz="1600" dirty="0" smtClean="0"/>
          </a:p>
        </p:txBody>
      </p:sp>
    </p:spTree>
    <p:extLst>
      <p:ext uri="{BB962C8B-B14F-4D97-AF65-F5344CB8AC3E}">
        <p14:creationId xmlns:p14="http://schemas.microsoft.com/office/powerpoint/2010/main" val="1033580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88640"/>
            <a:ext cx="4968552" cy="5509200"/>
          </a:xfrm>
          <a:prstGeom prst="rect">
            <a:avLst/>
          </a:prstGeom>
        </p:spPr>
        <p:txBody>
          <a:bodyPr wrap="square">
            <a:spAutoFit/>
          </a:bodyPr>
          <a:lstStyle/>
          <a:p>
            <a:r>
              <a:rPr lang="pl-PL" sz="1600" dirty="0"/>
              <a:t>Efekt rhizosférní populace na </a:t>
            </a:r>
            <a:r>
              <a:rPr lang="pl-PL" sz="1600" dirty="0" smtClean="0"/>
              <a:t>rostliny</a:t>
            </a:r>
            <a:endParaRPr lang="pl-PL" sz="1600" dirty="0"/>
          </a:p>
          <a:p>
            <a:pPr marL="285750" indent="-285750">
              <a:buFont typeface="Arial" panose="020B0604020202020204" pitchFamily="34" charset="0"/>
              <a:buChar char="•"/>
            </a:pPr>
            <a:r>
              <a:rPr lang="en-GB" sz="1600" dirty="0" smtClean="0"/>
              <a:t> </a:t>
            </a:r>
            <a:r>
              <a:rPr lang="en-GB" sz="1600" dirty="0" err="1"/>
              <a:t>zesílený</a:t>
            </a:r>
            <a:r>
              <a:rPr lang="en-GB" sz="1600" dirty="0"/>
              <a:t> </a:t>
            </a:r>
            <a:r>
              <a:rPr lang="en-GB" sz="1600" dirty="0" err="1"/>
              <a:t>růst</a:t>
            </a:r>
            <a:r>
              <a:rPr lang="en-GB" sz="1600" dirty="0"/>
              <a:t> </a:t>
            </a:r>
            <a:r>
              <a:rPr lang="en-GB" sz="1600" dirty="0" err="1"/>
              <a:t>rostlin</a:t>
            </a:r>
            <a:endParaRPr lang="en-GB" sz="1600" dirty="0"/>
          </a:p>
          <a:p>
            <a:pPr marL="285750" indent="-285750">
              <a:buFont typeface="Arial" panose="020B0604020202020204" pitchFamily="34" charset="0"/>
              <a:buChar char="•"/>
            </a:pPr>
            <a:r>
              <a:rPr lang="en-GB" sz="1600" dirty="0" smtClean="0"/>
              <a:t> </a:t>
            </a:r>
            <a:r>
              <a:rPr lang="en-GB" sz="1600" dirty="0" err="1"/>
              <a:t>zvýšená</a:t>
            </a:r>
            <a:r>
              <a:rPr lang="en-GB" sz="1600" dirty="0"/>
              <a:t> </a:t>
            </a:r>
            <a:r>
              <a:rPr lang="en-GB" sz="1600" dirty="0" err="1"/>
              <a:t>recyklace</a:t>
            </a:r>
            <a:r>
              <a:rPr lang="en-GB" sz="1600" dirty="0"/>
              <a:t> a </a:t>
            </a:r>
            <a:r>
              <a:rPr lang="en-GB" sz="1600" dirty="0" err="1"/>
              <a:t>rozpouštění</a:t>
            </a:r>
            <a:r>
              <a:rPr lang="en-GB" sz="1600" dirty="0"/>
              <a:t> </a:t>
            </a:r>
            <a:r>
              <a:rPr lang="en-GB" sz="1600" dirty="0" err="1"/>
              <a:t>minerálních</a:t>
            </a:r>
            <a:r>
              <a:rPr lang="en-GB" sz="1600" dirty="0"/>
              <a:t> </a:t>
            </a:r>
            <a:r>
              <a:rPr lang="en-GB" sz="1600" dirty="0" err="1"/>
              <a:t>látek</a:t>
            </a:r>
            <a:endParaRPr lang="en-GB" sz="1600" dirty="0"/>
          </a:p>
          <a:p>
            <a:pPr marL="285750" indent="-285750">
              <a:buFont typeface="Arial" panose="020B0604020202020204" pitchFamily="34" charset="0"/>
              <a:buChar char="•"/>
            </a:pPr>
            <a:r>
              <a:rPr lang="en-GB" sz="1600" dirty="0" smtClean="0"/>
              <a:t> </a:t>
            </a:r>
            <a:r>
              <a:rPr lang="en-GB" sz="1600" dirty="0" err="1"/>
              <a:t>syntéza</a:t>
            </a:r>
            <a:r>
              <a:rPr lang="en-GB" sz="1600" dirty="0"/>
              <a:t> </a:t>
            </a:r>
            <a:r>
              <a:rPr lang="en-GB" sz="1600" dirty="0" err="1"/>
              <a:t>vitamínů</a:t>
            </a:r>
            <a:r>
              <a:rPr lang="en-GB" sz="1600" dirty="0"/>
              <a:t>, AK, </a:t>
            </a:r>
            <a:r>
              <a:rPr lang="en-GB" sz="1600" dirty="0" err="1"/>
              <a:t>auxinů</a:t>
            </a:r>
            <a:r>
              <a:rPr lang="en-GB" sz="1600" dirty="0"/>
              <a:t>, </a:t>
            </a:r>
            <a:r>
              <a:rPr lang="en-GB" sz="1600" dirty="0" err="1"/>
              <a:t>cytokininů</a:t>
            </a:r>
            <a:r>
              <a:rPr lang="en-GB" sz="1600" dirty="0"/>
              <a:t>, </a:t>
            </a:r>
            <a:r>
              <a:rPr lang="en-GB" sz="1600" dirty="0" err="1"/>
              <a:t>giberelinů</a:t>
            </a:r>
            <a:endParaRPr lang="en-GB" sz="1600" dirty="0"/>
          </a:p>
          <a:p>
            <a:pPr marL="285750" indent="-285750">
              <a:buFont typeface="Arial" panose="020B0604020202020204" pitchFamily="34" charset="0"/>
              <a:buChar char="•"/>
            </a:pPr>
            <a:r>
              <a:rPr lang="en-GB" sz="1600" dirty="0" smtClean="0"/>
              <a:t> </a:t>
            </a:r>
            <a:r>
              <a:rPr lang="en-GB" sz="1600" dirty="0" err="1"/>
              <a:t>antagonismus</a:t>
            </a:r>
            <a:r>
              <a:rPr lang="en-GB" sz="1600" dirty="0"/>
              <a:t> k </a:t>
            </a:r>
            <a:r>
              <a:rPr lang="en-GB" sz="1600" dirty="0" err="1"/>
              <a:t>patogenům</a:t>
            </a:r>
            <a:r>
              <a:rPr lang="en-GB" sz="1600" dirty="0"/>
              <a:t> - </a:t>
            </a:r>
            <a:r>
              <a:rPr lang="en-GB" sz="1600" dirty="0" err="1"/>
              <a:t>založený</a:t>
            </a:r>
            <a:r>
              <a:rPr lang="en-GB" sz="1600" dirty="0"/>
              <a:t> </a:t>
            </a:r>
            <a:r>
              <a:rPr lang="en-GB" sz="1600" dirty="0" err="1"/>
              <a:t>na</a:t>
            </a:r>
            <a:r>
              <a:rPr lang="en-GB" sz="1600" dirty="0"/>
              <a:t> </a:t>
            </a:r>
            <a:r>
              <a:rPr lang="en-GB" sz="1600" dirty="0" err="1"/>
              <a:t>kompetici</a:t>
            </a:r>
            <a:r>
              <a:rPr lang="en-GB" sz="1600" dirty="0"/>
              <a:t> a </a:t>
            </a:r>
            <a:r>
              <a:rPr lang="en-GB" sz="1600" dirty="0" err="1"/>
              <a:t>vývoji</a:t>
            </a:r>
            <a:r>
              <a:rPr lang="en-GB" sz="1600" dirty="0"/>
              <a:t> </a:t>
            </a:r>
            <a:r>
              <a:rPr lang="en-GB" sz="1600" dirty="0" err="1" smtClean="0"/>
              <a:t>amensálníchvztahů</a:t>
            </a:r>
            <a:r>
              <a:rPr lang="en-GB" sz="1600" dirty="0" smtClean="0"/>
              <a:t> </a:t>
            </a:r>
            <a:r>
              <a:rPr lang="en-GB" sz="1600" dirty="0"/>
              <a:t>– </a:t>
            </a:r>
            <a:r>
              <a:rPr lang="en-GB" sz="1600" dirty="0" err="1"/>
              <a:t>produkce</a:t>
            </a:r>
            <a:r>
              <a:rPr lang="en-GB" sz="1600" dirty="0"/>
              <a:t> </a:t>
            </a:r>
            <a:r>
              <a:rPr lang="en-GB" sz="1600" dirty="0" err="1" smtClean="0"/>
              <a:t>antibiotik</a:t>
            </a:r>
            <a:endParaRPr lang="en-GB" sz="1600" dirty="0" smtClean="0"/>
          </a:p>
          <a:p>
            <a:endParaRPr lang="cs-CZ" sz="1600" dirty="0" smtClean="0"/>
          </a:p>
          <a:p>
            <a:r>
              <a:rPr lang="en-GB" sz="1600" dirty="0" smtClean="0"/>
              <a:t>V </a:t>
            </a:r>
            <a:r>
              <a:rPr lang="en-GB" sz="1600" dirty="0" err="1" smtClean="0"/>
              <a:t>záplavových</a:t>
            </a:r>
            <a:r>
              <a:rPr lang="en-GB" sz="1600" dirty="0" smtClean="0"/>
              <a:t> </a:t>
            </a:r>
            <a:r>
              <a:rPr lang="en-GB" sz="1600" dirty="0" err="1" smtClean="0"/>
              <a:t>půdách</a:t>
            </a:r>
            <a:endParaRPr lang="en-GB" sz="1600" dirty="0" smtClean="0"/>
          </a:p>
          <a:p>
            <a:pPr marL="285750" indent="-285750">
              <a:buFont typeface="Arial" panose="020B0604020202020204" pitchFamily="34" charset="0"/>
              <a:buChar char="•"/>
            </a:pPr>
            <a:r>
              <a:rPr lang="en-GB" sz="1600" dirty="0" smtClean="0"/>
              <a:t> </a:t>
            </a:r>
            <a:r>
              <a:rPr lang="en-GB" sz="1600" dirty="0" err="1"/>
              <a:t>kořeny</a:t>
            </a:r>
            <a:r>
              <a:rPr lang="en-GB" sz="1600" dirty="0"/>
              <a:t> </a:t>
            </a:r>
            <a:r>
              <a:rPr lang="en-GB" sz="1600" dirty="0" err="1"/>
              <a:t>musí</a:t>
            </a:r>
            <a:r>
              <a:rPr lang="en-GB" sz="1600" dirty="0"/>
              <a:t> </a:t>
            </a:r>
            <a:r>
              <a:rPr lang="en-GB" sz="1600" dirty="0" err="1"/>
              <a:t>přivést</a:t>
            </a:r>
            <a:r>
              <a:rPr lang="en-GB" sz="1600" dirty="0"/>
              <a:t> </a:t>
            </a:r>
            <a:r>
              <a:rPr lang="en-GB" sz="1600" dirty="0" err="1" smtClean="0"/>
              <a:t>vzduch</a:t>
            </a:r>
            <a:r>
              <a:rPr lang="cs-CZ" sz="1600" dirty="0"/>
              <a:t> </a:t>
            </a:r>
            <a:r>
              <a:rPr lang="en-GB" sz="1600" dirty="0" smtClean="0"/>
              <a:t> </a:t>
            </a:r>
            <a:r>
              <a:rPr lang="en-GB" sz="1600" dirty="0"/>
              <a:t>ale v </a:t>
            </a:r>
            <a:r>
              <a:rPr lang="en-GB" sz="1600" dirty="0" err="1"/>
              <a:t>anaerobních</a:t>
            </a:r>
            <a:r>
              <a:rPr lang="en-GB" sz="1600" dirty="0"/>
              <a:t> </a:t>
            </a:r>
            <a:r>
              <a:rPr lang="en-GB" sz="1600" dirty="0" err="1"/>
              <a:t>podmínkách</a:t>
            </a:r>
            <a:r>
              <a:rPr lang="en-GB" sz="1600" dirty="0"/>
              <a:t> se </a:t>
            </a:r>
            <a:r>
              <a:rPr lang="en-GB" sz="1600" dirty="0" err="1"/>
              <a:t>musí</a:t>
            </a:r>
            <a:r>
              <a:rPr lang="en-GB" sz="1600" dirty="0"/>
              <a:t> </a:t>
            </a:r>
            <a:r>
              <a:rPr lang="en-GB" sz="1600" dirty="0" err="1"/>
              <a:t>vypořádat</a:t>
            </a:r>
            <a:r>
              <a:rPr lang="en-GB" sz="1600" dirty="0"/>
              <a:t> </a:t>
            </a:r>
            <a:r>
              <a:rPr lang="en-GB" sz="1600" dirty="0" err="1"/>
              <a:t>i</a:t>
            </a:r>
            <a:r>
              <a:rPr lang="en-GB" sz="1600" dirty="0"/>
              <a:t> s H2S</a:t>
            </a:r>
          </a:p>
          <a:p>
            <a:pPr marL="285750" indent="-285750">
              <a:buFont typeface="Arial" panose="020B0604020202020204" pitchFamily="34" charset="0"/>
              <a:buChar char="•"/>
            </a:pPr>
            <a:r>
              <a:rPr lang="en-GB" sz="1600" dirty="0" smtClean="0"/>
              <a:t> </a:t>
            </a:r>
            <a:r>
              <a:rPr lang="en-GB" sz="1600" dirty="0" err="1"/>
              <a:t>rýže</a:t>
            </a:r>
            <a:r>
              <a:rPr lang="en-GB" sz="1600" dirty="0"/>
              <a:t> (a </a:t>
            </a:r>
            <a:r>
              <a:rPr lang="en-GB" sz="1600" dirty="0" err="1"/>
              <a:t>možná</a:t>
            </a:r>
            <a:r>
              <a:rPr lang="en-GB" sz="1600" dirty="0"/>
              <a:t> </a:t>
            </a:r>
            <a:r>
              <a:rPr lang="en-GB" sz="1600" dirty="0" err="1"/>
              <a:t>i</a:t>
            </a:r>
            <a:r>
              <a:rPr lang="en-GB" sz="1600" dirty="0"/>
              <a:t> </a:t>
            </a:r>
            <a:r>
              <a:rPr lang="en-GB" sz="1600" dirty="0" err="1"/>
              <a:t>další</a:t>
            </a:r>
            <a:r>
              <a:rPr lang="en-GB" sz="1600" dirty="0"/>
              <a:t>) je </a:t>
            </a:r>
            <a:r>
              <a:rPr lang="en-GB" sz="1600" dirty="0" err="1"/>
              <a:t>chráněna</a:t>
            </a:r>
            <a:r>
              <a:rPr lang="en-GB" sz="1600" dirty="0"/>
              <a:t> </a:t>
            </a:r>
            <a:r>
              <a:rPr lang="en-GB" sz="1600" dirty="0" err="1"/>
              <a:t>mutualistickou</a:t>
            </a:r>
            <a:r>
              <a:rPr lang="en-GB" sz="1600" dirty="0"/>
              <a:t> </a:t>
            </a:r>
            <a:r>
              <a:rPr lang="en-GB" sz="1600" dirty="0" err="1"/>
              <a:t>asociací</a:t>
            </a:r>
            <a:r>
              <a:rPr lang="en-GB" sz="1600" dirty="0"/>
              <a:t> s </a:t>
            </a:r>
            <a:r>
              <a:rPr lang="en-GB" sz="1600" i="1" dirty="0" err="1"/>
              <a:t>Beggiatoa</a:t>
            </a:r>
            <a:r>
              <a:rPr lang="en-GB" sz="1600" i="1" dirty="0"/>
              <a:t> </a:t>
            </a:r>
            <a:r>
              <a:rPr lang="en-GB" sz="1600" i="1" dirty="0" smtClean="0"/>
              <a:t>–</a:t>
            </a:r>
            <a:r>
              <a:rPr lang="cs-CZ" sz="1600" i="1" dirty="0" smtClean="0"/>
              <a:t> </a:t>
            </a:r>
            <a:r>
              <a:rPr lang="en-GB" sz="1600" dirty="0" smtClean="0"/>
              <a:t>gamma </a:t>
            </a:r>
            <a:r>
              <a:rPr lang="en-GB" sz="1600" dirty="0" err="1"/>
              <a:t>Proteobacteria</a:t>
            </a:r>
            <a:r>
              <a:rPr lang="en-GB" sz="1600" dirty="0"/>
              <a:t> </a:t>
            </a:r>
            <a:endParaRPr lang="cs-CZ" sz="1600" dirty="0" smtClean="0"/>
          </a:p>
          <a:p>
            <a:pPr marL="285750" indent="-285750">
              <a:buFont typeface="Arial" panose="020B0604020202020204" pitchFamily="34" charset="0"/>
              <a:buChar char="•"/>
            </a:pPr>
            <a:r>
              <a:rPr lang="en-GB" sz="1600" dirty="0" smtClean="0"/>
              <a:t> </a:t>
            </a:r>
            <a:r>
              <a:rPr lang="en-GB" sz="1600" dirty="0"/>
              <a:t>ta </a:t>
            </a:r>
            <a:r>
              <a:rPr lang="en-GB" sz="1600" dirty="0" err="1"/>
              <a:t>využívá</a:t>
            </a:r>
            <a:r>
              <a:rPr lang="en-GB" sz="1600" dirty="0"/>
              <a:t> </a:t>
            </a:r>
            <a:r>
              <a:rPr lang="en-GB" sz="1600" dirty="0" err="1"/>
              <a:t>kyslík</a:t>
            </a:r>
            <a:r>
              <a:rPr lang="en-GB" sz="1600" dirty="0"/>
              <a:t> a </a:t>
            </a:r>
            <a:r>
              <a:rPr lang="en-GB" sz="1600" dirty="0" err="1"/>
              <a:t>enzym</a:t>
            </a:r>
            <a:r>
              <a:rPr lang="en-GB" sz="1600" dirty="0"/>
              <a:t> </a:t>
            </a:r>
            <a:r>
              <a:rPr lang="en-GB" sz="1600" dirty="0" err="1"/>
              <a:t>katalázu</a:t>
            </a:r>
            <a:r>
              <a:rPr lang="en-GB" sz="1600" dirty="0"/>
              <a:t> z </a:t>
            </a:r>
            <a:r>
              <a:rPr lang="en-GB" sz="1600" dirty="0" err="1"/>
              <a:t>kořenů</a:t>
            </a:r>
            <a:r>
              <a:rPr lang="en-GB" sz="1600" dirty="0"/>
              <a:t> </a:t>
            </a:r>
            <a:r>
              <a:rPr lang="en-GB" sz="1600" dirty="0" err="1" smtClean="0"/>
              <a:t>rýže</a:t>
            </a:r>
            <a:r>
              <a:rPr lang="cs-CZ" sz="1600" dirty="0"/>
              <a:t> </a:t>
            </a:r>
            <a:r>
              <a:rPr lang="en-GB" sz="1600" dirty="0" smtClean="0"/>
              <a:t>a </a:t>
            </a:r>
            <a:r>
              <a:rPr lang="en-GB" sz="1600" dirty="0" err="1"/>
              <a:t>na</a:t>
            </a:r>
            <a:r>
              <a:rPr lang="en-GB" sz="1600" dirty="0"/>
              <a:t> </a:t>
            </a:r>
            <a:r>
              <a:rPr lang="en-GB" sz="1600" dirty="0" err="1"/>
              <a:t>oplátku</a:t>
            </a:r>
            <a:r>
              <a:rPr lang="en-GB" sz="1600" dirty="0"/>
              <a:t> </a:t>
            </a:r>
            <a:r>
              <a:rPr lang="en-GB" sz="1600" dirty="0" err="1"/>
              <a:t>oxiduje</a:t>
            </a:r>
            <a:r>
              <a:rPr lang="en-GB" sz="1600" dirty="0"/>
              <a:t> </a:t>
            </a:r>
            <a:r>
              <a:rPr lang="en-GB" sz="1600" dirty="0" err="1"/>
              <a:t>sirovodík</a:t>
            </a:r>
            <a:r>
              <a:rPr lang="en-GB" sz="1600" dirty="0"/>
              <a:t> </a:t>
            </a:r>
            <a:r>
              <a:rPr lang="en-GB" sz="1600" dirty="0" err="1"/>
              <a:t>na</a:t>
            </a:r>
            <a:r>
              <a:rPr lang="en-GB" sz="1600" dirty="0"/>
              <a:t> </a:t>
            </a:r>
            <a:r>
              <a:rPr lang="en-GB" sz="1600" dirty="0" err="1"/>
              <a:t>síru</a:t>
            </a:r>
            <a:r>
              <a:rPr lang="en-GB" sz="1600" dirty="0"/>
              <a:t> </a:t>
            </a:r>
            <a:r>
              <a:rPr lang="en-GB" sz="1600" dirty="0" err="1"/>
              <a:t>nebo</a:t>
            </a:r>
            <a:r>
              <a:rPr lang="en-GB" sz="1600" dirty="0"/>
              <a:t> </a:t>
            </a:r>
            <a:r>
              <a:rPr lang="en-GB" sz="1600" dirty="0" err="1" smtClean="0"/>
              <a:t>sulfát</a:t>
            </a:r>
            <a:r>
              <a:rPr lang="en-GB" sz="1600" dirty="0" smtClean="0"/>
              <a:t>–</a:t>
            </a:r>
            <a:r>
              <a:rPr lang="en-GB" sz="1600" dirty="0" err="1" smtClean="0"/>
              <a:t>ochrana</a:t>
            </a:r>
            <a:r>
              <a:rPr lang="cs-CZ" sz="1600" dirty="0"/>
              <a:t> </a:t>
            </a:r>
            <a:r>
              <a:rPr lang="en-GB" sz="1600" dirty="0" err="1" smtClean="0"/>
              <a:t>cytochromových</a:t>
            </a:r>
            <a:r>
              <a:rPr lang="en-GB" sz="1600" dirty="0" smtClean="0"/>
              <a:t> </a:t>
            </a:r>
            <a:r>
              <a:rPr lang="en-GB" sz="1600" dirty="0" err="1"/>
              <a:t>systémů</a:t>
            </a:r>
            <a:r>
              <a:rPr lang="en-GB" sz="1600" dirty="0"/>
              <a:t> v </a:t>
            </a:r>
            <a:r>
              <a:rPr lang="en-GB" sz="1600" dirty="0" err="1"/>
              <a:t>kořenech</a:t>
            </a:r>
            <a:endParaRPr lang="en-GB" sz="1600" dirty="0"/>
          </a:p>
          <a:p>
            <a:pPr marL="285750" indent="-285750">
              <a:buFont typeface="Arial" panose="020B0604020202020204" pitchFamily="34" charset="0"/>
              <a:buChar char="•"/>
            </a:pPr>
            <a:r>
              <a:rPr lang="en-GB" sz="1600" dirty="0" err="1" smtClean="0"/>
              <a:t>látky</a:t>
            </a:r>
            <a:r>
              <a:rPr lang="en-GB" sz="1600" dirty="0" smtClean="0"/>
              <a:t> </a:t>
            </a:r>
            <a:r>
              <a:rPr lang="en-GB" sz="1600" dirty="0" err="1"/>
              <a:t>produkované</a:t>
            </a:r>
            <a:r>
              <a:rPr lang="en-GB" sz="1600" dirty="0"/>
              <a:t> </a:t>
            </a:r>
            <a:r>
              <a:rPr lang="en-GB" sz="1600" dirty="0" err="1"/>
              <a:t>mikroby</a:t>
            </a:r>
            <a:r>
              <a:rPr lang="en-GB" sz="1600" dirty="0"/>
              <a:t> </a:t>
            </a:r>
            <a:r>
              <a:rPr lang="en-GB" sz="1600" dirty="0" err="1"/>
              <a:t>podporují</a:t>
            </a:r>
            <a:r>
              <a:rPr lang="en-GB" sz="1600" dirty="0"/>
              <a:t> </a:t>
            </a:r>
            <a:r>
              <a:rPr lang="en-GB" sz="1600" dirty="0" err="1"/>
              <a:t>bujný</a:t>
            </a:r>
            <a:r>
              <a:rPr lang="en-GB" sz="1600" dirty="0"/>
              <a:t> </a:t>
            </a:r>
            <a:r>
              <a:rPr lang="en-GB" sz="1600" dirty="0" err="1"/>
              <a:t>růst</a:t>
            </a:r>
            <a:r>
              <a:rPr lang="en-GB" sz="1600" dirty="0"/>
              <a:t> </a:t>
            </a:r>
            <a:r>
              <a:rPr lang="en-GB" sz="1600" dirty="0" err="1"/>
              <a:t>kořenů</a:t>
            </a:r>
            <a:endParaRPr lang="en-GB" sz="1600" dirty="0"/>
          </a:p>
          <a:p>
            <a:pPr marL="285750" indent="-285750">
              <a:buFont typeface="Arial" panose="020B0604020202020204" pitchFamily="34" charset="0"/>
              <a:buChar char="•"/>
            </a:pPr>
            <a:r>
              <a:rPr lang="en-GB" sz="1600" dirty="0" smtClean="0"/>
              <a:t> </a:t>
            </a:r>
            <a:r>
              <a:rPr lang="en-GB" sz="1600" dirty="0" err="1"/>
              <a:t>auxiny</a:t>
            </a:r>
            <a:r>
              <a:rPr lang="en-GB" sz="1600" dirty="0"/>
              <a:t> a </a:t>
            </a:r>
            <a:r>
              <a:rPr lang="en-GB" sz="1600" dirty="0" err="1"/>
              <a:t>gibereliny</a:t>
            </a:r>
            <a:r>
              <a:rPr lang="en-GB" sz="1600" dirty="0"/>
              <a:t> </a:t>
            </a:r>
            <a:r>
              <a:rPr lang="en-GB" sz="1600" dirty="0" err="1"/>
              <a:t>zvyšují</a:t>
            </a:r>
            <a:r>
              <a:rPr lang="en-GB" sz="1600" dirty="0"/>
              <a:t> </a:t>
            </a:r>
            <a:r>
              <a:rPr lang="en-GB" sz="1600" dirty="0" err="1"/>
              <a:t>rychlost</a:t>
            </a:r>
            <a:r>
              <a:rPr lang="en-GB" sz="1600" dirty="0"/>
              <a:t> </a:t>
            </a:r>
            <a:r>
              <a:rPr lang="en-GB" sz="1600" dirty="0" err="1"/>
              <a:t>klíčení</a:t>
            </a:r>
            <a:r>
              <a:rPr lang="en-GB" sz="1600" dirty="0"/>
              <a:t> a </a:t>
            </a:r>
            <a:endParaRPr lang="cs-CZ" sz="1600" dirty="0" smtClean="0"/>
          </a:p>
          <a:p>
            <a:r>
              <a:rPr lang="cs-CZ" sz="1600" dirty="0"/>
              <a:t> </a:t>
            </a:r>
            <a:r>
              <a:rPr lang="cs-CZ" sz="1600" dirty="0" smtClean="0"/>
              <a:t>     </a:t>
            </a:r>
            <a:r>
              <a:rPr lang="en-GB" sz="1600" dirty="0" err="1" smtClean="0"/>
              <a:t>rozvoj</a:t>
            </a:r>
            <a:r>
              <a:rPr lang="en-GB" sz="1600" dirty="0" smtClean="0"/>
              <a:t> </a:t>
            </a:r>
            <a:r>
              <a:rPr lang="en-GB" sz="1600" dirty="0" err="1"/>
              <a:t>kořenového</a:t>
            </a:r>
            <a:r>
              <a:rPr lang="en-GB" sz="1600" dirty="0"/>
              <a:t> </a:t>
            </a:r>
            <a:r>
              <a:rPr lang="en-GB" sz="1600" dirty="0" err="1" smtClean="0"/>
              <a:t>vlášení</a:t>
            </a:r>
            <a:r>
              <a:rPr lang="cs-CZ" sz="1600" dirty="0"/>
              <a:t> </a:t>
            </a:r>
            <a:endParaRPr lang="cs-CZ" sz="1600" dirty="0" smtClean="0"/>
          </a:p>
          <a:p>
            <a:pPr marL="285750" indent="-285750">
              <a:buFontTx/>
              <a:buChar char="-"/>
            </a:pPr>
            <a:r>
              <a:rPr lang="en-GB" sz="1600" i="1" dirty="0" err="1" smtClean="0"/>
              <a:t>Arthrobacter</a:t>
            </a:r>
            <a:r>
              <a:rPr lang="en-GB" sz="1600" i="1" dirty="0"/>
              <a:t>, Pseudomonas, Agrobacterium </a:t>
            </a:r>
            <a:r>
              <a:rPr lang="en-GB" sz="1600" dirty="0" smtClean="0"/>
              <a:t>(</a:t>
            </a:r>
            <a:r>
              <a:rPr lang="en-GB" sz="1600" dirty="0"/>
              <a:t>IAA)</a:t>
            </a:r>
          </a:p>
          <a:p>
            <a:pPr marL="285750" indent="-285750">
              <a:buFont typeface="Arial" panose="020B0604020202020204" pitchFamily="34" charset="0"/>
              <a:buChar char="•"/>
            </a:pPr>
            <a:r>
              <a:rPr lang="en-GB" sz="1600" dirty="0" err="1" smtClean="0"/>
              <a:t>rhizosféra</a:t>
            </a:r>
            <a:r>
              <a:rPr lang="en-GB" sz="1600" dirty="0" smtClean="0"/>
              <a:t> </a:t>
            </a:r>
            <a:r>
              <a:rPr lang="en-GB" sz="1600" dirty="0" err="1"/>
              <a:t>pšenice</a:t>
            </a:r>
            <a:r>
              <a:rPr lang="en-GB" sz="1600" dirty="0"/>
              <a:t> – </a:t>
            </a:r>
            <a:r>
              <a:rPr lang="en-GB" sz="1600" dirty="0" err="1"/>
              <a:t>produkce</a:t>
            </a:r>
            <a:r>
              <a:rPr lang="en-GB" sz="1600" dirty="0"/>
              <a:t> </a:t>
            </a:r>
            <a:r>
              <a:rPr lang="en-GB" sz="1600" dirty="0" smtClean="0"/>
              <a:t>IAA</a:t>
            </a:r>
            <a:endParaRPr lang="cs-CZ" sz="1600" dirty="0" smtClean="0"/>
          </a:p>
          <a:p>
            <a:r>
              <a:rPr lang="en-GB" sz="1600" dirty="0" smtClean="0"/>
              <a:t> </a:t>
            </a:r>
            <a:r>
              <a:rPr lang="en-GB" sz="1600" dirty="0"/>
              <a:t>– </a:t>
            </a:r>
            <a:r>
              <a:rPr lang="en-GB" sz="1600" dirty="0" err="1" smtClean="0"/>
              <a:t>indol</a:t>
            </a:r>
            <a:r>
              <a:rPr lang="cs-CZ" sz="1600" dirty="0" err="1" smtClean="0"/>
              <a:t>ová</a:t>
            </a:r>
            <a:r>
              <a:rPr lang="cs-CZ" sz="1600" dirty="0" smtClean="0"/>
              <a:t> kyselina </a:t>
            </a:r>
            <a:r>
              <a:rPr lang="en-GB" sz="1600" dirty="0" smtClean="0"/>
              <a:t>(auxin)</a:t>
            </a:r>
            <a:r>
              <a:rPr lang="cs-CZ" sz="1600" dirty="0" smtClean="0"/>
              <a:t> </a:t>
            </a:r>
            <a:r>
              <a:rPr lang="en-GB" sz="1600" dirty="0" smtClean="0"/>
              <a:t>–</a:t>
            </a:r>
            <a:r>
              <a:rPr lang="en-GB" sz="1600" dirty="0" err="1"/>
              <a:t>zvyšuje</a:t>
            </a:r>
            <a:r>
              <a:rPr lang="en-GB" sz="1600" dirty="0"/>
              <a:t> </a:t>
            </a:r>
            <a:r>
              <a:rPr lang="en-GB" sz="1600" dirty="0" err="1"/>
              <a:t>růst</a:t>
            </a:r>
            <a:r>
              <a:rPr lang="en-GB" sz="1600" dirty="0"/>
              <a:t> </a:t>
            </a:r>
            <a:r>
              <a:rPr lang="en-GB" sz="1600" dirty="0" err="1"/>
              <a:t>kořenů</a:t>
            </a:r>
            <a:endParaRPr lang="en-GB" sz="1600" dirty="0"/>
          </a:p>
        </p:txBody>
      </p:sp>
      <p:pic>
        <p:nvPicPr>
          <p:cNvPr id="235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536929"/>
            <a:ext cx="3360374"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6126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16632"/>
            <a:ext cx="8856984" cy="4031873"/>
          </a:xfrm>
          <a:prstGeom prst="rect">
            <a:avLst/>
          </a:prstGeom>
        </p:spPr>
        <p:txBody>
          <a:bodyPr wrap="square">
            <a:spAutoFit/>
          </a:bodyPr>
          <a:lstStyle/>
          <a:p>
            <a:r>
              <a:rPr lang="en-GB" sz="1600" dirty="0" err="1"/>
              <a:t>Alelopatické</a:t>
            </a:r>
            <a:r>
              <a:rPr lang="en-GB" sz="1600" dirty="0"/>
              <a:t> (</a:t>
            </a:r>
            <a:r>
              <a:rPr lang="en-GB" sz="1600" dirty="0" err="1"/>
              <a:t>antagonistické</a:t>
            </a:r>
            <a:r>
              <a:rPr lang="en-GB" sz="1600" dirty="0"/>
              <a:t>) </a:t>
            </a:r>
            <a:r>
              <a:rPr lang="en-GB" sz="1600" dirty="0" err="1" smtClean="0"/>
              <a:t>látky</a:t>
            </a:r>
            <a:endParaRPr lang="cs-CZ" sz="1600" dirty="0" smtClean="0"/>
          </a:p>
          <a:p>
            <a:pPr marL="285750" indent="-285750">
              <a:buFont typeface="Arial" panose="020B0604020202020204" pitchFamily="34" charset="0"/>
              <a:buChar char="•"/>
            </a:pPr>
            <a:r>
              <a:rPr lang="en-GB" sz="1600" dirty="0" smtClean="0"/>
              <a:t> </a:t>
            </a:r>
            <a:r>
              <a:rPr lang="en-GB" sz="1600" dirty="0" err="1"/>
              <a:t>uvolňované</a:t>
            </a:r>
            <a:r>
              <a:rPr lang="en-GB" sz="1600" dirty="0"/>
              <a:t> </a:t>
            </a:r>
            <a:r>
              <a:rPr lang="en-GB" sz="1600" dirty="0" err="1"/>
              <a:t>mikroby</a:t>
            </a:r>
            <a:r>
              <a:rPr lang="en-GB" sz="1600" dirty="0"/>
              <a:t> v </a:t>
            </a:r>
            <a:r>
              <a:rPr lang="en-GB" sz="1600" dirty="0" err="1" smtClean="0"/>
              <a:t>rhizosféře</a:t>
            </a:r>
            <a:r>
              <a:rPr lang="cs-CZ" sz="1600" dirty="0"/>
              <a:t> </a:t>
            </a:r>
            <a:r>
              <a:rPr lang="en-GB" sz="1600" dirty="0" err="1" smtClean="0"/>
              <a:t>jedné</a:t>
            </a:r>
            <a:r>
              <a:rPr lang="en-GB" sz="1600" dirty="0" smtClean="0"/>
              <a:t> </a:t>
            </a:r>
            <a:r>
              <a:rPr lang="en-GB" sz="1600" dirty="0" err="1"/>
              <a:t>rostliny</a:t>
            </a:r>
            <a:r>
              <a:rPr lang="en-GB" sz="1600" dirty="0"/>
              <a:t> </a:t>
            </a:r>
            <a:r>
              <a:rPr lang="en-GB" sz="1600" dirty="0" err="1"/>
              <a:t>mohou</a:t>
            </a:r>
            <a:r>
              <a:rPr lang="en-GB" sz="1600" dirty="0"/>
              <a:t> </a:t>
            </a:r>
            <a:r>
              <a:rPr lang="en-GB" sz="1600" dirty="0" err="1"/>
              <a:t>bránit</a:t>
            </a:r>
            <a:r>
              <a:rPr lang="en-GB" sz="1600" dirty="0"/>
              <a:t> </a:t>
            </a:r>
            <a:r>
              <a:rPr lang="en-GB" sz="1600" dirty="0" err="1"/>
              <a:t>růstu</a:t>
            </a:r>
            <a:r>
              <a:rPr lang="en-GB" sz="1600" dirty="0"/>
              <a:t> </a:t>
            </a:r>
            <a:r>
              <a:rPr lang="en-GB" sz="1600" dirty="0" err="1"/>
              <a:t>rostliny</a:t>
            </a:r>
            <a:r>
              <a:rPr lang="en-GB" sz="1600" dirty="0"/>
              <a:t> </a:t>
            </a:r>
            <a:r>
              <a:rPr lang="en-GB" sz="1600" dirty="0" err="1" smtClean="0"/>
              <a:t>jiné</a:t>
            </a:r>
            <a:endParaRPr lang="en-GB" sz="1600" dirty="0"/>
          </a:p>
          <a:p>
            <a:pPr marL="285750" indent="-285750">
              <a:buFont typeface="Arial" panose="020B0604020202020204" pitchFamily="34" charset="0"/>
              <a:buChar char="•"/>
            </a:pPr>
            <a:r>
              <a:rPr lang="en-GB" sz="1600" dirty="0" smtClean="0"/>
              <a:t> </a:t>
            </a:r>
            <a:r>
              <a:rPr lang="en-GB" sz="1600" dirty="0" err="1"/>
              <a:t>rhizosferní</a:t>
            </a:r>
            <a:r>
              <a:rPr lang="en-GB" sz="1600" dirty="0"/>
              <a:t> </a:t>
            </a:r>
            <a:r>
              <a:rPr lang="en-GB" sz="1600" dirty="0" err="1"/>
              <a:t>mikroflóra</a:t>
            </a:r>
            <a:r>
              <a:rPr lang="en-GB" sz="1600" dirty="0"/>
              <a:t> </a:t>
            </a:r>
            <a:r>
              <a:rPr lang="en-GB" sz="1600" dirty="0" err="1"/>
              <a:t>mladé</a:t>
            </a:r>
            <a:r>
              <a:rPr lang="en-GB" sz="1600" dirty="0"/>
              <a:t> </a:t>
            </a:r>
            <a:r>
              <a:rPr lang="en-GB" sz="1600" dirty="0" err="1"/>
              <a:t>pšenice</a:t>
            </a:r>
            <a:r>
              <a:rPr lang="en-GB" sz="1600" dirty="0"/>
              <a:t> </a:t>
            </a:r>
            <a:r>
              <a:rPr lang="en-GB" sz="1600" dirty="0" err="1"/>
              <a:t>brání</a:t>
            </a:r>
            <a:r>
              <a:rPr lang="en-GB" sz="1600" dirty="0"/>
              <a:t> </a:t>
            </a:r>
            <a:r>
              <a:rPr lang="en-GB" sz="1600" dirty="0" err="1"/>
              <a:t>růstu</a:t>
            </a:r>
            <a:r>
              <a:rPr lang="en-GB" sz="1600" dirty="0"/>
              <a:t> </a:t>
            </a:r>
            <a:r>
              <a:rPr lang="en-GB" sz="1600" dirty="0" err="1"/>
              <a:t>hrachu</a:t>
            </a:r>
            <a:r>
              <a:rPr lang="en-GB" sz="1600" dirty="0"/>
              <a:t> a </a:t>
            </a:r>
            <a:r>
              <a:rPr lang="en-GB" sz="1600" dirty="0" err="1"/>
              <a:t>salátu</a:t>
            </a:r>
            <a:endParaRPr lang="en-GB" sz="1600" dirty="0"/>
          </a:p>
          <a:p>
            <a:pPr marL="285750" indent="-285750">
              <a:buFont typeface="Arial" panose="020B0604020202020204" pitchFamily="34" charset="0"/>
              <a:buChar char="•"/>
            </a:pPr>
            <a:r>
              <a:rPr lang="en-GB" sz="1600" dirty="0" smtClean="0"/>
              <a:t> </a:t>
            </a:r>
            <a:r>
              <a:rPr lang="en-GB" sz="1600" dirty="0" err="1"/>
              <a:t>při</a:t>
            </a:r>
            <a:r>
              <a:rPr lang="en-GB" sz="1600" dirty="0"/>
              <a:t> </a:t>
            </a:r>
            <a:r>
              <a:rPr lang="en-GB" sz="1600" dirty="0" err="1"/>
              <a:t>dozrávání</a:t>
            </a:r>
            <a:r>
              <a:rPr lang="en-GB" sz="1600" dirty="0"/>
              <a:t> </a:t>
            </a:r>
            <a:r>
              <a:rPr lang="en-GB" sz="1600" dirty="0" err="1"/>
              <a:t>ústup</a:t>
            </a:r>
            <a:r>
              <a:rPr lang="en-GB" sz="1600" dirty="0"/>
              <a:t> </a:t>
            </a:r>
            <a:r>
              <a:rPr lang="en-GB" sz="1600" dirty="0" err="1"/>
              <a:t>této</a:t>
            </a:r>
            <a:r>
              <a:rPr lang="en-GB" sz="1600" dirty="0"/>
              <a:t> </a:t>
            </a:r>
            <a:r>
              <a:rPr lang="en-GB" sz="1600" dirty="0" err="1"/>
              <a:t>mikroflóry</a:t>
            </a:r>
            <a:r>
              <a:rPr lang="en-GB" sz="1600" dirty="0"/>
              <a:t> a </a:t>
            </a:r>
            <a:r>
              <a:rPr lang="en-GB" sz="1600" dirty="0" err="1"/>
              <a:t>náhrada</a:t>
            </a:r>
            <a:r>
              <a:rPr lang="en-GB" sz="1600" dirty="0"/>
              <a:t> </a:t>
            </a:r>
            <a:r>
              <a:rPr lang="en-GB" sz="1600" dirty="0" err="1"/>
              <a:t>mikroflórou</a:t>
            </a:r>
            <a:r>
              <a:rPr lang="en-GB" sz="1600" dirty="0"/>
              <a:t> </a:t>
            </a:r>
            <a:r>
              <a:rPr lang="en-GB" sz="1600" dirty="0" err="1"/>
              <a:t>produkující</a:t>
            </a:r>
            <a:endParaRPr lang="en-GB" sz="1600" dirty="0"/>
          </a:p>
          <a:p>
            <a:r>
              <a:rPr lang="en-GB" sz="1600" dirty="0" err="1"/>
              <a:t>růst</a:t>
            </a:r>
            <a:r>
              <a:rPr lang="en-GB" sz="1600" dirty="0"/>
              <a:t> </a:t>
            </a:r>
            <a:r>
              <a:rPr lang="en-GB" sz="1600" dirty="0" err="1"/>
              <a:t>podporující</a:t>
            </a:r>
            <a:r>
              <a:rPr lang="en-GB" sz="1600" dirty="0"/>
              <a:t> </a:t>
            </a:r>
            <a:r>
              <a:rPr lang="en-GB" sz="1600" dirty="0" err="1"/>
              <a:t>látky</a:t>
            </a:r>
            <a:r>
              <a:rPr lang="en-GB" sz="1600" dirty="0"/>
              <a:t> </a:t>
            </a:r>
            <a:r>
              <a:rPr lang="en-GB" sz="1600" dirty="0" err="1"/>
              <a:t>podobné</a:t>
            </a:r>
            <a:r>
              <a:rPr lang="en-GB" sz="1600" dirty="0"/>
              <a:t> </a:t>
            </a:r>
            <a:r>
              <a:rPr lang="en-GB" sz="1600" dirty="0" err="1" smtClean="0"/>
              <a:t>giberelinům</a:t>
            </a:r>
            <a:endParaRPr lang="cs-CZ" sz="1600" dirty="0" smtClean="0"/>
          </a:p>
          <a:p>
            <a:endParaRPr lang="en-GB" sz="1600" dirty="0"/>
          </a:p>
          <a:p>
            <a:r>
              <a:rPr lang="en-GB" sz="1600" dirty="0" err="1"/>
              <a:t>Mikroflóra</a:t>
            </a:r>
            <a:r>
              <a:rPr lang="en-GB" sz="1600" dirty="0"/>
              <a:t> </a:t>
            </a:r>
            <a:r>
              <a:rPr lang="en-GB" sz="1600" dirty="0" err="1"/>
              <a:t>zlepšuje</a:t>
            </a:r>
            <a:r>
              <a:rPr lang="en-GB" sz="1600" dirty="0"/>
              <a:t> </a:t>
            </a:r>
            <a:r>
              <a:rPr lang="en-GB" sz="1600" dirty="0" err="1"/>
              <a:t>příjem</a:t>
            </a:r>
            <a:endParaRPr lang="en-GB" sz="1600" dirty="0"/>
          </a:p>
          <a:p>
            <a:pPr marL="285750" indent="-285750">
              <a:buFont typeface="Arial" panose="020B0604020202020204" pitchFamily="34" charset="0"/>
              <a:buChar char="•"/>
            </a:pPr>
            <a:r>
              <a:rPr lang="en-GB" sz="1600" dirty="0" err="1" smtClean="0"/>
              <a:t>fosfátů</a:t>
            </a:r>
            <a:r>
              <a:rPr lang="en-GB" sz="1600" dirty="0" smtClean="0"/>
              <a:t> </a:t>
            </a:r>
            <a:r>
              <a:rPr lang="en-GB" sz="1600" dirty="0"/>
              <a:t>– </a:t>
            </a:r>
            <a:r>
              <a:rPr lang="en-GB" sz="1600" dirty="0" err="1"/>
              <a:t>mikrobiální</a:t>
            </a:r>
            <a:r>
              <a:rPr lang="en-GB" sz="1600" dirty="0"/>
              <a:t> </a:t>
            </a:r>
            <a:r>
              <a:rPr lang="en-GB" sz="1600" dirty="0" err="1"/>
              <a:t>kyseliny</a:t>
            </a:r>
            <a:r>
              <a:rPr lang="en-GB" sz="1600" dirty="0"/>
              <a:t> </a:t>
            </a:r>
            <a:r>
              <a:rPr lang="en-GB" sz="1600" dirty="0" err="1"/>
              <a:t>rozpustí</a:t>
            </a:r>
            <a:r>
              <a:rPr lang="en-GB" sz="1600" dirty="0"/>
              <a:t> </a:t>
            </a:r>
            <a:r>
              <a:rPr lang="en-GB" sz="1600" dirty="0" err="1"/>
              <a:t>apatit</a:t>
            </a:r>
            <a:endParaRPr lang="en-GB" sz="1600" dirty="0"/>
          </a:p>
          <a:p>
            <a:pPr marL="285750" indent="-285750">
              <a:buFont typeface="Arial" panose="020B0604020202020204" pitchFamily="34" charset="0"/>
              <a:buChar char="•"/>
            </a:pPr>
            <a:r>
              <a:rPr lang="en-GB" sz="1600" dirty="0" smtClean="0"/>
              <a:t> </a:t>
            </a:r>
            <a:r>
              <a:rPr lang="en-GB" sz="1600" dirty="0" err="1"/>
              <a:t>železo</a:t>
            </a:r>
            <a:r>
              <a:rPr lang="en-GB" sz="1600" dirty="0"/>
              <a:t> a </a:t>
            </a:r>
            <a:r>
              <a:rPr lang="en-GB" sz="1600" dirty="0" err="1"/>
              <a:t>mangan</a:t>
            </a:r>
            <a:r>
              <a:rPr lang="en-GB" sz="1600" dirty="0"/>
              <a:t> – </a:t>
            </a:r>
            <a:r>
              <a:rPr lang="en-GB" sz="1600" dirty="0" err="1"/>
              <a:t>chelatační</a:t>
            </a:r>
            <a:r>
              <a:rPr lang="en-GB" sz="1600" dirty="0"/>
              <a:t> </a:t>
            </a:r>
            <a:r>
              <a:rPr lang="en-GB" sz="1600" dirty="0" err="1"/>
              <a:t>mikrobiální</a:t>
            </a:r>
            <a:r>
              <a:rPr lang="en-GB" sz="1600" dirty="0"/>
              <a:t> </a:t>
            </a:r>
            <a:r>
              <a:rPr lang="en-GB" sz="1600" dirty="0" err="1"/>
              <a:t>látky</a:t>
            </a:r>
            <a:endParaRPr lang="en-GB" sz="1600" dirty="0"/>
          </a:p>
          <a:p>
            <a:pPr marL="285750" indent="-285750">
              <a:buFont typeface="Arial" panose="020B0604020202020204" pitchFamily="34" charset="0"/>
              <a:buChar char="•"/>
            </a:pPr>
            <a:r>
              <a:rPr lang="en-GB" sz="1600" dirty="0" smtClean="0"/>
              <a:t> </a:t>
            </a:r>
            <a:r>
              <a:rPr lang="en-GB" sz="1600" dirty="0" err="1"/>
              <a:t>vápník</a:t>
            </a:r>
            <a:r>
              <a:rPr lang="en-GB" sz="1600" dirty="0"/>
              <a:t> – </a:t>
            </a:r>
            <a:r>
              <a:rPr lang="en-GB" sz="1600" dirty="0" err="1"/>
              <a:t>díky</a:t>
            </a:r>
            <a:r>
              <a:rPr lang="en-GB" sz="1600" dirty="0"/>
              <a:t> </a:t>
            </a:r>
            <a:r>
              <a:rPr lang="en-GB" sz="1600" dirty="0" err="1"/>
              <a:t>zvýšenému</a:t>
            </a:r>
            <a:r>
              <a:rPr lang="en-GB" sz="1600" dirty="0"/>
              <a:t> </a:t>
            </a:r>
            <a:r>
              <a:rPr lang="en-GB" sz="1600" dirty="0" err="1"/>
              <a:t>obsahu</a:t>
            </a:r>
            <a:r>
              <a:rPr lang="en-GB" sz="1600" dirty="0"/>
              <a:t> CO2 – </a:t>
            </a:r>
            <a:r>
              <a:rPr lang="en-GB" sz="1600" dirty="0" err="1"/>
              <a:t>zvýší</a:t>
            </a:r>
            <a:r>
              <a:rPr lang="en-GB" sz="1600" dirty="0"/>
              <a:t> </a:t>
            </a:r>
            <a:r>
              <a:rPr lang="en-GB" sz="1600" dirty="0" err="1"/>
              <a:t>rozpustnost</a:t>
            </a:r>
            <a:r>
              <a:rPr lang="en-GB" sz="1600" dirty="0"/>
              <a:t> Ca</a:t>
            </a:r>
          </a:p>
          <a:p>
            <a:pPr marL="285750" indent="-285750">
              <a:buFont typeface="Arial" panose="020B0604020202020204" pitchFamily="34" charset="0"/>
              <a:buChar char="•"/>
            </a:pPr>
            <a:r>
              <a:rPr lang="en-GB" sz="1600" dirty="0" smtClean="0"/>
              <a:t> </a:t>
            </a:r>
            <a:r>
              <a:rPr lang="en-GB" sz="1600" dirty="0"/>
              <a:t>transport </a:t>
            </a:r>
            <a:r>
              <a:rPr lang="en-GB" sz="1600" dirty="0" err="1"/>
              <a:t>těžkých</a:t>
            </a:r>
            <a:r>
              <a:rPr lang="en-GB" sz="1600" dirty="0"/>
              <a:t> </a:t>
            </a:r>
            <a:r>
              <a:rPr lang="en-GB" sz="1600" dirty="0" err="1" smtClean="0"/>
              <a:t>kovů</a:t>
            </a:r>
            <a:endParaRPr lang="cs-CZ" sz="1600" dirty="0" smtClean="0"/>
          </a:p>
          <a:p>
            <a:pPr marL="285750" indent="-285750">
              <a:buFont typeface="Arial" panose="020B0604020202020204" pitchFamily="34" charset="0"/>
              <a:buChar char="•"/>
            </a:pPr>
            <a:endParaRPr lang="en-GB" sz="1600" dirty="0"/>
          </a:p>
          <a:p>
            <a:r>
              <a:rPr lang="en-GB" sz="1600" dirty="0" err="1"/>
              <a:t>Někdy</a:t>
            </a:r>
            <a:r>
              <a:rPr lang="en-GB" sz="1600" dirty="0"/>
              <a:t> ale </a:t>
            </a:r>
            <a:r>
              <a:rPr lang="en-GB" sz="1600" dirty="0" err="1"/>
              <a:t>naopak</a:t>
            </a:r>
            <a:r>
              <a:rPr lang="en-GB" sz="1600" dirty="0"/>
              <a:t> </a:t>
            </a:r>
            <a:r>
              <a:rPr lang="en-GB" sz="1600" dirty="0" err="1"/>
              <a:t>poutání</a:t>
            </a:r>
            <a:r>
              <a:rPr lang="en-GB" sz="1600" dirty="0"/>
              <a:t> </a:t>
            </a:r>
            <a:r>
              <a:rPr lang="en-GB" sz="1600" dirty="0" err="1"/>
              <a:t>minerálů</a:t>
            </a:r>
            <a:r>
              <a:rPr lang="en-GB" sz="1600" dirty="0"/>
              <a:t>:</a:t>
            </a:r>
          </a:p>
          <a:p>
            <a:pPr marL="285750" indent="-285750">
              <a:buFont typeface="Arial" panose="020B0604020202020204" pitchFamily="34" charset="0"/>
              <a:buChar char="•"/>
            </a:pPr>
            <a:r>
              <a:rPr lang="en-GB" sz="1600" dirty="0" smtClean="0"/>
              <a:t> </a:t>
            </a:r>
            <a:r>
              <a:rPr lang="en-GB" sz="1600" dirty="0" err="1"/>
              <a:t>bakteriální</a:t>
            </a:r>
            <a:r>
              <a:rPr lang="en-GB" sz="1600" dirty="0"/>
              <a:t> </a:t>
            </a:r>
            <a:r>
              <a:rPr lang="en-GB" sz="1600" dirty="0" err="1"/>
              <a:t>imobilizace</a:t>
            </a:r>
            <a:r>
              <a:rPr lang="en-GB" sz="1600" dirty="0"/>
              <a:t> </a:t>
            </a:r>
            <a:r>
              <a:rPr lang="en-GB" sz="1600" dirty="0" err="1"/>
              <a:t>zinku</a:t>
            </a:r>
            <a:r>
              <a:rPr lang="en-GB" sz="1600" dirty="0"/>
              <a:t> (</a:t>
            </a:r>
            <a:r>
              <a:rPr lang="en-GB" sz="1600" dirty="0" err="1"/>
              <a:t>nemoc</a:t>
            </a:r>
            <a:r>
              <a:rPr lang="en-GB" sz="1600" dirty="0"/>
              <a:t> „</a:t>
            </a:r>
            <a:r>
              <a:rPr lang="en-GB" sz="1600" dirty="0" err="1"/>
              <a:t>malých</a:t>
            </a:r>
            <a:r>
              <a:rPr lang="en-GB" sz="1600" dirty="0"/>
              <a:t> </a:t>
            </a:r>
            <a:r>
              <a:rPr lang="en-GB" sz="1600" dirty="0" err="1"/>
              <a:t>listů</a:t>
            </a:r>
            <a:r>
              <a:rPr lang="en-GB" sz="1600" dirty="0"/>
              <a:t>“ </a:t>
            </a:r>
            <a:r>
              <a:rPr lang="en-GB" sz="1600" dirty="0" err="1"/>
              <a:t>ovocných</a:t>
            </a:r>
            <a:r>
              <a:rPr lang="en-GB" sz="1600" dirty="0"/>
              <a:t> </a:t>
            </a:r>
            <a:r>
              <a:rPr lang="en-GB" sz="1600" dirty="0" err="1"/>
              <a:t>stromů</a:t>
            </a:r>
            <a:r>
              <a:rPr lang="en-GB" sz="1600" dirty="0"/>
              <a:t>)</a:t>
            </a:r>
          </a:p>
          <a:p>
            <a:pPr marL="285750" indent="-285750">
              <a:buFont typeface="Arial" panose="020B0604020202020204" pitchFamily="34" charset="0"/>
              <a:buChar char="•"/>
            </a:pPr>
            <a:r>
              <a:rPr lang="en-GB" sz="1600" dirty="0" smtClean="0"/>
              <a:t> </a:t>
            </a:r>
            <a:r>
              <a:rPr lang="en-GB" sz="1600" dirty="0" err="1"/>
              <a:t>oxidace</a:t>
            </a:r>
            <a:r>
              <a:rPr lang="en-GB" sz="1600" dirty="0"/>
              <a:t> </a:t>
            </a:r>
            <a:r>
              <a:rPr lang="en-GB" sz="1600" dirty="0" err="1"/>
              <a:t>manganu</a:t>
            </a:r>
            <a:r>
              <a:rPr lang="en-GB" sz="1600" dirty="0"/>
              <a:t> – </a:t>
            </a:r>
            <a:r>
              <a:rPr lang="en-GB" sz="1600" dirty="0" err="1"/>
              <a:t>šedé</a:t>
            </a:r>
            <a:r>
              <a:rPr lang="en-GB" sz="1600" dirty="0"/>
              <a:t> </a:t>
            </a:r>
            <a:r>
              <a:rPr lang="en-GB" sz="1600" dirty="0" err="1"/>
              <a:t>skvrny</a:t>
            </a:r>
            <a:r>
              <a:rPr lang="en-GB" sz="1600" dirty="0"/>
              <a:t> </a:t>
            </a:r>
            <a:r>
              <a:rPr lang="en-GB" sz="1600" dirty="0" err="1"/>
              <a:t>dubu</a:t>
            </a:r>
            <a:endParaRPr lang="en-GB" sz="1600" dirty="0"/>
          </a:p>
          <a:p>
            <a:pPr marL="285750" indent="-285750">
              <a:buFont typeface="Arial" panose="020B0604020202020204" pitchFamily="34" charset="0"/>
              <a:buChar char="•"/>
            </a:pPr>
            <a:r>
              <a:rPr lang="pl-PL" sz="1600" dirty="0" smtClean="0"/>
              <a:t> </a:t>
            </a:r>
            <a:r>
              <a:rPr lang="pl-PL" sz="1600" dirty="0"/>
              <a:t>imobilizace N (do biomasy, ale i ztráty – denitrifikací)</a:t>
            </a:r>
            <a:endParaRPr lang="en-GB" sz="1600" dirty="0"/>
          </a:p>
        </p:txBody>
      </p:sp>
    </p:spTree>
    <p:extLst>
      <p:ext uri="{BB962C8B-B14F-4D97-AF65-F5344CB8AC3E}">
        <p14:creationId xmlns:p14="http://schemas.microsoft.com/office/powerpoint/2010/main" val="3938551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29829"/>
            <a:ext cx="8640960" cy="3293209"/>
          </a:xfrm>
          <a:prstGeom prst="rect">
            <a:avLst/>
          </a:prstGeom>
        </p:spPr>
        <p:txBody>
          <a:bodyPr wrap="square">
            <a:spAutoFit/>
          </a:bodyPr>
          <a:lstStyle/>
          <a:p>
            <a:r>
              <a:rPr lang="en-GB" b="1" dirty="0" err="1" smtClean="0"/>
              <a:t>Mykorhiza</a:t>
            </a:r>
            <a:endParaRPr lang="cs-CZ" b="1" dirty="0" smtClean="0"/>
          </a:p>
          <a:p>
            <a:endParaRPr lang="en-GB" sz="1600" dirty="0"/>
          </a:p>
          <a:p>
            <a:pPr marL="285750" indent="-285750">
              <a:buFont typeface="Arial" panose="020B0604020202020204" pitchFamily="34" charset="0"/>
              <a:buChar char="•"/>
            </a:pPr>
            <a:r>
              <a:rPr lang="en-GB" sz="1600" dirty="0" smtClean="0"/>
              <a:t> </a:t>
            </a:r>
            <a:r>
              <a:rPr lang="en-GB" sz="1600" dirty="0" err="1" smtClean="0"/>
              <a:t>symbiotické</a:t>
            </a:r>
            <a:r>
              <a:rPr lang="en-GB" sz="1600" dirty="0" smtClean="0"/>
              <a:t> </a:t>
            </a:r>
            <a:r>
              <a:rPr lang="en-GB" sz="1600" dirty="0" err="1" smtClean="0"/>
              <a:t>soužití</a:t>
            </a:r>
            <a:r>
              <a:rPr lang="en-GB" sz="1600" dirty="0" smtClean="0"/>
              <a:t> hub s </a:t>
            </a:r>
            <a:r>
              <a:rPr lang="en-GB" sz="1600" dirty="0" err="1" smtClean="0"/>
              <a:t>kořeny</a:t>
            </a:r>
            <a:r>
              <a:rPr lang="en-GB" sz="1600" dirty="0" smtClean="0"/>
              <a:t> </a:t>
            </a:r>
            <a:r>
              <a:rPr lang="en-GB" sz="1600" dirty="0" err="1" smtClean="0"/>
              <a:t>vyšších</a:t>
            </a:r>
            <a:r>
              <a:rPr lang="en-GB" sz="1600" dirty="0" smtClean="0"/>
              <a:t> </a:t>
            </a:r>
            <a:r>
              <a:rPr lang="en-GB" sz="1600" dirty="0" err="1" smtClean="0"/>
              <a:t>rostlin</a:t>
            </a:r>
            <a:r>
              <a:rPr lang="en-GB" sz="1600" dirty="0" smtClean="0"/>
              <a:t> </a:t>
            </a:r>
            <a:r>
              <a:rPr lang="cs-CZ" sz="1600" dirty="0" smtClean="0"/>
              <a:t>– </a:t>
            </a:r>
            <a:r>
              <a:rPr lang="en-GB" sz="1600" dirty="0" err="1" smtClean="0"/>
              <a:t>mutualis</a:t>
            </a:r>
            <a:r>
              <a:rPr lang="cs-CZ" sz="1600" dirty="0" err="1" smtClean="0"/>
              <a:t>mus</a:t>
            </a:r>
            <a:r>
              <a:rPr lang="cs-CZ" sz="1600" dirty="0" smtClean="0"/>
              <a:t> (porušení rovnováhy až parazitismus)</a:t>
            </a:r>
          </a:p>
          <a:p>
            <a:pPr marL="285750" indent="-285750">
              <a:buFont typeface="Arial" panose="020B0604020202020204" pitchFamily="34" charset="0"/>
              <a:buChar char="•"/>
            </a:pPr>
            <a:r>
              <a:rPr lang="en-GB" sz="1600" dirty="0" err="1" smtClean="0"/>
              <a:t>pronikání</a:t>
            </a:r>
            <a:r>
              <a:rPr lang="en-GB" sz="1600" dirty="0" smtClean="0"/>
              <a:t> </a:t>
            </a:r>
            <a:r>
              <a:rPr lang="en-GB" sz="1600" dirty="0" err="1" smtClean="0"/>
              <a:t>houbových</a:t>
            </a:r>
            <a:r>
              <a:rPr lang="en-GB" sz="1600" dirty="0" smtClean="0"/>
              <a:t> </a:t>
            </a:r>
            <a:r>
              <a:rPr lang="en-GB" sz="1600" dirty="0" err="1" smtClean="0"/>
              <a:t>vláken</a:t>
            </a:r>
            <a:r>
              <a:rPr lang="en-GB" sz="1600" dirty="0" smtClean="0"/>
              <a:t> do </a:t>
            </a:r>
            <a:r>
              <a:rPr lang="en-GB" sz="1600" dirty="0" err="1" smtClean="0"/>
              <a:t>kořenových</a:t>
            </a:r>
            <a:r>
              <a:rPr lang="en-GB" sz="1600" dirty="0" smtClean="0"/>
              <a:t> </a:t>
            </a:r>
            <a:r>
              <a:rPr lang="en-GB" sz="1600" dirty="0" err="1" smtClean="0"/>
              <a:t>buněk</a:t>
            </a:r>
            <a:r>
              <a:rPr lang="en-GB" sz="1600" dirty="0" smtClean="0"/>
              <a:t> </a:t>
            </a:r>
            <a:r>
              <a:rPr lang="en-GB" sz="1600" dirty="0" err="1" smtClean="0"/>
              <a:t>primární</a:t>
            </a:r>
            <a:r>
              <a:rPr lang="en-GB" sz="1600" dirty="0" smtClean="0"/>
              <a:t> </a:t>
            </a:r>
            <a:r>
              <a:rPr lang="en-GB" sz="1600" dirty="0" err="1" smtClean="0"/>
              <a:t>kůry</a:t>
            </a:r>
            <a:r>
              <a:rPr lang="en-GB" sz="1600" dirty="0" smtClean="0"/>
              <a:t> (</a:t>
            </a:r>
            <a:r>
              <a:rPr lang="en-GB" sz="1600" b="1" dirty="0" err="1" smtClean="0"/>
              <a:t>endomykorhiza</a:t>
            </a:r>
            <a:r>
              <a:rPr lang="en-GB" sz="1600" dirty="0" smtClean="0"/>
              <a:t>)</a:t>
            </a:r>
            <a:endParaRPr lang="cs-CZ" sz="1600" dirty="0" smtClean="0"/>
          </a:p>
          <a:p>
            <a:pPr marL="285750" indent="-285750">
              <a:buFont typeface="Arial" panose="020B0604020202020204" pitchFamily="34" charset="0"/>
              <a:buChar char="•"/>
            </a:pPr>
            <a:r>
              <a:rPr lang="en-GB" sz="1600" dirty="0" err="1" smtClean="0"/>
              <a:t>vlákna</a:t>
            </a:r>
            <a:r>
              <a:rPr lang="en-GB" sz="1600" dirty="0" smtClean="0"/>
              <a:t> </a:t>
            </a:r>
            <a:r>
              <a:rPr lang="en-GB" sz="1600" dirty="0" err="1" smtClean="0"/>
              <a:t>jen</a:t>
            </a:r>
            <a:r>
              <a:rPr lang="en-GB" sz="1600" dirty="0" smtClean="0"/>
              <a:t> v </a:t>
            </a:r>
            <a:r>
              <a:rPr lang="en-GB" sz="1600" dirty="0" err="1" smtClean="0"/>
              <a:t>mezibuněčném</a:t>
            </a:r>
            <a:r>
              <a:rPr lang="en-GB" sz="1600" dirty="0" smtClean="0"/>
              <a:t> </a:t>
            </a:r>
            <a:r>
              <a:rPr lang="en-GB" sz="1600" dirty="0" err="1" smtClean="0"/>
              <a:t>prostoru</a:t>
            </a:r>
            <a:r>
              <a:rPr lang="en-GB" sz="1600" dirty="0" smtClean="0"/>
              <a:t> (</a:t>
            </a:r>
            <a:r>
              <a:rPr lang="en-GB" sz="1600" b="1" dirty="0" err="1" smtClean="0"/>
              <a:t>ektomykorhiza</a:t>
            </a:r>
            <a:r>
              <a:rPr lang="en-GB" sz="1600" dirty="0" smtClean="0"/>
              <a:t>)</a:t>
            </a:r>
            <a:endParaRPr lang="cs-CZ" sz="1600" dirty="0" smtClean="0"/>
          </a:p>
          <a:p>
            <a:pPr marL="285750" indent="-285750">
              <a:buFont typeface="Arial" panose="020B0604020202020204" pitchFamily="34" charset="0"/>
              <a:buChar char="•"/>
            </a:pPr>
            <a:r>
              <a:rPr lang="en-GB" sz="1600" dirty="0" err="1" smtClean="0"/>
              <a:t>houbové</a:t>
            </a:r>
            <a:r>
              <a:rPr lang="en-GB" sz="1600" dirty="0" smtClean="0"/>
              <a:t> mycelium</a:t>
            </a:r>
            <a:r>
              <a:rPr lang="cs-CZ" sz="1600" dirty="0"/>
              <a:t> </a:t>
            </a:r>
            <a:r>
              <a:rPr lang="en-GB" sz="1600" dirty="0" err="1" smtClean="0"/>
              <a:t>nezasahuje</a:t>
            </a:r>
            <a:r>
              <a:rPr lang="en-GB" sz="1600" dirty="0" smtClean="0"/>
              <a:t> </a:t>
            </a:r>
            <a:r>
              <a:rPr lang="en-GB" sz="1600" dirty="0" err="1" smtClean="0"/>
              <a:t>nikdy</a:t>
            </a:r>
            <a:r>
              <a:rPr lang="en-GB" sz="1600" dirty="0" smtClean="0"/>
              <a:t> do </a:t>
            </a:r>
            <a:r>
              <a:rPr lang="en-GB" sz="1600" dirty="0" err="1" smtClean="0"/>
              <a:t>středního</a:t>
            </a:r>
            <a:r>
              <a:rPr lang="en-GB" sz="1600" dirty="0" smtClean="0"/>
              <a:t> </a:t>
            </a:r>
            <a:r>
              <a:rPr lang="en-GB" sz="1600" dirty="0" err="1" smtClean="0"/>
              <a:t>válce</a:t>
            </a:r>
            <a:r>
              <a:rPr lang="cs-CZ" sz="1600" dirty="0"/>
              <a:t> </a:t>
            </a:r>
            <a:r>
              <a:rPr lang="en-GB" sz="1600" dirty="0" err="1" smtClean="0"/>
              <a:t>kořenu</a:t>
            </a:r>
            <a:r>
              <a:rPr lang="en-GB" sz="1600" dirty="0" smtClean="0"/>
              <a:t> </a:t>
            </a:r>
            <a:r>
              <a:rPr lang="en-GB" sz="1600" dirty="0" err="1" smtClean="0"/>
              <a:t>rostliny</a:t>
            </a:r>
            <a:endParaRPr lang="cs-CZ" sz="1600" dirty="0" smtClean="0"/>
          </a:p>
          <a:p>
            <a:pPr marL="285750" indent="-285750">
              <a:buFont typeface="Arial" panose="020B0604020202020204" pitchFamily="34" charset="0"/>
              <a:buChar char="•"/>
            </a:pPr>
            <a:r>
              <a:rPr lang="en-GB" sz="1600" dirty="0" smtClean="0"/>
              <a:t> </a:t>
            </a:r>
            <a:r>
              <a:rPr lang="en-GB" sz="1600" dirty="0" err="1"/>
              <a:t>až</a:t>
            </a:r>
            <a:r>
              <a:rPr lang="en-GB" sz="1600" dirty="0"/>
              <a:t> </a:t>
            </a:r>
            <a:r>
              <a:rPr lang="cs-CZ" sz="1600" dirty="0" smtClean="0"/>
              <a:t>9</a:t>
            </a:r>
            <a:r>
              <a:rPr lang="en-GB" sz="1600" dirty="0" smtClean="0"/>
              <a:t>0</a:t>
            </a:r>
            <a:r>
              <a:rPr lang="en-GB" sz="1600" dirty="0"/>
              <a:t>% </a:t>
            </a:r>
            <a:r>
              <a:rPr lang="en-GB" sz="1600" dirty="0" err="1"/>
              <a:t>rostlin</a:t>
            </a:r>
            <a:r>
              <a:rPr lang="en-GB" sz="1600" dirty="0"/>
              <a:t> </a:t>
            </a:r>
            <a:r>
              <a:rPr lang="en-GB" sz="1600" dirty="0" err="1"/>
              <a:t>má</a:t>
            </a:r>
            <a:r>
              <a:rPr lang="en-GB" sz="1600" dirty="0"/>
              <a:t> </a:t>
            </a:r>
            <a:r>
              <a:rPr lang="en-GB" sz="1600" dirty="0" err="1"/>
              <a:t>mykorrhizu</a:t>
            </a:r>
            <a:endParaRPr lang="en-GB" sz="1600" dirty="0"/>
          </a:p>
          <a:p>
            <a:pPr marL="285750" indent="-285750">
              <a:buFont typeface="Arial" panose="020B0604020202020204" pitchFamily="34" charset="0"/>
              <a:buChar char="•"/>
            </a:pPr>
            <a:r>
              <a:rPr lang="en-GB" sz="1600" dirty="0" smtClean="0"/>
              <a:t> </a:t>
            </a:r>
            <a:r>
              <a:rPr lang="en-GB" sz="1600" dirty="0"/>
              <a:t>v </a:t>
            </a:r>
            <a:r>
              <a:rPr lang="en-GB" sz="1600" dirty="0" err="1"/>
              <a:t>travnatých</a:t>
            </a:r>
            <a:r>
              <a:rPr lang="en-GB" sz="1600" dirty="0"/>
              <a:t> </a:t>
            </a:r>
            <a:r>
              <a:rPr lang="en-GB" sz="1600" dirty="0" err="1"/>
              <a:t>porostech</a:t>
            </a:r>
            <a:r>
              <a:rPr lang="en-GB" sz="1600" dirty="0"/>
              <a:t> </a:t>
            </a:r>
            <a:r>
              <a:rPr lang="en-GB" sz="1600" dirty="0" err="1"/>
              <a:t>až</a:t>
            </a:r>
            <a:r>
              <a:rPr lang="en-GB" sz="1600" dirty="0"/>
              <a:t> 100m mycelia </a:t>
            </a:r>
            <a:r>
              <a:rPr lang="en-GB" sz="1600" dirty="0" err="1"/>
              <a:t>na</a:t>
            </a:r>
            <a:r>
              <a:rPr lang="en-GB" sz="1600" dirty="0"/>
              <a:t> 1 g </a:t>
            </a:r>
            <a:r>
              <a:rPr lang="en-GB" sz="1600" dirty="0" err="1"/>
              <a:t>půdy</a:t>
            </a:r>
            <a:r>
              <a:rPr lang="en-GB" sz="1600" dirty="0"/>
              <a:t>.</a:t>
            </a:r>
          </a:p>
          <a:p>
            <a:pPr marL="285750" indent="-285750">
              <a:buFont typeface="Arial" panose="020B0604020202020204" pitchFamily="34" charset="0"/>
              <a:buChar char="•"/>
            </a:pPr>
            <a:r>
              <a:rPr lang="en-GB" sz="1600" dirty="0" smtClean="0"/>
              <a:t> </a:t>
            </a:r>
            <a:r>
              <a:rPr lang="en-GB" sz="1600" dirty="0" err="1"/>
              <a:t>jde</a:t>
            </a:r>
            <a:r>
              <a:rPr lang="en-GB" sz="1600" dirty="0"/>
              <a:t> o </a:t>
            </a:r>
            <a:r>
              <a:rPr lang="en-GB" sz="1600" dirty="0" err="1"/>
              <a:t>specifický</a:t>
            </a:r>
            <a:r>
              <a:rPr lang="en-GB" sz="1600" dirty="0"/>
              <a:t> </a:t>
            </a:r>
            <a:r>
              <a:rPr lang="en-GB" sz="1600" dirty="0" err="1"/>
              <a:t>vztah</a:t>
            </a:r>
            <a:r>
              <a:rPr lang="en-GB" sz="1600" dirty="0"/>
              <a:t> – </a:t>
            </a:r>
            <a:r>
              <a:rPr lang="en-GB" sz="1600" dirty="0" err="1"/>
              <a:t>specializace</a:t>
            </a:r>
            <a:endParaRPr lang="en-GB" sz="1600" dirty="0"/>
          </a:p>
          <a:p>
            <a:pPr marL="285750" indent="-285750">
              <a:buFont typeface="Arial" panose="020B0604020202020204" pitchFamily="34" charset="0"/>
              <a:buChar char="•"/>
            </a:pPr>
            <a:r>
              <a:rPr lang="en-GB" sz="1600" dirty="0" smtClean="0"/>
              <a:t> </a:t>
            </a:r>
            <a:r>
              <a:rPr lang="en-GB" sz="1600" dirty="0" err="1"/>
              <a:t>zvýšený</a:t>
            </a:r>
            <a:r>
              <a:rPr lang="en-GB" sz="1600" dirty="0"/>
              <a:t> </a:t>
            </a:r>
            <a:r>
              <a:rPr lang="en-GB" sz="1600" dirty="0" err="1"/>
              <a:t>příjem</a:t>
            </a:r>
            <a:r>
              <a:rPr lang="en-GB" sz="1600" dirty="0"/>
              <a:t> </a:t>
            </a:r>
            <a:r>
              <a:rPr lang="en-GB" sz="1600" dirty="0" err="1"/>
              <a:t>vody</a:t>
            </a:r>
            <a:r>
              <a:rPr lang="en-GB" sz="1600" dirty="0"/>
              <a:t> a </a:t>
            </a:r>
            <a:r>
              <a:rPr lang="en-GB" sz="1600" dirty="0" err="1"/>
              <a:t>živin</a:t>
            </a:r>
            <a:r>
              <a:rPr lang="en-GB" sz="1600" dirty="0"/>
              <a:t>, </a:t>
            </a:r>
            <a:r>
              <a:rPr lang="en-GB" sz="1600" dirty="0" err="1"/>
              <a:t>především</a:t>
            </a:r>
            <a:r>
              <a:rPr lang="en-GB" sz="1600" dirty="0"/>
              <a:t> P a </a:t>
            </a:r>
            <a:r>
              <a:rPr lang="en-GB" sz="1600" dirty="0" smtClean="0"/>
              <a:t>N</a:t>
            </a:r>
            <a:endParaRPr lang="cs-CZ" sz="1600" dirty="0" smtClean="0"/>
          </a:p>
          <a:p>
            <a:pPr marL="285750" indent="-285750">
              <a:buFont typeface="Arial" panose="020B0604020202020204" pitchFamily="34" charset="0"/>
              <a:buChar char="•"/>
            </a:pPr>
            <a:r>
              <a:rPr lang="en-GB" sz="1600" dirty="0" err="1" smtClean="0"/>
              <a:t>Mykorhizní</a:t>
            </a:r>
            <a:r>
              <a:rPr lang="en-GB" sz="1600" dirty="0" smtClean="0"/>
              <a:t> </a:t>
            </a:r>
            <a:r>
              <a:rPr lang="en-GB" sz="1600" dirty="0" err="1" smtClean="0"/>
              <a:t>houby</a:t>
            </a:r>
            <a:r>
              <a:rPr lang="en-GB" sz="1600" dirty="0" smtClean="0"/>
              <a:t> </a:t>
            </a:r>
            <a:r>
              <a:rPr lang="en-GB" sz="1600" dirty="0" err="1" smtClean="0"/>
              <a:t>stimulují</a:t>
            </a:r>
            <a:r>
              <a:rPr lang="en-GB" sz="1600" dirty="0" smtClean="0"/>
              <a:t> </a:t>
            </a:r>
            <a:r>
              <a:rPr lang="en-GB" sz="1600" dirty="0" err="1" smtClean="0"/>
              <a:t>rhizosférní</a:t>
            </a:r>
            <a:r>
              <a:rPr lang="en-GB" sz="1600" dirty="0" smtClean="0"/>
              <a:t> </a:t>
            </a:r>
            <a:r>
              <a:rPr lang="en-GB" sz="1600" dirty="0" err="1" smtClean="0"/>
              <a:t>mikrofloru</a:t>
            </a:r>
            <a:r>
              <a:rPr lang="en-GB" sz="1600" dirty="0" smtClean="0"/>
              <a:t> a </a:t>
            </a:r>
            <a:r>
              <a:rPr lang="en-GB" sz="1600" dirty="0" err="1" smtClean="0"/>
              <a:t>její</a:t>
            </a:r>
            <a:r>
              <a:rPr lang="en-GB" sz="1600" dirty="0" smtClean="0"/>
              <a:t> </a:t>
            </a:r>
            <a:r>
              <a:rPr lang="en-GB" sz="1600" dirty="0" err="1" smtClean="0"/>
              <a:t>enzymatické</a:t>
            </a:r>
            <a:r>
              <a:rPr lang="en-GB" sz="1600" dirty="0" smtClean="0"/>
              <a:t> </a:t>
            </a:r>
            <a:r>
              <a:rPr lang="en-GB" sz="1600" dirty="0" err="1" smtClean="0"/>
              <a:t>aktivity</a:t>
            </a:r>
            <a:r>
              <a:rPr lang="en-GB" sz="1600" dirty="0" smtClean="0"/>
              <a:t>, </a:t>
            </a:r>
            <a:r>
              <a:rPr lang="en-GB" sz="1600" dirty="0" err="1" smtClean="0"/>
              <a:t>což</a:t>
            </a:r>
            <a:r>
              <a:rPr lang="en-GB" sz="1600" dirty="0" smtClean="0"/>
              <a:t> je </a:t>
            </a:r>
            <a:r>
              <a:rPr lang="en-GB" sz="1600" dirty="0" err="1" smtClean="0"/>
              <a:t>významné</a:t>
            </a:r>
            <a:r>
              <a:rPr lang="en-GB" sz="1600" dirty="0" smtClean="0"/>
              <a:t> pro </a:t>
            </a:r>
            <a:r>
              <a:rPr lang="en-GB" sz="1600" dirty="0" err="1" smtClean="0"/>
              <a:t>výživu</a:t>
            </a:r>
            <a:r>
              <a:rPr lang="en-GB" sz="1600" dirty="0" smtClean="0"/>
              <a:t>, </a:t>
            </a:r>
            <a:r>
              <a:rPr lang="en-GB" sz="1600" dirty="0" err="1" smtClean="0"/>
              <a:t>růst</a:t>
            </a:r>
            <a:r>
              <a:rPr lang="en-GB" sz="1600" dirty="0" smtClean="0"/>
              <a:t> a </a:t>
            </a:r>
            <a:r>
              <a:rPr lang="en-GB" sz="1600" dirty="0" err="1" smtClean="0"/>
              <a:t>zdravotní</a:t>
            </a:r>
            <a:r>
              <a:rPr lang="en-GB" sz="1600" dirty="0" smtClean="0"/>
              <a:t> </a:t>
            </a:r>
            <a:r>
              <a:rPr lang="en-GB" sz="1600" dirty="0" err="1" smtClean="0"/>
              <a:t>stav</a:t>
            </a:r>
            <a:r>
              <a:rPr lang="en-GB" sz="1600" dirty="0" smtClean="0"/>
              <a:t> </a:t>
            </a:r>
            <a:r>
              <a:rPr lang="en-GB" sz="1600" dirty="0" err="1" smtClean="0"/>
              <a:t>rostlin</a:t>
            </a:r>
            <a:endParaRPr lang="en-GB" sz="1600" dirty="0"/>
          </a:p>
        </p:txBody>
      </p:sp>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0850" y="3440916"/>
            <a:ext cx="4571057" cy="279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2791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224228"/>
            <a:ext cx="8136904" cy="1323439"/>
          </a:xfrm>
          <a:prstGeom prst="rect">
            <a:avLst/>
          </a:prstGeom>
        </p:spPr>
        <p:txBody>
          <a:bodyPr wrap="square">
            <a:spAutoFit/>
          </a:bodyPr>
          <a:lstStyle/>
          <a:p>
            <a:r>
              <a:rPr lang="en-GB" sz="1600" b="1" dirty="0" err="1"/>
              <a:t>Ektomykorrhiza</a:t>
            </a:r>
            <a:endParaRPr lang="en-GB" sz="1600" b="1" dirty="0"/>
          </a:p>
          <a:p>
            <a:pPr marL="285750" indent="-285750">
              <a:buFont typeface="Arial" panose="020B0604020202020204" pitchFamily="34" charset="0"/>
              <a:buChar char="•"/>
            </a:pPr>
            <a:r>
              <a:rPr lang="en-GB" sz="1600" dirty="0" err="1" smtClean="0"/>
              <a:t>zevní</a:t>
            </a:r>
            <a:r>
              <a:rPr lang="en-GB" sz="1600" dirty="0" smtClean="0"/>
              <a:t> </a:t>
            </a:r>
            <a:r>
              <a:rPr lang="en-GB" sz="1600" dirty="0" err="1"/>
              <a:t>pseudoparenchymatická</a:t>
            </a:r>
            <a:r>
              <a:rPr lang="en-GB" sz="1600" dirty="0"/>
              <a:t> </a:t>
            </a:r>
            <a:r>
              <a:rPr lang="en-GB" sz="1600" dirty="0" err="1"/>
              <a:t>pochva</a:t>
            </a:r>
            <a:r>
              <a:rPr lang="en-GB" sz="1600" dirty="0"/>
              <a:t> </a:t>
            </a:r>
            <a:r>
              <a:rPr lang="en-GB" sz="1600" dirty="0" err="1"/>
              <a:t>víc</a:t>
            </a:r>
            <a:r>
              <a:rPr lang="en-GB" sz="1600" dirty="0"/>
              <a:t> </a:t>
            </a:r>
            <a:r>
              <a:rPr lang="en-GB" sz="1600" dirty="0" err="1"/>
              <a:t>než</a:t>
            </a:r>
            <a:r>
              <a:rPr lang="en-GB" sz="1600" dirty="0"/>
              <a:t> 40</a:t>
            </a:r>
            <a:r>
              <a:rPr lang="el-GR" sz="1600" dirty="0"/>
              <a:t>μ</a:t>
            </a:r>
            <a:r>
              <a:rPr lang="en-GB" sz="1600" dirty="0"/>
              <a:t>m </a:t>
            </a:r>
            <a:r>
              <a:rPr lang="en-GB" sz="1600" dirty="0" err="1"/>
              <a:t>silná</a:t>
            </a:r>
            <a:endParaRPr lang="en-GB" sz="1600" dirty="0"/>
          </a:p>
          <a:p>
            <a:pPr marL="285750" indent="-285750">
              <a:buFont typeface="Arial" panose="020B0604020202020204" pitchFamily="34" charset="0"/>
              <a:buChar char="•"/>
            </a:pPr>
            <a:r>
              <a:rPr lang="en-GB" sz="1600" dirty="0" smtClean="0"/>
              <a:t> </a:t>
            </a:r>
            <a:r>
              <a:rPr lang="en-GB" sz="1600" dirty="0"/>
              <a:t>40% </a:t>
            </a:r>
            <a:r>
              <a:rPr lang="en-GB" sz="1600" dirty="0" err="1"/>
              <a:t>suché</a:t>
            </a:r>
            <a:r>
              <a:rPr lang="en-GB" sz="1600" dirty="0"/>
              <a:t> </a:t>
            </a:r>
            <a:r>
              <a:rPr lang="en-GB" sz="1600" dirty="0" err="1"/>
              <a:t>hmoty</a:t>
            </a:r>
            <a:r>
              <a:rPr lang="en-GB" sz="1600" dirty="0"/>
              <a:t> </a:t>
            </a:r>
            <a:r>
              <a:rPr lang="en-GB" sz="1600" dirty="0" err="1"/>
              <a:t>kořenů</a:t>
            </a:r>
            <a:endParaRPr lang="en-GB" sz="1600" dirty="0"/>
          </a:p>
          <a:p>
            <a:pPr marL="285750" indent="-285750">
              <a:buFont typeface="Arial" panose="020B0604020202020204" pitchFamily="34" charset="0"/>
              <a:buChar char="•"/>
            </a:pPr>
            <a:r>
              <a:rPr lang="en-GB" sz="1600" dirty="0" smtClean="0"/>
              <a:t> </a:t>
            </a:r>
            <a:r>
              <a:rPr lang="en-GB" sz="1600" u="sng" dirty="0" err="1"/>
              <a:t>hyfy</a:t>
            </a:r>
            <a:r>
              <a:rPr lang="en-GB" sz="1600" u="sng" dirty="0"/>
              <a:t> v </a:t>
            </a:r>
            <a:r>
              <a:rPr lang="en-GB" sz="1600" u="sng" dirty="0" err="1"/>
              <a:t>mezibuněčných</a:t>
            </a:r>
            <a:r>
              <a:rPr lang="en-GB" sz="1600" u="sng" dirty="0"/>
              <a:t> </a:t>
            </a:r>
            <a:r>
              <a:rPr lang="en-GB" sz="1600" u="sng" dirty="0" err="1"/>
              <a:t>prostorách</a:t>
            </a:r>
            <a:r>
              <a:rPr lang="en-GB" sz="1600" u="sng" dirty="0"/>
              <a:t> </a:t>
            </a:r>
            <a:r>
              <a:rPr lang="en-GB" sz="1600" dirty="0"/>
              <a:t>epidermis a </a:t>
            </a:r>
            <a:r>
              <a:rPr lang="en-GB" sz="1600" dirty="0" err="1" smtClean="0"/>
              <a:t>kortexu</a:t>
            </a:r>
            <a:r>
              <a:rPr lang="en-GB" sz="1600" dirty="0" smtClean="0"/>
              <a:t>,</a:t>
            </a:r>
            <a:r>
              <a:rPr lang="cs-CZ" sz="1600" dirty="0" smtClean="0"/>
              <a:t> </a:t>
            </a:r>
            <a:r>
              <a:rPr lang="en-GB" sz="1600" dirty="0" smtClean="0"/>
              <a:t>ale </a:t>
            </a:r>
            <a:r>
              <a:rPr lang="en-GB" sz="1600" u="sng" dirty="0" err="1"/>
              <a:t>nikdy</a:t>
            </a:r>
            <a:r>
              <a:rPr lang="en-GB" sz="1600" u="sng" dirty="0"/>
              <a:t> v </a:t>
            </a:r>
            <a:r>
              <a:rPr lang="en-GB" sz="1600" u="sng" dirty="0" err="1"/>
              <a:t>buňce</a:t>
            </a:r>
            <a:r>
              <a:rPr lang="en-GB" sz="1600" dirty="0"/>
              <a:t>!</a:t>
            </a:r>
          </a:p>
          <a:p>
            <a:pPr marL="285750" indent="-285750">
              <a:buFont typeface="Arial" panose="020B0604020202020204" pitchFamily="34" charset="0"/>
              <a:buChar char="•"/>
            </a:pPr>
            <a:r>
              <a:rPr lang="en-GB" sz="1600" dirty="0" err="1"/>
              <a:t>Změněná</a:t>
            </a:r>
            <a:r>
              <a:rPr lang="en-GB" sz="1600" dirty="0"/>
              <a:t> </a:t>
            </a:r>
            <a:r>
              <a:rPr lang="en-GB" sz="1600" dirty="0" err="1"/>
              <a:t>morfologie</a:t>
            </a:r>
            <a:r>
              <a:rPr lang="en-GB" sz="1600" dirty="0"/>
              <a:t> </a:t>
            </a:r>
            <a:r>
              <a:rPr lang="en-GB" sz="1600" dirty="0" err="1" smtClean="0"/>
              <a:t>kořenů</a:t>
            </a:r>
            <a:r>
              <a:rPr lang="en-GB" sz="1600" dirty="0" smtClean="0"/>
              <a:t>– </a:t>
            </a:r>
            <a:r>
              <a:rPr lang="en-GB" sz="1600" dirty="0" err="1"/>
              <a:t>kratší</a:t>
            </a:r>
            <a:r>
              <a:rPr lang="en-GB" sz="1600" dirty="0"/>
              <a:t> a </a:t>
            </a:r>
            <a:r>
              <a:rPr lang="en-GB" sz="1600" dirty="0" err="1"/>
              <a:t>dichotomické</a:t>
            </a:r>
            <a:r>
              <a:rPr lang="en-GB" sz="1600" dirty="0"/>
              <a:t> </a:t>
            </a:r>
            <a:r>
              <a:rPr lang="en-GB" sz="1600" dirty="0" err="1"/>
              <a:t>větvení</a:t>
            </a:r>
            <a:endParaRPr lang="en-GB" sz="1600" dirty="0"/>
          </a:p>
        </p:txBody>
      </p:sp>
      <p:sp>
        <p:nvSpPr>
          <p:cNvPr id="3" name="Obdélník 2"/>
          <p:cNvSpPr/>
          <p:nvPr/>
        </p:nvSpPr>
        <p:spPr>
          <a:xfrm>
            <a:off x="4644008" y="2132856"/>
            <a:ext cx="3744416" cy="3231654"/>
          </a:xfrm>
          <a:prstGeom prst="rect">
            <a:avLst/>
          </a:prstGeom>
        </p:spPr>
        <p:txBody>
          <a:bodyPr wrap="square">
            <a:spAutoFit/>
          </a:bodyPr>
          <a:lstStyle/>
          <a:p>
            <a:r>
              <a:rPr lang="en-GB" sz="1200" dirty="0" err="1" smtClean="0"/>
              <a:t>Typy</a:t>
            </a:r>
            <a:r>
              <a:rPr lang="en-GB" sz="1200" dirty="0" smtClean="0"/>
              <a:t> </a:t>
            </a:r>
            <a:r>
              <a:rPr lang="en-GB" sz="1200" dirty="0" err="1" smtClean="0"/>
              <a:t>mykorhiz</a:t>
            </a:r>
            <a:r>
              <a:rPr lang="en-GB" sz="1200" dirty="0" smtClean="0"/>
              <a:t> </a:t>
            </a:r>
            <a:r>
              <a:rPr lang="en-GB" sz="1200" dirty="0" err="1" smtClean="0"/>
              <a:t>schematicky</a:t>
            </a:r>
            <a:r>
              <a:rPr lang="en-GB" sz="1200" dirty="0" smtClean="0"/>
              <a:t> </a:t>
            </a:r>
            <a:r>
              <a:rPr lang="en-GB" sz="1200" dirty="0" err="1" smtClean="0"/>
              <a:t>znázorněné</a:t>
            </a:r>
            <a:r>
              <a:rPr lang="en-GB" sz="1200" dirty="0" smtClean="0"/>
              <a:t> v </a:t>
            </a:r>
            <a:r>
              <a:rPr lang="en-GB" sz="1200" dirty="0" err="1" smtClean="0"/>
              <a:t>příčném</a:t>
            </a:r>
            <a:r>
              <a:rPr lang="en-GB" sz="1200" dirty="0" smtClean="0"/>
              <a:t> </a:t>
            </a:r>
            <a:r>
              <a:rPr lang="en-GB" sz="1200" dirty="0" err="1" smtClean="0"/>
              <a:t>řezu</a:t>
            </a:r>
            <a:r>
              <a:rPr lang="en-GB" sz="1200" dirty="0" smtClean="0"/>
              <a:t> </a:t>
            </a:r>
            <a:r>
              <a:rPr lang="en-GB" sz="1200" dirty="0" err="1" smtClean="0"/>
              <a:t>kořenem</a:t>
            </a:r>
            <a:r>
              <a:rPr lang="en-GB" sz="1200" dirty="0" smtClean="0"/>
              <a:t>.</a:t>
            </a:r>
            <a:endParaRPr lang="cs-CZ" sz="1200" dirty="0" smtClean="0"/>
          </a:p>
          <a:p>
            <a:r>
              <a:rPr lang="en-GB" sz="1200" dirty="0" smtClean="0"/>
              <a:t> (E) - </a:t>
            </a:r>
            <a:r>
              <a:rPr lang="en-GB" sz="1200" dirty="0" err="1" smtClean="0"/>
              <a:t>ektomykorhiza</a:t>
            </a:r>
            <a:r>
              <a:rPr lang="en-GB" sz="1200" dirty="0" smtClean="0"/>
              <a:t> (</a:t>
            </a:r>
            <a:r>
              <a:rPr lang="en-GB" sz="1200" dirty="0" err="1" smtClean="0"/>
              <a:t>kořen</a:t>
            </a:r>
            <a:r>
              <a:rPr lang="en-GB" sz="1200" dirty="0" smtClean="0"/>
              <a:t> je </a:t>
            </a:r>
            <a:r>
              <a:rPr lang="en-GB" sz="1200" dirty="0" err="1" smtClean="0"/>
              <a:t>obalen</a:t>
            </a:r>
            <a:r>
              <a:rPr lang="en-GB" sz="1200" dirty="0" smtClean="0"/>
              <a:t> </a:t>
            </a:r>
            <a:r>
              <a:rPr lang="en-GB" sz="1200" dirty="0" err="1" smtClean="0"/>
              <a:t>hustým</a:t>
            </a:r>
            <a:r>
              <a:rPr lang="en-GB" sz="1200" dirty="0" smtClean="0"/>
              <a:t> </a:t>
            </a:r>
            <a:r>
              <a:rPr lang="en-GB" sz="1200" dirty="0" err="1" smtClean="0"/>
              <a:t>hyfovým</a:t>
            </a:r>
            <a:r>
              <a:rPr lang="en-GB" sz="1200" dirty="0" smtClean="0"/>
              <a:t> </a:t>
            </a:r>
            <a:r>
              <a:rPr lang="en-GB" sz="1200" dirty="0" err="1" smtClean="0"/>
              <a:t>pláštěm</a:t>
            </a:r>
            <a:r>
              <a:rPr lang="en-GB" sz="1200" dirty="0" smtClean="0"/>
              <a:t>, </a:t>
            </a:r>
            <a:r>
              <a:rPr lang="en-GB" sz="1200" dirty="0" err="1" smtClean="0"/>
              <a:t>hyfy</a:t>
            </a:r>
            <a:r>
              <a:rPr lang="en-GB" sz="1200" dirty="0" smtClean="0"/>
              <a:t> </a:t>
            </a:r>
            <a:r>
              <a:rPr lang="en-GB" sz="1200" dirty="0" err="1" smtClean="0"/>
              <a:t>nevstupují</a:t>
            </a:r>
            <a:r>
              <a:rPr lang="en-GB" sz="1200" dirty="0" smtClean="0"/>
              <a:t> do </a:t>
            </a:r>
            <a:r>
              <a:rPr lang="en-GB" sz="1200" dirty="0" err="1" smtClean="0"/>
              <a:t>buněk</a:t>
            </a:r>
            <a:r>
              <a:rPr lang="en-GB" sz="1200" dirty="0" smtClean="0"/>
              <a:t>, ale </a:t>
            </a:r>
            <a:r>
              <a:rPr lang="en-GB" sz="1200" dirty="0" err="1" smtClean="0"/>
              <a:t>prorůstají</a:t>
            </a:r>
            <a:r>
              <a:rPr lang="en-GB" sz="1200" dirty="0" smtClean="0"/>
              <a:t> </a:t>
            </a:r>
            <a:r>
              <a:rPr lang="en-GB" sz="1200" dirty="0" err="1" smtClean="0"/>
              <a:t>mezibuněčnými</a:t>
            </a:r>
            <a:r>
              <a:rPr lang="en-GB" sz="1200" dirty="0" smtClean="0"/>
              <a:t> </a:t>
            </a:r>
            <a:r>
              <a:rPr lang="en-GB" sz="1200" dirty="0" err="1" smtClean="0"/>
              <a:t>prostory</a:t>
            </a:r>
            <a:r>
              <a:rPr lang="en-GB" sz="1200" dirty="0" smtClean="0"/>
              <a:t> a </a:t>
            </a:r>
            <a:r>
              <a:rPr lang="en-GB" sz="1200" dirty="0" err="1" smtClean="0"/>
              <a:t>tvoří</a:t>
            </a:r>
            <a:r>
              <a:rPr lang="en-GB" sz="1200" dirty="0" smtClean="0"/>
              <a:t> </a:t>
            </a:r>
            <a:r>
              <a:rPr lang="en-GB" sz="1200" dirty="0" err="1" smtClean="0"/>
              <a:t>tak</a:t>
            </a:r>
            <a:r>
              <a:rPr lang="en-GB" sz="1200" dirty="0" smtClean="0"/>
              <a:t> </a:t>
            </a:r>
            <a:r>
              <a:rPr lang="en-GB" sz="1200" dirty="0" err="1" smtClean="0"/>
              <a:t>Hartigovu</a:t>
            </a:r>
            <a:r>
              <a:rPr lang="en-GB" sz="1200" dirty="0" smtClean="0"/>
              <a:t> </a:t>
            </a:r>
            <a:r>
              <a:rPr lang="en-GB" sz="1200" dirty="0" err="1" smtClean="0"/>
              <a:t>síť</a:t>
            </a:r>
            <a:r>
              <a:rPr lang="en-GB" sz="1200" dirty="0" smtClean="0"/>
              <a:t>),</a:t>
            </a:r>
            <a:endParaRPr lang="cs-CZ" sz="1200" dirty="0" smtClean="0"/>
          </a:p>
          <a:p>
            <a:r>
              <a:rPr lang="en-GB" sz="1200" dirty="0" smtClean="0"/>
              <a:t> (A) - </a:t>
            </a:r>
            <a:r>
              <a:rPr lang="en-GB" sz="1200" dirty="0" err="1" smtClean="0"/>
              <a:t>arbuskulární</a:t>
            </a:r>
            <a:r>
              <a:rPr lang="en-GB" sz="1200" dirty="0" smtClean="0"/>
              <a:t> </a:t>
            </a:r>
            <a:r>
              <a:rPr lang="en-GB" sz="1200" dirty="0" err="1" smtClean="0"/>
              <a:t>mykorhiza</a:t>
            </a:r>
            <a:r>
              <a:rPr lang="en-GB" sz="1200" dirty="0" smtClean="0"/>
              <a:t> (v </a:t>
            </a:r>
            <a:r>
              <a:rPr lang="en-GB" sz="1200" dirty="0" err="1" smtClean="0"/>
              <a:t>buňkách</a:t>
            </a:r>
            <a:r>
              <a:rPr lang="en-GB" sz="1200" dirty="0" smtClean="0"/>
              <a:t> </a:t>
            </a:r>
            <a:r>
              <a:rPr lang="en-GB" sz="1200" dirty="0" err="1" smtClean="0"/>
              <a:t>jsou</a:t>
            </a:r>
            <a:r>
              <a:rPr lang="en-GB" sz="1200" dirty="0" smtClean="0"/>
              <a:t> </a:t>
            </a:r>
            <a:r>
              <a:rPr lang="en-GB" sz="1200" dirty="0" err="1" smtClean="0"/>
              <a:t>keříčkovité</a:t>
            </a:r>
            <a:r>
              <a:rPr lang="en-GB" sz="1200" dirty="0" smtClean="0"/>
              <a:t> </a:t>
            </a:r>
            <a:r>
              <a:rPr lang="en-GB" sz="1200" dirty="0" err="1" smtClean="0"/>
              <a:t>arbuskuly</a:t>
            </a:r>
            <a:r>
              <a:rPr lang="en-GB" sz="1200" dirty="0" smtClean="0"/>
              <a:t>, </a:t>
            </a:r>
            <a:r>
              <a:rPr lang="en-GB" sz="1200" dirty="0" err="1" smtClean="0"/>
              <a:t>mezi</a:t>
            </a:r>
            <a:r>
              <a:rPr lang="en-GB" sz="1200" dirty="0" smtClean="0"/>
              <a:t> </a:t>
            </a:r>
            <a:r>
              <a:rPr lang="en-GB" sz="1200" dirty="0" err="1" smtClean="0"/>
              <a:t>buňkami</a:t>
            </a:r>
            <a:r>
              <a:rPr lang="en-GB" sz="1200" dirty="0" smtClean="0"/>
              <a:t> </a:t>
            </a:r>
            <a:r>
              <a:rPr lang="en-GB" sz="1200" dirty="0" err="1" smtClean="0"/>
              <a:t>váčkovité</a:t>
            </a:r>
            <a:r>
              <a:rPr lang="en-GB" sz="1200" dirty="0" smtClean="0"/>
              <a:t> </a:t>
            </a:r>
            <a:r>
              <a:rPr lang="en-GB" sz="1200" dirty="0" err="1" smtClean="0"/>
              <a:t>vezikuly</a:t>
            </a:r>
            <a:r>
              <a:rPr lang="en-GB" sz="1200" dirty="0" smtClean="0"/>
              <a:t>),</a:t>
            </a:r>
            <a:endParaRPr lang="cs-CZ" sz="1200" dirty="0" smtClean="0"/>
          </a:p>
          <a:p>
            <a:r>
              <a:rPr lang="en-GB" sz="1200" dirty="0" smtClean="0"/>
              <a:t>(O) - </a:t>
            </a:r>
            <a:r>
              <a:rPr lang="en-GB" sz="1200" dirty="0" err="1" smtClean="0"/>
              <a:t>orchideoidní</a:t>
            </a:r>
            <a:r>
              <a:rPr lang="en-GB" sz="1200" dirty="0" smtClean="0"/>
              <a:t> </a:t>
            </a:r>
            <a:r>
              <a:rPr lang="en-GB" sz="1200" dirty="0" err="1" smtClean="0"/>
              <a:t>mykorhiza</a:t>
            </a:r>
            <a:r>
              <a:rPr lang="en-GB" sz="1200" dirty="0" smtClean="0"/>
              <a:t> (</a:t>
            </a:r>
            <a:r>
              <a:rPr lang="en-GB" sz="1200" dirty="0" err="1" smtClean="0"/>
              <a:t>hyfy</a:t>
            </a:r>
            <a:r>
              <a:rPr lang="en-GB" sz="1200" dirty="0" smtClean="0"/>
              <a:t> </a:t>
            </a:r>
            <a:r>
              <a:rPr lang="en-GB" sz="1200" dirty="0" err="1" smtClean="0"/>
              <a:t>tvoří</a:t>
            </a:r>
            <a:r>
              <a:rPr lang="en-GB" sz="1200" dirty="0" smtClean="0"/>
              <a:t> </a:t>
            </a:r>
            <a:r>
              <a:rPr lang="en-GB" sz="1200" dirty="0" err="1" smtClean="0"/>
              <a:t>charakteristické</a:t>
            </a:r>
            <a:r>
              <a:rPr lang="en-GB" sz="1200" dirty="0" smtClean="0"/>
              <a:t> </a:t>
            </a:r>
            <a:r>
              <a:rPr lang="en-GB" sz="1200" dirty="0" err="1" smtClean="0"/>
              <a:t>smotky</a:t>
            </a:r>
            <a:r>
              <a:rPr lang="en-GB" sz="1200" dirty="0" smtClean="0"/>
              <a:t> v </a:t>
            </a:r>
            <a:r>
              <a:rPr lang="en-GB" sz="1200" dirty="0" err="1" smtClean="0"/>
              <a:t>primární</a:t>
            </a:r>
            <a:r>
              <a:rPr lang="en-GB" sz="1200" dirty="0" smtClean="0"/>
              <a:t> </a:t>
            </a:r>
            <a:r>
              <a:rPr lang="en-GB" sz="1200" dirty="0" err="1" smtClean="0"/>
              <a:t>kůře</a:t>
            </a:r>
            <a:r>
              <a:rPr lang="en-GB" sz="1200" dirty="0" smtClean="0"/>
              <a:t>, v </a:t>
            </a:r>
            <a:r>
              <a:rPr lang="en-GB" sz="1200" dirty="0" err="1" smtClean="0"/>
              <a:t>některých</a:t>
            </a:r>
            <a:r>
              <a:rPr lang="en-GB" sz="1200" dirty="0" smtClean="0"/>
              <a:t> </a:t>
            </a:r>
            <a:r>
              <a:rPr lang="en-GB" sz="1200" dirty="0" err="1" smtClean="0"/>
              <a:t>buňkách</a:t>
            </a:r>
            <a:r>
              <a:rPr lang="en-GB" sz="1200" dirty="0" smtClean="0"/>
              <a:t> </a:t>
            </a:r>
            <a:r>
              <a:rPr lang="en-GB" sz="1200" dirty="0" err="1" smtClean="0"/>
              <a:t>jsou</a:t>
            </a:r>
            <a:r>
              <a:rPr lang="en-GB" sz="1200" dirty="0" smtClean="0"/>
              <a:t> </a:t>
            </a:r>
            <a:r>
              <a:rPr lang="en-GB" sz="1200" dirty="0" err="1" smtClean="0"/>
              <a:t>již</a:t>
            </a:r>
            <a:r>
              <a:rPr lang="en-GB" sz="1200" dirty="0" smtClean="0"/>
              <a:t> </a:t>
            </a:r>
            <a:r>
              <a:rPr lang="en-GB" sz="1200" dirty="0" err="1" smtClean="0"/>
              <a:t>tyto</a:t>
            </a:r>
            <a:r>
              <a:rPr lang="en-GB" sz="1200" dirty="0" smtClean="0"/>
              <a:t> </a:t>
            </a:r>
            <a:r>
              <a:rPr lang="en-GB" sz="1200" dirty="0" err="1" smtClean="0"/>
              <a:t>smotky</a:t>
            </a:r>
            <a:r>
              <a:rPr lang="en-GB" sz="1200" dirty="0" smtClean="0"/>
              <a:t> </a:t>
            </a:r>
            <a:r>
              <a:rPr lang="en-GB" sz="1200" dirty="0" err="1" smtClean="0"/>
              <a:t>odumřelé</a:t>
            </a:r>
            <a:r>
              <a:rPr lang="en-GB" sz="1200" dirty="0" smtClean="0"/>
              <a:t> a </a:t>
            </a:r>
            <a:r>
              <a:rPr lang="en-GB" sz="1200" dirty="0" err="1" smtClean="0"/>
              <a:t>zvolna</a:t>
            </a:r>
            <a:r>
              <a:rPr lang="en-GB" sz="1200" dirty="0" smtClean="0"/>
              <a:t> se </a:t>
            </a:r>
            <a:r>
              <a:rPr lang="en-GB" sz="1200" dirty="0" err="1" smtClean="0"/>
              <a:t>ztrácejí</a:t>
            </a:r>
            <a:r>
              <a:rPr lang="en-GB" sz="1200" dirty="0" smtClean="0"/>
              <a:t>) , </a:t>
            </a:r>
            <a:endParaRPr lang="cs-CZ" sz="1200" dirty="0" smtClean="0"/>
          </a:p>
          <a:p>
            <a:r>
              <a:rPr lang="en-GB" sz="1200" dirty="0" smtClean="0"/>
              <a:t>(</a:t>
            </a:r>
            <a:r>
              <a:rPr lang="en-GB" sz="1200" dirty="0" err="1" smtClean="0"/>
              <a:t>Er</a:t>
            </a:r>
            <a:r>
              <a:rPr lang="en-GB" sz="1200" dirty="0" smtClean="0"/>
              <a:t>) - </a:t>
            </a:r>
            <a:r>
              <a:rPr lang="en-GB" sz="1200" dirty="0" err="1" smtClean="0"/>
              <a:t>erikoidní</a:t>
            </a:r>
            <a:r>
              <a:rPr lang="en-GB" sz="1200" dirty="0" smtClean="0"/>
              <a:t> </a:t>
            </a:r>
            <a:r>
              <a:rPr lang="en-GB" sz="1200" dirty="0" err="1" smtClean="0"/>
              <a:t>mykorhiza</a:t>
            </a:r>
            <a:r>
              <a:rPr lang="en-GB" sz="1200" dirty="0" smtClean="0"/>
              <a:t> (</a:t>
            </a:r>
            <a:r>
              <a:rPr lang="en-GB" sz="1200" dirty="0" err="1" smtClean="0"/>
              <a:t>hyfy</a:t>
            </a:r>
            <a:r>
              <a:rPr lang="en-GB" sz="1200" dirty="0" smtClean="0"/>
              <a:t> </a:t>
            </a:r>
            <a:r>
              <a:rPr lang="en-GB" sz="1200" dirty="0" err="1" smtClean="0"/>
              <a:t>tvoří</a:t>
            </a:r>
            <a:r>
              <a:rPr lang="en-GB" sz="1200" dirty="0" smtClean="0"/>
              <a:t> </a:t>
            </a:r>
            <a:r>
              <a:rPr lang="en-GB" sz="1200" dirty="0" err="1" smtClean="0"/>
              <a:t>také</a:t>
            </a:r>
            <a:r>
              <a:rPr lang="en-GB" sz="1200" dirty="0" smtClean="0"/>
              <a:t> </a:t>
            </a:r>
            <a:r>
              <a:rPr lang="en-GB" sz="1200" dirty="0" err="1" smtClean="0"/>
              <a:t>smotky</a:t>
            </a:r>
            <a:r>
              <a:rPr lang="en-GB" sz="1200" dirty="0" smtClean="0"/>
              <a:t>, ale </a:t>
            </a:r>
            <a:r>
              <a:rPr lang="en-GB" sz="1200" dirty="0" err="1" smtClean="0"/>
              <a:t>převážně</a:t>
            </a:r>
            <a:r>
              <a:rPr lang="en-GB" sz="1200" dirty="0" smtClean="0"/>
              <a:t> v </a:t>
            </a:r>
            <a:r>
              <a:rPr lang="en-GB" sz="1200" dirty="0" err="1" smtClean="0"/>
              <a:t>krycích</a:t>
            </a:r>
            <a:r>
              <a:rPr lang="en-GB" sz="1200" dirty="0" smtClean="0"/>
              <a:t> </a:t>
            </a:r>
            <a:r>
              <a:rPr lang="en-GB" sz="1200" dirty="0" err="1" smtClean="0"/>
              <a:t>vrstvách</a:t>
            </a:r>
            <a:r>
              <a:rPr lang="en-GB" sz="1200" dirty="0" smtClean="0"/>
              <a:t> </a:t>
            </a:r>
            <a:r>
              <a:rPr lang="en-GB" sz="1200" dirty="0" err="1" smtClean="0"/>
              <a:t>kořene</a:t>
            </a:r>
            <a:r>
              <a:rPr lang="en-GB" sz="1200" dirty="0" smtClean="0"/>
              <a:t>),</a:t>
            </a:r>
            <a:endParaRPr lang="cs-CZ" sz="1200" dirty="0" smtClean="0"/>
          </a:p>
          <a:p>
            <a:r>
              <a:rPr lang="en-GB" sz="1200" dirty="0" smtClean="0"/>
              <a:t> (M), (At), (</a:t>
            </a:r>
            <a:r>
              <a:rPr lang="en-GB" sz="1200" dirty="0" err="1" smtClean="0"/>
              <a:t>Ee</a:t>
            </a:r>
            <a:r>
              <a:rPr lang="en-GB" sz="1200" dirty="0" smtClean="0"/>
              <a:t>) - </a:t>
            </a:r>
            <a:r>
              <a:rPr lang="en-GB" sz="1200" dirty="0" err="1" smtClean="0"/>
              <a:t>přechodné</a:t>
            </a:r>
            <a:r>
              <a:rPr lang="en-GB" sz="1200" dirty="0" smtClean="0"/>
              <a:t> </a:t>
            </a:r>
            <a:r>
              <a:rPr lang="en-GB" sz="1200" dirty="0" err="1" smtClean="0"/>
              <a:t>typy</a:t>
            </a:r>
            <a:r>
              <a:rPr lang="en-GB" sz="1200" dirty="0" smtClean="0"/>
              <a:t> </a:t>
            </a:r>
            <a:r>
              <a:rPr lang="en-GB" sz="1200" dirty="0" err="1" smtClean="0"/>
              <a:t>mezi</a:t>
            </a:r>
            <a:r>
              <a:rPr lang="en-GB" sz="1200" dirty="0" smtClean="0"/>
              <a:t> endo- a </a:t>
            </a:r>
            <a:r>
              <a:rPr lang="en-GB" sz="1200" dirty="0" err="1" smtClean="0"/>
              <a:t>ektomykorhizami</a:t>
            </a:r>
            <a:r>
              <a:rPr lang="en-GB" sz="1200" dirty="0" smtClean="0"/>
              <a:t>: (M) - </a:t>
            </a:r>
            <a:r>
              <a:rPr lang="en-GB" sz="1200" dirty="0" err="1" smtClean="0"/>
              <a:t>monotropoidní</a:t>
            </a:r>
            <a:r>
              <a:rPr lang="en-GB" sz="1200" dirty="0" smtClean="0"/>
              <a:t> </a:t>
            </a:r>
            <a:r>
              <a:rPr lang="en-GB" sz="1200" dirty="0" err="1" smtClean="0"/>
              <a:t>mykorhiza</a:t>
            </a:r>
            <a:r>
              <a:rPr lang="en-GB" sz="1200" dirty="0" smtClean="0"/>
              <a:t>, (At) - </a:t>
            </a:r>
            <a:r>
              <a:rPr lang="en-GB" sz="1200" dirty="0" err="1" smtClean="0"/>
              <a:t>arbutoidní</a:t>
            </a:r>
            <a:r>
              <a:rPr lang="en-GB" sz="1200" dirty="0" smtClean="0"/>
              <a:t> </a:t>
            </a:r>
            <a:r>
              <a:rPr lang="en-GB" sz="1200" dirty="0" err="1" smtClean="0"/>
              <a:t>mykorhiza</a:t>
            </a:r>
            <a:r>
              <a:rPr lang="en-GB" sz="1200" dirty="0" smtClean="0"/>
              <a:t>, (</a:t>
            </a:r>
            <a:r>
              <a:rPr lang="en-GB" sz="1200" dirty="0" err="1" smtClean="0"/>
              <a:t>Ee</a:t>
            </a:r>
            <a:r>
              <a:rPr lang="en-GB" sz="1200" dirty="0" smtClean="0"/>
              <a:t>) - </a:t>
            </a:r>
            <a:r>
              <a:rPr lang="en-GB" sz="1200" dirty="0" err="1" smtClean="0"/>
              <a:t>ektendomykorhiza</a:t>
            </a:r>
            <a:r>
              <a:rPr lang="en-GB" sz="1200" dirty="0" smtClean="0"/>
              <a:t>. </a:t>
            </a:r>
            <a:r>
              <a:rPr lang="en-GB" sz="1200" dirty="0" err="1" smtClean="0"/>
              <a:t>Všimněte</a:t>
            </a:r>
            <a:r>
              <a:rPr lang="en-GB" sz="1200" dirty="0" smtClean="0"/>
              <a:t> </a:t>
            </a:r>
            <a:r>
              <a:rPr lang="en-GB" sz="1200" dirty="0" err="1" smtClean="0"/>
              <a:t>si</a:t>
            </a:r>
            <a:r>
              <a:rPr lang="en-GB" sz="1200" dirty="0" smtClean="0"/>
              <a:t> </a:t>
            </a:r>
            <a:r>
              <a:rPr lang="en-GB" sz="1200" dirty="0" err="1" smtClean="0"/>
              <a:t>chybějících</a:t>
            </a:r>
            <a:r>
              <a:rPr lang="en-GB" sz="1200" dirty="0" smtClean="0"/>
              <a:t> </a:t>
            </a:r>
            <a:r>
              <a:rPr lang="en-GB" sz="1200" dirty="0" err="1" smtClean="0"/>
              <a:t>kořenových</a:t>
            </a:r>
            <a:r>
              <a:rPr lang="en-GB" sz="1200" dirty="0" smtClean="0"/>
              <a:t> </a:t>
            </a:r>
            <a:r>
              <a:rPr lang="en-GB" sz="1200" dirty="0" err="1" smtClean="0"/>
              <a:t>vlásků</a:t>
            </a:r>
            <a:r>
              <a:rPr lang="en-GB" sz="1200" dirty="0" smtClean="0"/>
              <a:t> u </a:t>
            </a:r>
            <a:r>
              <a:rPr lang="en-GB" sz="1200" dirty="0" err="1" smtClean="0"/>
              <a:t>ektomykorhizy</a:t>
            </a:r>
            <a:r>
              <a:rPr lang="en-GB" sz="1200" dirty="0" smtClean="0"/>
              <a:t>, </a:t>
            </a:r>
            <a:r>
              <a:rPr lang="en-GB" sz="1200" dirty="0" err="1" smtClean="0"/>
              <a:t>erikoidní</a:t>
            </a:r>
            <a:r>
              <a:rPr lang="en-GB" sz="1200" dirty="0" smtClean="0"/>
              <a:t> a </a:t>
            </a:r>
            <a:r>
              <a:rPr lang="en-GB" sz="1200" dirty="0" err="1" smtClean="0"/>
              <a:t>všech</a:t>
            </a:r>
            <a:r>
              <a:rPr lang="en-GB" sz="1200" dirty="0" smtClean="0"/>
              <a:t> </a:t>
            </a:r>
            <a:r>
              <a:rPr lang="en-GB" sz="1200" dirty="0" err="1" smtClean="0"/>
              <a:t>přechodných</a:t>
            </a:r>
            <a:r>
              <a:rPr lang="en-GB" sz="1200" dirty="0" smtClean="0"/>
              <a:t> (</a:t>
            </a:r>
            <a:r>
              <a:rPr lang="en-GB" sz="1200" dirty="0" err="1" smtClean="0"/>
              <a:t>Ee</a:t>
            </a:r>
            <a:r>
              <a:rPr lang="en-GB" sz="1200" dirty="0" smtClean="0"/>
              <a:t>, At, M) </a:t>
            </a:r>
            <a:r>
              <a:rPr lang="en-GB" sz="1200" dirty="0" err="1" smtClean="0"/>
              <a:t>mykorhiz</a:t>
            </a:r>
            <a:r>
              <a:rPr lang="en-GB" sz="1200" dirty="0" smtClean="0"/>
              <a:t>.</a:t>
            </a:r>
            <a:endParaRPr lang="en-GB" sz="1200" dirty="0"/>
          </a:p>
        </p:txBody>
      </p:sp>
      <p:pic>
        <p:nvPicPr>
          <p:cNvPr id="266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988840"/>
            <a:ext cx="3902075" cy="409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6890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584" y="692696"/>
            <a:ext cx="7216808" cy="5359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2267744" y="6316881"/>
            <a:ext cx="5974416" cy="307777"/>
          </a:xfrm>
          <a:prstGeom prst="rect">
            <a:avLst/>
          </a:prstGeom>
        </p:spPr>
        <p:txBody>
          <a:bodyPr wrap="square">
            <a:spAutoFit/>
          </a:bodyPr>
          <a:lstStyle/>
          <a:p>
            <a:r>
              <a:rPr lang="en-GB" sz="1400" dirty="0" err="1" smtClean="0"/>
              <a:t>Kořenové</a:t>
            </a:r>
            <a:r>
              <a:rPr lang="en-GB" sz="1400" dirty="0" smtClean="0"/>
              <a:t> </a:t>
            </a:r>
            <a:r>
              <a:rPr lang="en-GB" sz="1400" dirty="0" err="1" smtClean="0"/>
              <a:t>špičky</a:t>
            </a:r>
            <a:r>
              <a:rPr lang="en-GB" sz="1400" dirty="0" smtClean="0"/>
              <a:t> </a:t>
            </a:r>
            <a:r>
              <a:rPr lang="en-GB" sz="1400" dirty="0" err="1" smtClean="0"/>
              <a:t>muchomůrky</a:t>
            </a:r>
            <a:r>
              <a:rPr lang="en-GB" sz="1400" dirty="0" smtClean="0"/>
              <a:t> (Amanita) v </a:t>
            </a:r>
            <a:r>
              <a:rPr lang="en-GB" sz="1400" dirty="0" err="1" smtClean="0"/>
              <a:t>mykorhizním</a:t>
            </a:r>
            <a:r>
              <a:rPr lang="en-GB" sz="1400" dirty="0" smtClean="0"/>
              <a:t> </a:t>
            </a:r>
            <a:r>
              <a:rPr lang="en-GB" sz="1400" dirty="0" err="1" smtClean="0"/>
              <a:t>svazku</a:t>
            </a:r>
            <a:r>
              <a:rPr lang="en-GB" sz="1400" dirty="0" smtClean="0"/>
              <a:t>.</a:t>
            </a:r>
            <a:endParaRPr lang="en-GB" sz="1400" dirty="0"/>
          </a:p>
        </p:txBody>
      </p:sp>
    </p:spTree>
    <p:extLst>
      <p:ext uri="{BB962C8B-B14F-4D97-AF65-F5344CB8AC3E}">
        <p14:creationId xmlns:p14="http://schemas.microsoft.com/office/powerpoint/2010/main" val="4066323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188640"/>
            <a:ext cx="8604448" cy="5262979"/>
          </a:xfrm>
          <a:prstGeom prst="rect">
            <a:avLst/>
          </a:prstGeom>
        </p:spPr>
        <p:txBody>
          <a:bodyPr wrap="square">
            <a:spAutoFit/>
          </a:bodyPr>
          <a:lstStyle/>
          <a:p>
            <a:r>
              <a:rPr lang="en-GB" sz="1600" dirty="0" err="1" smtClean="0"/>
              <a:t>Ektomykorhiza</a:t>
            </a:r>
            <a:endParaRPr lang="en-GB" sz="1600" dirty="0"/>
          </a:p>
          <a:p>
            <a:pPr marL="285750" indent="-285750">
              <a:buFont typeface="Arial" panose="020B0604020202020204" pitchFamily="34" charset="0"/>
              <a:buChar char="•"/>
            </a:pPr>
            <a:r>
              <a:rPr lang="en-GB" sz="1600" dirty="0" smtClean="0"/>
              <a:t> </a:t>
            </a:r>
            <a:r>
              <a:rPr lang="en-GB" sz="1600" dirty="0" err="1"/>
              <a:t>nachází</a:t>
            </a:r>
            <a:r>
              <a:rPr lang="en-GB" sz="1600" dirty="0"/>
              <a:t> se u </a:t>
            </a:r>
            <a:r>
              <a:rPr lang="en-GB" sz="1600" dirty="0" err="1"/>
              <a:t>nahosemenných</a:t>
            </a:r>
            <a:r>
              <a:rPr lang="en-GB" sz="1600" dirty="0"/>
              <a:t> </a:t>
            </a:r>
            <a:r>
              <a:rPr lang="en-GB" sz="1600" dirty="0" err="1"/>
              <a:t>i</a:t>
            </a:r>
            <a:r>
              <a:rPr lang="en-GB" sz="1600" dirty="0"/>
              <a:t> </a:t>
            </a:r>
            <a:r>
              <a:rPr lang="en-GB" sz="1600" dirty="0" err="1"/>
              <a:t>krytosemenných</a:t>
            </a:r>
            <a:r>
              <a:rPr lang="en-GB" sz="1600" dirty="0"/>
              <a:t> (</a:t>
            </a:r>
            <a:r>
              <a:rPr lang="en-GB" sz="1600" dirty="0" err="1"/>
              <a:t>kvetoucích</a:t>
            </a:r>
            <a:r>
              <a:rPr lang="en-GB" sz="1600" dirty="0"/>
              <a:t>) </a:t>
            </a:r>
            <a:r>
              <a:rPr lang="en-GB" sz="1600" dirty="0" err="1"/>
              <a:t>rostlin</a:t>
            </a:r>
            <a:endParaRPr lang="en-GB" sz="1600" dirty="0"/>
          </a:p>
          <a:p>
            <a:pPr marL="285750" indent="-285750">
              <a:buFont typeface="Arial" panose="020B0604020202020204" pitchFamily="34" charset="0"/>
              <a:buChar char="•"/>
            </a:pPr>
            <a:r>
              <a:rPr lang="en-GB" sz="1600" dirty="0" smtClean="0"/>
              <a:t> </a:t>
            </a:r>
            <a:r>
              <a:rPr lang="en-GB" sz="1600" dirty="0" err="1"/>
              <a:t>většina</a:t>
            </a:r>
            <a:r>
              <a:rPr lang="en-GB" sz="1600" dirty="0"/>
              <a:t> </a:t>
            </a:r>
            <a:r>
              <a:rPr lang="en-GB" sz="1600" dirty="0" err="1"/>
              <a:t>stromů</a:t>
            </a:r>
            <a:r>
              <a:rPr lang="en-GB" sz="1600" dirty="0"/>
              <a:t> </a:t>
            </a:r>
            <a:r>
              <a:rPr lang="en-GB" sz="1600" dirty="0" err="1"/>
              <a:t>mírného</a:t>
            </a:r>
            <a:r>
              <a:rPr lang="en-GB" sz="1600" dirty="0"/>
              <a:t> </a:t>
            </a:r>
            <a:r>
              <a:rPr lang="en-GB" sz="1600" dirty="0" err="1"/>
              <a:t>pásma</a:t>
            </a:r>
            <a:r>
              <a:rPr lang="en-GB" sz="1600" dirty="0"/>
              <a:t> </a:t>
            </a:r>
            <a:r>
              <a:rPr lang="en-GB" sz="1600" dirty="0" err="1"/>
              <a:t>má</a:t>
            </a:r>
            <a:r>
              <a:rPr lang="en-GB" sz="1600" dirty="0"/>
              <a:t> </a:t>
            </a:r>
            <a:r>
              <a:rPr lang="en-GB" sz="1600" dirty="0" err="1"/>
              <a:t>ektomykorrhizu</a:t>
            </a:r>
            <a:endParaRPr lang="en-GB" sz="1600" dirty="0"/>
          </a:p>
          <a:p>
            <a:pPr marL="285750" indent="-285750">
              <a:buFont typeface="Arial" panose="020B0604020202020204" pitchFamily="34" charset="0"/>
              <a:buChar char="•"/>
            </a:pPr>
            <a:r>
              <a:rPr lang="pt-BR" sz="1600" dirty="0" smtClean="0"/>
              <a:t> </a:t>
            </a:r>
            <a:r>
              <a:rPr lang="pt-BR" sz="1600" dirty="0"/>
              <a:t>ascomycetes a basidiomycetes – acidofilní pH 4-6 (3)</a:t>
            </a:r>
          </a:p>
          <a:p>
            <a:pPr marL="285750" indent="-285750">
              <a:buFont typeface="Arial" panose="020B0604020202020204" pitchFamily="34" charset="0"/>
              <a:buChar char="•"/>
            </a:pPr>
            <a:r>
              <a:rPr lang="en-GB" sz="1600" dirty="0" smtClean="0"/>
              <a:t> </a:t>
            </a:r>
            <a:r>
              <a:rPr lang="en-GB" sz="1600" dirty="0" err="1"/>
              <a:t>houby</a:t>
            </a:r>
            <a:r>
              <a:rPr lang="en-GB" sz="1600" dirty="0"/>
              <a:t> </a:t>
            </a:r>
            <a:r>
              <a:rPr lang="en-GB" sz="1600" dirty="0" err="1"/>
              <a:t>někdy</a:t>
            </a:r>
            <a:r>
              <a:rPr lang="en-GB" sz="1600" dirty="0"/>
              <a:t> </a:t>
            </a:r>
            <a:r>
              <a:rPr lang="en-GB" sz="1600" dirty="0" err="1"/>
              <a:t>vyžadují</a:t>
            </a:r>
            <a:r>
              <a:rPr lang="en-GB" sz="1600" dirty="0"/>
              <a:t> </a:t>
            </a:r>
            <a:r>
              <a:rPr lang="en-GB" sz="1600" dirty="0" err="1"/>
              <a:t>vitamíny</a:t>
            </a:r>
            <a:endParaRPr lang="en-GB" sz="1600" dirty="0"/>
          </a:p>
          <a:p>
            <a:pPr marL="285750" indent="-285750">
              <a:buFont typeface="Arial" panose="020B0604020202020204" pitchFamily="34" charset="0"/>
              <a:buChar char="•"/>
            </a:pPr>
            <a:r>
              <a:rPr lang="en-GB" sz="1600" dirty="0" smtClean="0"/>
              <a:t> </a:t>
            </a:r>
            <a:r>
              <a:rPr lang="en-GB" sz="1600" dirty="0" err="1"/>
              <a:t>naopak</a:t>
            </a:r>
            <a:r>
              <a:rPr lang="en-GB" sz="1600" dirty="0"/>
              <a:t> </a:t>
            </a:r>
            <a:r>
              <a:rPr lang="en-GB" sz="1600" dirty="0" err="1"/>
              <a:t>uvolňují</a:t>
            </a:r>
            <a:r>
              <a:rPr lang="en-GB" sz="1600" dirty="0"/>
              <a:t> </a:t>
            </a:r>
            <a:r>
              <a:rPr lang="en-GB" sz="1600" dirty="0" err="1"/>
              <a:t>auxiny</a:t>
            </a:r>
            <a:r>
              <a:rPr lang="en-GB" sz="1600" dirty="0"/>
              <a:t>, </a:t>
            </a:r>
            <a:r>
              <a:rPr lang="en-GB" sz="1600" dirty="0" err="1"/>
              <a:t>gibereliny</a:t>
            </a:r>
            <a:r>
              <a:rPr lang="en-GB" sz="1600" dirty="0"/>
              <a:t>, </a:t>
            </a:r>
            <a:r>
              <a:rPr lang="en-GB" sz="1600" dirty="0" err="1"/>
              <a:t>cytokininy</a:t>
            </a:r>
            <a:r>
              <a:rPr lang="en-GB" sz="1600" dirty="0"/>
              <a:t>, </a:t>
            </a:r>
            <a:r>
              <a:rPr lang="en-GB" sz="1600" dirty="0" err="1"/>
              <a:t>vitamíny</a:t>
            </a:r>
            <a:r>
              <a:rPr lang="en-GB" sz="1600" dirty="0"/>
              <a:t>, </a:t>
            </a:r>
            <a:r>
              <a:rPr lang="en-GB" sz="1600" dirty="0" err="1" smtClean="0"/>
              <a:t>antibiotika</a:t>
            </a:r>
            <a:r>
              <a:rPr lang="en-GB" sz="1600" dirty="0" smtClean="0"/>
              <a:t>,</a:t>
            </a:r>
            <a:r>
              <a:rPr lang="cs-CZ" sz="1600" dirty="0" smtClean="0"/>
              <a:t> </a:t>
            </a:r>
            <a:r>
              <a:rPr lang="en-GB" sz="1600" dirty="0" err="1" smtClean="0"/>
              <a:t>mastné</a:t>
            </a:r>
            <a:r>
              <a:rPr lang="en-GB" sz="1600" dirty="0" smtClean="0"/>
              <a:t> </a:t>
            </a:r>
            <a:r>
              <a:rPr lang="en-GB" sz="1600" dirty="0" err="1"/>
              <a:t>kyseliny</a:t>
            </a:r>
            <a:endParaRPr lang="en-GB" sz="1600" dirty="0"/>
          </a:p>
          <a:p>
            <a:pPr marL="285750" indent="-285750">
              <a:buFont typeface="Arial" panose="020B0604020202020204" pitchFamily="34" charset="0"/>
              <a:buChar char="•"/>
            </a:pPr>
            <a:r>
              <a:rPr lang="pl-PL" sz="1600" dirty="0" smtClean="0"/>
              <a:t> </a:t>
            </a:r>
            <a:r>
              <a:rPr lang="pl-PL" sz="1600" dirty="0"/>
              <a:t>někdy i enzymy – celulázy – ty ale v symbióze </a:t>
            </a:r>
            <a:r>
              <a:rPr lang="pl-PL" sz="1600" dirty="0" smtClean="0"/>
              <a:t>potlačeny</a:t>
            </a:r>
            <a:endParaRPr lang="pl-PL" sz="1600" dirty="0"/>
          </a:p>
          <a:p>
            <a:pPr marL="285750" indent="-285750">
              <a:buFont typeface="Arial" panose="020B0604020202020204" pitchFamily="34" charset="0"/>
              <a:buChar char="•"/>
            </a:pPr>
            <a:endParaRPr lang="pl-PL" sz="1600" dirty="0"/>
          </a:p>
          <a:p>
            <a:r>
              <a:rPr lang="en-GB" sz="1600" dirty="0" err="1"/>
              <a:t>Přínos</a:t>
            </a:r>
            <a:r>
              <a:rPr lang="en-GB" sz="1600" dirty="0"/>
              <a:t> pro </a:t>
            </a:r>
            <a:r>
              <a:rPr lang="en-GB" sz="1600" dirty="0" err="1"/>
              <a:t>rostlinu</a:t>
            </a:r>
            <a:endParaRPr lang="en-GB" sz="1600" dirty="0"/>
          </a:p>
          <a:p>
            <a:pPr marL="285750" indent="-285750">
              <a:buFont typeface="Arial" panose="020B0604020202020204" pitchFamily="34" charset="0"/>
              <a:buChar char="•"/>
            </a:pPr>
            <a:r>
              <a:rPr lang="en-GB" sz="1600" dirty="0" smtClean="0"/>
              <a:t> </a:t>
            </a:r>
            <a:r>
              <a:rPr lang="en-GB" sz="1600" dirty="0" err="1"/>
              <a:t>prodloužený</a:t>
            </a:r>
            <a:r>
              <a:rPr lang="en-GB" sz="1600" dirty="0"/>
              <a:t> </a:t>
            </a:r>
            <a:r>
              <a:rPr lang="en-GB" sz="1600" dirty="0" err="1"/>
              <a:t>růst</a:t>
            </a:r>
            <a:r>
              <a:rPr lang="en-GB" sz="1600" dirty="0"/>
              <a:t> a </a:t>
            </a:r>
            <a:r>
              <a:rPr lang="en-GB" sz="1600" dirty="0" err="1"/>
              <a:t>životnost</a:t>
            </a:r>
            <a:r>
              <a:rPr lang="en-GB" sz="1600" dirty="0"/>
              <a:t> </a:t>
            </a:r>
            <a:r>
              <a:rPr lang="en-GB" sz="1600" dirty="0" err="1"/>
              <a:t>kořenů</a:t>
            </a:r>
            <a:endParaRPr lang="en-GB" sz="1600" dirty="0"/>
          </a:p>
          <a:p>
            <a:pPr marL="285750" indent="-285750">
              <a:buFont typeface="Arial" panose="020B0604020202020204" pitchFamily="34" charset="0"/>
              <a:buChar char="•"/>
            </a:pPr>
            <a:r>
              <a:rPr lang="en-GB" sz="1600" dirty="0" smtClean="0"/>
              <a:t> </a:t>
            </a:r>
            <a:r>
              <a:rPr lang="en-GB" sz="1600" dirty="0" err="1"/>
              <a:t>lepší</a:t>
            </a:r>
            <a:r>
              <a:rPr lang="en-GB" sz="1600" dirty="0"/>
              <a:t> </a:t>
            </a:r>
            <a:r>
              <a:rPr lang="en-GB" sz="1600" dirty="0" err="1"/>
              <a:t>příjem</a:t>
            </a:r>
            <a:r>
              <a:rPr lang="en-GB" sz="1600" dirty="0"/>
              <a:t> </a:t>
            </a:r>
            <a:r>
              <a:rPr lang="en-GB" sz="1600" dirty="0" err="1"/>
              <a:t>živin</a:t>
            </a:r>
            <a:r>
              <a:rPr lang="en-GB" sz="1600" dirty="0"/>
              <a:t> z </a:t>
            </a:r>
            <a:r>
              <a:rPr lang="en-GB" sz="1600" dirty="0" err="1" smtClean="0"/>
              <a:t>půdy</a:t>
            </a:r>
            <a:r>
              <a:rPr lang="cs-CZ" sz="1600" dirty="0" smtClean="0"/>
              <a:t> – větší plocha kořenů</a:t>
            </a:r>
            <a:endParaRPr lang="en-GB" sz="1600" dirty="0"/>
          </a:p>
          <a:p>
            <a:pPr marL="285750" indent="-285750">
              <a:buFont typeface="Arial" panose="020B0604020202020204" pitchFamily="34" charset="0"/>
              <a:buChar char="•"/>
            </a:pPr>
            <a:r>
              <a:rPr lang="en-GB" sz="1600" dirty="0" smtClean="0"/>
              <a:t> </a:t>
            </a:r>
            <a:r>
              <a:rPr lang="en-GB" sz="1600" dirty="0" err="1"/>
              <a:t>rezistence</a:t>
            </a:r>
            <a:r>
              <a:rPr lang="en-GB" sz="1600" dirty="0"/>
              <a:t> k </a:t>
            </a:r>
            <a:r>
              <a:rPr lang="en-GB" sz="1600" dirty="0" err="1"/>
              <a:t>patogenům</a:t>
            </a:r>
            <a:r>
              <a:rPr lang="en-GB" sz="1600" dirty="0"/>
              <a:t> (</a:t>
            </a:r>
            <a:r>
              <a:rPr lang="en-GB" sz="1600" dirty="0" err="1"/>
              <a:t>fyzická</a:t>
            </a:r>
            <a:r>
              <a:rPr lang="en-GB" sz="1600" dirty="0"/>
              <a:t> </a:t>
            </a:r>
            <a:r>
              <a:rPr lang="en-GB" sz="1600" dirty="0" err="1"/>
              <a:t>bariéra</a:t>
            </a:r>
            <a:r>
              <a:rPr lang="en-GB" sz="1600" dirty="0"/>
              <a:t> + </a:t>
            </a:r>
            <a:r>
              <a:rPr lang="en-GB" sz="1600" dirty="0" err="1"/>
              <a:t>antibiotika</a:t>
            </a:r>
            <a:r>
              <a:rPr lang="en-GB" sz="1600" dirty="0"/>
              <a:t>)</a:t>
            </a:r>
          </a:p>
          <a:p>
            <a:pPr marL="285750" indent="-285750">
              <a:buFont typeface="Arial" panose="020B0604020202020204" pitchFamily="34" charset="0"/>
              <a:buChar char="•"/>
            </a:pPr>
            <a:r>
              <a:rPr lang="en-GB" sz="1600" dirty="0" smtClean="0"/>
              <a:t> </a:t>
            </a:r>
            <a:r>
              <a:rPr lang="en-GB" sz="1600" dirty="0" err="1"/>
              <a:t>zvýšená</a:t>
            </a:r>
            <a:r>
              <a:rPr lang="en-GB" sz="1600" dirty="0"/>
              <a:t> tolerance k </a:t>
            </a:r>
            <a:r>
              <a:rPr lang="en-GB" sz="1600" dirty="0" err="1"/>
              <a:t>teplotě</a:t>
            </a:r>
            <a:r>
              <a:rPr lang="en-GB" sz="1600" dirty="0"/>
              <a:t>, </a:t>
            </a:r>
            <a:r>
              <a:rPr lang="en-GB" sz="1600" dirty="0" err="1"/>
              <a:t>suchu</a:t>
            </a:r>
            <a:r>
              <a:rPr lang="en-GB" sz="1600" dirty="0"/>
              <a:t>, </a:t>
            </a:r>
            <a:r>
              <a:rPr lang="en-GB" sz="1600" dirty="0" smtClean="0"/>
              <a:t>pH</a:t>
            </a:r>
            <a:endParaRPr lang="cs-CZ" sz="1600" dirty="0" smtClean="0"/>
          </a:p>
          <a:p>
            <a:pPr marL="285750" indent="-285750">
              <a:buFont typeface="Arial" panose="020B0604020202020204" pitchFamily="34" charset="0"/>
              <a:buChar char="•"/>
            </a:pPr>
            <a:endParaRPr lang="en-GB" sz="1600" dirty="0"/>
          </a:p>
          <a:p>
            <a:r>
              <a:rPr lang="en-GB" sz="1600" dirty="0" err="1"/>
              <a:t>Houba</a:t>
            </a:r>
            <a:r>
              <a:rPr lang="en-GB" sz="1600" dirty="0"/>
              <a:t> – </a:t>
            </a:r>
            <a:r>
              <a:rPr lang="en-GB" sz="1600" dirty="0" err="1"/>
              <a:t>fotosyntetáty</a:t>
            </a:r>
            <a:r>
              <a:rPr lang="en-GB" sz="1600" dirty="0"/>
              <a:t> (</a:t>
            </a:r>
            <a:r>
              <a:rPr lang="en-GB" sz="1600" dirty="0" err="1"/>
              <a:t>unikne</a:t>
            </a:r>
            <a:r>
              <a:rPr lang="en-GB" sz="1600" dirty="0"/>
              <a:t> </a:t>
            </a:r>
            <a:r>
              <a:rPr lang="en-GB" sz="1600" dirty="0" err="1"/>
              <a:t>kompetici</a:t>
            </a:r>
            <a:r>
              <a:rPr lang="en-GB" sz="1600" dirty="0"/>
              <a:t> o </a:t>
            </a:r>
            <a:r>
              <a:rPr lang="en-GB" sz="1600" dirty="0" err="1" smtClean="0"/>
              <a:t>živiny</a:t>
            </a:r>
            <a:r>
              <a:rPr lang="en-GB" sz="1600" dirty="0"/>
              <a:t>)</a:t>
            </a:r>
          </a:p>
          <a:p>
            <a:pPr marL="285750" indent="-285750">
              <a:buFont typeface="Arial" panose="020B0604020202020204" pitchFamily="34" charset="0"/>
              <a:buChar char="•"/>
            </a:pPr>
            <a:r>
              <a:rPr lang="pl-PL" sz="1600" dirty="0" smtClean="0"/>
              <a:t>bez </a:t>
            </a:r>
            <a:r>
              <a:rPr lang="pl-PL" sz="1600" dirty="0"/>
              <a:t>rostliny často netvoří plodnice (i když roste)</a:t>
            </a:r>
          </a:p>
          <a:p>
            <a:pPr marL="285750" indent="-285750">
              <a:buFont typeface="Arial" panose="020B0604020202020204" pitchFamily="34" charset="0"/>
              <a:buChar char="•"/>
            </a:pPr>
            <a:r>
              <a:rPr lang="en-GB" sz="1600" dirty="0" smtClean="0"/>
              <a:t> </a:t>
            </a:r>
            <a:r>
              <a:rPr lang="en-GB" sz="1600" dirty="0" err="1"/>
              <a:t>dichotomické</a:t>
            </a:r>
            <a:r>
              <a:rPr lang="en-GB" sz="1600" dirty="0"/>
              <a:t> </a:t>
            </a:r>
            <a:r>
              <a:rPr lang="en-GB" sz="1600" dirty="0" err="1"/>
              <a:t>větvení</a:t>
            </a:r>
            <a:r>
              <a:rPr lang="en-GB" sz="1600" dirty="0"/>
              <a:t> a </a:t>
            </a:r>
            <a:r>
              <a:rPr lang="en-GB" sz="1600" dirty="0" err="1"/>
              <a:t>prodloužený</a:t>
            </a:r>
            <a:r>
              <a:rPr lang="en-GB" sz="1600" dirty="0"/>
              <a:t> </a:t>
            </a:r>
            <a:r>
              <a:rPr lang="en-GB" sz="1600" dirty="0" err="1"/>
              <a:t>růst</a:t>
            </a:r>
            <a:r>
              <a:rPr lang="en-GB" sz="1600" dirty="0"/>
              <a:t> </a:t>
            </a:r>
            <a:r>
              <a:rPr lang="en-GB" sz="1600" dirty="0" err="1"/>
              <a:t>kořínků</a:t>
            </a:r>
            <a:endParaRPr lang="en-GB" sz="1600" dirty="0"/>
          </a:p>
          <a:p>
            <a:pPr marL="285750" indent="-285750">
              <a:buFont typeface="Arial" panose="020B0604020202020204" pitchFamily="34" charset="0"/>
              <a:buChar char="•"/>
            </a:pPr>
            <a:r>
              <a:rPr lang="en-GB" sz="1600" dirty="0" smtClean="0"/>
              <a:t> </a:t>
            </a:r>
            <a:r>
              <a:rPr lang="en-GB" sz="1600" dirty="0" err="1"/>
              <a:t>tvorba</a:t>
            </a:r>
            <a:r>
              <a:rPr lang="en-GB" sz="1600" dirty="0"/>
              <a:t> </a:t>
            </a:r>
            <a:r>
              <a:rPr lang="en-GB" sz="1600" dirty="0" err="1"/>
              <a:t>vlasových</a:t>
            </a:r>
            <a:r>
              <a:rPr lang="en-GB" sz="1600" dirty="0"/>
              <a:t> </a:t>
            </a:r>
            <a:r>
              <a:rPr lang="en-GB" sz="1600" dirty="0" err="1"/>
              <a:t>kořínků</a:t>
            </a:r>
            <a:r>
              <a:rPr lang="en-GB" sz="1600" dirty="0"/>
              <a:t> </a:t>
            </a:r>
            <a:r>
              <a:rPr lang="en-GB" sz="1600" dirty="0" err="1"/>
              <a:t>potlačena</a:t>
            </a:r>
            <a:r>
              <a:rPr lang="en-GB" sz="1600" dirty="0"/>
              <a:t> - </a:t>
            </a:r>
            <a:r>
              <a:rPr lang="en-GB" sz="1600" dirty="0" err="1"/>
              <a:t>nahrazeny</a:t>
            </a:r>
            <a:r>
              <a:rPr lang="en-GB" sz="1600" dirty="0"/>
              <a:t> </a:t>
            </a:r>
            <a:r>
              <a:rPr lang="en-GB" sz="1600" dirty="0" err="1"/>
              <a:t>hyfami</a:t>
            </a:r>
            <a:endParaRPr lang="en-GB" sz="1600" dirty="0"/>
          </a:p>
          <a:p>
            <a:pPr marL="285750" indent="-285750">
              <a:buFont typeface="Arial" panose="020B0604020202020204" pitchFamily="34" charset="0"/>
              <a:buChar char="•"/>
            </a:pPr>
            <a:r>
              <a:rPr lang="en-GB" sz="1600" dirty="0" smtClean="0"/>
              <a:t> </a:t>
            </a:r>
            <a:r>
              <a:rPr lang="en-GB" sz="1600" dirty="0" err="1"/>
              <a:t>zvýšený</a:t>
            </a:r>
            <a:r>
              <a:rPr lang="en-GB" sz="1600" dirty="0"/>
              <a:t> </a:t>
            </a:r>
            <a:r>
              <a:rPr lang="en-GB" sz="1600" dirty="0" err="1"/>
              <a:t>příjem</a:t>
            </a:r>
            <a:r>
              <a:rPr lang="en-GB" sz="1600" dirty="0"/>
              <a:t> P a K (</a:t>
            </a:r>
            <a:r>
              <a:rPr lang="en-GB" sz="1600" dirty="0" err="1"/>
              <a:t>primární</a:t>
            </a:r>
            <a:r>
              <a:rPr lang="en-GB" sz="1600" dirty="0"/>
              <a:t> </a:t>
            </a:r>
            <a:r>
              <a:rPr lang="en-GB" sz="1600" dirty="0" err="1"/>
              <a:t>hromadění</a:t>
            </a:r>
            <a:r>
              <a:rPr lang="en-GB" sz="1600" dirty="0"/>
              <a:t> v </a:t>
            </a:r>
            <a:r>
              <a:rPr lang="en-GB" sz="1600" dirty="0" err="1"/>
              <a:t>mycéliu</a:t>
            </a:r>
            <a:r>
              <a:rPr lang="en-GB" sz="1600" dirty="0"/>
              <a:t>)</a:t>
            </a:r>
          </a:p>
          <a:p>
            <a:pPr marL="285750" indent="-285750">
              <a:buFont typeface="Arial" panose="020B0604020202020204" pitchFamily="34" charset="0"/>
              <a:buChar char="•"/>
            </a:pPr>
            <a:r>
              <a:rPr lang="en-GB" sz="1600" dirty="0" smtClean="0"/>
              <a:t> </a:t>
            </a:r>
            <a:r>
              <a:rPr lang="en-GB" sz="1600" dirty="0" err="1"/>
              <a:t>někdy</a:t>
            </a:r>
            <a:r>
              <a:rPr lang="en-GB" sz="1600" dirty="0"/>
              <a:t> </a:t>
            </a:r>
            <a:r>
              <a:rPr lang="en-GB" sz="1600" dirty="0" err="1"/>
              <a:t>kořeny</a:t>
            </a:r>
            <a:r>
              <a:rPr lang="en-GB" sz="1600" dirty="0"/>
              <a:t> </a:t>
            </a:r>
            <a:r>
              <a:rPr lang="en-GB" sz="1600" dirty="0" err="1"/>
              <a:t>uvolňují</a:t>
            </a:r>
            <a:r>
              <a:rPr lang="en-GB" sz="1600" dirty="0"/>
              <a:t> </a:t>
            </a:r>
            <a:r>
              <a:rPr lang="en-GB" sz="1600" dirty="0" err="1"/>
              <a:t>těkavé</a:t>
            </a:r>
            <a:r>
              <a:rPr lang="en-GB" sz="1600" dirty="0"/>
              <a:t> org. </a:t>
            </a:r>
            <a:r>
              <a:rPr lang="en-GB" sz="1600" dirty="0" err="1"/>
              <a:t>kyseliny</a:t>
            </a:r>
            <a:r>
              <a:rPr lang="en-GB" sz="1600" dirty="0"/>
              <a:t> s </a:t>
            </a:r>
            <a:r>
              <a:rPr lang="en-GB" sz="1600" dirty="0" err="1"/>
              <a:t>fungistatickým</a:t>
            </a:r>
            <a:r>
              <a:rPr lang="en-GB" sz="1600" dirty="0"/>
              <a:t> </a:t>
            </a:r>
            <a:r>
              <a:rPr lang="en-GB" sz="1600" dirty="0" err="1"/>
              <a:t>účinkem</a:t>
            </a:r>
            <a:endParaRPr lang="en-GB" sz="1600" dirty="0"/>
          </a:p>
          <a:p>
            <a:pPr marL="285750" indent="-285750">
              <a:buFont typeface="Arial" panose="020B0604020202020204" pitchFamily="34" charset="0"/>
              <a:buChar char="•"/>
            </a:pPr>
            <a:r>
              <a:rPr lang="en-GB" sz="1600" dirty="0" smtClean="0"/>
              <a:t> </a:t>
            </a:r>
            <a:r>
              <a:rPr lang="en-GB" sz="1600" dirty="0" err="1"/>
              <a:t>rovnováha</a:t>
            </a:r>
            <a:r>
              <a:rPr lang="en-GB" sz="1600" dirty="0"/>
              <a:t> s </a:t>
            </a:r>
            <a:r>
              <a:rPr lang="en-GB" sz="1600" dirty="0" err="1"/>
              <a:t>mycorh</a:t>
            </a:r>
            <a:r>
              <a:rPr lang="en-GB" sz="1600" dirty="0"/>
              <a:t>. </a:t>
            </a:r>
            <a:r>
              <a:rPr lang="en-GB" sz="1600" dirty="0" err="1"/>
              <a:t>houbou</a:t>
            </a:r>
            <a:r>
              <a:rPr lang="en-GB" sz="1600" dirty="0"/>
              <a:t> </a:t>
            </a:r>
            <a:r>
              <a:rPr lang="en-GB" sz="1600" dirty="0" err="1"/>
              <a:t>i</a:t>
            </a:r>
            <a:r>
              <a:rPr lang="en-GB" sz="1600" dirty="0"/>
              <a:t> </a:t>
            </a:r>
            <a:r>
              <a:rPr lang="en-GB" sz="1600" dirty="0" err="1"/>
              <a:t>ochrana</a:t>
            </a:r>
            <a:r>
              <a:rPr lang="en-GB" sz="1600" dirty="0"/>
              <a:t> </a:t>
            </a:r>
            <a:r>
              <a:rPr lang="en-GB" sz="1600" dirty="0" err="1"/>
              <a:t>proti</a:t>
            </a:r>
            <a:r>
              <a:rPr lang="en-GB" sz="1600" dirty="0"/>
              <a:t> </a:t>
            </a:r>
            <a:r>
              <a:rPr lang="en-GB" sz="1600" dirty="0" err="1"/>
              <a:t>houbovým</a:t>
            </a:r>
            <a:r>
              <a:rPr lang="en-GB" sz="1600" dirty="0"/>
              <a:t> </a:t>
            </a:r>
            <a:r>
              <a:rPr lang="en-GB" sz="1600" dirty="0" err="1"/>
              <a:t>patogenům</a:t>
            </a:r>
            <a:endParaRPr lang="en-GB" sz="1600" dirty="0"/>
          </a:p>
        </p:txBody>
      </p:sp>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5652" y="1700809"/>
            <a:ext cx="3133147"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2632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16632"/>
            <a:ext cx="76200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12835" y="5903893"/>
            <a:ext cx="9144000" cy="954107"/>
          </a:xfrm>
          <a:prstGeom prst="rect">
            <a:avLst/>
          </a:prstGeom>
        </p:spPr>
        <p:txBody>
          <a:bodyPr wrap="square">
            <a:spAutoFit/>
          </a:bodyPr>
          <a:lstStyle/>
          <a:p>
            <a:r>
              <a:rPr lang="en-GB" sz="1400" dirty="0" err="1" smtClean="0"/>
              <a:t>Příčný</a:t>
            </a:r>
            <a:r>
              <a:rPr lang="en-GB" sz="1400" dirty="0" smtClean="0"/>
              <a:t> </a:t>
            </a:r>
            <a:r>
              <a:rPr lang="en-GB" sz="1400" dirty="0" err="1" smtClean="0"/>
              <a:t>řez</a:t>
            </a:r>
            <a:r>
              <a:rPr lang="en-GB" sz="1400" dirty="0" smtClean="0"/>
              <a:t> </a:t>
            </a:r>
            <a:r>
              <a:rPr lang="en-GB" sz="1400" dirty="0" err="1" smtClean="0"/>
              <a:t>ektomykorhizním</a:t>
            </a:r>
            <a:r>
              <a:rPr lang="en-GB" sz="1400" dirty="0" smtClean="0"/>
              <a:t> </a:t>
            </a:r>
            <a:r>
              <a:rPr lang="en-GB" sz="1400" dirty="0" err="1" smtClean="0"/>
              <a:t>kořenem</a:t>
            </a:r>
            <a:r>
              <a:rPr lang="en-GB" sz="1400" dirty="0" smtClean="0"/>
              <a:t> </a:t>
            </a:r>
            <a:r>
              <a:rPr lang="en-GB" sz="1400" dirty="0" err="1" smtClean="0"/>
              <a:t>jeřábu</a:t>
            </a:r>
            <a:r>
              <a:rPr lang="en-GB" sz="1400" dirty="0" smtClean="0"/>
              <a:t> </a:t>
            </a:r>
            <a:r>
              <a:rPr lang="en-GB" sz="1400" dirty="0" err="1" smtClean="0"/>
              <a:t>ptačího</a:t>
            </a:r>
            <a:r>
              <a:rPr lang="en-GB" sz="1400" dirty="0" smtClean="0"/>
              <a:t> (</a:t>
            </a:r>
            <a:r>
              <a:rPr lang="en-GB" sz="1400" dirty="0" err="1" smtClean="0"/>
              <a:t>Sorbus</a:t>
            </a:r>
            <a:r>
              <a:rPr lang="en-GB" sz="1400" dirty="0" smtClean="0"/>
              <a:t> </a:t>
            </a:r>
            <a:r>
              <a:rPr lang="en-GB" sz="1400" dirty="0" err="1" smtClean="0"/>
              <a:t>aucuparia</a:t>
            </a:r>
            <a:r>
              <a:rPr lang="en-GB" sz="1400" dirty="0" smtClean="0"/>
              <a:t>), s </a:t>
            </a:r>
            <a:r>
              <a:rPr lang="en-GB" sz="1400" dirty="0" err="1" smtClean="0"/>
              <a:t>paraepidermálním</a:t>
            </a:r>
            <a:r>
              <a:rPr lang="en-GB" sz="1400" dirty="0" smtClean="0"/>
              <a:t> </a:t>
            </a:r>
            <a:r>
              <a:rPr lang="en-GB" sz="1400" dirty="0" err="1" smtClean="0"/>
              <a:t>typem</a:t>
            </a:r>
            <a:r>
              <a:rPr lang="en-GB" sz="1400" dirty="0" smtClean="0"/>
              <a:t> </a:t>
            </a:r>
            <a:r>
              <a:rPr lang="en-GB" sz="1400" dirty="0" err="1" smtClean="0"/>
              <a:t>Hartigovy</a:t>
            </a:r>
            <a:r>
              <a:rPr lang="en-GB" sz="1400" dirty="0" smtClean="0"/>
              <a:t> </a:t>
            </a:r>
            <a:r>
              <a:rPr lang="en-GB" sz="1400" dirty="0" err="1" smtClean="0"/>
              <a:t>sítě</a:t>
            </a:r>
            <a:r>
              <a:rPr lang="en-GB" sz="1400" dirty="0" smtClean="0"/>
              <a:t>. </a:t>
            </a:r>
            <a:r>
              <a:rPr lang="en-GB" sz="1400" dirty="0" err="1" smtClean="0"/>
              <a:t>Povrch</a:t>
            </a:r>
            <a:r>
              <a:rPr lang="en-GB" sz="1400" dirty="0" smtClean="0"/>
              <a:t> </a:t>
            </a:r>
            <a:r>
              <a:rPr lang="en-GB" sz="1400" dirty="0" err="1" smtClean="0"/>
              <a:t>kořene</a:t>
            </a:r>
            <a:r>
              <a:rPr lang="en-GB" sz="1400" dirty="0" smtClean="0"/>
              <a:t> je </a:t>
            </a:r>
            <a:r>
              <a:rPr lang="en-GB" sz="1400" dirty="0" err="1" smtClean="0"/>
              <a:t>kryt</a:t>
            </a:r>
            <a:r>
              <a:rPr lang="en-GB" sz="1400" dirty="0" smtClean="0"/>
              <a:t> </a:t>
            </a:r>
            <a:r>
              <a:rPr lang="en-GB" sz="1400" dirty="0" err="1" smtClean="0"/>
              <a:t>silnou</a:t>
            </a:r>
            <a:r>
              <a:rPr lang="en-GB" sz="1400" dirty="0" smtClean="0"/>
              <a:t> </a:t>
            </a:r>
            <a:r>
              <a:rPr lang="en-GB" sz="1400" dirty="0" err="1" smtClean="0"/>
              <a:t>vrstvou</a:t>
            </a:r>
            <a:r>
              <a:rPr lang="en-GB" sz="1400" dirty="0" smtClean="0"/>
              <a:t> </a:t>
            </a:r>
            <a:r>
              <a:rPr lang="en-GB" sz="1400" dirty="0" err="1" smtClean="0"/>
              <a:t>hyf</a:t>
            </a:r>
            <a:r>
              <a:rPr lang="en-GB" sz="1400" dirty="0" smtClean="0"/>
              <a:t> </a:t>
            </a:r>
            <a:r>
              <a:rPr lang="en-GB" sz="1400" dirty="0" err="1" smtClean="0"/>
              <a:t>houbového</a:t>
            </a:r>
            <a:r>
              <a:rPr lang="en-GB" sz="1400" dirty="0" smtClean="0"/>
              <a:t> </a:t>
            </a:r>
            <a:r>
              <a:rPr lang="en-GB" sz="1400" dirty="0" err="1" smtClean="0"/>
              <a:t>pláště</a:t>
            </a:r>
            <a:r>
              <a:rPr lang="en-GB" sz="1400" dirty="0" smtClean="0"/>
              <a:t> (HP). Z </a:t>
            </a:r>
            <a:r>
              <a:rPr lang="en-GB" sz="1400" dirty="0" err="1" smtClean="0"/>
              <a:t>něj</a:t>
            </a:r>
            <a:r>
              <a:rPr lang="en-GB" sz="1400" dirty="0" smtClean="0"/>
              <a:t> </a:t>
            </a:r>
            <a:r>
              <a:rPr lang="en-GB" sz="1400" dirty="0" err="1" smtClean="0"/>
              <a:t>vrůstají</a:t>
            </a:r>
            <a:r>
              <a:rPr lang="en-GB" sz="1400" dirty="0" smtClean="0"/>
              <a:t> </a:t>
            </a:r>
            <a:r>
              <a:rPr lang="en-GB" sz="1400" dirty="0" err="1" smtClean="0"/>
              <a:t>hyfy</a:t>
            </a:r>
            <a:r>
              <a:rPr lang="en-GB" sz="1400" dirty="0" smtClean="0"/>
              <a:t> do </a:t>
            </a:r>
            <a:r>
              <a:rPr lang="en-GB" sz="1400" dirty="0" err="1" smtClean="0"/>
              <a:t>mezibuněčných</a:t>
            </a:r>
            <a:r>
              <a:rPr lang="en-GB" sz="1400" dirty="0" smtClean="0"/>
              <a:t> </a:t>
            </a:r>
            <a:r>
              <a:rPr lang="en-GB" sz="1400" dirty="0" err="1" smtClean="0"/>
              <a:t>prostor</a:t>
            </a:r>
            <a:r>
              <a:rPr lang="en-GB" sz="1400" dirty="0" smtClean="0"/>
              <a:t> </a:t>
            </a:r>
            <a:r>
              <a:rPr lang="en-GB" sz="1400" dirty="0" err="1" smtClean="0"/>
              <a:t>jednovrstevné</a:t>
            </a:r>
            <a:r>
              <a:rPr lang="en-GB" sz="1400" dirty="0" smtClean="0"/>
              <a:t> </a:t>
            </a:r>
            <a:r>
              <a:rPr lang="en-GB" sz="1400" dirty="0" err="1" smtClean="0"/>
              <a:t>kořenové</a:t>
            </a:r>
            <a:r>
              <a:rPr lang="en-GB" sz="1400" dirty="0" smtClean="0"/>
              <a:t> epidermis (=</a:t>
            </a:r>
            <a:r>
              <a:rPr lang="en-GB" sz="1400" dirty="0" err="1" smtClean="0"/>
              <a:t>rhizodermis</a:t>
            </a:r>
            <a:r>
              <a:rPr lang="en-GB" sz="1400" dirty="0" smtClean="0"/>
              <a:t>, Ep) a </a:t>
            </a:r>
            <a:r>
              <a:rPr lang="en-GB" sz="1400" dirty="0" err="1" smtClean="0"/>
              <a:t>vytváří</a:t>
            </a:r>
            <a:r>
              <a:rPr lang="en-GB" sz="1400" dirty="0" smtClean="0"/>
              <a:t> </a:t>
            </a:r>
            <a:r>
              <a:rPr lang="en-GB" sz="1400" dirty="0" err="1" smtClean="0"/>
              <a:t>paraepidermální</a:t>
            </a:r>
            <a:r>
              <a:rPr lang="en-GB" sz="1400" dirty="0" smtClean="0"/>
              <a:t> </a:t>
            </a:r>
            <a:r>
              <a:rPr lang="en-GB" sz="1400" dirty="0" err="1" smtClean="0"/>
              <a:t>typ</a:t>
            </a:r>
            <a:r>
              <a:rPr lang="en-GB" sz="1400" dirty="0" smtClean="0"/>
              <a:t> </a:t>
            </a:r>
            <a:r>
              <a:rPr lang="en-GB" sz="1400" dirty="0" err="1" smtClean="0"/>
              <a:t>Hartigovy</a:t>
            </a:r>
            <a:r>
              <a:rPr lang="en-GB" sz="1400" dirty="0" smtClean="0"/>
              <a:t> </a:t>
            </a:r>
            <a:r>
              <a:rPr lang="en-GB" sz="1400" dirty="0" err="1" smtClean="0"/>
              <a:t>sítě</a:t>
            </a:r>
            <a:r>
              <a:rPr lang="en-GB" sz="1400" dirty="0" smtClean="0"/>
              <a:t> (Hs). </a:t>
            </a:r>
            <a:r>
              <a:rPr lang="en-GB" sz="1400" dirty="0" err="1" smtClean="0"/>
              <a:t>Další</a:t>
            </a:r>
            <a:r>
              <a:rPr lang="en-GB" sz="1400" dirty="0" smtClean="0"/>
              <a:t> </a:t>
            </a:r>
            <a:r>
              <a:rPr lang="en-GB" sz="1400" dirty="0" err="1" smtClean="0"/>
              <a:t>vrstvy</a:t>
            </a:r>
            <a:r>
              <a:rPr lang="en-GB" sz="1400" dirty="0" smtClean="0"/>
              <a:t> </a:t>
            </a:r>
            <a:r>
              <a:rPr lang="en-GB" sz="1400" dirty="0" err="1" smtClean="0"/>
              <a:t>primární</a:t>
            </a:r>
            <a:r>
              <a:rPr lang="en-GB" sz="1400" dirty="0" smtClean="0"/>
              <a:t> </a:t>
            </a:r>
            <a:r>
              <a:rPr lang="en-GB" sz="1400" dirty="0" err="1" smtClean="0"/>
              <a:t>kůry</a:t>
            </a:r>
            <a:r>
              <a:rPr lang="en-GB" sz="1400" dirty="0" smtClean="0"/>
              <a:t> (PK) </a:t>
            </a:r>
            <a:r>
              <a:rPr lang="en-GB" sz="1400" dirty="0" err="1" smtClean="0"/>
              <a:t>jsou</a:t>
            </a:r>
            <a:r>
              <a:rPr lang="en-GB" sz="1400" dirty="0" smtClean="0"/>
              <a:t> </a:t>
            </a:r>
            <a:r>
              <a:rPr lang="en-GB" sz="1400" dirty="0" err="1" smtClean="0"/>
              <a:t>již</a:t>
            </a:r>
            <a:r>
              <a:rPr lang="en-GB" sz="1400" dirty="0" smtClean="0"/>
              <a:t> </a:t>
            </a:r>
            <a:r>
              <a:rPr lang="en-GB" sz="1400" dirty="0" err="1" smtClean="0"/>
              <a:t>prosty</a:t>
            </a:r>
            <a:r>
              <a:rPr lang="en-GB" sz="1400" dirty="0" smtClean="0"/>
              <a:t> </a:t>
            </a:r>
            <a:r>
              <a:rPr lang="en-GB" sz="1400" dirty="0" err="1" smtClean="0"/>
              <a:t>kolonizace</a:t>
            </a:r>
            <a:r>
              <a:rPr lang="en-GB" sz="1400" dirty="0" smtClean="0"/>
              <a:t>, </a:t>
            </a:r>
            <a:r>
              <a:rPr lang="en-GB" sz="1400" dirty="0" err="1" smtClean="0"/>
              <a:t>stejně</a:t>
            </a:r>
            <a:r>
              <a:rPr lang="en-GB" sz="1400" dirty="0" smtClean="0"/>
              <a:t> </a:t>
            </a:r>
            <a:r>
              <a:rPr lang="en-GB" sz="1400" dirty="0" err="1" smtClean="0"/>
              <a:t>tak</a:t>
            </a:r>
            <a:r>
              <a:rPr lang="en-GB" sz="1400" dirty="0" smtClean="0"/>
              <a:t> </a:t>
            </a:r>
            <a:r>
              <a:rPr lang="en-GB" sz="1400" dirty="0" err="1" smtClean="0"/>
              <a:t>jako</a:t>
            </a:r>
            <a:r>
              <a:rPr lang="en-GB" sz="1400" dirty="0" smtClean="0"/>
              <a:t> </a:t>
            </a:r>
            <a:r>
              <a:rPr lang="en-GB" sz="1400" dirty="0" err="1" smtClean="0"/>
              <a:t>celý</a:t>
            </a:r>
            <a:r>
              <a:rPr lang="en-GB" sz="1400" dirty="0" smtClean="0"/>
              <a:t> </a:t>
            </a:r>
            <a:r>
              <a:rPr lang="en-GB" sz="1400" dirty="0" err="1" smtClean="0"/>
              <a:t>střední</a:t>
            </a:r>
            <a:r>
              <a:rPr lang="en-GB" sz="1400" dirty="0" smtClean="0"/>
              <a:t> </a:t>
            </a:r>
            <a:r>
              <a:rPr lang="en-GB" sz="1400" dirty="0" err="1" smtClean="0"/>
              <a:t>válec</a:t>
            </a:r>
            <a:r>
              <a:rPr lang="en-GB" sz="1400" dirty="0" smtClean="0"/>
              <a:t> (SV). </a:t>
            </a:r>
            <a:endParaRPr lang="en-GB" sz="1400" dirty="0"/>
          </a:p>
        </p:txBody>
      </p:sp>
    </p:spTree>
    <p:extLst>
      <p:ext uri="{BB962C8B-B14F-4D97-AF65-F5344CB8AC3E}">
        <p14:creationId xmlns:p14="http://schemas.microsoft.com/office/powerpoint/2010/main" val="34148882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52" y="3356992"/>
            <a:ext cx="4829520"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683568" y="332656"/>
            <a:ext cx="1551963" cy="369332"/>
          </a:xfrm>
          <a:prstGeom prst="rect">
            <a:avLst/>
          </a:prstGeom>
        </p:spPr>
        <p:txBody>
          <a:bodyPr wrap="none">
            <a:spAutoFit/>
          </a:bodyPr>
          <a:lstStyle/>
          <a:p>
            <a:r>
              <a:rPr lang="en-GB" dirty="0" err="1" smtClean="0"/>
              <a:t>Ektomykorhiza</a:t>
            </a:r>
            <a:endParaRPr lang="en-GB" dirty="0"/>
          </a:p>
        </p:txBody>
      </p:sp>
      <p:pic>
        <p:nvPicPr>
          <p:cNvPr id="297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0907" y="116632"/>
            <a:ext cx="4231697" cy="3170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5220072" y="4149080"/>
            <a:ext cx="3356877" cy="1477328"/>
          </a:xfrm>
          <a:prstGeom prst="rect">
            <a:avLst/>
          </a:prstGeom>
        </p:spPr>
        <p:txBody>
          <a:bodyPr wrap="square">
            <a:spAutoFit/>
          </a:bodyPr>
          <a:lstStyle/>
          <a:p>
            <a:r>
              <a:rPr lang="en-GB" dirty="0" err="1" smtClean="0">
                <a:effectLst/>
              </a:rPr>
              <a:t>Příčný</a:t>
            </a:r>
            <a:r>
              <a:rPr lang="en-GB" dirty="0" smtClean="0">
                <a:effectLst/>
              </a:rPr>
              <a:t> </a:t>
            </a:r>
            <a:r>
              <a:rPr lang="en-GB" dirty="0" err="1" smtClean="0">
                <a:effectLst/>
              </a:rPr>
              <a:t>řez</a:t>
            </a:r>
            <a:r>
              <a:rPr lang="en-GB" dirty="0" smtClean="0">
                <a:effectLst/>
              </a:rPr>
              <a:t> </a:t>
            </a:r>
            <a:r>
              <a:rPr lang="en-GB" dirty="0" err="1" smtClean="0">
                <a:effectLst/>
              </a:rPr>
              <a:t>ektomykorhizním</a:t>
            </a:r>
            <a:r>
              <a:rPr lang="en-GB" dirty="0" smtClean="0">
                <a:effectLst/>
              </a:rPr>
              <a:t> </a:t>
            </a:r>
            <a:r>
              <a:rPr lang="en-GB" dirty="0" err="1" smtClean="0">
                <a:effectLst/>
              </a:rPr>
              <a:t>kořenem</a:t>
            </a:r>
            <a:r>
              <a:rPr lang="en-GB" dirty="0" smtClean="0">
                <a:effectLst/>
              </a:rPr>
              <a:t> </a:t>
            </a:r>
            <a:r>
              <a:rPr lang="en-GB" dirty="0" err="1" smtClean="0">
                <a:effectLst/>
              </a:rPr>
              <a:t>vrby</a:t>
            </a:r>
            <a:r>
              <a:rPr lang="en-GB" dirty="0" smtClean="0">
                <a:effectLst/>
              </a:rPr>
              <a:t>, </a:t>
            </a:r>
            <a:r>
              <a:rPr lang="en-GB" dirty="0" err="1" smtClean="0">
                <a:effectLst/>
              </a:rPr>
              <a:t>na</a:t>
            </a:r>
            <a:r>
              <a:rPr lang="en-GB" dirty="0" smtClean="0">
                <a:effectLst/>
              </a:rPr>
              <a:t> </a:t>
            </a:r>
            <a:r>
              <a:rPr lang="en-GB" dirty="0" err="1" smtClean="0">
                <a:effectLst/>
              </a:rPr>
              <a:t>jehož</a:t>
            </a:r>
            <a:r>
              <a:rPr lang="en-GB" dirty="0" smtClean="0">
                <a:effectLst/>
              </a:rPr>
              <a:t> </a:t>
            </a:r>
            <a:r>
              <a:rPr lang="en-GB" dirty="0" err="1" smtClean="0">
                <a:effectLst/>
              </a:rPr>
              <a:t>obvodu</a:t>
            </a:r>
            <a:r>
              <a:rPr lang="en-GB" dirty="0" smtClean="0">
                <a:effectLst/>
              </a:rPr>
              <a:t> je </a:t>
            </a:r>
            <a:r>
              <a:rPr lang="en-GB" dirty="0" err="1" smtClean="0">
                <a:effectLst/>
              </a:rPr>
              <a:t>zvláště</a:t>
            </a:r>
            <a:r>
              <a:rPr lang="en-GB" dirty="0" smtClean="0">
                <a:effectLst/>
              </a:rPr>
              <a:t> </a:t>
            </a:r>
            <a:r>
              <a:rPr lang="en-GB" dirty="0" err="1" smtClean="0">
                <a:effectLst/>
              </a:rPr>
              <a:t>patrný</a:t>
            </a:r>
            <a:r>
              <a:rPr lang="en-GB" dirty="0" smtClean="0">
                <a:effectLst/>
              </a:rPr>
              <a:t> </a:t>
            </a:r>
            <a:r>
              <a:rPr lang="en-GB" dirty="0" err="1" smtClean="0">
                <a:effectLst/>
              </a:rPr>
              <a:t>několikavrstevný</a:t>
            </a:r>
            <a:r>
              <a:rPr lang="en-GB" dirty="0" smtClean="0">
                <a:effectLst/>
              </a:rPr>
              <a:t> </a:t>
            </a:r>
            <a:r>
              <a:rPr lang="en-GB" dirty="0" err="1" smtClean="0">
                <a:effectLst/>
              </a:rPr>
              <a:t>hyfový</a:t>
            </a:r>
            <a:r>
              <a:rPr lang="en-GB" dirty="0" smtClean="0">
                <a:effectLst/>
              </a:rPr>
              <a:t> </a:t>
            </a:r>
            <a:r>
              <a:rPr lang="en-GB" dirty="0" err="1" smtClean="0">
                <a:effectLst/>
              </a:rPr>
              <a:t>plášť</a:t>
            </a:r>
            <a:r>
              <a:rPr lang="en-GB" dirty="0" smtClean="0">
                <a:effectLst/>
              </a:rPr>
              <a:t> </a:t>
            </a:r>
            <a:r>
              <a:rPr lang="en-GB" dirty="0" err="1" smtClean="0">
                <a:effectLst/>
              </a:rPr>
              <a:t>tvořený</a:t>
            </a:r>
            <a:r>
              <a:rPr lang="en-GB" dirty="0" smtClean="0">
                <a:effectLst/>
              </a:rPr>
              <a:t> </a:t>
            </a:r>
            <a:r>
              <a:rPr lang="en-GB" dirty="0" err="1" smtClean="0">
                <a:effectLst/>
              </a:rPr>
              <a:t>symbiotickou</a:t>
            </a:r>
            <a:r>
              <a:rPr lang="en-GB" dirty="0" smtClean="0">
                <a:effectLst/>
              </a:rPr>
              <a:t> </a:t>
            </a:r>
            <a:r>
              <a:rPr lang="en-GB" dirty="0" err="1" smtClean="0">
                <a:effectLst/>
              </a:rPr>
              <a:t>houbou</a:t>
            </a:r>
            <a:r>
              <a:rPr lang="en-GB" dirty="0" smtClean="0">
                <a:effectLst/>
              </a:rPr>
              <a:t>,</a:t>
            </a:r>
            <a:endParaRPr lang="en-GB" dirty="0"/>
          </a:p>
        </p:txBody>
      </p:sp>
    </p:spTree>
    <p:extLst>
      <p:ext uri="{BB962C8B-B14F-4D97-AF65-F5344CB8AC3E}">
        <p14:creationId xmlns:p14="http://schemas.microsoft.com/office/powerpoint/2010/main" val="637076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2167086"/>
            <a:ext cx="5715000"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1329" y="404664"/>
            <a:ext cx="2571750" cy="172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000" y="3501008"/>
            <a:ext cx="2211396"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000" y="404664"/>
            <a:ext cx="2232248" cy="2802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8451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9512" y="44624"/>
            <a:ext cx="7488832" cy="1569660"/>
          </a:xfrm>
          <a:prstGeom prst="rect">
            <a:avLst/>
          </a:prstGeom>
        </p:spPr>
        <p:txBody>
          <a:bodyPr wrap="square">
            <a:spAutoFit/>
          </a:bodyPr>
          <a:lstStyle/>
          <a:p>
            <a:r>
              <a:rPr lang="en-GB" sz="1600" b="1" dirty="0" err="1" smtClean="0"/>
              <a:t>Endomykorhiza</a:t>
            </a:r>
            <a:r>
              <a:rPr lang="cs-CZ" sz="1600" b="1" dirty="0" smtClean="0"/>
              <a:t> </a:t>
            </a:r>
            <a:endParaRPr lang="en-GB" sz="1600" b="1" dirty="0" smtClean="0"/>
          </a:p>
          <a:p>
            <a:endParaRPr lang="cs-CZ" sz="1600" dirty="0" smtClean="0"/>
          </a:p>
          <a:p>
            <a:endParaRPr lang="en-GB" sz="1600" dirty="0"/>
          </a:p>
          <a:p>
            <a:pPr marL="285750" indent="-285750">
              <a:buFont typeface="Arial" panose="020B0604020202020204" pitchFamily="34" charset="0"/>
              <a:buChar char="•"/>
            </a:pPr>
            <a:r>
              <a:rPr lang="en-GB" sz="1600" dirty="0" err="1"/>
              <a:t>Hyfy</a:t>
            </a:r>
            <a:r>
              <a:rPr lang="en-GB" sz="1600" dirty="0"/>
              <a:t> </a:t>
            </a:r>
            <a:r>
              <a:rPr lang="en-GB" sz="1600" dirty="0" err="1"/>
              <a:t>vnikají</a:t>
            </a:r>
            <a:r>
              <a:rPr lang="en-GB" sz="1600" dirty="0"/>
              <a:t> do </a:t>
            </a:r>
            <a:r>
              <a:rPr lang="en-GB" sz="1600" dirty="0" err="1"/>
              <a:t>buněk</a:t>
            </a:r>
            <a:endParaRPr lang="en-GB" sz="1600" dirty="0"/>
          </a:p>
          <a:p>
            <a:pPr marL="285750" indent="-285750">
              <a:buFont typeface="Arial" panose="020B0604020202020204" pitchFamily="34" charset="0"/>
              <a:buChar char="•"/>
            </a:pPr>
            <a:r>
              <a:rPr lang="en-GB" sz="1600" dirty="0" err="1"/>
              <a:t>Unikátní</a:t>
            </a:r>
            <a:r>
              <a:rPr lang="en-GB" sz="1600" dirty="0"/>
              <a:t> </a:t>
            </a:r>
            <a:r>
              <a:rPr lang="en-GB" sz="1600" dirty="0" err="1"/>
              <a:t>postavení</a:t>
            </a:r>
            <a:r>
              <a:rPr lang="en-GB" sz="1600" dirty="0"/>
              <a:t> v </a:t>
            </a:r>
            <a:r>
              <a:rPr lang="en-GB" sz="1600" dirty="0" err="1" smtClean="0"/>
              <a:t>symbióze</a:t>
            </a:r>
            <a:r>
              <a:rPr lang="cs-CZ" sz="1600" dirty="0" smtClean="0"/>
              <a:t> </a:t>
            </a:r>
            <a:r>
              <a:rPr lang="en-GB" sz="1600" dirty="0" smtClean="0"/>
              <a:t>- </a:t>
            </a:r>
            <a:r>
              <a:rPr lang="en-GB" sz="1600" dirty="0" err="1"/>
              <a:t>buňky</a:t>
            </a:r>
            <a:r>
              <a:rPr lang="en-GB" sz="1600" dirty="0"/>
              <a:t> </a:t>
            </a:r>
            <a:r>
              <a:rPr lang="en-GB" sz="1600" dirty="0" err="1"/>
              <a:t>jsou</a:t>
            </a:r>
            <a:r>
              <a:rPr lang="en-GB" sz="1600" dirty="0"/>
              <a:t> </a:t>
            </a:r>
            <a:r>
              <a:rPr lang="en-GB" sz="1600" dirty="0" err="1"/>
              <a:t>vně</a:t>
            </a:r>
            <a:r>
              <a:rPr lang="en-GB" sz="1600" dirty="0"/>
              <a:t> </a:t>
            </a:r>
            <a:r>
              <a:rPr lang="en-GB" sz="1600" dirty="0" err="1"/>
              <a:t>i</a:t>
            </a:r>
            <a:r>
              <a:rPr lang="en-GB" sz="1600" dirty="0"/>
              <a:t> </a:t>
            </a:r>
            <a:r>
              <a:rPr lang="en-GB" sz="1600" dirty="0" err="1" smtClean="0"/>
              <a:t>uvnitř</a:t>
            </a:r>
            <a:r>
              <a:rPr lang="cs-CZ" sz="1600" dirty="0" smtClean="0"/>
              <a:t> </a:t>
            </a:r>
            <a:r>
              <a:rPr lang="en-GB" sz="1600" dirty="0" err="1" smtClean="0"/>
              <a:t>hostitele</a:t>
            </a:r>
            <a:endParaRPr lang="en-GB" sz="1600" dirty="0"/>
          </a:p>
          <a:p>
            <a:pPr marL="285750" indent="-285750">
              <a:buFont typeface="Arial" panose="020B0604020202020204" pitchFamily="34" charset="0"/>
              <a:buChar char="•"/>
            </a:pPr>
            <a:r>
              <a:rPr lang="en-GB" sz="1600" dirty="0" err="1" smtClean="0"/>
              <a:t>Nevytváří</a:t>
            </a:r>
            <a:r>
              <a:rPr lang="en-GB" sz="1600" dirty="0" smtClean="0"/>
              <a:t> </a:t>
            </a:r>
            <a:r>
              <a:rPr lang="en-GB" sz="1600" dirty="0"/>
              <a:t>se </a:t>
            </a:r>
            <a:r>
              <a:rPr lang="en-GB" sz="1600" dirty="0" err="1"/>
              <a:t>pochva</a:t>
            </a:r>
            <a:r>
              <a:rPr lang="en-GB" sz="1600" dirty="0"/>
              <a:t> </a:t>
            </a:r>
            <a:r>
              <a:rPr lang="en-GB" sz="1600" dirty="0" err="1" smtClean="0"/>
              <a:t>kolem</a:t>
            </a:r>
            <a:r>
              <a:rPr lang="cs-CZ" sz="1600" dirty="0" smtClean="0"/>
              <a:t> </a:t>
            </a:r>
            <a:r>
              <a:rPr lang="en-GB" sz="1600" dirty="0" err="1" smtClean="0"/>
              <a:t>kořenů</a:t>
            </a:r>
            <a:endParaRPr lang="en-GB" sz="1600"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456892"/>
            <a:ext cx="4860032" cy="3645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2149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863" y="908720"/>
            <a:ext cx="6076950" cy="456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941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9512" y="188640"/>
            <a:ext cx="8784976" cy="3293209"/>
          </a:xfrm>
          <a:prstGeom prst="rect">
            <a:avLst/>
          </a:prstGeom>
        </p:spPr>
        <p:txBody>
          <a:bodyPr wrap="square">
            <a:spAutoFit/>
          </a:bodyPr>
          <a:lstStyle/>
          <a:p>
            <a:r>
              <a:rPr lang="cs-CZ" sz="1600" b="1" dirty="0" smtClean="0"/>
              <a:t>VAM </a:t>
            </a:r>
            <a:r>
              <a:rPr lang="cs-CZ" sz="1600" b="1" dirty="0" err="1" smtClean="0"/>
              <a:t>vesikulo</a:t>
            </a:r>
            <a:r>
              <a:rPr lang="cs-CZ" sz="1600" b="1" dirty="0" smtClean="0"/>
              <a:t>- </a:t>
            </a:r>
            <a:r>
              <a:rPr lang="cs-CZ" sz="1600" b="1" dirty="0" err="1" smtClean="0"/>
              <a:t>arbuskulární</a:t>
            </a:r>
            <a:r>
              <a:rPr lang="cs-CZ" sz="1600" b="1" dirty="0" smtClean="0"/>
              <a:t> mykorhiza</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err="1" smtClean="0"/>
              <a:t>Přítomnost</a:t>
            </a:r>
            <a:r>
              <a:rPr lang="en-GB" sz="1600" dirty="0" smtClean="0"/>
              <a:t> </a:t>
            </a:r>
            <a:r>
              <a:rPr lang="cs-CZ" sz="1600" dirty="0" err="1" smtClean="0"/>
              <a:t>arbuskulárních</a:t>
            </a:r>
            <a:r>
              <a:rPr lang="cs-CZ" sz="1600" dirty="0" smtClean="0"/>
              <a:t> mycelií</a:t>
            </a:r>
            <a:r>
              <a:rPr lang="en-GB" sz="1600" dirty="0" smtClean="0"/>
              <a:t> </a:t>
            </a:r>
            <a:r>
              <a:rPr lang="en-GB" sz="1600" dirty="0"/>
              <a:t>hub v </a:t>
            </a:r>
            <a:r>
              <a:rPr lang="en-GB" sz="1600" dirty="0" err="1"/>
              <a:t>půdě</a:t>
            </a:r>
            <a:r>
              <a:rPr lang="en-GB" sz="1600" dirty="0"/>
              <a:t> </a:t>
            </a:r>
            <a:r>
              <a:rPr lang="en-GB" sz="1600" dirty="0" err="1"/>
              <a:t>či</a:t>
            </a:r>
            <a:r>
              <a:rPr lang="en-GB" sz="1600" dirty="0"/>
              <a:t> v </a:t>
            </a:r>
            <a:r>
              <a:rPr lang="en-GB" sz="1600" dirty="0" err="1"/>
              <a:t>kořenech</a:t>
            </a:r>
            <a:r>
              <a:rPr lang="en-GB" sz="1600" dirty="0"/>
              <a:t> </a:t>
            </a:r>
            <a:r>
              <a:rPr lang="en-GB" sz="1600" dirty="0" err="1"/>
              <a:t>rostlin</a:t>
            </a:r>
            <a:r>
              <a:rPr lang="en-GB" sz="1600" dirty="0"/>
              <a:t> </a:t>
            </a:r>
            <a:r>
              <a:rPr lang="en-GB" sz="1600" dirty="0" err="1"/>
              <a:t>není</a:t>
            </a:r>
            <a:r>
              <a:rPr lang="en-GB" sz="1600" dirty="0"/>
              <a:t> - </a:t>
            </a:r>
            <a:r>
              <a:rPr lang="en-GB" sz="1600" dirty="0" err="1"/>
              <a:t>na</a:t>
            </a:r>
            <a:r>
              <a:rPr lang="en-GB" sz="1600" dirty="0"/>
              <a:t> </a:t>
            </a:r>
            <a:r>
              <a:rPr lang="en-GB" sz="1600" dirty="0" err="1"/>
              <a:t>rozdíl</a:t>
            </a:r>
            <a:r>
              <a:rPr lang="en-GB" sz="1600" dirty="0"/>
              <a:t> od hub </a:t>
            </a:r>
            <a:r>
              <a:rPr lang="en-GB" sz="1600" dirty="0" err="1" smtClean="0"/>
              <a:t>ektomykorhizních</a:t>
            </a:r>
            <a:r>
              <a:rPr lang="cs-CZ" sz="1600" dirty="0" smtClean="0"/>
              <a:t> - </a:t>
            </a:r>
            <a:r>
              <a:rPr lang="en-GB" sz="1600" dirty="0" err="1" smtClean="0"/>
              <a:t>rozpoznatelná</a:t>
            </a:r>
            <a:r>
              <a:rPr lang="en-GB" sz="1600" dirty="0" smtClean="0"/>
              <a:t> </a:t>
            </a:r>
            <a:r>
              <a:rPr lang="en-GB" sz="1600" dirty="0" err="1"/>
              <a:t>pouhým</a:t>
            </a:r>
            <a:r>
              <a:rPr lang="en-GB" sz="1600" dirty="0"/>
              <a:t> </a:t>
            </a:r>
            <a:r>
              <a:rPr lang="en-GB" sz="1600" dirty="0" err="1" smtClean="0"/>
              <a:t>okem</a:t>
            </a:r>
            <a:r>
              <a:rPr lang="cs-CZ" sz="1600" dirty="0" smtClean="0"/>
              <a:t> (</a:t>
            </a:r>
            <a:r>
              <a:rPr lang="en-GB" sz="1600" dirty="0" err="1" smtClean="0"/>
              <a:t>mikroskop</a:t>
            </a:r>
            <a:r>
              <a:rPr lang="cs-CZ" sz="1600" dirty="0" smtClean="0"/>
              <a:t>)</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a:t>Arbuskulární</a:t>
            </a:r>
            <a:r>
              <a:rPr lang="en-GB" sz="1600" dirty="0"/>
              <a:t> </a:t>
            </a:r>
            <a:r>
              <a:rPr lang="en-GB" sz="1600" dirty="0" err="1"/>
              <a:t>mykorhizní</a:t>
            </a:r>
            <a:r>
              <a:rPr lang="en-GB" sz="1600" dirty="0"/>
              <a:t> </a:t>
            </a:r>
            <a:r>
              <a:rPr lang="en-GB" sz="1600" dirty="0" err="1"/>
              <a:t>houby</a:t>
            </a:r>
            <a:r>
              <a:rPr lang="en-GB" sz="1600" dirty="0"/>
              <a:t> </a:t>
            </a:r>
            <a:r>
              <a:rPr lang="en-GB" sz="1600" dirty="0" err="1"/>
              <a:t>vstupují</a:t>
            </a:r>
            <a:r>
              <a:rPr lang="en-GB" sz="1600" dirty="0"/>
              <a:t> </a:t>
            </a:r>
            <a:r>
              <a:rPr lang="cs-CZ" sz="1600" dirty="0" smtClean="0"/>
              <a:t> </a:t>
            </a:r>
            <a:r>
              <a:rPr lang="en-GB" sz="1600" dirty="0" smtClean="0"/>
              <a:t>do </a:t>
            </a:r>
            <a:r>
              <a:rPr lang="en-GB" sz="1600" u="sng" dirty="0" err="1"/>
              <a:t>kortikálních</a:t>
            </a:r>
            <a:r>
              <a:rPr lang="en-GB" sz="1600" u="sng" dirty="0"/>
              <a:t> </a:t>
            </a:r>
            <a:r>
              <a:rPr lang="en-GB" sz="1600" u="sng" dirty="0" err="1"/>
              <a:t>buněk</a:t>
            </a:r>
            <a:r>
              <a:rPr lang="en-GB" sz="1600" u="sng" dirty="0"/>
              <a:t> </a:t>
            </a:r>
            <a:r>
              <a:rPr lang="en-GB" sz="1600" u="sng" dirty="0" err="1"/>
              <a:t>kořenů</a:t>
            </a:r>
            <a:r>
              <a:rPr lang="en-GB" sz="1600" u="sng" dirty="0"/>
              <a:t> </a:t>
            </a:r>
            <a:r>
              <a:rPr lang="en-GB" sz="1600" dirty="0" err="1"/>
              <a:t>hostitelské</a:t>
            </a:r>
            <a:r>
              <a:rPr lang="en-GB" sz="1600" dirty="0"/>
              <a:t> </a:t>
            </a:r>
            <a:r>
              <a:rPr lang="en-GB" sz="1600" dirty="0" err="1"/>
              <a:t>rostliny</a:t>
            </a:r>
            <a:r>
              <a:rPr lang="en-GB" sz="1600" dirty="0"/>
              <a:t> a </a:t>
            </a:r>
            <a:r>
              <a:rPr lang="en-GB" sz="1600" dirty="0" err="1"/>
              <a:t>vytvářejí</a:t>
            </a:r>
            <a:r>
              <a:rPr lang="en-GB" sz="1600" dirty="0"/>
              <a:t> </a:t>
            </a:r>
            <a:r>
              <a:rPr lang="en-GB" sz="1600" dirty="0" err="1"/>
              <a:t>zde</a:t>
            </a:r>
            <a:r>
              <a:rPr lang="en-GB" sz="1600" dirty="0"/>
              <a:t> </a:t>
            </a:r>
            <a:r>
              <a:rPr lang="en-GB" sz="1600" dirty="0" err="1"/>
              <a:t>typické</a:t>
            </a:r>
            <a:r>
              <a:rPr lang="en-GB" sz="1600" dirty="0"/>
              <a:t> </a:t>
            </a:r>
            <a:r>
              <a:rPr lang="en-GB" sz="1600" dirty="0" err="1"/>
              <a:t>útvary</a:t>
            </a:r>
            <a:r>
              <a:rPr lang="en-GB" sz="1600" dirty="0"/>
              <a:t> </a:t>
            </a:r>
            <a:r>
              <a:rPr lang="en-GB" sz="1600" dirty="0" smtClean="0"/>
              <a:t>–</a:t>
            </a:r>
            <a:r>
              <a:rPr lang="cs-CZ" sz="1600" dirty="0" smtClean="0"/>
              <a:t> </a:t>
            </a:r>
            <a:r>
              <a:rPr lang="en-GB" sz="1600" u="sng" dirty="0" err="1" smtClean="0"/>
              <a:t>arbuskuly</a:t>
            </a:r>
            <a:r>
              <a:rPr lang="en-GB" sz="1600" u="sng" dirty="0" smtClean="0"/>
              <a:t> </a:t>
            </a:r>
            <a:r>
              <a:rPr lang="en-GB" sz="1600" u="sng" dirty="0"/>
              <a:t>a </a:t>
            </a:r>
            <a:r>
              <a:rPr lang="en-GB" sz="1600" u="sng" dirty="0" err="1" smtClean="0"/>
              <a:t>vesikuly</a:t>
            </a:r>
            <a:endParaRPr lang="cs-CZ" sz="1600" u="sng" dirty="0" smtClean="0"/>
          </a:p>
          <a:p>
            <a:endParaRPr lang="en-GB" sz="1600" dirty="0"/>
          </a:p>
          <a:p>
            <a:pPr marL="285750" indent="-285750">
              <a:buFont typeface="Arial" panose="020B0604020202020204" pitchFamily="34" charset="0"/>
              <a:buChar char="•"/>
            </a:pPr>
            <a:r>
              <a:rPr lang="en-GB" sz="1600" dirty="0" err="1"/>
              <a:t>Krátkověké</a:t>
            </a:r>
            <a:r>
              <a:rPr lang="en-GB" sz="1600" dirty="0"/>
              <a:t> </a:t>
            </a:r>
            <a:r>
              <a:rPr lang="en-GB" sz="1600" u="sng" dirty="0" err="1"/>
              <a:t>arbuskuly</a:t>
            </a:r>
            <a:r>
              <a:rPr lang="en-GB" sz="1600" dirty="0"/>
              <a:t>, </a:t>
            </a:r>
            <a:r>
              <a:rPr lang="en-GB" sz="1600" dirty="0" err="1"/>
              <a:t>které</a:t>
            </a:r>
            <a:r>
              <a:rPr lang="en-GB" sz="1600" dirty="0"/>
              <a:t> </a:t>
            </a:r>
            <a:r>
              <a:rPr lang="en-GB" sz="1600" dirty="0" err="1"/>
              <a:t>svou</a:t>
            </a:r>
            <a:r>
              <a:rPr lang="en-GB" sz="1600" dirty="0"/>
              <a:t> </a:t>
            </a:r>
            <a:r>
              <a:rPr lang="en-GB" sz="1600" dirty="0" err="1"/>
              <a:t>podobou</a:t>
            </a:r>
            <a:r>
              <a:rPr lang="en-GB" sz="1600" dirty="0"/>
              <a:t> </a:t>
            </a:r>
            <a:r>
              <a:rPr lang="en-GB" sz="1600" dirty="0" err="1"/>
              <a:t>připomínají</a:t>
            </a:r>
            <a:r>
              <a:rPr lang="en-GB" sz="1600" dirty="0"/>
              <a:t> </a:t>
            </a:r>
            <a:r>
              <a:rPr lang="en-GB" sz="1600" dirty="0" err="1"/>
              <a:t>malé</a:t>
            </a:r>
            <a:r>
              <a:rPr lang="en-GB" sz="1600" dirty="0"/>
              <a:t> </a:t>
            </a:r>
            <a:r>
              <a:rPr lang="en-GB" sz="1600" dirty="0" err="1"/>
              <a:t>stromečky</a:t>
            </a:r>
            <a:r>
              <a:rPr lang="en-GB" sz="1600" dirty="0"/>
              <a:t>, </a:t>
            </a:r>
            <a:r>
              <a:rPr lang="en-GB" sz="1600" dirty="0" err="1"/>
              <a:t>jsou</a:t>
            </a:r>
            <a:r>
              <a:rPr lang="en-GB" sz="1600" dirty="0"/>
              <a:t> </a:t>
            </a:r>
            <a:r>
              <a:rPr lang="en-GB" sz="1600" dirty="0" err="1" smtClean="0"/>
              <a:t>místem</a:t>
            </a:r>
            <a:r>
              <a:rPr lang="cs-CZ" sz="1600" dirty="0" smtClean="0"/>
              <a:t> </a:t>
            </a:r>
            <a:r>
              <a:rPr lang="en-GB" sz="1600" u="sng" dirty="0" err="1" smtClean="0"/>
              <a:t>intenzivní</a:t>
            </a:r>
            <a:r>
              <a:rPr lang="en-GB" sz="1600" u="sng" dirty="0" smtClean="0"/>
              <a:t> </a:t>
            </a:r>
            <a:r>
              <a:rPr lang="en-GB" sz="1600" u="sng" dirty="0" err="1"/>
              <a:t>výměny</a:t>
            </a:r>
            <a:r>
              <a:rPr lang="en-GB" sz="1600" u="sng" dirty="0"/>
              <a:t> </a:t>
            </a:r>
            <a:r>
              <a:rPr lang="en-GB" sz="1600" u="sng" dirty="0" err="1"/>
              <a:t>živin</a:t>
            </a:r>
            <a:r>
              <a:rPr lang="en-GB" sz="1600" u="sng" dirty="0"/>
              <a:t> </a:t>
            </a:r>
            <a:r>
              <a:rPr lang="en-GB" sz="1600" dirty="0" err="1"/>
              <a:t>mezi</a:t>
            </a:r>
            <a:r>
              <a:rPr lang="en-GB" sz="1600" dirty="0"/>
              <a:t> </a:t>
            </a:r>
            <a:r>
              <a:rPr lang="en-GB" sz="1600" dirty="0" err="1"/>
              <a:t>hostitelskou</a:t>
            </a:r>
            <a:r>
              <a:rPr lang="en-GB" sz="1600" dirty="0"/>
              <a:t> </a:t>
            </a:r>
            <a:r>
              <a:rPr lang="en-GB" sz="1600" dirty="0" err="1"/>
              <a:t>rostlinou</a:t>
            </a:r>
            <a:r>
              <a:rPr lang="en-GB" sz="1600" dirty="0"/>
              <a:t> a </a:t>
            </a:r>
            <a:r>
              <a:rPr lang="en-GB" sz="1600" dirty="0" err="1"/>
              <a:t>houbovým</a:t>
            </a:r>
            <a:r>
              <a:rPr lang="en-GB" sz="1600" dirty="0"/>
              <a:t> </a:t>
            </a:r>
            <a:r>
              <a:rPr lang="en-GB" sz="1600" dirty="0" err="1" smtClean="0"/>
              <a:t>symbiontem</a:t>
            </a:r>
            <a:endParaRPr lang="cs-CZ" sz="1600"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en-GB" sz="1600" dirty="0" err="1" smtClean="0"/>
              <a:t>Naproti</a:t>
            </a:r>
            <a:r>
              <a:rPr lang="en-GB" sz="1600" dirty="0" smtClean="0"/>
              <a:t> </a:t>
            </a:r>
            <a:r>
              <a:rPr lang="en-GB" sz="1600" dirty="0" err="1"/>
              <a:t>tomu</a:t>
            </a:r>
            <a:r>
              <a:rPr lang="en-GB" sz="1600" dirty="0"/>
              <a:t> </a:t>
            </a:r>
            <a:r>
              <a:rPr lang="en-GB" sz="1600" u="sng" dirty="0" err="1"/>
              <a:t>vesikuly</a:t>
            </a:r>
            <a:r>
              <a:rPr lang="en-GB" sz="1600" dirty="0"/>
              <a:t>, </a:t>
            </a:r>
            <a:r>
              <a:rPr lang="en-GB" sz="1600" dirty="0" err="1"/>
              <a:t>kulovité</a:t>
            </a:r>
            <a:r>
              <a:rPr lang="en-GB" sz="1600" dirty="0"/>
              <a:t> </a:t>
            </a:r>
            <a:r>
              <a:rPr lang="en-GB" sz="1600" dirty="0" err="1"/>
              <a:t>nebo</a:t>
            </a:r>
            <a:r>
              <a:rPr lang="en-GB" sz="1600" dirty="0"/>
              <a:t> </a:t>
            </a:r>
            <a:r>
              <a:rPr lang="en-GB" sz="1600" dirty="0" err="1"/>
              <a:t>oválné</a:t>
            </a:r>
            <a:r>
              <a:rPr lang="en-GB" sz="1600" dirty="0"/>
              <a:t> </a:t>
            </a:r>
            <a:r>
              <a:rPr lang="en-GB" sz="1600" dirty="0" err="1"/>
              <a:t>ztlustliny</a:t>
            </a:r>
            <a:r>
              <a:rPr lang="en-GB" sz="1600" dirty="0"/>
              <a:t> </a:t>
            </a:r>
            <a:r>
              <a:rPr lang="en-GB" sz="1600" dirty="0" err="1"/>
              <a:t>vytvářené</a:t>
            </a:r>
            <a:r>
              <a:rPr lang="en-GB" sz="1600" dirty="0"/>
              <a:t> </a:t>
            </a:r>
            <a:r>
              <a:rPr lang="en-GB" sz="1600" dirty="0" err="1"/>
              <a:t>na</a:t>
            </a:r>
            <a:r>
              <a:rPr lang="en-GB" sz="1600" dirty="0"/>
              <a:t> </a:t>
            </a:r>
            <a:r>
              <a:rPr lang="en-GB" sz="1600" dirty="0" err="1"/>
              <a:t>koncích</a:t>
            </a:r>
            <a:r>
              <a:rPr lang="en-GB" sz="1600" dirty="0"/>
              <a:t> </a:t>
            </a:r>
            <a:r>
              <a:rPr lang="en-GB" sz="1600" dirty="0" err="1" smtClean="0"/>
              <a:t>nebo</a:t>
            </a:r>
            <a:r>
              <a:rPr lang="cs-CZ" sz="1600" dirty="0" smtClean="0"/>
              <a:t> </a:t>
            </a:r>
            <a:r>
              <a:rPr lang="en-GB" sz="1600" dirty="0" err="1" smtClean="0"/>
              <a:t>uprostřed</a:t>
            </a:r>
            <a:r>
              <a:rPr lang="en-GB" sz="1600" dirty="0" smtClean="0"/>
              <a:t> </a:t>
            </a:r>
            <a:r>
              <a:rPr lang="en-GB" sz="1600" dirty="0" err="1"/>
              <a:t>intraradikálních</a:t>
            </a:r>
            <a:r>
              <a:rPr lang="en-GB" sz="1600" dirty="0"/>
              <a:t> </a:t>
            </a:r>
            <a:r>
              <a:rPr lang="en-GB" sz="1600" dirty="0" err="1"/>
              <a:t>hyf</a:t>
            </a:r>
            <a:r>
              <a:rPr lang="en-GB" sz="1600" dirty="0"/>
              <a:t>, </a:t>
            </a:r>
            <a:r>
              <a:rPr lang="en-GB" sz="1600" dirty="0" err="1"/>
              <a:t>plní</a:t>
            </a:r>
            <a:r>
              <a:rPr lang="en-GB" sz="1600" dirty="0"/>
              <a:t> </a:t>
            </a:r>
            <a:r>
              <a:rPr lang="en-GB" sz="1600" u="sng" dirty="0" err="1"/>
              <a:t>zásobní</a:t>
            </a:r>
            <a:r>
              <a:rPr lang="en-GB" sz="1600" u="sng" dirty="0"/>
              <a:t> </a:t>
            </a:r>
            <a:r>
              <a:rPr lang="en-GB" sz="1600" u="sng" dirty="0" err="1" smtClean="0"/>
              <a:t>funkci</a:t>
            </a:r>
            <a:endParaRPr lang="en-GB" sz="1600" u="sng"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176" y="3717032"/>
            <a:ext cx="2097087"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3573016"/>
            <a:ext cx="3521968" cy="2641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27153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13043" y="116632"/>
            <a:ext cx="8424936" cy="3785652"/>
          </a:xfrm>
          <a:prstGeom prst="rect">
            <a:avLst/>
          </a:prstGeom>
        </p:spPr>
        <p:txBody>
          <a:bodyPr wrap="square">
            <a:spAutoFit/>
          </a:bodyPr>
          <a:lstStyle/>
          <a:p>
            <a:r>
              <a:rPr lang="en-GB" sz="1600" dirty="0"/>
              <a:t>VAM vesicular </a:t>
            </a:r>
            <a:r>
              <a:rPr lang="en-GB" sz="1600" dirty="0" err="1"/>
              <a:t>arbuskulární</a:t>
            </a:r>
            <a:r>
              <a:rPr lang="en-GB" sz="1600" dirty="0"/>
              <a:t> </a:t>
            </a:r>
            <a:r>
              <a:rPr lang="en-GB" sz="1600" dirty="0" err="1" smtClean="0"/>
              <a:t>mykorrhiza</a:t>
            </a:r>
            <a:endParaRPr lang="cs-CZ" sz="1600" dirty="0" smtClean="0"/>
          </a:p>
          <a:p>
            <a:endParaRPr lang="en-GB" sz="1600" dirty="0"/>
          </a:p>
          <a:p>
            <a:pPr marL="285750" indent="-285750">
              <a:buFont typeface="Arial" panose="020B0604020202020204" pitchFamily="34" charset="0"/>
              <a:buChar char="•"/>
            </a:pPr>
            <a:r>
              <a:rPr lang="en-GB" sz="1600" dirty="0" smtClean="0"/>
              <a:t> </a:t>
            </a:r>
            <a:r>
              <a:rPr lang="en-GB" sz="1600" dirty="0" err="1"/>
              <a:t>ze</a:t>
            </a:r>
            <a:r>
              <a:rPr lang="en-GB" sz="1600" dirty="0"/>
              <a:t> 2,6 </a:t>
            </a:r>
            <a:r>
              <a:rPr lang="en-GB" sz="1600" dirty="0" err="1"/>
              <a:t>miliónů</a:t>
            </a:r>
            <a:r>
              <a:rPr lang="en-GB" sz="1600" dirty="0"/>
              <a:t> </a:t>
            </a:r>
            <a:r>
              <a:rPr lang="en-GB" sz="1600" dirty="0" err="1"/>
              <a:t>známých</a:t>
            </a:r>
            <a:r>
              <a:rPr lang="en-GB" sz="1600" dirty="0"/>
              <a:t> </a:t>
            </a:r>
            <a:r>
              <a:rPr lang="en-GB" sz="1600" dirty="0" err="1"/>
              <a:t>rostlinných</a:t>
            </a:r>
            <a:r>
              <a:rPr lang="en-GB" sz="1600" dirty="0"/>
              <a:t> </a:t>
            </a:r>
            <a:r>
              <a:rPr lang="en-GB" sz="1600" dirty="0" err="1"/>
              <a:t>druhů</a:t>
            </a:r>
            <a:r>
              <a:rPr lang="en-GB" sz="1600" dirty="0"/>
              <a:t> </a:t>
            </a:r>
            <a:r>
              <a:rPr lang="en-GB" sz="1600" dirty="0" err="1"/>
              <a:t>odhadem</a:t>
            </a:r>
            <a:r>
              <a:rPr lang="en-GB" sz="1600" dirty="0"/>
              <a:t> 240 </a:t>
            </a:r>
            <a:r>
              <a:rPr lang="en-GB" sz="1600" dirty="0" err="1"/>
              <a:t>tisíc</a:t>
            </a:r>
            <a:r>
              <a:rPr lang="en-GB" sz="1600" dirty="0"/>
              <a:t> </a:t>
            </a:r>
            <a:r>
              <a:rPr lang="en-GB" sz="1600" dirty="0" err="1" smtClean="0"/>
              <a:t>může</a:t>
            </a:r>
            <a:r>
              <a:rPr lang="cs-CZ" sz="1600" dirty="0" smtClean="0"/>
              <a:t> </a:t>
            </a:r>
            <a:r>
              <a:rPr lang="en-GB" sz="1600" dirty="0" err="1" smtClean="0"/>
              <a:t>mít</a:t>
            </a:r>
            <a:r>
              <a:rPr lang="en-GB" sz="1600" dirty="0" smtClean="0"/>
              <a:t> </a:t>
            </a:r>
            <a:r>
              <a:rPr lang="en-GB" sz="1600" dirty="0" err="1"/>
              <a:t>mykorrhizu</a:t>
            </a:r>
            <a:r>
              <a:rPr lang="en-GB" sz="1600" dirty="0"/>
              <a:t> s 6000 </a:t>
            </a:r>
            <a:r>
              <a:rPr lang="en-GB" sz="1600" dirty="0" err="1"/>
              <a:t>druhy</a:t>
            </a:r>
            <a:r>
              <a:rPr lang="en-GB" sz="1600" dirty="0"/>
              <a:t> hub</a:t>
            </a:r>
          </a:p>
          <a:p>
            <a:pPr marL="285750" indent="-285750">
              <a:buFont typeface="Arial" panose="020B0604020202020204" pitchFamily="34" charset="0"/>
              <a:buChar char="•"/>
            </a:pPr>
            <a:r>
              <a:rPr lang="en-GB" sz="1600" dirty="0" err="1" smtClean="0"/>
              <a:t>tři</a:t>
            </a:r>
            <a:r>
              <a:rPr lang="en-GB" sz="1600" dirty="0" smtClean="0"/>
              <a:t> </a:t>
            </a:r>
            <a:r>
              <a:rPr lang="en-GB" sz="1600" dirty="0" err="1"/>
              <a:t>čeledi</a:t>
            </a:r>
            <a:r>
              <a:rPr lang="en-GB" sz="1600" dirty="0"/>
              <a:t>: </a:t>
            </a:r>
            <a:r>
              <a:rPr lang="en-GB" sz="1600" i="1" dirty="0" err="1"/>
              <a:t>Glomaceae</a:t>
            </a:r>
            <a:r>
              <a:rPr lang="en-GB" sz="1600" i="1" dirty="0"/>
              <a:t>, </a:t>
            </a:r>
            <a:r>
              <a:rPr lang="en-GB" sz="1600" i="1" dirty="0" err="1"/>
              <a:t>Acaulosporaceae</a:t>
            </a:r>
            <a:r>
              <a:rPr lang="en-GB" sz="1600" i="1" dirty="0"/>
              <a:t>, </a:t>
            </a:r>
            <a:r>
              <a:rPr lang="en-GB" sz="1600" i="1" dirty="0" err="1"/>
              <a:t>Gigasporaceae</a:t>
            </a:r>
            <a:endParaRPr lang="en-GB" sz="1600" i="1" dirty="0"/>
          </a:p>
          <a:p>
            <a:pPr marL="285750" indent="-285750">
              <a:buFont typeface="Arial" panose="020B0604020202020204" pitchFamily="34" charset="0"/>
              <a:buChar char="•"/>
            </a:pPr>
            <a:r>
              <a:rPr lang="en-GB" sz="1600" dirty="0" smtClean="0"/>
              <a:t> </a:t>
            </a:r>
            <a:r>
              <a:rPr lang="en-GB" sz="1600" dirty="0" err="1"/>
              <a:t>tyto</a:t>
            </a:r>
            <a:r>
              <a:rPr lang="en-GB" sz="1600" dirty="0"/>
              <a:t> </a:t>
            </a:r>
            <a:r>
              <a:rPr lang="en-GB" sz="1600" dirty="0" err="1"/>
              <a:t>houby</a:t>
            </a:r>
            <a:r>
              <a:rPr lang="en-GB" sz="1600" dirty="0"/>
              <a:t> se </a:t>
            </a:r>
            <a:r>
              <a:rPr lang="en-GB" sz="1600" dirty="0" err="1"/>
              <a:t>objevily</a:t>
            </a:r>
            <a:r>
              <a:rPr lang="en-GB" sz="1600" dirty="0"/>
              <a:t> </a:t>
            </a:r>
            <a:r>
              <a:rPr lang="en-GB" sz="1600" dirty="0" err="1"/>
              <a:t>zhruba</a:t>
            </a:r>
            <a:r>
              <a:rPr lang="en-GB" sz="1600" dirty="0"/>
              <a:t> </a:t>
            </a:r>
            <a:r>
              <a:rPr lang="en-GB" sz="1600" dirty="0" err="1"/>
              <a:t>před</a:t>
            </a:r>
            <a:r>
              <a:rPr lang="en-GB" sz="1600" dirty="0"/>
              <a:t> 383-462 </a:t>
            </a:r>
            <a:r>
              <a:rPr lang="en-GB" sz="1600" dirty="0" err="1"/>
              <a:t>milióny</a:t>
            </a:r>
            <a:r>
              <a:rPr lang="en-GB" sz="1600" dirty="0"/>
              <a:t> let a </a:t>
            </a:r>
            <a:r>
              <a:rPr lang="en-GB" sz="1600" dirty="0" err="1"/>
              <a:t>asi</a:t>
            </a:r>
            <a:r>
              <a:rPr lang="en-GB" sz="1600" dirty="0"/>
              <a:t> </a:t>
            </a:r>
            <a:r>
              <a:rPr lang="en-GB" sz="1600" dirty="0" err="1" smtClean="0"/>
              <a:t>pomohly</a:t>
            </a:r>
            <a:r>
              <a:rPr lang="cs-CZ" sz="1600" dirty="0" smtClean="0"/>
              <a:t> </a:t>
            </a:r>
            <a:r>
              <a:rPr lang="en-GB" sz="1600" dirty="0" err="1" smtClean="0"/>
              <a:t>rostlinám</a:t>
            </a:r>
            <a:r>
              <a:rPr lang="en-GB" sz="1600" dirty="0" smtClean="0"/>
              <a:t> </a:t>
            </a:r>
            <a:r>
              <a:rPr lang="en-GB" sz="1600" dirty="0" err="1"/>
              <a:t>kolonizovat</a:t>
            </a:r>
            <a:r>
              <a:rPr lang="en-GB" sz="1600" dirty="0"/>
              <a:t> </a:t>
            </a:r>
            <a:r>
              <a:rPr lang="en-GB" sz="1600" dirty="0" err="1"/>
              <a:t>zemi</a:t>
            </a:r>
            <a:endParaRPr lang="en-GB" sz="1600" dirty="0"/>
          </a:p>
          <a:p>
            <a:pPr marL="285750" indent="-285750">
              <a:buFont typeface="Arial" panose="020B0604020202020204" pitchFamily="34" charset="0"/>
              <a:buChar char="•"/>
            </a:pPr>
            <a:r>
              <a:rPr lang="en-GB" sz="1600" dirty="0" smtClean="0"/>
              <a:t>VAM </a:t>
            </a:r>
            <a:r>
              <a:rPr lang="en-GB" sz="1600" dirty="0" err="1"/>
              <a:t>typ</a:t>
            </a:r>
            <a:r>
              <a:rPr lang="en-GB" sz="1600" dirty="0"/>
              <a:t> </a:t>
            </a:r>
            <a:r>
              <a:rPr lang="en-GB" sz="1600" dirty="0" err="1"/>
              <a:t>nezmění</a:t>
            </a:r>
            <a:r>
              <a:rPr lang="en-GB" sz="1600" dirty="0"/>
              <a:t> </a:t>
            </a:r>
            <a:r>
              <a:rPr lang="en-GB" sz="1600" dirty="0" err="1"/>
              <a:t>strukturu</a:t>
            </a:r>
            <a:r>
              <a:rPr lang="en-GB" sz="1600" dirty="0"/>
              <a:t> </a:t>
            </a:r>
            <a:r>
              <a:rPr lang="en-GB" sz="1600" dirty="0" err="1"/>
              <a:t>kořenu</a:t>
            </a:r>
            <a:r>
              <a:rPr lang="en-GB" sz="1600" dirty="0"/>
              <a:t>, proto </a:t>
            </a:r>
            <a:r>
              <a:rPr lang="en-GB" sz="1600" dirty="0" err="1"/>
              <a:t>hůře</a:t>
            </a:r>
            <a:r>
              <a:rPr lang="en-GB" sz="1600" dirty="0"/>
              <a:t> </a:t>
            </a:r>
            <a:r>
              <a:rPr lang="en-GB" sz="1600" dirty="0" err="1"/>
              <a:t>detekovatelný</a:t>
            </a:r>
            <a:endParaRPr lang="en-GB" sz="1600" dirty="0"/>
          </a:p>
          <a:p>
            <a:pPr marL="285750" indent="-285750">
              <a:buFont typeface="Arial" panose="020B0604020202020204" pitchFamily="34" charset="0"/>
              <a:buChar char="•"/>
            </a:pPr>
            <a:r>
              <a:rPr lang="en-GB" sz="1600" dirty="0" smtClean="0"/>
              <a:t> </a:t>
            </a:r>
            <a:r>
              <a:rPr lang="en-GB" sz="1600" dirty="0" err="1"/>
              <a:t>Častý</a:t>
            </a:r>
            <a:r>
              <a:rPr lang="en-GB" sz="1600" dirty="0"/>
              <a:t> u </a:t>
            </a:r>
            <a:r>
              <a:rPr lang="en-GB" sz="1600" dirty="0" err="1"/>
              <a:t>pšenice</a:t>
            </a:r>
            <a:r>
              <a:rPr lang="en-GB" sz="1600" dirty="0"/>
              <a:t>, </a:t>
            </a:r>
            <a:r>
              <a:rPr lang="en-GB" sz="1600" dirty="0" err="1"/>
              <a:t>kukuřice</a:t>
            </a:r>
            <a:r>
              <a:rPr lang="en-GB" sz="1600" dirty="0"/>
              <a:t>, </a:t>
            </a:r>
            <a:r>
              <a:rPr lang="en-GB" sz="1600" dirty="0" err="1"/>
              <a:t>brambor</a:t>
            </a:r>
            <a:r>
              <a:rPr lang="en-GB" sz="1600" dirty="0"/>
              <a:t>, </a:t>
            </a:r>
            <a:r>
              <a:rPr lang="en-GB" sz="1600" dirty="0" err="1"/>
              <a:t>bobu</a:t>
            </a:r>
            <a:r>
              <a:rPr lang="en-GB" sz="1600" dirty="0"/>
              <a:t>, </a:t>
            </a:r>
            <a:r>
              <a:rPr lang="en-GB" sz="1600" dirty="0" err="1"/>
              <a:t>sóje</a:t>
            </a:r>
            <a:r>
              <a:rPr lang="en-GB" sz="1600" dirty="0"/>
              <a:t>, </a:t>
            </a:r>
            <a:r>
              <a:rPr lang="en-GB" sz="1600" dirty="0" err="1"/>
              <a:t>rajčat</a:t>
            </a:r>
            <a:r>
              <a:rPr lang="en-GB" sz="1600" dirty="0"/>
              <a:t>, </a:t>
            </a:r>
            <a:r>
              <a:rPr lang="en-GB" sz="1600" dirty="0" err="1"/>
              <a:t>jahod</a:t>
            </a:r>
            <a:r>
              <a:rPr lang="en-GB" sz="1600" dirty="0"/>
              <a:t>, </a:t>
            </a:r>
            <a:r>
              <a:rPr lang="en-GB" sz="1600" dirty="0" err="1" smtClean="0"/>
              <a:t>jablek</a:t>
            </a:r>
            <a:r>
              <a:rPr lang="en-GB" sz="1600" dirty="0" smtClean="0"/>
              <a:t>,</a:t>
            </a:r>
            <a:r>
              <a:rPr lang="cs-CZ" sz="1600" dirty="0" smtClean="0"/>
              <a:t> </a:t>
            </a:r>
            <a:r>
              <a:rPr lang="en-GB" sz="1600" dirty="0" err="1" smtClean="0"/>
              <a:t>pomerančů</a:t>
            </a:r>
            <a:r>
              <a:rPr lang="en-GB" sz="1600" dirty="0"/>
              <a:t>, </a:t>
            </a:r>
            <a:r>
              <a:rPr lang="en-GB" sz="1600" dirty="0" err="1"/>
              <a:t>hroznů</a:t>
            </a:r>
            <a:r>
              <a:rPr lang="en-GB" sz="1600" dirty="0"/>
              <a:t>, </a:t>
            </a:r>
            <a:r>
              <a:rPr lang="en-GB" sz="1600" dirty="0" err="1"/>
              <a:t>bavlny</a:t>
            </a:r>
            <a:r>
              <a:rPr lang="en-GB" sz="1600" dirty="0"/>
              <a:t>, </a:t>
            </a:r>
            <a:r>
              <a:rPr lang="en-GB" sz="1600" dirty="0" err="1"/>
              <a:t>tabáku</a:t>
            </a:r>
            <a:r>
              <a:rPr lang="en-GB" sz="1600" dirty="0"/>
              <a:t>, </a:t>
            </a:r>
            <a:r>
              <a:rPr lang="en-GB" sz="1600" dirty="0" err="1"/>
              <a:t>čaje</a:t>
            </a:r>
            <a:r>
              <a:rPr lang="en-GB" sz="1600" dirty="0"/>
              <a:t>, </a:t>
            </a:r>
            <a:r>
              <a:rPr lang="en-GB" sz="1600" dirty="0" err="1"/>
              <a:t>kávy</a:t>
            </a:r>
            <a:r>
              <a:rPr lang="en-GB" sz="1600" dirty="0"/>
              <a:t>, </a:t>
            </a:r>
            <a:r>
              <a:rPr lang="en-GB" sz="1600" dirty="0" err="1"/>
              <a:t>kakaa</a:t>
            </a:r>
            <a:r>
              <a:rPr lang="en-GB" sz="1600" dirty="0"/>
              <a:t>, </a:t>
            </a:r>
            <a:r>
              <a:rPr lang="en-GB" sz="1600" dirty="0" err="1"/>
              <a:t>cukrové</a:t>
            </a:r>
            <a:r>
              <a:rPr lang="en-GB" sz="1600" dirty="0"/>
              <a:t> </a:t>
            </a:r>
            <a:r>
              <a:rPr lang="en-GB" sz="1600" dirty="0" err="1" smtClean="0"/>
              <a:t>třtiny</a:t>
            </a:r>
            <a:r>
              <a:rPr lang="en-GB" sz="1600" dirty="0" smtClean="0"/>
              <a:t>,</a:t>
            </a:r>
            <a:r>
              <a:rPr lang="cs-CZ" sz="1600" dirty="0" smtClean="0"/>
              <a:t> </a:t>
            </a:r>
            <a:r>
              <a:rPr lang="en-GB" sz="1600" dirty="0" err="1" smtClean="0"/>
              <a:t>javoru</a:t>
            </a:r>
            <a:r>
              <a:rPr lang="en-GB" sz="1600" dirty="0"/>
              <a:t>, </a:t>
            </a:r>
            <a:r>
              <a:rPr lang="en-GB" sz="1600" dirty="0" err="1"/>
              <a:t>gumovníku</a:t>
            </a:r>
            <a:r>
              <a:rPr lang="en-GB" sz="1600" dirty="0"/>
              <a:t>, a </a:t>
            </a:r>
            <a:r>
              <a:rPr lang="en-GB" sz="1600" dirty="0" err="1"/>
              <a:t>různých</a:t>
            </a:r>
            <a:r>
              <a:rPr lang="en-GB" sz="1600" dirty="0"/>
              <a:t> </a:t>
            </a:r>
            <a:r>
              <a:rPr lang="en-GB" sz="1600" dirty="0" err="1"/>
              <a:t>bylin</a:t>
            </a:r>
            <a:endParaRPr lang="en-GB" sz="1600" dirty="0"/>
          </a:p>
          <a:p>
            <a:pPr marL="285750" indent="-285750">
              <a:buFont typeface="Arial" panose="020B0604020202020204" pitchFamily="34" charset="0"/>
              <a:buChar char="•"/>
            </a:pPr>
            <a:r>
              <a:rPr lang="en-GB" sz="1600" dirty="0" err="1" smtClean="0"/>
              <a:t>kvetoucí</a:t>
            </a:r>
            <a:r>
              <a:rPr lang="en-GB" sz="1600" dirty="0" smtClean="0"/>
              <a:t> </a:t>
            </a:r>
            <a:r>
              <a:rPr lang="en-GB" sz="1600" dirty="0" err="1" smtClean="0"/>
              <a:t>rostlin</a:t>
            </a:r>
            <a:r>
              <a:rPr lang="cs-CZ" sz="1600" dirty="0" smtClean="0"/>
              <a:t>y </a:t>
            </a:r>
            <a:r>
              <a:rPr lang="en-GB" sz="1600" dirty="0" smtClean="0"/>
              <a:t> </a:t>
            </a:r>
            <a:r>
              <a:rPr lang="en-GB" sz="1600" dirty="0"/>
              <a:t>(angiosperms), </a:t>
            </a:r>
            <a:r>
              <a:rPr lang="en-GB" sz="1600" dirty="0" smtClean="0"/>
              <a:t>gymnosperm</a:t>
            </a:r>
            <a:r>
              <a:rPr lang="cs-CZ" sz="1600" dirty="0" smtClean="0"/>
              <a:t> </a:t>
            </a:r>
            <a:r>
              <a:rPr lang="en-GB" sz="1600" dirty="0" smtClean="0"/>
              <a:t>(</a:t>
            </a:r>
            <a:r>
              <a:rPr lang="en-GB" sz="1600" dirty="0" err="1" smtClean="0"/>
              <a:t>konifery</a:t>
            </a:r>
            <a:r>
              <a:rPr lang="en-GB" sz="1600" dirty="0"/>
              <a:t>), </a:t>
            </a:r>
            <a:r>
              <a:rPr lang="en-GB" sz="1600" dirty="0" err="1"/>
              <a:t>pteridophytes</a:t>
            </a:r>
            <a:r>
              <a:rPr lang="en-GB" sz="1600" dirty="0"/>
              <a:t>, bryophytes a </a:t>
            </a:r>
            <a:r>
              <a:rPr lang="en-GB" sz="1600" dirty="0" err="1"/>
              <a:t>většině</a:t>
            </a:r>
            <a:r>
              <a:rPr lang="en-GB" sz="1600" dirty="0"/>
              <a:t> </a:t>
            </a:r>
            <a:r>
              <a:rPr lang="en-GB" sz="1600" dirty="0" err="1"/>
              <a:t>důležitých</a:t>
            </a:r>
            <a:r>
              <a:rPr lang="en-GB" sz="1600" dirty="0"/>
              <a:t> </a:t>
            </a:r>
            <a:r>
              <a:rPr lang="en-GB" sz="1600" dirty="0" err="1"/>
              <a:t>zem</a:t>
            </a:r>
            <a:r>
              <a:rPr lang="en-GB" sz="1600" dirty="0"/>
              <a:t>. </a:t>
            </a:r>
            <a:r>
              <a:rPr lang="en-GB" sz="1600" dirty="0" err="1"/>
              <a:t>plodin</a:t>
            </a:r>
            <a:endParaRPr lang="en-GB" sz="1600" dirty="0"/>
          </a:p>
          <a:p>
            <a:pPr marL="285750" indent="-285750">
              <a:buFont typeface="Arial" panose="020B0604020202020204" pitchFamily="34" charset="0"/>
              <a:buChar char="•"/>
            </a:pPr>
            <a:r>
              <a:rPr lang="en-GB" sz="1600" dirty="0" smtClean="0"/>
              <a:t>VAM </a:t>
            </a:r>
            <a:r>
              <a:rPr lang="en-GB" sz="1600" dirty="0" err="1"/>
              <a:t>houby</a:t>
            </a:r>
            <a:r>
              <a:rPr lang="en-GB" sz="1600" dirty="0"/>
              <a:t> se </a:t>
            </a:r>
            <a:r>
              <a:rPr lang="en-GB" sz="1600" dirty="0" err="1"/>
              <a:t>nepodařilo</a:t>
            </a:r>
            <a:r>
              <a:rPr lang="en-GB" sz="1600" dirty="0"/>
              <a:t> </a:t>
            </a:r>
            <a:r>
              <a:rPr lang="en-GB" sz="1600" dirty="0" err="1"/>
              <a:t>pěstovat</a:t>
            </a:r>
            <a:r>
              <a:rPr lang="en-GB" sz="1600" dirty="0"/>
              <a:t> v </a:t>
            </a:r>
            <a:r>
              <a:rPr lang="en-GB" sz="1600" dirty="0" err="1"/>
              <a:t>čisté</a:t>
            </a:r>
            <a:r>
              <a:rPr lang="en-GB" sz="1600" dirty="0"/>
              <a:t> </a:t>
            </a:r>
            <a:r>
              <a:rPr lang="en-GB" sz="1600" dirty="0" err="1"/>
              <a:t>kultuře</a:t>
            </a:r>
            <a:endParaRPr lang="en-GB" sz="1600" dirty="0"/>
          </a:p>
          <a:p>
            <a:pPr marL="285750" indent="-285750">
              <a:buFont typeface="Arial" panose="020B0604020202020204" pitchFamily="34" charset="0"/>
              <a:buChar char="•"/>
            </a:pPr>
            <a:r>
              <a:rPr lang="en-GB" sz="1600" dirty="0" err="1" smtClean="0"/>
              <a:t>Největší</a:t>
            </a:r>
            <a:r>
              <a:rPr lang="en-GB" sz="1600" dirty="0" smtClean="0"/>
              <a:t> </a:t>
            </a:r>
            <a:r>
              <a:rPr lang="en-GB" sz="1600" dirty="0" err="1"/>
              <a:t>známé</a:t>
            </a:r>
            <a:r>
              <a:rPr lang="en-GB" sz="1600" dirty="0"/>
              <a:t> </a:t>
            </a:r>
            <a:r>
              <a:rPr lang="en-GB" sz="1600" dirty="0" err="1"/>
              <a:t>houbové</a:t>
            </a:r>
            <a:r>
              <a:rPr lang="en-GB" sz="1600" dirty="0"/>
              <a:t> </a:t>
            </a:r>
            <a:r>
              <a:rPr lang="en-GB" sz="1600" dirty="0" err="1"/>
              <a:t>spory</a:t>
            </a:r>
            <a:r>
              <a:rPr lang="en-GB" sz="1600" dirty="0"/>
              <a:t> – 20-400 </a:t>
            </a:r>
            <a:r>
              <a:rPr lang="el-GR" sz="1600" dirty="0"/>
              <a:t>μ</a:t>
            </a:r>
            <a:r>
              <a:rPr lang="en-GB" sz="1600" dirty="0"/>
              <a:t>m</a:t>
            </a:r>
          </a:p>
          <a:p>
            <a:pPr marL="285750" indent="-285750">
              <a:buFont typeface="Arial" panose="020B0604020202020204" pitchFamily="34" charset="0"/>
              <a:buChar char="•"/>
            </a:pPr>
            <a:r>
              <a:rPr lang="en-GB" sz="1600" dirty="0" smtClean="0"/>
              <a:t> </a:t>
            </a:r>
            <a:endParaRPr lang="en-GB" sz="1600"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4046300"/>
            <a:ext cx="3746338" cy="2657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70885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139952" y="2495526"/>
            <a:ext cx="2193742" cy="369332"/>
          </a:xfrm>
          <a:prstGeom prst="rect">
            <a:avLst/>
          </a:prstGeom>
        </p:spPr>
        <p:txBody>
          <a:bodyPr wrap="none">
            <a:spAutoFit/>
          </a:bodyPr>
          <a:lstStyle/>
          <a:p>
            <a:r>
              <a:rPr lang="en-GB" b="1" i="1" dirty="0" err="1"/>
              <a:t>Gigaspora</a:t>
            </a:r>
            <a:r>
              <a:rPr lang="en-GB" b="1" i="1" dirty="0"/>
              <a:t> margarita</a:t>
            </a:r>
            <a:endParaRPr lang="en-GB" dirty="0"/>
          </a:p>
        </p:txBody>
      </p:sp>
      <p:sp>
        <p:nvSpPr>
          <p:cNvPr id="3" name="Obdélník 2"/>
          <p:cNvSpPr/>
          <p:nvPr/>
        </p:nvSpPr>
        <p:spPr>
          <a:xfrm>
            <a:off x="251520" y="116632"/>
            <a:ext cx="8496944" cy="1323439"/>
          </a:xfrm>
          <a:prstGeom prst="rect">
            <a:avLst/>
          </a:prstGeom>
        </p:spPr>
        <p:txBody>
          <a:bodyPr wrap="square">
            <a:spAutoFit/>
          </a:bodyPr>
          <a:lstStyle/>
          <a:p>
            <a:pPr marL="285750" indent="-285750">
              <a:buFont typeface="Arial" panose="020B0604020202020204" pitchFamily="34" charset="0"/>
              <a:buChar char="•"/>
            </a:pPr>
            <a:r>
              <a:rPr lang="en-GB" sz="1600" i="1" dirty="0" err="1" smtClean="0"/>
              <a:t>Gigaspora</a:t>
            </a:r>
            <a:r>
              <a:rPr lang="en-GB" sz="1600" i="1" dirty="0" smtClean="0"/>
              <a:t> margarita </a:t>
            </a:r>
            <a:r>
              <a:rPr lang="en-GB" sz="1600" dirty="0" smtClean="0"/>
              <a:t>- </a:t>
            </a:r>
            <a:r>
              <a:rPr lang="en-GB" sz="1600" dirty="0" err="1" smtClean="0"/>
              <a:t>až</a:t>
            </a:r>
            <a:r>
              <a:rPr lang="en-GB" sz="1600" dirty="0" smtClean="0"/>
              <a:t> 250.000 </a:t>
            </a:r>
            <a:r>
              <a:rPr lang="en-GB" sz="1600" dirty="0" err="1" smtClean="0"/>
              <a:t>bakteriálních</a:t>
            </a:r>
            <a:r>
              <a:rPr lang="en-GB" sz="1600" dirty="0" smtClean="0"/>
              <a:t> </a:t>
            </a:r>
            <a:r>
              <a:rPr lang="en-GB" sz="1600" dirty="0" err="1" smtClean="0"/>
              <a:t>endosymbiontů</a:t>
            </a:r>
            <a:r>
              <a:rPr lang="cs-CZ" sz="1600" dirty="0" smtClean="0"/>
              <a:t> </a:t>
            </a:r>
            <a:r>
              <a:rPr lang="en-GB" sz="1600" dirty="0" smtClean="0"/>
              <a:t>v </a:t>
            </a:r>
            <a:r>
              <a:rPr lang="en-GB" sz="1600" dirty="0" err="1" smtClean="0"/>
              <a:t>jedné</a:t>
            </a:r>
            <a:r>
              <a:rPr lang="en-GB" sz="1600" dirty="0" smtClean="0"/>
              <a:t> </a:t>
            </a:r>
            <a:r>
              <a:rPr lang="en-GB" sz="1600" dirty="0" err="1" smtClean="0"/>
              <a:t>houbové</a:t>
            </a:r>
            <a:r>
              <a:rPr lang="en-GB" sz="1600" dirty="0" smtClean="0"/>
              <a:t> </a:t>
            </a:r>
            <a:r>
              <a:rPr lang="en-GB" sz="1600" dirty="0" err="1" smtClean="0"/>
              <a:t>spoře</a:t>
            </a:r>
            <a:r>
              <a:rPr lang="en-GB" sz="1600" dirty="0" smtClean="0"/>
              <a:t> – </a:t>
            </a:r>
            <a:r>
              <a:rPr lang="en-GB" sz="1600" dirty="0" err="1" smtClean="0"/>
              <a:t>identifikovány</a:t>
            </a:r>
            <a:r>
              <a:rPr lang="en-GB" sz="1600" dirty="0" smtClean="0"/>
              <a:t> PCR </a:t>
            </a:r>
            <a:r>
              <a:rPr lang="en-GB" sz="1600" dirty="0" err="1" smtClean="0"/>
              <a:t>jako</a:t>
            </a:r>
            <a:r>
              <a:rPr lang="en-GB" sz="1600" dirty="0" smtClean="0"/>
              <a:t> </a:t>
            </a:r>
            <a:r>
              <a:rPr lang="en-GB" sz="1600" i="1" dirty="0" err="1" smtClean="0"/>
              <a:t>Burkhorderia</a:t>
            </a:r>
            <a:r>
              <a:rPr lang="cs-CZ" sz="1600" i="1" dirty="0" smtClean="0"/>
              <a:t> </a:t>
            </a:r>
            <a:r>
              <a:rPr lang="en-GB" sz="1600" dirty="0" smtClean="0"/>
              <a:t>(</a:t>
            </a:r>
            <a:r>
              <a:rPr lang="en-GB" sz="1600" dirty="0" err="1" smtClean="0"/>
              <a:t>prekurzor</a:t>
            </a:r>
            <a:r>
              <a:rPr lang="en-GB" sz="1600" dirty="0" smtClean="0"/>
              <a:t> </a:t>
            </a:r>
            <a:r>
              <a:rPr lang="en-GB" sz="1600" dirty="0" err="1" smtClean="0"/>
              <a:t>eukaryotických</a:t>
            </a:r>
            <a:r>
              <a:rPr lang="en-GB" sz="1600" dirty="0" smtClean="0"/>
              <a:t> </a:t>
            </a:r>
            <a:r>
              <a:rPr lang="en-GB" sz="1600" dirty="0" err="1" smtClean="0"/>
              <a:t>mitochondrií</a:t>
            </a:r>
            <a:r>
              <a:rPr lang="en-GB" sz="1600" dirty="0" smtClean="0"/>
              <a:t>?) – </a:t>
            </a:r>
            <a:r>
              <a:rPr lang="en-GB" sz="1600" i="1" dirty="0" err="1" smtClean="0"/>
              <a:t>nif</a:t>
            </a:r>
            <a:r>
              <a:rPr lang="en-GB" sz="1600" i="1" dirty="0" smtClean="0"/>
              <a:t> </a:t>
            </a:r>
            <a:r>
              <a:rPr lang="en-GB" sz="1600" dirty="0" smtClean="0"/>
              <a:t>gen – </a:t>
            </a:r>
            <a:r>
              <a:rPr lang="en-GB" sz="1600" dirty="0" err="1" smtClean="0"/>
              <a:t>fixace</a:t>
            </a:r>
            <a:r>
              <a:rPr lang="en-GB" sz="1600" dirty="0" smtClean="0"/>
              <a:t> N?</a:t>
            </a:r>
            <a:endParaRPr lang="cs-CZ" sz="1600" dirty="0" smtClean="0"/>
          </a:p>
          <a:p>
            <a:pPr marL="285750" indent="-285750">
              <a:buFont typeface="Arial" panose="020B0604020202020204" pitchFamily="34" charset="0"/>
              <a:buChar char="•"/>
            </a:pPr>
            <a:r>
              <a:rPr lang="en-GB" sz="1600" dirty="0" smtClean="0"/>
              <a:t> Mycelium </a:t>
            </a:r>
            <a:r>
              <a:rPr lang="en-GB" sz="1600" dirty="0" err="1" smtClean="0"/>
              <a:t>odolnější</a:t>
            </a:r>
            <a:r>
              <a:rPr lang="en-GB" sz="1600" dirty="0" smtClean="0"/>
              <a:t> </a:t>
            </a:r>
            <a:r>
              <a:rPr lang="en-GB" sz="1600" dirty="0" err="1" smtClean="0"/>
              <a:t>stresům</a:t>
            </a:r>
            <a:r>
              <a:rPr lang="en-GB" sz="1600" dirty="0" smtClean="0"/>
              <a:t> </a:t>
            </a:r>
            <a:r>
              <a:rPr lang="en-GB" sz="1600" dirty="0" err="1" smtClean="0"/>
              <a:t>než</a:t>
            </a:r>
            <a:r>
              <a:rPr lang="en-GB" sz="1600" dirty="0" smtClean="0"/>
              <a:t> </a:t>
            </a:r>
            <a:r>
              <a:rPr lang="en-GB" sz="1600" dirty="0" err="1" smtClean="0"/>
              <a:t>kořeny</a:t>
            </a:r>
            <a:r>
              <a:rPr lang="en-GB" sz="1600" dirty="0" smtClean="0"/>
              <a:t> (</a:t>
            </a:r>
            <a:r>
              <a:rPr lang="en-GB" sz="1600" dirty="0" err="1" smtClean="0"/>
              <a:t>sucho</a:t>
            </a:r>
            <a:r>
              <a:rPr lang="en-GB" sz="1600" dirty="0" smtClean="0"/>
              <a:t>, </a:t>
            </a:r>
            <a:r>
              <a:rPr lang="en-GB" sz="1600" dirty="0" err="1" smtClean="0"/>
              <a:t>kovy</a:t>
            </a:r>
            <a:r>
              <a:rPr lang="en-GB" sz="1600" dirty="0" smtClean="0"/>
              <a:t>, pH)</a:t>
            </a:r>
          </a:p>
          <a:p>
            <a:pPr marL="285750" indent="-285750">
              <a:buFont typeface="Arial" panose="020B0604020202020204" pitchFamily="34" charset="0"/>
              <a:buChar char="•"/>
            </a:pPr>
            <a:r>
              <a:rPr lang="en-GB" sz="1600" dirty="0" err="1" smtClean="0"/>
              <a:t>Zvýšený</a:t>
            </a:r>
            <a:r>
              <a:rPr lang="en-GB" sz="1600" dirty="0" smtClean="0"/>
              <a:t> </a:t>
            </a:r>
            <a:r>
              <a:rPr lang="en-GB" sz="1600" dirty="0" err="1" smtClean="0"/>
              <a:t>růst</a:t>
            </a:r>
            <a:r>
              <a:rPr lang="en-GB" sz="1600" dirty="0" smtClean="0"/>
              <a:t> </a:t>
            </a:r>
            <a:r>
              <a:rPr lang="en-GB" sz="1600" dirty="0" err="1" smtClean="0"/>
              <a:t>rostlin</a:t>
            </a:r>
            <a:r>
              <a:rPr lang="en-GB" sz="1600" dirty="0" smtClean="0"/>
              <a:t> - </a:t>
            </a:r>
            <a:r>
              <a:rPr lang="en-GB" sz="1600" dirty="0" err="1" smtClean="0"/>
              <a:t>zvýšený</a:t>
            </a:r>
            <a:r>
              <a:rPr lang="en-GB" sz="1600" dirty="0" smtClean="0"/>
              <a:t> </a:t>
            </a:r>
            <a:r>
              <a:rPr lang="en-GB" sz="1600" dirty="0" err="1" smtClean="0"/>
              <a:t>příjem</a:t>
            </a:r>
            <a:r>
              <a:rPr lang="en-GB" sz="1600" dirty="0" smtClean="0"/>
              <a:t> P, Zn, </a:t>
            </a:r>
            <a:r>
              <a:rPr lang="en-GB" sz="1600" dirty="0" err="1" smtClean="0"/>
              <a:t>sulfátů</a:t>
            </a:r>
            <a:r>
              <a:rPr lang="en-GB" sz="1600" dirty="0" smtClean="0"/>
              <a:t>, </a:t>
            </a:r>
            <a:r>
              <a:rPr lang="en-GB" sz="1600" dirty="0" err="1" smtClean="0"/>
              <a:t>amonného</a:t>
            </a:r>
            <a:r>
              <a:rPr lang="en-GB" sz="1600" dirty="0" smtClean="0"/>
              <a:t> </a:t>
            </a:r>
            <a:r>
              <a:rPr lang="en-GB" sz="1600" dirty="0" err="1" smtClean="0"/>
              <a:t>iontu</a:t>
            </a:r>
            <a:endParaRPr lang="en-GB" sz="1600"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4251054"/>
            <a:ext cx="2707010" cy="1849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722" y="2132856"/>
            <a:ext cx="2711888" cy="1975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3150509"/>
            <a:ext cx="3886200" cy="282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10520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15421" y="116632"/>
            <a:ext cx="9001000" cy="2308324"/>
          </a:xfrm>
          <a:prstGeom prst="rect">
            <a:avLst/>
          </a:prstGeom>
        </p:spPr>
        <p:txBody>
          <a:bodyPr wrap="square">
            <a:spAutoFit/>
          </a:bodyPr>
          <a:lstStyle/>
          <a:p>
            <a:r>
              <a:rPr lang="en-GB" sz="1600" dirty="0"/>
              <a:t>VAM</a:t>
            </a:r>
          </a:p>
          <a:p>
            <a:pPr marL="285750" indent="-285750">
              <a:buFont typeface="Arial" panose="020B0604020202020204" pitchFamily="34" charset="0"/>
              <a:buChar char="•"/>
            </a:pPr>
            <a:r>
              <a:rPr lang="en-GB" sz="1600" dirty="0" err="1"/>
              <a:t>Důležité</a:t>
            </a:r>
            <a:r>
              <a:rPr lang="en-GB" sz="1600" dirty="0"/>
              <a:t> </a:t>
            </a:r>
            <a:r>
              <a:rPr lang="en-GB" sz="1600" dirty="0" err="1"/>
              <a:t>zvláště</a:t>
            </a:r>
            <a:r>
              <a:rPr lang="en-GB" sz="1600" dirty="0"/>
              <a:t> v </a:t>
            </a:r>
            <a:r>
              <a:rPr lang="en-GB" sz="1600" u="sng" dirty="0" err="1"/>
              <a:t>tropických</a:t>
            </a:r>
            <a:r>
              <a:rPr lang="en-GB" sz="1600" u="sng" dirty="0"/>
              <a:t> </a:t>
            </a:r>
            <a:r>
              <a:rPr lang="en-GB" sz="1600" u="sng" dirty="0" err="1"/>
              <a:t>půdách</a:t>
            </a:r>
            <a:r>
              <a:rPr lang="en-GB" sz="1600" u="sng" dirty="0"/>
              <a:t> </a:t>
            </a:r>
            <a:r>
              <a:rPr lang="en-GB" sz="1600" u="sng" dirty="0" err="1"/>
              <a:t>deficitních</a:t>
            </a:r>
            <a:r>
              <a:rPr lang="en-GB" sz="1600" u="sng" dirty="0"/>
              <a:t> </a:t>
            </a:r>
            <a:r>
              <a:rPr lang="en-GB" sz="1600" u="sng" dirty="0" err="1"/>
              <a:t>na</a:t>
            </a:r>
            <a:r>
              <a:rPr lang="en-GB" sz="1600" u="sng" dirty="0"/>
              <a:t> P </a:t>
            </a:r>
            <a:r>
              <a:rPr lang="en-GB" sz="1600" dirty="0"/>
              <a:t>– </a:t>
            </a:r>
            <a:r>
              <a:rPr lang="en-GB" sz="1600" dirty="0" err="1" smtClean="0"/>
              <a:t>problémy</a:t>
            </a:r>
            <a:r>
              <a:rPr lang="cs-CZ" sz="1600" dirty="0" smtClean="0"/>
              <a:t> </a:t>
            </a:r>
            <a:r>
              <a:rPr lang="en-GB" sz="1600" dirty="0" err="1" smtClean="0"/>
              <a:t>po</a:t>
            </a:r>
            <a:r>
              <a:rPr lang="en-GB" sz="1600" dirty="0" smtClean="0"/>
              <a:t> </a:t>
            </a:r>
            <a:r>
              <a:rPr lang="en-GB" sz="1600" dirty="0" err="1"/>
              <a:t>vykácení</a:t>
            </a:r>
            <a:r>
              <a:rPr lang="en-GB" sz="1600" dirty="0"/>
              <a:t> </a:t>
            </a:r>
            <a:r>
              <a:rPr lang="en-GB" sz="1600" dirty="0" err="1"/>
              <a:t>tropických</a:t>
            </a:r>
            <a:r>
              <a:rPr lang="en-GB" sz="1600" dirty="0"/>
              <a:t> </a:t>
            </a:r>
            <a:r>
              <a:rPr lang="en-GB" sz="1600" dirty="0" err="1"/>
              <a:t>pralesů</a:t>
            </a:r>
            <a:endParaRPr lang="en-GB" sz="1600" dirty="0"/>
          </a:p>
          <a:p>
            <a:pPr marL="285750" indent="-285750">
              <a:buFont typeface="Arial" panose="020B0604020202020204" pitchFamily="34" charset="0"/>
              <a:buChar char="•"/>
            </a:pPr>
            <a:r>
              <a:rPr lang="en-GB" sz="1600" dirty="0" err="1"/>
              <a:t>Bujnost</a:t>
            </a:r>
            <a:r>
              <a:rPr lang="en-GB" sz="1600" dirty="0"/>
              <a:t> </a:t>
            </a:r>
            <a:r>
              <a:rPr lang="en-GB" sz="1600" dirty="0" err="1"/>
              <a:t>tropických</a:t>
            </a:r>
            <a:r>
              <a:rPr lang="en-GB" sz="1600" dirty="0"/>
              <a:t> </a:t>
            </a:r>
            <a:r>
              <a:rPr lang="en-GB" sz="1600" dirty="0" err="1"/>
              <a:t>pralesů</a:t>
            </a:r>
            <a:r>
              <a:rPr lang="en-GB" sz="1600" dirty="0"/>
              <a:t> </a:t>
            </a:r>
            <a:r>
              <a:rPr lang="en-GB" sz="1600" dirty="0" err="1"/>
              <a:t>založena</a:t>
            </a:r>
            <a:r>
              <a:rPr lang="en-GB" sz="1600" dirty="0"/>
              <a:t> </a:t>
            </a:r>
            <a:r>
              <a:rPr lang="en-GB" sz="1600" dirty="0" err="1"/>
              <a:t>na</a:t>
            </a:r>
            <a:r>
              <a:rPr lang="en-GB" sz="1600" dirty="0"/>
              <a:t> </a:t>
            </a:r>
            <a:r>
              <a:rPr lang="en-GB" sz="1600" dirty="0" err="1" smtClean="0"/>
              <a:t>mykorhize</a:t>
            </a:r>
            <a:r>
              <a:rPr lang="en-GB" sz="1600" dirty="0" smtClean="0"/>
              <a:t> </a:t>
            </a:r>
            <a:r>
              <a:rPr lang="en-GB" sz="1600" dirty="0"/>
              <a:t>(</a:t>
            </a:r>
            <a:r>
              <a:rPr lang="en-GB" sz="1600" dirty="0" err="1"/>
              <a:t>uzavřený</a:t>
            </a:r>
            <a:r>
              <a:rPr lang="en-GB" sz="1600" dirty="0"/>
              <a:t> </a:t>
            </a:r>
            <a:r>
              <a:rPr lang="en-GB" sz="1600" dirty="0" err="1" smtClean="0"/>
              <a:t>cyklus</a:t>
            </a:r>
            <a:r>
              <a:rPr lang="cs-CZ" sz="1600" dirty="0" smtClean="0"/>
              <a:t> </a:t>
            </a:r>
            <a:r>
              <a:rPr lang="en-GB" sz="1600" dirty="0" err="1" smtClean="0"/>
              <a:t>živin</a:t>
            </a:r>
            <a:r>
              <a:rPr lang="en-GB" sz="1600" dirty="0"/>
              <a:t>: </a:t>
            </a:r>
            <a:r>
              <a:rPr lang="en-GB" sz="1600" dirty="0" err="1"/>
              <a:t>rostliny-mykorrhiza</a:t>
            </a:r>
            <a:r>
              <a:rPr lang="en-GB" sz="1600" dirty="0"/>
              <a:t>);</a:t>
            </a:r>
          </a:p>
          <a:p>
            <a:pPr marL="285750" indent="-285750">
              <a:buFont typeface="Arial" panose="020B0604020202020204" pitchFamily="34" charset="0"/>
              <a:buChar char="•"/>
            </a:pPr>
            <a:r>
              <a:rPr lang="en-GB" sz="1600" dirty="0"/>
              <a:t>V </a:t>
            </a:r>
            <a:r>
              <a:rPr lang="en-GB" sz="1600" dirty="0" err="1"/>
              <a:t>porovnání</a:t>
            </a:r>
            <a:r>
              <a:rPr lang="en-GB" sz="1600" dirty="0"/>
              <a:t> s </a:t>
            </a:r>
            <a:r>
              <a:rPr lang="en-GB" sz="1600" dirty="0" err="1"/>
              <a:t>lesy</a:t>
            </a:r>
            <a:r>
              <a:rPr lang="en-GB" sz="1600" dirty="0"/>
              <a:t> </a:t>
            </a:r>
            <a:r>
              <a:rPr lang="en-GB" sz="1600" dirty="0" err="1"/>
              <a:t>mírného</a:t>
            </a:r>
            <a:r>
              <a:rPr lang="en-GB" sz="1600" dirty="0"/>
              <a:t> </a:t>
            </a:r>
            <a:r>
              <a:rPr lang="en-GB" sz="1600" dirty="0" err="1"/>
              <a:t>pásma</a:t>
            </a:r>
            <a:r>
              <a:rPr lang="en-GB" sz="1600" dirty="0"/>
              <a:t> </a:t>
            </a:r>
            <a:r>
              <a:rPr lang="en-GB" sz="1600" dirty="0" err="1"/>
              <a:t>zde</a:t>
            </a:r>
            <a:r>
              <a:rPr lang="en-GB" sz="1600" dirty="0"/>
              <a:t> </a:t>
            </a:r>
            <a:r>
              <a:rPr lang="en-GB" sz="1600" dirty="0" err="1"/>
              <a:t>není</a:t>
            </a:r>
            <a:r>
              <a:rPr lang="en-GB" sz="1600" dirty="0"/>
              <a:t> </a:t>
            </a:r>
            <a:r>
              <a:rPr lang="en-GB" sz="1600" dirty="0" err="1"/>
              <a:t>téměř</a:t>
            </a:r>
            <a:r>
              <a:rPr lang="en-GB" sz="1600" dirty="0"/>
              <a:t> humus, </a:t>
            </a:r>
            <a:r>
              <a:rPr lang="cs-CZ" sz="1600" dirty="0" smtClean="0"/>
              <a:t>opad </a:t>
            </a:r>
            <a:r>
              <a:rPr lang="en-GB" sz="1600" dirty="0" smtClean="0"/>
              <a:t>a </a:t>
            </a:r>
            <a:r>
              <a:rPr lang="en-GB" sz="1600" dirty="0" err="1" smtClean="0"/>
              <a:t>téměř</a:t>
            </a:r>
            <a:r>
              <a:rPr lang="cs-CZ" sz="1600" dirty="0" smtClean="0"/>
              <a:t> </a:t>
            </a:r>
            <a:r>
              <a:rPr lang="en-GB" sz="1600" dirty="0" err="1" smtClean="0"/>
              <a:t>žádné</a:t>
            </a:r>
            <a:r>
              <a:rPr lang="en-GB" sz="1600" dirty="0" smtClean="0"/>
              <a:t> </a:t>
            </a:r>
            <a:r>
              <a:rPr lang="en-GB" sz="1600" dirty="0" err="1"/>
              <a:t>minerální</a:t>
            </a:r>
            <a:r>
              <a:rPr lang="en-GB" sz="1600" dirty="0"/>
              <a:t> soli – </a:t>
            </a:r>
            <a:r>
              <a:rPr lang="en-GB" sz="1600" dirty="0" err="1"/>
              <a:t>vše</a:t>
            </a:r>
            <a:r>
              <a:rPr lang="en-GB" sz="1600" dirty="0"/>
              <a:t> </a:t>
            </a:r>
            <a:r>
              <a:rPr lang="en-GB" sz="1600" dirty="0" err="1"/>
              <a:t>vymyté</a:t>
            </a:r>
            <a:r>
              <a:rPr lang="en-GB" sz="1600" dirty="0"/>
              <a:t> </a:t>
            </a:r>
            <a:r>
              <a:rPr lang="en-GB" sz="1600" dirty="0" err="1"/>
              <a:t>tropickými</a:t>
            </a:r>
            <a:r>
              <a:rPr lang="en-GB" sz="1600" dirty="0"/>
              <a:t> </a:t>
            </a:r>
            <a:r>
              <a:rPr lang="en-GB" sz="1600" dirty="0" err="1"/>
              <a:t>dešti</a:t>
            </a:r>
            <a:endParaRPr lang="en-GB" sz="1600" dirty="0"/>
          </a:p>
          <a:p>
            <a:pPr marL="285750" indent="-285750">
              <a:buFont typeface="Arial" panose="020B0604020202020204" pitchFamily="34" charset="0"/>
              <a:buChar char="•"/>
            </a:pPr>
            <a:r>
              <a:rPr lang="en-GB" sz="1600" dirty="0"/>
              <a:t>Po </a:t>
            </a:r>
            <a:r>
              <a:rPr lang="en-GB" sz="1600" dirty="0" err="1"/>
              <a:t>vyklučení</a:t>
            </a:r>
            <a:r>
              <a:rPr lang="en-GB" sz="1600" dirty="0"/>
              <a:t> </a:t>
            </a:r>
            <a:r>
              <a:rPr lang="en-GB" sz="1600" dirty="0" err="1"/>
              <a:t>pralesa</a:t>
            </a:r>
            <a:r>
              <a:rPr lang="en-GB" sz="1600" dirty="0"/>
              <a:t> </a:t>
            </a:r>
            <a:r>
              <a:rPr lang="en-GB" sz="1600" dirty="0" err="1"/>
              <a:t>jedna</a:t>
            </a:r>
            <a:r>
              <a:rPr lang="en-GB" sz="1600" dirty="0"/>
              <a:t> </a:t>
            </a:r>
            <a:r>
              <a:rPr lang="en-GB" sz="1600" dirty="0" err="1"/>
              <a:t>nebo</a:t>
            </a:r>
            <a:r>
              <a:rPr lang="en-GB" sz="1600" dirty="0"/>
              <a:t> </a:t>
            </a:r>
            <a:r>
              <a:rPr lang="en-GB" sz="1600" dirty="0" err="1"/>
              <a:t>maximálně</a:t>
            </a:r>
            <a:r>
              <a:rPr lang="en-GB" sz="1600" dirty="0"/>
              <a:t> </a:t>
            </a:r>
            <a:r>
              <a:rPr lang="en-GB" sz="1600" dirty="0" err="1"/>
              <a:t>pár</a:t>
            </a:r>
            <a:r>
              <a:rPr lang="en-GB" sz="1600" dirty="0"/>
              <a:t> </a:t>
            </a:r>
            <a:r>
              <a:rPr lang="en-GB" sz="1600" dirty="0" err="1"/>
              <a:t>úrod</a:t>
            </a:r>
            <a:r>
              <a:rPr lang="en-GB" sz="1600" dirty="0"/>
              <a:t> a </a:t>
            </a:r>
            <a:r>
              <a:rPr lang="en-GB" sz="1600" dirty="0" err="1"/>
              <a:t>pak</a:t>
            </a:r>
            <a:r>
              <a:rPr lang="en-GB" sz="1600" dirty="0"/>
              <a:t> </a:t>
            </a:r>
            <a:r>
              <a:rPr lang="en-GB" sz="1600" dirty="0" err="1" smtClean="0"/>
              <a:t>vše</a:t>
            </a:r>
            <a:r>
              <a:rPr lang="cs-CZ" sz="1600" dirty="0" smtClean="0"/>
              <a:t> </a:t>
            </a:r>
            <a:r>
              <a:rPr lang="en-GB" sz="1600" dirty="0" err="1" smtClean="0"/>
              <a:t>vyplaveno</a:t>
            </a:r>
            <a:r>
              <a:rPr lang="en-GB" sz="1600" dirty="0" smtClean="0"/>
              <a:t> </a:t>
            </a:r>
            <a:r>
              <a:rPr lang="en-GB" sz="1600" dirty="0"/>
              <a:t>a bez </a:t>
            </a:r>
            <a:r>
              <a:rPr lang="en-GB" sz="1600" dirty="0" err="1"/>
              <a:t>hnojiv</a:t>
            </a:r>
            <a:r>
              <a:rPr lang="en-GB" sz="1600" dirty="0"/>
              <a:t> </a:t>
            </a:r>
            <a:r>
              <a:rPr lang="en-GB" sz="1600" dirty="0" err="1"/>
              <a:t>nic</a:t>
            </a:r>
            <a:r>
              <a:rPr lang="en-GB" sz="1600" dirty="0"/>
              <a:t> </a:t>
            </a:r>
            <a:r>
              <a:rPr lang="en-GB" sz="1600" dirty="0" err="1"/>
              <a:t>neporoste</a:t>
            </a:r>
            <a:r>
              <a:rPr lang="en-GB" sz="1600" dirty="0"/>
              <a:t> – </a:t>
            </a:r>
            <a:r>
              <a:rPr lang="en-GB" sz="1600" dirty="0" err="1"/>
              <a:t>opuštění</a:t>
            </a:r>
            <a:r>
              <a:rPr lang="en-GB" sz="1600" dirty="0"/>
              <a:t> </a:t>
            </a:r>
            <a:r>
              <a:rPr lang="en-GB" sz="1600" dirty="0" err="1"/>
              <a:t>půdy</a:t>
            </a:r>
            <a:r>
              <a:rPr lang="en-GB" sz="1600" dirty="0"/>
              <a:t>, </a:t>
            </a:r>
            <a:r>
              <a:rPr lang="en-GB" sz="1600" dirty="0" err="1"/>
              <a:t>eroze</a:t>
            </a:r>
            <a:endParaRPr lang="en-GB" sz="1600" dirty="0"/>
          </a:p>
          <a:p>
            <a:pPr marL="285750" indent="-285750">
              <a:buFont typeface="Arial" panose="020B0604020202020204" pitchFamily="34" charset="0"/>
              <a:buChar char="•"/>
            </a:pPr>
            <a:r>
              <a:rPr lang="en-GB" sz="1600" dirty="0" err="1"/>
              <a:t>Může</a:t>
            </a:r>
            <a:r>
              <a:rPr lang="en-GB" sz="1600" dirty="0"/>
              <a:t> </a:t>
            </a:r>
            <a:r>
              <a:rPr lang="en-GB" sz="1600" dirty="0" err="1"/>
              <a:t>fungovat</a:t>
            </a:r>
            <a:r>
              <a:rPr lang="en-GB" sz="1600" dirty="0"/>
              <a:t> </a:t>
            </a:r>
            <a:r>
              <a:rPr lang="en-GB" sz="1600" dirty="0" err="1"/>
              <a:t>jen</a:t>
            </a:r>
            <a:r>
              <a:rPr lang="en-GB" sz="1600" dirty="0"/>
              <a:t> v </a:t>
            </a:r>
            <a:r>
              <a:rPr lang="en-GB" sz="1600" dirty="0" err="1"/>
              <a:t>malém</a:t>
            </a:r>
            <a:r>
              <a:rPr lang="en-GB" sz="1600" dirty="0"/>
              <a:t> </a:t>
            </a:r>
            <a:r>
              <a:rPr lang="en-GB" sz="1600" dirty="0" err="1"/>
              <a:t>měřítku</a:t>
            </a:r>
            <a:r>
              <a:rPr lang="en-GB" sz="1600" dirty="0"/>
              <a:t> (</a:t>
            </a:r>
            <a:r>
              <a:rPr lang="en-GB" sz="1600" dirty="0" err="1"/>
              <a:t>nízká</a:t>
            </a:r>
            <a:r>
              <a:rPr lang="en-GB" sz="1600" dirty="0"/>
              <a:t> </a:t>
            </a:r>
            <a:r>
              <a:rPr lang="en-GB" sz="1600" dirty="0" err="1"/>
              <a:t>hustota</a:t>
            </a:r>
            <a:r>
              <a:rPr lang="en-GB" sz="1600" dirty="0"/>
              <a:t> populace</a:t>
            </a:r>
            <a:r>
              <a:rPr lang="en-GB" sz="1600" dirty="0" smtClean="0"/>
              <a:t>),</a:t>
            </a:r>
            <a:r>
              <a:rPr lang="cs-CZ" sz="1600" dirty="0" smtClean="0"/>
              <a:t> </a:t>
            </a:r>
            <a:r>
              <a:rPr lang="en-GB" sz="1600" dirty="0" err="1" smtClean="0"/>
              <a:t>kdy</a:t>
            </a:r>
            <a:r>
              <a:rPr lang="en-GB" sz="1600" dirty="0" smtClean="0"/>
              <a:t> </a:t>
            </a:r>
            <a:r>
              <a:rPr lang="en-GB" sz="1600" dirty="0" err="1"/>
              <a:t>prales</a:t>
            </a:r>
            <a:r>
              <a:rPr lang="en-GB" sz="1600" dirty="0"/>
              <a:t> </a:t>
            </a:r>
            <a:r>
              <a:rPr lang="en-GB" sz="1600" dirty="0" err="1"/>
              <a:t>po</a:t>
            </a:r>
            <a:r>
              <a:rPr lang="en-GB" sz="1600" dirty="0"/>
              <a:t> 2-3 </a:t>
            </a:r>
            <a:r>
              <a:rPr lang="en-GB" sz="1600" dirty="0" err="1"/>
              <a:t>plodinách</a:t>
            </a:r>
            <a:r>
              <a:rPr lang="en-GB" sz="1600" dirty="0"/>
              <a:t> </a:t>
            </a:r>
            <a:r>
              <a:rPr lang="en-GB" sz="1600" dirty="0" err="1"/>
              <a:t>opět</a:t>
            </a:r>
            <a:r>
              <a:rPr lang="en-GB" sz="1600" dirty="0"/>
              <a:t> </a:t>
            </a:r>
            <a:r>
              <a:rPr lang="en-GB" sz="1600" dirty="0" err="1"/>
              <a:t>zaroste</a:t>
            </a:r>
            <a:r>
              <a:rPr lang="en-GB" sz="1600" dirty="0"/>
              <a:t> </a:t>
            </a:r>
            <a:r>
              <a:rPr lang="en-GB" sz="1600" dirty="0" err="1"/>
              <a:t>malé</a:t>
            </a:r>
            <a:r>
              <a:rPr lang="en-GB" sz="1600" dirty="0"/>
              <a:t> </a:t>
            </a:r>
            <a:r>
              <a:rPr lang="en-GB" sz="1600" dirty="0" err="1"/>
              <a:t>políčka</a:t>
            </a:r>
            <a:r>
              <a:rPr lang="en-GB" sz="1600" dirty="0"/>
              <a:t> (</a:t>
            </a:r>
            <a:r>
              <a:rPr lang="en-GB" sz="1600" dirty="0" err="1"/>
              <a:t>na</a:t>
            </a:r>
            <a:r>
              <a:rPr lang="en-GB" sz="1600" dirty="0"/>
              <a:t> </a:t>
            </a:r>
            <a:r>
              <a:rPr lang="en-GB" sz="1600" dirty="0" err="1"/>
              <a:t>desítky</a:t>
            </a:r>
            <a:r>
              <a:rPr lang="en-GB" sz="1600" dirty="0"/>
              <a:t> let</a:t>
            </a:r>
            <a:r>
              <a:rPr lang="en-GB" sz="1600" dirty="0" smtClean="0"/>
              <a:t>)</a:t>
            </a:r>
            <a:endParaRPr lang="en-GB" sz="1600"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6825" y="2852936"/>
            <a:ext cx="5538192" cy="3682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66348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0784" y="0"/>
            <a:ext cx="5487320" cy="6740307"/>
          </a:xfrm>
          <a:prstGeom prst="rect">
            <a:avLst/>
          </a:prstGeom>
        </p:spPr>
        <p:txBody>
          <a:bodyPr wrap="square">
            <a:spAutoFit/>
          </a:bodyPr>
          <a:lstStyle/>
          <a:p>
            <a:pPr marL="285750" indent="-285750">
              <a:buFont typeface="Arial" panose="020B0604020202020204" pitchFamily="34" charset="0"/>
              <a:buChar char="•"/>
            </a:pPr>
            <a:r>
              <a:rPr lang="cs-CZ" sz="1600" dirty="0" err="1"/>
              <a:t>e</a:t>
            </a:r>
            <a:r>
              <a:rPr lang="en-GB" sz="1600" dirty="0" err="1" smtClean="0"/>
              <a:t>ndomykorhiza</a:t>
            </a:r>
            <a:r>
              <a:rPr lang="en-GB" sz="1600" dirty="0" smtClean="0"/>
              <a:t> </a:t>
            </a:r>
            <a:r>
              <a:rPr lang="en-GB" sz="1600" dirty="0" err="1" smtClean="0"/>
              <a:t>mnohem</a:t>
            </a:r>
            <a:r>
              <a:rPr lang="en-GB" sz="1600" dirty="0" smtClean="0"/>
              <a:t> </a:t>
            </a:r>
            <a:r>
              <a:rPr lang="en-GB" sz="1600" dirty="0" err="1" smtClean="0"/>
              <a:t>méně</a:t>
            </a:r>
            <a:r>
              <a:rPr lang="en-GB" sz="1600" dirty="0" smtClean="0"/>
              <a:t> </a:t>
            </a:r>
            <a:r>
              <a:rPr lang="en-GB" sz="1600" dirty="0" err="1" smtClean="0"/>
              <a:t>nápadná</a:t>
            </a:r>
            <a:r>
              <a:rPr lang="en-GB" sz="1600" dirty="0" smtClean="0"/>
              <a:t> </a:t>
            </a:r>
            <a:r>
              <a:rPr lang="en-GB" sz="1600" dirty="0" err="1" smtClean="0"/>
              <a:t>než</a:t>
            </a:r>
            <a:r>
              <a:rPr lang="en-GB" sz="1600" dirty="0" smtClean="0"/>
              <a:t> </a:t>
            </a:r>
            <a:r>
              <a:rPr lang="en-GB" sz="1600" dirty="0" err="1" smtClean="0"/>
              <a:t>ektomykorhiza</a:t>
            </a:r>
            <a:endParaRPr lang="cs-CZ" sz="1600" dirty="0" smtClean="0"/>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cs-CZ" sz="1600" dirty="0" smtClean="0"/>
              <a:t>o</a:t>
            </a:r>
            <a:r>
              <a:rPr lang="en-GB" sz="1600" dirty="0" err="1" smtClean="0"/>
              <a:t>ba</a:t>
            </a:r>
            <a:r>
              <a:rPr lang="en-GB" sz="1600" dirty="0" smtClean="0"/>
              <a:t> </a:t>
            </a:r>
            <a:r>
              <a:rPr lang="en-GB" sz="1600" dirty="0" err="1" smtClean="0"/>
              <a:t>typy</a:t>
            </a:r>
            <a:r>
              <a:rPr lang="en-GB" sz="1600" dirty="0" smtClean="0"/>
              <a:t> </a:t>
            </a:r>
            <a:r>
              <a:rPr lang="en-GB" sz="1600" dirty="0" err="1" smtClean="0"/>
              <a:t>mají</a:t>
            </a:r>
            <a:r>
              <a:rPr lang="en-GB" sz="1600" dirty="0" smtClean="0"/>
              <a:t> </a:t>
            </a:r>
            <a:r>
              <a:rPr lang="en-GB" sz="1600" dirty="0" err="1" smtClean="0"/>
              <a:t>externí</a:t>
            </a:r>
            <a:r>
              <a:rPr lang="en-GB" sz="1600" dirty="0" smtClean="0"/>
              <a:t> </a:t>
            </a:r>
            <a:r>
              <a:rPr lang="en-GB" sz="1600" dirty="0" err="1" smtClean="0"/>
              <a:t>hyfy</a:t>
            </a:r>
            <a:r>
              <a:rPr lang="en-GB" sz="1600" dirty="0" smtClean="0"/>
              <a:t>, </a:t>
            </a:r>
            <a:r>
              <a:rPr lang="en-GB" sz="1600" dirty="0" err="1" smtClean="0"/>
              <a:t>endomykorhiza</a:t>
            </a:r>
            <a:r>
              <a:rPr lang="en-GB" sz="1600" dirty="0" smtClean="0"/>
              <a:t> </a:t>
            </a:r>
            <a:r>
              <a:rPr lang="en-GB" sz="1600" dirty="0" err="1" smtClean="0"/>
              <a:t>netvoří</a:t>
            </a:r>
            <a:r>
              <a:rPr lang="en-GB" sz="1600" dirty="0" smtClean="0"/>
              <a:t> </a:t>
            </a:r>
            <a:r>
              <a:rPr lang="en-GB" sz="1600" dirty="0" err="1" smtClean="0"/>
              <a:t>hyfový</a:t>
            </a:r>
            <a:r>
              <a:rPr lang="en-GB" sz="1600" dirty="0" smtClean="0"/>
              <a:t> </a:t>
            </a:r>
            <a:r>
              <a:rPr lang="en-GB" sz="1600" dirty="0" err="1" smtClean="0"/>
              <a:t>obal</a:t>
            </a:r>
            <a:r>
              <a:rPr lang="en-GB" sz="1600" dirty="0" smtClean="0"/>
              <a:t> </a:t>
            </a:r>
            <a:r>
              <a:rPr lang="en-GB" sz="1600" dirty="0" err="1" smtClean="0"/>
              <a:t>kolem</a:t>
            </a:r>
            <a:r>
              <a:rPr lang="cs-CZ" sz="1600" dirty="0"/>
              <a:t> </a:t>
            </a:r>
            <a:r>
              <a:rPr lang="en-GB" sz="1600" dirty="0" err="1" smtClean="0"/>
              <a:t>kořene</a:t>
            </a:r>
            <a:endParaRPr lang="cs-CZ" sz="1600" dirty="0" smtClean="0"/>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cs-CZ" sz="1600" dirty="0" smtClean="0"/>
              <a:t>e</a:t>
            </a:r>
            <a:r>
              <a:rPr lang="en-GB" sz="1600" dirty="0" err="1" smtClean="0"/>
              <a:t>ndomykorhiza</a:t>
            </a:r>
            <a:r>
              <a:rPr lang="en-GB" sz="1600" dirty="0" smtClean="0"/>
              <a:t> – </a:t>
            </a:r>
            <a:r>
              <a:rPr lang="en-GB" sz="1600" dirty="0" err="1" smtClean="0"/>
              <a:t>na</a:t>
            </a:r>
            <a:r>
              <a:rPr lang="en-GB" sz="1600" dirty="0" smtClean="0"/>
              <a:t> </a:t>
            </a:r>
            <a:r>
              <a:rPr lang="en-GB" sz="1600" dirty="0" err="1" smtClean="0"/>
              <a:t>stále</a:t>
            </a:r>
            <a:r>
              <a:rPr lang="en-GB" sz="1600" dirty="0" smtClean="0"/>
              <a:t> </a:t>
            </a:r>
            <a:r>
              <a:rPr lang="en-GB" sz="1600" dirty="0" err="1" smtClean="0"/>
              <a:t>rostoucích</a:t>
            </a:r>
            <a:r>
              <a:rPr lang="en-GB" sz="1600" dirty="0" smtClean="0"/>
              <a:t> </a:t>
            </a:r>
            <a:r>
              <a:rPr lang="en-GB" sz="1600" dirty="0" err="1" smtClean="0"/>
              <a:t>i</a:t>
            </a:r>
            <a:r>
              <a:rPr lang="en-GB" sz="1600" dirty="0" smtClean="0"/>
              <a:t> </a:t>
            </a:r>
            <a:r>
              <a:rPr lang="en-GB" sz="1600" dirty="0" err="1" smtClean="0"/>
              <a:t>dočasně</a:t>
            </a:r>
            <a:r>
              <a:rPr lang="en-GB" sz="1600" dirty="0" smtClean="0"/>
              <a:t> </a:t>
            </a:r>
            <a:r>
              <a:rPr lang="en-GB" sz="1600" dirty="0" err="1" smtClean="0"/>
              <a:t>rostoucích</a:t>
            </a:r>
            <a:r>
              <a:rPr lang="en-GB" sz="1600" dirty="0" smtClean="0"/>
              <a:t> </a:t>
            </a:r>
            <a:r>
              <a:rPr lang="en-GB" sz="1600" dirty="0" err="1" smtClean="0"/>
              <a:t>kořenech</a:t>
            </a:r>
            <a:endParaRPr lang="cs-CZ" sz="1600" dirty="0" smtClean="0"/>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cs-CZ" sz="1600" dirty="0" err="1"/>
              <a:t>e</a:t>
            </a:r>
            <a:r>
              <a:rPr lang="en-GB" sz="1600" dirty="0" err="1" smtClean="0"/>
              <a:t>ktomykorhiza</a:t>
            </a:r>
            <a:r>
              <a:rPr lang="en-GB" sz="1600" dirty="0" smtClean="0"/>
              <a:t> – </a:t>
            </a:r>
            <a:r>
              <a:rPr lang="en-GB" sz="1600" dirty="0" err="1" smtClean="0"/>
              <a:t>jen</a:t>
            </a:r>
            <a:r>
              <a:rPr lang="en-GB" sz="1600" dirty="0" smtClean="0"/>
              <a:t> </a:t>
            </a:r>
            <a:r>
              <a:rPr lang="en-GB" sz="1600" dirty="0" err="1" smtClean="0"/>
              <a:t>na</a:t>
            </a:r>
            <a:r>
              <a:rPr lang="en-GB" sz="1600" dirty="0" smtClean="0"/>
              <a:t> </a:t>
            </a:r>
            <a:r>
              <a:rPr lang="en-GB" sz="1600" dirty="0" err="1" smtClean="0"/>
              <a:t>dočasně</a:t>
            </a:r>
            <a:r>
              <a:rPr lang="en-GB" sz="1600" dirty="0" smtClean="0"/>
              <a:t> </a:t>
            </a:r>
            <a:r>
              <a:rPr lang="en-GB" sz="1600" dirty="0" err="1" smtClean="0"/>
              <a:t>rostoucích</a:t>
            </a:r>
            <a:r>
              <a:rPr lang="en-GB" sz="1600" dirty="0" smtClean="0"/>
              <a:t> </a:t>
            </a:r>
            <a:r>
              <a:rPr lang="en-GB" sz="1600" dirty="0" err="1" smtClean="0"/>
              <a:t>bočních</a:t>
            </a:r>
            <a:r>
              <a:rPr lang="en-GB" sz="1600" dirty="0" smtClean="0"/>
              <a:t> </a:t>
            </a:r>
            <a:r>
              <a:rPr lang="en-GB" sz="1600" dirty="0" err="1" smtClean="0"/>
              <a:t>krátkých</a:t>
            </a:r>
            <a:r>
              <a:rPr lang="en-GB" sz="1600" dirty="0" smtClean="0"/>
              <a:t> </a:t>
            </a:r>
            <a:r>
              <a:rPr lang="en-GB" sz="1600" dirty="0" err="1" smtClean="0"/>
              <a:t>kořenech</a:t>
            </a:r>
            <a:endParaRPr lang="cs-CZ" sz="1600" dirty="0" smtClean="0"/>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cs-CZ" sz="1600" dirty="0" smtClean="0"/>
              <a:t>n</a:t>
            </a:r>
            <a:r>
              <a:rPr lang="en-GB" sz="1600" dirty="0" smtClean="0"/>
              <a:t>a </a:t>
            </a:r>
            <a:r>
              <a:rPr lang="en-GB" sz="1600" dirty="0" err="1" smtClean="0"/>
              <a:t>rozdíl</a:t>
            </a:r>
            <a:r>
              <a:rPr lang="en-GB" sz="1600" dirty="0" smtClean="0"/>
              <a:t> od </a:t>
            </a:r>
            <a:r>
              <a:rPr lang="en-GB" sz="1600" dirty="0" err="1" smtClean="0"/>
              <a:t>ektomykorhizy</a:t>
            </a:r>
            <a:r>
              <a:rPr lang="en-GB" sz="1600" dirty="0" smtClean="0"/>
              <a:t>, </a:t>
            </a:r>
            <a:r>
              <a:rPr lang="en-GB" sz="1600" dirty="0" err="1" smtClean="0"/>
              <a:t>hyfy</a:t>
            </a:r>
            <a:r>
              <a:rPr lang="en-GB" sz="1600" dirty="0" smtClean="0"/>
              <a:t> </a:t>
            </a:r>
            <a:r>
              <a:rPr lang="en-GB" sz="1600" dirty="0" err="1" smtClean="0"/>
              <a:t>endomykorrhizy</a:t>
            </a:r>
            <a:r>
              <a:rPr lang="en-GB" sz="1600" dirty="0" smtClean="0"/>
              <a:t> </a:t>
            </a:r>
            <a:r>
              <a:rPr lang="en-GB" sz="1600" dirty="0" err="1" smtClean="0"/>
              <a:t>pronikají</a:t>
            </a:r>
            <a:r>
              <a:rPr lang="en-GB" sz="1600" dirty="0" smtClean="0"/>
              <a:t> </a:t>
            </a:r>
            <a:r>
              <a:rPr lang="en-GB" sz="1600" dirty="0" err="1" smtClean="0"/>
              <a:t>stěnu</a:t>
            </a:r>
            <a:r>
              <a:rPr lang="cs-CZ" sz="1600" dirty="0"/>
              <a:t> </a:t>
            </a:r>
            <a:r>
              <a:rPr lang="en-GB" sz="1600" dirty="0" err="1" smtClean="0"/>
              <a:t>buněk</a:t>
            </a:r>
            <a:r>
              <a:rPr lang="en-GB" sz="1600" dirty="0" smtClean="0"/>
              <a:t> </a:t>
            </a:r>
            <a:r>
              <a:rPr lang="en-GB" sz="1600" dirty="0" err="1" smtClean="0"/>
              <a:t>kortexu</a:t>
            </a:r>
            <a:r>
              <a:rPr lang="en-GB" sz="1600" dirty="0" smtClean="0"/>
              <a:t>- vesicle a </a:t>
            </a:r>
            <a:r>
              <a:rPr lang="en-GB" sz="1600" dirty="0" err="1" smtClean="0"/>
              <a:t>arbuscule</a:t>
            </a:r>
            <a:endParaRPr lang="cs-CZ" sz="1600" dirty="0" smtClean="0"/>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cs-CZ" sz="1600" dirty="0" smtClean="0"/>
              <a:t>a</a:t>
            </a:r>
            <a:r>
              <a:rPr lang="en-GB" sz="1600" dirty="0" smtClean="0"/>
              <a:t>le </a:t>
            </a:r>
            <a:r>
              <a:rPr lang="en-GB" sz="1600" dirty="0" err="1" smtClean="0"/>
              <a:t>ani</a:t>
            </a:r>
            <a:r>
              <a:rPr lang="en-GB" sz="1600" dirty="0" smtClean="0"/>
              <a:t> </a:t>
            </a:r>
            <a:r>
              <a:rPr lang="en-GB" sz="1600" dirty="0" err="1" smtClean="0"/>
              <a:t>jedna</a:t>
            </a:r>
            <a:r>
              <a:rPr lang="en-GB" sz="1600" dirty="0" smtClean="0"/>
              <a:t> </a:t>
            </a:r>
            <a:r>
              <a:rPr lang="en-GB" sz="1600" dirty="0" err="1" smtClean="0"/>
              <a:t>mykorhiza</a:t>
            </a:r>
            <a:r>
              <a:rPr lang="en-GB" sz="1600" dirty="0" smtClean="0"/>
              <a:t> </a:t>
            </a:r>
            <a:r>
              <a:rPr lang="en-GB" sz="1600" dirty="0" err="1" smtClean="0"/>
              <a:t>neproniká</a:t>
            </a:r>
            <a:r>
              <a:rPr lang="en-GB" sz="1600" dirty="0" smtClean="0"/>
              <a:t> </a:t>
            </a:r>
            <a:r>
              <a:rPr lang="en-GB" sz="1600" dirty="0" err="1" smtClean="0"/>
              <a:t>cytoplasmatickou</a:t>
            </a:r>
            <a:r>
              <a:rPr lang="en-GB" sz="1600" dirty="0" smtClean="0"/>
              <a:t> </a:t>
            </a:r>
            <a:r>
              <a:rPr lang="en-GB" sz="1600" dirty="0" err="1" smtClean="0"/>
              <a:t>membránou</a:t>
            </a:r>
            <a:endParaRPr lang="cs-CZ" sz="1600" dirty="0" smtClean="0"/>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cs-CZ" sz="1600" dirty="0" smtClean="0"/>
              <a:t>a</a:t>
            </a:r>
            <a:r>
              <a:rPr lang="en-GB" sz="1600" dirty="0" err="1" smtClean="0"/>
              <a:t>ni</a:t>
            </a:r>
            <a:r>
              <a:rPr lang="en-GB" sz="1600" dirty="0" smtClean="0"/>
              <a:t> </a:t>
            </a:r>
            <a:r>
              <a:rPr lang="en-GB" sz="1600" dirty="0" err="1" smtClean="0"/>
              <a:t>jedna</a:t>
            </a:r>
            <a:r>
              <a:rPr lang="en-GB" sz="1600" dirty="0" smtClean="0"/>
              <a:t> </a:t>
            </a:r>
            <a:r>
              <a:rPr lang="en-GB" sz="1600" dirty="0" err="1" smtClean="0"/>
              <a:t>mykorhiza</a:t>
            </a:r>
            <a:r>
              <a:rPr lang="en-GB" sz="1600" dirty="0" smtClean="0"/>
              <a:t> </a:t>
            </a:r>
            <a:r>
              <a:rPr lang="en-GB" sz="1600" dirty="0" err="1" smtClean="0"/>
              <a:t>neproniká</a:t>
            </a:r>
            <a:r>
              <a:rPr lang="en-GB" sz="1600" dirty="0" smtClean="0"/>
              <a:t> </a:t>
            </a:r>
            <a:r>
              <a:rPr lang="en-GB" sz="1600" dirty="0" err="1" smtClean="0"/>
              <a:t>za</a:t>
            </a:r>
            <a:r>
              <a:rPr lang="en-GB" sz="1600" dirty="0" smtClean="0"/>
              <a:t> endodermis</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smtClean="0"/>
              <a:t> </a:t>
            </a:r>
            <a:r>
              <a:rPr lang="en-GB" sz="1600" dirty="0" err="1" smtClean="0"/>
              <a:t>ektomykorhiz</a:t>
            </a:r>
            <a:r>
              <a:rPr lang="cs-CZ" sz="1600" dirty="0" smtClean="0"/>
              <a:t>a - </a:t>
            </a:r>
            <a:r>
              <a:rPr lang="en-GB" sz="1600" dirty="0" smtClean="0"/>
              <a:t>dub, </a:t>
            </a:r>
            <a:r>
              <a:rPr lang="en-GB" sz="1600" dirty="0" err="1" smtClean="0"/>
              <a:t>borovice</a:t>
            </a:r>
            <a:r>
              <a:rPr lang="en-GB" sz="1600" dirty="0" smtClean="0"/>
              <a:t>, </a:t>
            </a:r>
            <a:r>
              <a:rPr lang="en-GB" sz="1600" dirty="0" err="1" smtClean="0"/>
              <a:t>eukalyptus</a:t>
            </a:r>
            <a:r>
              <a:rPr lang="en-GB" sz="1600" dirty="0" smtClean="0"/>
              <a:t>, </a:t>
            </a:r>
            <a:r>
              <a:rPr lang="en-GB" sz="1600" dirty="0" err="1" smtClean="0"/>
              <a:t>bříza</a:t>
            </a:r>
            <a:r>
              <a:rPr lang="en-GB" sz="1600" dirty="0" smtClean="0"/>
              <a:t>, </a:t>
            </a:r>
            <a:r>
              <a:rPr lang="en-GB" sz="1600" dirty="0" err="1" smtClean="0"/>
              <a:t>Dipterocarpus</a:t>
            </a:r>
            <a:r>
              <a:rPr lang="en-GB" sz="1600" dirty="0" smtClean="0"/>
              <a:t> </a:t>
            </a:r>
            <a:r>
              <a:rPr lang="en-GB" sz="1600" dirty="0" err="1" smtClean="0"/>
              <a:t>či</a:t>
            </a:r>
            <a:r>
              <a:rPr lang="en-GB" sz="1600" dirty="0" smtClean="0"/>
              <a:t> </a:t>
            </a:r>
            <a:r>
              <a:rPr lang="en-GB" sz="1600" dirty="0" err="1" smtClean="0"/>
              <a:t>oliva</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smtClean="0"/>
              <a:t>j</a:t>
            </a:r>
            <a:r>
              <a:rPr lang="en-GB" sz="1600" dirty="0" err="1" smtClean="0"/>
              <a:t>en</a:t>
            </a:r>
            <a:r>
              <a:rPr lang="en-GB" sz="1600" dirty="0" smtClean="0"/>
              <a:t> </a:t>
            </a:r>
            <a:r>
              <a:rPr lang="en-GB" sz="1600" dirty="0" err="1" smtClean="0"/>
              <a:t>pár</a:t>
            </a:r>
            <a:r>
              <a:rPr lang="en-GB" sz="1600" dirty="0" smtClean="0"/>
              <a:t> </a:t>
            </a:r>
            <a:r>
              <a:rPr lang="en-GB" sz="1600" dirty="0" err="1" smtClean="0"/>
              <a:t>stromů</a:t>
            </a:r>
            <a:r>
              <a:rPr lang="en-GB" sz="1600" dirty="0" smtClean="0"/>
              <a:t> v </a:t>
            </a:r>
            <a:r>
              <a:rPr lang="en-GB" sz="1600" dirty="0" err="1" smtClean="0"/>
              <a:t>mírných</a:t>
            </a:r>
            <a:r>
              <a:rPr lang="en-GB" sz="1600" dirty="0" smtClean="0"/>
              <a:t> </a:t>
            </a:r>
            <a:r>
              <a:rPr lang="en-GB" sz="1600" dirty="0" err="1" smtClean="0"/>
              <a:t>oblastech</a:t>
            </a:r>
            <a:r>
              <a:rPr lang="en-GB" sz="1600" dirty="0" smtClean="0"/>
              <a:t> </a:t>
            </a:r>
            <a:r>
              <a:rPr lang="en-GB" sz="1600" dirty="0" err="1" smtClean="0"/>
              <a:t>jsou</a:t>
            </a:r>
            <a:r>
              <a:rPr lang="en-GB" sz="1600" dirty="0" smtClean="0"/>
              <a:t> </a:t>
            </a:r>
            <a:r>
              <a:rPr lang="en-GB" sz="1600" dirty="0" err="1" smtClean="0"/>
              <a:t>jen</a:t>
            </a:r>
            <a:r>
              <a:rPr lang="en-GB" sz="1600" dirty="0" smtClean="0"/>
              <a:t> </a:t>
            </a:r>
            <a:r>
              <a:rPr lang="en-GB" sz="1600" dirty="0" err="1" smtClean="0"/>
              <a:t>endomykorhizalní</a:t>
            </a:r>
            <a:r>
              <a:rPr lang="en-GB" sz="1600" dirty="0" smtClean="0"/>
              <a:t> (</a:t>
            </a:r>
            <a:r>
              <a:rPr lang="en-GB" sz="1600" dirty="0" err="1" smtClean="0"/>
              <a:t>douglaska</a:t>
            </a:r>
            <a:r>
              <a:rPr lang="en-GB" sz="1600" dirty="0" smtClean="0"/>
              <a:t>, </a:t>
            </a:r>
            <a:r>
              <a:rPr lang="cs-CZ" sz="1600" dirty="0" smtClean="0"/>
              <a:t>osika</a:t>
            </a:r>
            <a:r>
              <a:rPr lang="en-GB" sz="1600" dirty="0" smtClean="0"/>
              <a:t>, </a:t>
            </a:r>
            <a:r>
              <a:rPr lang="en-GB" sz="1600" dirty="0" err="1" smtClean="0"/>
              <a:t>Liliovník</a:t>
            </a:r>
            <a:r>
              <a:rPr lang="en-GB" sz="1600" dirty="0" smtClean="0"/>
              <a:t> </a:t>
            </a:r>
            <a:r>
              <a:rPr lang="en-GB" sz="1600" dirty="0" err="1" smtClean="0"/>
              <a:t>tulipán</a:t>
            </a:r>
            <a:r>
              <a:rPr lang="cs-CZ" sz="1600" dirty="0" smtClean="0"/>
              <a:t>ovitý</a:t>
            </a:r>
            <a:r>
              <a:rPr lang="en-GB" sz="1600" dirty="0" smtClean="0"/>
              <a:t>, </a:t>
            </a:r>
            <a:r>
              <a:rPr lang="en-GB" sz="1600" dirty="0" err="1" smtClean="0"/>
              <a:t>Javor</a:t>
            </a:r>
            <a:r>
              <a:rPr lang="en-GB" sz="1600" dirty="0" smtClean="0"/>
              <a:t> </a:t>
            </a:r>
            <a:r>
              <a:rPr lang="en-GB" sz="1600" dirty="0" err="1" smtClean="0"/>
              <a:t>cukrový</a:t>
            </a:r>
            <a:r>
              <a:rPr lang="en-GB" sz="1600" dirty="0" smtClean="0"/>
              <a:t> and </a:t>
            </a:r>
            <a:r>
              <a:rPr lang="cs-CZ" sz="1600" dirty="0" err="1"/>
              <a:t>a</a:t>
            </a:r>
            <a:r>
              <a:rPr lang="en-GB" sz="1600" dirty="0" err="1" smtClean="0"/>
              <a:t>mbroň</a:t>
            </a:r>
            <a:r>
              <a:rPr lang="en-GB" sz="1600" dirty="0" smtClean="0"/>
              <a:t> )</a:t>
            </a:r>
          </a:p>
          <a:p>
            <a:pPr marL="285750" indent="-285750">
              <a:buFont typeface="Arial" panose="020B0604020202020204" pitchFamily="34" charset="0"/>
              <a:buChar char="•"/>
            </a:pPr>
            <a:r>
              <a:rPr lang="en-GB" sz="1600" dirty="0" err="1" smtClean="0"/>
              <a:t>Nejméně</a:t>
            </a:r>
            <a:r>
              <a:rPr lang="en-GB" sz="1600" dirty="0" smtClean="0"/>
              <a:t> </a:t>
            </a:r>
            <a:r>
              <a:rPr lang="en-GB" sz="1600" dirty="0" err="1" smtClean="0"/>
              <a:t>několik</a:t>
            </a:r>
            <a:r>
              <a:rPr lang="en-GB" sz="1600" dirty="0" smtClean="0"/>
              <a:t> </a:t>
            </a:r>
            <a:r>
              <a:rPr lang="en-GB" sz="1600" dirty="0" err="1" smtClean="0"/>
              <a:t>těchto</a:t>
            </a:r>
            <a:r>
              <a:rPr lang="en-GB" sz="1600" dirty="0" smtClean="0"/>
              <a:t> </a:t>
            </a:r>
            <a:r>
              <a:rPr lang="en-GB" sz="1600" dirty="0" err="1" smtClean="0"/>
              <a:t>druhů</a:t>
            </a:r>
            <a:r>
              <a:rPr lang="en-GB" sz="1600" dirty="0" smtClean="0"/>
              <a:t> (</a:t>
            </a:r>
            <a:r>
              <a:rPr lang="cs-CZ" sz="1600" dirty="0" smtClean="0"/>
              <a:t>douglaska, osika</a:t>
            </a:r>
            <a:r>
              <a:rPr lang="en-GB" sz="1600" dirty="0" smtClean="0"/>
              <a:t>) </a:t>
            </a:r>
            <a:r>
              <a:rPr lang="en-GB" sz="1600" dirty="0" err="1" smtClean="0"/>
              <a:t>mohou</a:t>
            </a:r>
            <a:r>
              <a:rPr lang="cs-CZ" sz="1600" dirty="0"/>
              <a:t> </a:t>
            </a:r>
            <a:r>
              <a:rPr lang="en-GB" sz="1600" dirty="0" err="1" smtClean="0"/>
              <a:t>vytvářet</a:t>
            </a:r>
            <a:r>
              <a:rPr lang="en-GB" sz="1600" dirty="0" smtClean="0"/>
              <a:t> </a:t>
            </a:r>
            <a:r>
              <a:rPr lang="en-GB" sz="1600" dirty="0" err="1" smtClean="0"/>
              <a:t>oba</a:t>
            </a:r>
            <a:r>
              <a:rPr lang="en-GB" sz="1600" dirty="0" smtClean="0"/>
              <a:t> </a:t>
            </a:r>
            <a:r>
              <a:rPr lang="en-GB" sz="1600" dirty="0" err="1" smtClean="0"/>
              <a:t>typy</a:t>
            </a:r>
            <a:endParaRPr lang="en-GB" sz="1600" dirty="0"/>
          </a:p>
        </p:txBody>
      </p:sp>
      <p:pic>
        <p:nvPicPr>
          <p:cNvPr id="3686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8144" y="2924944"/>
            <a:ext cx="2922288"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620688"/>
            <a:ext cx="2870328" cy="1999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03235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16632"/>
            <a:ext cx="8820472" cy="2554545"/>
          </a:xfrm>
          <a:prstGeom prst="rect">
            <a:avLst/>
          </a:prstGeom>
        </p:spPr>
        <p:txBody>
          <a:bodyPr wrap="square">
            <a:spAutoFit/>
          </a:bodyPr>
          <a:lstStyle/>
          <a:p>
            <a:r>
              <a:rPr lang="en-GB" sz="1600" u="sng" dirty="0" err="1" smtClean="0"/>
              <a:t>Erikoidní</a:t>
            </a:r>
            <a:r>
              <a:rPr lang="en-GB" sz="1600" u="sng" dirty="0" smtClean="0"/>
              <a:t> </a:t>
            </a:r>
            <a:r>
              <a:rPr lang="cs-CZ" sz="1600" u="sng" dirty="0" err="1" smtClean="0"/>
              <a:t>endo</a:t>
            </a:r>
            <a:r>
              <a:rPr lang="en-GB" sz="1600" u="sng" dirty="0" err="1" smtClean="0"/>
              <a:t>mykorhiza</a:t>
            </a:r>
            <a:endParaRPr lang="en-GB" sz="1600" u="sng" dirty="0" smtClean="0"/>
          </a:p>
          <a:p>
            <a:pPr marL="285750" indent="-285750">
              <a:buFont typeface="Arial" panose="020B0604020202020204" pitchFamily="34" charset="0"/>
              <a:buChar char="•"/>
            </a:pPr>
            <a:r>
              <a:rPr lang="en-GB" sz="1600" dirty="0" err="1" smtClean="0"/>
              <a:t>hyfy</a:t>
            </a:r>
            <a:r>
              <a:rPr lang="en-GB" sz="1600" dirty="0" smtClean="0"/>
              <a:t> </a:t>
            </a:r>
            <a:r>
              <a:rPr lang="en-GB" sz="1600" dirty="0" err="1" smtClean="0"/>
              <a:t>pronikají</a:t>
            </a:r>
            <a:r>
              <a:rPr lang="en-GB" sz="1600" dirty="0" smtClean="0"/>
              <a:t> do </a:t>
            </a:r>
            <a:r>
              <a:rPr lang="en-GB" sz="1600" dirty="0" err="1" smtClean="0"/>
              <a:t>buněk</a:t>
            </a:r>
            <a:r>
              <a:rPr lang="en-GB" sz="1600" dirty="0" smtClean="0"/>
              <a:t> </a:t>
            </a:r>
            <a:r>
              <a:rPr lang="en-GB" sz="1600" dirty="0" err="1" smtClean="0"/>
              <a:t>rostliny</a:t>
            </a:r>
            <a:endParaRPr lang="en-GB" sz="1600" dirty="0" smtClean="0"/>
          </a:p>
          <a:p>
            <a:pPr marL="285750" indent="-285750">
              <a:buFont typeface="Arial" panose="020B0604020202020204" pitchFamily="34" charset="0"/>
              <a:buChar char="•"/>
            </a:pPr>
            <a:r>
              <a:rPr lang="en-GB" sz="1600" dirty="0" smtClean="0"/>
              <a:t> </a:t>
            </a:r>
            <a:r>
              <a:rPr lang="en-GB" sz="1600" dirty="0" err="1" smtClean="0"/>
              <a:t>nejde</a:t>
            </a:r>
            <a:r>
              <a:rPr lang="en-GB" sz="1600" dirty="0" smtClean="0"/>
              <a:t> o </a:t>
            </a:r>
            <a:r>
              <a:rPr lang="en-GB" sz="1600" dirty="0" err="1" smtClean="0"/>
              <a:t>typ</a:t>
            </a:r>
            <a:r>
              <a:rPr lang="en-GB" sz="1600" dirty="0" smtClean="0"/>
              <a:t> vesicular-arbuscular</a:t>
            </a:r>
          </a:p>
          <a:p>
            <a:pPr marL="285750" indent="-285750">
              <a:buFont typeface="Arial" panose="020B0604020202020204" pitchFamily="34" charset="0"/>
              <a:buChar char="•"/>
            </a:pPr>
            <a:r>
              <a:rPr lang="en-GB" sz="1600" dirty="0" smtClean="0"/>
              <a:t> </a:t>
            </a:r>
            <a:r>
              <a:rPr lang="en-GB" sz="1600" dirty="0" err="1" smtClean="0"/>
              <a:t>najdeme</a:t>
            </a:r>
            <a:r>
              <a:rPr lang="en-GB" sz="1600" dirty="0" smtClean="0"/>
              <a:t> u </a:t>
            </a:r>
            <a:r>
              <a:rPr lang="en-GB" sz="1600" dirty="0" err="1" smtClean="0"/>
              <a:t>pár</a:t>
            </a:r>
            <a:r>
              <a:rPr lang="en-GB" sz="1600" dirty="0" smtClean="0"/>
              <a:t> </a:t>
            </a:r>
            <a:r>
              <a:rPr lang="en-GB" sz="1600" dirty="0" err="1" smtClean="0"/>
              <a:t>řádů</a:t>
            </a:r>
            <a:r>
              <a:rPr lang="en-GB" sz="1600" dirty="0" smtClean="0"/>
              <a:t> </a:t>
            </a:r>
            <a:r>
              <a:rPr lang="en-GB" sz="1600" dirty="0" err="1" smtClean="0"/>
              <a:t>rostlin</a:t>
            </a:r>
            <a:r>
              <a:rPr lang="en-GB" sz="1600" dirty="0" smtClean="0"/>
              <a:t>, </a:t>
            </a:r>
            <a:r>
              <a:rPr lang="en-GB" sz="1600" dirty="0" err="1" smtClean="0"/>
              <a:t>například</a:t>
            </a:r>
            <a:r>
              <a:rPr lang="en-GB" sz="1600" dirty="0" smtClean="0"/>
              <a:t> </a:t>
            </a:r>
            <a:r>
              <a:rPr lang="en-GB" sz="1600" dirty="0" err="1" smtClean="0"/>
              <a:t>vřesovcotvaré</a:t>
            </a:r>
            <a:r>
              <a:rPr lang="en-GB" sz="1600" dirty="0" smtClean="0"/>
              <a:t> (</a:t>
            </a:r>
            <a:r>
              <a:rPr lang="en-GB" sz="1600" dirty="0" err="1" smtClean="0"/>
              <a:t>borůvka,drchnička</a:t>
            </a:r>
            <a:r>
              <a:rPr lang="en-GB" sz="1600" dirty="0" smtClean="0"/>
              <a:t>, </a:t>
            </a:r>
            <a:r>
              <a:rPr lang="en-GB" sz="1600" dirty="0" err="1" smtClean="0"/>
              <a:t>rododendrony</a:t>
            </a:r>
            <a:r>
              <a:rPr lang="en-GB" sz="1600" dirty="0" smtClean="0"/>
              <a:t>) –– </a:t>
            </a:r>
            <a:r>
              <a:rPr lang="en-GB" sz="1600" dirty="0" err="1" smtClean="0"/>
              <a:t>rašeliniště</a:t>
            </a:r>
            <a:r>
              <a:rPr lang="en-GB" sz="1600" dirty="0" smtClean="0"/>
              <a:t>, </a:t>
            </a:r>
            <a:r>
              <a:rPr lang="en-GB" sz="1600" dirty="0" err="1" smtClean="0"/>
              <a:t>vřesoviště</a:t>
            </a:r>
            <a:endParaRPr lang="en-GB" sz="1600" dirty="0" smtClean="0"/>
          </a:p>
          <a:p>
            <a:pPr marL="285750" indent="-285750">
              <a:buFont typeface="Arial" panose="020B0604020202020204" pitchFamily="34" charset="0"/>
              <a:buChar char="•"/>
            </a:pPr>
            <a:r>
              <a:rPr lang="en-GB" sz="1600" dirty="0" smtClean="0"/>
              <a:t> </a:t>
            </a:r>
            <a:r>
              <a:rPr lang="en-GB" sz="1600" dirty="0" err="1" smtClean="0"/>
              <a:t>houba</a:t>
            </a:r>
            <a:r>
              <a:rPr lang="en-GB" sz="1600" dirty="0" smtClean="0"/>
              <a:t> </a:t>
            </a:r>
            <a:r>
              <a:rPr lang="en-GB" sz="1600" dirty="0" err="1" smtClean="0"/>
              <a:t>kolonizuje</a:t>
            </a:r>
            <a:r>
              <a:rPr lang="en-GB" sz="1600" dirty="0" smtClean="0"/>
              <a:t> </a:t>
            </a:r>
            <a:r>
              <a:rPr lang="en-GB" sz="1600" dirty="0" err="1" smtClean="0"/>
              <a:t>buňky</a:t>
            </a:r>
            <a:r>
              <a:rPr lang="en-GB" sz="1600" dirty="0" smtClean="0"/>
              <a:t> </a:t>
            </a:r>
            <a:r>
              <a:rPr lang="en-GB" sz="1600" dirty="0" err="1" smtClean="0"/>
              <a:t>rhizodermis</a:t>
            </a:r>
            <a:endParaRPr lang="en-GB" sz="1600" dirty="0" smtClean="0"/>
          </a:p>
          <a:p>
            <a:pPr marL="285750" indent="-285750">
              <a:buFont typeface="Arial" panose="020B0604020202020204" pitchFamily="34" charset="0"/>
              <a:buChar char="•"/>
            </a:pPr>
            <a:r>
              <a:rPr lang="en-GB" sz="1600" dirty="0" smtClean="0"/>
              <a:t> v </a:t>
            </a:r>
            <a:r>
              <a:rPr lang="en-GB" sz="1600" dirty="0" err="1" smtClean="0"/>
              <a:t>buňkách</a:t>
            </a:r>
            <a:r>
              <a:rPr lang="en-GB" sz="1600" dirty="0" smtClean="0"/>
              <a:t> </a:t>
            </a:r>
            <a:r>
              <a:rPr lang="en-GB" sz="1600" dirty="0" err="1" smtClean="0"/>
              <a:t>klubka</a:t>
            </a:r>
            <a:r>
              <a:rPr lang="en-GB" sz="1600" dirty="0" smtClean="0"/>
              <a:t> a </a:t>
            </a:r>
            <a:r>
              <a:rPr lang="en-GB" sz="1600" dirty="0" err="1" smtClean="0"/>
              <a:t>smyčky</a:t>
            </a:r>
            <a:r>
              <a:rPr lang="en-GB" sz="1600" dirty="0" smtClean="0"/>
              <a:t> – </a:t>
            </a:r>
            <a:r>
              <a:rPr lang="en-GB" sz="1600" dirty="0" err="1" smtClean="0"/>
              <a:t>výměna</a:t>
            </a:r>
            <a:r>
              <a:rPr lang="en-GB" sz="1600" dirty="0" smtClean="0"/>
              <a:t> </a:t>
            </a:r>
            <a:r>
              <a:rPr lang="en-GB" sz="1600" dirty="0" err="1" smtClean="0"/>
              <a:t>látek</a:t>
            </a:r>
            <a:endParaRPr lang="en-GB" sz="1600" dirty="0" smtClean="0"/>
          </a:p>
          <a:p>
            <a:pPr marL="285750" indent="-285750">
              <a:buFont typeface="Arial" panose="020B0604020202020204" pitchFamily="34" charset="0"/>
              <a:buChar char="•"/>
            </a:pPr>
            <a:r>
              <a:rPr lang="en-GB" sz="1600" dirty="0" smtClean="0"/>
              <a:t> </a:t>
            </a:r>
            <a:r>
              <a:rPr lang="en-GB" sz="1600" dirty="0" err="1" smtClean="0"/>
              <a:t>houba</a:t>
            </a:r>
            <a:r>
              <a:rPr lang="en-GB" sz="1600" dirty="0" smtClean="0"/>
              <a:t> </a:t>
            </a:r>
            <a:r>
              <a:rPr lang="en-GB" sz="1600" dirty="0" err="1" smtClean="0"/>
              <a:t>nefixuje</a:t>
            </a:r>
            <a:r>
              <a:rPr lang="en-GB" sz="1600" dirty="0" smtClean="0"/>
              <a:t> N2, ale </a:t>
            </a:r>
            <a:r>
              <a:rPr lang="en-GB" sz="1600" dirty="0" err="1" smtClean="0"/>
              <a:t>rostlina</a:t>
            </a:r>
            <a:r>
              <a:rPr lang="en-GB" sz="1600" dirty="0" smtClean="0"/>
              <a:t> </a:t>
            </a:r>
            <a:r>
              <a:rPr lang="en-GB" sz="1600" dirty="0" err="1" smtClean="0"/>
              <a:t>má</a:t>
            </a:r>
            <a:r>
              <a:rPr lang="en-GB" sz="1600" dirty="0" smtClean="0"/>
              <a:t> </a:t>
            </a:r>
            <a:r>
              <a:rPr lang="en-GB" sz="1600" dirty="0" err="1" smtClean="0"/>
              <a:t>lepší</a:t>
            </a:r>
            <a:r>
              <a:rPr lang="en-GB" sz="1600" dirty="0" smtClean="0"/>
              <a:t> </a:t>
            </a:r>
            <a:r>
              <a:rPr lang="en-GB" sz="1600" dirty="0" err="1" smtClean="0"/>
              <a:t>přístup</a:t>
            </a:r>
            <a:r>
              <a:rPr lang="en-GB" sz="1600" dirty="0" smtClean="0"/>
              <a:t> k N, P a </a:t>
            </a:r>
            <a:r>
              <a:rPr lang="en-GB" sz="1600" dirty="0" err="1" smtClean="0"/>
              <a:t>ostatním</a:t>
            </a:r>
            <a:r>
              <a:rPr lang="cs-CZ" sz="1600" dirty="0"/>
              <a:t> </a:t>
            </a:r>
            <a:r>
              <a:rPr lang="en-GB" sz="1600" dirty="0" err="1" smtClean="0"/>
              <a:t>minerálům</a:t>
            </a:r>
            <a:r>
              <a:rPr lang="en-GB" sz="1600" dirty="0" smtClean="0"/>
              <a:t> – </a:t>
            </a:r>
            <a:r>
              <a:rPr lang="en-GB" sz="1600" dirty="0" err="1" smtClean="0"/>
              <a:t>významné</a:t>
            </a:r>
            <a:r>
              <a:rPr lang="en-GB" sz="1600" dirty="0" smtClean="0"/>
              <a:t> v </a:t>
            </a:r>
            <a:r>
              <a:rPr lang="en-GB" sz="1600" dirty="0" err="1" smtClean="0"/>
              <a:t>půdách</a:t>
            </a:r>
            <a:r>
              <a:rPr lang="en-GB" sz="1600" dirty="0" smtClean="0"/>
              <a:t> s </a:t>
            </a:r>
            <a:r>
              <a:rPr lang="en-GB" sz="1600" dirty="0" err="1" smtClean="0"/>
              <a:t>nízkým</a:t>
            </a:r>
            <a:r>
              <a:rPr lang="en-GB" sz="1600" dirty="0" smtClean="0"/>
              <a:t> </a:t>
            </a:r>
            <a:r>
              <a:rPr lang="en-GB" sz="1600" dirty="0" err="1" smtClean="0"/>
              <a:t>obsahem</a:t>
            </a:r>
            <a:r>
              <a:rPr lang="en-GB" sz="1600" dirty="0" smtClean="0"/>
              <a:t> </a:t>
            </a:r>
            <a:r>
              <a:rPr lang="en-GB" sz="1600" dirty="0" err="1" smtClean="0"/>
              <a:t>minerálních</a:t>
            </a:r>
            <a:r>
              <a:rPr lang="en-GB" sz="1600" dirty="0" smtClean="0"/>
              <a:t> </a:t>
            </a:r>
            <a:r>
              <a:rPr lang="en-GB" sz="1600" dirty="0" err="1" smtClean="0"/>
              <a:t>látek</a:t>
            </a:r>
            <a:r>
              <a:rPr lang="cs-CZ" sz="1600" dirty="0"/>
              <a:t> </a:t>
            </a:r>
            <a:r>
              <a:rPr lang="en-GB" sz="1600" dirty="0" smtClean="0"/>
              <a:t>a </a:t>
            </a:r>
            <a:r>
              <a:rPr lang="en-GB" sz="1600" dirty="0" err="1" smtClean="0"/>
              <a:t>nízkým</a:t>
            </a:r>
            <a:r>
              <a:rPr lang="en-GB" sz="1600" dirty="0" smtClean="0"/>
              <a:t> pH</a:t>
            </a:r>
          </a:p>
          <a:p>
            <a:pPr marL="285750" indent="-285750">
              <a:buFont typeface="Arial" panose="020B0604020202020204" pitchFamily="34" charset="0"/>
              <a:buChar char="•"/>
            </a:pPr>
            <a:r>
              <a:rPr lang="en-GB" sz="1600" dirty="0" smtClean="0"/>
              <a:t> </a:t>
            </a:r>
            <a:r>
              <a:rPr lang="en-GB" sz="1600" dirty="0" err="1" smtClean="0"/>
              <a:t>houba</a:t>
            </a:r>
            <a:r>
              <a:rPr lang="en-GB" sz="1600" dirty="0" smtClean="0"/>
              <a:t> </a:t>
            </a:r>
            <a:r>
              <a:rPr lang="en-GB" sz="1600" dirty="0" err="1" smtClean="0"/>
              <a:t>čerpá</a:t>
            </a:r>
            <a:r>
              <a:rPr lang="en-GB" sz="1600" dirty="0" smtClean="0"/>
              <a:t> </a:t>
            </a:r>
            <a:r>
              <a:rPr lang="en-GB" sz="1600" dirty="0" err="1" smtClean="0"/>
              <a:t>živiny</a:t>
            </a:r>
            <a:r>
              <a:rPr lang="en-GB" sz="1600" dirty="0" smtClean="0"/>
              <a:t> z </a:t>
            </a:r>
            <a:r>
              <a:rPr lang="en-GB" sz="1600" dirty="0" err="1" smtClean="0"/>
              <a:t>odumřelých</a:t>
            </a:r>
            <a:r>
              <a:rPr lang="en-GB" sz="1600" dirty="0" smtClean="0"/>
              <a:t> </a:t>
            </a:r>
            <a:r>
              <a:rPr lang="en-GB" sz="1600" dirty="0" err="1" smtClean="0"/>
              <a:t>houbových</a:t>
            </a:r>
            <a:r>
              <a:rPr lang="en-GB" sz="1600" dirty="0" smtClean="0"/>
              <a:t> </a:t>
            </a:r>
            <a:r>
              <a:rPr lang="en-GB" sz="1600" dirty="0" err="1" smtClean="0"/>
              <a:t>hyf</a:t>
            </a:r>
            <a:r>
              <a:rPr lang="en-GB" sz="1600" dirty="0" smtClean="0"/>
              <a:t> </a:t>
            </a:r>
            <a:r>
              <a:rPr lang="en-GB" sz="1600" dirty="0" err="1" smtClean="0"/>
              <a:t>i</a:t>
            </a:r>
            <a:r>
              <a:rPr lang="en-GB" sz="1600" dirty="0" smtClean="0"/>
              <a:t> </a:t>
            </a:r>
            <a:r>
              <a:rPr lang="en-GB" sz="1600" dirty="0" err="1" smtClean="0"/>
              <a:t>živočichů</a:t>
            </a:r>
            <a:r>
              <a:rPr lang="en-GB" sz="1600" dirty="0" smtClean="0"/>
              <a:t> (</a:t>
            </a:r>
            <a:r>
              <a:rPr lang="en-GB" sz="1600" dirty="0" err="1" smtClean="0"/>
              <a:t>chitinázy</a:t>
            </a:r>
            <a:r>
              <a:rPr lang="en-GB" sz="1600" dirty="0" smtClean="0"/>
              <a:t>,</a:t>
            </a:r>
            <a:r>
              <a:rPr lang="cs-CZ" sz="1600" dirty="0" smtClean="0"/>
              <a:t> </a:t>
            </a:r>
            <a:r>
              <a:rPr lang="en-GB" sz="1600" dirty="0" err="1" smtClean="0"/>
              <a:t>proteázy</a:t>
            </a:r>
            <a:r>
              <a:rPr lang="en-GB" sz="1600" dirty="0" smtClean="0"/>
              <a:t>)</a:t>
            </a:r>
            <a:endParaRPr lang="en-GB" sz="1600" dirty="0"/>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3200815"/>
            <a:ext cx="3833126"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4355976" y="5949280"/>
            <a:ext cx="4572000" cy="738664"/>
          </a:xfrm>
          <a:prstGeom prst="rect">
            <a:avLst/>
          </a:prstGeom>
        </p:spPr>
        <p:txBody>
          <a:bodyPr>
            <a:spAutoFit/>
          </a:bodyPr>
          <a:lstStyle/>
          <a:p>
            <a:endParaRPr lang="en-GB" sz="1400" dirty="0" smtClean="0"/>
          </a:p>
          <a:p>
            <a:r>
              <a:rPr lang="en-GB" sz="1400" dirty="0" err="1" smtClean="0"/>
              <a:t>Kultura</a:t>
            </a:r>
            <a:r>
              <a:rPr lang="en-GB" sz="1400" dirty="0" smtClean="0"/>
              <a:t> </a:t>
            </a:r>
            <a:r>
              <a:rPr lang="en-GB" sz="1400" dirty="0" err="1" smtClean="0"/>
              <a:t>erikoidní</a:t>
            </a:r>
            <a:r>
              <a:rPr lang="en-GB" sz="1400" dirty="0" smtClean="0"/>
              <a:t> </a:t>
            </a:r>
            <a:r>
              <a:rPr lang="en-GB" sz="1400" dirty="0" err="1" smtClean="0"/>
              <a:t>houby</a:t>
            </a:r>
            <a:r>
              <a:rPr lang="en-GB" sz="1400" dirty="0" smtClean="0"/>
              <a:t> </a:t>
            </a:r>
            <a:r>
              <a:rPr lang="en-GB" sz="1400" dirty="0" err="1" smtClean="0"/>
              <a:t>izolovaná</a:t>
            </a:r>
            <a:r>
              <a:rPr lang="en-GB" sz="1400" dirty="0" smtClean="0"/>
              <a:t> z </a:t>
            </a:r>
            <a:r>
              <a:rPr lang="en-GB" sz="1400" dirty="0" err="1" smtClean="0"/>
              <a:t>rostliny</a:t>
            </a:r>
            <a:r>
              <a:rPr lang="en-GB" sz="1400" dirty="0" smtClean="0"/>
              <a:t> </a:t>
            </a:r>
            <a:r>
              <a:rPr lang="en-GB" sz="1400" i="1" dirty="0" err="1" smtClean="0"/>
              <a:t>Woollsia</a:t>
            </a:r>
            <a:r>
              <a:rPr lang="en-GB" sz="1400" i="1" dirty="0" smtClean="0"/>
              <a:t> </a:t>
            </a:r>
            <a:r>
              <a:rPr lang="en-GB" sz="1400" i="1" dirty="0" err="1" smtClean="0"/>
              <a:t>pungens</a:t>
            </a:r>
            <a:endParaRPr lang="en-GB" sz="1400" dirty="0"/>
          </a:p>
        </p:txBody>
      </p:sp>
      <p:pic>
        <p:nvPicPr>
          <p:cNvPr id="378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3097019"/>
            <a:ext cx="2371725" cy="3590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10056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9512" y="188640"/>
            <a:ext cx="8352928" cy="3046988"/>
          </a:xfrm>
          <a:prstGeom prst="rect">
            <a:avLst/>
          </a:prstGeom>
        </p:spPr>
        <p:txBody>
          <a:bodyPr wrap="square">
            <a:spAutoFit/>
          </a:bodyPr>
          <a:lstStyle/>
          <a:p>
            <a:r>
              <a:rPr lang="en-GB" sz="1600" u="sng" dirty="0" err="1" smtClean="0"/>
              <a:t>Orchideoidní</a:t>
            </a:r>
            <a:r>
              <a:rPr lang="en-GB" sz="1600" u="sng" dirty="0" smtClean="0"/>
              <a:t> </a:t>
            </a:r>
            <a:r>
              <a:rPr lang="en-GB" sz="1600" u="sng" dirty="0" err="1" smtClean="0"/>
              <a:t>mykorhiza</a:t>
            </a:r>
            <a:endParaRPr lang="en-GB" sz="1600" u="sng" dirty="0" smtClean="0"/>
          </a:p>
          <a:p>
            <a:pPr marL="285750" indent="-285750">
              <a:buFont typeface="Arial" panose="020B0604020202020204" pitchFamily="34" charset="0"/>
              <a:buChar char="•"/>
            </a:pPr>
            <a:r>
              <a:rPr lang="en-GB" sz="1600" dirty="0" smtClean="0"/>
              <a:t> </a:t>
            </a:r>
            <a:r>
              <a:rPr lang="en-GB" sz="1600" dirty="0" err="1" smtClean="0"/>
              <a:t>téměř</a:t>
            </a:r>
            <a:r>
              <a:rPr lang="en-GB" sz="1600" dirty="0" smtClean="0"/>
              <a:t> </a:t>
            </a:r>
            <a:r>
              <a:rPr lang="en-GB" sz="1600" dirty="0" err="1" smtClean="0"/>
              <a:t>všechny</a:t>
            </a:r>
            <a:r>
              <a:rPr lang="en-GB" sz="1600" dirty="0" smtClean="0"/>
              <a:t> </a:t>
            </a:r>
            <a:r>
              <a:rPr lang="en-GB" sz="1600" dirty="0" err="1" smtClean="0"/>
              <a:t>orchideje</a:t>
            </a:r>
            <a:r>
              <a:rPr lang="en-GB" sz="1600" dirty="0" smtClean="0"/>
              <a:t> - je to </a:t>
            </a:r>
            <a:r>
              <a:rPr lang="en-GB" sz="1600" dirty="0" err="1" smtClean="0"/>
              <a:t>obligátní</a:t>
            </a:r>
            <a:endParaRPr lang="en-GB" sz="1600" dirty="0" smtClean="0"/>
          </a:p>
          <a:p>
            <a:pPr marL="285750" indent="-285750">
              <a:buFont typeface="Arial" panose="020B0604020202020204" pitchFamily="34" charset="0"/>
              <a:buChar char="•"/>
            </a:pPr>
            <a:r>
              <a:rPr lang="en-GB" sz="1600" dirty="0" smtClean="0"/>
              <a:t> </a:t>
            </a:r>
            <a:r>
              <a:rPr lang="en-GB" sz="1600" dirty="0" err="1" smtClean="0"/>
              <a:t>zcela</a:t>
            </a:r>
            <a:r>
              <a:rPr lang="en-GB" sz="1600" dirty="0" smtClean="0"/>
              <a:t> </a:t>
            </a:r>
            <a:r>
              <a:rPr lang="en-GB" sz="1600" dirty="0" err="1" smtClean="0"/>
              <a:t>mykotrofní</a:t>
            </a:r>
            <a:r>
              <a:rPr lang="en-GB" sz="1600" dirty="0" smtClean="0"/>
              <a:t> </a:t>
            </a:r>
            <a:r>
              <a:rPr lang="en-GB" sz="1600" dirty="0" err="1" smtClean="0"/>
              <a:t>jsou</a:t>
            </a:r>
            <a:r>
              <a:rPr lang="en-GB" sz="1600" dirty="0" smtClean="0"/>
              <a:t> </a:t>
            </a:r>
            <a:r>
              <a:rPr lang="en-GB" sz="1600" dirty="0" err="1" smtClean="0"/>
              <a:t>nezelené</a:t>
            </a:r>
            <a:r>
              <a:rPr lang="en-GB" sz="1600" dirty="0" smtClean="0"/>
              <a:t> </a:t>
            </a:r>
            <a:r>
              <a:rPr lang="en-GB" sz="1600" dirty="0" err="1" smtClean="0"/>
              <a:t>heterotrofní</a:t>
            </a:r>
            <a:r>
              <a:rPr lang="en-GB" sz="1600" dirty="0" smtClean="0"/>
              <a:t> </a:t>
            </a:r>
            <a:r>
              <a:rPr lang="en-GB" sz="1600" dirty="0" err="1" smtClean="0"/>
              <a:t>orchideje</a:t>
            </a:r>
            <a:endParaRPr lang="en-GB" sz="1600" dirty="0" smtClean="0"/>
          </a:p>
          <a:p>
            <a:pPr marL="285750" indent="-285750">
              <a:buFont typeface="Arial" panose="020B0604020202020204" pitchFamily="34" charset="0"/>
              <a:buChar char="•"/>
            </a:pPr>
            <a:r>
              <a:rPr lang="en-GB" sz="1600" dirty="0" err="1" smtClean="0"/>
              <a:t>např</a:t>
            </a:r>
            <a:r>
              <a:rPr lang="en-GB" sz="1600" dirty="0" smtClean="0"/>
              <a:t>. </a:t>
            </a:r>
            <a:r>
              <a:rPr lang="en-GB" sz="1600" dirty="0" err="1" smtClean="0"/>
              <a:t>Neottia</a:t>
            </a:r>
            <a:r>
              <a:rPr lang="en-GB" sz="1600" dirty="0" smtClean="0"/>
              <a:t> nidus-</a:t>
            </a:r>
            <a:r>
              <a:rPr lang="en-GB" sz="1600" dirty="0" err="1" smtClean="0"/>
              <a:t>avis</a:t>
            </a:r>
            <a:r>
              <a:rPr lang="cs-CZ" sz="1600" dirty="0"/>
              <a:t> </a:t>
            </a:r>
            <a:r>
              <a:rPr lang="cs-CZ" sz="1600" dirty="0" smtClean="0"/>
              <a:t>(hlístník) </a:t>
            </a:r>
            <a:r>
              <a:rPr lang="en-GB" sz="1600" dirty="0" smtClean="0"/>
              <a:t>a </a:t>
            </a:r>
            <a:r>
              <a:rPr lang="en-GB" sz="1600" dirty="0" err="1" smtClean="0"/>
              <a:t>klíční</a:t>
            </a:r>
            <a:r>
              <a:rPr lang="en-GB" sz="1600" dirty="0" smtClean="0"/>
              <a:t> </a:t>
            </a:r>
            <a:r>
              <a:rPr lang="en-GB" sz="1600" dirty="0" err="1" smtClean="0"/>
              <a:t>stádia</a:t>
            </a:r>
            <a:r>
              <a:rPr lang="en-GB" sz="1600" dirty="0" smtClean="0"/>
              <a:t> </a:t>
            </a:r>
            <a:r>
              <a:rPr lang="en-GB" sz="1600" dirty="0" err="1" smtClean="0"/>
              <a:t>všech</a:t>
            </a:r>
            <a:r>
              <a:rPr lang="en-GB" sz="1600" dirty="0" smtClean="0"/>
              <a:t> </a:t>
            </a:r>
            <a:r>
              <a:rPr lang="en-GB" sz="1600" dirty="0" err="1" smtClean="0"/>
              <a:t>druhů</a:t>
            </a:r>
            <a:r>
              <a:rPr lang="cs-CZ" sz="1600" dirty="0"/>
              <a:t> </a:t>
            </a:r>
            <a:r>
              <a:rPr lang="en-GB" sz="1600" dirty="0" err="1" smtClean="0"/>
              <a:t>orchidejí</a:t>
            </a:r>
            <a:r>
              <a:rPr lang="en-GB" sz="1600" dirty="0" smtClean="0"/>
              <a:t> – </a:t>
            </a:r>
            <a:r>
              <a:rPr lang="en-GB" sz="1600" dirty="0" err="1" smtClean="0"/>
              <a:t>semena</a:t>
            </a:r>
            <a:r>
              <a:rPr lang="en-GB" sz="1600" dirty="0" smtClean="0"/>
              <a:t> </a:t>
            </a:r>
            <a:r>
              <a:rPr lang="en-GB" sz="1600" dirty="0" err="1" smtClean="0"/>
              <a:t>malá</a:t>
            </a:r>
            <a:r>
              <a:rPr lang="en-GB" sz="1600" dirty="0" smtClean="0"/>
              <a:t> s </a:t>
            </a:r>
            <a:r>
              <a:rPr lang="en-GB" sz="1600" dirty="0" err="1" smtClean="0"/>
              <a:t>málo</a:t>
            </a:r>
            <a:r>
              <a:rPr lang="en-GB" sz="1600" dirty="0" smtClean="0"/>
              <a:t> </a:t>
            </a:r>
            <a:r>
              <a:rPr lang="en-GB" sz="1600" dirty="0" err="1" smtClean="0"/>
              <a:t>živinami</a:t>
            </a:r>
            <a:endParaRPr lang="en-GB" sz="1600" dirty="0" smtClean="0"/>
          </a:p>
          <a:p>
            <a:pPr marL="285750" indent="-285750">
              <a:buFont typeface="Arial" panose="020B0604020202020204" pitchFamily="34" charset="0"/>
              <a:buChar char="•"/>
            </a:pPr>
            <a:r>
              <a:rPr lang="en-GB" sz="1600" dirty="0" smtClean="0"/>
              <a:t> </a:t>
            </a:r>
            <a:r>
              <a:rPr lang="en-GB" sz="1600" dirty="0" err="1" smtClean="0"/>
              <a:t>často</a:t>
            </a:r>
            <a:r>
              <a:rPr lang="en-GB" sz="1600" dirty="0" smtClean="0"/>
              <a:t> </a:t>
            </a:r>
            <a:r>
              <a:rPr lang="en-GB" sz="1600" dirty="0" err="1" smtClean="0"/>
              <a:t>Armillaria</a:t>
            </a:r>
            <a:r>
              <a:rPr lang="en-GB" sz="1600" dirty="0" smtClean="0"/>
              <a:t> </a:t>
            </a:r>
            <a:r>
              <a:rPr lang="en-GB" sz="1600" dirty="0" err="1" smtClean="0"/>
              <a:t>mellea</a:t>
            </a:r>
            <a:r>
              <a:rPr lang="en-GB" sz="1600" dirty="0" smtClean="0"/>
              <a:t>, </a:t>
            </a:r>
            <a:r>
              <a:rPr lang="en-GB" sz="1600" dirty="0" err="1" smtClean="0"/>
              <a:t>Rhizoctonia</a:t>
            </a:r>
            <a:r>
              <a:rPr lang="en-GB" sz="1600" dirty="0" smtClean="0"/>
              <a:t> </a:t>
            </a:r>
            <a:r>
              <a:rPr lang="en-GB" sz="1600" dirty="0" err="1" smtClean="0"/>
              <a:t>solani</a:t>
            </a:r>
            <a:endParaRPr lang="en-GB" sz="1600" dirty="0" smtClean="0"/>
          </a:p>
          <a:p>
            <a:pPr marL="285750" indent="-285750">
              <a:buFont typeface="Arial" panose="020B0604020202020204" pitchFamily="34" charset="0"/>
              <a:buChar char="•"/>
            </a:pPr>
            <a:r>
              <a:rPr lang="en-GB" sz="1600" dirty="0" err="1" smtClean="0"/>
              <a:t>houba</a:t>
            </a:r>
            <a:r>
              <a:rPr lang="en-GB" sz="1600" dirty="0" smtClean="0"/>
              <a:t> </a:t>
            </a:r>
            <a:r>
              <a:rPr lang="en-GB" sz="1600" dirty="0" err="1" smtClean="0"/>
              <a:t>proniká</a:t>
            </a:r>
            <a:r>
              <a:rPr lang="en-GB" sz="1600" dirty="0" smtClean="0"/>
              <a:t> do </a:t>
            </a:r>
            <a:r>
              <a:rPr lang="en-GB" sz="1600" dirty="0" err="1" smtClean="0"/>
              <a:t>buněk</a:t>
            </a:r>
            <a:r>
              <a:rPr lang="en-GB" sz="1600" dirty="0" smtClean="0"/>
              <a:t> </a:t>
            </a:r>
            <a:r>
              <a:rPr lang="en-GB" sz="1600" dirty="0" err="1" smtClean="0"/>
              <a:t>vnějšího</a:t>
            </a:r>
            <a:r>
              <a:rPr lang="en-GB" sz="1600" dirty="0" smtClean="0"/>
              <a:t> </a:t>
            </a:r>
            <a:r>
              <a:rPr lang="en-GB" sz="1600" dirty="0" err="1" smtClean="0"/>
              <a:t>kortexu</a:t>
            </a:r>
            <a:r>
              <a:rPr lang="en-GB" sz="1600" dirty="0" smtClean="0"/>
              <a:t>, </a:t>
            </a:r>
            <a:r>
              <a:rPr lang="en-GB" sz="1600" dirty="0" err="1" smtClean="0"/>
              <a:t>později</a:t>
            </a:r>
            <a:r>
              <a:rPr lang="en-GB" sz="1600" dirty="0" smtClean="0"/>
              <a:t> </a:t>
            </a:r>
            <a:r>
              <a:rPr lang="en-GB" sz="1600" dirty="0" err="1" smtClean="0"/>
              <a:t>zaniká</a:t>
            </a:r>
            <a:r>
              <a:rPr lang="en-GB" sz="1600" dirty="0" smtClean="0"/>
              <a:t> (</a:t>
            </a:r>
            <a:r>
              <a:rPr lang="en-GB" sz="1600" dirty="0" err="1" smtClean="0"/>
              <a:t>využita</a:t>
            </a:r>
            <a:r>
              <a:rPr lang="cs-CZ" sz="1600" dirty="0"/>
              <a:t> </a:t>
            </a:r>
            <a:r>
              <a:rPr lang="en-GB" sz="1600" dirty="0" err="1" smtClean="0"/>
              <a:t>rostlinou</a:t>
            </a:r>
            <a:r>
              <a:rPr lang="en-GB" sz="1600" dirty="0" smtClean="0"/>
              <a:t>) – </a:t>
            </a:r>
            <a:r>
              <a:rPr lang="en-GB" sz="1600" dirty="0" err="1" smtClean="0"/>
              <a:t>vytváří</a:t>
            </a:r>
            <a:r>
              <a:rPr lang="en-GB" sz="1600" dirty="0" smtClean="0"/>
              <a:t> </a:t>
            </a:r>
            <a:r>
              <a:rPr lang="en-GB" sz="1600" dirty="0" err="1" smtClean="0"/>
              <a:t>zde</a:t>
            </a:r>
            <a:r>
              <a:rPr lang="en-GB" sz="1600" dirty="0" smtClean="0"/>
              <a:t> </a:t>
            </a:r>
            <a:r>
              <a:rPr lang="en-GB" sz="1600" dirty="0" err="1" smtClean="0"/>
              <a:t>klubíčka</a:t>
            </a:r>
            <a:r>
              <a:rPr lang="en-GB" sz="1600" dirty="0" smtClean="0"/>
              <a:t> </a:t>
            </a:r>
            <a:r>
              <a:rPr lang="en-GB" sz="1600" dirty="0" err="1" smtClean="0"/>
              <a:t>hyf</a:t>
            </a:r>
            <a:endParaRPr lang="en-GB" sz="1600" dirty="0" smtClean="0"/>
          </a:p>
          <a:p>
            <a:pPr marL="285750" indent="-285750">
              <a:buFont typeface="Arial" panose="020B0604020202020204" pitchFamily="34" charset="0"/>
              <a:buChar char="•"/>
            </a:pPr>
            <a:r>
              <a:rPr lang="en-GB" sz="1600" dirty="0" smtClean="0"/>
              <a:t> ale </a:t>
            </a:r>
            <a:r>
              <a:rPr lang="en-GB" sz="1600" dirty="0" err="1" smtClean="0"/>
              <a:t>houby</a:t>
            </a:r>
            <a:r>
              <a:rPr lang="en-GB" sz="1600" dirty="0" smtClean="0"/>
              <a:t> </a:t>
            </a:r>
            <a:r>
              <a:rPr lang="en-GB" sz="1600" dirty="0" err="1" smtClean="0"/>
              <a:t>mohou</a:t>
            </a:r>
            <a:r>
              <a:rPr lang="en-GB" sz="1600" dirty="0" smtClean="0"/>
              <a:t> </a:t>
            </a:r>
            <a:r>
              <a:rPr lang="en-GB" sz="1600" dirty="0" err="1" smtClean="0"/>
              <a:t>být</a:t>
            </a:r>
            <a:r>
              <a:rPr lang="en-GB" sz="1600" dirty="0" smtClean="0"/>
              <a:t> </a:t>
            </a:r>
            <a:r>
              <a:rPr lang="en-GB" sz="1600" dirty="0" err="1" smtClean="0"/>
              <a:t>i</a:t>
            </a:r>
            <a:r>
              <a:rPr lang="en-GB" sz="1600" dirty="0" smtClean="0"/>
              <a:t> </a:t>
            </a:r>
            <a:r>
              <a:rPr lang="en-GB" sz="1600" dirty="0" err="1" smtClean="0"/>
              <a:t>parazité</a:t>
            </a:r>
            <a:r>
              <a:rPr lang="en-GB" sz="1600" dirty="0" smtClean="0"/>
              <a:t> </a:t>
            </a:r>
            <a:r>
              <a:rPr lang="en-GB" sz="1600" dirty="0" err="1" smtClean="0"/>
              <a:t>hostitelů</a:t>
            </a:r>
            <a:r>
              <a:rPr lang="en-GB" sz="1600" dirty="0" smtClean="0"/>
              <a:t> a </a:t>
            </a:r>
            <a:r>
              <a:rPr lang="en-GB" sz="1600" dirty="0" err="1" smtClean="0"/>
              <a:t>naopak</a:t>
            </a:r>
            <a:r>
              <a:rPr lang="en-GB" sz="1600" dirty="0" smtClean="0"/>
              <a:t> </a:t>
            </a:r>
            <a:r>
              <a:rPr lang="en-GB" sz="1600" dirty="0" err="1" smtClean="0"/>
              <a:t>hostitel</a:t>
            </a:r>
            <a:r>
              <a:rPr lang="cs-CZ" sz="1600" dirty="0"/>
              <a:t> </a:t>
            </a:r>
            <a:r>
              <a:rPr lang="en-GB" sz="1600" dirty="0" err="1" smtClean="0"/>
              <a:t>může</a:t>
            </a:r>
            <a:r>
              <a:rPr lang="en-GB" sz="1600" dirty="0" smtClean="0"/>
              <a:t> </a:t>
            </a:r>
            <a:r>
              <a:rPr lang="en-GB" sz="1600" dirty="0" err="1" smtClean="0"/>
              <a:t>strávit</a:t>
            </a:r>
            <a:r>
              <a:rPr lang="en-GB" sz="1600" dirty="0" smtClean="0"/>
              <a:t> </a:t>
            </a:r>
            <a:r>
              <a:rPr lang="en-GB" sz="1600" dirty="0" err="1" smtClean="0"/>
              <a:t>houbu</a:t>
            </a:r>
            <a:r>
              <a:rPr lang="en-GB" sz="1600" dirty="0" smtClean="0"/>
              <a:t> –to se </a:t>
            </a:r>
            <a:r>
              <a:rPr lang="en-GB" sz="1600" dirty="0" err="1" smtClean="0"/>
              <a:t>i</a:t>
            </a:r>
            <a:r>
              <a:rPr lang="en-GB" sz="1600" dirty="0" smtClean="0"/>
              <a:t> </a:t>
            </a:r>
            <a:r>
              <a:rPr lang="en-GB" sz="1600" dirty="0" err="1" smtClean="0"/>
              <a:t>děje</a:t>
            </a:r>
            <a:r>
              <a:rPr lang="en-GB" sz="1600" dirty="0" smtClean="0"/>
              <a:t> – </a:t>
            </a:r>
            <a:r>
              <a:rPr lang="en-GB" sz="1600" dirty="0" err="1" smtClean="0"/>
              <a:t>kolaps</a:t>
            </a:r>
            <a:r>
              <a:rPr lang="en-GB" sz="1600" dirty="0" smtClean="0"/>
              <a:t> </a:t>
            </a:r>
            <a:r>
              <a:rPr lang="en-GB" sz="1600" dirty="0" err="1" smtClean="0"/>
              <a:t>klubíček</a:t>
            </a:r>
            <a:endParaRPr lang="en-GB" sz="1600" dirty="0" smtClean="0"/>
          </a:p>
          <a:p>
            <a:pPr marL="285750" indent="-285750">
              <a:buFont typeface="Arial" panose="020B0604020202020204" pitchFamily="34" charset="0"/>
              <a:buChar char="•"/>
            </a:pPr>
            <a:r>
              <a:rPr lang="en-GB" sz="1600" dirty="0" smtClean="0"/>
              <a:t> </a:t>
            </a:r>
            <a:r>
              <a:rPr lang="en-GB" sz="1600" dirty="0" err="1" smtClean="0"/>
              <a:t>přesně</a:t>
            </a:r>
            <a:r>
              <a:rPr lang="en-GB" sz="1600" dirty="0" smtClean="0"/>
              <a:t> </a:t>
            </a:r>
            <a:r>
              <a:rPr lang="en-GB" sz="1600" dirty="0" err="1" smtClean="0"/>
              <a:t>vyvážený</a:t>
            </a:r>
            <a:r>
              <a:rPr lang="en-GB" sz="1600" dirty="0" smtClean="0"/>
              <a:t> </a:t>
            </a:r>
            <a:r>
              <a:rPr lang="en-GB" sz="1600" dirty="0" err="1" smtClean="0"/>
              <a:t>vzájemný</a:t>
            </a:r>
            <a:r>
              <a:rPr lang="en-GB" sz="1600" dirty="0" smtClean="0"/>
              <a:t> </a:t>
            </a:r>
            <a:r>
              <a:rPr lang="en-GB" sz="1600" dirty="0" err="1" smtClean="0"/>
              <a:t>parasitismus</a:t>
            </a:r>
            <a:endParaRPr lang="en-GB" sz="1600" dirty="0" smtClean="0"/>
          </a:p>
          <a:p>
            <a:pPr marL="285750" indent="-285750">
              <a:buFont typeface="Arial" panose="020B0604020202020204" pitchFamily="34" charset="0"/>
              <a:buChar char="•"/>
            </a:pPr>
            <a:r>
              <a:rPr lang="en-GB" sz="1600" dirty="0" smtClean="0"/>
              <a:t> </a:t>
            </a:r>
            <a:r>
              <a:rPr lang="en-GB" sz="1600" dirty="0" err="1" smtClean="0"/>
              <a:t>Armillaria</a:t>
            </a:r>
            <a:r>
              <a:rPr lang="en-GB" sz="1600" dirty="0" smtClean="0"/>
              <a:t> </a:t>
            </a:r>
            <a:r>
              <a:rPr lang="en-GB" sz="1600" dirty="0" err="1" smtClean="0"/>
              <a:t>mellea</a:t>
            </a:r>
            <a:r>
              <a:rPr lang="en-GB" sz="1600" dirty="0" smtClean="0"/>
              <a:t> – </a:t>
            </a:r>
            <a:r>
              <a:rPr lang="en-GB" sz="1600" dirty="0" err="1" smtClean="0"/>
              <a:t>václavka</a:t>
            </a:r>
            <a:r>
              <a:rPr lang="en-GB" sz="1600" dirty="0" smtClean="0"/>
              <a:t> – </a:t>
            </a:r>
            <a:r>
              <a:rPr lang="en-GB" sz="1600" dirty="0" err="1" smtClean="0"/>
              <a:t>bioluminiscence</a:t>
            </a:r>
            <a:endParaRPr lang="en-GB" sz="1600" dirty="0" smtClean="0"/>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2620724"/>
            <a:ext cx="2164829" cy="3910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641" y="3485124"/>
            <a:ext cx="2031929" cy="3045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298" y="3974719"/>
            <a:ext cx="2590510" cy="2556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30200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
            <a:ext cx="7534792" cy="4108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985133"/>
            <a:ext cx="1866958" cy="2800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0272" y="3985133"/>
            <a:ext cx="1867227" cy="2800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7379" y="4220428"/>
            <a:ext cx="3829608" cy="2553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2118478" y="692696"/>
            <a:ext cx="4037698" cy="369332"/>
          </a:xfrm>
          <a:prstGeom prst="rect">
            <a:avLst/>
          </a:prstGeom>
          <a:noFill/>
        </p:spPr>
        <p:txBody>
          <a:bodyPr wrap="square" rtlCol="0">
            <a:spAutoFit/>
          </a:bodyPr>
          <a:lstStyle/>
          <a:p>
            <a:r>
              <a:rPr lang="cs-CZ" dirty="0" smtClean="0"/>
              <a:t>Orchidejové louky Bílé Karpaty</a:t>
            </a:r>
            <a:endParaRPr lang="en-GB" dirty="0"/>
          </a:p>
        </p:txBody>
      </p:sp>
    </p:spTree>
    <p:extLst>
      <p:ext uri="{BB962C8B-B14F-4D97-AF65-F5344CB8AC3E}">
        <p14:creationId xmlns:p14="http://schemas.microsoft.com/office/powerpoint/2010/main" val="8812490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692696"/>
            <a:ext cx="8604448" cy="4770537"/>
          </a:xfrm>
          <a:prstGeom prst="rect">
            <a:avLst/>
          </a:prstGeom>
        </p:spPr>
        <p:txBody>
          <a:bodyPr wrap="square">
            <a:spAutoFit/>
          </a:bodyPr>
          <a:lstStyle/>
          <a:p>
            <a:r>
              <a:rPr lang="cs-CZ" sz="1600" dirty="0" smtClean="0"/>
              <a:t>Průmyslová fixace dusíku</a:t>
            </a:r>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en-GB" sz="1600" dirty="0" smtClean="0"/>
              <a:t>V </a:t>
            </a:r>
            <a:r>
              <a:rPr lang="en-GB" sz="1600" dirty="0" err="1"/>
              <a:t>průběhu</a:t>
            </a:r>
            <a:r>
              <a:rPr lang="en-GB" sz="1600" dirty="0"/>
              <a:t> 19. </a:t>
            </a:r>
            <a:r>
              <a:rPr lang="en-GB" sz="1600" dirty="0" err="1"/>
              <a:t>století</a:t>
            </a:r>
            <a:r>
              <a:rPr lang="en-GB" sz="1600" dirty="0"/>
              <a:t> se </a:t>
            </a:r>
            <a:r>
              <a:rPr lang="en-GB" sz="1600" dirty="0" err="1"/>
              <a:t>postupně</a:t>
            </a:r>
            <a:r>
              <a:rPr lang="en-GB" sz="1600" dirty="0"/>
              <a:t> </a:t>
            </a:r>
            <a:r>
              <a:rPr lang="en-GB" sz="1600" dirty="0" err="1"/>
              <a:t>zvyšovala</a:t>
            </a:r>
            <a:r>
              <a:rPr lang="en-GB" sz="1600" dirty="0"/>
              <a:t> </a:t>
            </a:r>
            <a:r>
              <a:rPr lang="en-GB" sz="1600" dirty="0" err="1"/>
              <a:t>poptávka</a:t>
            </a:r>
            <a:r>
              <a:rPr lang="en-GB" sz="1600" dirty="0"/>
              <a:t> </a:t>
            </a:r>
            <a:r>
              <a:rPr lang="en-GB" sz="1600" dirty="0" err="1"/>
              <a:t>po</a:t>
            </a:r>
            <a:r>
              <a:rPr lang="en-GB" sz="1600" dirty="0"/>
              <a:t> </a:t>
            </a:r>
            <a:r>
              <a:rPr lang="en-GB" sz="1600" dirty="0" err="1"/>
              <a:t>dusičnanech</a:t>
            </a:r>
            <a:r>
              <a:rPr lang="en-GB" sz="1600" dirty="0"/>
              <a:t> a </a:t>
            </a:r>
            <a:r>
              <a:rPr lang="en-GB" sz="1600" dirty="0" err="1" smtClean="0"/>
              <a:t>amoniaku</a:t>
            </a:r>
            <a:r>
              <a:rPr lang="cs-CZ" sz="1600" dirty="0" smtClean="0"/>
              <a:t> - </a:t>
            </a:r>
            <a:r>
              <a:rPr lang="en-GB" sz="1600" dirty="0" err="1" smtClean="0"/>
              <a:t>hnojiv</a:t>
            </a:r>
            <a:r>
              <a:rPr lang="cs-CZ" sz="1600" dirty="0" smtClean="0"/>
              <a:t>o</a:t>
            </a:r>
            <a:r>
              <a:rPr lang="en-GB" sz="1600" dirty="0" smtClean="0"/>
              <a:t> </a:t>
            </a:r>
            <a:r>
              <a:rPr lang="cs-CZ" sz="1600" dirty="0" smtClean="0"/>
              <a:t>a výbušniny</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smtClean="0"/>
              <a:t>z</a:t>
            </a:r>
            <a:r>
              <a:rPr lang="en-GB" sz="1600" dirty="0" err="1" smtClean="0"/>
              <a:t>jevným</a:t>
            </a:r>
            <a:r>
              <a:rPr lang="en-GB" sz="1600" dirty="0" smtClean="0"/>
              <a:t> </a:t>
            </a:r>
            <a:r>
              <a:rPr lang="en-GB" sz="1600" dirty="0" err="1"/>
              <a:t>zdrojem</a:t>
            </a:r>
            <a:r>
              <a:rPr lang="en-GB" sz="1600" dirty="0"/>
              <a:t> </a:t>
            </a:r>
            <a:r>
              <a:rPr lang="en-GB" sz="1600" dirty="0" err="1"/>
              <a:t>byl</a:t>
            </a:r>
            <a:r>
              <a:rPr lang="en-GB" sz="1600" dirty="0"/>
              <a:t> </a:t>
            </a:r>
            <a:r>
              <a:rPr lang="en-GB" sz="1600" dirty="0" err="1"/>
              <a:t>atmosférický</a:t>
            </a:r>
            <a:r>
              <a:rPr lang="en-GB" sz="1600" dirty="0"/>
              <a:t> </a:t>
            </a:r>
            <a:r>
              <a:rPr lang="en-GB" sz="1600" dirty="0" err="1"/>
              <a:t>dusík</a:t>
            </a:r>
            <a:r>
              <a:rPr lang="en-GB" sz="1600" dirty="0"/>
              <a:t> (N2), </a:t>
            </a:r>
            <a:r>
              <a:rPr lang="en-GB" sz="1600" dirty="0" err="1"/>
              <a:t>který</a:t>
            </a:r>
            <a:r>
              <a:rPr lang="en-GB" sz="1600" dirty="0"/>
              <a:t> </a:t>
            </a:r>
            <a:r>
              <a:rPr lang="en-GB" sz="1600" dirty="0" err="1"/>
              <a:t>tvoří</a:t>
            </a:r>
            <a:r>
              <a:rPr lang="en-GB" sz="1600" dirty="0"/>
              <a:t> </a:t>
            </a:r>
            <a:r>
              <a:rPr lang="en-GB" sz="1600" dirty="0" err="1"/>
              <a:t>téměř</a:t>
            </a:r>
            <a:r>
              <a:rPr lang="en-GB" sz="1600" dirty="0"/>
              <a:t> 80 % </a:t>
            </a:r>
            <a:r>
              <a:rPr lang="en-GB" sz="1600" dirty="0" err="1" smtClean="0"/>
              <a:t>vzduchu</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err="1" smtClean="0"/>
              <a:t>vz</a:t>
            </a:r>
            <a:r>
              <a:rPr lang="en-GB" sz="1600" dirty="0" err="1" smtClean="0"/>
              <a:t>dušný</a:t>
            </a:r>
            <a:r>
              <a:rPr lang="en-GB" sz="1600" dirty="0" smtClean="0"/>
              <a:t> </a:t>
            </a:r>
            <a:r>
              <a:rPr lang="en-GB" sz="1600" dirty="0"/>
              <a:t>N2 </a:t>
            </a:r>
            <a:r>
              <a:rPr lang="en-GB" sz="1600" dirty="0" smtClean="0"/>
              <a:t>je </a:t>
            </a:r>
            <a:r>
              <a:rPr lang="en-GB" sz="1600" dirty="0" err="1"/>
              <a:t>velmi</a:t>
            </a:r>
            <a:r>
              <a:rPr lang="en-GB" sz="1600" dirty="0"/>
              <a:t> </a:t>
            </a:r>
            <a:r>
              <a:rPr lang="en-GB" sz="1600" dirty="0" err="1"/>
              <a:t>stabilní</a:t>
            </a:r>
            <a:r>
              <a:rPr lang="en-GB" sz="1600" dirty="0"/>
              <a:t> a </a:t>
            </a:r>
            <a:r>
              <a:rPr lang="en-GB" sz="1600" dirty="0" err="1"/>
              <a:t>nereaguje</a:t>
            </a:r>
            <a:r>
              <a:rPr lang="en-GB" sz="1600" dirty="0"/>
              <a:t> </a:t>
            </a:r>
            <a:r>
              <a:rPr lang="en-GB" sz="1600" dirty="0" err="1"/>
              <a:t>přímo</a:t>
            </a:r>
            <a:r>
              <a:rPr lang="en-GB" sz="1600" dirty="0"/>
              <a:t> s </a:t>
            </a:r>
            <a:r>
              <a:rPr lang="en-GB" sz="1600" dirty="0" err="1"/>
              <a:t>jinými</a:t>
            </a:r>
            <a:r>
              <a:rPr lang="en-GB" sz="1600" dirty="0"/>
              <a:t> </a:t>
            </a:r>
            <a:r>
              <a:rPr lang="en-GB" sz="1600" dirty="0" err="1" smtClean="0"/>
              <a:t>chemikáliemi</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smtClean="0"/>
              <a:t>Haber-</a:t>
            </a:r>
            <a:r>
              <a:rPr lang="en-GB" sz="1600" dirty="0" err="1" smtClean="0"/>
              <a:t>Boschův</a:t>
            </a:r>
            <a:r>
              <a:rPr lang="en-GB" sz="1600" dirty="0" smtClean="0"/>
              <a:t> </a:t>
            </a:r>
            <a:r>
              <a:rPr lang="en-GB" sz="1600" dirty="0" err="1"/>
              <a:t>proces</a:t>
            </a:r>
            <a:r>
              <a:rPr lang="en-GB" sz="1600" dirty="0"/>
              <a:t> </a:t>
            </a:r>
            <a:r>
              <a:rPr lang="cs-CZ" sz="1600" dirty="0"/>
              <a:t>-</a:t>
            </a:r>
            <a:r>
              <a:rPr lang="en-GB" sz="1600" dirty="0" smtClean="0"/>
              <a:t> </a:t>
            </a:r>
            <a:r>
              <a:rPr lang="en-GB" sz="1600" dirty="0" err="1"/>
              <a:t>umělý</a:t>
            </a:r>
            <a:r>
              <a:rPr lang="en-GB" sz="1600" dirty="0"/>
              <a:t> </a:t>
            </a:r>
            <a:r>
              <a:rPr lang="en-GB" sz="1600" dirty="0" err="1"/>
              <a:t>proces</a:t>
            </a:r>
            <a:r>
              <a:rPr lang="en-GB" sz="1600" dirty="0"/>
              <a:t> </a:t>
            </a:r>
            <a:r>
              <a:rPr lang="en-GB" sz="1600" dirty="0" err="1"/>
              <a:t>fixace</a:t>
            </a:r>
            <a:r>
              <a:rPr lang="en-GB" sz="1600" dirty="0"/>
              <a:t> </a:t>
            </a:r>
            <a:r>
              <a:rPr lang="en-GB" sz="1600" dirty="0" err="1" smtClean="0"/>
              <a:t>dusíku</a:t>
            </a:r>
            <a:r>
              <a:rPr lang="cs-CZ" sz="1600" dirty="0" smtClean="0"/>
              <a:t>-</a:t>
            </a:r>
            <a:r>
              <a:rPr lang="en-GB" sz="1600" dirty="0" smtClean="0"/>
              <a:t>v </a:t>
            </a:r>
            <a:r>
              <a:rPr lang="en-GB" sz="1600" dirty="0" err="1"/>
              <a:t>současnosti</a:t>
            </a:r>
            <a:r>
              <a:rPr lang="en-GB" sz="1600" dirty="0"/>
              <a:t> </a:t>
            </a:r>
            <a:r>
              <a:rPr lang="en-GB" sz="1600" dirty="0" err="1"/>
              <a:t>hlavním</a:t>
            </a:r>
            <a:r>
              <a:rPr lang="en-GB" sz="1600" dirty="0"/>
              <a:t> </a:t>
            </a:r>
            <a:r>
              <a:rPr lang="en-GB" sz="1600" dirty="0" err="1"/>
              <a:t>postupem</a:t>
            </a:r>
            <a:r>
              <a:rPr lang="en-GB" sz="1600" dirty="0"/>
              <a:t> pro </a:t>
            </a:r>
            <a:r>
              <a:rPr lang="en-GB" sz="1600" dirty="0" err="1"/>
              <a:t>průmyslovou</a:t>
            </a:r>
            <a:r>
              <a:rPr lang="en-GB" sz="1600" dirty="0"/>
              <a:t> </a:t>
            </a:r>
            <a:r>
              <a:rPr lang="en-GB" sz="1600" dirty="0" err="1"/>
              <a:t>výrobu</a:t>
            </a:r>
            <a:r>
              <a:rPr lang="en-GB" sz="1600" dirty="0"/>
              <a:t> </a:t>
            </a:r>
            <a:r>
              <a:rPr lang="en-GB" sz="1600" dirty="0" err="1" smtClean="0"/>
              <a:t>amoniaku</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err="1" smtClean="0"/>
              <a:t>Proces</a:t>
            </a:r>
            <a:r>
              <a:rPr lang="en-GB" sz="1600" dirty="0" smtClean="0"/>
              <a:t> </a:t>
            </a:r>
            <a:r>
              <a:rPr lang="en-GB" sz="1600" dirty="0" err="1"/>
              <a:t>přeměňuje</a:t>
            </a:r>
            <a:r>
              <a:rPr lang="en-GB" sz="1600" dirty="0"/>
              <a:t> </a:t>
            </a:r>
            <a:r>
              <a:rPr lang="en-GB" sz="1600" dirty="0" err="1"/>
              <a:t>atmosférický</a:t>
            </a:r>
            <a:r>
              <a:rPr lang="en-GB" sz="1600" dirty="0"/>
              <a:t> </a:t>
            </a:r>
            <a:r>
              <a:rPr lang="en-GB" sz="1600" dirty="0" err="1"/>
              <a:t>dusík</a:t>
            </a:r>
            <a:r>
              <a:rPr lang="en-GB" sz="1600" dirty="0"/>
              <a:t> (N2) </a:t>
            </a:r>
            <a:r>
              <a:rPr lang="en-GB" sz="1600" dirty="0" err="1"/>
              <a:t>na</a:t>
            </a:r>
            <a:r>
              <a:rPr lang="en-GB" sz="1600" dirty="0"/>
              <a:t> </a:t>
            </a:r>
            <a:r>
              <a:rPr lang="en-GB" sz="1600" dirty="0" err="1"/>
              <a:t>amoniak</a:t>
            </a:r>
            <a:r>
              <a:rPr lang="en-GB" sz="1600" dirty="0"/>
              <a:t> (NH3) </a:t>
            </a:r>
            <a:r>
              <a:rPr lang="en-GB" sz="1600" dirty="0" err="1"/>
              <a:t>reakcí</a:t>
            </a:r>
            <a:r>
              <a:rPr lang="en-GB" sz="1600" dirty="0"/>
              <a:t> s </a:t>
            </a:r>
            <a:r>
              <a:rPr lang="en-GB" sz="1600" dirty="0" err="1"/>
              <a:t>vodíkem</a:t>
            </a:r>
            <a:r>
              <a:rPr lang="en-GB" sz="1600" dirty="0"/>
              <a:t> (H2) </a:t>
            </a:r>
            <a:r>
              <a:rPr lang="en-GB" sz="1600" dirty="0" err="1"/>
              <a:t>za</a:t>
            </a:r>
            <a:r>
              <a:rPr lang="en-GB" sz="1600" dirty="0"/>
              <a:t> </a:t>
            </a:r>
            <a:r>
              <a:rPr lang="en-GB" sz="1600" dirty="0" err="1"/>
              <a:t>vysokého</a:t>
            </a:r>
            <a:r>
              <a:rPr lang="en-GB" sz="1600" dirty="0"/>
              <a:t> </a:t>
            </a:r>
            <a:r>
              <a:rPr lang="en-GB" sz="1600" dirty="0" err="1"/>
              <a:t>tlaku</a:t>
            </a:r>
            <a:r>
              <a:rPr lang="en-GB" sz="1600" dirty="0"/>
              <a:t> a </a:t>
            </a:r>
            <a:r>
              <a:rPr lang="en-GB" sz="1600" dirty="0" err="1" smtClean="0"/>
              <a:t>teploty</a:t>
            </a:r>
            <a:r>
              <a:rPr lang="cs-CZ" sz="1600" dirty="0" smtClean="0"/>
              <a:t> </a:t>
            </a:r>
            <a:r>
              <a:rPr lang="en-GB" sz="1600" dirty="0" smtClean="0"/>
              <a:t> </a:t>
            </a:r>
            <a:r>
              <a:rPr lang="en-GB" sz="1600" dirty="0"/>
              <a:t>a </a:t>
            </a:r>
            <a:r>
              <a:rPr lang="en-GB" sz="1600" dirty="0" err="1"/>
              <a:t>za</a:t>
            </a:r>
            <a:r>
              <a:rPr lang="en-GB" sz="1600" dirty="0"/>
              <a:t> </a:t>
            </a:r>
            <a:r>
              <a:rPr lang="en-GB" sz="1600" dirty="0" err="1"/>
              <a:t>přítomnosti</a:t>
            </a:r>
            <a:r>
              <a:rPr lang="en-GB" sz="1600" dirty="0"/>
              <a:t> </a:t>
            </a:r>
            <a:r>
              <a:rPr lang="en-GB" sz="1600" dirty="0" err="1"/>
              <a:t>kovového</a:t>
            </a:r>
            <a:r>
              <a:rPr lang="en-GB" sz="1600" dirty="0"/>
              <a:t> </a:t>
            </a:r>
            <a:r>
              <a:rPr lang="en-GB" sz="1600" dirty="0" err="1" smtClean="0"/>
              <a:t>katalyzátoru</a:t>
            </a:r>
            <a:endParaRPr lang="cs-CZ" sz="1600" dirty="0" smtClean="0"/>
          </a:p>
          <a:p>
            <a:pPr marL="285750" indent="-285750">
              <a:buFont typeface="Arial" panose="020B0604020202020204" pitchFamily="34" charset="0"/>
              <a:buChar char="•"/>
            </a:pPr>
            <a:endParaRPr lang="en-GB" sz="1600" dirty="0"/>
          </a:p>
          <a:p>
            <a:endParaRPr lang="en-GB" sz="1600" dirty="0"/>
          </a:p>
          <a:p>
            <a:r>
              <a:rPr lang="en-GB" sz="1600" dirty="0"/>
              <a:t>    N2 + 3 H2 → 2 NH3    (</a:t>
            </a:r>
            <a:r>
              <a:rPr lang="el-GR" sz="1600" dirty="0"/>
              <a:t>Δ</a:t>
            </a:r>
            <a:r>
              <a:rPr lang="en-GB" sz="1600" dirty="0"/>
              <a:t>H° = −91.8 kJ) =&gt; (</a:t>
            </a:r>
            <a:r>
              <a:rPr lang="el-GR" sz="1600" dirty="0"/>
              <a:t>Δ</a:t>
            </a:r>
            <a:r>
              <a:rPr lang="en-GB" sz="1600" dirty="0"/>
              <a:t>H° = −45.8 kJ·mol−1) </a:t>
            </a:r>
            <a:endParaRPr lang="cs-CZ" sz="1600" dirty="0" smtClean="0"/>
          </a:p>
          <a:p>
            <a:endParaRPr lang="cs-CZ" sz="1600" dirty="0"/>
          </a:p>
          <a:p>
            <a:pPr marL="285750" indent="-285750">
              <a:buFont typeface="Arial" panose="020B0604020202020204" pitchFamily="34" charset="0"/>
              <a:buChar char="•"/>
            </a:pPr>
            <a:r>
              <a:rPr lang="cs-CZ" sz="1600" dirty="0" smtClean="0"/>
              <a:t>Množství dusíku z průmyslové fixace je podobné biologické fixaci, cca </a:t>
            </a:r>
            <a:r>
              <a:rPr lang="pl-PL" sz="1600" dirty="0" smtClean="0"/>
              <a:t>100 </a:t>
            </a:r>
            <a:r>
              <a:rPr lang="pl-PL" sz="1600" dirty="0"/>
              <a:t>mil tun N hnojiv za rok</a:t>
            </a:r>
            <a:endParaRPr lang="en-GB" sz="1600" dirty="0"/>
          </a:p>
        </p:txBody>
      </p:sp>
      <p:sp>
        <p:nvSpPr>
          <p:cNvPr id="3" name="Obdélník 2"/>
          <p:cNvSpPr/>
          <p:nvPr/>
        </p:nvSpPr>
        <p:spPr>
          <a:xfrm>
            <a:off x="395536" y="116632"/>
            <a:ext cx="1452642" cy="369332"/>
          </a:xfrm>
          <a:prstGeom prst="rect">
            <a:avLst/>
          </a:prstGeom>
        </p:spPr>
        <p:txBody>
          <a:bodyPr wrap="none">
            <a:spAutoFit/>
          </a:bodyPr>
          <a:lstStyle/>
          <a:p>
            <a:r>
              <a:rPr lang="cs-CZ" b="1" dirty="0" smtClean="0"/>
              <a:t>Fixace dusíku</a:t>
            </a:r>
            <a:endParaRPr lang="en-GB" b="1" dirty="0"/>
          </a:p>
        </p:txBody>
      </p:sp>
    </p:spTree>
    <p:extLst>
      <p:ext uri="{BB962C8B-B14F-4D97-AF65-F5344CB8AC3E}">
        <p14:creationId xmlns:p14="http://schemas.microsoft.com/office/powerpoint/2010/main" val="15026763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34514" y="26871"/>
            <a:ext cx="8640960" cy="5262979"/>
          </a:xfrm>
          <a:prstGeom prst="rect">
            <a:avLst/>
          </a:prstGeom>
        </p:spPr>
        <p:txBody>
          <a:bodyPr wrap="square">
            <a:spAutoFit/>
          </a:bodyPr>
          <a:lstStyle/>
          <a:p>
            <a:r>
              <a:rPr lang="en-GB" sz="1600" b="1" dirty="0" err="1"/>
              <a:t>Biologická</a:t>
            </a:r>
            <a:r>
              <a:rPr lang="en-GB" sz="1600" b="1" dirty="0"/>
              <a:t> </a:t>
            </a:r>
            <a:r>
              <a:rPr lang="en-GB" sz="1600" b="1" dirty="0" err="1"/>
              <a:t>fixace</a:t>
            </a:r>
            <a:r>
              <a:rPr lang="en-GB" sz="1600" b="1" dirty="0"/>
              <a:t> </a:t>
            </a:r>
            <a:r>
              <a:rPr lang="en-GB" sz="1600" b="1" dirty="0" err="1" smtClean="0"/>
              <a:t>dusíku</a:t>
            </a:r>
            <a:endParaRPr lang="cs-CZ" sz="1600" b="1" dirty="0" smtClean="0"/>
          </a:p>
          <a:p>
            <a:endParaRPr lang="cs-CZ" sz="1600" dirty="0" smtClean="0"/>
          </a:p>
          <a:p>
            <a:pPr marL="285750" indent="-285750">
              <a:buFont typeface="Arial" panose="020B0604020202020204" pitchFamily="34" charset="0"/>
              <a:buChar char="•"/>
            </a:pPr>
            <a:r>
              <a:rPr lang="en-GB" sz="1600" dirty="0" err="1" smtClean="0"/>
              <a:t>diazotrofie</a:t>
            </a:r>
            <a:r>
              <a:rPr lang="en-GB" sz="1600" dirty="0"/>
              <a:t>, je </a:t>
            </a:r>
            <a:r>
              <a:rPr lang="en-GB" sz="1600" dirty="0" err="1"/>
              <a:t>schopnost</a:t>
            </a:r>
            <a:r>
              <a:rPr lang="en-GB" sz="1600" dirty="0"/>
              <a:t> </a:t>
            </a:r>
            <a:r>
              <a:rPr lang="en-GB" sz="1600" dirty="0" err="1"/>
              <a:t>některých</a:t>
            </a:r>
            <a:r>
              <a:rPr lang="en-GB" sz="1600" dirty="0"/>
              <a:t> </a:t>
            </a:r>
            <a:r>
              <a:rPr lang="en-GB" sz="1600" dirty="0" err="1"/>
              <a:t>prokaryotických</a:t>
            </a:r>
            <a:r>
              <a:rPr lang="en-GB" sz="1600" dirty="0"/>
              <a:t> </a:t>
            </a:r>
            <a:r>
              <a:rPr lang="en-GB" sz="1600" dirty="0" err="1"/>
              <a:t>organismů</a:t>
            </a:r>
            <a:r>
              <a:rPr lang="en-GB" sz="1600" dirty="0"/>
              <a:t> (</a:t>
            </a:r>
            <a:r>
              <a:rPr lang="en-GB" sz="1600" dirty="0" err="1"/>
              <a:t>bakterií</a:t>
            </a:r>
            <a:r>
              <a:rPr lang="en-GB" sz="1600" dirty="0"/>
              <a:t> </a:t>
            </a:r>
            <a:r>
              <a:rPr lang="en-GB" sz="1600" dirty="0" err="1"/>
              <a:t>včetně</a:t>
            </a:r>
            <a:r>
              <a:rPr lang="en-GB" sz="1600" dirty="0"/>
              <a:t> </a:t>
            </a:r>
            <a:r>
              <a:rPr lang="en-GB" sz="1600" dirty="0" err="1"/>
              <a:t>sinic</a:t>
            </a:r>
            <a:r>
              <a:rPr lang="en-GB" sz="1600" dirty="0"/>
              <a:t>) </a:t>
            </a:r>
            <a:r>
              <a:rPr lang="en-GB" sz="1600" dirty="0" err="1"/>
              <a:t>redukovat</a:t>
            </a:r>
            <a:r>
              <a:rPr lang="en-GB" sz="1600" dirty="0"/>
              <a:t> </a:t>
            </a:r>
            <a:r>
              <a:rPr lang="en-GB" sz="1600" dirty="0" err="1"/>
              <a:t>trojnou</a:t>
            </a:r>
            <a:r>
              <a:rPr lang="en-GB" sz="1600" dirty="0"/>
              <a:t> </a:t>
            </a:r>
            <a:r>
              <a:rPr lang="en-GB" sz="1600" dirty="0" err="1"/>
              <a:t>vazbu</a:t>
            </a:r>
            <a:r>
              <a:rPr lang="en-GB" sz="1600" dirty="0"/>
              <a:t> v </a:t>
            </a:r>
            <a:r>
              <a:rPr lang="en-GB" sz="1600" dirty="0" err="1"/>
              <a:t>molekule</a:t>
            </a:r>
            <a:r>
              <a:rPr lang="en-GB" sz="1600" dirty="0"/>
              <a:t> </a:t>
            </a:r>
            <a:r>
              <a:rPr lang="en-GB" sz="1600" dirty="0" err="1"/>
              <a:t>atmosferického</a:t>
            </a:r>
            <a:r>
              <a:rPr lang="en-GB" sz="1600" dirty="0"/>
              <a:t> </a:t>
            </a:r>
            <a:r>
              <a:rPr lang="en-GB" sz="1600" dirty="0" err="1"/>
              <a:t>dusíku</a:t>
            </a:r>
            <a:r>
              <a:rPr lang="en-GB" sz="1600" dirty="0"/>
              <a:t> a </a:t>
            </a:r>
            <a:r>
              <a:rPr lang="en-GB" sz="1600" dirty="0" err="1"/>
              <a:t>začlenit</a:t>
            </a:r>
            <a:r>
              <a:rPr lang="en-GB" sz="1600" dirty="0"/>
              <a:t> </a:t>
            </a:r>
            <a:r>
              <a:rPr lang="en-GB" sz="1600" dirty="0" err="1"/>
              <a:t>jej</a:t>
            </a:r>
            <a:r>
              <a:rPr lang="en-GB" sz="1600" dirty="0"/>
              <a:t> do </a:t>
            </a:r>
            <a:r>
              <a:rPr lang="en-GB" sz="1600" dirty="0" err="1"/>
              <a:t>organické</a:t>
            </a:r>
            <a:r>
              <a:rPr lang="en-GB" sz="1600" dirty="0"/>
              <a:t> </a:t>
            </a:r>
            <a:r>
              <a:rPr lang="en-GB" sz="1600" dirty="0" err="1"/>
              <a:t>sloučeniny</a:t>
            </a:r>
            <a:r>
              <a:rPr lang="en-GB" sz="1600" dirty="0"/>
              <a:t> (</a:t>
            </a:r>
            <a:r>
              <a:rPr lang="en-GB" sz="1600" dirty="0" err="1"/>
              <a:t>amoniaku</a:t>
            </a:r>
            <a:r>
              <a:rPr lang="en-GB" sz="1600" dirty="0" smtClean="0"/>
              <a:t>)</a:t>
            </a:r>
            <a:endParaRPr lang="cs-CZ" sz="1600" dirty="0" smtClean="0"/>
          </a:p>
          <a:p>
            <a:pPr marL="285750" indent="-285750">
              <a:buFont typeface="Arial" panose="020B0604020202020204" pitchFamily="34" charset="0"/>
              <a:buChar char="•"/>
            </a:pPr>
            <a:r>
              <a:rPr lang="en-GB" sz="1600" dirty="0" err="1" smtClean="0"/>
              <a:t>proces</a:t>
            </a:r>
            <a:r>
              <a:rPr lang="en-GB" sz="1600" dirty="0" smtClean="0"/>
              <a:t> </a:t>
            </a:r>
            <a:r>
              <a:rPr lang="cs-CZ" sz="1600" dirty="0" smtClean="0"/>
              <a:t>- </a:t>
            </a:r>
            <a:r>
              <a:rPr lang="en-GB" sz="1600" dirty="0" err="1" smtClean="0"/>
              <a:t>pomocí</a:t>
            </a:r>
            <a:r>
              <a:rPr lang="en-GB" sz="1600" dirty="0" smtClean="0"/>
              <a:t> </a:t>
            </a:r>
            <a:r>
              <a:rPr lang="en-GB" sz="1600" dirty="0" err="1"/>
              <a:t>enzymu</a:t>
            </a:r>
            <a:r>
              <a:rPr lang="en-GB" sz="1600" dirty="0"/>
              <a:t> </a:t>
            </a:r>
            <a:r>
              <a:rPr lang="en-GB" sz="1600" dirty="0" err="1" smtClean="0"/>
              <a:t>nitrogenázy</a:t>
            </a:r>
            <a:r>
              <a:rPr lang="en-GB" sz="1600" dirty="0" smtClean="0"/>
              <a:t> </a:t>
            </a:r>
            <a:r>
              <a:rPr lang="en-GB" sz="1600" dirty="0"/>
              <a:t>a </a:t>
            </a:r>
            <a:r>
              <a:rPr lang="en-GB" sz="1600" dirty="0" err="1"/>
              <a:t>za</a:t>
            </a:r>
            <a:r>
              <a:rPr lang="en-GB" sz="1600" dirty="0"/>
              <a:t> </a:t>
            </a:r>
            <a:r>
              <a:rPr lang="en-GB" sz="1600" dirty="0" err="1"/>
              <a:t>dodání</a:t>
            </a:r>
            <a:r>
              <a:rPr lang="en-GB" sz="1600" dirty="0"/>
              <a:t> </a:t>
            </a:r>
            <a:r>
              <a:rPr lang="en-GB" sz="1600" dirty="0" err="1"/>
              <a:t>energie</a:t>
            </a:r>
            <a:r>
              <a:rPr lang="en-GB" sz="1600" dirty="0"/>
              <a:t> (ATP</a:t>
            </a:r>
            <a:r>
              <a:rPr lang="en-GB" sz="1600" dirty="0" smtClean="0"/>
              <a:t>)</a:t>
            </a:r>
            <a:endParaRPr lang="en-GB" sz="1600" dirty="0"/>
          </a:p>
          <a:p>
            <a:endParaRPr lang="en-GB" sz="1600" dirty="0"/>
          </a:p>
          <a:p>
            <a:pPr marL="285750" indent="-285750">
              <a:buFont typeface="Arial" panose="020B0604020202020204" pitchFamily="34" charset="0"/>
              <a:buChar char="•"/>
            </a:pPr>
            <a:r>
              <a:rPr lang="en-GB" sz="1600" dirty="0" err="1"/>
              <a:t>Diazotrofní</a:t>
            </a:r>
            <a:r>
              <a:rPr lang="en-GB" sz="1600" dirty="0"/>
              <a:t> </a:t>
            </a:r>
            <a:r>
              <a:rPr lang="en-GB" sz="1600" dirty="0" err="1"/>
              <a:t>organismy</a:t>
            </a:r>
            <a:r>
              <a:rPr lang="en-GB" sz="1600" dirty="0"/>
              <a:t> </a:t>
            </a:r>
            <a:r>
              <a:rPr lang="en-GB" sz="1600" dirty="0" err="1"/>
              <a:t>jsou</a:t>
            </a:r>
            <a:r>
              <a:rPr lang="en-GB" sz="1600" dirty="0"/>
              <a:t> </a:t>
            </a:r>
            <a:r>
              <a:rPr lang="en-GB" sz="1600" dirty="0" err="1"/>
              <a:t>klíčové</a:t>
            </a:r>
            <a:r>
              <a:rPr lang="en-GB" sz="1600" dirty="0"/>
              <a:t> v </a:t>
            </a:r>
            <a:r>
              <a:rPr lang="en-GB" sz="1600" dirty="0" err="1"/>
              <a:t>koloběhu</a:t>
            </a:r>
            <a:r>
              <a:rPr lang="en-GB" sz="1600" dirty="0"/>
              <a:t> </a:t>
            </a:r>
            <a:r>
              <a:rPr lang="en-GB" sz="1600" dirty="0" err="1"/>
              <a:t>dusíku</a:t>
            </a:r>
            <a:r>
              <a:rPr lang="en-GB" sz="1600" dirty="0"/>
              <a:t> v </a:t>
            </a:r>
            <a:r>
              <a:rPr lang="en-GB" sz="1600" dirty="0" err="1"/>
              <a:t>přírodě</a:t>
            </a:r>
            <a:r>
              <a:rPr lang="en-GB" sz="1600" dirty="0"/>
              <a:t>, </a:t>
            </a:r>
            <a:r>
              <a:rPr lang="en-GB" sz="1600" dirty="0" err="1"/>
              <a:t>protože</a:t>
            </a:r>
            <a:r>
              <a:rPr lang="en-GB" sz="1600" dirty="0"/>
              <a:t> </a:t>
            </a:r>
            <a:r>
              <a:rPr lang="en-GB" sz="1600" dirty="0" err="1"/>
              <a:t>umožňují</a:t>
            </a:r>
            <a:r>
              <a:rPr lang="en-GB" sz="1600" dirty="0"/>
              <a:t> </a:t>
            </a:r>
            <a:r>
              <a:rPr lang="en-GB" sz="1600" dirty="0" err="1"/>
              <a:t>fixaci</a:t>
            </a:r>
            <a:r>
              <a:rPr lang="en-GB" sz="1600" dirty="0"/>
              <a:t> </a:t>
            </a:r>
            <a:r>
              <a:rPr lang="en-GB" sz="1600" dirty="0" err="1"/>
              <a:t>atmosférického</a:t>
            </a:r>
            <a:r>
              <a:rPr lang="en-GB" sz="1600" dirty="0"/>
              <a:t> </a:t>
            </a:r>
            <a:r>
              <a:rPr lang="en-GB" sz="1600" dirty="0" err="1"/>
              <a:t>dusíku</a:t>
            </a:r>
            <a:r>
              <a:rPr lang="en-GB" sz="1600" dirty="0"/>
              <a:t> do </a:t>
            </a:r>
            <a:r>
              <a:rPr lang="en-GB" sz="1600" dirty="0" err="1"/>
              <a:t>organických</a:t>
            </a:r>
            <a:r>
              <a:rPr lang="en-GB" sz="1600" dirty="0"/>
              <a:t> </a:t>
            </a:r>
            <a:r>
              <a:rPr lang="en-GB" sz="1600" dirty="0" err="1"/>
              <a:t>sloučenin</a:t>
            </a:r>
            <a:r>
              <a:rPr lang="en-GB" sz="1600" dirty="0"/>
              <a:t> </a:t>
            </a:r>
            <a:r>
              <a:rPr lang="en-GB" sz="1600" dirty="0" err="1" smtClean="0"/>
              <a:t>organismů</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err="1" smtClean="0"/>
              <a:t>bakteri</a:t>
            </a:r>
            <a:r>
              <a:rPr lang="cs-CZ" sz="1600" dirty="0" smtClean="0"/>
              <a:t>e</a:t>
            </a:r>
            <a:r>
              <a:rPr lang="en-GB" sz="1600" dirty="0" smtClean="0"/>
              <a:t>, </a:t>
            </a:r>
            <a:r>
              <a:rPr lang="en-GB" sz="1600" dirty="0" err="1"/>
              <a:t>které</a:t>
            </a:r>
            <a:r>
              <a:rPr lang="en-GB" sz="1600" dirty="0"/>
              <a:t> </a:t>
            </a:r>
            <a:r>
              <a:rPr lang="en-GB" sz="1600" dirty="0" err="1"/>
              <a:t>umí</a:t>
            </a:r>
            <a:r>
              <a:rPr lang="en-GB" sz="1600" dirty="0"/>
              <a:t> </a:t>
            </a:r>
            <a:r>
              <a:rPr lang="en-GB" sz="1600" dirty="0" err="1"/>
              <a:t>fixovat</a:t>
            </a:r>
            <a:r>
              <a:rPr lang="en-GB" sz="1600" dirty="0"/>
              <a:t> </a:t>
            </a:r>
            <a:r>
              <a:rPr lang="en-GB" sz="1600" dirty="0" err="1" smtClean="0"/>
              <a:t>dusík</a:t>
            </a:r>
            <a:r>
              <a:rPr lang="cs-CZ" sz="1600" dirty="0" smtClean="0"/>
              <a:t> vstupují často do </a:t>
            </a:r>
            <a:r>
              <a:rPr lang="en-GB" sz="1600" dirty="0" err="1" smtClean="0"/>
              <a:t>symbiotického</a:t>
            </a:r>
            <a:r>
              <a:rPr lang="en-GB" sz="1600" dirty="0" smtClean="0"/>
              <a:t> </a:t>
            </a:r>
            <a:r>
              <a:rPr lang="en-GB" sz="1600" dirty="0" err="1" smtClean="0"/>
              <a:t>svazku</a:t>
            </a:r>
            <a:r>
              <a:rPr lang="cs-CZ" sz="1600" dirty="0" smtClean="0"/>
              <a:t> s vyššími rostlinami</a:t>
            </a:r>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err="1" smtClean="0"/>
              <a:t>Tyto</a:t>
            </a:r>
            <a:r>
              <a:rPr lang="en-GB" sz="1600" dirty="0" smtClean="0"/>
              <a:t> </a:t>
            </a:r>
            <a:r>
              <a:rPr lang="en-GB" sz="1600" dirty="0" err="1"/>
              <a:t>symbiotické</a:t>
            </a:r>
            <a:r>
              <a:rPr lang="en-GB" sz="1600" dirty="0"/>
              <a:t> </a:t>
            </a:r>
            <a:r>
              <a:rPr lang="en-GB" sz="1600" dirty="0" err="1"/>
              <a:t>bakterie</a:t>
            </a:r>
            <a:r>
              <a:rPr lang="en-GB" sz="1600" dirty="0"/>
              <a:t> se </a:t>
            </a:r>
            <a:r>
              <a:rPr lang="en-GB" sz="1600" dirty="0" err="1"/>
              <a:t>často</a:t>
            </a:r>
            <a:r>
              <a:rPr lang="en-GB" sz="1600" dirty="0"/>
              <a:t> </a:t>
            </a:r>
            <a:r>
              <a:rPr lang="en-GB" sz="1600" dirty="0" err="1"/>
              <a:t>označují</a:t>
            </a:r>
            <a:r>
              <a:rPr lang="en-GB" sz="1600" dirty="0"/>
              <a:t> </a:t>
            </a:r>
            <a:r>
              <a:rPr lang="en-GB" sz="1600" dirty="0" err="1"/>
              <a:t>jako</a:t>
            </a:r>
            <a:r>
              <a:rPr lang="en-GB" sz="1600" dirty="0"/>
              <a:t> </a:t>
            </a:r>
            <a:r>
              <a:rPr lang="en-GB" sz="1600" dirty="0" err="1"/>
              <a:t>hlízkové</a:t>
            </a:r>
            <a:r>
              <a:rPr lang="en-GB" sz="1600" dirty="0"/>
              <a:t> </a:t>
            </a:r>
            <a:r>
              <a:rPr lang="en-GB" sz="1600" dirty="0" err="1"/>
              <a:t>bakterie</a:t>
            </a:r>
            <a:r>
              <a:rPr lang="en-GB" sz="1600" dirty="0"/>
              <a:t>, </a:t>
            </a:r>
            <a:r>
              <a:rPr lang="en-GB" sz="1600" dirty="0" err="1"/>
              <a:t>protože</a:t>
            </a:r>
            <a:r>
              <a:rPr lang="en-GB" sz="1600" dirty="0"/>
              <a:t> </a:t>
            </a:r>
            <a:r>
              <a:rPr lang="en-GB" sz="1600" dirty="0" err="1"/>
              <a:t>žijí</a:t>
            </a:r>
            <a:r>
              <a:rPr lang="en-GB" sz="1600" dirty="0"/>
              <a:t> v </a:t>
            </a:r>
            <a:r>
              <a:rPr lang="en-GB" sz="1600" dirty="0" err="1"/>
              <a:t>specializovaných</a:t>
            </a:r>
            <a:r>
              <a:rPr lang="en-GB" sz="1600" dirty="0"/>
              <a:t> </a:t>
            </a:r>
            <a:r>
              <a:rPr lang="en-GB" sz="1600" dirty="0" err="1" smtClean="0"/>
              <a:t>orgánech</a:t>
            </a:r>
            <a:r>
              <a:rPr lang="cs-CZ" sz="1600" dirty="0" smtClean="0"/>
              <a:t>-</a:t>
            </a:r>
            <a:r>
              <a:rPr lang="en-GB" sz="1600" dirty="0" err="1" smtClean="0"/>
              <a:t>hlízkách</a:t>
            </a:r>
            <a:endParaRPr lang="en-GB" sz="1600" dirty="0"/>
          </a:p>
          <a:p>
            <a:endParaRPr lang="en-GB" sz="1600" dirty="0"/>
          </a:p>
          <a:p>
            <a:pPr marL="285750" indent="-285750">
              <a:buFont typeface="Arial" panose="020B0604020202020204" pitchFamily="34" charset="0"/>
              <a:buChar char="•"/>
            </a:pPr>
            <a:r>
              <a:rPr lang="en-GB" sz="1600" dirty="0" err="1"/>
              <a:t>Mnoho</a:t>
            </a:r>
            <a:r>
              <a:rPr lang="en-GB" sz="1600" dirty="0"/>
              <a:t> </a:t>
            </a:r>
            <a:r>
              <a:rPr lang="en-GB" sz="1600" dirty="0" err="1"/>
              <a:t>dusík</a:t>
            </a:r>
            <a:r>
              <a:rPr lang="en-GB" sz="1600" dirty="0"/>
              <a:t> </a:t>
            </a:r>
            <a:r>
              <a:rPr lang="en-GB" sz="1600" dirty="0" err="1"/>
              <a:t>fixujících</a:t>
            </a:r>
            <a:r>
              <a:rPr lang="en-GB" sz="1600" dirty="0"/>
              <a:t> </a:t>
            </a:r>
            <a:r>
              <a:rPr lang="en-GB" sz="1600" dirty="0" err="1"/>
              <a:t>bakterií</a:t>
            </a:r>
            <a:r>
              <a:rPr lang="en-GB" sz="1600" dirty="0"/>
              <a:t> </a:t>
            </a:r>
            <a:r>
              <a:rPr lang="en-GB" sz="1600" dirty="0" err="1"/>
              <a:t>však</a:t>
            </a:r>
            <a:r>
              <a:rPr lang="en-GB" sz="1600" dirty="0"/>
              <a:t> </a:t>
            </a:r>
            <a:r>
              <a:rPr lang="en-GB" sz="1600" dirty="0" err="1"/>
              <a:t>nemá</a:t>
            </a:r>
            <a:r>
              <a:rPr lang="en-GB" sz="1600" dirty="0"/>
              <a:t> </a:t>
            </a:r>
            <a:r>
              <a:rPr lang="en-GB" sz="1600" dirty="0" err="1"/>
              <a:t>tendence</a:t>
            </a:r>
            <a:r>
              <a:rPr lang="en-GB" sz="1600" dirty="0"/>
              <a:t> </a:t>
            </a:r>
            <a:r>
              <a:rPr lang="en-GB" sz="1600" dirty="0" err="1"/>
              <a:t>asociovat</a:t>
            </a:r>
            <a:r>
              <a:rPr lang="en-GB" sz="1600" dirty="0"/>
              <a:t> se s </a:t>
            </a:r>
            <a:r>
              <a:rPr lang="en-GB" sz="1600" dirty="0" err="1"/>
              <a:t>kořeny</a:t>
            </a:r>
            <a:r>
              <a:rPr lang="en-GB" sz="1600" dirty="0"/>
              <a:t> </a:t>
            </a:r>
            <a:r>
              <a:rPr lang="en-GB" sz="1600" dirty="0" err="1"/>
              <a:t>vyšších</a:t>
            </a:r>
            <a:r>
              <a:rPr lang="en-GB" sz="1600" dirty="0"/>
              <a:t> </a:t>
            </a:r>
            <a:r>
              <a:rPr lang="en-GB" sz="1600" dirty="0" err="1"/>
              <a:t>rostlin</a:t>
            </a:r>
            <a:r>
              <a:rPr lang="en-GB" sz="1600" dirty="0"/>
              <a:t> (</a:t>
            </a:r>
            <a:r>
              <a:rPr lang="en-GB" sz="1600" dirty="0" err="1"/>
              <a:t>žijí</a:t>
            </a:r>
            <a:r>
              <a:rPr lang="en-GB" sz="1600" dirty="0"/>
              <a:t> </a:t>
            </a:r>
            <a:r>
              <a:rPr lang="en-GB" sz="1600" dirty="0" err="1"/>
              <a:t>volně</a:t>
            </a:r>
            <a:r>
              <a:rPr lang="en-GB" sz="1600" dirty="0" smtClean="0"/>
              <a:t>)</a:t>
            </a:r>
            <a:endParaRPr lang="en-GB" sz="1600" dirty="0"/>
          </a:p>
          <a:p>
            <a:endParaRPr lang="en-GB" sz="1600" dirty="0"/>
          </a:p>
          <a:p>
            <a:pPr marL="285750" indent="-285750">
              <a:buFont typeface="Arial" panose="020B0604020202020204" pitchFamily="34" charset="0"/>
              <a:buChar char="•"/>
            </a:pPr>
            <a:r>
              <a:rPr lang="en-GB" sz="1600" dirty="0" err="1" smtClean="0"/>
              <a:t>velké</a:t>
            </a:r>
            <a:r>
              <a:rPr lang="en-GB" sz="1600" dirty="0" smtClean="0"/>
              <a:t> </a:t>
            </a:r>
            <a:r>
              <a:rPr lang="en-GB" sz="1600" dirty="0" err="1"/>
              <a:t>množství</a:t>
            </a:r>
            <a:r>
              <a:rPr lang="en-GB" sz="1600" dirty="0"/>
              <a:t> </a:t>
            </a:r>
            <a:r>
              <a:rPr lang="en-GB" sz="1600" dirty="0" err="1"/>
              <a:t>dodané</a:t>
            </a:r>
            <a:r>
              <a:rPr lang="en-GB" sz="1600" dirty="0"/>
              <a:t> </a:t>
            </a:r>
            <a:r>
              <a:rPr lang="en-GB" sz="1600" dirty="0" err="1"/>
              <a:t>energie</a:t>
            </a:r>
            <a:r>
              <a:rPr lang="en-GB" sz="1600" dirty="0"/>
              <a:t>, </a:t>
            </a:r>
            <a:r>
              <a:rPr lang="en-GB" sz="1600" dirty="0" err="1"/>
              <a:t>která</a:t>
            </a:r>
            <a:r>
              <a:rPr lang="en-GB" sz="1600" dirty="0"/>
              <a:t> je </a:t>
            </a:r>
            <a:r>
              <a:rPr lang="en-GB" sz="1600" dirty="0" err="1"/>
              <a:t>nutná</a:t>
            </a:r>
            <a:r>
              <a:rPr lang="en-GB" sz="1600" dirty="0"/>
              <a:t> k </a:t>
            </a:r>
            <a:r>
              <a:rPr lang="en-GB" sz="1600" dirty="0" err="1"/>
              <a:t>fixačním</a:t>
            </a:r>
            <a:r>
              <a:rPr lang="en-GB" sz="1600" dirty="0"/>
              <a:t> </a:t>
            </a:r>
            <a:r>
              <a:rPr lang="en-GB" sz="1600" dirty="0" err="1" smtClean="0"/>
              <a:t>reakcím</a:t>
            </a:r>
            <a:r>
              <a:rPr lang="cs-CZ" sz="1600" dirty="0" smtClean="0"/>
              <a:t>-</a:t>
            </a:r>
            <a:r>
              <a:rPr lang="en-GB" sz="1600" dirty="0" smtClean="0"/>
              <a:t> </a:t>
            </a:r>
            <a:r>
              <a:rPr lang="en-GB" sz="1600" dirty="0" err="1"/>
              <a:t>největší</a:t>
            </a:r>
            <a:r>
              <a:rPr lang="en-GB" sz="1600" dirty="0"/>
              <a:t> </a:t>
            </a:r>
            <a:r>
              <a:rPr lang="en-GB" sz="1600" dirty="0" err="1"/>
              <a:t>význam</a:t>
            </a:r>
            <a:r>
              <a:rPr lang="en-GB" sz="1600" dirty="0"/>
              <a:t> </a:t>
            </a:r>
            <a:r>
              <a:rPr lang="en-GB" sz="1600" dirty="0" err="1"/>
              <a:t>autotrofové</a:t>
            </a:r>
            <a:r>
              <a:rPr lang="en-GB" sz="1600" dirty="0"/>
              <a:t> (</a:t>
            </a:r>
            <a:r>
              <a:rPr lang="en-GB" sz="1600" dirty="0" err="1"/>
              <a:t>zejména</a:t>
            </a:r>
            <a:r>
              <a:rPr lang="en-GB" sz="1600" dirty="0"/>
              <a:t> </a:t>
            </a:r>
            <a:r>
              <a:rPr lang="en-GB" sz="1600" dirty="0" err="1" smtClean="0"/>
              <a:t>sinice</a:t>
            </a:r>
            <a:r>
              <a:rPr lang="en-GB" sz="1600" dirty="0" smtClean="0"/>
              <a:t>)</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err="1" smtClean="0"/>
              <a:t>Heterotrofní</a:t>
            </a:r>
            <a:r>
              <a:rPr lang="en-GB" sz="1600" dirty="0" smtClean="0"/>
              <a:t> </a:t>
            </a:r>
            <a:r>
              <a:rPr lang="en-GB" sz="1600" dirty="0" err="1"/>
              <a:t>bakterie</a:t>
            </a:r>
            <a:r>
              <a:rPr lang="en-GB" sz="1600" dirty="0"/>
              <a:t> </a:t>
            </a:r>
            <a:r>
              <a:rPr lang="en-GB" sz="1600" dirty="0" err="1"/>
              <a:t>většinou</a:t>
            </a:r>
            <a:r>
              <a:rPr lang="en-GB" sz="1600" dirty="0"/>
              <a:t> </a:t>
            </a:r>
            <a:r>
              <a:rPr lang="en-GB" sz="1600" dirty="0" err="1"/>
              <a:t>vstupují</a:t>
            </a:r>
            <a:r>
              <a:rPr lang="en-GB" sz="1600" dirty="0"/>
              <a:t> do </a:t>
            </a:r>
            <a:r>
              <a:rPr lang="en-GB" sz="1600" dirty="0" err="1"/>
              <a:t>relativně</a:t>
            </a:r>
            <a:r>
              <a:rPr lang="en-GB" sz="1600" dirty="0"/>
              <a:t> </a:t>
            </a:r>
            <a:r>
              <a:rPr lang="en-GB" sz="1600" dirty="0" err="1"/>
              <a:t>úzké</a:t>
            </a:r>
            <a:r>
              <a:rPr lang="en-GB" sz="1600" dirty="0"/>
              <a:t> </a:t>
            </a:r>
            <a:r>
              <a:rPr lang="en-GB" sz="1600" dirty="0" err="1"/>
              <a:t>symbiózy</a:t>
            </a:r>
            <a:r>
              <a:rPr lang="en-GB" sz="1600" dirty="0"/>
              <a:t> s </a:t>
            </a:r>
            <a:r>
              <a:rPr lang="en-GB" sz="1600" dirty="0" err="1"/>
              <a:t>rostlinou</a:t>
            </a:r>
            <a:r>
              <a:rPr lang="en-GB" sz="1600" dirty="0"/>
              <a:t>, </a:t>
            </a:r>
            <a:r>
              <a:rPr lang="en-GB" sz="1600" dirty="0" err="1"/>
              <a:t>která</a:t>
            </a:r>
            <a:r>
              <a:rPr lang="en-GB" sz="1600" dirty="0"/>
              <a:t> </a:t>
            </a:r>
            <a:r>
              <a:rPr lang="en-GB" sz="1600" dirty="0" err="1"/>
              <a:t>jim</a:t>
            </a:r>
            <a:r>
              <a:rPr lang="en-GB" sz="1600" dirty="0"/>
              <a:t> </a:t>
            </a:r>
            <a:r>
              <a:rPr lang="en-GB" sz="1600" dirty="0" err="1"/>
              <a:t>energii</a:t>
            </a:r>
            <a:r>
              <a:rPr lang="en-GB" sz="1600" dirty="0"/>
              <a:t> </a:t>
            </a:r>
            <a:r>
              <a:rPr lang="en-GB" sz="1600" dirty="0" err="1" smtClean="0"/>
              <a:t>dodává</a:t>
            </a:r>
            <a:endParaRPr lang="en-GB" sz="1600" dirty="0"/>
          </a:p>
        </p:txBody>
      </p:sp>
    </p:spTree>
    <p:extLst>
      <p:ext uri="{BB962C8B-B14F-4D97-AF65-F5344CB8AC3E}">
        <p14:creationId xmlns:p14="http://schemas.microsoft.com/office/powerpoint/2010/main" val="3487791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652" y="2978954"/>
            <a:ext cx="6087640" cy="3661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126988" y="116632"/>
            <a:ext cx="8712968" cy="2862322"/>
          </a:xfrm>
          <a:prstGeom prst="rect">
            <a:avLst/>
          </a:prstGeom>
        </p:spPr>
        <p:txBody>
          <a:bodyPr wrap="square">
            <a:spAutoFit/>
          </a:bodyPr>
          <a:lstStyle/>
          <a:p>
            <a:r>
              <a:rPr lang="en-GB" sz="1200" dirty="0" smtClean="0"/>
              <a:t>Overview of the general approaches used for exploitation of plant–microbe interactions for biotechnological purposes. Two major approaches, namely forward and reverse genetics, can be used for gene discovery pipelines in both plants and microbes. The forward genetics approach broadly relies on identification of plant genotypes that are more responsive to interactions with beneficial microbes to maximize plant productivity under stressful conditions. These plant genotypes can be integrated into farming systems either directly or after further breeding. Identification and functional characterization of plant genes that influence the outcome of a particular plant–microbe interaction may require cloning of candidate genes (e.g. through marker-assisted cloning). Plants can then be either selected and/or genetically modified for altered expression of these genes. Similarly, microbes with a potential to interact beneficially with plants can be selected. Reverse genetics analyses of candidate plant and microbe genes involved in beneficial or detrimental interactions can then be identified through transcriptome analyses of plant and microbial genes altered in expression during the interaction. These candidate genes can then be functionally studied for their phenotypic effects using a variety of established techniques, such as gene overexpression or knockout, as well as other relevant physiological, microscopic and biochemical techniques. The information gathered from reverse and forward genetics studies can then be used to produce commercial plant varieties with an ability to better resist pathogenic microbes while being more receptive to beneficial microbes. Similarly, microbes that have the ability to beneficially interact with plants can be obtained and exploited in farming systems for potential improvement of plant disease and stress tolerance (see the text for further details).</a:t>
            </a:r>
            <a:endParaRPr lang="en-GB" sz="1200" dirty="0"/>
          </a:p>
        </p:txBody>
      </p:sp>
    </p:spTree>
    <p:extLst>
      <p:ext uri="{BB962C8B-B14F-4D97-AF65-F5344CB8AC3E}">
        <p14:creationId xmlns:p14="http://schemas.microsoft.com/office/powerpoint/2010/main" val="921127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251520" y="474345"/>
            <a:ext cx="8496944" cy="4524315"/>
          </a:xfrm>
          <a:prstGeom prst="rect">
            <a:avLst/>
          </a:prstGeom>
        </p:spPr>
        <p:txBody>
          <a:bodyPr wrap="square">
            <a:spAutoFit/>
          </a:bodyPr>
          <a:lstStyle/>
          <a:p>
            <a:pPr marL="285750" indent="-285750">
              <a:buFont typeface="Arial" panose="020B0604020202020204" pitchFamily="34" charset="0"/>
              <a:buChar char="•"/>
            </a:pPr>
            <a:r>
              <a:rPr lang="en-GB" sz="1600" dirty="0" err="1"/>
              <a:t>Reakce</a:t>
            </a:r>
            <a:r>
              <a:rPr lang="en-GB" sz="1600" dirty="0"/>
              <a:t> se </a:t>
            </a:r>
            <a:r>
              <a:rPr lang="en-GB" sz="1600" dirty="0" err="1"/>
              <a:t>odehrává</a:t>
            </a:r>
            <a:r>
              <a:rPr lang="en-GB" sz="1600" dirty="0"/>
              <a:t> v </a:t>
            </a:r>
            <a:r>
              <a:rPr lang="en-GB" sz="1600" dirty="0" err="1"/>
              <a:t>několika</a:t>
            </a:r>
            <a:r>
              <a:rPr lang="en-GB" sz="1600" dirty="0"/>
              <a:t> </a:t>
            </a:r>
            <a:r>
              <a:rPr lang="en-GB" sz="1600" dirty="0" err="1"/>
              <a:t>krocích</a:t>
            </a:r>
            <a:r>
              <a:rPr lang="en-GB" sz="1600" dirty="0"/>
              <a:t>:</a:t>
            </a:r>
          </a:p>
          <a:p>
            <a:endParaRPr lang="en-GB" sz="1600" dirty="0"/>
          </a:p>
          <a:p>
            <a:r>
              <a:rPr lang="en-GB" sz="1600" dirty="0"/>
              <a:t>        N2 +H2→ HN=NH +H2→ H2N-NH2 +H2→ 2 NH3 +2H+→ 2 NH4+</a:t>
            </a:r>
          </a:p>
          <a:p>
            <a:endParaRPr lang="en-GB" sz="1600" dirty="0"/>
          </a:p>
          <a:p>
            <a:pPr marL="285750" indent="-285750">
              <a:buFont typeface="Arial" panose="020B0604020202020204" pitchFamily="34" charset="0"/>
              <a:buChar char="•"/>
            </a:pPr>
            <a:r>
              <a:rPr lang="en-GB" sz="1600" dirty="0" err="1"/>
              <a:t>Amoniak</a:t>
            </a:r>
            <a:r>
              <a:rPr lang="en-GB" sz="1600" dirty="0"/>
              <a:t> je </a:t>
            </a:r>
            <a:r>
              <a:rPr lang="en-GB" sz="1600" dirty="0" err="1"/>
              <a:t>kvůli</a:t>
            </a:r>
            <a:r>
              <a:rPr lang="en-GB" sz="1600" dirty="0"/>
              <a:t> </a:t>
            </a:r>
            <a:r>
              <a:rPr lang="en-GB" sz="1600" dirty="0" err="1"/>
              <a:t>své</a:t>
            </a:r>
            <a:r>
              <a:rPr lang="en-GB" sz="1600" dirty="0"/>
              <a:t> </a:t>
            </a:r>
            <a:r>
              <a:rPr lang="en-GB" sz="1600" dirty="0" err="1"/>
              <a:t>jedovatosti</a:t>
            </a:r>
            <a:r>
              <a:rPr lang="en-GB" sz="1600" dirty="0"/>
              <a:t> (</a:t>
            </a:r>
            <a:r>
              <a:rPr lang="en-GB" sz="1600" dirty="0" err="1"/>
              <a:t>při</a:t>
            </a:r>
            <a:r>
              <a:rPr lang="en-GB" sz="1600" dirty="0"/>
              <a:t> </a:t>
            </a:r>
            <a:r>
              <a:rPr lang="en-GB" sz="1600" dirty="0" err="1"/>
              <a:t>vyšších</a:t>
            </a:r>
            <a:r>
              <a:rPr lang="en-GB" sz="1600" dirty="0"/>
              <a:t> </a:t>
            </a:r>
            <a:r>
              <a:rPr lang="en-GB" sz="1600" dirty="0" err="1"/>
              <a:t>koncentracích</a:t>
            </a:r>
            <a:r>
              <a:rPr lang="en-GB" sz="1600" dirty="0"/>
              <a:t>) </a:t>
            </a:r>
            <a:r>
              <a:rPr lang="en-GB" sz="1600" dirty="0" err="1"/>
              <a:t>ihned</a:t>
            </a:r>
            <a:r>
              <a:rPr lang="en-GB" sz="1600" dirty="0"/>
              <a:t> </a:t>
            </a:r>
            <a:r>
              <a:rPr lang="en-GB" sz="1600" dirty="0" err="1"/>
              <a:t>zabudováván</a:t>
            </a:r>
            <a:r>
              <a:rPr lang="en-GB" sz="1600" dirty="0"/>
              <a:t> do </a:t>
            </a:r>
            <a:r>
              <a:rPr lang="en-GB" sz="1600" dirty="0" err="1"/>
              <a:t>neškodných</a:t>
            </a:r>
            <a:r>
              <a:rPr lang="en-GB" sz="1600" dirty="0"/>
              <a:t> </a:t>
            </a:r>
            <a:r>
              <a:rPr lang="en-GB" sz="1600" dirty="0" err="1"/>
              <a:t>aminokyselin</a:t>
            </a:r>
            <a:r>
              <a:rPr lang="en-GB" sz="1600" dirty="0"/>
              <a:t> (</a:t>
            </a:r>
            <a:r>
              <a:rPr lang="en-GB" sz="1600" dirty="0" err="1"/>
              <a:t>např</a:t>
            </a:r>
            <a:r>
              <a:rPr lang="en-GB" sz="1600" dirty="0"/>
              <a:t>. </a:t>
            </a:r>
            <a:r>
              <a:rPr lang="en-GB" sz="1600" dirty="0" err="1"/>
              <a:t>glutaminu</a:t>
            </a:r>
            <a:r>
              <a:rPr lang="en-GB" sz="1600" dirty="0"/>
              <a:t>) a v </a:t>
            </a:r>
            <a:r>
              <a:rPr lang="en-GB" sz="1600" dirty="0" err="1"/>
              <a:t>této</a:t>
            </a:r>
            <a:r>
              <a:rPr lang="en-GB" sz="1600" dirty="0"/>
              <a:t> </a:t>
            </a:r>
            <a:r>
              <a:rPr lang="en-GB" sz="1600" dirty="0" err="1"/>
              <a:t>formě</a:t>
            </a:r>
            <a:r>
              <a:rPr lang="en-GB" sz="1600" dirty="0"/>
              <a:t> </a:t>
            </a:r>
            <a:r>
              <a:rPr lang="en-GB" sz="1600" dirty="0" err="1"/>
              <a:t>dále</a:t>
            </a:r>
            <a:r>
              <a:rPr lang="en-GB" sz="1600" dirty="0"/>
              <a:t> </a:t>
            </a:r>
            <a:r>
              <a:rPr lang="en-GB" sz="1600" dirty="0" err="1"/>
              <a:t>rozváděn</a:t>
            </a:r>
            <a:r>
              <a:rPr lang="en-GB" sz="1600" dirty="0"/>
              <a:t> </a:t>
            </a:r>
            <a:r>
              <a:rPr lang="en-GB" sz="1600" dirty="0" err="1"/>
              <a:t>po</a:t>
            </a:r>
            <a:r>
              <a:rPr lang="en-GB" sz="1600" dirty="0"/>
              <a:t> </a:t>
            </a:r>
            <a:r>
              <a:rPr lang="en-GB" sz="1600" dirty="0" err="1" smtClean="0"/>
              <a:t>těle</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err="1" smtClean="0"/>
              <a:t>obrovské</a:t>
            </a:r>
            <a:r>
              <a:rPr lang="en-GB" sz="1600" dirty="0" smtClean="0"/>
              <a:t> </a:t>
            </a:r>
            <a:r>
              <a:rPr lang="en-GB" sz="1600" dirty="0" err="1"/>
              <a:t>množství</a:t>
            </a:r>
            <a:r>
              <a:rPr lang="en-GB" sz="1600" dirty="0"/>
              <a:t> </a:t>
            </a:r>
            <a:r>
              <a:rPr lang="en-GB" sz="1600" dirty="0" err="1"/>
              <a:t>energie</a:t>
            </a:r>
            <a:r>
              <a:rPr lang="en-GB" sz="1600" dirty="0"/>
              <a:t> </a:t>
            </a:r>
            <a:r>
              <a:rPr lang="cs-CZ" sz="1600" dirty="0" smtClean="0"/>
              <a:t>- </a:t>
            </a:r>
            <a:r>
              <a:rPr lang="en-GB" sz="1600" dirty="0" smtClean="0"/>
              <a:t>16 </a:t>
            </a:r>
            <a:r>
              <a:rPr lang="en-GB" sz="1600" dirty="0" err="1"/>
              <a:t>molekul</a:t>
            </a:r>
            <a:r>
              <a:rPr lang="en-GB" sz="1600" dirty="0"/>
              <a:t> ATP, </a:t>
            </a:r>
            <a:r>
              <a:rPr lang="en-GB" sz="1600" dirty="0" err="1" smtClean="0"/>
              <a:t>nutné</a:t>
            </a:r>
            <a:r>
              <a:rPr lang="en-GB" sz="1600" dirty="0" smtClean="0"/>
              <a:t> </a:t>
            </a:r>
            <a:r>
              <a:rPr lang="en-GB" sz="1600" dirty="0"/>
              <a:t>k </a:t>
            </a:r>
            <a:r>
              <a:rPr lang="en-GB" sz="1600" dirty="0" err="1"/>
              <a:t>redukci</a:t>
            </a:r>
            <a:r>
              <a:rPr lang="en-GB" sz="1600" dirty="0"/>
              <a:t> </a:t>
            </a:r>
            <a:r>
              <a:rPr lang="en-GB" sz="1600" dirty="0" err="1"/>
              <a:t>jediné</a:t>
            </a:r>
            <a:r>
              <a:rPr lang="en-GB" sz="1600" dirty="0"/>
              <a:t> </a:t>
            </a:r>
            <a:r>
              <a:rPr lang="en-GB" sz="1600" dirty="0" err="1"/>
              <a:t>molekuly</a:t>
            </a:r>
            <a:r>
              <a:rPr lang="en-GB" sz="1600" dirty="0"/>
              <a:t> </a:t>
            </a:r>
            <a:r>
              <a:rPr lang="en-GB" sz="1600" dirty="0" smtClean="0"/>
              <a:t>N2</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smtClean="0"/>
              <a:t> </a:t>
            </a:r>
            <a:r>
              <a:rPr lang="cs-CZ" sz="1600" dirty="0" err="1" smtClean="0"/>
              <a:t>ú</a:t>
            </a:r>
            <a:r>
              <a:rPr lang="en-GB" sz="1600" dirty="0" err="1" smtClean="0"/>
              <a:t>dajně</a:t>
            </a:r>
            <a:r>
              <a:rPr lang="en-GB" sz="1600" dirty="0" smtClean="0"/>
              <a:t> </a:t>
            </a:r>
            <a:r>
              <a:rPr lang="en-GB" sz="1600" dirty="0" err="1"/>
              <a:t>až</a:t>
            </a:r>
            <a:r>
              <a:rPr lang="en-GB" sz="1600" dirty="0"/>
              <a:t> 20% </a:t>
            </a:r>
            <a:r>
              <a:rPr lang="en-GB" sz="1600" dirty="0" err="1"/>
              <a:t>veškeré</a:t>
            </a:r>
            <a:r>
              <a:rPr lang="en-GB" sz="1600" dirty="0"/>
              <a:t> </a:t>
            </a:r>
            <a:r>
              <a:rPr lang="en-GB" sz="1600" dirty="0" err="1"/>
              <a:t>energie</a:t>
            </a:r>
            <a:r>
              <a:rPr lang="en-GB" sz="1600" dirty="0"/>
              <a:t> </a:t>
            </a:r>
            <a:r>
              <a:rPr lang="en-GB" sz="1600" dirty="0" err="1"/>
              <a:t>produkované</a:t>
            </a:r>
            <a:r>
              <a:rPr lang="en-GB" sz="1600" dirty="0"/>
              <a:t> </a:t>
            </a:r>
            <a:r>
              <a:rPr lang="en-GB" sz="1600" dirty="0" err="1"/>
              <a:t>při</a:t>
            </a:r>
            <a:r>
              <a:rPr lang="en-GB" sz="1600" dirty="0"/>
              <a:t> </a:t>
            </a:r>
            <a:r>
              <a:rPr lang="en-GB" sz="1600" dirty="0" err="1"/>
              <a:t>fotosyntéze</a:t>
            </a:r>
            <a:r>
              <a:rPr lang="en-GB" sz="1600" dirty="0"/>
              <a:t> v </a:t>
            </a:r>
            <a:r>
              <a:rPr lang="en-GB" sz="1600" dirty="0" err="1"/>
              <a:t>hostitelské</a:t>
            </a:r>
            <a:r>
              <a:rPr lang="en-GB" sz="1600" dirty="0"/>
              <a:t> </a:t>
            </a:r>
            <a:r>
              <a:rPr lang="en-GB" sz="1600" dirty="0" err="1"/>
              <a:t>rostlině</a:t>
            </a:r>
            <a:r>
              <a:rPr lang="en-GB" sz="1600" dirty="0"/>
              <a:t> se </a:t>
            </a:r>
            <a:r>
              <a:rPr lang="en-GB" sz="1600" dirty="0" err="1"/>
              <a:t>spotřebovává</a:t>
            </a:r>
            <a:r>
              <a:rPr lang="en-GB" sz="1600" dirty="0"/>
              <a:t> v </a:t>
            </a:r>
            <a:r>
              <a:rPr lang="en-GB" sz="1600" dirty="0" err="1"/>
              <a:t>hlízkách</a:t>
            </a:r>
            <a:r>
              <a:rPr lang="en-GB" sz="1600" dirty="0"/>
              <a:t> k </a:t>
            </a:r>
            <a:r>
              <a:rPr lang="en-GB" sz="1600" dirty="0" err="1"/>
              <a:t>hlízkové</a:t>
            </a:r>
            <a:r>
              <a:rPr lang="en-GB" sz="1600" dirty="0"/>
              <a:t> </a:t>
            </a:r>
            <a:r>
              <a:rPr lang="en-GB" sz="1600" dirty="0" err="1" smtClean="0"/>
              <a:t>fixaci</a:t>
            </a:r>
            <a:endParaRPr lang="cs-CZ" sz="1600" dirty="0" smtClean="0"/>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en-GB" sz="1600" dirty="0"/>
              <a:t>s </a:t>
            </a:r>
            <a:r>
              <a:rPr lang="en-GB" sz="1600" dirty="0" err="1"/>
              <a:t>každým</a:t>
            </a:r>
            <a:r>
              <a:rPr lang="en-GB" sz="1600" dirty="0"/>
              <a:t> </a:t>
            </a:r>
            <a:r>
              <a:rPr lang="en-GB" sz="1600" dirty="0" err="1"/>
              <a:t>fixovaným</a:t>
            </a:r>
            <a:r>
              <a:rPr lang="en-GB" sz="1600" dirty="0"/>
              <a:t> N2 je </a:t>
            </a:r>
            <a:r>
              <a:rPr lang="en-GB" sz="1600" dirty="0" err="1"/>
              <a:t>také</a:t>
            </a:r>
            <a:r>
              <a:rPr lang="en-GB" sz="1600" dirty="0"/>
              <a:t> </a:t>
            </a:r>
            <a:r>
              <a:rPr lang="en-GB" sz="1600" dirty="0" err="1"/>
              <a:t>vytvořen</a:t>
            </a:r>
            <a:r>
              <a:rPr lang="en-GB" sz="1600" dirty="0"/>
              <a:t> H2 a </a:t>
            </a:r>
            <a:r>
              <a:rPr lang="en-GB" sz="1600" dirty="0" err="1"/>
              <a:t>může</a:t>
            </a:r>
            <a:r>
              <a:rPr lang="en-GB" sz="1600" dirty="0"/>
              <a:t> </a:t>
            </a:r>
            <a:r>
              <a:rPr lang="en-GB" sz="1600" dirty="0" err="1"/>
              <a:t>být</a:t>
            </a:r>
            <a:r>
              <a:rPr lang="en-GB" sz="1600" dirty="0"/>
              <a:t> </a:t>
            </a:r>
            <a:r>
              <a:rPr lang="en-GB" sz="1600" dirty="0" err="1" smtClean="0"/>
              <a:t>redukován</a:t>
            </a:r>
            <a:r>
              <a:rPr lang="cs-CZ" sz="1600" dirty="0"/>
              <a:t> </a:t>
            </a:r>
            <a:r>
              <a:rPr lang="en-GB" sz="1600" dirty="0" err="1" smtClean="0"/>
              <a:t>substrát</a:t>
            </a:r>
            <a:r>
              <a:rPr lang="en-GB" sz="1600" dirty="0" smtClean="0"/>
              <a:t> </a:t>
            </a:r>
            <a:r>
              <a:rPr lang="en-GB" sz="1600" dirty="0" err="1"/>
              <a:t>jako</a:t>
            </a:r>
            <a:r>
              <a:rPr lang="en-GB" sz="1600" dirty="0"/>
              <a:t> </a:t>
            </a:r>
            <a:r>
              <a:rPr lang="en-GB" sz="1600" dirty="0" err="1"/>
              <a:t>acetylén</a:t>
            </a:r>
            <a:r>
              <a:rPr lang="en-GB" sz="1600" dirty="0"/>
              <a:t> </a:t>
            </a:r>
            <a:r>
              <a:rPr lang="en-GB" sz="1600" dirty="0" err="1"/>
              <a:t>na</a:t>
            </a:r>
            <a:r>
              <a:rPr lang="en-GB" sz="1600" dirty="0"/>
              <a:t> </a:t>
            </a:r>
            <a:r>
              <a:rPr lang="en-GB" sz="1600" dirty="0" err="1"/>
              <a:t>etylén</a:t>
            </a:r>
            <a:r>
              <a:rPr lang="en-GB" sz="1600" dirty="0"/>
              <a:t> (</a:t>
            </a:r>
            <a:r>
              <a:rPr lang="en-GB" sz="1600" dirty="0" err="1"/>
              <a:t>detekce</a:t>
            </a:r>
            <a:r>
              <a:rPr lang="en-GB" sz="1600" dirty="0"/>
              <a:t> </a:t>
            </a:r>
            <a:r>
              <a:rPr lang="en-GB" sz="1600" dirty="0" err="1"/>
              <a:t>fixace</a:t>
            </a:r>
            <a:r>
              <a:rPr lang="en-GB" sz="1600" dirty="0"/>
              <a:t> N</a:t>
            </a:r>
            <a:r>
              <a:rPr lang="en-GB" sz="1600" dirty="0" smtClean="0"/>
              <a:t>)</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smtClean="0"/>
              <a:t>jen</a:t>
            </a:r>
            <a:r>
              <a:rPr lang="en-GB" sz="1600" dirty="0" smtClean="0"/>
              <a:t> </a:t>
            </a:r>
            <a:r>
              <a:rPr lang="en-GB" sz="1600" dirty="0" err="1"/>
              <a:t>některé</a:t>
            </a:r>
            <a:r>
              <a:rPr lang="en-GB" sz="1600" dirty="0"/>
              <a:t> </a:t>
            </a:r>
            <a:r>
              <a:rPr lang="en-GB" sz="1600" dirty="0" err="1"/>
              <a:t>kmeny</a:t>
            </a:r>
            <a:r>
              <a:rPr lang="en-GB" sz="1600" dirty="0"/>
              <a:t> </a:t>
            </a:r>
            <a:r>
              <a:rPr lang="en-GB" sz="1600" dirty="0" err="1"/>
              <a:t>rhizobií</a:t>
            </a:r>
            <a:r>
              <a:rPr lang="en-GB" sz="1600" dirty="0"/>
              <a:t> a </a:t>
            </a:r>
            <a:r>
              <a:rPr lang="en-GB" sz="1600" dirty="0" err="1"/>
              <a:t>bradyrhizobií</a:t>
            </a:r>
            <a:r>
              <a:rPr lang="en-GB" sz="1600" dirty="0"/>
              <a:t> </a:t>
            </a:r>
            <a:r>
              <a:rPr lang="en-GB" sz="1600" dirty="0" err="1"/>
              <a:t>mají</a:t>
            </a:r>
            <a:r>
              <a:rPr lang="en-GB" sz="1600" dirty="0"/>
              <a:t> </a:t>
            </a:r>
            <a:r>
              <a:rPr lang="en-GB" sz="1600" dirty="0" err="1"/>
              <a:t>hydrogenázu</a:t>
            </a:r>
            <a:r>
              <a:rPr lang="en-GB" sz="1600" dirty="0"/>
              <a:t> a </a:t>
            </a:r>
            <a:r>
              <a:rPr lang="en-GB" sz="1600" dirty="0" err="1" smtClean="0"/>
              <a:t>mohou</a:t>
            </a:r>
            <a:r>
              <a:rPr lang="cs-CZ" sz="1600" dirty="0" smtClean="0"/>
              <a:t> </a:t>
            </a:r>
            <a:r>
              <a:rPr lang="en-GB" sz="1600" dirty="0" err="1" smtClean="0"/>
              <a:t>využít</a:t>
            </a:r>
            <a:r>
              <a:rPr lang="en-GB" sz="1600" dirty="0" smtClean="0"/>
              <a:t> </a:t>
            </a:r>
            <a:r>
              <a:rPr lang="en-GB" sz="1600" dirty="0" err="1"/>
              <a:t>vytvořený</a:t>
            </a:r>
            <a:r>
              <a:rPr lang="en-GB" sz="1600" dirty="0"/>
              <a:t> </a:t>
            </a:r>
            <a:r>
              <a:rPr lang="en-GB" sz="1600" dirty="0" err="1"/>
              <a:t>vodík</a:t>
            </a:r>
            <a:r>
              <a:rPr lang="en-GB" sz="1600" dirty="0"/>
              <a:t> (</a:t>
            </a:r>
            <a:r>
              <a:rPr lang="en-GB" sz="1600" dirty="0" err="1"/>
              <a:t>jinak</a:t>
            </a:r>
            <a:r>
              <a:rPr lang="en-GB" sz="1600" dirty="0"/>
              <a:t> </a:t>
            </a:r>
            <a:r>
              <a:rPr lang="en-GB" sz="1600" dirty="0" err="1"/>
              <a:t>uvolňován</a:t>
            </a:r>
            <a:r>
              <a:rPr lang="en-GB" sz="1600" dirty="0"/>
              <a:t> </a:t>
            </a:r>
            <a:r>
              <a:rPr lang="en-GB" sz="1600" dirty="0" err="1"/>
              <a:t>jako</a:t>
            </a:r>
            <a:r>
              <a:rPr lang="en-GB" sz="1600" dirty="0"/>
              <a:t> </a:t>
            </a:r>
            <a:r>
              <a:rPr lang="en-GB" sz="1600" dirty="0" err="1"/>
              <a:t>odpad</a:t>
            </a:r>
            <a:r>
              <a:rPr lang="en-GB" sz="1600" dirty="0"/>
              <a:t>)</a:t>
            </a:r>
          </a:p>
          <a:p>
            <a:pPr marL="285750" indent="-285750">
              <a:buFont typeface="Arial" panose="020B0604020202020204" pitchFamily="34" charset="0"/>
              <a:buChar char="•"/>
            </a:pPr>
            <a:endParaRPr lang="en-GB" sz="1600" dirty="0"/>
          </a:p>
        </p:txBody>
      </p:sp>
    </p:spTree>
    <p:extLst>
      <p:ext uri="{BB962C8B-B14F-4D97-AF65-F5344CB8AC3E}">
        <p14:creationId xmlns:p14="http://schemas.microsoft.com/office/powerpoint/2010/main" val="41213605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88640"/>
            <a:ext cx="8460432" cy="1815882"/>
          </a:xfrm>
          <a:prstGeom prst="rect">
            <a:avLst/>
          </a:prstGeom>
        </p:spPr>
        <p:txBody>
          <a:bodyPr wrap="square">
            <a:spAutoFit/>
          </a:bodyPr>
          <a:lstStyle/>
          <a:p>
            <a:r>
              <a:rPr lang="en-GB" sz="1600" dirty="0" err="1"/>
              <a:t>Typy</a:t>
            </a:r>
            <a:r>
              <a:rPr lang="en-GB" sz="1600" dirty="0"/>
              <a:t> </a:t>
            </a:r>
            <a:r>
              <a:rPr lang="en-GB" sz="1600" dirty="0" err="1"/>
              <a:t>diazotrofů</a:t>
            </a:r>
            <a:endParaRPr lang="en-GB" sz="1600" dirty="0"/>
          </a:p>
          <a:p>
            <a:endParaRPr lang="en-GB" sz="1600" dirty="0" smtClean="0"/>
          </a:p>
          <a:p>
            <a:pPr marL="285750" indent="-285750">
              <a:buFont typeface="Arial" panose="020B0604020202020204" pitchFamily="34" charset="0"/>
              <a:buChar char="•"/>
            </a:pPr>
            <a:r>
              <a:rPr lang="en-GB" sz="1600" dirty="0" err="1" smtClean="0"/>
              <a:t>Diazotrof</a:t>
            </a:r>
            <a:r>
              <a:rPr lang="cs-CZ" sz="1600" dirty="0" err="1" smtClean="0"/>
              <a:t>ové</a:t>
            </a:r>
            <a:r>
              <a:rPr lang="cs-CZ" sz="1600" dirty="0" smtClean="0"/>
              <a:t> </a:t>
            </a:r>
            <a:r>
              <a:rPr lang="en-GB" sz="1600" dirty="0" smtClean="0"/>
              <a:t> </a:t>
            </a:r>
            <a:r>
              <a:rPr lang="cs-CZ" sz="1600" dirty="0" smtClean="0"/>
              <a:t>- v </a:t>
            </a:r>
            <a:r>
              <a:rPr lang="en-GB" sz="1600" dirty="0" err="1" smtClean="0"/>
              <a:t>mnoha</a:t>
            </a:r>
            <a:r>
              <a:rPr lang="en-GB" sz="1600" dirty="0" smtClean="0"/>
              <a:t> </a:t>
            </a:r>
            <a:r>
              <a:rPr lang="en-GB" sz="1600" dirty="0" err="1" smtClean="0"/>
              <a:t>bacteriálních</a:t>
            </a:r>
            <a:r>
              <a:rPr lang="en-GB" sz="1600" dirty="0" smtClean="0"/>
              <a:t> </a:t>
            </a:r>
            <a:r>
              <a:rPr lang="en-GB" sz="1600" dirty="0" err="1" smtClean="0"/>
              <a:t>taxonomických</a:t>
            </a:r>
            <a:r>
              <a:rPr lang="en-GB" sz="1600" dirty="0" smtClean="0"/>
              <a:t> </a:t>
            </a:r>
            <a:r>
              <a:rPr lang="en-GB" sz="1600" dirty="0" err="1" smtClean="0"/>
              <a:t>skupinách</a:t>
            </a:r>
            <a:r>
              <a:rPr lang="cs-CZ" sz="1600" dirty="0"/>
              <a:t> </a:t>
            </a:r>
            <a:r>
              <a:rPr lang="cs-CZ" sz="1600" dirty="0" smtClean="0"/>
              <a:t>-</a:t>
            </a:r>
            <a:r>
              <a:rPr lang="en-GB" sz="1600" dirty="0" smtClean="0"/>
              <a:t>v </a:t>
            </a:r>
            <a:r>
              <a:rPr lang="en-GB" sz="1600" dirty="0"/>
              <a:t>Eubacteria, ale </a:t>
            </a:r>
            <a:r>
              <a:rPr lang="en-GB" sz="1600" dirty="0" err="1"/>
              <a:t>pár</a:t>
            </a:r>
            <a:r>
              <a:rPr lang="en-GB" sz="1600" dirty="0"/>
              <a:t> </a:t>
            </a:r>
            <a:r>
              <a:rPr lang="en-GB" sz="1600" dirty="0" err="1"/>
              <a:t>i</a:t>
            </a:r>
            <a:r>
              <a:rPr lang="en-GB" sz="1600" dirty="0"/>
              <a:t> v Archaea</a:t>
            </a:r>
          </a:p>
          <a:p>
            <a:pPr marL="285750" indent="-285750">
              <a:buFont typeface="Arial" panose="020B0604020202020204" pitchFamily="34" charset="0"/>
              <a:buChar char="•"/>
            </a:pPr>
            <a:r>
              <a:rPr lang="en-GB" sz="1600" dirty="0" err="1" smtClean="0"/>
              <a:t>i</a:t>
            </a:r>
            <a:r>
              <a:rPr lang="en-GB" sz="1600" dirty="0" smtClean="0"/>
              <a:t> </a:t>
            </a:r>
            <a:r>
              <a:rPr lang="en-GB" sz="1600" dirty="0"/>
              <a:t>u </a:t>
            </a:r>
            <a:r>
              <a:rPr lang="en-GB" sz="1600" dirty="0" err="1"/>
              <a:t>druhů</a:t>
            </a:r>
            <a:r>
              <a:rPr lang="en-GB" sz="1600" dirty="0"/>
              <a:t>, </a:t>
            </a:r>
            <a:r>
              <a:rPr lang="en-GB" sz="1600" dirty="0" err="1"/>
              <a:t>které</a:t>
            </a:r>
            <a:r>
              <a:rPr lang="en-GB" sz="1600" dirty="0"/>
              <a:t> </a:t>
            </a:r>
            <a:r>
              <a:rPr lang="en-GB" sz="1600" dirty="0" err="1"/>
              <a:t>fixují</a:t>
            </a:r>
            <a:r>
              <a:rPr lang="en-GB" sz="1600" dirty="0"/>
              <a:t> N2, </a:t>
            </a:r>
            <a:r>
              <a:rPr lang="en-GB" sz="1600" dirty="0" err="1"/>
              <a:t>mohou</a:t>
            </a:r>
            <a:r>
              <a:rPr lang="en-GB" sz="1600" dirty="0"/>
              <a:t> </a:t>
            </a:r>
            <a:r>
              <a:rPr lang="en-GB" sz="1600" dirty="0" err="1"/>
              <a:t>být</a:t>
            </a:r>
            <a:r>
              <a:rPr lang="en-GB" sz="1600" dirty="0"/>
              <a:t> </a:t>
            </a:r>
            <a:r>
              <a:rPr lang="en-GB" sz="1600" dirty="0" err="1"/>
              <a:t>kmeny</a:t>
            </a:r>
            <a:r>
              <a:rPr lang="en-GB" sz="1600" dirty="0"/>
              <a:t> </a:t>
            </a:r>
            <a:r>
              <a:rPr lang="en-GB" sz="1600" dirty="0" err="1"/>
              <a:t>nefixující</a:t>
            </a:r>
            <a:r>
              <a:rPr lang="en-GB" sz="1600" dirty="0"/>
              <a:t> (</a:t>
            </a:r>
            <a:r>
              <a:rPr lang="en-GB" sz="1600" dirty="0" err="1"/>
              <a:t>Postgate</a:t>
            </a:r>
            <a:r>
              <a:rPr lang="en-GB" sz="1600" dirty="0"/>
              <a:t>, 1998)</a:t>
            </a:r>
          </a:p>
          <a:p>
            <a:pPr marL="285750" indent="-285750">
              <a:buFont typeface="Arial" panose="020B0604020202020204" pitchFamily="34" charset="0"/>
              <a:buChar char="•"/>
            </a:pPr>
            <a:r>
              <a:rPr lang="en-GB" sz="1600" dirty="0" err="1"/>
              <a:t>Fixace</a:t>
            </a:r>
            <a:r>
              <a:rPr lang="en-GB" sz="1600" dirty="0"/>
              <a:t> je </a:t>
            </a:r>
            <a:r>
              <a:rPr lang="en-GB" sz="1600" dirty="0" err="1"/>
              <a:t>zastavena</a:t>
            </a:r>
            <a:r>
              <a:rPr lang="en-GB" sz="1600" dirty="0"/>
              <a:t>, </a:t>
            </a:r>
            <a:r>
              <a:rPr lang="en-GB" sz="1600" dirty="0" err="1"/>
              <a:t>pokud</a:t>
            </a:r>
            <a:r>
              <a:rPr lang="en-GB" sz="1600" dirty="0"/>
              <a:t> je k </a:t>
            </a:r>
            <a:r>
              <a:rPr lang="en-GB" sz="1600" dirty="0" err="1"/>
              <a:t>dispozici</a:t>
            </a:r>
            <a:r>
              <a:rPr lang="en-GB" sz="1600" dirty="0"/>
              <a:t> </a:t>
            </a:r>
            <a:r>
              <a:rPr lang="en-GB" sz="1600" dirty="0" err="1"/>
              <a:t>jiný</a:t>
            </a:r>
            <a:r>
              <a:rPr lang="en-GB" sz="1600" dirty="0"/>
              <a:t> </a:t>
            </a:r>
            <a:r>
              <a:rPr lang="en-GB" sz="1600" dirty="0" err="1"/>
              <a:t>zdroj</a:t>
            </a:r>
            <a:r>
              <a:rPr lang="en-GB" sz="1600" dirty="0"/>
              <a:t> N a u </a:t>
            </a:r>
            <a:r>
              <a:rPr lang="en-GB" sz="1600" dirty="0" err="1"/>
              <a:t>mnoha</a:t>
            </a:r>
            <a:r>
              <a:rPr lang="en-GB" sz="1600" dirty="0"/>
              <a:t> </a:t>
            </a:r>
            <a:r>
              <a:rPr lang="en-GB" sz="1600" dirty="0" err="1" smtClean="0"/>
              <a:t>druhů</a:t>
            </a:r>
            <a:r>
              <a:rPr lang="cs-CZ" sz="1600" dirty="0"/>
              <a:t> </a:t>
            </a:r>
            <a:r>
              <a:rPr lang="en-GB" sz="1600" dirty="0" err="1" smtClean="0"/>
              <a:t>i</a:t>
            </a:r>
            <a:r>
              <a:rPr lang="en-GB" sz="1600" dirty="0" smtClean="0"/>
              <a:t> </a:t>
            </a:r>
            <a:r>
              <a:rPr lang="en-GB" sz="1600" dirty="0" err="1"/>
              <a:t>za</a:t>
            </a:r>
            <a:r>
              <a:rPr lang="en-GB" sz="1600" dirty="0"/>
              <a:t> </a:t>
            </a:r>
            <a:r>
              <a:rPr lang="en-GB" sz="1600" dirty="0" err="1"/>
              <a:t>přítomnosti</a:t>
            </a:r>
            <a:r>
              <a:rPr lang="en-GB" sz="1600" dirty="0"/>
              <a:t> </a:t>
            </a:r>
            <a:r>
              <a:rPr lang="en-GB" sz="1600" dirty="0" err="1"/>
              <a:t>většího</a:t>
            </a:r>
            <a:r>
              <a:rPr lang="en-GB" sz="1600" dirty="0"/>
              <a:t> </a:t>
            </a:r>
            <a:r>
              <a:rPr lang="en-GB" sz="1600" dirty="0" err="1"/>
              <a:t>množství</a:t>
            </a:r>
            <a:r>
              <a:rPr lang="en-GB" sz="1600" dirty="0"/>
              <a:t> </a:t>
            </a:r>
            <a:r>
              <a:rPr lang="en-GB" sz="1600" dirty="0" err="1"/>
              <a:t>kyslíku</a:t>
            </a:r>
            <a:endParaRPr lang="en-GB" sz="1600" dirty="0"/>
          </a:p>
          <a:p>
            <a:pPr marL="285750" indent="-285750">
              <a:buFont typeface="Arial" panose="020B0604020202020204" pitchFamily="34" charset="0"/>
              <a:buChar char="•"/>
            </a:pPr>
            <a:r>
              <a:rPr lang="en-GB" sz="1600" dirty="0" err="1"/>
              <a:t>Různé</a:t>
            </a:r>
            <a:r>
              <a:rPr lang="en-GB" sz="1600" dirty="0"/>
              <a:t> </a:t>
            </a:r>
            <a:r>
              <a:rPr lang="en-GB" sz="1600" dirty="0" err="1"/>
              <a:t>mechanismy</a:t>
            </a:r>
            <a:r>
              <a:rPr lang="en-GB" sz="1600" dirty="0"/>
              <a:t> </a:t>
            </a:r>
            <a:r>
              <a:rPr lang="en-GB" sz="1600" dirty="0" err="1"/>
              <a:t>ochrany</a:t>
            </a:r>
            <a:r>
              <a:rPr lang="en-GB" sz="1600" dirty="0"/>
              <a:t> </a:t>
            </a:r>
            <a:r>
              <a:rPr lang="en-GB" sz="1600" dirty="0" err="1"/>
              <a:t>před</a:t>
            </a:r>
            <a:r>
              <a:rPr lang="en-GB" sz="1600" dirty="0"/>
              <a:t> </a:t>
            </a:r>
            <a:r>
              <a:rPr lang="en-GB" sz="1600" dirty="0" err="1"/>
              <a:t>kyslíkem</a:t>
            </a:r>
            <a:endParaRPr lang="en-GB" sz="1600" dirty="0"/>
          </a:p>
        </p:txBody>
      </p:sp>
      <p:sp>
        <p:nvSpPr>
          <p:cNvPr id="3" name="Obdélník 2"/>
          <p:cNvSpPr/>
          <p:nvPr/>
        </p:nvSpPr>
        <p:spPr>
          <a:xfrm>
            <a:off x="0" y="2492896"/>
            <a:ext cx="8316416" cy="2800767"/>
          </a:xfrm>
          <a:prstGeom prst="rect">
            <a:avLst/>
          </a:prstGeom>
        </p:spPr>
        <p:txBody>
          <a:bodyPr wrap="square">
            <a:spAutoFit/>
          </a:bodyPr>
          <a:lstStyle/>
          <a:p>
            <a:r>
              <a:rPr lang="en-GB" sz="1600" dirty="0" err="1"/>
              <a:t>Diazotrofní</a:t>
            </a:r>
            <a:r>
              <a:rPr lang="en-GB" sz="1600" dirty="0"/>
              <a:t> </a:t>
            </a:r>
            <a:r>
              <a:rPr lang="en-GB" sz="1600" dirty="0" err="1"/>
              <a:t>organismy</a:t>
            </a:r>
            <a:r>
              <a:rPr lang="en-GB" sz="1600" dirty="0"/>
              <a:t> se </a:t>
            </a:r>
            <a:r>
              <a:rPr lang="en-GB" sz="1600" dirty="0" err="1"/>
              <a:t>dají</a:t>
            </a:r>
            <a:r>
              <a:rPr lang="en-GB" sz="1600" dirty="0"/>
              <a:t> </a:t>
            </a:r>
            <a:r>
              <a:rPr lang="en-GB" sz="1600" dirty="0" err="1"/>
              <a:t>obecně</a:t>
            </a:r>
            <a:r>
              <a:rPr lang="en-GB" sz="1600" dirty="0"/>
              <a:t> </a:t>
            </a:r>
            <a:r>
              <a:rPr lang="en-GB" sz="1600" dirty="0" err="1"/>
              <a:t>rozčlenit</a:t>
            </a:r>
            <a:r>
              <a:rPr lang="en-GB" sz="1600" dirty="0"/>
              <a:t> do </a:t>
            </a:r>
            <a:r>
              <a:rPr lang="en-GB" sz="1600" dirty="0" err="1"/>
              <a:t>několika</a:t>
            </a:r>
            <a:r>
              <a:rPr lang="en-GB" sz="1600" dirty="0"/>
              <a:t> </a:t>
            </a:r>
            <a:r>
              <a:rPr lang="en-GB" sz="1600" dirty="0" err="1"/>
              <a:t>skupin</a:t>
            </a:r>
            <a:r>
              <a:rPr lang="en-GB" sz="1600" dirty="0"/>
              <a:t>:</a:t>
            </a:r>
          </a:p>
          <a:p>
            <a:endParaRPr lang="en-GB" sz="1600" dirty="0"/>
          </a:p>
          <a:p>
            <a:pPr marL="285750" indent="-285750">
              <a:buFont typeface="Arial" panose="020B0604020202020204" pitchFamily="34" charset="0"/>
              <a:buChar char="•"/>
            </a:pPr>
            <a:r>
              <a:rPr lang="en-GB" sz="1600" dirty="0"/>
              <a:t>    </a:t>
            </a:r>
            <a:r>
              <a:rPr lang="en-GB" sz="1600" dirty="0" err="1"/>
              <a:t>žijící</a:t>
            </a:r>
            <a:r>
              <a:rPr lang="en-GB" sz="1600" dirty="0"/>
              <a:t> </a:t>
            </a:r>
            <a:r>
              <a:rPr lang="en-GB" sz="1600" dirty="0" err="1"/>
              <a:t>volně</a:t>
            </a:r>
            <a:r>
              <a:rPr lang="en-GB" sz="1600" dirty="0"/>
              <a:t> v </a:t>
            </a:r>
            <a:r>
              <a:rPr lang="en-GB" sz="1600" dirty="0" err="1"/>
              <a:t>půdě</a:t>
            </a:r>
            <a:r>
              <a:rPr lang="en-GB" sz="1600" dirty="0"/>
              <a:t> - </a:t>
            </a:r>
            <a:r>
              <a:rPr lang="en-GB" sz="1600" dirty="0" err="1"/>
              <a:t>rody</a:t>
            </a:r>
            <a:r>
              <a:rPr lang="en-GB" sz="1600" dirty="0"/>
              <a:t> </a:t>
            </a:r>
            <a:r>
              <a:rPr lang="en-GB" sz="1600" dirty="0" err="1"/>
              <a:t>Azotobacter</a:t>
            </a:r>
            <a:r>
              <a:rPr lang="en-GB" sz="1600" dirty="0"/>
              <a:t>, </a:t>
            </a:r>
            <a:r>
              <a:rPr lang="en-GB" sz="1600" dirty="0" err="1"/>
              <a:t>Azomonas</a:t>
            </a:r>
            <a:r>
              <a:rPr lang="en-GB" sz="1600" dirty="0"/>
              <a:t>, </a:t>
            </a:r>
            <a:r>
              <a:rPr lang="en-GB" sz="1600" dirty="0" err="1"/>
              <a:t>Azotococcus</a:t>
            </a:r>
            <a:r>
              <a:rPr lang="en-GB" sz="1600" dirty="0"/>
              <a:t>, </a:t>
            </a:r>
            <a:r>
              <a:rPr lang="en-GB" sz="1600" dirty="0" err="1" smtClean="0"/>
              <a:t>Beijerinckia</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    </a:t>
            </a:r>
            <a:r>
              <a:rPr lang="en-GB" sz="1600" dirty="0" err="1"/>
              <a:t>žijící</a:t>
            </a:r>
            <a:r>
              <a:rPr lang="en-GB" sz="1600" dirty="0"/>
              <a:t> v </a:t>
            </a:r>
            <a:r>
              <a:rPr lang="en-GB" sz="1600" dirty="0" err="1"/>
              <a:t>asociaci</a:t>
            </a:r>
            <a:r>
              <a:rPr lang="en-GB" sz="1600" dirty="0"/>
              <a:t> s </a:t>
            </a:r>
            <a:r>
              <a:rPr lang="en-GB" sz="1600" dirty="0" err="1"/>
              <a:t>kořeny</a:t>
            </a:r>
            <a:r>
              <a:rPr lang="en-GB" sz="1600" dirty="0"/>
              <a:t> </a:t>
            </a:r>
            <a:r>
              <a:rPr lang="en-GB" sz="1600" dirty="0" err="1"/>
              <a:t>rostlin</a:t>
            </a:r>
            <a:r>
              <a:rPr lang="en-GB" sz="1600" dirty="0"/>
              <a:t> - </a:t>
            </a:r>
            <a:r>
              <a:rPr lang="en-GB" sz="1600" dirty="0" err="1"/>
              <a:t>aerobní</a:t>
            </a:r>
            <a:r>
              <a:rPr lang="en-GB" sz="1600" dirty="0"/>
              <a:t> (</a:t>
            </a:r>
            <a:r>
              <a:rPr lang="en-GB" sz="1600" dirty="0" err="1"/>
              <a:t>nebo</a:t>
            </a:r>
            <a:r>
              <a:rPr lang="en-GB" sz="1600" dirty="0"/>
              <a:t> </a:t>
            </a:r>
            <a:r>
              <a:rPr lang="en-GB" sz="1600" dirty="0" err="1"/>
              <a:t>mikroaerofilní</a:t>
            </a:r>
            <a:r>
              <a:rPr lang="en-GB" sz="1600" dirty="0"/>
              <a:t>) </a:t>
            </a:r>
            <a:r>
              <a:rPr lang="en-GB" sz="1600" dirty="0" err="1"/>
              <a:t>spirily</a:t>
            </a:r>
            <a:r>
              <a:rPr lang="en-GB" sz="1600" dirty="0"/>
              <a:t> - </a:t>
            </a:r>
            <a:r>
              <a:rPr lang="en-GB" sz="1600" dirty="0" err="1"/>
              <a:t>například</a:t>
            </a:r>
            <a:r>
              <a:rPr lang="en-GB" sz="1600" dirty="0"/>
              <a:t> rod </a:t>
            </a:r>
            <a:r>
              <a:rPr lang="en-GB" sz="1600" dirty="0" err="1" smtClean="0"/>
              <a:t>Azospirillum</a:t>
            </a:r>
            <a:endParaRPr lang="cs-CZ" sz="1600" dirty="0"/>
          </a:p>
          <a:p>
            <a:pPr marL="285750" indent="-285750">
              <a:buFont typeface="Arial" panose="020B0604020202020204" pitchFamily="34" charset="0"/>
              <a:buChar char="•"/>
            </a:pPr>
            <a:r>
              <a:rPr lang="cs-CZ" sz="1600" dirty="0" smtClean="0"/>
              <a:t> </a:t>
            </a:r>
            <a:r>
              <a:rPr lang="en-GB" sz="1600" dirty="0" err="1" smtClean="0"/>
              <a:t>žijící</a:t>
            </a:r>
            <a:r>
              <a:rPr lang="en-GB" sz="1600" dirty="0" smtClean="0"/>
              <a:t> </a:t>
            </a:r>
            <a:r>
              <a:rPr lang="en-GB" sz="1600" dirty="0"/>
              <a:t>v </a:t>
            </a:r>
            <a:r>
              <a:rPr lang="en-GB" sz="1600" dirty="0" err="1"/>
              <a:t>symbióze</a:t>
            </a:r>
            <a:r>
              <a:rPr lang="en-GB" sz="1600" dirty="0"/>
              <a:t> s </a:t>
            </a:r>
            <a:r>
              <a:rPr lang="en-GB" sz="1600" dirty="0" err="1"/>
              <a:t>kořeny</a:t>
            </a:r>
            <a:r>
              <a:rPr lang="en-GB" sz="1600" dirty="0"/>
              <a:t> </a:t>
            </a:r>
            <a:r>
              <a:rPr lang="en-GB" sz="1600" dirty="0" err="1"/>
              <a:t>bobovitých</a:t>
            </a:r>
            <a:r>
              <a:rPr lang="en-GB" sz="1600" dirty="0"/>
              <a:t> </a:t>
            </a:r>
            <a:r>
              <a:rPr lang="en-GB" sz="1600" dirty="0" err="1"/>
              <a:t>rostlin</a:t>
            </a:r>
            <a:r>
              <a:rPr lang="en-GB" sz="1600" dirty="0"/>
              <a:t> - </a:t>
            </a:r>
            <a:r>
              <a:rPr lang="en-GB" sz="1600" dirty="0" err="1"/>
              <a:t>rody</a:t>
            </a:r>
            <a:r>
              <a:rPr lang="en-GB" sz="1600" dirty="0"/>
              <a:t> Rhizobium, </a:t>
            </a:r>
            <a:r>
              <a:rPr lang="en-GB" sz="1600" dirty="0" err="1"/>
              <a:t>Bradyrhizobium</a:t>
            </a:r>
            <a:r>
              <a:rPr lang="en-GB" sz="1600" dirty="0"/>
              <a:t>, </a:t>
            </a:r>
            <a:r>
              <a:rPr lang="en-GB" sz="1600" dirty="0" err="1"/>
              <a:t>Sinorhizobium</a:t>
            </a:r>
            <a:r>
              <a:rPr lang="en-GB" sz="1600" dirty="0"/>
              <a:t>, </a:t>
            </a:r>
            <a:r>
              <a:rPr lang="en-GB" sz="1600" dirty="0" err="1"/>
              <a:t>souhrnně</a:t>
            </a:r>
            <a:r>
              <a:rPr lang="en-GB" sz="1600" dirty="0"/>
              <a:t> </a:t>
            </a:r>
            <a:r>
              <a:rPr lang="en-GB" sz="1600" dirty="0" err="1"/>
              <a:t>hlízkové</a:t>
            </a:r>
            <a:r>
              <a:rPr lang="en-GB" sz="1600" dirty="0"/>
              <a:t> </a:t>
            </a:r>
            <a:r>
              <a:rPr lang="en-GB" sz="1600" dirty="0" err="1" smtClean="0"/>
              <a:t>bakterie</a:t>
            </a:r>
            <a:endParaRPr lang="en-GB" sz="1600" dirty="0"/>
          </a:p>
          <a:p>
            <a:endParaRPr lang="en-GB" sz="1600" dirty="0"/>
          </a:p>
          <a:p>
            <a:pPr marL="285750" indent="-285750">
              <a:buFont typeface="Arial" panose="020B0604020202020204" pitchFamily="34" charset="0"/>
              <a:buChar char="•"/>
            </a:pPr>
            <a:r>
              <a:rPr lang="en-GB" sz="1600" dirty="0" err="1"/>
              <a:t>Dále</a:t>
            </a:r>
            <a:r>
              <a:rPr lang="en-GB" sz="1600" dirty="0"/>
              <a:t> </a:t>
            </a:r>
            <a:r>
              <a:rPr lang="en-GB" sz="1600" dirty="0" err="1"/>
              <a:t>jsou</a:t>
            </a:r>
            <a:r>
              <a:rPr lang="en-GB" sz="1600" dirty="0"/>
              <a:t> </a:t>
            </a:r>
            <a:r>
              <a:rPr lang="en-GB" sz="1600" dirty="0" err="1"/>
              <a:t>fixace</a:t>
            </a:r>
            <a:r>
              <a:rPr lang="en-GB" sz="1600" dirty="0"/>
              <a:t> </a:t>
            </a:r>
            <a:r>
              <a:rPr lang="en-GB" sz="1600" dirty="0" err="1"/>
              <a:t>vzdušného</a:t>
            </a:r>
            <a:r>
              <a:rPr lang="en-GB" sz="1600" dirty="0"/>
              <a:t> </a:t>
            </a:r>
            <a:r>
              <a:rPr lang="en-GB" sz="1600" dirty="0" err="1"/>
              <a:t>dusíku</a:t>
            </a:r>
            <a:r>
              <a:rPr lang="en-GB" sz="1600" dirty="0"/>
              <a:t> </a:t>
            </a:r>
            <a:r>
              <a:rPr lang="en-GB" sz="1600" dirty="0" err="1"/>
              <a:t>schopné</a:t>
            </a:r>
            <a:r>
              <a:rPr lang="en-GB" sz="1600" dirty="0"/>
              <a:t> </a:t>
            </a:r>
            <a:r>
              <a:rPr lang="en-GB" sz="1600" dirty="0" err="1"/>
              <a:t>některé</a:t>
            </a:r>
            <a:r>
              <a:rPr lang="en-GB" sz="1600" dirty="0"/>
              <a:t> </a:t>
            </a:r>
            <a:r>
              <a:rPr lang="en-GB" sz="1600" dirty="0" err="1"/>
              <a:t>sinice</a:t>
            </a:r>
            <a:r>
              <a:rPr lang="en-GB" sz="1600" dirty="0"/>
              <a:t> (</a:t>
            </a:r>
            <a:r>
              <a:rPr lang="en-GB" sz="1600" dirty="0" err="1"/>
              <a:t>Nostoc</a:t>
            </a:r>
            <a:r>
              <a:rPr lang="en-GB" sz="1600" dirty="0"/>
              <a:t>, Anabaena) a </a:t>
            </a:r>
            <a:r>
              <a:rPr lang="en-GB" sz="1600" dirty="0" err="1"/>
              <a:t>aktinomycety</a:t>
            </a:r>
            <a:r>
              <a:rPr lang="en-GB" sz="1600" dirty="0"/>
              <a:t> (Frankia), </a:t>
            </a:r>
            <a:r>
              <a:rPr lang="en-GB" sz="1600" dirty="0" err="1"/>
              <a:t>některé</a:t>
            </a:r>
            <a:r>
              <a:rPr lang="en-GB" sz="1600" dirty="0"/>
              <a:t> </a:t>
            </a:r>
            <a:r>
              <a:rPr lang="en-GB" sz="1600" dirty="0" err="1"/>
              <a:t>bakterie</a:t>
            </a:r>
            <a:r>
              <a:rPr lang="en-GB" sz="1600" dirty="0"/>
              <a:t> </a:t>
            </a:r>
            <a:r>
              <a:rPr lang="en-GB" sz="1600" dirty="0" err="1"/>
              <a:t>oxidující</a:t>
            </a:r>
            <a:r>
              <a:rPr lang="en-GB" sz="1600" dirty="0"/>
              <a:t> </a:t>
            </a:r>
            <a:r>
              <a:rPr lang="en-GB" sz="1600" dirty="0" err="1"/>
              <a:t>síru</a:t>
            </a:r>
            <a:r>
              <a:rPr lang="en-GB" sz="1600" dirty="0"/>
              <a:t> a </a:t>
            </a:r>
            <a:r>
              <a:rPr lang="en-GB" sz="1600" dirty="0" err="1"/>
              <a:t>enterobakterie</a:t>
            </a:r>
            <a:r>
              <a:rPr lang="en-GB" sz="1600" dirty="0"/>
              <a:t> (Escherichia</a:t>
            </a:r>
            <a:r>
              <a:rPr lang="en-GB" sz="1600" dirty="0" smtClean="0"/>
              <a:t>)</a:t>
            </a:r>
            <a:endParaRPr lang="en-GB" sz="1600" dirty="0"/>
          </a:p>
        </p:txBody>
      </p:sp>
    </p:spTree>
    <p:extLst>
      <p:ext uri="{BB962C8B-B14F-4D97-AF65-F5344CB8AC3E}">
        <p14:creationId xmlns:p14="http://schemas.microsoft.com/office/powerpoint/2010/main" val="34179634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82466" y="188640"/>
            <a:ext cx="7200800" cy="1815882"/>
          </a:xfrm>
          <a:prstGeom prst="rect">
            <a:avLst/>
          </a:prstGeom>
        </p:spPr>
        <p:txBody>
          <a:bodyPr wrap="square">
            <a:spAutoFit/>
          </a:bodyPr>
          <a:lstStyle/>
          <a:p>
            <a:r>
              <a:rPr lang="en-GB" sz="1600" dirty="0" err="1"/>
              <a:t>Mechanismy</a:t>
            </a:r>
            <a:r>
              <a:rPr lang="en-GB" sz="1600" dirty="0"/>
              <a:t> </a:t>
            </a:r>
            <a:r>
              <a:rPr lang="en-GB" sz="1600" dirty="0" err="1"/>
              <a:t>ochrany</a:t>
            </a:r>
            <a:r>
              <a:rPr lang="en-GB" sz="1600" dirty="0"/>
              <a:t> </a:t>
            </a:r>
            <a:r>
              <a:rPr lang="en-GB" sz="1600" dirty="0" err="1"/>
              <a:t>proti</a:t>
            </a:r>
            <a:r>
              <a:rPr lang="en-GB" sz="1600" dirty="0"/>
              <a:t> </a:t>
            </a:r>
            <a:r>
              <a:rPr lang="en-GB" sz="1600" dirty="0" smtClean="0"/>
              <a:t>O2</a:t>
            </a:r>
            <a:endParaRPr lang="cs-CZ" sz="1600" dirty="0" smtClean="0"/>
          </a:p>
          <a:p>
            <a:endParaRPr lang="en-GB" sz="1600" dirty="0"/>
          </a:p>
          <a:p>
            <a:pPr marL="285750" indent="-285750">
              <a:buFont typeface="Arial" panose="020B0604020202020204" pitchFamily="34" charset="0"/>
              <a:buChar char="•"/>
            </a:pPr>
            <a:r>
              <a:rPr lang="es-ES" sz="1600" dirty="0" smtClean="0"/>
              <a:t> </a:t>
            </a:r>
            <a:r>
              <a:rPr lang="es-ES" sz="1600" dirty="0"/>
              <a:t>exprese enzymů jen v anaerobních podmínkách</a:t>
            </a:r>
          </a:p>
          <a:p>
            <a:pPr marL="285750" indent="-285750">
              <a:buFont typeface="Arial" panose="020B0604020202020204" pitchFamily="34" charset="0"/>
              <a:buChar char="•"/>
            </a:pPr>
            <a:r>
              <a:rPr lang="en-GB" sz="1600" dirty="0" err="1" smtClean="0"/>
              <a:t>exprese</a:t>
            </a:r>
            <a:r>
              <a:rPr lang="en-GB" sz="1600" dirty="0" smtClean="0"/>
              <a:t> </a:t>
            </a:r>
            <a:r>
              <a:rPr lang="en-GB" sz="1600" dirty="0" err="1"/>
              <a:t>enzymů</a:t>
            </a:r>
            <a:r>
              <a:rPr lang="en-GB" sz="1600" dirty="0"/>
              <a:t> v </a:t>
            </a:r>
            <a:r>
              <a:rPr lang="en-GB" sz="1600" dirty="0" err="1"/>
              <a:t>oddělených</a:t>
            </a:r>
            <a:r>
              <a:rPr lang="en-GB" sz="1600" dirty="0"/>
              <a:t> </a:t>
            </a:r>
            <a:r>
              <a:rPr lang="en-GB" sz="1600" dirty="0" err="1"/>
              <a:t>tkáních</a:t>
            </a:r>
            <a:r>
              <a:rPr lang="en-GB" sz="1600" dirty="0"/>
              <a:t> od </a:t>
            </a:r>
            <a:r>
              <a:rPr lang="en-GB" sz="1600" dirty="0" err="1" smtClean="0"/>
              <a:t>fotosyntetických</a:t>
            </a:r>
            <a:r>
              <a:rPr lang="cs-CZ" sz="1600" dirty="0"/>
              <a:t> </a:t>
            </a:r>
            <a:r>
              <a:rPr lang="en-GB" sz="1600" dirty="0" smtClean="0"/>
              <a:t>(</a:t>
            </a:r>
            <a:r>
              <a:rPr lang="en-GB" sz="1600" dirty="0" err="1" smtClean="0"/>
              <a:t>některé</a:t>
            </a:r>
            <a:r>
              <a:rPr lang="en-GB" sz="1600" dirty="0" smtClean="0"/>
              <a:t> </a:t>
            </a:r>
            <a:r>
              <a:rPr lang="en-GB" sz="1600" dirty="0" err="1"/>
              <a:t>sinice</a:t>
            </a:r>
            <a:r>
              <a:rPr lang="en-GB" sz="1600" dirty="0"/>
              <a:t>)</a:t>
            </a:r>
          </a:p>
          <a:p>
            <a:pPr marL="285750" indent="-285750">
              <a:buFont typeface="Arial" panose="020B0604020202020204" pitchFamily="34" charset="0"/>
              <a:buChar char="•"/>
            </a:pPr>
            <a:r>
              <a:rPr lang="en-GB" sz="1600" dirty="0" smtClean="0"/>
              <a:t> </a:t>
            </a:r>
            <a:r>
              <a:rPr lang="en-GB" sz="1600" dirty="0" err="1"/>
              <a:t>časové</a:t>
            </a:r>
            <a:r>
              <a:rPr lang="en-GB" sz="1600" dirty="0"/>
              <a:t> </a:t>
            </a:r>
            <a:r>
              <a:rPr lang="en-GB" sz="1600" dirty="0" err="1"/>
              <a:t>oddělení</a:t>
            </a:r>
            <a:r>
              <a:rPr lang="en-GB" sz="1600" dirty="0"/>
              <a:t> </a:t>
            </a:r>
            <a:r>
              <a:rPr lang="en-GB" sz="1600" dirty="0" err="1"/>
              <a:t>fotosyntézy</a:t>
            </a:r>
            <a:r>
              <a:rPr lang="en-GB" sz="1600" dirty="0"/>
              <a:t> a </a:t>
            </a:r>
            <a:r>
              <a:rPr lang="en-GB" sz="1600" dirty="0" err="1"/>
              <a:t>fixace</a:t>
            </a:r>
            <a:r>
              <a:rPr lang="en-GB" sz="1600" dirty="0"/>
              <a:t> </a:t>
            </a:r>
            <a:r>
              <a:rPr lang="en-GB" sz="1600" dirty="0" err="1" smtClean="0"/>
              <a:t>dusíku</a:t>
            </a:r>
            <a:r>
              <a:rPr lang="cs-CZ" sz="1600" dirty="0"/>
              <a:t> </a:t>
            </a:r>
            <a:r>
              <a:rPr lang="pl-PL" sz="1600" dirty="0" smtClean="0"/>
              <a:t>den </a:t>
            </a:r>
            <a:r>
              <a:rPr lang="pl-PL" sz="1600" dirty="0"/>
              <a:t>– noc – u některých sinic</a:t>
            </a:r>
          </a:p>
          <a:p>
            <a:pPr marL="285750" indent="-285750">
              <a:buFont typeface="Arial" panose="020B0604020202020204" pitchFamily="34" charset="0"/>
              <a:buChar char="•"/>
            </a:pPr>
            <a:r>
              <a:rPr lang="en-GB" sz="1600" dirty="0" err="1" smtClean="0"/>
              <a:t>využití</a:t>
            </a:r>
            <a:r>
              <a:rPr lang="en-GB" sz="1600" dirty="0" smtClean="0"/>
              <a:t> </a:t>
            </a:r>
            <a:r>
              <a:rPr lang="en-GB" sz="1600" dirty="0" err="1"/>
              <a:t>proteinů</a:t>
            </a:r>
            <a:r>
              <a:rPr lang="en-GB" sz="1600" dirty="0"/>
              <a:t> </a:t>
            </a:r>
            <a:r>
              <a:rPr lang="en-GB" sz="1600" dirty="0" err="1"/>
              <a:t>odstraňujicích</a:t>
            </a:r>
            <a:r>
              <a:rPr lang="en-GB" sz="1600" dirty="0"/>
              <a:t> </a:t>
            </a:r>
            <a:r>
              <a:rPr lang="en-GB" sz="1600" dirty="0" err="1"/>
              <a:t>kyslík</a:t>
            </a:r>
            <a:r>
              <a:rPr lang="en-GB" sz="1600" dirty="0"/>
              <a:t> </a:t>
            </a:r>
            <a:r>
              <a:rPr lang="cs-CZ" sz="1600" dirty="0" smtClean="0"/>
              <a:t>– </a:t>
            </a:r>
            <a:r>
              <a:rPr lang="en-GB" sz="1600" u="sng" dirty="0" err="1" smtClean="0"/>
              <a:t>leghemoglobin</a:t>
            </a:r>
            <a:r>
              <a:rPr lang="cs-CZ" sz="1600" dirty="0" smtClean="0"/>
              <a:t> -</a:t>
            </a:r>
            <a:r>
              <a:rPr lang="en-GB" sz="1600" dirty="0" smtClean="0"/>
              <a:t> </a:t>
            </a:r>
            <a:r>
              <a:rPr lang="en-GB" sz="1600" dirty="0" err="1"/>
              <a:t>jenž</a:t>
            </a:r>
            <a:r>
              <a:rPr lang="en-GB" sz="1600" dirty="0"/>
              <a:t> je </a:t>
            </a:r>
            <a:r>
              <a:rPr lang="en-GB" sz="1600" dirty="0" err="1"/>
              <a:t>nezbytný</a:t>
            </a:r>
            <a:r>
              <a:rPr lang="en-GB" sz="1600" dirty="0"/>
              <a:t> </a:t>
            </a:r>
            <a:r>
              <a:rPr lang="en-GB" sz="1600" dirty="0" err="1"/>
              <a:t>při</a:t>
            </a:r>
            <a:r>
              <a:rPr lang="en-GB" sz="1600" dirty="0"/>
              <a:t> </a:t>
            </a:r>
            <a:r>
              <a:rPr lang="en-GB" sz="1600" dirty="0" err="1"/>
              <a:t>plnění</a:t>
            </a:r>
            <a:r>
              <a:rPr lang="en-GB" sz="1600" dirty="0"/>
              <a:t> </a:t>
            </a:r>
            <a:r>
              <a:rPr lang="en-GB" sz="1600" dirty="0" err="1"/>
              <a:t>funkce</a:t>
            </a:r>
            <a:r>
              <a:rPr lang="en-GB" sz="1600" dirty="0"/>
              <a:t> </a:t>
            </a:r>
            <a:r>
              <a:rPr lang="en-GB" sz="1600" dirty="0" err="1"/>
              <a:t>enzymu</a:t>
            </a:r>
            <a:r>
              <a:rPr lang="en-GB" sz="1600" dirty="0"/>
              <a:t> </a:t>
            </a:r>
            <a:r>
              <a:rPr lang="en-GB" sz="1600" dirty="0" err="1" smtClean="0"/>
              <a:t>nitrogenáz</a:t>
            </a:r>
            <a:r>
              <a:rPr lang="cs-CZ" sz="1600" dirty="0" smtClean="0"/>
              <a:t>y</a:t>
            </a:r>
            <a:endParaRPr lang="en-GB" sz="1600"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874" y="2420888"/>
            <a:ext cx="4648330" cy="3709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3525310"/>
            <a:ext cx="2667000" cy="206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44421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1615" y="30815"/>
            <a:ext cx="8496944" cy="6740307"/>
          </a:xfrm>
          <a:prstGeom prst="rect">
            <a:avLst/>
          </a:prstGeom>
        </p:spPr>
        <p:txBody>
          <a:bodyPr wrap="square">
            <a:spAutoFit/>
          </a:bodyPr>
          <a:lstStyle/>
          <a:p>
            <a:r>
              <a:rPr lang="en-GB" sz="1600" dirty="0" err="1"/>
              <a:t>Volně</a:t>
            </a:r>
            <a:r>
              <a:rPr lang="en-GB" sz="1600" dirty="0"/>
              <a:t> </a:t>
            </a:r>
            <a:r>
              <a:rPr lang="en-GB" sz="1600" dirty="0" err="1"/>
              <a:t>žijící</a:t>
            </a:r>
            <a:r>
              <a:rPr lang="en-GB" sz="1600" dirty="0"/>
              <a:t> </a:t>
            </a:r>
            <a:r>
              <a:rPr lang="en-GB" sz="1600" dirty="0" err="1"/>
              <a:t>diazotrofové</a:t>
            </a:r>
            <a:endParaRPr lang="en-GB" sz="1600" dirty="0"/>
          </a:p>
          <a:p>
            <a:pPr marL="285750" indent="-285750">
              <a:buFont typeface="Arial" panose="020B0604020202020204" pitchFamily="34" charset="0"/>
              <a:buChar char="•"/>
            </a:pPr>
            <a:r>
              <a:rPr lang="en-GB" sz="1600" dirty="0" smtClean="0"/>
              <a:t> </a:t>
            </a:r>
            <a:r>
              <a:rPr lang="en-GB" sz="1600" dirty="0" err="1"/>
              <a:t>méně</a:t>
            </a:r>
            <a:r>
              <a:rPr lang="en-GB" sz="1600" dirty="0"/>
              <a:t> </a:t>
            </a:r>
            <a:r>
              <a:rPr lang="cs-CZ" sz="1600" dirty="0" smtClean="0"/>
              <a:t>prozkoumané, </a:t>
            </a:r>
            <a:r>
              <a:rPr lang="en-GB" sz="1600" dirty="0" err="1" smtClean="0"/>
              <a:t>často</a:t>
            </a:r>
            <a:r>
              <a:rPr lang="en-GB" sz="1600" dirty="0" smtClean="0"/>
              <a:t> </a:t>
            </a:r>
            <a:r>
              <a:rPr lang="en-GB" sz="1600" dirty="0" err="1"/>
              <a:t>obligátní</a:t>
            </a:r>
            <a:r>
              <a:rPr lang="en-GB" sz="1600" dirty="0"/>
              <a:t> </a:t>
            </a:r>
            <a:r>
              <a:rPr lang="en-GB" sz="1600" dirty="0" err="1"/>
              <a:t>anaerobové</a:t>
            </a:r>
            <a:r>
              <a:rPr lang="en-GB" sz="1600" dirty="0"/>
              <a:t> </a:t>
            </a:r>
            <a:r>
              <a:rPr lang="en-GB" sz="1600" dirty="0" err="1"/>
              <a:t>netolerující</a:t>
            </a:r>
            <a:r>
              <a:rPr lang="en-GB" sz="1600" dirty="0"/>
              <a:t> </a:t>
            </a:r>
            <a:r>
              <a:rPr lang="en-GB" sz="1600" dirty="0" err="1"/>
              <a:t>kyslík</a:t>
            </a:r>
            <a:r>
              <a:rPr lang="en-GB" sz="1600" dirty="0"/>
              <a:t> </a:t>
            </a:r>
            <a:r>
              <a:rPr lang="en-GB" sz="1600" dirty="0" err="1"/>
              <a:t>i</a:t>
            </a:r>
            <a:r>
              <a:rPr lang="en-GB" sz="1600" dirty="0"/>
              <a:t> </a:t>
            </a:r>
            <a:r>
              <a:rPr lang="en-GB" sz="1600" dirty="0" err="1" smtClean="0"/>
              <a:t>když</a:t>
            </a:r>
            <a:r>
              <a:rPr lang="cs-CZ" sz="1600" dirty="0"/>
              <a:t> </a:t>
            </a:r>
            <a:r>
              <a:rPr lang="en-GB" sz="1600" dirty="0" err="1" smtClean="0"/>
              <a:t>nefixují</a:t>
            </a:r>
            <a:r>
              <a:rPr lang="en-GB" sz="1600" dirty="0" smtClean="0"/>
              <a:t> N2</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smtClean="0"/>
              <a:t> </a:t>
            </a:r>
            <a:r>
              <a:rPr lang="en-GB" sz="1600" dirty="0" err="1"/>
              <a:t>žijí</a:t>
            </a:r>
            <a:r>
              <a:rPr lang="en-GB" sz="1600" dirty="0"/>
              <a:t> v </a:t>
            </a:r>
            <a:r>
              <a:rPr lang="en-GB" sz="1600" dirty="0" err="1"/>
              <a:t>prostředí</a:t>
            </a:r>
            <a:r>
              <a:rPr lang="en-GB" sz="1600" dirty="0"/>
              <a:t> s </a:t>
            </a:r>
            <a:r>
              <a:rPr lang="en-GB" sz="1600" dirty="0" err="1"/>
              <a:t>nízkým</a:t>
            </a:r>
            <a:r>
              <a:rPr lang="en-GB" sz="1600" dirty="0"/>
              <a:t> </a:t>
            </a:r>
            <a:r>
              <a:rPr lang="en-GB" sz="1600" dirty="0" err="1"/>
              <a:t>obsahem</a:t>
            </a:r>
            <a:r>
              <a:rPr lang="en-GB" sz="1600" dirty="0"/>
              <a:t> </a:t>
            </a:r>
            <a:r>
              <a:rPr lang="en-GB" sz="1600" dirty="0" err="1"/>
              <a:t>kyslíku</a:t>
            </a:r>
            <a:r>
              <a:rPr lang="en-GB" sz="1600" dirty="0"/>
              <a:t> – </a:t>
            </a:r>
            <a:r>
              <a:rPr lang="en-GB" sz="1600" dirty="0" err="1" smtClean="0"/>
              <a:t>půdy</a:t>
            </a:r>
            <a:r>
              <a:rPr lang="en-GB" sz="1600" dirty="0" smtClean="0"/>
              <a:t>,</a:t>
            </a:r>
            <a:r>
              <a:rPr lang="cs-CZ" sz="1600" dirty="0" smtClean="0"/>
              <a:t> </a:t>
            </a:r>
            <a:r>
              <a:rPr lang="en-GB" sz="1600" dirty="0" err="1" smtClean="0"/>
              <a:t>rozkládající</a:t>
            </a:r>
            <a:r>
              <a:rPr lang="en-GB" sz="1600" dirty="0" smtClean="0"/>
              <a:t> </a:t>
            </a:r>
            <a:r>
              <a:rPr lang="en-GB" sz="1600" dirty="0"/>
              <a:t>se </a:t>
            </a:r>
            <a:r>
              <a:rPr lang="en-GB" sz="1600" dirty="0" err="1"/>
              <a:t>organická</a:t>
            </a:r>
            <a:r>
              <a:rPr lang="en-GB" sz="1600" dirty="0"/>
              <a:t> </a:t>
            </a:r>
            <a:r>
              <a:rPr lang="en-GB" sz="1600" dirty="0" err="1" smtClean="0"/>
              <a:t>hmota</a:t>
            </a:r>
            <a:r>
              <a:rPr lang="cs-CZ" sz="1600" dirty="0"/>
              <a:t> </a:t>
            </a:r>
            <a:r>
              <a:rPr lang="cs-CZ" sz="1600" dirty="0" smtClean="0"/>
              <a:t>(</a:t>
            </a:r>
            <a:r>
              <a:rPr lang="en-GB" sz="1600" i="1" dirty="0" smtClean="0"/>
              <a:t>Clostridium</a:t>
            </a:r>
            <a:r>
              <a:rPr lang="cs-CZ" sz="1600" i="1" dirty="0" smtClean="0"/>
              <a:t>)</a:t>
            </a:r>
          </a:p>
          <a:p>
            <a:pPr marL="285750" indent="-285750">
              <a:buFont typeface="Arial" panose="020B0604020202020204" pitchFamily="34" charset="0"/>
              <a:buChar char="•"/>
            </a:pPr>
            <a:endParaRPr lang="en-GB" sz="1600" i="1" dirty="0"/>
          </a:p>
          <a:p>
            <a:pPr marL="285750" indent="-285750">
              <a:buFont typeface="Arial" panose="020B0604020202020204" pitchFamily="34" charset="0"/>
              <a:buChar char="•"/>
            </a:pPr>
            <a:r>
              <a:rPr lang="en-GB" sz="1600" dirty="0" err="1" smtClean="0"/>
              <a:t>sulfát</a:t>
            </a:r>
            <a:r>
              <a:rPr lang="en-GB" sz="1600" dirty="0" smtClean="0"/>
              <a:t> </a:t>
            </a:r>
            <a:r>
              <a:rPr lang="en-GB" sz="1600" dirty="0" err="1"/>
              <a:t>redukující</a:t>
            </a:r>
            <a:r>
              <a:rPr lang="en-GB" sz="1600" dirty="0"/>
              <a:t> </a:t>
            </a:r>
            <a:r>
              <a:rPr lang="en-GB" sz="1600" dirty="0" err="1"/>
              <a:t>bakterie</a:t>
            </a:r>
            <a:r>
              <a:rPr lang="en-GB" sz="1600" dirty="0"/>
              <a:t> – </a:t>
            </a:r>
            <a:r>
              <a:rPr lang="en-GB" sz="1600" dirty="0" err="1"/>
              <a:t>důležité</a:t>
            </a:r>
            <a:r>
              <a:rPr lang="en-GB" sz="1600" dirty="0"/>
              <a:t> v </a:t>
            </a:r>
            <a:r>
              <a:rPr lang="en-GB" sz="1600" dirty="0" err="1" smtClean="0"/>
              <a:t>mořských</a:t>
            </a:r>
            <a:r>
              <a:rPr lang="cs-CZ" sz="1600" dirty="0"/>
              <a:t> </a:t>
            </a:r>
            <a:r>
              <a:rPr lang="en-GB" sz="1600" dirty="0" err="1" smtClean="0"/>
              <a:t>sedimentech</a:t>
            </a:r>
            <a:r>
              <a:rPr lang="en-GB" sz="1600" dirty="0" smtClean="0"/>
              <a:t> </a:t>
            </a:r>
            <a:r>
              <a:rPr lang="en-GB" sz="1600" dirty="0"/>
              <a:t>(e.g. </a:t>
            </a:r>
            <a:r>
              <a:rPr lang="en-GB" sz="1600" i="1" dirty="0" err="1"/>
              <a:t>Desulfovibrio</a:t>
            </a:r>
            <a:r>
              <a:rPr lang="en-GB" sz="1600" dirty="0" smtClean="0"/>
              <a:t>)</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smtClean="0"/>
              <a:t>některé</a:t>
            </a:r>
            <a:r>
              <a:rPr lang="en-GB" sz="1600" dirty="0" smtClean="0"/>
              <a:t> </a:t>
            </a:r>
            <a:r>
              <a:rPr lang="en-GB" sz="1600" dirty="0" err="1"/>
              <a:t>methanogenní</a:t>
            </a:r>
            <a:r>
              <a:rPr lang="en-GB" sz="1600" dirty="0"/>
              <a:t> </a:t>
            </a:r>
            <a:r>
              <a:rPr lang="en-GB" sz="1600" dirty="0" err="1"/>
              <a:t>Archea</a:t>
            </a:r>
            <a:r>
              <a:rPr lang="en-GB" sz="1600" dirty="0"/>
              <a:t> – </a:t>
            </a:r>
            <a:r>
              <a:rPr lang="en-GB" sz="1600" dirty="0" err="1"/>
              <a:t>fixace</a:t>
            </a:r>
            <a:r>
              <a:rPr lang="en-GB" sz="1600" dirty="0"/>
              <a:t> </a:t>
            </a:r>
            <a:r>
              <a:rPr lang="en-GB" sz="1600" dirty="0" err="1"/>
              <a:t>dusíku</a:t>
            </a:r>
            <a:r>
              <a:rPr lang="en-GB" sz="1600" dirty="0"/>
              <a:t> v </a:t>
            </a:r>
            <a:r>
              <a:rPr lang="en-GB" sz="1600" dirty="0" err="1" smtClean="0"/>
              <a:t>bahně</a:t>
            </a:r>
            <a:r>
              <a:rPr lang="cs-CZ" sz="1600" dirty="0"/>
              <a:t> </a:t>
            </a:r>
            <a:r>
              <a:rPr lang="en-GB" sz="1600" dirty="0" smtClean="0"/>
              <a:t>a </a:t>
            </a:r>
            <a:r>
              <a:rPr lang="en-GB" sz="1600" dirty="0" err="1"/>
              <a:t>zažívacím</a:t>
            </a:r>
            <a:r>
              <a:rPr lang="en-GB" sz="1600" dirty="0"/>
              <a:t> </a:t>
            </a:r>
            <a:r>
              <a:rPr lang="en-GB" sz="1600" dirty="0" err="1"/>
              <a:t>traktu</a:t>
            </a:r>
            <a:r>
              <a:rPr lang="en-GB" sz="1600" dirty="0"/>
              <a:t> </a:t>
            </a:r>
            <a:r>
              <a:rPr lang="en-GB" sz="1600" dirty="0" err="1"/>
              <a:t>zvířat</a:t>
            </a:r>
            <a:r>
              <a:rPr lang="en-GB" sz="1600" dirty="0"/>
              <a:t> </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err="1"/>
              <a:t>Fakultativní</a:t>
            </a:r>
            <a:r>
              <a:rPr lang="en-GB" sz="1600" dirty="0"/>
              <a:t> </a:t>
            </a:r>
            <a:r>
              <a:rPr lang="en-GB" sz="1600" dirty="0" err="1"/>
              <a:t>anaerobové</a:t>
            </a:r>
            <a:r>
              <a:rPr lang="en-GB" sz="1600" dirty="0"/>
              <a:t> – </a:t>
            </a:r>
            <a:r>
              <a:rPr lang="en-GB" sz="1600" dirty="0" err="1"/>
              <a:t>rostou</a:t>
            </a:r>
            <a:r>
              <a:rPr lang="en-GB" sz="1600" dirty="0"/>
              <a:t> v </a:t>
            </a:r>
            <a:r>
              <a:rPr lang="en-GB" sz="1600" dirty="0" err="1"/>
              <a:t>prostředí</a:t>
            </a:r>
            <a:r>
              <a:rPr lang="en-GB" sz="1600" dirty="0"/>
              <a:t> s/bez </a:t>
            </a:r>
            <a:r>
              <a:rPr lang="en-GB" sz="1600" dirty="0" err="1"/>
              <a:t>kyslíku</a:t>
            </a:r>
            <a:r>
              <a:rPr lang="en-GB" sz="1600" dirty="0"/>
              <a:t>, ale </a:t>
            </a:r>
            <a:r>
              <a:rPr lang="en-GB" sz="1600" dirty="0" err="1" smtClean="0"/>
              <a:t>fixacejen</a:t>
            </a:r>
            <a:r>
              <a:rPr lang="en-GB" sz="1600" dirty="0" smtClean="0"/>
              <a:t> </a:t>
            </a:r>
            <a:r>
              <a:rPr lang="en-GB" sz="1600" dirty="0"/>
              <a:t>v </a:t>
            </a:r>
            <a:r>
              <a:rPr lang="en-GB" sz="1600" dirty="0" err="1"/>
              <a:t>anaerobních</a:t>
            </a:r>
            <a:r>
              <a:rPr lang="en-GB" sz="1600" dirty="0"/>
              <a:t> </a:t>
            </a:r>
            <a:r>
              <a:rPr lang="en-GB" sz="1600" dirty="0" err="1" smtClean="0"/>
              <a:t>podmínkách</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a:t>Často</a:t>
            </a:r>
            <a:r>
              <a:rPr lang="en-GB" sz="1600" dirty="0"/>
              <a:t> </a:t>
            </a:r>
            <a:r>
              <a:rPr lang="en-GB" sz="1600" dirty="0" err="1"/>
              <a:t>rychlost</a:t>
            </a:r>
            <a:r>
              <a:rPr lang="en-GB" sz="1600" dirty="0"/>
              <a:t> </a:t>
            </a:r>
            <a:r>
              <a:rPr lang="en-GB" sz="1600" dirty="0" err="1"/>
              <a:t>respirace</a:t>
            </a:r>
            <a:r>
              <a:rPr lang="en-GB" sz="1600" dirty="0"/>
              <a:t> </a:t>
            </a:r>
            <a:r>
              <a:rPr lang="en-GB" sz="1600" dirty="0" err="1"/>
              <a:t>kyslíku</a:t>
            </a:r>
            <a:r>
              <a:rPr lang="en-GB" sz="1600" dirty="0"/>
              <a:t> </a:t>
            </a:r>
            <a:r>
              <a:rPr lang="en-GB" sz="1600" dirty="0" err="1"/>
              <a:t>odpovídá</a:t>
            </a:r>
            <a:r>
              <a:rPr lang="en-GB" sz="1600" dirty="0"/>
              <a:t> </a:t>
            </a:r>
            <a:r>
              <a:rPr lang="en-GB" sz="1600" dirty="0" err="1"/>
              <a:t>rychlosti</a:t>
            </a:r>
            <a:r>
              <a:rPr lang="en-GB" sz="1600" dirty="0"/>
              <a:t> </a:t>
            </a:r>
            <a:r>
              <a:rPr lang="en-GB" sz="1600" dirty="0" err="1"/>
              <a:t>jeho</a:t>
            </a:r>
            <a:r>
              <a:rPr lang="en-GB" sz="1600" dirty="0"/>
              <a:t> </a:t>
            </a:r>
            <a:r>
              <a:rPr lang="en-GB" sz="1600" dirty="0" err="1"/>
              <a:t>doplňování</a:t>
            </a:r>
            <a:r>
              <a:rPr lang="en-GB" sz="1600" dirty="0"/>
              <a:t> </a:t>
            </a:r>
            <a:r>
              <a:rPr lang="en-GB" sz="1600" dirty="0" smtClean="0"/>
              <a:t>–</a:t>
            </a:r>
            <a:r>
              <a:rPr lang="cs-CZ" sz="1600" dirty="0" smtClean="0"/>
              <a:t> </a:t>
            </a:r>
            <a:r>
              <a:rPr lang="en-GB" sz="1600" dirty="0" err="1" smtClean="0"/>
              <a:t>výsledkem</a:t>
            </a:r>
            <a:r>
              <a:rPr lang="en-GB" sz="1600" dirty="0" smtClean="0"/>
              <a:t> </a:t>
            </a:r>
            <a:r>
              <a:rPr lang="en-GB" sz="1600" dirty="0"/>
              <a:t>je </a:t>
            </a:r>
            <a:r>
              <a:rPr lang="en-GB" sz="1600" dirty="0" err="1"/>
              <a:t>nízká</a:t>
            </a:r>
            <a:r>
              <a:rPr lang="en-GB" sz="1600" dirty="0"/>
              <a:t> </a:t>
            </a:r>
            <a:r>
              <a:rPr lang="en-GB" sz="1600" dirty="0" err="1"/>
              <a:t>koncentrace</a:t>
            </a:r>
            <a:r>
              <a:rPr lang="en-GB" sz="1600" dirty="0"/>
              <a:t> </a:t>
            </a:r>
            <a:r>
              <a:rPr lang="en-GB" sz="1600" dirty="0" err="1"/>
              <a:t>volného</a:t>
            </a:r>
            <a:r>
              <a:rPr lang="en-GB" sz="1600" dirty="0"/>
              <a:t> </a:t>
            </a:r>
            <a:r>
              <a:rPr lang="en-GB" sz="1600" dirty="0" err="1" smtClean="0"/>
              <a:t>kyslíku</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a:t>Klebsiella</a:t>
            </a:r>
            <a:r>
              <a:rPr lang="en-GB" sz="1600" dirty="0"/>
              <a:t> pneumoniae, Bacillus </a:t>
            </a:r>
            <a:r>
              <a:rPr lang="en-GB" sz="1600" dirty="0" err="1"/>
              <a:t>polymyxa</a:t>
            </a:r>
            <a:r>
              <a:rPr lang="en-GB" sz="1600" dirty="0"/>
              <a:t>, B. </a:t>
            </a:r>
            <a:r>
              <a:rPr lang="en-GB" sz="1600" dirty="0" err="1"/>
              <a:t>macerans</a:t>
            </a:r>
            <a:r>
              <a:rPr lang="en-GB" sz="1600" dirty="0"/>
              <a:t> a </a:t>
            </a:r>
            <a:r>
              <a:rPr lang="en-GB" sz="1600" dirty="0" smtClean="0"/>
              <a:t>Escherichia</a:t>
            </a:r>
            <a:r>
              <a:rPr lang="cs-CZ" sz="1600" dirty="0" smtClean="0"/>
              <a:t> </a:t>
            </a:r>
            <a:r>
              <a:rPr lang="en-GB" sz="1600" dirty="0" smtClean="0"/>
              <a:t>intermedia</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err="1" smtClean="0"/>
              <a:t>Aerobové</a:t>
            </a:r>
            <a:r>
              <a:rPr lang="en-GB" sz="1600" dirty="0" smtClean="0"/>
              <a:t> </a:t>
            </a:r>
            <a:r>
              <a:rPr lang="en-GB" sz="1600" dirty="0"/>
              <a:t>– </a:t>
            </a:r>
            <a:r>
              <a:rPr lang="en-GB" sz="1600" dirty="0" err="1"/>
              <a:t>vyžadují</a:t>
            </a:r>
            <a:r>
              <a:rPr lang="en-GB" sz="1600" dirty="0"/>
              <a:t> </a:t>
            </a:r>
            <a:r>
              <a:rPr lang="en-GB" sz="1600" dirty="0" err="1"/>
              <a:t>kyslík</a:t>
            </a:r>
            <a:r>
              <a:rPr lang="en-GB" sz="1600" dirty="0"/>
              <a:t> k </a:t>
            </a:r>
            <a:r>
              <a:rPr lang="en-GB" sz="1600" dirty="0" err="1"/>
              <a:t>růstu</a:t>
            </a:r>
            <a:r>
              <a:rPr lang="en-GB" sz="1600" dirty="0"/>
              <a:t> ale </a:t>
            </a:r>
            <a:r>
              <a:rPr lang="en-GB" sz="1600" dirty="0" err="1"/>
              <a:t>jejich</a:t>
            </a:r>
            <a:r>
              <a:rPr lang="en-GB" sz="1600" dirty="0"/>
              <a:t> </a:t>
            </a:r>
            <a:r>
              <a:rPr lang="en-GB" sz="1600" dirty="0" err="1"/>
              <a:t>nitrogenaza</a:t>
            </a:r>
            <a:r>
              <a:rPr lang="en-GB" sz="1600" dirty="0"/>
              <a:t> je </a:t>
            </a:r>
            <a:r>
              <a:rPr lang="en-GB" sz="1600" dirty="0" err="1" smtClean="0"/>
              <a:t>stále</a:t>
            </a:r>
            <a:r>
              <a:rPr lang="cs-CZ" sz="1600" dirty="0"/>
              <a:t> </a:t>
            </a:r>
            <a:r>
              <a:rPr lang="en-GB" sz="1600" dirty="0" err="1" smtClean="0"/>
              <a:t>ke</a:t>
            </a:r>
            <a:r>
              <a:rPr lang="en-GB" sz="1600" dirty="0" smtClean="0"/>
              <a:t> </a:t>
            </a:r>
            <a:r>
              <a:rPr lang="en-GB" sz="1600" dirty="0" err="1"/>
              <a:t>kyslíku</a:t>
            </a:r>
            <a:r>
              <a:rPr lang="en-GB" sz="1600" dirty="0"/>
              <a:t> </a:t>
            </a:r>
            <a:r>
              <a:rPr lang="en-GB" sz="1600" dirty="0" err="1" smtClean="0"/>
              <a:t>citlivá</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a:t>Azotobacter</a:t>
            </a:r>
            <a:r>
              <a:rPr lang="en-GB" sz="1600" dirty="0"/>
              <a:t> </a:t>
            </a:r>
            <a:r>
              <a:rPr lang="en-GB" sz="1600" dirty="0" err="1"/>
              <a:t>vinelandii</a:t>
            </a:r>
            <a:r>
              <a:rPr lang="en-GB" sz="1600" dirty="0"/>
              <a:t> – </a:t>
            </a:r>
            <a:r>
              <a:rPr lang="en-GB" sz="1600" dirty="0" err="1"/>
              <a:t>vysoká</a:t>
            </a:r>
            <a:r>
              <a:rPr lang="en-GB" sz="1600" dirty="0"/>
              <a:t> </a:t>
            </a:r>
            <a:r>
              <a:rPr lang="en-GB" sz="1600" dirty="0" err="1"/>
              <a:t>rychlost</a:t>
            </a:r>
            <a:r>
              <a:rPr lang="en-GB" sz="1600" dirty="0"/>
              <a:t> </a:t>
            </a:r>
            <a:r>
              <a:rPr lang="en-GB" sz="1600" dirty="0" err="1"/>
              <a:t>respirace</a:t>
            </a:r>
            <a:r>
              <a:rPr lang="en-GB" sz="1600" dirty="0"/>
              <a:t> a </a:t>
            </a:r>
            <a:r>
              <a:rPr lang="en-GB" sz="1600" dirty="0" err="1"/>
              <a:t>ochranné</a:t>
            </a:r>
            <a:r>
              <a:rPr lang="en-GB" sz="1600" dirty="0"/>
              <a:t> </a:t>
            </a:r>
            <a:r>
              <a:rPr lang="en-GB" sz="1600" dirty="0" err="1" smtClean="0"/>
              <a:t>sloučeniny</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a:t>Další</a:t>
            </a:r>
            <a:r>
              <a:rPr lang="en-GB" sz="1600" dirty="0"/>
              <a:t> </a:t>
            </a:r>
            <a:r>
              <a:rPr lang="en-GB" sz="1600" dirty="0" err="1"/>
              <a:t>druhy</a:t>
            </a:r>
            <a:r>
              <a:rPr lang="en-GB" sz="1600" dirty="0"/>
              <a:t> </a:t>
            </a:r>
            <a:r>
              <a:rPr lang="en-GB" sz="1600" dirty="0" err="1"/>
              <a:t>používají</a:t>
            </a:r>
            <a:r>
              <a:rPr lang="en-GB" sz="1600" dirty="0"/>
              <a:t> </a:t>
            </a:r>
            <a:r>
              <a:rPr lang="en-GB" sz="1600" dirty="0" err="1"/>
              <a:t>stejný</a:t>
            </a:r>
            <a:r>
              <a:rPr lang="en-GB" sz="1600" dirty="0"/>
              <a:t> </a:t>
            </a:r>
            <a:r>
              <a:rPr lang="en-GB" sz="1600" dirty="0" err="1"/>
              <a:t>způsob</a:t>
            </a:r>
            <a:r>
              <a:rPr lang="en-GB" sz="1600" dirty="0"/>
              <a:t>, ale </a:t>
            </a:r>
            <a:r>
              <a:rPr lang="en-GB" sz="1600" dirty="0" err="1"/>
              <a:t>rychlost</a:t>
            </a:r>
            <a:r>
              <a:rPr lang="en-GB" sz="1600" dirty="0"/>
              <a:t> </a:t>
            </a:r>
            <a:r>
              <a:rPr lang="en-GB" sz="1600" dirty="0" err="1"/>
              <a:t>respirace</a:t>
            </a:r>
            <a:r>
              <a:rPr lang="en-GB" sz="1600" dirty="0"/>
              <a:t> je </a:t>
            </a:r>
            <a:r>
              <a:rPr lang="en-GB" sz="1600" dirty="0" err="1" smtClean="0"/>
              <a:t>nižší</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smtClean="0"/>
              <a:t>Fototrofové</a:t>
            </a:r>
            <a:r>
              <a:rPr lang="en-GB" sz="1600" dirty="0" smtClean="0"/>
              <a:t> </a:t>
            </a:r>
            <a:r>
              <a:rPr lang="en-GB" sz="1600" dirty="0"/>
              <a:t>- </a:t>
            </a:r>
            <a:r>
              <a:rPr lang="en-GB" sz="1600" dirty="0" err="1"/>
              <a:t>fotosyntetické</a:t>
            </a:r>
            <a:r>
              <a:rPr lang="en-GB" sz="1600" dirty="0"/>
              <a:t> </a:t>
            </a:r>
            <a:r>
              <a:rPr lang="en-GB" sz="1600" dirty="0" err="1"/>
              <a:t>bakterie</a:t>
            </a:r>
            <a:r>
              <a:rPr lang="en-GB" sz="1600" dirty="0"/>
              <a:t> – </a:t>
            </a:r>
            <a:r>
              <a:rPr lang="en-GB" sz="1600" dirty="0" err="1"/>
              <a:t>produkce</a:t>
            </a:r>
            <a:r>
              <a:rPr lang="en-GB" sz="1600" dirty="0"/>
              <a:t> O2 </a:t>
            </a:r>
            <a:r>
              <a:rPr lang="en-GB" sz="1600" dirty="0" err="1"/>
              <a:t>při</a:t>
            </a:r>
            <a:r>
              <a:rPr lang="en-GB" sz="1600" dirty="0"/>
              <a:t> </a:t>
            </a:r>
            <a:r>
              <a:rPr lang="en-GB" sz="1600" dirty="0" err="1" smtClean="0"/>
              <a:t>fotosyntéze</a:t>
            </a:r>
            <a:endParaRPr lang="en-GB" sz="1600" dirty="0"/>
          </a:p>
          <a:p>
            <a:pPr marL="285750" indent="-285750">
              <a:buFont typeface="Arial" panose="020B0604020202020204" pitchFamily="34" charset="0"/>
              <a:buChar char="•"/>
            </a:pPr>
            <a:r>
              <a:rPr lang="en-GB" sz="1600" dirty="0"/>
              <a:t>Ale </a:t>
            </a:r>
            <a:r>
              <a:rPr lang="en-GB" sz="1600" dirty="0" err="1"/>
              <a:t>některé</a:t>
            </a:r>
            <a:r>
              <a:rPr lang="en-GB" sz="1600" dirty="0"/>
              <a:t> </a:t>
            </a:r>
            <a:r>
              <a:rPr lang="en-GB" sz="1600" dirty="0" err="1"/>
              <a:t>i</a:t>
            </a:r>
            <a:r>
              <a:rPr lang="en-GB" sz="1600" dirty="0"/>
              <a:t> </a:t>
            </a:r>
            <a:r>
              <a:rPr lang="en-GB" sz="1600" dirty="0" err="1"/>
              <a:t>tak</a:t>
            </a:r>
            <a:r>
              <a:rPr lang="en-GB" sz="1600" dirty="0"/>
              <a:t> </a:t>
            </a:r>
            <a:r>
              <a:rPr lang="en-GB" sz="1600" dirty="0" err="1"/>
              <a:t>fixují</a:t>
            </a:r>
            <a:r>
              <a:rPr lang="en-GB" sz="1600" dirty="0"/>
              <a:t> N2 – </a:t>
            </a:r>
            <a:r>
              <a:rPr lang="en-GB" sz="1600" dirty="0" err="1"/>
              <a:t>heterocysty</a:t>
            </a:r>
            <a:r>
              <a:rPr lang="en-GB" sz="1600" dirty="0"/>
              <a:t> - </a:t>
            </a:r>
            <a:r>
              <a:rPr lang="en-GB" sz="1600" dirty="0" err="1"/>
              <a:t>nemají</a:t>
            </a:r>
            <a:r>
              <a:rPr lang="en-GB" sz="1600" dirty="0"/>
              <a:t> </a:t>
            </a:r>
            <a:r>
              <a:rPr lang="en-GB" sz="1600" dirty="0" err="1"/>
              <a:t>část</a:t>
            </a:r>
            <a:r>
              <a:rPr lang="en-GB" sz="1600" dirty="0"/>
              <a:t> </a:t>
            </a:r>
            <a:r>
              <a:rPr lang="en-GB" sz="1600" dirty="0" err="1" smtClean="0"/>
              <a:t>fotosyntézy</a:t>
            </a:r>
            <a:r>
              <a:rPr lang="cs-CZ" sz="1600" dirty="0" smtClean="0"/>
              <a:t> </a:t>
            </a:r>
            <a:r>
              <a:rPr lang="en-GB" sz="1600" dirty="0" err="1" smtClean="0"/>
              <a:t>produkující</a:t>
            </a:r>
            <a:r>
              <a:rPr lang="en-GB" sz="1600" dirty="0" smtClean="0"/>
              <a:t> </a:t>
            </a:r>
            <a:r>
              <a:rPr lang="en-GB" sz="1600" dirty="0" err="1"/>
              <a:t>kyslík</a:t>
            </a:r>
            <a:r>
              <a:rPr lang="en-GB" sz="1600" dirty="0"/>
              <a:t> - Anabaena </a:t>
            </a:r>
            <a:r>
              <a:rPr lang="en-GB" sz="1600" dirty="0" err="1"/>
              <a:t>cylindrica</a:t>
            </a:r>
            <a:r>
              <a:rPr lang="en-GB" sz="1600" dirty="0"/>
              <a:t> a </a:t>
            </a:r>
            <a:r>
              <a:rPr lang="en-GB" sz="1600" dirty="0" err="1"/>
              <a:t>Nostoc</a:t>
            </a:r>
            <a:r>
              <a:rPr lang="en-GB" sz="1600" dirty="0"/>
              <a:t> </a:t>
            </a:r>
            <a:r>
              <a:rPr lang="en-GB" sz="1600" dirty="0" smtClean="0"/>
              <a:t>commune</a:t>
            </a:r>
            <a:endParaRPr lang="en-GB" sz="1600" dirty="0"/>
          </a:p>
          <a:p>
            <a:pPr marL="285750" indent="-285750">
              <a:buFont typeface="Arial" panose="020B0604020202020204" pitchFamily="34" charset="0"/>
              <a:buChar char="•"/>
            </a:pPr>
            <a:r>
              <a:rPr lang="en-GB" sz="1600" dirty="0" err="1"/>
              <a:t>Jiné</a:t>
            </a:r>
            <a:r>
              <a:rPr lang="en-GB" sz="1600" dirty="0"/>
              <a:t> </a:t>
            </a:r>
            <a:r>
              <a:rPr lang="en-GB" sz="1600" dirty="0" err="1"/>
              <a:t>sinice</a:t>
            </a:r>
            <a:r>
              <a:rPr lang="en-GB" sz="1600" dirty="0"/>
              <a:t> </a:t>
            </a:r>
            <a:r>
              <a:rPr lang="en-GB" sz="1600" dirty="0" err="1"/>
              <a:t>nemají</a:t>
            </a:r>
            <a:r>
              <a:rPr lang="en-GB" sz="1600" dirty="0"/>
              <a:t> </a:t>
            </a:r>
            <a:r>
              <a:rPr lang="en-GB" sz="1600" dirty="0" err="1"/>
              <a:t>heterocyty</a:t>
            </a:r>
            <a:r>
              <a:rPr lang="en-GB" sz="1600" dirty="0"/>
              <a:t> a </a:t>
            </a:r>
            <a:r>
              <a:rPr lang="en-GB" sz="1600" dirty="0" err="1"/>
              <a:t>fixují</a:t>
            </a:r>
            <a:r>
              <a:rPr lang="en-GB" sz="1600" dirty="0"/>
              <a:t> N2 </a:t>
            </a:r>
            <a:r>
              <a:rPr lang="en-GB" sz="1600" dirty="0" err="1"/>
              <a:t>jen</a:t>
            </a:r>
            <a:r>
              <a:rPr lang="en-GB" sz="1600" dirty="0"/>
              <a:t> </a:t>
            </a:r>
            <a:r>
              <a:rPr lang="en-GB" sz="1600" dirty="0" err="1"/>
              <a:t>za</a:t>
            </a:r>
            <a:r>
              <a:rPr lang="en-GB" sz="1600" dirty="0"/>
              <a:t> </a:t>
            </a:r>
            <a:r>
              <a:rPr lang="en-GB" sz="1600" dirty="0" err="1"/>
              <a:t>nízké</a:t>
            </a:r>
            <a:r>
              <a:rPr lang="en-GB" sz="1600" dirty="0"/>
              <a:t> </a:t>
            </a:r>
            <a:r>
              <a:rPr lang="en-GB" sz="1600" dirty="0" err="1"/>
              <a:t>úrovně</a:t>
            </a:r>
            <a:r>
              <a:rPr lang="en-GB" sz="1600" dirty="0"/>
              <a:t> </a:t>
            </a:r>
            <a:r>
              <a:rPr lang="en-GB" sz="1600" dirty="0" err="1" smtClean="0"/>
              <a:t>osvětlení</a:t>
            </a:r>
            <a:r>
              <a:rPr lang="cs-CZ" sz="1600" dirty="0" smtClean="0"/>
              <a:t> </a:t>
            </a:r>
            <a:r>
              <a:rPr lang="en-GB" sz="1600" dirty="0" smtClean="0"/>
              <a:t>a </a:t>
            </a:r>
            <a:r>
              <a:rPr lang="en-GB" sz="1600" dirty="0" err="1"/>
              <a:t>kyslíku</a:t>
            </a:r>
            <a:r>
              <a:rPr lang="en-GB" sz="1600" dirty="0"/>
              <a:t> (</a:t>
            </a:r>
            <a:r>
              <a:rPr lang="en-GB" sz="1600" dirty="0" err="1"/>
              <a:t>např</a:t>
            </a:r>
            <a:r>
              <a:rPr lang="en-GB" sz="1600" dirty="0"/>
              <a:t>. </a:t>
            </a:r>
            <a:r>
              <a:rPr lang="en-GB" sz="1600" dirty="0" err="1"/>
              <a:t>Plectonema</a:t>
            </a:r>
            <a:r>
              <a:rPr lang="en-GB" sz="1600" dirty="0" smtClean="0"/>
              <a:t>)</a:t>
            </a:r>
            <a:endParaRPr lang="en-GB" sz="1600" dirty="0"/>
          </a:p>
        </p:txBody>
      </p:sp>
    </p:spTree>
    <p:extLst>
      <p:ext uri="{BB962C8B-B14F-4D97-AF65-F5344CB8AC3E}">
        <p14:creationId xmlns:p14="http://schemas.microsoft.com/office/powerpoint/2010/main" val="7000351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7459" y="0"/>
            <a:ext cx="9108504" cy="5016758"/>
          </a:xfrm>
          <a:prstGeom prst="rect">
            <a:avLst/>
          </a:prstGeom>
        </p:spPr>
        <p:txBody>
          <a:bodyPr wrap="square">
            <a:spAutoFit/>
          </a:bodyPr>
          <a:lstStyle/>
          <a:p>
            <a:r>
              <a:rPr lang="en-GB" sz="1600" b="1" dirty="0" err="1"/>
              <a:t>Hlízková</a:t>
            </a:r>
            <a:r>
              <a:rPr lang="en-GB" sz="1600" b="1" dirty="0"/>
              <a:t> </a:t>
            </a:r>
            <a:r>
              <a:rPr lang="en-GB" sz="1600" b="1" dirty="0" err="1"/>
              <a:t>symbióza</a:t>
            </a:r>
            <a:endParaRPr lang="en-GB" sz="1600" b="1" dirty="0"/>
          </a:p>
          <a:p>
            <a:endParaRPr lang="en-GB" sz="1600" dirty="0"/>
          </a:p>
          <a:p>
            <a:pPr marL="285750" indent="-285750">
              <a:buFont typeface="Arial" panose="020B0604020202020204" pitchFamily="34" charset="0"/>
              <a:buChar char="•"/>
            </a:pPr>
            <a:r>
              <a:rPr lang="en-GB" sz="1600" dirty="0" err="1" smtClean="0"/>
              <a:t>především</a:t>
            </a:r>
            <a:r>
              <a:rPr lang="en-GB" sz="1600" dirty="0" smtClean="0"/>
              <a:t> </a:t>
            </a:r>
            <a:r>
              <a:rPr lang="en-GB" sz="1600" dirty="0"/>
              <a:t>v </a:t>
            </a:r>
            <a:r>
              <a:rPr lang="en-GB" sz="1600" dirty="0" err="1"/>
              <a:t>čeledi</a:t>
            </a:r>
            <a:r>
              <a:rPr lang="en-GB" sz="1600" dirty="0"/>
              <a:t> </a:t>
            </a:r>
            <a:r>
              <a:rPr lang="en-GB" sz="1600" dirty="0" err="1"/>
              <a:t>bobovitých</a:t>
            </a:r>
            <a:r>
              <a:rPr lang="en-GB" sz="1600" dirty="0"/>
              <a:t> </a:t>
            </a:r>
            <a:r>
              <a:rPr lang="en-GB" sz="1600" dirty="0" err="1" smtClean="0"/>
              <a:t>Fabaceae</a:t>
            </a:r>
            <a:r>
              <a:rPr lang="en-GB" sz="1600" dirty="0" smtClean="0"/>
              <a:t>, </a:t>
            </a:r>
            <a:r>
              <a:rPr lang="en-GB" sz="1600" dirty="0" err="1" smtClean="0"/>
              <a:t>citlivkovitých</a:t>
            </a:r>
            <a:r>
              <a:rPr lang="en-GB" sz="1600" dirty="0" smtClean="0"/>
              <a:t> </a:t>
            </a:r>
            <a:r>
              <a:rPr lang="en-GB" sz="1600" dirty="0"/>
              <a:t>(</a:t>
            </a:r>
            <a:r>
              <a:rPr lang="en-GB" sz="1600" dirty="0" err="1"/>
              <a:t>Mimosaceae</a:t>
            </a:r>
            <a:r>
              <a:rPr lang="en-GB" sz="1600" dirty="0"/>
              <a:t>) a </a:t>
            </a:r>
            <a:r>
              <a:rPr lang="en-GB" sz="1600" dirty="0" err="1"/>
              <a:t>sapanovitých</a:t>
            </a:r>
            <a:r>
              <a:rPr lang="en-GB" sz="1600" dirty="0"/>
              <a:t> (</a:t>
            </a:r>
            <a:r>
              <a:rPr lang="en-GB" sz="1600" dirty="0" err="1"/>
              <a:t>Caesalpiniaceae</a:t>
            </a:r>
            <a:r>
              <a:rPr lang="en-GB" sz="1600" dirty="0"/>
              <a:t>). </a:t>
            </a:r>
            <a:r>
              <a:rPr lang="en-GB" sz="1600" dirty="0" err="1" smtClean="0"/>
              <a:t>bobovité</a:t>
            </a:r>
            <a:r>
              <a:rPr lang="en-GB" sz="1600" dirty="0" smtClean="0"/>
              <a:t> </a:t>
            </a:r>
            <a:r>
              <a:rPr lang="en-GB" sz="1600" dirty="0" err="1"/>
              <a:t>rostliny</a:t>
            </a:r>
            <a:r>
              <a:rPr lang="en-GB" sz="1600" dirty="0"/>
              <a:t> se </a:t>
            </a:r>
            <a:r>
              <a:rPr lang="en-GB" sz="1600" dirty="0" err="1"/>
              <a:t>často</a:t>
            </a:r>
            <a:r>
              <a:rPr lang="en-GB" sz="1600" dirty="0"/>
              <a:t> </a:t>
            </a:r>
            <a:r>
              <a:rPr lang="en-GB" sz="1600" dirty="0" err="1"/>
              <a:t>sázejí</a:t>
            </a:r>
            <a:r>
              <a:rPr lang="en-GB" sz="1600" dirty="0"/>
              <a:t> </a:t>
            </a:r>
            <a:r>
              <a:rPr lang="en-GB" sz="1600" dirty="0" err="1"/>
              <a:t>na</a:t>
            </a:r>
            <a:r>
              <a:rPr lang="en-GB" sz="1600" dirty="0"/>
              <a:t> </a:t>
            </a:r>
            <a:r>
              <a:rPr lang="en-GB" sz="1600" dirty="0" err="1"/>
              <a:t>polích</a:t>
            </a:r>
            <a:r>
              <a:rPr lang="en-GB" sz="1600" dirty="0"/>
              <a:t> </a:t>
            </a:r>
            <a:r>
              <a:rPr lang="en-GB" sz="1600" dirty="0" err="1"/>
              <a:t>za</a:t>
            </a:r>
            <a:r>
              <a:rPr lang="en-GB" sz="1600" dirty="0"/>
              <a:t> </a:t>
            </a:r>
            <a:r>
              <a:rPr lang="en-GB" sz="1600" dirty="0" err="1"/>
              <a:t>účelem</a:t>
            </a:r>
            <a:r>
              <a:rPr lang="en-GB" sz="1600" dirty="0"/>
              <a:t> </a:t>
            </a:r>
            <a:r>
              <a:rPr lang="en-GB" sz="1600" dirty="0" err="1"/>
              <a:t>zvýšení</a:t>
            </a:r>
            <a:r>
              <a:rPr lang="en-GB" sz="1600" dirty="0"/>
              <a:t> </a:t>
            </a:r>
            <a:r>
              <a:rPr lang="en-GB" sz="1600" dirty="0" err="1"/>
              <a:t>obsahu</a:t>
            </a:r>
            <a:r>
              <a:rPr lang="en-GB" sz="1600" dirty="0"/>
              <a:t> </a:t>
            </a:r>
            <a:r>
              <a:rPr lang="en-GB" sz="1600" dirty="0" err="1"/>
              <a:t>dusíku</a:t>
            </a:r>
            <a:r>
              <a:rPr lang="en-GB" sz="1600" dirty="0"/>
              <a:t> v </a:t>
            </a:r>
            <a:r>
              <a:rPr lang="en-GB" sz="1600" dirty="0" err="1" smtClean="0"/>
              <a:t>půdě</a:t>
            </a:r>
            <a:endParaRPr lang="en-GB" sz="1600" dirty="0"/>
          </a:p>
          <a:p>
            <a:endParaRPr lang="en-GB" sz="1600" dirty="0"/>
          </a:p>
          <a:p>
            <a:pPr marL="285750" indent="-285750">
              <a:buFont typeface="Arial" panose="020B0604020202020204" pitchFamily="34" charset="0"/>
              <a:buChar char="•"/>
            </a:pPr>
            <a:r>
              <a:rPr lang="en-GB" sz="1600" dirty="0" err="1"/>
              <a:t>Bakteriálním</a:t>
            </a:r>
            <a:r>
              <a:rPr lang="en-GB" sz="1600" dirty="0"/>
              <a:t> </a:t>
            </a:r>
            <a:r>
              <a:rPr lang="en-GB" sz="1600" dirty="0" err="1"/>
              <a:t>symbiontem</a:t>
            </a:r>
            <a:r>
              <a:rPr lang="en-GB" sz="1600" dirty="0"/>
              <a:t> (</a:t>
            </a:r>
            <a:r>
              <a:rPr lang="en-GB" sz="1600" dirty="0" err="1"/>
              <a:t>fixátorem</a:t>
            </a:r>
            <a:r>
              <a:rPr lang="en-GB" sz="1600" dirty="0"/>
              <a:t> </a:t>
            </a:r>
            <a:r>
              <a:rPr lang="en-GB" sz="1600" dirty="0" err="1"/>
              <a:t>dusíku</a:t>
            </a:r>
            <a:r>
              <a:rPr lang="en-GB" sz="1600" dirty="0"/>
              <a:t>) </a:t>
            </a:r>
            <a:r>
              <a:rPr lang="en-GB" sz="1600" dirty="0" err="1"/>
              <a:t>jsou</a:t>
            </a:r>
            <a:r>
              <a:rPr lang="en-GB" sz="1600" dirty="0"/>
              <a:t> </a:t>
            </a:r>
            <a:r>
              <a:rPr lang="en-GB" sz="1600" dirty="0" err="1"/>
              <a:t>gramnegativní</a:t>
            </a:r>
            <a:r>
              <a:rPr lang="en-GB" sz="1600" dirty="0"/>
              <a:t> </a:t>
            </a:r>
            <a:r>
              <a:rPr lang="en-GB" sz="1600" dirty="0" err="1"/>
              <a:t>bakterie</a:t>
            </a:r>
            <a:r>
              <a:rPr lang="en-GB" sz="1600" dirty="0"/>
              <a:t>, </a:t>
            </a:r>
            <a:r>
              <a:rPr lang="en-GB" sz="1600" dirty="0" err="1"/>
              <a:t>souhrnně</a:t>
            </a:r>
            <a:r>
              <a:rPr lang="en-GB" sz="1600" dirty="0"/>
              <a:t> </a:t>
            </a:r>
            <a:r>
              <a:rPr lang="en-GB" sz="1600" dirty="0" err="1"/>
              <a:t>zvané</a:t>
            </a:r>
            <a:r>
              <a:rPr lang="en-GB" sz="1600" dirty="0"/>
              <a:t> </a:t>
            </a:r>
            <a:r>
              <a:rPr lang="en-GB" sz="1600" dirty="0" err="1"/>
              <a:t>hlízkové</a:t>
            </a:r>
            <a:r>
              <a:rPr lang="en-GB" sz="1600" dirty="0"/>
              <a:t> </a:t>
            </a:r>
            <a:r>
              <a:rPr lang="en-GB" sz="1600" dirty="0" err="1"/>
              <a:t>bakterie</a:t>
            </a:r>
            <a:r>
              <a:rPr lang="en-GB" sz="1600" dirty="0"/>
              <a:t> (</a:t>
            </a:r>
            <a:r>
              <a:rPr lang="en-GB" sz="1600" dirty="0" smtClean="0"/>
              <a:t>rhizobia)</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smtClean="0"/>
              <a:t>57 </a:t>
            </a:r>
            <a:r>
              <a:rPr lang="en-GB" sz="1600" dirty="0" err="1"/>
              <a:t>druhů</a:t>
            </a:r>
            <a:r>
              <a:rPr lang="en-GB" sz="1600" dirty="0"/>
              <a:t> v 12 </a:t>
            </a:r>
            <a:r>
              <a:rPr lang="en-GB" sz="1600" dirty="0" err="1"/>
              <a:t>rodech</a:t>
            </a:r>
            <a:r>
              <a:rPr lang="en-GB" sz="1600" dirty="0"/>
              <a:t>, </a:t>
            </a:r>
            <a:r>
              <a:rPr lang="en-GB" sz="1600" dirty="0" err="1"/>
              <a:t>nejznámější</a:t>
            </a:r>
            <a:r>
              <a:rPr lang="en-GB" sz="1600" dirty="0"/>
              <a:t> </a:t>
            </a:r>
            <a:r>
              <a:rPr lang="en-GB" sz="1600" dirty="0" err="1"/>
              <a:t>jsou</a:t>
            </a:r>
            <a:r>
              <a:rPr lang="en-GB" sz="1600" dirty="0"/>
              <a:t> </a:t>
            </a:r>
            <a:r>
              <a:rPr lang="en-GB" sz="1600" dirty="0" err="1"/>
              <a:t>rody</a:t>
            </a:r>
            <a:r>
              <a:rPr lang="en-GB" sz="1600" dirty="0"/>
              <a:t> Rhizobium, </a:t>
            </a:r>
            <a:r>
              <a:rPr lang="en-GB" sz="1600" dirty="0" err="1"/>
              <a:t>Bradyrhizobium</a:t>
            </a:r>
            <a:r>
              <a:rPr lang="en-GB" sz="1600" dirty="0"/>
              <a:t> </a:t>
            </a:r>
            <a:r>
              <a:rPr lang="en-GB" sz="1600" dirty="0" err="1"/>
              <a:t>či</a:t>
            </a:r>
            <a:r>
              <a:rPr lang="en-GB" sz="1600" dirty="0"/>
              <a:t> </a:t>
            </a:r>
            <a:r>
              <a:rPr lang="en-GB" sz="1600" dirty="0" err="1" smtClean="0"/>
              <a:t>Sinorhizobium</a:t>
            </a:r>
            <a:endParaRPr lang="en-GB" sz="1600" dirty="0"/>
          </a:p>
          <a:p>
            <a:endParaRPr lang="en-GB" sz="1600" dirty="0"/>
          </a:p>
          <a:p>
            <a:pPr marL="285750" indent="-285750">
              <a:buFont typeface="Arial" panose="020B0604020202020204" pitchFamily="34" charset="0"/>
              <a:buChar char="•"/>
            </a:pPr>
            <a:r>
              <a:rPr lang="cs-CZ" sz="1600" dirty="0" err="1" smtClean="0"/>
              <a:t>b</a:t>
            </a:r>
            <a:r>
              <a:rPr lang="en-GB" sz="1600" dirty="0" err="1" smtClean="0"/>
              <a:t>akterie</a:t>
            </a:r>
            <a:r>
              <a:rPr lang="en-GB" sz="1600" dirty="0" smtClean="0"/>
              <a:t> </a:t>
            </a:r>
            <a:r>
              <a:rPr lang="en-GB" sz="1600" dirty="0"/>
              <a:t>a </a:t>
            </a:r>
            <a:r>
              <a:rPr lang="en-GB" sz="1600" dirty="0" err="1"/>
              <a:t>bobovité</a:t>
            </a:r>
            <a:r>
              <a:rPr lang="en-GB" sz="1600" dirty="0"/>
              <a:t> </a:t>
            </a:r>
            <a:r>
              <a:rPr lang="en-GB" sz="1600" dirty="0" err="1"/>
              <a:t>rostliny</a:t>
            </a:r>
            <a:r>
              <a:rPr lang="en-GB" sz="1600" dirty="0"/>
              <a:t> </a:t>
            </a:r>
            <a:r>
              <a:rPr lang="en-GB" sz="1600" dirty="0" err="1"/>
              <a:t>tvoří</a:t>
            </a:r>
            <a:r>
              <a:rPr lang="en-GB" sz="1600" dirty="0"/>
              <a:t> </a:t>
            </a:r>
            <a:r>
              <a:rPr lang="en-GB" sz="1600" dirty="0" err="1"/>
              <a:t>vnitrobuněčnou</a:t>
            </a:r>
            <a:r>
              <a:rPr lang="en-GB" sz="1600" dirty="0"/>
              <a:t> </a:t>
            </a:r>
            <a:r>
              <a:rPr lang="en-GB" sz="1600" dirty="0" err="1" smtClean="0"/>
              <a:t>symbiózu</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err="1" smtClean="0"/>
              <a:t>Rostlinné</a:t>
            </a:r>
            <a:r>
              <a:rPr lang="en-GB" sz="1600" dirty="0" smtClean="0"/>
              <a:t> </a:t>
            </a:r>
            <a:r>
              <a:rPr lang="en-GB" sz="1600" dirty="0" err="1"/>
              <a:t>buňky</a:t>
            </a:r>
            <a:r>
              <a:rPr lang="en-GB" sz="1600" dirty="0"/>
              <a:t> </a:t>
            </a:r>
            <a:r>
              <a:rPr lang="en-GB" sz="1600" dirty="0" err="1"/>
              <a:t>obsahují</a:t>
            </a:r>
            <a:r>
              <a:rPr lang="en-GB" sz="1600" dirty="0"/>
              <a:t> </a:t>
            </a:r>
            <a:r>
              <a:rPr lang="en-GB" sz="1600" dirty="0" err="1"/>
              <a:t>váčky</a:t>
            </a:r>
            <a:r>
              <a:rPr lang="en-GB" sz="1600" dirty="0"/>
              <a:t> s </a:t>
            </a:r>
            <a:r>
              <a:rPr lang="en-GB" sz="1600" dirty="0" err="1"/>
              <a:t>bakteroidy</a:t>
            </a:r>
            <a:r>
              <a:rPr lang="en-GB" sz="1600" dirty="0"/>
              <a:t>, </a:t>
            </a:r>
            <a:r>
              <a:rPr lang="en-GB" sz="1600" dirty="0" err="1"/>
              <a:t>kterým</a:t>
            </a:r>
            <a:r>
              <a:rPr lang="en-GB" sz="1600" dirty="0"/>
              <a:t> </a:t>
            </a:r>
            <a:r>
              <a:rPr lang="en-GB" sz="1600" dirty="0" err="1"/>
              <a:t>jsou</a:t>
            </a:r>
            <a:r>
              <a:rPr lang="en-GB" sz="1600" dirty="0"/>
              <a:t> </a:t>
            </a:r>
            <a:r>
              <a:rPr lang="en-GB" sz="1600" dirty="0" err="1"/>
              <a:t>dodávány</a:t>
            </a:r>
            <a:r>
              <a:rPr lang="en-GB" sz="1600" dirty="0"/>
              <a:t> </a:t>
            </a:r>
            <a:r>
              <a:rPr lang="en-GB" sz="1600" dirty="0" err="1"/>
              <a:t>energeticky</a:t>
            </a:r>
            <a:r>
              <a:rPr lang="en-GB" sz="1600" dirty="0"/>
              <a:t> </a:t>
            </a:r>
            <a:r>
              <a:rPr lang="en-GB" sz="1600" dirty="0" err="1"/>
              <a:t>bohaté</a:t>
            </a:r>
            <a:r>
              <a:rPr lang="en-GB" sz="1600" dirty="0"/>
              <a:t> </a:t>
            </a:r>
            <a:r>
              <a:rPr lang="en-GB" sz="1600" dirty="0" err="1"/>
              <a:t>organické</a:t>
            </a:r>
            <a:r>
              <a:rPr lang="en-GB" sz="1600" dirty="0"/>
              <a:t> </a:t>
            </a:r>
            <a:r>
              <a:rPr lang="en-GB" sz="1600" dirty="0" err="1"/>
              <a:t>látky</a:t>
            </a:r>
            <a:r>
              <a:rPr lang="en-GB" sz="1600" dirty="0"/>
              <a:t> (</a:t>
            </a:r>
            <a:r>
              <a:rPr lang="en-GB" sz="1600" dirty="0" err="1"/>
              <a:t>např</a:t>
            </a:r>
            <a:r>
              <a:rPr lang="en-GB" sz="1600" dirty="0"/>
              <a:t>. </a:t>
            </a:r>
            <a:r>
              <a:rPr lang="en-GB" sz="1600" dirty="0" err="1"/>
              <a:t>kyselina</a:t>
            </a:r>
            <a:r>
              <a:rPr lang="en-GB" sz="1600" dirty="0"/>
              <a:t> </a:t>
            </a:r>
            <a:r>
              <a:rPr lang="en-GB" sz="1600" dirty="0" err="1"/>
              <a:t>jablečná</a:t>
            </a:r>
            <a:r>
              <a:rPr lang="en-GB" sz="1600" dirty="0"/>
              <a:t> a </a:t>
            </a:r>
            <a:r>
              <a:rPr lang="en-GB" sz="1600" dirty="0" err="1"/>
              <a:t>sukcinát</a:t>
            </a:r>
            <a:r>
              <a:rPr lang="en-GB" sz="1600" dirty="0"/>
              <a:t>) a </a:t>
            </a:r>
            <a:r>
              <a:rPr lang="en-GB" sz="1600" dirty="0" err="1"/>
              <a:t>ionty</a:t>
            </a:r>
            <a:r>
              <a:rPr lang="en-GB" sz="1600" dirty="0"/>
              <a:t> </a:t>
            </a:r>
            <a:r>
              <a:rPr lang="en-GB" sz="1600" dirty="0" err="1"/>
              <a:t>železa</a:t>
            </a:r>
            <a:r>
              <a:rPr lang="en-GB" sz="1600" dirty="0"/>
              <a:t>, </a:t>
            </a:r>
            <a:r>
              <a:rPr lang="en-GB" sz="1600" dirty="0" err="1"/>
              <a:t>molybdenu</a:t>
            </a:r>
            <a:r>
              <a:rPr lang="en-GB" sz="1600" dirty="0"/>
              <a:t> a </a:t>
            </a:r>
            <a:r>
              <a:rPr lang="en-GB" sz="1600" dirty="0" err="1" smtClean="0"/>
              <a:t>síry</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err="1" smtClean="0"/>
              <a:t>Rostlina</a:t>
            </a:r>
            <a:r>
              <a:rPr lang="en-GB" sz="1600" dirty="0" smtClean="0"/>
              <a:t> </a:t>
            </a:r>
            <a:r>
              <a:rPr lang="en-GB" sz="1600" dirty="0" err="1"/>
              <a:t>naopak</a:t>
            </a:r>
            <a:r>
              <a:rPr lang="en-GB" sz="1600" dirty="0"/>
              <a:t> </a:t>
            </a:r>
            <a:r>
              <a:rPr lang="en-GB" sz="1600" dirty="0" err="1"/>
              <a:t>přijímá</a:t>
            </a:r>
            <a:r>
              <a:rPr lang="en-GB" sz="1600" dirty="0"/>
              <a:t> </a:t>
            </a:r>
            <a:r>
              <a:rPr lang="en-GB" sz="1600" dirty="0" err="1"/>
              <a:t>amonný</a:t>
            </a:r>
            <a:r>
              <a:rPr lang="en-GB" sz="1600" dirty="0"/>
              <a:t> </a:t>
            </a:r>
            <a:r>
              <a:rPr lang="en-GB" sz="1600" dirty="0" err="1"/>
              <a:t>kationt</a:t>
            </a:r>
            <a:r>
              <a:rPr lang="en-GB" sz="1600" dirty="0"/>
              <a:t> (NH4)+ </a:t>
            </a:r>
            <a:r>
              <a:rPr lang="en-GB" sz="1600" dirty="0" smtClean="0"/>
              <a:t>(</a:t>
            </a:r>
            <a:r>
              <a:rPr lang="en-GB" sz="1600" dirty="0" err="1" smtClean="0"/>
              <a:t>mutualistické</a:t>
            </a:r>
            <a:r>
              <a:rPr lang="en-GB" sz="1600" dirty="0" smtClean="0"/>
              <a:t> </a:t>
            </a:r>
            <a:r>
              <a:rPr lang="en-GB" sz="1600" dirty="0" err="1" smtClean="0"/>
              <a:t>soužití</a:t>
            </a:r>
            <a:r>
              <a:rPr lang="en-GB" sz="1600" dirty="0" smtClean="0"/>
              <a:t>)</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cs-CZ" sz="1600" dirty="0" smtClean="0"/>
              <a:t>silná</a:t>
            </a:r>
            <a:r>
              <a:rPr lang="en-GB" sz="1600" dirty="0" smtClean="0"/>
              <a:t> </a:t>
            </a:r>
            <a:r>
              <a:rPr lang="en-GB" sz="1600" dirty="0" err="1" smtClean="0"/>
              <a:t>hostitelsk</a:t>
            </a:r>
            <a:r>
              <a:rPr lang="cs-CZ" sz="1600" dirty="0" smtClean="0"/>
              <a:t>á</a:t>
            </a:r>
            <a:r>
              <a:rPr lang="en-GB" sz="1600" dirty="0" smtClean="0"/>
              <a:t> </a:t>
            </a:r>
            <a:r>
              <a:rPr lang="en-GB" sz="1600" dirty="0" err="1" smtClean="0"/>
              <a:t>specifit</a:t>
            </a:r>
            <a:r>
              <a:rPr lang="cs-CZ" sz="1600" dirty="0" smtClean="0"/>
              <a:t>a</a:t>
            </a:r>
            <a:r>
              <a:rPr lang="en-GB" sz="1600" dirty="0" smtClean="0"/>
              <a:t>, </a:t>
            </a:r>
            <a:r>
              <a:rPr lang="en-GB" sz="1600" dirty="0" err="1"/>
              <a:t>jež</a:t>
            </a:r>
            <a:r>
              <a:rPr lang="en-GB" sz="1600" dirty="0"/>
              <a:t> je </a:t>
            </a:r>
            <a:r>
              <a:rPr lang="en-GB" sz="1600" dirty="0" err="1"/>
              <a:t>realizována</a:t>
            </a:r>
            <a:r>
              <a:rPr lang="en-GB" sz="1600" dirty="0"/>
              <a:t> </a:t>
            </a:r>
            <a:r>
              <a:rPr lang="en-GB" sz="1600" dirty="0" err="1"/>
              <a:t>lektiny</a:t>
            </a:r>
            <a:r>
              <a:rPr lang="en-GB" sz="1600" dirty="0"/>
              <a:t> - </a:t>
            </a:r>
            <a:r>
              <a:rPr lang="en-GB" sz="1600" dirty="0" err="1"/>
              <a:t>proteiny</a:t>
            </a:r>
            <a:r>
              <a:rPr lang="en-GB" sz="1600" dirty="0"/>
              <a:t> </a:t>
            </a:r>
            <a:r>
              <a:rPr lang="en-GB" sz="1600" dirty="0" err="1"/>
              <a:t>na</a:t>
            </a:r>
            <a:r>
              <a:rPr lang="en-GB" sz="1600" dirty="0"/>
              <a:t> </a:t>
            </a:r>
            <a:r>
              <a:rPr lang="en-GB" sz="1600" dirty="0" err="1"/>
              <a:t>povrchu</a:t>
            </a:r>
            <a:r>
              <a:rPr lang="en-GB" sz="1600" dirty="0"/>
              <a:t> </a:t>
            </a:r>
            <a:r>
              <a:rPr lang="en-GB" sz="1600" dirty="0" err="1"/>
              <a:t>kořene</a:t>
            </a:r>
            <a:r>
              <a:rPr lang="en-GB" sz="1600" dirty="0"/>
              <a:t>, </a:t>
            </a:r>
            <a:r>
              <a:rPr lang="en-GB" sz="1600" dirty="0" err="1"/>
              <a:t>které</a:t>
            </a:r>
            <a:r>
              <a:rPr lang="en-GB" sz="1600" dirty="0"/>
              <a:t> </a:t>
            </a:r>
            <a:r>
              <a:rPr lang="en-GB" sz="1600" dirty="0" err="1"/>
              <a:t>jsou</a:t>
            </a:r>
            <a:r>
              <a:rPr lang="en-GB" sz="1600" dirty="0"/>
              <a:t> </a:t>
            </a:r>
            <a:r>
              <a:rPr lang="en-GB" sz="1600" dirty="0" err="1"/>
              <a:t>rozpoznávány</a:t>
            </a:r>
            <a:r>
              <a:rPr lang="en-GB" sz="1600" dirty="0"/>
              <a:t> </a:t>
            </a:r>
            <a:r>
              <a:rPr lang="en-GB" sz="1600" dirty="0" err="1"/>
              <a:t>bakteriálními</a:t>
            </a:r>
            <a:r>
              <a:rPr lang="en-GB" sz="1600" dirty="0"/>
              <a:t> </a:t>
            </a:r>
            <a:r>
              <a:rPr lang="en-GB" sz="1600" dirty="0" err="1"/>
              <a:t>receptory</a:t>
            </a:r>
            <a:r>
              <a:rPr lang="en-GB" sz="1600" dirty="0"/>
              <a:t> </a:t>
            </a:r>
            <a:r>
              <a:rPr lang="en-GB" sz="1600" dirty="0" err="1"/>
              <a:t>produkovanými</a:t>
            </a:r>
            <a:r>
              <a:rPr lang="en-GB" sz="1600" dirty="0"/>
              <a:t> </a:t>
            </a:r>
            <a:r>
              <a:rPr lang="en-GB" sz="1600" dirty="0" err="1"/>
              <a:t>geny</a:t>
            </a:r>
            <a:r>
              <a:rPr lang="en-GB" sz="1600" dirty="0"/>
              <a:t> </a:t>
            </a:r>
            <a:r>
              <a:rPr lang="en-GB" sz="1600" dirty="0" smtClean="0"/>
              <a:t>Nod</a:t>
            </a:r>
            <a:endParaRPr lang="en-GB" sz="1600" dirty="0"/>
          </a:p>
          <a:p>
            <a:endParaRPr lang="en-GB" sz="1600" dirty="0"/>
          </a:p>
        </p:txBody>
      </p:sp>
      <p:pic>
        <p:nvPicPr>
          <p:cNvPr id="337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4208" y="4521509"/>
            <a:ext cx="1737370" cy="2188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7087" y="4851615"/>
            <a:ext cx="2496277"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4869160"/>
            <a:ext cx="2496277"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51670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8592" y="48132"/>
            <a:ext cx="6408712" cy="6740307"/>
          </a:xfrm>
          <a:prstGeom prst="rect">
            <a:avLst/>
          </a:prstGeom>
        </p:spPr>
        <p:txBody>
          <a:bodyPr wrap="square">
            <a:spAutoFit/>
          </a:bodyPr>
          <a:lstStyle/>
          <a:p>
            <a:r>
              <a:rPr lang="en-GB" sz="1600" dirty="0" err="1"/>
              <a:t>Hlízka</a:t>
            </a:r>
            <a:r>
              <a:rPr lang="en-GB" sz="1600" dirty="0"/>
              <a:t> (</a:t>
            </a:r>
            <a:r>
              <a:rPr lang="en-GB" sz="1600" dirty="0" err="1"/>
              <a:t>nodul</a:t>
            </a:r>
            <a:r>
              <a:rPr lang="en-GB" sz="1600" dirty="0" smtClean="0"/>
              <a:t>)</a:t>
            </a:r>
            <a:endParaRPr lang="cs-CZ" sz="1600" dirty="0" smtClean="0"/>
          </a:p>
          <a:p>
            <a:endParaRPr lang="cs-CZ" sz="1600" dirty="0" smtClean="0"/>
          </a:p>
          <a:p>
            <a:pPr marL="285750" indent="-285750">
              <a:buFont typeface="Arial" panose="020B0604020202020204" pitchFamily="34" charset="0"/>
              <a:buChar char="•"/>
            </a:pPr>
            <a:r>
              <a:rPr lang="en-GB" sz="1600" dirty="0" err="1" smtClean="0"/>
              <a:t>uměle</a:t>
            </a:r>
            <a:r>
              <a:rPr lang="en-GB" sz="1600" dirty="0" smtClean="0"/>
              <a:t> </a:t>
            </a:r>
            <a:r>
              <a:rPr lang="en-GB" sz="1600" dirty="0" err="1"/>
              <a:t>vytvořený</a:t>
            </a:r>
            <a:r>
              <a:rPr lang="en-GB" sz="1600" dirty="0"/>
              <a:t> </a:t>
            </a:r>
            <a:r>
              <a:rPr lang="en-GB" sz="1600" dirty="0" err="1"/>
              <a:t>orgán</a:t>
            </a:r>
            <a:r>
              <a:rPr lang="en-GB" sz="1600" dirty="0"/>
              <a:t> v </a:t>
            </a:r>
            <a:r>
              <a:rPr lang="en-GB" sz="1600" dirty="0" err="1"/>
              <a:t>kořeni</a:t>
            </a:r>
            <a:r>
              <a:rPr lang="en-GB" sz="1600" dirty="0"/>
              <a:t>, </a:t>
            </a:r>
            <a:r>
              <a:rPr lang="en-GB" sz="1600" dirty="0" err="1"/>
              <a:t>který</a:t>
            </a:r>
            <a:r>
              <a:rPr lang="en-GB" sz="1600" dirty="0"/>
              <a:t> </a:t>
            </a:r>
            <a:r>
              <a:rPr lang="en-GB" sz="1600" dirty="0" err="1"/>
              <a:t>vzhledem</a:t>
            </a:r>
            <a:r>
              <a:rPr lang="en-GB" sz="1600" dirty="0"/>
              <a:t> k </a:t>
            </a:r>
            <a:r>
              <a:rPr lang="en-GB" sz="1600" dirty="0" err="1"/>
              <a:t>vysokému</a:t>
            </a:r>
            <a:r>
              <a:rPr lang="en-GB" sz="1600" dirty="0"/>
              <a:t> </a:t>
            </a:r>
            <a:r>
              <a:rPr lang="en-GB" sz="1600" dirty="0" err="1"/>
              <a:t>obsahu</a:t>
            </a:r>
            <a:r>
              <a:rPr lang="en-GB" sz="1600" dirty="0"/>
              <a:t> </a:t>
            </a:r>
            <a:r>
              <a:rPr lang="en-GB" sz="1600" dirty="0" err="1"/>
              <a:t>proteinu</a:t>
            </a:r>
            <a:r>
              <a:rPr lang="en-GB" sz="1600" dirty="0"/>
              <a:t> </a:t>
            </a:r>
            <a:r>
              <a:rPr lang="en-GB" sz="1600" dirty="0" err="1"/>
              <a:t>leghemoglobinu</a:t>
            </a:r>
            <a:r>
              <a:rPr lang="en-GB" sz="1600" dirty="0"/>
              <a:t>, </a:t>
            </a:r>
            <a:r>
              <a:rPr lang="en-GB" sz="1600" dirty="0" err="1"/>
              <a:t>jenž</a:t>
            </a:r>
            <a:r>
              <a:rPr lang="en-GB" sz="1600" dirty="0"/>
              <a:t> je </a:t>
            </a:r>
            <a:r>
              <a:rPr lang="en-GB" sz="1600" dirty="0" err="1"/>
              <a:t>nezbytný</a:t>
            </a:r>
            <a:r>
              <a:rPr lang="en-GB" sz="1600" dirty="0"/>
              <a:t> </a:t>
            </a:r>
            <a:r>
              <a:rPr lang="en-GB" sz="1600" dirty="0" err="1"/>
              <a:t>při</a:t>
            </a:r>
            <a:r>
              <a:rPr lang="en-GB" sz="1600" dirty="0"/>
              <a:t> </a:t>
            </a:r>
            <a:r>
              <a:rPr lang="en-GB" sz="1600" dirty="0" err="1"/>
              <a:t>plnění</a:t>
            </a:r>
            <a:r>
              <a:rPr lang="en-GB" sz="1600" dirty="0"/>
              <a:t> </a:t>
            </a:r>
            <a:r>
              <a:rPr lang="en-GB" sz="1600" dirty="0" err="1"/>
              <a:t>funkce</a:t>
            </a:r>
            <a:r>
              <a:rPr lang="en-GB" sz="1600" dirty="0"/>
              <a:t> </a:t>
            </a:r>
            <a:r>
              <a:rPr lang="en-GB" sz="1600" dirty="0" err="1"/>
              <a:t>enzymu</a:t>
            </a:r>
            <a:r>
              <a:rPr lang="en-GB" sz="1600" dirty="0"/>
              <a:t> </a:t>
            </a:r>
            <a:r>
              <a:rPr lang="en-GB" sz="1600" dirty="0" err="1"/>
              <a:t>nitrogenázy</a:t>
            </a:r>
            <a:r>
              <a:rPr lang="en-GB" sz="1600" dirty="0"/>
              <a:t>, </a:t>
            </a:r>
            <a:r>
              <a:rPr lang="en-GB" sz="1600" dirty="0" err="1"/>
              <a:t>dostává</a:t>
            </a:r>
            <a:r>
              <a:rPr lang="en-GB" sz="1600" dirty="0"/>
              <a:t> </a:t>
            </a:r>
            <a:r>
              <a:rPr lang="en-GB" sz="1600" dirty="0" err="1"/>
              <a:t>růžové</a:t>
            </a:r>
            <a:r>
              <a:rPr lang="en-GB" sz="1600" dirty="0"/>
              <a:t> </a:t>
            </a:r>
            <a:r>
              <a:rPr lang="en-GB" sz="1600" dirty="0" err="1" smtClean="0"/>
              <a:t>zbarvení</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smtClean="0"/>
              <a:t> </a:t>
            </a:r>
            <a:r>
              <a:rPr lang="en-GB" sz="1600" dirty="0" err="1"/>
              <a:t>Vzniku</a:t>
            </a:r>
            <a:r>
              <a:rPr lang="en-GB" sz="1600" dirty="0"/>
              <a:t> </a:t>
            </a:r>
            <a:r>
              <a:rPr lang="en-GB" sz="1600" dirty="0" err="1"/>
              <a:t>hlízky</a:t>
            </a:r>
            <a:r>
              <a:rPr lang="en-GB" sz="1600" dirty="0"/>
              <a:t> </a:t>
            </a:r>
            <a:r>
              <a:rPr lang="en-GB" sz="1600" dirty="0" err="1"/>
              <a:t>předchází</a:t>
            </a:r>
            <a:r>
              <a:rPr lang="en-GB" sz="1600" dirty="0"/>
              <a:t> </a:t>
            </a:r>
            <a:r>
              <a:rPr lang="en-GB" sz="1600" dirty="0" err="1"/>
              <a:t>soubor</a:t>
            </a:r>
            <a:r>
              <a:rPr lang="en-GB" sz="1600" dirty="0"/>
              <a:t> </a:t>
            </a:r>
            <a:r>
              <a:rPr lang="en-GB" sz="1600" dirty="0" err="1"/>
              <a:t>interakcí</a:t>
            </a:r>
            <a:r>
              <a:rPr lang="en-GB" sz="1600" dirty="0"/>
              <a:t> </a:t>
            </a:r>
            <a:r>
              <a:rPr lang="en-GB" sz="1600" dirty="0" err="1"/>
              <a:t>mezi</a:t>
            </a:r>
            <a:r>
              <a:rPr lang="en-GB" sz="1600" dirty="0"/>
              <a:t> </a:t>
            </a:r>
            <a:r>
              <a:rPr lang="en-GB" sz="1600" dirty="0" err="1"/>
              <a:t>bakteriemi</a:t>
            </a:r>
            <a:r>
              <a:rPr lang="en-GB" sz="1600" dirty="0"/>
              <a:t> a </a:t>
            </a:r>
            <a:r>
              <a:rPr lang="en-GB" sz="1600" dirty="0" err="1"/>
              <a:t>hostitelskou</a:t>
            </a:r>
            <a:r>
              <a:rPr lang="en-GB" sz="1600" dirty="0"/>
              <a:t> </a:t>
            </a:r>
            <a:r>
              <a:rPr lang="en-GB" sz="1600" dirty="0" err="1" smtClean="0"/>
              <a:t>rostlinou</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smtClean="0"/>
              <a:t> </a:t>
            </a:r>
            <a:r>
              <a:rPr lang="cs-CZ" sz="1600" dirty="0" err="1"/>
              <a:t>b</a:t>
            </a:r>
            <a:r>
              <a:rPr lang="en-GB" sz="1600" dirty="0" err="1" smtClean="0"/>
              <a:t>akterie</a:t>
            </a:r>
            <a:r>
              <a:rPr lang="en-GB" sz="1600" dirty="0" smtClean="0"/>
              <a:t> </a:t>
            </a:r>
            <a:r>
              <a:rPr lang="en-GB" sz="1600" dirty="0" err="1"/>
              <a:t>najdou</a:t>
            </a:r>
            <a:r>
              <a:rPr lang="en-GB" sz="1600" dirty="0"/>
              <a:t> </a:t>
            </a:r>
            <a:r>
              <a:rPr lang="en-GB" sz="1600" dirty="0" err="1"/>
              <a:t>svou</a:t>
            </a:r>
            <a:r>
              <a:rPr lang="en-GB" sz="1600" dirty="0"/>
              <a:t> </a:t>
            </a:r>
            <a:r>
              <a:rPr lang="en-GB" sz="1600" dirty="0" err="1"/>
              <a:t>rostlinu</a:t>
            </a:r>
            <a:r>
              <a:rPr lang="en-GB" sz="1600" dirty="0"/>
              <a:t> </a:t>
            </a:r>
            <a:r>
              <a:rPr lang="en-GB" sz="1600" dirty="0" err="1"/>
              <a:t>po</a:t>
            </a:r>
            <a:r>
              <a:rPr lang="en-GB" sz="1600" dirty="0"/>
              <a:t> </a:t>
            </a:r>
            <a:r>
              <a:rPr lang="en-GB" sz="1600" dirty="0" err="1"/>
              <a:t>směru</a:t>
            </a:r>
            <a:r>
              <a:rPr lang="en-GB" sz="1600" dirty="0"/>
              <a:t> </a:t>
            </a:r>
            <a:r>
              <a:rPr lang="en-GB" sz="1600" dirty="0" err="1"/>
              <a:t>koncentračního</a:t>
            </a:r>
            <a:r>
              <a:rPr lang="en-GB" sz="1600" dirty="0"/>
              <a:t> </a:t>
            </a:r>
            <a:r>
              <a:rPr lang="en-GB" sz="1600" dirty="0" err="1"/>
              <a:t>spádu</a:t>
            </a:r>
            <a:r>
              <a:rPr lang="en-GB" sz="1600" dirty="0"/>
              <a:t> </a:t>
            </a:r>
            <a:r>
              <a:rPr lang="en-GB" sz="1600" dirty="0" err="1"/>
              <a:t>flavonoidů</a:t>
            </a:r>
            <a:r>
              <a:rPr lang="en-GB" sz="1600" dirty="0"/>
              <a:t>, </a:t>
            </a:r>
            <a:r>
              <a:rPr lang="en-GB" sz="1600" dirty="0" err="1"/>
              <a:t>sekundárních</a:t>
            </a:r>
            <a:r>
              <a:rPr lang="en-GB" sz="1600" dirty="0"/>
              <a:t> </a:t>
            </a:r>
            <a:r>
              <a:rPr lang="en-GB" sz="1600" dirty="0" err="1"/>
              <a:t>metabolitů</a:t>
            </a:r>
            <a:r>
              <a:rPr lang="en-GB" sz="1600" dirty="0"/>
              <a:t>, </a:t>
            </a:r>
            <a:r>
              <a:rPr lang="en-GB" sz="1600" dirty="0" err="1"/>
              <a:t>které</a:t>
            </a:r>
            <a:r>
              <a:rPr lang="en-GB" sz="1600" dirty="0"/>
              <a:t> </a:t>
            </a:r>
            <a:r>
              <a:rPr lang="en-GB" sz="1600" dirty="0" err="1"/>
              <a:t>aktivují</a:t>
            </a:r>
            <a:r>
              <a:rPr lang="en-GB" sz="1600" dirty="0"/>
              <a:t> </a:t>
            </a:r>
            <a:r>
              <a:rPr lang="en-GB" sz="1600" dirty="0" err="1"/>
              <a:t>některé</a:t>
            </a:r>
            <a:r>
              <a:rPr lang="en-GB" sz="1600" dirty="0"/>
              <a:t> </a:t>
            </a:r>
            <a:r>
              <a:rPr lang="en-GB" sz="1600" dirty="0" err="1"/>
              <a:t>bakteriální</a:t>
            </a:r>
            <a:r>
              <a:rPr lang="en-GB" sz="1600" dirty="0"/>
              <a:t> </a:t>
            </a:r>
            <a:r>
              <a:rPr lang="en-GB" sz="1600" dirty="0" err="1"/>
              <a:t>geny</a:t>
            </a:r>
            <a:r>
              <a:rPr lang="en-GB" sz="1600" dirty="0"/>
              <a:t> (</a:t>
            </a:r>
            <a:r>
              <a:rPr lang="en-GB" sz="1600" dirty="0" err="1"/>
              <a:t>tzv</a:t>
            </a:r>
            <a:r>
              <a:rPr lang="en-GB" sz="1600" dirty="0"/>
              <a:t>. Nod </a:t>
            </a:r>
            <a:r>
              <a:rPr lang="en-GB" sz="1600" dirty="0" err="1"/>
              <a:t>geny</a:t>
            </a:r>
            <a:r>
              <a:rPr lang="en-GB" sz="1600" dirty="0"/>
              <a:t>), </a:t>
            </a:r>
            <a:r>
              <a:rPr lang="en-GB" sz="1600" dirty="0" err="1"/>
              <a:t>díky</a:t>
            </a:r>
            <a:r>
              <a:rPr lang="en-GB" sz="1600" dirty="0"/>
              <a:t> </a:t>
            </a:r>
            <a:r>
              <a:rPr lang="en-GB" sz="1600" dirty="0" err="1"/>
              <a:t>nimž</a:t>
            </a:r>
            <a:r>
              <a:rPr lang="en-GB" sz="1600" dirty="0"/>
              <a:t> </a:t>
            </a:r>
            <a:r>
              <a:rPr lang="en-GB" sz="1600" dirty="0" err="1"/>
              <a:t>bakterie</a:t>
            </a:r>
            <a:r>
              <a:rPr lang="en-GB" sz="1600" dirty="0"/>
              <a:t> </a:t>
            </a:r>
            <a:r>
              <a:rPr lang="en-GB" sz="1600" dirty="0" err="1"/>
              <a:t>začne</a:t>
            </a:r>
            <a:r>
              <a:rPr lang="en-GB" sz="1600" dirty="0"/>
              <a:t> </a:t>
            </a:r>
            <a:r>
              <a:rPr lang="en-GB" sz="1600" dirty="0" err="1"/>
              <a:t>syntetizovat</a:t>
            </a:r>
            <a:r>
              <a:rPr lang="en-GB" sz="1600" dirty="0"/>
              <a:t> </a:t>
            </a:r>
            <a:r>
              <a:rPr lang="en-GB" sz="1600" dirty="0" err="1"/>
              <a:t>vlastní</a:t>
            </a:r>
            <a:r>
              <a:rPr lang="en-GB" sz="1600" dirty="0"/>
              <a:t> </a:t>
            </a:r>
            <a:r>
              <a:rPr lang="en-GB" sz="1600" dirty="0" err="1"/>
              <a:t>chemikálie</a:t>
            </a:r>
            <a:r>
              <a:rPr lang="en-GB" sz="1600" dirty="0"/>
              <a:t> </a:t>
            </a:r>
            <a:r>
              <a:rPr lang="en-GB" sz="1600" dirty="0" err="1"/>
              <a:t>patřící</a:t>
            </a:r>
            <a:r>
              <a:rPr lang="en-GB" sz="1600" dirty="0"/>
              <a:t> do </a:t>
            </a:r>
            <a:r>
              <a:rPr lang="en-GB" sz="1600" dirty="0" err="1"/>
              <a:t>skupiny</a:t>
            </a:r>
            <a:r>
              <a:rPr lang="en-GB" sz="1600" dirty="0"/>
              <a:t> </a:t>
            </a:r>
            <a:r>
              <a:rPr lang="en-GB" sz="1600" dirty="0" err="1" smtClean="0"/>
              <a:t>lipooligosacharidů</a:t>
            </a:r>
            <a:endParaRPr lang="en-GB" sz="1600" dirty="0"/>
          </a:p>
          <a:p>
            <a:endParaRPr lang="en-GB" sz="1600" dirty="0"/>
          </a:p>
          <a:p>
            <a:pPr marL="285750" indent="-285750">
              <a:buFont typeface="Arial" panose="020B0604020202020204" pitchFamily="34" charset="0"/>
              <a:buChar char="•"/>
            </a:pPr>
            <a:r>
              <a:rPr lang="cs-CZ" sz="1600" dirty="0"/>
              <a:t>n</a:t>
            </a:r>
            <a:r>
              <a:rPr lang="en-GB" sz="1600" dirty="0" smtClean="0"/>
              <a:t>a </a:t>
            </a:r>
            <a:r>
              <a:rPr lang="en-GB" sz="1600" dirty="0" err="1"/>
              <a:t>tyto</a:t>
            </a:r>
            <a:r>
              <a:rPr lang="en-GB" sz="1600" dirty="0"/>
              <a:t> </a:t>
            </a:r>
            <a:r>
              <a:rPr lang="en-GB" sz="1600" dirty="0" err="1"/>
              <a:t>látky</a:t>
            </a:r>
            <a:r>
              <a:rPr lang="en-GB" sz="1600" dirty="0"/>
              <a:t> </a:t>
            </a:r>
            <a:r>
              <a:rPr lang="en-GB" sz="1600" dirty="0" err="1"/>
              <a:t>zareaguje</a:t>
            </a:r>
            <a:r>
              <a:rPr lang="en-GB" sz="1600" dirty="0"/>
              <a:t> </a:t>
            </a:r>
            <a:r>
              <a:rPr lang="en-GB" sz="1600" dirty="0" err="1"/>
              <a:t>rostlina</a:t>
            </a:r>
            <a:r>
              <a:rPr lang="en-GB" sz="1600" dirty="0"/>
              <a:t> </a:t>
            </a:r>
            <a:r>
              <a:rPr lang="en-GB" sz="1600" dirty="0" err="1"/>
              <a:t>diferenciací</a:t>
            </a:r>
            <a:r>
              <a:rPr lang="en-GB" sz="1600" dirty="0"/>
              <a:t> </a:t>
            </a:r>
            <a:r>
              <a:rPr lang="en-GB" sz="1600" dirty="0" err="1"/>
              <a:t>speciálních</a:t>
            </a:r>
            <a:r>
              <a:rPr lang="en-GB" sz="1600" dirty="0"/>
              <a:t> </a:t>
            </a:r>
            <a:r>
              <a:rPr lang="en-GB" sz="1600" dirty="0" err="1"/>
              <a:t>dělivých</a:t>
            </a:r>
            <a:r>
              <a:rPr lang="en-GB" sz="1600" dirty="0"/>
              <a:t> </a:t>
            </a:r>
            <a:r>
              <a:rPr lang="en-GB" sz="1600" dirty="0" err="1"/>
              <a:t>pletiv</a:t>
            </a:r>
            <a:r>
              <a:rPr lang="en-GB" sz="1600" dirty="0"/>
              <a:t> (</a:t>
            </a:r>
            <a:r>
              <a:rPr lang="en-GB" sz="1600" dirty="0" err="1"/>
              <a:t>hlízkové</a:t>
            </a:r>
            <a:r>
              <a:rPr lang="en-GB" sz="1600" dirty="0"/>
              <a:t> </a:t>
            </a:r>
            <a:r>
              <a:rPr lang="en-GB" sz="1600" dirty="0" err="1"/>
              <a:t>meristémy</a:t>
            </a:r>
            <a:r>
              <a:rPr lang="en-GB" sz="1600" dirty="0"/>
              <a:t>), </a:t>
            </a:r>
            <a:r>
              <a:rPr lang="en-GB" sz="1600" dirty="0" err="1"/>
              <a:t>které</a:t>
            </a:r>
            <a:r>
              <a:rPr lang="en-GB" sz="1600" dirty="0"/>
              <a:t> </a:t>
            </a:r>
            <a:r>
              <a:rPr lang="en-GB" sz="1600" dirty="0" err="1"/>
              <a:t>zahájí</a:t>
            </a:r>
            <a:r>
              <a:rPr lang="en-GB" sz="1600" dirty="0"/>
              <a:t> </a:t>
            </a:r>
            <a:r>
              <a:rPr lang="en-GB" sz="1600" dirty="0" err="1"/>
              <a:t>tvorbu</a:t>
            </a:r>
            <a:r>
              <a:rPr lang="en-GB" sz="1600" dirty="0"/>
              <a:t> </a:t>
            </a:r>
            <a:r>
              <a:rPr lang="en-GB" sz="1600" dirty="0" err="1" smtClean="0"/>
              <a:t>hlízky</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smtClean="0"/>
              <a:t> </a:t>
            </a:r>
            <a:r>
              <a:rPr lang="cs-CZ" sz="1600" dirty="0" err="1"/>
              <a:t>b</a:t>
            </a:r>
            <a:r>
              <a:rPr lang="en-GB" sz="1600" dirty="0" err="1" smtClean="0"/>
              <a:t>akteriálními</a:t>
            </a:r>
            <a:r>
              <a:rPr lang="en-GB" sz="1600" dirty="0" smtClean="0"/>
              <a:t> </a:t>
            </a:r>
            <a:r>
              <a:rPr lang="en-GB" sz="1600" dirty="0" err="1"/>
              <a:t>signály</a:t>
            </a:r>
            <a:r>
              <a:rPr lang="en-GB" sz="1600" dirty="0"/>
              <a:t> </a:t>
            </a:r>
            <a:r>
              <a:rPr lang="en-GB" sz="1600" dirty="0" err="1"/>
              <a:t>dochází</a:t>
            </a:r>
            <a:r>
              <a:rPr lang="en-GB" sz="1600" dirty="0"/>
              <a:t> k </a:t>
            </a:r>
            <a:r>
              <a:rPr lang="en-GB" sz="1600" dirty="0" err="1"/>
              <a:t>ohnutí</a:t>
            </a:r>
            <a:r>
              <a:rPr lang="en-GB" sz="1600" dirty="0"/>
              <a:t> </a:t>
            </a:r>
            <a:r>
              <a:rPr lang="en-GB" sz="1600" dirty="0" err="1"/>
              <a:t>kořenového</a:t>
            </a:r>
            <a:r>
              <a:rPr lang="en-GB" sz="1600" dirty="0"/>
              <a:t> </a:t>
            </a:r>
            <a:r>
              <a:rPr lang="en-GB" sz="1600" dirty="0" err="1"/>
              <a:t>vlásku</a:t>
            </a:r>
            <a:r>
              <a:rPr lang="en-GB" sz="1600" dirty="0"/>
              <a:t>, </a:t>
            </a:r>
            <a:r>
              <a:rPr lang="en-GB" sz="1600" dirty="0" err="1"/>
              <a:t>narušení</a:t>
            </a:r>
            <a:r>
              <a:rPr lang="en-GB" sz="1600" dirty="0"/>
              <a:t> </a:t>
            </a:r>
            <a:r>
              <a:rPr lang="en-GB" sz="1600" dirty="0" err="1"/>
              <a:t>buněčné</a:t>
            </a:r>
            <a:r>
              <a:rPr lang="en-GB" sz="1600" dirty="0"/>
              <a:t> </a:t>
            </a:r>
            <a:r>
              <a:rPr lang="en-GB" sz="1600" dirty="0" err="1"/>
              <a:t>stěny</a:t>
            </a:r>
            <a:r>
              <a:rPr lang="en-GB" sz="1600" dirty="0"/>
              <a:t> a </a:t>
            </a:r>
            <a:r>
              <a:rPr lang="en-GB" sz="1600" dirty="0" err="1"/>
              <a:t>kontaktu</a:t>
            </a:r>
            <a:r>
              <a:rPr lang="en-GB" sz="1600" dirty="0"/>
              <a:t> </a:t>
            </a:r>
            <a:r>
              <a:rPr lang="en-GB" sz="1600" dirty="0" err="1"/>
              <a:t>bakterie</a:t>
            </a:r>
            <a:r>
              <a:rPr lang="en-GB" sz="1600" dirty="0"/>
              <a:t> s </a:t>
            </a:r>
            <a:r>
              <a:rPr lang="en-GB" sz="1600" dirty="0" err="1"/>
              <a:t>endoplazmatickým</a:t>
            </a:r>
            <a:r>
              <a:rPr lang="en-GB" sz="1600" dirty="0"/>
              <a:t> </a:t>
            </a:r>
            <a:r>
              <a:rPr lang="en-GB" sz="1600" dirty="0" err="1"/>
              <a:t>retikulem</a:t>
            </a:r>
            <a:r>
              <a:rPr lang="en-GB" sz="1600" dirty="0"/>
              <a:t> </a:t>
            </a:r>
            <a:r>
              <a:rPr lang="en-GB" sz="1600" dirty="0" err="1" smtClean="0"/>
              <a:t>hostitele</a:t>
            </a:r>
            <a:endParaRPr lang="cs-CZ" sz="1600" dirty="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err="1"/>
              <a:t>p</a:t>
            </a:r>
            <a:r>
              <a:rPr lang="en-GB" sz="1600" dirty="0" err="1" smtClean="0"/>
              <a:t>rorůstáním</a:t>
            </a:r>
            <a:r>
              <a:rPr lang="en-GB" sz="1600" dirty="0" smtClean="0"/>
              <a:t> </a:t>
            </a:r>
            <a:r>
              <a:rPr lang="en-GB" sz="1600" dirty="0" err="1"/>
              <a:t>membrány</a:t>
            </a:r>
            <a:r>
              <a:rPr lang="en-GB" sz="1600" dirty="0"/>
              <a:t> </a:t>
            </a:r>
            <a:r>
              <a:rPr lang="en-GB" sz="1600" dirty="0" err="1"/>
              <a:t>infikovaným</a:t>
            </a:r>
            <a:r>
              <a:rPr lang="en-GB" sz="1600" dirty="0"/>
              <a:t> </a:t>
            </a:r>
            <a:r>
              <a:rPr lang="en-GB" sz="1600" dirty="0" err="1"/>
              <a:t>kořenovým</a:t>
            </a:r>
            <a:r>
              <a:rPr lang="en-GB" sz="1600" dirty="0"/>
              <a:t> </a:t>
            </a:r>
            <a:r>
              <a:rPr lang="en-GB" sz="1600" dirty="0" err="1"/>
              <a:t>vláskem</a:t>
            </a:r>
            <a:r>
              <a:rPr lang="en-GB" sz="1600" dirty="0"/>
              <a:t> </a:t>
            </a:r>
            <a:r>
              <a:rPr lang="en-GB" sz="1600" dirty="0" err="1"/>
              <a:t>vzniká</a:t>
            </a:r>
            <a:r>
              <a:rPr lang="en-GB" sz="1600" dirty="0"/>
              <a:t> </a:t>
            </a:r>
            <a:r>
              <a:rPr lang="en-GB" sz="1600" dirty="0" err="1"/>
              <a:t>infekční</a:t>
            </a:r>
            <a:r>
              <a:rPr lang="en-GB" sz="1600" dirty="0"/>
              <a:t> </a:t>
            </a:r>
            <a:r>
              <a:rPr lang="en-GB" sz="1600" dirty="0" err="1"/>
              <a:t>vlákno</a:t>
            </a:r>
            <a:r>
              <a:rPr lang="en-GB" sz="1600" dirty="0"/>
              <a:t>, </a:t>
            </a:r>
            <a:r>
              <a:rPr lang="en-GB" sz="1600" dirty="0" err="1"/>
              <a:t>které</a:t>
            </a:r>
            <a:r>
              <a:rPr lang="en-GB" sz="1600" dirty="0"/>
              <a:t> </a:t>
            </a:r>
            <a:r>
              <a:rPr lang="en-GB" sz="1600" dirty="0" err="1"/>
              <a:t>proniká</a:t>
            </a:r>
            <a:r>
              <a:rPr lang="en-GB" sz="1600" dirty="0"/>
              <a:t> do </a:t>
            </a:r>
            <a:r>
              <a:rPr lang="en-GB" sz="1600" dirty="0" err="1"/>
              <a:t>dalších</a:t>
            </a:r>
            <a:r>
              <a:rPr lang="en-GB" sz="1600" dirty="0"/>
              <a:t> </a:t>
            </a:r>
            <a:r>
              <a:rPr lang="en-GB" sz="1600" dirty="0" err="1"/>
              <a:t>rostlinných</a:t>
            </a:r>
            <a:r>
              <a:rPr lang="en-GB" sz="1600" dirty="0"/>
              <a:t> </a:t>
            </a:r>
            <a:r>
              <a:rPr lang="en-GB" sz="1600" dirty="0" err="1"/>
              <a:t>buněk</a:t>
            </a:r>
            <a:r>
              <a:rPr lang="en-GB" sz="1600" dirty="0"/>
              <a:t>, </a:t>
            </a:r>
            <a:r>
              <a:rPr lang="en-GB" sz="1600" dirty="0" err="1"/>
              <a:t>kde</a:t>
            </a:r>
            <a:r>
              <a:rPr lang="en-GB" sz="1600" dirty="0"/>
              <a:t> se </a:t>
            </a:r>
            <a:r>
              <a:rPr lang="en-GB" sz="1600" dirty="0" err="1"/>
              <a:t>odškrcují</a:t>
            </a:r>
            <a:r>
              <a:rPr lang="en-GB" sz="1600" dirty="0"/>
              <a:t> </a:t>
            </a:r>
            <a:r>
              <a:rPr lang="en-GB" sz="1600" dirty="0" err="1"/>
              <a:t>váčky</a:t>
            </a:r>
            <a:r>
              <a:rPr lang="en-GB" sz="1600" dirty="0"/>
              <a:t> s </a:t>
            </a:r>
            <a:r>
              <a:rPr lang="en-GB" sz="1600" dirty="0" err="1"/>
              <a:t>jednotlivými</a:t>
            </a:r>
            <a:r>
              <a:rPr lang="en-GB" sz="1600" dirty="0"/>
              <a:t> </a:t>
            </a:r>
            <a:r>
              <a:rPr lang="en-GB" sz="1600" dirty="0" err="1" smtClean="0"/>
              <a:t>bakteriemi</a:t>
            </a:r>
            <a:endParaRPr lang="cs-CZ" sz="1600" dirty="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smtClean="0"/>
              <a:t> </a:t>
            </a:r>
            <a:r>
              <a:rPr lang="cs-CZ" sz="1600" dirty="0" err="1"/>
              <a:t>b</a:t>
            </a:r>
            <a:r>
              <a:rPr lang="en-GB" sz="1600" dirty="0" err="1" smtClean="0"/>
              <a:t>akterie</a:t>
            </a:r>
            <a:r>
              <a:rPr lang="en-GB" sz="1600" dirty="0" smtClean="0"/>
              <a:t> </a:t>
            </a:r>
            <a:r>
              <a:rPr lang="en-GB" sz="1600" dirty="0"/>
              <a:t>(</a:t>
            </a:r>
            <a:r>
              <a:rPr lang="en-GB" sz="1600" dirty="0" err="1"/>
              <a:t>nyní</a:t>
            </a:r>
            <a:r>
              <a:rPr lang="en-GB" sz="1600" dirty="0"/>
              <a:t> </a:t>
            </a:r>
            <a:r>
              <a:rPr lang="en-GB" sz="1600" dirty="0" err="1"/>
              <a:t>již</a:t>
            </a:r>
            <a:r>
              <a:rPr lang="en-GB" sz="1600" dirty="0"/>
              <a:t> </a:t>
            </a:r>
            <a:r>
              <a:rPr lang="en-GB" sz="1600" dirty="0" err="1"/>
              <a:t>nazývané</a:t>
            </a:r>
            <a:r>
              <a:rPr lang="en-GB" sz="1600" dirty="0"/>
              <a:t> </a:t>
            </a:r>
            <a:r>
              <a:rPr lang="en-GB" sz="1600" dirty="0" err="1"/>
              <a:t>bakteroidy</a:t>
            </a:r>
            <a:r>
              <a:rPr lang="en-GB" sz="1600" dirty="0"/>
              <a:t>) se </a:t>
            </a:r>
            <a:r>
              <a:rPr lang="en-GB" sz="1600" dirty="0" err="1"/>
              <a:t>následně</a:t>
            </a:r>
            <a:r>
              <a:rPr lang="en-GB" sz="1600" dirty="0"/>
              <a:t> </a:t>
            </a:r>
            <a:r>
              <a:rPr lang="en-GB" sz="1600" dirty="0" err="1"/>
              <a:t>zvětšují</a:t>
            </a:r>
            <a:r>
              <a:rPr lang="en-GB" sz="1600" dirty="0"/>
              <a:t> a </a:t>
            </a:r>
            <a:r>
              <a:rPr lang="en-GB" sz="1600" dirty="0" err="1"/>
              <a:t>mění</a:t>
            </a:r>
            <a:r>
              <a:rPr lang="en-GB" sz="1600" dirty="0"/>
              <a:t> </a:t>
            </a:r>
            <a:r>
              <a:rPr lang="en-GB" sz="1600" dirty="0" err="1" smtClean="0"/>
              <a:t>tvar</a:t>
            </a:r>
            <a:endParaRPr lang="en-GB" sz="1600" dirty="0"/>
          </a:p>
        </p:txBody>
      </p:sp>
      <p:pic>
        <p:nvPicPr>
          <p:cNvPr id="327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216" y="1916832"/>
            <a:ext cx="2431511"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30213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 y="188640"/>
            <a:ext cx="9144000" cy="3785652"/>
          </a:xfrm>
          <a:prstGeom prst="rect">
            <a:avLst/>
          </a:prstGeom>
        </p:spPr>
        <p:txBody>
          <a:bodyPr wrap="square">
            <a:spAutoFit/>
          </a:bodyPr>
          <a:lstStyle/>
          <a:p>
            <a:r>
              <a:rPr lang="en-GB" sz="1600" b="1" i="1" dirty="0"/>
              <a:t>Rhizobium</a:t>
            </a:r>
            <a:r>
              <a:rPr lang="en-GB" sz="1600" i="1" dirty="0"/>
              <a:t> </a:t>
            </a:r>
            <a:r>
              <a:rPr lang="en-GB" sz="1600" dirty="0"/>
              <a:t>- </a:t>
            </a:r>
            <a:r>
              <a:rPr lang="en-GB" sz="1600" dirty="0" err="1"/>
              <a:t>leguminózy</a:t>
            </a:r>
            <a:r>
              <a:rPr lang="en-GB" sz="1600" dirty="0"/>
              <a:t>, </a:t>
            </a:r>
            <a:r>
              <a:rPr lang="en-GB" sz="1600" dirty="0" err="1"/>
              <a:t>čeleď</a:t>
            </a:r>
            <a:r>
              <a:rPr lang="en-GB" sz="1600" dirty="0"/>
              <a:t> </a:t>
            </a:r>
            <a:r>
              <a:rPr lang="en-GB" sz="1600" i="1" dirty="0" err="1"/>
              <a:t>Fabaceae</a:t>
            </a:r>
            <a:endParaRPr lang="en-GB" sz="1600" i="1" dirty="0"/>
          </a:p>
          <a:p>
            <a:pPr marL="285750" indent="-285750">
              <a:buFont typeface="Arial" panose="020B0604020202020204" pitchFamily="34" charset="0"/>
              <a:buChar char="•"/>
            </a:pPr>
            <a:r>
              <a:rPr lang="en-GB" sz="1600" dirty="0" smtClean="0"/>
              <a:t> </a:t>
            </a:r>
            <a:r>
              <a:rPr lang="en-GB" sz="1600" dirty="0" err="1"/>
              <a:t>kyslík</a:t>
            </a:r>
            <a:r>
              <a:rPr lang="en-GB" sz="1600" dirty="0"/>
              <a:t> je </a:t>
            </a:r>
            <a:r>
              <a:rPr lang="en-GB" sz="1600" dirty="0" err="1"/>
              <a:t>vázán</a:t>
            </a:r>
            <a:r>
              <a:rPr lang="en-GB" sz="1600" dirty="0"/>
              <a:t> </a:t>
            </a:r>
            <a:r>
              <a:rPr lang="en-GB" sz="1600" dirty="0" err="1"/>
              <a:t>na</a:t>
            </a:r>
            <a:r>
              <a:rPr lang="en-GB" sz="1600" dirty="0"/>
              <a:t> </a:t>
            </a:r>
            <a:r>
              <a:rPr lang="en-GB" sz="1600" dirty="0" err="1"/>
              <a:t>leghemoglobin</a:t>
            </a:r>
            <a:r>
              <a:rPr lang="en-GB" sz="1600" dirty="0"/>
              <a:t> v </a:t>
            </a:r>
            <a:r>
              <a:rPr lang="en-GB" sz="1600" dirty="0" err="1"/>
              <a:t>kořenových</a:t>
            </a:r>
            <a:r>
              <a:rPr lang="en-GB" sz="1600" dirty="0"/>
              <a:t> </a:t>
            </a:r>
            <a:r>
              <a:rPr lang="en-GB" sz="1600" dirty="0" err="1"/>
              <a:t>hlízkách</a:t>
            </a:r>
            <a:r>
              <a:rPr lang="en-GB" sz="1600" dirty="0"/>
              <a:t> a </a:t>
            </a:r>
            <a:r>
              <a:rPr lang="en-GB" sz="1600" dirty="0" err="1" smtClean="0"/>
              <a:t>dodáván</a:t>
            </a:r>
            <a:r>
              <a:rPr lang="cs-CZ" sz="1600" dirty="0"/>
              <a:t> </a:t>
            </a:r>
            <a:r>
              <a:rPr lang="en-GB" sz="1600" dirty="0" smtClean="0"/>
              <a:t>v </a:t>
            </a:r>
            <a:r>
              <a:rPr lang="en-GB" sz="1600" dirty="0" err="1"/>
              <a:t>množství</a:t>
            </a:r>
            <a:r>
              <a:rPr lang="en-GB" sz="1600" dirty="0"/>
              <a:t>, </a:t>
            </a:r>
            <a:r>
              <a:rPr lang="en-GB" sz="1600" dirty="0" err="1"/>
              <a:t>které</a:t>
            </a:r>
            <a:r>
              <a:rPr lang="en-GB" sz="1600" dirty="0"/>
              <a:t> </a:t>
            </a:r>
            <a:r>
              <a:rPr lang="en-GB" sz="1600" dirty="0" err="1"/>
              <a:t>nepoškodí</a:t>
            </a:r>
            <a:r>
              <a:rPr lang="en-GB" sz="1600" dirty="0"/>
              <a:t> </a:t>
            </a:r>
            <a:r>
              <a:rPr lang="en-GB" sz="1600" dirty="0" err="1"/>
              <a:t>nitrogenázu</a:t>
            </a:r>
            <a:r>
              <a:rPr lang="en-GB" sz="1600" dirty="0"/>
              <a:t> </a:t>
            </a:r>
            <a:endParaRPr lang="cs-CZ" sz="1600" dirty="0"/>
          </a:p>
          <a:p>
            <a:pPr marL="285750" indent="-285750">
              <a:buFont typeface="Arial" panose="020B0604020202020204" pitchFamily="34" charset="0"/>
              <a:buChar char="•"/>
            </a:pPr>
            <a:endParaRPr lang="cs-CZ" sz="1600" i="1" dirty="0" smtClean="0"/>
          </a:p>
          <a:p>
            <a:r>
              <a:rPr lang="pl-PL" sz="1600" b="1" i="1" dirty="0" smtClean="0"/>
              <a:t>Frankia</a:t>
            </a:r>
            <a:r>
              <a:rPr lang="pl-PL" sz="1600" i="1" dirty="0" smtClean="0"/>
              <a:t> </a:t>
            </a:r>
            <a:r>
              <a:rPr lang="pl-PL" sz="1600" dirty="0"/>
              <a:t>– hlízkám podobné struktury – v nich frankie vytváří </a:t>
            </a:r>
            <a:r>
              <a:rPr lang="pl-PL" sz="1600" dirty="0" smtClean="0"/>
              <a:t>struktury </a:t>
            </a:r>
            <a:r>
              <a:rPr lang="en-GB" sz="1600" dirty="0" err="1" smtClean="0"/>
              <a:t>podobné</a:t>
            </a:r>
            <a:r>
              <a:rPr lang="en-GB" sz="1600" dirty="0" smtClean="0"/>
              <a:t> </a:t>
            </a:r>
            <a:r>
              <a:rPr lang="en-GB" sz="1600" dirty="0" err="1"/>
              <a:t>heterocystám</a:t>
            </a:r>
            <a:r>
              <a:rPr lang="en-GB" sz="1600" dirty="0"/>
              <a:t> – </a:t>
            </a:r>
            <a:r>
              <a:rPr lang="en-GB" sz="1600" dirty="0" smtClean="0"/>
              <a:t> </a:t>
            </a:r>
            <a:r>
              <a:rPr lang="en-GB" sz="1600" dirty="0" err="1"/>
              <a:t>fixace</a:t>
            </a:r>
            <a:r>
              <a:rPr lang="en-GB" sz="1600" dirty="0"/>
              <a:t> N2 </a:t>
            </a:r>
            <a:endParaRPr lang="cs-CZ" sz="1600" dirty="0"/>
          </a:p>
          <a:p>
            <a:pPr marL="285750" indent="-285750">
              <a:buFont typeface="Arial" panose="020B0604020202020204" pitchFamily="34" charset="0"/>
              <a:buChar char="•"/>
            </a:pPr>
            <a:r>
              <a:rPr lang="en-GB" sz="1600" dirty="0" smtClean="0"/>
              <a:t>Frankie </a:t>
            </a:r>
            <a:r>
              <a:rPr lang="en-GB" sz="1600" dirty="0" err="1"/>
              <a:t>také</a:t>
            </a:r>
            <a:r>
              <a:rPr lang="en-GB" sz="1600" dirty="0"/>
              <a:t> </a:t>
            </a:r>
            <a:r>
              <a:rPr lang="en-GB" sz="1600" u="sng" dirty="0" err="1"/>
              <a:t>produkují</a:t>
            </a:r>
            <a:r>
              <a:rPr lang="en-GB" sz="1600" u="sng" dirty="0"/>
              <a:t> </a:t>
            </a:r>
            <a:r>
              <a:rPr lang="en-GB" sz="1600" u="sng" dirty="0" err="1"/>
              <a:t>hemoglobiny</a:t>
            </a:r>
            <a:r>
              <a:rPr lang="en-GB" sz="1600" u="sng" dirty="0"/>
              <a:t> </a:t>
            </a:r>
            <a:r>
              <a:rPr lang="en-GB" sz="1600" dirty="0"/>
              <a:t>(Beckwith et al., 2002), ale </a:t>
            </a:r>
            <a:r>
              <a:rPr lang="en-GB" sz="1600" dirty="0" err="1" smtClean="0"/>
              <a:t>jejich</a:t>
            </a:r>
            <a:r>
              <a:rPr lang="cs-CZ" sz="1600" dirty="0"/>
              <a:t> </a:t>
            </a:r>
            <a:r>
              <a:rPr lang="en-GB" sz="1600" dirty="0" smtClean="0"/>
              <a:t>role </a:t>
            </a:r>
            <a:r>
              <a:rPr lang="en-GB" sz="1600" dirty="0" err="1"/>
              <a:t>méně</a:t>
            </a:r>
            <a:r>
              <a:rPr lang="en-GB" sz="1600" dirty="0"/>
              <a:t> </a:t>
            </a:r>
            <a:r>
              <a:rPr lang="en-GB" sz="1600" dirty="0" err="1"/>
              <a:t>prozkoumaná</a:t>
            </a:r>
            <a:r>
              <a:rPr lang="en-GB" sz="1600" dirty="0"/>
              <a:t> </a:t>
            </a:r>
            <a:r>
              <a:rPr lang="en-GB" sz="1600" dirty="0" err="1"/>
              <a:t>než</a:t>
            </a:r>
            <a:r>
              <a:rPr lang="en-GB" sz="1600" dirty="0"/>
              <a:t> u </a:t>
            </a:r>
            <a:r>
              <a:rPr lang="en-GB" sz="1600" dirty="0" err="1"/>
              <a:t>rhizobií</a:t>
            </a:r>
            <a:r>
              <a:rPr lang="en-GB" sz="1600" dirty="0"/>
              <a:t> </a:t>
            </a:r>
            <a:endParaRPr lang="cs-CZ" sz="1600" dirty="0" smtClean="0"/>
          </a:p>
          <a:p>
            <a:pPr marL="285750" indent="-285750">
              <a:buFont typeface="Arial" panose="020B0604020202020204" pitchFamily="34" charset="0"/>
              <a:buChar char="•"/>
            </a:pPr>
            <a:r>
              <a:rPr lang="en-GB" sz="1600" dirty="0" smtClean="0"/>
              <a:t> </a:t>
            </a:r>
            <a:r>
              <a:rPr lang="en-GB" sz="1600" dirty="0" err="1"/>
              <a:t>na</a:t>
            </a:r>
            <a:r>
              <a:rPr lang="en-GB" sz="1600" dirty="0"/>
              <a:t> </a:t>
            </a:r>
            <a:r>
              <a:rPr lang="en-GB" sz="1600" dirty="0" err="1"/>
              <a:t>první</a:t>
            </a:r>
            <a:r>
              <a:rPr lang="en-GB" sz="1600" dirty="0"/>
              <a:t> </a:t>
            </a:r>
            <a:r>
              <a:rPr lang="en-GB" sz="1600" dirty="0" err="1"/>
              <a:t>pohled</a:t>
            </a:r>
            <a:r>
              <a:rPr lang="en-GB" sz="1600" dirty="0"/>
              <a:t> se </a:t>
            </a:r>
            <a:r>
              <a:rPr lang="en-GB" sz="1600" dirty="0" err="1"/>
              <a:t>může</a:t>
            </a:r>
            <a:r>
              <a:rPr lang="en-GB" sz="1600" dirty="0"/>
              <a:t> </a:t>
            </a:r>
            <a:r>
              <a:rPr lang="en-GB" sz="1600" dirty="0" err="1"/>
              <a:t>zdát</a:t>
            </a:r>
            <a:r>
              <a:rPr lang="en-GB" sz="1600" dirty="0"/>
              <a:t>, </a:t>
            </a:r>
            <a:r>
              <a:rPr lang="en-GB" sz="1600" dirty="0" err="1"/>
              <a:t>že</a:t>
            </a:r>
            <a:r>
              <a:rPr lang="en-GB" sz="1600" dirty="0"/>
              <a:t> </a:t>
            </a:r>
            <a:r>
              <a:rPr lang="en-GB" sz="1600" dirty="0" err="1"/>
              <a:t>infikují</a:t>
            </a:r>
            <a:r>
              <a:rPr lang="en-GB" sz="1600" dirty="0"/>
              <a:t> </a:t>
            </a:r>
            <a:r>
              <a:rPr lang="en-GB" sz="1600" dirty="0" err="1"/>
              <a:t>skupiny</a:t>
            </a:r>
            <a:r>
              <a:rPr lang="en-GB" sz="1600" dirty="0"/>
              <a:t> </a:t>
            </a:r>
            <a:r>
              <a:rPr lang="en-GB" sz="1600" dirty="0" err="1" smtClean="0"/>
              <a:t>nepříbuzných</a:t>
            </a:r>
            <a:r>
              <a:rPr lang="cs-CZ" sz="1600" dirty="0"/>
              <a:t> </a:t>
            </a:r>
            <a:r>
              <a:rPr lang="en-GB" sz="1600" dirty="0" err="1" smtClean="0"/>
              <a:t>rostlin</a:t>
            </a:r>
            <a:r>
              <a:rPr lang="en-GB" sz="1600" dirty="0" smtClean="0"/>
              <a:t> </a:t>
            </a:r>
            <a:r>
              <a:rPr lang="en-GB" sz="1600" dirty="0"/>
              <a:t>(</a:t>
            </a:r>
            <a:r>
              <a:rPr lang="en-GB" sz="1600" dirty="0" err="1"/>
              <a:t>olše</a:t>
            </a:r>
            <a:r>
              <a:rPr lang="en-GB" sz="1600" dirty="0"/>
              <a:t>, </a:t>
            </a:r>
            <a:r>
              <a:rPr lang="en-GB" sz="1600" dirty="0" err="1"/>
              <a:t>Přesličník</a:t>
            </a:r>
            <a:r>
              <a:rPr lang="en-GB" sz="1600" dirty="0"/>
              <a:t> </a:t>
            </a:r>
            <a:r>
              <a:rPr lang="en-GB" sz="1600" dirty="0" err="1"/>
              <a:t>přesličkolistý</a:t>
            </a:r>
            <a:r>
              <a:rPr lang="en-GB" sz="1600" dirty="0"/>
              <a:t> </a:t>
            </a:r>
            <a:r>
              <a:rPr lang="en-GB" sz="1600" dirty="0" smtClean="0"/>
              <a:t>-</a:t>
            </a:r>
            <a:r>
              <a:rPr lang="en-GB" sz="1600" i="1" dirty="0" smtClean="0"/>
              <a:t>Casuarina </a:t>
            </a:r>
            <a:r>
              <a:rPr lang="en-GB" sz="1600" i="1" dirty="0" err="1" smtClean="0"/>
              <a:t>equisetifolia</a:t>
            </a:r>
            <a:r>
              <a:rPr lang="en-GB" sz="1600" dirty="0" smtClean="0"/>
              <a:t>, </a:t>
            </a:r>
            <a:r>
              <a:rPr lang="en-GB" sz="1600" dirty="0" err="1" smtClean="0"/>
              <a:t>Latnatec</a:t>
            </a:r>
            <a:r>
              <a:rPr lang="en-GB" sz="1600" dirty="0" smtClean="0"/>
              <a:t>,</a:t>
            </a:r>
            <a:r>
              <a:rPr lang="cs-CZ" sz="1600" dirty="0"/>
              <a:t> </a:t>
            </a:r>
            <a:r>
              <a:rPr lang="en-GB" sz="1600" dirty="0" err="1" smtClean="0"/>
              <a:t>Vřesna</a:t>
            </a:r>
            <a:r>
              <a:rPr lang="en-GB" sz="1600" dirty="0" smtClean="0"/>
              <a:t> </a:t>
            </a:r>
            <a:r>
              <a:rPr lang="en-GB" sz="1600" dirty="0" err="1" smtClean="0"/>
              <a:t>bahenní</a:t>
            </a:r>
            <a:r>
              <a:rPr lang="en-GB" sz="1600" dirty="0" smtClean="0"/>
              <a:t>, </a:t>
            </a:r>
            <a:r>
              <a:rPr lang="cs-CZ" sz="1600" dirty="0" smtClean="0"/>
              <a:t>dryádky</a:t>
            </a:r>
            <a:r>
              <a:rPr lang="en-GB" sz="1600" dirty="0" smtClean="0"/>
              <a:t>)</a:t>
            </a:r>
            <a:r>
              <a:rPr lang="cs-CZ" sz="1600" dirty="0" smtClean="0"/>
              <a:t>, </a:t>
            </a:r>
            <a:r>
              <a:rPr lang="en-GB" sz="1600" dirty="0" smtClean="0"/>
              <a:t> </a:t>
            </a:r>
            <a:r>
              <a:rPr lang="en-GB" sz="1600" dirty="0" err="1"/>
              <a:t>revize</a:t>
            </a:r>
            <a:r>
              <a:rPr lang="en-GB" sz="1600" dirty="0"/>
              <a:t> </a:t>
            </a:r>
            <a:r>
              <a:rPr lang="en-GB" sz="1600" dirty="0" err="1"/>
              <a:t>fylogeneze</a:t>
            </a:r>
            <a:r>
              <a:rPr lang="en-GB" sz="1600" dirty="0"/>
              <a:t> </a:t>
            </a:r>
            <a:r>
              <a:rPr lang="en-GB" sz="1600" dirty="0" err="1"/>
              <a:t>kvetoucích</a:t>
            </a:r>
            <a:r>
              <a:rPr lang="en-GB" sz="1600" dirty="0"/>
              <a:t> </a:t>
            </a:r>
            <a:r>
              <a:rPr lang="en-GB" sz="1600" dirty="0" err="1" smtClean="0"/>
              <a:t>rostlin</a:t>
            </a:r>
            <a:r>
              <a:rPr lang="en-GB" sz="1600" dirty="0" smtClean="0"/>
              <a:t> </a:t>
            </a:r>
            <a:r>
              <a:rPr lang="en-GB" sz="1600" dirty="0" err="1"/>
              <a:t>prokázala</a:t>
            </a:r>
            <a:r>
              <a:rPr lang="en-GB" sz="1600" dirty="0"/>
              <a:t> </a:t>
            </a:r>
            <a:r>
              <a:rPr lang="en-GB" sz="1600" dirty="0" err="1"/>
              <a:t>těsný</a:t>
            </a:r>
            <a:r>
              <a:rPr lang="en-GB" sz="1600" dirty="0"/>
              <a:t> </a:t>
            </a:r>
            <a:r>
              <a:rPr lang="en-GB" sz="1600" dirty="0" err="1"/>
              <a:t>vztah</a:t>
            </a:r>
            <a:r>
              <a:rPr lang="en-GB" sz="1600" dirty="0"/>
              <a:t> </a:t>
            </a:r>
            <a:r>
              <a:rPr lang="en-GB" sz="1600" dirty="0" err="1"/>
              <a:t>těchto</a:t>
            </a:r>
            <a:r>
              <a:rPr lang="en-GB" sz="1600" dirty="0"/>
              <a:t> </a:t>
            </a:r>
            <a:r>
              <a:rPr lang="en-GB" sz="1600" dirty="0" err="1"/>
              <a:t>druhů</a:t>
            </a:r>
            <a:r>
              <a:rPr lang="en-GB" sz="1600" dirty="0"/>
              <a:t> a </a:t>
            </a:r>
            <a:r>
              <a:rPr lang="en-GB" sz="1600" dirty="0" err="1"/>
              <a:t>leguminóz</a:t>
            </a:r>
            <a:r>
              <a:rPr lang="en-GB" sz="1600" dirty="0"/>
              <a:t> </a:t>
            </a:r>
            <a:r>
              <a:rPr lang="cs-CZ" sz="1600" dirty="0"/>
              <a:t/>
            </a:r>
            <a:br>
              <a:rPr lang="cs-CZ" sz="1600" dirty="0"/>
            </a:br>
            <a:endParaRPr lang="cs-CZ" sz="1600" dirty="0" smtClean="0"/>
          </a:p>
          <a:p>
            <a:pPr marL="285750" indent="-285750">
              <a:buFont typeface="Arial" panose="020B0604020202020204" pitchFamily="34" charset="0"/>
              <a:buChar char="•"/>
            </a:pPr>
            <a:r>
              <a:rPr lang="en-GB" sz="1600" b="1" dirty="0" err="1" smtClean="0"/>
              <a:t>Sinice</a:t>
            </a:r>
            <a:r>
              <a:rPr lang="en-GB" sz="1600" dirty="0" smtClean="0"/>
              <a:t> </a:t>
            </a:r>
            <a:r>
              <a:rPr lang="en-GB" sz="1600" dirty="0"/>
              <a:t>– </a:t>
            </a:r>
            <a:r>
              <a:rPr lang="en-GB" sz="1600" dirty="0" err="1"/>
              <a:t>existují</a:t>
            </a:r>
            <a:r>
              <a:rPr lang="en-GB" sz="1600" dirty="0"/>
              <a:t> </a:t>
            </a:r>
            <a:r>
              <a:rPr lang="en-GB" sz="1600" dirty="0" err="1"/>
              <a:t>i</a:t>
            </a:r>
            <a:r>
              <a:rPr lang="en-GB" sz="1600" dirty="0"/>
              <a:t> </a:t>
            </a:r>
            <a:r>
              <a:rPr lang="en-GB" sz="1600" dirty="0" err="1"/>
              <a:t>symbiotické</a:t>
            </a:r>
            <a:r>
              <a:rPr lang="en-GB" sz="1600" dirty="0"/>
              <a:t> </a:t>
            </a:r>
            <a:r>
              <a:rPr lang="en-GB" sz="1600" dirty="0" err="1"/>
              <a:t>sinice</a:t>
            </a:r>
            <a:r>
              <a:rPr lang="en-GB" sz="1600" dirty="0"/>
              <a:t> – </a:t>
            </a:r>
            <a:r>
              <a:rPr lang="en-GB" sz="1600" dirty="0" err="1"/>
              <a:t>některé</a:t>
            </a:r>
            <a:r>
              <a:rPr lang="en-GB" sz="1600" dirty="0"/>
              <a:t> s </a:t>
            </a:r>
            <a:r>
              <a:rPr lang="en-GB" sz="1600" dirty="0" err="1"/>
              <a:t>houbami</a:t>
            </a:r>
            <a:r>
              <a:rPr lang="en-GB" sz="1600" dirty="0"/>
              <a:t> (</a:t>
            </a:r>
            <a:r>
              <a:rPr lang="en-GB" sz="1600" dirty="0" err="1"/>
              <a:t>lišejníky</a:t>
            </a:r>
            <a:r>
              <a:rPr lang="en-GB" sz="1600" dirty="0" smtClean="0"/>
              <a:t>),</a:t>
            </a:r>
            <a:r>
              <a:rPr lang="cs-CZ" sz="1600" dirty="0" smtClean="0"/>
              <a:t> </a:t>
            </a:r>
            <a:r>
              <a:rPr lang="en-GB" sz="1600" dirty="0" smtClean="0"/>
              <a:t>s </a:t>
            </a:r>
            <a:r>
              <a:rPr lang="cs-CZ" sz="1600" dirty="0"/>
              <a:t>j</a:t>
            </a:r>
            <a:r>
              <a:rPr lang="en-GB" sz="1600" dirty="0" err="1" smtClean="0"/>
              <a:t>átrovk</a:t>
            </a:r>
            <a:r>
              <a:rPr lang="cs-CZ" sz="1600" dirty="0" err="1" smtClean="0"/>
              <a:t>ami</a:t>
            </a:r>
            <a:r>
              <a:rPr lang="en-GB" sz="1600" dirty="0" smtClean="0"/>
              <a:t>, </a:t>
            </a:r>
            <a:r>
              <a:rPr lang="en-GB" sz="1600" dirty="0" err="1"/>
              <a:t>kapradinami</a:t>
            </a:r>
            <a:r>
              <a:rPr lang="en-GB" sz="1600" dirty="0"/>
              <a:t> a </a:t>
            </a:r>
            <a:r>
              <a:rPr lang="en-GB" sz="1600" dirty="0" err="1" smtClean="0"/>
              <a:t>cykas</a:t>
            </a:r>
            <a:r>
              <a:rPr lang="cs-CZ" sz="1600" dirty="0" smtClean="0"/>
              <a:t>y</a:t>
            </a:r>
            <a:endParaRPr lang="cs-CZ" sz="1600" dirty="0"/>
          </a:p>
          <a:p>
            <a:pPr marL="285750" indent="-285750">
              <a:buFont typeface="Arial" panose="020B0604020202020204" pitchFamily="34" charset="0"/>
              <a:buChar char="•"/>
            </a:pPr>
            <a:r>
              <a:rPr lang="en-GB" sz="1600" dirty="0" err="1" smtClean="0"/>
              <a:t>Nevytváří</a:t>
            </a:r>
            <a:r>
              <a:rPr lang="en-GB" sz="1600" dirty="0" smtClean="0"/>
              <a:t> </a:t>
            </a:r>
            <a:r>
              <a:rPr lang="en-GB" sz="1600" dirty="0" err="1"/>
              <a:t>hlízky</a:t>
            </a:r>
            <a:r>
              <a:rPr lang="en-GB" sz="1600" dirty="0"/>
              <a:t>, </a:t>
            </a:r>
            <a:r>
              <a:rPr lang="en-GB" sz="1600" dirty="0" err="1"/>
              <a:t>mnohdy</a:t>
            </a:r>
            <a:r>
              <a:rPr lang="en-GB" sz="1600" dirty="0"/>
              <a:t> </a:t>
            </a:r>
            <a:r>
              <a:rPr lang="en-GB" sz="1600" dirty="0" err="1"/>
              <a:t>tyto</a:t>
            </a:r>
            <a:r>
              <a:rPr lang="en-GB" sz="1600" dirty="0"/>
              <a:t> </a:t>
            </a:r>
            <a:r>
              <a:rPr lang="en-GB" sz="1600" dirty="0" err="1"/>
              <a:t>rostliny</a:t>
            </a:r>
            <a:r>
              <a:rPr lang="en-GB" sz="1600" dirty="0"/>
              <a:t> </a:t>
            </a:r>
            <a:r>
              <a:rPr lang="en-GB" sz="1600" dirty="0" err="1"/>
              <a:t>ani</a:t>
            </a:r>
            <a:r>
              <a:rPr lang="en-GB" sz="1600" dirty="0"/>
              <a:t> </a:t>
            </a:r>
            <a:r>
              <a:rPr lang="en-GB" sz="1600" dirty="0" err="1"/>
              <a:t>nemají</a:t>
            </a:r>
            <a:r>
              <a:rPr lang="en-GB" sz="1600" dirty="0"/>
              <a:t> </a:t>
            </a:r>
            <a:r>
              <a:rPr lang="en-GB" sz="1600" dirty="0" err="1" smtClean="0"/>
              <a:t>kořeny</a:t>
            </a:r>
            <a:endParaRPr lang="en-GB" sz="1600" dirty="0"/>
          </a:p>
          <a:p>
            <a:pPr marL="285750" indent="-285750">
              <a:buFont typeface="Arial" panose="020B0604020202020204" pitchFamily="34" charset="0"/>
              <a:buChar char="•"/>
            </a:pPr>
            <a:r>
              <a:rPr lang="en-GB" sz="1600" dirty="0" err="1"/>
              <a:t>Asociace</a:t>
            </a:r>
            <a:r>
              <a:rPr lang="en-GB" sz="1600" dirty="0"/>
              <a:t> s </a:t>
            </a:r>
            <a:r>
              <a:rPr lang="en-GB" sz="1600" dirty="0" err="1"/>
              <a:t>kapradinami</a:t>
            </a:r>
            <a:r>
              <a:rPr lang="en-GB" sz="1600" dirty="0"/>
              <a:t> </a:t>
            </a:r>
            <a:r>
              <a:rPr lang="en-GB" sz="1600" dirty="0" err="1"/>
              <a:t>jsou</a:t>
            </a:r>
            <a:r>
              <a:rPr lang="en-GB" sz="1600" dirty="0"/>
              <a:t> </a:t>
            </a:r>
            <a:r>
              <a:rPr lang="en-GB" sz="1600" dirty="0" err="1"/>
              <a:t>i</a:t>
            </a:r>
            <a:r>
              <a:rPr lang="en-GB" sz="1600" dirty="0"/>
              <a:t> </a:t>
            </a:r>
            <a:r>
              <a:rPr lang="en-GB" sz="1600" dirty="0" err="1"/>
              <a:t>významné</a:t>
            </a:r>
            <a:r>
              <a:rPr lang="en-GB" sz="1600" dirty="0"/>
              <a:t> </a:t>
            </a:r>
            <a:r>
              <a:rPr lang="en-GB" sz="1600" dirty="0" err="1"/>
              <a:t>ze</a:t>
            </a:r>
            <a:r>
              <a:rPr lang="en-GB" sz="1600" dirty="0"/>
              <a:t> </a:t>
            </a:r>
            <a:r>
              <a:rPr lang="en-GB" sz="1600" dirty="0" err="1"/>
              <a:t>zemědělského</a:t>
            </a:r>
            <a:r>
              <a:rPr lang="en-GB" sz="1600" dirty="0"/>
              <a:t> </a:t>
            </a:r>
            <a:r>
              <a:rPr lang="en-GB" sz="1600" dirty="0" err="1" smtClean="0"/>
              <a:t>hlediska</a:t>
            </a:r>
            <a:r>
              <a:rPr lang="cs-CZ" sz="1600" dirty="0" smtClean="0"/>
              <a:t> - </a:t>
            </a:r>
            <a:r>
              <a:rPr lang="en-GB" sz="1600" dirty="0" err="1" smtClean="0"/>
              <a:t>vodní</a:t>
            </a:r>
            <a:r>
              <a:rPr lang="en-GB" sz="1600" dirty="0" smtClean="0"/>
              <a:t> </a:t>
            </a:r>
            <a:r>
              <a:rPr lang="en-GB" sz="1600" dirty="0" err="1"/>
              <a:t>kapradina</a:t>
            </a:r>
            <a:r>
              <a:rPr lang="en-GB" sz="1600" dirty="0"/>
              <a:t> </a:t>
            </a:r>
            <a:r>
              <a:rPr lang="en-GB" sz="1600" i="1" dirty="0" err="1"/>
              <a:t>Azolla</a:t>
            </a:r>
            <a:r>
              <a:rPr lang="en-GB" sz="1600" i="1" dirty="0"/>
              <a:t> </a:t>
            </a:r>
            <a:r>
              <a:rPr lang="en-GB" sz="1600" dirty="0"/>
              <a:t>s </a:t>
            </a:r>
            <a:r>
              <a:rPr lang="en-GB" sz="1600" i="1" dirty="0"/>
              <a:t>Anabaena </a:t>
            </a:r>
            <a:r>
              <a:rPr lang="en-GB" sz="1600" dirty="0"/>
              <a:t>- </a:t>
            </a:r>
            <a:r>
              <a:rPr lang="en-GB" sz="1600" dirty="0" err="1"/>
              <a:t>rýže</a:t>
            </a:r>
            <a:endParaRPr lang="en-GB" sz="16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4686928"/>
            <a:ext cx="2437794" cy="1775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4662392"/>
            <a:ext cx="2313434" cy="1793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9561" y="4686928"/>
            <a:ext cx="2464875" cy="1837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16680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6783" y="116632"/>
            <a:ext cx="9036496" cy="5262979"/>
          </a:xfrm>
          <a:prstGeom prst="rect">
            <a:avLst/>
          </a:prstGeom>
        </p:spPr>
        <p:txBody>
          <a:bodyPr wrap="square">
            <a:spAutoFit/>
          </a:bodyPr>
          <a:lstStyle/>
          <a:p>
            <a:r>
              <a:rPr lang="en-GB" sz="1600" u="sng" dirty="0" err="1"/>
              <a:t>Symbiotická</a:t>
            </a:r>
            <a:r>
              <a:rPr lang="en-GB" sz="1600" u="sng" dirty="0"/>
              <a:t> </a:t>
            </a:r>
            <a:r>
              <a:rPr lang="en-GB" sz="1600" u="sng" dirty="0" err="1"/>
              <a:t>fixace</a:t>
            </a:r>
            <a:r>
              <a:rPr lang="en-GB" sz="1600" u="sng" dirty="0"/>
              <a:t> </a:t>
            </a:r>
            <a:r>
              <a:rPr lang="en-GB" sz="1600" u="sng" dirty="0" err="1" smtClean="0"/>
              <a:t>dusíku</a:t>
            </a:r>
            <a:endParaRPr lang="cs-CZ" sz="1600" u="sng" dirty="0" smtClean="0"/>
          </a:p>
          <a:p>
            <a:endParaRPr lang="en-GB" sz="1600" dirty="0"/>
          </a:p>
          <a:p>
            <a:pPr marL="285750" indent="-285750">
              <a:buFont typeface="Arial" panose="020B0604020202020204" pitchFamily="34" charset="0"/>
              <a:buChar char="•"/>
            </a:pPr>
            <a:r>
              <a:rPr lang="en-GB" sz="1600" dirty="0" err="1"/>
              <a:t>Jeden</a:t>
            </a:r>
            <a:r>
              <a:rPr lang="en-GB" sz="1600" dirty="0"/>
              <a:t> z </a:t>
            </a:r>
            <a:r>
              <a:rPr lang="en-GB" sz="1600" dirty="0" err="1"/>
              <a:t>nejdůležitějších</a:t>
            </a:r>
            <a:r>
              <a:rPr lang="en-GB" sz="1600" dirty="0"/>
              <a:t> </a:t>
            </a:r>
            <a:r>
              <a:rPr lang="en-GB" sz="1600" dirty="0" err="1"/>
              <a:t>symbiotických</a:t>
            </a:r>
            <a:r>
              <a:rPr lang="en-GB" sz="1600" dirty="0"/>
              <a:t> </a:t>
            </a:r>
            <a:r>
              <a:rPr lang="en-GB" sz="1600" dirty="0" err="1"/>
              <a:t>vztahů</a:t>
            </a:r>
            <a:r>
              <a:rPr lang="en-GB" sz="1600" dirty="0"/>
              <a:t> </a:t>
            </a:r>
            <a:r>
              <a:rPr lang="en-GB" sz="1600" dirty="0" err="1" smtClean="0"/>
              <a:t>mezi</a:t>
            </a:r>
            <a:r>
              <a:rPr lang="cs-CZ" sz="1600" dirty="0"/>
              <a:t> </a:t>
            </a:r>
            <a:r>
              <a:rPr lang="en-GB" sz="1600" dirty="0" err="1" smtClean="0"/>
              <a:t>bakteriemi</a:t>
            </a:r>
            <a:r>
              <a:rPr lang="en-GB" sz="1600" dirty="0" smtClean="0"/>
              <a:t> </a:t>
            </a:r>
            <a:r>
              <a:rPr lang="en-GB" sz="1600" dirty="0"/>
              <a:t>a </a:t>
            </a:r>
            <a:r>
              <a:rPr lang="en-GB" sz="1600" dirty="0" err="1" smtClean="0"/>
              <a:t>rostlinami</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a:t>Bakteriální</a:t>
            </a:r>
            <a:r>
              <a:rPr lang="en-GB" sz="1600" dirty="0"/>
              <a:t> </a:t>
            </a:r>
            <a:r>
              <a:rPr lang="en-GB" sz="1600" dirty="0" err="1"/>
              <a:t>buňky</a:t>
            </a:r>
            <a:r>
              <a:rPr lang="en-GB" sz="1600" dirty="0"/>
              <a:t> </a:t>
            </a:r>
            <a:r>
              <a:rPr lang="en-GB" sz="1600" dirty="0" err="1"/>
              <a:t>proniknou</a:t>
            </a:r>
            <a:r>
              <a:rPr lang="en-GB" sz="1600" dirty="0"/>
              <a:t> do </a:t>
            </a:r>
            <a:r>
              <a:rPr lang="en-GB" sz="1600" dirty="0" err="1"/>
              <a:t>kořenů</a:t>
            </a:r>
            <a:r>
              <a:rPr lang="en-GB" sz="1600" dirty="0"/>
              <a:t> </a:t>
            </a:r>
            <a:r>
              <a:rPr lang="en-GB" sz="1600" dirty="0" err="1"/>
              <a:t>vhodné</a:t>
            </a:r>
            <a:r>
              <a:rPr lang="en-GB" sz="1600" dirty="0"/>
              <a:t> </a:t>
            </a:r>
            <a:r>
              <a:rPr lang="en-GB" sz="1600" dirty="0" err="1" smtClean="0"/>
              <a:t>rostliny</a:t>
            </a:r>
            <a:r>
              <a:rPr lang="cs-CZ" sz="1600" dirty="0"/>
              <a:t> </a:t>
            </a:r>
            <a:r>
              <a:rPr lang="en-GB" sz="1600" dirty="0" smtClean="0"/>
              <a:t>a </a:t>
            </a:r>
            <a:r>
              <a:rPr lang="en-GB" sz="1600" dirty="0" err="1"/>
              <a:t>vytvoří</a:t>
            </a:r>
            <a:r>
              <a:rPr lang="en-GB" sz="1600" dirty="0"/>
              <a:t> </a:t>
            </a:r>
            <a:r>
              <a:rPr lang="en-GB" sz="1600" dirty="0" err="1"/>
              <a:t>zde</a:t>
            </a:r>
            <a:r>
              <a:rPr lang="en-GB" sz="1600" dirty="0"/>
              <a:t> </a:t>
            </a:r>
            <a:r>
              <a:rPr lang="en-GB" sz="1600" dirty="0" err="1"/>
              <a:t>nádoru</a:t>
            </a:r>
            <a:r>
              <a:rPr lang="en-GB" sz="1600" dirty="0"/>
              <a:t> </a:t>
            </a:r>
            <a:r>
              <a:rPr lang="en-GB" sz="1600" dirty="0" err="1"/>
              <a:t>podobné</a:t>
            </a:r>
            <a:r>
              <a:rPr lang="en-GB" sz="1600" dirty="0"/>
              <a:t> </a:t>
            </a:r>
            <a:r>
              <a:rPr lang="en-GB" sz="1600" dirty="0" err="1"/>
              <a:t>struktury</a:t>
            </a:r>
            <a:r>
              <a:rPr lang="en-GB" sz="1600" dirty="0"/>
              <a:t> – </a:t>
            </a:r>
            <a:r>
              <a:rPr lang="en-GB" sz="1600" dirty="0" err="1" smtClean="0"/>
              <a:t>hlízk</a:t>
            </a:r>
            <a:endParaRPr lang="cs-CZ" sz="1600" dirty="0" smtClean="0"/>
          </a:p>
          <a:p>
            <a:pPr marL="285750" indent="-285750">
              <a:buFont typeface="Arial" panose="020B0604020202020204" pitchFamily="34" charset="0"/>
              <a:buChar char="•"/>
            </a:pPr>
            <a:r>
              <a:rPr lang="en-GB" sz="1600" dirty="0" smtClean="0"/>
              <a:t>y</a:t>
            </a:r>
            <a:endParaRPr lang="en-GB" sz="1600" dirty="0"/>
          </a:p>
          <a:p>
            <a:pPr marL="285750" indent="-285750">
              <a:buFont typeface="Arial" panose="020B0604020202020204" pitchFamily="34" charset="0"/>
              <a:buChar char="•"/>
            </a:pPr>
            <a:r>
              <a:rPr lang="en-GB" sz="1600" dirty="0" err="1"/>
              <a:t>Nitrogenázový</a:t>
            </a:r>
            <a:r>
              <a:rPr lang="en-GB" sz="1600" dirty="0"/>
              <a:t> </a:t>
            </a:r>
            <a:r>
              <a:rPr lang="en-GB" sz="1600" dirty="0" err="1"/>
              <a:t>enzymový</a:t>
            </a:r>
            <a:r>
              <a:rPr lang="en-GB" sz="1600" dirty="0"/>
              <a:t> </a:t>
            </a:r>
            <a:r>
              <a:rPr lang="en-GB" sz="1600" dirty="0" err="1" smtClean="0"/>
              <a:t>systém</a:t>
            </a:r>
            <a:r>
              <a:rPr lang="en-GB" sz="1600" dirty="0" smtClean="0"/>
              <a:t>:</a:t>
            </a:r>
            <a:r>
              <a:rPr lang="cs-CZ" sz="1600" dirty="0" smtClean="0"/>
              <a:t> </a:t>
            </a:r>
            <a:r>
              <a:rPr lang="en-GB" sz="1600" dirty="0" err="1" smtClean="0"/>
              <a:t>dinitrogenáza</a:t>
            </a:r>
            <a:r>
              <a:rPr lang="en-GB" sz="1600" dirty="0" smtClean="0"/>
              <a:t> </a:t>
            </a:r>
            <a:r>
              <a:rPr lang="en-GB" sz="1600" dirty="0"/>
              <a:t>(</a:t>
            </a:r>
            <a:r>
              <a:rPr lang="en-GB" sz="1600" dirty="0" err="1"/>
              <a:t>MoFe</a:t>
            </a:r>
            <a:r>
              <a:rPr lang="en-GB" sz="1600" dirty="0"/>
              <a:t> </a:t>
            </a:r>
            <a:r>
              <a:rPr lang="en-GB" sz="1600" dirty="0" smtClean="0"/>
              <a:t>protein)</a:t>
            </a:r>
            <a:r>
              <a:rPr lang="cs-CZ" sz="1600" dirty="0" smtClean="0"/>
              <a:t> a</a:t>
            </a:r>
            <a:r>
              <a:rPr lang="en-GB" sz="1600" dirty="0" err="1" smtClean="0"/>
              <a:t>dinitrogenáz</a:t>
            </a:r>
            <a:r>
              <a:rPr lang="en-GB" sz="1600" dirty="0" smtClean="0"/>
              <a:t> </a:t>
            </a:r>
            <a:r>
              <a:rPr lang="en-GB" sz="1600" dirty="0" err="1"/>
              <a:t>reduktáza</a:t>
            </a:r>
            <a:r>
              <a:rPr lang="en-GB" sz="1600" dirty="0"/>
              <a:t> </a:t>
            </a:r>
            <a:r>
              <a:rPr lang="en-GB" sz="1600" dirty="0" smtClean="0"/>
              <a:t> (</a:t>
            </a:r>
            <a:r>
              <a:rPr lang="en-GB" sz="1600" dirty="0"/>
              <a:t>Fe protein</a:t>
            </a:r>
            <a:r>
              <a:rPr lang="en-GB" sz="1600" dirty="0" smtClean="0"/>
              <a:t>)</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err="1"/>
              <a:t>chemotaxí</a:t>
            </a:r>
            <a:r>
              <a:rPr lang="en-GB" sz="1600" dirty="0"/>
              <a:t> </a:t>
            </a:r>
            <a:r>
              <a:rPr lang="en-GB" sz="1600" dirty="0" err="1"/>
              <a:t>ke</a:t>
            </a:r>
            <a:r>
              <a:rPr lang="en-GB" sz="1600" dirty="0"/>
              <a:t> </a:t>
            </a:r>
            <a:r>
              <a:rPr lang="en-GB" sz="1600" dirty="0" err="1"/>
              <a:t>kořenovým</a:t>
            </a:r>
            <a:r>
              <a:rPr lang="en-GB" sz="1600" dirty="0"/>
              <a:t> </a:t>
            </a:r>
            <a:r>
              <a:rPr lang="en-GB" sz="1600" dirty="0" err="1"/>
              <a:t>vláskům</a:t>
            </a:r>
            <a:r>
              <a:rPr lang="en-GB" sz="1600" dirty="0"/>
              <a:t> – </a:t>
            </a:r>
            <a:r>
              <a:rPr lang="en-GB" sz="1600" dirty="0" err="1"/>
              <a:t>rostlinné</a:t>
            </a:r>
            <a:r>
              <a:rPr lang="en-GB" sz="1600" dirty="0"/>
              <a:t> </a:t>
            </a:r>
            <a:r>
              <a:rPr lang="en-GB" sz="1600" dirty="0" err="1" smtClean="0"/>
              <a:t>lectiny</a:t>
            </a:r>
            <a:r>
              <a:rPr lang="cs-CZ" sz="1600" dirty="0" smtClean="0"/>
              <a:t> </a:t>
            </a:r>
            <a:r>
              <a:rPr lang="en-GB" sz="1600" dirty="0" smtClean="0"/>
              <a:t>(</a:t>
            </a:r>
            <a:r>
              <a:rPr lang="en-GB" sz="1600" dirty="0" err="1" smtClean="0"/>
              <a:t>specificita</a:t>
            </a:r>
            <a:r>
              <a:rPr lang="en-GB" sz="1600" dirty="0" smtClean="0"/>
              <a:t>)</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smtClean="0"/>
              <a:t>tryptofan</a:t>
            </a:r>
            <a:r>
              <a:rPr lang="en-GB" sz="1600" dirty="0" smtClean="0"/>
              <a:t> </a:t>
            </a:r>
            <a:r>
              <a:rPr lang="en-GB" sz="1600" dirty="0"/>
              <a:t>z </a:t>
            </a:r>
            <a:r>
              <a:rPr lang="en-GB" sz="1600" dirty="0" err="1"/>
              <a:t>kořenových</a:t>
            </a:r>
            <a:r>
              <a:rPr lang="en-GB" sz="1600" dirty="0"/>
              <a:t> </a:t>
            </a:r>
            <a:r>
              <a:rPr lang="en-GB" sz="1600" dirty="0" err="1"/>
              <a:t>exudátů</a:t>
            </a:r>
            <a:r>
              <a:rPr lang="en-GB" sz="1600" dirty="0"/>
              <a:t> </a:t>
            </a:r>
            <a:r>
              <a:rPr lang="en-GB" sz="1600" dirty="0" err="1"/>
              <a:t>rhizobii</a:t>
            </a:r>
            <a:r>
              <a:rPr lang="en-GB" sz="1600" dirty="0"/>
              <a:t> </a:t>
            </a:r>
            <a:r>
              <a:rPr lang="en-GB" sz="1600" dirty="0" err="1"/>
              <a:t>přeměněn</a:t>
            </a:r>
            <a:r>
              <a:rPr lang="en-GB" sz="1600" dirty="0"/>
              <a:t> </a:t>
            </a:r>
            <a:r>
              <a:rPr lang="en-GB" sz="1600" dirty="0" err="1"/>
              <a:t>na</a:t>
            </a:r>
            <a:r>
              <a:rPr lang="en-GB" sz="1600" dirty="0"/>
              <a:t> </a:t>
            </a:r>
            <a:r>
              <a:rPr lang="en-GB" sz="1600" dirty="0" smtClean="0"/>
              <a:t>IAA</a:t>
            </a:r>
            <a:r>
              <a:rPr lang="cs-CZ" sz="1600" dirty="0" smtClean="0"/>
              <a:t> </a:t>
            </a:r>
            <a:r>
              <a:rPr lang="en-GB" sz="1600" dirty="0" smtClean="0"/>
              <a:t>– </a:t>
            </a:r>
            <a:r>
              <a:rPr lang="en-GB" sz="1600" dirty="0" err="1"/>
              <a:t>ohyb</a:t>
            </a:r>
            <a:r>
              <a:rPr lang="en-GB" sz="1600" dirty="0"/>
              <a:t> </a:t>
            </a:r>
            <a:r>
              <a:rPr lang="en-GB" sz="1600" dirty="0" err="1"/>
              <a:t>nebo</a:t>
            </a:r>
            <a:r>
              <a:rPr lang="en-GB" sz="1600" dirty="0"/>
              <a:t> </a:t>
            </a:r>
            <a:r>
              <a:rPr lang="en-GB" sz="1600" dirty="0" err="1"/>
              <a:t>rozvětvení</a:t>
            </a:r>
            <a:r>
              <a:rPr lang="en-GB" sz="1600" dirty="0"/>
              <a:t> k. </a:t>
            </a:r>
            <a:r>
              <a:rPr lang="en-GB" sz="1600" dirty="0" err="1"/>
              <a:t>vlásku</a:t>
            </a:r>
            <a:r>
              <a:rPr lang="en-GB" sz="1600" dirty="0"/>
              <a:t> </a:t>
            </a:r>
            <a:r>
              <a:rPr lang="en-GB" sz="1600" dirty="0" err="1"/>
              <a:t>kolem</a:t>
            </a:r>
            <a:r>
              <a:rPr lang="en-GB" sz="1600" dirty="0"/>
              <a:t> </a:t>
            </a:r>
            <a:r>
              <a:rPr lang="en-GB" sz="1600" dirty="0" err="1" smtClean="0"/>
              <a:t>bakterií</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smtClean="0"/>
              <a:t>polygalakturonáza</a:t>
            </a:r>
            <a:r>
              <a:rPr lang="en-GB" sz="1600" dirty="0" smtClean="0"/>
              <a:t> </a:t>
            </a:r>
            <a:r>
              <a:rPr lang="en-GB" sz="1600" dirty="0" err="1" smtClean="0"/>
              <a:t>depolymerizuje</a:t>
            </a:r>
            <a:r>
              <a:rPr lang="cs-CZ" sz="1600" dirty="0" smtClean="0"/>
              <a:t> </a:t>
            </a:r>
            <a:r>
              <a:rPr lang="en-GB" sz="1600" dirty="0" smtClean="0"/>
              <a:t>a </a:t>
            </a:r>
            <a:r>
              <a:rPr lang="en-GB" sz="1600" dirty="0" err="1"/>
              <a:t>změkčí</a:t>
            </a:r>
            <a:r>
              <a:rPr lang="en-GB" sz="1600" dirty="0"/>
              <a:t> </a:t>
            </a:r>
            <a:r>
              <a:rPr lang="en-GB" sz="1600" dirty="0" err="1"/>
              <a:t>buněčnou</a:t>
            </a:r>
            <a:r>
              <a:rPr lang="en-GB" sz="1600" dirty="0"/>
              <a:t> </a:t>
            </a:r>
            <a:r>
              <a:rPr lang="en-GB" sz="1600" dirty="0" err="1"/>
              <a:t>stěnu</a:t>
            </a:r>
            <a:r>
              <a:rPr lang="en-GB" sz="1600" dirty="0"/>
              <a:t> </a:t>
            </a:r>
            <a:r>
              <a:rPr lang="en-GB" sz="1600" dirty="0" err="1"/>
              <a:t>kořenových</a:t>
            </a:r>
            <a:r>
              <a:rPr lang="en-GB" sz="1600" dirty="0"/>
              <a:t> </a:t>
            </a:r>
            <a:r>
              <a:rPr lang="en-GB" sz="1600" dirty="0" err="1" smtClean="0"/>
              <a:t>vlásků</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smtClean="0"/>
              <a:t> </a:t>
            </a:r>
            <a:r>
              <a:rPr lang="en-GB" sz="1600" dirty="0"/>
              <a:t>rhizobia do </a:t>
            </a:r>
            <a:r>
              <a:rPr lang="en-GB" sz="1600" dirty="0" err="1"/>
              <a:t>rostlinných</a:t>
            </a:r>
            <a:r>
              <a:rPr lang="en-GB" sz="1600" dirty="0"/>
              <a:t> </a:t>
            </a:r>
            <a:r>
              <a:rPr lang="en-GB" sz="1600" dirty="0" err="1"/>
              <a:t>buněk</a:t>
            </a:r>
            <a:r>
              <a:rPr lang="en-GB" sz="1600" dirty="0"/>
              <a:t> – </a:t>
            </a:r>
            <a:r>
              <a:rPr lang="en-GB" sz="1600" dirty="0" err="1"/>
              <a:t>tvorba</a:t>
            </a:r>
            <a:r>
              <a:rPr lang="en-GB" sz="1600" dirty="0"/>
              <a:t> </a:t>
            </a:r>
            <a:r>
              <a:rPr lang="en-GB" sz="1600" dirty="0" err="1"/>
              <a:t>infekčního</a:t>
            </a:r>
            <a:r>
              <a:rPr lang="en-GB" sz="1600" dirty="0"/>
              <a:t> </a:t>
            </a:r>
            <a:r>
              <a:rPr lang="en-GB" sz="1600" dirty="0" err="1" smtClean="0"/>
              <a:t>vlákna</a:t>
            </a:r>
            <a:r>
              <a:rPr lang="cs-CZ" sz="1600" dirty="0" smtClean="0"/>
              <a:t> </a:t>
            </a:r>
            <a:r>
              <a:rPr lang="en-GB" sz="1600" dirty="0" smtClean="0"/>
              <a:t>(</a:t>
            </a:r>
            <a:r>
              <a:rPr lang="en-GB" sz="1600" dirty="0" err="1" smtClean="0"/>
              <a:t>rostlinný</a:t>
            </a:r>
            <a:r>
              <a:rPr lang="en-GB" sz="1600" dirty="0" smtClean="0"/>
              <a:t> </a:t>
            </a:r>
            <a:r>
              <a:rPr lang="en-GB" sz="1600" dirty="0" err="1"/>
              <a:t>materiál</a:t>
            </a:r>
            <a:r>
              <a:rPr lang="en-GB" sz="1600" dirty="0" smtClean="0"/>
              <a:t>)</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smtClean="0"/>
              <a:t> </a:t>
            </a:r>
            <a:r>
              <a:rPr lang="en-GB" sz="1600" dirty="0" err="1"/>
              <a:t>infekční</a:t>
            </a:r>
            <a:r>
              <a:rPr lang="en-GB" sz="1600" dirty="0"/>
              <a:t> </a:t>
            </a:r>
            <a:r>
              <a:rPr lang="en-GB" sz="1600" dirty="0" err="1"/>
              <a:t>vlákno</a:t>
            </a:r>
            <a:r>
              <a:rPr lang="en-GB" sz="1600" dirty="0"/>
              <a:t> do </a:t>
            </a:r>
            <a:r>
              <a:rPr lang="en-GB" sz="1600" dirty="0" err="1"/>
              <a:t>kortexu</a:t>
            </a:r>
            <a:r>
              <a:rPr lang="en-GB" sz="1600" dirty="0"/>
              <a:t> a </a:t>
            </a:r>
            <a:r>
              <a:rPr lang="en-GB" sz="1600" dirty="0" err="1"/>
              <a:t>infikuje</a:t>
            </a:r>
            <a:r>
              <a:rPr lang="en-GB" sz="1600" dirty="0"/>
              <a:t> </a:t>
            </a:r>
            <a:r>
              <a:rPr lang="en-GB" sz="1600" dirty="0" err="1"/>
              <a:t>tetraploidní</a:t>
            </a:r>
            <a:r>
              <a:rPr lang="en-GB" sz="1600" dirty="0"/>
              <a:t> </a:t>
            </a:r>
            <a:r>
              <a:rPr lang="en-GB" sz="1600" dirty="0" err="1" smtClean="0"/>
              <a:t>buňky</a:t>
            </a:r>
            <a:r>
              <a:rPr lang="en-GB" sz="1600" dirty="0" smtClean="0"/>
              <a:t>,</a:t>
            </a:r>
            <a:r>
              <a:rPr lang="cs-CZ" sz="1600" dirty="0" smtClean="0"/>
              <a:t> </a:t>
            </a:r>
            <a:r>
              <a:rPr lang="en-GB" sz="1600" dirty="0" err="1" smtClean="0"/>
              <a:t>které</a:t>
            </a:r>
            <a:r>
              <a:rPr lang="en-GB" sz="1600" dirty="0" smtClean="0"/>
              <a:t> </a:t>
            </a:r>
            <a:r>
              <a:rPr lang="en-GB" sz="1600" dirty="0"/>
              <a:t>se </a:t>
            </a:r>
            <a:r>
              <a:rPr lang="en-GB" sz="1600" dirty="0" err="1"/>
              <a:t>začnou</a:t>
            </a:r>
            <a:r>
              <a:rPr lang="en-GB" sz="1600" dirty="0"/>
              <a:t> </a:t>
            </a:r>
            <a:r>
              <a:rPr lang="en-GB" sz="1600" dirty="0" err="1"/>
              <a:t>množit</a:t>
            </a:r>
            <a:r>
              <a:rPr lang="en-GB" sz="1600" dirty="0"/>
              <a:t> a </a:t>
            </a:r>
            <a:r>
              <a:rPr lang="en-GB" sz="1600" dirty="0" err="1"/>
              <a:t>vytvoří</a:t>
            </a:r>
            <a:r>
              <a:rPr lang="en-GB" sz="1600" dirty="0"/>
              <a:t> </a:t>
            </a:r>
            <a:r>
              <a:rPr lang="en-GB" sz="1600" dirty="0" err="1"/>
              <a:t>tkáň</a:t>
            </a:r>
            <a:r>
              <a:rPr lang="en-GB" sz="1600" dirty="0"/>
              <a:t> </a:t>
            </a:r>
            <a:r>
              <a:rPr lang="en-GB" sz="1600" dirty="0" err="1" smtClean="0"/>
              <a:t>hlízky</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cs-CZ" sz="1600" dirty="0"/>
              <a:t>r</a:t>
            </a:r>
            <a:r>
              <a:rPr lang="en-GB" sz="1600" dirty="0" err="1" smtClean="0"/>
              <a:t>hizobia</a:t>
            </a:r>
            <a:r>
              <a:rPr lang="en-GB" sz="1600" dirty="0" smtClean="0"/>
              <a:t> </a:t>
            </a:r>
            <a:r>
              <a:rPr lang="en-GB" sz="1600" dirty="0" err="1"/>
              <a:t>uvolněna</a:t>
            </a:r>
            <a:r>
              <a:rPr lang="en-GB" sz="1600" dirty="0"/>
              <a:t> z </a:t>
            </a:r>
            <a:r>
              <a:rPr lang="en-GB" sz="1600" dirty="0" err="1"/>
              <a:t>infekčního</a:t>
            </a:r>
            <a:r>
              <a:rPr lang="en-GB" sz="1600" dirty="0"/>
              <a:t> </a:t>
            </a:r>
            <a:r>
              <a:rPr lang="en-GB" sz="1600" dirty="0" err="1"/>
              <a:t>vlákna</a:t>
            </a:r>
            <a:r>
              <a:rPr lang="en-GB" sz="1600" dirty="0"/>
              <a:t>, </a:t>
            </a:r>
            <a:r>
              <a:rPr lang="en-GB" sz="1600" dirty="0" err="1"/>
              <a:t>ztrácí</a:t>
            </a:r>
            <a:r>
              <a:rPr lang="en-GB" sz="1600" dirty="0"/>
              <a:t> </a:t>
            </a:r>
            <a:r>
              <a:rPr lang="en-GB" sz="1600" dirty="0" err="1" smtClean="0"/>
              <a:t>tyčinkovitý</a:t>
            </a:r>
            <a:r>
              <a:rPr lang="cs-CZ" sz="1600" dirty="0" smtClean="0"/>
              <a:t> </a:t>
            </a:r>
            <a:r>
              <a:rPr lang="en-GB" sz="1600" dirty="0" err="1" smtClean="0"/>
              <a:t>tvar</a:t>
            </a:r>
            <a:r>
              <a:rPr lang="en-GB" sz="1600" dirty="0"/>
              <a:t>, </a:t>
            </a:r>
            <a:r>
              <a:rPr lang="en-GB" sz="1600" dirty="0" err="1"/>
              <a:t>vytvoří</a:t>
            </a:r>
            <a:r>
              <a:rPr lang="en-GB" sz="1600" dirty="0"/>
              <a:t> </a:t>
            </a:r>
            <a:r>
              <a:rPr lang="en-GB" sz="1600" dirty="0" err="1"/>
              <a:t>bakteroidy</a:t>
            </a:r>
            <a:r>
              <a:rPr lang="en-GB" sz="1600" dirty="0"/>
              <a:t> a </a:t>
            </a:r>
            <a:r>
              <a:rPr lang="en-GB" sz="1600" dirty="0" err="1"/>
              <a:t>začne</a:t>
            </a:r>
            <a:r>
              <a:rPr lang="en-GB" sz="1600" dirty="0"/>
              <a:t> </a:t>
            </a:r>
            <a:r>
              <a:rPr lang="en-GB" sz="1600" dirty="0" err="1"/>
              <a:t>fixace</a:t>
            </a:r>
            <a:r>
              <a:rPr lang="en-GB" sz="1600" dirty="0"/>
              <a:t> </a:t>
            </a:r>
            <a:r>
              <a:rPr lang="en-GB" sz="1600" dirty="0" err="1"/>
              <a:t>dusíku</a:t>
            </a:r>
            <a:endParaRPr lang="en-GB" sz="1600" dirty="0"/>
          </a:p>
          <a:p>
            <a:endParaRPr lang="en-GB" sz="1600" dirty="0"/>
          </a:p>
        </p:txBody>
      </p:sp>
    </p:spTree>
    <p:extLst>
      <p:ext uri="{BB962C8B-B14F-4D97-AF65-F5344CB8AC3E}">
        <p14:creationId xmlns:p14="http://schemas.microsoft.com/office/powerpoint/2010/main" val="32271612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256403"/>
            <a:ext cx="5666266" cy="6581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50280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951440" y="24879"/>
            <a:ext cx="5544616" cy="307777"/>
          </a:xfrm>
          <a:prstGeom prst="rect">
            <a:avLst/>
          </a:prstGeom>
        </p:spPr>
        <p:txBody>
          <a:bodyPr wrap="square">
            <a:spAutoFit/>
          </a:bodyPr>
          <a:lstStyle/>
          <a:p>
            <a:r>
              <a:rPr lang="en-GB" sz="1400" i="1" dirty="0" err="1"/>
              <a:t>Sinorhizobium</a:t>
            </a:r>
            <a:r>
              <a:rPr lang="en-GB" sz="1400" i="1" dirty="0"/>
              <a:t> </a:t>
            </a:r>
            <a:r>
              <a:rPr lang="en-GB" sz="1400" i="1" dirty="0" err="1"/>
              <a:t>meliloti</a:t>
            </a:r>
            <a:r>
              <a:rPr lang="en-GB" sz="1400" i="1" dirty="0"/>
              <a:t> </a:t>
            </a:r>
            <a:r>
              <a:rPr lang="en-GB" sz="1400" dirty="0"/>
              <a:t>on the roots of the </a:t>
            </a:r>
            <a:r>
              <a:rPr lang="en-GB" sz="1400" dirty="0" smtClean="0"/>
              <a:t>legume</a:t>
            </a:r>
            <a:r>
              <a:rPr lang="cs-CZ" sz="1400" dirty="0" smtClean="0"/>
              <a:t> </a:t>
            </a:r>
            <a:r>
              <a:rPr lang="en-GB" sz="1400" i="1" dirty="0" err="1" smtClean="0"/>
              <a:t>Medicago</a:t>
            </a:r>
            <a:r>
              <a:rPr lang="en-GB" sz="1400" i="1" dirty="0" smtClean="0"/>
              <a:t> </a:t>
            </a:r>
            <a:r>
              <a:rPr lang="en-GB" sz="1400" i="1" dirty="0" err="1"/>
              <a:t>truncatula</a:t>
            </a:r>
            <a:endParaRPr lang="en-GB" sz="1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1400" y="332656"/>
            <a:ext cx="6264696" cy="4853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215194" y="5373216"/>
            <a:ext cx="8496944" cy="1200329"/>
          </a:xfrm>
          <a:prstGeom prst="rect">
            <a:avLst/>
          </a:prstGeom>
        </p:spPr>
        <p:txBody>
          <a:bodyPr wrap="square">
            <a:spAutoFit/>
          </a:bodyPr>
          <a:lstStyle/>
          <a:p>
            <a:r>
              <a:rPr lang="en-GB" sz="1200" dirty="0"/>
              <a:t>The central micrograph shows the cellular components of M. </a:t>
            </a:r>
            <a:r>
              <a:rPr lang="en-GB" sz="1200" dirty="0" err="1"/>
              <a:t>truncatula</a:t>
            </a:r>
            <a:r>
              <a:rPr lang="en-GB" sz="1200" dirty="0"/>
              <a:t> root nodule during an early stage of infection and at a magnification of 1600. Clearly visible and </a:t>
            </a:r>
            <a:r>
              <a:rPr lang="en-GB" sz="1200" dirty="0" err="1"/>
              <a:t>labeled</a:t>
            </a:r>
            <a:r>
              <a:rPr lang="en-GB" sz="1200" dirty="0"/>
              <a:t> are traditional organelles such as the nucleus (N), vacuole (Vac), endoplasmic reticulum (ER), plastid (P) containing starch grains, and cell wall/plasma membrane. The micrograph provides an image of the rhizobia infection thread (IT) which results from the invagination of the cell wall/plasma membrane and contain rhizobium bacteria. </a:t>
            </a:r>
            <a:r>
              <a:rPr lang="en-GB" sz="1200" dirty="0" err="1"/>
              <a:t>Bacteroides</a:t>
            </a:r>
            <a:r>
              <a:rPr lang="en-GB" sz="1200" dirty="0"/>
              <a:t> are formed as the bacteria segregate from the infection thread and enter the cell and are encapsulation by a </a:t>
            </a:r>
            <a:r>
              <a:rPr lang="en-GB" sz="1200" dirty="0" err="1"/>
              <a:t>symbiosome</a:t>
            </a:r>
            <a:r>
              <a:rPr lang="en-GB" sz="1200" dirty="0"/>
              <a:t> plant membrane. The number of </a:t>
            </a:r>
            <a:r>
              <a:rPr lang="en-GB" sz="1200" dirty="0" err="1"/>
              <a:t>bacteroides</a:t>
            </a:r>
            <a:r>
              <a:rPr lang="en-GB" sz="1200" dirty="0"/>
              <a:t> generally increases with the maturity of the nodule cell.</a:t>
            </a:r>
          </a:p>
        </p:txBody>
      </p:sp>
      <p:sp>
        <p:nvSpPr>
          <p:cNvPr id="4" name="Obdélník 3"/>
          <p:cNvSpPr/>
          <p:nvPr/>
        </p:nvSpPr>
        <p:spPr>
          <a:xfrm>
            <a:off x="2141340" y="6581001"/>
            <a:ext cx="5742384" cy="276999"/>
          </a:xfrm>
          <a:prstGeom prst="rect">
            <a:avLst/>
          </a:prstGeom>
        </p:spPr>
        <p:txBody>
          <a:bodyPr wrap="square">
            <a:spAutoFit/>
          </a:bodyPr>
          <a:lstStyle/>
          <a:p>
            <a:r>
              <a:rPr lang="en-GB" sz="1200" dirty="0"/>
              <a:t>http://journal.frontiersin.org/article/10.3389/fpls.2013.00112/full</a:t>
            </a:r>
          </a:p>
        </p:txBody>
      </p:sp>
    </p:spTree>
    <p:extLst>
      <p:ext uri="{BB962C8B-B14F-4D97-AF65-F5344CB8AC3E}">
        <p14:creationId xmlns:p14="http://schemas.microsoft.com/office/powerpoint/2010/main" val="3369074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087" y="332656"/>
            <a:ext cx="7743825" cy="539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1952836" y="6309320"/>
            <a:ext cx="5238328" cy="276999"/>
          </a:xfrm>
          <a:prstGeom prst="rect">
            <a:avLst/>
          </a:prstGeom>
        </p:spPr>
        <p:txBody>
          <a:bodyPr wrap="square">
            <a:spAutoFit/>
          </a:bodyPr>
          <a:lstStyle/>
          <a:p>
            <a:r>
              <a:rPr lang="en-GB" sz="1200" dirty="0" smtClean="0"/>
              <a:t>http://www.cell.com/trends/biotechnology/fulltext/S0167-7799(11)00192-2</a:t>
            </a:r>
            <a:endParaRPr lang="en-GB" sz="1200" dirty="0"/>
          </a:p>
        </p:txBody>
      </p:sp>
    </p:spTree>
    <p:extLst>
      <p:ext uri="{BB962C8B-B14F-4D97-AF65-F5344CB8AC3E}">
        <p14:creationId xmlns:p14="http://schemas.microsoft.com/office/powerpoint/2010/main" val="20592895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23528" y="254966"/>
            <a:ext cx="7272808" cy="1077218"/>
          </a:xfrm>
          <a:prstGeom prst="rect">
            <a:avLst/>
          </a:prstGeom>
        </p:spPr>
        <p:txBody>
          <a:bodyPr wrap="square">
            <a:spAutoFit/>
          </a:bodyPr>
          <a:lstStyle/>
          <a:p>
            <a:r>
              <a:rPr lang="en-GB" sz="1600" dirty="0" err="1"/>
              <a:t>Azorhizobium</a:t>
            </a:r>
            <a:endParaRPr lang="en-GB" sz="1600" dirty="0"/>
          </a:p>
          <a:p>
            <a:pPr marL="285750" indent="-285750">
              <a:buFont typeface="Arial" panose="020B0604020202020204" pitchFamily="34" charset="0"/>
              <a:buChar char="•"/>
            </a:pPr>
            <a:r>
              <a:rPr lang="pl-PL" sz="1600" dirty="0" smtClean="0"/>
              <a:t>hlízky </a:t>
            </a:r>
            <a:r>
              <a:rPr lang="pl-PL" sz="1600" dirty="0"/>
              <a:t>na kořenech a stoncích </a:t>
            </a:r>
            <a:r>
              <a:rPr lang="pl-PL" sz="1600" dirty="0" smtClean="0"/>
              <a:t>rostlin </a:t>
            </a:r>
            <a:r>
              <a:rPr lang="en-GB" sz="1600" i="1" dirty="0" err="1" smtClean="0"/>
              <a:t>Sesbania</a:t>
            </a:r>
            <a:r>
              <a:rPr lang="en-GB" sz="1600" i="1" dirty="0" smtClean="0"/>
              <a:t> </a:t>
            </a:r>
            <a:r>
              <a:rPr lang="en-GB" sz="1600" i="1" dirty="0" err="1"/>
              <a:t>rostrata</a:t>
            </a:r>
            <a:r>
              <a:rPr lang="en-GB" sz="1600" i="1" dirty="0"/>
              <a:t> </a:t>
            </a:r>
            <a:r>
              <a:rPr lang="en-GB" sz="1600" dirty="0"/>
              <a:t>(</a:t>
            </a:r>
            <a:r>
              <a:rPr lang="en-GB" sz="1600" dirty="0" err="1"/>
              <a:t>tropy</a:t>
            </a:r>
            <a:r>
              <a:rPr lang="en-GB" sz="1600" dirty="0"/>
              <a:t>)</a:t>
            </a:r>
          </a:p>
          <a:p>
            <a:pPr marL="285750" indent="-285750">
              <a:buFont typeface="Arial" panose="020B0604020202020204" pitchFamily="34" charset="0"/>
              <a:buChar char="•"/>
            </a:pPr>
            <a:r>
              <a:rPr lang="en-GB" sz="1600" dirty="0" smtClean="0"/>
              <a:t> </a:t>
            </a:r>
            <a:r>
              <a:rPr lang="en-GB" sz="1600" dirty="0" err="1"/>
              <a:t>schopné</a:t>
            </a:r>
            <a:r>
              <a:rPr lang="en-GB" sz="1600" dirty="0"/>
              <a:t> </a:t>
            </a:r>
            <a:r>
              <a:rPr lang="en-GB" sz="1600" dirty="0" err="1"/>
              <a:t>využívat</a:t>
            </a:r>
            <a:r>
              <a:rPr lang="en-GB" sz="1600" dirty="0"/>
              <a:t> </a:t>
            </a:r>
            <a:r>
              <a:rPr lang="en-GB" sz="1600" dirty="0" err="1"/>
              <a:t>atmosferický</a:t>
            </a:r>
            <a:r>
              <a:rPr lang="en-GB" sz="1600" dirty="0"/>
              <a:t> </a:t>
            </a:r>
            <a:r>
              <a:rPr lang="en-GB" sz="1600" dirty="0" err="1"/>
              <a:t>dusík</a:t>
            </a:r>
            <a:r>
              <a:rPr lang="en-GB" sz="1600" dirty="0"/>
              <a:t> </a:t>
            </a:r>
            <a:r>
              <a:rPr lang="en-GB" sz="1600" dirty="0" err="1"/>
              <a:t>i</a:t>
            </a:r>
            <a:r>
              <a:rPr lang="en-GB" sz="1600" dirty="0"/>
              <a:t> </a:t>
            </a:r>
            <a:r>
              <a:rPr lang="en-GB" sz="1600" dirty="0" err="1"/>
              <a:t>volně</a:t>
            </a:r>
            <a:endParaRPr lang="en-GB" sz="1600" dirty="0"/>
          </a:p>
          <a:p>
            <a:pPr marL="285750" indent="-285750">
              <a:buFont typeface="Arial" panose="020B0604020202020204" pitchFamily="34" charset="0"/>
              <a:buChar char="•"/>
            </a:pPr>
            <a:r>
              <a:rPr lang="en-GB" sz="1600" dirty="0"/>
              <a:t>Rhizobia – </a:t>
            </a:r>
            <a:r>
              <a:rPr lang="en-GB" sz="1600" dirty="0" err="1"/>
              <a:t>volně</a:t>
            </a:r>
            <a:r>
              <a:rPr lang="en-GB" sz="1600" dirty="0"/>
              <a:t> v </a:t>
            </a:r>
            <a:r>
              <a:rPr lang="en-GB" sz="1600" dirty="0" err="1"/>
              <a:t>půdě</a:t>
            </a:r>
            <a:r>
              <a:rPr lang="en-GB" sz="1600" dirty="0"/>
              <a:t>, ale </a:t>
            </a:r>
            <a:r>
              <a:rPr lang="en-GB" sz="1600" dirty="0" err="1"/>
              <a:t>málo</a:t>
            </a:r>
            <a:r>
              <a:rPr lang="en-GB" sz="1600" dirty="0"/>
              <a:t> a </a:t>
            </a:r>
            <a:r>
              <a:rPr lang="en-GB" sz="1600" dirty="0" err="1"/>
              <a:t>nefixují</a:t>
            </a:r>
            <a:endParaRPr lang="en-GB" sz="1600" dirty="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218" y="1608331"/>
            <a:ext cx="3521175" cy="4929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2348880"/>
            <a:ext cx="3897208" cy="2961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59983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88640"/>
            <a:ext cx="5976664" cy="6001643"/>
          </a:xfrm>
          <a:prstGeom prst="rect">
            <a:avLst/>
          </a:prstGeom>
        </p:spPr>
        <p:txBody>
          <a:bodyPr wrap="square">
            <a:spAutoFit/>
          </a:bodyPr>
          <a:lstStyle/>
          <a:p>
            <a:r>
              <a:rPr lang="cs-CZ" sz="1600" u="sng" dirty="0" smtClean="0"/>
              <a:t>Vztah </a:t>
            </a:r>
            <a:r>
              <a:rPr lang="en-GB" sz="1600" u="sng" dirty="0" smtClean="0"/>
              <a:t>Rhizobium </a:t>
            </a:r>
            <a:r>
              <a:rPr lang="en-GB" sz="1600" u="sng" dirty="0"/>
              <a:t>– </a:t>
            </a:r>
            <a:r>
              <a:rPr lang="en-GB" sz="1600" u="sng" dirty="0" err="1"/>
              <a:t>hostitelská</a:t>
            </a:r>
            <a:r>
              <a:rPr lang="en-GB" sz="1600" u="sng" dirty="0"/>
              <a:t> </a:t>
            </a:r>
            <a:r>
              <a:rPr lang="en-GB" sz="1600" u="sng" dirty="0" err="1"/>
              <a:t>rostlina</a:t>
            </a:r>
            <a:r>
              <a:rPr lang="en-GB" sz="1600" u="sng" dirty="0"/>
              <a:t> </a:t>
            </a:r>
            <a:endParaRPr lang="cs-CZ" sz="1600" u="sng" dirty="0" smtClean="0"/>
          </a:p>
          <a:p>
            <a:endParaRPr lang="cs-CZ" sz="1600" dirty="0" smtClean="0"/>
          </a:p>
          <a:p>
            <a:pPr marL="285750" indent="-285750">
              <a:buFont typeface="Arial" panose="020B0604020202020204" pitchFamily="34" charset="0"/>
              <a:buChar char="•"/>
            </a:pPr>
            <a:r>
              <a:rPr lang="en-GB" sz="1600" dirty="0" smtClean="0"/>
              <a:t> </a:t>
            </a:r>
            <a:r>
              <a:rPr lang="en-GB" sz="1600" dirty="0" err="1"/>
              <a:t>oboustranně</a:t>
            </a:r>
            <a:r>
              <a:rPr lang="en-GB" sz="1600" dirty="0"/>
              <a:t> </a:t>
            </a:r>
            <a:r>
              <a:rPr lang="en-GB" sz="1600" dirty="0" err="1"/>
              <a:t>specifický</a:t>
            </a:r>
            <a:r>
              <a:rPr lang="en-GB" sz="1600" dirty="0"/>
              <a:t> </a:t>
            </a:r>
            <a:r>
              <a:rPr lang="en-GB" sz="1600" dirty="0" err="1" smtClean="0"/>
              <a:t>vztah</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Rhizobia a </a:t>
            </a:r>
            <a:r>
              <a:rPr lang="en-GB" sz="1600" dirty="0" err="1"/>
              <a:t>bradyrhizobia</a:t>
            </a:r>
            <a:r>
              <a:rPr lang="en-GB" sz="1600" dirty="0"/>
              <a:t> </a:t>
            </a:r>
            <a:r>
              <a:rPr lang="en-GB" sz="1600" dirty="0" err="1"/>
              <a:t>přitahována</a:t>
            </a:r>
            <a:r>
              <a:rPr lang="en-GB" sz="1600" dirty="0"/>
              <a:t> AK a </a:t>
            </a:r>
            <a:r>
              <a:rPr lang="en-GB" sz="1600" dirty="0" err="1"/>
              <a:t>dikarboxylovými</a:t>
            </a:r>
            <a:r>
              <a:rPr lang="en-GB" sz="1600" dirty="0"/>
              <a:t> </a:t>
            </a:r>
            <a:r>
              <a:rPr lang="en-GB" sz="1600" dirty="0" err="1" smtClean="0"/>
              <a:t>kyselinami</a:t>
            </a:r>
            <a:r>
              <a:rPr lang="cs-CZ" sz="1600" dirty="0"/>
              <a:t> </a:t>
            </a:r>
            <a:r>
              <a:rPr lang="en-GB" sz="1600" dirty="0" smtClean="0"/>
              <a:t>v </a:t>
            </a:r>
            <a:r>
              <a:rPr lang="en-GB" sz="1600" dirty="0" err="1"/>
              <a:t>kořenových</a:t>
            </a:r>
            <a:r>
              <a:rPr lang="en-GB" sz="1600" dirty="0"/>
              <a:t> </a:t>
            </a:r>
            <a:r>
              <a:rPr lang="en-GB" sz="1600" dirty="0" err="1"/>
              <a:t>exudátech</a:t>
            </a:r>
            <a:r>
              <a:rPr lang="en-GB" sz="1600" dirty="0"/>
              <a:t> a </a:t>
            </a:r>
            <a:r>
              <a:rPr lang="en-GB" sz="1600" dirty="0" err="1"/>
              <a:t>také</a:t>
            </a:r>
            <a:r>
              <a:rPr lang="en-GB" sz="1600" dirty="0"/>
              <a:t> </a:t>
            </a:r>
            <a:r>
              <a:rPr lang="en-GB" sz="1600" dirty="0" err="1"/>
              <a:t>velmi</a:t>
            </a:r>
            <a:r>
              <a:rPr lang="en-GB" sz="1600" dirty="0"/>
              <a:t> </a:t>
            </a:r>
            <a:r>
              <a:rPr lang="en-GB" sz="1600" dirty="0" err="1"/>
              <a:t>nízkými</a:t>
            </a:r>
            <a:r>
              <a:rPr lang="en-GB" sz="1600" dirty="0"/>
              <a:t> </a:t>
            </a:r>
            <a:r>
              <a:rPr lang="en-GB" sz="1600" dirty="0" err="1"/>
              <a:t>koncentracemi</a:t>
            </a:r>
            <a:r>
              <a:rPr lang="en-GB" sz="1600" dirty="0"/>
              <a:t> </a:t>
            </a:r>
            <a:r>
              <a:rPr lang="en-GB" sz="1600" dirty="0" err="1" smtClean="0"/>
              <a:t>látek</a:t>
            </a:r>
            <a:r>
              <a:rPr lang="cs-CZ" sz="1600" dirty="0"/>
              <a:t> </a:t>
            </a:r>
            <a:r>
              <a:rPr lang="cs-CZ" sz="1600" dirty="0" smtClean="0"/>
              <a:t>- </a:t>
            </a:r>
            <a:r>
              <a:rPr lang="en-GB" sz="1600" dirty="0" err="1" smtClean="0"/>
              <a:t>flavonoidy</a:t>
            </a:r>
            <a:r>
              <a:rPr lang="en-GB" sz="1600" dirty="0" smtClean="0"/>
              <a:t> </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err="1" smtClean="0"/>
              <a:t>Lectiny</a:t>
            </a:r>
            <a:r>
              <a:rPr lang="en-GB" sz="1600" dirty="0" smtClean="0"/>
              <a:t> </a:t>
            </a:r>
            <a:r>
              <a:rPr lang="cs-CZ" sz="1600" dirty="0" smtClean="0"/>
              <a:t>-</a:t>
            </a:r>
            <a:r>
              <a:rPr lang="en-GB" sz="1600" dirty="0" err="1" smtClean="0"/>
              <a:t>rostlinné</a:t>
            </a:r>
            <a:r>
              <a:rPr lang="en-GB" sz="1600" dirty="0" smtClean="0"/>
              <a:t> </a:t>
            </a:r>
            <a:r>
              <a:rPr lang="en-GB" sz="1600" dirty="0" err="1"/>
              <a:t>proteiny</a:t>
            </a:r>
            <a:r>
              <a:rPr lang="en-GB" sz="1600" dirty="0"/>
              <a:t> s </a:t>
            </a:r>
            <a:r>
              <a:rPr lang="en-GB" sz="1600" dirty="0" err="1"/>
              <a:t>vysokou</a:t>
            </a:r>
            <a:r>
              <a:rPr lang="en-GB" sz="1600" dirty="0"/>
              <a:t> </a:t>
            </a:r>
            <a:r>
              <a:rPr lang="en-GB" sz="1600" dirty="0" err="1"/>
              <a:t>afinitou</a:t>
            </a:r>
            <a:r>
              <a:rPr lang="en-GB" sz="1600" dirty="0"/>
              <a:t> </a:t>
            </a:r>
            <a:r>
              <a:rPr lang="en-GB" sz="1600" dirty="0" err="1"/>
              <a:t>ke</a:t>
            </a:r>
            <a:r>
              <a:rPr lang="en-GB" sz="1600" dirty="0"/>
              <a:t> </a:t>
            </a:r>
            <a:r>
              <a:rPr lang="en-GB" sz="1600" dirty="0" err="1" smtClean="0"/>
              <a:t>karbohydrátovým</a:t>
            </a:r>
            <a:r>
              <a:rPr lang="cs-CZ" sz="1600" dirty="0"/>
              <a:t> </a:t>
            </a:r>
            <a:r>
              <a:rPr lang="en-GB" sz="1600" dirty="0" err="1" smtClean="0"/>
              <a:t>skupinám</a:t>
            </a:r>
            <a:r>
              <a:rPr lang="en-GB" sz="1600" dirty="0" smtClean="0"/>
              <a:t> </a:t>
            </a:r>
            <a:r>
              <a:rPr lang="en-GB" sz="1600" dirty="0" err="1"/>
              <a:t>na</a:t>
            </a:r>
            <a:r>
              <a:rPr lang="en-GB" sz="1600" dirty="0"/>
              <a:t> </a:t>
            </a:r>
            <a:r>
              <a:rPr lang="en-GB" sz="1600" dirty="0" err="1"/>
              <a:t>povrchu</a:t>
            </a:r>
            <a:r>
              <a:rPr lang="en-GB" sz="1600" dirty="0"/>
              <a:t> </a:t>
            </a:r>
            <a:r>
              <a:rPr lang="en-GB" sz="1600" dirty="0" err="1"/>
              <a:t>vhodných</a:t>
            </a:r>
            <a:r>
              <a:rPr lang="en-GB" sz="1600" dirty="0"/>
              <a:t> </a:t>
            </a:r>
            <a:r>
              <a:rPr lang="en-GB" sz="1600" dirty="0" err="1"/>
              <a:t>rhizobií</a:t>
            </a:r>
            <a:r>
              <a:rPr lang="en-GB" sz="1600" dirty="0"/>
              <a:t> – </a:t>
            </a:r>
            <a:r>
              <a:rPr lang="en-GB" sz="1600" dirty="0" err="1"/>
              <a:t>specifické</a:t>
            </a:r>
            <a:r>
              <a:rPr lang="en-GB" sz="1600" dirty="0"/>
              <a:t> </a:t>
            </a:r>
            <a:r>
              <a:rPr lang="en-GB" sz="1600" dirty="0" err="1" smtClean="0"/>
              <a:t>mediátory</a:t>
            </a:r>
            <a:r>
              <a:rPr lang="cs-CZ" sz="1600" dirty="0"/>
              <a:t> </a:t>
            </a:r>
            <a:r>
              <a:rPr lang="cs-CZ" sz="1600" dirty="0" smtClean="0"/>
              <a:t>- </a:t>
            </a:r>
            <a:r>
              <a:rPr lang="en-GB" sz="1600" dirty="0" err="1" smtClean="0"/>
              <a:t>přichycení</a:t>
            </a:r>
            <a:r>
              <a:rPr lang="en-GB" sz="1600" dirty="0" smtClean="0"/>
              <a:t> </a:t>
            </a:r>
            <a:r>
              <a:rPr lang="en-GB" sz="1600" dirty="0" err="1"/>
              <a:t>rhizobií</a:t>
            </a:r>
            <a:r>
              <a:rPr lang="en-GB" sz="1600" dirty="0"/>
              <a:t> k </a:t>
            </a:r>
            <a:r>
              <a:rPr lang="en-GB" sz="1600" dirty="0" err="1"/>
              <a:t>kořenovým</a:t>
            </a:r>
            <a:r>
              <a:rPr lang="en-GB" sz="1600" dirty="0"/>
              <a:t> </a:t>
            </a:r>
            <a:r>
              <a:rPr lang="en-GB" sz="1600" dirty="0" err="1" smtClean="0"/>
              <a:t>vláskům</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a:t>Flavonoidy</a:t>
            </a:r>
            <a:r>
              <a:rPr lang="en-GB" sz="1600" dirty="0"/>
              <a:t> a </a:t>
            </a:r>
            <a:r>
              <a:rPr lang="en-GB" sz="1600" dirty="0" err="1"/>
              <a:t>isoflavonoidy</a:t>
            </a:r>
            <a:r>
              <a:rPr lang="en-GB" sz="1600" dirty="0"/>
              <a:t> </a:t>
            </a:r>
            <a:r>
              <a:rPr lang="en-GB" sz="1600" dirty="0" err="1"/>
              <a:t>vylučované</a:t>
            </a:r>
            <a:r>
              <a:rPr lang="en-GB" sz="1600" dirty="0"/>
              <a:t> </a:t>
            </a:r>
            <a:r>
              <a:rPr lang="en-GB" sz="1600" dirty="0" err="1"/>
              <a:t>rostlinou</a:t>
            </a:r>
            <a:r>
              <a:rPr lang="en-GB" sz="1600" dirty="0"/>
              <a:t> </a:t>
            </a:r>
            <a:r>
              <a:rPr lang="en-GB" sz="1600" dirty="0" err="1"/>
              <a:t>indukují</a:t>
            </a:r>
            <a:r>
              <a:rPr lang="en-GB" sz="1600" dirty="0"/>
              <a:t> </a:t>
            </a:r>
            <a:r>
              <a:rPr lang="en-GB" sz="1600" dirty="0" err="1" smtClean="0"/>
              <a:t>expresi</a:t>
            </a:r>
            <a:r>
              <a:rPr lang="cs-CZ" sz="1600" dirty="0"/>
              <a:t> </a:t>
            </a:r>
            <a:r>
              <a:rPr lang="en-GB" sz="1600" dirty="0" smtClean="0"/>
              <a:t>nod </a:t>
            </a:r>
            <a:r>
              <a:rPr lang="en-GB" sz="1600" dirty="0" err="1"/>
              <a:t>genů</a:t>
            </a:r>
            <a:r>
              <a:rPr lang="en-GB" sz="1600" dirty="0"/>
              <a:t> v </a:t>
            </a:r>
            <a:r>
              <a:rPr lang="en-GB" sz="1600" dirty="0" err="1"/>
              <a:t>rhizobiích</a:t>
            </a:r>
            <a:r>
              <a:rPr lang="en-GB" sz="1600" dirty="0"/>
              <a:t> – </a:t>
            </a:r>
            <a:r>
              <a:rPr lang="en-GB" sz="1600" dirty="0" err="1"/>
              <a:t>enzymy</a:t>
            </a:r>
            <a:r>
              <a:rPr lang="en-GB" sz="1600" dirty="0"/>
              <a:t> </a:t>
            </a:r>
            <a:r>
              <a:rPr lang="en-GB" sz="1600" dirty="0" err="1"/>
              <a:t>biosyntézy</a:t>
            </a:r>
            <a:r>
              <a:rPr lang="en-GB" sz="1600" dirty="0"/>
              <a:t> </a:t>
            </a:r>
            <a:r>
              <a:rPr lang="en-GB" sz="1600" dirty="0" err="1" smtClean="0"/>
              <a:t>substituovaných</a:t>
            </a:r>
            <a:r>
              <a:rPr lang="cs-CZ" sz="1600" dirty="0"/>
              <a:t> </a:t>
            </a:r>
            <a:r>
              <a:rPr lang="en-GB" sz="1600" dirty="0" err="1" smtClean="0"/>
              <a:t>lipooligosacharidů</a:t>
            </a:r>
            <a:r>
              <a:rPr lang="en-GB" sz="1600" dirty="0"/>
              <a:t>, Nod </a:t>
            </a:r>
            <a:r>
              <a:rPr lang="en-GB" sz="1600" dirty="0" err="1" smtClean="0"/>
              <a:t>faktorů</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smtClean="0"/>
              <a:t>exkretovány</a:t>
            </a:r>
            <a:r>
              <a:rPr lang="en-GB" sz="1600" dirty="0"/>
              <a:t>, </a:t>
            </a:r>
            <a:r>
              <a:rPr lang="en-GB" sz="1600" dirty="0" err="1"/>
              <a:t>způsobí</a:t>
            </a:r>
            <a:r>
              <a:rPr lang="en-GB" sz="1600" dirty="0"/>
              <a:t> </a:t>
            </a:r>
            <a:r>
              <a:rPr lang="en-GB" sz="1600" dirty="0" err="1"/>
              <a:t>ohnutí</a:t>
            </a:r>
            <a:r>
              <a:rPr lang="en-GB" sz="1600" dirty="0"/>
              <a:t> </a:t>
            </a:r>
            <a:r>
              <a:rPr lang="en-GB" sz="1600" dirty="0" err="1"/>
              <a:t>kořenových</a:t>
            </a:r>
            <a:r>
              <a:rPr lang="en-GB" sz="1600" dirty="0"/>
              <a:t> </a:t>
            </a:r>
            <a:r>
              <a:rPr lang="en-GB" sz="1600" dirty="0" err="1"/>
              <a:t>vlásků</a:t>
            </a:r>
            <a:r>
              <a:rPr lang="en-GB" sz="1600" dirty="0"/>
              <a:t> a </a:t>
            </a:r>
            <a:r>
              <a:rPr lang="en-GB" sz="1600" dirty="0" err="1" smtClean="0"/>
              <a:t>dělení</a:t>
            </a:r>
            <a:r>
              <a:rPr lang="cs-CZ" sz="1600" dirty="0"/>
              <a:t> </a:t>
            </a:r>
            <a:r>
              <a:rPr lang="en-GB" sz="1600" dirty="0" err="1" smtClean="0"/>
              <a:t>meristematických</a:t>
            </a:r>
            <a:r>
              <a:rPr lang="en-GB" sz="1600" dirty="0" smtClean="0"/>
              <a:t> </a:t>
            </a:r>
            <a:r>
              <a:rPr lang="en-GB" sz="1600" dirty="0" err="1"/>
              <a:t>buněk</a:t>
            </a:r>
            <a:r>
              <a:rPr lang="en-GB" sz="1600" dirty="0"/>
              <a:t> </a:t>
            </a:r>
            <a:r>
              <a:rPr lang="en-GB" sz="1600" dirty="0" err="1"/>
              <a:t>vedoucí</a:t>
            </a:r>
            <a:r>
              <a:rPr lang="en-GB" sz="1600" dirty="0"/>
              <a:t> k </a:t>
            </a:r>
            <a:r>
              <a:rPr lang="en-GB" sz="1600" dirty="0" err="1"/>
              <a:t>vytvoření</a:t>
            </a:r>
            <a:r>
              <a:rPr lang="en-GB" sz="1600" dirty="0"/>
              <a:t> </a:t>
            </a:r>
            <a:r>
              <a:rPr lang="en-GB" sz="1600" dirty="0" err="1" smtClean="0"/>
              <a:t>hlízky</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a:t>V </a:t>
            </a:r>
            <a:r>
              <a:rPr lang="en-GB" sz="1600" dirty="0" err="1"/>
              <a:t>hlízce</a:t>
            </a:r>
            <a:r>
              <a:rPr lang="en-GB" sz="1600" dirty="0"/>
              <a:t> </a:t>
            </a:r>
            <a:r>
              <a:rPr lang="en-GB" sz="1600" dirty="0" err="1"/>
              <a:t>buňky</a:t>
            </a:r>
            <a:r>
              <a:rPr lang="en-GB" sz="1600" dirty="0"/>
              <a:t> s </a:t>
            </a:r>
            <a:r>
              <a:rPr lang="en-GB" sz="1600" dirty="0" err="1"/>
              <a:t>bakteroidy</a:t>
            </a:r>
            <a:r>
              <a:rPr lang="en-GB" sz="1600" dirty="0"/>
              <a:t> </a:t>
            </a:r>
            <a:r>
              <a:rPr lang="en-GB" sz="1600" dirty="0" err="1"/>
              <a:t>jsou</a:t>
            </a:r>
            <a:r>
              <a:rPr lang="en-GB" sz="1600" dirty="0"/>
              <a:t> </a:t>
            </a:r>
            <a:r>
              <a:rPr lang="en-GB" sz="1600" dirty="0" err="1"/>
              <a:t>tetraploidní</a:t>
            </a:r>
            <a:r>
              <a:rPr lang="en-GB" sz="1600" dirty="0"/>
              <a:t>, </a:t>
            </a:r>
            <a:r>
              <a:rPr lang="en-GB" sz="1600" dirty="0" err="1"/>
              <a:t>mezi</a:t>
            </a:r>
            <a:r>
              <a:rPr lang="en-GB" sz="1600" dirty="0"/>
              <a:t> </a:t>
            </a:r>
            <a:r>
              <a:rPr lang="en-GB" sz="1600" dirty="0" err="1" smtClean="0"/>
              <a:t>nimi</a:t>
            </a:r>
            <a:r>
              <a:rPr lang="cs-CZ" sz="1600" dirty="0" smtClean="0"/>
              <a:t> </a:t>
            </a:r>
            <a:r>
              <a:rPr lang="en-GB" sz="1600" dirty="0" err="1" smtClean="0"/>
              <a:t>i</a:t>
            </a:r>
            <a:r>
              <a:rPr lang="en-GB" sz="1600" dirty="0" smtClean="0"/>
              <a:t> </a:t>
            </a:r>
            <a:r>
              <a:rPr lang="en-GB" sz="1600" dirty="0" err="1"/>
              <a:t>normální</a:t>
            </a:r>
            <a:r>
              <a:rPr lang="en-GB" sz="1600" dirty="0"/>
              <a:t> </a:t>
            </a:r>
            <a:r>
              <a:rPr lang="en-GB" sz="1600" dirty="0" err="1"/>
              <a:t>buňky</a:t>
            </a:r>
            <a:r>
              <a:rPr lang="en-GB" sz="1600" dirty="0"/>
              <a:t> </a:t>
            </a:r>
            <a:r>
              <a:rPr lang="en-GB" sz="1600" dirty="0" err="1"/>
              <a:t>které</a:t>
            </a:r>
            <a:r>
              <a:rPr lang="en-GB" sz="1600" dirty="0"/>
              <a:t> </a:t>
            </a:r>
            <a:r>
              <a:rPr lang="en-GB" sz="1600" dirty="0" err="1"/>
              <a:t>spojují</a:t>
            </a:r>
            <a:r>
              <a:rPr lang="en-GB" sz="1600" dirty="0"/>
              <a:t> </a:t>
            </a:r>
            <a:r>
              <a:rPr lang="en-GB" sz="1600" dirty="0" err="1"/>
              <a:t>hlízky</a:t>
            </a:r>
            <a:r>
              <a:rPr lang="en-GB" sz="1600" dirty="0"/>
              <a:t> s </a:t>
            </a:r>
            <a:r>
              <a:rPr lang="en-GB" sz="1600" dirty="0" err="1"/>
              <a:t>kořenovým</a:t>
            </a:r>
            <a:r>
              <a:rPr lang="en-GB" sz="1600" dirty="0"/>
              <a:t> </a:t>
            </a:r>
            <a:r>
              <a:rPr lang="en-GB" sz="1600" dirty="0" err="1" smtClean="0"/>
              <a:t>cévním</a:t>
            </a:r>
            <a:r>
              <a:rPr lang="cs-CZ" sz="1600" dirty="0" smtClean="0"/>
              <a:t> </a:t>
            </a:r>
            <a:r>
              <a:rPr lang="en-GB" sz="1600" dirty="0" err="1" smtClean="0"/>
              <a:t>systémem</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smtClean="0"/>
              <a:t>Při</a:t>
            </a:r>
            <a:r>
              <a:rPr lang="en-GB" sz="1600" dirty="0" smtClean="0"/>
              <a:t> </a:t>
            </a:r>
            <a:r>
              <a:rPr lang="en-GB" sz="1600" dirty="0" err="1"/>
              <a:t>přeměně</a:t>
            </a:r>
            <a:r>
              <a:rPr lang="en-GB" sz="1600" dirty="0"/>
              <a:t> </a:t>
            </a:r>
            <a:r>
              <a:rPr lang="en-GB" sz="1600" dirty="0" err="1"/>
              <a:t>rhizobiální</a:t>
            </a:r>
            <a:r>
              <a:rPr lang="en-GB" sz="1600" dirty="0"/>
              <a:t> </a:t>
            </a:r>
            <a:r>
              <a:rPr lang="en-GB" sz="1600" dirty="0" err="1"/>
              <a:t>buňky</a:t>
            </a:r>
            <a:r>
              <a:rPr lang="en-GB" sz="1600" dirty="0"/>
              <a:t> </a:t>
            </a:r>
            <a:r>
              <a:rPr lang="en-GB" sz="1600" dirty="0" err="1"/>
              <a:t>na</a:t>
            </a:r>
            <a:r>
              <a:rPr lang="en-GB" sz="1600" dirty="0"/>
              <a:t> </a:t>
            </a:r>
            <a:r>
              <a:rPr lang="en-GB" sz="1600" dirty="0" err="1"/>
              <a:t>bakteroid</a:t>
            </a:r>
            <a:r>
              <a:rPr lang="en-GB" sz="1600" dirty="0"/>
              <a:t> </a:t>
            </a:r>
            <a:r>
              <a:rPr lang="en-GB" sz="1600" dirty="0" err="1" smtClean="0"/>
              <a:t>dochází</a:t>
            </a:r>
            <a:r>
              <a:rPr lang="cs-CZ" sz="1600" dirty="0" smtClean="0"/>
              <a:t> </a:t>
            </a:r>
            <a:r>
              <a:rPr lang="en-GB" sz="1600" dirty="0" smtClean="0"/>
              <a:t>k </a:t>
            </a:r>
            <a:r>
              <a:rPr lang="en-GB" sz="1600" dirty="0" err="1"/>
              <a:t>degeneraci</a:t>
            </a:r>
            <a:r>
              <a:rPr lang="en-GB" sz="1600" dirty="0"/>
              <a:t> </a:t>
            </a:r>
            <a:r>
              <a:rPr lang="en-GB" sz="1600" dirty="0" err="1"/>
              <a:t>bakteriálního</a:t>
            </a:r>
            <a:r>
              <a:rPr lang="en-GB" sz="1600" dirty="0"/>
              <a:t> </a:t>
            </a:r>
            <a:r>
              <a:rPr lang="en-GB" sz="1600" dirty="0" err="1" smtClean="0"/>
              <a:t>chromozómu</a:t>
            </a:r>
            <a:r>
              <a:rPr lang="cs-CZ" sz="1600" dirty="0" smtClean="0"/>
              <a:t> </a:t>
            </a:r>
            <a:r>
              <a:rPr lang="en-GB" sz="1600" dirty="0" smtClean="0"/>
              <a:t>– </a:t>
            </a:r>
            <a:r>
              <a:rPr lang="en-GB" sz="1600" dirty="0" err="1"/>
              <a:t>bakteroid</a:t>
            </a:r>
            <a:r>
              <a:rPr lang="en-GB" sz="1600" dirty="0"/>
              <a:t> se </a:t>
            </a:r>
            <a:r>
              <a:rPr lang="en-GB" sz="1600" dirty="0" err="1"/>
              <a:t>pak</a:t>
            </a:r>
            <a:r>
              <a:rPr lang="en-GB" sz="1600" dirty="0"/>
              <a:t> </a:t>
            </a:r>
            <a:r>
              <a:rPr lang="en-GB" sz="1600" dirty="0" err="1"/>
              <a:t>už</a:t>
            </a:r>
            <a:r>
              <a:rPr lang="en-GB" sz="1600" dirty="0"/>
              <a:t> </a:t>
            </a:r>
            <a:r>
              <a:rPr lang="en-GB" sz="1600" dirty="0" err="1" smtClean="0"/>
              <a:t>nemnoží</a:t>
            </a:r>
            <a:endParaRPr lang="cs-CZ" sz="1600"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4890" y="1988840"/>
            <a:ext cx="2873339" cy="2959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42483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0"/>
            <a:ext cx="7632848" cy="1815882"/>
          </a:xfrm>
          <a:prstGeom prst="rect">
            <a:avLst/>
          </a:prstGeom>
        </p:spPr>
        <p:txBody>
          <a:bodyPr wrap="square">
            <a:spAutoFit/>
          </a:bodyPr>
          <a:lstStyle/>
          <a:p>
            <a:pPr marL="285750" lvl="0" indent="-285750">
              <a:buFont typeface="Arial" panose="020B0604020202020204" pitchFamily="34" charset="0"/>
              <a:buChar char="•"/>
            </a:pPr>
            <a:endParaRPr lang="en-GB" sz="1600" dirty="0">
              <a:solidFill>
                <a:prstClr val="black"/>
              </a:solidFill>
            </a:endParaRPr>
          </a:p>
          <a:p>
            <a:pPr marL="285750" lvl="0" indent="-285750">
              <a:buFont typeface="Arial" panose="020B0604020202020204" pitchFamily="34" charset="0"/>
              <a:buChar char="•"/>
            </a:pPr>
            <a:r>
              <a:rPr lang="en-GB" sz="1600" dirty="0" err="1">
                <a:solidFill>
                  <a:prstClr val="black"/>
                </a:solidFill>
              </a:rPr>
              <a:t>Tvorba</a:t>
            </a:r>
            <a:r>
              <a:rPr lang="en-GB" sz="1600" dirty="0">
                <a:solidFill>
                  <a:prstClr val="black"/>
                </a:solidFill>
              </a:rPr>
              <a:t> </a:t>
            </a:r>
            <a:r>
              <a:rPr lang="en-GB" sz="1600" dirty="0" err="1">
                <a:solidFill>
                  <a:prstClr val="black"/>
                </a:solidFill>
              </a:rPr>
              <a:t>nitrogenázy</a:t>
            </a:r>
            <a:r>
              <a:rPr lang="en-GB" sz="1600" dirty="0">
                <a:solidFill>
                  <a:prstClr val="black"/>
                </a:solidFill>
              </a:rPr>
              <a:t> v </a:t>
            </a:r>
            <a:r>
              <a:rPr lang="en-GB" sz="1600" dirty="0" err="1">
                <a:solidFill>
                  <a:prstClr val="black"/>
                </a:solidFill>
              </a:rPr>
              <a:t>bakteroidu</a:t>
            </a:r>
            <a:r>
              <a:rPr lang="en-GB" sz="1600" dirty="0">
                <a:solidFill>
                  <a:prstClr val="black"/>
                </a:solidFill>
              </a:rPr>
              <a:t> – </a:t>
            </a:r>
            <a:r>
              <a:rPr lang="en-GB" sz="1600" dirty="0" err="1">
                <a:solidFill>
                  <a:prstClr val="black"/>
                </a:solidFill>
              </a:rPr>
              <a:t>rostlina</a:t>
            </a:r>
            <a:r>
              <a:rPr lang="en-GB" sz="1600" dirty="0">
                <a:solidFill>
                  <a:prstClr val="black"/>
                </a:solidFill>
              </a:rPr>
              <a:t> </a:t>
            </a:r>
            <a:r>
              <a:rPr lang="en-GB" sz="1600" dirty="0" err="1">
                <a:solidFill>
                  <a:prstClr val="black"/>
                </a:solidFill>
              </a:rPr>
              <a:t>hraje</a:t>
            </a:r>
            <a:r>
              <a:rPr lang="en-GB" sz="1600" dirty="0">
                <a:solidFill>
                  <a:prstClr val="black"/>
                </a:solidFill>
              </a:rPr>
              <a:t> </a:t>
            </a:r>
            <a:r>
              <a:rPr lang="en-GB" sz="1600" dirty="0" err="1">
                <a:solidFill>
                  <a:prstClr val="black"/>
                </a:solidFill>
              </a:rPr>
              <a:t>roli</a:t>
            </a:r>
            <a:r>
              <a:rPr lang="cs-CZ" sz="1600" dirty="0">
                <a:solidFill>
                  <a:prstClr val="black"/>
                </a:solidFill>
              </a:rPr>
              <a:t> </a:t>
            </a:r>
            <a:r>
              <a:rPr lang="en-GB" sz="1600" dirty="0">
                <a:solidFill>
                  <a:prstClr val="black"/>
                </a:solidFill>
              </a:rPr>
              <a:t>v </a:t>
            </a:r>
            <a:r>
              <a:rPr lang="en-GB" sz="1600" dirty="0" err="1">
                <a:solidFill>
                  <a:prstClr val="black"/>
                </a:solidFill>
              </a:rPr>
              <a:t>zahájení</a:t>
            </a:r>
            <a:r>
              <a:rPr lang="en-GB" sz="1600" dirty="0">
                <a:solidFill>
                  <a:prstClr val="black"/>
                </a:solidFill>
              </a:rPr>
              <a:t> a </a:t>
            </a:r>
            <a:r>
              <a:rPr lang="en-GB" sz="1600" dirty="0" err="1">
                <a:solidFill>
                  <a:prstClr val="black"/>
                </a:solidFill>
              </a:rPr>
              <a:t>kontrole</a:t>
            </a:r>
            <a:r>
              <a:rPr lang="en-GB" sz="1600" dirty="0">
                <a:solidFill>
                  <a:prstClr val="black"/>
                </a:solidFill>
              </a:rPr>
              <a:t> </a:t>
            </a:r>
            <a:r>
              <a:rPr lang="en-GB" sz="1600" dirty="0" err="1">
                <a:solidFill>
                  <a:prstClr val="black"/>
                </a:solidFill>
              </a:rPr>
              <a:t>její</a:t>
            </a:r>
            <a:r>
              <a:rPr lang="en-GB" sz="1600" dirty="0">
                <a:solidFill>
                  <a:prstClr val="black"/>
                </a:solidFill>
              </a:rPr>
              <a:t> </a:t>
            </a:r>
            <a:r>
              <a:rPr lang="en-GB" sz="1600" dirty="0" err="1">
                <a:solidFill>
                  <a:prstClr val="black"/>
                </a:solidFill>
              </a:rPr>
              <a:t>syntézy</a:t>
            </a:r>
            <a:endParaRPr lang="cs-CZ" sz="1600" dirty="0">
              <a:solidFill>
                <a:prstClr val="black"/>
              </a:solidFill>
            </a:endParaRPr>
          </a:p>
          <a:p>
            <a:pPr marL="285750" lvl="0" indent="-285750">
              <a:buFont typeface="Arial" panose="020B0604020202020204" pitchFamily="34" charset="0"/>
              <a:buChar char="•"/>
            </a:pPr>
            <a:r>
              <a:rPr lang="en-GB" sz="1600" dirty="0" err="1">
                <a:solidFill>
                  <a:prstClr val="black"/>
                </a:solidFill>
              </a:rPr>
              <a:t>Hlízky</a:t>
            </a:r>
            <a:r>
              <a:rPr lang="en-GB" sz="1600" dirty="0">
                <a:solidFill>
                  <a:prstClr val="black"/>
                </a:solidFill>
              </a:rPr>
              <a:t> – </a:t>
            </a:r>
            <a:r>
              <a:rPr lang="en-GB" sz="1600" dirty="0" err="1">
                <a:solidFill>
                  <a:prstClr val="black"/>
                </a:solidFill>
              </a:rPr>
              <a:t>červenohnědé</a:t>
            </a:r>
            <a:r>
              <a:rPr lang="en-GB" sz="1600" dirty="0">
                <a:solidFill>
                  <a:prstClr val="black"/>
                </a:solidFill>
              </a:rPr>
              <a:t> - </a:t>
            </a:r>
            <a:r>
              <a:rPr lang="en-GB" sz="1600" dirty="0" err="1">
                <a:solidFill>
                  <a:prstClr val="black"/>
                </a:solidFill>
              </a:rPr>
              <a:t>díky</a:t>
            </a:r>
            <a:r>
              <a:rPr lang="en-GB" sz="1600" dirty="0">
                <a:solidFill>
                  <a:prstClr val="black"/>
                </a:solidFill>
              </a:rPr>
              <a:t> </a:t>
            </a:r>
            <a:r>
              <a:rPr lang="en-GB" sz="1600" dirty="0" err="1">
                <a:solidFill>
                  <a:prstClr val="black"/>
                </a:solidFill>
              </a:rPr>
              <a:t>leghemoglobínu</a:t>
            </a:r>
            <a:r>
              <a:rPr lang="en-GB" sz="1600" dirty="0">
                <a:solidFill>
                  <a:prstClr val="black"/>
                </a:solidFill>
              </a:rPr>
              <a:t> – </a:t>
            </a:r>
            <a:r>
              <a:rPr lang="en-GB" sz="1600" dirty="0" err="1">
                <a:solidFill>
                  <a:prstClr val="black"/>
                </a:solidFill>
              </a:rPr>
              <a:t>nosič</a:t>
            </a:r>
            <a:r>
              <a:rPr lang="cs-CZ" sz="1600" dirty="0">
                <a:solidFill>
                  <a:prstClr val="black"/>
                </a:solidFill>
              </a:rPr>
              <a:t> </a:t>
            </a:r>
            <a:r>
              <a:rPr lang="en-GB" sz="1600" dirty="0" err="1">
                <a:solidFill>
                  <a:prstClr val="black"/>
                </a:solidFill>
              </a:rPr>
              <a:t>elektronů</a:t>
            </a:r>
            <a:endParaRPr lang="cs-CZ" sz="1600" dirty="0">
              <a:solidFill>
                <a:prstClr val="black"/>
              </a:solidFill>
            </a:endParaRPr>
          </a:p>
          <a:p>
            <a:pPr marL="285750" lvl="0" indent="-285750">
              <a:buFont typeface="Arial" panose="020B0604020202020204" pitchFamily="34" charset="0"/>
              <a:buChar char="•"/>
            </a:pPr>
            <a:r>
              <a:rPr lang="en-GB" sz="1600" dirty="0">
                <a:solidFill>
                  <a:prstClr val="black"/>
                </a:solidFill>
              </a:rPr>
              <a:t> </a:t>
            </a:r>
            <a:r>
              <a:rPr lang="en-GB" sz="1600" dirty="0" err="1">
                <a:solidFill>
                  <a:prstClr val="black"/>
                </a:solidFill>
              </a:rPr>
              <a:t>zásobuje</a:t>
            </a:r>
            <a:r>
              <a:rPr lang="en-GB" sz="1600" dirty="0">
                <a:solidFill>
                  <a:prstClr val="black"/>
                </a:solidFill>
              </a:rPr>
              <a:t> </a:t>
            </a:r>
            <a:r>
              <a:rPr lang="en-GB" sz="1600" dirty="0" err="1">
                <a:solidFill>
                  <a:prstClr val="black"/>
                </a:solidFill>
              </a:rPr>
              <a:t>bakteroid</a:t>
            </a:r>
            <a:r>
              <a:rPr lang="en-GB" sz="1600" dirty="0">
                <a:solidFill>
                  <a:prstClr val="black"/>
                </a:solidFill>
              </a:rPr>
              <a:t> </a:t>
            </a:r>
            <a:r>
              <a:rPr lang="en-GB" sz="1600" dirty="0" err="1">
                <a:solidFill>
                  <a:prstClr val="black"/>
                </a:solidFill>
              </a:rPr>
              <a:t>kyslíkem</a:t>
            </a:r>
            <a:r>
              <a:rPr lang="en-GB" sz="1600" dirty="0">
                <a:solidFill>
                  <a:prstClr val="black"/>
                </a:solidFill>
              </a:rPr>
              <a:t> pro </a:t>
            </a:r>
            <a:r>
              <a:rPr lang="en-GB" sz="1600" dirty="0" err="1">
                <a:solidFill>
                  <a:prstClr val="black"/>
                </a:solidFill>
              </a:rPr>
              <a:t>tvorbu</a:t>
            </a:r>
            <a:r>
              <a:rPr lang="en-GB" sz="1600" dirty="0">
                <a:solidFill>
                  <a:prstClr val="black"/>
                </a:solidFill>
              </a:rPr>
              <a:t> ATP</a:t>
            </a:r>
            <a:r>
              <a:rPr lang="cs-CZ" sz="1600" dirty="0">
                <a:solidFill>
                  <a:prstClr val="black"/>
                </a:solidFill>
              </a:rPr>
              <a:t> </a:t>
            </a:r>
            <a:r>
              <a:rPr lang="en-GB" sz="1600" dirty="0">
                <a:solidFill>
                  <a:prstClr val="black"/>
                </a:solidFill>
              </a:rPr>
              <a:t>a </a:t>
            </a:r>
            <a:r>
              <a:rPr lang="en-GB" sz="1600" dirty="0" err="1">
                <a:solidFill>
                  <a:prstClr val="black"/>
                </a:solidFill>
              </a:rPr>
              <a:t>zároveň</a:t>
            </a:r>
            <a:r>
              <a:rPr lang="en-GB" sz="1600" dirty="0">
                <a:solidFill>
                  <a:prstClr val="black"/>
                </a:solidFill>
              </a:rPr>
              <a:t> </a:t>
            </a:r>
            <a:r>
              <a:rPr lang="en-GB" sz="1600" dirty="0" err="1">
                <a:solidFill>
                  <a:prstClr val="black"/>
                </a:solidFill>
              </a:rPr>
              <a:t>chrání</a:t>
            </a:r>
            <a:r>
              <a:rPr lang="en-GB" sz="1600" dirty="0">
                <a:solidFill>
                  <a:prstClr val="black"/>
                </a:solidFill>
              </a:rPr>
              <a:t> </a:t>
            </a:r>
            <a:r>
              <a:rPr lang="en-GB" sz="1600" dirty="0" err="1">
                <a:solidFill>
                  <a:prstClr val="black"/>
                </a:solidFill>
              </a:rPr>
              <a:t>nitrogenázu</a:t>
            </a:r>
            <a:r>
              <a:rPr lang="en-GB" sz="1600" dirty="0">
                <a:solidFill>
                  <a:prstClr val="black"/>
                </a:solidFill>
              </a:rPr>
              <a:t> </a:t>
            </a:r>
            <a:r>
              <a:rPr lang="en-GB" sz="1600" dirty="0" err="1">
                <a:solidFill>
                  <a:prstClr val="black"/>
                </a:solidFill>
              </a:rPr>
              <a:t>proti</a:t>
            </a:r>
            <a:r>
              <a:rPr lang="en-GB" sz="1600" dirty="0">
                <a:solidFill>
                  <a:prstClr val="black"/>
                </a:solidFill>
              </a:rPr>
              <a:t> </a:t>
            </a:r>
            <a:r>
              <a:rPr lang="en-GB" sz="1600" dirty="0" err="1">
                <a:solidFill>
                  <a:prstClr val="black"/>
                </a:solidFill>
              </a:rPr>
              <a:t>kyslíku</a:t>
            </a:r>
            <a:endParaRPr lang="en-GB" sz="1600" dirty="0">
              <a:solidFill>
                <a:prstClr val="black"/>
              </a:solidFill>
            </a:endParaRPr>
          </a:p>
          <a:p>
            <a:pPr marL="285750" lvl="0" indent="-285750">
              <a:buFont typeface="Arial" panose="020B0604020202020204" pitchFamily="34" charset="0"/>
              <a:buChar char="•"/>
            </a:pPr>
            <a:r>
              <a:rPr lang="en-GB" sz="1600" dirty="0" err="1">
                <a:solidFill>
                  <a:prstClr val="black"/>
                </a:solidFill>
              </a:rPr>
              <a:t>Hemová</a:t>
            </a:r>
            <a:r>
              <a:rPr lang="en-GB" sz="1600" dirty="0">
                <a:solidFill>
                  <a:prstClr val="black"/>
                </a:solidFill>
              </a:rPr>
              <a:t> </a:t>
            </a:r>
            <a:r>
              <a:rPr lang="en-GB" sz="1600" dirty="0" err="1">
                <a:solidFill>
                  <a:prstClr val="black"/>
                </a:solidFill>
              </a:rPr>
              <a:t>část</a:t>
            </a:r>
            <a:r>
              <a:rPr lang="en-GB" sz="1600" dirty="0">
                <a:solidFill>
                  <a:prstClr val="black"/>
                </a:solidFill>
              </a:rPr>
              <a:t> </a:t>
            </a:r>
            <a:r>
              <a:rPr lang="en-GB" sz="1600" dirty="0" err="1">
                <a:solidFill>
                  <a:prstClr val="black"/>
                </a:solidFill>
              </a:rPr>
              <a:t>kódována</a:t>
            </a:r>
            <a:r>
              <a:rPr lang="en-GB" sz="1600" dirty="0">
                <a:solidFill>
                  <a:prstClr val="black"/>
                </a:solidFill>
              </a:rPr>
              <a:t> </a:t>
            </a:r>
            <a:r>
              <a:rPr lang="en-GB" sz="1600" dirty="0" err="1">
                <a:solidFill>
                  <a:prstClr val="black"/>
                </a:solidFill>
              </a:rPr>
              <a:t>rhizobiem</a:t>
            </a:r>
            <a:r>
              <a:rPr lang="cs-CZ" sz="1600" dirty="0">
                <a:solidFill>
                  <a:prstClr val="black"/>
                </a:solidFill>
              </a:rPr>
              <a:t>,</a:t>
            </a:r>
            <a:r>
              <a:rPr lang="en-GB" sz="1600" dirty="0">
                <a:solidFill>
                  <a:prstClr val="black"/>
                </a:solidFill>
              </a:rPr>
              <a:t> </a:t>
            </a:r>
            <a:r>
              <a:rPr lang="en-GB" sz="1600" dirty="0" err="1">
                <a:solidFill>
                  <a:prstClr val="black"/>
                </a:solidFill>
              </a:rPr>
              <a:t>globinová</a:t>
            </a:r>
            <a:r>
              <a:rPr lang="en-GB" sz="1600" dirty="0">
                <a:solidFill>
                  <a:prstClr val="black"/>
                </a:solidFill>
              </a:rPr>
              <a:t> </a:t>
            </a:r>
            <a:r>
              <a:rPr lang="en-GB" sz="1600" dirty="0" err="1">
                <a:solidFill>
                  <a:prstClr val="black"/>
                </a:solidFill>
              </a:rPr>
              <a:t>část</a:t>
            </a:r>
            <a:r>
              <a:rPr lang="cs-CZ" sz="1600" dirty="0">
                <a:solidFill>
                  <a:prstClr val="black"/>
                </a:solidFill>
              </a:rPr>
              <a:t> </a:t>
            </a:r>
            <a:r>
              <a:rPr lang="en-GB" sz="1600" dirty="0" err="1">
                <a:solidFill>
                  <a:prstClr val="black"/>
                </a:solidFill>
              </a:rPr>
              <a:t>rostlinou</a:t>
            </a:r>
            <a:endParaRPr lang="en-GB" sz="1600" dirty="0">
              <a:solidFill>
                <a:prstClr val="black"/>
              </a:solidFill>
            </a:endParaRPr>
          </a:p>
          <a:p>
            <a:pPr marL="285750" lvl="0" indent="-285750">
              <a:buFont typeface="Arial" panose="020B0604020202020204" pitchFamily="34" charset="0"/>
              <a:buChar char="•"/>
            </a:pPr>
            <a:endParaRPr lang="en-GB" sz="1600" dirty="0">
              <a:solidFill>
                <a:prstClr val="black"/>
              </a:solidFill>
            </a:endParaRPr>
          </a:p>
          <a:p>
            <a:pPr marL="285750" lvl="0" indent="-285750">
              <a:buFont typeface="Arial" panose="020B0604020202020204" pitchFamily="34" charset="0"/>
              <a:buChar char="•"/>
            </a:pPr>
            <a:endParaRPr lang="en-GB" sz="1600" dirty="0">
              <a:solidFill>
                <a:prstClr val="black"/>
              </a:solidFill>
            </a:endParaRPr>
          </a:p>
        </p:txBody>
      </p:sp>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700808"/>
            <a:ext cx="4715988" cy="4416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2100228"/>
            <a:ext cx="3573007" cy="348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45229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764704"/>
            <a:ext cx="6313537" cy="3389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1256690" y="4653136"/>
            <a:ext cx="6174432" cy="1477328"/>
          </a:xfrm>
          <a:prstGeom prst="rect">
            <a:avLst/>
          </a:prstGeom>
        </p:spPr>
        <p:txBody>
          <a:bodyPr wrap="square">
            <a:spAutoFit/>
          </a:bodyPr>
          <a:lstStyle/>
          <a:p>
            <a:r>
              <a:rPr lang="en-GB" dirty="0"/>
              <a:t> Signal exchange in Rhizobium-plant symbiosis. Flavonoids produced by the host plant induce </a:t>
            </a:r>
            <a:r>
              <a:rPr lang="en-GB" dirty="0" err="1"/>
              <a:t>rhizobial</a:t>
            </a:r>
            <a:r>
              <a:rPr lang="en-GB" dirty="0"/>
              <a:t> nod genes. This leads to production of Nod factors. The insert shows an infection thread passing the root cortex toward a cluster of dividing cells that will become a root </a:t>
            </a:r>
            <a:r>
              <a:rPr lang="en-GB" dirty="0" err="1"/>
              <a:t>promordium</a:t>
            </a:r>
            <a:r>
              <a:rPr lang="en-GB" dirty="0"/>
              <a:t>.</a:t>
            </a:r>
          </a:p>
        </p:txBody>
      </p:sp>
    </p:spTree>
    <p:extLst>
      <p:ext uri="{BB962C8B-B14F-4D97-AF65-F5344CB8AC3E}">
        <p14:creationId xmlns:p14="http://schemas.microsoft.com/office/powerpoint/2010/main" val="41966941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1570" y="44860"/>
            <a:ext cx="8748464" cy="2554545"/>
          </a:xfrm>
          <a:prstGeom prst="rect">
            <a:avLst/>
          </a:prstGeom>
        </p:spPr>
        <p:txBody>
          <a:bodyPr wrap="square">
            <a:spAutoFit/>
          </a:bodyPr>
          <a:lstStyle/>
          <a:p>
            <a:r>
              <a:rPr lang="en-GB" sz="1600" dirty="0" err="1"/>
              <a:t>Neleguminózní</a:t>
            </a:r>
            <a:r>
              <a:rPr lang="en-GB" sz="1600" dirty="0"/>
              <a:t> </a:t>
            </a:r>
            <a:r>
              <a:rPr lang="en-GB" sz="1600" dirty="0" err="1"/>
              <a:t>dusík</a:t>
            </a:r>
            <a:r>
              <a:rPr lang="en-GB" sz="1600" dirty="0"/>
              <a:t> </a:t>
            </a:r>
            <a:r>
              <a:rPr lang="en-GB" sz="1600" dirty="0" err="1"/>
              <a:t>fixující</a:t>
            </a:r>
            <a:r>
              <a:rPr lang="en-GB" sz="1600" dirty="0"/>
              <a:t> </a:t>
            </a:r>
            <a:r>
              <a:rPr lang="en-GB" sz="1600" dirty="0" err="1"/>
              <a:t>mutualistické</a:t>
            </a:r>
            <a:r>
              <a:rPr lang="en-GB" sz="1600" dirty="0"/>
              <a:t> </a:t>
            </a:r>
            <a:r>
              <a:rPr lang="en-GB" sz="1600" dirty="0" err="1" smtClean="0"/>
              <a:t>vztah</a:t>
            </a:r>
            <a:r>
              <a:rPr lang="cs-CZ" sz="1600" dirty="0" smtClean="0"/>
              <a:t>y</a:t>
            </a:r>
          </a:p>
          <a:p>
            <a:endParaRPr lang="en-GB" sz="1600" dirty="0"/>
          </a:p>
          <a:p>
            <a:pPr marL="285750" indent="-285750">
              <a:buFont typeface="Arial" panose="020B0604020202020204" pitchFamily="34" charset="0"/>
              <a:buChar char="•"/>
            </a:pPr>
            <a:r>
              <a:rPr lang="pl-PL" sz="1600" dirty="0" smtClean="0"/>
              <a:t> </a:t>
            </a:r>
            <a:r>
              <a:rPr lang="pl-PL" sz="1600" dirty="0"/>
              <a:t>s rhizobiemi, sinicemi a aktinobakteriemi</a:t>
            </a:r>
          </a:p>
          <a:p>
            <a:pPr marL="285750" indent="-285750">
              <a:buFont typeface="Arial" panose="020B0604020202020204" pitchFamily="34" charset="0"/>
              <a:buChar char="•"/>
            </a:pPr>
            <a:r>
              <a:rPr lang="en-GB" sz="1600" i="1" dirty="0"/>
              <a:t>Rhizobium </a:t>
            </a:r>
            <a:r>
              <a:rPr lang="en-GB" sz="1600" dirty="0"/>
              <a:t>a </a:t>
            </a:r>
            <a:r>
              <a:rPr lang="en-GB" sz="1600" dirty="0" err="1"/>
              <a:t>tropický</a:t>
            </a:r>
            <a:r>
              <a:rPr lang="en-GB" sz="1600" dirty="0"/>
              <a:t> </a:t>
            </a:r>
            <a:r>
              <a:rPr lang="en-GB" sz="1600" dirty="0" err="1"/>
              <a:t>strom</a:t>
            </a:r>
            <a:r>
              <a:rPr lang="en-GB" sz="1600" dirty="0"/>
              <a:t> </a:t>
            </a:r>
            <a:r>
              <a:rPr lang="en-GB" sz="1600" i="1" dirty="0" err="1"/>
              <a:t>Trema</a:t>
            </a:r>
            <a:r>
              <a:rPr lang="en-GB" sz="1600" i="1" dirty="0"/>
              <a:t> </a:t>
            </a:r>
            <a:r>
              <a:rPr lang="en-GB" sz="1600" dirty="0"/>
              <a:t>– </a:t>
            </a:r>
            <a:r>
              <a:rPr lang="en-GB" sz="1600" dirty="0" err="1"/>
              <a:t>pionýrská</a:t>
            </a:r>
            <a:r>
              <a:rPr lang="en-GB" sz="1600" dirty="0"/>
              <a:t> </a:t>
            </a:r>
            <a:r>
              <a:rPr lang="en-GB" sz="1600" dirty="0" err="1"/>
              <a:t>rostlina</a:t>
            </a:r>
            <a:endParaRPr lang="en-GB" sz="1600" dirty="0"/>
          </a:p>
          <a:p>
            <a:pPr marL="285750" indent="-285750">
              <a:buFont typeface="Arial" panose="020B0604020202020204" pitchFamily="34" charset="0"/>
              <a:buChar char="•"/>
            </a:pPr>
            <a:r>
              <a:rPr lang="en-GB" sz="1600" dirty="0"/>
              <a:t>v </a:t>
            </a:r>
            <a:r>
              <a:rPr lang="en-GB" sz="1600" dirty="0" err="1"/>
              <a:t>tropických</a:t>
            </a:r>
            <a:r>
              <a:rPr lang="en-GB" sz="1600" dirty="0"/>
              <a:t> a </a:t>
            </a:r>
            <a:r>
              <a:rPr lang="en-GB" sz="1600" dirty="0" err="1"/>
              <a:t>subtropických</a:t>
            </a:r>
            <a:r>
              <a:rPr lang="en-GB" sz="1600" dirty="0"/>
              <a:t> </a:t>
            </a:r>
            <a:r>
              <a:rPr lang="en-GB" sz="1600" dirty="0" err="1" smtClean="0"/>
              <a:t>oblastech</a:t>
            </a:r>
            <a:r>
              <a:rPr lang="en-GB" sz="1600" i="1" dirty="0"/>
              <a:t> Frankia </a:t>
            </a:r>
            <a:r>
              <a:rPr lang="en-GB" sz="1600" i="1" dirty="0" err="1"/>
              <a:t>alni</a:t>
            </a:r>
            <a:r>
              <a:rPr lang="en-GB" sz="1600" i="1" dirty="0"/>
              <a:t> </a:t>
            </a:r>
            <a:r>
              <a:rPr lang="en-GB" sz="1600" dirty="0"/>
              <a:t>– </a:t>
            </a:r>
            <a:r>
              <a:rPr lang="en-GB" sz="1600" dirty="0" err="1"/>
              <a:t>také</a:t>
            </a:r>
            <a:r>
              <a:rPr lang="en-GB" sz="1600" dirty="0"/>
              <a:t> </a:t>
            </a:r>
            <a:r>
              <a:rPr lang="en-GB" sz="1600" dirty="0" err="1"/>
              <a:t>tvoří</a:t>
            </a:r>
            <a:r>
              <a:rPr lang="en-GB" sz="1600" dirty="0"/>
              <a:t> </a:t>
            </a:r>
            <a:r>
              <a:rPr lang="en-GB" sz="1600" dirty="0" err="1"/>
              <a:t>hlízky</a:t>
            </a:r>
            <a:r>
              <a:rPr lang="en-GB" sz="1600" dirty="0"/>
              <a:t> </a:t>
            </a:r>
            <a:r>
              <a:rPr lang="en-GB" sz="1600" dirty="0" err="1"/>
              <a:t>na</a:t>
            </a:r>
            <a:r>
              <a:rPr lang="en-GB" sz="1600" dirty="0"/>
              <a:t> </a:t>
            </a:r>
            <a:r>
              <a:rPr lang="en-GB" sz="1600" dirty="0" err="1"/>
              <a:t>kořenech</a:t>
            </a:r>
            <a:r>
              <a:rPr lang="en-GB" sz="1600" dirty="0"/>
              <a:t> </a:t>
            </a:r>
            <a:r>
              <a:rPr lang="en-GB" sz="1600" dirty="0" err="1"/>
              <a:t>stromů</a:t>
            </a:r>
            <a:r>
              <a:rPr lang="en-GB" sz="1600" dirty="0"/>
              <a:t> </a:t>
            </a:r>
            <a:endParaRPr lang="cs-CZ" sz="1600" dirty="0" smtClean="0"/>
          </a:p>
          <a:p>
            <a:pPr marL="285750" indent="-285750">
              <a:buFont typeface="Arial" panose="020B0604020202020204" pitchFamily="34" charset="0"/>
              <a:buChar char="•"/>
            </a:pPr>
            <a:r>
              <a:rPr lang="en-GB" sz="1600" dirty="0" smtClean="0"/>
              <a:t> </a:t>
            </a:r>
            <a:r>
              <a:rPr lang="en-GB" sz="1600" dirty="0"/>
              <a:t>v </a:t>
            </a:r>
            <a:r>
              <a:rPr lang="en-GB" sz="1600" dirty="0" err="1"/>
              <a:t>mírném</a:t>
            </a:r>
            <a:r>
              <a:rPr lang="en-GB" sz="1600" dirty="0"/>
              <a:t> </a:t>
            </a:r>
            <a:r>
              <a:rPr lang="en-GB" sz="1600" dirty="0" smtClean="0"/>
              <a:t>a</a:t>
            </a:r>
            <a:r>
              <a:rPr lang="cs-CZ" sz="1600" dirty="0" smtClean="0"/>
              <a:t> </a:t>
            </a:r>
            <a:r>
              <a:rPr lang="en-GB" sz="1600" dirty="0" err="1" smtClean="0"/>
              <a:t>subpolárním</a:t>
            </a:r>
            <a:r>
              <a:rPr lang="en-GB" sz="1600" dirty="0" smtClean="0"/>
              <a:t> </a:t>
            </a:r>
            <a:r>
              <a:rPr lang="en-GB" sz="1600" dirty="0" err="1" smtClean="0"/>
              <a:t>pásmu</a:t>
            </a:r>
            <a:r>
              <a:rPr lang="cs-CZ" sz="1600" dirty="0"/>
              <a:t> </a:t>
            </a:r>
            <a:r>
              <a:rPr lang="pt-BR" sz="1600" dirty="0" smtClean="0"/>
              <a:t>část </a:t>
            </a:r>
            <a:r>
              <a:rPr lang="pt-BR" sz="1600" dirty="0"/>
              <a:t>hyfy se diferencuje do tzv. vesicles – fixace N2</a:t>
            </a:r>
          </a:p>
          <a:p>
            <a:pPr marL="285750" indent="-285750">
              <a:buFont typeface="Arial" panose="020B0604020202020204" pitchFamily="34" charset="0"/>
              <a:buChar char="•"/>
            </a:pPr>
            <a:r>
              <a:rPr lang="en-GB" sz="1600" i="1" dirty="0"/>
              <a:t>Frankia </a:t>
            </a:r>
            <a:r>
              <a:rPr lang="en-GB" sz="1600" dirty="0" err="1"/>
              <a:t>fixující</a:t>
            </a:r>
            <a:r>
              <a:rPr lang="en-GB" sz="1600" dirty="0"/>
              <a:t> </a:t>
            </a:r>
            <a:r>
              <a:rPr lang="cs-CZ" sz="1600" dirty="0" smtClean="0"/>
              <a:t>dusík vytváří vezikula i bez rostliny v čisté kultuře</a:t>
            </a:r>
          </a:p>
          <a:p>
            <a:pPr marL="285750" indent="-285750">
              <a:buFont typeface="Arial" panose="020B0604020202020204" pitchFamily="34" charset="0"/>
              <a:buChar char="•"/>
            </a:pPr>
            <a:endParaRPr lang="cs-CZ" sz="1600" dirty="0"/>
          </a:p>
          <a:p>
            <a:pPr marL="285750" indent="-285750">
              <a:buFont typeface="Arial" panose="020B0604020202020204" pitchFamily="34" charset="0"/>
              <a:buChar char="•"/>
            </a:pPr>
            <a:r>
              <a:rPr lang="cs-CZ" sz="1600" dirty="0" smtClean="0"/>
              <a:t> s</a:t>
            </a:r>
            <a:r>
              <a:rPr lang="en-GB" sz="1600" dirty="0" smtClean="0"/>
              <a:t> </a:t>
            </a:r>
            <a:r>
              <a:rPr lang="en-GB" sz="1600" dirty="0" err="1"/>
              <a:t>rody</a:t>
            </a:r>
            <a:r>
              <a:rPr lang="en-GB" sz="1600" dirty="0"/>
              <a:t>: </a:t>
            </a:r>
            <a:r>
              <a:rPr lang="en-GB" sz="1600" i="1" dirty="0" err="1"/>
              <a:t>Alnus</a:t>
            </a:r>
            <a:r>
              <a:rPr lang="en-GB" sz="1600" i="1" dirty="0"/>
              <a:t>, </a:t>
            </a:r>
            <a:r>
              <a:rPr lang="en-GB" sz="1600" i="1" dirty="0" err="1"/>
              <a:t>Myrica</a:t>
            </a:r>
            <a:r>
              <a:rPr lang="en-GB" sz="1600" i="1" dirty="0"/>
              <a:t> </a:t>
            </a:r>
            <a:r>
              <a:rPr lang="en-GB" sz="1600" dirty="0"/>
              <a:t>(</a:t>
            </a:r>
            <a:r>
              <a:rPr lang="en-GB" sz="1600" dirty="0" err="1"/>
              <a:t>vavřín</a:t>
            </a:r>
            <a:r>
              <a:rPr lang="en-GB" sz="1600" dirty="0"/>
              <a:t>- </a:t>
            </a:r>
            <a:r>
              <a:rPr lang="en-GB" sz="1600" dirty="0" err="1"/>
              <a:t>nové</a:t>
            </a:r>
            <a:r>
              <a:rPr lang="en-GB" sz="1600" dirty="0"/>
              <a:t> </a:t>
            </a:r>
            <a:r>
              <a:rPr lang="en-GB" sz="1600" dirty="0" err="1"/>
              <a:t>koření</a:t>
            </a:r>
            <a:r>
              <a:rPr lang="en-GB" sz="1600" dirty="0"/>
              <a:t>),</a:t>
            </a:r>
          </a:p>
          <a:p>
            <a:r>
              <a:rPr lang="en-GB" sz="1600" i="1" dirty="0" err="1"/>
              <a:t>Hippophae</a:t>
            </a:r>
            <a:r>
              <a:rPr lang="en-GB" sz="1600" i="1" dirty="0"/>
              <a:t> </a:t>
            </a:r>
            <a:r>
              <a:rPr lang="en-GB" sz="1600" dirty="0"/>
              <a:t>- </a:t>
            </a:r>
            <a:r>
              <a:rPr lang="en-GB" sz="1600" dirty="0" err="1"/>
              <a:t>Rakytník</a:t>
            </a:r>
            <a:r>
              <a:rPr lang="en-GB" sz="1600" dirty="0"/>
              <a:t> </a:t>
            </a:r>
            <a:r>
              <a:rPr lang="en-GB" sz="1600" dirty="0" err="1"/>
              <a:t>rešetlákový</a:t>
            </a:r>
            <a:r>
              <a:rPr lang="en-GB" sz="1600" dirty="0"/>
              <a:t> 10x </a:t>
            </a:r>
            <a:r>
              <a:rPr lang="en-GB" sz="1600" dirty="0" err="1"/>
              <a:t>víc</a:t>
            </a:r>
            <a:r>
              <a:rPr lang="en-GB" sz="1600" dirty="0"/>
              <a:t> C </a:t>
            </a:r>
            <a:r>
              <a:rPr lang="en-GB" sz="1600" dirty="0" err="1"/>
              <a:t>než</a:t>
            </a:r>
            <a:r>
              <a:rPr lang="en-GB" sz="1600" dirty="0"/>
              <a:t> v </a:t>
            </a:r>
            <a:r>
              <a:rPr lang="en-GB" sz="1600" dirty="0" err="1" smtClean="0"/>
              <a:t>pomerančích</a:t>
            </a:r>
            <a:endParaRPr lang="en-GB" sz="16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3284984"/>
            <a:ext cx="6327224" cy="2713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41082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32656"/>
            <a:ext cx="4505325"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5868144" y="1052736"/>
            <a:ext cx="3131840" cy="2893100"/>
          </a:xfrm>
          <a:prstGeom prst="rect">
            <a:avLst/>
          </a:prstGeom>
        </p:spPr>
        <p:txBody>
          <a:bodyPr wrap="square">
            <a:spAutoFit/>
          </a:bodyPr>
          <a:lstStyle/>
          <a:p>
            <a:r>
              <a:rPr lang="en-GB" sz="1400" dirty="0" smtClean="0"/>
              <a:t> Frankia and </a:t>
            </a:r>
            <a:r>
              <a:rPr lang="en-GB" sz="1400" dirty="0" err="1" smtClean="0"/>
              <a:t>actinorhizal</a:t>
            </a:r>
            <a:r>
              <a:rPr lang="en-GB" sz="1400" dirty="0" smtClean="0"/>
              <a:t> nodules a Frankia in pure culture; nitrogen-fixing vesicles</a:t>
            </a:r>
            <a:r>
              <a:rPr lang="cs-CZ" sz="1400" dirty="0" smtClean="0"/>
              <a:t> 2-6 mm</a:t>
            </a:r>
            <a:r>
              <a:rPr lang="en-GB" sz="1400" dirty="0" smtClean="0"/>
              <a:t> (v) and sporangia (s) can be observed. </a:t>
            </a:r>
            <a:endParaRPr lang="cs-CZ" sz="1400" dirty="0" smtClean="0"/>
          </a:p>
          <a:p>
            <a:r>
              <a:rPr lang="en-GB" sz="1400" dirty="0" smtClean="0"/>
              <a:t>b </a:t>
            </a:r>
            <a:r>
              <a:rPr lang="en-GB" sz="1400" dirty="0" err="1" smtClean="0"/>
              <a:t>Actinorhizal</a:t>
            </a:r>
            <a:r>
              <a:rPr lang="en-GB" sz="1400" dirty="0" smtClean="0"/>
              <a:t> </a:t>
            </a:r>
            <a:r>
              <a:rPr lang="en-GB" sz="1400" dirty="0" err="1" smtClean="0"/>
              <a:t>multilobed</a:t>
            </a:r>
            <a:r>
              <a:rPr lang="en-GB" sz="1400" dirty="0" smtClean="0"/>
              <a:t> nodules on the root system of the </a:t>
            </a:r>
            <a:r>
              <a:rPr lang="en-GB" sz="1400" dirty="0" err="1" smtClean="0"/>
              <a:t>actinorhizal</a:t>
            </a:r>
            <a:r>
              <a:rPr lang="en-GB" sz="1400" dirty="0" smtClean="0"/>
              <a:t> plant </a:t>
            </a:r>
            <a:r>
              <a:rPr lang="en-GB" sz="1400" dirty="0" err="1" smtClean="0"/>
              <a:t>Allocasuarina</a:t>
            </a:r>
            <a:r>
              <a:rPr lang="en-GB" sz="1400" dirty="0" smtClean="0"/>
              <a:t> </a:t>
            </a:r>
            <a:r>
              <a:rPr lang="en-GB" sz="1400" dirty="0" err="1" smtClean="0"/>
              <a:t>verticillata</a:t>
            </a:r>
            <a:r>
              <a:rPr lang="en-GB" sz="1400" dirty="0" smtClean="0"/>
              <a:t>. </a:t>
            </a:r>
            <a:endParaRPr lang="cs-CZ" sz="1400" dirty="0" smtClean="0"/>
          </a:p>
          <a:p>
            <a:r>
              <a:rPr lang="en-GB" sz="1400" dirty="0" smtClean="0"/>
              <a:t>c </a:t>
            </a:r>
            <a:r>
              <a:rPr lang="en-GB" sz="1400" dirty="0" err="1" smtClean="0"/>
              <a:t>Pseudolongitudinal</a:t>
            </a:r>
            <a:r>
              <a:rPr lang="en-GB" sz="1400" dirty="0" smtClean="0"/>
              <a:t> section of a nodular lobe from A. </a:t>
            </a:r>
            <a:r>
              <a:rPr lang="en-GB" sz="1400" dirty="0" err="1" smtClean="0"/>
              <a:t>verticillata</a:t>
            </a:r>
            <a:r>
              <a:rPr lang="en-GB" sz="1400" dirty="0" smtClean="0"/>
              <a:t>; the nitrogen-fixing zone contains large cells filled with Frankia (f), and the infection zone (</a:t>
            </a:r>
            <a:r>
              <a:rPr lang="en-GB" sz="1400" dirty="0" err="1" smtClean="0"/>
              <a:t>iz</a:t>
            </a:r>
            <a:r>
              <a:rPr lang="en-GB" sz="1400" dirty="0" smtClean="0"/>
              <a:t>) is located in the apex of the nodular lobe. </a:t>
            </a:r>
            <a:endParaRPr lang="en-GB" sz="1400" dirty="0"/>
          </a:p>
        </p:txBody>
      </p:sp>
      <p:sp>
        <p:nvSpPr>
          <p:cNvPr id="3" name="Obdélník 2"/>
          <p:cNvSpPr/>
          <p:nvPr/>
        </p:nvSpPr>
        <p:spPr>
          <a:xfrm>
            <a:off x="215008" y="6165304"/>
            <a:ext cx="8784976" cy="461665"/>
          </a:xfrm>
          <a:prstGeom prst="rect">
            <a:avLst/>
          </a:prstGeom>
        </p:spPr>
        <p:txBody>
          <a:bodyPr wrap="square">
            <a:spAutoFit/>
          </a:bodyPr>
          <a:lstStyle/>
          <a:p>
            <a:r>
              <a:rPr lang="en-GB" sz="1200" dirty="0"/>
              <a:t>https://www.researchgate.net/publication/225535435_Franche_C_Lindstrom_K_Elmerich_C_Nitrogen-fixing_bacteria_associated_with_leguminous_and_non-leguminous_plants_Plant_and_Soil_321_35-59/figures?lo=1</a:t>
            </a:r>
          </a:p>
        </p:txBody>
      </p:sp>
    </p:spTree>
    <p:extLst>
      <p:ext uri="{BB962C8B-B14F-4D97-AF65-F5344CB8AC3E}">
        <p14:creationId xmlns:p14="http://schemas.microsoft.com/office/powerpoint/2010/main" val="8371035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683568" y="692696"/>
            <a:ext cx="4572000" cy="584775"/>
          </a:xfrm>
          <a:prstGeom prst="rect">
            <a:avLst/>
          </a:prstGeom>
        </p:spPr>
        <p:txBody>
          <a:bodyPr>
            <a:spAutoFit/>
          </a:bodyPr>
          <a:lstStyle/>
          <a:p>
            <a:r>
              <a:rPr lang="en-GB" sz="1600" i="1" dirty="0"/>
              <a:t>Casuarina </a:t>
            </a:r>
            <a:r>
              <a:rPr lang="en-GB" sz="1600" dirty="0"/>
              <a:t>– v </a:t>
            </a:r>
            <a:r>
              <a:rPr lang="en-GB" sz="1600" dirty="0" err="1"/>
              <a:t>tropické</a:t>
            </a:r>
            <a:r>
              <a:rPr lang="en-GB" sz="1600" dirty="0"/>
              <a:t> a </a:t>
            </a:r>
            <a:r>
              <a:rPr lang="en-GB" sz="1600" dirty="0" err="1"/>
              <a:t>subtropické</a:t>
            </a:r>
            <a:r>
              <a:rPr lang="en-GB" sz="1600" dirty="0"/>
              <a:t> </a:t>
            </a:r>
            <a:r>
              <a:rPr lang="en-GB" sz="1600" dirty="0" err="1"/>
              <a:t>oblasti</a:t>
            </a:r>
            <a:r>
              <a:rPr lang="en-GB" sz="1600" dirty="0"/>
              <a:t> </a:t>
            </a:r>
            <a:r>
              <a:rPr lang="en-GB" sz="1600" dirty="0" err="1"/>
              <a:t>Austrálie</a:t>
            </a:r>
            <a:endParaRPr lang="en-GB" sz="1600" dirty="0"/>
          </a:p>
          <a:p>
            <a:r>
              <a:rPr lang="en-GB" sz="1600" dirty="0"/>
              <a:t>s </a:t>
            </a:r>
            <a:r>
              <a:rPr lang="en-GB" sz="1600" i="1" dirty="0"/>
              <a:t>Frankia</a:t>
            </a:r>
            <a:endParaRPr lang="en-GB" sz="16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146911"/>
            <a:ext cx="4153644" cy="4153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366605"/>
            <a:ext cx="3152775" cy="493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21577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332656"/>
            <a:ext cx="8424936" cy="2062103"/>
          </a:xfrm>
          <a:prstGeom prst="rect">
            <a:avLst/>
          </a:prstGeom>
        </p:spPr>
        <p:txBody>
          <a:bodyPr wrap="square">
            <a:spAutoFit/>
          </a:bodyPr>
          <a:lstStyle/>
          <a:p>
            <a:r>
              <a:rPr lang="en-GB" sz="1600" i="1" dirty="0"/>
              <a:t>Dryas </a:t>
            </a:r>
            <a:r>
              <a:rPr lang="en-GB" sz="1600" dirty="0"/>
              <a:t>– </a:t>
            </a:r>
            <a:r>
              <a:rPr lang="en-GB" sz="1600" dirty="0" err="1"/>
              <a:t>dryádka</a:t>
            </a:r>
            <a:r>
              <a:rPr lang="en-GB" sz="1600" dirty="0"/>
              <a:t> </a:t>
            </a:r>
            <a:endParaRPr lang="cs-CZ" sz="1600" dirty="0" smtClean="0"/>
          </a:p>
          <a:p>
            <a:pPr marL="285750" indent="-285750">
              <a:buFont typeface="Arial" panose="020B0604020202020204" pitchFamily="34" charset="0"/>
              <a:buChar char="•"/>
            </a:pPr>
            <a:r>
              <a:rPr lang="en-GB" sz="1600" dirty="0" smtClean="0"/>
              <a:t> </a:t>
            </a:r>
            <a:r>
              <a:rPr lang="en-GB" sz="1600" dirty="0" err="1"/>
              <a:t>trvalka</a:t>
            </a:r>
            <a:r>
              <a:rPr lang="en-GB" sz="1600" dirty="0"/>
              <a:t> (</a:t>
            </a:r>
            <a:r>
              <a:rPr lang="en-GB" sz="1600" dirty="0" err="1"/>
              <a:t>bylina</a:t>
            </a:r>
            <a:r>
              <a:rPr lang="en-GB" sz="1600" dirty="0"/>
              <a:t>) </a:t>
            </a:r>
            <a:r>
              <a:rPr lang="en-GB" sz="1600" dirty="0" err="1" smtClean="0"/>
              <a:t>arktických</a:t>
            </a:r>
            <a:r>
              <a:rPr lang="cs-CZ" sz="1600" dirty="0"/>
              <a:t> </a:t>
            </a:r>
            <a:r>
              <a:rPr lang="en-GB" sz="1600" dirty="0" smtClean="0"/>
              <a:t>a </a:t>
            </a:r>
            <a:r>
              <a:rPr lang="en-GB" sz="1600" dirty="0" err="1"/>
              <a:t>alpinských</a:t>
            </a:r>
            <a:r>
              <a:rPr lang="en-GB" sz="1600" dirty="0"/>
              <a:t> </a:t>
            </a:r>
            <a:r>
              <a:rPr lang="en-GB" sz="1600" dirty="0" err="1"/>
              <a:t>oblastí</a:t>
            </a:r>
            <a:r>
              <a:rPr lang="en-GB" sz="1600" dirty="0"/>
              <a:t> </a:t>
            </a:r>
            <a:r>
              <a:rPr lang="en-GB" sz="1600" dirty="0" err="1"/>
              <a:t>Evropy</a:t>
            </a:r>
            <a:r>
              <a:rPr lang="en-GB" sz="1600" dirty="0"/>
              <a:t>, </a:t>
            </a:r>
            <a:r>
              <a:rPr lang="en-GB" sz="1600" dirty="0" err="1"/>
              <a:t>Asie</a:t>
            </a:r>
            <a:r>
              <a:rPr lang="en-GB" sz="1600" dirty="0"/>
              <a:t> a </a:t>
            </a:r>
            <a:r>
              <a:rPr lang="en-GB" sz="1600" dirty="0" err="1"/>
              <a:t>Severní</a:t>
            </a:r>
            <a:r>
              <a:rPr lang="en-GB" sz="1600" dirty="0"/>
              <a:t> </a:t>
            </a:r>
            <a:r>
              <a:rPr lang="en-GB" sz="1600" dirty="0" err="1"/>
              <a:t>Ameriky</a:t>
            </a:r>
            <a:endParaRPr lang="en-GB" sz="1600" dirty="0"/>
          </a:p>
          <a:p>
            <a:pPr marL="285750" indent="-285750">
              <a:buFont typeface="Arial" panose="020B0604020202020204" pitchFamily="34" charset="0"/>
              <a:buChar char="•"/>
            </a:pPr>
            <a:r>
              <a:rPr lang="en-GB" sz="1600" dirty="0" err="1"/>
              <a:t>Hyfy</a:t>
            </a:r>
            <a:r>
              <a:rPr lang="en-GB" sz="1600" dirty="0"/>
              <a:t> </a:t>
            </a:r>
            <a:r>
              <a:rPr lang="en-GB" sz="1600" dirty="0" err="1"/>
              <a:t>aktinobakterie</a:t>
            </a:r>
            <a:r>
              <a:rPr lang="en-GB" sz="1600" dirty="0"/>
              <a:t> </a:t>
            </a:r>
            <a:r>
              <a:rPr lang="en-GB" sz="1600" dirty="0" err="1"/>
              <a:t>pronikají</a:t>
            </a:r>
            <a:r>
              <a:rPr lang="en-GB" sz="1600" dirty="0"/>
              <a:t> </a:t>
            </a:r>
            <a:r>
              <a:rPr lang="en-GB" sz="1600" dirty="0" err="1" smtClean="0"/>
              <a:t>kořenem</a:t>
            </a:r>
            <a:r>
              <a:rPr lang="en-GB" sz="1600" dirty="0" smtClean="0"/>
              <a:t>,</a:t>
            </a:r>
            <a:r>
              <a:rPr lang="cs-CZ" sz="1600" dirty="0" smtClean="0"/>
              <a:t> </a:t>
            </a:r>
            <a:r>
              <a:rPr lang="fr-FR" sz="1600" dirty="0" smtClean="0"/>
              <a:t>stimulace </a:t>
            </a:r>
            <a:r>
              <a:rPr lang="fr-FR" sz="1600" dirty="0"/>
              <a:t>buněk kortexu – dělí </a:t>
            </a:r>
            <a:r>
              <a:rPr lang="fr-FR" sz="1600" dirty="0" smtClean="0"/>
              <a:t>se</a:t>
            </a:r>
            <a:endParaRPr lang="fr-FR" sz="1600" dirty="0"/>
          </a:p>
          <a:p>
            <a:pPr marL="285750" indent="-285750">
              <a:buFont typeface="Arial" panose="020B0604020202020204" pitchFamily="34" charset="0"/>
              <a:buChar char="•"/>
            </a:pPr>
            <a:r>
              <a:rPr lang="pl-PL" sz="1600" dirty="0"/>
              <a:t>Hyfy proniknou do těchto </a:t>
            </a:r>
            <a:r>
              <a:rPr lang="pl-PL" sz="1600" dirty="0" smtClean="0"/>
              <a:t>buněk, </a:t>
            </a:r>
            <a:r>
              <a:rPr lang="en-GB" sz="1600" dirty="0" err="1" smtClean="0"/>
              <a:t>dělají</a:t>
            </a:r>
            <a:r>
              <a:rPr lang="en-GB" sz="1600" dirty="0" smtClean="0"/>
              <a:t> </a:t>
            </a:r>
            <a:r>
              <a:rPr lang="en-GB" sz="1600" dirty="0" err="1"/>
              <a:t>klastry</a:t>
            </a:r>
            <a:r>
              <a:rPr lang="en-GB" sz="1600" dirty="0"/>
              <a:t> a </a:t>
            </a:r>
            <a:r>
              <a:rPr lang="en-GB" sz="1600" dirty="0" err="1"/>
              <a:t>formují</a:t>
            </a:r>
            <a:r>
              <a:rPr lang="en-GB" sz="1600" dirty="0"/>
              <a:t> </a:t>
            </a:r>
            <a:r>
              <a:rPr lang="cs-CZ" sz="1600" dirty="0" smtClean="0"/>
              <a:t>vezikula </a:t>
            </a:r>
            <a:r>
              <a:rPr lang="en-GB" sz="1600" dirty="0" err="1" smtClean="0"/>
              <a:t>na</a:t>
            </a:r>
            <a:r>
              <a:rPr lang="en-GB" sz="1600" dirty="0" smtClean="0"/>
              <a:t> </a:t>
            </a:r>
            <a:r>
              <a:rPr lang="en-GB" sz="1600" dirty="0" err="1"/>
              <a:t>koncích</a:t>
            </a:r>
            <a:r>
              <a:rPr lang="en-GB" sz="1600" dirty="0"/>
              <a:t> </a:t>
            </a:r>
            <a:r>
              <a:rPr lang="en-GB" sz="1600" dirty="0" err="1" smtClean="0"/>
              <a:t>hyf</a:t>
            </a:r>
            <a:endParaRPr lang="cs-CZ" sz="1600" dirty="0"/>
          </a:p>
          <a:p>
            <a:pPr marL="285750" indent="-285750">
              <a:buFont typeface="Arial" panose="020B0604020202020204" pitchFamily="34" charset="0"/>
              <a:buChar char="•"/>
            </a:pPr>
            <a:r>
              <a:rPr lang="en-GB" sz="1600" dirty="0" smtClean="0"/>
              <a:t>V </a:t>
            </a:r>
            <a:r>
              <a:rPr lang="en-GB" sz="1600" dirty="0" err="1"/>
              <a:t>okolí</a:t>
            </a:r>
            <a:r>
              <a:rPr lang="en-GB" sz="1600" dirty="0"/>
              <a:t> </a:t>
            </a:r>
            <a:r>
              <a:rPr lang="en-GB" sz="1600" dirty="0" err="1"/>
              <a:t>infikovaných</a:t>
            </a:r>
            <a:r>
              <a:rPr lang="en-GB" sz="1600" dirty="0"/>
              <a:t> </a:t>
            </a:r>
            <a:r>
              <a:rPr lang="en-GB" sz="1600" dirty="0" err="1" smtClean="0"/>
              <a:t>buněk</a:t>
            </a:r>
            <a:r>
              <a:rPr lang="cs-CZ" sz="1600" dirty="0"/>
              <a:t> </a:t>
            </a:r>
            <a:r>
              <a:rPr lang="en-GB" sz="1600" dirty="0" smtClean="0"/>
              <a:t>je </a:t>
            </a:r>
            <a:r>
              <a:rPr lang="en-GB" sz="1600" dirty="0" err="1"/>
              <a:t>indukováno</a:t>
            </a:r>
            <a:r>
              <a:rPr lang="en-GB" sz="1600" dirty="0"/>
              <a:t> </a:t>
            </a:r>
            <a:r>
              <a:rPr lang="en-GB" sz="1600" dirty="0" err="1"/>
              <a:t>kořenové</a:t>
            </a:r>
            <a:r>
              <a:rPr lang="en-GB" sz="1600" dirty="0"/>
              <a:t> </a:t>
            </a:r>
            <a:r>
              <a:rPr lang="en-GB" sz="1600" dirty="0" smtClean="0"/>
              <a:t>primordium</a:t>
            </a:r>
            <a:r>
              <a:rPr lang="cs-CZ" sz="1600" dirty="0" smtClean="0"/>
              <a:t>, </a:t>
            </a:r>
            <a:r>
              <a:rPr lang="en-GB" sz="1600" dirty="0" err="1" smtClean="0"/>
              <a:t>které</a:t>
            </a:r>
            <a:r>
              <a:rPr lang="en-GB" sz="1600" dirty="0" smtClean="0"/>
              <a:t> </a:t>
            </a:r>
            <a:r>
              <a:rPr lang="en-GB" sz="1600" dirty="0" err="1"/>
              <a:t>roste</a:t>
            </a:r>
            <a:r>
              <a:rPr lang="en-GB" sz="1600" dirty="0"/>
              <a:t> do </a:t>
            </a:r>
            <a:r>
              <a:rPr lang="en-GB" sz="1600" dirty="0" err="1" smtClean="0"/>
              <a:t>kortexu</a:t>
            </a:r>
            <a:endParaRPr lang="en-GB" sz="1600" dirty="0"/>
          </a:p>
          <a:p>
            <a:pPr marL="285750" indent="-285750">
              <a:buFont typeface="Arial" panose="020B0604020202020204" pitchFamily="34" charset="0"/>
              <a:buChar char="•"/>
            </a:pPr>
            <a:r>
              <a:rPr lang="en-GB" sz="1600" dirty="0" err="1"/>
              <a:t>Aktinobakterie</a:t>
            </a:r>
            <a:r>
              <a:rPr lang="en-GB" sz="1600" dirty="0"/>
              <a:t> </a:t>
            </a:r>
            <a:r>
              <a:rPr lang="en-GB" sz="1600" dirty="0" err="1"/>
              <a:t>vnikne</a:t>
            </a:r>
            <a:r>
              <a:rPr lang="en-GB" sz="1600" dirty="0"/>
              <a:t> do </a:t>
            </a:r>
            <a:r>
              <a:rPr lang="en-GB" sz="1600" dirty="0" err="1"/>
              <a:t>meristematických</a:t>
            </a:r>
            <a:r>
              <a:rPr lang="en-GB" sz="1600" dirty="0"/>
              <a:t> </a:t>
            </a:r>
            <a:r>
              <a:rPr lang="en-GB" sz="1600" dirty="0" err="1"/>
              <a:t>buněk</a:t>
            </a:r>
            <a:r>
              <a:rPr lang="en-GB" sz="1600" dirty="0"/>
              <a:t> primordia a </a:t>
            </a:r>
            <a:r>
              <a:rPr lang="en-GB" sz="1600" dirty="0" err="1" smtClean="0"/>
              <a:t>látky</a:t>
            </a:r>
            <a:r>
              <a:rPr lang="cs-CZ" sz="1600" dirty="0"/>
              <a:t> </a:t>
            </a:r>
            <a:r>
              <a:rPr lang="en-GB" sz="1600" dirty="0" err="1" smtClean="0"/>
              <a:t>produkované</a:t>
            </a:r>
            <a:r>
              <a:rPr lang="en-GB" sz="1600" dirty="0" smtClean="0"/>
              <a:t> </a:t>
            </a:r>
            <a:r>
              <a:rPr lang="en-GB" sz="1600" dirty="0" err="1"/>
              <a:t>aktinobakterií</a:t>
            </a:r>
            <a:r>
              <a:rPr lang="en-GB" sz="1600" dirty="0"/>
              <a:t> </a:t>
            </a:r>
            <a:r>
              <a:rPr lang="en-GB" sz="1600" dirty="0" err="1"/>
              <a:t>stimulují</a:t>
            </a:r>
            <a:r>
              <a:rPr lang="en-GB" sz="1600" dirty="0"/>
              <a:t> </a:t>
            </a:r>
            <a:r>
              <a:rPr lang="en-GB" sz="1600" dirty="0" err="1"/>
              <a:t>další</a:t>
            </a:r>
            <a:r>
              <a:rPr lang="en-GB" sz="1600" dirty="0"/>
              <a:t> </a:t>
            </a:r>
            <a:r>
              <a:rPr lang="en-GB" sz="1600" dirty="0" err="1"/>
              <a:t>vývoj</a:t>
            </a:r>
            <a:r>
              <a:rPr lang="en-GB" sz="1600" dirty="0"/>
              <a:t> </a:t>
            </a:r>
            <a:r>
              <a:rPr lang="en-GB" sz="1600" dirty="0" err="1"/>
              <a:t>kořenového</a:t>
            </a:r>
            <a:r>
              <a:rPr lang="en-GB" sz="1600" dirty="0"/>
              <a:t> </a:t>
            </a:r>
            <a:r>
              <a:rPr lang="en-GB" sz="1600" dirty="0" smtClean="0"/>
              <a:t>primordia</a:t>
            </a:r>
            <a:endParaRPr lang="en-GB" sz="1600" dirty="0"/>
          </a:p>
          <a:p>
            <a:pPr marL="285750" indent="-285750">
              <a:buFont typeface="Arial" panose="020B0604020202020204" pitchFamily="34" charset="0"/>
              <a:buChar char="•"/>
            </a:pPr>
            <a:r>
              <a:rPr lang="en-GB" sz="1600" dirty="0" err="1"/>
              <a:t>Dichotomické</a:t>
            </a:r>
            <a:r>
              <a:rPr lang="en-GB" sz="1600" dirty="0"/>
              <a:t> </a:t>
            </a:r>
            <a:r>
              <a:rPr lang="en-GB" sz="1600" dirty="0" err="1"/>
              <a:t>dělení</a:t>
            </a:r>
            <a:r>
              <a:rPr lang="en-GB" sz="1600" dirty="0"/>
              <a:t> </a:t>
            </a:r>
            <a:r>
              <a:rPr lang="en-GB" sz="1600" dirty="0" err="1"/>
              <a:t>vrcholu</a:t>
            </a:r>
            <a:r>
              <a:rPr lang="en-GB" sz="1600" dirty="0"/>
              <a:t> </a:t>
            </a:r>
            <a:r>
              <a:rPr lang="en-GB" sz="1600" dirty="0" err="1"/>
              <a:t>meristému</a:t>
            </a:r>
            <a:r>
              <a:rPr lang="en-GB" sz="1600" dirty="0"/>
              <a:t> </a:t>
            </a:r>
            <a:r>
              <a:rPr lang="en-GB" sz="1600" dirty="0" err="1"/>
              <a:t>vytvoří</a:t>
            </a:r>
            <a:r>
              <a:rPr lang="en-GB" sz="1600" dirty="0"/>
              <a:t> </a:t>
            </a:r>
            <a:r>
              <a:rPr lang="en-GB" sz="1600" dirty="0" err="1"/>
              <a:t>klastry</a:t>
            </a:r>
            <a:r>
              <a:rPr lang="en-GB" sz="1600" dirty="0"/>
              <a:t> </a:t>
            </a:r>
            <a:r>
              <a:rPr lang="en-GB" sz="1600" dirty="0" err="1"/>
              <a:t>laloků</a:t>
            </a:r>
            <a:r>
              <a:rPr lang="en-GB" sz="1600" dirty="0"/>
              <a:t> </a:t>
            </a:r>
            <a:r>
              <a:rPr lang="en-GB" sz="1600" dirty="0" err="1" smtClean="0"/>
              <a:t>zvaných</a:t>
            </a:r>
            <a:r>
              <a:rPr lang="cs-CZ" sz="1600" dirty="0"/>
              <a:t> </a:t>
            </a:r>
            <a:r>
              <a:rPr lang="en-GB" sz="1600" dirty="0" err="1" smtClean="0"/>
              <a:t>rhizothamnoion</a:t>
            </a:r>
            <a:endParaRPr lang="en-GB" sz="1600"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3027353"/>
            <a:ext cx="2616955" cy="3021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3756894"/>
            <a:ext cx="2276475"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7224" y="3756894"/>
            <a:ext cx="17526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9824" y="3757632"/>
            <a:ext cx="142875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3563888" y="5517233"/>
            <a:ext cx="5424686" cy="830997"/>
          </a:xfrm>
          <a:prstGeom prst="rect">
            <a:avLst/>
          </a:prstGeom>
        </p:spPr>
        <p:txBody>
          <a:bodyPr wrap="square">
            <a:spAutoFit/>
          </a:bodyPr>
          <a:lstStyle/>
          <a:p>
            <a:r>
              <a:rPr lang="en-GB" sz="1200" dirty="0"/>
              <a:t>A cortex swelling called Â« </a:t>
            </a:r>
            <a:r>
              <a:rPr lang="en-GB" sz="1200" dirty="0" err="1"/>
              <a:t>prenodule</a:t>
            </a:r>
            <a:r>
              <a:rPr lang="en-GB" sz="1200" dirty="0"/>
              <a:t> Â», that constitutes the first step in the establishment of the nodule, longitudinal cut of an alder nodule, stained with cotton blue in order to visualize cortical cells full of Frankia vesicles. http://www.ecologiemicrobiennelyon.fr/spip.php?article677&amp;lang=en</a:t>
            </a:r>
          </a:p>
        </p:txBody>
      </p:sp>
    </p:spTree>
    <p:extLst>
      <p:ext uri="{BB962C8B-B14F-4D97-AF65-F5344CB8AC3E}">
        <p14:creationId xmlns:p14="http://schemas.microsoft.com/office/powerpoint/2010/main" val="5622845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36104" y="117265"/>
            <a:ext cx="8856984" cy="6247864"/>
          </a:xfrm>
          <a:prstGeom prst="rect">
            <a:avLst/>
          </a:prstGeom>
        </p:spPr>
        <p:txBody>
          <a:bodyPr wrap="square">
            <a:spAutoFit/>
          </a:bodyPr>
          <a:lstStyle/>
          <a:p>
            <a:r>
              <a:rPr lang="en-GB" sz="1600" b="1" dirty="0" err="1"/>
              <a:t>Interakce</a:t>
            </a:r>
            <a:r>
              <a:rPr lang="en-GB" sz="1600" b="1" dirty="0"/>
              <a:t> </a:t>
            </a:r>
            <a:r>
              <a:rPr lang="en-GB" sz="1600" b="1" dirty="0" err="1" smtClean="0"/>
              <a:t>mikroorganismů</a:t>
            </a:r>
            <a:r>
              <a:rPr lang="cs-CZ" sz="1600" b="1" dirty="0"/>
              <a:t> </a:t>
            </a:r>
            <a:r>
              <a:rPr lang="en-GB" sz="1600" b="1" dirty="0" smtClean="0"/>
              <a:t>se </a:t>
            </a:r>
            <a:r>
              <a:rPr lang="en-GB" sz="1600" b="1" dirty="0" err="1"/>
              <a:t>vzdušnými</a:t>
            </a:r>
            <a:r>
              <a:rPr lang="en-GB" sz="1600" b="1" dirty="0"/>
              <a:t> </a:t>
            </a:r>
            <a:r>
              <a:rPr lang="en-GB" sz="1600" b="1" dirty="0" err="1"/>
              <a:t>částmi</a:t>
            </a:r>
            <a:r>
              <a:rPr lang="en-GB" sz="1600" b="1" dirty="0"/>
              <a:t> </a:t>
            </a:r>
            <a:r>
              <a:rPr lang="en-GB" sz="1600" b="1" dirty="0" err="1" smtClean="0"/>
              <a:t>rostlin</a:t>
            </a:r>
            <a:endParaRPr lang="cs-CZ" sz="1600" b="1" dirty="0" smtClean="0"/>
          </a:p>
          <a:p>
            <a:endParaRPr lang="en-GB" sz="1600" dirty="0"/>
          </a:p>
          <a:p>
            <a:pPr marL="285750" indent="-285750">
              <a:buFont typeface="Arial" panose="020B0604020202020204" pitchFamily="34" charset="0"/>
              <a:buChar char="•"/>
            </a:pPr>
            <a:r>
              <a:rPr lang="en-GB" sz="1600" dirty="0" err="1"/>
              <a:t>Stonky</a:t>
            </a:r>
            <a:r>
              <a:rPr lang="en-GB" sz="1600" dirty="0"/>
              <a:t>, </a:t>
            </a:r>
            <a:r>
              <a:rPr lang="en-GB" sz="1600" dirty="0" err="1"/>
              <a:t>listy</a:t>
            </a:r>
            <a:r>
              <a:rPr lang="en-GB" sz="1600" dirty="0"/>
              <a:t> a </a:t>
            </a:r>
            <a:r>
              <a:rPr lang="en-GB" sz="1600" dirty="0" err="1"/>
              <a:t>ovoce</a:t>
            </a:r>
            <a:r>
              <a:rPr lang="en-GB" sz="1600" dirty="0"/>
              <a:t> – </a:t>
            </a:r>
            <a:r>
              <a:rPr lang="en-GB" sz="1600" dirty="0" err="1"/>
              <a:t>epifytní</a:t>
            </a:r>
            <a:r>
              <a:rPr lang="en-GB" sz="1600" dirty="0"/>
              <a:t> </a:t>
            </a:r>
            <a:r>
              <a:rPr lang="en-GB" sz="1600" dirty="0" err="1"/>
              <a:t>mikroflóra</a:t>
            </a:r>
            <a:r>
              <a:rPr lang="en-GB" sz="1600" dirty="0"/>
              <a:t> – </a:t>
            </a:r>
            <a:r>
              <a:rPr lang="en-GB" sz="1600" dirty="0" err="1" smtClean="0"/>
              <a:t>heterotrofní</a:t>
            </a:r>
            <a:r>
              <a:rPr lang="cs-CZ" sz="1600" dirty="0"/>
              <a:t> </a:t>
            </a:r>
            <a:r>
              <a:rPr lang="en-GB" sz="1600" dirty="0" smtClean="0"/>
              <a:t>a </a:t>
            </a:r>
            <a:r>
              <a:rPr lang="en-GB" sz="1600" dirty="0" err="1"/>
              <a:t>fotosyntetické</a:t>
            </a:r>
            <a:r>
              <a:rPr lang="en-GB" sz="1600" dirty="0"/>
              <a:t> </a:t>
            </a:r>
            <a:r>
              <a:rPr lang="en-GB" sz="1600" dirty="0" err="1"/>
              <a:t>bakterie</a:t>
            </a:r>
            <a:r>
              <a:rPr lang="en-GB" sz="1600" dirty="0"/>
              <a:t>, </a:t>
            </a:r>
            <a:r>
              <a:rPr lang="en-GB" sz="1600" dirty="0" err="1"/>
              <a:t>houby</a:t>
            </a:r>
            <a:r>
              <a:rPr lang="en-GB" sz="1600" dirty="0"/>
              <a:t> (</a:t>
            </a:r>
            <a:r>
              <a:rPr lang="en-GB" sz="1600" dirty="0" err="1"/>
              <a:t>především</a:t>
            </a:r>
            <a:r>
              <a:rPr lang="en-GB" sz="1600" dirty="0"/>
              <a:t> </a:t>
            </a:r>
            <a:r>
              <a:rPr lang="en-GB" sz="1600" dirty="0" err="1"/>
              <a:t>kvasinky</a:t>
            </a:r>
            <a:r>
              <a:rPr lang="en-GB" sz="1600" dirty="0" smtClean="0"/>
              <a:t>),</a:t>
            </a:r>
            <a:r>
              <a:rPr lang="cs-CZ" sz="1600" dirty="0" smtClean="0"/>
              <a:t> </a:t>
            </a:r>
            <a:r>
              <a:rPr lang="en-GB" sz="1600" dirty="0" err="1" smtClean="0"/>
              <a:t>lišejníky</a:t>
            </a:r>
            <a:r>
              <a:rPr lang="en-GB" sz="1600" dirty="0" smtClean="0"/>
              <a:t> </a:t>
            </a:r>
            <a:r>
              <a:rPr lang="en-GB" sz="1600" dirty="0"/>
              <a:t>a </a:t>
            </a:r>
            <a:r>
              <a:rPr lang="en-GB" sz="1600" dirty="0" err="1"/>
              <a:t>některé</a:t>
            </a:r>
            <a:r>
              <a:rPr lang="en-GB" sz="1600" dirty="0"/>
              <a:t> </a:t>
            </a:r>
            <a:r>
              <a:rPr lang="en-GB" sz="1600" dirty="0" err="1" smtClean="0"/>
              <a:t>řasy</a:t>
            </a:r>
            <a:endParaRPr lang="en-GB" sz="1600" dirty="0"/>
          </a:p>
          <a:p>
            <a:pPr marL="285750" indent="-285750">
              <a:buFont typeface="Arial" panose="020B0604020202020204" pitchFamily="34" charset="0"/>
              <a:buChar char="•"/>
            </a:pPr>
            <a:r>
              <a:rPr lang="en-GB" sz="1600" dirty="0" err="1" smtClean="0"/>
              <a:t>fylosféra</a:t>
            </a:r>
            <a:r>
              <a:rPr lang="en-GB" sz="1600" dirty="0" smtClean="0"/>
              <a:t> </a:t>
            </a:r>
            <a:r>
              <a:rPr lang="en-GB" sz="1600" dirty="0"/>
              <a:t>– habitat/</a:t>
            </a:r>
            <a:r>
              <a:rPr lang="en-GB" sz="1600" dirty="0" err="1"/>
              <a:t>prostředí</a:t>
            </a:r>
            <a:r>
              <a:rPr lang="en-GB" sz="1600" dirty="0"/>
              <a:t> </a:t>
            </a:r>
            <a:r>
              <a:rPr lang="en-GB" sz="1600" dirty="0" err="1" smtClean="0"/>
              <a:t>přiléhající</a:t>
            </a:r>
            <a:r>
              <a:rPr lang="cs-CZ" sz="1600" dirty="0"/>
              <a:t> </a:t>
            </a:r>
            <a:r>
              <a:rPr lang="en-GB" sz="1600" dirty="0" smtClean="0"/>
              <a:t>k </a:t>
            </a:r>
            <a:r>
              <a:rPr lang="en-GB" sz="1600" dirty="0" err="1"/>
              <a:t>povrchu</a:t>
            </a:r>
            <a:r>
              <a:rPr lang="en-GB" sz="1600" dirty="0"/>
              <a:t> </a:t>
            </a:r>
            <a:r>
              <a:rPr lang="en-GB" sz="1600" dirty="0" err="1"/>
              <a:t>listů</a:t>
            </a:r>
            <a:endParaRPr lang="en-GB" sz="1600" dirty="0"/>
          </a:p>
          <a:p>
            <a:pPr marL="285750" indent="-285750">
              <a:buFont typeface="Arial" panose="020B0604020202020204" pitchFamily="34" charset="0"/>
              <a:buChar char="•"/>
            </a:pPr>
            <a:r>
              <a:rPr lang="en-GB" sz="1600" dirty="0" err="1"/>
              <a:t>Phylloplane</a:t>
            </a:r>
            <a:r>
              <a:rPr lang="en-GB" sz="1600" dirty="0"/>
              <a:t> – </a:t>
            </a:r>
            <a:r>
              <a:rPr lang="en-GB" sz="1600" dirty="0" err="1"/>
              <a:t>fyloplán</a:t>
            </a:r>
            <a:r>
              <a:rPr lang="en-GB" sz="1600" dirty="0"/>
              <a:t> – </a:t>
            </a:r>
            <a:r>
              <a:rPr lang="en-GB" sz="1600" dirty="0" err="1"/>
              <a:t>přímo</a:t>
            </a:r>
            <a:r>
              <a:rPr lang="en-GB" sz="1600" dirty="0"/>
              <a:t> </a:t>
            </a:r>
            <a:r>
              <a:rPr lang="en-GB" sz="1600" dirty="0" err="1"/>
              <a:t>povrch</a:t>
            </a:r>
            <a:r>
              <a:rPr lang="en-GB" sz="1600" dirty="0"/>
              <a:t> </a:t>
            </a:r>
            <a:r>
              <a:rPr lang="en-GB" sz="1600" dirty="0" err="1" smtClean="0"/>
              <a:t>listů</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a:t>Na </a:t>
            </a:r>
            <a:r>
              <a:rPr lang="en-GB" sz="1600" dirty="0" err="1"/>
              <a:t>jehličnanech</a:t>
            </a:r>
            <a:r>
              <a:rPr lang="en-GB" sz="1600" dirty="0"/>
              <a:t> – Pseudomonas (</a:t>
            </a:r>
            <a:r>
              <a:rPr lang="en-GB" sz="1600" dirty="0" err="1"/>
              <a:t>fluorescens</a:t>
            </a:r>
            <a:r>
              <a:rPr lang="en-GB" sz="1600" dirty="0"/>
              <a:t>)</a:t>
            </a:r>
          </a:p>
          <a:p>
            <a:pPr marL="285750" indent="-285750">
              <a:buFont typeface="Arial" panose="020B0604020202020204" pitchFamily="34" charset="0"/>
              <a:buChar char="•"/>
            </a:pPr>
            <a:r>
              <a:rPr lang="en-GB" sz="1600" dirty="0"/>
              <a:t>Populace </a:t>
            </a:r>
            <a:r>
              <a:rPr lang="en-GB" sz="1600" dirty="0" err="1"/>
              <a:t>bakterií</a:t>
            </a:r>
            <a:r>
              <a:rPr lang="en-GB" sz="1600" dirty="0"/>
              <a:t> z </a:t>
            </a:r>
            <a:r>
              <a:rPr lang="en-GB" sz="1600" dirty="0" err="1"/>
              <a:t>jehličnanů</a:t>
            </a:r>
            <a:r>
              <a:rPr lang="en-GB" sz="1600" dirty="0"/>
              <a:t> </a:t>
            </a:r>
            <a:r>
              <a:rPr lang="en-GB" sz="1600" dirty="0" err="1"/>
              <a:t>využívají</a:t>
            </a:r>
            <a:r>
              <a:rPr lang="en-GB" sz="1600" dirty="0"/>
              <a:t> </a:t>
            </a:r>
            <a:r>
              <a:rPr lang="en-GB" sz="1600" dirty="0" err="1"/>
              <a:t>jako</a:t>
            </a:r>
            <a:r>
              <a:rPr lang="en-GB" sz="1600" dirty="0"/>
              <a:t> </a:t>
            </a:r>
            <a:r>
              <a:rPr lang="en-GB" sz="1600" dirty="0" err="1"/>
              <a:t>zdroje</a:t>
            </a:r>
            <a:r>
              <a:rPr lang="en-GB" sz="1600" dirty="0"/>
              <a:t> C </a:t>
            </a:r>
            <a:r>
              <a:rPr lang="en-GB" sz="1600" dirty="0" err="1"/>
              <a:t>cukry</a:t>
            </a:r>
            <a:r>
              <a:rPr lang="en-GB" sz="1600" dirty="0"/>
              <a:t> a </a:t>
            </a:r>
            <a:r>
              <a:rPr lang="en-GB" sz="1600" dirty="0" err="1" smtClean="0"/>
              <a:t>alkoholy</a:t>
            </a:r>
            <a:r>
              <a:rPr lang="cs-CZ" sz="1600" dirty="0" smtClean="0"/>
              <a:t> </a:t>
            </a:r>
          </a:p>
          <a:p>
            <a:pPr marL="285750" indent="-285750">
              <a:buFont typeface="Arial" panose="020B0604020202020204" pitchFamily="34" charset="0"/>
              <a:buChar char="•"/>
            </a:pPr>
            <a:r>
              <a:rPr lang="en-GB" sz="1600" dirty="0" err="1" smtClean="0"/>
              <a:t>ve</a:t>
            </a:r>
            <a:r>
              <a:rPr lang="en-GB" sz="1600" dirty="0" smtClean="0"/>
              <a:t> </a:t>
            </a:r>
            <a:r>
              <a:rPr lang="en-GB" sz="1600" dirty="0" err="1"/>
              <a:t>srovnání</a:t>
            </a:r>
            <a:r>
              <a:rPr lang="en-GB" sz="1600" dirty="0"/>
              <a:t> s </a:t>
            </a:r>
            <a:r>
              <a:rPr lang="en-GB" sz="1600" dirty="0" err="1"/>
              <a:t>mikroflórou</a:t>
            </a:r>
            <a:r>
              <a:rPr lang="en-GB" sz="1600" dirty="0"/>
              <a:t> pod </a:t>
            </a:r>
            <a:r>
              <a:rPr lang="en-GB" sz="1600" dirty="0" err="1"/>
              <a:t>stromy</a:t>
            </a:r>
            <a:r>
              <a:rPr lang="en-GB" sz="1600" dirty="0"/>
              <a:t> (litter layer) – </a:t>
            </a:r>
            <a:r>
              <a:rPr lang="en-GB" sz="1600" dirty="0" err="1"/>
              <a:t>zde</a:t>
            </a:r>
            <a:r>
              <a:rPr lang="en-GB" sz="1600" dirty="0"/>
              <a:t> </a:t>
            </a:r>
            <a:r>
              <a:rPr lang="en-GB" sz="1600" dirty="0" err="1"/>
              <a:t>víc</a:t>
            </a:r>
            <a:r>
              <a:rPr lang="en-GB" sz="1600" dirty="0"/>
              <a:t> </a:t>
            </a:r>
            <a:r>
              <a:rPr lang="en-GB" sz="1600" dirty="0" err="1" smtClean="0"/>
              <a:t>lipolytické</a:t>
            </a:r>
            <a:r>
              <a:rPr lang="cs-CZ" sz="1600" dirty="0" smtClean="0"/>
              <a:t> </a:t>
            </a:r>
            <a:r>
              <a:rPr lang="en-GB" sz="1600" dirty="0" smtClean="0"/>
              <a:t>a </a:t>
            </a:r>
            <a:r>
              <a:rPr lang="en-GB" sz="1600" dirty="0" err="1"/>
              <a:t>proteolytické</a:t>
            </a:r>
            <a:r>
              <a:rPr lang="en-GB" sz="1600" dirty="0"/>
              <a:t> </a:t>
            </a:r>
            <a:r>
              <a:rPr lang="en-GB" sz="1600" dirty="0" err="1" smtClean="0"/>
              <a:t>aktivity</a:t>
            </a:r>
            <a:endParaRPr lang="cs-CZ" sz="1600" dirty="0" smtClean="0"/>
          </a:p>
          <a:p>
            <a:pPr marL="285750" indent="-285750">
              <a:buFont typeface="Arial" panose="020B0604020202020204" pitchFamily="34" charset="0"/>
              <a:buChar char="•"/>
            </a:pPr>
            <a:endParaRPr lang="en-GB" sz="1600" dirty="0"/>
          </a:p>
          <a:p>
            <a:r>
              <a:rPr lang="en-GB" sz="1600" dirty="0" err="1"/>
              <a:t>Žito</a:t>
            </a:r>
            <a:r>
              <a:rPr lang="en-GB" sz="1600" dirty="0"/>
              <a:t> – </a:t>
            </a:r>
            <a:r>
              <a:rPr lang="en-GB" sz="1600" dirty="0" err="1"/>
              <a:t>sezónní</a:t>
            </a:r>
            <a:r>
              <a:rPr lang="en-GB" sz="1600" dirty="0"/>
              <a:t> </a:t>
            </a:r>
            <a:r>
              <a:rPr lang="en-GB" sz="1600" dirty="0" err="1"/>
              <a:t>změny</a:t>
            </a:r>
            <a:endParaRPr lang="en-GB" sz="1600" dirty="0"/>
          </a:p>
          <a:p>
            <a:pPr marL="285750" indent="-285750">
              <a:buFont typeface="Arial" panose="020B0604020202020204" pitchFamily="34" charset="0"/>
              <a:buChar char="•"/>
            </a:pPr>
            <a:r>
              <a:rPr lang="en-GB" sz="1600" dirty="0" err="1"/>
              <a:t>květen</a:t>
            </a:r>
            <a:r>
              <a:rPr lang="en-GB" sz="1600" dirty="0"/>
              <a:t> – </a:t>
            </a:r>
            <a:r>
              <a:rPr lang="en-GB" sz="1600" dirty="0" err="1"/>
              <a:t>xanthomonady</a:t>
            </a:r>
            <a:r>
              <a:rPr lang="en-GB" sz="1600" dirty="0"/>
              <a:t> a </a:t>
            </a:r>
            <a:r>
              <a:rPr lang="en-GB" sz="1600" dirty="0" err="1"/>
              <a:t>růžové</a:t>
            </a:r>
            <a:r>
              <a:rPr lang="en-GB" sz="1600" dirty="0"/>
              <a:t> </a:t>
            </a:r>
            <a:r>
              <a:rPr lang="en-GB" sz="1600" dirty="0" err="1"/>
              <a:t>chromogeny</a:t>
            </a:r>
            <a:endParaRPr lang="en-GB" sz="1600" dirty="0"/>
          </a:p>
          <a:p>
            <a:pPr marL="285750" indent="-285750">
              <a:buFont typeface="Arial" panose="020B0604020202020204" pitchFamily="34" charset="0"/>
              <a:buChar char="•"/>
            </a:pPr>
            <a:r>
              <a:rPr lang="en-GB" sz="1600" dirty="0" err="1"/>
              <a:t>červenec</a:t>
            </a:r>
            <a:r>
              <a:rPr lang="en-GB" sz="1600" dirty="0"/>
              <a:t> – </a:t>
            </a:r>
            <a:r>
              <a:rPr lang="en-GB" sz="1600" dirty="0" err="1"/>
              <a:t>xanthomonady</a:t>
            </a:r>
            <a:r>
              <a:rPr lang="en-GB" sz="1600" dirty="0"/>
              <a:t> a </a:t>
            </a:r>
            <a:r>
              <a:rPr lang="en-GB" sz="1600" dirty="0" err="1"/>
              <a:t>pseudomonady</a:t>
            </a:r>
            <a:endParaRPr lang="en-GB" sz="1600" dirty="0"/>
          </a:p>
          <a:p>
            <a:pPr marL="285750" indent="-285750">
              <a:buFont typeface="Arial" panose="020B0604020202020204" pitchFamily="34" charset="0"/>
              <a:buChar char="•"/>
            </a:pPr>
            <a:r>
              <a:rPr lang="en-GB" sz="1600" dirty="0" err="1"/>
              <a:t>září</a:t>
            </a:r>
            <a:r>
              <a:rPr lang="en-GB" sz="1600" dirty="0"/>
              <a:t> – </a:t>
            </a:r>
            <a:r>
              <a:rPr lang="en-GB" sz="1600" dirty="0" err="1"/>
              <a:t>xanthomonady</a:t>
            </a:r>
            <a:endParaRPr lang="en-GB" sz="1600" dirty="0"/>
          </a:p>
          <a:p>
            <a:pPr marL="285750" indent="-285750">
              <a:buFont typeface="Arial" panose="020B0604020202020204" pitchFamily="34" charset="0"/>
              <a:buChar char="•"/>
            </a:pPr>
            <a:r>
              <a:rPr lang="en-GB" sz="1600" dirty="0" err="1"/>
              <a:t>říjen</a:t>
            </a:r>
            <a:r>
              <a:rPr lang="en-GB" sz="1600" dirty="0"/>
              <a:t> – listeriae, </a:t>
            </a:r>
            <a:r>
              <a:rPr lang="en-GB" sz="1600" dirty="0" smtClean="0"/>
              <a:t>staphylococci</a:t>
            </a:r>
            <a:endParaRPr lang="cs-CZ" sz="1600" dirty="0" smtClean="0"/>
          </a:p>
          <a:p>
            <a:pPr marL="285750" indent="-285750">
              <a:buFont typeface="Arial" panose="020B0604020202020204" pitchFamily="34" charset="0"/>
              <a:buChar char="•"/>
            </a:pPr>
            <a:endParaRPr lang="en-GB" sz="1600" dirty="0"/>
          </a:p>
          <a:p>
            <a:r>
              <a:rPr lang="en-GB" sz="1600" dirty="0" err="1"/>
              <a:t>Kvasinky</a:t>
            </a:r>
            <a:r>
              <a:rPr lang="en-GB" sz="1600" dirty="0"/>
              <a:t> </a:t>
            </a:r>
            <a:r>
              <a:rPr lang="en-GB" sz="1600" dirty="0" err="1"/>
              <a:t>jsou</a:t>
            </a:r>
            <a:r>
              <a:rPr lang="en-GB" sz="1600" dirty="0"/>
              <a:t> </a:t>
            </a:r>
            <a:r>
              <a:rPr lang="en-GB" sz="1600" dirty="0" err="1"/>
              <a:t>častou</a:t>
            </a:r>
            <a:r>
              <a:rPr lang="en-GB" sz="1600" dirty="0"/>
              <a:t> </a:t>
            </a:r>
            <a:r>
              <a:rPr lang="en-GB" sz="1600" dirty="0" err="1"/>
              <a:t>mikroflórou</a:t>
            </a:r>
            <a:r>
              <a:rPr lang="en-GB" sz="1600" dirty="0"/>
              <a:t> </a:t>
            </a:r>
            <a:r>
              <a:rPr lang="en-GB" sz="1600" dirty="0" err="1" smtClean="0"/>
              <a:t>listů</a:t>
            </a:r>
            <a:endParaRPr lang="en-GB" sz="1600" dirty="0"/>
          </a:p>
          <a:p>
            <a:pPr marL="285750" indent="-285750">
              <a:buFont typeface="Arial" panose="020B0604020202020204" pitchFamily="34" charset="0"/>
              <a:buChar char="•"/>
            </a:pPr>
            <a:r>
              <a:rPr lang="en-GB" sz="1600" dirty="0" err="1"/>
              <a:t>Sporobolomyces</a:t>
            </a:r>
            <a:r>
              <a:rPr lang="en-GB" sz="1600" dirty="0"/>
              <a:t> </a:t>
            </a:r>
            <a:r>
              <a:rPr lang="en-GB" sz="1600" dirty="0" err="1"/>
              <a:t>roseus</a:t>
            </a:r>
            <a:endParaRPr lang="en-GB" sz="1600" dirty="0"/>
          </a:p>
          <a:p>
            <a:pPr marL="285750" indent="-285750">
              <a:buFont typeface="Arial" panose="020B0604020202020204" pitchFamily="34" charset="0"/>
              <a:buChar char="•"/>
            </a:pPr>
            <a:r>
              <a:rPr lang="en-GB" sz="1600" dirty="0" err="1"/>
              <a:t>Rhodotorula</a:t>
            </a:r>
            <a:r>
              <a:rPr lang="en-GB" sz="1600" dirty="0"/>
              <a:t> </a:t>
            </a:r>
            <a:r>
              <a:rPr lang="en-GB" sz="1600" dirty="0" err="1"/>
              <a:t>glutinis</a:t>
            </a:r>
            <a:endParaRPr lang="en-GB" sz="1600" dirty="0"/>
          </a:p>
          <a:p>
            <a:pPr marL="285750" indent="-285750">
              <a:buFont typeface="Arial" panose="020B0604020202020204" pitchFamily="34" charset="0"/>
              <a:buChar char="•"/>
            </a:pPr>
            <a:r>
              <a:rPr lang="en-GB" sz="1600" dirty="0"/>
              <a:t>R. </a:t>
            </a:r>
            <a:r>
              <a:rPr lang="en-GB" sz="1600" dirty="0" err="1"/>
              <a:t>mucilaginosa</a:t>
            </a:r>
            <a:endParaRPr lang="en-GB" sz="1600" dirty="0"/>
          </a:p>
          <a:p>
            <a:pPr marL="285750" indent="-285750">
              <a:buFont typeface="Arial" panose="020B0604020202020204" pitchFamily="34" charset="0"/>
              <a:buChar char="•"/>
            </a:pPr>
            <a:r>
              <a:rPr lang="en-GB" sz="1600" dirty="0"/>
              <a:t>Cryptococcus </a:t>
            </a:r>
            <a:r>
              <a:rPr lang="en-GB" sz="1600" dirty="0" err="1"/>
              <a:t>laurentii</a:t>
            </a:r>
            <a:endParaRPr lang="en-GB" sz="1600" dirty="0"/>
          </a:p>
          <a:p>
            <a:pPr marL="285750" indent="-285750">
              <a:buFont typeface="Arial" panose="020B0604020202020204" pitchFamily="34" charset="0"/>
              <a:buChar char="•"/>
            </a:pPr>
            <a:r>
              <a:rPr lang="en-GB" sz="1600" dirty="0" err="1"/>
              <a:t>Torulopsis</a:t>
            </a:r>
            <a:r>
              <a:rPr lang="en-GB" sz="1600" dirty="0"/>
              <a:t> </a:t>
            </a:r>
            <a:r>
              <a:rPr lang="en-GB" sz="1600" dirty="0" err="1"/>
              <a:t>ingeniosa</a:t>
            </a:r>
            <a:endParaRPr lang="en-GB" sz="1600" dirty="0"/>
          </a:p>
          <a:p>
            <a:pPr marL="285750" indent="-285750">
              <a:buFont typeface="Arial" panose="020B0604020202020204" pitchFamily="34" charset="0"/>
              <a:buChar char="•"/>
            </a:pPr>
            <a:r>
              <a:rPr lang="en-GB" sz="1600" dirty="0" err="1"/>
              <a:t>Aureobasidium</a:t>
            </a:r>
            <a:r>
              <a:rPr lang="en-GB" sz="1600" dirty="0"/>
              <a:t> pullulans</a:t>
            </a:r>
          </a:p>
          <a:p>
            <a:endParaRPr lang="en-GB" sz="1600"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9394" y="3368177"/>
            <a:ext cx="3995936" cy="2996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80510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56796" y="260648"/>
            <a:ext cx="9001000" cy="2800767"/>
          </a:xfrm>
          <a:prstGeom prst="rect">
            <a:avLst/>
          </a:prstGeom>
        </p:spPr>
        <p:txBody>
          <a:bodyPr wrap="square">
            <a:spAutoFit/>
          </a:bodyPr>
          <a:lstStyle/>
          <a:p>
            <a:pPr marL="285750" indent="-285750">
              <a:buFont typeface="Arial" panose="020B0604020202020204" pitchFamily="34" charset="0"/>
              <a:buChar char="•"/>
            </a:pPr>
            <a:r>
              <a:rPr lang="en-GB" sz="1600" dirty="0" err="1" smtClean="0"/>
              <a:t>Mikroflóra</a:t>
            </a:r>
            <a:r>
              <a:rPr lang="en-GB" sz="1600" dirty="0" smtClean="0"/>
              <a:t> </a:t>
            </a:r>
            <a:r>
              <a:rPr lang="en-GB" sz="1600" dirty="0" err="1"/>
              <a:t>listů</a:t>
            </a:r>
            <a:r>
              <a:rPr lang="en-GB" sz="1600" dirty="0"/>
              <a:t> </a:t>
            </a:r>
            <a:r>
              <a:rPr lang="en-GB" sz="1600" dirty="0" err="1"/>
              <a:t>včetně</a:t>
            </a:r>
            <a:r>
              <a:rPr lang="en-GB" sz="1600" dirty="0"/>
              <a:t> </a:t>
            </a:r>
            <a:r>
              <a:rPr lang="en-GB" sz="1600" dirty="0" err="1"/>
              <a:t>kvasinek</a:t>
            </a:r>
            <a:r>
              <a:rPr lang="en-GB" sz="1600" dirty="0"/>
              <a:t> </a:t>
            </a:r>
            <a:r>
              <a:rPr lang="en-GB" sz="1600" dirty="0" err="1"/>
              <a:t>bývá</a:t>
            </a:r>
            <a:r>
              <a:rPr lang="en-GB" sz="1600" dirty="0"/>
              <a:t> </a:t>
            </a:r>
            <a:r>
              <a:rPr lang="en-GB" sz="1600" dirty="0" err="1"/>
              <a:t>často</a:t>
            </a:r>
            <a:r>
              <a:rPr lang="en-GB" sz="1600" dirty="0"/>
              <a:t> </a:t>
            </a:r>
            <a:r>
              <a:rPr lang="en-GB" sz="1600" dirty="0" err="1" smtClean="0"/>
              <a:t>pigmentovaná</a:t>
            </a:r>
            <a:r>
              <a:rPr lang="en-GB" sz="1600" dirty="0" smtClean="0"/>
              <a:t>– </a:t>
            </a:r>
            <a:r>
              <a:rPr lang="en-GB" sz="1600" dirty="0" err="1"/>
              <a:t>ochrana</a:t>
            </a:r>
            <a:r>
              <a:rPr lang="en-GB" sz="1600" dirty="0"/>
              <a:t> </a:t>
            </a:r>
            <a:r>
              <a:rPr lang="en-GB" sz="1600" dirty="0" err="1"/>
              <a:t>proti</a:t>
            </a:r>
            <a:r>
              <a:rPr lang="en-GB" sz="1600" dirty="0"/>
              <a:t> </a:t>
            </a:r>
            <a:r>
              <a:rPr lang="en-GB" sz="1600" dirty="0" smtClean="0"/>
              <a:t>UV</a:t>
            </a:r>
            <a:endParaRPr lang="en-GB" sz="1600" dirty="0"/>
          </a:p>
          <a:p>
            <a:pPr marL="285750" indent="-285750">
              <a:buFont typeface="Arial" panose="020B0604020202020204" pitchFamily="34" charset="0"/>
              <a:buChar char="•"/>
            </a:pPr>
            <a:r>
              <a:rPr lang="en-GB" sz="1600" dirty="0" err="1"/>
              <a:t>Mikroflóra</a:t>
            </a:r>
            <a:r>
              <a:rPr lang="en-GB" sz="1600" dirty="0"/>
              <a:t> </a:t>
            </a:r>
            <a:r>
              <a:rPr lang="en-GB" sz="1600" dirty="0" err="1"/>
              <a:t>na</a:t>
            </a:r>
            <a:r>
              <a:rPr lang="en-GB" sz="1600" dirty="0"/>
              <a:t> </a:t>
            </a:r>
            <a:r>
              <a:rPr lang="en-GB" sz="1600" dirty="0" err="1"/>
              <a:t>listech</a:t>
            </a:r>
            <a:r>
              <a:rPr lang="en-GB" sz="1600" dirty="0"/>
              <a:t> </a:t>
            </a:r>
            <a:r>
              <a:rPr lang="en-GB" sz="1600" dirty="0" err="1"/>
              <a:t>musí</a:t>
            </a:r>
            <a:r>
              <a:rPr lang="en-GB" sz="1600" dirty="0"/>
              <a:t> </a:t>
            </a:r>
            <a:r>
              <a:rPr lang="en-GB" sz="1600" dirty="0" err="1"/>
              <a:t>vydržet</a:t>
            </a:r>
            <a:r>
              <a:rPr lang="en-GB" sz="1600" dirty="0"/>
              <a:t> </a:t>
            </a:r>
            <a:r>
              <a:rPr lang="en-GB" sz="1600" dirty="0" err="1"/>
              <a:t>i</a:t>
            </a:r>
            <a:r>
              <a:rPr lang="en-GB" sz="1600" dirty="0"/>
              <a:t> </a:t>
            </a:r>
            <a:r>
              <a:rPr lang="en-GB" sz="1600" dirty="0" err="1"/>
              <a:t>další</a:t>
            </a:r>
            <a:r>
              <a:rPr lang="en-GB" sz="1600" dirty="0"/>
              <a:t> </a:t>
            </a:r>
            <a:r>
              <a:rPr lang="en-GB" sz="1600" dirty="0" err="1"/>
              <a:t>stresy</a:t>
            </a:r>
            <a:r>
              <a:rPr lang="en-GB" sz="1600" dirty="0"/>
              <a:t> – </a:t>
            </a:r>
            <a:r>
              <a:rPr lang="en-GB" sz="1600" dirty="0" err="1"/>
              <a:t>sucho</a:t>
            </a:r>
            <a:r>
              <a:rPr lang="en-GB" sz="1600" dirty="0"/>
              <a:t>, </a:t>
            </a:r>
            <a:r>
              <a:rPr lang="en-GB" sz="1600" dirty="0" err="1" smtClean="0"/>
              <a:t>teplo</a:t>
            </a:r>
            <a:r>
              <a:rPr lang="en-GB" sz="1600" dirty="0" smtClean="0"/>
              <a:t>– </a:t>
            </a:r>
            <a:r>
              <a:rPr lang="en-GB" sz="1600" dirty="0" err="1"/>
              <a:t>specializované</a:t>
            </a:r>
            <a:r>
              <a:rPr lang="en-GB" sz="1600" dirty="0"/>
              <a:t> </a:t>
            </a:r>
            <a:r>
              <a:rPr lang="en-GB" sz="1600" dirty="0" err="1"/>
              <a:t>ochranné</a:t>
            </a:r>
            <a:r>
              <a:rPr lang="en-GB" sz="1600" dirty="0"/>
              <a:t> </a:t>
            </a:r>
            <a:r>
              <a:rPr lang="en-GB" sz="1600" dirty="0" err="1"/>
              <a:t>buněčné</a:t>
            </a:r>
            <a:r>
              <a:rPr lang="en-GB" sz="1600" dirty="0"/>
              <a:t> </a:t>
            </a:r>
            <a:r>
              <a:rPr lang="en-GB" sz="1600" dirty="0" err="1" smtClean="0"/>
              <a:t>stěny</a:t>
            </a:r>
            <a:endParaRPr lang="en-GB" sz="1600" dirty="0"/>
          </a:p>
          <a:p>
            <a:pPr marL="285750" indent="-285750">
              <a:buFont typeface="Arial" panose="020B0604020202020204" pitchFamily="34" charset="0"/>
              <a:buChar char="•"/>
            </a:pPr>
            <a:r>
              <a:rPr lang="en-GB" sz="1600" dirty="0" err="1" smtClean="0"/>
              <a:t>speciální</a:t>
            </a:r>
            <a:r>
              <a:rPr lang="en-GB" sz="1600" dirty="0" smtClean="0"/>
              <a:t> </a:t>
            </a:r>
            <a:r>
              <a:rPr lang="en-GB" sz="1600" dirty="0" err="1"/>
              <a:t>způsoby</a:t>
            </a:r>
            <a:r>
              <a:rPr lang="en-GB" sz="1600" dirty="0"/>
              <a:t> </a:t>
            </a:r>
            <a:r>
              <a:rPr lang="en-GB" sz="1600" dirty="0" err="1"/>
              <a:t>rozšiřování</a:t>
            </a:r>
            <a:r>
              <a:rPr lang="en-GB" sz="1600" dirty="0"/>
              <a:t> </a:t>
            </a:r>
            <a:r>
              <a:rPr lang="en-GB" sz="1600" dirty="0" err="1"/>
              <a:t>na</a:t>
            </a:r>
            <a:r>
              <a:rPr lang="en-GB" sz="1600" dirty="0"/>
              <a:t> </a:t>
            </a:r>
            <a:r>
              <a:rPr lang="en-GB" sz="1600" dirty="0" err="1"/>
              <a:t>další</a:t>
            </a:r>
            <a:r>
              <a:rPr lang="en-GB" sz="1600" dirty="0"/>
              <a:t> </a:t>
            </a:r>
            <a:r>
              <a:rPr lang="en-GB" sz="1600" dirty="0" err="1"/>
              <a:t>listy</a:t>
            </a:r>
            <a:r>
              <a:rPr lang="en-GB" sz="1600" dirty="0"/>
              <a:t> – </a:t>
            </a:r>
            <a:r>
              <a:rPr lang="en-GB" sz="1600" dirty="0" err="1"/>
              <a:t>např</a:t>
            </a:r>
            <a:r>
              <a:rPr lang="en-GB" sz="1600" dirty="0"/>
              <a:t>. </a:t>
            </a:r>
            <a:r>
              <a:rPr lang="en-GB" sz="1600" dirty="0" err="1"/>
              <a:t>hmyz</a:t>
            </a:r>
            <a:r>
              <a:rPr lang="en-GB" sz="1600" dirty="0"/>
              <a:t> </a:t>
            </a:r>
            <a:r>
              <a:rPr lang="en-GB" sz="1600" dirty="0" err="1" smtClean="0"/>
              <a:t>přenáší</a:t>
            </a:r>
            <a:r>
              <a:rPr lang="cs-CZ" sz="1600" dirty="0"/>
              <a:t> </a:t>
            </a:r>
            <a:r>
              <a:rPr lang="pl-PL" sz="1600" dirty="0" smtClean="0"/>
              <a:t>mikroorganismy </a:t>
            </a:r>
            <a:r>
              <a:rPr lang="pl-PL" sz="1600" dirty="0"/>
              <a:t>z plodu na plod (octomilka a kvasinky</a:t>
            </a:r>
            <a:r>
              <a:rPr lang="pl-PL" sz="1600" dirty="0" smtClean="0"/>
              <a:t>)</a:t>
            </a:r>
          </a:p>
          <a:p>
            <a:pPr marL="285750" indent="-285750">
              <a:buFont typeface="Arial" panose="020B0604020202020204" pitchFamily="34" charset="0"/>
              <a:buChar char="•"/>
            </a:pPr>
            <a:endParaRPr lang="pl-PL" sz="1600" dirty="0"/>
          </a:p>
          <a:p>
            <a:r>
              <a:rPr lang="en-GB" sz="1600" dirty="0" err="1"/>
              <a:t>Někdy</a:t>
            </a:r>
            <a:r>
              <a:rPr lang="en-GB" sz="1600" dirty="0"/>
              <a:t> </a:t>
            </a:r>
            <a:r>
              <a:rPr lang="en-GB" sz="1600" dirty="0" err="1"/>
              <a:t>i</a:t>
            </a:r>
            <a:r>
              <a:rPr lang="en-GB" sz="1600" dirty="0"/>
              <a:t> </a:t>
            </a:r>
            <a:r>
              <a:rPr lang="en-GB" sz="1600" dirty="0" err="1"/>
              <a:t>těsný</a:t>
            </a:r>
            <a:r>
              <a:rPr lang="en-GB" sz="1600" dirty="0"/>
              <a:t> </a:t>
            </a:r>
            <a:r>
              <a:rPr lang="en-GB" sz="1600" dirty="0" err="1"/>
              <a:t>synergický</a:t>
            </a:r>
            <a:r>
              <a:rPr lang="en-GB" sz="1600" dirty="0"/>
              <a:t> </a:t>
            </a:r>
            <a:r>
              <a:rPr lang="en-GB" sz="1600" dirty="0" err="1"/>
              <a:t>vztah</a:t>
            </a:r>
            <a:r>
              <a:rPr lang="en-GB" sz="1600" dirty="0"/>
              <a:t> </a:t>
            </a:r>
            <a:r>
              <a:rPr lang="en-GB" sz="1600" dirty="0" err="1"/>
              <a:t>mezi</a:t>
            </a:r>
            <a:r>
              <a:rPr lang="en-GB" sz="1600" dirty="0"/>
              <a:t> </a:t>
            </a:r>
            <a:r>
              <a:rPr lang="en-GB" sz="1600" dirty="0" err="1"/>
              <a:t>mikroorganismem</a:t>
            </a:r>
            <a:r>
              <a:rPr lang="en-GB" sz="1600" dirty="0"/>
              <a:t>, </a:t>
            </a:r>
            <a:r>
              <a:rPr lang="en-GB" sz="1600" dirty="0" err="1" smtClean="0"/>
              <a:t>hmyzem</a:t>
            </a:r>
            <a:r>
              <a:rPr lang="cs-CZ" sz="1600" dirty="0"/>
              <a:t> </a:t>
            </a:r>
            <a:r>
              <a:rPr lang="en-GB" sz="1600" dirty="0" smtClean="0"/>
              <a:t>a </a:t>
            </a:r>
            <a:r>
              <a:rPr lang="en-GB" sz="1600" dirty="0" err="1"/>
              <a:t>rostlinou</a:t>
            </a:r>
            <a:r>
              <a:rPr lang="en-GB" sz="1600" dirty="0"/>
              <a:t>:</a:t>
            </a:r>
          </a:p>
          <a:p>
            <a:pPr marL="285750" indent="-285750">
              <a:buFont typeface="Arial" panose="020B0604020202020204" pitchFamily="34" charset="0"/>
              <a:buChar char="•"/>
            </a:pPr>
            <a:r>
              <a:rPr lang="en-GB" sz="1600" dirty="0" smtClean="0"/>
              <a:t> </a:t>
            </a:r>
            <a:r>
              <a:rPr lang="en-GB" sz="1600" dirty="0" err="1"/>
              <a:t>jeden</a:t>
            </a:r>
            <a:r>
              <a:rPr lang="en-GB" sz="1600" dirty="0"/>
              <a:t> </a:t>
            </a:r>
            <a:r>
              <a:rPr lang="en-GB" sz="1600" dirty="0" err="1"/>
              <a:t>druh</a:t>
            </a:r>
            <a:r>
              <a:rPr lang="en-GB" sz="1600" dirty="0"/>
              <a:t> </a:t>
            </a:r>
            <a:r>
              <a:rPr lang="en-GB" sz="1600" dirty="0" err="1"/>
              <a:t>fíkovníku</a:t>
            </a:r>
            <a:r>
              <a:rPr lang="en-GB" sz="1600" dirty="0"/>
              <a:t> (</a:t>
            </a:r>
            <a:r>
              <a:rPr lang="en-GB" sz="1600" i="1" dirty="0" err="1"/>
              <a:t>Calimyrna</a:t>
            </a:r>
            <a:r>
              <a:rPr lang="en-GB" sz="1600" dirty="0"/>
              <a:t>) </a:t>
            </a:r>
            <a:r>
              <a:rPr lang="en-GB" sz="1600" dirty="0" err="1"/>
              <a:t>musí</a:t>
            </a:r>
            <a:r>
              <a:rPr lang="en-GB" sz="1600" dirty="0"/>
              <a:t> </a:t>
            </a:r>
            <a:r>
              <a:rPr lang="en-GB" sz="1600" dirty="0" err="1"/>
              <a:t>být</a:t>
            </a:r>
            <a:r>
              <a:rPr lang="en-GB" sz="1600" dirty="0"/>
              <a:t> </a:t>
            </a:r>
            <a:r>
              <a:rPr lang="en-GB" sz="1600" dirty="0" err="1"/>
              <a:t>opylen</a:t>
            </a:r>
            <a:r>
              <a:rPr lang="en-GB" sz="1600" dirty="0"/>
              <a:t> </a:t>
            </a:r>
            <a:r>
              <a:rPr lang="en-GB" sz="1600" dirty="0" err="1"/>
              <a:t>speciální</a:t>
            </a:r>
            <a:r>
              <a:rPr lang="en-GB" sz="1600" dirty="0"/>
              <a:t> </a:t>
            </a:r>
            <a:r>
              <a:rPr lang="en-GB" sz="1600" dirty="0" err="1"/>
              <a:t>fíkovou</a:t>
            </a:r>
            <a:endParaRPr lang="en-GB" sz="1600" dirty="0"/>
          </a:p>
          <a:p>
            <a:r>
              <a:rPr lang="en-GB" sz="1600" dirty="0" err="1"/>
              <a:t>vosou</a:t>
            </a:r>
            <a:r>
              <a:rPr lang="en-GB" sz="1600" dirty="0"/>
              <a:t> (</a:t>
            </a:r>
            <a:r>
              <a:rPr lang="en-GB" sz="1600" i="1" dirty="0" err="1"/>
              <a:t>Blastophaga</a:t>
            </a:r>
            <a:r>
              <a:rPr lang="en-GB" sz="1600" i="1" dirty="0"/>
              <a:t> </a:t>
            </a:r>
            <a:r>
              <a:rPr lang="en-GB" sz="1600" i="1" dirty="0" err="1"/>
              <a:t>psenes</a:t>
            </a:r>
            <a:r>
              <a:rPr lang="en-GB" sz="1600" dirty="0"/>
              <a:t>), </a:t>
            </a:r>
            <a:r>
              <a:rPr lang="en-GB" sz="1600" dirty="0" err="1"/>
              <a:t>která</a:t>
            </a:r>
            <a:r>
              <a:rPr lang="en-GB" sz="1600" dirty="0"/>
              <a:t> </a:t>
            </a:r>
            <a:r>
              <a:rPr lang="en-GB" sz="1600" dirty="0" err="1"/>
              <a:t>zároveň</a:t>
            </a:r>
            <a:r>
              <a:rPr lang="en-GB" sz="1600" dirty="0"/>
              <a:t> </a:t>
            </a:r>
            <a:r>
              <a:rPr lang="en-GB" sz="1600" dirty="0" err="1"/>
              <a:t>infikuje</a:t>
            </a:r>
            <a:r>
              <a:rPr lang="en-GB" sz="1600" dirty="0"/>
              <a:t> </a:t>
            </a:r>
            <a:r>
              <a:rPr lang="en-GB" sz="1600" dirty="0" err="1"/>
              <a:t>fík</a:t>
            </a:r>
            <a:r>
              <a:rPr lang="en-GB" sz="1600" dirty="0"/>
              <a:t> </a:t>
            </a:r>
            <a:r>
              <a:rPr lang="en-GB" sz="1600" dirty="0" err="1" smtClean="0"/>
              <a:t>kvasinkou</a:t>
            </a:r>
            <a:r>
              <a:rPr lang="cs-CZ" sz="1600" dirty="0"/>
              <a:t> </a:t>
            </a:r>
            <a:r>
              <a:rPr lang="it-IT" sz="1600" i="1" dirty="0" smtClean="0"/>
              <a:t>Candida </a:t>
            </a:r>
            <a:r>
              <a:rPr lang="it-IT" sz="1600" i="1" dirty="0"/>
              <a:t>guilliermondii var. carpophila a Serratia </a:t>
            </a:r>
            <a:r>
              <a:rPr lang="it-IT" sz="1600" i="1" dirty="0" smtClean="0"/>
              <a:t>plymuthica</a:t>
            </a:r>
            <a:r>
              <a:rPr lang="it-IT" sz="1600" dirty="0" smtClean="0"/>
              <a:t>,</a:t>
            </a:r>
            <a:r>
              <a:rPr lang="cs-CZ" sz="1600" dirty="0" smtClean="0"/>
              <a:t> </a:t>
            </a:r>
            <a:r>
              <a:rPr lang="en-GB" sz="1600" dirty="0" err="1" smtClean="0"/>
              <a:t>které</a:t>
            </a:r>
            <a:r>
              <a:rPr lang="en-GB" sz="1600" dirty="0" smtClean="0"/>
              <a:t> </a:t>
            </a:r>
            <a:r>
              <a:rPr lang="en-GB" sz="1600" dirty="0"/>
              <a:t>se </a:t>
            </a:r>
            <a:r>
              <a:rPr lang="en-GB" sz="1600" dirty="0" err="1"/>
              <a:t>zde</a:t>
            </a:r>
            <a:r>
              <a:rPr lang="en-GB" sz="1600" dirty="0"/>
              <a:t> </a:t>
            </a:r>
            <a:r>
              <a:rPr lang="en-GB" sz="1600" dirty="0" err="1"/>
              <a:t>pomnoží</a:t>
            </a:r>
            <a:r>
              <a:rPr lang="en-GB" sz="1600" dirty="0"/>
              <a:t>, ale </a:t>
            </a:r>
            <a:r>
              <a:rPr lang="en-GB" sz="1600" dirty="0" err="1"/>
              <a:t>nezpůsobují</a:t>
            </a:r>
            <a:r>
              <a:rPr lang="en-GB" sz="1600" dirty="0"/>
              <a:t> </a:t>
            </a:r>
            <a:r>
              <a:rPr lang="en-GB" sz="1600" dirty="0" err="1"/>
              <a:t>kažení</a:t>
            </a:r>
            <a:r>
              <a:rPr lang="en-GB" sz="1600" dirty="0"/>
              <a:t> </a:t>
            </a:r>
            <a:r>
              <a:rPr lang="en-GB" sz="1600" dirty="0" err="1" smtClean="0"/>
              <a:t>fíku</a:t>
            </a:r>
            <a:endParaRPr lang="cs-CZ" sz="1600" dirty="0" smtClean="0"/>
          </a:p>
          <a:p>
            <a:endParaRPr lang="cs-CZ" sz="1600" dirty="0" smtClean="0"/>
          </a:p>
          <a:p>
            <a:r>
              <a:rPr lang="en-GB" sz="1600" dirty="0"/>
              <a:t>https://www.youtube.com/watch?v=oSuoH72jpeo</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58" y="3284982"/>
            <a:ext cx="5420369" cy="2615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565327" y="3284981"/>
            <a:ext cx="3487686" cy="2615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6770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815834" y="122539"/>
            <a:ext cx="7488832" cy="338554"/>
          </a:xfrm>
          <a:prstGeom prst="rect">
            <a:avLst/>
          </a:prstGeom>
          <a:noFill/>
        </p:spPr>
        <p:txBody>
          <a:bodyPr wrap="square" rtlCol="0">
            <a:spAutoFit/>
          </a:bodyPr>
          <a:lstStyle/>
          <a:p>
            <a:r>
              <a:rPr lang="cs-CZ" sz="1600" dirty="0" smtClean="0"/>
              <a:t>Symbióza </a:t>
            </a:r>
            <a:endParaRPr lang="cs-CZ" sz="1600" dirty="0"/>
          </a:p>
        </p:txBody>
      </p:sp>
      <p:sp>
        <p:nvSpPr>
          <p:cNvPr id="3" name="TextovéPole 2"/>
          <p:cNvSpPr txBox="1"/>
          <p:nvPr/>
        </p:nvSpPr>
        <p:spPr>
          <a:xfrm>
            <a:off x="119304" y="548680"/>
            <a:ext cx="8568952" cy="830997"/>
          </a:xfrm>
          <a:prstGeom prst="rect">
            <a:avLst/>
          </a:prstGeom>
          <a:noFill/>
        </p:spPr>
        <p:txBody>
          <a:bodyPr wrap="square" rtlCol="0">
            <a:spAutoFit/>
          </a:bodyPr>
          <a:lstStyle/>
          <a:p>
            <a:pPr marL="285750" indent="-285750">
              <a:buFont typeface="Arial" panose="020B0604020202020204" pitchFamily="34" charset="0"/>
              <a:buChar char="•"/>
            </a:pPr>
            <a:r>
              <a:rPr lang="cs-CZ" sz="1600" dirty="0" smtClean="0"/>
              <a:t>Symbióza s mnoha organismy  - lepší přežívání v asociaci s dalším partnerem</a:t>
            </a:r>
          </a:p>
          <a:p>
            <a:pPr marL="285750" indent="-285750">
              <a:buFont typeface="Arial" panose="020B0604020202020204" pitchFamily="34" charset="0"/>
              <a:buChar char="•"/>
            </a:pPr>
            <a:r>
              <a:rPr lang="cs-CZ" sz="1600" dirty="0" smtClean="0"/>
              <a:t>Rozsivky</a:t>
            </a:r>
            <a:r>
              <a:rPr lang="cs-CZ" sz="1600" dirty="0" smtClean="0"/>
              <a:t>, obrněnky, mořské houby, lišejníky, mechy, </a:t>
            </a:r>
            <a:r>
              <a:rPr lang="cs-CZ" sz="1600" dirty="0" err="1" smtClean="0"/>
              <a:t>Geosiphon</a:t>
            </a:r>
            <a:r>
              <a:rPr lang="cs-CZ" sz="1600" dirty="0" smtClean="0"/>
              <a:t>, </a:t>
            </a:r>
            <a:r>
              <a:rPr lang="cs-CZ" sz="1600" dirty="0" err="1" smtClean="0"/>
              <a:t>Gunnera</a:t>
            </a:r>
            <a:r>
              <a:rPr lang="cs-CZ" sz="1600" dirty="0" smtClean="0"/>
              <a:t>, </a:t>
            </a:r>
            <a:r>
              <a:rPr lang="cs-CZ" sz="1600" dirty="0" err="1" smtClean="0"/>
              <a:t>Azolla</a:t>
            </a:r>
            <a:r>
              <a:rPr lang="cs-CZ" sz="1600" dirty="0" smtClean="0"/>
              <a:t>…</a:t>
            </a:r>
          </a:p>
          <a:p>
            <a:pPr marL="285750" indent="-285750">
              <a:buFont typeface="Arial" panose="020B0604020202020204" pitchFamily="34" charset="0"/>
              <a:buChar char="•"/>
            </a:pPr>
            <a:endParaRPr lang="cs-CZ" sz="16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227975"/>
            <a:ext cx="3626346" cy="2901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2224448"/>
            <a:ext cx="3302586" cy="2904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4860032" y="5373216"/>
            <a:ext cx="3302586" cy="830997"/>
          </a:xfrm>
          <a:prstGeom prst="rect">
            <a:avLst/>
          </a:prstGeom>
        </p:spPr>
        <p:txBody>
          <a:bodyPr wrap="square">
            <a:spAutoFit/>
          </a:bodyPr>
          <a:lstStyle/>
          <a:p>
            <a:r>
              <a:rPr lang="en-GB" sz="1200" dirty="0" smtClean="0"/>
              <a:t>The diatom </a:t>
            </a:r>
            <a:r>
              <a:rPr lang="en-GB" sz="1200" dirty="0" err="1" smtClean="0"/>
              <a:t>Epithemia</a:t>
            </a:r>
            <a:r>
              <a:rPr lang="en-GB" sz="1200" dirty="0" smtClean="0"/>
              <a:t> </a:t>
            </a:r>
            <a:r>
              <a:rPr lang="en-GB" sz="1200" dirty="0" err="1" smtClean="0"/>
              <a:t>turgida</a:t>
            </a:r>
            <a:r>
              <a:rPr lang="en-GB" sz="1200" dirty="0" smtClean="0"/>
              <a:t> contains endosymbiotic cyanobacteria in many of the cells. The endosymbionts are visible as round bodies within the cytoplasm.</a:t>
            </a:r>
            <a:endParaRPr lang="en-GB" sz="1200" dirty="0"/>
          </a:p>
        </p:txBody>
      </p:sp>
      <p:sp>
        <p:nvSpPr>
          <p:cNvPr id="5" name="TextovéPole 4"/>
          <p:cNvSpPr txBox="1"/>
          <p:nvPr/>
        </p:nvSpPr>
        <p:spPr>
          <a:xfrm>
            <a:off x="456615" y="5373216"/>
            <a:ext cx="3792220" cy="1200329"/>
          </a:xfrm>
          <a:prstGeom prst="rect">
            <a:avLst/>
          </a:prstGeom>
          <a:noFill/>
        </p:spPr>
        <p:txBody>
          <a:bodyPr wrap="square" rtlCol="0">
            <a:spAutoFit/>
          </a:bodyPr>
          <a:lstStyle/>
          <a:p>
            <a:pPr lvl="0"/>
            <a:r>
              <a:rPr lang="cs-CZ" sz="1200" dirty="0">
                <a:solidFill>
                  <a:prstClr val="black"/>
                </a:solidFill>
              </a:rPr>
              <a:t>Sumky – bohatá produkce polysacharidů, produkce celulózy (filtrují z okolné vody), </a:t>
            </a:r>
            <a:r>
              <a:rPr lang="en-GB" sz="1200" dirty="0" err="1">
                <a:solidFill>
                  <a:prstClr val="black"/>
                </a:solidFill>
              </a:rPr>
              <a:t>produkují</a:t>
            </a:r>
            <a:r>
              <a:rPr lang="en-GB" sz="1200" dirty="0">
                <a:solidFill>
                  <a:prstClr val="black"/>
                </a:solidFill>
              </a:rPr>
              <a:t> </a:t>
            </a:r>
            <a:r>
              <a:rPr lang="en-GB" sz="1200" dirty="0" err="1">
                <a:solidFill>
                  <a:prstClr val="black"/>
                </a:solidFill>
              </a:rPr>
              <a:t>velké</a:t>
            </a:r>
            <a:r>
              <a:rPr lang="en-GB" sz="1200" dirty="0">
                <a:solidFill>
                  <a:prstClr val="black"/>
                </a:solidFill>
              </a:rPr>
              <a:t> </a:t>
            </a:r>
            <a:r>
              <a:rPr lang="en-GB" sz="1200" dirty="0" err="1">
                <a:solidFill>
                  <a:prstClr val="black"/>
                </a:solidFill>
              </a:rPr>
              <a:t>množství</a:t>
            </a:r>
            <a:r>
              <a:rPr lang="en-GB" sz="1200" dirty="0">
                <a:solidFill>
                  <a:prstClr val="black"/>
                </a:solidFill>
              </a:rPr>
              <a:t> </a:t>
            </a:r>
            <a:r>
              <a:rPr lang="en-GB" sz="1200" dirty="0" err="1">
                <a:solidFill>
                  <a:prstClr val="black"/>
                </a:solidFill>
              </a:rPr>
              <a:t>nasycených</a:t>
            </a:r>
            <a:r>
              <a:rPr lang="en-GB" sz="1200" dirty="0">
                <a:solidFill>
                  <a:prstClr val="black"/>
                </a:solidFill>
              </a:rPr>
              <a:t> omega-3 </a:t>
            </a:r>
            <a:r>
              <a:rPr lang="en-GB" sz="1200" dirty="0" err="1">
                <a:solidFill>
                  <a:prstClr val="black"/>
                </a:solidFill>
              </a:rPr>
              <a:t>mastných</a:t>
            </a:r>
            <a:r>
              <a:rPr lang="en-GB" sz="1200" dirty="0">
                <a:solidFill>
                  <a:prstClr val="black"/>
                </a:solidFill>
              </a:rPr>
              <a:t> </a:t>
            </a:r>
            <a:r>
              <a:rPr lang="en-GB" sz="1200" dirty="0" err="1">
                <a:solidFill>
                  <a:prstClr val="black"/>
                </a:solidFill>
              </a:rPr>
              <a:t>kyselin</a:t>
            </a:r>
            <a:r>
              <a:rPr lang="cs-CZ" sz="1200" dirty="0">
                <a:solidFill>
                  <a:prstClr val="black"/>
                </a:solidFill>
              </a:rPr>
              <a:t>, </a:t>
            </a:r>
            <a:r>
              <a:rPr lang="en-GB" sz="1200" dirty="0" err="1">
                <a:solidFill>
                  <a:prstClr val="black"/>
                </a:solidFill>
              </a:rPr>
              <a:t>potenciál</a:t>
            </a:r>
            <a:r>
              <a:rPr lang="en-GB" sz="1200" dirty="0">
                <a:solidFill>
                  <a:prstClr val="black"/>
                </a:solidFill>
              </a:rPr>
              <a:t> pro </a:t>
            </a:r>
            <a:r>
              <a:rPr lang="en-GB" sz="1200" dirty="0" err="1">
                <a:solidFill>
                  <a:prstClr val="black"/>
                </a:solidFill>
              </a:rPr>
              <a:t>rozvoj</a:t>
            </a:r>
            <a:r>
              <a:rPr lang="en-GB" sz="1200" dirty="0">
                <a:solidFill>
                  <a:prstClr val="black"/>
                </a:solidFill>
              </a:rPr>
              <a:t> </a:t>
            </a:r>
            <a:r>
              <a:rPr lang="en-GB" sz="1200" dirty="0" err="1">
                <a:solidFill>
                  <a:prstClr val="black"/>
                </a:solidFill>
              </a:rPr>
              <a:t>alternativních</a:t>
            </a:r>
            <a:r>
              <a:rPr lang="en-GB" sz="1200" dirty="0">
                <a:solidFill>
                  <a:prstClr val="black"/>
                </a:solidFill>
              </a:rPr>
              <a:t> </a:t>
            </a:r>
            <a:r>
              <a:rPr lang="en-GB" sz="1200" dirty="0" err="1">
                <a:solidFill>
                  <a:prstClr val="black"/>
                </a:solidFill>
              </a:rPr>
              <a:t>paliv</a:t>
            </a:r>
            <a:r>
              <a:rPr lang="cs-CZ" sz="1200" dirty="0">
                <a:solidFill>
                  <a:prstClr val="black"/>
                </a:solidFill>
              </a:rPr>
              <a:t> (rozklad </a:t>
            </a:r>
            <a:r>
              <a:rPr lang="cs-CZ" sz="1200" dirty="0" err="1">
                <a:solidFill>
                  <a:prstClr val="black"/>
                </a:solidFill>
              </a:rPr>
              <a:t>celulozy</a:t>
            </a:r>
            <a:r>
              <a:rPr lang="cs-CZ" sz="1200" dirty="0">
                <a:solidFill>
                  <a:prstClr val="black"/>
                </a:solidFill>
              </a:rPr>
              <a:t> na </a:t>
            </a:r>
            <a:r>
              <a:rPr lang="cs-CZ" sz="1200" dirty="0" err="1">
                <a:solidFill>
                  <a:prstClr val="black"/>
                </a:solidFill>
              </a:rPr>
              <a:t>jedn.sacharidy</a:t>
            </a:r>
            <a:r>
              <a:rPr lang="cs-CZ" sz="1200" dirty="0">
                <a:solidFill>
                  <a:prstClr val="black"/>
                </a:solidFill>
              </a:rPr>
              <a:t>)</a:t>
            </a:r>
            <a:r>
              <a:rPr lang="en-GB" sz="1200" dirty="0">
                <a:solidFill>
                  <a:prstClr val="black"/>
                </a:solidFill>
              </a:rPr>
              <a:t> a </a:t>
            </a:r>
            <a:r>
              <a:rPr lang="en-GB" sz="1200" dirty="0" err="1">
                <a:solidFill>
                  <a:prstClr val="black"/>
                </a:solidFill>
              </a:rPr>
              <a:t>současně</a:t>
            </a:r>
            <a:r>
              <a:rPr lang="en-GB" sz="1200" dirty="0">
                <a:solidFill>
                  <a:prstClr val="black"/>
                </a:solidFill>
              </a:rPr>
              <a:t> je </a:t>
            </a:r>
            <a:r>
              <a:rPr lang="en-GB" sz="1200" dirty="0" err="1">
                <a:solidFill>
                  <a:prstClr val="black"/>
                </a:solidFill>
              </a:rPr>
              <a:t>využitelný</a:t>
            </a:r>
            <a:r>
              <a:rPr lang="en-GB" sz="1200" dirty="0">
                <a:solidFill>
                  <a:prstClr val="black"/>
                </a:solidFill>
              </a:rPr>
              <a:t> </a:t>
            </a:r>
            <a:r>
              <a:rPr lang="en-GB" sz="1200" dirty="0" err="1">
                <a:solidFill>
                  <a:prstClr val="black"/>
                </a:solidFill>
              </a:rPr>
              <a:t>i</a:t>
            </a:r>
            <a:r>
              <a:rPr lang="en-GB" sz="1200" dirty="0">
                <a:solidFill>
                  <a:prstClr val="black"/>
                </a:solidFill>
              </a:rPr>
              <a:t> </a:t>
            </a:r>
            <a:r>
              <a:rPr lang="en-GB" sz="1200" dirty="0" err="1">
                <a:solidFill>
                  <a:prstClr val="black"/>
                </a:solidFill>
              </a:rPr>
              <a:t>jako</a:t>
            </a:r>
            <a:r>
              <a:rPr lang="en-GB" sz="1200" dirty="0">
                <a:solidFill>
                  <a:prstClr val="black"/>
                </a:solidFill>
              </a:rPr>
              <a:t> </a:t>
            </a:r>
            <a:r>
              <a:rPr lang="en-GB" sz="1200" dirty="0" err="1">
                <a:solidFill>
                  <a:prstClr val="black"/>
                </a:solidFill>
              </a:rPr>
              <a:t>doplněk</a:t>
            </a:r>
            <a:r>
              <a:rPr lang="en-GB" sz="1200" dirty="0">
                <a:solidFill>
                  <a:prstClr val="black"/>
                </a:solidFill>
              </a:rPr>
              <a:t> </a:t>
            </a:r>
            <a:r>
              <a:rPr lang="en-GB" sz="1200" dirty="0" err="1">
                <a:solidFill>
                  <a:prstClr val="black"/>
                </a:solidFill>
              </a:rPr>
              <a:t>stravy</a:t>
            </a:r>
            <a:r>
              <a:rPr lang="en-GB" sz="1200" dirty="0">
                <a:solidFill>
                  <a:prstClr val="black"/>
                </a:solidFill>
              </a:rPr>
              <a:t> pro </a:t>
            </a:r>
            <a:r>
              <a:rPr lang="en-GB" sz="1200" dirty="0" err="1">
                <a:solidFill>
                  <a:prstClr val="black"/>
                </a:solidFill>
              </a:rPr>
              <a:t>rybí</a:t>
            </a:r>
            <a:r>
              <a:rPr lang="en-GB" sz="1200" dirty="0">
                <a:solidFill>
                  <a:prstClr val="black"/>
                </a:solidFill>
              </a:rPr>
              <a:t> </a:t>
            </a:r>
            <a:r>
              <a:rPr lang="en-GB" sz="1200" dirty="0" err="1">
                <a:solidFill>
                  <a:prstClr val="black"/>
                </a:solidFill>
              </a:rPr>
              <a:t>farmy</a:t>
            </a:r>
            <a:endParaRPr lang="cs-CZ" sz="1200" dirty="0">
              <a:solidFill>
                <a:prstClr val="black"/>
              </a:solidFill>
            </a:endParaRPr>
          </a:p>
        </p:txBody>
      </p:sp>
    </p:spTree>
    <p:extLst>
      <p:ext uri="{BB962C8B-B14F-4D97-AF65-F5344CB8AC3E}">
        <p14:creationId xmlns:p14="http://schemas.microsoft.com/office/powerpoint/2010/main" val="3494729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035" y="188640"/>
            <a:ext cx="7299186" cy="577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bdélník 1"/>
          <p:cNvSpPr/>
          <p:nvPr/>
        </p:nvSpPr>
        <p:spPr>
          <a:xfrm>
            <a:off x="0" y="5750004"/>
            <a:ext cx="9252520" cy="1107996"/>
          </a:xfrm>
          <a:prstGeom prst="rect">
            <a:avLst/>
          </a:prstGeom>
        </p:spPr>
        <p:txBody>
          <a:bodyPr wrap="square">
            <a:spAutoFit/>
          </a:bodyPr>
          <a:lstStyle/>
          <a:p>
            <a:endParaRPr lang="en-GB" dirty="0"/>
          </a:p>
          <a:p>
            <a:r>
              <a:rPr lang="en-GB" sz="1200" dirty="0" err="1"/>
              <a:t>Schéma</a:t>
            </a:r>
            <a:r>
              <a:rPr lang="en-GB" sz="1200" dirty="0"/>
              <a:t> </a:t>
            </a:r>
            <a:r>
              <a:rPr lang="en-GB" sz="1200" dirty="0" err="1"/>
              <a:t>vztahu</a:t>
            </a:r>
            <a:r>
              <a:rPr lang="en-GB" sz="1200" dirty="0"/>
              <a:t> </a:t>
            </a:r>
            <a:r>
              <a:rPr lang="en-GB" sz="1200" dirty="0" err="1"/>
              <a:t>mezi</a:t>
            </a:r>
            <a:r>
              <a:rPr lang="en-GB" sz="1200" dirty="0"/>
              <a:t> </a:t>
            </a:r>
            <a:r>
              <a:rPr lang="en-GB" sz="1200" dirty="0" err="1"/>
              <a:t>fíkovníkem</a:t>
            </a:r>
            <a:r>
              <a:rPr lang="en-GB" sz="1200" dirty="0"/>
              <a:t> a </a:t>
            </a:r>
            <a:r>
              <a:rPr lang="en-GB" sz="1200" dirty="0" err="1"/>
              <a:t>opylovací</a:t>
            </a:r>
            <a:r>
              <a:rPr lang="en-GB" sz="1200" dirty="0"/>
              <a:t> </a:t>
            </a:r>
            <a:r>
              <a:rPr lang="en-GB" sz="1200" dirty="0" err="1"/>
              <a:t>vosičkou</a:t>
            </a:r>
            <a:r>
              <a:rPr lang="en-GB" sz="1200" dirty="0"/>
              <a:t>. </a:t>
            </a:r>
            <a:r>
              <a:rPr lang="en-GB" sz="1200" dirty="0" err="1"/>
              <a:t>Samice</a:t>
            </a:r>
            <a:r>
              <a:rPr lang="en-GB" sz="1200" dirty="0"/>
              <a:t> </a:t>
            </a:r>
            <a:r>
              <a:rPr lang="en-GB" sz="1200" dirty="0" err="1"/>
              <a:t>fíkovnice</a:t>
            </a:r>
            <a:r>
              <a:rPr lang="en-GB" sz="1200" dirty="0"/>
              <a:t> s </a:t>
            </a:r>
            <a:r>
              <a:rPr lang="en-GB" sz="1200" dirty="0" err="1"/>
              <a:t>pylem</a:t>
            </a:r>
            <a:r>
              <a:rPr lang="en-GB" sz="1200" dirty="0"/>
              <a:t> </a:t>
            </a:r>
            <a:r>
              <a:rPr lang="en-GB" sz="1200" dirty="0" err="1"/>
              <a:t>fíkovníku</a:t>
            </a:r>
            <a:r>
              <a:rPr lang="en-GB" sz="1200" dirty="0"/>
              <a:t> </a:t>
            </a:r>
            <a:r>
              <a:rPr lang="en-GB" sz="1200" dirty="0" err="1"/>
              <a:t>vstupuje</a:t>
            </a:r>
            <a:r>
              <a:rPr lang="en-GB" sz="1200" dirty="0"/>
              <a:t> do </a:t>
            </a:r>
            <a:r>
              <a:rPr lang="en-GB" sz="1200" dirty="0" err="1"/>
              <a:t>sykonia</a:t>
            </a:r>
            <a:r>
              <a:rPr lang="en-GB" sz="1200" dirty="0"/>
              <a:t>, </a:t>
            </a:r>
            <a:r>
              <a:rPr lang="en-GB" sz="1200" dirty="0" err="1"/>
              <a:t>kde</a:t>
            </a:r>
            <a:r>
              <a:rPr lang="en-GB" sz="1200" dirty="0"/>
              <a:t> </a:t>
            </a:r>
            <a:r>
              <a:rPr lang="en-GB" sz="1200" dirty="0" err="1"/>
              <a:t>klade</a:t>
            </a:r>
            <a:r>
              <a:rPr lang="en-GB" sz="1200" dirty="0"/>
              <a:t> </a:t>
            </a:r>
            <a:r>
              <a:rPr lang="en-GB" sz="1200" dirty="0" err="1"/>
              <a:t>vajíčka</a:t>
            </a:r>
            <a:r>
              <a:rPr lang="en-GB" sz="1200" dirty="0"/>
              <a:t> do </a:t>
            </a:r>
            <a:r>
              <a:rPr lang="en-GB" sz="1200" dirty="0" err="1"/>
              <a:t>některých</a:t>
            </a:r>
            <a:r>
              <a:rPr lang="en-GB" sz="1200" dirty="0"/>
              <a:t> </a:t>
            </a:r>
            <a:r>
              <a:rPr lang="en-GB" sz="1200" dirty="0" err="1"/>
              <a:t>samičích</a:t>
            </a:r>
            <a:r>
              <a:rPr lang="en-GB" sz="1200" dirty="0"/>
              <a:t> </a:t>
            </a:r>
            <a:r>
              <a:rPr lang="en-GB" sz="1200" dirty="0" err="1"/>
              <a:t>květů</a:t>
            </a:r>
            <a:r>
              <a:rPr lang="en-GB" sz="1200" dirty="0"/>
              <a:t>. </a:t>
            </a:r>
            <a:r>
              <a:rPr lang="en-GB" sz="1200" dirty="0" err="1"/>
              <a:t>Současně</a:t>
            </a:r>
            <a:r>
              <a:rPr lang="en-GB" sz="1200" dirty="0"/>
              <a:t> </a:t>
            </a:r>
            <a:r>
              <a:rPr lang="en-GB" sz="1200" dirty="0" err="1"/>
              <a:t>tyto</a:t>
            </a:r>
            <a:r>
              <a:rPr lang="en-GB" sz="1200" dirty="0"/>
              <a:t> </a:t>
            </a:r>
            <a:r>
              <a:rPr lang="en-GB" sz="1200" dirty="0" err="1"/>
              <a:t>i</a:t>
            </a:r>
            <a:r>
              <a:rPr lang="en-GB" sz="1200" dirty="0"/>
              <a:t> </a:t>
            </a:r>
            <a:r>
              <a:rPr lang="en-GB" sz="1200" dirty="0" err="1"/>
              <a:t>ostatní</a:t>
            </a:r>
            <a:r>
              <a:rPr lang="en-GB" sz="1200" dirty="0"/>
              <a:t> </a:t>
            </a:r>
            <a:r>
              <a:rPr lang="en-GB" sz="1200" dirty="0" err="1"/>
              <a:t>květy</a:t>
            </a:r>
            <a:r>
              <a:rPr lang="en-GB" sz="1200" dirty="0"/>
              <a:t> </a:t>
            </a:r>
            <a:r>
              <a:rPr lang="en-GB" sz="1200" dirty="0" err="1"/>
              <a:t>opyluje</a:t>
            </a:r>
            <a:r>
              <a:rPr lang="en-GB" sz="1200" dirty="0"/>
              <a:t>. </a:t>
            </a:r>
            <a:r>
              <a:rPr lang="en-GB" sz="1200" dirty="0" err="1"/>
              <a:t>Jakmile</a:t>
            </a:r>
            <a:r>
              <a:rPr lang="en-GB" sz="1200" dirty="0"/>
              <a:t> </a:t>
            </a:r>
            <a:r>
              <a:rPr lang="en-GB" sz="1200" dirty="0" err="1"/>
              <a:t>splní</a:t>
            </a:r>
            <a:r>
              <a:rPr lang="en-GB" sz="1200" dirty="0"/>
              <a:t> </a:t>
            </a:r>
            <a:r>
              <a:rPr lang="en-GB" sz="1200" dirty="0" err="1"/>
              <a:t>svůj</a:t>
            </a:r>
            <a:r>
              <a:rPr lang="en-GB" sz="1200" dirty="0"/>
              <a:t> </a:t>
            </a:r>
            <a:r>
              <a:rPr lang="en-GB" sz="1200" dirty="0" err="1"/>
              <a:t>úkol</a:t>
            </a:r>
            <a:r>
              <a:rPr lang="en-GB" sz="1200" dirty="0"/>
              <a:t>, </a:t>
            </a:r>
            <a:r>
              <a:rPr lang="en-GB" sz="1200" dirty="0" err="1"/>
              <a:t>zahyne</a:t>
            </a:r>
            <a:r>
              <a:rPr lang="en-GB" sz="1200" dirty="0"/>
              <a:t> a v </a:t>
            </a:r>
            <a:r>
              <a:rPr lang="en-GB" sz="1200" dirty="0" err="1"/>
              <a:t>sykoniu</a:t>
            </a:r>
            <a:r>
              <a:rPr lang="en-GB" sz="1200" dirty="0"/>
              <a:t> se </a:t>
            </a:r>
            <a:r>
              <a:rPr lang="en-GB" sz="1200" dirty="0" err="1"/>
              <a:t>vyvíjejí</a:t>
            </a:r>
            <a:r>
              <a:rPr lang="en-GB" sz="1200" dirty="0"/>
              <a:t> </a:t>
            </a:r>
            <a:r>
              <a:rPr lang="en-GB" sz="1200" dirty="0" err="1"/>
              <a:t>její</a:t>
            </a:r>
            <a:r>
              <a:rPr lang="en-GB" sz="1200" dirty="0"/>
              <a:t> </a:t>
            </a:r>
            <a:r>
              <a:rPr lang="en-GB" sz="1200" dirty="0" err="1"/>
              <a:t>larvy</a:t>
            </a:r>
            <a:r>
              <a:rPr lang="en-GB" sz="1200" dirty="0"/>
              <a:t> </a:t>
            </a:r>
            <a:r>
              <a:rPr lang="en-GB" sz="1200" dirty="0" err="1"/>
              <a:t>obou</a:t>
            </a:r>
            <a:r>
              <a:rPr lang="en-GB" sz="1200" dirty="0"/>
              <a:t> </a:t>
            </a:r>
            <a:r>
              <a:rPr lang="en-GB" sz="1200" dirty="0" err="1"/>
              <a:t>pohlaví</a:t>
            </a:r>
            <a:r>
              <a:rPr lang="en-GB" sz="1200" dirty="0"/>
              <a:t> </a:t>
            </a:r>
            <a:r>
              <a:rPr lang="en-GB" sz="1200" dirty="0" err="1"/>
              <a:t>i</a:t>
            </a:r>
            <a:r>
              <a:rPr lang="en-GB" sz="1200" dirty="0"/>
              <a:t> </a:t>
            </a:r>
            <a:r>
              <a:rPr lang="en-GB" sz="1200" dirty="0" err="1"/>
              <a:t>několik</a:t>
            </a:r>
            <a:r>
              <a:rPr lang="en-GB" sz="1200" dirty="0"/>
              <a:t> semen </a:t>
            </a:r>
            <a:r>
              <a:rPr lang="en-GB" sz="1200" dirty="0" err="1"/>
              <a:t>fíkovníku</a:t>
            </a:r>
            <a:r>
              <a:rPr lang="en-GB" sz="1200" dirty="0"/>
              <a:t>. Po </a:t>
            </a:r>
            <a:r>
              <a:rPr lang="en-GB" sz="1200" dirty="0" err="1"/>
              <a:t>nějaké</a:t>
            </a:r>
            <a:r>
              <a:rPr lang="en-GB" sz="1200" dirty="0"/>
              <a:t> </a:t>
            </a:r>
            <a:r>
              <a:rPr lang="en-GB" sz="1200" dirty="0" err="1"/>
              <a:t>době</a:t>
            </a:r>
            <a:r>
              <a:rPr lang="en-GB" sz="1200" dirty="0"/>
              <a:t> se </a:t>
            </a:r>
            <a:r>
              <a:rPr lang="en-GB" sz="1200" dirty="0" err="1"/>
              <a:t>vylíhnou</a:t>
            </a:r>
            <a:r>
              <a:rPr lang="en-GB" sz="1200" dirty="0"/>
              <a:t> </a:t>
            </a:r>
            <a:r>
              <a:rPr lang="en-GB" sz="1200" dirty="0" err="1"/>
              <a:t>mladé</a:t>
            </a:r>
            <a:r>
              <a:rPr lang="en-GB" sz="1200" dirty="0"/>
              <a:t> </a:t>
            </a:r>
            <a:r>
              <a:rPr lang="en-GB" sz="1200" dirty="0" err="1"/>
              <a:t>vosičky</a:t>
            </a:r>
            <a:r>
              <a:rPr lang="en-GB" sz="1200" dirty="0"/>
              <a:t>. </a:t>
            </a:r>
            <a:r>
              <a:rPr lang="en-GB" sz="1200" dirty="0" err="1"/>
              <a:t>Samci</a:t>
            </a:r>
            <a:r>
              <a:rPr lang="en-GB" sz="1200" dirty="0"/>
              <a:t> </a:t>
            </a:r>
            <a:r>
              <a:rPr lang="en-GB" sz="1200" dirty="0" err="1"/>
              <a:t>kopulují</a:t>
            </a:r>
            <a:r>
              <a:rPr lang="en-GB" sz="1200" dirty="0"/>
              <a:t> se </a:t>
            </a:r>
            <a:r>
              <a:rPr lang="en-GB" sz="1200" dirty="0" err="1"/>
              <a:t>svými</a:t>
            </a:r>
            <a:r>
              <a:rPr lang="en-GB" sz="1200" dirty="0"/>
              <a:t> </a:t>
            </a:r>
            <a:r>
              <a:rPr lang="en-GB" sz="1200" dirty="0" err="1"/>
              <a:t>sestrami</a:t>
            </a:r>
            <a:r>
              <a:rPr lang="en-GB" sz="1200" dirty="0"/>
              <a:t> a </a:t>
            </a:r>
            <a:r>
              <a:rPr lang="en-GB" sz="1200" dirty="0" err="1"/>
              <a:t>zahynou</a:t>
            </a:r>
            <a:r>
              <a:rPr lang="en-GB" sz="1200" dirty="0"/>
              <a:t>. </a:t>
            </a:r>
            <a:r>
              <a:rPr lang="en-GB" sz="1200" dirty="0" err="1"/>
              <a:t>Oplozené</a:t>
            </a:r>
            <a:r>
              <a:rPr lang="en-GB" sz="1200" dirty="0"/>
              <a:t> </a:t>
            </a:r>
            <a:r>
              <a:rPr lang="en-GB" sz="1200" dirty="0" err="1"/>
              <a:t>samice</a:t>
            </a:r>
            <a:r>
              <a:rPr lang="en-GB" sz="1200" dirty="0"/>
              <a:t> </a:t>
            </a:r>
            <a:r>
              <a:rPr lang="en-GB" sz="1200" dirty="0" err="1"/>
              <a:t>opouštějí</a:t>
            </a:r>
            <a:r>
              <a:rPr lang="en-GB" sz="1200" dirty="0"/>
              <a:t> </a:t>
            </a:r>
            <a:r>
              <a:rPr lang="en-GB" sz="1200" dirty="0" err="1"/>
              <a:t>sykonium</a:t>
            </a:r>
            <a:r>
              <a:rPr lang="en-GB" sz="1200" dirty="0"/>
              <a:t>, </a:t>
            </a:r>
            <a:r>
              <a:rPr lang="en-GB" sz="1200" dirty="0" err="1"/>
              <a:t>cestou</a:t>
            </a:r>
            <a:r>
              <a:rPr lang="en-GB" sz="1200" dirty="0"/>
              <a:t> </a:t>
            </a:r>
            <a:r>
              <a:rPr lang="en-GB" sz="1200" dirty="0" err="1"/>
              <a:t>však</a:t>
            </a:r>
            <a:r>
              <a:rPr lang="en-GB" sz="1200" dirty="0"/>
              <a:t> </a:t>
            </a:r>
            <a:r>
              <a:rPr lang="en-GB" sz="1200" dirty="0" err="1"/>
              <a:t>na</a:t>
            </a:r>
            <a:r>
              <a:rPr lang="en-GB" sz="1200" dirty="0"/>
              <a:t> </a:t>
            </a:r>
            <a:r>
              <a:rPr lang="en-GB" sz="1200" dirty="0" err="1"/>
              <a:t>sebe</a:t>
            </a:r>
            <a:r>
              <a:rPr lang="en-GB" sz="1200" dirty="0"/>
              <a:t> </a:t>
            </a:r>
            <a:r>
              <a:rPr lang="en-GB" sz="1200" dirty="0" err="1"/>
              <a:t>nanesou</a:t>
            </a:r>
            <a:r>
              <a:rPr lang="en-GB" sz="1200" dirty="0"/>
              <a:t> </a:t>
            </a:r>
            <a:r>
              <a:rPr lang="en-GB" sz="1200" dirty="0" err="1"/>
              <a:t>pyl</a:t>
            </a:r>
            <a:r>
              <a:rPr lang="en-GB" sz="1200" dirty="0"/>
              <a:t> </a:t>
            </a:r>
            <a:r>
              <a:rPr lang="en-GB" sz="1200" dirty="0" err="1"/>
              <a:t>fíkovníku</a:t>
            </a:r>
            <a:r>
              <a:rPr lang="en-GB" sz="1200" dirty="0"/>
              <a:t>.</a:t>
            </a:r>
          </a:p>
        </p:txBody>
      </p:sp>
    </p:spTree>
    <p:extLst>
      <p:ext uri="{BB962C8B-B14F-4D97-AF65-F5344CB8AC3E}">
        <p14:creationId xmlns:p14="http://schemas.microsoft.com/office/powerpoint/2010/main" val="4949108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88640"/>
            <a:ext cx="8280920" cy="2554545"/>
          </a:xfrm>
          <a:prstGeom prst="rect">
            <a:avLst/>
          </a:prstGeom>
        </p:spPr>
        <p:txBody>
          <a:bodyPr wrap="square">
            <a:spAutoFit/>
          </a:bodyPr>
          <a:lstStyle/>
          <a:p>
            <a:r>
              <a:rPr lang="en-GB" sz="1600" i="1" dirty="0" err="1" smtClean="0"/>
              <a:t>Sporobolomyces</a:t>
            </a:r>
            <a:endParaRPr lang="cs-CZ" sz="1600" i="1" dirty="0" smtClean="0"/>
          </a:p>
          <a:p>
            <a:pPr marL="285750" indent="-285750">
              <a:buFont typeface="Arial" panose="020B0604020202020204" pitchFamily="34" charset="0"/>
              <a:buChar char="•"/>
            </a:pPr>
            <a:r>
              <a:rPr lang="en-GB" sz="1600" i="1" dirty="0" smtClean="0"/>
              <a:t> </a:t>
            </a:r>
            <a:r>
              <a:rPr lang="en-GB" sz="1600" dirty="0"/>
              <a:t>je </a:t>
            </a:r>
            <a:r>
              <a:rPr lang="en-GB" sz="1600" dirty="0" err="1"/>
              <a:t>asi</a:t>
            </a:r>
            <a:r>
              <a:rPr lang="en-GB" sz="1600" dirty="0"/>
              <a:t> </a:t>
            </a:r>
            <a:r>
              <a:rPr lang="en-GB" sz="1600" dirty="0" err="1"/>
              <a:t>nejúspěšnější</a:t>
            </a:r>
            <a:r>
              <a:rPr lang="en-GB" sz="1600" dirty="0"/>
              <a:t> </a:t>
            </a:r>
            <a:r>
              <a:rPr lang="en-GB" sz="1600" dirty="0" err="1"/>
              <a:t>houba</a:t>
            </a:r>
            <a:r>
              <a:rPr lang="en-GB" sz="1600" dirty="0"/>
              <a:t> </a:t>
            </a:r>
            <a:r>
              <a:rPr lang="en-GB" sz="1600" dirty="0" err="1"/>
              <a:t>na</a:t>
            </a:r>
            <a:r>
              <a:rPr lang="en-GB" sz="1600" dirty="0"/>
              <a:t> </a:t>
            </a:r>
            <a:r>
              <a:rPr lang="en-GB" sz="1600" dirty="0" err="1"/>
              <a:t>povrchu</a:t>
            </a:r>
            <a:r>
              <a:rPr lang="en-GB" sz="1600" dirty="0"/>
              <a:t> </a:t>
            </a:r>
            <a:r>
              <a:rPr lang="en-GB" sz="1600" dirty="0" err="1"/>
              <a:t>listů</a:t>
            </a:r>
            <a:endParaRPr lang="en-GB" sz="1600" dirty="0"/>
          </a:p>
          <a:p>
            <a:pPr marL="285750" indent="-285750">
              <a:buFont typeface="Arial" panose="020B0604020202020204" pitchFamily="34" charset="0"/>
              <a:buChar char="•"/>
            </a:pPr>
            <a:r>
              <a:rPr lang="pl-PL" sz="1600" dirty="0" smtClean="0"/>
              <a:t>produkce </a:t>
            </a:r>
            <a:r>
              <a:rPr lang="pl-PL" sz="1600" dirty="0"/>
              <a:t>ballistospor – střílí z listu na list</a:t>
            </a:r>
          </a:p>
          <a:p>
            <a:pPr marL="285750" indent="-285750">
              <a:buFont typeface="Arial" panose="020B0604020202020204" pitchFamily="34" charset="0"/>
              <a:buChar char="•"/>
            </a:pPr>
            <a:r>
              <a:rPr lang="cs-CZ" sz="1600" dirty="0" err="1"/>
              <a:t>m</a:t>
            </a:r>
            <a:r>
              <a:rPr lang="en-GB" sz="1600" dirty="0" err="1" smtClean="0"/>
              <a:t>noho</a:t>
            </a:r>
            <a:r>
              <a:rPr lang="en-GB" sz="1600" dirty="0" smtClean="0"/>
              <a:t> </a:t>
            </a:r>
            <a:r>
              <a:rPr lang="en-GB" sz="1600" dirty="0" err="1"/>
              <a:t>dalších</a:t>
            </a:r>
            <a:r>
              <a:rPr lang="en-GB" sz="1600" dirty="0"/>
              <a:t> hub </a:t>
            </a:r>
            <a:r>
              <a:rPr lang="en-GB" sz="1600" dirty="0" err="1"/>
              <a:t>izolováno</a:t>
            </a:r>
            <a:r>
              <a:rPr lang="en-GB" sz="1600" dirty="0"/>
              <a:t> z </a:t>
            </a:r>
            <a:r>
              <a:rPr lang="en-GB" sz="1600" dirty="0" err="1"/>
              <a:t>fylosféry</a:t>
            </a:r>
            <a:r>
              <a:rPr lang="en-GB" sz="1600" dirty="0"/>
              <a:t>: </a:t>
            </a:r>
            <a:r>
              <a:rPr lang="en-GB" sz="1600" i="1" dirty="0"/>
              <a:t>Ascomycota, </a:t>
            </a:r>
            <a:r>
              <a:rPr lang="en-GB" sz="1600" i="1" dirty="0" err="1" smtClean="0"/>
              <a:t>Basidiomycota,Deuteromycota</a:t>
            </a:r>
            <a:endParaRPr lang="en-GB" sz="1600" i="1" dirty="0"/>
          </a:p>
          <a:p>
            <a:pPr marL="285750" indent="-285750">
              <a:buFont typeface="Arial" panose="020B0604020202020204" pitchFamily="34" charset="0"/>
              <a:buChar char="•"/>
            </a:pPr>
            <a:r>
              <a:rPr lang="cs-CZ" sz="1600" dirty="0" err="1"/>
              <a:t>n</a:t>
            </a:r>
            <a:r>
              <a:rPr lang="en-GB" sz="1600" dirty="0" err="1" smtClean="0"/>
              <a:t>ěkteré</a:t>
            </a:r>
            <a:r>
              <a:rPr lang="en-GB" sz="1600" dirty="0" smtClean="0"/>
              <a:t> </a:t>
            </a:r>
            <a:r>
              <a:rPr lang="en-GB" sz="1600" dirty="0" err="1" smtClean="0"/>
              <a:t>alochtonní</a:t>
            </a:r>
            <a:r>
              <a:rPr lang="en-GB" sz="1600" dirty="0" smtClean="0"/>
              <a:t> </a:t>
            </a:r>
            <a:r>
              <a:rPr lang="en-GB" sz="1600" dirty="0"/>
              <a:t>(</a:t>
            </a:r>
            <a:r>
              <a:rPr lang="en-GB" sz="1600" dirty="0" err="1"/>
              <a:t>normálně</a:t>
            </a:r>
            <a:r>
              <a:rPr lang="en-GB" sz="1600" dirty="0"/>
              <a:t> se </a:t>
            </a:r>
            <a:r>
              <a:rPr lang="en-GB" sz="1600" dirty="0" err="1"/>
              <a:t>nachází</a:t>
            </a:r>
            <a:r>
              <a:rPr lang="en-GB" sz="1600" dirty="0"/>
              <a:t> v </a:t>
            </a:r>
            <a:r>
              <a:rPr lang="en-GB" sz="1600" dirty="0" err="1"/>
              <a:t>půdě</a:t>
            </a:r>
            <a:r>
              <a:rPr lang="en-GB" sz="1600" dirty="0" smtClean="0"/>
              <a:t>)</a:t>
            </a:r>
            <a:endParaRPr lang="en-GB" sz="1600" dirty="0"/>
          </a:p>
          <a:p>
            <a:pPr marL="285750" indent="-285750">
              <a:buFont typeface="Arial" panose="020B0604020202020204" pitchFamily="34" charset="0"/>
              <a:buChar char="•"/>
            </a:pPr>
            <a:r>
              <a:rPr lang="en-GB" sz="1600" dirty="0" err="1"/>
              <a:t>některé</a:t>
            </a:r>
            <a:r>
              <a:rPr lang="en-GB" sz="1600" dirty="0"/>
              <a:t> </a:t>
            </a:r>
            <a:r>
              <a:rPr lang="en-GB" sz="1600" dirty="0" err="1"/>
              <a:t>patogenní</a:t>
            </a:r>
            <a:r>
              <a:rPr lang="en-GB" sz="1600" dirty="0"/>
              <a:t> (</a:t>
            </a:r>
            <a:r>
              <a:rPr lang="en-GB" sz="1600" i="1" dirty="0" err="1"/>
              <a:t>Alternaria</a:t>
            </a:r>
            <a:r>
              <a:rPr lang="en-GB" sz="1600" i="1" dirty="0"/>
              <a:t>, </a:t>
            </a:r>
            <a:r>
              <a:rPr lang="en-GB" sz="1600" i="1" dirty="0" err="1"/>
              <a:t>Epicoccum</a:t>
            </a:r>
            <a:r>
              <a:rPr lang="en-GB" sz="1600" i="1" dirty="0"/>
              <a:t>, </a:t>
            </a:r>
            <a:r>
              <a:rPr lang="en-GB" sz="1600" i="1" dirty="0" err="1"/>
              <a:t>Stemphylium</a:t>
            </a:r>
            <a:r>
              <a:rPr lang="en-GB" sz="1600" i="1" dirty="0"/>
              <a:t> </a:t>
            </a:r>
            <a:r>
              <a:rPr lang="en-GB" sz="1600" dirty="0"/>
              <a:t>– </a:t>
            </a:r>
            <a:r>
              <a:rPr lang="en-GB" sz="1600" dirty="0" err="1"/>
              <a:t>dobře</a:t>
            </a:r>
            <a:r>
              <a:rPr lang="en-GB" sz="1600" dirty="0"/>
              <a:t> </a:t>
            </a:r>
            <a:r>
              <a:rPr lang="en-GB" sz="1600" dirty="0" err="1" smtClean="0"/>
              <a:t>rostou</a:t>
            </a:r>
            <a:r>
              <a:rPr lang="cs-CZ" sz="1600" dirty="0"/>
              <a:t> </a:t>
            </a:r>
            <a:r>
              <a:rPr lang="en-GB" sz="1600" dirty="0" err="1" smtClean="0"/>
              <a:t>pouze</a:t>
            </a:r>
            <a:r>
              <a:rPr lang="en-GB" sz="1600" dirty="0" smtClean="0"/>
              <a:t> </a:t>
            </a:r>
            <a:r>
              <a:rPr lang="en-GB" sz="1600" dirty="0" err="1"/>
              <a:t>za</a:t>
            </a:r>
            <a:r>
              <a:rPr lang="en-GB" sz="1600" dirty="0"/>
              <a:t> </a:t>
            </a:r>
            <a:r>
              <a:rPr lang="en-GB" sz="1600" dirty="0" err="1"/>
              <a:t>příznivých</a:t>
            </a:r>
            <a:r>
              <a:rPr lang="en-GB" sz="1600" dirty="0"/>
              <a:t> </a:t>
            </a:r>
            <a:r>
              <a:rPr lang="en-GB" sz="1600" dirty="0" err="1"/>
              <a:t>podmínek</a:t>
            </a:r>
            <a:r>
              <a:rPr lang="en-GB" sz="1600" dirty="0" smtClean="0"/>
              <a:t>)</a:t>
            </a:r>
            <a:endParaRPr lang="en-GB" sz="1600" dirty="0"/>
          </a:p>
          <a:p>
            <a:pPr marL="285750" indent="-285750">
              <a:buFont typeface="Arial" panose="020B0604020202020204" pitchFamily="34" charset="0"/>
              <a:buChar char="•"/>
            </a:pPr>
            <a:r>
              <a:rPr lang="cs-CZ" sz="1600" dirty="0" err="1"/>
              <a:t>p</a:t>
            </a:r>
            <a:r>
              <a:rPr lang="en-GB" sz="1600" dirty="0" err="1" smtClean="0"/>
              <a:t>očet</a:t>
            </a:r>
            <a:r>
              <a:rPr lang="en-GB" sz="1600" dirty="0" smtClean="0"/>
              <a:t> </a:t>
            </a:r>
            <a:r>
              <a:rPr lang="en-GB" sz="1600" dirty="0"/>
              <a:t>a </a:t>
            </a:r>
            <a:r>
              <a:rPr lang="en-GB" sz="1600" dirty="0" err="1"/>
              <a:t>druhové</a:t>
            </a:r>
            <a:r>
              <a:rPr lang="en-GB" sz="1600" dirty="0"/>
              <a:t> </a:t>
            </a:r>
            <a:r>
              <a:rPr lang="en-GB" sz="1600" dirty="0" err="1"/>
              <a:t>složení</a:t>
            </a:r>
            <a:r>
              <a:rPr lang="en-GB" sz="1600" dirty="0"/>
              <a:t> </a:t>
            </a:r>
            <a:r>
              <a:rPr lang="en-GB" sz="1600" dirty="0" err="1"/>
              <a:t>mikroflóry</a:t>
            </a:r>
            <a:r>
              <a:rPr lang="en-GB" sz="1600" dirty="0"/>
              <a:t> </a:t>
            </a:r>
            <a:r>
              <a:rPr lang="en-GB" sz="1600" dirty="0" err="1"/>
              <a:t>dle</a:t>
            </a:r>
            <a:r>
              <a:rPr lang="en-GB" sz="1600" dirty="0"/>
              <a:t> </a:t>
            </a:r>
            <a:r>
              <a:rPr lang="en-GB" sz="1600" dirty="0" err="1"/>
              <a:t>ročního</a:t>
            </a:r>
            <a:r>
              <a:rPr lang="en-GB" sz="1600" dirty="0"/>
              <a:t> </a:t>
            </a:r>
            <a:r>
              <a:rPr lang="en-GB" sz="1600" dirty="0" err="1"/>
              <a:t>období</a:t>
            </a:r>
            <a:r>
              <a:rPr lang="en-GB" sz="1600" dirty="0"/>
              <a:t> (</a:t>
            </a:r>
            <a:r>
              <a:rPr lang="en-GB" sz="1600" dirty="0" err="1" smtClean="0"/>
              <a:t>sezónnost</a:t>
            </a:r>
            <a:r>
              <a:rPr lang="en-GB" sz="1600" dirty="0" smtClean="0"/>
              <a:t>)</a:t>
            </a:r>
            <a:r>
              <a:rPr lang="cs-CZ" sz="1600" dirty="0" smtClean="0"/>
              <a:t> </a:t>
            </a:r>
            <a:r>
              <a:rPr lang="en-GB" sz="1600" dirty="0" smtClean="0"/>
              <a:t>a </a:t>
            </a:r>
            <a:r>
              <a:rPr lang="en-GB" sz="1600" dirty="0" err="1"/>
              <a:t>věku</a:t>
            </a:r>
            <a:r>
              <a:rPr lang="en-GB" sz="1600" dirty="0"/>
              <a:t> </a:t>
            </a:r>
            <a:r>
              <a:rPr lang="en-GB" sz="1600" dirty="0" err="1" smtClean="0"/>
              <a:t>listů</a:t>
            </a:r>
            <a:endParaRPr lang="en-GB" sz="1600" dirty="0"/>
          </a:p>
          <a:p>
            <a:pPr marL="285750" indent="-285750">
              <a:buFont typeface="Arial" panose="020B0604020202020204" pitchFamily="34" charset="0"/>
              <a:buChar char="•"/>
            </a:pPr>
            <a:r>
              <a:rPr lang="en-GB" sz="1600" i="1" dirty="0" err="1"/>
              <a:t>Ascochytula</a:t>
            </a:r>
            <a:r>
              <a:rPr lang="en-GB" sz="1600" i="1" dirty="0"/>
              <a:t>, </a:t>
            </a:r>
            <a:r>
              <a:rPr lang="en-GB" sz="1600" i="1" dirty="0" err="1"/>
              <a:t>Leptosphaeria</a:t>
            </a:r>
            <a:r>
              <a:rPr lang="en-GB" sz="1600" i="1" dirty="0"/>
              <a:t>, </a:t>
            </a:r>
            <a:r>
              <a:rPr lang="en-GB" sz="1600" i="1" dirty="0" err="1"/>
              <a:t>Pleospora</a:t>
            </a:r>
            <a:r>
              <a:rPr lang="en-GB" sz="1600" i="1" dirty="0"/>
              <a:t>, </a:t>
            </a:r>
            <a:r>
              <a:rPr lang="en-GB" sz="1600" i="1" dirty="0" err="1"/>
              <a:t>Phoma</a:t>
            </a:r>
            <a:r>
              <a:rPr lang="en-GB" sz="1600" i="1" dirty="0"/>
              <a:t> </a:t>
            </a:r>
            <a:r>
              <a:rPr lang="en-GB" sz="1600" dirty="0"/>
              <a:t>– </a:t>
            </a:r>
            <a:r>
              <a:rPr lang="en-GB" sz="1600" dirty="0" err="1" smtClean="0"/>
              <a:t>saprofyt</a:t>
            </a:r>
            <a:r>
              <a:rPr lang="cs-CZ" sz="1600" dirty="0"/>
              <a:t> </a:t>
            </a:r>
            <a:r>
              <a:rPr lang="en-GB" sz="1600" dirty="0" smtClean="0"/>
              <a:t>– </a:t>
            </a:r>
            <a:r>
              <a:rPr lang="en-GB" sz="1600" dirty="0" err="1"/>
              <a:t>začne</a:t>
            </a:r>
            <a:r>
              <a:rPr lang="en-GB" sz="1600" dirty="0"/>
              <a:t> </a:t>
            </a:r>
            <a:r>
              <a:rPr lang="en-GB" sz="1600" dirty="0" err="1"/>
              <a:t>víc</a:t>
            </a:r>
            <a:r>
              <a:rPr lang="en-GB" sz="1600" dirty="0"/>
              <a:t> </a:t>
            </a:r>
            <a:r>
              <a:rPr lang="en-GB" sz="1600" dirty="0" err="1"/>
              <a:t>růst</a:t>
            </a:r>
            <a:r>
              <a:rPr lang="en-GB" sz="1600" dirty="0"/>
              <a:t> </a:t>
            </a:r>
            <a:r>
              <a:rPr lang="en-GB" sz="1600" dirty="0" err="1"/>
              <a:t>až</a:t>
            </a:r>
            <a:r>
              <a:rPr lang="en-GB" sz="1600" dirty="0"/>
              <a:t> </a:t>
            </a:r>
            <a:r>
              <a:rPr lang="en-GB" sz="1600" dirty="0" err="1"/>
              <a:t>na</a:t>
            </a:r>
            <a:r>
              <a:rPr lang="en-GB" sz="1600" dirty="0"/>
              <a:t> </a:t>
            </a:r>
            <a:r>
              <a:rPr lang="en-GB" sz="1600" dirty="0" err="1"/>
              <a:t>začátku</a:t>
            </a:r>
            <a:r>
              <a:rPr lang="en-GB" sz="1600" dirty="0"/>
              <a:t> senescence </a:t>
            </a:r>
            <a:r>
              <a:rPr lang="en-GB" sz="1600" dirty="0" err="1" smtClean="0"/>
              <a:t>listů</a:t>
            </a:r>
            <a:endParaRPr lang="en-GB" sz="16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2828" y="3067650"/>
            <a:ext cx="4038600" cy="303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3507984" y="6297739"/>
            <a:ext cx="1708288" cy="369332"/>
          </a:xfrm>
          <a:prstGeom prst="rect">
            <a:avLst/>
          </a:prstGeom>
        </p:spPr>
        <p:txBody>
          <a:bodyPr wrap="none">
            <a:spAutoFit/>
          </a:bodyPr>
          <a:lstStyle/>
          <a:p>
            <a:r>
              <a:rPr lang="en-GB" i="1" dirty="0" err="1"/>
              <a:t>Sporobolomyces</a:t>
            </a:r>
            <a:endParaRPr lang="cs-CZ" i="1" dirty="0"/>
          </a:p>
        </p:txBody>
      </p:sp>
    </p:spTree>
    <p:extLst>
      <p:ext uri="{BB962C8B-B14F-4D97-AF65-F5344CB8AC3E}">
        <p14:creationId xmlns:p14="http://schemas.microsoft.com/office/powerpoint/2010/main" val="31615157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8729" y="44624"/>
            <a:ext cx="8424936" cy="3785652"/>
          </a:xfrm>
          <a:prstGeom prst="rect">
            <a:avLst/>
          </a:prstGeom>
        </p:spPr>
        <p:txBody>
          <a:bodyPr wrap="square">
            <a:spAutoFit/>
          </a:bodyPr>
          <a:lstStyle/>
          <a:p>
            <a:r>
              <a:rPr lang="en-GB" sz="1600" dirty="0" err="1"/>
              <a:t>Mikroflóra</a:t>
            </a:r>
            <a:r>
              <a:rPr lang="en-GB" sz="1600" dirty="0"/>
              <a:t> </a:t>
            </a:r>
            <a:r>
              <a:rPr lang="en-GB" sz="1600" dirty="0" err="1" smtClean="0"/>
              <a:t>květů</a:t>
            </a:r>
            <a:endParaRPr lang="cs-CZ" sz="1600" dirty="0" smtClean="0"/>
          </a:p>
          <a:p>
            <a:pPr marL="285750" indent="-285750">
              <a:buFont typeface="Arial" panose="020B0604020202020204" pitchFamily="34" charset="0"/>
              <a:buChar char="•"/>
            </a:pPr>
            <a:r>
              <a:rPr lang="en-GB" sz="1600" dirty="0" err="1" smtClean="0"/>
              <a:t>krátkodobý</a:t>
            </a:r>
            <a:r>
              <a:rPr lang="en-GB" sz="1600" dirty="0" smtClean="0"/>
              <a:t> </a:t>
            </a:r>
            <a:r>
              <a:rPr lang="en-GB" sz="1600" dirty="0"/>
              <a:t>habitat pro </a:t>
            </a:r>
            <a:r>
              <a:rPr lang="en-GB" sz="1600" dirty="0" err="1"/>
              <a:t>epifytní</a:t>
            </a:r>
            <a:r>
              <a:rPr lang="en-GB" sz="1600" dirty="0"/>
              <a:t> </a:t>
            </a:r>
            <a:r>
              <a:rPr lang="en-GB" sz="1600" dirty="0" err="1"/>
              <a:t>mikrofloru</a:t>
            </a:r>
            <a:endParaRPr lang="en-GB" sz="1600" dirty="0"/>
          </a:p>
          <a:p>
            <a:pPr marL="285750" indent="-285750">
              <a:buFont typeface="Arial" panose="020B0604020202020204" pitchFamily="34" charset="0"/>
              <a:buChar char="•"/>
            </a:pPr>
            <a:r>
              <a:rPr lang="en-GB" sz="1600" dirty="0" smtClean="0"/>
              <a:t> </a:t>
            </a:r>
            <a:r>
              <a:rPr lang="en-GB" sz="1600" dirty="0" err="1"/>
              <a:t>zde</a:t>
            </a:r>
            <a:r>
              <a:rPr lang="en-GB" sz="1600" dirty="0"/>
              <a:t> </a:t>
            </a:r>
            <a:r>
              <a:rPr lang="en-GB" sz="1600" dirty="0" err="1"/>
              <a:t>často</a:t>
            </a:r>
            <a:r>
              <a:rPr lang="en-GB" sz="1600" dirty="0"/>
              <a:t> Candida </a:t>
            </a:r>
            <a:r>
              <a:rPr lang="en-GB" sz="1600" dirty="0" err="1"/>
              <a:t>reukaufii</a:t>
            </a:r>
            <a:r>
              <a:rPr lang="en-GB" sz="1600" dirty="0"/>
              <a:t> a C. </a:t>
            </a:r>
            <a:r>
              <a:rPr lang="en-GB" sz="1600" dirty="0" err="1"/>
              <a:t>pulcherrima</a:t>
            </a:r>
            <a:r>
              <a:rPr lang="en-GB" sz="1600" dirty="0"/>
              <a:t>, </a:t>
            </a:r>
            <a:r>
              <a:rPr lang="en-GB" sz="1600" dirty="0" err="1" smtClean="0"/>
              <a:t>Torulopsis,Kloeckera</a:t>
            </a:r>
            <a:r>
              <a:rPr lang="en-GB" sz="1600" dirty="0"/>
              <a:t>, </a:t>
            </a:r>
            <a:r>
              <a:rPr lang="en-GB" sz="1600" dirty="0" err="1"/>
              <a:t>Rhodotorula</a:t>
            </a:r>
            <a:r>
              <a:rPr lang="en-GB" sz="1600" dirty="0"/>
              <a:t>;</a:t>
            </a:r>
          </a:p>
          <a:p>
            <a:pPr marL="285750" indent="-285750">
              <a:buFont typeface="Arial" panose="020B0604020202020204" pitchFamily="34" charset="0"/>
              <a:buChar char="•"/>
            </a:pPr>
            <a:r>
              <a:rPr lang="pl-PL" sz="1600" dirty="0" smtClean="0"/>
              <a:t>po </a:t>
            </a:r>
            <a:r>
              <a:rPr lang="pl-PL" sz="1600" dirty="0"/>
              <a:t>opylení a během zrání se podmínky a s </a:t>
            </a:r>
            <a:r>
              <a:rPr lang="pl-PL" sz="1600" dirty="0" smtClean="0"/>
              <a:t>nimi </a:t>
            </a:r>
            <a:r>
              <a:rPr lang="en-GB" sz="1600" dirty="0" err="1" smtClean="0"/>
              <a:t>i</a:t>
            </a:r>
            <a:r>
              <a:rPr lang="en-GB" sz="1600" dirty="0" smtClean="0"/>
              <a:t> </a:t>
            </a:r>
            <a:r>
              <a:rPr lang="en-GB" sz="1600" dirty="0" err="1"/>
              <a:t>mikrobiální</a:t>
            </a:r>
            <a:r>
              <a:rPr lang="en-GB" sz="1600" dirty="0"/>
              <a:t> populace </a:t>
            </a:r>
            <a:r>
              <a:rPr lang="en-GB" sz="1600" dirty="0" err="1"/>
              <a:t>mění</a:t>
            </a:r>
            <a:r>
              <a:rPr lang="en-GB" sz="1600" dirty="0"/>
              <a:t> – </a:t>
            </a:r>
            <a:r>
              <a:rPr lang="en-GB" sz="1600" dirty="0" err="1"/>
              <a:t>často</a:t>
            </a:r>
            <a:r>
              <a:rPr lang="en-GB" sz="1600" dirty="0"/>
              <a:t> </a:t>
            </a:r>
            <a:r>
              <a:rPr lang="en-GB" sz="1600" dirty="0" err="1"/>
              <a:t>pak</a:t>
            </a:r>
            <a:r>
              <a:rPr lang="en-GB" sz="1600" dirty="0"/>
              <a:t> </a:t>
            </a:r>
            <a:r>
              <a:rPr lang="en-GB" sz="1600" dirty="0" err="1" smtClean="0"/>
              <a:t>dominantní</a:t>
            </a:r>
            <a:r>
              <a:rPr lang="cs-CZ" sz="1600" dirty="0"/>
              <a:t> </a:t>
            </a:r>
            <a:r>
              <a:rPr lang="en-GB" sz="1600" dirty="0" smtClean="0"/>
              <a:t>Saccharomyces</a:t>
            </a:r>
            <a:endParaRPr lang="cs-CZ" sz="1600" dirty="0" smtClean="0"/>
          </a:p>
          <a:p>
            <a:pPr marL="285750" indent="-285750">
              <a:buFont typeface="Arial" panose="020B0604020202020204" pitchFamily="34" charset="0"/>
              <a:buChar char="•"/>
            </a:pPr>
            <a:endParaRPr lang="cs-CZ" sz="1600" dirty="0"/>
          </a:p>
          <a:p>
            <a:r>
              <a:rPr lang="en-GB" sz="1600" dirty="0" err="1"/>
              <a:t>Pozitivní</a:t>
            </a:r>
            <a:r>
              <a:rPr lang="en-GB" sz="1600" dirty="0"/>
              <a:t> a </a:t>
            </a:r>
            <a:r>
              <a:rPr lang="en-GB" sz="1600" dirty="0" err="1"/>
              <a:t>negativní</a:t>
            </a:r>
            <a:r>
              <a:rPr lang="en-GB" sz="1600" dirty="0"/>
              <a:t> </a:t>
            </a:r>
            <a:r>
              <a:rPr lang="en-GB" sz="1600" dirty="0" err="1"/>
              <a:t>vztahy</a:t>
            </a:r>
            <a:r>
              <a:rPr lang="en-GB" sz="1600" dirty="0"/>
              <a:t> </a:t>
            </a:r>
            <a:r>
              <a:rPr lang="en-GB" sz="1600" dirty="0" err="1"/>
              <a:t>mezi</a:t>
            </a:r>
            <a:r>
              <a:rPr lang="en-GB" sz="1600" dirty="0"/>
              <a:t> </a:t>
            </a:r>
            <a:r>
              <a:rPr lang="en-GB" sz="1600" dirty="0" err="1"/>
              <a:t>mikrobiálními</a:t>
            </a:r>
            <a:r>
              <a:rPr lang="en-GB" sz="1600" dirty="0"/>
              <a:t> </a:t>
            </a:r>
            <a:r>
              <a:rPr lang="en-GB" sz="1600" dirty="0" err="1"/>
              <a:t>populacemi</a:t>
            </a:r>
            <a:r>
              <a:rPr lang="en-GB" sz="1600" dirty="0"/>
              <a:t> </a:t>
            </a:r>
            <a:r>
              <a:rPr lang="en-GB" sz="1600" dirty="0" err="1"/>
              <a:t>na</a:t>
            </a:r>
            <a:r>
              <a:rPr lang="en-GB" sz="1600" dirty="0"/>
              <a:t> </a:t>
            </a:r>
            <a:r>
              <a:rPr lang="en-GB" sz="1600" dirty="0" err="1"/>
              <a:t>rostlinném</a:t>
            </a:r>
            <a:r>
              <a:rPr lang="en-GB" sz="1600" dirty="0"/>
              <a:t> </a:t>
            </a:r>
            <a:r>
              <a:rPr lang="en-GB" sz="1600" dirty="0" err="1"/>
              <a:t>povrchu</a:t>
            </a:r>
            <a:r>
              <a:rPr lang="en-GB" sz="1600" dirty="0"/>
              <a:t>:</a:t>
            </a:r>
          </a:p>
          <a:p>
            <a:pPr marL="285750" indent="-285750">
              <a:buFont typeface="Arial" panose="020B0604020202020204" pitchFamily="34" charset="0"/>
              <a:buChar char="•"/>
            </a:pPr>
            <a:r>
              <a:rPr lang="en-GB" sz="1600" dirty="0" err="1"/>
              <a:t>osmofilní</a:t>
            </a:r>
            <a:r>
              <a:rPr lang="en-GB" sz="1600" dirty="0"/>
              <a:t> </a:t>
            </a:r>
            <a:r>
              <a:rPr lang="en-GB" sz="1600" dirty="0" err="1"/>
              <a:t>kvasinky</a:t>
            </a:r>
            <a:r>
              <a:rPr lang="en-GB" sz="1600" dirty="0"/>
              <a:t> </a:t>
            </a:r>
            <a:r>
              <a:rPr lang="en-GB" sz="1600" dirty="0" err="1"/>
              <a:t>sníží</a:t>
            </a:r>
            <a:r>
              <a:rPr lang="en-GB" sz="1600" dirty="0"/>
              <a:t> </a:t>
            </a:r>
            <a:r>
              <a:rPr lang="en-GB" sz="1600" dirty="0" err="1"/>
              <a:t>koncentraci</a:t>
            </a:r>
            <a:r>
              <a:rPr lang="en-GB" sz="1600" dirty="0"/>
              <a:t> </a:t>
            </a:r>
            <a:r>
              <a:rPr lang="en-GB" sz="1600" dirty="0" err="1"/>
              <a:t>cukrů</a:t>
            </a:r>
            <a:r>
              <a:rPr lang="en-GB" sz="1600" dirty="0"/>
              <a:t> a </a:t>
            </a:r>
            <a:r>
              <a:rPr lang="en-GB" sz="1600" dirty="0" err="1"/>
              <a:t>připraví</a:t>
            </a:r>
            <a:r>
              <a:rPr lang="en-GB" sz="1600" dirty="0"/>
              <a:t> </a:t>
            </a:r>
            <a:r>
              <a:rPr lang="en-GB" sz="1600" dirty="0" err="1"/>
              <a:t>prostředí</a:t>
            </a:r>
            <a:r>
              <a:rPr lang="en-GB" sz="1600" dirty="0"/>
              <a:t> pro </a:t>
            </a:r>
            <a:r>
              <a:rPr lang="en-GB" sz="1600" dirty="0" err="1"/>
              <a:t>jiné</a:t>
            </a:r>
            <a:r>
              <a:rPr lang="en-GB" sz="1600" dirty="0"/>
              <a:t> </a:t>
            </a:r>
            <a:r>
              <a:rPr lang="en-GB" sz="1600" dirty="0" err="1"/>
              <a:t>mikroorganismy</a:t>
            </a:r>
            <a:endParaRPr lang="en-GB" sz="1600" dirty="0"/>
          </a:p>
          <a:p>
            <a:pPr marL="285750" indent="-285750">
              <a:buFont typeface="Arial" panose="020B0604020202020204" pitchFamily="34" charset="0"/>
              <a:buChar char="•"/>
            </a:pPr>
            <a:r>
              <a:rPr lang="en-GB" sz="1600" dirty="0"/>
              <a:t> </a:t>
            </a:r>
            <a:r>
              <a:rPr lang="en-GB" sz="1600" dirty="0" err="1"/>
              <a:t>nenasycené</a:t>
            </a:r>
            <a:r>
              <a:rPr lang="en-GB" sz="1600" dirty="0"/>
              <a:t> </a:t>
            </a:r>
            <a:r>
              <a:rPr lang="en-GB" sz="1600" dirty="0" err="1"/>
              <a:t>mastné</a:t>
            </a:r>
            <a:r>
              <a:rPr lang="en-GB" sz="1600" dirty="0"/>
              <a:t> </a:t>
            </a:r>
            <a:r>
              <a:rPr lang="en-GB" sz="1600" dirty="0" err="1"/>
              <a:t>kyseliny</a:t>
            </a:r>
            <a:r>
              <a:rPr lang="en-GB" sz="1600" dirty="0"/>
              <a:t> </a:t>
            </a:r>
            <a:r>
              <a:rPr lang="en-GB" sz="1600" dirty="0" err="1"/>
              <a:t>produkované</a:t>
            </a:r>
            <a:r>
              <a:rPr lang="en-GB" sz="1600" dirty="0"/>
              <a:t> </a:t>
            </a:r>
            <a:r>
              <a:rPr lang="en-GB" sz="1600" dirty="0" err="1"/>
              <a:t>kvasinkami</a:t>
            </a:r>
            <a:r>
              <a:rPr lang="en-GB" sz="1600" dirty="0"/>
              <a:t> </a:t>
            </a:r>
            <a:r>
              <a:rPr lang="en-GB" sz="1600" dirty="0" err="1"/>
              <a:t>inhibují</a:t>
            </a:r>
            <a:r>
              <a:rPr lang="en-GB" sz="1600" dirty="0"/>
              <a:t> G+ </a:t>
            </a:r>
            <a:r>
              <a:rPr lang="en-GB" sz="1600" dirty="0" err="1"/>
              <a:t>bakterie</a:t>
            </a:r>
            <a:endParaRPr lang="en-GB" sz="1600" dirty="0"/>
          </a:p>
          <a:p>
            <a:pPr marL="285750" indent="-285750">
              <a:buFont typeface="Arial" panose="020B0604020202020204" pitchFamily="34" charset="0"/>
              <a:buChar char="•"/>
            </a:pPr>
            <a:r>
              <a:rPr lang="en-GB" sz="1600" dirty="0"/>
              <a:t> </a:t>
            </a:r>
            <a:r>
              <a:rPr lang="en-GB" sz="1600" dirty="0" err="1"/>
              <a:t>bakterie</a:t>
            </a:r>
            <a:r>
              <a:rPr lang="en-GB" sz="1600" dirty="0"/>
              <a:t> </a:t>
            </a:r>
            <a:r>
              <a:rPr lang="en-GB" sz="1600" dirty="0" err="1"/>
              <a:t>na</a:t>
            </a:r>
            <a:r>
              <a:rPr lang="en-GB" sz="1600" dirty="0"/>
              <a:t> </a:t>
            </a:r>
            <a:r>
              <a:rPr lang="en-GB" sz="1600" dirty="0" err="1"/>
              <a:t>ovoci</a:t>
            </a:r>
            <a:r>
              <a:rPr lang="en-GB" sz="1600" dirty="0"/>
              <a:t> </a:t>
            </a:r>
            <a:r>
              <a:rPr lang="en-GB" sz="1600" dirty="0" err="1"/>
              <a:t>závislé</a:t>
            </a:r>
            <a:r>
              <a:rPr lang="en-GB" sz="1600" dirty="0"/>
              <a:t> </a:t>
            </a:r>
            <a:r>
              <a:rPr lang="en-GB" sz="1600" dirty="0" err="1"/>
              <a:t>na</a:t>
            </a:r>
            <a:r>
              <a:rPr lang="en-GB" sz="1600" dirty="0"/>
              <a:t> </a:t>
            </a:r>
            <a:r>
              <a:rPr lang="en-GB" sz="1600" dirty="0" err="1"/>
              <a:t>růstových</a:t>
            </a:r>
            <a:r>
              <a:rPr lang="en-GB" sz="1600" dirty="0"/>
              <a:t> </a:t>
            </a:r>
            <a:r>
              <a:rPr lang="en-GB" sz="1600" dirty="0" err="1"/>
              <a:t>faktorech</a:t>
            </a:r>
            <a:r>
              <a:rPr lang="en-GB" sz="1600" dirty="0"/>
              <a:t> (</a:t>
            </a:r>
            <a:r>
              <a:rPr lang="en-GB" sz="1600" dirty="0" err="1"/>
              <a:t>thiamin</a:t>
            </a:r>
            <a:r>
              <a:rPr lang="en-GB" sz="1600" dirty="0"/>
              <a:t>, </a:t>
            </a:r>
            <a:r>
              <a:rPr lang="en-GB" sz="1600" dirty="0" err="1"/>
              <a:t>kyselina</a:t>
            </a:r>
            <a:r>
              <a:rPr lang="en-GB" sz="1600" dirty="0"/>
              <a:t> </a:t>
            </a:r>
            <a:r>
              <a:rPr lang="en-GB" sz="1600" dirty="0" err="1"/>
              <a:t>nikotinová</a:t>
            </a:r>
            <a:r>
              <a:rPr lang="en-GB" sz="1600" dirty="0"/>
              <a:t>) </a:t>
            </a:r>
            <a:r>
              <a:rPr lang="en-GB" sz="1600" dirty="0" err="1"/>
              <a:t>produkovaných</a:t>
            </a:r>
            <a:r>
              <a:rPr lang="en-GB" sz="1600" dirty="0"/>
              <a:t> </a:t>
            </a:r>
            <a:r>
              <a:rPr lang="en-GB" sz="1600" dirty="0" err="1"/>
              <a:t>kvasinkami</a:t>
            </a:r>
            <a:endParaRPr lang="en-GB" sz="1600" dirty="0"/>
          </a:p>
          <a:p>
            <a:pPr marL="285750" indent="-285750">
              <a:buFont typeface="Arial" panose="020B0604020202020204" pitchFamily="34" charset="0"/>
              <a:buChar char="•"/>
            </a:pPr>
            <a:r>
              <a:rPr lang="en-GB" sz="1600" dirty="0"/>
              <a:t> </a:t>
            </a:r>
            <a:r>
              <a:rPr lang="en-GB" sz="1600" dirty="0" err="1"/>
              <a:t>kvasinky</a:t>
            </a:r>
            <a:r>
              <a:rPr lang="en-GB" sz="1600" dirty="0"/>
              <a:t> </a:t>
            </a:r>
            <a:r>
              <a:rPr lang="en-GB" sz="1600" dirty="0" err="1"/>
              <a:t>závislé</a:t>
            </a:r>
            <a:r>
              <a:rPr lang="en-GB" sz="1600" dirty="0"/>
              <a:t> </a:t>
            </a:r>
            <a:r>
              <a:rPr lang="en-GB" sz="1600" dirty="0" err="1"/>
              <a:t>na</a:t>
            </a:r>
            <a:r>
              <a:rPr lang="en-GB" sz="1600" dirty="0"/>
              <a:t> </a:t>
            </a:r>
            <a:r>
              <a:rPr lang="en-GB" sz="1600" dirty="0" err="1"/>
              <a:t>růstových</a:t>
            </a:r>
            <a:r>
              <a:rPr lang="en-GB" sz="1600" dirty="0"/>
              <a:t> </a:t>
            </a:r>
            <a:r>
              <a:rPr lang="en-GB" sz="1600" dirty="0" err="1"/>
              <a:t>faktorech</a:t>
            </a:r>
            <a:r>
              <a:rPr lang="en-GB" sz="1600" dirty="0"/>
              <a:t> </a:t>
            </a:r>
            <a:r>
              <a:rPr lang="en-GB" sz="1600" dirty="0" err="1"/>
              <a:t>produkovaných</a:t>
            </a:r>
            <a:r>
              <a:rPr lang="en-GB" sz="1600" dirty="0"/>
              <a:t> </a:t>
            </a:r>
            <a:r>
              <a:rPr lang="en-GB" sz="1600" dirty="0" err="1"/>
              <a:t>bakteriemi</a:t>
            </a:r>
            <a:r>
              <a:rPr lang="en-GB" sz="1600" dirty="0"/>
              <a:t> </a:t>
            </a:r>
          </a:p>
          <a:p>
            <a:pPr marL="285750" indent="-285750">
              <a:buFont typeface="Arial" panose="020B0604020202020204" pitchFamily="34" charset="0"/>
              <a:buChar char="•"/>
            </a:pPr>
            <a:r>
              <a:rPr lang="en-GB" sz="1600" dirty="0" err="1"/>
              <a:t>Mikroorganismy</a:t>
            </a:r>
            <a:r>
              <a:rPr lang="en-GB" sz="1600" dirty="0"/>
              <a:t> </a:t>
            </a:r>
            <a:r>
              <a:rPr lang="en-GB" sz="1600" dirty="0" err="1"/>
              <a:t>rostou</a:t>
            </a:r>
            <a:r>
              <a:rPr lang="en-GB" sz="1600" dirty="0"/>
              <a:t> </a:t>
            </a:r>
            <a:r>
              <a:rPr lang="en-GB" sz="1600" dirty="0" err="1"/>
              <a:t>na</a:t>
            </a:r>
            <a:r>
              <a:rPr lang="en-GB" sz="1600" dirty="0"/>
              <a:t> </a:t>
            </a:r>
            <a:r>
              <a:rPr lang="en-GB" sz="1600" dirty="0" err="1"/>
              <a:t>kůře</a:t>
            </a:r>
            <a:r>
              <a:rPr lang="en-GB" sz="1600" dirty="0"/>
              <a:t> </a:t>
            </a:r>
            <a:r>
              <a:rPr lang="en-GB" sz="1600" dirty="0" err="1"/>
              <a:t>stromů</a:t>
            </a:r>
            <a:r>
              <a:rPr lang="en-GB" sz="1600" dirty="0"/>
              <a:t> – </a:t>
            </a:r>
            <a:r>
              <a:rPr lang="en-GB" sz="1600" dirty="0" err="1"/>
              <a:t>lišejníky</a:t>
            </a:r>
            <a:r>
              <a:rPr lang="en-GB" sz="1600" dirty="0"/>
              <a:t> a </a:t>
            </a:r>
            <a:r>
              <a:rPr lang="en-GB" sz="1600" dirty="0" err="1"/>
              <a:t>houby</a:t>
            </a:r>
            <a:r>
              <a:rPr lang="en-GB" sz="1600" dirty="0"/>
              <a:t> (</a:t>
            </a:r>
            <a:r>
              <a:rPr lang="en-GB" sz="1600" dirty="0" err="1"/>
              <a:t>Myxomycetes</a:t>
            </a:r>
            <a:r>
              <a:rPr lang="en-GB" sz="1600" dirty="0"/>
              <a:t> – </a:t>
            </a:r>
            <a:r>
              <a:rPr lang="en-GB" sz="1600" dirty="0" err="1"/>
              <a:t>Licea</a:t>
            </a:r>
            <a:r>
              <a:rPr lang="en-GB" sz="1600" dirty="0"/>
              <a:t>, </a:t>
            </a:r>
            <a:r>
              <a:rPr lang="en-GB" sz="1600" dirty="0" err="1"/>
              <a:t>Trichia</a:t>
            </a:r>
            <a:r>
              <a:rPr lang="en-GB" sz="1600" dirty="0"/>
              <a:t>, </a:t>
            </a:r>
            <a:r>
              <a:rPr lang="en-GB" sz="1600" dirty="0" err="1"/>
              <a:t>Fuligo</a:t>
            </a:r>
            <a:r>
              <a:rPr lang="en-GB" sz="1600" dirty="0"/>
              <a:t>) – </a:t>
            </a:r>
            <a:r>
              <a:rPr lang="en-GB" sz="1600" dirty="0" err="1"/>
              <a:t>i</a:t>
            </a:r>
            <a:r>
              <a:rPr lang="en-GB" sz="1600" dirty="0"/>
              <a:t> </a:t>
            </a:r>
            <a:r>
              <a:rPr lang="en-GB" sz="1600" dirty="0" err="1"/>
              <a:t>fixace</a:t>
            </a:r>
            <a:r>
              <a:rPr lang="en-GB" sz="1600" dirty="0"/>
              <a:t> N2 – v </a:t>
            </a:r>
            <a:r>
              <a:rPr lang="en-GB" sz="1600" dirty="0" err="1"/>
              <a:t>korunách</a:t>
            </a:r>
            <a:endParaRPr lang="en-GB" sz="1600" dirty="0"/>
          </a:p>
          <a:p>
            <a:pPr marL="285750" indent="-285750">
              <a:buFont typeface="Arial" panose="020B0604020202020204" pitchFamily="34" charset="0"/>
              <a:buChar char="•"/>
            </a:pPr>
            <a:endParaRPr lang="en-GB" sz="1600" dirty="0"/>
          </a:p>
        </p:txBody>
      </p:sp>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7971" y="3717032"/>
            <a:ext cx="4488210" cy="2852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81242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9512" y="188640"/>
            <a:ext cx="8820472" cy="1569660"/>
          </a:xfrm>
          <a:prstGeom prst="rect">
            <a:avLst/>
          </a:prstGeom>
        </p:spPr>
        <p:txBody>
          <a:bodyPr wrap="square">
            <a:spAutoFit/>
          </a:bodyPr>
          <a:lstStyle/>
          <a:p>
            <a:pPr marL="285750" indent="-285750">
              <a:buFont typeface="Arial" panose="020B0604020202020204" pitchFamily="34" charset="0"/>
              <a:buChar char="•"/>
            </a:pPr>
            <a:r>
              <a:rPr lang="en-GB" sz="1600" dirty="0" err="1" smtClean="0"/>
              <a:t>Lišejníky</a:t>
            </a:r>
            <a:r>
              <a:rPr lang="en-GB" sz="1600" dirty="0" smtClean="0"/>
              <a:t> </a:t>
            </a:r>
            <a:r>
              <a:rPr lang="en-GB" sz="1600" dirty="0"/>
              <a:t>v </a:t>
            </a:r>
            <a:r>
              <a:rPr lang="en-GB" sz="1600" dirty="0" err="1"/>
              <a:t>korunách</a:t>
            </a:r>
            <a:r>
              <a:rPr lang="en-GB" sz="1600" dirty="0"/>
              <a:t> </a:t>
            </a:r>
            <a:r>
              <a:rPr lang="en-GB" sz="1600" dirty="0" err="1"/>
              <a:t>stromů</a:t>
            </a:r>
            <a:r>
              <a:rPr lang="en-GB" sz="1600" dirty="0"/>
              <a:t> – </a:t>
            </a:r>
            <a:r>
              <a:rPr lang="en-GB" sz="1600" dirty="0" err="1"/>
              <a:t>fixace</a:t>
            </a:r>
            <a:r>
              <a:rPr lang="en-GB" sz="1600" dirty="0"/>
              <a:t> </a:t>
            </a:r>
            <a:r>
              <a:rPr lang="en-GB" sz="1600" dirty="0" err="1"/>
              <a:t>dusíku</a:t>
            </a:r>
            <a:r>
              <a:rPr lang="en-GB" sz="1600" dirty="0"/>
              <a:t> ……</a:t>
            </a:r>
          </a:p>
          <a:p>
            <a:pPr marL="285750" indent="-285750">
              <a:buFont typeface="Arial" panose="020B0604020202020204" pitchFamily="34" charset="0"/>
              <a:buChar char="•"/>
            </a:pPr>
            <a:r>
              <a:rPr lang="en-GB" sz="1600" dirty="0" err="1"/>
              <a:t>Symbiotická</a:t>
            </a:r>
            <a:r>
              <a:rPr lang="en-GB" sz="1600" dirty="0"/>
              <a:t> </a:t>
            </a:r>
            <a:r>
              <a:rPr lang="en-GB" sz="1600" dirty="0" err="1"/>
              <a:t>fixace</a:t>
            </a:r>
            <a:r>
              <a:rPr lang="en-GB" sz="1600" dirty="0"/>
              <a:t> N </a:t>
            </a:r>
            <a:r>
              <a:rPr lang="en-GB" sz="1600" dirty="0" err="1"/>
              <a:t>nejen</a:t>
            </a:r>
            <a:r>
              <a:rPr lang="en-GB" sz="1600" dirty="0"/>
              <a:t> </a:t>
            </a:r>
            <a:r>
              <a:rPr lang="en-GB" sz="1600" dirty="0" err="1"/>
              <a:t>na</a:t>
            </a:r>
            <a:r>
              <a:rPr lang="en-GB" sz="1600" dirty="0"/>
              <a:t> </a:t>
            </a:r>
            <a:r>
              <a:rPr lang="en-GB" sz="1600" dirty="0" err="1" smtClean="0"/>
              <a:t>kořenech</a:t>
            </a:r>
            <a:r>
              <a:rPr lang="cs-CZ" sz="1600" dirty="0" smtClean="0"/>
              <a:t>-</a:t>
            </a:r>
            <a:r>
              <a:rPr lang="en-GB" sz="1600" i="1" dirty="0" err="1" smtClean="0"/>
              <a:t>Azolla</a:t>
            </a:r>
            <a:r>
              <a:rPr lang="en-GB" sz="1600" i="1" dirty="0" smtClean="0"/>
              <a:t> </a:t>
            </a:r>
            <a:r>
              <a:rPr lang="en-GB" sz="1600" dirty="0" err="1"/>
              <a:t>rostoucí</a:t>
            </a:r>
            <a:r>
              <a:rPr lang="en-GB" sz="1600" dirty="0"/>
              <a:t> </a:t>
            </a:r>
            <a:r>
              <a:rPr lang="en-GB" sz="1600" dirty="0" err="1"/>
              <a:t>na</a:t>
            </a:r>
            <a:r>
              <a:rPr lang="en-GB" sz="1600" dirty="0"/>
              <a:t> </a:t>
            </a:r>
            <a:r>
              <a:rPr lang="en-GB" sz="1600" dirty="0" err="1" smtClean="0"/>
              <a:t>povrchu</a:t>
            </a:r>
            <a:endParaRPr lang="cs-CZ" sz="1600" dirty="0" smtClean="0"/>
          </a:p>
          <a:p>
            <a:endParaRPr lang="en-GB" sz="1600" dirty="0"/>
          </a:p>
          <a:p>
            <a:pPr marL="285750" indent="-285750">
              <a:buFont typeface="Arial" panose="020B0604020202020204" pitchFamily="34" charset="0"/>
              <a:buChar char="•"/>
            </a:pPr>
            <a:r>
              <a:rPr lang="en-GB" sz="1600" dirty="0" err="1"/>
              <a:t>vody</a:t>
            </a:r>
            <a:r>
              <a:rPr lang="en-GB" sz="1600" dirty="0"/>
              <a:t> v </a:t>
            </a:r>
            <a:r>
              <a:rPr lang="en-GB" sz="1600" dirty="0" err="1"/>
              <a:t>tropických</a:t>
            </a:r>
            <a:r>
              <a:rPr lang="en-GB" sz="1600" dirty="0"/>
              <a:t> a </a:t>
            </a:r>
            <a:r>
              <a:rPr lang="en-GB" sz="1600" dirty="0" err="1"/>
              <a:t>subtropických</a:t>
            </a:r>
            <a:r>
              <a:rPr lang="en-GB" sz="1600" dirty="0"/>
              <a:t> </a:t>
            </a:r>
            <a:r>
              <a:rPr lang="en-GB" sz="1600" dirty="0" err="1" smtClean="0"/>
              <a:t>oblastech</a:t>
            </a:r>
            <a:r>
              <a:rPr lang="cs-CZ" sz="1600" dirty="0"/>
              <a:t> </a:t>
            </a:r>
            <a:r>
              <a:rPr lang="en-GB" sz="1600" dirty="0" err="1" smtClean="0"/>
              <a:t>má</a:t>
            </a:r>
            <a:r>
              <a:rPr lang="en-GB" sz="1600" dirty="0" smtClean="0"/>
              <a:t> </a:t>
            </a:r>
            <a:r>
              <a:rPr lang="en-GB" sz="1600" dirty="0" err="1"/>
              <a:t>na</a:t>
            </a:r>
            <a:r>
              <a:rPr lang="en-GB" sz="1600" dirty="0"/>
              <a:t> </a:t>
            </a:r>
            <a:r>
              <a:rPr lang="en-GB" sz="1600" dirty="0" err="1"/>
              <a:t>spodní</a:t>
            </a:r>
            <a:r>
              <a:rPr lang="en-GB" sz="1600" dirty="0"/>
              <a:t> </a:t>
            </a:r>
            <a:r>
              <a:rPr lang="en-GB" sz="1600" dirty="0" err="1"/>
              <a:t>straně</a:t>
            </a:r>
            <a:r>
              <a:rPr lang="en-GB" sz="1600" dirty="0"/>
              <a:t> </a:t>
            </a:r>
            <a:r>
              <a:rPr lang="en-GB" sz="1600" dirty="0" err="1"/>
              <a:t>listů</a:t>
            </a:r>
            <a:r>
              <a:rPr lang="en-GB" sz="1600" dirty="0"/>
              <a:t> </a:t>
            </a:r>
            <a:r>
              <a:rPr lang="en-GB" sz="1600" dirty="0" err="1"/>
              <a:t>dutiny</a:t>
            </a:r>
            <a:r>
              <a:rPr lang="en-GB" sz="1600" dirty="0"/>
              <a:t> </a:t>
            </a:r>
            <a:r>
              <a:rPr lang="en-GB" sz="1600" dirty="0" err="1" smtClean="0"/>
              <a:t>obsahující</a:t>
            </a:r>
            <a:r>
              <a:rPr lang="cs-CZ" sz="1600" dirty="0"/>
              <a:t> </a:t>
            </a:r>
            <a:r>
              <a:rPr lang="en-GB" sz="1600" dirty="0" err="1" smtClean="0"/>
              <a:t>sinice</a:t>
            </a:r>
            <a:r>
              <a:rPr lang="en-GB" sz="1600" dirty="0" smtClean="0"/>
              <a:t> </a:t>
            </a:r>
            <a:r>
              <a:rPr lang="en-GB" sz="1600" i="1" dirty="0"/>
              <a:t>Anabaena </a:t>
            </a:r>
            <a:r>
              <a:rPr lang="en-GB" sz="1600" i="1" dirty="0" err="1" smtClean="0"/>
              <a:t>Anabaena</a:t>
            </a:r>
            <a:r>
              <a:rPr lang="en-GB" sz="1600" i="1" dirty="0" smtClean="0"/>
              <a:t> </a:t>
            </a:r>
            <a:r>
              <a:rPr lang="en-GB" sz="1600" dirty="0" err="1"/>
              <a:t>může</a:t>
            </a:r>
            <a:r>
              <a:rPr lang="en-GB" sz="1600" dirty="0"/>
              <a:t> </a:t>
            </a:r>
            <a:r>
              <a:rPr lang="en-GB" sz="1600" dirty="0" err="1"/>
              <a:t>fixovat</a:t>
            </a:r>
            <a:r>
              <a:rPr lang="en-GB" sz="1600" dirty="0"/>
              <a:t> </a:t>
            </a:r>
            <a:r>
              <a:rPr lang="en-GB" sz="1600" dirty="0" err="1"/>
              <a:t>několik</a:t>
            </a:r>
            <a:r>
              <a:rPr lang="en-GB" sz="1600" dirty="0"/>
              <a:t> kg N </a:t>
            </a:r>
            <a:r>
              <a:rPr lang="en-GB" sz="1600" dirty="0" err="1"/>
              <a:t>za</a:t>
            </a:r>
            <a:r>
              <a:rPr lang="en-GB" sz="1600" dirty="0"/>
              <a:t> </a:t>
            </a:r>
            <a:r>
              <a:rPr lang="en-GB" sz="1600" dirty="0" smtClean="0"/>
              <a:t>den,</a:t>
            </a:r>
            <a:r>
              <a:rPr lang="cs-CZ" sz="1600" dirty="0" smtClean="0"/>
              <a:t> </a:t>
            </a:r>
            <a:r>
              <a:rPr lang="en-GB" sz="1600" dirty="0" err="1" smtClean="0"/>
              <a:t>ročně</a:t>
            </a:r>
            <a:r>
              <a:rPr lang="en-GB" sz="1600" dirty="0" smtClean="0"/>
              <a:t> </a:t>
            </a:r>
            <a:r>
              <a:rPr lang="en-GB" sz="1600" dirty="0"/>
              <a:t>50-150 kg/ha – </a:t>
            </a:r>
            <a:r>
              <a:rPr lang="en-GB" sz="1600" dirty="0" err="1"/>
              <a:t>rýžová</a:t>
            </a:r>
            <a:r>
              <a:rPr lang="en-GB" sz="1600" dirty="0"/>
              <a:t> </a:t>
            </a:r>
            <a:r>
              <a:rPr lang="en-GB" sz="1600" dirty="0" smtClean="0"/>
              <a:t>pole</a:t>
            </a:r>
            <a:endParaRPr lang="en-GB" sz="1600" dirty="0"/>
          </a:p>
          <a:p>
            <a:pPr marL="285750" indent="-285750">
              <a:buFont typeface="Arial" panose="020B0604020202020204" pitchFamily="34" charset="0"/>
              <a:buChar char="•"/>
            </a:pPr>
            <a:r>
              <a:rPr lang="en-GB" sz="1600" dirty="0" err="1"/>
              <a:t>Fixace</a:t>
            </a:r>
            <a:r>
              <a:rPr lang="en-GB" sz="1600" dirty="0"/>
              <a:t> </a:t>
            </a:r>
            <a:r>
              <a:rPr lang="en-GB" sz="1600" dirty="0" err="1"/>
              <a:t>není</a:t>
            </a:r>
            <a:r>
              <a:rPr lang="en-GB" sz="1600" dirty="0"/>
              <a:t> </a:t>
            </a:r>
            <a:r>
              <a:rPr lang="en-GB" sz="1600" dirty="0" err="1"/>
              <a:t>potlačena</a:t>
            </a:r>
            <a:r>
              <a:rPr lang="en-GB" sz="1600" dirty="0"/>
              <a:t> </a:t>
            </a:r>
            <a:r>
              <a:rPr lang="en-GB" sz="1600" dirty="0" err="1"/>
              <a:t>ani</a:t>
            </a:r>
            <a:r>
              <a:rPr lang="en-GB" sz="1600" dirty="0"/>
              <a:t> </a:t>
            </a:r>
            <a:r>
              <a:rPr lang="en-GB" sz="1600" dirty="0" err="1" smtClean="0"/>
              <a:t>dusíkatým</a:t>
            </a:r>
            <a:r>
              <a:rPr lang="cs-CZ" sz="1600" dirty="0"/>
              <a:t> </a:t>
            </a:r>
            <a:r>
              <a:rPr lang="en-GB" sz="1600" dirty="0" err="1" smtClean="0"/>
              <a:t>hnojením</a:t>
            </a:r>
            <a:r>
              <a:rPr lang="en-GB" sz="1600" dirty="0"/>
              <a:t>, </a:t>
            </a:r>
            <a:r>
              <a:rPr lang="en-GB" sz="1600" dirty="0" err="1"/>
              <a:t>není</a:t>
            </a:r>
            <a:r>
              <a:rPr lang="en-GB" sz="1600" dirty="0"/>
              <a:t> </a:t>
            </a:r>
            <a:r>
              <a:rPr lang="en-GB" sz="1600" dirty="0" err="1"/>
              <a:t>citlivá</a:t>
            </a:r>
            <a:r>
              <a:rPr lang="en-GB" sz="1600" dirty="0"/>
              <a:t> k pH a </a:t>
            </a:r>
            <a:r>
              <a:rPr lang="en-GB" sz="1600" dirty="0" err="1"/>
              <a:t>salinitě</a:t>
            </a:r>
            <a:endParaRPr lang="en-GB" sz="1600"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316" y="1678905"/>
            <a:ext cx="3888432" cy="4899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4948813" y="4270169"/>
            <a:ext cx="3582144" cy="2308324"/>
          </a:xfrm>
          <a:prstGeom prst="rect">
            <a:avLst/>
          </a:prstGeom>
        </p:spPr>
        <p:txBody>
          <a:bodyPr wrap="square">
            <a:spAutoFit/>
          </a:bodyPr>
          <a:lstStyle/>
          <a:p>
            <a:r>
              <a:rPr lang="en-GB" sz="1200" dirty="0"/>
              <a:t>Free-living Anabaena and </a:t>
            </a:r>
            <a:r>
              <a:rPr lang="en-GB" sz="1200" dirty="0" err="1"/>
              <a:t>Azolla</a:t>
            </a:r>
            <a:r>
              <a:rPr lang="en-GB" sz="1200" dirty="0"/>
              <a:t> a Free-living Anabaena strain cultured in medium deprived of nitrogen; </a:t>
            </a:r>
            <a:r>
              <a:rPr lang="en-GB" sz="1200" dirty="0" err="1"/>
              <a:t>heterocysts</a:t>
            </a:r>
            <a:r>
              <a:rPr lang="en-GB" sz="1200" dirty="0"/>
              <a:t> (h) can be observed among vegetative cells (v). b Frond of </a:t>
            </a:r>
            <a:r>
              <a:rPr lang="en-GB" sz="1200" dirty="0" err="1"/>
              <a:t>Azolla</a:t>
            </a:r>
            <a:r>
              <a:rPr lang="en-GB" sz="1200" dirty="0"/>
              <a:t> </a:t>
            </a:r>
            <a:r>
              <a:rPr lang="en-GB" sz="1200" dirty="0" err="1"/>
              <a:t>pinnata</a:t>
            </a:r>
            <a:r>
              <a:rPr lang="en-GB" sz="1200" dirty="0"/>
              <a:t> digested by </a:t>
            </a:r>
            <a:r>
              <a:rPr lang="en-GB" sz="1200" dirty="0" err="1"/>
              <a:t>cellulase</a:t>
            </a:r>
            <a:r>
              <a:rPr lang="en-GB" sz="1200" dirty="0"/>
              <a:t> and pectinase; cavities (c) filled with symbiotic Anabaena </a:t>
            </a:r>
            <a:r>
              <a:rPr lang="en-GB" sz="1200" dirty="0" err="1"/>
              <a:t>azollae</a:t>
            </a:r>
            <a:r>
              <a:rPr lang="en-GB" sz="1200" dirty="0"/>
              <a:t> are visible</a:t>
            </a:r>
            <a:r>
              <a:rPr lang="en-GB" sz="1200" dirty="0" smtClean="0"/>
              <a:t>.</a:t>
            </a:r>
            <a:endParaRPr lang="cs-CZ" sz="1200" dirty="0" smtClean="0"/>
          </a:p>
          <a:p>
            <a:endParaRPr lang="cs-CZ" sz="1200" dirty="0" smtClean="0"/>
          </a:p>
          <a:p>
            <a:r>
              <a:rPr lang="en-GB" sz="1200" dirty="0"/>
              <a:t>https://www.researchgate.net/publication/225535435_Franche_C_Lindstrom_K_Elmerich_C_Nitrogen-fixing_bacteria_associated_with_leguminous_and_non-leguminous_plants_Plant_and_Soil_321_35-59/figures?lo=1</a:t>
            </a:r>
          </a:p>
        </p:txBody>
      </p:sp>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8550" y="1678905"/>
            <a:ext cx="3161928" cy="2094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36564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8600" y="188640"/>
            <a:ext cx="8640960" cy="1323439"/>
          </a:xfrm>
          <a:prstGeom prst="rect">
            <a:avLst/>
          </a:prstGeom>
        </p:spPr>
        <p:txBody>
          <a:bodyPr wrap="square">
            <a:spAutoFit/>
          </a:bodyPr>
          <a:lstStyle/>
          <a:p>
            <a:pPr marL="285750" indent="-285750">
              <a:buFont typeface="Arial" panose="020B0604020202020204" pitchFamily="34" charset="0"/>
              <a:buChar char="•"/>
            </a:pPr>
            <a:r>
              <a:rPr lang="en-GB" sz="1600" dirty="0" err="1" smtClean="0"/>
              <a:t>Fixace</a:t>
            </a:r>
            <a:r>
              <a:rPr lang="en-GB" sz="1600" dirty="0" smtClean="0"/>
              <a:t> </a:t>
            </a:r>
            <a:r>
              <a:rPr lang="en-GB" sz="1600" dirty="0"/>
              <a:t>N </a:t>
            </a:r>
            <a:r>
              <a:rPr lang="en-GB" sz="1600" dirty="0" err="1"/>
              <a:t>i</a:t>
            </a:r>
            <a:r>
              <a:rPr lang="en-GB" sz="1600" dirty="0"/>
              <a:t> </a:t>
            </a:r>
            <a:r>
              <a:rPr lang="en-GB" sz="1600" dirty="0" err="1"/>
              <a:t>ve</a:t>
            </a:r>
            <a:r>
              <a:rPr lang="en-GB" sz="1600" dirty="0"/>
              <a:t> </a:t>
            </a:r>
            <a:r>
              <a:rPr lang="en-GB" sz="1600" dirty="0" err="1"/>
              <a:t>fylosféře</a:t>
            </a:r>
            <a:r>
              <a:rPr lang="en-GB" sz="1600" dirty="0"/>
              <a:t> </a:t>
            </a:r>
            <a:r>
              <a:rPr lang="en-GB" sz="1600" dirty="0" err="1"/>
              <a:t>terestriálních</a:t>
            </a:r>
            <a:r>
              <a:rPr lang="en-GB" sz="1600" dirty="0"/>
              <a:t> </a:t>
            </a:r>
            <a:r>
              <a:rPr lang="en-GB" sz="1600" dirty="0" err="1"/>
              <a:t>rostlin</a:t>
            </a:r>
            <a:r>
              <a:rPr lang="en-GB" sz="1600" dirty="0"/>
              <a:t> </a:t>
            </a:r>
            <a:r>
              <a:rPr lang="en-GB" sz="1600" dirty="0" err="1"/>
              <a:t>včetně</a:t>
            </a:r>
            <a:r>
              <a:rPr lang="en-GB" sz="1600" dirty="0"/>
              <a:t> </a:t>
            </a:r>
            <a:r>
              <a:rPr lang="en-GB" sz="1600" dirty="0" err="1" smtClean="0"/>
              <a:t>konifer</a:t>
            </a:r>
            <a:endParaRPr lang="en-GB" sz="1600" dirty="0"/>
          </a:p>
          <a:p>
            <a:pPr marL="285750" indent="-285750">
              <a:buFont typeface="Arial" panose="020B0604020202020204" pitchFamily="34" charset="0"/>
              <a:buChar char="•"/>
            </a:pPr>
            <a:r>
              <a:rPr lang="en-GB" sz="1600" dirty="0" err="1"/>
              <a:t>Část</a:t>
            </a:r>
            <a:r>
              <a:rPr lang="en-GB" sz="1600" dirty="0"/>
              <a:t> N </a:t>
            </a:r>
            <a:r>
              <a:rPr lang="en-GB" sz="1600" dirty="0" err="1"/>
              <a:t>fixovaného</a:t>
            </a:r>
            <a:r>
              <a:rPr lang="en-GB" sz="1600" dirty="0"/>
              <a:t> v „</a:t>
            </a:r>
            <a:r>
              <a:rPr lang="en-GB" sz="1600" dirty="0" err="1"/>
              <a:t>phylloplane</a:t>
            </a:r>
            <a:r>
              <a:rPr lang="en-GB" sz="1600" dirty="0"/>
              <a:t>„ </a:t>
            </a:r>
            <a:r>
              <a:rPr lang="en-GB" sz="1600" dirty="0" err="1"/>
              <a:t>zůstane</a:t>
            </a:r>
            <a:r>
              <a:rPr lang="en-GB" sz="1600" dirty="0"/>
              <a:t> v </a:t>
            </a:r>
            <a:r>
              <a:rPr lang="en-GB" sz="1600" dirty="0" err="1"/>
              <a:t>korunách</a:t>
            </a:r>
            <a:r>
              <a:rPr lang="en-GB" sz="1600" dirty="0"/>
              <a:t> </a:t>
            </a:r>
            <a:r>
              <a:rPr lang="en-GB" sz="1600" dirty="0" err="1" smtClean="0"/>
              <a:t>stromů</a:t>
            </a:r>
            <a:r>
              <a:rPr lang="cs-CZ" sz="1600" dirty="0"/>
              <a:t> </a:t>
            </a:r>
            <a:r>
              <a:rPr lang="en-GB" sz="1600" dirty="0" smtClean="0"/>
              <a:t>a </a:t>
            </a:r>
            <a:r>
              <a:rPr lang="en-GB" sz="1600" dirty="0"/>
              <a:t>je </a:t>
            </a:r>
            <a:r>
              <a:rPr lang="en-GB" sz="1600" dirty="0" err="1"/>
              <a:t>recyklována</a:t>
            </a:r>
            <a:r>
              <a:rPr lang="en-GB" sz="1600" dirty="0"/>
              <a:t> </a:t>
            </a:r>
            <a:r>
              <a:rPr lang="en-GB" sz="1600" dirty="0" err="1"/>
              <a:t>zdejší</a:t>
            </a:r>
            <a:r>
              <a:rPr lang="en-GB" sz="1600" dirty="0"/>
              <a:t> </a:t>
            </a:r>
            <a:r>
              <a:rPr lang="en-GB" sz="1600" dirty="0" err="1"/>
              <a:t>mikroflórou</a:t>
            </a:r>
            <a:r>
              <a:rPr lang="en-GB" sz="1600" dirty="0"/>
              <a:t>, </a:t>
            </a:r>
            <a:r>
              <a:rPr lang="en-GB" sz="1600" dirty="0" err="1"/>
              <a:t>část</a:t>
            </a:r>
            <a:r>
              <a:rPr lang="en-GB" sz="1600" dirty="0"/>
              <a:t> se </a:t>
            </a:r>
            <a:r>
              <a:rPr lang="en-GB" sz="1600" dirty="0" err="1"/>
              <a:t>spláchne</a:t>
            </a:r>
            <a:r>
              <a:rPr lang="en-GB" sz="1600" dirty="0"/>
              <a:t> do </a:t>
            </a:r>
            <a:r>
              <a:rPr lang="en-GB" sz="1600" dirty="0" err="1" smtClean="0"/>
              <a:t>půdy</a:t>
            </a:r>
            <a:r>
              <a:rPr lang="en-GB" sz="1600" dirty="0" smtClean="0"/>
              <a:t>,</a:t>
            </a:r>
            <a:r>
              <a:rPr lang="cs-CZ" sz="1600" dirty="0" smtClean="0"/>
              <a:t> </a:t>
            </a:r>
            <a:r>
              <a:rPr lang="en-GB" sz="1600" dirty="0" err="1" smtClean="0"/>
              <a:t>část</a:t>
            </a:r>
            <a:r>
              <a:rPr lang="en-GB" sz="1600" dirty="0" smtClean="0"/>
              <a:t> </a:t>
            </a:r>
            <a:r>
              <a:rPr lang="en-GB" sz="1600" dirty="0" err="1"/>
              <a:t>přijata</a:t>
            </a:r>
            <a:r>
              <a:rPr lang="en-GB" sz="1600" dirty="0"/>
              <a:t> </a:t>
            </a:r>
            <a:r>
              <a:rPr lang="en-GB" sz="1600" dirty="0" err="1"/>
              <a:t>přímo</a:t>
            </a:r>
            <a:r>
              <a:rPr lang="en-GB" sz="1600" dirty="0"/>
              <a:t> </a:t>
            </a:r>
            <a:r>
              <a:rPr lang="en-GB" sz="1600" dirty="0" err="1"/>
              <a:t>listy</a:t>
            </a:r>
            <a:r>
              <a:rPr lang="en-GB" sz="1600" dirty="0"/>
              <a:t>, </a:t>
            </a:r>
            <a:r>
              <a:rPr lang="en-GB" sz="1600" dirty="0" err="1"/>
              <a:t>část</a:t>
            </a:r>
            <a:r>
              <a:rPr lang="en-GB" sz="1600" dirty="0"/>
              <a:t> </a:t>
            </a:r>
            <a:r>
              <a:rPr lang="en-GB" sz="1600" dirty="0" err="1"/>
              <a:t>zkonzumována</a:t>
            </a:r>
            <a:r>
              <a:rPr lang="en-GB" sz="1600" dirty="0"/>
              <a:t> </a:t>
            </a:r>
            <a:r>
              <a:rPr lang="en-GB" sz="1600" dirty="0" err="1" smtClean="0"/>
              <a:t>býložravci</a:t>
            </a:r>
            <a:endParaRPr lang="en-GB" sz="1600" dirty="0"/>
          </a:p>
          <a:p>
            <a:pPr marL="285750" indent="-285750">
              <a:buFont typeface="Arial" panose="020B0604020202020204" pitchFamily="34" charset="0"/>
              <a:buChar char="•"/>
            </a:pPr>
            <a:r>
              <a:rPr lang="en-GB" sz="1600" dirty="0" err="1"/>
              <a:t>Některé</a:t>
            </a:r>
            <a:r>
              <a:rPr lang="en-GB" sz="1600" dirty="0"/>
              <a:t> </a:t>
            </a:r>
            <a:r>
              <a:rPr lang="en-GB" sz="1600" dirty="0" err="1"/>
              <a:t>bakterie</a:t>
            </a:r>
            <a:r>
              <a:rPr lang="en-GB" sz="1600" dirty="0"/>
              <a:t> </a:t>
            </a:r>
            <a:r>
              <a:rPr lang="en-GB" sz="1600" dirty="0" err="1"/>
              <a:t>mohou</a:t>
            </a:r>
            <a:r>
              <a:rPr lang="en-GB" sz="1600" dirty="0"/>
              <a:t> </a:t>
            </a:r>
            <a:r>
              <a:rPr lang="en-GB" sz="1600" dirty="0" err="1"/>
              <a:t>infikovat</a:t>
            </a:r>
            <a:r>
              <a:rPr lang="en-GB" sz="1600" dirty="0"/>
              <a:t> </a:t>
            </a:r>
            <a:r>
              <a:rPr lang="en-GB" sz="1600" dirty="0" err="1"/>
              <a:t>listy</a:t>
            </a:r>
            <a:r>
              <a:rPr lang="en-GB" sz="1600" dirty="0"/>
              <a:t> </a:t>
            </a:r>
            <a:r>
              <a:rPr lang="en-GB" sz="1600" dirty="0" err="1"/>
              <a:t>čeledi</a:t>
            </a:r>
            <a:r>
              <a:rPr lang="en-GB" sz="1600" dirty="0"/>
              <a:t> </a:t>
            </a:r>
            <a:r>
              <a:rPr lang="en-GB" sz="1600" i="1" dirty="0" err="1"/>
              <a:t>Myrsinaceae</a:t>
            </a:r>
            <a:r>
              <a:rPr lang="en-GB" sz="1600" i="1" dirty="0"/>
              <a:t> a </a:t>
            </a:r>
            <a:r>
              <a:rPr lang="en-GB" sz="1600" i="1" dirty="0" err="1" smtClean="0"/>
              <a:t>Rubiaceae</a:t>
            </a:r>
            <a:r>
              <a:rPr lang="en-GB" sz="1600" dirty="0" smtClean="0"/>
              <a:t>,</a:t>
            </a:r>
            <a:r>
              <a:rPr lang="cs-CZ" sz="1600" dirty="0" smtClean="0"/>
              <a:t> </a:t>
            </a:r>
            <a:r>
              <a:rPr lang="en-GB" sz="1600" dirty="0" err="1" smtClean="0"/>
              <a:t>vytvořit</a:t>
            </a:r>
            <a:r>
              <a:rPr lang="en-GB" sz="1600" dirty="0" smtClean="0"/>
              <a:t> </a:t>
            </a:r>
            <a:r>
              <a:rPr lang="en-GB" sz="1600" dirty="0" err="1"/>
              <a:t>na</a:t>
            </a:r>
            <a:r>
              <a:rPr lang="en-GB" sz="1600" dirty="0"/>
              <a:t> </a:t>
            </a:r>
            <a:r>
              <a:rPr lang="en-GB" sz="1600" dirty="0" err="1"/>
              <a:t>nich</a:t>
            </a:r>
            <a:r>
              <a:rPr lang="en-GB" sz="1600" dirty="0"/>
              <a:t> </a:t>
            </a:r>
            <a:r>
              <a:rPr lang="en-GB" sz="1600" dirty="0" err="1"/>
              <a:t>listové</a:t>
            </a:r>
            <a:r>
              <a:rPr lang="en-GB" sz="1600" dirty="0"/>
              <a:t> </a:t>
            </a:r>
            <a:r>
              <a:rPr lang="en-GB" sz="1600" dirty="0" err="1"/>
              <a:t>hlízky</a:t>
            </a:r>
            <a:r>
              <a:rPr lang="en-GB" sz="1600" dirty="0"/>
              <a:t>, </a:t>
            </a:r>
            <a:r>
              <a:rPr lang="en-GB" sz="1600" dirty="0" err="1"/>
              <a:t>některé</a:t>
            </a:r>
            <a:r>
              <a:rPr lang="en-GB" sz="1600" dirty="0"/>
              <a:t> </a:t>
            </a:r>
            <a:r>
              <a:rPr lang="en-GB" sz="1600" dirty="0" err="1"/>
              <a:t>schopné</a:t>
            </a:r>
            <a:r>
              <a:rPr lang="en-GB" sz="1600" dirty="0"/>
              <a:t> </a:t>
            </a:r>
            <a:r>
              <a:rPr lang="en-GB" sz="1600" dirty="0" err="1"/>
              <a:t>fixace</a:t>
            </a:r>
            <a:r>
              <a:rPr lang="en-GB" sz="1600" dirty="0"/>
              <a:t> </a:t>
            </a:r>
            <a:r>
              <a:rPr lang="en-GB" sz="1600" dirty="0" smtClean="0"/>
              <a:t>N</a:t>
            </a:r>
            <a:endParaRPr lang="en-GB" sz="16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543827"/>
            <a:ext cx="4457600" cy="2971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2543827"/>
            <a:ext cx="3968080" cy="2976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14960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116632"/>
            <a:ext cx="9001000" cy="2308324"/>
          </a:xfrm>
          <a:prstGeom prst="rect">
            <a:avLst/>
          </a:prstGeom>
        </p:spPr>
        <p:txBody>
          <a:bodyPr wrap="square">
            <a:spAutoFit/>
          </a:bodyPr>
          <a:lstStyle/>
          <a:p>
            <a:endParaRPr lang="cs-CZ" sz="1600" b="1" dirty="0" smtClean="0"/>
          </a:p>
          <a:p>
            <a:r>
              <a:rPr lang="en-GB" sz="1600" u="sng" dirty="0" err="1" smtClean="0"/>
              <a:t>Některé</a:t>
            </a:r>
            <a:r>
              <a:rPr lang="en-GB" sz="1600" u="sng" dirty="0" smtClean="0"/>
              <a:t> </a:t>
            </a:r>
            <a:r>
              <a:rPr lang="en-GB" sz="1600" u="sng" dirty="0" err="1"/>
              <a:t>houby</a:t>
            </a:r>
            <a:r>
              <a:rPr lang="en-GB" sz="1600" u="sng" dirty="0"/>
              <a:t> </a:t>
            </a:r>
            <a:r>
              <a:rPr lang="en-GB" sz="1600" u="sng" dirty="0" err="1"/>
              <a:t>mohou</a:t>
            </a:r>
            <a:r>
              <a:rPr lang="en-GB" sz="1600" u="sng" dirty="0"/>
              <a:t> </a:t>
            </a:r>
            <a:r>
              <a:rPr lang="en-GB" sz="1600" u="sng" dirty="0" err="1"/>
              <a:t>růst</a:t>
            </a:r>
            <a:r>
              <a:rPr lang="en-GB" sz="1600" u="sng" dirty="0"/>
              <a:t> </a:t>
            </a:r>
            <a:r>
              <a:rPr lang="en-GB" sz="1600" u="sng" dirty="0" err="1"/>
              <a:t>intercelulárně</a:t>
            </a:r>
            <a:r>
              <a:rPr lang="en-GB" sz="1600" u="sng" dirty="0"/>
              <a:t> v </a:t>
            </a:r>
            <a:r>
              <a:rPr lang="en-GB" sz="1600" u="sng" dirty="0" err="1"/>
              <a:t>travách</a:t>
            </a:r>
            <a:r>
              <a:rPr lang="en-GB" sz="1600" u="sng" dirty="0"/>
              <a:t> </a:t>
            </a:r>
            <a:r>
              <a:rPr lang="en-GB" sz="1600" u="sng" dirty="0" err="1"/>
              <a:t>čeledi</a:t>
            </a:r>
            <a:r>
              <a:rPr lang="en-GB" sz="1600" u="sng" dirty="0"/>
              <a:t> </a:t>
            </a:r>
            <a:r>
              <a:rPr lang="en-GB" sz="1600" i="1" u="sng" dirty="0" err="1" smtClean="0"/>
              <a:t>Poaceae</a:t>
            </a:r>
            <a:r>
              <a:rPr lang="cs-CZ" sz="1600" i="1" u="sng" dirty="0"/>
              <a:t> </a:t>
            </a:r>
            <a:r>
              <a:rPr lang="en-GB" sz="1600" u="sng" dirty="0" smtClean="0"/>
              <a:t>a </a:t>
            </a:r>
            <a:r>
              <a:rPr lang="en-GB" sz="1600" u="sng" dirty="0" err="1"/>
              <a:t>chránit</a:t>
            </a:r>
            <a:r>
              <a:rPr lang="en-GB" sz="1600" u="sng" dirty="0"/>
              <a:t> je </a:t>
            </a:r>
            <a:r>
              <a:rPr lang="en-GB" sz="1600" u="sng" dirty="0" err="1"/>
              <a:t>proti</a:t>
            </a:r>
            <a:r>
              <a:rPr lang="en-GB" sz="1600" u="sng" dirty="0"/>
              <a:t> </a:t>
            </a:r>
            <a:r>
              <a:rPr lang="en-GB" sz="1600" u="sng" dirty="0" err="1" smtClean="0"/>
              <a:t>herbivorům</a:t>
            </a:r>
            <a:endParaRPr lang="cs-CZ" sz="1600" u="sng" dirty="0"/>
          </a:p>
          <a:p>
            <a:endParaRPr lang="en-GB" sz="1600" dirty="0"/>
          </a:p>
          <a:p>
            <a:pPr marL="285750" indent="-285750">
              <a:buFont typeface="Arial" panose="020B0604020202020204" pitchFamily="34" charset="0"/>
              <a:buChar char="•"/>
            </a:pPr>
            <a:r>
              <a:rPr lang="en-GB" sz="1600" dirty="0" err="1"/>
              <a:t>Kostřava</a:t>
            </a:r>
            <a:r>
              <a:rPr lang="en-GB" sz="1600" dirty="0"/>
              <a:t> </a:t>
            </a:r>
            <a:r>
              <a:rPr lang="en-GB" sz="1600" dirty="0" err="1"/>
              <a:t>rákosovitá</a:t>
            </a:r>
            <a:r>
              <a:rPr lang="en-GB" sz="1600" dirty="0"/>
              <a:t> (</a:t>
            </a:r>
            <a:r>
              <a:rPr lang="en-GB" sz="1600" i="1" dirty="0" err="1"/>
              <a:t>Festuca</a:t>
            </a:r>
            <a:r>
              <a:rPr lang="en-GB" sz="1600" i="1" dirty="0"/>
              <a:t> </a:t>
            </a:r>
            <a:r>
              <a:rPr lang="en-GB" sz="1600" i="1" dirty="0" err="1"/>
              <a:t>arundinacea</a:t>
            </a:r>
            <a:r>
              <a:rPr lang="en-GB" sz="1600" dirty="0"/>
              <a:t>) a </a:t>
            </a:r>
            <a:r>
              <a:rPr lang="en-GB" sz="1600" dirty="0" err="1"/>
              <a:t>jílek</a:t>
            </a:r>
            <a:r>
              <a:rPr lang="en-GB" sz="1600" dirty="0"/>
              <a:t> </a:t>
            </a:r>
            <a:r>
              <a:rPr lang="en-GB" sz="1600" dirty="0" err="1"/>
              <a:t>vytrvalý</a:t>
            </a:r>
            <a:r>
              <a:rPr lang="en-GB" sz="1600" dirty="0"/>
              <a:t> (</a:t>
            </a:r>
            <a:r>
              <a:rPr lang="en-GB" sz="1600" i="1" dirty="0" err="1" smtClean="0"/>
              <a:t>Lolium</a:t>
            </a:r>
            <a:r>
              <a:rPr lang="cs-CZ" sz="1600" i="1" dirty="0"/>
              <a:t> </a:t>
            </a:r>
            <a:r>
              <a:rPr lang="pt-BR" sz="1600" i="1" dirty="0" smtClean="0"/>
              <a:t>perenne</a:t>
            </a:r>
            <a:r>
              <a:rPr lang="pt-BR" sz="1600" dirty="0"/>
              <a:t>) s houbami </a:t>
            </a:r>
            <a:r>
              <a:rPr lang="pt-BR" sz="1600" i="1" dirty="0"/>
              <a:t>Acremonium coenophialum a A. </a:t>
            </a:r>
            <a:r>
              <a:rPr lang="pt-BR" sz="1600" i="1" dirty="0" smtClean="0"/>
              <a:t>lolii</a:t>
            </a:r>
            <a:endParaRPr lang="pt-BR" sz="1600" dirty="0"/>
          </a:p>
          <a:p>
            <a:pPr marL="285750" indent="-285750">
              <a:buFont typeface="Arial" panose="020B0604020202020204" pitchFamily="34" charset="0"/>
              <a:buChar char="•"/>
            </a:pPr>
            <a:r>
              <a:rPr lang="en-GB" sz="1600" dirty="0" err="1"/>
              <a:t>Endofyt</a:t>
            </a:r>
            <a:r>
              <a:rPr lang="en-GB" sz="1600" dirty="0"/>
              <a:t> </a:t>
            </a:r>
            <a:r>
              <a:rPr lang="en-GB" sz="1600" dirty="0" err="1"/>
              <a:t>nezpůsobuje</a:t>
            </a:r>
            <a:r>
              <a:rPr lang="en-GB" sz="1600" dirty="0"/>
              <a:t> </a:t>
            </a:r>
            <a:r>
              <a:rPr lang="en-GB" sz="1600" dirty="0" err="1"/>
              <a:t>žádné</a:t>
            </a:r>
            <a:r>
              <a:rPr lang="en-GB" sz="1600" dirty="0"/>
              <a:t> </a:t>
            </a:r>
            <a:r>
              <a:rPr lang="en-GB" sz="1600" dirty="0" err="1"/>
              <a:t>příznaky</a:t>
            </a:r>
            <a:r>
              <a:rPr lang="en-GB" sz="1600" dirty="0"/>
              <a:t> </a:t>
            </a:r>
            <a:r>
              <a:rPr lang="en-GB" sz="1600" dirty="0" err="1"/>
              <a:t>nemoci</a:t>
            </a:r>
            <a:r>
              <a:rPr lang="en-GB" sz="1600" dirty="0"/>
              <a:t>, </a:t>
            </a:r>
            <a:r>
              <a:rPr lang="en-GB" sz="1600" dirty="0" err="1"/>
              <a:t>získává</a:t>
            </a:r>
            <a:r>
              <a:rPr lang="en-GB" sz="1600" dirty="0"/>
              <a:t> </a:t>
            </a:r>
            <a:r>
              <a:rPr lang="en-GB" sz="1600" dirty="0" err="1" smtClean="0"/>
              <a:t>fotosyntetáty</a:t>
            </a:r>
            <a:r>
              <a:rPr lang="cs-CZ" sz="1600" dirty="0"/>
              <a:t> </a:t>
            </a:r>
            <a:r>
              <a:rPr lang="en-GB" sz="1600" dirty="0" smtClean="0"/>
              <a:t>a </a:t>
            </a:r>
            <a:r>
              <a:rPr lang="en-GB" sz="1600" dirty="0" err="1"/>
              <a:t>syntetizuje</a:t>
            </a:r>
            <a:r>
              <a:rPr lang="en-GB" sz="1600" dirty="0"/>
              <a:t> </a:t>
            </a:r>
            <a:r>
              <a:rPr lang="en-GB" sz="1600" dirty="0" err="1"/>
              <a:t>alkaloidy</a:t>
            </a:r>
            <a:r>
              <a:rPr lang="en-GB" sz="1600" dirty="0"/>
              <a:t> </a:t>
            </a:r>
            <a:r>
              <a:rPr lang="en-GB" sz="1600" dirty="0" err="1"/>
              <a:t>jako</a:t>
            </a:r>
            <a:r>
              <a:rPr lang="en-GB" sz="1600" dirty="0"/>
              <a:t> </a:t>
            </a:r>
            <a:r>
              <a:rPr lang="en-GB" sz="1600" dirty="0" err="1"/>
              <a:t>ergopeptidy</a:t>
            </a:r>
            <a:r>
              <a:rPr lang="en-GB" sz="1600" dirty="0"/>
              <a:t>, </a:t>
            </a:r>
            <a:r>
              <a:rPr lang="en-GB" sz="1600" dirty="0" err="1"/>
              <a:t>loliny</a:t>
            </a:r>
            <a:r>
              <a:rPr lang="en-GB" sz="1600" dirty="0"/>
              <a:t>, </a:t>
            </a:r>
            <a:r>
              <a:rPr lang="en-GB" sz="1600" dirty="0" err="1"/>
              <a:t>lolitremy</a:t>
            </a:r>
            <a:r>
              <a:rPr lang="en-GB" sz="1600" dirty="0"/>
              <a:t> a </a:t>
            </a:r>
            <a:r>
              <a:rPr lang="en-GB" sz="1600" dirty="0" err="1" smtClean="0"/>
              <a:t>peraminy</a:t>
            </a:r>
            <a:endParaRPr lang="en-GB" sz="1600" dirty="0"/>
          </a:p>
          <a:p>
            <a:pPr marL="285750" indent="-285750">
              <a:buFont typeface="Arial" panose="020B0604020202020204" pitchFamily="34" charset="0"/>
              <a:buChar char="•"/>
            </a:pPr>
            <a:r>
              <a:rPr lang="en-GB" sz="1600" dirty="0" err="1" smtClean="0"/>
              <a:t>jsou</a:t>
            </a:r>
            <a:r>
              <a:rPr lang="en-GB" sz="1600" dirty="0" smtClean="0"/>
              <a:t> </a:t>
            </a:r>
            <a:r>
              <a:rPr lang="en-GB" sz="1600" dirty="0" err="1"/>
              <a:t>jedovaté</a:t>
            </a:r>
            <a:r>
              <a:rPr lang="en-GB" sz="1600" dirty="0"/>
              <a:t> </a:t>
            </a:r>
            <a:r>
              <a:rPr lang="en-GB" sz="1600" dirty="0" err="1"/>
              <a:t>nebo</a:t>
            </a:r>
            <a:r>
              <a:rPr lang="en-GB" sz="1600" dirty="0"/>
              <a:t> </a:t>
            </a:r>
            <a:r>
              <a:rPr lang="en-GB" sz="1600" dirty="0" err="1"/>
              <a:t>alespoň</a:t>
            </a:r>
            <a:r>
              <a:rPr lang="en-GB" sz="1600" dirty="0"/>
              <a:t> </a:t>
            </a:r>
            <a:r>
              <a:rPr lang="en-GB" sz="1600" dirty="0" err="1"/>
              <a:t>odpudivé</a:t>
            </a:r>
            <a:r>
              <a:rPr lang="en-GB" sz="1600" dirty="0"/>
              <a:t> pro </a:t>
            </a:r>
            <a:r>
              <a:rPr lang="en-GB" sz="1600" dirty="0" err="1"/>
              <a:t>nematody</a:t>
            </a:r>
            <a:r>
              <a:rPr lang="en-GB" sz="1600" dirty="0"/>
              <a:t>, </a:t>
            </a:r>
            <a:r>
              <a:rPr lang="en-GB" sz="1600" dirty="0" err="1" smtClean="0"/>
              <a:t>mšice</a:t>
            </a:r>
            <a:r>
              <a:rPr lang="cs-CZ" sz="1600" dirty="0"/>
              <a:t> </a:t>
            </a:r>
            <a:r>
              <a:rPr lang="en-GB" sz="1600" dirty="0" smtClean="0"/>
              <a:t>a </a:t>
            </a:r>
            <a:r>
              <a:rPr lang="en-GB" sz="1600" dirty="0" err="1"/>
              <a:t>další</a:t>
            </a:r>
            <a:r>
              <a:rPr lang="en-GB" sz="1600" dirty="0"/>
              <a:t> </a:t>
            </a:r>
            <a:r>
              <a:rPr lang="en-GB" sz="1600" dirty="0" err="1"/>
              <a:t>hmyz</a:t>
            </a:r>
            <a:r>
              <a:rPr lang="en-GB" sz="1600" dirty="0"/>
              <a:t> a </a:t>
            </a:r>
            <a:r>
              <a:rPr lang="en-GB" sz="1600" dirty="0" err="1" smtClean="0"/>
              <a:t>býložravce</a:t>
            </a:r>
            <a:endParaRPr lang="en-GB" sz="1600" dirty="0"/>
          </a:p>
          <a:p>
            <a:pPr marL="285750" indent="-285750">
              <a:buFont typeface="Arial" panose="020B0604020202020204" pitchFamily="34" charset="0"/>
              <a:buChar char="•"/>
            </a:pPr>
            <a:r>
              <a:rPr lang="en-GB" sz="1600" b="1" dirty="0" err="1"/>
              <a:t>Lolitremy</a:t>
            </a:r>
            <a:r>
              <a:rPr lang="en-GB" sz="1600" dirty="0"/>
              <a:t> </a:t>
            </a:r>
            <a:r>
              <a:rPr lang="en-GB" sz="1600" dirty="0" err="1"/>
              <a:t>jsou</a:t>
            </a:r>
            <a:r>
              <a:rPr lang="en-GB" sz="1600" dirty="0"/>
              <a:t> </a:t>
            </a:r>
            <a:r>
              <a:rPr lang="en-GB" sz="1600" dirty="0" err="1"/>
              <a:t>zvlášť</a:t>
            </a:r>
            <a:r>
              <a:rPr lang="en-GB" sz="1600" dirty="0"/>
              <a:t> </a:t>
            </a:r>
            <a:r>
              <a:rPr lang="en-GB" sz="1600" dirty="0" err="1"/>
              <a:t>silné</a:t>
            </a:r>
            <a:r>
              <a:rPr lang="en-GB" sz="1600" dirty="0"/>
              <a:t> </a:t>
            </a:r>
            <a:r>
              <a:rPr lang="en-GB" sz="1600" dirty="0" err="1"/>
              <a:t>neurotoxiny</a:t>
            </a:r>
            <a:r>
              <a:rPr lang="en-GB" sz="1600" dirty="0"/>
              <a:t> - </a:t>
            </a:r>
            <a:r>
              <a:rPr lang="en-GB" sz="1600" dirty="0" err="1"/>
              <a:t>mohou</a:t>
            </a:r>
            <a:r>
              <a:rPr lang="en-GB" sz="1600" dirty="0"/>
              <a:t> </a:t>
            </a:r>
            <a:r>
              <a:rPr lang="en-GB" sz="1600" dirty="0" err="1"/>
              <a:t>způsobit</a:t>
            </a:r>
            <a:r>
              <a:rPr lang="en-GB" sz="1600" dirty="0"/>
              <a:t> </a:t>
            </a:r>
            <a:r>
              <a:rPr lang="en-GB" sz="1600" dirty="0" err="1" smtClean="0"/>
              <a:t>ztráty</a:t>
            </a:r>
            <a:r>
              <a:rPr lang="cs-CZ" sz="1600" dirty="0"/>
              <a:t> </a:t>
            </a:r>
            <a:r>
              <a:rPr lang="en-GB" sz="1600" dirty="0" err="1" smtClean="0"/>
              <a:t>na</a:t>
            </a:r>
            <a:r>
              <a:rPr lang="en-GB" sz="1600" dirty="0" smtClean="0"/>
              <a:t> </a:t>
            </a:r>
            <a:r>
              <a:rPr lang="en-GB" sz="1600" dirty="0" err="1" smtClean="0"/>
              <a:t>dobytku</a:t>
            </a:r>
            <a:endParaRPr lang="en-GB" sz="160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636912"/>
            <a:ext cx="6496905" cy="3622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13049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403648" y="548680"/>
            <a:ext cx="6073408" cy="369332"/>
          </a:xfrm>
          <a:prstGeom prst="rect">
            <a:avLst/>
          </a:prstGeom>
        </p:spPr>
        <p:txBody>
          <a:bodyPr wrap="square">
            <a:spAutoFit/>
          </a:bodyPr>
          <a:lstStyle/>
          <a:p>
            <a:r>
              <a:rPr lang="en-GB" b="1" dirty="0" err="1"/>
              <a:t>Kostřava</a:t>
            </a:r>
            <a:r>
              <a:rPr lang="en-GB" b="1" dirty="0"/>
              <a:t> </a:t>
            </a:r>
            <a:r>
              <a:rPr lang="en-GB" b="1" dirty="0" err="1" smtClean="0"/>
              <a:t>rákosovitá</a:t>
            </a:r>
            <a:r>
              <a:rPr lang="cs-CZ" b="1" dirty="0" smtClean="0"/>
              <a:t>                                  </a:t>
            </a:r>
            <a:r>
              <a:rPr lang="en-GB" b="1" dirty="0" smtClean="0"/>
              <a:t> </a:t>
            </a:r>
            <a:r>
              <a:rPr lang="en-GB" b="1" dirty="0" err="1" smtClean="0"/>
              <a:t>Jílek</a:t>
            </a:r>
            <a:r>
              <a:rPr lang="en-GB" b="1" dirty="0" smtClean="0"/>
              <a:t> </a:t>
            </a:r>
            <a:r>
              <a:rPr lang="en-GB" b="1" dirty="0" err="1" smtClean="0"/>
              <a:t>vytrvalý</a:t>
            </a:r>
            <a:endParaRPr lang="en-GB" dirty="0"/>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1634" y="1219051"/>
            <a:ext cx="3692184" cy="4922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064" y="1219051"/>
            <a:ext cx="2016224" cy="5089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53381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16533"/>
            <a:ext cx="9108504" cy="2339102"/>
          </a:xfrm>
          <a:prstGeom prst="rect">
            <a:avLst/>
          </a:prstGeom>
        </p:spPr>
        <p:txBody>
          <a:bodyPr wrap="square">
            <a:spAutoFit/>
          </a:bodyPr>
          <a:lstStyle/>
          <a:p>
            <a:endParaRPr lang="en-GB" b="1" dirty="0"/>
          </a:p>
          <a:p>
            <a:r>
              <a:rPr lang="en-GB" sz="1600" i="1" dirty="0" err="1"/>
              <a:t>Acremonium</a:t>
            </a:r>
            <a:r>
              <a:rPr lang="en-GB" sz="1600" i="1" dirty="0"/>
              <a:t> </a:t>
            </a:r>
            <a:endParaRPr lang="cs-CZ" sz="1600" dirty="0"/>
          </a:p>
          <a:p>
            <a:pPr marL="285750" indent="-285750">
              <a:buFont typeface="Arial" panose="020B0604020202020204" pitchFamily="34" charset="0"/>
              <a:buChar char="•"/>
            </a:pPr>
            <a:r>
              <a:rPr lang="en-GB" sz="1600" dirty="0" smtClean="0"/>
              <a:t> </a:t>
            </a:r>
            <a:r>
              <a:rPr lang="en-GB" sz="1600" dirty="0" err="1"/>
              <a:t>není</a:t>
            </a:r>
            <a:r>
              <a:rPr lang="en-GB" sz="1600" dirty="0"/>
              <a:t> </a:t>
            </a:r>
            <a:r>
              <a:rPr lang="en-GB" sz="1600" dirty="0" err="1"/>
              <a:t>známá</a:t>
            </a:r>
            <a:r>
              <a:rPr lang="en-GB" sz="1600" dirty="0"/>
              <a:t> </a:t>
            </a:r>
            <a:r>
              <a:rPr lang="en-GB" sz="1600" dirty="0" err="1"/>
              <a:t>volně</a:t>
            </a:r>
            <a:r>
              <a:rPr lang="en-GB" sz="1600" dirty="0"/>
              <a:t> </a:t>
            </a:r>
            <a:r>
              <a:rPr lang="en-GB" sz="1600" dirty="0" err="1"/>
              <a:t>žijící</a:t>
            </a:r>
            <a:r>
              <a:rPr lang="en-GB" sz="1600" dirty="0"/>
              <a:t> forma, </a:t>
            </a:r>
            <a:r>
              <a:rPr lang="en-GB" sz="1600" dirty="0" err="1"/>
              <a:t>není</a:t>
            </a:r>
            <a:r>
              <a:rPr lang="en-GB" sz="1600" dirty="0"/>
              <a:t> </a:t>
            </a:r>
            <a:r>
              <a:rPr lang="en-GB" sz="1600" dirty="0" err="1"/>
              <a:t>infekční</a:t>
            </a:r>
            <a:endParaRPr lang="en-GB" sz="1600" dirty="0"/>
          </a:p>
          <a:p>
            <a:pPr marL="285750" indent="-285750">
              <a:buFont typeface="Arial" panose="020B0604020202020204" pitchFamily="34" charset="0"/>
              <a:buChar char="•"/>
            </a:pPr>
            <a:r>
              <a:rPr lang="en-GB" sz="1600" dirty="0" err="1"/>
              <a:t>množí</a:t>
            </a:r>
            <a:r>
              <a:rPr lang="en-GB" sz="1600" dirty="0"/>
              <a:t> se (</a:t>
            </a:r>
            <a:r>
              <a:rPr lang="en-GB" sz="1600" dirty="0" err="1"/>
              <a:t>udržuje</a:t>
            </a:r>
            <a:r>
              <a:rPr lang="en-GB" sz="1600" dirty="0"/>
              <a:t> se) </a:t>
            </a:r>
            <a:r>
              <a:rPr lang="en-GB" sz="1600" dirty="0" err="1"/>
              <a:t>semeny</a:t>
            </a:r>
            <a:r>
              <a:rPr lang="en-GB" sz="1600" dirty="0"/>
              <a:t> </a:t>
            </a:r>
            <a:r>
              <a:rPr lang="en-GB" sz="1600" dirty="0" err="1"/>
              <a:t>trav</a:t>
            </a:r>
            <a:r>
              <a:rPr lang="en-GB" sz="1600" dirty="0"/>
              <a:t> – </a:t>
            </a:r>
            <a:r>
              <a:rPr lang="en-GB" sz="1600" dirty="0" err="1"/>
              <a:t>tyto</a:t>
            </a:r>
            <a:r>
              <a:rPr lang="en-GB" sz="1600" dirty="0"/>
              <a:t> </a:t>
            </a:r>
            <a:r>
              <a:rPr lang="en-GB" sz="1600" dirty="0" err="1"/>
              <a:t>obsahují</a:t>
            </a:r>
            <a:r>
              <a:rPr lang="en-GB" sz="1600" dirty="0"/>
              <a:t> </a:t>
            </a:r>
            <a:r>
              <a:rPr lang="en-GB" sz="1600" dirty="0" err="1"/>
              <a:t>endofyta</a:t>
            </a:r>
            <a:endParaRPr lang="en-GB" sz="1600" dirty="0"/>
          </a:p>
          <a:p>
            <a:pPr marL="285750" indent="-285750">
              <a:buFont typeface="Arial" panose="020B0604020202020204" pitchFamily="34" charset="0"/>
              <a:buChar char="•"/>
            </a:pPr>
            <a:r>
              <a:rPr lang="en-GB" sz="1600" dirty="0" smtClean="0"/>
              <a:t> </a:t>
            </a:r>
            <a:r>
              <a:rPr lang="en-GB" sz="1600" dirty="0" err="1"/>
              <a:t>endofyt</a:t>
            </a:r>
            <a:r>
              <a:rPr lang="en-GB" sz="1600" dirty="0"/>
              <a:t> se </a:t>
            </a:r>
            <a:r>
              <a:rPr lang="en-GB" sz="1600" dirty="0" err="1"/>
              <a:t>dá</a:t>
            </a:r>
            <a:r>
              <a:rPr lang="en-GB" sz="1600" dirty="0"/>
              <a:t> </a:t>
            </a:r>
            <a:r>
              <a:rPr lang="en-GB" sz="1600" dirty="0" err="1"/>
              <a:t>odstranit</a:t>
            </a:r>
            <a:r>
              <a:rPr lang="en-GB" sz="1600" dirty="0"/>
              <a:t> </a:t>
            </a:r>
            <a:r>
              <a:rPr lang="en-GB" sz="1600" dirty="0" err="1"/>
              <a:t>skladováním</a:t>
            </a:r>
            <a:r>
              <a:rPr lang="en-GB" sz="1600" dirty="0"/>
              <a:t> semen </a:t>
            </a:r>
            <a:r>
              <a:rPr lang="en-GB" sz="1600" dirty="0" err="1"/>
              <a:t>při</a:t>
            </a:r>
            <a:r>
              <a:rPr lang="en-GB" sz="1600" dirty="0"/>
              <a:t> </a:t>
            </a:r>
            <a:r>
              <a:rPr lang="en-GB" sz="1600" dirty="0" err="1"/>
              <a:t>vyšší</a:t>
            </a:r>
            <a:r>
              <a:rPr lang="en-GB" sz="1600" dirty="0"/>
              <a:t> </a:t>
            </a:r>
            <a:r>
              <a:rPr lang="en-GB" sz="1600" dirty="0" err="1"/>
              <a:t>teplotě</a:t>
            </a:r>
            <a:endParaRPr lang="en-GB" sz="1600" dirty="0"/>
          </a:p>
          <a:p>
            <a:pPr marL="285750" indent="-285750">
              <a:buFont typeface="Arial" panose="020B0604020202020204" pitchFamily="34" charset="0"/>
              <a:buChar char="•"/>
            </a:pPr>
            <a:r>
              <a:rPr lang="en-GB" sz="1600" dirty="0" smtClean="0"/>
              <a:t> </a:t>
            </a:r>
            <a:r>
              <a:rPr lang="en-GB" sz="1600" dirty="0" err="1"/>
              <a:t>není</a:t>
            </a:r>
            <a:r>
              <a:rPr lang="en-GB" sz="1600" dirty="0"/>
              <a:t> </a:t>
            </a:r>
            <a:r>
              <a:rPr lang="en-GB" sz="1600" dirty="0" err="1"/>
              <a:t>známé</a:t>
            </a:r>
            <a:r>
              <a:rPr lang="en-GB" sz="1600" dirty="0"/>
              <a:t> </a:t>
            </a:r>
            <a:r>
              <a:rPr lang="en-GB" sz="1600" dirty="0" err="1"/>
              <a:t>sexuální</a:t>
            </a:r>
            <a:r>
              <a:rPr lang="en-GB" sz="1600" dirty="0"/>
              <a:t> </a:t>
            </a:r>
            <a:r>
              <a:rPr lang="en-GB" sz="1600" dirty="0" err="1"/>
              <a:t>stádium</a:t>
            </a:r>
            <a:r>
              <a:rPr lang="en-GB" sz="1600" dirty="0"/>
              <a:t> – </a:t>
            </a:r>
            <a:r>
              <a:rPr lang="en-GB" sz="1600" dirty="0" err="1"/>
              <a:t>Deuteromycota</a:t>
            </a:r>
            <a:endParaRPr lang="en-GB" sz="1600" dirty="0"/>
          </a:p>
          <a:p>
            <a:pPr marL="285750" indent="-285750">
              <a:buFont typeface="Arial" panose="020B0604020202020204" pitchFamily="34" charset="0"/>
              <a:buChar char="•"/>
            </a:pPr>
            <a:r>
              <a:rPr lang="en-GB" sz="1600" dirty="0" smtClean="0"/>
              <a:t> </a:t>
            </a:r>
            <a:r>
              <a:rPr lang="en-GB" sz="1600" dirty="0"/>
              <a:t>je </a:t>
            </a:r>
            <a:r>
              <a:rPr lang="en-GB" sz="1600" dirty="0" err="1"/>
              <a:t>velice</a:t>
            </a:r>
            <a:r>
              <a:rPr lang="en-GB" sz="1600" dirty="0"/>
              <a:t> </a:t>
            </a:r>
            <a:r>
              <a:rPr lang="en-GB" sz="1600" dirty="0" err="1"/>
              <a:t>podobné</a:t>
            </a:r>
            <a:r>
              <a:rPr lang="en-GB" sz="1600" dirty="0"/>
              <a:t> </a:t>
            </a:r>
            <a:r>
              <a:rPr lang="en-GB" sz="1600" i="1" dirty="0" err="1"/>
              <a:t>Epichloe</a:t>
            </a:r>
            <a:r>
              <a:rPr lang="en-GB" sz="1600" i="1" dirty="0"/>
              <a:t> </a:t>
            </a:r>
            <a:r>
              <a:rPr lang="en-GB" sz="1600" i="1" dirty="0" err="1"/>
              <a:t>typhina</a:t>
            </a:r>
            <a:r>
              <a:rPr lang="en-GB" sz="1600" i="1" dirty="0"/>
              <a:t> </a:t>
            </a:r>
            <a:r>
              <a:rPr lang="en-GB" sz="1600" dirty="0"/>
              <a:t>- </a:t>
            </a:r>
            <a:r>
              <a:rPr lang="en-GB" sz="1600" dirty="0" err="1"/>
              <a:t>plíseň</a:t>
            </a:r>
            <a:r>
              <a:rPr lang="en-GB" sz="1600" dirty="0"/>
              <a:t> </a:t>
            </a:r>
            <a:r>
              <a:rPr lang="en-GB" sz="1600" dirty="0" err="1"/>
              <a:t>dusivá</a:t>
            </a:r>
            <a:r>
              <a:rPr lang="en-GB" sz="1600" dirty="0"/>
              <a:t>, </a:t>
            </a:r>
            <a:r>
              <a:rPr lang="en-GB" sz="1600" dirty="0" err="1" smtClean="0"/>
              <a:t>parazituje</a:t>
            </a:r>
            <a:r>
              <a:rPr lang="cs-CZ" sz="1600" dirty="0"/>
              <a:t> </a:t>
            </a:r>
            <a:r>
              <a:rPr lang="pl-PL" sz="1600" dirty="0" smtClean="0"/>
              <a:t>na </a:t>
            </a:r>
            <a:r>
              <a:rPr lang="pl-PL" sz="1600" dirty="0"/>
              <a:t>stéblech a pochvách </a:t>
            </a:r>
            <a:r>
              <a:rPr lang="pl-PL" sz="1600" dirty="0" smtClean="0"/>
              <a:t>trav </a:t>
            </a:r>
            <a:r>
              <a:rPr lang="en-GB" sz="1600" dirty="0" smtClean="0"/>
              <a:t>- </a:t>
            </a:r>
            <a:r>
              <a:rPr lang="en-GB" sz="1600" dirty="0" err="1"/>
              <a:t>také</a:t>
            </a:r>
            <a:r>
              <a:rPr lang="en-GB" sz="1600" dirty="0"/>
              <a:t> </a:t>
            </a:r>
            <a:r>
              <a:rPr lang="en-GB" sz="1600" dirty="0" err="1"/>
              <a:t>asymptomatický</a:t>
            </a:r>
            <a:r>
              <a:rPr lang="en-GB" sz="1600" dirty="0"/>
              <a:t> </a:t>
            </a:r>
            <a:r>
              <a:rPr lang="en-GB" sz="1600" dirty="0" err="1" smtClean="0"/>
              <a:t>endofyt</a:t>
            </a:r>
            <a:r>
              <a:rPr lang="cs-CZ" sz="1600" dirty="0"/>
              <a:t> </a:t>
            </a:r>
            <a:r>
              <a:rPr lang="pt-BR" sz="1600" dirty="0" smtClean="0"/>
              <a:t>až </a:t>
            </a:r>
            <a:r>
              <a:rPr lang="pt-BR" sz="1600" dirty="0"/>
              <a:t>do kvetení trávy – zde </a:t>
            </a:r>
            <a:r>
              <a:rPr lang="pt-BR" sz="1600" dirty="0" smtClean="0"/>
              <a:t>se</a:t>
            </a:r>
            <a:r>
              <a:rPr lang="cs-CZ" sz="1600" dirty="0" smtClean="0"/>
              <a:t> </a:t>
            </a:r>
            <a:r>
              <a:rPr lang="en-GB" sz="1600" dirty="0" err="1" smtClean="0"/>
              <a:t>projeví</a:t>
            </a:r>
            <a:r>
              <a:rPr lang="en-GB" sz="1600" dirty="0"/>
              <a:t>, mycelium se </a:t>
            </a:r>
            <a:r>
              <a:rPr lang="en-GB" sz="1600" dirty="0" err="1" smtClean="0"/>
              <a:t>objeví</a:t>
            </a:r>
            <a:r>
              <a:rPr lang="cs-CZ" sz="1600" dirty="0"/>
              <a:t> </a:t>
            </a:r>
            <a:r>
              <a:rPr lang="en-GB" sz="1600" dirty="0" err="1" smtClean="0"/>
              <a:t>vně</a:t>
            </a:r>
            <a:r>
              <a:rPr lang="en-GB" sz="1600" dirty="0" smtClean="0"/>
              <a:t> </a:t>
            </a:r>
            <a:r>
              <a:rPr lang="en-GB" sz="1600" dirty="0"/>
              <a:t>a </a:t>
            </a:r>
            <a:r>
              <a:rPr lang="en-GB" sz="1600" dirty="0" err="1"/>
              <a:t>zastaví</a:t>
            </a:r>
            <a:r>
              <a:rPr lang="en-GB" sz="1600" dirty="0"/>
              <a:t> </a:t>
            </a:r>
            <a:r>
              <a:rPr lang="en-GB" sz="1600" dirty="0" err="1"/>
              <a:t>kvetení</a:t>
            </a:r>
            <a:endParaRPr lang="en-GB" sz="1600" dirty="0"/>
          </a:p>
          <a:p>
            <a:pPr marL="285750" indent="-285750">
              <a:buFont typeface="Arial" panose="020B0604020202020204" pitchFamily="34" charset="0"/>
              <a:buChar char="•"/>
            </a:pPr>
            <a:r>
              <a:rPr lang="en-GB" sz="1600" dirty="0" smtClean="0"/>
              <a:t> </a:t>
            </a:r>
            <a:r>
              <a:rPr lang="en-GB" sz="1600" dirty="0" err="1"/>
              <a:t>možná</a:t>
            </a:r>
            <a:r>
              <a:rPr lang="en-GB" sz="1600" dirty="0"/>
              <a:t> se </a:t>
            </a:r>
            <a:r>
              <a:rPr lang="en-GB" sz="1600" i="1" dirty="0" err="1" smtClean="0"/>
              <a:t>Acremonium</a:t>
            </a:r>
            <a:r>
              <a:rPr lang="cs-CZ" sz="1600" i="1" dirty="0"/>
              <a:t> </a:t>
            </a:r>
            <a:r>
              <a:rPr lang="en-GB" sz="1600" dirty="0" err="1" smtClean="0"/>
              <a:t>vyvinulo</a:t>
            </a:r>
            <a:r>
              <a:rPr lang="en-GB" sz="1600" dirty="0" smtClean="0"/>
              <a:t> </a:t>
            </a:r>
            <a:r>
              <a:rPr lang="en-GB" sz="1600" dirty="0"/>
              <a:t>z </a:t>
            </a:r>
            <a:r>
              <a:rPr lang="en-GB" sz="1600" dirty="0" err="1"/>
              <a:t>tohoto</a:t>
            </a:r>
            <a:r>
              <a:rPr lang="en-GB" sz="1600" dirty="0"/>
              <a:t> </a:t>
            </a:r>
            <a:r>
              <a:rPr lang="en-GB" sz="1600" dirty="0" err="1" smtClean="0"/>
              <a:t>parazita</a:t>
            </a:r>
            <a:endParaRPr lang="en-GB" sz="1600"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743" y="3140968"/>
            <a:ext cx="4227171" cy="2643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2322569"/>
            <a:ext cx="3044671" cy="2029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4462746"/>
            <a:ext cx="3038161" cy="2278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98905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79512" y="181971"/>
            <a:ext cx="8568952" cy="2062103"/>
          </a:xfrm>
          <a:prstGeom prst="rect">
            <a:avLst/>
          </a:prstGeom>
        </p:spPr>
        <p:txBody>
          <a:bodyPr wrap="square">
            <a:spAutoFit/>
          </a:bodyPr>
          <a:lstStyle/>
          <a:p>
            <a:r>
              <a:rPr lang="en-GB" sz="1600" dirty="0" err="1" smtClean="0"/>
              <a:t>Bakterie</a:t>
            </a:r>
            <a:r>
              <a:rPr lang="en-GB" sz="1600" dirty="0" smtClean="0"/>
              <a:t> </a:t>
            </a:r>
            <a:r>
              <a:rPr lang="en-GB" sz="1600" dirty="0" err="1"/>
              <a:t>způsobující</a:t>
            </a:r>
            <a:r>
              <a:rPr lang="en-GB" sz="1600" dirty="0"/>
              <a:t> </a:t>
            </a:r>
            <a:r>
              <a:rPr lang="en-GB" sz="1600" dirty="0" err="1"/>
              <a:t>tvorbu</a:t>
            </a:r>
            <a:r>
              <a:rPr lang="en-GB" sz="1600" dirty="0"/>
              <a:t> </a:t>
            </a:r>
            <a:r>
              <a:rPr lang="en-GB" sz="1600" dirty="0" err="1"/>
              <a:t>ledových</a:t>
            </a:r>
            <a:r>
              <a:rPr lang="en-GB" sz="1600" dirty="0"/>
              <a:t> </a:t>
            </a:r>
            <a:r>
              <a:rPr lang="en-GB" sz="1600" dirty="0" err="1"/>
              <a:t>krystalů</a:t>
            </a:r>
            <a:r>
              <a:rPr lang="en-GB" sz="1600" dirty="0"/>
              <a:t> </a:t>
            </a:r>
            <a:r>
              <a:rPr lang="en-GB" sz="1600" dirty="0" err="1"/>
              <a:t>na</a:t>
            </a:r>
            <a:r>
              <a:rPr lang="en-GB" sz="1600" dirty="0"/>
              <a:t> </a:t>
            </a:r>
            <a:r>
              <a:rPr lang="en-GB" sz="1600" dirty="0" err="1"/>
              <a:t>rostlinách</a:t>
            </a:r>
            <a:endParaRPr lang="en-GB" sz="1600" dirty="0"/>
          </a:p>
          <a:p>
            <a:pPr marL="285750" indent="-285750">
              <a:buFont typeface="Arial" panose="020B0604020202020204" pitchFamily="34" charset="0"/>
              <a:buChar char="•"/>
            </a:pPr>
            <a:r>
              <a:rPr lang="en-GB" sz="1600" dirty="0" smtClean="0"/>
              <a:t> </a:t>
            </a:r>
            <a:r>
              <a:rPr lang="en-GB" sz="1600" dirty="0" err="1"/>
              <a:t>některé</a:t>
            </a:r>
            <a:r>
              <a:rPr lang="en-GB" sz="1600" dirty="0"/>
              <a:t> </a:t>
            </a:r>
            <a:r>
              <a:rPr lang="en-GB" sz="1600" dirty="0" err="1"/>
              <a:t>kmeny</a:t>
            </a:r>
            <a:r>
              <a:rPr lang="en-GB" sz="1600" dirty="0"/>
              <a:t> </a:t>
            </a:r>
            <a:r>
              <a:rPr lang="en-GB" sz="1600" i="1" dirty="0"/>
              <a:t>Pseudomonas </a:t>
            </a:r>
            <a:r>
              <a:rPr lang="en-GB" sz="1600" i="1" dirty="0" err="1"/>
              <a:t>syringae</a:t>
            </a:r>
            <a:r>
              <a:rPr lang="en-GB" sz="1600" i="1" dirty="0"/>
              <a:t> </a:t>
            </a:r>
            <a:r>
              <a:rPr lang="en-GB" sz="1600" dirty="0"/>
              <a:t>a </a:t>
            </a:r>
            <a:r>
              <a:rPr lang="en-GB" sz="1600" i="1" dirty="0" err="1"/>
              <a:t>Erwinia</a:t>
            </a:r>
            <a:r>
              <a:rPr lang="en-GB" sz="1600" i="1" dirty="0"/>
              <a:t> </a:t>
            </a:r>
            <a:r>
              <a:rPr lang="en-GB" sz="1600" i="1" dirty="0" err="1" smtClean="0"/>
              <a:t>herbicola</a:t>
            </a:r>
            <a:r>
              <a:rPr lang="cs-CZ" sz="1600" i="1" dirty="0"/>
              <a:t> </a:t>
            </a:r>
            <a:r>
              <a:rPr lang="en-GB" sz="1600" dirty="0" err="1" smtClean="0"/>
              <a:t>produkují</a:t>
            </a:r>
            <a:r>
              <a:rPr lang="en-GB" sz="1600" dirty="0" smtClean="0"/>
              <a:t> </a:t>
            </a:r>
            <a:r>
              <a:rPr lang="en-GB" sz="1600" dirty="0" err="1"/>
              <a:t>povrchový</a:t>
            </a:r>
            <a:r>
              <a:rPr lang="en-GB" sz="1600" dirty="0"/>
              <a:t> protein, </a:t>
            </a:r>
            <a:r>
              <a:rPr lang="en-GB" sz="1600" dirty="0" err="1"/>
              <a:t>který</a:t>
            </a:r>
            <a:r>
              <a:rPr lang="en-GB" sz="1600" dirty="0"/>
              <a:t> </a:t>
            </a:r>
            <a:r>
              <a:rPr lang="en-GB" sz="1600" dirty="0" err="1"/>
              <a:t>může</a:t>
            </a:r>
            <a:r>
              <a:rPr lang="en-GB" sz="1600" dirty="0"/>
              <a:t> </a:t>
            </a:r>
            <a:r>
              <a:rPr lang="en-GB" sz="1600" dirty="0" err="1"/>
              <a:t>zahájit</a:t>
            </a:r>
            <a:r>
              <a:rPr lang="en-GB" sz="1600" dirty="0"/>
              <a:t> </a:t>
            </a:r>
            <a:r>
              <a:rPr lang="en-GB" sz="1600" dirty="0" err="1" smtClean="0"/>
              <a:t>tvorbu</a:t>
            </a:r>
            <a:r>
              <a:rPr lang="cs-CZ" sz="1600" dirty="0"/>
              <a:t> </a:t>
            </a:r>
            <a:r>
              <a:rPr lang="en-GB" sz="1600" dirty="0" err="1" smtClean="0"/>
              <a:t>ledových</a:t>
            </a:r>
            <a:r>
              <a:rPr lang="en-GB" sz="1600" dirty="0" smtClean="0"/>
              <a:t> </a:t>
            </a:r>
            <a:r>
              <a:rPr lang="en-GB" sz="1600" dirty="0" err="1"/>
              <a:t>krystalů</a:t>
            </a:r>
            <a:endParaRPr lang="en-GB" sz="1600" dirty="0"/>
          </a:p>
          <a:p>
            <a:pPr marL="285750" indent="-285750">
              <a:buFont typeface="Arial" panose="020B0604020202020204" pitchFamily="34" charset="0"/>
              <a:buChar char="•"/>
            </a:pPr>
            <a:r>
              <a:rPr lang="en-GB" sz="1600" dirty="0" smtClean="0"/>
              <a:t> </a:t>
            </a:r>
            <a:r>
              <a:rPr lang="en-GB" sz="1600" dirty="0" err="1"/>
              <a:t>při</a:t>
            </a:r>
            <a:r>
              <a:rPr lang="en-GB" sz="1600" dirty="0"/>
              <a:t> </a:t>
            </a:r>
            <a:r>
              <a:rPr lang="en-GB" sz="1600" dirty="0" err="1"/>
              <a:t>teplotě</a:t>
            </a:r>
            <a:r>
              <a:rPr lang="en-GB" sz="1600" dirty="0"/>
              <a:t> -2 - - 4 </a:t>
            </a:r>
            <a:r>
              <a:rPr lang="en-GB" sz="1600" dirty="0" err="1"/>
              <a:t>oC</a:t>
            </a:r>
            <a:r>
              <a:rPr lang="en-GB" sz="1600" dirty="0"/>
              <a:t> se </a:t>
            </a:r>
            <a:r>
              <a:rPr lang="en-GB" sz="1600" dirty="0" err="1"/>
              <a:t>formují</a:t>
            </a:r>
            <a:r>
              <a:rPr lang="en-GB" sz="1600" dirty="0"/>
              <a:t> </a:t>
            </a:r>
            <a:r>
              <a:rPr lang="en-GB" sz="1600" dirty="0" err="1"/>
              <a:t>ledové</a:t>
            </a:r>
            <a:r>
              <a:rPr lang="en-GB" sz="1600" dirty="0"/>
              <a:t> </a:t>
            </a:r>
            <a:r>
              <a:rPr lang="en-GB" sz="1600" dirty="0" err="1" smtClean="0"/>
              <a:t>krystal</a:t>
            </a:r>
            <a:r>
              <a:rPr lang="cs-CZ" sz="1600" dirty="0" smtClean="0"/>
              <a:t>y-poškození a</a:t>
            </a:r>
            <a:r>
              <a:rPr lang="en-GB" sz="1600" dirty="0" smtClean="0"/>
              <a:t> </a:t>
            </a:r>
            <a:r>
              <a:rPr lang="en-GB" sz="1600" dirty="0" err="1" smtClean="0"/>
              <a:t>bakterie</a:t>
            </a:r>
            <a:r>
              <a:rPr lang="cs-CZ" sz="1600" dirty="0" smtClean="0"/>
              <a:t> </a:t>
            </a:r>
            <a:r>
              <a:rPr lang="en-GB" sz="1600" dirty="0" err="1" smtClean="0"/>
              <a:t>pak</a:t>
            </a:r>
            <a:r>
              <a:rPr lang="en-GB" sz="1600" dirty="0" smtClean="0"/>
              <a:t> </a:t>
            </a:r>
            <a:r>
              <a:rPr lang="en-GB" sz="1600" dirty="0" err="1"/>
              <a:t>zkonzumují</a:t>
            </a:r>
            <a:r>
              <a:rPr lang="en-GB" sz="1600" dirty="0"/>
              <a:t> </a:t>
            </a:r>
            <a:r>
              <a:rPr lang="en-GB" sz="1600" dirty="0" err="1"/>
              <a:t>rostlinu</a:t>
            </a:r>
            <a:endParaRPr lang="en-GB" sz="1600" dirty="0"/>
          </a:p>
          <a:p>
            <a:pPr marL="285750" indent="-285750">
              <a:buFont typeface="Arial" panose="020B0604020202020204" pitchFamily="34" charset="0"/>
              <a:buChar char="•"/>
            </a:pPr>
            <a:r>
              <a:rPr lang="en-GB" sz="1600" dirty="0" smtClean="0"/>
              <a:t> </a:t>
            </a:r>
            <a:r>
              <a:rPr lang="en-GB" sz="1600" dirty="0" err="1"/>
              <a:t>při</a:t>
            </a:r>
            <a:r>
              <a:rPr lang="en-GB" sz="1600" dirty="0"/>
              <a:t> </a:t>
            </a:r>
            <a:r>
              <a:rPr lang="en-GB" sz="1600" dirty="0" err="1"/>
              <a:t>nahrazení</a:t>
            </a:r>
            <a:r>
              <a:rPr lang="en-GB" sz="1600" dirty="0"/>
              <a:t> </a:t>
            </a:r>
            <a:r>
              <a:rPr lang="en-GB" sz="1600" dirty="0" err="1"/>
              <a:t>jinou</a:t>
            </a:r>
            <a:r>
              <a:rPr lang="en-GB" sz="1600" dirty="0"/>
              <a:t> </a:t>
            </a:r>
            <a:r>
              <a:rPr lang="en-GB" sz="1600" dirty="0" err="1"/>
              <a:t>mikroflórou</a:t>
            </a:r>
            <a:r>
              <a:rPr lang="en-GB" sz="1600" dirty="0"/>
              <a:t> </a:t>
            </a:r>
            <a:r>
              <a:rPr lang="en-GB" sz="1600" dirty="0" err="1"/>
              <a:t>krystaly</a:t>
            </a:r>
            <a:r>
              <a:rPr lang="en-GB" sz="1600" dirty="0"/>
              <a:t> </a:t>
            </a:r>
            <a:r>
              <a:rPr lang="en-GB" sz="1600" dirty="0" err="1"/>
              <a:t>až</a:t>
            </a:r>
            <a:r>
              <a:rPr lang="en-GB" sz="1600" dirty="0"/>
              <a:t> </a:t>
            </a:r>
            <a:r>
              <a:rPr lang="en-GB" sz="1600" dirty="0" err="1"/>
              <a:t>při</a:t>
            </a:r>
            <a:r>
              <a:rPr lang="en-GB" sz="1600" dirty="0"/>
              <a:t> </a:t>
            </a:r>
            <a:r>
              <a:rPr lang="en-GB" sz="1600" dirty="0" err="1" smtClean="0"/>
              <a:t>teplotách</a:t>
            </a:r>
            <a:r>
              <a:rPr lang="cs-CZ" sz="1600" dirty="0"/>
              <a:t> </a:t>
            </a:r>
            <a:r>
              <a:rPr lang="en-GB" sz="1600" dirty="0" smtClean="0"/>
              <a:t>-7 </a:t>
            </a:r>
            <a:r>
              <a:rPr lang="en-GB" sz="1600" dirty="0"/>
              <a:t>- -9oC</a:t>
            </a:r>
          </a:p>
          <a:p>
            <a:pPr marL="285750" indent="-285750">
              <a:buFont typeface="Arial" panose="020B0604020202020204" pitchFamily="34" charset="0"/>
              <a:buChar char="•"/>
            </a:pPr>
            <a:r>
              <a:rPr lang="en-GB" sz="1600" dirty="0" smtClean="0"/>
              <a:t> </a:t>
            </a:r>
            <a:r>
              <a:rPr lang="en-GB" sz="1600" dirty="0" err="1"/>
              <a:t>genetické</a:t>
            </a:r>
            <a:r>
              <a:rPr lang="en-GB" sz="1600" dirty="0"/>
              <a:t> </a:t>
            </a:r>
            <a:r>
              <a:rPr lang="en-GB" sz="1600" dirty="0" err="1"/>
              <a:t>inženýrství</a:t>
            </a:r>
            <a:r>
              <a:rPr lang="en-GB" sz="1600" dirty="0"/>
              <a:t> „ice-minus“ </a:t>
            </a:r>
            <a:r>
              <a:rPr lang="en-GB" sz="1600" i="1" dirty="0"/>
              <a:t>P. </a:t>
            </a:r>
            <a:r>
              <a:rPr lang="en-GB" sz="1600" i="1" dirty="0" err="1" smtClean="0"/>
              <a:t>syringae</a:t>
            </a:r>
            <a:endParaRPr lang="cs-CZ" sz="1600" i="1" dirty="0" smtClean="0"/>
          </a:p>
          <a:p>
            <a:endParaRPr lang="cs-CZ" sz="1600" i="1" dirty="0" smtClean="0"/>
          </a:p>
          <a:p>
            <a:pPr marL="285750" indent="-285750">
              <a:buFont typeface="Arial" panose="020B0604020202020204" pitchFamily="34" charset="0"/>
              <a:buChar char="•"/>
            </a:pPr>
            <a:r>
              <a:rPr lang="en-GB" sz="1600" dirty="0"/>
              <a:t>https://www.youtube.com/watch?v=hKT_SGK2qtY</a:t>
            </a:r>
          </a:p>
        </p:txBody>
      </p:sp>
      <p:pic>
        <p:nvPicPr>
          <p:cNvPr id="296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2276872"/>
            <a:ext cx="5184576"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51175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26623" y="31802"/>
            <a:ext cx="4617385" cy="6555641"/>
          </a:xfrm>
          <a:prstGeom prst="rect">
            <a:avLst/>
          </a:prstGeom>
        </p:spPr>
        <p:txBody>
          <a:bodyPr wrap="square">
            <a:spAutoFit/>
          </a:bodyPr>
          <a:lstStyle/>
          <a:p>
            <a:endParaRPr lang="cs-CZ" sz="1600" dirty="0" smtClean="0"/>
          </a:p>
          <a:p>
            <a:r>
              <a:rPr lang="en-GB" sz="1600" dirty="0" err="1" smtClean="0"/>
              <a:t>Snět</a:t>
            </a:r>
            <a:r>
              <a:rPr lang="en-GB" sz="1600" dirty="0" smtClean="0"/>
              <a:t> </a:t>
            </a:r>
            <a:r>
              <a:rPr lang="en-GB" sz="1600" dirty="0" err="1"/>
              <a:t>kukuřičná</a:t>
            </a:r>
            <a:r>
              <a:rPr lang="en-GB" sz="1600" dirty="0"/>
              <a:t> - 1970</a:t>
            </a:r>
          </a:p>
          <a:p>
            <a:r>
              <a:rPr lang="en-GB" sz="1600" i="1" dirty="0"/>
              <a:t>(</a:t>
            </a:r>
            <a:r>
              <a:rPr lang="en-GB" sz="1600" i="1" dirty="0" err="1"/>
              <a:t>Helminthosporium</a:t>
            </a:r>
            <a:r>
              <a:rPr lang="en-GB" sz="1600" i="1" dirty="0"/>
              <a:t> </a:t>
            </a:r>
            <a:r>
              <a:rPr lang="en-GB" sz="1600" i="1" dirty="0" err="1"/>
              <a:t>maydis</a:t>
            </a:r>
            <a:r>
              <a:rPr lang="en-GB" sz="1600" i="1" dirty="0"/>
              <a:t>) – </a:t>
            </a:r>
            <a:r>
              <a:rPr lang="en-GB" sz="1600" i="1" dirty="0" err="1"/>
              <a:t>Ustilago</a:t>
            </a:r>
            <a:r>
              <a:rPr lang="en-GB" sz="1600" i="1" dirty="0"/>
              <a:t> </a:t>
            </a:r>
            <a:r>
              <a:rPr lang="en-GB" sz="1600" i="1" dirty="0" err="1"/>
              <a:t>maydis</a:t>
            </a:r>
            <a:endParaRPr lang="en-GB" sz="1600" i="1" dirty="0"/>
          </a:p>
          <a:p>
            <a:r>
              <a:rPr lang="pt-BR" sz="1600" dirty="0"/>
              <a:t>Destrukce 10 mil akrů </a:t>
            </a:r>
            <a:r>
              <a:rPr lang="pt-BR" sz="1600" dirty="0" smtClean="0"/>
              <a:t>kukuřice</a:t>
            </a:r>
            <a:r>
              <a:rPr lang="cs-CZ" sz="1600" dirty="0" smtClean="0"/>
              <a:t> </a:t>
            </a:r>
            <a:r>
              <a:rPr lang="sv-SE" sz="1600" dirty="0" smtClean="0"/>
              <a:t>(4 </a:t>
            </a:r>
            <a:r>
              <a:rPr lang="sv-SE" sz="1600" dirty="0"/>
              <a:t>mil. ha – 40 tis km2 – ½ ČR</a:t>
            </a:r>
            <a:r>
              <a:rPr lang="sv-SE" sz="1600" dirty="0" smtClean="0"/>
              <a:t>)</a:t>
            </a:r>
            <a:endParaRPr lang="cs-CZ" sz="1600" dirty="0" smtClean="0"/>
          </a:p>
          <a:p>
            <a:endParaRPr lang="cs-CZ" sz="1600" dirty="0"/>
          </a:p>
          <a:p>
            <a:endParaRPr lang="sv-SE" sz="1600" dirty="0"/>
          </a:p>
          <a:p>
            <a:r>
              <a:rPr lang="en-GB" sz="1400" dirty="0"/>
              <a:t>ARTICLES</a:t>
            </a:r>
          </a:p>
          <a:p>
            <a:r>
              <a:rPr lang="en-GB" sz="1400" dirty="0"/>
              <a:t>The Southern Corn Leaf Blight Epidemic</a:t>
            </a:r>
          </a:p>
          <a:p>
            <a:r>
              <a:rPr lang="en-GB" sz="1400" dirty="0"/>
              <a:t>L. A. Tatum 1</a:t>
            </a:r>
          </a:p>
          <a:p>
            <a:r>
              <a:rPr lang="en-GB" sz="1400" dirty="0"/>
              <a:t>A dramatic shift in the genetics of host-parasite interaction and balance occurred</a:t>
            </a:r>
          </a:p>
          <a:p>
            <a:r>
              <a:rPr lang="en-GB" sz="1400" dirty="0"/>
              <a:t>in the U.S. corn crop in the 1970 growing season. Southern corn leaf blight incited</a:t>
            </a:r>
          </a:p>
          <a:p>
            <a:r>
              <a:rPr lang="en-GB" sz="1400" dirty="0"/>
              <a:t>by </a:t>
            </a:r>
            <a:r>
              <a:rPr lang="en-GB" sz="1400" i="1" dirty="0" err="1"/>
              <a:t>Helminthosporium</a:t>
            </a:r>
            <a:r>
              <a:rPr lang="en-GB" sz="1400" i="1" dirty="0"/>
              <a:t> </a:t>
            </a:r>
            <a:r>
              <a:rPr lang="en-GB" sz="1400" i="1" dirty="0" err="1"/>
              <a:t>maydis</a:t>
            </a:r>
            <a:r>
              <a:rPr lang="en-GB" sz="1400" i="1" dirty="0"/>
              <a:t> </a:t>
            </a:r>
            <a:r>
              <a:rPr lang="en-GB" sz="1400" dirty="0" err="1"/>
              <a:t>Nisikado</a:t>
            </a:r>
            <a:r>
              <a:rPr lang="en-GB" sz="1400" dirty="0"/>
              <a:t> &amp; Miyake evolved from a minor disease</a:t>
            </a:r>
          </a:p>
          <a:p>
            <a:r>
              <a:rPr lang="en-GB" sz="1400" dirty="0"/>
              <a:t>that causes an average annual loss of less than 1 percent, to one that caused</a:t>
            </a:r>
          </a:p>
          <a:p>
            <a:r>
              <a:rPr lang="en-GB" sz="1400" dirty="0"/>
              <a:t>more than the 12 percent average expected from all diseases of corn in the United</a:t>
            </a:r>
          </a:p>
          <a:p>
            <a:r>
              <a:rPr lang="en-GB" sz="1400" dirty="0"/>
              <a:t>States.</a:t>
            </a:r>
          </a:p>
          <a:p>
            <a:r>
              <a:rPr lang="en-GB" sz="1400" dirty="0"/>
              <a:t>In 1970 the losses to corn leaf blight approaches 710 million bushels (</a:t>
            </a:r>
            <a:r>
              <a:rPr lang="en-GB" sz="1400" dirty="0" err="1"/>
              <a:t>cca</a:t>
            </a:r>
            <a:r>
              <a:rPr lang="en-GB" sz="1400" dirty="0"/>
              <a:t> 36 </a:t>
            </a:r>
            <a:r>
              <a:rPr lang="en-GB" sz="1400" dirty="0" err="1"/>
              <a:t>litrů</a:t>
            </a:r>
            <a:r>
              <a:rPr lang="en-GB" sz="1400" dirty="0"/>
              <a:t>).</a:t>
            </a:r>
          </a:p>
          <a:p>
            <a:r>
              <a:rPr lang="en-GB" sz="1400" dirty="0"/>
              <a:t>Reserves of corn and other grains ease the impact on the economy and food</a:t>
            </a:r>
          </a:p>
          <a:p>
            <a:r>
              <a:rPr lang="en-GB" sz="1400" dirty="0"/>
              <a:t>supplies but there are important domestic and foreign effects of the loss.</a:t>
            </a:r>
          </a:p>
          <a:p>
            <a:r>
              <a:rPr lang="en-GB" sz="1400" dirty="0"/>
              <a:t>The epidemic illustrates the vulnerability of our food crops to pests.</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836712"/>
            <a:ext cx="3933825" cy="523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1220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26013" y="260648"/>
            <a:ext cx="4119974" cy="369332"/>
          </a:xfrm>
          <a:prstGeom prst="rect">
            <a:avLst/>
          </a:prstGeom>
        </p:spPr>
        <p:txBody>
          <a:bodyPr wrap="none">
            <a:spAutoFit/>
          </a:bodyPr>
          <a:lstStyle/>
          <a:p>
            <a:r>
              <a:rPr lang="cs-CZ" dirty="0"/>
              <a:t>Symbióza se sinicemi  </a:t>
            </a:r>
            <a:r>
              <a:rPr lang="cs-CZ" dirty="0" err="1"/>
              <a:t>Nostoc</a:t>
            </a:r>
            <a:r>
              <a:rPr lang="cs-CZ" dirty="0"/>
              <a:t> a </a:t>
            </a:r>
            <a:r>
              <a:rPr lang="cs-CZ" dirty="0" err="1"/>
              <a:t>Anabaena</a:t>
            </a:r>
            <a:r>
              <a:rPr lang="cs-CZ" dirty="0"/>
              <a:t> </a:t>
            </a:r>
          </a:p>
        </p:txBody>
      </p:sp>
      <p:sp>
        <p:nvSpPr>
          <p:cNvPr id="3" name="Obdélník 2"/>
          <p:cNvSpPr/>
          <p:nvPr/>
        </p:nvSpPr>
        <p:spPr>
          <a:xfrm>
            <a:off x="251520" y="1134601"/>
            <a:ext cx="2965196" cy="923330"/>
          </a:xfrm>
          <a:prstGeom prst="rect">
            <a:avLst/>
          </a:prstGeom>
        </p:spPr>
        <p:txBody>
          <a:bodyPr wrap="square">
            <a:spAutoFit/>
          </a:bodyPr>
          <a:lstStyle/>
          <a:p>
            <a:pPr marL="285750" indent="-285750">
              <a:buFont typeface="Arial" panose="020B0604020202020204" pitchFamily="34" charset="0"/>
              <a:buChar char="•"/>
            </a:pPr>
            <a:r>
              <a:rPr lang="cs-CZ" dirty="0" smtClean="0"/>
              <a:t>Jaterníky</a:t>
            </a:r>
          </a:p>
          <a:p>
            <a:pPr marL="285750" indent="-285750">
              <a:buFont typeface="Arial" panose="020B0604020202020204" pitchFamily="34" charset="0"/>
              <a:buChar char="•"/>
            </a:pPr>
            <a:r>
              <a:rPr lang="cs-CZ" dirty="0" smtClean="0"/>
              <a:t> Mechy </a:t>
            </a:r>
            <a:r>
              <a:rPr lang="cs-CZ" dirty="0"/>
              <a:t>(</a:t>
            </a:r>
            <a:r>
              <a:rPr lang="cs-CZ" dirty="0" err="1"/>
              <a:t>Bryophyta</a:t>
            </a:r>
            <a:r>
              <a:rPr lang="cs-CZ" dirty="0"/>
              <a:t>) </a:t>
            </a:r>
          </a:p>
          <a:p>
            <a:pPr marL="285750" indent="-285750">
              <a:buFont typeface="Arial" panose="020B0604020202020204" pitchFamily="34" charset="0"/>
              <a:buChar char="•"/>
            </a:pPr>
            <a:r>
              <a:rPr lang="cs-CZ" dirty="0"/>
              <a:t>Kapradiny (</a:t>
            </a:r>
            <a:r>
              <a:rPr lang="cs-CZ" dirty="0" err="1"/>
              <a:t>pteridophytes</a:t>
            </a:r>
            <a:r>
              <a:rPr lang="cs-CZ" dirty="0"/>
              <a:t>) </a:t>
            </a: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644" y="3105862"/>
            <a:ext cx="4238712" cy="3033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1475656" y="6309320"/>
            <a:ext cx="2736304" cy="276999"/>
          </a:xfrm>
          <a:prstGeom prst="rect">
            <a:avLst/>
          </a:prstGeom>
          <a:noFill/>
        </p:spPr>
        <p:txBody>
          <a:bodyPr wrap="square" rtlCol="0">
            <a:spAutoFit/>
          </a:bodyPr>
          <a:lstStyle/>
          <a:p>
            <a:r>
              <a:rPr lang="cs-CZ" sz="1200" dirty="0" err="1" smtClean="0"/>
              <a:t>Nostok</a:t>
            </a:r>
            <a:r>
              <a:rPr lang="cs-CZ" sz="1200" dirty="0" smtClean="0"/>
              <a:t> </a:t>
            </a:r>
            <a:r>
              <a:rPr lang="cs-CZ" sz="1200" dirty="0" err="1" smtClean="0"/>
              <a:t>pruniforme</a:t>
            </a:r>
            <a:r>
              <a:rPr lang="cs-CZ" sz="1200" dirty="0" smtClean="0"/>
              <a:t> - kolonie</a:t>
            </a:r>
            <a:endParaRPr lang="en-GB" sz="1200" dirty="0"/>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2527" y="450413"/>
            <a:ext cx="2062535" cy="2291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3545" y="3105862"/>
            <a:ext cx="4025792" cy="3019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896" y="845001"/>
            <a:ext cx="2419350"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2808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88748" y="44624"/>
            <a:ext cx="9055251" cy="4770537"/>
          </a:xfrm>
          <a:prstGeom prst="rect">
            <a:avLst/>
          </a:prstGeom>
        </p:spPr>
        <p:txBody>
          <a:bodyPr wrap="square">
            <a:spAutoFit/>
          </a:bodyPr>
          <a:lstStyle/>
          <a:p>
            <a:r>
              <a:rPr lang="en-GB" sz="1600" u="sng" dirty="0" err="1"/>
              <a:t>Přenos</a:t>
            </a:r>
            <a:r>
              <a:rPr lang="en-GB" sz="1600" u="sng" dirty="0"/>
              <a:t> </a:t>
            </a:r>
            <a:r>
              <a:rPr lang="en-GB" sz="1600" u="sng" dirty="0" err="1"/>
              <a:t>patogena</a:t>
            </a:r>
            <a:r>
              <a:rPr lang="en-GB" sz="1600" u="sng" dirty="0"/>
              <a:t> </a:t>
            </a:r>
            <a:r>
              <a:rPr lang="en-GB" sz="1600" u="sng" dirty="0" err="1"/>
              <a:t>na</a:t>
            </a:r>
            <a:r>
              <a:rPr lang="en-GB" sz="1600" u="sng" dirty="0"/>
              <a:t> </a:t>
            </a:r>
            <a:r>
              <a:rPr lang="en-GB" sz="1600" u="sng" dirty="0" err="1" smtClean="0"/>
              <a:t>rostlinu</a:t>
            </a:r>
            <a:endParaRPr lang="cs-CZ" sz="1600" u="sng" dirty="0" smtClean="0"/>
          </a:p>
          <a:p>
            <a:endParaRPr lang="en-GB" sz="1600" dirty="0"/>
          </a:p>
          <a:p>
            <a:pPr marL="285750" indent="-285750">
              <a:buFont typeface="Arial" panose="020B0604020202020204" pitchFamily="34" charset="0"/>
              <a:buChar char="•"/>
            </a:pPr>
            <a:r>
              <a:rPr lang="en-GB" sz="1600" dirty="0" err="1"/>
              <a:t>Patogenní</a:t>
            </a:r>
            <a:r>
              <a:rPr lang="en-GB" sz="1600" dirty="0"/>
              <a:t> </a:t>
            </a:r>
            <a:r>
              <a:rPr lang="en-GB" sz="1600" dirty="0" err="1"/>
              <a:t>mikroorganismus</a:t>
            </a:r>
            <a:r>
              <a:rPr lang="en-GB" sz="1600" dirty="0"/>
              <a:t> se </a:t>
            </a:r>
            <a:r>
              <a:rPr lang="en-GB" sz="1600" dirty="0" err="1"/>
              <a:t>dostane</a:t>
            </a:r>
            <a:r>
              <a:rPr lang="en-GB" sz="1600" dirty="0"/>
              <a:t> do </a:t>
            </a:r>
            <a:r>
              <a:rPr lang="en-GB" sz="1600" dirty="0" err="1"/>
              <a:t>styku</a:t>
            </a:r>
            <a:r>
              <a:rPr lang="en-GB" sz="1600" dirty="0"/>
              <a:t> s </a:t>
            </a:r>
            <a:r>
              <a:rPr lang="en-GB" sz="1600" dirty="0" err="1" smtClean="0"/>
              <a:t>rostlinou</a:t>
            </a:r>
            <a:r>
              <a:rPr lang="cs-CZ" sz="1600" dirty="0"/>
              <a:t> </a:t>
            </a:r>
            <a:r>
              <a:rPr lang="en-GB" sz="1600" dirty="0" err="1" smtClean="0"/>
              <a:t>buď</a:t>
            </a:r>
            <a:r>
              <a:rPr lang="en-GB" sz="1600" dirty="0" smtClean="0"/>
              <a:t> </a:t>
            </a:r>
            <a:r>
              <a:rPr lang="en-GB" sz="1600" dirty="0"/>
              <a:t>v </a:t>
            </a:r>
            <a:r>
              <a:rPr lang="en-GB" sz="1600" dirty="0" err="1"/>
              <a:t>rhizosféře</a:t>
            </a:r>
            <a:r>
              <a:rPr lang="en-GB" sz="1600" dirty="0"/>
              <a:t> </a:t>
            </a:r>
            <a:r>
              <a:rPr lang="en-GB" sz="1600" dirty="0" err="1"/>
              <a:t>nebo</a:t>
            </a:r>
            <a:r>
              <a:rPr lang="en-GB" sz="1600" dirty="0"/>
              <a:t> </a:t>
            </a:r>
            <a:r>
              <a:rPr lang="en-GB" sz="1600" dirty="0" err="1"/>
              <a:t>častěji</a:t>
            </a:r>
            <a:r>
              <a:rPr lang="en-GB" sz="1600" dirty="0"/>
              <a:t> </a:t>
            </a:r>
            <a:r>
              <a:rPr lang="en-GB" sz="1600" dirty="0" err="1" smtClean="0"/>
              <a:t>fylosféře</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a:t>Většina</a:t>
            </a:r>
            <a:r>
              <a:rPr lang="en-GB" sz="1600" dirty="0"/>
              <a:t> </a:t>
            </a:r>
            <a:r>
              <a:rPr lang="en-GB" sz="1600" dirty="0" err="1"/>
              <a:t>houbových</a:t>
            </a:r>
            <a:r>
              <a:rPr lang="en-GB" sz="1600" dirty="0"/>
              <a:t> </a:t>
            </a:r>
            <a:r>
              <a:rPr lang="en-GB" sz="1600" dirty="0" err="1"/>
              <a:t>patogenů</a:t>
            </a:r>
            <a:r>
              <a:rPr lang="en-GB" sz="1600" dirty="0"/>
              <a:t> se </a:t>
            </a:r>
            <a:r>
              <a:rPr lang="en-GB" sz="1600" dirty="0" err="1"/>
              <a:t>šíří</a:t>
            </a:r>
            <a:r>
              <a:rPr lang="en-GB" sz="1600" dirty="0"/>
              <a:t> </a:t>
            </a:r>
            <a:r>
              <a:rPr lang="en-GB" sz="1600" dirty="0" err="1" smtClean="0"/>
              <a:t>vzduchem</a:t>
            </a:r>
            <a:r>
              <a:rPr lang="pl-PL" sz="1600" dirty="0" smtClean="0"/>
              <a:t>– </a:t>
            </a:r>
            <a:r>
              <a:rPr lang="pl-PL" sz="1600" dirty="0"/>
              <a:t>kontakt s listy nebo </a:t>
            </a:r>
            <a:r>
              <a:rPr lang="pl-PL" sz="1600" dirty="0" smtClean="0"/>
              <a:t>stonkem/kmenem</a:t>
            </a:r>
          </a:p>
          <a:p>
            <a:pPr marL="285750" indent="-285750">
              <a:buFont typeface="Arial" panose="020B0604020202020204" pitchFamily="34" charset="0"/>
              <a:buChar char="•"/>
            </a:pPr>
            <a:endParaRPr lang="pl-PL" sz="1600" dirty="0"/>
          </a:p>
          <a:p>
            <a:pPr marL="285750" indent="-285750">
              <a:buFont typeface="Arial" panose="020B0604020202020204" pitchFamily="34" charset="0"/>
              <a:buChar char="•"/>
            </a:pPr>
            <a:r>
              <a:rPr lang="en-GB" sz="1600" dirty="0" err="1"/>
              <a:t>Viroví</a:t>
            </a:r>
            <a:r>
              <a:rPr lang="en-GB" sz="1600" dirty="0"/>
              <a:t> </a:t>
            </a:r>
            <a:r>
              <a:rPr lang="en-GB" sz="1600" dirty="0" err="1"/>
              <a:t>patogeni</a:t>
            </a:r>
            <a:r>
              <a:rPr lang="en-GB" sz="1600" dirty="0"/>
              <a:t> </a:t>
            </a:r>
            <a:r>
              <a:rPr lang="en-GB" sz="1600" dirty="0" err="1"/>
              <a:t>přenášeni</a:t>
            </a:r>
            <a:r>
              <a:rPr lang="en-GB" sz="1600" dirty="0"/>
              <a:t> </a:t>
            </a:r>
            <a:r>
              <a:rPr lang="en-GB" sz="1600" dirty="0" err="1"/>
              <a:t>především</a:t>
            </a:r>
            <a:r>
              <a:rPr lang="en-GB" sz="1600" dirty="0"/>
              <a:t> </a:t>
            </a:r>
            <a:r>
              <a:rPr lang="en-GB" sz="1600" dirty="0" err="1" smtClean="0"/>
              <a:t>hmyzem</a:t>
            </a:r>
            <a:r>
              <a:rPr lang="cs-CZ" sz="1600" dirty="0"/>
              <a:t> </a:t>
            </a:r>
            <a:r>
              <a:rPr lang="en-GB" sz="1600" dirty="0" smtClean="0"/>
              <a:t>– </a:t>
            </a:r>
            <a:r>
              <a:rPr lang="en-GB" sz="1600" dirty="0" err="1"/>
              <a:t>tedy</a:t>
            </a:r>
            <a:r>
              <a:rPr lang="en-GB" sz="1600" dirty="0"/>
              <a:t> </a:t>
            </a:r>
            <a:r>
              <a:rPr lang="en-GB" sz="1600" dirty="0" err="1"/>
              <a:t>také</a:t>
            </a:r>
            <a:r>
              <a:rPr lang="en-GB" sz="1600" dirty="0"/>
              <a:t> </a:t>
            </a:r>
            <a:r>
              <a:rPr lang="en-GB" sz="1600" dirty="0" err="1" smtClean="0"/>
              <a:t>fylosféra</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a:t>Půdní</a:t>
            </a:r>
            <a:r>
              <a:rPr lang="en-GB" sz="1600" dirty="0"/>
              <a:t> fauna (</a:t>
            </a:r>
            <a:r>
              <a:rPr lang="en-GB" sz="1600" dirty="0" err="1"/>
              <a:t>nematody</a:t>
            </a:r>
            <a:r>
              <a:rPr lang="en-GB" sz="1600" dirty="0"/>
              <a:t>) </a:t>
            </a:r>
            <a:r>
              <a:rPr lang="en-GB" sz="1600" dirty="0" err="1"/>
              <a:t>také</a:t>
            </a:r>
            <a:r>
              <a:rPr lang="en-GB" sz="1600" dirty="0"/>
              <a:t> </a:t>
            </a:r>
            <a:r>
              <a:rPr lang="en-GB" sz="1600" dirty="0" err="1"/>
              <a:t>přenáší</a:t>
            </a:r>
            <a:r>
              <a:rPr lang="en-GB" sz="1600" dirty="0"/>
              <a:t> </a:t>
            </a:r>
            <a:r>
              <a:rPr lang="en-GB" sz="1600" dirty="0" err="1" smtClean="0"/>
              <a:t>choroby</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err="1"/>
              <a:t>Pohybliví</a:t>
            </a:r>
            <a:r>
              <a:rPr lang="en-GB" sz="1600" dirty="0"/>
              <a:t> </a:t>
            </a:r>
            <a:r>
              <a:rPr lang="en-GB" sz="1600" dirty="0" err="1"/>
              <a:t>bakteriální</a:t>
            </a:r>
            <a:r>
              <a:rPr lang="en-GB" sz="1600" dirty="0"/>
              <a:t> (</a:t>
            </a:r>
            <a:r>
              <a:rPr lang="en-GB" sz="1600" i="1" dirty="0"/>
              <a:t>Pseudomonas</a:t>
            </a:r>
            <a:r>
              <a:rPr lang="en-GB" sz="1600" dirty="0"/>
              <a:t>) a </a:t>
            </a:r>
            <a:r>
              <a:rPr lang="en-GB" sz="1600" dirty="0" err="1"/>
              <a:t>houboví</a:t>
            </a:r>
            <a:r>
              <a:rPr lang="en-GB" sz="1600" dirty="0"/>
              <a:t> (</a:t>
            </a:r>
            <a:r>
              <a:rPr lang="en-GB" sz="1600" i="1" dirty="0" err="1" smtClean="0"/>
              <a:t>Oidium</a:t>
            </a:r>
            <a:r>
              <a:rPr lang="en-GB" sz="1600" dirty="0" smtClean="0"/>
              <a:t>)</a:t>
            </a:r>
            <a:r>
              <a:rPr lang="cs-CZ" sz="1600" dirty="0" smtClean="0"/>
              <a:t> </a:t>
            </a:r>
            <a:r>
              <a:rPr lang="en-GB" sz="1600" dirty="0" err="1" smtClean="0"/>
              <a:t>patogeni</a:t>
            </a:r>
            <a:r>
              <a:rPr lang="en-GB" sz="1600" dirty="0" smtClean="0"/>
              <a:t> </a:t>
            </a:r>
            <a:r>
              <a:rPr lang="en-GB" sz="1600" dirty="0" err="1"/>
              <a:t>přítomní</a:t>
            </a:r>
            <a:r>
              <a:rPr lang="en-GB" sz="1600" dirty="0"/>
              <a:t> v </a:t>
            </a:r>
            <a:r>
              <a:rPr lang="en-GB" sz="1600" dirty="0" err="1"/>
              <a:t>půdě</a:t>
            </a:r>
            <a:r>
              <a:rPr lang="en-GB" sz="1600" dirty="0"/>
              <a:t> </a:t>
            </a:r>
            <a:r>
              <a:rPr lang="en-GB" sz="1600" dirty="0" err="1"/>
              <a:t>také</a:t>
            </a:r>
            <a:r>
              <a:rPr lang="en-GB" sz="1600" dirty="0"/>
              <a:t> </a:t>
            </a:r>
            <a:r>
              <a:rPr lang="en-GB" sz="1600" dirty="0" err="1"/>
              <a:t>vstupují</a:t>
            </a:r>
            <a:r>
              <a:rPr lang="en-GB" sz="1600" dirty="0"/>
              <a:t> </a:t>
            </a:r>
            <a:r>
              <a:rPr lang="en-GB" sz="1600" dirty="0" err="1"/>
              <a:t>kořeny</a:t>
            </a:r>
            <a:r>
              <a:rPr lang="en-GB" sz="1600" dirty="0"/>
              <a:t> (</a:t>
            </a:r>
            <a:r>
              <a:rPr lang="en-GB" sz="1600" dirty="0" err="1"/>
              <a:t>chemotaxe</a:t>
            </a:r>
            <a:r>
              <a:rPr lang="en-GB" sz="1600" dirty="0" smtClean="0"/>
              <a:t>)</a:t>
            </a:r>
            <a:endParaRPr lang="cs-CZ" sz="1600" dirty="0" smtClean="0"/>
          </a:p>
          <a:p>
            <a:pPr marL="285750" indent="-285750">
              <a:buFont typeface="Arial" panose="020B0604020202020204" pitchFamily="34" charset="0"/>
              <a:buChar char="•"/>
            </a:pPr>
            <a:endParaRPr lang="cs-CZ" sz="1600" dirty="0" smtClean="0"/>
          </a:p>
          <a:p>
            <a:pPr marL="285750" indent="-285750">
              <a:buFont typeface="Arial" panose="020B0604020202020204" pitchFamily="34" charset="0"/>
              <a:buChar char="•"/>
            </a:pPr>
            <a:r>
              <a:rPr lang="en-GB" sz="1600" dirty="0" err="1"/>
              <a:t>Přichycení</a:t>
            </a:r>
            <a:r>
              <a:rPr lang="en-GB" sz="1600" dirty="0"/>
              <a:t> </a:t>
            </a:r>
            <a:r>
              <a:rPr lang="en-GB" sz="1600" dirty="0" err="1"/>
              <a:t>houbových</a:t>
            </a:r>
            <a:r>
              <a:rPr lang="en-GB" sz="1600" dirty="0"/>
              <a:t> </a:t>
            </a:r>
            <a:r>
              <a:rPr lang="en-GB" sz="1600" dirty="0" err="1"/>
              <a:t>spor</a:t>
            </a:r>
            <a:r>
              <a:rPr lang="en-GB" sz="1600" dirty="0"/>
              <a:t> </a:t>
            </a:r>
            <a:r>
              <a:rPr lang="en-GB" sz="1600" dirty="0" err="1"/>
              <a:t>přenášených</a:t>
            </a:r>
            <a:r>
              <a:rPr lang="en-GB" sz="1600" dirty="0"/>
              <a:t> </a:t>
            </a:r>
            <a:r>
              <a:rPr lang="en-GB" sz="1600" dirty="0" err="1" smtClean="0"/>
              <a:t>větrem</a:t>
            </a:r>
            <a:r>
              <a:rPr lang="cs-CZ" sz="1600" dirty="0" smtClean="0"/>
              <a:t> </a:t>
            </a:r>
            <a:r>
              <a:rPr lang="en-GB" sz="1600" dirty="0" smtClean="0"/>
              <a:t>- </a:t>
            </a:r>
            <a:r>
              <a:rPr lang="en-GB" sz="1600" dirty="0" err="1"/>
              <a:t>konidiospóry</a:t>
            </a:r>
            <a:r>
              <a:rPr lang="en-GB" sz="1600" dirty="0"/>
              <a:t> </a:t>
            </a:r>
            <a:r>
              <a:rPr lang="en-GB" sz="1600" dirty="0" err="1"/>
              <a:t>askomycety</a:t>
            </a:r>
            <a:r>
              <a:rPr lang="en-GB" sz="1600" dirty="0"/>
              <a:t> </a:t>
            </a:r>
            <a:r>
              <a:rPr lang="en-GB" sz="1600" dirty="0" err="1"/>
              <a:t>Magnaporthe</a:t>
            </a:r>
            <a:r>
              <a:rPr lang="en-GB" sz="1600" dirty="0"/>
              <a:t> </a:t>
            </a:r>
            <a:r>
              <a:rPr lang="en-GB" sz="1600" dirty="0" err="1"/>
              <a:t>grisea</a:t>
            </a:r>
            <a:r>
              <a:rPr lang="en-GB" sz="1600" dirty="0"/>
              <a:t> </a:t>
            </a:r>
            <a:r>
              <a:rPr lang="cs-CZ" sz="1600" dirty="0"/>
              <a:t>(</a:t>
            </a:r>
            <a:r>
              <a:rPr lang="en-GB" sz="1600" dirty="0" err="1" smtClean="0"/>
              <a:t>zničí</a:t>
            </a:r>
            <a:r>
              <a:rPr lang="en-GB" sz="1600" dirty="0" smtClean="0"/>
              <a:t> </a:t>
            </a:r>
            <a:r>
              <a:rPr lang="en-GB" sz="1600" dirty="0" err="1"/>
              <a:t>tolik</a:t>
            </a:r>
            <a:r>
              <a:rPr lang="en-GB" sz="1600" dirty="0"/>
              <a:t> </a:t>
            </a:r>
            <a:r>
              <a:rPr lang="en-GB" sz="1600" dirty="0" err="1"/>
              <a:t>rýže</a:t>
            </a:r>
            <a:r>
              <a:rPr lang="en-GB" sz="1600" dirty="0"/>
              <a:t>, co by </a:t>
            </a:r>
            <a:r>
              <a:rPr lang="en-GB" sz="1600" dirty="0" err="1"/>
              <a:t>stačilo</a:t>
            </a:r>
            <a:r>
              <a:rPr lang="en-GB" sz="1600" dirty="0"/>
              <a:t> k </a:t>
            </a:r>
            <a:r>
              <a:rPr lang="en-GB" sz="1600" dirty="0" err="1"/>
              <a:t>obživě</a:t>
            </a:r>
            <a:r>
              <a:rPr lang="en-GB" sz="1600" dirty="0"/>
              <a:t> 60 mil. </a:t>
            </a:r>
            <a:r>
              <a:rPr lang="en-GB" sz="1600" dirty="0" err="1"/>
              <a:t>lidí</a:t>
            </a:r>
            <a:r>
              <a:rPr lang="en-GB" sz="1600" dirty="0"/>
              <a:t>) </a:t>
            </a:r>
            <a:endParaRPr lang="cs-CZ" sz="1600" dirty="0" smtClean="0"/>
          </a:p>
          <a:p>
            <a:pPr marL="285750" indent="-285750">
              <a:buFont typeface="Arial" panose="020B0604020202020204" pitchFamily="34" charset="0"/>
              <a:buChar char="•"/>
            </a:pPr>
            <a:r>
              <a:rPr lang="en-GB" sz="1600" dirty="0" err="1" smtClean="0"/>
              <a:t>přichytí</a:t>
            </a:r>
            <a:r>
              <a:rPr lang="cs-CZ" sz="1600" dirty="0" smtClean="0"/>
              <a:t> </a:t>
            </a:r>
            <a:r>
              <a:rPr lang="en-GB" sz="1600" dirty="0" smtClean="0"/>
              <a:t>k </a:t>
            </a:r>
            <a:r>
              <a:rPr lang="en-GB" sz="1600" dirty="0" err="1"/>
              <a:t>hydrofobním</a:t>
            </a:r>
            <a:r>
              <a:rPr lang="en-GB" sz="1600" dirty="0"/>
              <a:t> </a:t>
            </a:r>
            <a:r>
              <a:rPr lang="en-GB" sz="1600" dirty="0" err="1"/>
              <a:t>povrchům</a:t>
            </a:r>
            <a:r>
              <a:rPr lang="en-GB" sz="1600" dirty="0"/>
              <a:t> </a:t>
            </a:r>
            <a:r>
              <a:rPr lang="en-GB" sz="1600" dirty="0" err="1"/>
              <a:t>jako</a:t>
            </a:r>
            <a:r>
              <a:rPr lang="en-GB" sz="1600" dirty="0"/>
              <a:t> je </a:t>
            </a:r>
            <a:r>
              <a:rPr lang="en-GB" sz="1600" dirty="0" err="1"/>
              <a:t>listová</a:t>
            </a:r>
            <a:r>
              <a:rPr lang="en-GB" sz="1600" dirty="0"/>
              <a:t> </a:t>
            </a:r>
            <a:r>
              <a:rPr lang="en-GB" sz="1600" dirty="0" err="1"/>
              <a:t>kutikula</a:t>
            </a:r>
            <a:r>
              <a:rPr lang="en-GB" sz="1600" dirty="0"/>
              <a:t> </a:t>
            </a:r>
            <a:r>
              <a:rPr lang="en-GB" sz="1600" dirty="0" err="1"/>
              <a:t>pomocí</a:t>
            </a:r>
            <a:r>
              <a:rPr lang="en-GB" sz="1600" dirty="0"/>
              <a:t> </a:t>
            </a:r>
            <a:r>
              <a:rPr lang="en-GB" sz="1600" dirty="0" err="1" smtClean="0"/>
              <a:t>slizu</a:t>
            </a:r>
            <a:r>
              <a:rPr lang="cs-CZ" sz="1600" dirty="0" smtClean="0"/>
              <a:t> </a:t>
            </a:r>
            <a:r>
              <a:rPr lang="en-GB" sz="1600" dirty="0" err="1" smtClean="0"/>
              <a:t>ve</a:t>
            </a:r>
            <a:r>
              <a:rPr lang="en-GB" sz="1600" dirty="0" smtClean="0"/>
              <a:t> </a:t>
            </a:r>
            <a:r>
              <a:rPr lang="en-GB" sz="1600" dirty="0" err="1"/>
              <a:t>vrcholu</a:t>
            </a:r>
            <a:r>
              <a:rPr lang="en-GB" sz="1600" dirty="0"/>
              <a:t> </a:t>
            </a:r>
            <a:r>
              <a:rPr lang="en-GB" sz="1600" dirty="0" err="1"/>
              <a:t>spory</a:t>
            </a:r>
            <a:r>
              <a:rPr lang="en-GB" sz="1600" dirty="0"/>
              <a:t>;</a:t>
            </a:r>
          </a:p>
          <a:p>
            <a:pPr marL="285750" indent="-285750">
              <a:buFont typeface="Arial" panose="020B0604020202020204" pitchFamily="34" charset="0"/>
              <a:buChar char="•"/>
            </a:pPr>
            <a:r>
              <a:rPr lang="en-GB" sz="1600" dirty="0" err="1" smtClean="0"/>
              <a:t>vlhký</a:t>
            </a:r>
            <a:r>
              <a:rPr lang="en-GB" sz="1600" dirty="0" smtClean="0"/>
              <a:t> </a:t>
            </a:r>
            <a:r>
              <a:rPr lang="en-GB" sz="1600" dirty="0" err="1"/>
              <a:t>vzduch</a:t>
            </a:r>
            <a:r>
              <a:rPr lang="en-GB" sz="1600" dirty="0"/>
              <a:t> </a:t>
            </a:r>
            <a:r>
              <a:rPr lang="en-GB" sz="1600" dirty="0" err="1"/>
              <a:t>nebo</a:t>
            </a:r>
            <a:r>
              <a:rPr lang="en-GB" sz="1600" dirty="0"/>
              <a:t> </a:t>
            </a:r>
            <a:r>
              <a:rPr lang="en-GB" sz="1600" dirty="0" err="1"/>
              <a:t>rosa</a:t>
            </a:r>
            <a:r>
              <a:rPr lang="en-GB" sz="1600" dirty="0"/>
              <a:t> </a:t>
            </a:r>
            <a:r>
              <a:rPr lang="en-GB" sz="1600" dirty="0" err="1"/>
              <a:t>způsobí</a:t>
            </a:r>
            <a:r>
              <a:rPr lang="en-GB" sz="1600" dirty="0"/>
              <a:t> </a:t>
            </a:r>
            <a:r>
              <a:rPr lang="en-GB" sz="1600" dirty="0" err="1"/>
              <a:t>bobtnání</a:t>
            </a:r>
            <a:r>
              <a:rPr lang="en-GB" sz="1600" dirty="0"/>
              <a:t> </a:t>
            </a:r>
            <a:r>
              <a:rPr lang="en-GB" sz="1600" dirty="0" err="1"/>
              <a:t>slizu</a:t>
            </a:r>
            <a:r>
              <a:rPr lang="en-GB" sz="1600" dirty="0"/>
              <a:t>, </a:t>
            </a:r>
            <a:r>
              <a:rPr lang="en-GB" sz="1600" dirty="0" err="1"/>
              <a:t>vrchol</a:t>
            </a:r>
            <a:r>
              <a:rPr lang="en-GB" sz="1600" dirty="0"/>
              <a:t> </a:t>
            </a:r>
            <a:r>
              <a:rPr lang="en-GB" sz="1600" dirty="0" err="1"/>
              <a:t>spory</a:t>
            </a:r>
            <a:r>
              <a:rPr lang="en-GB" sz="1600" dirty="0"/>
              <a:t> </a:t>
            </a:r>
            <a:r>
              <a:rPr lang="en-GB" sz="1600" dirty="0" err="1" smtClean="0"/>
              <a:t>praskne</a:t>
            </a:r>
            <a:r>
              <a:rPr lang="cs-CZ" sz="1600" dirty="0" smtClean="0"/>
              <a:t> </a:t>
            </a:r>
            <a:r>
              <a:rPr lang="en-GB" sz="1600" dirty="0" smtClean="0"/>
              <a:t>a </a:t>
            </a:r>
            <a:r>
              <a:rPr lang="en-GB" sz="1600" dirty="0" err="1"/>
              <a:t>přilepí</a:t>
            </a:r>
            <a:r>
              <a:rPr lang="en-GB" sz="1600" dirty="0"/>
              <a:t> </a:t>
            </a:r>
            <a:r>
              <a:rPr lang="en-GB" sz="1600" dirty="0" err="1"/>
              <a:t>sporu</a:t>
            </a:r>
            <a:r>
              <a:rPr lang="en-GB" sz="1600" dirty="0"/>
              <a:t> </a:t>
            </a:r>
            <a:r>
              <a:rPr lang="en-GB" sz="1600" dirty="0" err="1"/>
              <a:t>ke</a:t>
            </a:r>
            <a:r>
              <a:rPr lang="en-GB" sz="1600" dirty="0"/>
              <a:t> </a:t>
            </a:r>
            <a:r>
              <a:rPr lang="en-GB" sz="1600" dirty="0" err="1" smtClean="0"/>
              <a:t>kutikule</a:t>
            </a:r>
            <a:endParaRPr lang="cs-CZ" sz="1600" dirty="0" smtClean="0"/>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5" y="4293096"/>
            <a:ext cx="3029463" cy="2484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6730" y="4279087"/>
            <a:ext cx="3322371" cy="2465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53376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07504" y="188640"/>
            <a:ext cx="8496944" cy="1569660"/>
          </a:xfrm>
          <a:prstGeom prst="rect">
            <a:avLst/>
          </a:prstGeom>
        </p:spPr>
        <p:txBody>
          <a:bodyPr wrap="square">
            <a:spAutoFit/>
          </a:bodyPr>
          <a:lstStyle/>
          <a:p>
            <a:r>
              <a:rPr lang="en-GB" sz="1600" dirty="0" err="1"/>
              <a:t>konidiospory</a:t>
            </a:r>
            <a:r>
              <a:rPr lang="en-GB" sz="1600" dirty="0"/>
              <a:t> Botrytis </a:t>
            </a:r>
            <a:r>
              <a:rPr lang="en-GB" sz="1600" dirty="0" err="1"/>
              <a:t>cinerea</a:t>
            </a:r>
            <a:r>
              <a:rPr lang="en-GB" sz="1600" dirty="0"/>
              <a:t> </a:t>
            </a:r>
            <a:r>
              <a:rPr lang="en-GB" sz="1600" dirty="0" err="1"/>
              <a:t>ve</a:t>
            </a:r>
            <a:r>
              <a:rPr lang="en-GB" sz="1600" dirty="0"/>
              <a:t> </a:t>
            </a:r>
            <a:r>
              <a:rPr lang="en-GB" sz="1600" dirty="0" err="1"/>
              <a:t>dvou</a:t>
            </a:r>
            <a:r>
              <a:rPr lang="en-GB" sz="1600" dirty="0"/>
              <a:t> </a:t>
            </a:r>
            <a:r>
              <a:rPr lang="en-GB" sz="1600" dirty="0" err="1"/>
              <a:t>fázích</a:t>
            </a:r>
            <a:r>
              <a:rPr lang="en-GB" sz="1600" dirty="0"/>
              <a:t>:</a:t>
            </a:r>
          </a:p>
          <a:p>
            <a:pPr marL="285750" indent="-285750">
              <a:buFont typeface="Arial" panose="020B0604020202020204" pitchFamily="34" charset="0"/>
              <a:buChar char="•"/>
            </a:pPr>
            <a:r>
              <a:rPr lang="en-GB" sz="1600" dirty="0"/>
              <a:t> </a:t>
            </a:r>
            <a:r>
              <a:rPr lang="en-GB" sz="1600" dirty="0" err="1"/>
              <a:t>hydratovaná</a:t>
            </a:r>
            <a:r>
              <a:rPr lang="en-GB" sz="1600" dirty="0"/>
              <a:t> ale </a:t>
            </a:r>
            <a:r>
              <a:rPr lang="en-GB" sz="1600" dirty="0" err="1"/>
              <a:t>neklíčící</a:t>
            </a:r>
            <a:r>
              <a:rPr lang="en-GB" sz="1600" dirty="0"/>
              <a:t> </a:t>
            </a:r>
            <a:r>
              <a:rPr lang="en-GB" sz="1600" dirty="0" err="1"/>
              <a:t>konidiospora</a:t>
            </a:r>
            <a:r>
              <a:rPr lang="en-GB" sz="1600" dirty="0"/>
              <a:t> se </a:t>
            </a:r>
            <a:r>
              <a:rPr lang="en-GB" sz="1600" dirty="0" err="1"/>
              <a:t>přichytí</a:t>
            </a:r>
            <a:r>
              <a:rPr lang="en-GB" sz="1600" dirty="0"/>
              <a:t> </a:t>
            </a:r>
            <a:r>
              <a:rPr lang="en-GB" sz="1600" dirty="0" err="1"/>
              <a:t>povrchu</a:t>
            </a:r>
            <a:r>
              <a:rPr lang="en-GB" sz="1600" dirty="0"/>
              <a:t> </a:t>
            </a:r>
            <a:r>
              <a:rPr lang="en-GB" sz="1600" dirty="0" err="1"/>
              <a:t>listů</a:t>
            </a:r>
            <a:r>
              <a:rPr lang="cs-CZ" sz="1600" dirty="0"/>
              <a:t> </a:t>
            </a:r>
            <a:r>
              <a:rPr lang="en-GB" sz="1600" dirty="0" err="1"/>
              <a:t>slabými</a:t>
            </a:r>
            <a:r>
              <a:rPr lang="en-GB" sz="1600" dirty="0"/>
              <a:t> </a:t>
            </a:r>
            <a:r>
              <a:rPr lang="en-GB" sz="1600" dirty="0" err="1"/>
              <a:t>hydrofobními</a:t>
            </a:r>
            <a:r>
              <a:rPr lang="en-GB" sz="1600" dirty="0"/>
              <a:t> </a:t>
            </a:r>
            <a:r>
              <a:rPr lang="en-GB" sz="1600" dirty="0" err="1"/>
              <a:t>interakcemi</a:t>
            </a:r>
            <a:r>
              <a:rPr lang="en-GB" sz="1600" dirty="0"/>
              <a:t> </a:t>
            </a:r>
            <a:r>
              <a:rPr lang="en-GB" sz="1600" dirty="0" smtClean="0"/>
              <a:t> </a:t>
            </a:r>
            <a:endParaRPr lang="cs-CZ" sz="1600" dirty="0" smtClean="0"/>
          </a:p>
          <a:p>
            <a:pPr marL="285750" indent="-285750">
              <a:buFont typeface="Arial" panose="020B0604020202020204" pitchFamily="34" charset="0"/>
              <a:buChar char="•"/>
            </a:pPr>
            <a:r>
              <a:rPr lang="en-GB" sz="1600" dirty="0" err="1" smtClean="0"/>
              <a:t>hydrofobnost</a:t>
            </a:r>
            <a:r>
              <a:rPr lang="en-GB" sz="1600" dirty="0" smtClean="0"/>
              <a:t> </a:t>
            </a:r>
            <a:r>
              <a:rPr lang="en-GB" sz="1600" dirty="0" err="1"/>
              <a:t>povrchu</a:t>
            </a:r>
            <a:r>
              <a:rPr lang="en-GB" sz="1600" dirty="0"/>
              <a:t> </a:t>
            </a:r>
            <a:r>
              <a:rPr lang="en-GB" sz="1600" dirty="0" err="1"/>
              <a:t>podporuje</a:t>
            </a:r>
            <a:r>
              <a:rPr lang="cs-CZ" sz="1600" dirty="0"/>
              <a:t> </a:t>
            </a:r>
            <a:r>
              <a:rPr lang="en-GB" sz="1600" dirty="0" err="1"/>
              <a:t>toto</a:t>
            </a:r>
            <a:r>
              <a:rPr lang="en-GB" sz="1600" dirty="0"/>
              <a:t> </a:t>
            </a:r>
            <a:r>
              <a:rPr lang="en-GB" sz="1600" dirty="0" err="1"/>
              <a:t>počáteční</a:t>
            </a:r>
            <a:r>
              <a:rPr lang="en-GB" sz="1600" dirty="0"/>
              <a:t> </a:t>
            </a:r>
            <a:r>
              <a:rPr lang="en-GB" sz="1600" dirty="0" err="1"/>
              <a:t>uchycení</a:t>
            </a:r>
            <a:r>
              <a:rPr lang="en-GB" sz="1600" dirty="0"/>
              <a:t> (</a:t>
            </a:r>
            <a:r>
              <a:rPr lang="en-GB" sz="1600" dirty="0" err="1"/>
              <a:t>surfaktanty</a:t>
            </a:r>
            <a:r>
              <a:rPr lang="en-GB" sz="1600" dirty="0"/>
              <a:t> </a:t>
            </a:r>
            <a:r>
              <a:rPr lang="en-GB" sz="1600" dirty="0" err="1"/>
              <a:t>jej</a:t>
            </a:r>
            <a:r>
              <a:rPr lang="en-GB" sz="1600" dirty="0"/>
              <a:t> </a:t>
            </a:r>
            <a:r>
              <a:rPr lang="en-GB" sz="1600" dirty="0" err="1"/>
              <a:t>silně</a:t>
            </a:r>
            <a:r>
              <a:rPr lang="en-GB" sz="1600" dirty="0"/>
              <a:t> </a:t>
            </a:r>
            <a:r>
              <a:rPr lang="en-GB" sz="1600" dirty="0" err="1"/>
              <a:t>inhibovaly</a:t>
            </a:r>
            <a:r>
              <a:rPr lang="en-GB" sz="1600" dirty="0"/>
              <a:t>)</a:t>
            </a:r>
          </a:p>
          <a:p>
            <a:pPr marL="285750" indent="-285750">
              <a:buFont typeface="Arial" panose="020B0604020202020204" pitchFamily="34" charset="0"/>
              <a:buChar char="•"/>
            </a:pPr>
            <a:r>
              <a:rPr lang="en-GB" sz="1600" dirty="0" err="1"/>
              <a:t>za</a:t>
            </a:r>
            <a:r>
              <a:rPr lang="en-GB" sz="1600" dirty="0"/>
              <a:t> </a:t>
            </a:r>
            <a:r>
              <a:rPr lang="en-GB" sz="1600" dirty="0" err="1"/>
              <a:t>několik</a:t>
            </a:r>
            <a:r>
              <a:rPr lang="en-GB" sz="1600" dirty="0"/>
              <a:t> </a:t>
            </a:r>
            <a:r>
              <a:rPr lang="en-GB" sz="1600" dirty="0" err="1"/>
              <a:t>hodin</a:t>
            </a:r>
            <a:r>
              <a:rPr lang="en-GB" sz="1600" dirty="0"/>
              <a:t> </a:t>
            </a:r>
            <a:r>
              <a:rPr lang="en-GB" sz="1600" dirty="0" err="1"/>
              <a:t>konidiospory</a:t>
            </a:r>
            <a:r>
              <a:rPr lang="en-GB" sz="1600" dirty="0"/>
              <a:t> </a:t>
            </a:r>
            <a:r>
              <a:rPr lang="en-GB" sz="1600" dirty="0" err="1"/>
              <a:t>začnou</a:t>
            </a:r>
            <a:r>
              <a:rPr lang="en-GB" sz="1600" dirty="0"/>
              <a:t> </a:t>
            </a:r>
            <a:r>
              <a:rPr lang="en-GB" sz="1600" dirty="0" err="1"/>
              <a:t>klíčit</a:t>
            </a:r>
            <a:r>
              <a:rPr lang="en-GB" sz="1600" dirty="0"/>
              <a:t> a je </a:t>
            </a:r>
            <a:r>
              <a:rPr lang="en-GB" sz="1600" dirty="0" err="1"/>
              <a:t>vylučována</a:t>
            </a:r>
            <a:r>
              <a:rPr lang="en-GB" sz="1600" dirty="0"/>
              <a:t> </a:t>
            </a:r>
            <a:r>
              <a:rPr lang="en-GB" sz="1600" dirty="0" err="1"/>
              <a:t>látka</a:t>
            </a:r>
            <a:r>
              <a:rPr lang="cs-CZ" sz="1600" dirty="0"/>
              <a:t> </a:t>
            </a:r>
            <a:r>
              <a:rPr lang="en-GB" sz="1600" dirty="0"/>
              <a:t>(</a:t>
            </a:r>
            <a:r>
              <a:rPr lang="en-GB" sz="1600" dirty="0" err="1"/>
              <a:t>glukóza</a:t>
            </a:r>
            <a:r>
              <a:rPr lang="en-GB" sz="1600" dirty="0"/>
              <a:t>, </a:t>
            </a:r>
            <a:r>
              <a:rPr lang="en-GB" sz="1600" dirty="0" err="1"/>
              <a:t>galaktózamin</a:t>
            </a:r>
            <a:r>
              <a:rPr lang="en-GB" sz="1600" dirty="0"/>
              <a:t>, </a:t>
            </a:r>
            <a:r>
              <a:rPr lang="en-GB" sz="1600" dirty="0" err="1"/>
              <a:t>proteiny</a:t>
            </a:r>
            <a:r>
              <a:rPr lang="en-GB" sz="1600" dirty="0"/>
              <a:t>) </a:t>
            </a:r>
            <a:r>
              <a:rPr lang="en-GB" sz="1600" dirty="0" err="1"/>
              <a:t>přilnavá</a:t>
            </a:r>
            <a:r>
              <a:rPr lang="en-GB" sz="1600" dirty="0"/>
              <a:t> k </a:t>
            </a:r>
            <a:r>
              <a:rPr lang="en-GB" sz="1600" dirty="0" err="1"/>
              <a:t>hydrofobním</a:t>
            </a:r>
            <a:r>
              <a:rPr lang="en-GB" sz="1600" dirty="0"/>
              <a:t> </a:t>
            </a:r>
            <a:r>
              <a:rPr lang="en-GB" sz="1600" dirty="0" err="1"/>
              <a:t>i</a:t>
            </a:r>
            <a:r>
              <a:rPr lang="en-GB" sz="1600" dirty="0"/>
              <a:t> </a:t>
            </a:r>
            <a:r>
              <a:rPr lang="en-GB" sz="1600" dirty="0" err="1"/>
              <a:t>hydrofilním</a:t>
            </a:r>
            <a:r>
              <a:rPr lang="cs-CZ" sz="1600" dirty="0"/>
              <a:t> </a:t>
            </a:r>
            <a:r>
              <a:rPr lang="en-GB" sz="1600" dirty="0" err="1"/>
              <a:t>povrchům</a:t>
            </a:r>
            <a:r>
              <a:rPr lang="en-GB" sz="1600" dirty="0"/>
              <a:t> (</a:t>
            </a:r>
            <a:r>
              <a:rPr lang="en-GB" sz="1600" dirty="0" err="1"/>
              <a:t>odolává</a:t>
            </a:r>
            <a:r>
              <a:rPr lang="en-GB" sz="1600" dirty="0"/>
              <a:t> </a:t>
            </a:r>
            <a:r>
              <a:rPr lang="en-GB" sz="1600" dirty="0" err="1"/>
              <a:t>i</a:t>
            </a:r>
            <a:r>
              <a:rPr lang="en-GB" sz="1600" dirty="0"/>
              <a:t> </a:t>
            </a:r>
            <a:r>
              <a:rPr lang="en-GB" sz="1600" dirty="0" err="1"/>
              <a:t>silných</a:t>
            </a:r>
            <a:r>
              <a:rPr lang="en-GB" sz="1600" dirty="0"/>
              <a:t> </a:t>
            </a:r>
            <a:r>
              <a:rPr lang="en-GB" sz="1600" dirty="0" err="1"/>
              <a:t>chemickým</a:t>
            </a:r>
            <a:r>
              <a:rPr lang="en-GB" sz="1600" dirty="0"/>
              <a:t> </a:t>
            </a:r>
            <a:r>
              <a:rPr lang="en-GB" sz="1600" dirty="0" err="1"/>
              <a:t>činidlům</a:t>
            </a:r>
            <a:r>
              <a:rPr lang="en-GB" sz="1600" dirty="0"/>
              <a:t>)</a:t>
            </a:r>
          </a:p>
          <a:p>
            <a:pPr marL="285750" indent="-285750">
              <a:buFont typeface="Arial" panose="020B0604020202020204" pitchFamily="34" charset="0"/>
              <a:buChar char="•"/>
            </a:pPr>
            <a:endParaRPr lang="en-GB" sz="1600"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060848"/>
            <a:ext cx="2743632" cy="1805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1913801"/>
            <a:ext cx="2925426" cy="1950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292" y="4028368"/>
            <a:ext cx="7245906" cy="2415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37557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4376" y="116632"/>
            <a:ext cx="9064128" cy="2308324"/>
          </a:xfrm>
          <a:prstGeom prst="rect">
            <a:avLst/>
          </a:prstGeom>
        </p:spPr>
        <p:txBody>
          <a:bodyPr wrap="square">
            <a:spAutoFit/>
          </a:bodyPr>
          <a:lstStyle/>
          <a:p>
            <a:r>
              <a:rPr lang="en-GB" sz="1600" dirty="0" err="1"/>
              <a:t>Další</a:t>
            </a:r>
            <a:r>
              <a:rPr lang="en-GB" sz="1600" dirty="0"/>
              <a:t> </a:t>
            </a:r>
            <a:r>
              <a:rPr lang="en-GB" sz="1600" dirty="0" err="1"/>
              <a:t>možnosti</a:t>
            </a:r>
            <a:r>
              <a:rPr lang="en-GB" sz="1600" dirty="0"/>
              <a:t> </a:t>
            </a:r>
            <a:r>
              <a:rPr lang="en-GB" sz="1600" dirty="0" err="1"/>
              <a:t>vstupu</a:t>
            </a:r>
            <a:r>
              <a:rPr lang="en-GB" sz="1600" dirty="0"/>
              <a:t> </a:t>
            </a:r>
            <a:r>
              <a:rPr lang="en-GB" sz="1600" dirty="0" err="1" smtClean="0"/>
              <a:t>patogenů</a:t>
            </a:r>
            <a:endParaRPr lang="en-GB" sz="1600" dirty="0"/>
          </a:p>
          <a:p>
            <a:pPr marL="285750" indent="-285750">
              <a:buFont typeface="Arial" panose="020B0604020202020204" pitchFamily="34" charset="0"/>
              <a:buChar char="•"/>
            </a:pPr>
            <a:r>
              <a:rPr lang="en-GB" sz="1600" dirty="0" smtClean="0"/>
              <a:t> </a:t>
            </a:r>
            <a:r>
              <a:rPr lang="en-GB" sz="1600" dirty="0" err="1"/>
              <a:t>poraněními</a:t>
            </a:r>
            <a:endParaRPr lang="en-GB" sz="1600" dirty="0"/>
          </a:p>
          <a:p>
            <a:pPr marL="285750" indent="-285750">
              <a:buFont typeface="Arial" panose="020B0604020202020204" pitchFamily="34" charset="0"/>
              <a:buChar char="•"/>
            </a:pPr>
            <a:r>
              <a:rPr lang="en-GB" sz="1600" dirty="0" err="1" smtClean="0"/>
              <a:t>přirozenými</a:t>
            </a:r>
            <a:r>
              <a:rPr lang="en-GB" sz="1600" dirty="0" smtClean="0"/>
              <a:t> </a:t>
            </a:r>
            <a:r>
              <a:rPr lang="en-GB" sz="1600" dirty="0" err="1"/>
              <a:t>otvory</a:t>
            </a:r>
            <a:r>
              <a:rPr lang="en-GB" sz="1600" dirty="0"/>
              <a:t> – stomata – </a:t>
            </a:r>
            <a:r>
              <a:rPr lang="en-GB" sz="1600" dirty="0" err="1"/>
              <a:t>jak</a:t>
            </a:r>
            <a:r>
              <a:rPr lang="en-GB" sz="1600" dirty="0"/>
              <a:t> </a:t>
            </a:r>
            <a:r>
              <a:rPr lang="en-GB" sz="1600" dirty="0" err="1"/>
              <a:t>rozeznají</a:t>
            </a:r>
            <a:r>
              <a:rPr lang="en-GB" sz="1600" dirty="0"/>
              <a:t> </a:t>
            </a:r>
            <a:r>
              <a:rPr lang="en-GB" sz="1600" dirty="0" err="1"/>
              <a:t>otvor</a:t>
            </a:r>
            <a:r>
              <a:rPr lang="en-GB" sz="1600" dirty="0"/>
              <a:t>?</a:t>
            </a:r>
          </a:p>
          <a:p>
            <a:endParaRPr lang="cs-CZ" sz="1600" i="1" dirty="0" smtClean="0"/>
          </a:p>
          <a:p>
            <a:r>
              <a:rPr lang="pt-BR" sz="1600" i="1" dirty="0" smtClean="0"/>
              <a:t>Uromyces </a:t>
            </a:r>
            <a:r>
              <a:rPr lang="pt-BR" sz="1600" i="1" dirty="0"/>
              <a:t>appendiculatus </a:t>
            </a:r>
            <a:r>
              <a:rPr lang="pt-BR" sz="1600" dirty="0"/>
              <a:t>(rez na fazolích)</a:t>
            </a:r>
          </a:p>
          <a:p>
            <a:pPr marL="285750" indent="-285750">
              <a:buFont typeface="Arial" panose="020B0604020202020204" pitchFamily="34" charset="0"/>
              <a:buChar char="•"/>
            </a:pPr>
            <a:r>
              <a:rPr lang="en-GB" sz="1600" dirty="0" smtClean="0"/>
              <a:t> </a:t>
            </a:r>
            <a:r>
              <a:rPr lang="en-GB" sz="1600" dirty="0" err="1"/>
              <a:t>používá</a:t>
            </a:r>
            <a:r>
              <a:rPr lang="en-GB" sz="1600" dirty="0"/>
              <a:t> </a:t>
            </a:r>
            <a:r>
              <a:rPr lang="en-GB" sz="1600" dirty="0" err="1"/>
              <a:t>topografický</a:t>
            </a:r>
            <a:r>
              <a:rPr lang="en-GB" sz="1600" dirty="0"/>
              <a:t> </a:t>
            </a:r>
            <a:r>
              <a:rPr lang="en-GB" sz="1600" dirty="0" err="1"/>
              <a:t>signál</a:t>
            </a:r>
            <a:r>
              <a:rPr lang="en-GB" sz="1600" dirty="0"/>
              <a:t> – 0,5 </a:t>
            </a:r>
            <a:r>
              <a:rPr lang="el-GR" sz="1600" dirty="0"/>
              <a:t>μ</a:t>
            </a:r>
            <a:r>
              <a:rPr lang="en-GB" sz="1600" dirty="0"/>
              <a:t>m </a:t>
            </a:r>
            <a:r>
              <a:rPr lang="en-GB" sz="1600" dirty="0" err="1" smtClean="0"/>
              <a:t>vysoký</a:t>
            </a:r>
            <a:r>
              <a:rPr lang="cs-CZ" sz="1600" dirty="0" smtClean="0"/>
              <a:t> </a:t>
            </a:r>
            <a:r>
              <a:rPr lang="en-GB" sz="1600" dirty="0" err="1" smtClean="0"/>
              <a:t>hřeben</a:t>
            </a:r>
            <a:r>
              <a:rPr lang="en-GB" sz="1600" dirty="0" smtClean="0"/>
              <a:t> </a:t>
            </a:r>
            <a:r>
              <a:rPr lang="en-GB" sz="1600" dirty="0" err="1"/>
              <a:t>buněk</a:t>
            </a:r>
            <a:r>
              <a:rPr lang="en-GB" sz="1600" dirty="0"/>
              <a:t> </a:t>
            </a:r>
            <a:r>
              <a:rPr lang="en-GB" sz="1600" dirty="0" err="1"/>
              <a:t>stomatu</a:t>
            </a:r>
            <a:r>
              <a:rPr lang="en-GB" sz="1600" dirty="0"/>
              <a:t> - </a:t>
            </a:r>
            <a:r>
              <a:rPr lang="en-GB" sz="1600" dirty="0" smtClean="0"/>
              <a:t> </a:t>
            </a:r>
            <a:r>
              <a:rPr lang="en-GB" sz="1600" dirty="0" err="1"/>
              <a:t>když</a:t>
            </a:r>
            <a:r>
              <a:rPr lang="en-GB" sz="1600" dirty="0"/>
              <a:t> </a:t>
            </a:r>
            <a:r>
              <a:rPr lang="en-GB" sz="1600" dirty="0" err="1"/>
              <a:t>vymodelován</a:t>
            </a:r>
            <a:endParaRPr lang="en-GB" sz="1600" dirty="0"/>
          </a:p>
          <a:p>
            <a:r>
              <a:rPr lang="en-GB" sz="1600" dirty="0"/>
              <a:t>z </a:t>
            </a:r>
            <a:r>
              <a:rPr lang="en-GB" sz="1600" dirty="0" err="1"/>
              <a:t>polystyrenu</a:t>
            </a:r>
            <a:r>
              <a:rPr lang="en-GB" sz="1600" dirty="0"/>
              <a:t> – </a:t>
            </a:r>
            <a:r>
              <a:rPr lang="en-GB" sz="1600" dirty="0" err="1"/>
              <a:t>dojde</a:t>
            </a:r>
            <a:r>
              <a:rPr lang="en-GB" sz="1600" dirty="0"/>
              <a:t> k </a:t>
            </a:r>
            <a:r>
              <a:rPr lang="en-GB" sz="1600" dirty="0" err="1" smtClean="0"/>
              <a:t>morfologické</a:t>
            </a:r>
            <a:r>
              <a:rPr lang="cs-CZ" sz="1600" dirty="0"/>
              <a:t> </a:t>
            </a:r>
            <a:r>
              <a:rPr lang="en-GB" sz="1600" dirty="0" err="1" smtClean="0"/>
              <a:t>diferenciaci</a:t>
            </a:r>
            <a:r>
              <a:rPr lang="en-GB" sz="1600" dirty="0" smtClean="0"/>
              <a:t> </a:t>
            </a:r>
            <a:r>
              <a:rPr lang="en-GB" sz="1600" dirty="0"/>
              <a:t>a </a:t>
            </a:r>
            <a:r>
              <a:rPr lang="en-GB" sz="1600" dirty="0" err="1"/>
              <a:t>vytvoří</a:t>
            </a:r>
            <a:r>
              <a:rPr lang="en-GB" sz="1600" dirty="0"/>
              <a:t> se </a:t>
            </a:r>
            <a:r>
              <a:rPr lang="en-GB" sz="1600" dirty="0" err="1" smtClean="0"/>
              <a:t>appresoria</a:t>
            </a:r>
            <a:r>
              <a:rPr lang="cs-CZ" sz="1600" dirty="0"/>
              <a:t> </a:t>
            </a:r>
            <a:r>
              <a:rPr lang="en-GB" sz="1600" dirty="0" smtClean="0"/>
              <a:t>(</a:t>
            </a:r>
            <a:r>
              <a:rPr lang="en-GB" sz="1600" dirty="0" err="1" smtClean="0"/>
              <a:t>ploché</a:t>
            </a:r>
            <a:r>
              <a:rPr lang="en-GB" sz="1600" dirty="0" smtClean="0"/>
              <a:t> </a:t>
            </a:r>
            <a:r>
              <a:rPr lang="en-GB" sz="1600" dirty="0" err="1"/>
              <a:t>hyfy</a:t>
            </a:r>
            <a:r>
              <a:rPr lang="en-GB" sz="1600" dirty="0"/>
              <a:t>) </a:t>
            </a:r>
            <a:r>
              <a:rPr lang="en-GB" sz="1600" dirty="0" err="1"/>
              <a:t>nezbytné</a:t>
            </a:r>
            <a:r>
              <a:rPr lang="en-GB" sz="1600" dirty="0"/>
              <a:t> k </a:t>
            </a:r>
            <a:r>
              <a:rPr lang="en-GB" sz="1600" dirty="0" err="1"/>
              <a:t>proniknutí</a:t>
            </a:r>
            <a:r>
              <a:rPr lang="en-GB" sz="1600" dirty="0"/>
              <a:t> do </a:t>
            </a:r>
            <a:r>
              <a:rPr lang="en-GB" sz="1600" dirty="0" err="1" smtClean="0"/>
              <a:t>stomatu</a:t>
            </a:r>
            <a:endParaRPr lang="en-GB" sz="1600" dirty="0"/>
          </a:p>
          <a:p>
            <a:pPr marL="285750" indent="-285750">
              <a:buFont typeface="Arial" panose="020B0604020202020204" pitchFamily="34" charset="0"/>
              <a:buChar char="•"/>
            </a:pPr>
            <a:r>
              <a:rPr lang="en-GB" sz="1600" dirty="0" err="1"/>
              <a:t>Pokud</a:t>
            </a:r>
            <a:r>
              <a:rPr lang="en-GB" sz="1600" dirty="0"/>
              <a:t> </a:t>
            </a:r>
            <a:r>
              <a:rPr lang="en-GB" sz="1600" dirty="0" err="1"/>
              <a:t>hřeben</a:t>
            </a:r>
            <a:r>
              <a:rPr lang="en-GB" sz="1600" dirty="0"/>
              <a:t> </a:t>
            </a:r>
            <a:r>
              <a:rPr lang="en-GB" sz="1600" dirty="0" err="1"/>
              <a:t>nižší</a:t>
            </a:r>
            <a:r>
              <a:rPr lang="en-GB" sz="1600" dirty="0"/>
              <a:t> </a:t>
            </a:r>
            <a:r>
              <a:rPr lang="en-GB" sz="1600" dirty="0" err="1"/>
              <a:t>než</a:t>
            </a:r>
            <a:r>
              <a:rPr lang="en-GB" sz="1600" dirty="0"/>
              <a:t> 0.25 </a:t>
            </a:r>
            <a:r>
              <a:rPr lang="el-GR" sz="1600" dirty="0"/>
              <a:t>μ</a:t>
            </a:r>
            <a:r>
              <a:rPr lang="en-GB" sz="1600" dirty="0"/>
              <a:t>m </a:t>
            </a:r>
            <a:r>
              <a:rPr lang="en-GB" sz="1600" dirty="0" err="1"/>
              <a:t>nebo</a:t>
            </a:r>
            <a:r>
              <a:rPr lang="en-GB" sz="1600" dirty="0"/>
              <a:t> </a:t>
            </a:r>
            <a:r>
              <a:rPr lang="en-GB" sz="1600" dirty="0" err="1" smtClean="0"/>
              <a:t>vyšší</a:t>
            </a:r>
            <a:r>
              <a:rPr lang="cs-CZ" sz="1600" dirty="0"/>
              <a:t> </a:t>
            </a:r>
            <a:r>
              <a:rPr lang="es-ES" sz="1600" dirty="0" smtClean="0"/>
              <a:t>než </a:t>
            </a:r>
            <a:r>
              <a:rPr lang="es-ES" sz="1600" dirty="0"/>
              <a:t>1 μ m, k diferenciaci nedojde.</a:t>
            </a:r>
            <a:endParaRPr lang="en-GB" sz="1600"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719771"/>
            <a:ext cx="2687960" cy="1789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2194" y="3140967"/>
            <a:ext cx="4082644" cy="2735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8023" y="4618133"/>
            <a:ext cx="2119490" cy="1791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86984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97346"/>
            <a:ext cx="9036496" cy="2800767"/>
          </a:xfrm>
          <a:prstGeom prst="rect">
            <a:avLst/>
          </a:prstGeom>
        </p:spPr>
        <p:txBody>
          <a:bodyPr wrap="square">
            <a:spAutoFit/>
          </a:bodyPr>
          <a:lstStyle/>
          <a:p>
            <a:pPr marL="285750" indent="-285750">
              <a:buFont typeface="Arial" panose="020B0604020202020204" pitchFamily="34" charset="0"/>
              <a:buChar char="•"/>
            </a:pPr>
            <a:r>
              <a:rPr lang="en-GB" sz="1600" dirty="0" err="1" smtClean="0"/>
              <a:t>Mnohé</a:t>
            </a:r>
            <a:r>
              <a:rPr lang="en-GB" sz="1600" dirty="0" smtClean="0"/>
              <a:t> </a:t>
            </a:r>
            <a:r>
              <a:rPr lang="en-GB" sz="1600" dirty="0" err="1"/>
              <a:t>viry</a:t>
            </a:r>
            <a:r>
              <a:rPr lang="en-GB" sz="1600" dirty="0"/>
              <a:t> </a:t>
            </a:r>
            <a:r>
              <a:rPr lang="en-GB" sz="1600" dirty="0" err="1"/>
              <a:t>vstupují</a:t>
            </a:r>
            <a:r>
              <a:rPr lang="en-GB" sz="1600" dirty="0"/>
              <a:t> </a:t>
            </a:r>
            <a:r>
              <a:rPr lang="en-GB" sz="1600" dirty="0" err="1"/>
              <a:t>ranami</a:t>
            </a:r>
            <a:r>
              <a:rPr lang="en-GB" sz="1600" dirty="0"/>
              <a:t> </a:t>
            </a:r>
            <a:r>
              <a:rPr lang="en-GB" sz="1600" dirty="0" err="1"/>
              <a:t>způsobenými</a:t>
            </a:r>
            <a:r>
              <a:rPr lang="en-GB" sz="1600" dirty="0"/>
              <a:t> </a:t>
            </a:r>
            <a:r>
              <a:rPr lang="en-GB" sz="1600" dirty="0" err="1"/>
              <a:t>hmyzem</a:t>
            </a:r>
            <a:r>
              <a:rPr lang="en-GB" sz="1600" dirty="0"/>
              <a:t> </a:t>
            </a:r>
            <a:r>
              <a:rPr lang="en-GB" sz="1600" dirty="0" err="1"/>
              <a:t>přenášejícím</a:t>
            </a:r>
            <a:r>
              <a:rPr lang="en-GB" sz="1600" dirty="0"/>
              <a:t> </a:t>
            </a:r>
            <a:r>
              <a:rPr lang="en-GB" sz="1600" dirty="0" err="1"/>
              <a:t>tyto</a:t>
            </a:r>
            <a:r>
              <a:rPr lang="en-GB" sz="1600" dirty="0"/>
              <a:t> </a:t>
            </a:r>
            <a:r>
              <a:rPr lang="en-GB" sz="1600" dirty="0" err="1" smtClean="0"/>
              <a:t>viry</a:t>
            </a:r>
            <a:endParaRPr lang="en-GB" sz="1600" dirty="0"/>
          </a:p>
          <a:p>
            <a:pPr marL="285750" indent="-285750">
              <a:buFont typeface="Arial" panose="020B0604020202020204" pitchFamily="34" charset="0"/>
              <a:buChar char="•"/>
            </a:pPr>
            <a:r>
              <a:rPr lang="en-GB" sz="1600" dirty="0" err="1"/>
              <a:t>Některé</a:t>
            </a:r>
            <a:r>
              <a:rPr lang="en-GB" sz="1600" dirty="0"/>
              <a:t> </a:t>
            </a:r>
            <a:r>
              <a:rPr lang="en-GB" sz="1600" dirty="0" err="1"/>
              <a:t>vstupují</a:t>
            </a:r>
            <a:r>
              <a:rPr lang="en-GB" sz="1600" dirty="0"/>
              <a:t> </a:t>
            </a:r>
            <a:r>
              <a:rPr lang="en-GB" sz="1600" dirty="0" err="1"/>
              <a:t>kořeny</a:t>
            </a:r>
            <a:r>
              <a:rPr lang="en-GB" sz="1600" dirty="0"/>
              <a:t> s </a:t>
            </a:r>
            <a:r>
              <a:rPr lang="en-GB" sz="1600" dirty="0" err="1" smtClean="0"/>
              <a:t>vodou</a:t>
            </a:r>
            <a:endParaRPr lang="en-GB" sz="1600" dirty="0"/>
          </a:p>
          <a:p>
            <a:pPr marL="285750" indent="-285750">
              <a:buFont typeface="Arial" panose="020B0604020202020204" pitchFamily="34" charset="0"/>
              <a:buChar char="•"/>
            </a:pPr>
            <a:r>
              <a:rPr lang="en-GB" sz="1600" dirty="0" err="1"/>
              <a:t>Někteří</a:t>
            </a:r>
            <a:r>
              <a:rPr lang="en-GB" sz="1600" dirty="0"/>
              <a:t> </a:t>
            </a:r>
            <a:r>
              <a:rPr lang="en-GB" sz="1600" dirty="0" err="1"/>
              <a:t>patogeni</a:t>
            </a:r>
            <a:r>
              <a:rPr lang="en-GB" sz="1600" dirty="0"/>
              <a:t> </a:t>
            </a:r>
            <a:r>
              <a:rPr lang="en-GB" sz="1600" dirty="0" err="1"/>
              <a:t>jsou</a:t>
            </a:r>
            <a:r>
              <a:rPr lang="en-GB" sz="1600" dirty="0"/>
              <a:t> </a:t>
            </a:r>
            <a:r>
              <a:rPr lang="en-GB" sz="1600" dirty="0" err="1"/>
              <a:t>schopni</a:t>
            </a:r>
            <a:r>
              <a:rPr lang="en-GB" sz="1600" dirty="0"/>
              <a:t> </a:t>
            </a:r>
            <a:r>
              <a:rPr lang="en-GB" sz="1600" dirty="0" err="1"/>
              <a:t>překonat</a:t>
            </a:r>
            <a:r>
              <a:rPr lang="en-GB" sz="1600" dirty="0"/>
              <a:t> </a:t>
            </a:r>
            <a:r>
              <a:rPr lang="en-GB" sz="1600" dirty="0" err="1"/>
              <a:t>kutikulu</a:t>
            </a:r>
            <a:r>
              <a:rPr lang="en-GB" sz="1600" dirty="0"/>
              <a:t> bez </a:t>
            </a:r>
            <a:r>
              <a:rPr lang="en-GB" sz="1600" dirty="0" err="1"/>
              <a:t>cizí</a:t>
            </a:r>
            <a:r>
              <a:rPr lang="en-GB" sz="1600" dirty="0"/>
              <a:t> </a:t>
            </a:r>
            <a:r>
              <a:rPr lang="en-GB" sz="1600" dirty="0" err="1" smtClean="0"/>
              <a:t>pomoci</a:t>
            </a:r>
            <a:endParaRPr lang="en-GB" sz="1600" dirty="0"/>
          </a:p>
          <a:p>
            <a:pPr marL="285750" indent="-285750">
              <a:buFont typeface="Arial" panose="020B0604020202020204" pitchFamily="34" charset="0"/>
              <a:buChar char="•"/>
            </a:pPr>
            <a:r>
              <a:rPr lang="en-GB" sz="1600" dirty="0" err="1"/>
              <a:t>Kutikula</a:t>
            </a:r>
            <a:r>
              <a:rPr lang="en-GB" sz="1600" dirty="0"/>
              <a:t> a </a:t>
            </a:r>
            <a:r>
              <a:rPr lang="en-GB" sz="1600" dirty="0" err="1"/>
              <a:t>další</a:t>
            </a:r>
            <a:r>
              <a:rPr lang="en-GB" sz="1600" dirty="0"/>
              <a:t> </a:t>
            </a:r>
            <a:r>
              <a:rPr lang="en-GB" sz="1600" dirty="0" err="1"/>
              <a:t>tkáně</a:t>
            </a:r>
            <a:r>
              <a:rPr lang="en-GB" sz="1600" dirty="0"/>
              <a:t> </a:t>
            </a:r>
            <a:r>
              <a:rPr lang="en-GB" sz="1600" dirty="0" err="1"/>
              <a:t>jsou</a:t>
            </a:r>
            <a:r>
              <a:rPr lang="en-GB" sz="1600" dirty="0"/>
              <a:t> </a:t>
            </a:r>
            <a:r>
              <a:rPr lang="en-GB" sz="1600" dirty="0" err="1"/>
              <a:t>často</a:t>
            </a:r>
            <a:r>
              <a:rPr lang="en-GB" sz="1600" dirty="0"/>
              <a:t> </a:t>
            </a:r>
            <a:r>
              <a:rPr lang="en-GB" sz="1600" dirty="0" err="1"/>
              <a:t>atakovány</a:t>
            </a:r>
            <a:r>
              <a:rPr lang="en-GB" sz="1600" dirty="0"/>
              <a:t> </a:t>
            </a:r>
            <a:r>
              <a:rPr lang="en-GB" sz="1600" dirty="0" err="1"/>
              <a:t>enzymaticky</a:t>
            </a:r>
            <a:r>
              <a:rPr lang="en-GB" sz="1600" dirty="0"/>
              <a:t>, </a:t>
            </a:r>
            <a:r>
              <a:rPr lang="en-GB" sz="1600" dirty="0" err="1" smtClean="0"/>
              <a:t>změkčeny</a:t>
            </a:r>
            <a:r>
              <a:rPr lang="cs-CZ" sz="1600" dirty="0"/>
              <a:t> </a:t>
            </a:r>
            <a:r>
              <a:rPr lang="en-GB" sz="1600" dirty="0" smtClean="0"/>
              <a:t>(</a:t>
            </a:r>
            <a:r>
              <a:rPr lang="en-GB" sz="1600" dirty="0" err="1" smtClean="0"/>
              <a:t>padlí</a:t>
            </a:r>
            <a:r>
              <a:rPr lang="en-GB" sz="1600" dirty="0" smtClean="0"/>
              <a:t> </a:t>
            </a:r>
            <a:r>
              <a:rPr lang="en-GB" sz="1600" dirty="0"/>
              <a:t>– </a:t>
            </a:r>
            <a:r>
              <a:rPr lang="en-GB" sz="1600" i="1" dirty="0" err="1"/>
              <a:t>Erysiphe</a:t>
            </a:r>
            <a:r>
              <a:rPr lang="en-GB" sz="1600" i="1" dirty="0"/>
              <a:t> sp</a:t>
            </a:r>
            <a:r>
              <a:rPr lang="en-GB" sz="1600" dirty="0"/>
              <a:t>.; </a:t>
            </a:r>
            <a:r>
              <a:rPr lang="en-GB" sz="1600" i="1" dirty="0"/>
              <a:t>Botrytis </a:t>
            </a:r>
            <a:r>
              <a:rPr lang="en-GB" sz="1600" i="1" dirty="0" err="1"/>
              <a:t>cinerea</a:t>
            </a:r>
            <a:r>
              <a:rPr lang="en-GB" sz="1600" i="1" dirty="0"/>
              <a:t> </a:t>
            </a:r>
            <a:r>
              <a:rPr lang="en-GB" sz="1600" dirty="0"/>
              <a:t>– </a:t>
            </a:r>
            <a:r>
              <a:rPr lang="en-GB" sz="1600" dirty="0" err="1"/>
              <a:t>plíseň</a:t>
            </a:r>
            <a:r>
              <a:rPr lang="en-GB" sz="1600" dirty="0"/>
              <a:t> </a:t>
            </a:r>
            <a:r>
              <a:rPr lang="en-GB" sz="1600" dirty="0" err="1"/>
              <a:t>šedá</a:t>
            </a:r>
            <a:r>
              <a:rPr lang="en-GB" sz="1600" dirty="0"/>
              <a:t>, </a:t>
            </a:r>
            <a:r>
              <a:rPr lang="en-GB" sz="1600" dirty="0" err="1"/>
              <a:t>nebo</a:t>
            </a:r>
            <a:r>
              <a:rPr lang="en-GB" sz="1600" dirty="0"/>
              <a:t> </a:t>
            </a:r>
            <a:r>
              <a:rPr lang="en-GB" sz="1600" dirty="0" err="1"/>
              <a:t>také</a:t>
            </a:r>
            <a:r>
              <a:rPr lang="en-GB" sz="1600" dirty="0"/>
              <a:t> </a:t>
            </a:r>
            <a:r>
              <a:rPr lang="en-GB" sz="1600" dirty="0" err="1"/>
              <a:t>ušlechtilá</a:t>
            </a:r>
            <a:r>
              <a:rPr lang="en-GB" sz="1600" dirty="0"/>
              <a:t> </a:t>
            </a:r>
            <a:r>
              <a:rPr lang="en-GB" sz="1600" dirty="0" err="1" smtClean="0"/>
              <a:t>plíseň</a:t>
            </a:r>
            <a:r>
              <a:rPr lang="cs-CZ" sz="1600" dirty="0"/>
              <a:t> </a:t>
            </a:r>
            <a:r>
              <a:rPr lang="en-GB" sz="1600" dirty="0" err="1" smtClean="0"/>
              <a:t>na</a:t>
            </a:r>
            <a:r>
              <a:rPr lang="en-GB" sz="1600" dirty="0" smtClean="0"/>
              <a:t> </a:t>
            </a:r>
            <a:r>
              <a:rPr lang="en-GB" sz="1600" dirty="0" err="1"/>
              <a:t>vinné</a:t>
            </a:r>
            <a:r>
              <a:rPr lang="en-GB" sz="1600" dirty="0"/>
              <a:t> </a:t>
            </a:r>
            <a:r>
              <a:rPr lang="en-GB" sz="1600" dirty="0" err="1"/>
              <a:t>révě</a:t>
            </a:r>
            <a:r>
              <a:rPr lang="en-GB" sz="1600" dirty="0"/>
              <a:t>; </a:t>
            </a:r>
            <a:r>
              <a:rPr lang="en-GB" sz="1600" i="1" dirty="0"/>
              <a:t>Fusarium </a:t>
            </a:r>
            <a:r>
              <a:rPr lang="en-GB" sz="1600" i="1" dirty="0" err="1"/>
              <a:t>solani</a:t>
            </a:r>
            <a:r>
              <a:rPr lang="en-GB" sz="1600" i="1" dirty="0"/>
              <a:t> </a:t>
            </a:r>
            <a:r>
              <a:rPr lang="en-GB" sz="1600" dirty="0"/>
              <a:t>– </a:t>
            </a:r>
            <a:r>
              <a:rPr lang="en-GB" sz="1600" dirty="0" err="1"/>
              <a:t>suchá</a:t>
            </a:r>
            <a:r>
              <a:rPr lang="en-GB" sz="1600" dirty="0"/>
              <a:t> </a:t>
            </a:r>
            <a:r>
              <a:rPr lang="en-GB" sz="1600" dirty="0" err="1"/>
              <a:t>hniloba</a:t>
            </a:r>
            <a:r>
              <a:rPr lang="en-GB" sz="1600" dirty="0"/>
              <a:t> </a:t>
            </a:r>
            <a:r>
              <a:rPr lang="en-GB" sz="1600" dirty="0" err="1"/>
              <a:t>hlíz</a:t>
            </a:r>
            <a:r>
              <a:rPr lang="en-GB" sz="1600" dirty="0"/>
              <a:t>).</a:t>
            </a:r>
          </a:p>
          <a:p>
            <a:pPr marL="285750" indent="-285750">
              <a:buFont typeface="Arial" panose="020B0604020202020204" pitchFamily="34" charset="0"/>
              <a:buChar char="•"/>
            </a:pPr>
            <a:r>
              <a:rPr lang="en-GB" sz="1600" dirty="0"/>
              <a:t>Po </a:t>
            </a:r>
            <a:r>
              <a:rPr lang="en-GB" sz="1600" dirty="0" err="1"/>
              <a:t>vstupu</a:t>
            </a:r>
            <a:r>
              <a:rPr lang="en-GB" sz="1600" dirty="0"/>
              <a:t> do </a:t>
            </a:r>
            <a:r>
              <a:rPr lang="en-GB" sz="1600" dirty="0" err="1"/>
              <a:t>hostitele</a:t>
            </a:r>
            <a:r>
              <a:rPr lang="en-GB" sz="1600" dirty="0"/>
              <a:t> </a:t>
            </a:r>
            <a:r>
              <a:rPr lang="en-GB" sz="1600" dirty="0" err="1"/>
              <a:t>naruší</a:t>
            </a:r>
            <a:r>
              <a:rPr lang="en-GB" sz="1600" dirty="0"/>
              <a:t> </a:t>
            </a:r>
            <a:r>
              <a:rPr lang="en-GB" sz="1600" dirty="0" err="1"/>
              <a:t>normální</a:t>
            </a:r>
            <a:r>
              <a:rPr lang="en-GB" sz="1600" dirty="0"/>
              <a:t> </a:t>
            </a:r>
            <a:r>
              <a:rPr lang="en-GB" sz="1600" dirty="0" err="1"/>
              <a:t>funkci</a:t>
            </a:r>
            <a:r>
              <a:rPr lang="en-GB" sz="1600" dirty="0"/>
              <a:t> </a:t>
            </a:r>
            <a:r>
              <a:rPr lang="en-GB" sz="1600" dirty="0" err="1"/>
              <a:t>rostlin</a:t>
            </a:r>
            <a:r>
              <a:rPr lang="en-GB" sz="1600" dirty="0"/>
              <a:t> </a:t>
            </a:r>
            <a:r>
              <a:rPr lang="en-GB" sz="1600" dirty="0" err="1"/>
              <a:t>produkcí</a:t>
            </a:r>
            <a:r>
              <a:rPr lang="en-GB" sz="1600" dirty="0"/>
              <a:t> </a:t>
            </a:r>
            <a:r>
              <a:rPr lang="en-GB" sz="1600" dirty="0" err="1" smtClean="0"/>
              <a:t>degradativních</a:t>
            </a:r>
            <a:r>
              <a:rPr lang="cs-CZ" sz="1600" dirty="0"/>
              <a:t> </a:t>
            </a:r>
            <a:r>
              <a:rPr lang="en-GB" sz="1600" dirty="0" err="1" smtClean="0"/>
              <a:t>enzymů</a:t>
            </a:r>
            <a:r>
              <a:rPr lang="en-GB" sz="1600" dirty="0"/>
              <a:t>, </a:t>
            </a:r>
            <a:r>
              <a:rPr lang="en-GB" sz="1600" dirty="0" err="1"/>
              <a:t>toxinů</a:t>
            </a:r>
            <a:r>
              <a:rPr lang="en-GB" sz="1600" dirty="0"/>
              <a:t> a </a:t>
            </a:r>
            <a:r>
              <a:rPr lang="en-GB" sz="1600" dirty="0" err="1"/>
              <a:t>růstových</a:t>
            </a:r>
            <a:r>
              <a:rPr lang="en-GB" sz="1600" dirty="0"/>
              <a:t> </a:t>
            </a:r>
            <a:r>
              <a:rPr lang="en-GB" sz="1600" dirty="0" err="1" smtClean="0"/>
              <a:t>regulátorů</a:t>
            </a:r>
            <a:endParaRPr lang="en-GB" sz="1600" dirty="0"/>
          </a:p>
          <a:p>
            <a:pPr marL="285750" indent="-285750">
              <a:buFont typeface="Arial" panose="020B0604020202020204" pitchFamily="34" charset="0"/>
              <a:buChar char="•"/>
            </a:pPr>
            <a:r>
              <a:rPr lang="en-GB" sz="1600" dirty="0" err="1"/>
              <a:t>Půdní</a:t>
            </a:r>
            <a:r>
              <a:rPr lang="en-GB" sz="1600" dirty="0"/>
              <a:t> </a:t>
            </a:r>
            <a:r>
              <a:rPr lang="en-GB" sz="1600" dirty="0" err="1"/>
              <a:t>patogeni</a:t>
            </a:r>
            <a:r>
              <a:rPr lang="en-GB" sz="1600" dirty="0"/>
              <a:t> </a:t>
            </a:r>
            <a:r>
              <a:rPr lang="en-GB" sz="1600" dirty="0" err="1"/>
              <a:t>produkují</a:t>
            </a:r>
            <a:r>
              <a:rPr lang="en-GB" sz="1600" dirty="0"/>
              <a:t> </a:t>
            </a:r>
            <a:r>
              <a:rPr lang="en-GB" sz="1600" dirty="0" err="1"/>
              <a:t>pektinázy</a:t>
            </a:r>
            <a:r>
              <a:rPr lang="en-GB" sz="1600" dirty="0"/>
              <a:t>, </a:t>
            </a:r>
            <a:r>
              <a:rPr lang="en-GB" sz="1600" dirty="0" err="1"/>
              <a:t>celulázy</a:t>
            </a:r>
            <a:r>
              <a:rPr lang="en-GB" sz="1600" dirty="0"/>
              <a:t>, </a:t>
            </a:r>
            <a:r>
              <a:rPr lang="en-GB" sz="1600" dirty="0" err="1"/>
              <a:t>hemicelulázy</a:t>
            </a:r>
            <a:r>
              <a:rPr lang="en-GB" sz="1600" dirty="0"/>
              <a:t> </a:t>
            </a:r>
            <a:r>
              <a:rPr lang="en-GB" sz="1600" dirty="0" err="1"/>
              <a:t>jejichž</a:t>
            </a:r>
            <a:r>
              <a:rPr lang="en-GB" sz="1600" dirty="0"/>
              <a:t> </a:t>
            </a:r>
            <a:r>
              <a:rPr lang="en-GB" sz="1600" dirty="0" err="1" smtClean="0"/>
              <a:t>výsledkem</a:t>
            </a:r>
            <a:r>
              <a:rPr lang="cs-CZ" sz="1600" dirty="0"/>
              <a:t> </a:t>
            </a:r>
            <a:r>
              <a:rPr lang="en-GB" sz="1600" dirty="0" err="1" smtClean="0"/>
              <a:t>jsou</a:t>
            </a:r>
            <a:r>
              <a:rPr lang="en-GB" sz="1600" dirty="0" smtClean="0"/>
              <a:t> </a:t>
            </a:r>
            <a:r>
              <a:rPr lang="en-GB" sz="1600" dirty="0" err="1"/>
              <a:t>hniloby</a:t>
            </a:r>
            <a:r>
              <a:rPr lang="en-GB" sz="1600" dirty="0"/>
              <a:t> </a:t>
            </a:r>
            <a:r>
              <a:rPr lang="en-GB" sz="1600" dirty="0" smtClean="0"/>
              <a:t>a </a:t>
            </a:r>
            <a:r>
              <a:rPr lang="en-GB" sz="1600" dirty="0" err="1"/>
              <a:t>jiné</a:t>
            </a:r>
            <a:r>
              <a:rPr lang="en-GB" sz="1600" dirty="0"/>
              <a:t> </a:t>
            </a:r>
            <a:r>
              <a:rPr lang="en-GB" sz="1600" dirty="0" err="1" smtClean="0"/>
              <a:t>poranění</a:t>
            </a:r>
            <a:endParaRPr lang="en-GB" sz="1600" dirty="0"/>
          </a:p>
          <a:p>
            <a:pPr marL="285750" indent="-285750">
              <a:buFont typeface="Arial" panose="020B0604020202020204" pitchFamily="34" charset="0"/>
              <a:buChar char="•"/>
            </a:pPr>
            <a:r>
              <a:rPr lang="en-GB" sz="1600" dirty="0" err="1"/>
              <a:t>Destrukce</a:t>
            </a:r>
            <a:r>
              <a:rPr lang="en-GB" sz="1600" dirty="0"/>
              <a:t> </a:t>
            </a:r>
            <a:r>
              <a:rPr lang="en-GB" sz="1600" dirty="0" err="1"/>
              <a:t>rostlinných</a:t>
            </a:r>
            <a:r>
              <a:rPr lang="en-GB" sz="1600" dirty="0"/>
              <a:t> </a:t>
            </a:r>
            <a:r>
              <a:rPr lang="en-GB" sz="1600" dirty="0" err="1"/>
              <a:t>růstových</a:t>
            </a:r>
            <a:r>
              <a:rPr lang="en-GB" sz="1600" dirty="0"/>
              <a:t> </a:t>
            </a:r>
            <a:r>
              <a:rPr lang="en-GB" sz="1600" dirty="0" err="1"/>
              <a:t>regulátorů</a:t>
            </a:r>
            <a:r>
              <a:rPr lang="en-GB" sz="1600" dirty="0"/>
              <a:t> </a:t>
            </a:r>
            <a:r>
              <a:rPr lang="en-GB" sz="1600" dirty="0" err="1"/>
              <a:t>má</a:t>
            </a:r>
            <a:r>
              <a:rPr lang="en-GB" sz="1600" dirty="0"/>
              <a:t> </a:t>
            </a:r>
            <a:r>
              <a:rPr lang="en-GB" sz="1600" dirty="0" err="1"/>
              <a:t>za</a:t>
            </a:r>
            <a:r>
              <a:rPr lang="en-GB" sz="1600" dirty="0"/>
              <a:t> </a:t>
            </a:r>
            <a:r>
              <a:rPr lang="en-GB" sz="1600" dirty="0" err="1"/>
              <a:t>následek</a:t>
            </a:r>
            <a:r>
              <a:rPr lang="en-GB" sz="1600" dirty="0"/>
              <a:t> </a:t>
            </a:r>
            <a:r>
              <a:rPr lang="en-GB" sz="1600" dirty="0" err="1"/>
              <a:t>trpasličí</a:t>
            </a:r>
            <a:r>
              <a:rPr lang="en-GB" sz="1600" dirty="0"/>
              <a:t> </a:t>
            </a:r>
            <a:r>
              <a:rPr lang="en-GB" sz="1600" dirty="0" err="1"/>
              <a:t>formy</a:t>
            </a:r>
            <a:r>
              <a:rPr lang="en-GB" sz="1600" dirty="0"/>
              <a:t> </a:t>
            </a:r>
            <a:r>
              <a:rPr lang="en-GB" sz="1600" dirty="0" err="1" smtClean="0"/>
              <a:t>rostlin</a:t>
            </a:r>
            <a:r>
              <a:rPr lang="en-GB" sz="1600" dirty="0" smtClean="0"/>
              <a:t>,</a:t>
            </a:r>
            <a:r>
              <a:rPr lang="cs-CZ" sz="1600" dirty="0" smtClean="0"/>
              <a:t> </a:t>
            </a:r>
            <a:r>
              <a:rPr lang="en-GB" sz="1600" dirty="0" err="1" smtClean="0"/>
              <a:t>produkce</a:t>
            </a:r>
            <a:r>
              <a:rPr lang="en-GB" sz="1600" dirty="0" smtClean="0"/>
              <a:t> </a:t>
            </a:r>
            <a:r>
              <a:rPr lang="en-GB" sz="1600" dirty="0"/>
              <a:t>IAA, </a:t>
            </a:r>
            <a:r>
              <a:rPr lang="en-GB" sz="1600" dirty="0" err="1"/>
              <a:t>giberelinů</a:t>
            </a:r>
            <a:r>
              <a:rPr lang="en-GB" sz="1600" dirty="0"/>
              <a:t> a </a:t>
            </a:r>
            <a:r>
              <a:rPr lang="en-GB" sz="1600" dirty="0" err="1"/>
              <a:t>cytokininů</a:t>
            </a:r>
            <a:r>
              <a:rPr lang="en-GB" sz="1600" dirty="0"/>
              <a:t>, </a:t>
            </a:r>
            <a:r>
              <a:rPr lang="en-GB" sz="1600" dirty="0" err="1"/>
              <a:t>tvorbu</a:t>
            </a:r>
            <a:r>
              <a:rPr lang="en-GB" sz="1600" dirty="0"/>
              <a:t> </a:t>
            </a:r>
            <a:r>
              <a:rPr lang="en-GB" sz="1600" dirty="0" err="1"/>
              <a:t>nádorů</a:t>
            </a:r>
            <a:r>
              <a:rPr lang="en-GB" sz="1600" dirty="0"/>
              <a:t> (</a:t>
            </a:r>
            <a:r>
              <a:rPr lang="en-GB" sz="1600" dirty="0" err="1"/>
              <a:t>puchýřů</a:t>
            </a:r>
            <a:r>
              <a:rPr lang="en-GB" sz="1600" dirty="0"/>
              <a:t>) a </a:t>
            </a:r>
            <a:r>
              <a:rPr lang="en-GB" sz="1600" dirty="0" err="1" smtClean="0"/>
              <a:t>nadměrný</a:t>
            </a:r>
            <a:r>
              <a:rPr lang="cs-CZ" sz="1600" dirty="0"/>
              <a:t> </a:t>
            </a:r>
            <a:r>
              <a:rPr lang="en-GB" sz="1600" dirty="0" err="1" smtClean="0"/>
              <a:t>růst</a:t>
            </a:r>
            <a:r>
              <a:rPr lang="en-GB" sz="1600" dirty="0" smtClean="0"/>
              <a:t> </a:t>
            </a:r>
            <a:r>
              <a:rPr lang="en-GB" sz="1600" dirty="0" err="1"/>
              <a:t>stonků</a:t>
            </a:r>
            <a:r>
              <a:rPr lang="en-GB" sz="1600" dirty="0"/>
              <a:t> do </a:t>
            </a:r>
            <a:r>
              <a:rPr lang="en-GB" sz="1600" dirty="0" err="1" smtClean="0"/>
              <a:t>délky</a:t>
            </a:r>
            <a:endParaRPr lang="en-GB" sz="1600"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3610244"/>
            <a:ext cx="4305672" cy="2870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81" y="3610244"/>
            <a:ext cx="4223711"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60671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612" y="404664"/>
            <a:ext cx="4976044" cy="3873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179512" y="4725144"/>
            <a:ext cx="8712968" cy="1938992"/>
          </a:xfrm>
          <a:prstGeom prst="rect">
            <a:avLst/>
          </a:prstGeom>
        </p:spPr>
        <p:txBody>
          <a:bodyPr wrap="square">
            <a:spAutoFit/>
          </a:bodyPr>
          <a:lstStyle/>
          <a:p>
            <a:r>
              <a:rPr lang="en-GB" sz="1200" dirty="0"/>
              <a:t> Cell wall-associated structures commonly observed at sites of interaction with powdery mildews and other fungal pathogens. (A) A fungal penetration attempt halted by deposition of a cell wall apposition (blue). Inset image illustrates a top-down view of the penetration site as typically visualized by light microscopy. (B) A successful penetration event in which the fungus has formed a </a:t>
            </a:r>
            <a:r>
              <a:rPr lang="en-GB" sz="1200" dirty="0" err="1"/>
              <a:t>haustorial</a:t>
            </a:r>
            <a:r>
              <a:rPr lang="en-GB" sz="1200" dirty="0"/>
              <a:t> feeding structure. The cell wall apposition materials form a neck-band or collar around the neck of the </a:t>
            </a:r>
            <a:r>
              <a:rPr lang="en-GB" sz="1200" dirty="0" err="1"/>
              <a:t>haustorium</a:t>
            </a:r>
            <a:r>
              <a:rPr lang="en-GB" sz="1200" dirty="0"/>
              <a:t>. (C) A </a:t>
            </a:r>
            <a:r>
              <a:rPr lang="en-GB" sz="1200" dirty="0" err="1"/>
              <a:t>haustorium</a:t>
            </a:r>
            <a:r>
              <a:rPr lang="en-GB" sz="1200" dirty="0"/>
              <a:t> partially surrounded by a </a:t>
            </a:r>
            <a:r>
              <a:rPr lang="en-GB" sz="1200" dirty="0" err="1"/>
              <a:t>haustorial</a:t>
            </a:r>
            <a:r>
              <a:rPr lang="en-GB" sz="1200" dirty="0"/>
              <a:t> encasement. Encasements contain materials similar to those found in cell wall appositions. (D) A fully encased </a:t>
            </a:r>
            <a:r>
              <a:rPr lang="en-GB" sz="1200" dirty="0" err="1"/>
              <a:t>haustorium</a:t>
            </a:r>
            <a:r>
              <a:rPr lang="en-GB" sz="1200" dirty="0"/>
              <a:t>. CW, cell wall; PM, plasma membrane; C, </a:t>
            </a:r>
            <a:r>
              <a:rPr lang="en-GB" sz="1200" dirty="0" err="1"/>
              <a:t>conidiospore</a:t>
            </a:r>
            <a:r>
              <a:rPr lang="en-GB" sz="1200" dirty="0"/>
              <a:t>; PGT, primary germ tube (note that not all powdery mildew species develop PGTs); AGT, </a:t>
            </a:r>
            <a:r>
              <a:rPr lang="en-GB" sz="1200" dirty="0" err="1"/>
              <a:t>appressorial</a:t>
            </a:r>
            <a:r>
              <a:rPr lang="en-GB" sz="1200" dirty="0"/>
              <a:t> germ tube; PP, penetration peg; H, </a:t>
            </a:r>
            <a:r>
              <a:rPr lang="en-GB" sz="1200" dirty="0" err="1"/>
              <a:t>haustorium</a:t>
            </a:r>
            <a:r>
              <a:rPr lang="en-GB" sz="1200" dirty="0"/>
              <a:t>; EHM, extra-</a:t>
            </a:r>
            <a:r>
              <a:rPr lang="en-GB" sz="1200" dirty="0" err="1"/>
              <a:t>haustorial</a:t>
            </a:r>
            <a:r>
              <a:rPr lang="en-GB" sz="1200" dirty="0"/>
              <a:t> membrane; NB, </a:t>
            </a:r>
            <a:r>
              <a:rPr lang="en-GB" sz="1200" dirty="0" err="1"/>
              <a:t>haustorial</a:t>
            </a:r>
            <a:r>
              <a:rPr lang="en-GB" sz="1200" dirty="0"/>
              <a:t> neck-band; P, papilla (e.g., cell wall apposition); E, </a:t>
            </a:r>
            <a:r>
              <a:rPr lang="en-GB" sz="1200" dirty="0" err="1"/>
              <a:t>haustorial</a:t>
            </a:r>
            <a:r>
              <a:rPr lang="en-GB" sz="1200" dirty="0"/>
              <a:t> encasement</a:t>
            </a:r>
            <a:r>
              <a:rPr lang="en-GB" sz="1200" dirty="0" smtClean="0"/>
              <a:t>.</a:t>
            </a:r>
            <a:endParaRPr lang="cs-CZ" sz="1200" dirty="0" smtClean="0"/>
          </a:p>
          <a:p>
            <a:endParaRPr lang="cs-CZ" sz="1200" dirty="0" smtClean="0"/>
          </a:p>
          <a:p>
            <a:r>
              <a:rPr lang="en-GB" sz="1200" dirty="0"/>
              <a:t>http://journal.frontiersin.org/article/10.3389/fpls.2012.00085/full</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908720"/>
            <a:ext cx="3521968" cy="2641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67831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116632"/>
            <a:ext cx="9036496" cy="1569660"/>
          </a:xfrm>
          <a:prstGeom prst="rect">
            <a:avLst/>
          </a:prstGeom>
        </p:spPr>
        <p:txBody>
          <a:bodyPr wrap="square">
            <a:spAutoFit/>
          </a:bodyPr>
          <a:lstStyle/>
          <a:p>
            <a:pPr marL="285750" indent="-285750">
              <a:buFont typeface="Arial" panose="020B0604020202020204" pitchFamily="34" charset="0"/>
              <a:buChar char="•"/>
            </a:pPr>
            <a:r>
              <a:rPr lang="en-GB" sz="1600" dirty="0" err="1"/>
              <a:t>Produkce</a:t>
            </a:r>
            <a:r>
              <a:rPr lang="en-GB" sz="1600" dirty="0"/>
              <a:t> </a:t>
            </a:r>
            <a:r>
              <a:rPr lang="en-GB" sz="1600" dirty="0" err="1"/>
              <a:t>toxinů</a:t>
            </a:r>
            <a:r>
              <a:rPr lang="en-GB" sz="1600" dirty="0"/>
              <a:t> </a:t>
            </a:r>
            <a:r>
              <a:rPr lang="en-GB" sz="1600" dirty="0" err="1"/>
              <a:t>narušuje</a:t>
            </a:r>
            <a:r>
              <a:rPr lang="en-GB" sz="1600" dirty="0"/>
              <a:t> </a:t>
            </a:r>
            <a:r>
              <a:rPr lang="en-GB" sz="1600" dirty="0" err="1"/>
              <a:t>metabolismus</a:t>
            </a:r>
            <a:r>
              <a:rPr lang="en-GB" sz="1600" dirty="0"/>
              <a:t> </a:t>
            </a:r>
            <a:r>
              <a:rPr lang="en-GB" sz="1600" dirty="0" err="1" smtClean="0"/>
              <a:t>rostliny</a:t>
            </a:r>
            <a:endParaRPr lang="en-GB" sz="1600" dirty="0"/>
          </a:p>
          <a:p>
            <a:pPr marL="285750" indent="-285750">
              <a:buFont typeface="Arial" panose="020B0604020202020204" pitchFamily="34" charset="0"/>
              <a:buChar char="•"/>
            </a:pPr>
            <a:r>
              <a:rPr lang="en-GB" sz="1600" dirty="0" err="1"/>
              <a:t>Někdy</a:t>
            </a:r>
            <a:r>
              <a:rPr lang="en-GB" sz="1600" dirty="0"/>
              <a:t> </a:t>
            </a:r>
            <a:r>
              <a:rPr lang="en-GB" sz="1600" dirty="0" err="1"/>
              <a:t>jde</a:t>
            </a:r>
            <a:r>
              <a:rPr lang="en-GB" sz="1600" dirty="0"/>
              <a:t> o </a:t>
            </a:r>
            <a:r>
              <a:rPr lang="en-GB" sz="1600" dirty="0" err="1"/>
              <a:t>nízkomolekulární</a:t>
            </a:r>
            <a:r>
              <a:rPr lang="en-GB" sz="1600" dirty="0"/>
              <a:t> </a:t>
            </a:r>
            <a:r>
              <a:rPr lang="en-GB" sz="1600" dirty="0" err="1"/>
              <a:t>cyklické</a:t>
            </a:r>
            <a:r>
              <a:rPr lang="en-GB" sz="1600" dirty="0"/>
              <a:t> </a:t>
            </a:r>
            <a:r>
              <a:rPr lang="en-GB" sz="1600" dirty="0" err="1"/>
              <a:t>peptidy</a:t>
            </a:r>
            <a:r>
              <a:rPr lang="en-GB" sz="1600" dirty="0"/>
              <a:t> a </a:t>
            </a:r>
            <a:r>
              <a:rPr lang="en-GB" sz="1600" dirty="0" err="1" smtClean="0"/>
              <a:t>lineární</a:t>
            </a:r>
            <a:r>
              <a:rPr lang="cs-CZ" sz="1600" dirty="0"/>
              <a:t> </a:t>
            </a:r>
            <a:r>
              <a:rPr lang="en-GB" sz="1600" dirty="0" err="1" smtClean="0"/>
              <a:t>polyketoly</a:t>
            </a:r>
            <a:r>
              <a:rPr lang="en-GB" sz="1600" dirty="0" smtClean="0"/>
              <a:t> </a:t>
            </a:r>
            <a:r>
              <a:rPr lang="en-GB" sz="1600" dirty="0"/>
              <a:t>– </a:t>
            </a:r>
            <a:r>
              <a:rPr lang="en-GB" sz="1600" dirty="0" err="1"/>
              <a:t>narušují</a:t>
            </a:r>
            <a:r>
              <a:rPr lang="en-GB" sz="1600" dirty="0"/>
              <a:t> </a:t>
            </a:r>
            <a:r>
              <a:rPr lang="en-GB" sz="1600" dirty="0" err="1"/>
              <a:t>mitochondrie</a:t>
            </a:r>
            <a:r>
              <a:rPr lang="en-GB" sz="1600" dirty="0"/>
              <a:t> a </a:t>
            </a:r>
            <a:r>
              <a:rPr lang="en-GB" sz="1600" dirty="0" err="1"/>
              <a:t>buněčné</a:t>
            </a:r>
            <a:r>
              <a:rPr lang="en-GB" sz="1600" dirty="0"/>
              <a:t> </a:t>
            </a:r>
            <a:r>
              <a:rPr lang="en-GB" sz="1600" dirty="0" err="1" smtClean="0"/>
              <a:t>membrány</a:t>
            </a:r>
            <a:r>
              <a:rPr lang="cs-CZ" sz="1600" dirty="0"/>
              <a:t> </a:t>
            </a:r>
            <a:r>
              <a:rPr lang="en-GB" sz="1600" dirty="0" smtClean="0"/>
              <a:t>– </a:t>
            </a:r>
            <a:r>
              <a:rPr lang="en-GB" sz="1600" dirty="0" err="1"/>
              <a:t>umožní</a:t>
            </a:r>
            <a:r>
              <a:rPr lang="en-GB" sz="1600" dirty="0"/>
              <a:t> </a:t>
            </a:r>
            <a:r>
              <a:rPr lang="en-GB" sz="1600" dirty="0" err="1"/>
              <a:t>šíření</a:t>
            </a:r>
            <a:r>
              <a:rPr lang="en-GB" sz="1600" dirty="0"/>
              <a:t> </a:t>
            </a:r>
            <a:r>
              <a:rPr lang="en-GB" sz="1600" dirty="0" err="1" smtClean="0"/>
              <a:t>infekce</a:t>
            </a:r>
            <a:endParaRPr lang="en-GB" sz="1600" dirty="0"/>
          </a:p>
          <a:p>
            <a:pPr marL="285750" indent="-285750">
              <a:buFont typeface="Arial" panose="020B0604020202020204" pitchFamily="34" charset="0"/>
              <a:buChar char="•"/>
            </a:pPr>
            <a:r>
              <a:rPr lang="en-GB" sz="1600" dirty="0" err="1"/>
              <a:t>Rezistence</a:t>
            </a:r>
            <a:r>
              <a:rPr lang="en-GB" sz="1600" dirty="0"/>
              <a:t> </a:t>
            </a:r>
            <a:r>
              <a:rPr lang="en-GB" sz="1600" dirty="0" err="1"/>
              <a:t>bývá</a:t>
            </a:r>
            <a:r>
              <a:rPr lang="en-GB" sz="1600" dirty="0"/>
              <a:t> </a:t>
            </a:r>
            <a:r>
              <a:rPr lang="en-GB" sz="1600" dirty="0" err="1"/>
              <a:t>založena</a:t>
            </a:r>
            <a:r>
              <a:rPr lang="en-GB" sz="1600" dirty="0"/>
              <a:t> </a:t>
            </a:r>
            <a:r>
              <a:rPr lang="en-GB" sz="1600" dirty="0" err="1"/>
              <a:t>na</a:t>
            </a:r>
            <a:r>
              <a:rPr lang="en-GB" sz="1600" dirty="0"/>
              <a:t> </a:t>
            </a:r>
            <a:r>
              <a:rPr lang="en-GB" sz="1600" dirty="0" err="1"/>
              <a:t>modifikaci</a:t>
            </a:r>
            <a:r>
              <a:rPr lang="en-GB" sz="1600" dirty="0"/>
              <a:t> </a:t>
            </a:r>
            <a:r>
              <a:rPr lang="en-GB" sz="1600" dirty="0" err="1" smtClean="0"/>
              <a:t>receptoru</a:t>
            </a:r>
            <a:endParaRPr lang="en-GB" sz="1600" dirty="0"/>
          </a:p>
          <a:p>
            <a:pPr marL="285750" indent="-285750">
              <a:buFont typeface="Arial" panose="020B0604020202020204" pitchFamily="34" charset="0"/>
              <a:buChar char="•"/>
            </a:pPr>
            <a:r>
              <a:rPr lang="en-GB" sz="1600" dirty="0" err="1"/>
              <a:t>Rostliny</a:t>
            </a:r>
            <a:r>
              <a:rPr lang="en-GB" sz="1600" dirty="0"/>
              <a:t> </a:t>
            </a:r>
            <a:r>
              <a:rPr lang="en-GB" sz="1600" dirty="0" err="1"/>
              <a:t>vykazují</a:t>
            </a:r>
            <a:r>
              <a:rPr lang="en-GB" sz="1600" dirty="0"/>
              <a:t> </a:t>
            </a:r>
            <a:r>
              <a:rPr lang="en-GB" sz="1600" dirty="0" err="1"/>
              <a:t>různé</a:t>
            </a:r>
            <a:r>
              <a:rPr lang="en-GB" sz="1600" dirty="0"/>
              <a:t> </a:t>
            </a:r>
            <a:r>
              <a:rPr lang="en-GB" sz="1600" dirty="0" err="1"/>
              <a:t>morfologické</a:t>
            </a:r>
            <a:r>
              <a:rPr lang="en-GB" sz="1600" dirty="0"/>
              <a:t> </a:t>
            </a:r>
            <a:r>
              <a:rPr lang="en-GB" sz="1600" dirty="0" err="1"/>
              <a:t>nebo</a:t>
            </a:r>
            <a:r>
              <a:rPr lang="en-GB" sz="1600" dirty="0"/>
              <a:t> </a:t>
            </a:r>
            <a:r>
              <a:rPr lang="en-GB" sz="1600" dirty="0" err="1" smtClean="0"/>
              <a:t>metabolické</a:t>
            </a:r>
            <a:r>
              <a:rPr lang="cs-CZ" sz="1600" dirty="0"/>
              <a:t> </a:t>
            </a:r>
            <a:r>
              <a:rPr lang="en-GB" sz="1600" dirty="0" smtClean="0"/>
              <a:t>abnormality</a:t>
            </a:r>
            <a:endParaRPr lang="en-GB" sz="1600" dirty="0"/>
          </a:p>
          <a:p>
            <a:pPr marL="285750" indent="-285750">
              <a:buFont typeface="Arial" panose="020B0604020202020204" pitchFamily="34" charset="0"/>
              <a:buChar char="•"/>
            </a:pPr>
            <a:r>
              <a:rPr lang="pl-PL" sz="1600" dirty="0" smtClean="0"/>
              <a:t> Častá </a:t>
            </a:r>
            <a:r>
              <a:rPr lang="pl-PL" sz="1600" dirty="0"/>
              <a:t>reakce na mikrobiální atak je tvorba </a:t>
            </a:r>
            <a:r>
              <a:rPr lang="pl-PL" sz="1600" dirty="0" smtClean="0"/>
              <a:t>papillae</a:t>
            </a:r>
            <a:endParaRPr lang="en-GB" sz="1600"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3212976"/>
            <a:ext cx="2857500" cy="210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157133"/>
            <a:ext cx="4917926" cy="394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92888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746164" y="3244334"/>
            <a:ext cx="1651671" cy="369332"/>
          </a:xfrm>
          <a:prstGeom prst="rect">
            <a:avLst/>
          </a:prstGeom>
        </p:spPr>
        <p:txBody>
          <a:bodyPr wrap="none">
            <a:spAutoFit/>
          </a:bodyPr>
          <a:lstStyle/>
          <a:p>
            <a:r>
              <a:rPr lang="en-GB" b="1" dirty="0" err="1"/>
              <a:t>Tvorba</a:t>
            </a:r>
            <a:r>
              <a:rPr lang="en-GB" b="1" dirty="0"/>
              <a:t> papillae</a:t>
            </a:r>
            <a:endParaRPr lang="en-GB"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3613666"/>
            <a:ext cx="4296139" cy="3222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836712"/>
            <a:ext cx="5085925" cy="3814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876011" y="5373216"/>
            <a:ext cx="2875082" cy="369332"/>
          </a:xfrm>
          <a:prstGeom prst="rect">
            <a:avLst/>
          </a:prstGeom>
        </p:spPr>
        <p:txBody>
          <a:bodyPr wrap="none">
            <a:spAutoFit/>
          </a:bodyPr>
          <a:lstStyle/>
          <a:p>
            <a:r>
              <a:rPr lang="en-GB" dirty="0" err="1"/>
              <a:t>Drosanthemum</a:t>
            </a:r>
            <a:r>
              <a:rPr lang="en-GB" dirty="0"/>
              <a:t> </a:t>
            </a:r>
            <a:r>
              <a:rPr lang="en-GB" dirty="0" err="1"/>
              <a:t>floribundum</a:t>
            </a:r>
            <a:endParaRPr lang="en-GB" dirty="0"/>
          </a:p>
        </p:txBody>
      </p:sp>
    </p:spTree>
    <p:extLst>
      <p:ext uri="{BB962C8B-B14F-4D97-AF65-F5344CB8AC3E}">
        <p14:creationId xmlns:p14="http://schemas.microsoft.com/office/powerpoint/2010/main" val="20391833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835696" y="1484784"/>
            <a:ext cx="5472608" cy="769441"/>
          </a:xfrm>
          <a:prstGeom prst="rect">
            <a:avLst/>
          </a:prstGeom>
          <a:noFill/>
        </p:spPr>
        <p:txBody>
          <a:bodyPr wrap="square" rtlCol="0">
            <a:spAutoFit/>
          </a:bodyPr>
          <a:lstStyle/>
          <a:p>
            <a:r>
              <a:rPr lang="cs-CZ" sz="4400" dirty="0" smtClean="0"/>
              <a:t>DĚKUJI ZA POZORNOST</a:t>
            </a:r>
            <a:endParaRPr lang="en-GB" sz="4400"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 y="2924944"/>
            <a:ext cx="809625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2365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2779" y="116632"/>
            <a:ext cx="8964488" cy="1323439"/>
          </a:xfrm>
          <a:prstGeom prst="rect">
            <a:avLst/>
          </a:prstGeom>
        </p:spPr>
        <p:txBody>
          <a:bodyPr wrap="square">
            <a:spAutoFit/>
          </a:bodyPr>
          <a:lstStyle/>
          <a:p>
            <a:r>
              <a:rPr lang="cs-CZ" sz="1600" dirty="0" smtClean="0"/>
              <a:t>Cykasy</a:t>
            </a:r>
          </a:p>
          <a:p>
            <a:pPr marL="285750" indent="-285750">
              <a:buFont typeface="Arial" panose="020B0604020202020204" pitchFamily="34" charset="0"/>
              <a:buChar char="•"/>
            </a:pPr>
            <a:r>
              <a:rPr lang="en-GB" sz="1600" dirty="0" smtClean="0"/>
              <a:t>Rod </a:t>
            </a:r>
            <a:r>
              <a:rPr lang="en-GB" sz="1600" dirty="0" err="1" smtClean="0"/>
              <a:t>Cycas</a:t>
            </a:r>
            <a:r>
              <a:rPr lang="en-GB" sz="1600" dirty="0" smtClean="0"/>
              <a:t> </a:t>
            </a:r>
            <a:r>
              <a:rPr lang="en-GB" sz="1600" dirty="0" err="1" smtClean="0"/>
              <a:t>má</a:t>
            </a:r>
            <a:r>
              <a:rPr lang="en-GB" sz="1600" dirty="0" smtClean="0"/>
              <a:t> </a:t>
            </a:r>
            <a:r>
              <a:rPr lang="en-GB" sz="1600" dirty="0" err="1" smtClean="0"/>
              <a:t>specializovanou</a:t>
            </a:r>
            <a:r>
              <a:rPr lang="en-GB" sz="1600" dirty="0" smtClean="0"/>
              <a:t> </a:t>
            </a:r>
            <a:r>
              <a:rPr lang="en-GB" sz="1600" dirty="0" err="1" smtClean="0"/>
              <a:t>strukturu</a:t>
            </a:r>
            <a:r>
              <a:rPr lang="en-GB" sz="1600" dirty="0" smtClean="0"/>
              <a:t>  </a:t>
            </a:r>
            <a:r>
              <a:rPr lang="en-GB" sz="1600" dirty="0" err="1" smtClean="0"/>
              <a:t>na</a:t>
            </a:r>
            <a:r>
              <a:rPr lang="en-GB" sz="1600" dirty="0" smtClean="0"/>
              <a:t> </a:t>
            </a:r>
            <a:r>
              <a:rPr lang="en-GB" sz="1600" dirty="0" err="1" smtClean="0"/>
              <a:t>kořenech</a:t>
            </a:r>
            <a:r>
              <a:rPr lang="en-GB" sz="1600" dirty="0" smtClean="0"/>
              <a:t> </a:t>
            </a:r>
            <a:r>
              <a:rPr lang="en-GB" sz="1600" dirty="0" err="1" smtClean="0"/>
              <a:t>zvanou</a:t>
            </a:r>
            <a:r>
              <a:rPr lang="en-GB" sz="1600" dirty="0" smtClean="0"/>
              <a:t> „coralloid roots“ </a:t>
            </a:r>
            <a:r>
              <a:rPr lang="en-GB" sz="1600" dirty="0" err="1" smtClean="0"/>
              <a:t>ještě</a:t>
            </a:r>
            <a:r>
              <a:rPr lang="en-GB" sz="1600" dirty="0" smtClean="0"/>
              <a:t> </a:t>
            </a:r>
            <a:r>
              <a:rPr lang="en-GB" sz="1600" dirty="0" err="1" smtClean="0"/>
              <a:t>před</a:t>
            </a:r>
            <a:r>
              <a:rPr lang="en-GB" sz="1600" dirty="0" smtClean="0"/>
              <a:t> </a:t>
            </a:r>
            <a:r>
              <a:rPr lang="en-GB" sz="1600" dirty="0" err="1" smtClean="0"/>
              <a:t>invazí</a:t>
            </a:r>
            <a:r>
              <a:rPr lang="en-GB" sz="1600" dirty="0" smtClean="0"/>
              <a:t> </a:t>
            </a:r>
            <a:r>
              <a:rPr lang="en-GB" sz="1600" dirty="0" err="1" smtClean="0"/>
              <a:t>sinic</a:t>
            </a:r>
            <a:r>
              <a:rPr lang="en-GB" sz="1600" dirty="0" smtClean="0"/>
              <a:t> </a:t>
            </a:r>
          </a:p>
          <a:p>
            <a:pPr marL="285750" indent="-285750">
              <a:buFont typeface="Arial" panose="020B0604020202020204" pitchFamily="34" charset="0"/>
              <a:buChar char="•"/>
            </a:pPr>
            <a:r>
              <a:rPr lang="en-GB" sz="1600" dirty="0" err="1" smtClean="0"/>
              <a:t>Cykasy</a:t>
            </a:r>
            <a:r>
              <a:rPr lang="en-GB" sz="1600" dirty="0" smtClean="0"/>
              <a:t> </a:t>
            </a:r>
            <a:r>
              <a:rPr lang="en-GB" sz="1600" dirty="0" err="1" smtClean="0"/>
              <a:t>jsou</a:t>
            </a:r>
            <a:r>
              <a:rPr lang="en-GB" sz="1600" dirty="0" smtClean="0"/>
              <a:t> </a:t>
            </a:r>
            <a:r>
              <a:rPr lang="en-GB" sz="1600" dirty="0" err="1" smtClean="0"/>
              <a:t>nahosemenné</a:t>
            </a:r>
            <a:r>
              <a:rPr lang="en-GB" sz="1600" dirty="0" smtClean="0"/>
              <a:t> </a:t>
            </a:r>
            <a:r>
              <a:rPr lang="en-GB" sz="1600" dirty="0" err="1" smtClean="0"/>
              <a:t>rostliny</a:t>
            </a:r>
            <a:r>
              <a:rPr lang="en-GB" sz="1600" dirty="0" smtClean="0"/>
              <a:t> </a:t>
            </a:r>
            <a:r>
              <a:rPr lang="en-GB" sz="1600" dirty="0" err="1" smtClean="0"/>
              <a:t>běžné</a:t>
            </a:r>
            <a:r>
              <a:rPr lang="en-GB" sz="1600" dirty="0" smtClean="0"/>
              <a:t> v </a:t>
            </a:r>
            <a:r>
              <a:rPr lang="en-GB" sz="1600" dirty="0" err="1" smtClean="0"/>
              <a:t>tropech</a:t>
            </a:r>
            <a:r>
              <a:rPr lang="en-GB" sz="1600" dirty="0" smtClean="0"/>
              <a:t>, </a:t>
            </a:r>
            <a:r>
              <a:rPr lang="en-GB" sz="1600" dirty="0" err="1" smtClean="0"/>
              <a:t>některé</a:t>
            </a:r>
            <a:r>
              <a:rPr lang="en-GB" sz="1600" dirty="0" smtClean="0"/>
              <a:t> </a:t>
            </a:r>
            <a:r>
              <a:rPr lang="en-GB" sz="1600" dirty="0" err="1" smtClean="0"/>
              <a:t>najdete</a:t>
            </a:r>
            <a:r>
              <a:rPr lang="en-GB" sz="1600" dirty="0" smtClean="0"/>
              <a:t> </a:t>
            </a:r>
            <a:r>
              <a:rPr lang="en-GB" sz="1600" dirty="0" err="1" smtClean="0"/>
              <a:t>i</a:t>
            </a:r>
            <a:r>
              <a:rPr lang="en-GB" sz="1600" dirty="0" smtClean="0"/>
              <a:t> </a:t>
            </a:r>
            <a:r>
              <a:rPr lang="en-GB" sz="1600" dirty="0" err="1" smtClean="0"/>
              <a:t>na</a:t>
            </a:r>
            <a:r>
              <a:rPr lang="en-GB" sz="1600" dirty="0" smtClean="0"/>
              <a:t> </a:t>
            </a:r>
            <a:r>
              <a:rPr lang="en-GB" sz="1600" dirty="0" err="1" smtClean="0"/>
              <a:t>Floridě</a:t>
            </a:r>
            <a:r>
              <a:rPr lang="en-GB" sz="1600" dirty="0" smtClean="0"/>
              <a:t> </a:t>
            </a:r>
          </a:p>
          <a:p>
            <a:pPr marL="285750" indent="-285750">
              <a:buFont typeface="Arial" panose="020B0604020202020204" pitchFamily="34" charset="0"/>
              <a:buChar char="•"/>
            </a:pPr>
            <a:r>
              <a:rPr lang="en-GB" sz="1600" dirty="0" err="1" smtClean="0"/>
              <a:t>jsou</a:t>
            </a:r>
            <a:r>
              <a:rPr lang="en-GB" sz="1600" dirty="0" smtClean="0"/>
              <a:t> </a:t>
            </a:r>
            <a:r>
              <a:rPr lang="en-GB" sz="1600" u="sng" dirty="0" err="1" smtClean="0"/>
              <a:t>jediné</a:t>
            </a:r>
            <a:r>
              <a:rPr lang="en-GB" sz="1600" u="sng" dirty="0" smtClean="0"/>
              <a:t> </a:t>
            </a:r>
            <a:r>
              <a:rPr lang="en-GB" sz="1600" u="sng" dirty="0" err="1" smtClean="0"/>
              <a:t>nahosemenné</a:t>
            </a:r>
            <a:r>
              <a:rPr lang="en-GB" sz="1600" u="sng" dirty="0" smtClean="0"/>
              <a:t> </a:t>
            </a:r>
            <a:r>
              <a:rPr lang="en-GB" sz="1600" u="sng" dirty="0" err="1" smtClean="0"/>
              <a:t>rostliny</a:t>
            </a:r>
            <a:r>
              <a:rPr lang="en-GB" sz="1600" u="sng" dirty="0" smtClean="0"/>
              <a:t> </a:t>
            </a:r>
            <a:r>
              <a:rPr lang="en-GB" sz="1600" u="sng" dirty="0" err="1" smtClean="0"/>
              <a:t>fixující</a:t>
            </a:r>
            <a:r>
              <a:rPr lang="en-GB" sz="1600" u="sng" dirty="0" smtClean="0"/>
              <a:t> </a:t>
            </a:r>
            <a:r>
              <a:rPr lang="en-GB" sz="1600" u="sng" dirty="0" err="1" smtClean="0"/>
              <a:t>dusík</a:t>
            </a:r>
            <a:endParaRPr lang="cs-CZ" sz="1600" u="sng" dirty="0" smtClean="0"/>
          </a:p>
          <a:p>
            <a:pPr marL="285750" indent="-285750">
              <a:buFont typeface="Arial" panose="020B0604020202020204" pitchFamily="34" charset="0"/>
              <a:buChar char="•"/>
            </a:pPr>
            <a:r>
              <a:rPr lang="en-GB" sz="1600" dirty="0" smtClean="0"/>
              <a:t> </a:t>
            </a:r>
            <a:r>
              <a:rPr lang="en-GB" sz="1600" dirty="0" err="1" smtClean="0"/>
              <a:t>jediné</a:t>
            </a:r>
            <a:r>
              <a:rPr lang="en-GB" sz="1600" dirty="0" smtClean="0"/>
              <a:t> </a:t>
            </a:r>
            <a:r>
              <a:rPr lang="en-GB" sz="1600" dirty="0" err="1" smtClean="0"/>
              <a:t>cévnaté</a:t>
            </a:r>
            <a:r>
              <a:rPr lang="en-GB" sz="1600" dirty="0" smtClean="0"/>
              <a:t> </a:t>
            </a:r>
            <a:r>
              <a:rPr lang="en-GB" sz="1600" dirty="0" err="1" smtClean="0"/>
              <a:t>rostliny</a:t>
            </a:r>
            <a:r>
              <a:rPr lang="en-GB" sz="1600" dirty="0" smtClean="0"/>
              <a:t> s </a:t>
            </a:r>
            <a:r>
              <a:rPr lang="en-GB" sz="1600" dirty="0" err="1" smtClean="0"/>
              <a:t>kořenovými</a:t>
            </a:r>
            <a:r>
              <a:rPr lang="en-GB" sz="1600" dirty="0" smtClean="0"/>
              <a:t> </a:t>
            </a:r>
            <a:r>
              <a:rPr lang="en-GB" sz="1600" dirty="0" err="1" smtClean="0"/>
              <a:t>hlízkami</a:t>
            </a:r>
            <a:r>
              <a:rPr lang="en-GB" sz="1600" dirty="0" smtClean="0"/>
              <a:t>, </a:t>
            </a:r>
            <a:r>
              <a:rPr lang="en-GB" sz="1600" dirty="0" err="1" smtClean="0"/>
              <a:t>kde</a:t>
            </a:r>
            <a:r>
              <a:rPr lang="en-GB" sz="1600" dirty="0" smtClean="0"/>
              <a:t> je </a:t>
            </a:r>
            <a:r>
              <a:rPr lang="en-GB" sz="1600" dirty="0" err="1" smtClean="0"/>
              <a:t>prokaryotickým</a:t>
            </a:r>
            <a:r>
              <a:rPr lang="en-GB" sz="1600" dirty="0" smtClean="0"/>
              <a:t> </a:t>
            </a:r>
            <a:r>
              <a:rPr lang="en-GB" sz="1600" dirty="0" err="1" smtClean="0"/>
              <a:t>partnerem</a:t>
            </a:r>
            <a:r>
              <a:rPr lang="en-GB" sz="1600" dirty="0" smtClean="0"/>
              <a:t> </a:t>
            </a:r>
            <a:r>
              <a:rPr lang="en-GB" sz="1600" u="sng" dirty="0" err="1" smtClean="0"/>
              <a:t>sinice</a:t>
            </a:r>
            <a:r>
              <a:rPr lang="en-GB" sz="1600" u="sng" dirty="0" smtClean="0"/>
              <a:t> </a:t>
            </a:r>
            <a:endParaRPr lang="en-GB" sz="1600" u="sng"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1401" y="1916832"/>
            <a:ext cx="2215828" cy="2226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533" y="1916832"/>
            <a:ext cx="3776676" cy="4685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209" y="4143532"/>
            <a:ext cx="1835510" cy="2459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6599" y="4508756"/>
            <a:ext cx="3140668" cy="2093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6599" y="2345360"/>
            <a:ext cx="3197463" cy="2132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2097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07504" y="260648"/>
            <a:ext cx="8712968" cy="1569660"/>
          </a:xfrm>
          <a:prstGeom prst="rect">
            <a:avLst/>
          </a:prstGeom>
        </p:spPr>
        <p:txBody>
          <a:bodyPr wrap="square">
            <a:spAutoFit/>
          </a:bodyPr>
          <a:lstStyle/>
          <a:p>
            <a:r>
              <a:rPr lang="cs-CZ" sz="1600" dirty="0" err="1" smtClean="0"/>
              <a:t>Gunnera</a:t>
            </a:r>
            <a:r>
              <a:rPr lang="cs-CZ" sz="1600" dirty="0" smtClean="0"/>
              <a:t> </a:t>
            </a:r>
            <a:r>
              <a:rPr lang="cs-CZ" sz="1600" dirty="0"/>
              <a:t>– </a:t>
            </a:r>
            <a:r>
              <a:rPr lang="cs-CZ" sz="1600" dirty="0" err="1" smtClean="0"/>
              <a:t>noduly</a:t>
            </a:r>
            <a:r>
              <a:rPr lang="cs-CZ" sz="1600" dirty="0" smtClean="0"/>
              <a:t> </a:t>
            </a:r>
            <a:r>
              <a:rPr lang="cs-CZ" sz="1600" dirty="0"/>
              <a:t>(</a:t>
            </a:r>
            <a:r>
              <a:rPr lang="cs-CZ" sz="1600" dirty="0" err="1"/>
              <a:t>Nostoc</a:t>
            </a:r>
            <a:r>
              <a:rPr lang="cs-CZ" sz="1600" dirty="0"/>
              <a:t>) na stonku  </a:t>
            </a:r>
          </a:p>
          <a:p>
            <a:pPr marL="285750" indent="-285750">
              <a:buFont typeface="Arial" panose="020B0604020202020204" pitchFamily="34" charset="0"/>
              <a:buChar char="•"/>
            </a:pPr>
            <a:r>
              <a:rPr lang="cs-CZ" sz="1600" dirty="0" smtClean="0"/>
              <a:t>neobvyklá krytosemenná </a:t>
            </a:r>
            <a:r>
              <a:rPr lang="cs-CZ" sz="1600" dirty="0"/>
              <a:t>rostlina </a:t>
            </a:r>
            <a:endParaRPr lang="cs-CZ" sz="1600" dirty="0" smtClean="0"/>
          </a:p>
          <a:p>
            <a:pPr marL="285750" indent="-285750">
              <a:buFont typeface="Arial" panose="020B0604020202020204" pitchFamily="34" charset="0"/>
              <a:buChar char="•"/>
            </a:pPr>
            <a:r>
              <a:rPr lang="cs-CZ" sz="1600" dirty="0" smtClean="0"/>
              <a:t> </a:t>
            </a:r>
            <a:r>
              <a:rPr lang="cs-CZ" sz="1600" dirty="0"/>
              <a:t>dusík </a:t>
            </a:r>
            <a:r>
              <a:rPr lang="cs-CZ" sz="1600" dirty="0" smtClean="0"/>
              <a:t>fixující sinice </a:t>
            </a:r>
            <a:r>
              <a:rPr lang="cs-CZ" sz="1600" dirty="0"/>
              <a:t>v kapsách na bázi </a:t>
            </a:r>
            <a:r>
              <a:rPr lang="cs-CZ" sz="1600" dirty="0" smtClean="0"/>
              <a:t>řapíku</a:t>
            </a:r>
          </a:p>
          <a:p>
            <a:pPr marL="285750" indent="-285750">
              <a:buFont typeface="Arial" panose="020B0604020202020204" pitchFamily="34" charset="0"/>
              <a:buChar char="•"/>
            </a:pPr>
            <a:r>
              <a:rPr lang="cs-CZ" sz="1600" dirty="0" smtClean="0"/>
              <a:t>sinice </a:t>
            </a:r>
            <a:r>
              <a:rPr lang="cs-CZ" sz="1600" dirty="0"/>
              <a:t>vytváří filmy na listech i jiných tropických     krytosemenných </a:t>
            </a:r>
            <a:r>
              <a:rPr lang="cs-CZ" sz="1600" dirty="0" smtClean="0"/>
              <a:t>rostlinách</a:t>
            </a:r>
          </a:p>
          <a:p>
            <a:pPr marL="285750" indent="-285750">
              <a:buFont typeface="Arial" panose="020B0604020202020204" pitchFamily="34" charset="0"/>
              <a:buChar char="•"/>
            </a:pPr>
            <a:r>
              <a:rPr lang="cs-CZ" sz="1600" dirty="0" smtClean="0"/>
              <a:t> </a:t>
            </a:r>
            <a:r>
              <a:rPr lang="cs-CZ" sz="1600" dirty="0" err="1"/>
              <a:t>Gunnera</a:t>
            </a:r>
            <a:r>
              <a:rPr lang="cs-CZ" sz="1600" dirty="0"/>
              <a:t> má jedny z největších listů na zemi, častá v jižní a centrální  Americe, kde se nazývá „</a:t>
            </a:r>
            <a:r>
              <a:rPr lang="cs-CZ" sz="1600" dirty="0" err="1"/>
              <a:t>nalca</a:t>
            </a:r>
            <a:r>
              <a:rPr lang="cs-CZ" sz="1600" dirty="0" smtClean="0"/>
              <a:t>“</a:t>
            </a:r>
          </a:p>
          <a:p>
            <a:pPr marL="285750" indent="-285750">
              <a:buFont typeface="Arial" panose="020B0604020202020204" pitchFamily="34" charset="0"/>
              <a:buChar char="•"/>
            </a:pPr>
            <a:r>
              <a:rPr lang="cs-CZ" sz="1600" dirty="0" smtClean="0"/>
              <a:t>Mladé </a:t>
            </a:r>
            <a:r>
              <a:rPr lang="cs-CZ" sz="1600" dirty="0"/>
              <a:t>řapíky se často loupou a jí. </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36912"/>
            <a:ext cx="5250160" cy="3937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3068960"/>
            <a:ext cx="2743200" cy="26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6248542" y="5949280"/>
            <a:ext cx="1631088" cy="307777"/>
          </a:xfrm>
          <a:prstGeom prst="rect">
            <a:avLst/>
          </a:prstGeom>
        </p:spPr>
        <p:txBody>
          <a:bodyPr wrap="none">
            <a:spAutoFit/>
          </a:bodyPr>
          <a:lstStyle/>
          <a:p>
            <a:r>
              <a:rPr lang="en-GB" sz="1400" dirty="0" err="1" smtClean="0">
                <a:effectLst/>
              </a:rPr>
              <a:t>Nostoc</a:t>
            </a:r>
            <a:r>
              <a:rPr lang="en-GB" sz="1400" dirty="0" smtClean="0">
                <a:effectLst/>
              </a:rPr>
              <a:t> </a:t>
            </a:r>
            <a:r>
              <a:rPr lang="en-GB" sz="1400" dirty="0" err="1" smtClean="0">
                <a:effectLst/>
              </a:rPr>
              <a:t>punctiforma</a:t>
            </a:r>
            <a:endParaRPr lang="en-GB" sz="1400" dirty="0"/>
          </a:p>
        </p:txBody>
      </p:sp>
    </p:spTree>
    <p:extLst>
      <p:ext uri="{BB962C8B-B14F-4D97-AF65-F5344CB8AC3E}">
        <p14:creationId xmlns:p14="http://schemas.microsoft.com/office/powerpoint/2010/main" val="3024081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2737</TotalTime>
  <Words>6617</Words>
  <Application>Microsoft Office PowerPoint</Application>
  <PresentationFormat>Předvádění na obrazovce (4:3)</PresentationFormat>
  <Paragraphs>641</Paragraphs>
  <Slides>77</Slides>
  <Notes>1</Notes>
  <HiddenSlides>0</HiddenSlides>
  <MMClips>0</MMClips>
  <ScaleCrop>false</ScaleCrop>
  <HeadingPairs>
    <vt:vector size="4" baseType="variant">
      <vt:variant>
        <vt:lpstr>Motiv</vt:lpstr>
      </vt:variant>
      <vt:variant>
        <vt:i4>1</vt:i4>
      </vt:variant>
      <vt:variant>
        <vt:lpstr>Nadpisy snímků</vt:lpstr>
      </vt:variant>
      <vt:variant>
        <vt:i4>77</vt:i4>
      </vt:variant>
    </vt:vector>
  </HeadingPairs>
  <TitlesOfParts>
    <vt:vector size="78" baseType="lpstr">
      <vt:lpstr>Motiv systému Office</vt:lpstr>
      <vt:lpstr>EKOLOGIE MIKROORGANISMŮ 7</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Uživatel</dc:creator>
  <cp:lastModifiedBy>Uživatel</cp:lastModifiedBy>
  <cp:revision>78</cp:revision>
  <dcterms:created xsi:type="dcterms:W3CDTF">2017-04-24T13:43:01Z</dcterms:created>
  <dcterms:modified xsi:type="dcterms:W3CDTF">2018-05-15T09:14:14Z</dcterms:modified>
</cp:coreProperties>
</file>