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9" r:id="rId15"/>
    <p:sldId id="310" r:id="rId16"/>
    <p:sldId id="312" r:id="rId17"/>
    <p:sldId id="313" r:id="rId18"/>
    <p:sldId id="316" r:id="rId19"/>
    <p:sldId id="317" r:id="rId20"/>
    <p:sldId id="270" r:id="rId21"/>
    <p:sldId id="322" r:id="rId22"/>
    <p:sldId id="271" r:id="rId23"/>
    <p:sldId id="272" r:id="rId24"/>
    <p:sldId id="273" r:id="rId25"/>
    <p:sldId id="275" r:id="rId26"/>
    <p:sldId id="276" r:id="rId27"/>
    <p:sldId id="321" r:id="rId28"/>
    <p:sldId id="281" r:id="rId29"/>
    <p:sldId id="315" r:id="rId30"/>
    <p:sldId id="282" r:id="rId31"/>
    <p:sldId id="284" r:id="rId32"/>
    <p:sldId id="323" r:id="rId33"/>
    <p:sldId id="309" r:id="rId34"/>
    <p:sldId id="308" r:id="rId35"/>
    <p:sldId id="314" r:id="rId36"/>
    <p:sldId id="285" r:id="rId37"/>
    <p:sldId id="286" r:id="rId38"/>
    <p:sldId id="287" r:id="rId39"/>
    <p:sldId id="300" r:id="rId40"/>
    <p:sldId id="301" r:id="rId41"/>
    <p:sldId id="288" r:id="rId42"/>
    <p:sldId id="289" r:id="rId43"/>
    <p:sldId id="292" r:id="rId44"/>
    <p:sldId id="318" r:id="rId45"/>
    <p:sldId id="311" r:id="rId46"/>
    <p:sldId id="319" r:id="rId47"/>
    <p:sldId id="320" r:id="rId48"/>
    <p:sldId id="294" r:id="rId49"/>
    <p:sldId id="295" r:id="rId50"/>
    <p:sldId id="296" r:id="rId51"/>
    <p:sldId id="297" r:id="rId52"/>
    <p:sldId id="298" r:id="rId53"/>
    <p:sldId id="302" r:id="rId54"/>
    <p:sldId id="303" r:id="rId55"/>
    <p:sldId id="305" r:id="rId56"/>
    <p:sldId id="306" r:id="rId57"/>
    <p:sldId id="307" r:id="rId58"/>
    <p:sldId id="324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68" d="100"/>
          <a:sy n="68" d="100"/>
        </p:scale>
        <p:origin x="1422" y="72"/>
      </p:cViewPr>
      <p:guideLst>
        <p:guide orient="horz" pos="40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1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504FD-18BF-4D48-9EBD-4CFD8AA40596}" type="datetimeFigureOut">
              <a:rPr lang="cs-CZ" smtClean="0"/>
              <a:pPr/>
              <a:t>16.05.2018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B8445-5BEF-4E46-8DE4-F9A2F2EFEED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93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7FD23-85D6-4973-8180-D4411F731236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Pár obrázků k technice ozařování, fixaci, pro zajímavost.   </a:t>
            </a:r>
          </a:p>
          <a:p>
            <a:pPr eaLnBrk="1" hangingPunct="1"/>
            <a:r>
              <a:rPr lang="cs-CZ" altLang="cs-CZ"/>
              <a:t>Fixace tu mozkového kmene, celková anestezie.</a:t>
            </a:r>
          </a:p>
        </p:txBody>
      </p:sp>
    </p:spTree>
    <p:extLst>
      <p:ext uri="{BB962C8B-B14F-4D97-AF65-F5344CB8AC3E}">
        <p14:creationId xmlns:p14="http://schemas.microsoft.com/office/powerpoint/2010/main" val="284624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2D88CB-EC1B-459A-9302-15B9AFF6FEC0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3 měsíční miminko- rozsáhlý hemangiom v bříšku, po kombinované terapii s inhibitory angiogeneze je nyní v remisi onemocnění. (Molnár J.)</a:t>
            </a:r>
          </a:p>
        </p:txBody>
      </p:sp>
    </p:spTree>
    <p:extLst>
      <p:ext uri="{BB962C8B-B14F-4D97-AF65-F5344CB8AC3E}">
        <p14:creationId xmlns:p14="http://schemas.microsoft.com/office/powerpoint/2010/main" val="163881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C1B340-7288-4629-8DE1-0DB6F863D790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Nyní nejčastější diagnozy nádorů dětského věku.</a:t>
            </a:r>
          </a:p>
        </p:txBody>
      </p:sp>
    </p:spTree>
    <p:extLst>
      <p:ext uri="{BB962C8B-B14F-4D97-AF65-F5344CB8AC3E}">
        <p14:creationId xmlns:p14="http://schemas.microsoft.com/office/powerpoint/2010/main" val="296153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75D50-FC35-44C9-BF91-A46594413FB9}" type="slidenum">
              <a:rPr lang="cs-CZ" altLang="cs-CZ"/>
              <a:pPr/>
              <a:t>37</a:t>
            </a:fld>
            <a:endParaRPr lang="cs-CZ" alt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TBI</a:t>
            </a:r>
          </a:p>
        </p:txBody>
      </p:sp>
    </p:spTree>
    <p:extLst>
      <p:ext uri="{BB962C8B-B14F-4D97-AF65-F5344CB8AC3E}">
        <p14:creationId xmlns:p14="http://schemas.microsoft.com/office/powerpoint/2010/main" val="294267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24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04056" y="1340768"/>
            <a:ext cx="7772400" cy="2304256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rgbClr val="00567C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4056" y="3789040"/>
            <a:ext cx="7772400" cy="115212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76"/>
            <a:ext cx="5486400" cy="456975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484438" y="6165850"/>
            <a:ext cx="4032250" cy="503238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88125" y="6092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2B3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95536" y="2204864"/>
            <a:ext cx="810984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cs-CZ" altLang="cs-CZ" sz="4400" b="1" dirty="0">
                <a:latin typeface="Tw Cen MT" pitchFamily="34" charset="-18"/>
              </a:rPr>
              <a:t>     DĚTSKÁ RADIOTERAPIE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4400" b="1" dirty="0">
              <a:latin typeface="Tw Cen MT" pitchFamily="34" charset="-18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altLang="cs-CZ" sz="2400" b="1" dirty="0">
                <a:latin typeface="Tw Cen MT" pitchFamily="34" charset="-18"/>
              </a:rPr>
              <a:t>                       MUDr. Jana </a:t>
            </a:r>
            <a:r>
              <a:rPr lang="cs-CZ" altLang="cs-CZ" sz="2400" b="1" dirty="0" err="1">
                <a:latin typeface="Tw Cen MT" pitchFamily="34" charset="-18"/>
              </a:rPr>
              <a:t>Zitterbartová</a:t>
            </a:r>
            <a:endParaRPr lang="cs-CZ" altLang="cs-CZ" sz="2400" b="1" dirty="0">
              <a:latin typeface="Tw Cen MT" pitchFamily="34" charset="-18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altLang="cs-CZ" sz="2400" b="1" dirty="0">
                <a:latin typeface="Tw Cen MT" pitchFamily="34" charset="-18"/>
              </a:rPr>
              <a:t>          Klinika radiační onkologie MOÚ a LF MU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CT2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47949" cy="64090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ICT2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81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MG_1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640960" cy="6555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02" y="188640"/>
            <a:ext cx="8688578" cy="5876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13053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C:\Users\zitterbartova\AppData\Local\Temp\notes0E98F4\~4782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528" y="188640"/>
            <a:ext cx="8496946" cy="590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" y="188640"/>
            <a:ext cx="8670925" cy="5832648"/>
          </a:xfr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97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878497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2728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404664"/>
            <a:ext cx="81009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0958" r="11647" b="4109"/>
          <a:stretch/>
        </p:blipFill>
        <p:spPr>
          <a:xfrm>
            <a:off x="715291" y="188640"/>
            <a:ext cx="771341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232775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latin typeface="Tw Cen MT" pitchFamily="34" charset="-18"/>
              </a:rPr>
              <a:t>  Dětská onkologie obecně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268413"/>
            <a:ext cx="8221662" cy="4525962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ročně onemocní v ČR zhruba 350 dětí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v Brně léčeno 120-150 dětí ročně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Tw Cen MT" pitchFamily="34" charset="-18"/>
              </a:rPr>
              <a:t>   (Klinika dětské onkologie FN Brno)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v Brně podstupuje RT 30-40 dětí ročně</a:t>
            </a:r>
          </a:p>
          <a:p>
            <a:pPr eaLnBrk="1" hangingPunct="1"/>
            <a:endParaRPr lang="cs-CZ" altLang="cs-CZ" sz="2400" dirty="0">
              <a:latin typeface="Tw Cen MT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 velká onkologická centra po léčbu dětských malignit zářením – MOÚ Brno, FN Motol Praha, PTC Praha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5413"/>
            <a:ext cx="8264525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Tw Cen MT" pitchFamily="34" charset="-18"/>
              </a:rPr>
              <a:t>   Tumory CNS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23317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Nejčastější  solidní nádor u dětí, incidence nejvyšší u dětí do 5 let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55 % lokalizováno </a:t>
            </a:r>
            <a:r>
              <a:rPr lang="cs-CZ" altLang="cs-CZ" sz="2000" dirty="0" err="1">
                <a:latin typeface="Tw Cen MT" pitchFamily="34" charset="-18"/>
              </a:rPr>
              <a:t>infratentoriálně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Jediná známá etiologie </a:t>
            </a:r>
            <a:r>
              <a:rPr lang="cs-CZ" altLang="cs-CZ" sz="2000" b="1" dirty="0">
                <a:latin typeface="Tw Cen MT" pitchFamily="34" charset="-18"/>
              </a:rPr>
              <a:t>ionizující záření- </a:t>
            </a:r>
            <a:r>
              <a:rPr lang="cs-CZ" altLang="cs-CZ" sz="2000" dirty="0">
                <a:latin typeface="Tw Cen MT" pitchFamily="34" charset="-18"/>
              </a:rPr>
              <a:t>sekundární gliomy, </a:t>
            </a:r>
            <a:r>
              <a:rPr lang="cs-CZ" altLang="cs-CZ" sz="2000" dirty="0" err="1">
                <a:latin typeface="Tw Cen MT" pitchFamily="34" charset="-18"/>
              </a:rPr>
              <a:t>meningeomy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Hereditární syndromy NF1,TSC, </a:t>
            </a:r>
            <a:r>
              <a:rPr lang="cs-CZ" altLang="cs-CZ" sz="2000" dirty="0" err="1">
                <a:latin typeface="Tw Cen MT" pitchFamily="34" charset="-18"/>
              </a:rPr>
              <a:t>Gorlinův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, Li </a:t>
            </a:r>
            <a:r>
              <a:rPr lang="cs-CZ" altLang="cs-CZ" sz="2000" dirty="0" err="1">
                <a:latin typeface="Tw Cen MT" pitchFamily="34" charset="-18"/>
              </a:rPr>
              <a:t>Fraumeni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RT následuje zpravidla po neurochirurgickém zákroku, CHT i v konkomitanci (</a:t>
            </a:r>
            <a:r>
              <a:rPr lang="cs-CZ" altLang="cs-CZ" sz="2000" dirty="0" err="1">
                <a:latin typeface="Tw Cen MT" pitchFamily="34" charset="-18"/>
              </a:rPr>
              <a:t>temozolomid</a:t>
            </a:r>
            <a:r>
              <a:rPr lang="cs-CZ" altLang="cs-CZ" sz="2000" dirty="0">
                <a:latin typeface="Tw Cen MT" pitchFamily="34" charset="-18"/>
              </a:rPr>
              <a:t>,  CBDCA), nově </a:t>
            </a:r>
            <a:r>
              <a:rPr lang="cs-CZ" altLang="cs-CZ" sz="2000" dirty="0" err="1">
                <a:latin typeface="Tw Cen MT" pitchFamily="34" charset="-18"/>
              </a:rPr>
              <a:t>nimotuzumab</a:t>
            </a:r>
            <a:r>
              <a:rPr lang="cs-CZ" altLang="cs-CZ" sz="2000" dirty="0">
                <a:latin typeface="Tw Cen MT" pitchFamily="34" charset="-18"/>
              </a:rPr>
              <a:t>/</a:t>
            </a:r>
            <a:r>
              <a:rPr lang="cs-CZ" altLang="cs-CZ" sz="2000" dirty="0" err="1">
                <a:latin typeface="Tw Cen MT" pitchFamily="34" charset="-18"/>
              </a:rPr>
              <a:t>vinorelbin</a:t>
            </a:r>
            <a:r>
              <a:rPr lang="cs-CZ" altLang="cs-CZ" sz="2000" dirty="0">
                <a:latin typeface="Tw Cen MT" pitchFamily="34" charset="-18"/>
              </a:rPr>
              <a:t> (</a:t>
            </a:r>
            <a:r>
              <a:rPr lang="cs-CZ" altLang="cs-CZ" sz="2000" dirty="0" err="1">
                <a:latin typeface="Tw Cen MT" pitchFamily="34" charset="-18"/>
              </a:rPr>
              <a:t>anti</a:t>
            </a:r>
            <a:r>
              <a:rPr lang="cs-CZ" altLang="cs-CZ" sz="2000" dirty="0">
                <a:latin typeface="Tw Cen MT" pitchFamily="34" charset="-18"/>
              </a:rPr>
              <a:t> EGFR)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Specifikum - </a:t>
            </a:r>
            <a:r>
              <a:rPr lang="cs-CZ" altLang="cs-CZ" sz="2000" b="1" dirty="0">
                <a:latin typeface="Tw Cen MT" pitchFamily="34" charset="-18"/>
              </a:rPr>
              <a:t>ozařování </a:t>
            </a:r>
            <a:r>
              <a:rPr lang="cs-CZ" altLang="cs-CZ" sz="2000" b="1" dirty="0" err="1">
                <a:latin typeface="Tw Cen MT" pitchFamily="34" charset="-18"/>
              </a:rPr>
              <a:t>kraniospinální</a:t>
            </a:r>
            <a:r>
              <a:rPr lang="cs-CZ" altLang="cs-CZ" sz="2000" b="1" dirty="0">
                <a:latin typeface="Tw Cen MT" pitchFamily="34" charset="-18"/>
              </a:rPr>
              <a:t> osy</a:t>
            </a:r>
            <a:r>
              <a:rPr lang="cs-CZ" altLang="cs-CZ" sz="2000" dirty="0">
                <a:latin typeface="Tw Cen MT" pitchFamily="34" charset="-18"/>
              </a:rPr>
              <a:t>- z důvodu rizika </a:t>
            </a:r>
            <a:r>
              <a:rPr lang="cs-CZ" altLang="cs-CZ" sz="2000" dirty="0" err="1">
                <a:latin typeface="Tw Cen MT" pitchFamily="34" charset="-18"/>
              </a:rPr>
              <a:t>leptomeningeálního</a:t>
            </a:r>
            <a:r>
              <a:rPr lang="cs-CZ" altLang="cs-CZ" sz="2000" dirty="0">
                <a:latin typeface="Tw Cen MT" pitchFamily="34" charset="-18"/>
              </a:rPr>
              <a:t> rozsevu nádoru mozkomíšním mokem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latin typeface="Tw Cen MT" pitchFamily="34" charset="-18"/>
              </a:rPr>
              <a:t>Meduloblastom, </a:t>
            </a:r>
            <a:r>
              <a:rPr lang="cs-CZ" altLang="cs-CZ" sz="2000" b="1" dirty="0" err="1">
                <a:latin typeface="Tw Cen MT" pitchFamily="34" charset="-18"/>
              </a:rPr>
              <a:t>ependymom</a:t>
            </a:r>
            <a:r>
              <a:rPr lang="cs-CZ" altLang="cs-CZ" sz="2000" b="1" dirty="0">
                <a:latin typeface="Tw Cen MT" pitchFamily="34" charset="-18"/>
              </a:rPr>
              <a:t>, nízce diferencované gliomy mozkového kmene, </a:t>
            </a:r>
            <a:r>
              <a:rPr lang="cs-CZ" altLang="cs-CZ" sz="2000" b="1" dirty="0" err="1">
                <a:latin typeface="Tw Cen MT" pitchFamily="34" charset="-18"/>
              </a:rPr>
              <a:t>kraniopharyngeom</a:t>
            </a:r>
            <a:r>
              <a:rPr lang="cs-CZ" altLang="cs-CZ" sz="2000" b="1" dirty="0">
                <a:latin typeface="Tw Cen MT" pitchFamily="34" charset="-18"/>
              </a:rPr>
              <a:t>, </a:t>
            </a:r>
            <a:r>
              <a:rPr lang="cs-CZ" altLang="cs-CZ" sz="2000" b="1" dirty="0" err="1">
                <a:latin typeface="Tw Cen MT" pitchFamily="34" charset="-18"/>
              </a:rPr>
              <a:t>germinomy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Klinický obraz: nevolnosti, zvracení obzvláště ráno, impulzivně, bolesti hlavy, poruchy vidění, rovnováhy, neurologické obtíže z důvodu postižení hlavových nervů</a:t>
            </a:r>
          </a:p>
          <a:p>
            <a:endParaRPr lang="cs-CZ" sz="2000" dirty="0"/>
          </a:p>
          <a:p>
            <a:r>
              <a:rPr lang="cs-CZ" sz="2000" dirty="0"/>
              <a:t>Syndrom intrakraniální hypertenze</a:t>
            </a:r>
          </a:p>
          <a:p>
            <a:endParaRPr lang="cs-CZ" sz="2000" dirty="0"/>
          </a:p>
          <a:p>
            <a:r>
              <a:rPr lang="cs-CZ" sz="2000" dirty="0"/>
              <a:t>Vyšetření : neurologie, oční vyšetření- městnání na očním pozadí, CT a MR mozku</a:t>
            </a:r>
          </a:p>
        </p:txBody>
      </p:sp>
    </p:spTree>
    <p:extLst>
      <p:ext uri="{BB962C8B-B14F-4D97-AF65-F5344CB8AC3E}">
        <p14:creationId xmlns:p14="http://schemas.microsoft.com/office/powerpoint/2010/main" val="3939865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Meduloblastom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2. nejčastější dětský tumor CNS po LGG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maximum výskytu mezi 5.- 9. rokem, u dospělých v 3. dekádě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2/3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>
                <a:latin typeface="Tw Cen MT" pitchFamily="34" charset="-18"/>
              </a:rPr>
              <a:t>standart risk</a:t>
            </a:r>
            <a:r>
              <a:rPr lang="cs-CZ" altLang="cs-CZ" sz="2000" dirty="0">
                <a:latin typeface="Tw Cen MT" pitchFamily="34" charset="-18"/>
              </a:rPr>
              <a:t> – věk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3roky, resekce s reziduem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1,5 cm2, M0 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1/3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</a:t>
            </a:r>
            <a:r>
              <a:rPr lang="cs-CZ" altLang="cs-CZ" sz="2000" dirty="0">
                <a:latin typeface="Tw Cen MT" pitchFamily="34" charset="-18"/>
              </a:rPr>
              <a:t> – věk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3 roky, reziduum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 1,5cm2, M+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u="sng" dirty="0">
                <a:latin typeface="Tw Cen MT" pitchFamily="34" charset="-18"/>
              </a:rPr>
              <a:t>Léčba: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Standard risk meduloblastom</a:t>
            </a:r>
            <a:r>
              <a:rPr lang="cs-CZ" altLang="cs-CZ" sz="2000" dirty="0">
                <a:latin typeface="Tw Cen MT" pitchFamily="34" charset="-18"/>
              </a:rPr>
              <a:t> – operace, RT 23,4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CSI+boost</a:t>
            </a:r>
            <a:r>
              <a:rPr lang="cs-CZ" altLang="cs-CZ" sz="2000" dirty="0">
                <a:latin typeface="Tw Cen MT" pitchFamily="34" charset="-18"/>
              </a:rPr>
              <a:t> zadní jáma lební 54-55,8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, CHT </a:t>
            </a:r>
            <a:r>
              <a:rPr lang="cs-CZ" altLang="cs-CZ" sz="2000" dirty="0" err="1">
                <a:latin typeface="Tw Cen MT" pitchFamily="34" charset="-18"/>
              </a:rPr>
              <a:t>Vincristin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weekly</a:t>
            </a:r>
            <a:r>
              <a:rPr lang="cs-CZ" altLang="cs-CZ" sz="2000" dirty="0">
                <a:latin typeface="Tw Cen MT" pitchFamily="34" charset="-18"/>
              </a:rPr>
              <a:t> při RT, následně </a:t>
            </a:r>
            <a:r>
              <a:rPr lang="cs-CZ" altLang="cs-CZ" sz="2000" dirty="0" err="1">
                <a:latin typeface="Tw Cen MT" pitchFamily="34" charset="-18"/>
              </a:rPr>
              <a:t>Vinkrisitin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Cisplatina</a:t>
            </a:r>
            <a:r>
              <a:rPr lang="cs-CZ" altLang="cs-CZ" sz="2000" dirty="0">
                <a:latin typeface="Tw Cen MT" pitchFamily="34" charset="-18"/>
              </a:rPr>
              <a:t>, CCNU, 8 cyklů po RT </a:t>
            </a:r>
            <a:r>
              <a:rPr lang="cs-CZ" altLang="cs-CZ" sz="2000" b="1" dirty="0">
                <a:latin typeface="Tw Cen MT" pitchFamily="34" charset="-18"/>
              </a:rPr>
              <a:t>( tzv. </a:t>
            </a:r>
            <a:r>
              <a:rPr lang="cs-CZ" altLang="cs-CZ" sz="2000" b="1" dirty="0" err="1">
                <a:latin typeface="Tw Cen MT" pitchFamily="34" charset="-18"/>
              </a:rPr>
              <a:t>Packerovské</a:t>
            </a:r>
            <a:r>
              <a:rPr lang="cs-CZ" altLang="cs-CZ" sz="2000" b="1" dirty="0">
                <a:latin typeface="Tw Cen MT" pitchFamily="34" charset="-18"/>
              </a:rPr>
              <a:t> schéma)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 meduloblastom</a:t>
            </a:r>
            <a:r>
              <a:rPr lang="cs-CZ" altLang="cs-CZ" sz="2000" dirty="0">
                <a:latin typeface="Tw Cen MT" pitchFamily="34" charset="-18"/>
              </a:rPr>
              <a:t> – operace, RT 36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CSI + </a:t>
            </a:r>
            <a:r>
              <a:rPr lang="cs-CZ" altLang="cs-CZ" sz="2000" dirty="0" err="1">
                <a:latin typeface="Tw Cen MT" pitchFamily="34" charset="-18"/>
              </a:rPr>
              <a:t>boost</a:t>
            </a:r>
            <a:r>
              <a:rPr lang="cs-CZ" altLang="cs-CZ" sz="2000" dirty="0">
                <a:latin typeface="Tw Cen MT" pitchFamily="34" charset="-18"/>
              </a:rPr>
              <a:t> do 54-55,8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v konkomitanci </a:t>
            </a:r>
            <a:r>
              <a:rPr lang="cs-CZ" altLang="cs-CZ" sz="2000" dirty="0" err="1">
                <a:latin typeface="Tw Cen MT" pitchFamily="34" charset="-18"/>
              </a:rPr>
              <a:t>Temozolomid</a:t>
            </a:r>
            <a:r>
              <a:rPr lang="cs-CZ" altLang="cs-CZ" sz="2000" dirty="0">
                <a:latin typeface="Tw Cen MT" pitchFamily="34" charset="-18"/>
              </a:rPr>
              <a:t> nebo CBDCA, následují 4 cykly HD-CHT s PBSCT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NUTNOST VČASNÉHO ZAHÁJENÍ RT – ideálně do </a:t>
            </a:r>
            <a:r>
              <a:rPr lang="cs-CZ" altLang="cs-CZ" sz="2000" b="1" dirty="0">
                <a:latin typeface="Tw Cen MT" pitchFamily="34" charset="-18"/>
              </a:rPr>
              <a:t>28. dne po operaci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DÉLKA RT do 50 dní od operace - má lepší EFS, </a:t>
            </a:r>
            <a:r>
              <a:rPr lang="cs-CZ" altLang="cs-CZ" sz="2000" b="1" dirty="0" err="1">
                <a:latin typeface="Tw Cen MT" pitchFamily="34" charset="-18"/>
              </a:rPr>
              <a:t>cave</a:t>
            </a:r>
            <a:r>
              <a:rPr lang="cs-CZ" altLang="cs-CZ" sz="2000" b="1" dirty="0">
                <a:latin typeface="Tw Cen MT" pitchFamily="34" charset="-18"/>
              </a:rPr>
              <a:t> zdržení či přerušování - </a:t>
            </a:r>
            <a:r>
              <a:rPr lang="cs-CZ" altLang="cs-CZ" sz="2000" b="1" dirty="0" err="1">
                <a:latin typeface="Tw Cen MT" pitchFamily="34" charset="-18"/>
              </a:rPr>
              <a:t>short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doubling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time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5888"/>
            <a:ext cx="69850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ovéPole 2"/>
          <p:cNvSpPr txBox="1">
            <a:spLocks noChangeArrowheads="1"/>
          </p:cNvSpPr>
          <p:nvPr/>
        </p:nvSpPr>
        <p:spPr bwMode="auto">
          <a:xfrm>
            <a:off x="2771105" y="5877272"/>
            <a:ext cx="41051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sz="1400" dirty="0">
                <a:latin typeface="Tw Cen MT" pitchFamily="34" charset="-18"/>
              </a:rPr>
              <a:t>Nová stratifikace dle molekulárního profilu nádoru</a:t>
            </a:r>
          </a:p>
        </p:txBody>
      </p:sp>
      <p:sp>
        <p:nvSpPr>
          <p:cNvPr id="4" name="Ovál 3"/>
          <p:cNvSpPr/>
          <p:nvPr/>
        </p:nvSpPr>
        <p:spPr>
          <a:xfrm>
            <a:off x="2987675" y="5157788"/>
            <a:ext cx="720725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23850" y="333375"/>
            <a:ext cx="82804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600" b="1" u="sng">
                <a:latin typeface="Tw Cen MT" pitchFamily="34" charset="-18"/>
              </a:rPr>
              <a:t>Role RT</a:t>
            </a:r>
            <a:r>
              <a:rPr lang="cs-CZ" altLang="cs-CZ" sz="1600">
                <a:latin typeface="Tw Cen MT" pitchFamily="34" charset="-18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u="sng">
                <a:latin typeface="Tw Cen MT" pitchFamily="34" charset="-18"/>
              </a:rPr>
              <a:t>Zakreslení objemů</a:t>
            </a:r>
            <a:r>
              <a:rPr lang="cs-CZ" altLang="cs-CZ" sz="1600">
                <a:latin typeface="Tw Cen MT" pitchFamily="34" charset="-18"/>
              </a:rPr>
              <a:t> – </a:t>
            </a:r>
            <a:r>
              <a:rPr lang="cs-CZ" altLang="cs-CZ" sz="1600" b="1" u="sng">
                <a:latin typeface="Tw Cen MT" pitchFamily="34" charset="-18"/>
              </a:rPr>
              <a:t>CSI – celý mozek+mícha s míšními obaly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>
                <a:latin typeface="Tw Cen MT" pitchFamily="34" charset="-18"/>
              </a:rPr>
              <a:t>CTV</a:t>
            </a:r>
            <a:r>
              <a:rPr lang="cs-CZ" altLang="cs-CZ" sz="1600" b="1" baseline="-25000">
                <a:latin typeface="Tw Cen MT" pitchFamily="34" charset="-18"/>
              </a:rPr>
              <a:t>CSI </a:t>
            </a:r>
            <a:r>
              <a:rPr lang="cs-CZ" altLang="cs-CZ" sz="1600" b="1">
                <a:latin typeface="Tw Cen MT" pitchFamily="34" charset="-18"/>
              </a:rPr>
              <a:t>mozek </a:t>
            </a:r>
            <a:r>
              <a:rPr lang="cs-CZ" altLang="cs-CZ" sz="1600">
                <a:latin typeface="Tw Cen MT" pitchFamily="34" charset="-18"/>
              </a:rPr>
              <a:t>– celou přední jámu lební s cribriformní ploténkou a horní částí supraorbitálního prostoru (ne však retrobulbární prostory jako u leukemií)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>
                <a:latin typeface="Tw Cen MT" pitchFamily="34" charset="-18"/>
              </a:rPr>
              <a:t>CTV</a:t>
            </a:r>
            <a:r>
              <a:rPr lang="cs-CZ" altLang="cs-CZ" sz="1600" b="1" baseline="-25000">
                <a:latin typeface="Tw Cen MT" pitchFamily="34" charset="-18"/>
              </a:rPr>
              <a:t>CSI</a:t>
            </a:r>
            <a:r>
              <a:rPr lang="cs-CZ" altLang="cs-CZ" sz="1600" b="1">
                <a:latin typeface="Tw Cen MT" pitchFamily="34" charset="-18"/>
              </a:rPr>
              <a:t> mícha </a:t>
            </a:r>
            <a:r>
              <a:rPr lang="cs-CZ" altLang="cs-CZ" sz="1600">
                <a:latin typeface="Tw Cen MT" pitchFamily="34" charset="-18"/>
              </a:rPr>
              <a:t>– do stran pokrýt výběžky celého obratlového těla alespoň 1cm do stran</a:t>
            </a:r>
          </a:p>
          <a:p>
            <a:pPr eaLnBrk="1" hangingPunct="1"/>
            <a:r>
              <a:rPr lang="cs-CZ" altLang="cs-CZ" sz="1600" u="sng">
                <a:latin typeface="Tw Cen MT" pitchFamily="34" charset="-18"/>
              </a:rPr>
              <a:t>HLAVNĚ kaudální hranice</a:t>
            </a:r>
            <a:r>
              <a:rPr lang="cs-CZ" altLang="cs-CZ" sz="1600">
                <a:latin typeface="Tw Cen MT" pitchFamily="34" charset="-18"/>
              </a:rPr>
              <a:t>  - </a:t>
            </a:r>
            <a:r>
              <a:rPr lang="cs-CZ" altLang="cs-CZ" sz="1600" u="sng">
                <a:latin typeface="Tw Cen MT" pitchFamily="34" charset="-18"/>
              </a:rPr>
              <a:t>využít MRI</a:t>
            </a:r>
            <a:r>
              <a:rPr lang="cs-CZ" altLang="cs-CZ" sz="1600">
                <a:latin typeface="Tw Cen MT" pitchFamily="34" charset="-18"/>
              </a:rPr>
              <a:t>  -  CTV 2 cm pod zakončení subdurálního vaku (obvykle kaudálně od S2, S2/3 ) riziko častých recidiv</a:t>
            </a:r>
          </a:p>
          <a:p>
            <a:pPr eaLnBrk="1" hangingPunct="1"/>
            <a:endParaRPr lang="cs-CZ" altLang="cs-CZ" sz="1600">
              <a:latin typeface="Tw Cen MT" pitchFamily="34" charset="-18"/>
            </a:endParaRPr>
          </a:p>
          <a:p>
            <a:pPr eaLnBrk="1" hangingPunct="1"/>
            <a:r>
              <a:rPr lang="cs-CZ" altLang="cs-CZ" sz="1600" b="1" u="sng">
                <a:latin typeface="Tw Cen MT" pitchFamily="34" charset="-18"/>
              </a:rPr>
              <a:t>CTV boost- </a:t>
            </a:r>
            <a:r>
              <a:rPr lang="cs-CZ" altLang="cs-CZ" sz="1600" u="sng">
                <a:latin typeface="Tw Cen MT" pitchFamily="34" charset="-18"/>
              </a:rPr>
              <a:t>zadní jáma lební vs lůžko tumoru</a:t>
            </a:r>
            <a:endParaRPr lang="cs-CZ" altLang="cs-CZ" sz="1600">
              <a:latin typeface="Tw Cen MT" pitchFamily="34" charset="-18"/>
            </a:endParaRPr>
          </a:p>
          <a:p>
            <a:pPr eaLnBrk="1" hangingPunct="1"/>
            <a:r>
              <a:rPr lang="cs-CZ" altLang="cs-CZ" sz="1600">
                <a:latin typeface="Tw Cen MT" pitchFamily="34" charset="-18"/>
              </a:rPr>
              <a:t> </a:t>
            </a:r>
          </a:p>
          <a:p>
            <a:pPr eaLnBrk="1" hangingPunct="1"/>
            <a:endParaRPr lang="cs-CZ" altLang="cs-CZ" sz="1600"/>
          </a:p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 l="17365" t="23151" r="15154" b="7452"/>
          <a:stretch>
            <a:fillRect/>
          </a:stretch>
        </p:blipFill>
        <p:spPr bwMode="auto">
          <a:xfrm>
            <a:off x="323850" y="3148013"/>
            <a:ext cx="4679950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/>
          <a:srcRect l="18060" t="23653" r="15114" b="8176"/>
          <a:stretch>
            <a:fillRect/>
          </a:stretch>
        </p:blipFill>
        <p:spPr bwMode="auto">
          <a:xfrm>
            <a:off x="4572000" y="4241800"/>
            <a:ext cx="3384550" cy="235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 cstate="print"/>
          <a:srcRect l="45854" t="45461" r="26067" b="19781"/>
          <a:stretch>
            <a:fillRect/>
          </a:stretch>
        </p:blipFill>
        <p:spPr bwMode="auto">
          <a:xfrm>
            <a:off x="4787900" y="2636838"/>
            <a:ext cx="1800225" cy="163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5" cstate="print"/>
          <a:srcRect l="56776" t="38748" r="23705" b="39973"/>
          <a:stretch>
            <a:fillRect/>
          </a:stretch>
        </p:blipFill>
        <p:spPr bwMode="auto">
          <a:xfrm>
            <a:off x="6804025" y="2636838"/>
            <a:ext cx="1944688" cy="160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mart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10368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9" descr="ZJ R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813" y="1556792"/>
            <a:ext cx="401952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00934" cy="6300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 l="30446" t="42516" r="26855" b="19310"/>
          <a:stretch>
            <a:fillRect/>
          </a:stretch>
        </p:blipFill>
        <p:spPr bwMode="auto">
          <a:xfrm>
            <a:off x="213728" y="332656"/>
            <a:ext cx="8716543" cy="58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29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>
                <a:latin typeface="Tw Cen MT" pitchFamily="34" charset="-18"/>
              </a:rPr>
              <a:t>Gliomy mozkového kmene  </a:t>
            </a:r>
            <a:br>
              <a:rPr lang="cs-CZ" altLang="cs-CZ" sz="3600" b="1">
                <a:latin typeface="Tw Cen MT" pitchFamily="34" charset="-18"/>
              </a:rPr>
            </a:br>
            <a:r>
              <a:rPr lang="cs-CZ" altLang="cs-CZ" sz="3600" b="1">
                <a:latin typeface="Tw Cen MT" pitchFamily="34" charset="-18"/>
              </a:rPr>
              <a:t>(brainstem glioma, BSG)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latin typeface="Tw Cen MT" pitchFamily="34" charset="-18"/>
              </a:rPr>
              <a:t>15 % dětských tumorů CNS</a:t>
            </a:r>
          </a:p>
          <a:p>
            <a:pPr eaLnBrk="1" hangingPunct="1"/>
            <a:r>
              <a:rPr lang="cs-CZ" altLang="cs-CZ" sz="2000" dirty="0">
                <a:latin typeface="Tw Cen MT" pitchFamily="34" charset="-18"/>
              </a:rPr>
              <a:t>výskyt nejčastěji mezi 4.- 6. rokem</a:t>
            </a:r>
          </a:p>
          <a:p>
            <a:pPr eaLnBrk="1" hangingPunct="1"/>
            <a:r>
              <a:rPr lang="cs-CZ" altLang="cs-CZ" sz="2000" dirty="0" err="1">
                <a:latin typeface="Tw Cen MT" pitchFamily="34" charset="-18"/>
              </a:rPr>
              <a:t>high</a:t>
            </a:r>
            <a:r>
              <a:rPr lang="cs-CZ" altLang="cs-CZ" sz="2000" dirty="0">
                <a:latin typeface="Tw Cen MT" pitchFamily="34" charset="-18"/>
              </a:rPr>
              <a:t>-grade </a:t>
            </a:r>
            <a:r>
              <a:rPr lang="cs-CZ" altLang="cs-CZ" sz="2000" dirty="0" err="1">
                <a:latin typeface="Tw Cen MT" pitchFamily="34" charset="-18"/>
              </a:rPr>
              <a:t>astrocytoma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infiltrativní</a:t>
            </a:r>
            <a:r>
              <a:rPr lang="cs-CZ" altLang="cs-CZ" sz="2000" dirty="0">
                <a:latin typeface="Tw Cen MT" pitchFamily="34" charset="-18"/>
              </a:rPr>
              <a:t>/fokální růst</a:t>
            </a:r>
          </a:p>
          <a:p>
            <a:pPr eaLnBrk="1" hangingPunct="1"/>
            <a:r>
              <a:rPr lang="cs-CZ" altLang="cs-CZ" sz="2000" dirty="0">
                <a:latin typeface="Tw Cen MT" pitchFamily="34" charset="-18"/>
              </a:rPr>
              <a:t>diagnóza biopsie/MR obraz </a:t>
            </a:r>
          </a:p>
          <a:p>
            <a:pPr eaLnBrk="1" hangingPunct="1"/>
            <a:r>
              <a:rPr lang="cs-CZ" altLang="cs-CZ" sz="2000" dirty="0">
                <a:latin typeface="Tw Cen MT" pitchFamily="34" charset="-18"/>
              </a:rPr>
              <a:t>RT tumor + 2 cm lem, dávka 54-60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</p:txBody>
      </p:sp>
      <p:pic>
        <p:nvPicPr>
          <p:cNvPr id="7" name="Picture 2" descr="melisekM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3051419" cy="284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lisekMRs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2952328" cy="28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136904" cy="56706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6021288"/>
            <a:ext cx="644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Cushingův</a:t>
            </a:r>
            <a:r>
              <a:rPr lang="cs-CZ" dirty="0"/>
              <a:t> syndrom jako nežádoucí účinek léčby kortikoidy</a:t>
            </a:r>
          </a:p>
        </p:txBody>
      </p:sp>
    </p:spTree>
    <p:extLst>
      <p:ext uri="{BB962C8B-B14F-4D97-AF65-F5344CB8AC3E}">
        <p14:creationId xmlns:p14="http://schemas.microsoft.com/office/powerpoint/2010/main" val="323603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w Cen MT" pitchFamily="34" charset="-18"/>
              </a:rPr>
              <a:t>Základní rozdíly dospělý/dítě v onkologii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cs-CZ" sz="2400" b="1" dirty="0">
                <a:latin typeface="Tw Cen MT" panose="020B0602020104020603" pitchFamily="34" charset="-18"/>
              </a:rPr>
              <a:t>Odlišná filozofie péče o dětské onkologické pacienty.</a:t>
            </a:r>
          </a:p>
          <a:p>
            <a:pPr marL="0" indent="0">
              <a:buFontTx/>
              <a:buNone/>
              <a:defRPr/>
            </a:pPr>
            <a:r>
              <a:rPr lang="cs-CZ" sz="2400" b="1" dirty="0">
                <a:latin typeface="Tw Cen MT" panose="020B0602020104020603" pitchFamily="34" charset="-18"/>
              </a:rPr>
              <a:t>Kurativní přístup i v případě metastatického onemocnění.</a:t>
            </a: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Samotný pacient</a:t>
            </a:r>
            <a:r>
              <a:rPr lang="cs-CZ" sz="2000" b="1" dirty="0">
                <a:latin typeface="Tw Cen MT" panose="020B0602020104020603" pitchFamily="34" charset="-18"/>
              </a:rPr>
              <a:t>- </a:t>
            </a:r>
            <a:r>
              <a:rPr lang="cs-CZ" sz="2000" dirty="0">
                <a:latin typeface="Tw Cen MT" panose="020B0602020104020603" pitchFamily="34" charset="-18"/>
              </a:rPr>
              <a:t>dítě není zmenšený dospělý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Růst těla a jednotlivých orgánů, pokračující funkční vývoj orgánů</a:t>
            </a:r>
          </a:p>
          <a:p>
            <a:pPr>
              <a:defRPr/>
            </a:pPr>
            <a:r>
              <a:rPr lang="cs-CZ" sz="2000" u="sng" dirty="0">
                <a:latin typeface="Tw Cen MT" panose="020B0602020104020603" pitchFamily="34" charset="-18"/>
              </a:rPr>
              <a:t>Výhody</a:t>
            </a:r>
            <a:r>
              <a:rPr lang="cs-CZ" sz="2000" dirty="0">
                <a:latin typeface="Tw Cen MT" panose="020B0602020104020603" pitchFamily="34" charset="-18"/>
              </a:rPr>
              <a:t>: žádné komorbidity, rychlejší regenerace a hojení ran</a:t>
            </a: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	      výrazně lepší tolerance agresivní onkologické léčby</a:t>
            </a:r>
          </a:p>
          <a:p>
            <a:pPr>
              <a:defRPr/>
            </a:pPr>
            <a:r>
              <a:rPr lang="cs-CZ" sz="2000" u="sng" dirty="0">
                <a:latin typeface="Tw Cen MT" panose="020B0602020104020603" pitchFamily="34" charset="-18"/>
              </a:rPr>
              <a:t>Nevýhody</a:t>
            </a:r>
            <a:r>
              <a:rPr lang="cs-CZ" sz="2000" dirty="0">
                <a:latin typeface="Tw Cen MT" panose="020B0602020104020603" pitchFamily="34" charset="-18"/>
              </a:rPr>
              <a:t>: funkční nezralost orgánů limituje a ovlivňuje výběr 	          léčebných modalit</a:t>
            </a: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	          riziko vzniku trvalých následků a komplikací léčby</a:t>
            </a:r>
          </a:p>
          <a:p>
            <a:pPr>
              <a:defRPr/>
            </a:pPr>
            <a:endParaRPr lang="cs-CZ" sz="2000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Ependymom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základem léčby je operační řešení, u dětí by vždy měla následovat </a:t>
            </a:r>
            <a:r>
              <a:rPr lang="cs-CZ" altLang="cs-CZ" sz="1600" b="1" dirty="0">
                <a:latin typeface="Tw Cen MT" pitchFamily="34" charset="-18"/>
              </a:rPr>
              <a:t>adjuvantní RT</a:t>
            </a:r>
            <a:r>
              <a:rPr lang="cs-CZ" altLang="cs-CZ" sz="1600" dirty="0">
                <a:latin typeface="Tw Cen MT" pitchFamily="34" charset="-18"/>
              </a:rPr>
              <a:t>, odložení RT vede k horší prognóze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děti do 18 měsíců vynechat RT, do 4 let </a:t>
            </a:r>
            <a:r>
              <a:rPr lang="cs-CZ" altLang="cs-CZ" sz="1600" dirty="0" err="1">
                <a:latin typeface="Tw Cen MT" pitchFamily="34" charset="-18"/>
              </a:rPr>
              <a:t>up</a:t>
            </a:r>
            <a:r>
              <a:rPr lang="cs-CZ" altLang="cs-CZ" sz="1600" dirty="0">
                <a:latin typeface="Tw Cen MT" pitchFamily="34" charset="-18"/>
              </a:rPr>
              <a:t>-front CHT následuje RT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role CHT prozatím nejasná, CBDCA+</a:t>
            </a:r>
            <a:r>
              <a:rPr lang="cs-CZ" altLang="cs-CZ" sz="1600" dirty="0" err="1">
                <a:latin typeface="Tw Cen MT" pitchFamily="34" charset="-18"/>
              </a:rPr>
              <a:t>etoposid</a:t>
            </a: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negativní prognostické faktory – rozsah resekce, věk, </a:t>
            </a:r>
            <a:r>
              <a:rPr lang="cs-CZ" altLang="cs-CZ" sz="1600" dirty="0" err="1">
                <a:latin typeface="Tw Cen MT" pitchFamily="34" charset="-18"/>
              </a:rPr>
              <a:t>grading</a:t>
            </a:r>
            <a:r>
              <a:rPr lang="cs-CZ" altLang="cs-CZ" sz="1600" dirty="0">
                <a:latin typeface="Tw Cen MT" pitchFamily="34" charset="-18"/>
              </a:rPr>
              <a:t> tumoru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b="1" dirty="0">
                <a:latin typeface="Tw Cen MT" pitchFamily="34" charset="-18"/>
              </a:rPr>
              <a:t>OS 5 let </a:t>
            </a:r>
            <a:r>
              <a:rPr lang="cs-CZ" altLang="cs-CZ" sz="1600" b="1" dirty="0" err="1">
                <a:latin typeface="Tw Cen MT" pitchFamily="34" charset="-18"/>
              </a:rPr>
              <a:t>low</a:t>
            </a:r>
            <a:r>
              <a:rPr lang="cs-CZ" altLang="cs-CZ" sz="1600" b="1" dirty="0">
                <a:latin typeface="Tw Cen MT" pitchFamily="34" charset="-18"/>
              </a:rPr>
              <a:t> grade 60-80%, </a:t>
            </a:r>
            <a:r>
              <a:rPr lang="cs-CZ" altLang="cs-CZ" sz="1600" b="1" dirty="0" err="1">
                <a:latin typeface="Tw Cen MT" pitchFamily="34" charset="-18"/>
              </a:rPr>
              <a:t>high</a:t>
            </a:r>
            <a:r>
              <a:rPr lang="cs-CZ" altLang="cs-CZ" sz="1600" b="1" dirty="0">
                <a:latin typeface="Tw Cen MT" pitchFamily="34" charset="-18"/>
              </a:rPr>
              <a:t> grade 10-40%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9322" t="36496" r="17215" b="12003"/>
          <a:stretch>
            <a:fillRect/>
          </a:stretch>
        </p:blipFill>
        <p:spPr bwMode="auto">
          <a:xfrm>
            <a:off x="2195736" y="3573016"/>
            <a:ext cx="5400700" cy="28820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74638"/>
            <a:ext cx="6562725" cy="1143000"/>
          </a:xfrm>
        </p:spPr>
        <p:txBody>
          <a:bodyPr/>
          <a:lstStyle/>
          <a:p>
            <a:pPr eaLnBrk="1" hangingPunct="1"/>
            <a:r>
              <a:rPr lang="cs-CZ" altLang="cs-CZ" sz="4000" b="1" dirty="0" err="1">
                <a:latin typeface="Tw Cen MT" pitchFamily="34" charset="-18"/>
              </a:rPr>
              <a:t>Hodgkinův</a:t>
            </a:r>
            <a:r>
              <a:rPr lang="cs-CZ" altLang="cs-CZ" sz="4000" b="1" dirty="0">
                <a:latin typeface="Tw Cen MT" pitchFamily="34" charset="-18"/>
              </a:rPr>
              <a:t> lymfom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81125"/>
            <a:ext cx="8229600" cy="50006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6 % dětských malignit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postihuje děti nad 10 let, vzácně děti mladší 4 roky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u 80% krční lymfadenopatie, 25-30% s B symptomy, 20% bulky postižení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80-85% </a:t>
            </a:r>
            <a:r>
              <a:rPr lang="cs-CZ" altLang="cs-CZ" sz="2000" dirty="0" err="1">
                <a:latin typeface="Tw Cen MT" pitchFamily="34" charset="-18"/>
              </a:rPr>
              <a:t>st.I</a:t>
            </a:r>
            <a:r>
              <a:rPr lang="cs-CZ" altLang="cs-CZ" sz="2000" dirty="0">
                <a:latin typeface="Tw Cen MT" pitchFamily="34" charset="-18"/>
              </a:rPr>
              <a:t>-III, 15-20% IV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10 let OS 90% u I-III, 75-80% IV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u="sng" dirty="0">
                <a:latin typeface="Tw Cen MT" pitchFamily="34" charset="-18"/>
              </a:rPr>
              <a:t>Léčba: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 následuje po CHT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ozařování </a:t>
            </a:r>
            <a:r>
              <a:rPr lang="cs-CZ" altLang="cs-CZ" sz="2000" b="1" dirty="0" err="1">
                <a:latin typeface="Tw Cen MT" pitchFamily="34" charset="-18"/>
              </a:rPr>
              <a:t>involved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field</a:t>
            </a:r>
            <a:r>
              <a:rPr lang="cs-CZ" altLang="cs-CZ" sz="2000" dirty="0">
                <a:latin typeface="Tw Cen MT" pitchFamily="34" charset="-18"/>
              </a:rPr>
              <a:t> – tj. pouze uzlinové oblasti, ve které se nachází postižené uzliny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dříve se ozařovaly velké objemy – „mantle“ technika,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>
                <a:latin typeface="Tw Cen MT" pitchFamily="34" charset="-18"/>
              </a:rPr>
              <a:t>v současnosti rozsah dle přešetření po CHT </a:t>
            </a:r>
            <a:r>
              <a:rPr lang="cs-CZ" altLang="cs-CZ" sz="2000" dirty="0">
                <a:latin typeface="Tw Cen MT" pitchFamily="34" charset="-18"/>
              </a:rPr>
              <a:t>– 2 resp. 4/5. cyklus, PET+ oblasti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Dávka 21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/ 14x 1,5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NÚL !!!!- porucha růstu, sterilita, </a:t>
            </a:r>
            <a:r>
              <a:rPr lang="cs-CZ" altLang="cs-CZ" sz="2000" dirty="0" err="1">
                <a:latin typeface="Tw Cen MT" pitchFamily="34" charset="-18"/>
              </a:rPr>
              <a:t>hypothyroidismus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poradiační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pneumonitis</a:t>
            </a:r>
            <a:r>
              <a:rPr lang="cs-CZ" altLang="cs-CZ" sz="2000" dirty="0">
                <a:latin typeface="Tw Cen MT" pitchFamily="34" charset="-18"/>
              </a:rPr>
              <a:t>, aterosklerosa koronárních cév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!riziko sekundárních malignit – tumor </a:t>
            </a:r>
            <a:r>
              <a:rPr lang="cs-CZ" altLang="cs-CZ" sz="2000" b="1" dirty="0" err="1">
                <a:latin typeface="Tw Cen MT" pitchFamily="34" charset="-18"/>
              </a:rPr>
              <a:t>mammy</a:t>
            </a:r>
            <a:r>
              <a:rPr lang="cs-CZ" altLang="cs-CZ" sz="2000" b="1" dirty="0">
                <a:latin typeface="Tw Cen MT" pitchFamily="34" charset="-18"/>
              </a:rPr>
              <a:t>, štítné žlázy, leukemie!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/>
          <a:srcRect l="14876" t="17715" r="12276" b="9508"/>
          <a:stretch>
            <a:fillRect/>
          </a:stretch>
        </p:blipFill>
        <p:spPr bwMode="auto">
          <a:xfrm>
            <a:off x="6516216" y="188640"/>
            <a:ext cx="2376487" cy="1489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6754" r="12688" b="13564"/>
          <a:stretch/>
        </p:blipFill>
        <p:spPr bwMode="auto">
          <a:xfrm>
            <a:off x="539552" y="1440160"/>
            <a:ext cx="8064896" cy="458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7" y="1124744"/>
            <a:ext cx="7931150" cy="4895850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1403648" y="404664"/>
            <a:ext cx="500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Redukce ozařovaného objemu a celkové dávky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211960" y="6087447"/>
            <a:ext cx="478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Halperin</a:t>
            </a:r>
            <a:r>
              <a:rPr lang="cs-CZ" sz="1200" dirty="0"/>
              <a:t>, </a:t>
            </a:r>
            <a:r>
              <a:rPr lang="cs-CZ" sz="1200" dirty="0" err="1"/>
              <a:t>Pediatric</a:t>
            </a:r>
            <a:r>
              <a:rPr lang="cs-CZ" sz="1200" dirty="0"/>
              <a:t> </a:t>
            </a:r>
            <a:r>
              <a:rPr lang="cs-CZ" sz="1200" dirty="0" err="1"/>
              <a:t>radiation</a:t>
            </a:r>
            <a:r>
              <a:rPr lang="cs-CZ" sz="1200" dirty="0"/>
              <a:t> </a:t>
            </a:r>
            <a:r>
              <a:rPr lang="cs-CZ" sz="1200" dirty="0" err="1"/>
              <a:t>oncology</a:t>
            </a:r>
            <a:r>
              <a:rPr lang="cs-CZ" sz="1200" dirty="0"/>
              <a:t>, 6th </a:t>
            </a:r>
            <a:r>
              <a:rPr lang="cs-CZ" sz="1200" dirty="0" err="1"/>
              <a:t>edition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80387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6361"/>
            <a:ext cx="4464050" cy="5851525"/>
          </a:xfr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6" y="1461793"/>
            <a:ext cx="3372318" cy="242887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5114616" y="5805264"/>
            <a:ext cx="3921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Halperin</a:t>
            </a:r>
            <a:r>
              <a:rPr lang="cs-CZ" sz="1200" dirty="0"/>
              <a:t>, </a:t>
            </a:r>
            <a:r>
              <a:rPr lang="cs-CZ" sz="1200" dirty="0" err="1"/>
              <a:t>Pediatric</a:t>
            </a:r>
            <a:r>
              <a:rPr lang="cs-CZ" sz="1200" dirty="0"/>
              <a:t> </a:t>
            </a:r>
            <a:r>
              <a:rPr lang="cs-CZ" sz="1200" dirty="0" err="1"/>
              <a:t>radiation</a:t>
            </a:r>
            <a:r>
              <a:rPr lang="cs-CZ" sz="1200" dirty="0"/>
              <a:t> </a:t>
            </a:r>
            <a:r>
              <a:rPr lang="cs-CZ" sz="1200" dirty="0" err="1"/>
              <a:t>oncology</a:t>
            </a:r>
            <a:r>
              <a:rPr lang="cs-CZ" sz="1200" dirty="0"/>
              <a:t>, 6th </a:t>
            </a:r>
            <a:r>
              <a:rPr lang="cs-CZ" sz="1200" dirty="0" err="1"/>
              <a:t>edition</a:t>
            </a:r>
            <a:endParaRPr lang="cs-CZ" sz="1200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92080" y="422108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Vyhodnocení léčebného efektu pomocí PET/CT = </a:t>
            </a:r>
            <a:r>
              <a:rPr lang="cs-CZ" dirty="0" err="1"/>
              <a:t>Deauville</a:t>
            </a:r>
            <a:r>
              <a:rPr lang="cs-CZ" dirty="0"/>
              <a:t> </a:t>
            </a:r>
            <a:r>
              <a:rPr lang="cs-CZ" dirty="0" err="1"/>
              <a:t>kriteria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2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6165937" cy="53453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339752" y="602128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Intrakraniálně uložený </a:t>
            </a:r>
            <a:r>
              <a:rPr lang="cs-CZ" dirty="0" err="1"/>
              <a:t>Hodgkinský</a:t>
            </a:r>
            <a:r>
              <a:rPr lang="cs-CZ" dirty="0"/>
              <a:t> lymfom</a:t>
            </a:r>
          </a:p>
        </p:txBody>
      </p:sp>
    </p:spTree>
    <p:extLst>
      <p:ext uri="{BB962C8B-B14F-4D97-AF65-F5344CB8AC3E}">
        <p14:creationId xmlns:p14="http://schemas.microsoft.com/office/powerpoint/2010/main" val="2844793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Tw Cen MT" pitchFamily="34" charset="-18"/>
              </a:rPr>
              <a:t>Leukemie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35% dětských malignit,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typ </a:t>
            </a:r>
            <a:r>
              <a:rPr lang="cs-CZ" altLang="cs-CZ" sz="1800" b="1" dirty="0">
                <a:latin typeface="Tw Cen MT" pitchFamily="34" charset="-18"/>
              </a:rPr>
              <a:t>Akutní </a:t>
            </a:r>
            <a:r>
              <a:rPr lang="cs-CZ" altLang="cs-CZ" sz="1800" b="1" dirty="0" err="1">
                <a:latin typeface="Tw Cen MT" pitchFamily="34" charset="-18"/>
              </a:rPr>
              <a:t>lymfoblastická</a:t>
            </a:r>
            <a:r>
              <a:rPr lang="cs-CZ" altLang="cs-CZ" sz="1800" b="1" dirty="0">
                <a:latin typeface="Tw Cen MT" pitchFamily="34" charset="-18"/>
              </a:rPr>
              <a:t> leukemie</a:t>
            </a:r>
            <a:r>
              <a:rPr lang="cs-CZ" altLang="cs-CZ" sz="1800" dirty="0">
                <a:latin typeface="Tw Cen MT" pitchFamily="34" charset="-18"/>
              </a:rPr>
              <a:t> ALL 80%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typ </a:t>
            </a:r>
            <a:r>
              <a:rPr lang="cs-CZ" altLang="cs-CZ" sz="1800" b="1" dirty="0">
                <a:latin typeface="Tw Cen MT" pitchFamily="34" charset="-18"/>
              </a:rPr>
              <a:t>Akutní myeloblastická leukemie</a:t>
            </a:r>
            <a:r>
              <a:rPr lang="cs-CZ" altLang="cs-CZ" sz="1800" dirty="0">
                <a:latin typeface="Tw Cen MT" pitchFamily="34" charset="-18"/>
              </a:rPr>
              <a:t> AML 20%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Léčba intenzivní systémovou léčba CHT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RT – </a:t>
            </a:r>
            <a:r>
              <a:rPr lang="cs-CZ" altLang="cs-CZ" sz="1800" b="1" dirty="0">
                <a:latin typeface="Tw Cen MT" pitchFamily="34" charset="-18"/>
              </a:rPr>
              <a:t>profylaktické ozáření </a:t>
            </a:r>
            <a:r>
              <a:rPr lang="cs-CZ" altLang="cs-CZ" sz="1800" b="1" dirty="0" err="1">
                <a:latin typeface="Tw Cen MT" pitchFamily="34" charset="-18"/>
              </a:rPr>
              <a:t>leptomening</a:t>
            </a:r>
            <a:r>
              <a:rPr lang="cs-CZ" altLang="cs-CZ" sz="1800" dirty="0">
                <a:latin typeface="Tw Cen MT" pitchFamily="34" charset="-18"/>
              </a:rPr>
              <a:t> – riziková ALL </a:t>
            </a:r>
            <a:r>
              <a:rPr lang="cs-CZ" altLang="cs-CZ" sz="1800" dirty="0" err="1">
                <a:latin typeface="Tw Cen MT" pitchFamily="34" charset="-18"/>
              </a:rPr>
              <a:t>leu</a:t>
            </a: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en-US" altLang="cs-CZ" sz="18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100 tis., T-ALL, CNS status  2, 3: d</a:t>
            </a:r>
            <a:r>
              <a:rPr lang="cs-CZ" altLang="cs-CZ" sz="1800" dirty="0">
                <a:latin typeface="Tw Cen MT" pitchFamily="34" charset="-18"/>
              </a:rPr>
              <a:t>ávka </a:t>
            </a:r>
            <a:r>
              <a:rPr lang="cs-CZ" altLang="cs-CZ" sz="1800" b="1" dirty="0">
                <a:latin typeface="Tw Cen MT" pitchFamily="34" charset="-18"/>
              </a:rPr>
              <a:t>12-18 </a:t>
            </a:r>
            <a:r>
              <a:rPr lang="cs-CZ" altLang="cs-CZ" sz="1800" b="1" dirty="0" err="1">
                <a:latin typeface="Tw Cen MT" pitchFamily="34" charset="-18"/>
              </a:rPr>
              <a:t>Gy</a:t>
            </a:r>
            <a:r>
              <a:rPr lang="cs-CZ" altLang="cs-CZ" sz="1800" b="1" dirty="0">
                <a:latin typeface="Tw Cen MT" pitchFamily="34" charset="-18"/>
              </a:rPr>
              <a:t>/1,5 </a:t>
            </a:r>
            <a:r>
              <a:rPr lang="cs-CZ" altLang="cs-CZ" sz="1800" b="1" dirty="0" err="1">
                <a:latin typeface="Tw Cen MT" pitchFamily="34" charset="-18"/>
              </a:rPr>
              <a:t>Gy</a:t>
            </a:r>
            <a:endParaRPr lang="cs-CZ" altLang="cs-CZ" sz="18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RT- </a:t>
            </a:r>
            <a:r>
              <a:rPr lang="cs-CZ" altLang="cs-CZ" sz="1800" b="1" dirty="0">
                <a:latin typeface="Tw Cen MT" pitchFamily="34" charset="-18"/>
              </a:rPr>
              <a:t>ozáření skrota</a:t>
            </a:r>
            <a:r>
              <a:rPr lang="cs-CZ" altLang="cs-CZ" sz="1800" dirty="0">
                <a:latin typeface="Tw Cen MT" pitchFamily="34" charset="-18"/>
              </a:rPr>
              <a:t>- ALL po indukci při přetrvávající infiltraci </a:t>
            </a:r>
            <a:r>
              <a:rPr lang="cs-CZ" altLang="cs-CZ" sz="1800" dirty="0" err="1">
                <a:latin typeface="Tw Cen MT" pitchFamily="34" charset="-18"/>
              </a:rPr>
              <a:t>testes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relaps</a:t>
            </a:r>
            <a:r>
              <a:rPr lang="cs-CZ" altLang="cs-CZ" sz="1800" dirty="0">
                <a:latin typeface="Tw Cen MT" pitchFamily="34" charset="-18"/>
              </a:rPr>
              <a:t>,  dávka 15-24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RT- </a:t>
            </a:r>
            <a:r>
              <a:rPr lang="cs-CZ" altLang="cs-CZ" sz="1800" b="1" dirty="0">
                <a:latin typeface="Tw Cen MT" pitchFamily="34" charset="-18"/>
              </a:rPr>
              <a:t>celotělové ozařování</a:t>
            </a:r>
            <a:r>
              <a:rPr lang="cs-CZ" altLang="cs-CZ" sz="1800" dirty="0">
                <a:latin typeface="Tw Cen MT" pitchFamily="34" charset="-18"/>
              </a:rPr>
              <a:t> – ALL v druhé či další remisi rizikové formy, vysoce rizikové formy AML, CML, </a:t>
            </a:r>
            <a:r>
              <a:rPr lang="cs-CZ" altLang="cs-CZ" sz="1800" dirty="0" err="1">
                <a:latin typeface="Tw Cen MT" pitchFamily="34" charset="-18"/>
              </a:rPr>
              <a:t>myelodysplastický</a:t>
            </a: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dirty="0" err="1">
                <a:latin typeface="Tw Cen MT" pitchFamily="34" charset="-18"/>
              </a:rPr>
              <a:t>sy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relaps</a:t>
            </a:r>
            <a:r>
              <a:rPr lang="cs-CZ" altLang="cs-CZ" sz="1800" dirty="0">
                <a:latin typeface="Tw Cen MT" pitchFamily="34" charset="-18"/>
              </a:rPr>
              <a:t> m.</a:t>
            </a:r>
            <a:r>
              <a:rPr lang="cs-CZ" altLang="cs-CZ" sz="1800" dirty="0" err="1">
                <a:latin typeface="Tw Cen MT" pitchFamily="34" charset="-18"/>
              </a:rPr>
              <a:t>Hodgkin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jednorázově 4,0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ve třech dnech dvakrát denně 2x 2,0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 denně/ 12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následuje </a:t>
            </a:r>
            <a:r>
              <a:rPr lang="cs-CZ" altLang="cs-CZ" sz="1800" b="1" dirty="0">
                <a:latin typeface="Tw Cen MT" pitchFamily="34" charset="-18"/>
              </a:rPr>
              <a:t>alogenní transplantace kostní dřeně</a:t>
            </a:r>
          </a:p>
        </p:txBody>
      </p:sp>
      <p:pic>
        <p:nvPicPr>
          <p:cNvPr id="34820" name="Picture 4" descr="ALL po 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4638"/>
            <a:ext cx="2897830" cy="22465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25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3671888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3" name="Picture 5" descr="IMG_25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60350"/>
            <a:ext cx="3671887" cy="3024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4" name="Picture 6" descr="IMG_25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573463"/>
            <a:ext cx="3671888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5" name="Picture 7" descr="IMG_25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3573463"/>
            <a:ext cx="3671887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latin typeface="Tw Cen MT" pitchFamily="34" charset="-18"/>
              </a:rPr>
              <a:t>Ewingův sarkom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druhý nejčastější nádor kostí u dětí, </a:t>
            </a:r>
            <a:r>
              <a:rPr lang="cs-CZ" altLang="cs-CZ" sz="2000" dirty="0" err="1">
                <a:latin typeface="Tw Cen MT" pitchFamily="34" charset="-18"/>
              </a:rPr>
              <a:t>Ewingu</a:t>
            </a:r>
            <a:r>
              <a:rPr lang="cs-CZ" altLang="cs-CZ" sz="2000" dirty="0">
                <a:latin typeface="Tw Cen MT" pitchFamily="34" charset="-18"/>
              </a:rPr>
              <a:t> příbuzné tumory- </a:t>
            </a:r>
            <a:r>
              <a:rPr lang="cs-CZ" altLang="cs-CZ" sz="2000" dirty="0" err="1">
                <a:latin typeface="Tw Cen MT" pitchFamily="34" charset="-18"/>
              </a:rPr>
              <a:t>extraosseální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Ewingův</a:t>
            </a:r>
            <a:r>
              <a:rPr lang="cs-CZ" altLang="cs-CZ" sz="2000" dirty="0">
                <a:latin typeface="Tw Cen MT" pitchFamily="34" charset="-18"/>
              </a:rPr>
              <a:t> tu, periferní PNET, </a:t>
            </a:r>
            <a:r>
              <a:rPr lang="cs-CZ" altLang="cs-CZ" sz="2000" u="sng" dirty="0" err="1">
                <a:latin typeface="Tw Cen MT" pitchFamily="34" charset="-18"/>
              </a:rPr>
              <a:t>Askinův</a:t>
            </a:r>
            <a:r>
              <a:rPr lang="cs-CZ" altLang="cs-CZ" sz="2000" u="sng" dirty="0">
                <a:latin typeface="Tw Cen MT" pitchFamily="34" charset="-18"/>
              </a:rPr>
              <a:t> tu (PNET hrudní stěny)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postihuje děti a dospělé </a:t>
            </a:r>
            <a:r>
              <a:rPr lang="cs-CZ" altLang="cs-CZ" sz="2000" b="1" dirty="0">
                <a:latin typeface="Tw Cen MT" pitchFamily="34" charset="-18"/>
              </a:rPr>
              <a:t>mezi 8.- 25. rokem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dirty="0">
                <a:latin typeface="Tw Cen MT" pitchFamily="34" charset="-18"/>
              </a:rPr>
              <a:t>dolní končetina</a:t>
            </a:r>
            <a:r>
              <a:rPr lang="cs-CZ" altLang="cs-CZ" sz="2000" b="1" dirty="0">
                <a:latin typeface="Tw Cen MT" pitchFamily="34" charset="-18"/>
              </a:rPr>
              <a:t> – 15-20 % femur</a:t>
            </a:r>
            <a:r>
              <a:rPr lang="cs-CZ" altLang="cs-CZ" sz="2000" dirty="0">
                <a:latin typeface="Tw Cen MT" pitchFamily="34" charset="-18"/>
              </a:rPr>
              <a:t>, 5-10 % </a:t>
            </a:r>
            <a:r>
              <a:rPr lang="cs-CZ" altLang="cs-CZ" sz="2000" dirty="0" err="1">
                <a:latin typeface="Tw Cen MT" pitchFamily="34" charset="-18"/>
              </a:rPr>
              <a:t>tibia</a:t>
            </a:r>
            <a:r>
              <a:rPr lang="cs-CZ" altLang="cs-CZ" sz="2000" dirty="0">
                <a:latin typeface="Tw Cen MT" pitchFamily="34" charset="-18"/>
              </a:rPr>
              <a:t> a fibula, </a:t>
            </a:r>
            <a:r>
              <a:rPr lang="cs-CZ" altLang="cs-CZ" sz="2000" b="1" u="sng" dirty="0">
                <a:latin typeface="Tw Cen MT" pitchFamily="34" charset="-18"/>
              </a:rPr>
              <a:t>horní končetina</a:t>
            </a:r>
            <a:r>
              <a:rPr lang="cs-CZ" altLang="cs-CZ" sz="2000" b="1" dirty="0">
                <a:latin typeface="Tw Cen MT" pitchFamily="34" charset="-18"/>
              </a:rPr>
              <a:t> 5-10 % humerus</a:t>
            </a:r>
            <a:r>
              <a:rPr lang="cs-CZ" altLang="cs-CZ" sz="2000" dirty="0">
                <a:latin typeface="Tw Cen MT" pitchFamily="34" charset="-18"/>
              </a:rPr>
              <a:t>, 9-13 % žebra, 6-8 % páteř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 75-80 % lokalizované onemocnění, 20-25 % metastatický rozsev-plíce, kosti, kostní dřeň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5- </a:t>
            </a:r>
            <a:r>
              <a:rPr lang="cs-CZ" altLang="cs-CZ" sz="2000" b="1" dirty="0" err="1">
                <a:latin typeface="Tw Cen MT" pitchFamily="34" charset="-18"/>
              </a:rPr>
              <a:t>letý</a:t>
            </a:r>
            <a:r>
              <a:rPr lang="cs-CZ" altLang="cs-CZ" sz="2000" b="1" dirty="0">
                <a:latin typeface="Tw Cen MT" pitchFamily="34" charset="-18"/>
              </a:rPr>
              <a:t> OS 60-70 %, pro </a:t>
            </a:r>
            <a:r>
              <a:rPr lang="cs-CZ" altLang="cs-CZ" sz="2000" b="1" dirty="0" err="1">
                <a:latin typeface="Tw Cen MT" pitchFamily="34" charset="-18"/>
              </a:rPr>
              <a:t>mts</a:t>
            </a:r>
            <a:r>
              <a:rPr lang="cs-CZ" altLang="cs-CZ" sz="2000" b="1" dirty="0">
                <a:latin typeface="Tw Cen MT" pitchFamily="34" charset="-18"/>
              </a:rPr>
              <a:t> plicní 30 %, </a:t>
            </a:r>
            <a:r>
              <a:rPr lang="cs-CZ" altLang="cs-CZ" sz="2000" b="1" dirty="0" err="1">
                <a:latin typeface="Tw Cen MT" pitchFamily="34" charset="-18"/>
              </a:rPr>
              <a:t>mts</a:t>
            </a:r>
            <a:r>
              <a:rPr lang="cs-CZ" altLang="cs-CZ" sz="2000" b="1" dirty="0">
                <a:latin typeface="Tw Cen MT" pitchFamily="34" charset="-18"/>
              </a:rPr>
              <a:t> kostí/kostní dřeně 15 %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691" r="15378" b="7317"/>
          <a:stretch>
            <a:fillRect/>
          </a:stretch>
        </p:blipFill>
        <p:spPr bwMode="auto">
          <a:xfrm>
            <a:off x="179388" y="333375"/>
            <a:ext cx="8135937" cy="619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34647" r="15776" b="27791"/>
          <a:stretch>
            <a:fillRect/>
          </a:stretch>
        </p:blipFill>
        <p:spPr bwMode="auto">
          <a:xfrm>
            <a:off x="5003800" y="765175"/>
            <a:ext cx="4032250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580063" y="6092825"/>
            <a:ext cx="27352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ESTRO Brussel 12/2009</a:t>
            </a:r>
          </a:p>
        </p:txBody>
      </p:sp>
    </p:spTree>
    <p:extLst>
      <p:ext uri="{BB962C8B-B14F-4D97-AF65-F5344CB8AC3E}">
        <p14:creationId xmlns:p14="http://schemas.microsoft.com/office/powerpoint/2010/main" val="385438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803775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Samotný nádor </a:t>
            </a:r>
            <a:r>
              <a:rPr lang="cs-CZ" sz="2000" dirty="0">
                <a:latin typeface="Tw Cen MT" panose="020B0602020104020603" pitchFamily="34" charset="-18"/>
              </a:rPr>
              <a:t>– karcinomy u dětí raritní, méně než 2%, u dospívajících 12%</a:t>
            </a:r>
          </a:p>
          <a:p>
            <a:pPr>
              <a:defRPr/>
            </a:pPr>
            <a:endParaRPr lang="cs-CZ" sz="26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Typické nádory pro dětský věk 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1/ embryonální typ </a:t>
            </a:r>
            <a:r>
              <a:rPr lang="cs-CZ" sz="2000" dirty="0">
                <a:latin typeface="Tw Cen MT" panose="020B0602020104020603" pitchFamily="34" charset="-18"/>
              </a:rPr>
              <a:t>z nediferencovaných tkání – neuroblastom, </a:t>
            </a:r>
            <a:r>
              <a:rPr lang="cs-CZ" sz="2000" dirty="0" err="1">
                <a:latin typeface="Tw Cen MT" panose="020B0602020104020603" pitchFamily="34" charset="-18"/>
              </a:rPr>
              <a:t>nefroblastom</a:t>
            </a:r>
            <a:r>
              <a:rPr lang="cs-CZ" sz="2000" dirty="0">
                <a:latin typeface="Tw Cen MT" panose="020B0602020104020603" pitchFamily="34" charset="-18"/>
              </a:rPr>
              <a:t>, </a:t>
            </a:r>
            <a:r>
              <a:rPr lang="cs-CZ" sz="2000" dirty="0" err="1">
                <a:latin typeface="Tw Cen MT" panose="020B0602020104020603" pitchFamily="34" charset="-18"/>
              </a:rPr>
              <a:t>hepatoblastom</a:t>
            </a:r>
            <a:r>
              <a:rPr lang="cs-CZ" sz="2000" dirty="0">
                <a:latin typeface="Tw Cen MT" panose="020B0602020104020603" pitchFamily="34" charset="-18"/>
              </a:rPr>
              <a:t>, retinoblastom, meduloblastom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2/ </a:t>
            </a:r>
            <a:r>
              <a:rPr lang="cs-CZ" sz="2000" dirty="0">
                <a:latin typeface="Tw Cen MT" panose="020B0602020104020603" pitchFamily="34" charset="-18"/>
              </a:rPr>
              <a:t>nádory z </a:t>
            </a:r>
            <a:r>
              <a:rPr lang="cs-CZ" sz="2000" b="1" dirty="0">
                <a:latin typeface="Tw Cen MT" panose="020B0602020104020603" pitchFamily="34" charset="-18"/>
              </a:rPr>
              <a:t>pojivové tkáně </a:t>
            </a:r>
            <a:r>
              <a:rPr lang="cs-CZ" sz="2000" dirty="0">
                <a:latin typeface="Tw Cen MT" panose="020B0602020104020603" pitchFamily="34" charset="-18"/>
              </a:rPr>
              <a:t>mesenchymální – sarkomy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3/</a:t>
            </a:r>
            <a:r>
              <a:rPr lang="cs-CZ" sz="2000" dirty="0">
                <a:latin typeface="Tw Cen MT" panose="020B0602020104020603" pitchFamily="34" charset="-18"/>
              </a:rPr>
              <a:t> nádory z </a:t>
            </a:r>
            <a:r>
              <a:rPr lang="cs-CZ" sz="2000" b="1" dirty="0">
                <a:latin typeface="Tw Cen MT" panose="020B0602020104020603" pitchFamily="34" charset="-18"/>
              </a:rPr>
              <a:t>tkáně nervové - </a:t>
            </a:r>
            <a:r>
              <a:rPr lang="cs-CZ" sz="2000" dirty="0">
                <a:latin typeface="Tw Cen MT" panose="020B0602020104020603" pitchFamily="34" charset="-18"/>
              </a:rPr>
              <a:t>CNS tu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4/</a:t>
            </a:r>
            <a:r>
              <a:rPr lang="cs-CZ" sz="2000" dirty="0">
                <a:latin typeface="Tw Cen MT" panose="020B0602020104020603" pitchFamily="34" charset="-18"/>
              </a:rPr>
              <a:t> </a:t>
            </a:r>
            <a:r>
              <a:rPr lang="cs-CZ" sz="2000" b="1" dirty="0">
                <a:latin typeface="Tw Cen MT" panose="020B0602020104020603" pitchFamily="34" charset="-18"/>
              </a:rPr>
              <a:t>hematologické malignity</a:t>
            </a:r>
          </a:p>
          <a:p>
            <a:pPr marL="0" indent="0">
              <a:buFontTx/>
              <a:buNone/>
              <a:defRPr/>
            </a:pPr>
            <a:endParaRPr lang="cs-CZ" sz="20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altLang="cs-CZ" sz="2000" dirty="0">
                <a:latin typeface="Tw Cen MT" panose="020B0602020104020603" pitchFamily="34" charset="-18"/>
              </a:rPr>
              <a:t>nejčastější tumory -</a:t>
            </a:r>
            <a:r>
              <a:rPr lang="cs-CZ" altLang="cs-CZ" sz="2000" u="sng" dirty="0">
                <a:latin typeface="Tw Cen MT" panose="020B0602020104020603" pitchFamily="34" charset="-18"/>
              </a:rPr>
              <a:t> </a:t>
            </a:r>
            <a:r>
              <a:rPr lang="cs-CZ" altLang="cs-CZ" sz="2000" b="1" u="sng" dirty="0">
                <a:latin typeface="Tw Cen MT" panose="020B0602020104020603" pitchFamily="34" charset="-18"/>
              </a:rPr>
              <a:t>hematologické malignity</a:t>
            </a:r>
            <a:r>
              <a:rPr lang="cs-CZ" altLang="cs-CZ" sz="2000" b="1" dirty="0">
                <a:latin typeface="Tw Cen MT" panose="020B0602020104020603" pitchFamily="34" charset="-18"/>
              </a:rPr>
              <a:t> </a:t>
            </a:r>
            <a:r>
              <a:rPr lang="cs-CZ" altLang="cs-CZ" sz="2000" dirty="0">
                <a:latin typeface="Tw Cen MT" panose="020B0602020104020603" pitchFamily="34" charset="-18"/>
              </a:rPr>
              <a:t>– leukemie, lymfomy 45%, </a:t>
            </a:r>
            <a:r>
              <a:rPr lang="cs-CZ" altLang="cs-CZ" sz="2000" b="1" u="sng" dirty="0">
                <a:latin typeface="Tw Cen MT" panose="020B0602020104020603" pitchFamily="34" charset="-18"/>
              </a:rPr>
              <a:t>mozkové nádory</a:t>
            </a:r>
            <a:r>
              <a:rPr lang="cs-CZ" altLang="cs-CZ" sz="2000" b="1" dirty="0">
                <a:latin typeface="Tw Cen MT" panose="020B0602020104020603" pitchFamily="34" charset="-18"/>
              </a:rPr>
              <a:t> </a:t>
            </a:r>
            <a:r>
              <a:rPr lang="cs-CZ" altLang="cs-CZ" sz="2000" dirty="0">
                <a:latin typeface="Tw Cen MT" panose="020B0602020104020603" pitchFamily="34" charset="-18"/>
              </a:rPr>
              <a:t>20-25%, neuroblastomy 8%, sarkomy, nádory ledvin 7%</a:t>
            </a: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dirty="0">
              <a:latin typeface="Tw Cen MT" panose="020B0602020104020603" pitchFamily="34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itchFamily="34" charset="-18"/>
              </a:rPr>
              <a:t>Základní rozdíly dospělý/dítě v onkologii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23239" r="15822" b="7259"/>
          <a:stretch>
            <a:fillRect/>
          </a:stretch>
        </p:blipFill>
        <p:spPr bwMode="auto">
          <a:xfrm>
            <a:off x="1331640" y="266700"/>
            <a:ext cx="6480175" cy="4435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08520" y="4869160"/>
            <a:ext cx="91440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   Techniky RT </a:t>
            </a:r>
            <a:r>
              <a:rPr lang="cs-CZ" altLang="cs-CZ" sz="1800" dirty="0"/>
              <a:t>- 3D-CRT, IMRT, IMPT – snižují integrální dávku, IORT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   </a:t>
            </a:r>
            <a:r>
              <a:rPr lang="cs-CZ" altLang="cs-CZ" sz="1800" b="1" dirty="0" err="1"/>
              <a:t>Hyperfrakcionace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studie s dávkou 1,5 </a:t>
            </a:r>
            <a:r>
              <a:rPr lang="cs-CZ" altLang="cs-CZ" sz="1800" dirty="0" err="1"/>
              <a:t>Gy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b.i.d</a:t>
            </a:r>
            <a:r>
              <a:rPr lang="cs-CZ" altLang="cs-CZ" sz="1800" dirty="0"/>
              <a:t>/42-54 </a:t>
            </a:r>
            <a:r>
              <a:rPr lang="cs-CZ" altLang="cs-CZ" sz="1800" dirty="0" err="1"/>
              <a:t>Gy</a:t>
            </a:r>
            <a:r>
              <a:rPr lang="cs-CZ" altLang="cs-CZ" sz="1800" dirty="0"/>
              <a:t>, ukazují zmenšení rizika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    pozdních následků o 15-20% se stejnou a možná i lepší lokální kontrolou tumoru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572000" y="4365625"/>
            <a:ext cx="27368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ESTRO </a:t>
            </a:r>
            <a:r>
              <a:rPr lang="cs-CZ" altLang="cs-CZ" sz="1600" b="1" dirty="0" err="1"/>
              <a:t>Brussel</a:t>
            </a:r>
            <a:r>
              <a:rPr lang="cs-CZ" altLang="cs-CZ" sz="1600" b="1" dirty="0"/>
              <a:t> 12/2009</a:t>
            </a:r>
          </a:p>
        </p:txBody>
      </p:sp>
    </p:spTree>
    <p:extLst>
      <p:ext uri="{BB962C8B-B14F-4D97-AF65-F5344CB8AC3E}">
        <p14:creationId xmlns:p14="http://schemas.microsoft.com/office/powerpoint/2010/main" val="2058655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1359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</a:rPr>
              <a:t>Role RT</a:t>
            </a:r>
            <a:endParaRPr lang="cs-CZ" altLang="cs-CZ" sz="2000">
              <a:latin typeface="Tw Cen MT" pitchFamily="34" charset="-18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</a:rPr>
              <a:t>Kurativní RT</a:t>
            </a:r>
            <a:r>
              <a:rPr lang="cs-CZ" altLang="cs-CZ" sz="2000" b="1">
                <a:latin typeface="Tw Cen MT" pitchFamily="34" charset="-18"/>
              </a:rPr>
              <a:t> </a:t>
            </a:r>
            <a:r>
              <a:rPr lang="cs-CZ" altLang="cs-CZ" sz="2000">
                <a:latin typeface="Tw Cen MT" pitchFamily="34" charset="-18"/>
              </a:rPr>
              <a:t>při nemožnosti chirurgické resekce - velikost </a:t>
            </a:r>
            <a:r>
              <a:rPr lang="en-US" altLang="cs-CZ" sz="200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8cm dávka 54 Gy, </a:t>
            </a:r>
            <a:r>
              <a:rPr lang="en-US" altLang="cs-CZ" sz="200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8cm dávka 49 Gy, baze lební min. dávka 50-55 Gy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  <a:cs typeface="Arial" charset="0"/>
              </a:rPr>
              <a:t>Předoperační RT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– inoperabilní velké léze, žádná nebo pomalá odpověď na CHT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  <a:cs typeface="Arial" charset="0"/>
              </a:rPr>
              <a:t>Pooperační RT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– 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řídí se rozsahem resekce, stavem resekčních okrajů a histologickou odpovědí na CHT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u="sng">
                <a:latin typeface="Tw Cen MT" pitchFamily="34" charset="-18"/>
                <a:cs typeface="Arial" charset="0"/>
              </a:rPr>
              <a:t>MTS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– počet ložisek- Itálie do 4 ložisek/30% kostní dřeně, 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celé plíce 15 Gy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(menší děti 12 Gy), Německo – ozařuje vždy všechny mts, které jsou přítomny – lepší výsledky   </a:t>
            </a:r>
          </a:p>
        </p:txBody>
      </p:sp>
      <p:pic>
        <p:nvPicPr>
          <p:cNvPr id="38915" name="Picture 3" descr="Ewing CTpan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268788"/>
            <a:ext cx="233997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Picture 4" descr="Ewing CTpanev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313238"/>
            <a:ext cx="2305050" cy="170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7" name="Picture 5" descr="Ewing p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341813"/>
            <a:ext cx="2376488" cy="167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35088"/>
            <a:ext cx="2663825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349375"/>
            <a:ext cx="2665413" cy="348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Obrázek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335088"/>
            <a:ext cx="2687637" cy="348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1" name="TextovéPole 7"/>
          <p:cNvSpPr txBox="1">
            <a:spLocks noChangeArrowheads="1"/>
          </p:cNvSpPr>
          <p:nvPr/>
        </p:nvSpPr>
        <p:spPr bwMode="auto">
          <a:xfrm>
            <a:off x="3132138" y="5661025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sz="2000" b="1">
                <a:latin typeface="Tw Cen MT" pitchFamily="34" charset="-18"/>
              </a:rPr>
              <a:t>Shrinking field technika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latin typeface="Tw Cen MT" pitchFamily="34" charset="-18"/>
              </a:rPr>
              <a:t>  </a:t>
            </a:r>
            <a:r>
              <a:rPr lang="cs-CZ" altLang="cs-CZ" b="1" dirty="0" err="1">
                <a:latin typeface="Tw Cen MT" pitchFamily="34" charset="-18"/>
              </a:rPr>
              <a:t>Rhabdomyosarkomy</a:t>
            </a:r>
            <a:endParaRPr lang="cs-CZ" altLang="cs-CZ" b="1" dirty="0">
              <a:latin typeface="Tw Cen MT" pitchFamily="34" charset="-1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Tw Cen MT" pitchFamily="34" charset="-18"/>
              </a:rPr>
              <a:t>3 % dětských malignit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latin typeface="Tw Cen MT" pitchFamily="34" charset="-18"/>
              </a:rPr>
              <a:t>60-70 % </a:t>
            </a:r>
            <a:r>
              <a:rPr lang="cs-CZ" altLang="cs-CZ" sz="2000" b="1" u="sng">
                <a:latin typeface="Tw Cen MT" pitchFamily="34" charset="-18"/>
              </a:rPr>
              <a:t>embryonální RMS </a:t>
            </a:r>
            <a:r>
              <a:rPr lang="cs-CZ" altLang="cs-CZ" sz="2000" b="1">
                <a:latin typeface="Tw Cen MT" pitchFamily="34" charset="-18"/>
              </a:rPr>
              <a:t> </a:t>
            </a:r>
            <a:r>
              <a:rPr lang="cs-CZ" altLang="cs-CZ" sz="2000">
                <a:latin typeface="Tw Cen MT" pitchFamily="34" charset="-18"/>
              </a:rPr>
              <a:t>postihuje nejčastěji orbitu, head and neck, genitourinální trakt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latin typeface="Tw Cen MT" pitchFamily="34" charset="-18"/>
              </a:rPr>
              <a:t>20-40 % </a:t>
            </a:r>
            <a:r>
              <a:rPr lang="cs-CZ" altLang="cs-CZ" sz="2000" b="1" u="sng">
                <a:latin typeface="Tw Cen MT" pitchFamily="34" charset="-18"/>
              </a:rPr>
              <a:t>alveolární RMS</a:t>
            </a:r>
            <a:r>
              <a:rPr lang="cs-CZ" altLang="cs-CZ" sz="2000" b="1">
                <a:latin typeface="Tw Cen MT" pitchFamily="34" charset="-18"/>
              </a:rPr>
              <a:t> </a:t>
            </a:r>
            <a:r>
              <a:rPr lang="cs-CZ" altLang="cs-CZ" sz="2000">
                <a:latin typeface="Tw Cen MT" pitchFamily="34" charset="-18"/>
              </a:rPr>
              <a:t>- končetiny, trup, retroperitoneum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Tw Cen MT" pitchFamily="34" charset="-18"/>
              </a:rPr>
              <a:t>10 % </a:t>
            </a:r>
            <a:r>
              <a:rPr lang="cs-CZ" altLang="cs-CZ" sz="2000" u="sng">
                <a:latin typeface="Tw Cen MT" pitchFamily="34" charset="-18"/>
              </a:rPr>
              <a:t>botyroidní </a:t>
            </a:r>
            <a:r>
              <a:rPr lang="cs-CZ" altLang="cs-CZ" sz="2000">
                <a:latin typeface="Tw Cen MT" pitchFamily="34" charset="-18"/>
              </a:rPr>
              <a:t>RMS vagina, močový měchýř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latin typeface="Tw Cen MT" pitchFamily="34" charset="-18"/>
              </a:rPr>
              <a:t>Primum- head and neck 40 %(parameningeální, orbita, non parameningealní) 30 % genitourinální trakt, 15 % končetiny, 15 % trup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latin typeface="Tw Cen MT" pitchFamily="34" charset="-18"/>
              </a:rPr>
              <a:t>IRS staging sy</a:t>
            </a:r>
            <a:r>
              <a:rPr lang="cs-CZ" altLang="cs-CZ" sz="2000">
                <a:latin typeface="Tw Cen MT" pitchFamily="34" charset="-18"/>
              </a:rPr>
              <a:t> (surgical-pathologic grouping sy)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latin typeface="Tw Cen MT" pitchFamily="34" charset="-18"/>
              </a:rPr>
              <a:t>	IRS I-lokalizované onemocnění, kompletní resekce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latin typeface="Tw Cen MT" pitchFamily="34" charset="-18"/>
              </a:rPr>
              <a:t>	IRS IIa-makroskopicky radikální resekce, mikroskop. nemoc, IIb,c přítomnost N+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latin typeface="Tw Cen MT" pitchFamily="34" charset="-18"/>
              </a:rPr>
              <a:t>	IRS III-inkompletní resekce, reziduum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latin typeface="Tw Cen MT" pitchFamily="34" charset="-18"/>
              </a:rPr>
              <a:t>	IRS IV- vzdálené mts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latin typeface="Tw Cen MT" pitchFamily="34" charset="-18"/>
              </a:rPr>
              <a:t>OS low risk 90-95%, intermediate 55-70%, high risk 30-50%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>
                <a:latin typeface="Tw Cen MT" pitchFamily="34" charset="-18"/>
              </a:rPr>
              <a:t>Léčba:</a:t>
            </a:r>
            <a:r>
              <a:rPr lang="cs-CZ" altLang="cs-CZ" sz="2000" b="1">
                <a:latin typeface="Tw Cen MT" pitchFamily="34" charset="-18"/>
              </a:rPr>
              <a:t> operace+CHT+RT, event. BRT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-481" r="32281" b="30781"/>
          <a:stretch/>
        </p:blipFill>
        <p:spPr>
          <a:xfrm>
            <a:off x="899592" y="332656"/>
            <a:ext cx="6933799" cy="5688632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 rot="5153210">
            <a:off x="7272564" y="1790247"/>
            <a:ext cx="467610" cy="1085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>
            <a:off x="1043608" y="3717032"/>
            <a:ext cx="115212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051720" y="6237312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Patologická zlomenina femuru jako nežádoucí účinek RT, CHT a kortikoterapie</a:t>
            </a:r>
          </a:p>
        </p:txBody>
      </p:sp>
    </p:spTree>
    <p:extLst>
      <p:ext uri="{BB962C8B-B14F-4D97-AF65-F5344CB8AC3E}">
        <p14:creationId xmlns:p14="http://schemas.microsoft.com/office/powerpoint/2010/main" val="2681350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9" y="1160748"/>
            <a:ext cx="7541201" cy="453650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5589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3633"/>
            <a:ext cx="4289403" cy="4262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5430"/>
            <a:ext cx="4557998" cy="3779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40466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Osteosarkom pažní kosti, </a:t>
            </a:r>
            <a:r>
              <a:rPr lang="cs-CZ" dirty="0" err="1"/>
              <a:t>st.p</a:t>
            </a:r>
            <a:r>
              <a:rPr lang="cs-CZ" dirty="0"/>
              <a:t>. resekci</a:t>
            </a:r>
          </a:p>
        </p:txBody>
      </p:sp>
    </p:spTree>
    <p:extLst>
      <p:ext uri="{BB962C8B-B14F-4D97-AF65-F5344CB8AC3E}">
        <p14:creationId xmlns:p14="http://schemas.microsoft.com/office/powerpoint/2010/main" val="277110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" y="404664"/>
            <a:ext cx="4263827" cy="35283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4896544" cy="34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1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>
                <a:latin typeface="Tw Cen MT" pitchFamily="34" charset="-18"/>
              </a:rPr>
              <a:t>Wilmsův tumor, nefroblastom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68052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výskyt v 75% u dětí mladších 5ti let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propojen často s kongenitálními syndromy WAGR (</a:t>
            </a:r>
            <a:r>
              <a:rPr lang="cs-CZ" altLang="cs-CZ" sz="1800" dirty="0" err="1">
                <a:latin typeface="Tw Cen MT" pitchFamily="34" charset="-18"/>
              </a:rPr>
              <a:t>Wilms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aniridie</a:t>
            </a:r>
            <a:r>
              <a:rPr lang="cs-CZ" altLang="cs-CZ" sz="1800" dirty="0">
                <a:latin typeface="Tw Cen MT" pitchFamily="34" charset="-18"/>
              </a:rPr>
              <a:t>, GU malformace, retardace), </a:t>
            </a:r>
            <a:r>
              <a:rPr lang="cs-CZ" altLang="cs-CZ" sz="1800" dirty="0" err="1">
                <a:latin typeface="Tw Cen MT" pitchFamily="34" charset="-18"/>
              </a:rPr>
              <a:t>Beckwith-Wiedemann</a:t>
            </a: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dirty="0" err="1">
                <a:latin typeface="Tw Cen MT" pitchFamily="34" charset="-18"/>
              </a:rPr>
              <a:t>sy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>
                <a:latin typeface="Tw Cen MT" pitchFamily="34" charset="-18"/>
              </a:rPr>
              <a:t>Staging</a:t>
            </a:r>
            <a:r>
              <a:rPr lang="cs-CZ" altLang="cs-CZ" sz="1800" b="1" dirty="0">
                <a:latin typeface="Tw Cen MT" pitchFamily="34" charset="-18"/>
              </a:rPr>
              <a:t>-</a:t>
            </a:r>
            <a:r>
              <a:rPr lang="cs-CZ" altLang="cs-CZ" sz="1800" dirty="0">
                <a:latin typeface="Tw Cen MT" pitchFamily="34" charset="-18"/>
              </a:rPr>
              <a:t>rozsah tumoru, penetrace přes pouzdro ledviny, postižení lymf. uzliny a cév, ruptura při operaci, peritoneální diseminace, bilaterální tumory, příznivý či nepříznivý </a:t>
            </a:r>
            <a:r>
              <a:rPr lang="cs-CZ" altLang="cs-CZ" sz="1800" dirty="0" err="1">
                <a:latin typeface="Tw Cen MT" pitchFamily="34" charset="-18"/>
              </a:rPr>
              <a:t>histol</a:t>
            </a:r>
            <a:r>
              <a:rPr lang="cs-CZ" altLang="cs-CZ" sz="1800" dirty="0">
                <a:latin typeface="Tw Cen MT" pitchFamily="34" charset="-18"/>
              </a:rPr>
              <a:t>. typ ( - přítomnost anaplazie, </a:t>
            </a:r>
            <a:r>
              <a:rPr lang="cs-CZ" altLang="cs-CZ" sz="1800" dirty="0" err="1">
                <a:latin typeface="Tw Cen MT" pitchFamily="34" charset="-18"/>
              </a:rPr>
              <a:t>clear</a:t>
            </a:r>
            <a:r>
              <a:rPr lang="cs-CZ" altLang="cs-CZ" sz="1800" dirty="0">
                <a:latin typeface="Tw Cen MT" pitchFamily="34" charset="-18"/>
              </a:rPr>
              <a:t> cell ca, </a:t>
            </a:r>
            <a:r>
              <a:rPr lang="cs-CZ" altLang="cs-CZ" sz="1800" dirty="0" err="1">
                <a:latin typeface="Tw Cen MT" pitchFamily="34" charset="-18"/>
              </a:rPr>
              <a:t>rhabdoidní</a:t>
            </a:r>
            <a:r>
              <a:rPr lang="cs-CZ" altLang="cs-CZ" sz="1800" dirty="0">
                <a:latin typeface="Tw Cen MT" pitchFamily="34" charset="-18"/>
              </a:rPr>
              <a:t> tu)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10 let OS 80% </a:t>
            </a:r>
            <a:r>
              <a:rPr lang="cs-CZ" altLang="cs-CZ" sz="1800" b="1" dirty="0" err="1">
                <a:latin typeface="Tw Cen MT" pitchFamily="34" charset="-18"/>
              </a:rPr>
              <a:t>přiznivé</a:t>
            </a:r>
            <a:r>
              <a:rPr lang="cs-CZ" altLang="cs-CZ" sz="1800" b="1" dirty="0">
                <a:latin typeface="Tw Cen MT" pitchFamily="34" charset="-18"/>
              </a:rPr>
              <a:t> typy, anaplastické tu 18-49%, </a:t>
            </a:r>
            <a:r>
              <a:rPr lang="cs-CZ" altLang="cs-CZ" sz="1800" b="1" dirty="0" err="1">
                <a:latin typeface="Tw Cen MT" pitchFamily="34" charset="-18"/>
              </a:rPr>
              <a:t>rhabdoidní</a:t>
            </a:r>
            <a:r>
              <a:rPr lang="cs-CZ" altLang="cs-CZ" sz="1800" b="1" dirty="0">
                <a:latin typeface="Tw Cen MT" pitchFamily="34" charset="-18"/>
              </a:rPr>
              <a:t> tu 28%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u="sng" dirty="0">
                <a:latin typeface="Tw Cen MT" pitchFamily="34" charset="-18"/>
              </a:rPr>
              <a:t>Léčba</a:t>
            </a:r>
            <a:r>
              <a:rPr lang="cs-CZ" altLang="cs-CZ" sz="1800" b="1" dirty="0">
                <a:latin typeface="Tw Cen MT" pitchFamily="34" charset="-18"/>
              </a:rPr>
              <a:t>- </a:t>
            </a:r>
            <a:r>
              <a:rPr lang="cs-CZ" altLang="cs-CZ" sz="1800" dirty="0">
                <a:latin typeface="Tw Cen MT" pitchFamily="34" charset="-18"/>
              </a:rPr>
              <a:t>COG, Severní Amerika- operace, CHT, RT III st.(nekompletní resekce, peri či </a:t>
            </a:r>
            <a:r>
              <a:rPr lang="cs-CZ" altLang="cs-CZ" sz="1800" dirty="0" err="1">
                <a:latin typeface="Tw Cen MT" pitchFamily="34" charset="-18"/>
              </a:rPr>
              <a:t>preoperační</a:t>
            </a:r>
            <a:r>
              <a:rPr lang="cs-CZ" altLang="cs-CZ" sz="1800" dirty="0">
                <a:latin typeface="Tw Cen MT" pitchFamily="34" charset="-18"/>
              </a:rPr>
              <a:t> ruptura, N+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SIOP, Evropa – </a:t>
            </a:r>
            <a:r>
              <a:rPr lang="cs-CZ" altLang="cs-CZ" sz="1800" b="1" dirty="0" err="1">
                <a:latin typeface="Tw Cen MT" pitchFamily="34" charset="-18"/>
              </a:rPr>
              <a:t>neoadjuvantní</a:t>
            </a:r>
            <a:r>
              <a:rPr lang="cs-CZ" altLang="cs-CZ" sz="1800" b="1" dirty="0">
                <a:latin typeface="Tw Cen MT" pitchFamily="34" charset="-18"/>
              </a:rPr>
              <a:t> CHT(snížení rizika ruptury, </a:t>
            </a:r>
            <a:r>
              <a:rPr lang="cs-CZ" altLang="cs-CZ" sz="1800" b="1" dirty="0" err="1">
                <a:latin typeface="Tw Cen MT" pitchFamily="34" charset="-18"/>
              </a:rPr>
              <a:t>downstaging</a:t>
            </a:r>
            <a:r>
              <a:rPr lang="cs-CZ" altLang="cs-CZ" sz="1800" b="1" dirty="0">
                <a:latin typeface="Tw Cen MT" pitchFamily="34" charset="-18"/>
              </a:rPr>
              <a:t>), operace, CHT či RT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latin typeface="Tw Cen MT" pitchFamily="34" charset="-18"/>
              </a:rPr>
              <a:t>Role RT-</a:t>
            </a:r>
            <a:r>
              <a:rPr lang="cs-CZ" altLang="cs-CZ" sz="1800" dirty="0">
                <a:latin typeface="Tw Cen MT" pitchFamily="34" charset="-18"/>
              </a:rPr>
              <a:t> u nízkých stadií a příznivé histologie se po nefrektomii vynechává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b="1" dirty="0">
                <a:latin typeface="Tw Cen MT" pitchFamily="34" charset="-18"/>
              </a:rPr>
              <a:t>„flank“ </a:t>
            </a:r>
            <a:r>
              <a:rPr lang="cs-CZ" altLang="cs-CZ" sz="1800" b="1" dirty="0" err="1">
                <a:latin typeface="Tw Cen MT" pitchFamily="34" charset="-18"/>
              </a:rPr>
              <a:t>irradiation</a:t>
            </a:r>
            <a:r>
              <a:rPr lang="cs-CZ" altLang="cs-CZ" sz="1800" dirty="0">
                <a:latin typeface="Tw Cen MT" pitchFamily="34" charset="-18"/>
              </a:rPr>
              <a:t> – III st. intermediární a vysoké riziko, II st. vysokého rizika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latin typeface="Tw Cen MT" pitchFamily="34" charset="-18"/>
              </a:rPr>
              <a:t>	dávka 14,4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 1,8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vysoké riziko 25,2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/1, 8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boost</a:t>
            </a:r>
            <a:r>
              <a:rPr lang="cs-CZ" altLang="cs-CZ" sz="1800" dirty="0">
                <a:latin typeface="Tw Cen MT" pitchFamily="34" charset="-18"/>
              </a:rPr>
              <a:t> reziduum či N+ 10,8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>
                <a:latin typeface="Tw Cen MT" pitchFamily="34" charset="-18"/>
              </a:rPr>
              <a:t>abdominal</a:t>
            </a:r>
            <a:r>
              <a:rPr lang="cs-CZ" altLang="cs-CZ" sz="1800" b="1" dirty="0">
                <a:latin typeface="Tw Cen MT" pitchFamily="34" charset="-18"/>
              </a:rPr>
              <a:t> </a:t>
            </a:r>
            <a:r>
              <a:rPr lang="cs-CZ" altLang="cs-CZ" sz="1800" b="1" dirty="0" err="1">
                <a:latin typeface="Tw Cen MT" pitchFamily="34" charset="-18"/>
              </a:rPr>
              <a:t>irradiation</a:t>
            </a:r>
            <a:r>
              <a:rPr lang="cs-CZ" altLang="cs-CZ" sz="1800" dirty="0">
                <a:latin typeface="Tw Cen MT" pitchFamily="34" charset="-18"/>
              </a:rPr>
              <a:t> – ruptura, peritoneální rozsev, 10,5-21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/1,5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kontralaterální ledvina </a:t>
            </a:r>
            <a:r>
              <a:rPr lang="cs-CZ" altLang="cs-CZ" sz="1800" dirty="0" err="1">
                <a:latin typeface="Tw Cen MT" pitchFamily="34" charset="-18"/>
              </a:rPr>
              <a:t>max</a:t>
            </a:r>
            <a:r>
              <a:rPr lang="cs-CZ" altLang="cs-CZ" sz="1800" dirty="0">
                <a:latin typeface="Tw Cen MT" pitchFamily="34" charset="-18"/>
              </a:rPr>
              <a:t> 12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 – nutnost vykrytí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RT plíce 15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/1, 5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játra, mozek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Wilms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554194" cy="307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4" name="Picture 5" descr="WilmbrichoLU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284984"/>
            <a:ext cx="4187825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5" name="Picture 6" descr="Wilmsledvinablo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8640"/>
            <a:ext cx="2926780" cy="23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Obrázek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0" t="20927" r="24264" b="44063"/>
          <a:stretch/>
        </p:blipFill>
        <p:spPr bwMode="auto">
          <a:xfrm>
            <a:off x="5940152" y="980728"/>
            <a:ext cx="2727282" cy="220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Etiologie a patogeneze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Většinou neznámá, zevní faktory minimální význam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Asociace s genetickými faktory – VVV, dědičné syndromy (NF 1), chromozomální poruchy (m. Down), vrozené poruchy imunity a imunodeficience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Spektrum histologických typů je věkově specifické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Věková distribuce </a:t>
            </a:r>
            <a:r>
              <a:rPr lang="cs-CZ" sz="2000" dirty="0">
                <a:latin typeface="Tw Cen MT" panose="020B0602020104020603" pitchFamily="34" charset="-18"/>
              </a:rPr>
              <a:t>- nestoupá s věkem, dva vrcholy výskytu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sz="2000" dirty="0">
                <a:latin typeface="Tw Cen MT" panose="020B0602020104020603" pitchFamily="34" charset="-18"/>
              </a:rPr>
              <a:t>0-5 let embryonální typy nádorů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sz="2000" dirty="0">
                <a:latin typeface="Tw Cen MT" panose="020B0602020104020603" pitchFamily="34" charset="-18"/>
              </a:rPr>
              <a:t>Období dospívání- sarkomy kostí a měkkých tkání, lymfomy, </a:t>
            </a:r>
            <a:r>
              <a:rPr lang="cs-CZ" sz="2000" dirty="0" err="1">
                <a:latin typeface="Tw Cen MT" panose="020B0602020104020603" pitchFamily="34" charset="-18"/>
              </a:rPr>
              <a:t>germinální</a:t>
            </a:r>
            <a:r>
              <a:rPr lang="cs-CZ" sz="2000" dirty="0">
                <a:latin typeface="Tw Cen MT" panose="020B0602020104020603" pitchFamily="34" charset="-18"/>
              </a:rPr>
              <a:t> tumory</a:t>
            </a:r>
          </a:p>
          <a:p>
            <a:pPr marL="457200" indent="-457200">
              <a:buFontTx/>
              <a:buAutoNum type="arabicPeriod"/>
              <a:defRPr/>
            </a:pPr>
            <a:endParaRPr 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Epidemiologie -  </a:t>
            </a:r>
            <a:r>
              <a:rPr lang="cs-CZ" sz="2000" dirty="0">
                <a:latin typeface="Tw Cen MT" panose="020B0602020104020603" pitchFamily="34" charset="-18"/>
              </a:rPr>
              <a:t>dětská</a:t>
            </a:r>
            <a:r>
              <a:rPr lang="cs-CZ" sz="2000" b="1" dirty="0">
                <a:latin typeface="Tw Cen MT" panose="020B0602020104020603" pitchFamily="34" charset="-18"/>
              </a:rPr>
              <a:t> </a:t>
            </a:r>
            <a:r>
              <a:rPr lang="cs-CZ" sz="2000" dirty="0">
                <a:latin typeface="Tw Cen MT" panose="020B0602020104020603" pitchFamily="34" charset="-18"/>
              </a:rPr>
              <a:t>malignita vzácné onemocnění 1-1,5 % všech malignit v populaci, incidence 130-140:1 000 000 se stoupajícím trendem, meziročně cca o 1-1,5 %</a:t>
            </a:r>
          </a:p>
          <a:p>
            <a:pPr marL="0" indent="0">
              <a:buFontTx/>
              <a:buNone/>
              <a:defRPr/>
            </a:pPr>
            <a:endParaRPr 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000" b="1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539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latin typeface="Tw Cen MT" pitchFamily="34" charset="-18"/>
              </a:rPr>
              <a:t>Neuroblastom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nejčastější </a:t>
            </a:r>
            <a:r>
              <a:rPr lang="cs-CZ" altLang="cs-CZ" sz="2000" b="1" dirty="0" err="1">
                <a:latin typeface="Tw Cen MT" pitchFamily="34" charset="-18"/>
              </a:rPr>
              <a:t>extrakraniální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u="sng" dirty="0">
                <a:latin typeface="Tw Cen MT" pitchFamily="34" charset="-18"/>
              </a:rPr>
              <a:t>solidní</a:t>
            </a:r>
            <a:r>
              <a:rPr lang="cs-CZ" altLang="cs-CZ" sz="2000" b="1" dirty="0">
                <a:latin typeface="Tw Cen MT" pitchFamily="34" charset="-18"/>
              </a:rPr>
              <a:t> tumor u dětí</a:t>
            </a:r>
            <a:r>
              <a:rPr lang="cs-CZ" altLang="cs-CZ" sz="2000" dirty="0">
                <a:latin typeface="Tw Cen MT" pitchFamily="34" charset="-18"/>
              </a:rPr>
              <a:t>, nejčastější tu dětí mladších 1 roku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výskyt </a:t>
            </a:r>
            <a:r>
              <a:rPr lang="cs-CZ" altLang="cs-CZ" sz="2000" dirty="0" err="1">
                <a:latin typeface="Tw Cen MT" pitchFamily="34" charset="-18"/>
              </a:rPr>
              <a:t>median</a:t>
            </a:r>
            <a:r>
              <a:rPr lang="cs-CZ" altLang="cs-CZ" sz="2000" dirty="0">
                <a:latin typeface="Tw Cen MT" pitchFamily="34" charset="-18"/>
              </a:rPr>
              <a:t> 17 měsíců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vyrůstá z nadledviny, ze spinální ganglií či zadních nerv. kořenů spinální nervů břicha a hrudníku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60 % dětí mladších 1 roku s lokalizovanou nemocí, zatímco 70 % dětí starších 1 roku přichází s </a:t>
            </a:r>
            <a:r>
              <a:rPr lang="cs-CZ" altLang="cs-CZ" sz="2000" dirty="0" err="1">
                <a:latin typeface="Tw Cen MT" pitchFamily="34" charset="-18"/>
              </a:rPr>
              <a:t>diseminovaným</a:t>
            </a:r>
            <a:r>
              <a:rPr lang="cs-CZ" altLang="cs-CZ" sz="2000" dirty="0">
                <a:latin typeface="Tw Cen MT" pitchFamily="34" charset="-18"/>
              </a:rPr>
              <a:t> onemocněním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dělení na </a:t>
            </a:r>
            <a:r>
              <a:rPr lang="cs-CZ" altLang="cs-CZ" sz="2000" u="sng" dirty="0">
                <a:latin typeface="Tw Cen MT" pitchFamily="34" charset="-18"/>
              </a:rPr>
              <a:t>příznivý či nepříznivý histologický typ</a:t>
            </a:r>
            <a:r>
              <a:rPr lang="cs-CZ" altLang="cs-CZ" sz="2000" dirty="0">
                <a:latin typeface="Tw Cen MT" pitchFamily="34" charset="-18"/>
              </a:rPr>
              <a:t> na základě- věku, množství </a:t>
            </a:r>
            <a:r>
              <a:rPr lang="cs-CZ" altLang="cs-CZ" sz="2000" dirty="0" err="1">
                <a:latin typeface="Tw Cen MT" pitchFamily="34" charset="-18"/>
              </a:rPr>
              <a:t>Schwanových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bb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nodulární</a:t>
            </a:r>
            <a:r>
              <a:rPr lang="cs-CZ" altLang="cs-CZ" sz="2000" dirty="0">
                <a:latin typeface="Tw Cen MT" pitchFamily="34" charset="-18"/>
              </a:rPr>
              <a:t> vs. difusní typ, stupeň diferenciace, mitotický index, cytogenetika-amplifikace N-</a:t>
            </a:r>
            <a:r>
              <a:rPr lang="cs-CZ" altLang="cs-CZ" sz="2000" dirty="0" err="1">
                <a:latin typeface="Tw Cen MT" pitchFamily="34" charset="-18"/>
              </a:rPr>
              <a:t>myc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protoonkogenu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 –International </a:t>
            </a:r>
            <a:r>
              <a:rPr lang="cs-CZ" altLang="cs-CZ" sz="2000" dirty="0" err="1">
                <a:latin typeface="Tw Cen MT" pitchFamily="34" charset="-18"/>
              </a:rPr>
              <a:t>Neuroblastoma</a:t>
            </a:r>
            <a:r>
              <a:rPr lang="cs-CZ" altLang="cs-CZ" sz="2000" dirty="0">
                <a:latin typeface="Tw Cen MT" pitchFamily="34" charset="-18"/>
              </a:rPr>
              <a:t> Risk Group INRG, International </a:t>
            </a:r>
            <a:r>
              <a:rPr lang="cs-CZ" altLang="cs-CZ" sz="2000" dirty="0" err="1">
                <a:latin typeface="Tw Cen MT" pitchFamily="34" charset="-18"/>
              </a:rPr>
              <a:t>Neuroblastoma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System</a:t>
            </a:r>
            <a:r>
              <a:rPr lang="cs-CZ" altLang="cs-CZ" sz="2000" dirty="0">
                <a:latin typeface="Tw Cen MT" pitchFamily="34" charset="-18"/>
              </a:rPr>
              <a:t> INSS(chirurgicko- patologický </a:t>
            </a: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5 </a:t>
            </a:r>
            <a:r>
              <a:rPr lang="cs-CZ" altLang="cs-CZ" sz="2000" b="1" dirty="0" err="1">
                <a:latin typeface="Tw Cen MT" pitchFamily="34" charset="-18"/>
              </a:rPr>
              <a:t>letý</a:t>
            </a:r>
            <a:r>
              <a:rPr lang="cs-CZ" altLang="cs-CZ" sz="2000" b="1" dirty="0">
                <a:latin typeface="Tw Cen MT" pitchFamily="34" charset="-18"/>
              </a:rPr>
              <a:t> OS nízké riziko </a:t>
            </a:r>
            <a:r>
              <a:rPr lang="en-US" altLang="cs-CZ" sz="2000" b="1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b="1" dirty="0">
                <a:latin typeface="Tw Cen MT" pitchFamily="34" charset="-18"/>
              </a:rPr>
              <a:t>85%, střední 50-75%, vysoké </a:t>
            </a:r>
            <a:r>
              <a:rPr lang="en-US" altLang="cs-CZ" sz="2000" b="1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b="1" dirty="0">
                <a:latin typeface="Tw Cen MT" pitchFamily="34" charset="-18"/>
              </a:rPr>
              <a:t>50%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753020"/>
            <a:ext cx="8229600" cy="4548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400" u="sng" dirty="0">
                <a:latin typeface="Tw Cen MT"/>
              </a:rPr>
              <a:t>Léčba</a:t>
            </a:r>
            <a:r>
              <a:rPr lang="cs-CZ" altLang="cs-CZ" sz="1400" dirty="0">
                <a:latin typeface="Tw Cen MT"/>
              </a:rPr>
              <a:t> – </a:t>
            </a:r>
            <a:r>
              <a:rPr lang="cs-CZ" altLang="cs-CZ" sz="1400" b="1" dirty="0">
                <a:latin typeface="Tw Cen MT"/>
              </a:rPr>
              <a:t>nízké riziko</a:t>
            </a:r>
            <a:r>
              <a:rPr lang="cs-CZ" altLang="cs-CZ" sz="1400" dirty="0">
                <a:latin typeface="Tw Cen MT"/>
              </a:rPr>
              <a:t> – operace, při reziduu, </a:t>
            </a:r>
            <a:r>
              <a:rPr lang="cs-CZ" altLang="cs-CZ" sz="1400" dirty="0" err="1">
                <a:latin typeface="Tw Cen MT"/>
              </a:rPr>
              <a:t>rekurenci</a:t>
            </a:r>
            <a:r>
              <a:rPr lang="cs-CZ" altLang="cs-CZ" sz="1400" dirty="0">
                <a:latin typeface="Tw Cen MT"/>
              </a:rPr>
              <a:t> CHT, RT pouze v případě masivní hepatomegalie a lokální recidivy po operaci i CHT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b="1" dirty="0">
                <a:latin typeface="Tw Cen MT"/>
              </a:rPr>
              <a:t>střední riziko </a:t>
            </a:r>
            <a:r>
              <a:rPr lang="cs-CZ" altLang="cs-CZ" sz="1400" dirty="0">
                <a:latin typeface="Tw Cen MT"/>
              </a:rPr>
              <a:t>- resekce s </a:t>
            </a:r>
            <a:r>
              <a:rPr lang="cs-CZ" altLang="cs-CZ" sz="1400" dirty="0" err="1">
                <a:latin typeface="Tw Cen MT"/>
              </a:rPr>
              <a:t>lymfadenektomií</a:t>
            </a:r>
            <a:r>
              <a:rPr lang="cs-CZ" altLang="cs-CZ" sz="1400" dirty="0">
                <a:latin typeface="Tw Cen MT"/>
              </a:rPr>
              <a:t>, CHT, přetrvává-li tumor po CHT </a:t>
            </a:r>
            <a:r>
              <a:rPr lang="cs-CZ" altLang="cs-CZ" sz="1400" dirty="0" err="1">
                <a:latin typeface="Tw Cen MT"/>
              </a:rPr>
              <a:t>second</a:t>
            </a:r>
            <a:r>
              <a:rPr lang="cs-CZ" altLang="cs-CZ" sz="1400" dirty="0">
                <a:latin typeface="Tw Cen MT"/>
              </a:rPr>
              <a:t> look operace, RT při </a:t>
            </a:r>
            <a:r>
              <a:rPr lang="cs-CZ" altLang="cs-CZ" sz="1400" dirty="0" err="1">
                <a:latin typeface="Tw Cen MT"/>
              </a:rPr>
              <a:t>viabilním</a:t>
            </a:r>
            <a:r>
              <a:rPr lang="cs-CZ" altLang="cs-CZ" sz="1400" dirty="0">
                <a:latin typeface="Tw Cen MT"/>
              </a:rPr>
              <a:t> reziduálním tu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b="1" dirty="0">
                <a:latin typeface="Tw Cen MT"/>
              </a:rPr>
              <a:t>vysoké riziko </a:t>
            </a: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dirty="0" err="1">
                <a:latin typeface="Tw Cen MT"/>
              </a:rPr>
              <a:t>high</a:t>
            </a:r>
            <a:r>
              <a:rPr lang="cs-CZ" altLang="cs-CZ" sz="1400" dirty="0">
                <a:latin typeface="Tw Cen MT"/>
              </a:rPr>
              <a:t> </a:t>
            </a:r>
            <a:r>
              <a:rPr lang="cs-CZ" altLang="cs-CZ" sz="1400" dirty="0" err="1">
                <a:latin typeface="Tw Cen MT"/>
              </a:rPr>
              <a:t>dose</a:t>
            </a:r>
            <a:r>
              <a:rPr lang="cs-CZ" altLang="cs-CZ" sz="1400" dirty="0">
                <a:latin typeface="Tw Cen MT"/>
              </a:rPr>
              <a:t> CHT, resekce, HD CHT+autologní transplantace kostní dřeně, RT vždy, následně cis-</a:t>
            </a:r>
            <a:r>
              <a:rPr lang="cs-CZ" altLang="cs-CZ" sz="1400" dirty="0" err="1">
                <a:latin typeface="Tw Cen MT"/>
              </a:rPr>
              <a:t>retinová</a:t>
            </a:r>
            <a:r>
              <a:rPr lang="cs-CZ" altLang="cs-CZ" sz="1400" dirty="0">
                <a:latin typeface="Tw Cen MT"/>
              </a:rPr>
              <a:t> </a:t>
            </a:r>
            <a:r>
              <a:rPr lang="cs-CZ" altLang="cs-CZ" sz="1400" dirty="0" err="1">
                <a:latin typeface="Tw Cen MT"/>
              </a:rPr>
              <a:t>kys</a:t>
            </a:r>
            <a:r>
              <a:rPr lang="cs-CZ" altLang="cs-CZ" sz="1400" dirty="0">
                <a:latin typeface="Tw Cen MT"/>
              </a:rPr>
              <a:t>.</a:t>
            </a:r>
          </a:p>
          <a:p>
            <a:pPr eaLnBrk="1" hangingPunct="1"/>
            <a:endParaRPr lang="cs-CZ" altLang="cs-CZ" sz="1400" dirty="0">
              <a:latin typeface="Tw Cen MT"/>
            </a:endParaRPr>
          </a:p>
          <a:p>
            <a:pPr eaLnBrk="1" hangingPunct="1"/>
            <a:r>
              <a:rPr lang="cs-CZ" altLang="cs-CZ" sz="1400" dirty="0">
                <a:latin typeface="Tw Cen MT"/>
              </a:rPr>
              <a:t>Léčebný objem- předoperační objem po aplikaci CHT+2cm lem, 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			dávka 21, 6 </a:t>
            </a:r>
            <a:r>
              <a:rPr lang="cs-CZ" altLang="cs-CZ" sz="1400" dirty="0" err="1">
                <a:latin typeface="Tw Cen MT"/>
              </a:rPr>
              <a:t>Gy</a:t>
            </a:r>
            <a:r>
              <a:rPr lang="cs-CZ" altLang="cs-CZ" sz="1400" dirty="0">
                <a:latin typeface="Tw Cen MT"/>
              </a:rPr>
              <a:t>/1,8 </a:t>
            </a:r>
            <a:r>
              <a:rPr lang="cs-CZ" altLang="cs-CZ" sz="1400" dirty="0" err="1">
                <a:latin typeface="Tw Cen MT"/>
              </a:rPr>
              <a:t>Gy</a:t>
            </a:r>
            <a:endParaRPr lang="cs-CZ" altLang="cs-CZ" sz="1400" dirty="0">
              <a:latin typeface="Tw Cen MT"/>
            </a:endParaRPr>
          </a:p>
          <a:p>
            <a:pPr eaLnBrk="1" hangingPunct="1"/>
            <a:r>
              <a:rPr lang="cs-CZ" altLang="cs-CZ" sz="1400" dirty="0">
                <a:latin typeface="Tw Cen MT"/>
              </a:rPr>
              <a:t>MIBG SPECT pozitivní </a:t>
            </a:r>
            <a:r>
              <a:rPr lang="cs-CZ" altLang="cs-CZ" sz="1400" dirty="0" err="1">
                <a:latin typeface="Tw Cen MT"/>
              </a:rPr>
              <a:t>mts</a:t>
            </a:r>
            <a:r>
              <a:rPr lang="cs-CZ" altLang="cs-CZ" sz="1400" dirty="0">
                <a:latin typeface="Tw Cen MT"/>
              </a:rPr>
              <a:t> přetrvávající před transplantací KD-zejm. kostní</a:t>
            </a:r>
          </a:p>
        </p:txBody>
      </p:sp>
      <p:pic>
        <p:nvPicPr>
          <p:cNvPr id="48131" name="Picture 4" descr="neuroblastom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9"/>
            <a:ext cx="3600961" cy="272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neuroblastom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454" y="3501009"/>
            <a:ext cx="3866986" cy="272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</a:rPr>
              <a:t>3 % dětských malignit, v 95 % u dětí mladších 5 let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>
                <a:latin typeface="Tw Cen MT" pitchFamily="34" charset="-18"/>
              </a:rPr>
              <a:t>mutace RB1 tumor supresorového genu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</a:rPr>
              <a:t> </a:t>
            </a:r>
            <a:r>
              <a:rPr lang="cs-CZ" altLang="cs-CZ" sz="1800" b="1">
                <a:latin typeface="Tw Cen MT" pitchFamily="34" charset="-18"/>
              </a:rPr>
              <a:t>40 % pacientů má germinální mutaci, 60 % sporadický výskyt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>
                <a:latin typeface="Tw Cen MT" pitchFamily="34" charset="-18"/>
              </a:rPr>
              <a:t>dědičnost AR</a:t>
            </a:r>
            <a:r>
              <a:rPr lang="cs-CZ" altLang="cs-CZ" sz="1800">
                <a:latin typeface="Tw Cen MT" pitchFamily="34" charset="-18"/>
              </a:rPr>
              <a:t>, avšak při 100% penetraci se chová jako AD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</a:rPr>
              <a:t>65-80 % unilaterální léze, 20-35 % bilaterální, trilaterální –CNS „midline“ neuroblastické tumory (pinealní, supraselární tumory)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</a:rPr>
              <a:t>Staging The International Clasification („ABCDE“)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</a:rPr>
              <a:t>5- letý DFS </a:t>
            </a:r>
            <a:r>
              <a:rPr lang="en-US" altLang="cs-CZ" sz="180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1800">
                <a:latin typeface="Tw Cen MT" pitchFamily="34" charset="-18"/>
                <a:cs typeface="Arial" charset="0"/>
              </a:rPr>
              <a:t>90% u intraokulární nemoci, </a:t>
            </a:r>
            <a:r>
              <a:rPr lang="en-US" altLang="cs-CZ" sz="180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1800">
                <a:latin typeface="Tw Cen MT" pitchFamily="34" charset="-18"/>
                <a:cs typeface="Arial" charset="0"/>
              </a:rPr>
              <a:t>10% u extraokulárního šíření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  <a:cs typeface="Arial" charset="0"/>
              </a:rPr>
              <a:t>Šíření tumoru – kontinuální (choroidea/sclera/orbita), cestou infiltrace optického nervu do mozkové tkáně, subarachnoidálním prostorem, hematogenně, lymfatickými cestami spojivkou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u="sng">
                <a:latin typeface="Tw Cen MT" pitchFamily="34" charset="-18"/>
                <a:cs typeface="Arial" charset="0"/>
              </a:rPr>
              <a:t>Léčba</a:t>
            </a:r>
            <a:r>
              <a:rPr lang="cs-CZ" altLang="cs-CZ" sz="1800">
                <a:latin typeface="Tw Cen MT" pitchFamily="34" charset="-18"/>
                <a:cs typeface="Arial" charset="0"/>
              </a:rPr>
              <a:t>: unilaterální intraokulární léze: RT – pro léze lokalizované na makulu, difusní infiltrace sklery, multifokální léze, dávka 36-46 Gy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  <a:cs typeface="Arial" charset="0"/>
              </a:rPr>
              <a:t>Extraokulární léze: RT na oblast orbity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>
                <a:latin typeface="Tw Cen MT" pitchFamily="34" charset="-18"/>
                <a:cs typeface="Arial" charset="0"/>
              </a:rPr>
              <a:t>Trilaterální léze: RT tumor, mozek event. kraniospinální osa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>
                <a:latin typeface="Tw Cen MT" pitchFamily="34" charset="-18"/>
                <a:cs typeface="Arial" charset="0"/>
              </a:rPr>
              <a:t>BRT – unilaterální léze do 12mm, plaky Co, I, Ir, Ru</a:t>
            </a:r>
            <a:endParaRPr lang="en-US" altLang="cs-CZ" sz="1800" b="1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b="1"/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457200" y="333375"/>
            <a:ext cx="64912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3200" dirty="0"/>
              <a:t>   </a:t>
            </a:r>
            <a:r>
              <a:rPr lang="cs-CZ" altLang="cs-CZ" sz="4400" b="1" dirty="0">
                <a:solidFill>
                  <a:schemeClr val="bg1"/>
                </a:solidFill>
                <a:latin typeface="Tw Cen MT" pitchFamily="34" charset="-18"/>
              </a:rPr>
              <a:t>Retinoblastom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9156" name="Picture 6" descr="borys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88640"/>
            <a:ext cx="18923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latin typeface="Tw Cen MT" panose="020B0602020104020603" pitchFamily="34" charset="-18"/>
              </a:rPr>
              <a:t>Nežádoucí účinky RT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63575" y="14128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>
                <a:latin typeface="Tw Cen MT" panose="020B0602020104020603" pitchFamily="34" charset="-18"/>
              </a:rPr>
              <a:t>Akutní nežádoucí účinky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ekvivalentní jako u dospělých, vyšší citlivost dětské tkáně, radiodermatitis, akutní poradiační syndrom po RT na oblast CNS, edém mozku, změny krevního obrazu</a:t>
            </a:r>
          </a:p>
          <a:p>
            <a:pPr eaLnBrk="1" hangingPunct="1">
              <a:buFontTx/>
              <a:buNone/>
            </a:pPr>
            <a:r>
              <a:rPr lang="cs-CZ" altLang="cs-CZ" sz="2400" b="1">
                <a:latin typeface="Tw Cen MT" panose="020B0602020104020603" pitchFamily="34" charset="-18"/>
              </a:rPr>
              <a:t>Chronické nežádoucí účinky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u dětí velmi významné eliminovat riziko vzniku pozdních nežádoucích účinků</a:t>
            </a:r>
          </a:p>
          <a:p>
            <a:pPr eaLnBrk="1" hangingPunct="1"/>
            <a:r>
              <a:rPr lang="cs-CZ" altLang="cs-CZ" sz="2400" b="1">
                <a:latin typeface="Tw Cen MT" panose="020B0602020104020603" pitchFamily="34" charset="-18"/>
              </a:rPr>
              <a:t>RT na oblast vyvíjející se rostoucí tkáně </a:t>
            </a:r>
            <a:r>
              <a:rPr lang="cs-CZ" altLang="cs-CZ" sz="2400">
                <a:latin typeface="Tw Cen MT" panose="020B0602020104020603" pitchFamily="34" charset="-18"/>
              </a:rPr>
              <a:t>– kosti, růstové chrupavky, svaly, chrup, mozková tkáň, endokrinní orgány, reprodukční orgány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kontrola tolerančních dávek, vhodná technika</a:t>
            </a:r>
            <a:r>
              <a:rPr lang="cs-CZ" altLang="cs-CZ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65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601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Tw Cen MT" panose="020B0602020104020603" pitchFamily="34" charset="-18"/>
              </a:rPr>
              <a:t>ovlivnění dalšího vývoje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poruchy růstu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– ozáření hypofýzy, růstových chrupavek, asymetrické ozáření páteře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poruchy endokrinní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- ozáření hypofýzy, štítné žlázy, ovarií a varlat (předčasná či pozdní puberta, neplodnost)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 err="1">
                <a:latin typeface="Tw Cen MT" panose="020B0602020104020603" pitchFamily="34" charset="-18"/>
              </a:rPr>
              <a:t>neurokognitivní</a:t>
            </a:r>
            <a:r>
              <a:rPr lang="cs-CZ" altLang="cs-CZ" sz="2400" b="1" u="sng" dirty="0">
                <a:latin typeface="Tw Cen MT" panose="020B0602020104020603" pitchFamily="34" charset="-18"/>
              </a:rPr>
              <a:t> poruchy </a:t>
            </a:r>
            <a:r>
              <a:rPr lang="cs-CZ" altLang="cs-CZ" sz="2400" dirty="0">
                <a:latin typeface="Tw Cen MT" panose="020B0602020104020603" pitchFamily="34" charset="-18"/>
              </a:rPr>
              <a:t>- porucha učení a krátkodobé paměti, snížení IQ, porucha koncentrace, zařazení do kolektivu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sekundární malignity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– vývoj 10-25 let po léčbě- leukemie, sarkomy měkkých tkání, kožní tumory, ca prsu, tu štítné žlázy a CNS</a:t>
            </a:r>
          </a:p>
        </p:txBody>
      </p:sp>
    </p:spTree>
    <p:extLst>
      <p:ext uri="{BB962C8B-B14F-4D97-AF65-F5344CB8AC3E}">
        <p14:creationId xmlns:p14="http://schemas.microsoft.com/office/powerpoint/2010/main" val="3332621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T hypfý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879544" cy="467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68313" y="5975696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795963" y="1484313"/>
            <a:ext cx="31321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18-24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- deficit růstového hormonu GH, pohlavních hormonů LH a FSH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30-50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- kombinovaný deficit GH, pohlavních hormonů LH a FSH, ACTH i TSH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&gt;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60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panhypopituarismus</a:t>
            </a:r>
            <a:endParaRPr lang="en-US" altLang="cs-CZ" b="1" dirty="0">
              <a:solidFill>
                <a:srgbClr val="000000"/>
              </a:solidFill>
              <a:latin typeface="Tw Cen MT" panose="020B0602020104020603" pitchFamily="34" charset="-18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-252536" y="54868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000000"/>
                </a:solidFill>
                <a:latin typeface="Tw Cen MT" panose="020B0602020104020603" pitchFamily="34" charset="-18"/>
              </a:rPr>
              <a:t>Odlišná </a:t>
            </a:r>
            <a:r>
              <a:rPr lang="cs-CZ" altLang="cs-CZ" sz="2400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radiosenzitivita</a:t>
            </a:r>
            <a:r>
              <a:rPr lang="cs-CZ" altLang="cs-CZ" sz="2400" b="1" dirty="0">
                <a:solidFill>
                  <a:srgbClr val="000000"/>
                </a:solidFill>
                <a:latin typeface="Tw Cen MT" panose="020B0602020104020603" pitchFamily="34" charset="-18"/>
              </a:rPr>
              <a:t> buněk adenohypofýzy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795963" y="5013176"/>
            <a:ext cx="31321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u="sng" dirty="0">
                <a:solidFill>
                  <a:srgbClr val="000000"/>
                </a:solidFill>
                <a:latin typeface="Tw Cen MT" panose="020B0602020104020603" pitchFamily="34" charset="-18"/>
              </a:rPr>
              <a:t>Toleranční dávky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18-20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hypothalamus</a:t>
            </a:r>
            <a:endParaRPr lang="cs-CZ" altLang="cs-CZ" b="1" dirty="0">
              <a:solidFill>
                <a:srgbClr val="000000"/>
              </a:solidFill>
              <a:latin typeface="Tw Cen MT" panose="020B0602020104020603" pitchFamily="34" charset="-18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&lt; 40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hypofýza</a:t>
            </a:r>
          </a:p>
        </p:txBody>
      </p:sp>
    </p:spTree>
    <p:extLst>
      <p:ext uri="{BB962C8B-B14F-4D97-AF65-F5344CB8AC3E}">
        <p14:creationId xmlns:p14="http://schemas.microsoft.com/office/powerpoint/2010/main" val="1285966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07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692197"/>
              </p:ext>
            </p:extLst>
          </p:nvPr>
        </p:nvGraphicFramePr>
        <p:xfrm>
          <a:off x="395536" y="332656"/>
          <a:ext cx="8352928" cy="5976664"/>
        </p:xfrm>
        <a:graphic>
          <a:graphicData uri="http://schemas.openxmlformats.org/drawingml/2006/table">
            <a:tbl>
              <a:tblPr/>
              <a:tblGrid>
                <a:gridCol w="2804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6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ORGÁN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DÁVKA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CHRONICKÉ ZMĚNY PO OZÁŘENÍ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mozek         věk do 2 let 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věk nad 3 roky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kognitivních funkcí a intelektu, encefalopatie, epilepsie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mícha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35-40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myelopatie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Lhermitteův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syndrom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páteř – obratle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skolióza, porucha růstu 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růstová chrupavka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15-25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zástava růstu, deformity 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čočka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katarakta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sítnice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nerv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střední ucho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otitis media, poruchy sluchu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vnitřní ucho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Méniérova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choroba, poruchy sluchu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štítná žláza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thyreopatie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hypofýza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40-50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hypofunkce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chrup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prucha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vývoje, atrofie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vlasové váčky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ztráta vlasů, alopecie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sval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atrofie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věnčité cévy srdce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30-40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ischémie myokardu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kostní dřeň - celá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aplazie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90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vaječníky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3-6 Gy, 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 20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vyřazení hormonální sekrece  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varlata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Gy, &gt;5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sterilita, vyřazení hormonální sekrece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4356" name="Rectangle 366"/>
          <p:cNvSpPr>
            <a:spLocks noChangeArrowheads="1"/>
          </p:cNvSpPr>
          <p:nvPr/>
        </p:nvSpPr>
        <p:spPr bwMode="auto">
          <a:xfrm>
            <a:off x="0" y="6400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52472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Tw Cen MT" panose="020B0602020104020603" pitchFamily="34" charset="-18"/>
              </a:rPr>
              <a:t>Sekundární nádory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Přeživší mají 10-20% zvýšené riziko,  vznik v 3-12% ve 20 letech od diagnózy.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V riziku pacienti s HD, retinoblastomem, </a:t>
            </a:r>
            <a:r>
              <a:rPr lang="cs-CZ" altLang="cs-CZ" sz="2000" dirty="0" err="1">
                <a:latin typeface="Tw Cen MT" panose="020B0602020104020603" pitchFamily="34" charset="-18"/>
              </a:rPr>
              <a:t>Wilms</a:t>
            </a:r>
            <a:r>
              <a:rPr lang="cs-CZ" altLang="cs-CZ" sz="2000" dirty="0">
                <a:latin typeface="Tw Cen MT" panose="020B0602020104020603" pitchFamily="34" charset="-18"/>
              </a:rPr>
              <a:t>, po RT, po léčbě alkylačními činidly (cyklofosfamid), </a:t>
            </a:r>
            <a:r>
              <a:rPr lang="cs-CZ" altLang="cs-CZ" sz="2000" dirty="0" err="1">
                <a:latin typeface="Tw Cen MT" panose="020B0602020104020603" pitchFamily="34" charset="-18"/>
              </a:rPr>
              <a:t>etoposid</a:t>
            </a:r>
            <a:r>
              <a:rPr lang="cs-CZ" altLang="cs-CZ" sz="2000" dirty="0">
                <a:latin typeface="Tw Cen MT" panose="020B0602020104020603" pitchFamily="34" charset="-18"/>
              </a:rPr>
              <a:t>, </a:t>
            </a:r>
            <a:r>
              <a:rPr lang="cs-CZ" altLang="cs-CZ" sz="2000" dirty="0" err="1">
                <a:latin typeface="Tw Cen MT" panose="020B0602020104020603" pitchFamily="34" charset="-18"/>
              </a:rPr>
              <a:t>cDDP</a:t>
            </a:r>
            <a:r>
              <a:rPr lang="cs-CZ" altLang="cs-CZ" sz="2000" dirty="0">
                <a:latin typeface="Tw Cen MT" panose="020B0602020104020603" pitchFamily="34" charset="-18"/>
              </a:rPr>
              <a:t>, </a:t>
            </a:r>
            <a:r>
              <a:rPr lang="cs-CZ" altLang="cs-CZ" sz="2000" dirty="0" err="1">
                <a:latin typeface="Tw Cen MT" panose="020B0602020104020603" pitchFamily="34" charset="-18"/>
              </a:rPr>
              <a:t>doxorubicin</a:t>
            </a:r>
            <a:endParaRPr lang="cs-CZ" alt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Po CHT u HD riziko </a:t>
            </a:r>
            <a:r>
              <a:rPr lang="cs-CZ" altLang="cs-CZ" sz="2000" b="1" dirty="0">
                <a:latin typeface="Tw Cen MT" panose="020B0602020104020603" pitchFamily="34" charset="-18"/>
              </a:rPr>
              <a:t>sekundární AML</a:t>
            </a:r>
            <a:r>
              <a:rPr lang="cs-CZ" altLang="cs-CZ" sz="2000" dirty="0">
                <a:latin typeface="Tw Cen MT" panose="020B0602020104020603" pitchFamily="34" charset="-18"/>
              </a:rPr>
              <a:t>, vznik časně 5-7 let po léčbě</a:t>
            </a:r>
          </a:p>
          <a:p>
            <a:pPr marL="0" indent="0">
              <a:buFontTx/>
              <a:buNone/>
            </a:pPr>
            <a:r>
              <a:rPr lang="cs-CZ" altLang="cs-CZ" sz="2000" b="1" dirty="0">
                <a:latin typeface="Tw Cen MT" panose="020B0602020104020603" pitchFamily="34" charset="-18"/>
              </a:rPr>
              <a:t>Solidní sekundární tumor </a:t>
            </a:r>
            <a:r>
              <a:rPr lang="cs-CZ" altLang="cs-CZ" sz="2000" dirty="0">
                <a:latin typeface="Tw Cen MT" panose="020B0602020104020603" pitchFamily="34" charset="-18"/>
              </a:rPr>
              <a:t>nejčastěji po RT – 2/3 v ozař. poli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- Incidence 5,8% ve 12-ti letech za 9,5-16 let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Sekundární </a:t>
            </a:r>
            <a:r>
              <a:rPr lang="cs-CZ" altLang="cs-CZ" sz="2000" dirty="0" err="1">
                <a:latin typeface="Tw Cen MT" panose="020B0602020104020603" pitchFamily="34" charset="-18"/>
              </a:rPr>
              <a:t>breast</a:t>
            </a:r>
            <a:r>
              <a:rPr lang="cs-CZ" altLang="cs-CZ" sz="2000" dirty="0">
                <a:latin typeface="Tw Cen MT" panose="020B0602020104020603" pitchFamily="34" charset="-18"/>
              </a:rPr>
              <a:t> ca, </a:t>
            </a:r>
            <a:r>
              <a:rPr lang="cs-CZ" altLang="cs-CZ" sz="2000" dirty="0" err="1">
                <a:latin typeface="Tw Cen MT" panose="020B0602020104020603" pitchFamily="34" charset="-18"/>
              </a:rPr>
              <a:t>měkkotkánově</a:t>
            </a:r>
            <a:r>
              <a:rPr lang="cs-CZ" altLang="cs-CZ" sz="2000" dirty="0">
                <a:latin typeface="Tw Cen MT" panose="020B0602020104020603" pitchFamily="34" charset="-18"/>
              </a:rPr>
              <a:t> a kostní sarkomy, štítná žláza – u HD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Riziko i po </a:t>
            </a:r>
            <a:r>
              <a:rPr lang="cs-CZ" altLang="cs-CZ" sz="2000" dirty="0" err="1">
                <a:latin typeface="Tw Cen MT" panose="020B0602020104020603" pitchFamily="34" charset="-18"/>
              </a:rPr>
              <a:t>whole</a:t>
            </a:r>
            <a:r>
              <a:rPr lang="cs-CZ" altLang="cs-CZ" sz="2000" dirty="0">
                <a:latin typeface="Tw Cen MT" panose="020B0602020104020603" pitchFamily="34" charset="-18"/>
              </a:rPr>
              <a:t> </a:t>
            </a:r>
            <a:r>
              <a:rPr lang="cs-CZ" altLang="cs-CZ" sz="2000" dirty="0" err="1">
                <a:latin typeface="Tw Cen MT" panose="020B0602020104020603" pitchFamily="34" charset="-18"/>
              </a:rPr>
              <a:t>lung</a:t>
            </a:r>
            <a:r>
              <a:rPr lang="cs-CZ" altLang="cs-CZ" sz="2000" dirty="0">
                <a:latin typeface="Tw Cen MT" panose="020B0602020104020603" pitchFamily="34" charset="-18"/>
              </a:rPr>
              <a:t> </a:t>
            </a:r>
            <a:r>
              <a:rPr lang="cs-CZ" altLang="cs-CZ" sz="2000" dirty="0" err="1">
                <a:latin typeface="Tw Cen MT" panose="020B0602020104020603" pitchFamily="34" charset="-18"/>
              </a:rPr>
              <a:t>irradiation</a:t>
            </a:r>
            <a:r>
              <a:rPr lang="cs-CZ" altLang="cs-CZ" sz="2000" dirty="0">
                <a:latin typeface="Tw Cen MT" panose="020B0602020104020603" pitchFamily="34" charset="-18"/>
              </a:rPr>
              <a:t> u </a:t>
            </a:r>
            <a:r>
              <a:rPr lang="cs-CZ" altLang="cs-CZ" sz="2000" dirty="0" err="1">
                <a:latin typeface="Tw Cen MT" panose="020B0602020104020603" pitchFamily="34" charset="-18"/>
              </a:rPr>
              <a:t>Wilmse</a:t>
            </a:r>
            <a:endParaRPr lang="cs-CZ" alt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</a:pPr>
            <a:endParaRPr lang="cs-CZ" altLang="cs-CZ" sz="24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8004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zitterbartova\OSOBNI\šimone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692696"/>
            <a:ext cx="6605245" cy="439248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364088" y="58052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Biologické chování nádorů</a:t>
            </a:r>
            <a:r>
              <a:rPr lang="cs-CZ" sz="2000" dirty="0">
                <a:latin typeface="Tw Cen MT" pitchFamily="34" charset="-18"/>
              </a:rPr>
              <a:t>- vysoce agresivní, rychle rostoucí, časně </a:t>
            </a:r>
            <a:r>
              <a:rPr lang="cs-CZ" sz="2000" dirty="0" err="1">
                <a:latin typeface="Tw Cen MT" pitchFamily="34" charset="-18"/>
              </a:rPr>
              <a:t>diseminují</a:t>
            </a:r>
            <a:r>
              <a:rPr lang="cs-CZ" sz="2000" dirty="0">
                <a:latin typeface="Tw Cen MT" pitchFamily="34" charset="-18"/>
              </a:rPr>
              <a:t> hematogenní a lymfatickou cestou</a:t>
            </a:r>
          </a:p>
          <a:p>
            <a:pPr marL="0" indent="0">
              <a:buFontTx/>
              <a:buNone/>
            </a:pPr>
            <a:r>
              <a:rPr lang="cs-CZ" sz="2000" dirty="0">
                <a:latin typeface="Tw Cen MT" pitchFamily="34" charset="-18"/>
              </a:rPr>
              <a:t>Růstová frakce a proliferační aktivita je vysoká, </a:t>
            </a:r>
            <a:r>
              <a:rPr lang="cs-CZ" sz="2000" dirty="0" err="1">
                <a:latin typeface="Tw Cen MT" pitchFamily="34" charset="-18"/>
              </a:rPr>
              <a:t>doubling</a:t>
            </a:r>
            <a:r>
              <a:rPr lang="cs-CZ" sz="2000" dirty="0">
                <a:latin typeface="Tw Cen MT" pitchFamily="34" charset="-18"/>
              </a:rPr>
              <a:t> </a:t>
            </a:r>
            <a:r>
              <a:rPr lang="cs-CZ" sz="2000" dirty="0" err="1">
                <a:latin typeface="Tw Cen MT" pitchFamily="34" charset="-18"/>
              </a:rPr>
              <a:t>time</a:t>
            </a:r>
            <a:r>
              <a:rPr lang="cs-CZ" sz="2000" dirty="0">
                <a:latin typeface="Tw Cen MT" pitchFamily="34" charset="-18"/>
              </a:rPr>
              <a:t> hodiny až dny</a:t>
            </a:r>
          </a:p>
          <a:p>
            <a:pPr marL="0" indent="0">
              <a:buFontTx/>
              <a:buNone/>
            </a:pPr>
            <a:r>
              <a:rPr lang="cs-CZ" sz="2000" dirty="0" err="1">
                <a:latin typeface="Tw Cen MT" pitchFamily="34" charset="-18"/>
              </a:rPr>
              <a:t>Premaligní</a:t>
            </a:r>
            <a:r>
              <a:rPr lang="cs-CZ" sz="2000" dirty="0">
                <a:latin typeface="Tw Cen MT" pitchFamily="34" charset="-18"/>
              </a:rPr>
              <a:t> stavy (ca in </a:t>
            </a:r>
            <a:r>
              <a:rPr lang="cs-CZ" sz="2000" dirty="0" err="1">
                <a:latin typeface="Tw Cen MT" pitchFamily="34" charset="-18"/>
              </a:rPr>
              <a:t>situ</a:t>
            </a:r>
            <a:r>
              <a:rPr lang="cs-CZ" sz="2000" dirty="0">
                <a:latin typeface="Tw Cen MT" pitchFamily="34" charset="-18"/>
              </a:rPr>
              <a:t>) se nevyskytují</a:t>
            </a: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Klasifikace</a:t>
            </a:r>
            <a:r>
              <a:rPr lang="cs-CZ" sz="2000" dirty="0">
                <a:latin typeface="Tw Cen MT" pitchFamily="34" charset="-18"/>
              </a:rPr>
              <a:t> – založena na rozdíl od dospělých na morfologii nádorů nikoliv na lokalizaci</a:t>
            </a: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Klinická prezentace </a:t>
            </a:r>
            <a:r>
              <a:rPr lang="cs-CZ" sz="2000" dirty="0">
                <a:latin typeface="Tw Cen MT" pitchFamily="34" charset="-18"/>
              </a:rPr>
              <a:t>– příznaky nespecifické, ovlivněné věkem</a:t>
            </a: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Výsledky léčby </a:t>
            </a:r>
            <a:r>
              <a:rPr lang="cs-CZ" sz="2000" dirty="0">
                <a:latin typeface="Tw Cen MT" pitchFamily="34" charset="-18"/>
              </a:rPr>
              <a:t>– </a:t>
            </a:r>
            <a:r>
              <a:rPr lang="cs-CZ" sz="2000" dirty="0" err="1">
                <a:latin typeface="Tw Cen MT" pitchFamily="34" charset="-18"/>
              </a:rPr>
              <a:t>chemosenzitivita</a:t>
            </a:r>
            <a:r>
              <a:rPr lang="cs-CZ" sz="2000" dirty="0">
                <a:latin typeface="Tw Cen MT" pitchFamily="34" charset="-18"/>
              </a:rPr>
              <a:t>, </a:t>
            </a:r>
            <a:r>
              <a:rPr lang="cs-CZ" sz="2000" dirty="0" err="1">
                <a:latin typeface="Tw Cen MT" pitchFamily="34" charset="-18"/>
              </a:rPr>
              <a:t>radiosenzitivita</a:t>
            </a: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dirty="0">
                <a:solidFill>
                  <a:srgbClr val="FF0000"/>
                </a:solidFill>
                <a:latin typeface="Tw Cen MT" pitchFamily="34" charset="-18"/>
              </a:rPr>
              <a:t>Přežívání u 80-85 % onkologicky nemocných dětí bez ohledu na diagnózu.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RADIOTERAPIE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/>
            <a:r>
              <a:rPr lang="cs-CZ" altLang="cs-CZ" sz="2400">
                <a:latin typeface="Tw Cen MT" pitchFamily="34" charset="-18"/>
              </a:rPr>
              <a:t>součást komplexní péče</a:t>
            </a:r>
          </a:p>
          <a:p>
            <a:pPr eaLnBrk="1" hangingPunct="1"/>
            <a:r>
              <a:rPr lang="cs-CZ" altLang="cs-CZ" sz="2400">
                <a:latin typeface="Tw Cen MT" pitchFamily="34" charset="-18"/>
              </a:rPr>
              <a:t>kurativní RT, pooperační, konkomitantní CHRT, profylakticky, paliativně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732588" y="59499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Tw Cen MT" pitchFamily="34" charset="-18"/>
              </a:rPr>
              <a:t>MOÚ Brno</a:t>
            </a:r>
          </a:p>
        </p:txBody>
      </p:sp>
      <p:sp>
        <p:nvSpPr>
          <p:cNvPr id="8" name="Elipsa 7"/>
          <p:cNvSpPr/>
          <p:nvPr/>
        </p:nvSpPr>
        <p:spPr>
          <a:xfrm>
            <a:off x="4788024" y="3356992"/>
            <a:ext cx="504056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2987824" y="4221088"/>
            <a:ext cx="576064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5040560" cy="3312368"/>
          </a:xfrm>
          <a:prstGeom prst="rect">
            <a:avLst/>
          </a:prstGeom>
          <a:noFill/>
        </p:spPr>
      </p:pic>
      <p:sp>
        <p:nvSpPr>
          <p:cNvPr id="11" name="Elipsa 10"/>
          <p:cNvSpPr/>
          <p:nvPr/>
        </p:nvSpPr>
        <p:spPr>
          <a:xfrm>
            <a:off x="4139952" y="328498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4932040" y="3005336"/>
            <a:ext cx="648072" cy="35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latin typeface="Tw Cen MT" pitchFamily="34" charset="-18"/>
              </a:rPr>
              <a:t>Specifika dětské radioterapie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vychází z odlišné radiobiologie dětských nádorů- </a:t>
            </a:r>
            <a:r>
              <a:rPr lang="cs-CZ" altLang="cs-CZ" sz="2000" b="1" dirty="0">
                <a:latin typeface="Tw Cen MT" pitchFamily="34" charset="-18"/>
              </a:rPr>
              <a:t>vyšší </a:t>
            </a:r>
            <a:r>
              <a:rPr lang="cs-CZ" altLang="cs-CZ" sz="2000" b="1" dirty="0" err="1">
                <a:latin typeface="Tw Cen MT" pitchFamily="34" charset="-18"/>
              </a:rPr>
              <a:t>radiosenzitivita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omezení indikace RT (vynechání, jiná méně toxická léčba je stejně účinná)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výše celkové dávky – snížení rizika ireverzibilního postižení zdravých tkání, úprava frakcionace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výše jednotlivé denní dávky – </a:t>
            </a:r>
            <a:r>
              <a:rPr lang="cs-CZ" altLang="cs-CZ" sz="2000" b="1" dirty="0">
                <a:latin typeface="Tw Cen MT" pitchFamily="34" charset="-18"/>
              </a:rPr>
              <a:t>u dětí á </a:t>
            </a:r>
            <a:r>
              <a:rPr lang="cs-CZ" altLang="cs-CZ" sz="2000" b="1" u="sng" dirty="0">
                <a:latin typeface="Tw Cen MT" pitchFamily="34" charset="-18"/>
              </a:rPr>
              <a:t>1,5-1,8 </a:t>
            </a:r>
            <a:r>
              <a:rPr lang="cs-CZ" altLang="cs-CZ" sz="2000" b="1" u="sng" dirty="0" err="1">
                <a:latin typeface="Tw Cen MT" pitchFamily="34" charset="-18"/>
              </a:rPr>
              <a:t>Gy</a:t>
            </a:r>
            <a:endParaRPr lang="cs-CZ" altLang="cs-CZ" sz="2000" b="1" u="sng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věk v době ozařování – </a:t>
            </a:r>
            <a:r>
              <a:rPr lang="cs-CZ" altLang="cs-CZ" sz="2000" b="1" dirty="0">
                <a:latin typeface="Tw Cen MT" pitchFamily="34" charset="-18"/>
              </a:rPr>
              <a:t>do 3 let bez RT, v období mezi 3-5 rokem se dávka snižuje o 10%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velikost ozařovaného objemu – minimalizace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typ záření- </a:t>
            </a:r>
            <a:r>
              <a:rPr lang="cs-CZ" altLang="cs-CZ" sz="2000" dirty="0" err="1">
                <a:latin typeface="Tw Cen MT" pitchFamily="34" charset="-18"/>
              </a:rPr>
              <a:t>megavoltážní</a:t>
            </a:r>
            <a:r>
              <a:rPr lang="cs-CZ" altLang="cs-CZ" sz="2000" dirty="0">
                <a:latin typeface="Tw Cen MT" pitchFamily="34" charset="-18"/>
              </a:rPr>
              <a:t> zdroje, </a:t>
            </a:r>
            <a:r>
              <a:rPr lang="cs-CZ" altLang="cs-CZ" sz="2000" b="1" dirty="0" err="1">
                <a:latin typeface="Tw Cen MT" pitchFamily="34" charset="-18"/>
              </a:rPr>
              <a:t>max</a:t>
            </a:r>
            <a:r>
              <a:rPr lang="cs-CZ" altLang="cs-CZ" sz="2000" b="1" dirty="0">
                <a:latin typeface="Tw Cen MT" pitchFamily="34" charset="-18"/>
              </a:rPr>
              <a:t> 10 MV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kombinace s CHT – zvyšuje se toxicita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662880" y="1628800"/>
            <a:ext cx="8229600" cy="5360987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latin typeface="Tw Cen MT" pitchFamily="34" charset="-18"/>
              </a:rPr>
              <a:t>Specifická příprava k ozařovaní</a:t>
            </a: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Spolupráce pacienta</a:t>
            </a:r>
          </a:p>
          <a:p>
            <a:pPr eaLnBrk="1" hangingPunct="1"/>
            <a:r>
              <a:rPr lang="cs-CZ" altLang="cs-CZ" sz="2800" u="sng" dirty="0">
                <a:latin typeface="Tw Cen MT" pitchFamily="34" charset="-18"/>
              </a:rPr>
              <a:t>Celková anestezie</a:t>
            </a: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Imobilizace- fixační masky, imobilizační pomůcky, vakuové dlahy</a:t>
            </a:r>
          </a:p>
          <a:p>
            <a:pPr eaLnBrk="1" hangingPunct="1"/>
            <a:endParaRPr lang="cs-CZ" altLang="cs-CZ" sz="2800" dirty="0">
              <a:latin typeface="Tw Cen MT" pitchFamily="34" charset="-18"/>
            </a:endParaRP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Sledování společně s dětskými onkology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lastní 1">
      <a:dk1>
        <a:srgbClr val="00567C"/>
      </a:dk1>
      <a:lt1>
        <a:sysClr val="window" lastClr="FFFFFF"/>
      </a:lt1>
      <a:dk2>
        <a:srgbClr val="00567C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</TotalTime>
  <Words>2710</Words>
  <Application>Microsoft Office PowerPoint</Application>
  <PresentationFormat>Předvádění na obrazovce (4:3)</PresentationFormat>
  <Paragraphs>344</Paragraphs>
  <Slides>58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Calibri</vt:lpstr>
      <vt:lpstr>Tahoma</vt:lpstr>
      <vt:lpstr>Times New Roman</vt:lpstr>
      <vt:lpstr>Trebuchet MS</vt:lpstr>
      <vt:lpstr>Tw Cen MT</vt:lpstr>
      <vt:lpstr>Motiv systému Office</vt:lpstr>
      <vt:lpstr>Prezentace aplikace PowerPoint</vt:lpstr>
      <vt:lpstr>  Dětská onkologie obecně</vt:lpstr>
      <vt:lpstr>Základní rozdíly dospělý/dítě v onkologii</vt:lpstr>
      <vt:lpstr>Prezentace aplikace PowerPoint</vt:lpstr>
      <vt:lpstr>Prezentace aplikace PowerPoint</vt:lpstr>
      <vt:lpstr>Prezentace aplikace PowerPoint</vt:lpstr>
      <vt:lpstr>RADIOTERAPIE</vt:lpstr>
      <vt:lpstr>Specifika dětské radioterapie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Tumory CNS </vt:lpstr>
      <vt:lpstr>Prezentace aplikace PowerPoint</vt:lpstr>
      <vt:lpstr>Meduloblastom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Gliomy mozkového kmene   (brainstem glioma, BSG)</vt:lpstr>
      <vt:lpstr>Prezentace aplikace PowerPoint</vt:lpstr>
      <vt:lpstr>Ependymom</vt:lpstr>
      <vt:lpstr>Hodgkinův lymfom</vt:lpstr>
      <vt:lpstr>Prezentace aplikace PowerPoint</vt:lpstr>
      <vt:lpstr>Prezentace aplikace PowerPoint</vt:lpstr>
      <vt:lpstr>Prezentace aplikace PowerPoint</vt:lpstr>
      <vt:lpstr>Prezentace aplikace PowerPoint</vt:lpstr>
      <vt:lpstr>Leukemie</vt:lpstr>
      <vt:lpstr>Prezentace aplikace PowerPoint</vt:lpstr>
      <vt:lpstr>Ewingův sarkom</vt:lpstr>
      <vt:lpstr>Prezentace aplikace PowerPoint</vt:lpstr>
      <vt:lpstr>Prezentace aplikace PowerPoint</vt:lpstr>
      <vt:lpstr>Prezentace aplikace PowerPoint</vt:lpstr>
      <vt:lpstr>Prezentace aplikace PowerPoint</vt:lpstr>
      <vt:lpstr>  Rhabdomyosarkomy</vt:lpstr>
      <vt:lpstr>Prezentace aplikace PowerPoint</vt:lpstr>
      <vt:lpstr>Prezentace aplikace PowerPoint</vt:lpstr>
      <vt:lpstr>Prezentace aplikace PowerPoint</vt:lpstr>
      <vt:lpstr>Prezentace aplikace PowerPoint</vt:lpstr>
      <vt:lpstr>Wilmsův tumor, nefroblastom</vt:lpstr>
      <vt:lpstr>Prezentace aplikace PowerPoint</vt:lpstr>
      <vt:lpstr>Neuroblastom</vt:lpstr>
      <vt:lpstr>Prezentace aplikace PowerPoint</vt:lpstr>
      <vt:lpstr>Prezentace aplikace PowerPoint</vt:lpstr>
      <vt:lpstr>Nežádoucí účinky RT</vt:lpstr>
      <vt:lpstr>Prezentace aplikace PowerPoint</vt:lpstr>
      <vt:lpstr>Prezentace aplikace PowerPoint</vt:lpstr>
      <vt:lpstr>Prezentace aplikace PowerPoint</vt:lpstr>
      <vt:lpstr>Sekundární nádory</vt:lpstr>
      <vt:lpstr>Prezentace aplikace PowerPoint</vt:lpstr>
    </vt:vector>
  </TitlesOfParts>
  <Company>Masaryk Memorial Cancer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zitterbartova</dc:creator>
  <cp:lastModifiedBy>Uzivatel</cp:lastModifiedBy>
  <cp:revision>59</cp:revision>
  <dcterms:created xsi:type="dcterms:W3CDTF">2016-09-23T07:21:31Z</dcterms:created>
  <dcterms:modified xsi:type="dcterms:W3CDTF">2018-05-16T07:33:36Z</dcterms:modified>
</cp:coreProperties>
</file>