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00"/>
  </p:notesMasterIdLst>
  <p:sldIdLst>
    <p:sldId id="415" r:id="rId3"/>
    <p:sldId id="257" r:id="rId4"/>
    <p:sldId id="418" r:id="rId5"/>
    <p:sldId id="419" r:id="rId6"/>
    <p:sldId id="466" r:id="rId7"/>
    <p:sldId id="467" r:id="rId8"/>
    <p:sldId id="269" r:id="rId9"/>
    <p:sldId id="280" r:id="rId10"/>
    <p:sldId id="470" r:id="rId11"/>
    <p:sldId id="469" r:id="rId12"/>
    <p:sldId id="261" r:id="rId13"/>
    <p:sldId id="271" r:id="rId14"/>
    <p:sldId id="420" r:id="rId15"/>
    <p:sldId id="468" r:id="rId16"/>
    <p:sldId id="286" r:id="rId17"/>
    <p:sldId id="421" r:id="rId18"/>
    <p:sldId id="422" r:id="rId19"/>
    <p:sldId id="423" r:id="rId20"/>
    <p:sldId id="424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434" r:id="rId31"/>
    <p:sldId id="435" r:id="rId32"/>
    <p:sldId id="436" r:id="rId33"/>
    <p:sldId id="437" r:id="rId34"/>
    <p:sldId id="438" r:id="rId35"/>
    <p:sldId id="439" r:id="rId36"/>
    <p:sldId id="440" r:id="rId37"/>
    <p:sldId id="441" r:id="rId38"/>
    <p:sldId id="442" r:id="rId39"/>
    <p:sldId id="443" r:id="rId40"/>
    <p:sldId id="444" r:id="rId41"/>
    <p:sldId id="445" r:id="rId42"/>
    <p:sldId id="446" r:id="rId43"/>
    <p:sldId id="447" r:id="rId44"/>
    <p:sldId id="448" r:id="rId45"/>
    <p:sldId id="449" r:id="rId46"/>
    <p:sldId id="450" r:id="rId47"/>
    <p:sldId id="451" r:id="rId48"/>
    <p:sldId id="452" r:id="rId49"/>
    <p:sldId id="453" r:id="rId50"/>
    <p:sldId id="455" r:id="rId51"/>
    <p:sldId id="456" r:id="rId52"/>
    <p:sldId id="457" r:id="rId53"/>
    <p:sldId id="458" r:id="rId54"/>
    <p:sldId id="459" r:id="rId55"/>
    <p:sldId id="460" r:id="rId56"/>
    <p:sldId id="461" r:id="rId57"/>
    <p:sldId id="462" r:id="rId58"/>
    <p:sldId id="463" r:id="rId59"/>
    <p:sldId id="464" r:id="rId60"/>
    <p:sldId id="287" r:id="rId61"/>
    <p:sldId id="381" r:id="rId62"/>
    <p:sldId id="465" r:id="rId63"/>
    <p:sldId id="382" r:id="rId64"/>
    <p:sldId id="416" r:id="rId65"/>
    <p:sldId id="417" r:id="rId66"/>
    <p:sldId id="383" r:id="rId67"/>
    <p:sldId id="384" r:id="rId68"/>
    <p:sldId id="385" r:id="rId69"/>
    <p:sldId id="386" r:id="rId70"/>
    <p:sldId id="387" r:id="rId71"/>
    <p:sldId id="388" r:id="rId72"/>
    <p:sldId id="389" r:id="rId73"/>
    <p:sldId id="390" r:id="rId74"/>
    <p:sldId id="391" r:id="rId75"/>
    <p:sldId id="392" r:id="rId76"/>
    <p:sldId id="393" r:id="rId77"/>
    <p:sldId id="394" r:id="rId78"/>
    <p:sldId id="395" r:id="rId79"/>
    <p:sldId id="396" r:id="rId80"/>
    <p:sldId id="397" r:id="rId81"/>
    <p:sldId id="398" r:id="rId82"/>
    <p:sldId id="399" r:id="rId83"/>
    <p:sldId id="400" r:id="rId84"/>
    <p:sldId id="401" r:id="rId85"/>
    <p:sldId id="402" r:id="rId86"/>
    <p:sldId id="403" r:id="rId87"/>
    <p:sldId id="404" r:id="rId88"/>
    <p:sldId id="405" r:id="rId89"/>
    <p:sldId id="406" r:id="rId90"/>
    <p:sldId id="407" r:id="rId91"/>
    <p:sldId id="408" r:id="rId92"/>
    <p:sldId id="409" r:id="rId93"/>
    <p:sldId id="410" r:id="rId94"/>
    <p:sldId id="411" r:id="rId95"/>
    <p:sldId id="412" r:id="rId96"/>
    <p:sldId id="413" r:id="rId97"/>
    <p:sldId id="414" r:id="rId98"/>
    <p:sldId id="358" r:id="rId9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4667" autoAdjust="0"/>
  </p:normalViewPr>
  <p:slideViewPr>
    <p:cSldViewPr>
      <p:cViewPr varScale="1">
        <p:scale>
          <a:sx n="80" d="100"/>
          <a:sy n="80" d="100"/>
        </p:scale>
        <p:origin x="91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876844B-C850-4F92-BA30-EBC4210A48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DCCB4C5-9DED-40A4-86B1-DC7E052BDCC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8665BA-6137-4077-AF8E-AA2502E9D6D4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8D5993B-5569-4E5B-8CBA-587A368554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1B204F25-889A-4D58-B5E5-15C752BAF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576D6A5-2845-4E56-8A53-D5E3A918D4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08C2EF-58C1-4257-9034-50D84F3C7B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411EC53-85E4-4996-8C1C-15103D1E443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A635F579-5D0D-4BF0-A45B-89F9EE66DB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8E8CFC-C4DD-4764-85C5-C07E034D8F48}" type="slidenum">
              <a:rPr lang="cs-CZ" altLang="cs-CZ">
                <a:latin typeface="Calibri" panose="020F0502020204030204" pitchFamily="34" charset="0"/>
              </a:rPr>
              <a:pPr eaLnBrk="1" hangingPunct="1"/>
              <a:t>1</a:t>
            </a:fld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114691" name="Rectangle 7">
            <a:extLst>
              <a:ext uri="{FF2B5EF4-FFF2-40B4-BE49-F238E27FC236}">
                <a16:creationId xmlns:a16="http://schemas.microsoft.com/office/drawing/2014/main" id="{DC170E08-E15E-4F50-9317-F59965F87D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1438" y="8686800"/>
            <a:ext cx="29733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 eaLnBrk="0" hangingPunct="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3700" eaLnBrk="0" hangingPunct="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3700" eaLnBrk="0" hangingPunct="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3700" eaLnBrk="0" hangingPunct="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3700" eaLnBrk="0" hangingPunct="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35C6CCE7-0A18-4678-B09D-3FA672CE952B}" type="slidenum">
              <a:rPr lang="cs-CZ" altLang="cs-CZ" sz="12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 algn="r"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1</a:t>
            </a:fld>
            <a:endParaRPr lang="cs-CZ" altLang="cs-CZ" sz="12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114692" name="Text Box 1">
            <a:extLst>
              <a:ext uri="{FF2B5EF4-FFF2-40B4-BE49-F238E27FC236}">
                <a16:creationId xmlns:a16="http://schemas.microsoft.com/office/drawing/2014/main" id="{BBED0489-68CF-4D57-A895-F9F809DEB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00">
              <a:solidFill>
                <a:schemeClr val="bg1"/>
              </a:solidFill>
              <a:ea typeface="Arial Unicode MS" pitchFamily="34" charset="-128"/>
            </a:endParaRPr>
          </a:p>
        </p:txBody>
      </p:sp>
      <p:sp>
        <p:nvSpPr>
          <p:cNvPr id="114693" name="Rectangle 2">
            <a:extLst>
              <a:ext uri="{FF2B5EF4-FFF2-40B4-BE49-F238E27FC236}">
                <a16:creationId xmlns:a16="http://schemas.microsoft.com/office/drawing/2014/main" id="{7422CCFA-5357-43DE-A7D8-3969E296EFB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0410DD-0DDA-4991-ADEE-5D185E8794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B095AD-23A7-4402-ADAF-91A211903829}" type="slidenum">
              <a:rPr lang="cs-CZ" altLang="cs-CZ">
                <a:latin typeface="Calibri" panose="020F0502020204030204" pitchFamily="34" charset="0"/>
              </a:rPr>
              <a:pPr eaLnBrk="1" hangingPunct="1"/>
              <a:t>48</a:t>
            </a:fld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AFA59D02-B93B-41AB-9A6C-EB620EABB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6D99FFD1-0518-4063-AE68-895D4D7605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D366C1F-3082-43DB-B03B-61ACCEA98E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AE34CE-0709-48A0-B1E8-8D205F902396}" type="slidenum">
              <a:rPr lang="cs-CZ" altLang="cs-CZ">
                <a:latin typeface="Calibri" panose="020F0502020204030204" pitchFamily="34" charset="0"/>
              </a:rPr>
              <a:pPr eaLnBrk="1" hangingPunct="1"/>
              <a:t>16</a:t>
            </a:fld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B5425508-AF07-4EE1-BBDD-6E8EF16310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24B63CB6-89D6-4AD6-A254-2A47CECDFB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46AD83-BB05-4B7D-9039-5B8B267C7B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F3A090-55EC-445C-93A7-820FBB238692}" type="slidenum">
              <a:rPr lang="cs-CZ" altLang="cs-CZ">
                <a:latin typeface="Calibri" panose="020F0502020204030204" pitchFamily="34" charset="0"/>
              </a:rPr>
              <a:pPr eaLnBrk="1" hangingPunct="1"/>
              <a:t>17</a:t>
            </a:fld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8BEA8216-0164-4A5A-B863-46CC60E3E6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26E9CF3A-0ADC-4E9E-835B-F1598E1467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70C6F6-63F0-4063-B248-C7704F1E35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56BDEC-DFAB-461D-B502-4955F831832D}" type="slidenum">
              <a:rPr lang="cs-CZ" altLang="cs-CZ">
                <a:latin typeface="Calibri" panose="020F0502020204030204" pitchFamily="34" charset="0"/>
              </a:rPr>
              <a:pPr eaLnBrk="1" hangingPunct="1"/>
              <a:t>18</a:t>
            </a:fld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31E09522-53EB-431D-97D0-561B1093A1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938BC2A4-42FB-4101-AD9B-87F4E86141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47AAF7-6E1E-4DAB-9671-2551E4E9BD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8DC0E1-0462-4C7C-BF27-7DABDC1F6562}" type="slidenum">
              <a:rPr lang="cs-CZ" altLang="cs-CZ">
                <a:latin typeface="Calibri" panose="020F0502020204030204" pitchFamily="34" charset="0"/>
              </a:rPr>
              <a:pPr eaLnBrk="1" hangingPunct="1"/>
              <a:t>21</a:t>
            </a:fld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063C3C45-C710-435F-9AAC-D08D40708D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64C90F6A-4388-4786-8AE5-31BAC78890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A78794-C70C-4441-BC9E-91D1194E2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EE127F-6347-46BA-842C-36213DE8DA21}" type="slidenum">
              <a:rPr lang="cs-CZ" altLang="cs-CZ">
                <a:latin typeface="Calibri" panose="020F0502020204030204" pitchFamily="34" charset="0"/>
              </a:rPr>
              <a:pPr eaLnBrk="1" hangingPunct="1"/>
              <a:t>32</a:t>
            </a:fld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12609C94-BFED-4911-A298-3DB32F308A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211D971A-C58A-45D1-80C4-1829587104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A43400-E43A-4DB7-BB5B-A1854F245A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84682A-B188-4DC4-8242-88383686C38A}" type="slidenum">
              <a:rPr lang="cs-CZ" altLang="cs-CZ">
                <a:latin typeface="Calibri" panose="020F0502020204030204" pitchFamily="34" charset="0"/>
              </a:rPr>
              <a:pPr eaLnBrk="1" hangingPunct="1"/>
              <a:t>33</a:t>
            </a:fld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DDCA7684-571D-4358-AA97-AD26481F8C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AED24D28-FC82-4B58-9481-2E940C6D7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012494-DF69-4273-9127-54A71CE4EE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D18C7C-BAC7-4B12-B9C9-C4E941FDE25B}" type="slidenum">
              <a:rPr lang="cs-CZ" altLang="cs-CZ">
                <a:latin typeface="Calibri" panose="020F0502020204030204" pitchFamily="34" charset="0"/>
              </a:rPr>
              <a:pPr eaLnBrk="1" hangingPunct="1"/>
              <a:t>35</a:t>
            </a:fld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354A9DC7-3154-454E-8084-FD293FE5E7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600075" y="0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0D0C33C4-C369-4EA3-8B4D-51F9AEE328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EE0B45-5865-476F-A90E-33D447454B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5D2156-2FA8-4BD7-97AA-7DA737E8C684}" type="slidenum">
              <a:rPr lang="cs-CZ" altLang="cs-CZ">
                <a:latin typeface="Calibri" panose="020F0502020204030204" pitchFamily="34" charset="0"/>
              </a:rPr>
              <a:pPr eaLnBrk="1" hangingPunct="1"/>
              <a:t>45</a:t>
            </a:fld>
            <a:endParaRPr lang="cs-CZ" altLang="cs-CZ">
              <a:latin typeface="Calibri" panose="020F0502020204030204" pitchFamily="34" charset="0"/>
            </a:endParaRPr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664C40F3-6623-4EA0-8644-F10FD5A4FE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endParaRPr lang="en-US" altLang="cs-CZ"/>
          </a:p>
        </p:txBody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591F69F8-3886-497E-A153-1A438B3A4C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C3FD76-82DF-4393-8672-F969277A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41749-09F4-4AB5-A519-52E925AF1AFB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AC976D-2616-431C-A05B-6DADFBD1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DBB4A1-F2FB-40E9-8517-C4F9603C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EA797B-87A1-4337-8F71-AAA9C5ECAF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390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12BAB4-D9D4-4E96-902B-4B209EEE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05DD6-8538-49AA-9DAD-003238EEFED3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8AB44E-D37F-43A3-8710-E6A11FBB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D6CF09-82C1-4256-AC62-E7DAFD50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D613C-E7A2-43E6-B74A-33556B5541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576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5E6B1F-00FE-407A-913F-5C627B39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8AD96-7C68-464E-9F8A-D09D97EDD170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9B40B6-850D-4A8F-A585-AFF0CBE41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A0753D-40A7-4661-9230-313561D4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650EC-E855-4298-BCB2-F9CFAE6D9D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053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603A13-07F7-476B-B318-E06B88E7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0C0FA79-332D-4EE5-9BC0-E335663C8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6F7772-D35A-4E05-BBA0-A74293E4E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5667114-4715-48A1-84B4-9B012EC21FF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6040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A4EB13-7AF3-498E-BD79-BD85DB17A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154E47A-8619-4639-AE68-D8083A96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E98FEF-B529-4605-9792-7BAD88D6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7955FC2-5352-4612-BFBC-0B8F07C0B92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6166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D0948753-190D-4E5D-A53A-4DEB2BED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84519A0-8593-4E7F-9562-BD4A29A3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7F15CA9-15EE-481F-8235-32AA5709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F4AAC96-8DE2-4215-A0CD-36590A8A47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6457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AF1D0C0-F55F-455E-8409-B00A78098020}"/>
              </a:ext>
            </a:extLst>
          </p:cNvPr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81E48587-6CA9-44ED-B80F-3BFCF306D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03D083C8-A920-4843-B546-3ED9F3011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765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AD4429C-0755-46F7-BD59-6ED9F90FC96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33CB962-4A4B-4C5E-BD66-2963FD61B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FFACCE99-F4ED-4CBB-A4EB-857DA8A6D0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80915-4E32-4BAA-B437-69609ACC0D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0930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FDA46A-0E20-48DB-8EDF-04223FA1CC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C37AD98-4A43-404E-9BE0-384B0A1F1E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894C271-F00C-4958-B061-840F20E01B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277D4-ABCE-4F76-BF25-8ED0438CE93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2583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2662A5-FCFB-45D6-95E1-DE6144051A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F8E51CC-0FBA-432C-A1E6-9011B054B3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4355D80-C87F-4FE3-B1F8-1028BAC00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F4BFF-CEFA-4C09-95A2-7FF73623C3A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6539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3797FBC-0AFF-4769-A3F9-D87C7C109C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2766B65-BF51-42C6-BB21-836759DAF4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51AB56AC-0720-438D-8A8D-792A1D6532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EDC37-D07D-4F00-9C18-9AC417B82B9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7047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08ACB9-CE75-4734-94B0-1538C11051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3AAA4A-5F08-44EC-BC4D-CDBDF6F8EA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F83155-7C2B-4E17-8EDD-CC12112AFF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A2042-B7EC-45AD-A584-B41B920965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08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FA3651-E12A-41E9-BB0C-133B705A2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2CDD-F376-43CB-9036-D3129EEE9029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052660-2D0D-4898-894F-D83CFBD1E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8C5B7E-792E-47CD-B1F4-11F8FACD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E3369-F193-4E75-BC12-34E93D4D7FE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1010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614AB14-258D-4CED-9FFD-C0047467C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97D2146-ADF1-48BE-9BC1-B7767C1CF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DD50B6B-8126-430E-8818-21866CA005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E3C3E-83B5-43B0-A9D8-A8FDE6AA2C0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3482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1FBEC62-0AC1-479E-9515-913C5D881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8D57FB3-596F-472F-B0A5-A15E8D97C4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A3A337E-3DDC-4B1A-A4FF-C699952695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E2AAB-389B-486F-A90D-57CDD991EB4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9494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935675-7CD7-4B3B-9BD1-26C045E94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C9E1F58-00D7-4004-83FF-CF55AC9D2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89316D5-5FF3-49BD-A61C-EE59CE9AFC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C38E5-356F-4098-8A52-90C75C90B44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647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6FE706-02DB-44F0-8250-4535BEAAF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2E01CCD-6381-442F-958B-410353C89C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B3B1186-5272-45B4-BC56-CD3531BF70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C45E0-5565-4D13-8D4B-A68EB978ABA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7919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719C6A-1BD8-48EC-AD5A-33A11F692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FD9F077-7CAB-408C-87BF-4383F4EBB5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2A819DE-5552-46E5-BE9F-F0CD369C26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3BAC0-D901-432D-9D31-43A322B18A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1140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503673-0C26-4288-AA87-393B0F3BE1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85CC96E-E322-47A1-9DE9-EA78CFCF23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2857F85-1352-4ADB-BA7C-8B234DD28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27DFF-D00C-4A5C-98C0-8244F9185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7335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graf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FF7AD46-38D4-4B4B-ADCC-38A3A059CD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1E3B55B-86FE-4933-82FB-6B8DA346B3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843DA2D-DF4F-4F49-8A07-4627819AF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55BCB-12EC-47B5-A1C3-62DC251C0DD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1778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E32AFA-32C0-4F42-B687-BF3EC990D0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12DE487-CF6A-487C-9BDE-A6F029A522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F783DCA8-B59B-4DA9-AAF7-4E2EDF15F8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2A84D-75EF-4E6C-A7EF-C489531B3D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1001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93FDDD-A7B6-4E8F-8E8B-AEEE72DAD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490EFC0-458A-4794-997D-24751C638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008E4F4-26EE-4F8B-AA81-31EF9E333E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BAFBE0-03A4-4778-B665-D10048779D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577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1160CB-3BC4-4B4B-A31B-10349DD9C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1FFB7-146D-4F50-AA6D-2C827D3F0DC8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4498D4-4898-4C9F-83A1-2D7D7CC6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AB1059-9FEC-4D03-9B25-45EA07C9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B0D5C-5330-4B95-9950-B3F2D8C079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414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2173534C-BF9C-43C1-8B99-3EEEE7DC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4DD6A-CAED-4BA5-99D7-AA23BC1C1F79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2312349-F446-44E7-A344-41467DA43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8C59D16-472F-42AA-B592-CCFA340A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75C59-3D4A-4CE6-AAA3-473E5A63AB0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924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8B759CA1-36D8-49BA-A60B-2071348C5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97122-EB97-47D9-83FF-C16436798636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7962B924-2E09-406E-B57A-3DF4FCDFA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77C037D-D5A3-429D-A666-B07EB783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5505D-6514-450D-BFEF-8B398E3576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232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AB586726-3386-4D4F-8A21-EEF23922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F7AC4-F411-4FD1-91D6-0023C1A1A6F8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2A71BC9C-C3AA-44E0-BBBF-38AF89E4B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D502D468-C325-40C8-B8C6-3956BC8F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40B4C-0CC2-49FC-9CF7-BC0DE5DD3F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220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1546C018-EF06-4767-BAA7-4C7ACAF4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2B073-5A53-40D0-BFF4-720329C1FCF9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EB818135-0244-4C3D-B88E-64A490DF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4760ED1F-A9CF-40DE-B179-F147C4A0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F14AF-7A81-40FE-B246-B665C6A585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8163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B641EEF-3EE7-477D-83C6-46A37B46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F5916-A480-4EC5-B555-DD57F6566576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4CD4E6A-5A4F-4676-8874-434C8E54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6C1BCB3-45E0-4509-BC1A-FFD4882B6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00EC5-EAC3-47CA-A68C-410F7F47715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034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F4E2C15-F106-431E-9779-AEA92E01C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747F3-9055-437A-9302-0BB2C7007732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80BEC665-BE09-48A9-B115-8C7058645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B22F0BF-A913-46DF-A74B-2E94E607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85AF7-B6B5-478C-A81A-AB0334BF54C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49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nadpis 1">
            <a:extLst>
              <a:ext uri="{FF2B5EF4-FFF2-40B4-BE49-F238E27FC236}">
                <a16:creationId xmlns:a16="http://schemas.microsoft.com/office/drawing/2014/main" id="{35D7BC37-55DD-40C9-846C-7E0F936D2CF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7411" name="Zástupný symbol pro text 2">
            <a:extLst>
              <a:ext uri="{FF2B5EF4-FFF2-40B4-BE49-F238E27FC236}">
                <a16:creationId xmlns:a16="http://schemas.microsoft.com/office/drawing/2014/main" id="{E405E45B-58E6-436A-A9FD-56A7253B7B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CC65AB-04D1-49DA-BE48-285BF089BD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D7BE27-37A7-448D-9EB9-6E3AC4B659BC}" type="datetimeFigureOut">
              <a:rPr lang="cs-CZ"/>
              <a:pPr>
                <a:defRPr/>
              </a:pPr>
              <a:t>02.05.2018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7105B3-4FF9-4208-81BB-98A95299D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CCE0CC-A14B-4AEF-9EF8-4102A92A2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565678D-DC3F-4B76-89B1-533797521C9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7" r:id="rId12"/>
    <p:sldLayoutId id="2147483988" r:id="rId13"/>
    <p:sldLayoutId id="214748398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>
            <a:extLst>
              <a:ext uri="{FF2B5EF4-FFF2-40B4-BE49-F238E27FC236}">
                <a16:creationId xmlns:a16="http://schemas.microsoft.com/office/drawing/2014/main" id="{BEC5CBC7-7BF4-489D-89F8-884D26A9C35D}"/>
              </a:ext>
            </a:extLst>
          </p:cNvPr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6627" name="Freeform 3">
              <a:extLst>
                <a:ext uri="{FF2B5EF4-FFF2-40B4-BE49-F238E27FC236}">
                  <a16:creationId xmlns:a16="http://schemas.microsoft.com/office/drawing/2014/main" id="{FAEFCF24-049B-4970-9BAD-D03A0D0D4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  <p:sp>
          <p:nvSpPr>
            <p:cNvPr id="26628" name="Arc 4">
              <a:extLst>
                <a:ext uri="{FF2B5EF4-FFF2-40B4-BE49-F238E27FC236}">
                  <a16:creationId xmlns:a16="http://schemas.microsoft.com/office/drawing/2014/main" id="{EE7F0974-4884-4019-9E00-A2515E7D1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800">
                <a:solidFill>
                  <a:srgbClr val="FFFFFF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6629" name="Rectangle 5">
            <a:extLst>
              <a:ext uri="{FF2B5EF4-FFF2-40B4-BE49-F238E27FC236}">
                <a16:creationId xmlns:a16="http://schemas.microsoft.com/office/drawing/2014/main" id="{CBE0A450-3B0D-41C5-874D-D0718EA81F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8AD909B4-A49A-407B-9048-F37A99FC79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D2203738-DD49-4A74-904F-CA9CF57E89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A72523EC-21E7-4555-862E-9E81EE1F5D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61633B93-ED83-4F66-AC3D-229B0C184F7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8439" name="Rectangle 9">
            <a:extLst>
              <a:ext uri="{FF2B5EF4-FFF2-40B4-BE49-F238E27FC236}">
                <a16:creationId xmlns:a16="http://schemas.microsoft.com/office/drawing/2014/main" id="{C81D7162-A5F6-490D-B7AD-8FA951AA8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3983" r:id="rId12"/>
    <p:sldLayoutId id="2147483984" r:id="rId13"/>
    <p:sldLayoutId id="214748398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mofilici.cz/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4.jpeg"/><Relationship Id="rId4" Type="http://schemas.openxmlformats.org/officeDocument/2006/relationships/image" Target="../media/image23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2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8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1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png"/><Relationship Id="rId4" Type="http://schemas.openxmlformats.org/officeDocument/2006/relationships/image" Target="../media/image56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1.png"/><Relationship Id="rId4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12.bin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4.emf"/><Relationship Id="rId9" Type="http://schemas.openxmlformats.org/officeDocument/2006/relationships/image" Target="../media/image4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16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6.jpeg"/><Relationship Id="rId5" Type="http://schemas.openxmlformats.org/officeDocument/2006/relationships/image" Target="../media/image85.emf"/><Relationship Id="rId4" Type="http://schemas.openxmlformats.org/officeDocument/2006/relationships/oleObject" Target="../embeddings/oleObject17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91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93.emf"/><Relationship Id="rId4" Type="http://schemas.openxmlformats.org/officeDocument/2006/relationships/oleObject" Target="../embeddings/oleObject18.bin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1D58998D-7B62-461D-8A72-50275E3668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06513" y="976313"/>
            <a:ext cx="7673975" cy="1146175"/>
          </a:xfrm>
        </p:spPr>
        <p:txBody>
          <a:bodyPr lIns="0" tIns="0" rIns="0" bIns="0"/>
          <a:lstStyle/>
          <a:p>
            <a:pPr eaLnBrk="1" hangingPunct="1"/>
            <a:r>
              <a:rPr lang="cs-CZ" altLang="cs-CZ"/>
              <a:t/>
            </a:r>
            <a:br>
              <a:rPr lang="cs-CZ" altLang="cs-CZ"/>
            </a:br>
            <a:r>
              <a:rPr lang="cs-CZ" altLang="cs-CZ" sz="3600"/>
              <a:t>Základy klinické onkologie</a:t>
            </a:r>
            <a:br>
              <a:rPr lang="cs-CZ" altLang="cs-CZ" sz="3600"/>
            </a:br>
            <a:r>
              <a:rPr lang="cs-CZ" altLang="cs-CZ" sz="3600"/>
              <a:t/>
            </a:r>
            <a:br>
              <a:rPr lang="cs-CZ" altLang="cs-CZ" sz="3600"/>
            </a:br>
            <a:r>
              <a:rPr lang="cs-CZ" altLang="cs-CZ" sz="3600"/>
              <a:t>Nádory u dětí 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26690032-8B01-4D5C-85A4-8D54C83506F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46163" y="4213225"/>
            <a:ext cx="8097837" cy="1698625"/>
          </a:xfrm>
        </p:spPr>
        <p:txBody>
          <a:bodyPr lIns="0" tIns="0" rIns="0" bIns="0"/>
          <a:lstStyle/>
          <a:p>
            <a:pPr algn="ctr" eaLnBrk="1" hangingPunct="1">
              <a:buFontTx/>
              <a:buNone/>
            </a:pPr>
            <a:r>
              <a:rPr lang="cs-CZ" altLang="cs-CZ" sz="2800"/>
              <a:t>Karel Zitterbart, Viera Bajčiová</a:t>
            </a:r>
          </a:p>
          <a:p>
            <a:pPr algn="ctr" eaLnBrk="1" hangingPunct="1">
              <a:buFontTx/>
              <a:buNone/>
            </a:pPr>
            <a:r>
              <a:rPr lang="cs-CZ" altLang="cs-CZ" sz="2800"/>
              <a:t>Klinika dětské onkologie LF MU a FN Brno</a:t>
            </a:r>
          </a:p>
          <a:p>
            <a:pPr algn="ctr" eaLnBrk="1" hangingPunct="1"/>
            <a:endParaRPr lang="cs-CZ" altLang="cs-CZ"/>
          </a:p>
        </p:txBody>
      </p:sp>
      <p:pic>
        <p:nvPicPr>
          <p:cNvPr id="34820" name="Picture 3">
            <a:extLst>
              <a:ext uri="{FF2B5EF4-FFF2-40B4-BE49-F238E27FC236}">
                <a16:creationId xmlns:a16="http://schemas.microsoft.com/office/drawing/2014/main" id="{8F2A1B1E-561B-44B3-A28B-49D450C9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79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A6D24-966B-4D04-B878-37F00ACEB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8364190-C5ED-4D75-AEE6-2EF101AA9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3" y="188640"/>
            <a:ext cx="7823933" cy="6669360"/>
          </a:xfrm>
        </p:spPr>
      </p:pic>
    </p:spTree>
    <p:extLst>
      <p:ext uri="{BB962C8B-B14F-4D97-AF65-F5344CB8AC3E}">
        <p14:creationId xmlns:p14="http://schemas.microsoft.com/office/powerpoint/2010/main" val="124677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83C011D7-A39E-4C8C-BA3D-102EFFC1F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1828800"/>
            <a:ext cx="460533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FB7A8681-F03F-4CEE-93D8-5FEC6BF4DA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dirty="0"/>
              <a:t>Rozdíly mezi dětskou onkologií a onkologií dospělých</a:t>
            </a:r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F8B95697-D42E-47A5-84D6-9BCE6B20B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263" y="1600200"/>
            <a:ext cx="7475537" cy="4953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b="1"/>
              <a:t>Dítě není zmenšený dospělý…..</a:t>
            </a:r>
          </a:p>
          <a:p>
            <a:pPr eaLnBrk="1" hangingPunct="1"/>
            <a:r>
              <a:rPr lang="cs-CZ" altLang="cs-CZ" sz="2800" b="1"/>
              <a:t>Typy a distribuce jednotlivých nádorů</a:t>
            </a:r>
          </a:p>
          <a:p>
            <a:pPr lvl="1" eaLnBrk="1" hangingPunct="1"/>
            <a:r>
              <a:rPr lang="cs-CZ" altLang="cs-CZ" sz="2000"/>
              <a:t>Zásadně odlišná u dětí a dospělých </a:t>
            </a:r>
          </a:p>
          <a:p>
            <a:pPr eaLnBrk="1" hangingPunct="1"/>
            <a:r>
              <a:rPr lang="cs-CZ" altLang="cs-CZ" sz="2800" b="1"/>
              <a:t>Etiologie a biologie nádorového procesu</a:t>
            </a:r>
          </a:p>
          <a:p>
            <a:pPr lvl="1" eaLnBrk="1" hangingPunct="1"/>
            <a:r>
              <a:rPr lang="cs-CZ" altLang="cs-CZ" sz="2000"/>
              <a:t>Histogeneze, doubling time..</a:t>
            </a:r>
          </a:p>
          <a:p>
            <a:pPr eaLnBrk="1" hangingPunct="1"/>
            <a:r>
              <a:rPr lang="cs-CZ" altLang="cs-CZ" sz="2800" b="1"/>
              <a:t>Filozofie a a organizace péče…..a výsledky</a:t>
            </a:r>
          </a:p>
          <a:p>
            <a:pPr lvl="1" eaLnBrk="1" hangingPunct="1"/>
            <a:r>
              <a:rPr lang="cs-CZ" altLang="cs-CZ" sz="2000"/>
              <a:t>Cílem je vyléčit s minimem nežádoucích účinků</a:t>
            </a:r>
          </a:p>
          <a:p>
            <a:pPr lvl="1" eaLnBrk="1" hangingPunct="1"/>
            <a:r>
              <a:rPr lang="cs-CZ" altLang="cs-CZ" sz="2000"/>
              <a:t>Paliace je spíše výjimečná..</a:t>
            </a:r>
          </a:p>
          <a:p>
            <a:pPr lvl="1" eaLnBrk="1" hangingPunct="1"/>
            <a:r>
              <a:rPr lang="cs-CZ" altLang="cs-CZ" sz="2000"/>
              <a:t>Velmi dobrá organizace na národní i mezinárodní úrovni – koncentrace pacientů a vs. dostupnost péče. Z důvodů ekonomických i odborných – 1 centrum / 4 - 5 miliónů obyvatel.</a:t>
            </a:r>
          </a:p>
          <a:p>
            <a:pPr lvl="1" eaLnBrk="1" hangingPunct="1">
              <a:buFontTx/>
              <a:buNone/>
            </a:pPr>
            <a:endParaRPr lang="cs-CZ" altLang="cs-CZ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5CAD49EE-4B84-4A19-944C-4E9BCF74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-228600"/>
            <a:ext cx="8077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787A2315-C3E3-428A-9895-DE3B3166C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63" y="0"/>
            <a:ext cx="318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  <a:latin typeface="Calibri" panose="020F0502020204030204" pitchFamily="34" charset="0"/>
              </a:rPr>
              <a:t>Ewingův sa, POG 9457</a:t>
            </a: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D53BF6A5-1A1D-49E5-B597-C220467E6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4419600"/>
            <a:ext cx="8077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>
            <a:extLst>
              <a:ext uri="{FF2B5EF4-FFF2-40B4-BE49-F238E27FC236}">
                <a16:creationId xmlns:a16="http://schemas.microsoft.com/office/drawing/2014/main" id="{2A0B8AE1-C85E-4D73-BBFE-46730083D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50" y="4419600"/>
            <a:ext cx="2881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  <a:latin typeface="Calibri" panose="020F0502020204030204" pitchFamily="34" charset="0"/>
              </a:rPr>
              <a:t>Meduloblastom kojenci</a:t>
            </a:r>
            <a:endParaRPr lang="en-US" altLang="cs-CZ" sz="24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9F81B931-D147-433D-890A-EAF21A76D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613"/>
            <a:ext cx="8840788" cy="19383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E" pitchFamily="18" charset="0"/>
                <a:cs typeface="+mn-cs"/>
              </a:rPr>
              <a:t>kombinované režimy: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E" pitchFamily="18" charset="0"/>
                <a:cs typeface="+mn-cs"/>
              </a:rPr>
              <a:t>lokální kontrola (operace, radioterapie)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E" pitchFamily="18" charset="0"/>
                <a:cs typeface="+mn-cs"/>
              </a:rPr>
              <a:t>+ </a:t>
            </a:r>
            <a:r>
              <a:rPr 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CE" pitchFamily="18" charset="0"/>
                <a:cs typeface="+mn-cs"/>
              </a:rPr>
              <a:t>polychemoterapie</a:t>
            </a:r>
            <a:endParaRPr lang="cs-CZ" sz="40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 CE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21C6A4A-7847-4744-AEA5-0DBFC513C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DFC66C3-F7FA-472F-A550-99135B7DA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03216E65-3066-4C1C-A22A-57E0BECFB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2487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07DEE7-81D0-4660-867A-073349040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D579DC5D-BFE6-475C-A51C-D8E7BC2F1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76672"/>
            <a:ext cx="5191250" cy="6110198"/>
          </a:xfrm>
        </p:spPr>
      </p:pic>
    </p:spTree>
    <p:extLst>
      <p:ext uri="{BB962C8B-B14F-4D97-AF65-F5344CB8AC3E}">
        <p14:creationId xmlns:p14="http://schemas.microsoft.com/office/powerpoint/2010/main" val="399020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8FFEBD44-F954-41AD-AF14-64A3E4BC24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Náhlé příhody v onkologii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2E3F089-029E-4301-BB59-41DF05BC5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458200" cy="5181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/>
              <a:t>Nejčastější: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b="1"/>
          </a:p>
          <a:p>
            <a:pPr eaLnBrk="1" hangingPunct="1"/>
            <a:r>
              <a:rPr lang="cs-CZ" altLang="cs-CZ" b="1"/>
              <a:t>Syndrom akutní lýzy tumoru</a:t>
            </a:r>
          </a:p>
          <a:p>
            <a:pPr eaLnBrk="1" hangingPunct="1"/>
            <a:r>
              <a:rPr lang="cs-CZ" altLang="cs-CZ" b="1"/>
              <a:t>Syndrom horní duté žíly</a:t>
            </a:r>
          </a:p>
          <a:p>
            <a:pPr eaLnBrk="1" hangingPunct="1"/>
            <a:r>
              <a:rPr lang="cs-CZ" altLang="cs-CZ" b="1"/>
              <a:t>Syndrom intrakraniální hypertenze</a:t>
            </a:r>
          </a:p>
          <a:p>
            <a:pPr eaLnBrk="1" hangingPunct="1"/>
            <a:r>
              <a:rPr lang="cs-CZ" altLang="cs-CZ" b="1"/>
              <a:t>Syndrom míšního </a:t>
            </a:r>
          </a:p>
          <a:p>
            <a:pPr eaLnBrk="1" hangingPunct="1"/>
            <a:r>
              <a:rPr lang="cs-CZ" altLang="cs-CZ" b="1"/>
              <a:t>Febrilní neutropenie (indukováno léčbou)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7E34D30-A7AE-437A-842A-1C8F4E49F3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361362" cy="1173162"/>
          </a:xfrm>
        </p:spPr>
        <p:txBody>
          <a:bodyPr lIns="0" tIns="0" rIns="0" bIns="0"/>
          <a:lstStyle/>
          <a:p>
            <a:pPr defTabSz="449263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4000"/>
              <a:t>Náhlá p</a:t>
            </a:r>
            <a:r>
              <a:rPr lang="cs-CZ" altLang="cs-CZ" sz="4000"/>
              <a:t>ř</a:t>
            </a:r>
            <a:r>
              <a:rPr lang="en-GB" altLang="cs-CZ" sz="4000"/>
              <a:t>íhoda jako projev nádorového r</a:t>
            </a:r>
            <a:r>
              <a:rPr lang="cs-CZ" altLang="cs-CZ" sz="4000"/>
              <a:t>ů</a:t>
            </a:r>
            <a:r>
              <a:rPr lang="en-GB" altLang="cs-CZ" sz="4000"/>
              <a:t>stu</a:t>
            </a:r>
          </a:p>
        </p:txBody>
      </p:sp>
      <p:grpSp>
        <p:nvGrpSpPr>
          <p:cNvPr id="44035" name="Group 3">
            <a:extLst>
              <a:ext uri="{FF2B5EF4-FFF2-40B4-BE49-F238E27FC236}">
                <a16:creationId xmlns:a16="http://schemas.microsoft.com/office/drawing/2014/main" id="{1173AEC5-2C9A-4054-96A5-6288D56BD48B}"/>
              </a:ext>
            </a:extLst>
          </p:cNvPr>
          <p:cNvGrpSpPr>
            <a:grpSpLocks/>
          </p:cNvGrpSpPr>
          <p:nvPr/>
        </p:nvGrpSpPr>
        <p:grpSpPr bwMode="auto">
          <a:xfrm>
            <a:off x="3789363" y="1895475"/>
            <a:ext cx="1300162" cy="404813"/>
            <a:chOff x="2387" y="1194"/>
            <a:chExt cx="819" cy="255"/>
          </a:xfrm>
        </p:grpSpPr>
        <p:sp>
          <p:nvSpPr>
            <p:cNvPr id="44062" name="AutoShape 4">
              <a:extLst>
                <a:ext uri="{FF2B5EF4-FFF2-40B4-BE49-F238E27FC236}">
                  <a16:creationId xmlns:a16="http://schemas.microsoft.com/office/drawing/2014/main" id="{806CC945-F58C-403C-B651-431F85032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1194"/>
              <a:ext cx="819" cy="255"/>
            </a:xfrm>
            <a:prstGeom prst="roundRect">
              <a:avLst>
                <a:gd name="adj" fmla="val 394"/>
              </a:avLst>
            </a:prstGeom>
            <a:solidFill>
              <a:srgbClr val="00B8FF"/>
            </a:solidFill>
            <a:ln w="180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4063" name="Text Box 5">
              <a:extLst>
                <a:ext uri="{FF2B5EF4-FFF2-40B4-BE49-F238E27FC236}">
                  <a16:creationId xmlns:a16="http://schemas.microsoft.com/office/drawing/2014/main" id="{F49C7E68-1AFD-4681-9901-E7087F0E8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7" y="1230"/>
              <a:ext cx="81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</a:pPr>
              <a:r>
                <a:rPr lang="en-GB" altLang="cs-CZ" sz="2000">
                  <a:solidFill>
                    <a:srgbClr val="000099"/>
                  </a:solidFill>
                  <a:latin typeface="Times New Roman" panose="02020603050405020304" pitchFamily="18" charset="0"/>
                </a:rPr>
                <a:t>Nádor</a:t>
              </a:r>
            </a:p>
          </p:txBody>
        </p:sp>
      </p:grpSp>
      <p:grpSp>
        <p:nvGrpSpPr>
          <p:cNvPr id="44036" name="Group 6">
            <a:extLst>
              <a:ext uri="{FF2B5EF4-FFF2-40B4-BE49-F238E27FC236}">
                <a16:creationId xmlns:a16="http://schemas.microsoft.com/office/drawing/2014/main" id="{CB615E07-393C-45DE-B076-F501B0FC71FC}"/>
              </a:ext>
            </a:extLst>
          </p:cNvPr>
          <p:cNvGrpSpPr>
            <a:grpSpLocks/>
          </p:cNvGrpSpPr>
          <p:nvPr/>
        </p:nvGrpSpPr>
        <p:grpSpPr bwMode="auto">
          <a:xfrm>
            <a:off x="1362075" y="2738438"/>
            <a:ext cx="1617663" cy="404812"/>
            <a:chOff x="858" y="1725"/>
            <a:chExt cx="1019" cy="255"/>
          </a:xfrm>
        </p:grpSpPr>
        <p:sp>
          <p:nvSpPr>
            <p:cNvPr id="44060" name="AutoShape 7">
              <a:extLst>
                <a:ext uri="{FF2B5EF4-FFF2-40B4-BE49-F238E27FC236}">
                  <a16:creationId xmlns:a16="http://schemas.microsoft.com/office/drawing/2014/main" id="{E28F5478-0434-46E1-8B13-AE68D672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" y="1725"/>
              <a:ext cx="1019" cy="255"/>
            </a:xfrm>
            <a:prstGeom prst="roundRect">
              <a:avLst>
                <a:gd name="adj" fmla="val 394"/>
              </a:avLst>
            </a:prstGeom>
            <a:solidFill>
              <a:srgbClr val="00B8FF"/>
            </a:solidFill>
            <a:ln w="180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4061" name="Text Box 8">
              <a:extLst>
                <a:ext uri="{FF2B5EF4-FFF2-40B4-BE49-F238E27FC236}">
                  <a16:creationId xmlns:a16="http://schemas.microsoft.com/office/drawing/2014/main" id="{04C0560C-D354-4B08-BDC3-7BC941C93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" y="1784"/>
              <a:ext cx="1019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</a:pPr>
              <a:r>
                <a:rPr lang="en-GB" altLang="cs-CZ" sz="1500">
                  <a:solidFill>
                    <a:srgbClr val="000099"/>
                  </a:solidFill>
                  <a:latin typeface="Times New Roman" panose="02020603050405020304" pitchFamily="18" charset="0"/>
                </a:rPr>
                <a:t>invazívní růst</a:t>
              </a:r>
            </a:p>
          </p:txBody>
        </p:sp>
      </p:grpSp>
      <p:grpSp>
        <p:nvGrpSpPr>
          <p:cNvPr id="44037" name="Group 9">
            <a:extLst>
              <a:ext uri="{FF2B5EF4-FFF2-40B4-BE49-F238E27FC236}">
                <a16:creationId xmlns:a16="http://schemas.microsoft.com/office/drawing/2014/main" id="{1F9F758B-C867-4C6A-AE46-2486348D6A76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2738438"/>
            <a:ext cx="1760537" cy="406400"/>
            <a:chOff x="2245" y="1725"/>
            <a:chExt cx="1109" cy="256"/>
          </a:xfrm>
        </p:grpSpPr>
        <p:sp>
          <p:nvSpPr>
            <p:cNvPr id="44058" name="AutoShape 10">
              <a:extLst>
                <a:ext uri="{FF2B5EF4-FFF2-40B4-BE49-F238E27FC236}">
                  <a16:creationId xmlns:a16="http://schemas.microsoft.com/office/drawing/2014/main" id="{8A643700-253C-48E9-BF93-6F8D94ED3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725"/>
              <a:ext cx="1109" cy="256"/>
            </a:xfrm>
            <a:prstGeom prst="roundRect">
              <a:avLst>
                <a:gd name="adj" fmla="val 389"/>
              </a:avLst>
            </a:prstGeom>
            <a:solidFill>
              <a:srgbClr val="00B8FF"/>
            </a:solidFill>
            <a:ln w="180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4059" name="Text Box 11">
              <a:extLst>
                <a:ext uri="{FF2B5EF4-FFF2-40B4-BE49-F238E27FC236}">
                  <a16:creationId xmlns:a16="http://schemas.microsoft.com/office/drawing/2014/main" id="{415345A9-FAB8-4620-B23D-9690305CB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5" y="1784"/>
              <a:ext cx="1109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</a:pPr>
              <a:r>
                <a:rPr lang="en-GB" altLang="cs-CZ" sz="1500">
                  <a:solidFill>
                    <a:srgbClr val="000099"/>
                  </a:solidFill>
                  <a:latin typeface="Times New Roman" panose="02020603050405020304" pitchFamily="18" charset="0"/>
                </a:rPr>
                <a:t>infiltratívní růst</a:t>
              </a:r>
            </a:p>
          </p:txBody>
        </p:sp>
      </p:grpSp>
      <p:grpSp>
        <p:nvGrpSpPr>
          <p:cNvPr id="44038" name="Group 12">
            <a:extLst>
              <a:ext uri="{FF2B5EF4-FFF2-40B4-BE49-F238E27FC236}">
                <a16:creationId xmlns:a16="http://schemas.microsoft.com/office/drawing/2014/main" id="{3E04CAA3-6CD6-4DFE-A827-C4B62A77678C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2738438"/>
            <a:ext cx="3092450" cy="404812"/>
            <a:chOff x="3651" y="1725"/>
            <a:chExt cx="1948" cy="255"/>
          </a:xfrm>
        </p:grpSpPr>
        <p:sp>
          <p:nvSpPr>
            <p:cNvPr id="44056" name="AutoShape 13">
              <a:extLst>
                <a:ext uri="{FF2B5EF4-FFF2-40B4-BE49-F238E27FC236}">
                  <a16:creationId xmlns:a16="http://schemas.microsoft.com/office/drawing/2014/main" id="{3C6D2965-6A37-4257-85D4-BE80D4E0F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" y="1725"/>
              <a:ext cx="1948" cy="255"/>
            </a:xfrm>
            <a:prstGeom prst="roundRect">
              <a:avLst>
                <a:gd name="adj" fmla="val 394"/>
              </a:avLst>
            </a:prstGeom>
            <a:solidFill>
              <a:srgbClr val="00B8FF"/>
            </a:solidFill>
            <a:ln w="180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4057" name="Text Box 14">
              <a:extLst>
                <a:ext uri="{FF2B5EF4-FFF2-40B4-BE49-F238E27FC236}">
                  <a16:creationId xmlns:a16="http://schemas.microsoft.com/office/drawing/2014/main" id="{43B69C7F-3369-4610-A105-0848A9501C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1" y="1784"/>
              <a:ext cx="1948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buClr>
                  <a:srgbClr val="FFFFFF"/>
                </a:buClr>
              </a:pPr>
              <a:r>
                <a:rPr lang="en-GB" altLang="cs-CZ" sz="1500">
                  <a:solidFill>
                    <a:srgbClr val="000099"/>
                  </a:solidFill>
                  <a:latin typeface="Times New Roman" panose="02020603050405020304" pitchFamily="18" charset="0"/>
                </a:rPr>
                <a:t>metabolické/paraneoplastické projevy</a:t>
              </a:r>
            </a:p>
          </p:txBody>
        </p:sp>
      </p:grpSp>
      <p:sp>
        <p:nvSpPr>
          <p:cNvPr id="44039" name="Line 15">
            <a:extLst>
              <a:ext uri="{FF2B5EF4-FFF2-40B4-BE49-F238E27FC236}">
                <a16:creationId xmlns:a16="http://schemas.microsoft.com/office/drawing/2014/main" id="{5FBF3465-1359-4C4D-875D-C3E8CF1865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6575" y="2360613"/>
            <a:ext cx="655638" cy="338137"/>
          </a:xfrm>
          <a:prstGeom prst="line">
            <a:avLst/>
          </a:prstGeom>
          <a:noFill/>
          <a:ln w="180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0" name="Line 16">
            <a:extLst>
              <a:ext uri="{FF2B5EF4-FFF2-40B4-BE49-F238E27FC236}">
                <a16:creationId xmlns:a16="http://schemas.microsoft.com/office/drawing/2014/main" id="{2C1EAB75-841B-4197-8283-D2E5BA06F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6113" y="2370138"/>
            <a:ext cx="1587" cy="328612"/>
          </a:xfrm>
          <a:prstGeom prst="line">
            <a:avLst/>
          </a:prstGeom>
          <a:noFill/>
          <a:ln w="180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1" name="Line 17">
            <a:extLst>
              <a:ext uri="{FF2B5EF4-FFF2-40B4-BE49-F238E27FC236}">
                <a16:creationId xmlns:a16="http://schemas.microsoft.com/office/drawing/2014/main" id="{73EBE027-B05B-45E3-8E6D-653AEBE619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1438" y="2370138"/>
            <a:ext cx="552450" cy="307975"/>
          </a:xfrm>
          <a:prstGeom prst="line">
            <a:avLst/>
          </a:prstGeom>
          <a:noFill/>
          <a:ln w="180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2" name="Line 18">
            <a:extLst>
              <a:ext uri="{FF2B5EF4-FFF2-40B4-BE49-F238E27FC236}">
                <a16:creationId xmlns:a16="http://schemas.microsoft.com/office/drawing/2014/main" id="{3F04BAAD-0191-4A3B-839A-04D8ECCAC2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0425" y="3243263"/>
            <a:ext cx="1588" cy="341312"/>
          </a:xfrm>
          <a:prstGeom prst="line">
            <a:avLst/>
          </a:prstGeom>
          <a:noFill/>
          <a:ln w="180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3" name="Line 19">
            <a:extLst>
              <a:ext uri="{FF2B5EF4-FFF2-40B4-BE49-F238E27FC236}">
                <a16:creationId xmlns:a16="http://schemas.microsoft.com/office/drawing/2014/main" id="{8524F515-CF9D-45FB-978E-FA40CB3098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38" y="3214688"/>
            <a:ext cx="1587" cy="349250"/>
          </a:xfrm>
          <a:prstGeom prst="line">
            <a:avLst/>
          </a:prstGeom>
          <a:noFill/>
          <a:ln w="180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4" name="Line 20">
            <a:extLst>
              <a:ext uri="{FF2B5EF4-FFF2-40B4-BE49-F238E27FC236}">
                <a16:creationId xmlns:a16="http://schemas.microsoft.com/office/drawing/2014/main" id="{38A16FD6-0A68-4380-B9C3-B07039CE00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1225" y="3214688"/>
            <a:ext cx="1588" cy="379412"/>
          </a:xfrm>
          <a:prstGeom prst="line">
            <a:avLst/>
          </a:prstGeom>
          <a:noFill/>
          <a:ln w="180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5" name="Text Box 21">
            <a:extLst>
              <a:ext uri="{FF2B5EF4-FFF2-40B4-BE49-F238E27FC236}">
                <a16:creationId xmlns:a16="http://schemas.microsoft.com/office/drawing/2014/main" id="{75F73E62-EFFC-4B9C-A085-DB200E2B0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3602038"/>
            <a:ext cx="10128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</a:pPr>
            <a:r>
              <a:rPr lang="en-GB" altLang="cs-CZ" sz="1600">
                <a:latin typeface="Times New Roman" panose="02020603050405020304" pitchFamily="18" charset="0"/>
              </a:rPr>
              <a:t>obstrukce</a:t>
            </a:r>
          </a:p>
        </p:txBody>
      </p:sp>
      <p:sp>
        <p:nvSpPr>
          <p:cNvPr id="44046" name="Text Box 22">
            <a:extLst>
              <a:ext uri="{FF2B5EF4-FFF2-40B4-BE49-F238E27FC236}">
                <a16:creationId xmlns:a16="http://schemas.microsoft.com/office/drawing/2014/main" id="{5A0945A9-2611-4120-AC72-182BFF072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3573463"/>
            <a:ext cx="10191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</a:pPr>
            <a:r>
              <a:rPr lang="en-GB" altLang="cs-CZ" sz="1600">
                <a:latin typeface="Times New Roman" panose="02020603050405020304" pitchFamily="18" charset="0"/>
              </a:rPr>
              <a:t>perforace</a:t>
            </a:r>
          </a:p>
        </p:txBody>
      </p:sp>
      <p:sp>
        <p:nvSpPr>
          <p:cNvPr id="44047" name="Text Box 23">
            <a:extLst>
              <a:ext uri="{FF2B5EF4-FFF2-40B4-BE49-F238E27FC236}">
                <a16:creationId xmlns:a16="http://schemas.microsoft.com/office/drawing/2014/main" id="{5031A583-6140-415F-9E6D-CA2183741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3573463"/>
            <a:ext cx="7445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</a:pPr>
            <a:r>
              <a:rPr lang="en-GB" altLang="cs-CZ" sz="1600">
                <a:latin typeface="Times New Roman" panose="02020603050405020304" pitchFamily="18" charset="0"/>
              </a:rPr>
              <a:t>výpotek</a:t>
            </a:r>
          </a:p>
        </p:txBody>
      </p:sp>
      <p:sp>
        <p:nvSpPr>
          <p:cNvPr id="44048" name="Text Box 24">
            <a:extLst>
              <a:ext uri="{FF2B5EF4-FFF2-40B4-BE49-F238E27FC236}">
                <a16:creationId xmlns:a16="http://schemas.microsoft.com/office/drawing/2014/main" id="{873CBE9E-10E2-4D0A-B107-03F7772E7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3573463"/>
            <a:ext cx="2700337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</a:pPr>
            <a:r>
              <a:rPr lang="cs-CZ" altLang="cs-CZ" sz="1500">
                <a:latin typeface="Times New Roman" panose="02020603050405020304" pitchFamily="18" charset="0"/>
              </a:rPr>
              <a:t>t</a:t>
            </a:r>
            <a:r>
              <a:rPr lang="en-GB" altLang="cs-CZ" sz="1600">
                <a:latin typeface="Times New Roman" panose="02020603050405020304" pitchFamily="18" charset="0"/>
              </a:rPr>
              <a:t>umor lysis sy</a:t>
            </a:r>
          </a:p>
          <a:p>
            <a:pPr eaLnBrk="1" hangingPunct="1">
              <a:buClr>
                <a:srgbClr val="FFFFFF"/>
              </a:buClr>
            </a:pPr>
            <a:r>
              <a:rPr lang="en-GB" altLang="cs-CZ" sz="1600">
                <a:latin typeface="Times New Roman" panose="02020603050405020304" pitchFamily="18" charset="0"/>
              </a:rPr>
              <a:t>hyperviskosní sy</a:t>
            </a:r>
          </a:p>
          <a:p>
            <a:pPr eaLnBrk="1" hangingPunct="1">
              <a:buClr>
                <a:srgbClr val="FFFFFF"/>
              </a:buClr>
            </a:pPr>
            <a:r>
              <a:rPr lang="cs-CZ" altLang="cs-CZ" sz="1600">
                <a:latin typeface="Times New Roman" panose="02020603050405020304" pitchFamily="18" charset="0"/>
              </a:rPr>
              <a:t>hyperkalcemie</a:t>
            </a:r>
          </a:p>
          <a:p>
            <a:pPr eaLnBrk="1" hangingPunct="1">
              <a:buClr>
                <a:srgbClr val="FFFFFF"/>
              </a:buClr>
            </a:pPr>
            <a:r>
              <a:rPr lang="cs-CZ" altLang="cs-CZ" sz="1600">
                <a:latin typeface="Times New Roman" panose="02020603050405020304" pitchFamily="18" charset="0"/>
              </a:rPr>
              <a:t>hypertenzní krize</a:t>
            </a:r>
          </a:p>
          <a:p>
            <a:pPr eaLnBrk="1" hangingPunct="1">
              <a:buClr>
                <a:srgbClr val="FFFFFF"/>
              </a:buClr>
            </a:pPr>
            <a:r>
              <a:rPr lang="cs-CZ" altLang="cs-CZ" sz="1600">
                <a:latin typeface="Times New Roman" panose="02020603050405020304" pitchFamily="18" charset="0"/>
              </a:rPr>
              <a:t>sy inadekvátní sekrece ADH</a:t>
            </a:r>
            <a:endParaRPr lang="en-GB" altLang="cs-CZ" sz="1600">
              <a:latin typeface="Times New Roman" panose="02020603050405020304" pitchFamily="18" charset="0"/>
            </a:endParaRPr>
          </a:p>
        </p:txBody>
      </p:sp>
      <p:sp>
        <p:nvSpPr>
          <p:cNvPr id="44049" name="Text Box 25">
            <a:extLst>
              <a:ext uri="{FF2B5EF4-FFF2-40B4-BE49-F238E27FC236}">
                <a16:creationId xmlns:a16="http://schemas.microsoft.com/office/drawing/2014/main" id="{F6739C89-197D-4E7B-B611-3724F4058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4375150"/>
            <a:ext cx="184467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</a:pPr>
            <a:r>
              <a:rPr lang="cs-CZ" altLang="cs-CZ" sz="1600">
                <a:latin typeface="Times New Roman" panose="02020603050405020304" pitchFamily="18" charset="0"/>
              </a:rPr>
              <a:t>s</a:t>
            </a:r>
            <a:r>
              <a:rPr lang="en-GB" altLang="cs-CZ" sz="1600">
                <a:latin typeface="Times New Roman" panose="02020603050405020304" pitchFamily="18" charset="0"/>
              </a:rPr>
              <a:t>y superior v cava</a:t>
            </a:r>
          </a:p>
          <a:p>
            <a:pPr eaLnBrk="1" hangingPunct="1">
              <a:buClr>
                <a:srgbClr val="FFFFFF"/>
              </a:buClr>
            </a:pPr>
            <a:r>
              <a:rPr lang="cs-CZ" altLang="cs-CZ" sz="1600">
                <a:latin typeface="Times New Roman" panose="02020603050405020304" pitchFamily="18" charset="0"/>
              </a:rPr>
              <a:t>sy horního mediastina</a:t>
            </a:r>
          </a:p>
          <a:p>
            <a:pPr eaLnBrk="1" hangingPunct="1">
              <a:buClr>
                <a:srgbClr val="FFFFFF"/>
              </a:buClr>
            </a:pPr>
            <a:r>
              <a:rPr lang="en-GB" altLang="cs-CZ" sz="1600">
                <a:latin typeface="Times New Roman" panose="02020603050405020304" pitchFamily="18" charset="0"/>
              </a:rPr>
              <a:t>sy míšní komprese</a:t>
            </a:r>
          </a:p>
          <a:p>
            <a:pPr eaLnBrk="1" hangingPunct="1">
              <a:buClr>
                <a:srgbClr val="FFFFFF"/>
              </a:buClr>
            </a:pPr>
            <a:r>
              <a:rPr lang="en-GB" altLang="cs-CZ" sz="1600">
                <a:latin typeface="Times New Roman" panose="02020603050405020304" pitchFamily="18" charset="0"/>
              </a:rPr>
              <a:t>sy ICH</a:t>
            </a:r>
          </a:p>
          <a:p>
            <a:pPr eaLnBrk="1" hangingPunct="1">
              <a:buClr>
                <a:srgbClr val="FFFFFF"/>
              </a:buClr>
            </a:pPr>
            <a:r>
              <a:rPr lang="en-GB" altLang="cs-CZ" sz="1600">
                <a:latin typeface="Times New Roman" panose="02020603050405020304" pitchFamily="18" charset="0"/>
              </a:rPr>
              <a:t>ileus</a:t>
            </a:r>
          </a:p>
          <a:p>
            <a:pPr eaLnBrk="1" hangingPunct="1">
              <a:buClr>
                <a:srgbClr val="FFFFFF"/>
              </a:buClr>
            </a:pPr>
            <a:r>
              <a:rPr lang="en-GB" altLang="cs-CZ" sz="1600">
                <a:latin typeface="Times New Roman" panose="02020603050405020304" pitchFamily="18" charset="0"/>
              </a:rPr>
              <a:t>obstrukce moč. cest</a:t>
            </a:r>
          </a:p>
          <a:p>
            <a:pPr eaLnBrk="1" hangingPunct="1">
              <a:buClr>
                <a:srgbClr val="FFFFFF"/>
              </a:buClr>
            </a:pPr>
            <a:r>
              <a:rPr lang="en-GB" altLang="cs-CZ" sz="1600">
                <a:latin typeface="Times New Roman" panose="02020603050405020304" pitchFamily="18" charset="0"/>
              </a:rPr>
              <a:t>bronchiální obstrukce</a:t>
            </a:r>
          </a:p>
        </p:txBody>
      </p:sp>
      <p:sp>
        <p:nvSpPr>
          <p:cNvPr id="44050" name="Text Box 26">
            <a:extLst>
              <a:ext uri="{FF2B5EF4-FFF2-40B4-BE49-F238E27FC236}">
                <a16:creationId xmlns:a16="http://schemas.microsoft.com/office/drawing/2014/main" id="{588386EE-2DBD-411E-B492-90BCC2824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4379913"/>
            <a:ext cx="7445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</a:pPr>
            <a:r>
              <a:rPr lang="cs-CZ" altLang="cs-CZ" sz="1500">
                <a:solidFill>
                  <a:schemeClr val="hlink"/>
                </a:solidFill>
                <a:latin typeface="Times New Roman" panose="02020603050405020304" pitchFamily="18" charset="0"/>
              </a:rPr>
              <a:t>  </a:t>
            </a:r>
            <a:r>
              <a:rPr lang="cs-CZ" altLang="cs-CZ" sz="1600">
                <a:latin typeface="Times New Roman" panose="02020603050405020304" pitchFamily="18" charset="0"/>
              </a:rPr>
              <a:t> </a:t>
            </a:r>
            <a:r>
              <a:rPr lang="en-GB" altLang="cs-CZ" sz="1600">
                <a:latin typeface="Times New Roman" panose="02020603050405020304" pitchFamily="18" charset="0"/>
              </a:rPr>
              <a:t>střevo</a:t>
            </a:r>
          </a:p>
        </p:txBody>
      </p:sp>
      <p:sp>
        <p:nvSpPr>
          <p:cNvPr id="44051" name="Text Box 27">
            <a:extLst>
              <a:ext uri="{FF2B5EF4-FFF2-40B4-BE49-F238E27FC236}">
                <a16:creationId xmlns:a16="http://schemas.microsoft.com/office/drawing/2014/main" id="{5288DFE3-8AB8-4273-9224-1CE9A5C55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525" y="4400550"/>
            <a:ext cx="1270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FFFFFF"/>
              </a:buClr>
            </a:pPr>
            <a:r>
              <a:rPr lang="en-GB" altLang="cs-CZ" sz="1600">
                <a:latin typeface="Times New Roman" panose="02020603050405020304" pitchFamily="18" charset="0"/>
              </a:rPr>
              <a:t>perikardiální</a:t>
            </a:r>
          </a:p>
          <a:p>
            <a:pPr eaLnBrk="1" hangingPunct="1">
              <a:buClr>
                <a:srgbClr val="FFFFFF"/>
              </a:buClr>
            </a:pPr>
            <a:r>
              <a:rPr lang="en-GB" altLang="cs-CZ" sz="1600">
                <a:latin typeface="Times New Roman" panose="02020603050405020304" pitchFamily="18" charset="0"/>
              </a:rPr>
              <a:t>pleurální</a:t>
            </a:r>
          </a:p>
          <a:p>
            <a:pPr eaLnBrk="1" hangingPunct="1">
              <a:buClr>
                <a:srgbClr val="FFFFFF"/>
              </a:buClr>
            </a:pPr>
            <a:r>
              <a:rPr lang="en-GB" altLang="cs-CZ" sz="1600">
                <a:latin typeface="Times New Roman" panose="02020603050405020304" pitchFamily="18" charset="0"/>
              </a:rPr>
              <a:t>ascites</a:t>
            </a:r>
          </a:p>
        </p:txBody>
      </p:sp>
      <p:sp>
        <p:nvSpPr>
          <p:cNvPr id="44052" name="Line 28">
            <a:extLst>
              <a:ext uri="{FF2B5EF4-FFF2-40B4-BE49-F238E27FC236}">
                <a16:creationId xmlns:a16="http://schemas.microsoft.com/office/drawing/2014/main" id="{D1A91A97-CF4B-4C4F-A9F5-4D6FA455AA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650" y="3214688"/>
            <a:ext cx="1588" cy="349250"/>
          </a:xfrm>
          <a:prstGeom prst="line">
            <a:avLst/>
          </a:prstGeom>
          <a:noFill/>
          <a:ln w="180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53" name="Line 29">
            <a:extLst>
              <a:ext uri="{FF2B5EF4-FFF2-40B4-BE49-F238E27FC236}">
                <a16:creationId xmlns:a16="http://schemas.microsoft.com/office/drawing/2014/main" id="{BD854251-76A7-428A-8935-4B067B984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0425" y="3910013"/>
            <a:ext cx="1588" cy="382587"/>
          </a:xfrm>
          <a:prstGeom prst="line">
            <a:avLst/>
          </a:prstGeom>
          <a:noFill/>
          <a:ln w="180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54" name="Line 30">
            <a:extLst>
              <a:ext uri="{FF2B5EF4-FFF2-40B4-BE49-F238E27FC236}">
                <a16:creationId xmlns:a16="http://schemas.microsoft.com/office/drawing/2014/main" id="{B9A76CE2-CA1D-4DB5-93CC-FCBDF9F5A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3350" y="3851275"/>
            <a:ext cx="1588" cy="441325"/>
          </a:xfrm>
          <a:prstGeom prst="line">
            <a:avLst/>
          </a:prstGeom>
          <a:noFill/>
          <a:ln w="180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55" name="Line 31">
            <a:extLst>
              <a:ext uri="{FF2B5EF4-FFF2-40B4-BE49-F238E27FC236}">
                <a16:creationId xmlns:a16="http://schemas.microsoft.com/office/drawing/2014/main" id="{647F5438-1380-48BD-8DCD-84CC99B0A8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7763" y="3851275"/>
            <a:ext cx="1587" cy="441325"/>
          </a:xfrm>
          <a:prstGeom prst="line">
            <a:avLst/>
          </a:prstGeom>
          <a:noFill/>
          <a:ln w="180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3A4F15A9-C633-4F68-B7CB-992C54A12E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28600"/>
            <a:ext cx="6769100" cy="914400"/>
          </a:xfrm>
        </p:spPr>
        <p:txBody>
          <a:bodyPr lIns="92160" tIns="46080" rIns="92160" bIns="46080"/>
          <a:lstStyle/>
          <a:p>
            <a:pPr defTabSz="449263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4000"/>
              <a:t>         Nádor jako náhlá p</a:t>
            </a:r>
            <a:r>
              <a:rPr lang="cs-CZ" altLang="cs-CZ" sz="4000"/>
              <a:t>ř</a:t>
            </a:r>
            <a:r>
              <a:rPr lang="en-GB" altLang="cs-CZ" sz="4000"/>
              <a:t>íhoda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D02F63AF-0833-4875-9898-E94307181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125538"/>
            <a:ext cx="8620125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8138" indent="-338138">
              <a:lnSpc>
                <a:spcPct val="95000"/>
              </a:lnSpc>
              <a:spcBef>
                <a:spcPts val="900"/>
              </a:spcBef>
              <a:buClr>
                <a:srgbClr val="00FFFF"/>
              </a:buClr>
              <a:buSzPct val="75000"/>
              <a:buFont typeface="Wingdings" pitchFamily="2" charset="2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cs-CZ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</a:t>
            </a:r>
            <a:r>
              <a:rPr lang="cs-CZ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</a:t>
            </a:r>
            <a:r>
              <a:rPr lang="en-GB" sz="3600" dirty="0" err="1">
                <a:solidFill>
                  <a:schemeClr val="tx2"/>
                </a:solidFill>
                <a:latin typeface="Times New Roman" pitchFamily="18" charset="0"/>
              </a:rPr>
              <a:t>řišní</a:t>
            </a:r>
            <a:r>
              <a:rPr lang="en-GB" sz="3600" dirty="0">
                <a:solidFill>
                  <a:schemeClr val="tx2"/>
                </a:solidFill>
                <a:latin typeface="Times New Roman" pitchFamily="18" charset="0"/>
              </a:rPr>
              <a:t>:</a:t>
            </a:r>
          </a:p>
          <a:p>
            <a:pPr marL="1143000" lvl="2" indent="-228600">
              <a:spcBef>
                <a:spcPts val="600"/>
              </a:spcBef>
              <a:buClr>
                <a:srgbClr val="00FFFF"/>
              </a:buClr>
              <a:buSzPct val="60000"/>
              <a:buFont typeface="Wingdings" pitchFamily="2" charset="2"/>
              <a:buChar char="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Ileus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obstrukční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            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marL="1143000" lvl="2" indent="-228600">
              <a:spcBef>
                <a:spcPts val="600"/>
              </a:spcBef>
              <a:buClr>
                <a:srgbClr val="00FFFF"/>
              </a:buClr>
              <a:buSzPct val="60000"/>
              <a:buFont typeface="Wingdings" pitchFamily="2" charset="2"/>
              <a:buChar char="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torze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nádoru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(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ovaria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)</a:t>
            </a:r>
          </a:p>
          <a:p>
            <a:pPr marL="1143000" lvl="2" indent="-228600">
              <a:spcBef>
                <a:spcPts val="600"/>
              </a:spcBef>
              <a:buClr>
                <a:srgbClr val="00FFFF"/>
              </a:buClr>
              <a:buSzPct val="60000"/>
              <a:buFont typeface="Wingdings" pitchFamily="2" charset="2"/>
              <a:buChar char="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perforace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nádoru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,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krvácení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do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dutiny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břišní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marL="738188" lvl="1" indent="-280988">
              <a:spcBef>
                <a:spcPts val="900"/>
              </a:spcBef>
              <a:buClr>
                <a:srgbClr val="CC99FF"/>
              </a:buClr>
              <a:buSzPct val="60000"/>
              <a:buFont typeface="Wingdings" pitchFamily="2" charset="2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cs-CZ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etabolická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:</a:t>
            </a:r>
          </a:p>
          <a:p>
            <a:pPr marL="1143000" lvl="2" indent="-228600">
              <a:spcBef>
                <a:spcPts val="600"/>
              </a:spcBef>
              <a:buClr>
                <a:srgbClr val="00FFFF"/>
              </a:buClr>
              <a:buSzPct val="60000"/>
              <a:buFont typeface="Wingdings" pitchFamily="2" charset="2"/>
              <a:buChar char="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syndrom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náhlé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lýzy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nádor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u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marL="1143000" lvl="2" indent="-228600">
              <a:lnSpc>
                <a:spcPct val="80000"/>
              </a:lnSpc>
              <a:spcBef>
                <a:spcPts val="600"/>
              </a:spcBef>
              <a:buClr>
                <a:srgbClr val="00FFFF"/>
              </a:buClr>
              <a:buSzPct val="60000"/>
              <a:buFont typeface="Wingdings" pitchFamily="2" charset="2"/>
              <a:buChar char="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akutní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renální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selhání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marL="1143000" lvl="2" indent="-228600">
              <a:spcBef>
                <a:spcPts val="600"/>
              </a:spcBef>
              <a:buClr>
                <a:srgbClr val="00FFFF"/>
              </a:buClr>
              <a:buSzPct val="60000"/>
              <a:buFont typeface="Wingdings" pitchFamily="2" charset="2"/>
              <a:buChar char="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hyperleukocytosa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721D8D0-DB3A-4F4B-8D7E-99704FAF50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28600"/>
            <a:ext cx="7489825" cy="1219200"/>
          </a:xfrm>
        </p:spPr>
        <p:txBody>
          <a:bodyPr lIns="92160" tIns="46080" rIns="92160" bIns="46080"/>
          <a:lstStyle/>
          <a:p>
            <a:pPr defTabSz="449263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4000"/>
              <a:t>        Nádor jako náhlá p</a:t>
            </a:r>
            <a:r>
              <a:rPr lang="cs-CZ" altLang="cs-CZ" sz="4000"/>
              <a:t>ř</a:t>
            </a:r>
            <a:r>
              <a:rPr lang="en-GB" altLang="cs-CZ" sz="4000"/>
              <a:t>íhoda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5A25FF5D-B42E-4245-A230-CE9012DBB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676400"/>
            <a:ext cx="8402638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8188" lvl="1" indent="-280988">
              <a:lnSpc>
                <a:spcPct val="95000"/>
              </a:lnSpc>
              <a:spcBef>
                <a:spcPts val="900"/>
              </a:spcBef>
              <a:buClr>
                <a:srgbClr val="CC99FF"/>
              </a:buClr>
              <a:buSzPct val="60000"/>
              <a:buFont typeface="Wingdings" pitchFamily="2" charset="2"/>
              <a:buNone/>
              <a:tabLst>
                <a:tab pos="738188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  <a:tab pos="9721850" algn="l"/>
              </a:tabLst>
              <a:defRPr/>
            </a:pPr>
            <a:r>
              <a:rPr lang="cs-CZ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</a:t>
            </a:r>
            <a:r>
              <a:rPr lang="en-GB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eurologická</a:t>
            </a:r>
            <a:r>
              <a:rPr lang="en-GB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</a:p>
          <a:p>
            <a:pPr marL="1143000" lvl="2" indent="-228600">
              <a:spcBef>
                <a:spcPts val="600"/>
              </a:spcBef>
              <a:buClr>
                <a:srgbClr val="00FFFF"/>
              </a:buClr>
              <a:buSzPct val="60000"/>
              <a:buFont typeface="Wingdings" pitchFamily="2" charset="2"/>
              <a:buChar char=""/>
              <a:tabLst>
                <a:tab pos="738188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  <a:tab pos="9721850" algn="l"/>
              </a:tabLst>
              <a:defRPr/>
            </a:pP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náhlá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porucha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ě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domí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,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k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ř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e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č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e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marL="1143000" lvl="2" indent="-228600">
              <a:spcBef>
                <a:spcPts val="600"/>
              </a:spcBef>
              <a:buClr>
                <a:srgbClr val="00FFFF"/>
              </a:buClr>
              <a:buSzPct val="60000"/>
              <a:buFont typeface="Wingdings" pitchFamily="2" charset="2"/>
              <a:buChar char=""/>
              <a:tabLst>
                <a:tab pos="738188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  <a:tab pos="9721850" algn="l"/>
              </a:tabLst>
              <a:defRPr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syndrom nitrolební hypertenze   </a:t>
            </a:r>
          </a:p>
          <a:p>
            <a:pPr marL="1143000" lvl="2" indent="-228600">
              <a:spcBef>
                <a:spcPts val="600"/>
              </a:spcBef>
              <a:buClr>
                <a:srgbClr val="00FFFF"/>
              </a:buClr>
              <a:buSzPct val="60000"/>
              <a:buFont typeface="Wingdings" pitchFamily="2" charset="2"/>
              <a:buChar char=""/>
              <a:tabLst>
                <a:tab pos="738188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  <a:tab pos="9721850" algn="l"/>
              </a:tabLst>
              <a:defRPr/>
            </a:pP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syndrom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míšní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komprese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marL="738188" lvl="1" indent="-280988">
              <a:spcBef>
                <a:spcPts val="900"/>
              </a:spcBef>
              <a:buClr>
                <a:srgbClr val="CC99FF"/>
              </a:buClr>
              <a:buSzPct val="60000"/>
              <a:buFont typeface="Wingdings" pitchFamily="2" charset="2"/>
              <a:buNone/>
              <a:tabLst>
                <a:tab pos="738188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  <a:tab pos="9721850" algn="l"/>
              </a:tabLst>
              <a:defRPr/>
            </a:pPr>
            <a:r>
              <a:rPr lang="cs-CZ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</a:t>
            </a:r>
            <a:r>
              <a:rPr lang="en-GB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rudní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:</a:t>
            </a:r>
          </a:p>
          <a:p>
            <a:pPr marL="1143000" lvl="2" indent="-228600">
              <a:spcBef>
                <a:spcPts val="600"/>
              </a:spcBef>
              <a:buClr>
                <a:srgbClr val="00FFFF"/>
              </a:buClr>
              <a:buSzPct val="60000"/>
              <a:buFont typeface="Wingdings" pitchFamily="2" charset="2"/>
              <a:buChar char=""/>
              <a:tabLst>
                <a:tab pos="738188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  <a:tab pos="9721850" algn="l"/>
              </a:tabLst>
              <a:defRPr/>
            </a:pP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syndrom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HD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Ž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,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horního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mediastina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marL="1143000" lvl="2" indent="-228600">
              <a:spcBef>
                <a:spcPts val="600"/>
              </a:spcBef>
              <a:buClr>
                <a:srgbClr val="00FFFF"/>
              </a:buClr>
              <a:buSzPct val="60000"/>
              <a:buFont typeface="Wingdings" pitchFamily="2" charset="2"/>
              <a:buChar char=""/>
              <a:tabLst>
                <a:tab pos="738188" algn="l"/>
                <a:tab pos="1185863" algn="l"/>
                <a:tab pos="1635125" algn="l"/>
                <a:tab pos="2084388" algn="l"/>
                <a:tab pos="2533650" algn="l"/>
                <a:tab pos="2982913" algn="l"/>
                <a:tab pos="3432175" algn="l"/>
                <a:tab pos="3881438" algn="l"/>
                <a:tab pos="4330700" algn="l"/>
                <a:tab pos="4779963" algn="l"/>
                <a:tab pos="5229225" algn="l"/>
                <a:tab pos="5678488" algn="l"/>
                <a:tab pos="6127750" algn="l"/>
                <a:tab pos="6577013" algn="l"/>
                <a:tab pos="7026275" algn="l"/>
                <a:tab pos="7475538" algn="l"/>
                <a:tab pos="7924800" algn="l"/>
                <a:tab pos="8374063" algn="l"/>
                <a:tab pos="8823325" algn="l"/>
                <a:tab pos="9272588" algn="l"/>
                <a:tab pos="9721850" algn="l"/>
              </a:tabLst>
              <a:defRPr/>
            </a:pP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pleurální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a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perikardiální</a:t>
            </a:r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výpotek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,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srde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č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ní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tamponáda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238E139-EDDF-475D-9BD9-CF851603D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12775" y="228600"/>
            <a:ext cx="9145588" cy="1143000"/>
          </a:xfrm>
        </p:spPr>
        <p:txBody>
          <a:bodyPr/>
          <a:lstStyle/>
          <a:p>
            <a:r>
              <a:rPr lang="cs-CZ" altLang="cs-CZ"/>
              <a:t>       Syndrom horní duté žíly 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379AE53-3E87-4973-9B12-7EF753284C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9144000" cy="506412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altLang="cs-CZ" sz="2400"/>
              <a:t>V pediatrii obvykle společně – příznaky obstrukce horní duté žíly a tracheální komprese</a:t>
            </a:r>
          </a:p>
          <a:p>
            <a:pPr>
              <a:lnSpc>
                <a:spcPct val="120000"/>
              </a:lnSpc>
            </a:pPr>
            <a:r>
              <a:rPr lang="cs-CZ" altLang="cs-CZ" sz="2400" u="sng">
                <a:solidFill>
                  <a:schemeClr val="tx2"/>
                </a:solidFill>
              </a:rPr>
              <a:t>Příčiny:</a:t>
            </a:r>
            <a:r>
              <a:rPr lang="cs-CZ" altLang="cs-CZ" sz="2400"/>
              <a:t> - </a:t>
            </a:r>
            <a:r>
              <a:rPr lang="cs-CZ" altLang="cs-CZ" sz="2400">
                <a:solidFill>
                  <a:srgbClr val="33CC33"/>
                </a:solidFill>
              </a:rPr>
              <a:t>intravaskulární</a:t>
            </a:r>
            <a:r>
              <a:rPr lang="cs-CZ" altLang="cs-CZ" sz="2400"/>
              <a:t>: trombosa po CVK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/>
              <a:t>                  - </a:t>
            </a:r>
            <a:r>
              <a:rPr lang="cs-CZ" altLang="cs-CZ" sz="2400">
                <a:solidFill>
                  <a:srgbClr val="33CC33"/>
                </a:solidFill>
              </a:rPr>
              <a:t>extravaskulární</a:t>
            </a:r>
            <a:r>
              <a:rPr lang="cs-CZ" altLang="cs-CZ" sz="2400"/>
              <a:t>: nádory v před.mediastinu </a:t>
            </a:r>
            <a:r>
              <a:rPr lang="cs-CZ" altLang="cs-CZ" sz="1800"/>
              <a:t>(lymfomy,NBL,GCT)</a:t>
            </a:r>
            <a:endParaRPr lang="cs-CZ" altLang="cs-CZ" sz="2000"/>
          </a:p>
          <a:p>
            <a:pPr>
              <a:lnSpc>
                <a:spcPct val="120000"/>
              </a:lnSpc>
            </a:pPr>
            <a:r>
              <a:rPr lang="cs-CZ" altLang="cs-CZ" sz="2400" u="sng">
                <a:solidFill>
                  <a:schemeClr val="tx2"/>
                </a:solidFill>
              </a:rPr>
              <a:t>Příznaky HDŽ</a:t>
            </a:r>
            <a:r>
              <a:rPr lang="cs-CZ" altLang="cs-CZ" sz="2400" u="sng"/>
              <a:t>:</a:t>
            </a:r>
            <a:r>
              <a:rPr lang="cs-CZ" altLang="cs-CZ" sz="2400"/>
              <a:t> -  otok, cyanosa tváře, krku a HKK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/>
              <a:t>                              -   zvýšená náplň brachiálních žil - i při vzpažení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/>
              <a:t>                              -   bolesti hlavy, poruchy vědomí, synkopy</a:t>
            </a:r>
          </a:p>
          <a:p>
            <a:pPr>
              <a:lnSpc>
                <a:spcPct val="120000"/>
              </a:lnSpc>
            </a:pPr>
            <a:r>
              <a:rPr lang="cs-CZ" altLang="cs-CZ" sz="2400" u="sng">
                <a:solidFill>
                  <a:schemeClr val="tx2"/>
                </a:solidFill>
              </a:rPr>
              <a:t>Příznaky horního mediastina</a:t>
            </a:r>
            <a:r>
              <a:rPr lang="cs-CZ" altLang="cs-CZ" sz="2400" u="sng"/>
              <a:t>:</a:t>
            </a:r>
            <a:r>
              <a:rPr lang="cs-CZ" altLang="cs-CZ" sz="2400"/>
              <a:t> - suchý dráždivý kašel, dysfonie,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/>
              <a:t>                                                    - inspir. stridor -  zhoršování vleže !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/>
              <a:t>                                                    </a:t>
            </a:r>
            <a:r>
              <a:rPr lang="cs-CZ" altLang="cs-CZ" sz="2400">
                <a:solidFill>
                  <a:srgbClr val="33CC33"/>
                </a:solidFill>
              </a:rPr>
              <a:t>- útlak trachey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3E12C74-D576-40E0-BF9B-23050B530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640763" cy="150177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V současnosti žije v České republice na 780 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hemofiliků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, z nichž</a:t>
            </a:r>
            <a:r>
              <a:rPr lang="cs-CZ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230 jsou </a:t>
            </a:r>
            <a:r>
              <a:rPr lang="cs-CZ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hemofilici</a:t>
            </a:r>
            <a:r>
              <a:rPr lang="cs-CZ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ve věku 0-18 let</a:t>
            </a:r>
            <a:br>
              <a:rPr lang="cs-CZ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cs-CZ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/>
            </a:r>
            <a:br>
              <a:rPr lang="cs-CZ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r>
              <a:rPr lang="cs-CZ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Na hemofilii se u dítěte s krvácivými projevy vždy myslí…</a:t>
            </a:r>
            <a:br>
              <a:rPr lang="cs-CZ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</a:br>
            <a:endParaRPr lang="cs-CZ" sz="1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45070" name="Rectangle 14">
            <a:extLst>
              <a:ext uri="{FF2B5EF4-FFF2-40B4-BE49-F238E27FC236}">
                <a16:creationId xmlns:a16="http://schemas.microsoft.com/office/drawing/2014/main" id="{54A5E09C-E691-414B-8AF1-1BB7BDEFA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22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cs-CZ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Nádory u dětí vzácné, ne vždy se na ně u dětí myslí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(„ raději nemyslet…“)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/>
            </a:r>
            <a:b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avšak ročně onemocní v ČR nádorem cca </a:t>
            </a:r>
            <a:r>
              <a:rPr lang="cs-CZ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350 dětí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nejčastější příčina úmrtí mezi nemocemi (po úrazech) v </a:t>
            </a:r>
            <a:r>
              <a:rPr lang="cs-CZ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socio</a:t>
            </a: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-ekonomicky vyspělých zemích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b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Nádory u dětí častější než fenylketonurie apod.</a:t>
            </a:r>
            <a:b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cs-CZ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/>
            </a:r>
            <a:br>
              <a:rPr lang="cs-CZ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/>
            </a:r>
            <a:b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endParaRPr lang="cs-CZ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  <p:sp>
        <p:nvSpPr>
          <p:cNvPr id="45071" name="Text Box 15">
            <a:extLst>
              <a:ext uri="{FF2B5EF4-FFF2-40B4-BE49-F238E27FC236}">
                <a16:creationId xmlns:a16="http://schemas.microsoft.com/office/drawing/2014/main" id="{719959DA-D41C-4034-A770-C8959FEEB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1773238"/>
            <a:ext cx="86756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zdroj: </a:t>
            </a:r>
            <a:r>
              <a:rPr lang="cs-CZ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  <a:hlinkClick r:id="rId2"/>
              </a:rPr>
              <a:t>www.</a:t>
            </a:r>
            <a:r>
              <a:rPr lang="cs-CZ" sz="1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  <a:hlinkClick r:id="rId2"/>
              </a:rPr>
              <a:t>hemofilici.cz</a:t>
            </a:r>
            <a:r>
              <a:rPr lang="cs-CZ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, </a:t>
            </a:r>
            <a:r>
              <a:rPr lang="cs-CZ" sz="1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MUDr.Světlana</a:t>
            </a:r>
            <a:r>
              <a:rPr lang="cs-CZ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 </a:t>
            </a:r>
            <a:r>
              <a:rPr lang="cs-CZ" sz="1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Köhlerová</a:t>
            </a:r>
            <a:r>
              <a:rPr lang="cs-CZ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rPr>
              <a:t>, OKH, Dětská nemocnice Brno)</a:t>
            </a:r>
          </a:p>
        </p:txBody>
      </p:sp>
      <p:sp>
        <p:nvSpPr>
          <p:cNvPr id="45072" name="Rectangle 16">
            <a:extLst>
              <a:ext uri="{FF2B5EF4-FFF2-40B4-BE49-F238E27FC236}">
                <a16:creationId xmlns:a16="http://schemas.microsoft.com/office/drawing/2014/main" id="{695BBBEC-8697-44A9-9C1C-56DE95DCB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49500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/>
            </a:r>
            <a:b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</a:b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ale  : </a:t>
            </a:r>
            <a:endParaRPr lang="cs-CZ" sz="12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>
            <a:extLst>
              <a:ext uri="{FF2B5EF4-FFF2-40B4-BE49-F238E27FC236}">
                <a16:creationId xmlns:a16="http://schemas.microsoft.com/office/drawing/2014/main" id="{3666804C-723E-4E73-A83E-F1A007F8E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612775" y="260350"/>
            <a:ext cx="7056438" cy="1223963"/>
          </a:xfrm>
        </p:spPr>
        <p:txBody>
          <a:bodyPr/>
          <a:lstStyle/>
          <a:p>
            <a:r>
              <a:rPr lang="cs-CZ" altLang="cs-CZ"/>
              <a:t>  Diagnosa sy VCS</a:t>
            </a:r>
          </a:p>
        </p:txBody>
      </p:sp>
      <p:graphicFrame>
        <p:nvGraphicFramePr>
          <p:cNvPr id="3074" name="Object 2">
            <a:extLst>
              <a:ext uri="{FF2B5EF4-FFF2-40B4-BE49-F238E27FC236}">
                <a16:creationId xmlns:a16="http://schemas.microsoft.com/office/drawing/2014/main" id="{00C10E2B-EE03-4995-99E4-EE41B9235954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685800" y="2476500"/>
          <a:ext cx="3814763" cy="312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Image" r:id="rId3" imgW="2572735" imgH="2188654" progId="Photoshop.Image.5">
                  <p:embed/>
                </p:oleObj>
              </mc:Choice>
              <mc:Fallback>
                <p:oleObj name="Image" r:id="rId3" imgW="2572735" imgH="2188654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476500"/>
                        <a:ext cx="3814763" cy="312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>
            <a:extLst>
              <a:ext uri="{FF2B5EF4-FFF2-40B4-BE49-F238E27FC236}">
                <a16:creationId xmlns:a16="http://schemas.microsoft.com/office/drawing/2014/main" id="{01A034CF-9F55-4252-8017-05DBEAB60847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435600" y="836613"/>
          <a:ext cx="3419475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Image" r:id="rId5" imgW="2993902" imgH="6250000" progId="Photoshop.Image.5">
                  <p:embed/>
                </p:oleObj>
              </mc:Choice>
              <mc:Fallback>
                <p:oleObj name="Image" r:id="rId5" imgW="2993902" imgH="6250000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4758"/>
                      <a:stretch>
                        <a:fillRect/>
                      </a:stretch>
                    </p:blipFill>
                    <p:spPr bwMode="auto">
                      <a:xfrm>
                        <a:off x="5435600" y="836613"/>
                        <a:ext cx="3419475" cy="540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5">
            <a:extLst>
              <a:ext uri="{FF2B5EF4-FFF2-40B4-BE49-F238E27FC236}">
                <a16:creationId xmlns:a16="http://schemas.microsoft.com/office/drawing/2014/main" id="{D01136D7-E375-488E-833D-E4487446836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800"/>
              <a:t>     Často náhodný rentgenový nález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C80A968C-81B6-4D36-96A7-E3883A826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550" y="3141663"/>
            <a:ext cx="45624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cs-CZ" altLang="cs-CZ" sz="2000">
              <a:solidFill>
                <a:srgbClr val="5F5F5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cs-CZ" sz="2000">
              <a:solidFill>
                <a:srgbClr val="5F5F5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9" name="Line 7">
            <a:extLst>
              <a:ext uri="{FF2B5EF4-FFF2-40B4-BE49-F238E27FC236}">
                <a16:creationId xmlns:a16="http://schemas.microsoft.com/office/drawing/2014/main" id="{3ECA9263-D15C-479F-B823-BB97242124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1863" y="4149725"/>
            <a:ext cx="792162" cy="287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0" name="Line 8">
            <a:extLst>
              <a:ext uri="{FF2B5EF4-FFF2-40B4-BE49-F238E27FC236}">
                <a16:creationId xmlns:a16="http://schemas.microsoft.com/office/drawing/2014/main" id="{B02FCFCD-B040-4831-91CC-32827BB966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27763" y="1700213"/>
            <a:ext cx="360362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8F45441F-F9B1-43C2-9D58-059F74CF4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7775575" cy="1223963"/>
          </a:xfrm>
        </p:spPr>
        <p:txBody>
          <a:bodyPr lIns="92160" tIns="46080" rIns="92160" bIns="46080"/>
          <a:lstStyle/>
          <a:p>
            <a:pPr defTabSz="449263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4000"/>
              <a:t>      T NHL mediastina – sy VCS</a:t>
            </a: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614E98C6-BF56-46F8-9989-4F4B37AF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4608512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>
            <a:extLst>
              <a:ext uri="{FF2B5EF4-FFF2-40B4-BE49-F238E27FC236}">
                <a16:creationId xmlns:a16="http://schemas.microsoft.com/office/drawing/2014/main" id="{1165218D-03EC-405B-8AF5-B109C5D1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/>
          <a:stretch>
            <a:fillRect/>
          </a:stretch>
        </p:blipFill>
        <p:spPr bwMode="auto">
          <a:xfrm>
            <a:off x="4716463" y="1773238"/>
            <a:ext cx="4427537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>
            <a:extLst>
              <a:ext uri="{FF2B5EF4-FFF2-40B4-BE49-F238E27FC236}">
                <a16:creationId xmlns:a16="http://schemas.microsoft.com/office/drawing/2014/main" id="{8EAAE7AF-76C3-4106-99A8-00B0BE9DA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876925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Před léčbou</a:t>
            </a:r>
          </a:p>
        </p:txBody>
      </p:sp>
      <p:sp>
        <p:nvSpPr>
          <p:cNvPr id="48134" name="Text Box 6">
            <a:extLst>
              <a:ext uri="{FF2B5EF4-FFF2-40B4-BE49-F238E27FC236}">
                <a16:creationId xmlns:a16="http://schemas.microsoft.com/office/drawing/2014/main" id="{1237938E-D3E7-4A1E-8882-2347CBEE4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876925"/>
            <a:ext cx="2592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Po  indukční léčbě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1F12E411-AA67-4A46-846C-3A5AACB8D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cs-CZ" altLang="cs-CZ" b="1"/>
              <a:t>    Sy horní duté žíly – vyšetření</a:t>
            </a:r>
            <a:endParaRPr lang="cs-CZ" altLang="cs-CZ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47EBA584-2296-4D4E-9ADF-0E510B90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893175" cy="5335588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cs-CZ" altLang="cs-CZ" u="sng">
                <a:solidFill>
                  <a:schemeClr val="tx2"/>
                </a:solidFill>
              </a:rPr>
              <a:t>RTG, CT plic a mediastina</a:t>
            </a:r>
            <a:r>
              <a:rPr lang="cs-CZ" altLang="cs-CZ"/>
              <a:t>: </a:t>
            </a:r>
            <a:r>
              <a:rPr lang="cs-CZ" altLang="cs-CZ" sz="2400"/>
              <a:t>rozšíření mediastina,    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komprese lumen HDŽ, dých. stromu,      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pleurální výpotek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cs-CZ" altLang="cs-CZ" u="sng">
                <a:solidFill>
                  <a:schemeClr val="tx2"/>
                </a:solidFill>
              </a:rPr>
              <a:t>Kardiologie + ECHO</a:t>
            </a:r>
            <a:r>
              <a:rPr lang="cs-CZ" altLang="cs-CZ"/>
              <a:t>: </a:t>
            </a:r>
            <a:r>
              <a:rPr lang="cs-CZ" altLang="cs-CZ" sz="2400"/>
              <a:t>perikardiální výpotek,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            porucha srdeční hemodynamiky, 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            tamponáda</a:t>
            </a:r>
            <a:r>
              <a:rPr lang="cs-CZ" altLang="cs-CZ"/>
              <a:t> !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cs-CZ" altLang="cs-CZ" u="sng">
                <a:solidFill>
                  <a:schemeClr val="tx2"/>
                </a:solidFill>
              </a:rPr>
              <a:t>Laboratoř</a:t>
            </a:r>
            <a:r>
              <a:rPr lang="cs-CZ" altLang="cs-CZ">
                <a:solidFill>
                  <a:srgbClr val="FFCC00"/>
                </a:solidFill>
              </a:rPr>
              <a:t>:</a:t>
            </a:r>
            <a:r>
              <a:rPr lang="cs-CZ" altLang="cs-CZ"/>
              <a:t> </a:t>
            </a:r>
            <a:r>
              <a:rPr lang="cs-CZ" altLang="cs-CZ" sz="2400"/>
              <a:t>markery (  LDH, KM, thymidinkinasa, FW, AFP,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  Beta-HCG, NSE, katecholaminy),              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  kapilární Astrup (acidosa)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cs-CZ" altLang="cs-CZ" u="sng">
                <a:solidFill>
                  <a:schemeClr val="tx2"/>
                </a:solidFill>
              </a:rPr>
              <a:t>Histologická diagnóza</a:t>
            </a:r>
            <a:r>
              <a:rPr lang="cs-CZ" altLang="cs-CZ">
                <a:solidFill>
                  <a:schemeClr val="tx2"/>
                </a:solidFill>
              </a:rPr>
              <a:t> </a:t>
            </a:r>
            <a:r>
              <a:rPr lang="cs-CZ" altLang="cs-CZ" sz="2400"/>
              <a:t>minimální invazivita (riziko ARI)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cs-CZ" altLang="cs-CZ"/>
              <a:t>                                        </a:t>
            </a:r>
            <a:r>
              <a:rPr lang="cs-CZ" altLang="cs-CZ" sz="2400"/>
              <a:t>- perif. LU, thorakoskopia, KD</a:t>
            </a:r>
          </a:p>
          <a:p>
            <a:pPr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            - cytologie výpotků, markery </a:t>
            </a:r>
          </a:p>
        </p:txBody>
      </p:sp>
      <p:sp>
        <p:nvSpPr>
          <p:cNvPr id="49156" name="AutoShape 4">
            <a:extLst>
              <a:ext uri="{FF2B5EF4-FFF2-40B4-BE49-F238E27FC236}">
                <a16:creationId xmlns:a16="http://schemas.microsoft.com/office/drawing/2014/main" id="{5E95FB51-B90A-4FC4-925E-A71714B5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495800"/>
            <a:ext cx="76200" cy="304800"/>
          </a:xfrm>
          <a:prstGeom prst="upArrow">
            <a:avLst>
              <a:gd name="adj1" fmla="val 50000"/>
              <a:gd name="adj2" fmla="val 10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1CE53B46-1D8E-408D-9E9E-8311318396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   </a:t>
            </a:r>
            <a:r>
              <a:rPr lang="cs-CZ" altLang="cs-CZ" sz="4000"/>
              <a:t>Rtg a CT obraz nádoru mediastina</a:t>
            </a:r>
            <a:endParaRPr lang="cs-CZ" altLang="cs-CZ"/>
          </a:p>
        </p:txBody>
      </p:sp>
      <p:pic>
        <p:nvPicPr>
          <p:cNvPr id="50179" name="Picture 3" descr="rtg s+p">
            <a:extLst>
              <a:ext uri="{FF2B5EF4-FFF2-40B4-BE49-F238E27FC236}">
                <a16:creationId xmlns:a16="http://schemas.microsoft.com/office/drawing/2014/main" id="{09334C8F-BFED-4AE3-97F9-6865279F5DB0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27263"/>
            <a:ext cx="4494213" cy="3938587"/>
          </a:xfrm>
          <a:noFill/>
        </p:spPr>
      </p:pic>
      <p:pic>
        <p:nvPicPr>
          <p:cNvPr id="50180" name="Picture 4">
            <a:extLst>
              <a:ext uri="{FF2B5EF4-FFF2-40B4-BE49-F238E27FC236}">
                <a16:creationId xmlns:a16="http://schemas.microsoft.com/office/drawing/2014/main" id="{EDAEB659-E022-4D6E-A747-0ABE45294AFB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205038"/>
            <a:ext cx="4249737" cy="3960812"/>
          </a:xfrm>
          <a:noFill/>
        </p:spPr>
      </p:pic>
      <p:sp>
        <p:nvSpPr>
          <p:cNvPr id="50181" name="Line 5">
            <a:extLst>
              <a:ext uri="{FF2B5EF4-FFF2-40B4-BE49-F238E27FC236}">
                <a16:creationId xmlns:a16="http://schemas.microsoft.com/office/drawing/2014/main" id="{56C842F2-E6D8-47FF-B4BA-62B61A00A5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6013" y="3716338"/>
            <a:ext cx="719137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2" name="Line 6">
            <a:extLst>
              <a:ext uri="{FF2B5EF4-FFF2-40B4-BE49-F238E27FC236}">
                <a16:creationId xmlns:a16="http://schemas.microsoft.com/office/drawing/2014/main" id="{7B4FEDCC-5C2E-4B2F-B7D7-985C4CAB96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7763" y="3573463"/>
            <a:ext cx="71437" cy="720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48BD756-0C7B-43D7-8E0F-FE59BC7BC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713788" cy="1412875"/>
          </a:xfrm>
        </p:spPr>
        <p:txBody>
          <a:bodyPr/>
          <a:lstStyle/>
          <a:p>
            <a:r>
              <a:rPr lang="cs-CZ" altLang="cs-CZ" b="1"/>
              <a:t> Principy léčby sy horní duté žíly</a:t>
            </a:r>
            <a:endParaRPr lang="cs-CZ" altLang="cs-CZ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0EC24F48-518B-48CA-85A8-4325DBE121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713788" cy="4683125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cs-CZ" altLang="cs-CZ" u="sng">
                <a:solidFill>
                  <a:schemeClr val="tx2"/>
                </a:solidFill>
              </a:rPr>
              <a:t>Kauzální léčba nádoru:</a:t>
            </a:r>
            <a:r>
              <a:rPr lang="cs-CZ" altLang="cs-CZ" sz="2400">
                <a:solidFill>
                  <a:schemeClr val="tx2"/>
                </a:solidFill>
              </a:rPr>
              <a:t> </a:t>
            </a:r>
            <a:r>
              <a:rPr lang="cs-CZ" altLang="cs-CZ" sz="2400"/>
              <a:t>- nízké dávky kortikosteroidů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              - chemoterapie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              - RT ( spíše u dospělých, 2-5 Gy)</a:t>
            </a:r>
            <a:endParaRPr lang="cs-CZ" altLang="cs-CZ" sz="2400" u="sng"/>
          </a:p>
          <a:p>
            <a:pPr>
              <a:buClr>
                <a:schemeClr val="tx1"/>
              </a:buClr>
            </a:pPr>
            <a:r>
              <a:rPr lang="cs-CZ" altLang="cs-CZ" u="sng">
                <a:solidFill>
                  <a:schemeClr val="tx2"/>
                </a:solidFill>
              </a:rPr>
              <a:t>Podpůrná léčba:</a:t>
            </a:r>
            <a:r>
              <a:rPr lang="cs-CZ" altLang="cs-CZ"/>
              <a:t> - </a:t>
            </a:r>
            <a:r>
              <a:rPr lang="cs-CZ" altLang="cs-CZ" sz="2400"/>
              <a:t>přechodná ventilační podpora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- zvýšená poloha trupu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- stálost vnitřního prostředí,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- pozor na overhydrataci !!</a:t>
            </a:r>
          </a:p>
          <a:p>
            <a:pPr>
              <a:buClr>
                <a:schemeClr val="tx1"/>
              </a:buClr>
            </a:pPr>
            <a:r>
              <a:rPr lang="cs-CZ" altLang="cs-CZ" u="sng">
                <a:solidFill>
                  <a:schemeClr val="tx2"/>
                </a:solidFill>
              </a:rPr>
              <a:t>Prevence syndromu nádorového rozpadu</a:t>
            </a:r>
            <a:endParaRPr lang="cs-CZ" altLang="cs-CZ"/>
          </a:p>
          <a:p>
            <a:pPr>
              <a:buClr>
                <a:schemeClr val="tx1"/>
              </a:buClr>
            </a:pPr>
            <a:r>
              <a:rPr lang="cs-CZ" altLang="cs-CZ" u="sng">
                <a:solidFill>
                  <a:srgbClr val="FF0000"/>
                </a:solidFill>
              </a:rPr>
              <a:t>Žilní přístup do dolních končetin, nekanylovat řečiště HDŽ!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38C201A0-3707-410C-BA67-5C4B5AAE7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448800" cy="14811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4000" b="1"/>
              <a:t>Syndrom míšního útlaku</a:t>
            </a:r>
            <a:r>
              <a:rPr lang="cs-CZ" altLang="cs-CZ" b="1"/>
              <a:t> </a:t>
            </a:r>
            <a:br>
              <a:rPr lang="cs-CZ" altLang="cs-CZ" b="1"/>
            </a:br>
            <a:r>
              <a:rPr lang="cs-CZ" altLang="cs-CZ" b="1"/>
              <a:t>(</a:t>
            </a:r>
            <a:r>
              <a:rPr lang="cs-CZ" altLang="cs-CZ" sz="3200" b="1"/>
              <a:t>spinal cord compression</a:t>
            </a:r>
            <a:r>
              <a:rPr lang="cs-CZ" altLang="cs-CZ" sz="3200"/>
              <a:t>)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6BE797CA-5BB8-41F6-B37F-FA6792287B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133600"/>
            <a:ext cx="8964612" cy="547211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altLang="cs-CZ" sz="2400">
                <a:solidFill>
                  <a:srgbClr val="FF0000"/>
                </a:solidFill>
              </a:rPr>
              <a:t>Podezření na útlak míšního kanálu je náhlou příhodou, odklad léčby zpravidla působí trvalou invaliditu !!! – </a:t>
            </a:r>
            <a:r>
              <a:rPr lang="cs-CZ" altLang="cs-CZ" sz="2400" u="sng">
                <a:solidFill>
                  <a:srgbClr val="FF0000"/>
                </a:solidFill>
              </a:rPr>
              <a:t>Je to nevratný proces</a:t>
            </a:r>
          </a:p>
          <a:p>
            <a:pPr>
              <a:lnSpc>
                <a:spcPct val="120000"/>
              </a:lnSpc>
            </a:pPr>
            <a:r>
              <a:rPr lang="cs-CZ" altLang="cs-CZ" sz="2400" u="sng">
                <a:solidFill>
                  <a:schemeClr val="tx2"/>
                </a:solidFill>
              </a:rPr>
              <a:t>Rizikoví pacienti</a:t>
            </a:r>
            <a:r>
              <a:rPr lang="cs-CZ" altLang="cs-CZ" sz="2400"/>
              <a:t> - všechny děti s nádory retroperitonea, zejm. NBL,  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/>
              <a:t>                                  sarkomy, lymfomy, CNS tu (tzv drop metastázy)</a:t>
            </a:r>
          </a:p>
          <a:p>
            <a:pPr>
              <a:lnSpc>
                <a:spcPct val="120000"/>
              </a:lnSpc>
            </a:pPr>
            <a:r>
              <a:rPr lang="cs-CZ" altLang="cs-CZ" sz="2400" u="sng">
                <a:solidFill>
                  <a:schemeClr val="tx2"/>
                </a:solidFill>
              </a:rPr>
              <a:t>Mechanismus</a:t>
            </a:r>
            <a:r>
              <a:rPr lang="cs-CZ" altLang="cs-CZ" sz="2400"/>
              <a:t> </a:t>
            </a:r>
            <a:r>
              <a:rPr lang="cs-CZ" altLang="cs-CZ" sz="2000"/>
              <a:t>- hematogenní rozsev      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000"/>
              <a:t>                                 - přímá invaze cestou foramina intervertebralia (lymfomy,NBL)                                      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000"/>
              <a:t>                                 - tzv drop metastázy nádoru CNS ( medulloblastom)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000"/>
              <a:t>                                 - kolaps obratle a jeho zhroucení při meta postižení (NBL, ES)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000"/>
              <a:t>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C728F7F-8915-43DE-9950-ABD40D21E3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1419225"/>
          </a:xfrm>
        </p:spPr>
        <p:txBody>
          <a:bodyPr/>
          <a:lstStyle/>
          <a:p>
            <a:r>
              <a:rPr lang="cs-CZ" altLang="cs-CZ" sz="4000" b="1"/>
              <a:t>Patofyziologie syndromu míšní komprese</a:t>
            </a:r>
            <a:endParaRPr lang="cs-CZ" altLang="cs-CZ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E3EAF1A-75F6-4119-B154-F5EDF1DA4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844675"/>
            <a:ext cx="8893175" cy="4479925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cs-CZ" altLang="cs-CZ" sz="2800" i="1" u="sng">
                <a:solidFill>
                  <a:schemeClr val="tx2"/>
                </a:solidFill>
              </a:rPr>
              <a:t>komprese míchy</a:t>
            </a:r>
            <a:r>
              <a:rPr lang="cs-CZ" altLang="cs-CZ" sz="2800"/>
              <a:t> - transverzální léze - úplná  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800"/>
              <a:t>                                                              - neúplná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cs-CZ" altLang="cs-CZ" sz="2800" i="1" u="sng">
                <a:solidFill>
                  <a:schemeClr val="tx2"/>
                </a:solidFill>
              </a:rPr>
              <a:t>komprese kořenů míšních</a:t>
            </a:r>
            <a:r>
              <a:rPr lang="cs-CZ" altLang="cs-CZ" sz="2800"/>
              <a:t> – kořenová symptomatologie,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800"/>
              <a:t>                                                sfinkterové poruchy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cs-CZ" altLang="cs-CZ" sz="2800" i="1" u="sng">
                <a:solidFill>
                  <a:schemeClr val="tx2"/>
                </a:solidFill>
              </a:rPr>
              <a:t>obstrukce cirkulace likvoru</a:t>
            </a:r>
            <a:r>
              <a:rPr lang="cs-CZ" altLang="cs-CZ" sz="2800" u="sng">
                <a:solidFill>
                  <a:schemeClr val="tx2"/>
                </a:solidFill>
              </a:rPr>
              <a:t>-</a:t>
            </a:r>
            <a:r>
              <a:rPr lang="cs-CZ" altLang="cs-CZ" sz="2800"/>
              <a:t>    sy   ICP 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cs-CZ" altLang="cs-CZ" sz="2800" i="1" u="sng">
                <a:solidFill>
                  <a:schemeClr val="tx2"/>
                </a:solidFill>
              </a:rPr>
              <a:t>lokalizace</a:t>
            </a:r>
            <a:r>
              <a:rPr lang="cs-CZ" altLang="cs-CZ" sz="2800" u="sng">
                <a:solidFill>
                  <a:schemeClr val="tx2"/>
                </a:solidFill>
              </a:rPr>
              <a:t>  procesu</a:t>
            </a:r>
            <a:r>
              <a:rPr lang="cs-CZ" altLang="cs-CZ" sz="2800"/>
              <a:t> – nad C4 vede k paréze bránice a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800"/>
              <a:t>                                      končí fatálně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cs-CZ" altLang="cs-CZ" sz="2800" i="1" u="sng">
                <a:solidFill>
                  <a:schemeClr val="tx2"/>
                </a:solidFill>
              </a:rPr>
              <a:t>časový faktor</a:t>
            </a:r>
            <a:r>
              <a:rPr lang="cs-CZ" altLang="cs-CZ" sz="2800"/>
              <a:t> – trvání nad 24h znamená zpravidla lézi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800"/>
              <a:t>                              ireverzibilní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388EC57-2296-40DD-BF11-7AF93344C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52525"/>
          </a:xfrm>
        </p:spPr>
        <p:txBody>
          <a:bodyPr/>
          <a:lstStyle/>
          <a:p>
            <a:r>
              <a:rPr lang="cs-CZ" altLang="cs-CZ" b="1"/>
              <a:t>    Sy míšní komprese - etiologie</a:t>
            </a:r>
            <a:endParaRPr lang="cs-CZ" altLang="cs-CZ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599FB95-CB94-4A4A-9D06-925903FA7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8964612" cy="511175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cs-CZ" altLang="cs-CZ" sz="2800" i="1" u="sng">
                <a:solidFill>
                  <a:schemeClr val="tx2"/>
                </a:solidFill>
              </a:rPr>
              <a:t>Tu extraspinální</a:t>
            </a:r>
            <a:r>
              <a:rPr lang="cs-CZ" altLang="cs-CZ" sz="2800"/>
              <a:t> </a:t>
            </a:r>
            <a:r>
              <a:rPr lang="cs-CZ" altLang="cs-CZ" sz="2400">
                <a:solidFill>
                  <a:srgbClr val="33CC33"/>
                </a:solidFill>
              </a:rPr>
              <a:t>s propagací přes foramina intervertebralia: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- neuroblastom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- sarkomy měkkých tkání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- Ewingův Sa/PPNET 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cs-CZ" altLang="cs-CZ" sz="2800" i="1" u="sng">
                <a:solidFill>
                  <a:schemeClr val="tx2"/>
                </a:solidFill>
              </a:rPr>
              <a:t>Tu intraspinální/intradurální</a:t>
            </a:r>
            <a:r>
              <a:rPr lang="cs-CZ" altLang="cs-CZ" sz="2800" i="1"/>
              <a:t>:</a:t>
            </a:r>
            <a:r>
              <a:rPr lang="cs-CZ" altLang="cs-CZ" sz="2800"/>
              <a:t> </a:t>
            </a:r>
            <a:r>
              <a:rPr lang="cs-CZ" altLang="cs-CZ" sz="2400">
                <a:solidFill>
                  <a:srgbClr val="33CC33"/>
                </a:solidFill>
              </a:rPr>
              <a:t>prim. nádory míchy</a:t>
            </a:r>
            <a:r>
              <a:rPr lang="cs-CZ" altLang="cs-CZ" sz="2400"/>
              <a:t>   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- ependymom, astrocytom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- NHL, leukemie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-  metastázy  medulloblastomu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cs-CZ" altLang="cs-CZ" sz="2800" i="1" u="sng">
                <a:solidFill>
                  <a:schemeClr val="tx2"/>
                </a:solidFill>
              </a:rPr>
              <a:t>Tu obratlů</a:t>
            </a:r>
            <a:r>
              <a:rPr lang="cs-CZ" altLang="cs-CZ" sz="2800" i="1">
                <a:solidFill>
                  <a:schemeClr val="tx2"/>
                </a:solidFill>
              </a:rPr>
              <a:t>:</a:t>
            </a:r>
            <a:r>
              <a:rPr lang="cs-CZ" altLang="cs-CZ" sz="2800"/>
              <a:t> - </a:t>
            </a:r>
            <a:r>
              <a:rPr lang="cs-CZ" altLang="cs-CZ" sz="2400">
                <a:solidFill>
                  <a:srgbClr val="33CC33"/>
                </a:solidFill>
              </a:rPr>
              <a:t>primární kostní tumory</a:t>
            </a:r>
            <a:r>
              <a:rPr lang="cs-CZ" altLang="cs-CZ" sz="2400"/>
              <a:t> (osteoSa, Ewingův Sa, 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       eozinofilní granulom, osteoblastom) 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- </a:t>
            </a:r>
            <a:r>
              <a:rPr lang="cs-CZ" altLang="cs-CZ" sz="2400">
                <a:solidFill>
                  <a:srgbClr val="33CC33"/>
                </a:solidFill>
              </a:rPr>
              <a:t>metastázy</a:t>
            </a:r>
            <a:r>
              <a:rPr lang="cs-CZ" altLang="cs-CZ" sz="2400"/>
              <a:t> (neuroblastom, sarkomy měkkých tkání)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23A3ECA-8F85-4F60-A9C4-38ECA1A36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458200" cy="1295400"/>
          </a:xfrm>
        </p:spPr>
        <p:txBody>
          <a:bodyPr/>
          <a:lstStyle/>
          <a:p>
            <a:r>
              <a:rPr lang="cs-CZ" altLang="cs-CZ" b="1"/>
              <a:t>   Sy míšní komprese – vyšetření</a:t>
            </a:r>
            <a:endParaRPr lang="cs-CZ" altLang="cs-CZ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0638D4A-82F1-42B9-B6F4-E092F1F825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712913"/>
            <a:ext cx="8893175" cy="503555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cs-CZ" altLang="cs-CZ" i="1" u="sng">
                <a:solidFill>
                  <a:schemeClr val="tx2"/>
                </a:solidFill>
              </a:rPr>
              <a:t>Laboratoř:</a:t>
            </a:r>
            <a:r>
              <a:rPr lang="cs-CZ" altLang="cs-CZ"/>
              <a:t> markery (NHL, Nbl, ES/PPNET)</a:t>
            </a:r>
          </a:p>
          <a:p>
            <a:pPr>
              <a:buClr>
                <a:schemeClr val="tx1"/>
              </a:buClr>
            </a:pPr>
            <a:r>
              <a:rPr lang="cs-CZ" altLang="cs-CZ" i="1" u="sng">
                <a:solidFill>
                  <a:schemeClr val="tx2"/>
                </a:solidFill>
              </a:rPr>
              <a:t>Neurologické vyš.:</a:t>
            </a:r>
            <a:r>
              <a:rPr lang="cs-CZ" altLang="cs-CZ"/>
              <a:t> určí topiku léze</a:t>
            </a:r>
          </a:p>
          <a:p>
            <a:pPr>
              <a:buClr>
                <a:schemeClr val="tx1"/>
              </a:buClr>
            </a:pPr>
            <a:r>
              <a:rPr lang="cs-CZ" altLang="cs-CZ" i="1" u="sng">
                <a:solidFill>
                  <a:schemeClr val="tx2"/>
                </a:solidFill>
              </a:rPr>
              <a:t>Oční pozadí:</a:t>
            </a:r>
            <a:r>
              <a:rPr lang="cs-CZ" altLang="cs-CZ"/>
              <a:t> městnání při sy  ICH</a:t>
            </a:r>
          </a:p>
          <a:p>
            <a:pPr>
              <a:buClr>
                <a:schemeClr val="tx1"/>
              </a:buClr>
            </a:pPr>
            <a:r>
              <a:rPr lang="cs-CZ" altLang="cs-CZ" i="1" u="sng">
                <a:solidFill>
                  <a:schemeClr val="tx2"/>
                </a:solidFill>
              </a:rPr>
              <a:t>RTG, CT, Tc kostí:</a:t>
            </a:r>
            <a:r>
              <a:rPr lang="cs-CZ" altLang="cs-CZ"/>
              <a:t> tu obratlů</a:t>
            </a:r>
          </a:p>
          <a:p>
            <a:pPr>
              <a:buClr>
                <a:schemeClr val="tx1"/>
              </a:buClr>
            </a:pPr>
            <a:r>
              <a:rPr lang="cs-CZ" altLang="cs-CZ" i="1" u="sng">
                <a:solidFill>
                  <a:schemeClr val="tx2"/>
                </a:solidFill>
              </a:rPr>
              <a:t>MRI pateře:</a:t>
            </a:r>
            <a:r>
              <a:rPr lang="cs-CZ" altLang="cs-CZ"/>
              <a:t> intraspin. tu, extraspinální tu („tvar přesýpacích hodin“)</a:t>
            </a:r>
          </a:p>
          <a:p>
            <a:pPr>
              <a:buClr>
                <a:schemeClr val="tx1"/>
              </a:buClr>
            </a:pPr>
            <a:r>
              <a:rPr lang="cs-CZ" altLang="cs-CZ" i="1" u="sng">
                <a:solidFill>
                  <a:schemeClr val="tx2"/>
                </a:solidFill>
              </a:rPr>
              <a:t>Likvor:</a:t>
            </a:r>
            <a:r>
              <a:rPr lang="cs-CZ" altLang="cs-CZ"/>
              <a:t> cytospin, cytologie</a:t>
            </a:r>
          </a:p>
          <a:p>
            <a:pPr>
              <a:buClr>
                <a:schemeClr val="tx1"/>
              </a:buClr>
            </a:pPr>
            <a:r>
              <a:rPr lang="cs-CZ" altLang="cs-CZ" i="1" u="sng">
                <a:solidFill>
                  <a:schemeClr val="tx2"/>
                </a:solidFill>
              </a:rPr>
              <a:t>Evokované potenciály:</a:t>
            </a:r>
            <a:r>
              <a:rPr lang="cs-CZ" altLang="cs-CZ"/>
              <a:t> SSEP, MEP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AE1555FF-CA9F-4EEF-B784-88667F90F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1419225"/>
          </a:xfrm>
        </p:spPr>
        <p:txBody>
          <a:bodyPr/>
          <a:lstStyle/>
          <a:p>
            <a:r>
              <a:rPr lang="cs-CZ" altLang="cs-CZ" sz="4000"/>
              <a:t>  Nádory a afekce způsobující míšní kompresi</a:t>
            </a:r>
          </a:p>
        </p:txBody>
      </p:sp>
      <p:graphicFrame>
        <p:nvGraphicFramePr>
          <p:cNvPr id="4098" name="Object 2">
            <a:extLst>
              <a:ext uri="{FF2B5EF4-FFF2-40B4-BE49-F238E27FC236}">
                <a16:creationId xmlns:a16="http://schemas.microsoft.com/office/drawing/2014/main" id="{18702A15-8F09-489E-9124-F0D3F9954FF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2133600"/>
          <a:ext cx="4500563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Photo Editor Photo" r:id="rId3" imgW="8745171" imgH="5257143" progId="MSPhotoEd.3">
                  <p:embed/>
                </p:oleObj>
              </mc:Choice>
              <mc:Fallback>
                <p:oleObj name="Photo Editor Photo" r:id="rId3" imgW="8745171" imgH="525714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33600"/>
                        <a:ext cx="4500563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4">
            <a:extLst>
              <a:ext uri="{FF2B5EF4-FFF2-40B4-BE49-F238E27FC236}">
                <a16:creationId xmlns:a16="http://schemas.microsoft.com/office/drawing/2014/main" id="{759A65C4-B5C1-4E5F-93D3-1381C5CB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33600"/>
            <a:ext cx="45005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Line 5">
            <a:extLst>
              <a:ext uri="{FF2B5EF4-FFF2-40B4-BE49-F238E27FC236}">
                <a16:creationId xmlns:a16="http://schemas.microsoft.com/office/drawing/2014/main" id="{38288934-39A4-423E-A004-4C2E498E4A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9975" y="4292600"/>
            <a:ext cx="9366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Line 6">
            <a:extLst>
              <a:ext uri="{FF2B5EF4-FFF2-40B4-BE49-F238E27FC236}">
                <a16:creationId xmlns:a16="http://schemas.microsoft.com/office/drawing/2014/main" id="{91B7D8CA-5DD3-496F-9F4A-C37EFA7482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4388" y="3933825"/>
            <a:ext cx="7207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94185E74-6F98-45D6-AD63-115927D61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65850"/>
            <a:ext cx="3455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Neuroblastom retroperitonea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00BA442F-962E-4579-88BA-579ACAC7F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165850"/>
            <a:ext cx="2881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Benigní neurofibrom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4F4F38BC-66C5-49C1-A705-F229D0C0FD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/>
            <a:endParaRPr lang="cs-CZ" altLang="cs-CZ">
              <a:latin typeface="Arial" panose="020B0604020202020204" pitchFamily="34" charset="0"/>
              <a:ea typeface="Arial Unicode MS" pitchFamily="34" charset="-128"/>
            </a:endParaRP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EE222D6E-9ADA-42E2-B584-C9556D55F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1500" r="30267" b="37000"/>
          <a:stretch>
            <a:fillRect/>
          </a:stretch>
        </p:blipFill>
        <p:spPr bwMode="auto">
          <a:xfrm>
            <a:off x="0" y="242888"/>
            <a:ext cx="9148763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023AF324-1443-4174-8590-21026D7853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81000"/>
            <a:ext cx="8515350" cy="914400"/>
          </a:xfrm>
        </p:spPr>
        <p:txBody>
          <a:bodyPr/>
          <a:lstStyle/>
          <a:p>
            <a:r>
              <a:rPr lang="cs-CZ" altLang="cs-CZ" sz="4000"/>
              <a:t>    </a:t>
            </a:r>
            <a:r>
              <a:rPr lang="cs-CZ" altLang="cs-CZ" sz="4000" b="1"/>
              <a:t>Syndrom míšní komprese - klinika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79E1573D-862D-400C-9752-59FEC16EFA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33600"/>
            <a:ext cx="8893175" cy="49672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u="sng">
                <a:solidFill>
                  <a:schemeClr val="tx2"/>
                </a:solidFill>
              </a:rPr>
              <a:t>Příznaky</a:t>
            </a:r>
            <a:r>
              <a:rPr lang="cs-CZ" altLang="cs-CZ" sz="2400"/>
              <a:t> - bolesti v zádech lokalizované centrálně s iradiací bolestí,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/>
              <a:t>                    - u malých dětí neobvyklá dráždivost, nervozita, změna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/>
              <a:t>                      pohybového stereotypu, odmítání postavit se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/>
              <a:t>                    - bolestivost na poklep, poruchy cítívosti, změny motoriky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/>
              <a:t>                    - poruchy vyprazdňování (neurogenní MM, obstipace)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FF0000"/>
                </a:solidFill>
              </a:rPr>
              <a:t>Bolesti v zádech se zhoršujícími se neurologickými příznaky musí být považovány za SCC, než prokážeme, že tomu tak není !!!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rgbClr val="33CC33"/>
                </a:solidFill>
              </a:rPr>
              <a:t>Dg – cílené neurologické vyšetření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>
                <a:solidFill>
                  <a:srgbClr val="33CC33"/>
                </a:solidFill>
              </a:rPr>
              <a:t>           - MRI</a:t>
            </a:r>
          </a:p>
          <a:p>
            <a:pPr>
              <a:lnSpc>
                <a:spcPct val="90000"/>
              </a:lnSpc>
            </a:pPr>
            <a:endParaRPr lang="cs-CZ" altLang="cs-CZ">
              <a:solidFill>
                <a:srgbClr val="33CC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CCADCA5E-4AB6-455C-839D-3804C8A95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315913"/>
            <a:ext cx="7772400" cy="2068513"/>
          </a:xfrm>
        </p:spPr>
        <p:txBody>
          <a:bodyPr/>
          <a:lstStyle/>
          <a:p>
            <a:r>
              <a:rPr lang="cs-CZ" altLang="cs-CZ" b="1"/>
              <a:t>    </a:t>
            </a:r>
            <a:r>
              <a:rPr lang="cs-CZ" altLang="cs-CZ" sz="3600" b="1"/>
              <a:t>Syndrom  míšní komprese - terapie</a:t>
            </a:r>
            <a:endParaRPr lang="cs-CZ" altLang="cs-CZ" sz="3600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9A5C1D98-0310-4C8B-ACFD-9CEB457FE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700213"/>
            <a:ext cx="9144000" cy="515778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cs-CZ" altLang="cs-CZ" i="1" u="sng">
                <a:solidFill>
                  <a:schemeClr val="tx2"/>
                </a:solidFill>
              </a:rPr>
              <a:t>Kortikoidy</a:t>
            </a:r>
            <a:r>
              <a:rPr lang="cs-CZ" altLang="cs-CZ"/>
              <a:t> (solumedrol, dexamethazon)</a:t>
            </a:r>
          </a:p>
          <a:p>
            <a:pPr>
              <a:buClr>
                <a:schemeClr val="tx1"/>
              </a:buClr>
            </a:pPr>
            <a:r>
              <a:rPr lang="cs-CZ" altLang="cs-CZ" i="1" u="sng">
                <a:solidFill>
                  <a:schemeClr val="tx2"/>
                </a:solidFill>
              </a:rPr>
              <a:t>Radioterapie, bisfosfonáty, kalcitonin</a:t>
            </a:r>
            <a:r>
              <a:rPr lang="cs-CZ" altLang="cs-CZ"/>
              <a:t> – </a:t>
            </a:r>
            <a:r>
              <a:rPr lang="cs-CZ" altLang="cs-CZ" sz="2400"/>
              <a:t>inoperabilní   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                    metastázy relabujících tumorů</a:t>
            </a:r>
          </a:p>
          <a:p>
            <a:pPr>
              <a:buClr>
                <a:schemeClr val="tx1"/>
              </a:buClr>
            </a:pPr>
            <a:r>
              <a:rPr lang="cs-CZ" altLang="cs-CZ" i="1" u="sng">
                <a:solidFill>
                  <a:schemeClr val="tx2"/>
                </a:solidFill>
              </a:rPr>
              <a:t>Kauzální terapie</a:t>
            </a:r>
            <a:r>
              <a:rPr lang="cs-CZ" altLang="cs-CZ"/>
              <a:t>: </a:t>
            </a:r>
            <a:r>
              <a:rPr lang="cs-CZ" altLang="cs-CZ" sz="2400"/>
              <a:t>chemoterapie + kortikoidy</a:t>
            </a:r>
            <a:endParaRPr lang="cs-CZ" altLang="cs-CZ"/>
          </a:p>
          <a:p>
            <a:pPr>
              <a:buClr>
                <a:schemeClr val="tx1"/>
              </a:buClr>
            </a:pPr>
            <a:r>
              <a:rPr lang="cs-CZ" altLang="cs-CZ" i="1" u="sng">
                <a:solidFill>
                  <a:schemeClr val="tx2"/>
                </a:solidFill>
              </a:rPr>
              <a:t>Podpůrná péče</a:t>
            </a:r>
            <a:r>
              <a:rPr lang="cs-CZ" altLang="cs-CZ" u="sng">
                <a:solidFill>
                  <a:schemeClr val="tx2"/>
                </a:solidFill>
              </a:rPr>
              <a:t>, </a:t>
            </a:r>
            <a:r>
              <a:rPr lang="cs-CZ" altLang="cs-CZ" i="1" u="sng">
                <a:solidFill>
                  <a:schemeClr val="tx2"/>
                </a:solidFill>
              </a:rPr>
              <a:t>rehabilitace</a:t>
            </a:r>
          </a:p>
          <a:p>
            <a:pPr>
              <a:buClr>
                <a:schemeClr val="tx1"/>
              </a:buClr>
            </a:pPr>
            <a:r>
              <a:rPr lang="cs-CZ" altLang="cs-CZ" i="1" u="sng">
                <a:solidFill>
                  <a:schemeClr val="tx2"/>
                </a:solidFill>
              </a:rPr>
              <a:t>Neurochirurgický výkon:</a:t>
            </a:r>
            <a:r>
              <a:rPr lang="cs-CZ" altLang="cs-CZ" sz="2400">
                <a:solidFill>
                  <a:schemeClr val="tx2"/>
                </a:solidFill>
              </a:rPr>
              <a:t> </a:t>
            </a:r>
            <a:r>
              <a:rPr lang="cs-CZ" altLang="cs-CZ" sz="2400"/>
              <a:t>dekompresivní laminektomie</a:t>
            </a:r>
          </a:p>
          <a:p>
            <a:pPr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cs-CZ" altLang="cs-CZ"/>
              <a:t>                                            </a:t>
            </a:r>
            <a:r>
              <a:rPr lang="cs-CZ" altLang="cs-CZ" sz="2400"/>
              <a:t>dříve metoda 1.volby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                  dnes  2 indikace: diagnostická</a:t>
            </a:r>
          </a:p>
          <a:p>
            <a:pPr>
              <a:buClr>
                <a:schemeClr val="tx1"/>
              </a:buClr>
              <a:buFontTx/>
              <a:buNone/>
            </a:pPr>
            <a:r>
              <a:rPr lang="cs-CZ" altLang="cs-CZ" sz="2400"/>
              <a:t>                                                                                       prudká deteriorace</a:t>
            </a:r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A572628F-7917-4203-8109-067EA606E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64575" cy="1335087"/>
          </a:xfrm>
        </p:spPr>
        <p:txBody>
          <a:bodyPr lIns="92160" tIns="46080" rIns="92160" bIns="46080"/>
          <a:lstStyle/>
          <a:p>
            <a:pPr defTabSz="449263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4000"/>
              <a:t>    </a:t>
            </a:r>
            <a:r>
              <a:rPr lang="en-GB" altLang="cs-CZ" sz="4000" b="1"/>
              <a:t>Sy</a:t>
            </a:r>
            <a:r>
              <a:rPr lang="cs-CZ" altLang="cs-CZ" sz="4000" b="1"/>
              <a:t>ndrom</a:t>
            </a:r>
            <a:r>
              <a:rPr lang="en-GB" altLang="cs-CZ" sz="4000" b="1"/>
              <a:t> nitrolební hypertenze</a:t>
            </a:r>
          </a:p>
        </p:txBody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id="{3E4E42DA-3965-410C-812C-7BB0B229A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24000"/>
            <a:ext cx="87630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700"/>
              </a:spcBef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</a:pPr>
            <a:r>
              <a:rPr lang="en-GB" altLang="cs-CZ" sz="2800">
                <a:latin typeface="Times New Roman" panose="02020603050405020304" pitchFamily="18" charset="0"/>
              </a:rPr>
              <a:t>zvýšení nitrolebního tlaku nad normální hodnotu</a:t>
            </a:r>
          </a:p>
          <a:p>
            <a:pPr eaLnBrk="1" hangingPunct="1">
              <a:spcBef>
                <a:spcPts val="700"/>
              </a:spcBef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</a:pPr>
            <a:r>
              <a:rPr lang="en-GB" altLang="cs-CZ" sz="2800" u="sng">
                <a:solidFill>
                  <a:schemeClr val="tx2"/>
                </a:solidFill>
                <a:latin typeface="Times New Roman" panose="02020603050405020304" pitchFamily="18" charset="0"/>
              </a:rPr>
              <a:t>Etiologie</a:t>
            </a:r>
            <a:r>
              <a:rPr lang="en-GB" altLang="cs-CZ" sz="2800">
                <a:latin typeface="Times New Roman" panose="02020603050405020304" pitchFamily="18" charset="0"/>
              </a:rPr>
              <a:t>: -zvětšení objemu mozku (tumor, edém)</a:t>
            </a:r>
          </a:p>
          <a:p>
            <a:pPr eaLnBrk="1" hangingPunct="1">
              <a:spcBef>
                <a:spcPts val="700"/>
              </a:spcBef>
              <a:buClr>
                <a:srgbClr val="FFFFFF"/>
              </a:buClr>
              <a:buSzPct val="75000"/>
              <a:buFont typeface="Wingdings" panose="05000000000000000000" pitchFamily="2" charset="2"/>
              <a:buNone/>
            </a:pPr>
            <a:r>
              <a:rPr lang="en-GB" altLang="cs-CZ" sz="2800">
                <a:latin typeface="Times New Roman" panose="02020603050405020304" pitchFamily="18" charset="0"/>
              </a:rPr>
              <a:t>                     -zvětšení intravaskulárního objemu krve  </a:t>
            </a:r>
          </a:p>
          <a:p>
            <a:pPr eaLnBrk="1" hangingPunct="1">
              <a:spcBef>
                <a:spcPts val="800"/>
              </a:spcBef>
              <a:buClr>
                <a:srgbClr val="FFFFFF"/>
              </a:buClr>
              <a:buSzPct val="75000"/>
              <a:buFont typeface="Wingdings" panose="05000000000000000000" pitchFamily="2" charset="2"/>
              <a:buNone/>
            </a:pPr>
            <a:r>
              <a:rPr lang="en-GB" altLang="cs-CZ" sz="2800">
                <a:latin typeface="Times New Roman" panose="02020603050405020304" pitchFamily="18" charset="0"/>
              </a:rPr>
              <a:t>                     -zvětšení objemu likvoru (hydrocefalus)</a:t>
            </a:r>
            <a:r>
              <a:rPr lang="en-GB" altLang="cs-CZ" sz="3200">
                <a:latin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ts val="700"/>
              </a:spcBef>
              <a:buClr>
                <a:srgbClr val="FFFFFF"/>
              </a:buClr>
              <a:buSzPct val="75000"/>
              <a:buFont typeface="Wingdings" panose="05000000000000000000" pitchFamily="2" charset="2"/>
              <a:buChar char=""/>
            </a:pPr>
            <a:r>
              <a:rPr lang="en-GB" altLang="cs-CZ" sz="2800">
                <a:solidFill>
                  <a:schemeClr val="tx2"/>
                </a:solidFill>
                <a:latin typeface="Times New Roman" panose="02020603050405020304" pitchFamily="18" charset="0"/>
              </a:rPr>
              <a:t>Důsledek</a:t>
            </a:r>
            <a:r>
              <a:rPr lang="en-GB" altLang="cs-CZ" sz="2800">
                <a:latin typeface="Times New Roman" panose="02020603050405020304" pitchFamily="18" charset="0"/>
              </a:rPr>
              <a:t>: - porucha mozkové perfůze, </a:t>
            </a:r>
          </a:p>
          <a:p>
            <a:pPr eaLnBrk="1" hangingPunct="1">
              <a:spcBef>
                <a:spcPts val="700"/>
              </a:spcBef>
              <a:buClr>
                <a:srgbClr val="FFFFFF"/>
              </a:buClr>
              <a:buSzPct val="75000"/>
              <a:buFont typeface="Wingdings" panose="05000000000000000000" pitchFamily="2" charset="2"/>
              <a:buNone/>
            </a:pPr>
            <a:r>
              <a:rPr lang="en-GB" altLang="cs-CZ" sz="2800">
                <a:latin typeface="Times New Roman" panose="02020603050405020304" pitchFamily="18" charset="0"/>
              </a:rPr>
              <a:t>                     - edém mozku,</a:t>
            </a:r>
          </a:p>
          <a:p>
            <a:pPr eaLnBrk="1" hangingPunct="1">
              <a:spcBef>
                <a:spcPts val="700"/>
              </a:spcBef>
              <a:buClr>
                <a:srgbClr val="FFFFFF"/>
              </a:buClr>
              <a:buSzPct val="75000"/>
              <a:buFont typeface="Wingdings" panose="05000000000000000000" pitchFamily="2" charset="2"/>
              <a:buNone/>
            </a:pPr>
            <a:r>
              <a:rPr lang="en-GB" altLang="cs-CZ" sz="2800">
                <a:latin typeface="Times New Roman" panose="02020603050405020304" pitchFamily="18" charset="0"/>
              </a:rPr>
              <a:t>                     - přesuny mozkové tkáně (herniace) </a:t>
            </a:r>
          </a:p>
          <a:p>
            <a:pPr eaLnBrk="1" hangingPunct="1">
              <a:spcBef>
                <a:spcPts val="800"/>
              </a:spcBef>
              <a:buClr>
                <a:srgbClr val="FFFFFF"/>
              </a:buClr>
              <a:buSzPct val="75000"/>
              <a:buFont typeface="Wingdings" panose="05000000000000000000" pitchFamily="2" charset="2"/>
              <a:buNone/>
            </a:pPr>
            <a:r>
              <a:rPr lang="en-GB" altLang="cs-CZ" sz="2800">
                <a:solidFill>
                  <a:srgbClr val="33CC33"/>
                </a:solidFill>
                <a:latin typeface="Times New Roman" panose="02020603050405020304" pitchFamily="18" charset="0"/>
              </a:rPr>
              <a:t>Tumor zadní jámy</a:t>
            </a:r>
            <a:r>
              <a:rPr lang="en-GB" altLang="cs-CZ" sz="2800">
                <a:latin typeface="Times New Roman" panose="02020603050405020304" pitchFamily="18" charset="0"/>
              </a:rPr>
              <a:t> - okcipitální herniace: mozečk. tonzily se vtlačují do f. magnum - komprese oblongaty !)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77428A3-5084-46B8-96FD-29291539E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3850" y="381000"/>
            <a:ext cx="10296525" cy="1295400"/>
          </a:xfrm>
        </p:spPr>
        <p:txBody>
          <a:bodyPr lIns="92160" tIns="46080" rIns="92160" bIns="46080"/>
          <a:lstStyle/>
          <a:p>
            <a:pPr algn="l" defTabSz="449263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4000"/>
              <a:t>     </a:t>
            </a:r>
            <a:r>
              <a:rPr lang="en-GB" altLang="cs-CZ" sz="4000" b="1"/>
              <a:t>Klinické příznaky a diagnostika</a:t>
            </a:r>
            <a:r>
              <a:rPr lang="cs-CZ" altLang="cs-CZ" sz="4000" b="1"/>
              <a:t> sy ICH</a:t>
            </a:r>
            <a:r>
              <a:rPr lang="en-GB" altLang="cs-CZ" sz="4000" b="1"/>
              <a:t/>
            </a:r>
            <a:br>
              <a:rPr lang="en-GB" altLang="cs-CZ" sz="4000" b="1"/>
            </a:br>
            <a:r>
              <a:rPr lang="en-GB" altLang="cs-CZ" sz="4000"/>
              <a:t>     </a:t>
            </a:r>
            <a:r>
              <a:rPr lang="cs-CZ" altLang="cs-CZ" sz="4000"/>
              <a:t>   </a:t>
            </a:r>
            <a:r>
              <a:rPr lang="en-GB" altLang="cs-CZ" sz="4000"/>
              <a:t>               </a:t>
            </a:r>
            <a:r>
              <a:rPr lang="cs-CZ" altLang="cs-CZ" sz="4000"/>
              <a:t> </a:t>
            </a:r>
            <a:endParaRPr lang="en-GB" altLang="cs-CZ" sz="4000"/>
          </a:p>
        </p:txBody>
      </p:sp>
      <p:sp>
        <p:nvSpPr>
          <p:cNvPr id="59395" name="Text Box 3">
            <a:extLst>
              <a:ext uri="{FF2B5EF4-FFF2-40B4-BE49-F238E27FC236}">
                <a16:creationId xmlns:a16="http://schemas.microsoft.com/office/drawing/2014/main" id="{14FD14AD-0D99-4BBC-9EE8-6DE432343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8775"/>
            <a:ext cx="91440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8138" indent="-338138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75000"/>
              <a:buFont typeface="Wingdings" panose="05000000000000000000" pitchFamily="2" charset="2"/>
              <a:buChar char=""/>
            </a:pPr>
            <a:r>
              <a:rPr lang="cs-CZ" altLang="cs-CZ" sz="3200" u="sng">
                <a:solidFill>
                  <a:schemeClr val="tx2"/>
                </a:solidFill>
                <a:latin typeface="Times New Roman" panose="02020603050405020304" pitchFamily="18" charset="0"/>
              </a:rPr>
              <a:t>Klinické příznaky:</a:t>
            </a:r>
            <a:r>
              <a:rPr lang="cs-CZ" altLang="cs-CZ" sz="32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>
                <a:latin typeface="Times New Roman" panose="02020603050405020304" pitchFamily="18" charset="0"/>
              </a:rPr>
              <a:t>-</a:t>
            </a:r>
            <a:r>
              <a:rPr lang="cs-CZ" altLang="cs-CZ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GB" altLang="cs-CZ">
                <a:latin typeface="Times New Roman" panose="02020603050405020304" pitchFamily="18" charset="0"/>
              </a:rPr>
              <a:t>ranní bolest hlavy, zvracení </a:t>
            </a:r>
            <a:r>
              <a:rPr lang="cs-CZ" altLang="cs-CZ">
                <a:latin typeface="Times New Roman" panose="02020603050405020304" pitchFamily="18" charset="0"/>
              </a:rPr>
              <a:t>bez nauzey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75000"/>
              <a:buFont typeface="Wingdings" panose="05000000000000000000" pitchFamily="2" charset="2"/>
              <a:buNone/>
            </a:pPr>
            <a:r>
              <a:rPr lang="cs-CZ" altLang="cs-CZ">
                <a:latin typeface="Times New Roman" panose="02020603050405020304" pitchFamily="18" charset="0"/>
              </a:rPr>
              <a:t>                                             - makrocefalie (rozestup švů) u kojenců 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75000"/>
              <a:buFont typeface="Wingdings" panose="05000000000000000000" pitchFamily="2" charset="2"/>
              <a:buNone/>
            </a:pPr>
            <a:r>
              <a:rPr lang="en-GB" altLang="cs-CZ">
                <a:latin typeface="Times New Roman" panose="02020603050405020304" pitchFamily="18" charset="0"/>
              </a:rPr>
              <a:t> </a:t>
            </a:r>
            <a:r>
              <a:rPr lang="cs-CZ" altLang="cs-CZ">
                <a:latin typeface="Times New Roman" panose="02020603050405020304" pitchFamily="18" charset="0"/>
              </a:rPr>
              <a:t>                                            - „sun set syndrom“, sy zapadajícího slunce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75000"/>
              <a:buFont typeface="Wingdings" panose="05000000000000000000" pitchFamily="2" charset="2"/>
              <a:buNone/>
            </a:pPr>
            <a:r>
              <a:rPr lang="cs-CZ" altLang="cs-CZ">
                <a:latin typeface="Times New Roman" panose="02020603050405020304" pitchFamily="18" charset="0"/>
              </a:rPr>
              <a:t>                                             - poruchy chování, anorexie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75000"/>
              <a:buFont typeface="Wingdings" panose="05000000000000000000" pitchFamily="2" charset="2"/>
              <a:buNone/>
            </a:pPr>
            <a:r>
              <a:rPr lang="cs-CZ" altLang="cs-CZ">
                <a:latin typeface="Times New Roman" panose="02020603050405020304" pitchFamily="18" charset="0"/>
              </a:rPr>
              <a:t>                                             - nemusí být fokální neurologické příznaky</a:t>
            </a:r>
            <a:endParaRPr lang="en-GB" altLang="cs-CZ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00FFFF"/>
              </a:buClr>
              <a:buSzPct val="75000"/>
              <a:buFont typeface="Wingdings" panose="05000000000000000000" pitchFamily="2" charset="2"/>
              <a:buChar char=""/>
            </a:pPr>
            <a:r>
              <a:rPr lang="cs-CZ" altLang="cs-CZ" sz="3200" u="sng">
                <a:solidFill>
                  <a:schemeClr val="tx2"/>
                </a:solidFill>
                <a:latin typeface="Times New Roman" panose="02020603050405020304" pitchFamily="18" charset="0"/>
              </a:rPr>
              <a:t>Diagnostika:</a:t>
            </a:r>
            <a:r>
              <a:rPr lang="cs-CZ" altLang="cs-CZ" sz="32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3200">
                <a:solidFill>
                  <a:srgbClr val="33CC33"/>
                </a:solidFill>
                <a:latin typeface="Times New Roman" panose="02020603050405020304" pitchFamily="18" charset="0"/>
              </a:rPr>
              <a:t>- </a:t>
            </a:r>
            <a:r>
              <a:rPr lang="en-GB" altLang="cs-CZ">
                <a:solidFill>
                  <a:srgbClr val="33CC33"/>
                </a:solidFill>
                <a:latin typeface="Times New Roman" panose="02020603050405020304" pitchFamily="18" charset="0"/>
              </a:rPr>
              <a:t>oční pozadí</a:t>
            </a:r>
            <a:r>
              <a:rPr lang="en-GB" altLang="cs-CZ">
                <a:latin typeface="Times New Roman" panose="02020603050405020304" pitchFamily="18" charset="0"/>
              </a:rPr>
              <a:t>: městnavá papila (nemusí být v </a:t>
            </a:r>
            <a:endParaRPr lang="cs-CZ" altLang="cs-CZ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00FFFF"/>
              </a:buClr>
              <a:buSzPct val="75000"/>
              <a:buFont typeface="Wingdings" panose="05000000000000000000" pitchFamily="2" charset="2"/>
              <a:buNone/>
            </a:pPr>
            <a:r>
              <a:rPr lang="cs-CZ" altLang="cs-CZ">
                <a:latin typeface="Times New Roman" panose="02020603050405020304" pitchFamily="18" charset="0"/>
              </a:rPr>
              <a:t>                                                         </a:t>
            </a:r>
            <a:r>
              <a:rPr lang="en-GB" altLang="cs-CZ">
                <a:latin typeface="Times New Roman" panose="02020603050405020304" pitchFamily="18" charset="0"/>
              </a:rPr>
              <a:t>akutním stadiu !)</a:t>
            </a:r>
            <a:endParaRPr lang="cs-CZ" altLang="cs-CZ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00FFFF"/>
              </a:buClr>
              <a:buSzPct val="75000"/>
              <a:buFont typeface="Wingdings" panose="05000000000000000000" pitchFamily="2" charset="2"/>
              <a:buNone/>
            </a:pPr>
            <a:r>
              <a:rPr lang="cs-CZ" altLang="cs-CZ">
                <a:latin typeface="Times New Roman" panose="02020603050405020304" pitchFamily="18" charset="0"/>
              </a:rPr>
              <a:t>                                 </a:t>
            </a:r>
            <a:r>
              <a:rPr lang="cs-CZ" altLang="cs-CZ">
                <a:solidFill>
                  <a:srgbClr val="33CC33"/>
                </a:solidFill>
                <a:latin typeface="Times New Roman" panose="02020603050405020304" pitchFamily="18" charset="0"/>
              </a:rPr>
              <a:t>- neurologické vyšetření</a:t>
            </a:r>
            <a:endParaRPr lang="en-GB" altLang="cs-CZ">
              <a:solidFill>
                <a:srgbClr val="33CC33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00FFFF"/>
              </a:buClr>
              <a:buSzPct val="75000"/>
              <a:buFont typeface="Wingdings" panose="05000000000000000000" pitchFamily="2" charset="2"/>
              <a:buNone/>
            </a:pPr>
            <a:r>
              <a:rPr lang="cs-CZ" altLang="cs-CZ" sz="3200">
                <a:solidFill>
                  <a:srgbClr val="33CC33"/>
                </a:solidFill>
                <a:latin typeface="Times New Roman" panose="02020603050405020304" pitchFamily="18" charset="0"/>
              </a:rPr>
              <a:t>                        -  </a:t>
            </a:r>
            <a:r>
              <a:rPr lang="en-GB" altLang="cs-CZ" sz="3200">
                <a:solidFill>
                  <a:srgbClr val="33CC33"/>
                </a:solidFill>
                <a:latin typeface="Times New Roman" panose="02020603050405020304" pitchFamily="18" charset="0"/>
              </a:rPr>
              <a:t>CT/MRI:</a:t>
            </a:r>
            <a:r>
              <a:rPr lang="en-GB" altLang="cs-CZ" sz="3200">
                <a:latin typeface="Times New Roman" panose="02020603050405020304" pitchFamily="18" charset="0"/>
              </a:rPr>
              <a:t> </a:t>
            </a:r>
            <a:r>
              <a:rPr lang="en-GB" altLang="cs-CZ">
                <a:latin typeface="Times New Roman" panose="02020603050405020304" pitchFamily="18" charset="0"/>
              </a:rPr>
              <a:t>středočarový posun, zánik bazálních </a:t>
            </a:r>
            <a:r>
              <a:rPr lang="cs-CZ" altLang="cs-CZ">
                <a:latin typeface="Times New Roman" panose="02020603050405020304" pitchFamily="18" charset="0"/>
              </a:rPr>
              <a:t>        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00FFFF"/>
              </a:buClr>
              <a:buSzPct val="75000"/>
              <a:buFont typeface="Wingdings" panose="05000000000000000000" pitchFamily="2" charset="2"/>
              <a:buNone/>
            </a:pPr>
            <a:r>
              <a:rPr lang="cs-CZ" altLang="cs-CZ">
                <a:latin typeface="Times New Roman" panose="02020603050405020304" pitchFamily="18" charset="0"/>
              </a:rPr>
              <a:t>                                                          </a:t>
            </a:r>
            <a:r>
              <a:rPr lang="en-GB" altLang="cs-CZ">
                <a:latin typeface="Times New Roman" panose="02020603050405020304" pitchFamily="18" charset="0"/>
              </a:rPr>
              <a:t>cisteren, známky hydrocefalu, zúžení </a:t>
            </a:r>
            <a:r>
              <a:rPr lang="cs-CZ" altLang="cs-CZ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00FFFF"/>
              </a:buClr>
              <a:buSzPct val="75000"/>
              <a:buFont typeface="Wingdings" panose="05000000000000000000" pitchFamily="2" charset="2"/>
              <a:buNone/>
            </a:pPr>
            <a:r>
              <a:rPr lang="cs-CZ" altLang="cs-CZ">
                <a:latin typeface="Times New Roman" panose="02020603050405020304" pitchFamily="18" charset="0"/>
              </a:rPr>
              <a:t>                                                          </a:t>
            </a:r>
            <a:r>
              <a:rPr lang="en-GB" altLang="cs-CZ">
                <a:latin typeface="Times New Roman" panose="02020603050405020304" pitchFamily="18" charset="0"/>
              </a:rPr>
              <a:t>až zánik subarachn. prostor</a:t>
            </a:r>
            <a:r>
              <a:rPr lang="cs-CZ" altLang="cs-CZ">
                <a:latin typeface="Times New Roman" panose="02020603050405020304" pitchFamily="18" charset="0"/>
              </a:rPr>
              <a:t>ů</a:t>
            </a:r>
            <a:endParaRPr lang="en-GB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4A0CAD6B-E1E8-4AED-8FD1-876C17858A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134350" cy="1152525"/>
          </a:xfrm>
        </p:spPr>
        <p:txBody>
          <a:bodyPr/>
          <a:lstStyle/>
          <a:p>
            <a:r>
              <a:rPr lang="cs-CZ" altLang="cs-CZ" sz="4000"/>
              <a:t>    </a:t>
            </a:r>
            <a:r>
              <a:rPr lang="cs-CZ" altLang="cs-CZ" sz="4000" b="1"/>
              <a:t>CT obrazy nádoru mozku u dítěte</a:t>
            </a:r>
            <a:endParaRPr lang="cs-CZ" altLang="cs-CZ" b="1"/>
          </a:p>
        </p:txBody>
      </p:sp>
      <p:graphicFrame>
        <p:nvGraphicFramePr>
          <p:cNvPr id="5122" name="Object 2">
            <a:extLst>
              <a:ext uri="{FF2B5EF4-FFF2-40B4-BE49-F238E27FC236}">
                <a16:creationId xmlns:a16="http://schemas.microsoft.com/office/drawing/2014/main" id="{302774ED-8B1A-4E5A-A9C0-1367038B0439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1628775"/>
          <a:ext cx="4314825" cy="316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dokument" r:id="rId3" imgW="5953680" imgH="4374000" progId="Word.Document.8">
                  <p:embed/>
                </p:oleObj>
              </mc:Choice>
              <mc:Fallback>
                <p:oleObj name="dokument" r:id="rId3" imgW="5953680" imgH="43740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8775"/>
                        <a:ext cx="4314825" cy="316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4" descr="Beranovsky^Libor^^^">
            <a:extLst>
              <a:ext uri="{FF2B5EF4-FFF2-40B4-BE49-F238E27FC236}">
                <a16:creationId xmlns:a16="http://schemas.microsoft.com/office/drawing/2014/main" id="{D45E2974-9452-4430-A4A0-F3282F880CB2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628775"/>
            <a:ext cx="4032250" cy="3167063"/>
          </a:xfrm>
          <a:noFill/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58063B12-CB0A-4F36-8BF8-356D237D2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157788"/>
            <a:ext cx="87487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u="sng">
                <a:solidFill>
                  <a:schemeClr val="tx2"/>
                </a:solidFill>
              </a:rPr>
              <a:t>CT vyšetření</a:t>
            </a:r>
            <a:r>
              <a:rPr lang="cs-CZ" altLang="cs-CZ"/>
              <a:t>: </a:t>
            </a:r>
            <a:r>
              <a:rPr lang="cs-CZ" altLang="cs-CZ" sz="2000"/>
              <a:t>- má svoje nezastupitelné místo i v éře MRI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                    - vždy s iv kontrastem ( zobrazí i izodenzní léze)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                    - dif dg. krvácení, AV malformací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7E48C081-45B7-45D6-9E95-1FBFA3C02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72450" cy="1484313"/>
          </a:xfrm>
        </p:spPr>
        <p:txBody>
          <a:bodyPr lIns="92160" tIns="46080" rIns="92160" bIns="46080"/>
          <a:lstStyle/>
          <a:p>
            <a:pPr defTabSz="449263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4000"/>
              <a:t>           </a:t>
            </a:r>
            <a:r>
              <a:rPr lang="en-GB" altLang="cs-CZ" sz="4000" b="1"/>
              <a:t>Principy léčby sy</a:t>
            </a:r>
            <a:r>
              <a:rPr lang="cs-CZ" altLang="cs-CZ" sz="4000" b="1"/>
              <a:t>ndromu</a:t>
            </a:r>
            <a:r>
              <a:rPr lang="en-GB" altLang="cs-CZ" sz="4000" b="1"/>
              <a:t> ICH</a:t>
            </a:r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0F200DCA-4D90-4E21-B137-DAC57B0E8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84313"/>
            <a:ext cx="8964612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8138" indent="-338138">
              <a:lnSpc>
                <a:spcPct val="95000"/>
              </a:lnSpc>
              <a:spcBef>
                <a:spcPts val="700"/>
              </a:spcBef>
              <a:buClr>
                <a:srgbClr val="00FFFF"/>
              </a:buClr>
              <a:buSzPct val="75000"/>
              <a:buFont typeface="Wingdings" pitchFamily="2" charset="2"/>
              <a:buChar char="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cs-CZ" sz="2800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Režimová opatření: 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klidový režim, elevace hlavy 15-30 st.</a:t>
            </a:r>
          </a:p>
          <a:p>
            <a:pPr marL="338138" indent="-338138">
              <a:spcBef>
                <a:spcPts val="700"/>
              </a:spcBef>
              <a:buClr>
                <a:srgbClr val="00FFFF"/>
              </a:buClr>
              <a:buSzPct val="75000"/>
              <a:buFont typeface="Wingdings" pitchFamily="2" charset="2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redukce tekutin na 2/3 denní potřeby</a:t>
            </a:r>
          </a:p>
          <a:p>
            <a:pPr marL="338138" indent="-338138">
              <a:spcBef>
                <a:spcPts val="700"/>
              </a:spcBef>
              <a:buClr>
                <a:srgbClr val="00FFFF"/>
              </a:buClr>
              <a:buSzPct val="75000"/>
              <a:buFont typeface="Wingdings" pitchFamily="2" charset="2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rovnováha vnitřního prostředí </a:t>
            </a:r>
          </a:p>
          <a:p>
            <a:pPr marL="338138" indent="-338138">
              <a:spcBef>
                <a:spcPts val="700"/>
              </a:spcBef>
              <a:buClr>
                <a:srgbClr val="00FFFF"/>
              </a:buClr>
              <a:buSzPct val="75000"/>
              <a:buFont typeface="Wingdings" pitchFamily="2" charset="2"/>
              <a:buChar char="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cs-CZ" sz="2800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Antiedémová léčba: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20% manitol 0,25-1g/kg iv. á 6h</a:t>
            </a:r>
          </a:p>
          <a:p>
            <a:pPr marL="338138" indent="-338138">
              <a:spcBef>
                <a:spcPts val="700"/>
              </a:spcBef>
              <a:buClr>
                <a:srgbClr val="00FFFF"/>
              </a:buClr>
              <a:buSzPct val="75000"/>
              <a:buFont typeface="Wingdings" pitchFamily="2" charset="2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dexamethazon 4 x 2-4(8) mg iv. á 6h</a:t>
            </a:r>
          </a:p>
          <a:p>
            <a:pPr marL="338138" indent="-338138">
              <a:spcBef>
                <a:spcPts val="700"/>
              </a:spcBef>
              <a:buClr>
                <a:srgbClr val="00FFFF"/>
              </a:buClr>
              <a:buSzPct val="75000"/>
              <a:buFont typeface="Wingdings" pitchFamily="2" charset="2"/>
              <a:buChar char="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cs-CZ" sz="2800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Chirurgická léčba:</a:t>
            </a:r>
            <a:r>
              <a:rPr lang="cs-CZ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odlehčovací</a:t>
            </a:r>
            <a:r>
              <a:rPr lang="cs-CZ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 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zevní komor. drenáž, </a:t>
            </a:r>
            <a:endParaRPr lang="cs-CZ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338138" indent="-338138">
              <a:spcBef>
                <a:spcPts val="700"/>
              </a:spcBef>
              <a:buClr>
                <a:srgbClr val="00FFFF"/>
              </a:buClr>
              <a:buSzPct val="75000"/>
              <a:buFont typeface="Wingdings" pitchFamily="2" charset="2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               </a:t>
            </a:r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V-P shunt</a:t>
            </a:r>
            <a:endParaRPr lang="cs-CZ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338138" indent="-338138">
              <a:spcBef>
                <a:spcPts val="700"/>
              </a:spcBef>
              <a:buClr>
                <a:srgbClr val="00FFFF"/>
              </a:buClr>
              <a:buSzPct val="75000"/>
              <a:buFont typeface="Wingdings" pitchFamily="2" charset="2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</a:t>
            </a:r>
            <a:r>
              <a:rPr lang="cs-CZ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význam:</a:t>
            </a: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prevence slepoty a sy zadní jámy</a:t>
            </a:r>
          </a:p>
          <a:p>
            <a:pPr marL="338138" indent="-338138">
              <a:spcBef>
                <a:spcPts val="700"/>
              </a:spcBef>
              <a:buClr>
                <a:srgbClr val="00FFFF"/>
              </a:buClr>
              <a:buSzPct val="75000"/>
              <a:buFont typeface="Wingdings" pitchFamily="2" charset="2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</a:t>
            </a:r>
            <a:r>
              <a:rPr lang="cs-CZ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resekce nádoru</a:t>
            </a:r>
          </a:p>
          <a:p>
            <a:pPr marL="338138" indent="-338138">
              <a:spcBef>
                <a:spcPts val="700"/>
              </a:spcBef>
              <a:buClr>
                <a:srgbClr val="00FFFF"/>
              </a:buClr>
              <a:buSzPct val="75000"/>
              <a:buFont typeface="Wingdings" pitchFamily="2" charset="2"/>
              <a:buChar char="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cs-CZ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sz="2800" u="sng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Onkologická léčba:</a:t>
            </a:r>
            <a:r>
              <a:rPr lang="cs-CZ" sz="280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CHT a RT</a:t>
            </a:r>
            <a:endParaRPr lang="en-GB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338138" indent="-338138">
              <a:spcBef>
                <a:spcPts val="700"/>
              </a:spcBef>
              <a:buClr>
                <a:srgbClr val="00FFFF"/>
              </a:buClr>
              <a:buSzPct val="75000"/>
              <a:buFont typeface="Wingdings" pitchFamily="2" charset="2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endParaRPr lang="en-GB" sz="280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54B8B4A-8460-45B5-889E-C99577964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359775" cy="1143000"/>
          </a:xfrm>
        </p:spPr>
        <p:txBody>
          <a:bodyPr/>
          <a:lstStyle/>
          <a:p>
            <a:r>
              <a:rPr lang="cs-CZ" altLang="cs-CZ" sz="2800" b="1"/>
              <a:t>Syndrom akutní lýzy tumoru (SALT) –patofyziologie</a:t>
            </a:r>
            <a:r>
              <a:rPr lang="cs-CZ" altLang="cs-CZ" sz="2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1443" name="Oval 4">
            <a:extLst>
              <a:ext uri="{FF2B5EF4-FFF2-40B4-BE49-F238E27FC236}">
                <a16:creationId xmlns:a16="http://schemas.microsoft.com/office/drawing/2014/main" id="{D50F308A-2464-48DE-99AB-44C58525B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38400"/>
            <a:ext cx="17526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1444" name="AutoShape 5">
            <a:extLst>
              <a:ext uri="{FF2B5EF4-FFF2-40B4-BE49-F238E27FC236}">
                <a16:creationId xmlns:a16="http://schemas.microsoft.com/office/drawing/2014/main" id="{49215312-B0E4-47D4-9F0D-CCCBA67A4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976313" cy="485775"/>
          </a:xfrm>
          <a:custGeom>
            <a:avLst/>
            <a:gdLst>
              <a:gd name="T0" fmla="*/ 33096784 w 21600"/>
              <a:gd name="T1" fmla="*/ 0 h 21600"/>
              <a:gd name="T2" fmla="*/ 0 w 21600"/>
              <a:gd name="T3" fmla="*/ 5462449 h 21600"/>
              <a:gd name="T4" fmla="*/ 33096784 w 21600"/>
              <a:gd name="T5" fmla="*/ 10924876 h 21600"/>
              <a:gd name="T6" fmla="*/ 44129027 w 21600"/>
              <a:gd name="T7" fmla="*/ 546244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1445" name="Line 6">
            <a:extLst>
              <a:ext uri="{FF2B5EF4-FFF2-40B4-BE49-F238E27FC236}">
                <a16:creationId xmlns:a16="http://schemas.microsoft.com/office/drawing/2014/main" id="{37A2F917-6FF8-43C6-B3A1-F0E10EBA4C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1524000"/>
            <a:ext cx="2362200" cy="1143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6" name="Line 7">
            <a:extLst>
              <a:ext uri="{FF2B5EF4-FFF2-40B4-BE49-F238E27FC236}">
                <a16:creationId xmlns:a16="http://schemas.microsoft.com/office/drawing/2014/main" id="{3E537991-E5B2-4C86-9A2A-FCEEA7D585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2895600"/>
            <a:ext cx="10668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7" name="Text Box 9">
            <a:extLst>
              <a:ext uri="{FF2B5EF4-FFF2-40B4-BE49-F238E27FC236}">
                <a16:creationId xmlns:a16="http://schemas.microsoft.com/office/drawing/2014/main" id="{F23F6D52-3315-4F9B-BC3C-C6032E5FB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6670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tx2"/>
                </a:solidFill>
              </a:rPr>
              <a:t>nádor</a:t>
            </a:r>
          </a:p>
        </p:txBody>
      </p:sp>
      <p:sp>
        <p:nvSpPr>
          <p:cNvPr id="61448" name="AutoShape 10">
            <a:extLst>
              <a:ext uri="{FF2B5EF4-FFF2-40B4-BE49-F238E27FC236}">
                <a16:creationId xmlns:a16="http://schemas.microsoft.com/office/drawing/2014/main" id="{BF58672A-0D73-4906-BAA2-22483546D8A6}"/>
              </a:ext>
            </a:extLst>
          </p:cNvPr>
          <p:cNvSpPr>
            <a:spLocks noChangeArrowheads="1"/>
          </p:cNvSpPr>
          <p:nvPr/>
        </p:nvSpPr>
        <p:spPr bwMode="auto">
          <a:xfrm rot="5160000">
            <a:off x="1752600" y="1447800"/>
            <a:ext cx="914400" cy="914400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1449" name="Text Box 13">
            <a:extLst>
              <a:ext uri="{FF2B5EF4-FFF2-40B4-BE49-F238E27FC236}">
                <a16:creationId xmlns:a16="http://schemas.microsoft.com/office/drawing/2014/main" id="{C3665C93-FEE8-4BB3-8032-5C65C7215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590800"/>
            <a:ext cx="129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tx2"/>
                </a:solidFill>
              </a:rPr>
              <a:t>rozpad buněk</a:t>
            </a:r>
          </a:p>
        </p:txBody>
      </p:sp>
      <p:sp>
        <p:nvSpPr>
          <p:cNvPr id="61450" name="Text Box 14">
            <a:extLst>
              <a:ext uri="{FF2B5EF4-FFF2-40B4-BE49-F238E27FC236}">
                <a16:creationId xmlns:a16="http://schemas.microsoft.com/office/drawing/2014/main" id="{A3E0D627-73ED-4E55-B81C-DC7C721F5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2954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tx2"/>
                </a:solidFill>
              </a:rPr>
              <a:t>purinové metabolity</a:t>
            </a:r>
          </a:p>
        </p:txBody>
      </p:sp>
      <p:sp>
        <p:nvSpPr>
          <p:cNvPr id="61451" name="Text Box 15">
            <a:extLst>
              <a:ext uri="{FF2B5EF4-FFF2-40B4-BE49-F238E27FC236}">
                <a16:creationId xmlns:a16="http://schemas.microsoft.com/office/drawing/2014/main" id="{534C77E9-D8C3-42C0-9095-2175AB2AB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667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accent2"/>
                </a:solidFill>
              </a:rPr>
              <a:t>K</a:t>
            </a:r>
          </a:p>
        </p:txBody>
      </p:sp>
      <p:sp>
        <p:nvSpPr>
          <p:cNvPr id="61452" name="Line 16">
            <a:extLst>
              <a:ext uri="{FF2B5EF4-FFF2-40B4-BE49-F238E27FC236}">
                <a16:creationId xmlns:a16="http://schemas.microsoft.com/office/drawing/2014/main" id="{C5556D7D-A353-4CF4-844B-5422D4CF16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2667000"/>
            <a:ext cx="0" cy="381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53" name="Text Box 17">
            <a:extLst>
              <a:ext uri="{FF2B5EF4-FFF2-40B4-BE49-F238E27FC236}">
                <a16:creationId xmlns:a16="http://schemas.microsoft.com/office/drawing/2014/main" id="{EBDA3A77-08A1-4B08-8F9F-1D6C6FA2C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038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 </a:t>
            </a:r>
            <a:r>
              <a:rPr lang="cs-CZ" altLang="cs-CZ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61454" name="Line 19">
            <a:extLst>
              <a:ext uri="{FF2B5EF4-FFF2-40B4-BE49-F238E27FC236}">
                <a16:creationId xmlns:a16="http://schemas.microsoft.com/office/drawing/2014/main" id="{83E19DB2-2975-46EF-9E65-7A112D086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1981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55" name="Text Box 20">
            <a:extLst>
              <a:ext uri="{FF2B5EF4-FFF2-40B4-BE49-F238E27FC236}">
                <a16:creationId xmlns:a16="http://schemas.microsoft.com/office/drawing/2014/main" id="{47A26A7A-E120-4B1A-9CCF-B15CA6999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3622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hypoxantin</a:t>
            </a:r>
          </a:p>
        </p:txBody>
      </p:sp>
      <p:sp>
        <p:nvSpPr>
          <p:cNvPr id="61456" name="Line 22">
            <a:extLst>
              <a:ext uri="{FF2B5EF4-FFF2-40B4-BE49-F238E27FC236}">
                <a16:creationId xmlns:a16="http://schemas.microsoft.com/office/drawing/2014/main" id="{32734D6E-7367-4A0C-9F18-246791366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2743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57" name="Text Box 23">
            <a:extLst>
              <a:ext uri="{FF2B5EF4-FFF2-40B4-BE49-F238E27FC236}">
                <a16:creationId xmlns:a16="http://schemas.microsoft.com/office/drawing/2014/main" id="{AE7EF423-533B-493E-B28B-6E6B4DA96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2004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xantin</a:t>
            </a:r>
          </a:p>
        </p:txBody>
      </p:sp>
      <p:sp>
        <p:nvSpPr>
          <p:cNvPr id="61458" name="Line 24">
            <a:extLst>
              <a:ext uri="{FF2B5EF4-FFF2-40B4-BE49-F238E27FC236}">
                <a16:creationId xmlns:a16="http://schemas.microsoft.com/office/drawing/2014/main" id="{0B8450ED-EA15-4292-A5B7-FD52768307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05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59" name="Line 26">
            <a:extLst>
              <a:ext uri="{FF2B5EF4-FFF2-40B4-BE49-F238E27FC236}">
                <a16:creationId xmlns:a16="http://schemas.microsoft.com/office/drawing/2014/main" id="{80E7C9BA-17C8-4820-A02C-5D2D12D889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3124200"/>
            <a:ext cx="0" cy="8382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0" name="Line 27">
            <a:extLst>
              <a:ext uri="{FF2B5EF4-FFF2-40B4-BE49-F238E27FC236}">
                <a16:creationId xmlns:a16="http://schemas.microsoft.com/office/drawing/2014/main" id="{E0B2965A-6F09-4326-9F91-F17AC93650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038600"/>
            <a:ext cx="0" cy="30480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1" name="Line 28">
            <a:extLst>
              <a:ext uri="{FF2B5EF4-FFF2-40B4-BE49-F238E27FC236}">
                <a16:creationId xmlns:a16="http://schemas.microsoft.com/office/drawing/2014/main" id="{68A176E9-5892-4BCC-A611-E18D240B59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572000"/>
            <a:ext cx="381000" cy="457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2" name="Text Box 30">
            <a:extLst>
              <a:ext uri="{FF2B5EF4-FFF2-40B4-BE49-F238E27FC236}">
                <a16:creationId xmlns:a16="http://schemas.microsoft.com/office/drawing/2014/main" id="{3F2E3285-721A-4006-BF26-DAE0D064E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9530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i="1"/>
              <a:t>calcium fosfát</a:t>
            </a:r>
          </a:p>
        </p:txBody>
      </p:sp>
      <p:sp>
        <p:nvSpPr>
          <p:cNvPr id="61463" name="Text Box 31">
            <a:extLst>
              <a:ext uri="{FF2B5EF4-FFF2-40B4-BE49-F238E27FC236}">
                <a16:creationId xmlns:a16="http://schemas.microsoft.com/office/drawing/2014/main" id="{3E02D736-3701-4E1F-94E4-367C94635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172200"/>
            <a:ext cx="2057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tx2"/>
                </a:solidFill>
              </a:rPr>
              <a:t>uremie</a:t>
            </a:r>
          </a:p>
        </p:txBody>
      </p:sp>
      <p:sp>
        <p:nvSpPr>
          <p:cNvPr id="61464" name="Text Box 32">
            <a:extLst>
              <a:ext uri="{FF2B5EF4-FFF2-40B4-BE49-F238E27FC236}">
                <a16:creationId xmlns:a16="http://schemas.microsoft.com/office/drawing/2014/main" id="{88A444D4-599F-4941-9F16-98F79C6D0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410200"/>
            <a:ext cx="1905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tx2"/>
                </a:solidFill>
              </a:rPr>
              <a:t>nefropatie</a:t>
            </a:r>
          </a:p>
        </p:txBody>
      </p:sp>
      <p:sp>
        <p:nvSpPr>
          <p:cNvPr id="61465" name="Line 33">
            <a:extLst>
              <a:ext uri="{FF2B5EF4-FFF2-40B4-BE49-F238E27FC236}">
                <a16:creationId xmlns:a16="http://schemas.microsoft.com/office/drawing/2014/main" id="{3C38A088-742A-43D6-86B4-6954601B2F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4572000"/>
            <a:ext cx="762000" cy="762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6" name="Line 35">
            <a:extLst>
              <a:ext uri="{FF2B5EF4-FFF2-40B4-BE49-F238E27FC236}">
                <a16:creationId xmlns:a16="http://schemas.microsoft.com/office/drawing/2014/main" id="{A979B42D-D4C6-4762-85E2-3FBFDABE3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5257800"/>
            <a:ext cx="152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7" name="Line 38">
            <a:extLst>
              <a:ext uri="{FF2B5EF4-FFF2-40B4-BE49-F238E27FC236}">
                <a16:creationId xmlns:a16="http://schemas.microsoft.com/office/drawing/2014/main" id="{245C003F-A8DA-46EF-B7F0-FE93A8E1F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5867400"/>
            <a:ext cx="0" cy="304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8" name="Line 39">
            <a:extLst>
              <a:ext uri="{FF2B5EF4-FFF2-40B4-BE49-F238E27FC236}">
                <a16:creationId xmlns:a16="http://schemas.microsoft.com/office/drawing/2014/main" id="{B44FC3B5-0726-448C-ADDE-93C071E893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5334000"/>
            <a:ext cx="1143000" cy="533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69" name="Text Box 40">
            <a:extLst>
              <a:ext uri="{FF2B5EF4-FFF2-40B4-BE49-F238E27FC236}">
                <a16:creationId xmlns:a16="http://schemas.microsoft.com/office/drawing/2014/main" id="{7652F0C3-CFDB-4701-A4AD-49EDC22AB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867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i="1"/>
              <a:t>hypokalcemie</a:t>
            </a:r>
          </a:p>
        </p:txBody>
      </p:sp>
      <p:sp>
        <p:nvSpPr>
          <p:cNvPr id="3113" name="Line 41">
            <a:extLst>
              <a:ext uri="{FF2B5EF4-FFF2-40B4-BE49-F238E27FC236}">
                <a16:creationId xmlns:a16="http://schemas.microsoft.com/office/drawing/2014/main" id="{4359AC50-52AC-44B1-AFA9-59165381AF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72200" y="3352800"/>
            <a:ext cx="381000" cy="1905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16" name="Line 44">
            <a:extLst>
              <a:ext uri="{FF2B5EF4-FFF2-40B4-BE49-F238E27FC236}">
                <a16:creationId xmlns:a16="http://schemas.microsoft.com/office/drawing/2014/main" id="{932EE7A2-5240-4A49-9A82-DE85A035F5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5400" y="4267200"/>
            <a:ext cx="1219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17" name="Line 45">
            <a:extLst>
              <a:ext uri="{FF2B5EF4-FFF2-40B4-BE49-F238E27FC236}">
                <a16:creationId xmlns:a16="http://schemas.microsoft.com/office/drawing/2014/main" id="{1D8F6D79-84B6-47FE-9F94-76EA4AA71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4267200"/>
            <a:ext cx="762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73" name="Text Box 46">
            <a:extLst>
              <a:ext uri="{FF2B5EF4-FFF2-40B4-BE49-F238E27FC236}">
                <a16:creationId xmlns:a16="http://schemas.microsoft.com/office/drawing/2014/main" id="{E456CEBD-158C-4567-A3E2-35A3E91E3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49580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apoptóza</a:t>
            </a:r>
          </a:p>
        </p:txBody>
      </p:sp>
      <p:sp>
        <p:nvSpPr>
          <p:cNvPr id="61474" name="Text Box 48">
            <a:extLst>
              <a:ext uri="{FF2B5EF4-FFF2-40B4-BE49-F238E27FC236}">
                <a16:creationId xmlns:a16="http://schemas.microsoft.com/office/drawing/2014/main" id="{944F06C7-FB73-4066-A97B-7920A125E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/>
              <a:t>chemoterapie</a:t>
            </a:r>
          </a:p>
        </p:txBody>
      </p:sp>
      <p:sp>
        <p:nvSpPr>
          <p:cNvPr id="61475" name="Oval 54">
            <a:extLst>
              <a:ext uri="{FF2B5EF4-FFF2-40B4-BE49-F238E27FC236}">
                <a16:creationId xmlns:a16="http://schemas.microsoft.com/office/drawing/2014/main" id="{EC08CFB5-EBE6-4AF6-B7BA-21EC2656F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962400"/>
            <a:ext cx="685800" cy="609600"/>
          </a:xfrm>
          <a:prstGeom prst="ellipse">
            <a:avLst/>
          </a:prstGeom>
          <a:noFill/>
          <a:ln w="158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1476" name="Oval 55">
            <a:extLst>
              <a:ext uri="{FF2B5EF4-FFF2-40B4-BE49-F238E27FC236}">
                <a16:creationId xmlns:a16="http://schemas.microsoft.com/office/drawing/2014/main" id="{85DBB7AC-4265-45E4-B86C-4DBFA87ED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514600"/>
            <a:ext cx="685800" cy="685800"/>
          </a:xfrm>
          <a:prstGeom prst="ellipse">
            <a:avLst/>
          </a:prstGeom>
          <a:noFill/>
          <a:ln w="158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1477" name="Oval 56">
            <a:extLst>
              <a:ext uri="{FF2B5EF4-FFF2-40B4-BE49-F238E27FC236}">
                <a16:creationId xmlns:a16="http://schemas.microsoft.com/office/drawing/2014/main" id="{0A2F5CFB-0A89-48BA-9E2C-81F5F2763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295400"/>
            <a:ext cx="1676400" cy="685800"/>
          </a:xfrm>
          <a:prstGeom prst="ellipse">
            <a:avLst/>
          </a:prstGeom>
          <a:noFill/>
          <a:ln w="158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1478" name="Text Box 57">
            <a:extLst>
              <a:ext uri="{FF2B5EF4-FFF2-40B4-BE49-F238E27FC236}">
                <a16:creationId xmlns:a16="http://schemas.microsoft.com/office/drawing/2014/main" id="{0D2FA59D-69B0-4E38-B3E3-783B240F5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886200"/>
            <a:ext cx="175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chemeClr val="tx2"/>
                </a:solidFill>
              </a:rPr>
              <a:t>kyselina močová</a:t>
            </a:r>
          </a:p>
        </p:txBody>
      </p:sp>
      <p:sp>
        <p:nvSpPr>
          <p:cNvPr id="3130" name="Text Box 58">
            <a:extLst>
              <a:ext uri="{FF2B5EF4-FFF2-40B4-BE49-F238E27FC236}">
                <a16:creationId xmlns:a16="http://schemas.microsoft.com/office/drawing/2014/main" id="{8A9163C3-248B-40E1-9368-042E143FB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943600"/>
            <a:ext cx="76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b="1"/>
              <a:t>†</a:t>
            </a:r>
          </a:p>
        </p:txBody>
      </p:sp>
      <p:sp>
        <p:nvSpPr>
          <p:cNvPr id="3131" name="Text Box 59">
            <a:extLst>
              <a:ext uri="{FF2B5EF4-FFF2-40B4-BE49-F238E27FC236}">
                <a16:creationId xmlns:a16="http://schemas.microsoft.com/office/drawing/2014/main" id="{8C12E090-EBCF-4F85-AC27-9BC70B81F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209800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b="1"/>
              <a:t>†</a:t>
            </a:r>
          </a:p>
        </p:txBody>
      </p:sp>
      <p:sp>
        <p:nvSpPr>
          <p:cNvPr id="61481" name="Line 60">
            <a:extLst>
              <a:ext uri="{FF2B5EF4-FFF2-40B4-BE49-F238E27FC236}">
                <a16:creationId xmlns:a16="http://schemas.microsoft.com/office/drawing/2014/main" id="{C85E7B80-8B55-4012-9B28-DFB26562F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91400" y="3962400"/>
            <a:ext cx="0" cy="53340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82" name="AutoShape 61">
            <a:extLst>
              <a:ext uri="{FF2B5EF4-FFF2-40B4-BE49-F238E27FC236}">
                <a16:creationId xmlns:a16="http://schemas.microsoft.com/office/drawing/2014/main" id="{C4CEDF8D-424D-438F-9B8C-A524AB3A68D4}"/>
              </a:ext>
            </a:extLst>
          </p:cNvPr>
          <p:cNvSpPr>
            <a:spLocks noChangeArrowheads="1"/>
          </p:cNvSpPr>
          <p:nvPr/>
        </p:nvSpPr>
        <p:spPr bwMode="auto">
          <a:xfrm rot="-1800000">
            <a:off x="1371600" y="35052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0" grpId="0" autoUpdateAnimBg="0"/>
      <p:bldP spid="313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202FDE3D-4399-41CB-88E4-72032A4B3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91513" cy="1196975"/>
          </a:xfrm>
        </p:spPr>
        <p:txBody>
          <a:bodyPr/>
          <a:lstStyle/>
          <a:p>
            <a:r>
              <a:rPr lang="cs-CZ" altLang="cs-CZ" sz="3600" b="1"/>
              <a:t>TLS – incidence a rizikové faktory</a:t>
            </a:r>
            <a:r>
              <a:rPr lang="cs-CZ" altLang="cs-CZ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2467" name="Text Box 3">
            <a:extLst>
              <a:ext uri="{FF2B5EF4-FFF2-40B4-BE49-F238E27FC236}">
                <a16:creationId xmlns:a16="http://schemas.microsoft.com/office/drawing/2014/main" id="{00DD7E34-9C83-42BE-B4A3-93D6DD434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   </a:t>
            </a:r>
            <a:r>
              <a:rPr lang="cs-CZ" altLang="cs-CZ" sz="2000"/>
              <a:t>maximum výskytu 0 – 4 den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Laboratorní TLS    42%  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Klinický      TLS       6%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chemeClr val="tx2"/>
                </a:solidFill>
              </a:rPr>
              <a:t>Rizikové choroby</a:t>
            </a:r>
            <a:r>
              <a:rPr lang="cs-CZ" altLang="cs-CZ" sz="2000"/>
              <a:t>    </a:t>
            </a:r>
            <a:r>
              <a:rPr lang="cs-CZ" altLang="cs-CZ" sz="2000">
                <a:solidFill>
                  <a:schemeClr val="tx2"/>
                </a:solidFill>
              </a:rPr>
              <a:t>rychlý  bb. obrat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chemeClr val="tx2"/>
                </a:solidFill>
              </a:rPr>
              <a:t>                                  sensitivita na CHT</a:t>
            </a:r>
            <a:r>
              <a:rPr lang="cs-CZ" altLang="cs-CZ" sz="2000"/>
              <a:t> 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000"/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chemeClr val="tx2"/>
                </a:solidFill>
              </a:rPr>
              <a:t>Rizikové faktory</a:t>
            </a:r>
            <a:r>
              <a:rPr lang="cs-CZ" altLang="cs-CZ" sz="2000"/>
              <a:t>   oligurie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                        infiltrace ledvin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                        dehydratace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                        hyperurikemie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                           LDH    leukocyty (50 tis) </a:t>
            </a:r>
          </a:p>
        </p:txBody>
      </p:sp>
      <p:sp>
        <p:nvSpPr>
          <p:cNvPr id="62468" name="Text Box 4">
            <a:extLst>
              <a:ext uri="{FF2B5EF4-FFF2-40B4-BE49-F238E27FC236}">
                <a16:creationId xmlns:a16="http://schemas.microsoft.com/office/drawing/2014/main" id="{25ECB925-8CDC-4201-B464-840315DFF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057400"/>
            <a:ext cx="19812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cs-CZ" altLang="cs-CZ" sz="1600" b="1">
                <a:solidFill>
                  <a:schemeClr val="tx2"/>
                </a:solidFill>
              </a:rPr>
              <a:t>Burkit lymfom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1600" b="1">
                <a:solidFill>
                  <a:schemeClr val="tx2"/>
                </a:solidFill>
              </a:rPr>
              <a:t>B-ALL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1600" b="1">
                <a:solidFill>
                  <a:schemeClr val="tx2"/>
                </a:solidFill>
              </a:rPr>
              <a:t>ALL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1600">
                <a:solidFill>
                  <a:schemeClr val="tx2"/>
                </a:solidFill>
              </a:rPr>
              <a:t>CLL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1600">
                <a:solidFill>
                  <a:schemeClr val="tx2"/>
                </a:solidFill>
              </a:rPr>
              <a:t>AML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1600">
                <a:solidFill>
                  <a:schemeClr val="tx2"/>
                </a:solidFill>
              </a:rPr>
              <a:t>HDI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1600">
                <a:solidFill>
                  <a:schemeClr val="tx2"/>
                </a:solidFill>
              </a:rPr>
              <a:t>LGL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1600">
                <a:solidFill>
                  <a:schemeClr val="tx2"/>
                </a:solidFill>
              </a:rPr>
              <a:t>neuroblastom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1600">
                <a:solidFill>
                  <a:schemeClr val="tx2"/>
                </a:solidFill>
              </a:rPr>
              <a:t>germ cell</a:t>
            </a:r>
          </a:p>
        </p:txBody>
      </p:sp>
      <p:pic>
        <p:nvPicPr>
          <p:cNvPr id="62469" name="Picture 5" descr="BD10264_">
            <a:extLst>
              <a:ext uri="{FF2B5EF4-FFF2-40B4-BE49-F238E27FC236}">
                <a16:creationId xmlns:a16="http://schemas.microsoft.com/office/drawing/2014/main" id="{01AEA052-D857-43D9-B3FC-3EE7380B5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BD10264_">
            <a:extLst>
              <a:ext uri="{FF2B5EF4-FFF2-40B4-BE49-F238E27FC236}">
                <a16:creationId xmlns:a16="http://schemas.microsoft.com/office/drawing/2014/main" id="{545E10B7-DD04-4996-9A60-9177C9FF0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Line 7">
            <a:extLst>
              <a:ext uri="{FF2B5EF4-FFF2-40B4-BE49-F238E27FC236}">
                <a16:creationId xmlns:a16="http://schemas.microsoft.com/office/drawing/2014/main" id="{92F7076D-CF58-4114-9984-8B99DB7399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2590800"/>
            <a:ext cx="0" cy="3048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2" name="Line 8">
            <a:extLst>
              <a:ext uri="{FF2B5EF4-FFF2-40B4-BE49-F238E27FC236}">
                <a16:creationId xmlns:a16="http://schemas.microsoft.com/office/drawing/2014/main" id="{827B1FC2-1F5D-4A50-B6ED-8A8DA0B7C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29718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3" name="Text Box 10">
            <a:extLst>
              <a:ext uri="{FF2B5EF4-FFF2-40B4-BE49-F238E27FC236}">
                <a16:creationId xmlns:a16="http://schemas.microsoft.com/office/drawing/2014/main" id="{D1F64B4B-8414-4A78-9C74-77CB10EFD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057400"/>
            <a:ext cx="1066800" cy="64135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accent1"/>
                </a:solidFill>
              </a:rPr>
              <a:t>vysoké riziko</a:t>
            </a:r>
          </a:p>
        </p:txBody>
      </p:sp>
      <p:sp>
        <p:nvSpPr>
          <p:cNvPr id="62474" name="Text Box 11">
            <a:extLst>
              <a:ext uri="{FF2B5EF4-FFF2-40B4-BE49-F238E27FC236}">
                <a16:creationId xmlns:a16="http://schemas.microsoft.com/office/drawing/2014/main" id="{76044DAD-57F1-426B-8B68-9BD4EAC6C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048000"/>
            <a:ext cx="990600" cy="64135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accent2"/>
                </a:solidFill>
              </a:rPr>
              <a:t>nízké riziko</a:t>
            </a:r>
          </a:p>
        </p:txBody>
      </p:sp>
      <p:sp>
        <p:nvSpPr>
          <p:cNvPr id="62475" name="Line 13">
            <a:extLst>
              <a:ext uri="{FF2B5EF4-FFF2-40B4-BE49-F238E27FC236}">
                <a16:creationId xmlns:a16="http://schemas.microsoft.com/office/drawing/2014/main" id="{75C0E100-5B30-4C8E-95EE-CA65188EF3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8038" y="5876925"/>
            <a:ext cx="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6" name="Line 15">
            <a:extLst>
              <a:ext uri="{FF2B5EF4-FFF2-40B4-BE49-F238E27FC236}">
                <a16:creationId xmlns:a16="http://schemas.microsoft.com/office/drawing/2014/main" id="{E55A795E-D3BE-443C-965E-A33AE27053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438" y="5876925"/>
            <a:ext cx="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7" name="Line 16">
            <a:extLst>
              <a:ext uri="{FF2B5EF4-FFF2-40B4-BE49-F238E27FC236}">
                <a16:creationId xmlns:a16="http://schemas.microsoft.com/office/drawing/2014/main" id="{7C5D8EAA-7D83-403E-84EB-3E9735C355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8100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8" name="Text Box 18">
            <a:extLst>
              <a:ext uri="{FF2B5EF4-FFF2-40B4-BE49-F238E27FC236}">
                <a16:creationId xmlns:a16="http://schemas.microsoft.com/office/drawing/2014/main" id="{DD788CE5-3FD0-42A0-BCC8-936BD2A26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038600"/>
            <a:ext cx="990600" cy="36671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rgbClr val="000099"/>
                </a:solidFill>
              </a:rPr>
              <a:t>vzácně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12019146-DF56-4255-AD67-119C96D42E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cs-CZ" altLang="cs-CZ" sz="3600" b="1"/>
              <a:t>Prevence tumor lysis syndromu</a:t>
            </a:r>
            <a:endParaRPr lang="cs-CZ" altLang="cs-CZ" sz="3600">
              <a:latin typeface="Arial" panose="020B0604020202020204" pitchFamily="34" charset="0"/>
            </a:endParaRPr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CCC8DAA6-1B50-4575-A499-C7816F051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88392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u="sng">
                <a:solidFill>
                  <a:schemeClr val="tx2"/>
                </a:solidFill>
              </a:rPr>
              <a:t>Rizikový pacient bez známek laboratorního nebo klinického TLS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 b="1">
                <a:solidFill>
                  <a:schemeClr val="accent1"/>
                </a:solidFill>
              </a:rPr>
              <a:t>A: Hydratace</a:t>
            </a:r>
            <a:r>
              <a:rPr lang="cs-CZ" altLang="cs-CZ" sz="2000"/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3 l /m</a:t>
            </a:r>
            <a:r>
              <a:rPr lang="cs-CZ" altLang="cs-CZ" sz="2000" baseline="30000"/>
              <a:t>2</a:t>
            </a:r>
            <a:r>
              <a:rPr lang="cs-CZ" altLang="cs-CZ" sz="2000"/>
              <a:t>/den  Fl/2 – iniciálně bez K, Ca, P    </a:t>
            </a:r>
            <a:r>
              <a:rPr lang="cs-CZ" altLang="cs-CZ" sz="2000">
                <a:solidFill>
                  <a:schemeClr val="tx2"/>
                </a:solidFill>
              </a:rPr>
              <a:t>ideálně 24 hod před CHT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cíl: diuresa 100ml / m</a:t>
            </a:r>
            <a:r>
              <a:rPr lang="cs-CZ" altLang="cs-CZ" sz="2000" baseline="30000"/>
              <a:t>2</a:t>
            </a:r>
            <a:r>
              <a:rPr lang="cs-CZ" altLang="cs-CZ" sz="2000"/>
              <a:t>/hod            furosemid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                                                       manitol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 b="1">
                <a:solidFill>
                  <a:schemeClr val="accent1"/>
                </a:solidFill>
              </a:rPr>
              <a:t>B: Alkalizace</a:t>
            </a:r>
            <a:r>
              <a:rPr lang="cs-CZ" altLang="cs-CZ" sz="2000"/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- pouze v případě </a:t>
            </a:r>
            <a:r>
              <a:rPr lang="cs-CZ" altLang="cs-CZ" sz="2000">
                <a:solidFill>
                  <a:schemeClr val="tx2"/>
                </a:solidFill>
              </a:rPr>
              <a:t>hyperurikemie,</a:t>
            </a:r>
            <a:r>
              <a:rPr lang="cs-CZ" altLang="cs-CZ" sz="2000"/>
              <a:t> pokud není podávána           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rasburicasa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max. rozpustnost </a:t>
            </a:r>
            <a:r>
              <a:rPr lang="cs-CZ" altLang="cs-CZ" sz="2000">
                <a:solidFill>
                  <a:schemeClr val="tx2"/>
                </a:solidFill>
              </a:rPr>
              <a:t>kys. močové</a:t>
            </a:r>
            <a:r>
              <a:rPr lang="cs-CZ" altLang="cs-CZ" sz="2000"/>
              <a:t>  při pH moči </a:t>
            </a:r>
            <a:r>
              <a:rPr lang="cs-CZ" altLang="cs-CZ" sz="2000">
                <a:solidFill>
                  <a:schemeClr val="tx2"/>
                </a:solidFill>
              </a:rPr>
              <a:t>7,5</a:t>
            </a:r>
            <a:r>
              <a:rPr lang="cs-CZ" altLang="cs-CZ" sz="2000"/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                            </a:t>
            </a:r>
            <a:r>
              <a:rPr lang="cs-CZ" altLang="cs-CZ" sz="2000">
                <a:solidFill>
                  <a:schemeClr val="tx2"/>
                </a:solidFill>
              </a:rPr>
              <a:t>hypoxantin, xantin</a:t>
            </a:r>
            <a:r>
              <a:rPr lang="cs-CZ" altLang="cs-CZ" sz="2000"/>
              <a:t>   pH  moči max. </a:t>
            </a:r>
            <a:r>
              <a:rPr lang="cs-CZ" altLang="cs-CZ" sz="2000">
                <a:solidFill>
                  <a:schemeClr val="tx2"/>
                </a:solidFill>
              </a:rPr>
              <a:t>6,5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- po normalizaci kys. močové alkalizaci ukončit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 b="1">
                <a:solidFill>
                  <a:schemeClr val="accent1"/>
                </a:solidFill>
              </a:rPr>
              <a:t>C:  allopurinol</a:t>
            </a:r>
            <a:r>
              <a:rPr lang="cs-CZ" altLang="cs-CZ" sz="2000"/>
              <a:t> –pacienti s nízkým rizikem rozvoje TLS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</a:t>
            </a:r>
            <a:r>
              <a:rPr lang="cs-CZ" altLang="cs-CZ" sz="2000" b="1">
                <a:solidFill>
                  <a:schemeClr val="accent1"/>
                </a:solidFill>
              </a:rPr>
              <a:t>rasburicase</a:t>
            </a:r>
            <a:r>
              <a:rPr lang="cs-CZ" altLang="cs-CZ" sz="2000"/>
              <a:t> – vstupní hyperurikemie u pacientů s vysokým rizikem ( leu          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 nad 50 tis, LDH nad ?(25ukat/l), porucha funkce ledvin)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 b="1">
                <a:solidFill>
                  <a:schemeClr val="accent1"/>
                </a:solidFill>
              </a:rPr>
              <a:t>D: Pozvolná eskalace</a:t>
            </a:r>
            <a:r>
              <a:rPr lang="cs-CZ" altLang="cs-CZ" sz="2000"/>
              <a:t> dávek CHT, kortikoidů</a:t>
            </a:r>
          </a:p>
        </p:txBody>
      </p:sp>
      <p:sp>
        <p:nvSpPr>
          <p:cNvPr id="63492" name="AutoShape 4">
            <a:extLst>
              <a:ext uri="{FF2B5EF4-FFF2-40B4-BE49-F238E27FC236}">
                <a16:creationId xmlns:a16="http://schemas.microsoft.com/office/drawing/2014/main" id="{6C6E998B-06A0-4B5B-9702-6873E64149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57600" y="2133600"/>
            <a:ext cx="547688" cy="280988"/>
          </a:xfrm>
          <a:prstGeom prst="leftArrow">
            <a:avLst>
              <a:gd name="adj1" fmla="val 50000"/>
              <a:gd name="adj2" fmla="val 487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280FF164-4D95-4414-AC4B-D72EEB9F7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86200"/>
            <a:ext cx="6705600" cy="7620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4BC9DB99-6CF7-4507-84AC-55542DE82D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315913"/>
            <a:ext cx="7772400" cy="1458913"/>
          </a:xfrm>
        </p:spPr>
        <p:txBody>
          <a:bodyPr/>
          <a:lstStyle/>
          <a:p>
            <a:r>
              <a:rPr lang="cs-CZ" altLang="cs-CZ" sz="3200" b="1"/>
              <a:t>Léčba syndromu tumor lysis syndromu</a:t>
            </a:r>
            <a:r>
              <a:rPr lang="cs-CZ" altLang="cs-CZ"/>
              <a:t> </a:t>
            </a:r>
          </a:p>
        </p:txBody>
      </p:sp>
      <p:sp>
        <p:nvSpPr>
          <p:cNvPr id="64515" name="Text Box 3">
            <a:extLst>
              <a:ext uri="{FF2B5EF4-FFF2-40B4-BE49-F238E27FC236}">
                <a16:creationId xmlns:a16="http://schemas.microsoft.com/office/drawing/2014/main" id="{B4290230-DE63-463D-BD21-FD623BCD1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   </a:t>
            </a:r>
          </a:p>
        </p:txBody>
      </p:sp>
      <p:sp>
        <p:nvSpPr>
          <p:cNvPr id="64516" name="Text Box 6">
            <a:extLst>
              <a:ext uri="{FF2B5EF4-FFF2-40B4-BE49-F238E27FC236}">
                <a16:creationId xmlns:a16="http://schemas.microsoft.com/office/drawing/2014/main" id="{EF3BBEBF-5E0C-4E0B-AB14-F93B2FA5F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8839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64517" name="Text Box 10">
            <a:extLst>
              <a:ext uri="{FF2B5EF4-FFF2-40B4-BE49-F238E27FC236}">
                <a16:creationId xmlns:a16="http://schemas.microsoft.com/office/drawing/2014/main" id="{AFDA0819-7606-4566-A5B1-6466B5070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8991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   </a:t>
            </a:r>
            <a:r>
              <a:rPr lang="cs-CZ" altLang="cs-CZ" sz="2000" b="1">
                <a:solidFill>
                  <a:schemeClr val="tx2"/>
                </a:solidFill>
              </a:rPr>
              <a:t>P</a:t>
            </a:r>
            <a:r>
              <a:rPr lang="cs-CZ" altLang="cs-CZ" sz="2000" b="1"/>
              <a:t> </a:t>
            </a:r>
            <a:r>
              <a:rPr lang="cs-CZ" altLang="cs-CZ" sz="2000"/>
              <a:t>   &gt;2,1mmol/l  dospělí nad 15 let</a:t>
            </a:r>
            <a:r>
              <a:rPr lang="cs-CZ" altLang="cs-CZ" sz="2000">
                <a:solidFill>
                  <a:schemeClr val="tx2"/>
                </a:solidFill>
              </a:rPr>
              <a:t>,&gt; 1,45 mmol/l děti</a:t>
            </a:r>
            <a:r>
              <a:rPr lang="cs-CZ" altLang="cs-CZ" sz="2000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- letargie, nausea, zvracení, průjem,křeče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- precipitace calciumfosfátu  v tkáních         </a:t>
            </a:r>
            <a:r>
              <a:rPr lang="cs-CZ" altLang="cs-CZ" sz="2000">
                <a:solidFill>
                  <a:schemeClr val="tx2"/>
                </a:solidFill>
              </a:rPr>
              <a:t>hypokalcémie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  </a:t>
            </a:r>
            <a:r>
              <a:rPr lang="cs-CZ" altLang="cs-CZ" sz="2000">
                <a:solidFill>
                  <a:srgbClr val="33CC33"/>
                </a:solidFill>
              </a:rPr>
              <a:t>l</a:t>
            </a:r>
            <a:r>
              <a:rPr lang="cs-CZ" altLang="cs-CZ" sz="2000" b="1">
                <a:solidFill>
                  <a:srgbClr val="33CC33"/>
                </a:solidFill>
              </a:rPr>
              <a:t>éčba</a:t>
            </a:r>
            <a:r>
              <a:rPr lang="cs-CZ" altLang="cs-CZ" sz="2000" b="1">
                <a:solidFill>
                  <a:schemeClr val="tx2"/>
                </a:solidFill>
              </a:rPr>
              <a:t> </a:t>
            </a:r>
            <a:r>
              <a:rPr lang="cs-CZ" altLang="cs-CZ" sz="2000"/>
              <a:t>: zvýšení hydratace , žádné aditivní Ca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             po. chelatátory (minimální význam) </a:t>
            </a:r>
            <a:r>
              <a:rPr lang="cs-CZ" altLang="cs-CZ" sz="2000" i="1"/>
              <a:t>aluminium hydroxid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i="1"/>
              <a:t>                    </a:t>
            </a:r>
            <a:r>
              <a:rPr lang="cs-CZ" altLang="cs-CZ" sz="2000"/>
              <a:t>hemodialýza (účinejší než CVVH)... kdy?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</a:t>
            </a:r>
            <a:r>
              <a:rPr lang="cs-CZ" altLang="cs-CZ" sz="2000" b="1">
                <a:solidFill>
                  <a:schemeClr val="tx2"/>
                </a:solidFill>
              </a:rPr>
              <a:t>Ca</a:t>
            </a:r>
            <a:r>
              <a:rPr lang="cs-CZ" altLang="cs-CZ" sz="2000"/>
              <a:t>   </a:t>
            </a:r>
            <a:r>
              <a:rPr lang="cs-CZ" altLang="cs-CZ" sz="2000">
                <a:solidFill>
                  <a:schemeClr val="tx2"/>
                </a:solidFill>
              </a:rPr>
              <a:t>&lt; 2,25 mmol /l</a:t>
            </a:r>
            <a:r>
              <a:rPr lang="cs-CZ" altLang="cs-CZ" sz="2000"/>
              <a:t>  nebo  iCa </a:t>
            </a:r>
            <a:r>
              <a:rPr lang="cs-CZ" altLang="cs-CZ" sz="2000">
                <a:solidFill>
                  <a:schemeClr val="tx2"/>
                </a:solidFill>
              </a:rPr>
              <a:t>pod 1,2mmol/l</a:t>
            </a:r>
            <a:r>
              <a:rPr lang="cs-CZ" altLang="cs-CZ" sz="2000"/>
              <a:t>   !! albumin!!  </a:t>
            </a:r>
            <a:r>
              <a:rPr lang="cs-CZ" altLang="cs-CZ" sz="2000">
                <a:solidFill>
                  <a:schemeClr val="tx2"/>
                </a:solidFill>
              </a:rPr>
              <a:t>!! alkalóza!!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   - asociace s fosfatasemií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   - parestezie, křeče,tetanie, hypotenze , prodl.QT, zmatenost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    </a:t>
            </a:r>
            <a:r>
              <a:rPr lang="cs-CZ" altLang="cs-CZ" sz="2000">
                <a:solidFill>
                  <a:srgbClr val="33CC33"/>
                </a:solidFill>
              </a:rPr>
              <a:t>!! Léčba pouze při symptomatické hypokalcemii =tetanie!!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       </a:t>
            </a:r>
            <a:r>
              <a:rPr lang="cs-CZ" altLang="cs-CZ" sz="2000" i="1"/>
              <a:t>Ca gluconicum 30 - 50 mg /kg i.v. na 10 min </a:t>
            </a:r>
          </a:p>
        </p:txBody>
      </p:sp>
      <p:sp>
        <p:nvSpPr>
          <p:cNvPr id="64518" name="AutoShape 14">
            <a:extLst>
              <a:ext uri="{FF2B5EF4-FFF2-40B4-BE49-F238E27FC236}">
                <a16:creationId xmlns:a16="http://schemas.microsoft.com/office/drawing/2014/main" id="{87669692-AF5C-493F-9F0F-A609027C6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981200"/>
            <a:ext cx="327025" cy="306388"/>
          </a:xfrm>
          <a:prstGeom prst="rightArrow">
            <a:avLst>
              <a:gd name="adj1" fmla="val 50000"/>
              <a:gd name="adj2" fmla="val 266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4519" name="AutoShape 17">
            <a:extLst>
              <a:ext uri="{FF2B5EF4-FFF2-40B4-BE49-F238E27FC236}">
                <a16:creationId xmlns:a16="http://schemas.microsoft.com/office/drawing/2014/main" id="{F073F39F-4926-41D3-90FC-B18E1DDC1B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609600"/>
            <a:ext cx="377825" cy="758825"/>
          </a:xfrm>
          <a:prstGeom prst="upArrow">
            <a:avLst>
              <a:gd name="adj1" fmla="val 50000"/>
              <a:gd name="adj2" fmla="val 502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4520" name="AutoShape 18">
            <a:extLst>
              <a:ext uri="{FF2B5EF4-FFF2-40B4-BE49-F238E27FC236}">
                <a16:creationId xmlns:a16="http://schemas.microsoft.com/office/drawing/2014/main" id="{53D9A7E8-6A8F-4589-AF9F-7B44FD9E8D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3886200"/>
            <a:ext cx="360363" cy="723900"/>
          </a:xfrm>
          <a:prstGeom prst="downArrow">
            <a:avLst>
              <a:gd name="adj1" fmla="val 50000"/>
              <a:gd name="adj2" fmla="val 5022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84EA6C08-F125-4930-8A47-2B014172E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891" name="Zástupný symbol pro obsah 3" descr="CDR732714-750.jpg">
            <a:extLst>
              <a:ext uri="{FF2B5EF4-FFF2-40B4-BE49-F238E27FC236}">
                <a16:creationId xmlns:a16="http://schemas.microsoft.com/office/drawing/2014/main" id="{C4B8A0EF-1115-45B2-8E44-D42E7622F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60363"/>
            <a:ext cx="8064500" cy="5516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A91E5FB-ACBB-457D-A57E-C4A29AE7FF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81075"/>
          </a:xfrm>
        </p:spPr>
        <p:txBody>
          <a:bodyPr/>
          <a:lstStyle/>
          <a:p>
            <a:r>
              <a:rPr lang="cs-CZ" altLang="cs-CZ" sz="3200" b="1"/>
              <a:t>Léčba tumor lysis syndromu -II</a:t>
            </a:r>
            <a:r>
              <a:rPr lang="cs-CZ" altLang="cs-CZ" sz="2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5539" name="Text Box 3">
            <a:extLst>
              <a:ext uri="{FF2B5EF4-FFF2-40B4-BE49-F238E27FC236}">
                <a16:creationId xmlns:a16="http://schemas.microsoft.com/office/drawing/2014/main" id="{C3FF33A7-74D2-4CCA-883F-CFCB7A3BD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41438"/>
            <a:ext cx="89916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 </a:t>
            </a:r>
            <a:r>
              <a:rPr lang="cs-CZ" altLang="cs-CZ" b="1">
                <a:solidFill>
                  <a:schemeClr val="tx2"/>
                </a:solidFill>
              </a:rPr>
              <a:t>   K</a:t>
            </a:r>
            <a:r>
              <a:rPr lang="cs-CZ" altLang="cs-CZ"/>
              <a:t>       &gt;6mmol/l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     -nausea, zvracení , anorexie,svalová slabost,parestezie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     </a:t>
            </a:r>
            <a:r>
              <a:rPr lang="cs-CZ" altLang="cs-CZ" b="1">
                <a:solidFill>
                  <a:srgbClr val="33CC33"/>
                </a:solidFill>
              </a:rPr>
              <a:t>Ekg:</a:t>
            </a:r>
            <a:r>
              <a:rPr lang="cs-CZ" altLang="cs-CZ"/>
              <a:t> hrotnaté T, rozš.QRS,komorová tachy, asystolie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      </a:t>
            </a:r>
            <a:r>
              <a:rPr lang="cs-CZ" altLang="cs-CZ" b="1">
                <a:solidFill>
                  <a:srgbClr val="33CC33"/>
                </a:solidFill>
              </a:rPr>
              <a:t>léčba</a:t>
            </a:r>
            <a:r>
              <a:rPr lang="cs-CZ" altLang="cs-CZ">
                <a:solidFill>
                  <a:srgbClr val="33CC33"/>
                </a:solidFill>
              </a:rPr>
              <a:t> </a:t>
            </a:r>
            <a:r>
              <a:rPr lang="cs-CZ" altLang="cs-CZ"/>
              <a:t>: 1. beta 2 mimetika inhal.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                       </a:t>
            </a:r>
            <a:r>
              <a:rPr lang="cs-CZ" altLang="cs-CZ">
                <a:solidFill>
                  <a:schemeClr val="tx2"/>
                </a:solidFill>
              </a:rPr>
              <a:t>salbutamol(</a:t>
            </a:r>
            <a:r>
              <a:rPr lang="cs-CZ" altLang="cs-CZ"/>
              <a:t> </a:t>
            </a:r>
            <a:r>
              <a:rPr lang="cs-CZ" altLang="cs-CZ">
                <a:solidFill>
                  <a:schemeClr val="tx2"/>
                </a:solidFill>
              </a:rPr>
              <a:t>Ventolin) </a:t>
            </a:r>
            <a:r>
              <a:rPr lang="cs-CZ" altLang="cs-CZ"/>
              <a:t>2 vstřiky á 15 min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                       </a:t>
            </a:r>
            <a:r>
              <a:rPr lang="cs-CZ" altLang="cs-CZ">
                <a:solidFill>
                  <a:schemeClr val="tx2"/>
                </a:solidFill>
              </a:rPr>
              <a:t>terbutalin (Bricanyl</a:t>
            </a:r>
            <a:r>
              <a:rPr lang="cs-CZ" altLang="cs-CZ"/>
              <a:t>) </a:t>
            </a:r>
            <a:r>
              <a:rPr lang="cs-CZ" altLang="cs-CZ" sz="2000"/>
              <a:t>0,025mg / kg s.c.nebo 0,01mg/kg iv   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                  2. Inzulin 0,1 I.U./kg + 20% glc 2ml / kg /10 min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                  3. Ca gluconicum, furosemid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                  4. dialýza </a:t>
            </a:r>
          </a:p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65540" name="AutoShape 5">
            <a:extLst>
              <a:ext uri="{FF2B5EF4-FFF2-40B4-BE49-F238E27FC236}">
                <a16:creationId xmlns:a16="http://schemas.microsoft.com/office/drawing/2014/main" id="{8A538F96-4F30-4E1D-A2F7-8D8D847788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9388" y="1196975"/>
            <a:ext cx="377825" cy="758825"/>
          </a:xfrm>
          <a:prstGeom prst="upArrow">
            <a:avLst>
              <a:gd name="adj1" fmla="val 50000"/>
              <a:gd name="adj2" fmla="val 502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495479A7-BEC4-40C2-AD3E-EAF528437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268413"/>
          </a:xfrm>
        </p:spPr>
        <p:txBody>
          <a:bodyPr/>
          <a:lstStyle/>
          <a:p>
            <a:r>
              <a:rPr lang="cs-CZ" altLang="cs-CZ" sz="3200" b="1"/>
              <a:t>Léčba tumor lysis syndromu III</a:t>
            </a:r>
            <a:r>
              <a:rPr lang="cs-CZ" altLang="cs-CZ"/>
              <a:t> </a:t>
            </a:r>
          </a:p>
        </p:txBody>
      </p:sp>
      <p:sp>
        <p:nvSpPr>
          <p:cNvPr id="66563" name="Text Box 3">
            <a:extLst>
              <a:ext uri="{FF2B5EF4-FFF2-40B4-BE49-F238E27FC236}">
                <a16:creationId xmlns:a16="http://schemas.microsoft.com/office/drawing/2014/main" id="{9AE80998-E743-4C8B-B64F-E340AAC70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84313"/>
            <a:ext cx="89154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chemeClr val="tx2"/>
                </a:solidFill>
              </a:rPr>
              <a:t>Hyperurikemie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</a:t>
            </a:r>
            <a:r>
              <a:rPr lang="cs-CZ" altLang="cs-CZ" sz="2000">
                <a:solidFill>
                  <a:schemeClr val="accent1"/>
                </a:solidFill>
              </a:rPr>
              <a:t>allopurinol  </a:t>
            </a:r>
            <a:r>
              <a:rPr lang="cs-CZ" altLang="cs-CZ" sz="2000"/>
              <a:t>10 – 20 mg / kg / den  á 8 hod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                 neovlivní již vytvořenou KM, pokles KM  s latencí 2 dnů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                 </a:t>
            </a:r>
            <a:r>
              <a:rPr lang="cs-CZ" altLang="cs-CZ" sz="2000">
                <a:solidFill>
                  <a:schemeClr val="tx2"/>
                </a:solidFill>
              </a:rPr>
              <a:t>nevýhoda </a:t>
            </a:r>
            <a:r>
              <a:rPr lang="cs-CZ" altLang="cs-CZ" sz="2000"/>
              <a:t>: snižuje degradaci jiných purinů (6-MP)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                                    zatím pouze p.o.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                 </a:t>
            </a:r>
            <a:r>
              <a:rPr lang="cs-CZ" altLang="cs-CZ" sz="2000">
                <a:solidFill>
                  <a:schemeClr val="tx2"/>
                </a:solidFill>
              </a:rPr>
              <a:t>alkalizace</a:t>
            </a:r>
            <a:r>
              <a:rPr lang="cs-CZ" altLang="cs-CZ" sz="2000"/>
              <a:t> pouze pokud není   P  a do normalizace KM</a:t>
            </a:r>
          </a:p>
          <a:p>
            <a:pPr eaLnBrk="1" hangingPunct="1">
              <a:spcBef>
                <a:spcPct val="25000"/>
              </a:spcBef>
            </a:pPr>
            <a:r>
              <a:rPr lang="cs-CZ" altLang="cs-CZ" sz="2000"/>
              <a:t>   </a:t>
            </a:r>
            <a:r>
              <a:rPr lang="cs-CZ" altLang="cs-CZ" sz="2000">
                <a:solidFill>
                  <a:schemeClr val="accent1"/>
                </a:solidFill>
              </a:rPr>
              <a:t>rasburicase </a:t>
            </a:r>
            <a:r>
              <a:rPr lang="cs-CZ" altLang="cs-CZ" sz="2000"/>
              <a:t> </a:t>
            </a:r>
          </a:p>
          <a:p>
            <a:pPr eaLnBrk="1" hangingPunct="1">
              <a:spcBef>
                <a:spcPct val="25000"/>
              </a:spcBef>
            </a:pPr>
            <a:r>
              <a:rPr lang="cs-CZ" altLang="cs-CZ" sz="2000"/>
              <a:t>     - v průběhu 4 hod pokles hodnoty urikemie do normálních  a        </a:t>
            </a:r>
          </a:p>
          <a:p>
            <a:pPr eaLnBrk="1" hangingPunct="1">
              <a:spcBef>
                <a:spcPct val="25000"/>
              </a:spcBef>
            </a:pPr>
            <a:r>
              <a:rPr lang="cs-CZ" altLang="cs-CZ" sz="2000"/>
              <a:t>        subnormálních hodnot  ( není třeba alkalizace)</a:t>
            </a:r>
          </a:p>
          <a:p>
            <a:pPr eaLnBrk="1" hangingPunct="1">
              <a:spcBef>
                <a:spcPct val="25000"/>
              </a:spcBef>
            </a:pPr>
            <a:r>
              <a:rPr lang="cs-CZ" altLang="cs-CZ" sz="2000"/>
              <a:t>    - setrvale nízké hodnoty i přes další chemoterapii </a:t>
            </a:r>
          </a:p>
          <a:p>
            <a:pPr eaLnBrk="1" hangingPunct="1">
              <a:spcBef>
                <a:spcPct val="25000"/>
              </a:spcBef>
            </a:pPr>
            <a:r>
              <a:rPr lang="cs-CZ" altLang="cs-CZ" sz="2000"/>
              <a:t>    - </a:t>
            </a:r>
            <a:r>
              <a:rPr lang="cs-CZ" altLang="cs-CZ" sz="2000">
                <a:solidFill>
                  <a:schemeClr val="tx2"/>
                </a:solidFill>
              </a:rPr>
              <a:t>dávka </a:t>
            </a:r>
            <a:r>
              <a:rPr lang="cs-CZ" altLang="cs-CZ" b="1">
                <a:solidFill>
                  <a:schemeClr val="tx2"/>
                </a:solidFill>
              </a:rPr>
              <a:t>0,15</a:t>
            </a:r>
            <a:r>
              <a:rPr lang="cs-CZ" altLang="cs-CZ" sz="2000">
                <a:solidFill>
                  <a:schemeClr val="tx2"/>
                </a:solidFill>
              </a:rPr>
              <a:t>- 0,2 mg / kg</a:t>
            </a:r>
            <a:r>
              <a:rPr lang="cs-CZ" altLang="cs-CZ" sz="2000"/>
              <a:t> , opak. á 24 hod dle potřeby </a:t>
            </a:r>
            <a:r>
              <a:rPr lang="cs-CZ" altLang="cs-CZ" i="1"/>
              <a:t>(1. podání na 30 min)</a:t>
            </a:r>
          </a:p>
          <a:p>
            <a:pPr eaLnBrk="1" hangingPunct="1">
              <a:spcBef>
                <a:spcPct val="25000"/>
              </a:spcBef>
            </a:pPr>
            <a:r>
              <a:rPr lang="cs-CZ" altLang="cs-CZ" sz="2000"/>
              <a:t>    - </a:t>
            </a:r>
            <a:r>
              <a:rPr lang="cs-CZ" altLang="cs-CZ" sz="2000" i="1">
                <a:solidFill>
                  <a:schemeClr val="tx2"/>
                </a:solidFill>
              </a:rPr>
              <a:t>odběr na hladinu KM do ledu !! </a:t>
            </a:r>
          </a:p>
          <a:p>
            <a:pPr eaLnBrk="1" hangingPunct="1">
              <a:spcBef>
                <a:spcPct val="25000"/>
              </a:spcBef>
            </a:pPr>
            <a:r>
              <a:rPr lang="cs-CZ" altLang="cs-CZ" sz="2000"/>
              <a:t>    </a:t>
            </a:r>
            <a:r>
              <a:rPr lang="cs-CZ" altLang="cs-CZ" sz="2000" b="1"/>
              <a:t>rizika:</a:t>
            </a:r>
            <a:r>
              <a:rPr lang="cs-CZ" altLang="cs-CZ" sz="2000"/>
              <a:t> bronchospasmus , ne u G-6PD def.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/>
              <a:t>     </a:t>
            </a:r>
          </a:p>
        </p:txBody>
      </p:sp>
      <p:sp>
        <p:nvSpPr>
          <p:cNvPr id="66564" name="Line 4">
            <a:extLst>
              <a:ext uri="{FF2B5EF4-FFF2-40B4-BE49-F238E27FC236}">
                <a16:creationId xmlns:a16="http://schemas.microsoft.com/office/drawing/2014/main" id="{F34FA613-3F1C-4DF5-9EB0-75C8F2E522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2971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B5FEA5D-E251-47E3-A2B0-FFF81F290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981075"/>
          </a:xfrm>
        </p:spPr>
        <p:txBody>
          <a:bodyPr/>
          <a:lstStyle/>
          <a:p>
            <a:r>
              <a:rPr lang="cs-CZ" altLang="cs-CZ" sz="3200" b="1"/>
              <a:t>Léčba renálního selhání  </a:t>
            </a:r>
            <a:r>
              <a:rPr lang="cs-CZ" altLang="cs-CZ"/>
              <a:t> </a:t>
            </a:r>
          </a:p>
        </p:txBody>
      </p:sp>
      <p:sp>
        <p:nvSpPr>
          <p:cNvPr id="67587" name="Text Box 3">
            <a:extLst>
              <a:ext uri="{FF2B5EF4-FFF2-40B4-BE49-F238E27FC236}">
                <a16:creationId xmlns:a16="http://schemas.microsoft.com/office/drawing/2014/main" id="{854DEB8D-3034-4600-957A-2F3C1D3FF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7630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cs-CZ" altLang="cs-CZ" b="1">
                <a:solidFill>
                  <a:schemeClr val="tx2"/>
                </a:solidFill>
              </a:rPr>
              <a:t>Příčiny  -</a:t>
            </a:r>
            <a:r>
              <a:rPr lang="cs-CZ" altLang="cs-CZ"/>
              <a:t> </a:t>
            </a:r>
            <a:r>
              <a:rPr lang="cs-CZ" altLang="cs-CZ" sz="2000"/>
              <a:t>urátová nefropatie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           - calciumfosfátová nefrokalcinosa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           - tumorosní infiltrace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sz="2000"/>
              <a:t>                 - nefrotoxické léky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b="1">
                <a:solidFill>
                  <a:schemeClr val="tx2"/>
                </a:solidFill>
              </a:rPr>
              <a:t>Indikace k eliminační metodě</a:t>
            </a:r>
            <a:r>
              <a:rPr lang="cs-CZ" altLang="cs-CZ"/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/>
              <a:t>   oligoanurie neragující na volumoterapii a diuretika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/>
              <a:t>   hypervolemie s plicním edémem a/nebo hypertenzní krizí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/>
              <a:t>   hyperfosfatasemie 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/>
              <a:t>   hyperkalemie nad 7,0mmol/l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/>
              <a:t>   acidosa pod 7,2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/>
              <a:t>   urea nad 40 mmol/l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/>
              <a:t>   </a:t>
            </a:r>
          </a:p>
          <a:p>
            <a:pPr eaLnBrk="1" hangingPunct="1">
              <a:spcBef>
                <a:spcPct val="20000"/>
              </a:spcBef>
            </a:pPr>
            <a:r>
              <a:rPr lang="cs-CZ" altLang="cs-CZ" b="1">
                <a:solidFill>
                  <a:schemeClr val="tx2"/>
                </a:solidFill>
              </a:rPr>
              <a:t>1. Hemodialýza</a:t>
            </a:r>
            <a:r>
              <a:rPr lang="cs-CZ" altLang="cs-CZ"/>
              <a:t>       2. Peritoneální dialýza    3. CVVH   </a:t>
            </a:r>
          </a:p>
        </p:txBody>
      </p:sp>
      <p:pic>
        <p:nvPicPr>
          <p:cNvPr id="67588" name="Picture 5" descr="BD10264_">
            <a:extLst>
              <a:ext uri="{FF2B5EF4-FFF2-40B4-BE49-F238E27FC236}">
                <a16:creationId xmlns:a16="http://schemas.microsoft.com/office/drawing/2014/main" id="{2B4693A1-9ABD-4403-96C3-AD26E0308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054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6" descr="BD10264_">
            <a:extLst>
              <a:ext uri="{FF2B5EF4-FFF2-40B4-BE49-F238E27FC236}">
                <a16:creationId xmlns:a16="http://schemas.microsoft.com/office/drawing/2014/main" id="{FAB91504-0BC9-4D55-A147-1DFD7EE2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7" descr="BD10264_">
            <a:extLst>
              <a:ext uri="{FF2B5EF4-FFF2-40B4-BE49-F238E27FC236}">
                <a16:creationId xmlns:a16="http://schemas.microsoft.com/office/drawing/2014/main" id="{61053340-6160-45CC-817F-F1E287C5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8" descr="BD10264_">
            <a:extLst>
              <a:ext uri="{FF2B5EF4-FFF2-40B4-BE49-F238E27FC236}">
                <a16:creationId xmlns:a16="http://schemas.microsoft.com/office/drawing/2014/main" id="{FBCEF69C-73F6-4341-A23F-DD851CF0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9" descr="BD10264_">
            <a:extLst>
              <a:ext uri="{FF2B5EF4-FFF2-40B4-BE49-F238E27FC236}">
                <a16:creationId xmlns:a16="http://schemas.microsoft.com/office/drawing/2014/main" id="{369069B3-0C65-4F5A-A40E-61D62E5C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10" descr="BD10264_">
            <a:extLst>
              <a:ext uri="{FF2B5EF4-FFF2-40B4-BE49-F238E27FC236}">
                <a16:creationId xmlns:a16="http://schemas.microsoft.com/office/drawing/2014/main" id="{B91B7FD1-FF8E-4929-8EE2-62D36D2B1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626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96692288-283F-49F4-B8CF-D634D1DB38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7126288" cy="782637"/>
          </a:xfrm>
        </p:spPr>
        <p:txBody>
          <a:bodyPr/>
          <a:lstStyle/>
          <a:p>
            <a:r>
              <a:rPr lang="cs-CZ" altLang="cs-CZ" b="1"/>
              <a:t>              </a:t>
            </a:r>
            <a:r>
              <a:rPr lang="cs-CZ" altLang="cs-CZ" sz="4000" b="1"/>
              <a:t>Hyperleukocytóza</a:t>
            </a:r>
            <a:r>
              <a:rPr lang="cs-CZ" altLang="cs-CZ" b="1"/>
              <a:t> 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079918CF-B351-4D01-A0F5-437A84FFF3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067800" cy="5181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altLang="cs-CZ" sz="2800" u="sng">
                <a:solidFill>
                  <a:schemeClr val="tx2"/>
                </a:solidFill>
              </a:rPr>
              <a:t>Definice</a:t>
            </a:r>
            <a:r>
              <a:rPr lang="cs-CZ" altLang="cs-CZ" sz="2800"/>
              <a:t>:  Leu </a:t>
            </a:r>
            <a:r>
              <a:rPr lang="en-US" altLang="cs-CZ" sz="2800"/>
              <a:t>&gt; </a:t>
            </a:r>
            <a:r>
              <a:rPr lang="cs-CZ" altLang="cs-CZ" sz="2800"/>
              <a:t>100 000 / mm3 </a:t>
            </a:r>
          </a:p>
          <a:p>
            <a:pPr>
              <a:lnSpc>
                <a:spcPct val="110000"/>
              </a:lnSpc>
            </a:pPr>
            <a:r>
              <a:rPr lang="cs-CZ" altLang="cs-CZ" sz="2800" u="sng">
                <a:solidFill>
                  <a:schemeClr val="tx2"/>
                </a:solidFill>
              </a:rPr>
              <a:t>Patogeneza</a:t>
            </a:r>
            <a:r>
              <a:rPr lang="cs-CZ" altLang="cs-CZ" sz="2800"/>
              <a:t>: - </a:t>
            </a:r>
            <a:r>
              <a:rPr lang="cs-CZ" altLang="cs-CZ" sz="2400">
                <a:solidFill>
                  <a:srgbClr val="33CC33"/>
                </a:solidFill>
              </a:rPr>
              <a:t>hyperviskozní sy</a:t>
            </a:r>
            <a:r>
              <a:rPr lang="cs-CZ" altLang="cs-CZ" sz="2800"/>
              <a:t>: </a:t>
            </a:r>
            <a:r>
              <a:rPr lang="cs-CZ" altLang="cs-CZ" sz="2000"/>
              <a:t>- nádorová embolizace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2000"/>
              <a:t>                                                                        - poruchy mikrocirkulace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2000"/>
              <a:t>                                                                        - respirační problémy, poruchy difuze O2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2000"/>
              <a:t>                                                                        - krvácení (CNS, GIT, plíce)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2000"/>
              <a:t>                                 </a:t>
            </a:r>
            <a:r>
              <a:rPr lang="cs-CZ" altLang="cs-CZ" sz="2400"/>
              <a:t>-  </a:t>
            </a:r>
            <a:r>
              <a:rPr lang="cs-CZ" altLang="cs-CZ" sz="2400">
                <a:solidFill>
                  <a:srgbClr val="33CC33"/>
                </a:solidFill>
              </a:rPr>
              <a:t>metabolické problémy (SALT)</a:t>
            </a:r>
            <a:endParaRPr lang="cs-CZ" altLang="cs-CZ" sz="2000">
              <a:solidFill>
                <a:srgbClr val="33CC33"/>
              </a:solidFill>
            </a:endParaRPr>
          </a:p>
          <a:p>
            <a:pPr>
              <a:lnSpc>
                <a:spcPct val="110000"/>
              </a:lnSpc>
            </a:pPr>
            <a:r>
              <a:rPr lang="cs-CZ" altLang="cs-CZ" sz="2800" u="sng">
                <a:solidFill>
                  <a:schemeClr val="tx2"/>
                </a:solidFill>
              </a:rPr>
              <a:t>Výskyt</a:t>
            </a:r>
            <a:r>
              <a:rPr lang="cs-CZ" altLang="cs-CZ" sz="2800"/>
              <a:t>:   </a:t>
            </a:r>
            <a:r>
              <a:rPr lang="cs-CZ" altLang="cs-CZ" sz="2400"/>
              <a:t>9 - 13% dětí s ALL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2400"/>
              <a:t>                       5- 22% dětí  s ANLL (AML), 85% s CML</a:t>
            </a:r>
          </a:p>
          <a:p>
            <a:pPr lvl="1">
              <a:lnSpc>
                <a:spcPct val="110000"/>
              </a:lnSpc>
              <a:buFontTx/>
              <a:buNone/>
            </a:pPr>
            <a:r>
              <a:rPr lang="cs-CZ" altLang="cs-CZ" sz="1800"/>
              <a:t>                     hyperleukocytóza je spoluodpovědná za 23% mortality u AML a 5% u ALL</a:t>
            </a:r>
          </a:p>
          <a:p>
            <a:pPr>
              <a:lnSpc>
                <a:spcPct val="110000"/>
              </a:lnSpc>
            </a:pPr>
            <a:r>
              <a:rPr lang="cs-CZ" altLang="cs-CZ" sz="2800" u="sng">
                <a:solidFill>
                  <a:schemeClr val="tx2"/>
                </a:solidFill>
              </a:rPr>
              <a:t>Příčiny úmrtí:</a:t>
            </a:r>
            <a:r>
              <a:rPr lang="cs-CZ" altLang="cs-CZ" sz="2800"/>
              <a:t> </a:t>
            </a:r>
            <a:r>
              <a:rPr lang="cs-CZ" altLang="cs-CZ" sz="2400"/>
              <a:t>- plicní krvácení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/>
              <a:t>                                - krvácení do CNS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cs-CZ" altLang="cs-CZ" sz="2400"/>
              <a:t>                               -  renální selhání</a:t>
            </a:r>
            <a:r>
              <a:rPr lang="cs-CZ" altLang="cs-CZ" sz="2800"/>
              <a:t>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30F40E2B-E5C0-4471-9794-E9A330217A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0975" y="0"/>
            <a:ext cx="8640763" cy="1295400"/>
          </a:xfrm>
        </p:spPr>
        <p:txBody>
          <a:bodyPr/>
          <a:lstStyle/>
          <a:p>
            <a:r>
              <a:rPr lang="cs-CZ" altLang="cs-CZ" b="1"/>
              <a:t>     </a:t>
            </a:r>
            <a:r>
              <a:rPr lang="cs-CZ" altLang="cs-CZ" sz="4000" b="1"/>
              <a:t>Hyperleukocytóza</a:t>
            </a:r>
            <a:r>
              <a:rPr lang="cs-CZ" altLang="cs-CZ" b="1"/>
              <a:t> – </a:t>
            </a:r>
            <a:r>
              <a:rPr lang="cs-CZ" altLang="cs-CZ" sz="4000" b="1"/>
              <a:t>klin</a:t>
            </a:r>
            <a:r>
              <a:rPr lang="cs-CZ" altLang="cs-CZ" b="1"/>
              <a:t>.</a:t>
            </a:r>
            <a:r>
              <a:rPr lang="cs-CZ" altLang="cs-CZ" sz="4000" b="1"/>
              <a:t>příznaky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4475A07-AD69-4035-804C-02BDE85F0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692150"/>
            <a:ext cx="8964612" cy="67691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cs-CZ" altLang="cs-CZ" sz="2800"/>
              <a:t> </a:t>
            </a:r>
          </a:p>
          <a:p>
            <a:pPr>
              <a:lnSpc>
                <a:spcPct val="120000"/>
              </a:lnSpc>
            </a:pPr>
            <a:r>
              <a:rPr lang="cs-CZ" altLang="cs-CZ" sz="2800" u="sng">
                <a:solidFill>
                  <a:schemeClr val="tx2"/>
                </a:solidFill>
              </a:rPr>
              <a:t>CNS</a:t>
            </a:r>
            <a:r>
              <a:rPr lang="cs-CZ" altLang="cs-CZ" sz="2800"/>
              <a:t>: </a:t>
            </a:r>
            <a:r>
              <a:rPr lang="cs-CZ" altLang="cs-CZ" sz="2000"/>
              <a:t>poruchy vizu, zmatenost, poruchy vědomí, edém papil</a:t>
            </a:r>
            <a:r>
              <a:rPr lang="cs-CZ" altLang="cs-CZ" sz="2800"/>
              <a:t> </a:t>
            </a:r>
            <a:endParaRPr lang="cs-CZ" altLang="cs-CZ" sz="2400"/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400"/>
              <a:t>                </a:t>
            </a:r>
            <a:r>
              <a:rPr lang="cs-CZ" altLang="cs-CZ" sz="2000"/>
              <a:t>abnormity na CT/MRI mozku (krvácení, leukemické infiltráty)</a:t>
            </a:r>
            <a:endParaRPr lang="cs-CZ" altLang="cs-CZ" sz="2800"/>
          </a:p>
          <a:p>
            <a:pPr>
              <a:lnSpc>
                <a:spcPct val="120000"/>
              </a:lnSpc>
            </a:pPr>
            <a:r>
              <a:rPr lang="cs-CZ" altLang="cs-CZ" sz="2800" u="sng">
                <a:solidFill>
                  <a:schemeClr val="tx2"/>
                </a:solidFill>
              </a:rPr>
              <a:t>Plicní:</a:t>
            </a:r>
            <a:r>
              <a:rPr lang="cs-CZ" altLang="cs-CZ" sz="2800" u="sng"/>
              <a:t> </a:t>
            </a:r>
            <a:r>
              <a:rPr lang="cs-CZ" altLang="cs-CZ" sz="2000"/>
              <a:t>tachypnoe, dyspnoe, hypoxie</a:t>
            </a:r>
            <a:endParaRPr lang="cs-CZ" altLang="cs-CZ" sz="2800"/>
          </a:p>
          <a:p>
            <a:pPr>
              <a:lnSpc>
                <a:spcPct val="120000"/>
              </a:lnSpc>
            </a:pPr>
            <a:r>
              <a:rPr lang="cs-CZ" altLang="cs-CZ" sz="2800" u="sng">
                <a:solidFill>
                  <a:schemeClr val="tx2"/>
                </a:solidFill>
              </a:rPr>
              <a:t>Genitourinární:</a:t>
            </a:r>
            <a:r>
              <a:rPr lang="cs-CZ" altLang="cs-CZ" sz="2800"/>
              <a:t> </a:t>
            </a:r>
            <a:r>
              <a:rPr lang="cs-CZ" altLang="cs-CZ" sz="2000"/>
              <a:t>oligurie, anurie, priapismus</a:t>
            </a:r>
            <a:endParaRPr lang="cs-CZ" altLang="cs-CZ" sz="2800"/>
          </a:p>
          <a:p>
            <a:pPr>
              <a:lnSpc>
                <a:spcPct val="120000"/>
              </a:lnSpc>
            </a:pPr>
            <a:r>
              <a:rPr lang="cs-CZ" altLang="cs-CZ" sz="2800" u="sng">
                <a:solidFill>
                  <a:schemeClr val="tx2"/>
                </a:solidFill>
              </a:rPr>
              <a:t>Prevence:</a:t>
            </a:r>
            <a:r>
              <a:rPr lang="cs-CZ" altLang="cs-CZ" sz="2800"/>
              <a:t> - </a:t>
            </a:r>
            <a:r>
              <a:rPr lang="cs-CZ" altLang="cs-CZ" sz="2000"/>
              <a:t>společná s tumor lysis sy – hydratace !!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-  kyslík, transfuze podat až při Hb pod 60 – 65 g/l</a:t>
            </a:r>
            <a:r>
              <a:rPr lang="cs-CZ" altLang="cs-CZ" sz="2800"/>
              <a:t> </a:t>
            </a:r>
          </a:p>
          <a:p>
            <a:pPr>
              <a:lnSpc>
                <a:spcPct val="120000"/>
              </a:lnSpc>
            </a:pPr>
            <a:r>
              <a:rPr lang="cs-CZ" altLang="cs-CZ" sz="2800" u="sng">
                <a:solidFill>
                  <a:schemeClr val="tx2"/>
                </a:solidFill>
              </a:rPr>
              <a:t>Léčba:</a:t>
            </a:r>
            <a:r>
              <a:rPr lang="cs-CZ" altLang="cs-CZ" sz="2800"/>
              <a:t>   </a:t>
            </a:r>
            <a:r>
              <a:rPr lang="cs-CZ" altLang="cs-CZ" sz="2000"/>
              <a:t>- specifická</a:t>
            </a:r>
            <a:r>
              <a:rPr lang="cs-CZ" altLang="cs-CZ" sz="2800"/>
              <a:t> </a:t>
            </a:r>
            <a:r>
              <a:rPr lang="cs-CZ" altLang="cs-CZ" sz="2000"/>
              <a:t>antileukemická  léčba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000"/>
              <a:t>                         - výměnná transfuze, leukoferéza – při leu nad 300 000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000"/>
              <a:t>                         - symptomatická a podpůrná léčba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altLang="cs-CZ" sz="2800"/>
              <a:t>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72A0206E-DFB4-45BD-8C30-CC7DB3532D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52413" y="260350"/>
            <a:ext cx="8820151" cy="1219200"/>
          </a:xfrm>
          <a:noFill/>
        </p:spPr>
        <p:txBody>
          <a:bodyPr lIns="90488" tIns="44450" rIns="90488" bIns="44450"/>
          <a:lstStyle/>
          <a:p>
            <a:r>
              <a:rPr lang="cs-CZ" altLang="cs-CZ" b="1"/>
              <a:t>       Febrilní neutropenie - definice</a:t>
            </a:r>
            <a:endParaRPr lang="cs-CZ" altLang="cs-CZ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8C79B4F1-330E-44C7-BD07-130E9CC2B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629525" cy="4038600"/>
          </a:xfrm>
          <a:noFill/>
        </p:spPr>
        <p:txBody>
          <a:bodyPr lIns="90488" tIns="44450" rIns="90488" bIns="44450"/>
          <a:lstStyle/>
          <a:p>
            <a:pPr>
              <a:lnSpc>
                <a:spcPct val="90000"/>
              </a:lnSpc>
            </a:pPr>
            <a:r>
              <a:rPr lang="cs-CZ" altLang="cs-CZ" sz="2800" b="1" u="sng">
                <a:solidFill>
                  <a:schemeClr val="tx2"/>
                </a:solidFill>
              </a:rPr>
              <a:t>neutropenie</a:t>
            </a:r>
            <a:r>
              <a:rPr lang="cs-CZ" altLang="cs-CZ" sz="2800" b="1"/>
              <a:t> </a:t>
            </a:r>
            <a:r>
              <a:rPr lang="cs-CZ" altLang="cs-CZ" sz="2800"/>
              <a:t> =  ANC &lt; 500 /ul     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cs-CZ" altLang="cs-CZ" sz="2800"/>
              <a:t>                                      </a:t>
            </a:r>
            <a:r>
              <a:rPr lang="cs-CZ" altLang="cs-CZ" sz="2800" b="1"/>
              <a:t>+</a:t>
            </a:r>
          </a:p>
          <a:p>
            <a:pPr>
              <a:lnSpc>
                <a:spcPct val="140000"/>
              </a:lnSpc>
              <a:buClr>
                <a:schemeClr val="tx1"/>
              </a:buClr>
              <a:buFontTx/>
              <a:buNone/>
            </a:pPr>
            <a:r>
              <a:rPr lang="cs-CZ" altLang="cs-CZ" sz="2800" b="1"/>
              <a:t>    </a:t>
            </a:r>
            <a:r>
              <a:rPr lang="cs-CZ" altLang="cs-CZ" sz="2800" b="1" u="sng">
                <a:solidFill>
                  <a:schemeClr val="tx2"/>
                </a:solidFill>
              </a:rPr>
              <a:t>febrilie</a:t>
            </a:r>
            <a:r>
              <a:rPr lang="cs-CZ" altLang="cs-CZ" sz="2800">
                <a:solidFill>
                  <a:schemeClr val="tx2"/>
                </a:solidFill>
              </a:rPr>
              <a:t> </a:t>
            </a:r>
            <a:r>
              <a:rPr lang="cs-CZ" altLang="cs-CZ" sz="2800"/>
              <a:t>: 1x T  &gt; 38,5  nebo 3  vzestupy  &gt; 38,0   </a:t>
            </a:r>
          </a:p>
          <a:p>
            <a:pPr>
              <a:lnSpc>
                <a:spcPct val="140000"/>
              </a:lnSpc>
              <a:buClr>
                <a:schemeClr val="tx1"/>
              </a:buClr>
              <a:buFontTx/>
              <a:buNone/>
            </a:pPr>
            <a:r>
              <a:rPr lang="cs-CZ" altLang="cs-CZ" sz="2800"/>
              <a:t>                    během 24 hod </a:t>
            </a:r>
          </a:p>
          <a:p>
            <a:pPr>
              <a:lnSpc>
                <a:spcPct val="140000"/>
              </a:lnSpc>
            </a:pPr>
            <a:r>
              <a:rPr lang="cs-CZ" altLang="cs-CZ" sz="2800"/>
              <a:t> </a:t>
            </a:r>
            <a:r>
              <a:rPr lang="cs-CZ" altLang="cs-CZ" sz="2800">
                <a:solidFill>
                  <a:schemeClr val="tx2"/>
                </a:solidFill>
              </a:rPr>
              <a:t>CAVE</a:t>
            </a:r>
            <a:r>
              <a:rPr lang="cs-CZ" altLang="cs-CZ" sz="2800" b="1">
                <a:solidFill>
                  <a:schemeClr val="tx2"/>
                </a:solidFill>
              </a:rPr>
              <a:t>:</a:t>
            </a:r>
            <a:r>
              <a:rPr lang="cs-CZ" altLang="cs-CZ" sz="2800" b="1"/>
              <a:t> </a:t>
            </a:r>
            <a:r>
              <a:rPr lang="cs-CZ" altLang="cs-CZ" sz="2800" b="1">
                <a:solidFill>
                  <a:srgbClr val="FF0000"/>
                </a:solidFill>
              </a:rPr>
              <a:t>rektální měření T </a:t>
            </a:r>
            <a:r>
              <a:rPr lang="cs-CZ" altLang="cs-CZ" sz="2800">
                <a:solidFill>
                  <a:srgbClr val="FF0000"/>
                </a:solidFill>
              </a:rPr>
              <a:t>!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cs-CZ" altLang="cs-CZ" sz="2800">
                <a:solidFill>
                  <a:srgbClr val="FF0000"/>
                </a:solidFill>
              </a:rPr>
              <a:t>    </a:t>
            </a:r>
            <a:r>
              <a:rPr lang="cs-CZ" altLang="cs-CZ" sz="2400"/>
              <a:t>I afebrilní neutropenický pacient může mít závažnou infekci - Cl.septicum)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D334823F-526E-417A-AB55-8AA1188C05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52400"/>
            <a:ext cx="8964612" cy="1260475"/>
          </a:xfrm>
        </p:spPr>
        <p:txBody>
          <a:bodyPr/>
          <a:lstStyle/>
          <a:p>
            <a:pPr algn="l">
              <a:lnSpc>
                <a:spcPct val="120000"/>
              </a:lnSpc>
            </a:pPr>
            <a:r>
              <a:rPr lang="cs-CZ" altLang="cs-CZ" sz="3600" b="1"/>
              <a:t>        Příčiny snížení obranyschopnosti   </a:t>
            </a:r>
            <a:br>
              <a:rPr lang="cs-CZ" altLang="cs-CZ" sz="3600" b="1"/>
            </a:br>
            <a:r>
              <a:rPr lang="cs-CZ" altLang="cs-CZ" sz="3600" b="1"/>
              <a:t>              u onkologických pacientů</a:t>
            </a:r>
            <a:endParaRPr lang="cs-CZ" altLang="cs-CZ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78F70489-BB8B-4EAA-AC82-3223A77E22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057400"/>
            <a:ext cx="9144000" cy="3810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>
                <a:solidFill>
                  <a:schemeClr val="tx2"/>
                </a:solidFill>
              </a:rPr>
              <a:t>vliv vlastního nádorového onemocnění</a:t>
            </a:r>
            <a:r>
              <a:rPr lang="cs-CZ" altLang="cs-CZ" sz="2800"/>
              <a:t>  </a:t>
            </a:r>
          </a:p>
          <a:p>
            <a:pPr lvl="2">
              <a:lnSpc>
                <a:spcPct val="90000"/>
              </a:lnSpc>
            </a:pPr>
            <a:r>
              <a:rPr lang="cs-CZ" altLang="cs-CZ" sz="2000"/>
              <a:t>např. poruchy T lymfocytů u maligních lymfomů</a:t>
            </a:r>
          </a:p>
          <a:p>
            <a:pPr lvl="2">
              <a:lnSpc>
                <a:spcPct val="90000"/>
              </a:lnSpc>
            </a:pPr>
            <a:r>
              <a:rPr lang="cs-CZ" altLang="cs-CZ" sz="2000"/>
              <a:t>samotný vznik nádoru je projevem jistého selhání imunity</a:t>
            </a:r>
          </a:p>
          <a:p>
            <a:pPr>
              <a:lnSpc>
                <a:spcPct val="120000"/>
              </a:lnSpc>
            </a:pPr>
            <a:r>
              <a:rPr lang="cs-CZ" altLang="cs-CZ" sz="2800">
                <a:solidFill>
                  <a:schemeClr val="tx2"/>
                </a:solidFill>
              </a:rPr>
              <a:t>v souvislosti s protinádorovou  léčbou</a:t>
            </a:r>
          </a:p>
          <a:p>
            <a:pPr lvl="2">
              <a:lnSpc>
                <a:spcPct val="120000"/>
              </a:lnSpc>
            </a:pPr>
            <a:r>
              <a:rPr lang="cs-CZ" altLang="cs-CZ" sz="2000"/>
              <a:t>útlum krvetvorby po chemoterapii a radioterapii</a:t>
            </a:r>
          </a:p>
          <a:p>
            <a:pPr lvl="2">
              <a:lnSpc>
                <a:spcPct val="90000"/>
              </a:lnSpc>
            </a:pPr>
            <a:r>
              <a:rPr lang="cs-CZ" altLang="cs-CZ" sz="2000"/>
              <a:t>porušení fysiologických bariér - chemoterapie,  RT (mukozitídy…)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cs-CZ" altLang="cs-CZ" sz="2000"/>
              <a:t>                                                      - invasivní procedury (CVK, apod.)</a:t>
            </a:r>
          </a:p>
          <a:p>
            <a:pPr>
              <a:lnSpc>
                <a:spcPct val="90000"/>
              </a:lnSpc>
            </a:pPr>
            <a:r>
              <a:rPr lang="cs-CZ" altLang="cs-CZ" sz="2400">
                <a:solidFill>
                  <a:schemeClr val="tx2"/>
                </a:solidFill>
              </a:rPr>
              <a:t>relativně malý počet anatomických lokalizací infekce</a:t>
            </a:r>
            <a:r>
              <a:rPr lang="cs-CZ" altLang="cs-CZ" sz="28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AF779764-6F33-4F51-8ABC-F9C3EE131B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-304800"/>
            <a:ext cx="6781800" cy="1600200"/>
          </a:xfrm>
        </p:spPr>
        <p:txBody>
          <a:bodyPr/>
          <a:lstStyle/>
          <a:p>
            <a:pPr algn="just">
              <a:lnSpc>
                <a:spcPct val="110000"/>
              </a:lnSpc>
            </a:pPr>
            <a:r>
              <a:rPr lang="cs-CZ" altLang="cs-CZ"/>
              <a:t>        </a:t>
            </a:r>
            <a:r>
              <a:rPr lang="cs-CZ" altLang="cs-CZ" sz="4000" b="1"/>
              <a:t>Vyšetření dítěte s FN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721512F-F90F-4C6D-8CF2-A64757F0E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algn="just">
              <a:lnSpc>
                <a:spcPct val="110000"/>
              </a:lnSpc>
              <a:defRPr/>
            </a:pPr>
            <a:r>
              <a:rPr lang="cs-CZ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Anamnesa</a:t>
            </a:r>
            <a:r>
              <a:rPr lang="cs-CZ" dirty="0">
                <a:solidFill>
                  <a:srgbClr val="FFFF00"/>
                </a:solidFill>
              </a:rPr>
              <a:t> - </a:t>
            </a:r>
            <a:r>
              <a:rPr lang="cs-CZ" sz="2400" dirty="0"/>
              <a:t>časový vztah nástupu FN a poslední chemoterapie,     </a:t>
            </a:r>
          </a:p>
          <a:p>
            <a:pPr algn="just">
              <a:lnSpc>
                <a:spcPct val="110000"/>
              </a:lnSpc>
              <a:buFontTx/>
              <a:buNone/>
              <a:defRPr/>
            </a:pPr>
            <a:r>
              <a:rPr lang="cs-CZ" sz="2400" dirty="0"/>
              <a:t>                             - předchozí mikrobiologické nálezy včetně kolonizace  </a:t>
            </a:r>
          </a:p>
          <a:p>
            <a:pPr algn="just">
              <a:lnSpc>
                <a:spcPct val="110000"/>
              </a:lnSpc>
              <a:buFontTx/>
              <a:buNone/>
              <a:defRPr/>
            </a:pPr>
            <a:r>
              <a:rPr lang="cs-CZ" sz="2400" dirty="0"/>
              <a:t>                               a </a:t>
            </a:r>
            <a:r>
              <a:rPr lang="cs-CZ" sz="2400" dirty="0" err="1"/>
              <a:t>surveillance</a:t>
            </a:r>
            <a:r>
              <a:rPr lang="cs-CZ" sz="2400" dirty="0"/>
              <a:t> stěrů</a:t>
            </a:r>
          </a:p>
          <a:p>
            <a:pPr algn="just">
              <a:lnSpc>
                <a:spcPct val="110000"/>
              </a:lnSpc>
              <a:defRPr/>
            </a:pPr>
            <a:r>
              <a:rPr lang="cs-CZ" sz="2800" u="sng" dirty="0">
                <a:solidFill>
                  <a:schemeClr val="tx2"/>
                </a:solidFill>
              </a:rPr>
              <a:t>Pečlivé klinické vyšetření</a:t>
            </a:r>
            <a:r>
              <a:rPr lang="cs-CZ" sz="2800" dirty="0"/>
              <a:t> </a:t>
            </a:r>
            <a:r>
              <a:rPr lang="cs-CZ" sz="2400" dirty="0"/>
              <a:t>(kůže, </a:t>
            </a:r>
            <a:r>
              <a:rPr lang="cs-CZ" sz="2400" dirty="0" err="1"/>
              <a:t>orificia</a:t>
            </a:r>
            <a:r>
              <a:rPr lang="cs-CZ" sz="2400" dirty="0"/>
              <a:t>, místa vpichů, aspirací </a:t>
            </a:r>
          </a:p>
          <a:p>
            <a:pPr algn="just">
              <a:lnSpc>
                <a:spcPct val="110000"/>
              </a:lnSpc>
              <a:buFontTx/>
              <a:buNone/>
              <a:defRPr/>
            </a:pPr>
            <a:r>
              <a:rPr lang="cs-CZ" sz="2400" dirty="0"/>
              <a:t>                                                       dřeně, </a:t>
            </a:r>
            <a:r>
              <a:rPr lang="cs-CZ" sz="2400" dirty="0" err="1"/>
              <a:t>katetry</a:t>
            </a:r>
            <a:r>
              <a:rPr lang="cs-CZ" sz="2400" dirty="0"/>
              <a:t>)</a:t>
            </a:r>
          </a:p>
          <a:p>
            <a:pPr algn="just">
              <a:lnSpc>
                <a:spcPct val="110000"/>
              </a:lnSpc>
              <a:defRPr/>
            </a:pPr>
            <a:r>
              <a:rPr lang="cs-CZ" sz="2800" u="sng" dirty="0">
                <a:solidFill>
                  <a:schemeClr val="tx2"/>
                </a:solidFill>
              </a:rPr>
              <a:t>Mikrobiologické vyš.,kultivace:</a:t>
            </a:r>
          </a:p>
          <a:p>
            <a:pPr algn="just">
              <a:lnSpc>
                <a:spcPct val="110000"/>
              </a:lnSpc>
              <a:buFontTx/>
              <a:buNone/>
              <a:defRPr/>
            </a:pPr>
            <a:r>
              <a:rPr lang="cs-CZ" sz="2400" dirty="0"/>
              <a:t>                - opakovaně hemokultury (periferie + CVK)</a:t>
            </a:r>
          </a:p>
          <a:p>
            <a:pPr algn="just">
              <a:lnSpc>
                <a:spcPct val="110000"/>
              </a:lnSpc>
              <a:buFontTx/>
              <a:buNone/>
              <a:defRPr/>
            </a:pPr>
            <a:r>
              <a:rPr lang="cs-CZ" sz="2400" dirty="0"/>
              <a:t>                - kvantifikace HK, bakterie, kvasinky, plísně</a:t>
            </a:r>
          </a:p>
          <a:p>
            <a:pPr algn="just">
              <a:lnSpc>
                <a:spcPct val="110000"/>
              </a:lnSpc>
              <a:buFontTx/>
              <a:buNone/>
              <a:defRPr/>
            </a:pPr>
            <a:r>
              <a:rPr lang="cs-CZ" sz="2400" dirty="0"/>
              <a:t>                - běžné stěry (krk, nos, </a:t>
            </a:r>
            <a:r>
              <a:rPr lang="cs-CZ" sz="2400" dirty="0" err="1"/>
              <a:t>perianální</a:t>
            </a:r>
            <a:r>
              <a:rPr lang="cs-CZ" sz="2400" dirty="0"/>
              <a:t> stěr + stolice, moč)</a:t>
            </a:r>
            <a:endParaRPr lang="cs-CZ" sz="2000" dirty="0"/>
          </a:p>
          <a:p>
            <a:pPr algn="just">
              <a:lnSpc>
                <a:spcPct val="110000"/>
              </a:lnSpc>
              <a:defRPr/>
            </a:pPr>
            <a:r>
              <a:rPr lang="cs-CZ" sz="2800" u="sng" dirty="0">
                <a:solidFill>
                  <a:schemeClr val="tx2"/>
                </a:solidFill>
              </a:rPr>
              <a:t>Laboratorní monitor</a:t>
            </a:r>
            <a:r>
              <a:rPr lang="cs-CZ" sz="2800" dirty="0"/>
              <a:t> - </a:t>
            </a:r>
            <a:r>
              <a:rPr lang="cs-CZ" sz="2400" dirty="0"/>
              <a:t>CRP, </a:t>
            </a:r>
            <a:r>
              <a:rPr lang="cs-CZ" sz="2400" dirty="0" err="1"/>
              <a:t>IgG</a:t>
            </a:r>
            <a:r>
              <a:rPr lang="cs-CZ" sz="2400" dirty="0"/>
              <a:t>, </a:t>
            </a:r>
            <a:r>
              <a:rPr lang="cs-CZ" sz="2400" dirty="0" err="1"/>
              <a:t>prokalcitonin</a:t>
            </a:r>
            <a:r>
              <a:rPr lang="cs-CZ" sz="2800" dirty="0"/>
              <a:t>…...</a:t>
            </a:r>
          </a:p>
          <a:p>
            <a:pPr algn="just">
              <a:lnSpc>
                <a:spcPct val="110000"/>
              </a:lnSpc>
              <a:defRPr/>
            </a:pP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>
            <a:extLst>
              <a:ext uri="{FF2B5EF4-FFF2-40B4-BE49-F238E27FC236}">
                <a16:creationId xmlns:a16="http://schemas.microsoft.com/office/drawing/2014/main" id="{69B28914-20E5-4D66-8CED-1072802F27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304800"/>
            <a:ext cx="8229600" cy="1524000"/>
          </a:xfrm>
          <a:noFill/>
        </p:spPr>
        <p:txBody>
          <a:bodyPr lIns="90488" tIns="44450" rIns="90488" bIns="44450"/>
          <a:lstStyle/>
          <a:p>
            <a:r>
              <a:rPr lang="cs-CZ" altLang="cs-CZ" sz="3600" b="1"/>
              <a:t>Hodnocení rizika FN</a:t>
            </a:r>
            <a:r>
              <a:rPr lang="cs-CZ" altLang="cs-CZ"/>
              <a:t> </a:t>
            </a:r>
          </a:p>
        </p:txBody>
      </p:sp>
      <p:graphicFrame>
        <p:nvGraphicFramePr>
          <p:cNvPr id="6146" name="Object 2">
            <a:hlinkClick r:id="" action="ppaction://ole?verb=0"/>
            <a:extLst>
              <a:ext uri="{FF2B5EF4-FFF2-40B4-BE49-F238E27FC236}">
                <a16:creationId xmlns:a16="http://schemas.microsoft.com/office/drawing/2014/main" id="{1DD5EDB9-F0AB-49D5-82F1-8A75DCD53E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1963" y="981075"/>
          <a:ext cx="8647112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Document" r:id="rId4" imgW="6001148" imgH="4078133" progId="Word.Document.8">
                  <p:embed/>
                </p:oleObj>
              </mc:Choice>
              <mc:Fallback>
                <p:oleObj name="Document" r:id="rId4" imgW="6001148" imgH="4078133" progId="Word.Documen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3" y="981075"/>
                        <a:ext cx="8647112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>
            <a:extLst>
              <a:ext uri="{FF2B5EF4-FFF2-40B4-BE49-F238E27FC236}">
                <a16:creationId xmlns:a16="http://schemas.microsoft.com/office/drawing/2014/main" id="{2C28961E-A872-4CAF-A963-4CA52361A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81375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8">
            <a:extLst>
              <a:ext uri="{FF2B5EF4-FFF2-40B4-BE49-F238E27FC236}">
                <a16:creationId xmlns:a16="http://schemas.microsoft.com/office/drawing/2014/main" id="{10438725-DAFB-47B6-8251-C40EC1E2F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00663"/>
            <a:ext cx="914400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u="sng">
                <a:solidFill>
                  <a:srgbClr val="33CC33"/>
                </a:solidFill>
                <a:latin typeface="Times New Roman" panose="02020603050405020304" pitchFamily="18" charset="0"/>
              </a:rPr>
              <a:t>Multiorgánové selhání u pac s Wilmsovým nádorem</a:t>
            </a:r>
            <a:r>
              <a:rPr lang="cs-CZ" altLang="cs-CZ">
                <a:latin typeface="Times New Roman" panose="02020603050405020304" pitchFamily="18" charset="0"/>
              </a:rPr>
              <a:t>: </a:t>
            </a:r>
            <a:r>
              <a:rPr lang="cs-CZ" altLang="cs-CZ" b="1">
                <a:latin typeface="Times New Roman" panose="02020603050405020304" pitchFamily="18" charset="0"/>
              </a:rPr>
              <a:t>- neutropenie gr IV, trombocytopenie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cs-CZ" altLang="cs-CZ" b="1">
                <a:latin typeface="Times New Roman" panose="02020603050405020304" pitchFamily="18" charset="0"/>
              </a:rPr>
              <a:t>                                                                                          - Gram negat. Sepse, DIC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cs-CZ" altLang="cs-CZ" b="1">
                <a:latin typeface="Times New Roman" panose="02020603050405020304" pitchFamily="18" charset="0"/>
              </a:rPr>
              <a:t>                                                                                          - epidermolysa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cs-CZ" altLang="cs-CZ" b="1">
                <a:latin typeface="Times New Roman" panose="02020603050405020304" pitchFamily="18" charset="0"/>
              </a:rPr>
              <a:t>                                                                                          - neutropenická enterokolitida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cs-CZ" altLang="cs-CZ" b="1">
                <a:latin typeface="Times New Roman" panose="02020603050405020304" pitchFamily="18" charset="0"/>
              </a:rPr>
              <a:t>                                                                                          - ARDS, renální selhání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0A9B8F-EACF-405C-8948-76D5B3A5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67145D6-8C34-44B9-A9AF-333B00689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7638"/>
            <a:ext cx="8245942" cy="3947376"/>
          </a:xfrm>
        </p:spPr>
      </p:pic>
    </p:spTree>
    <p:extLst>
      <p:ext uri="{BB962C8B-B14F-4D97-AF65-F5344CB8AC3E}">
        <p14:creationId xmlns:p14="http://schemas.microsoft.com/office/powerpoint/2010/main" val="4363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5773C4F9-224E-435E-B1BC-B4D86A6EC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57238" y="0"/>
            <a:ext cx="9650413" cy="1219200"/>
          </a:xfrm>
        </p:spPr>
        <p:txBody>
          <a:bodyPr/>
          <a:lstStyle/>
          <a:p>
            <a:r>
              <a:rPr lang="cs-CZ" altLang="cs-CZ" sz="4000"/>
              <a:t>         </a:t>
            </a:r>
            <a:r>
              <a:rPr lang="cs-CZ" altLang="cs-CZ" sz="4000" b="1"/>
              <a:t>Profylaktická opatření při riziku FN</a:t>
            </a:r>
            <a:r>
              <a:rPr lang="cs-CZ" altLang="cs-CZ"/>
              <a:t>  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0A65F871-191A-4C8B-B94A-88B76DA01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893175" cy="5373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>
                <a:solidFill>
                  <a:schemeClr val="tx2"/>
                </a:solidFill>
              </a:rPr>
              <a:t>I. Prevence myelosuprese</a:t>
            </a:r>
            <a:r>
              <a:rPr lang="cs-CZ" altLang="cs-CZ" sz="2800"/>
              <a:t> - </a:t>
            </a:r>
            <a:r>
              <a:rPr lang="cs-CZ" altLang="cs-CZ" sz="2000"/>
              <a:t>hemopoetické růstové faktory ???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                                                             -  profylakticky nebo intervenčně</a:t>
            </a:r>
          </a:p>
          <a:p>
            <a:pPr>
              <a:lnSpc>
                <a:spcPct val="90000"/>
              </a:lnSpc>
            </a:pPr>
            <a:r>
              <a:rPr lang="cs-CZ" altLang="cs-CZ" sz="2800">
                <a:solidFill>
                  <a:schemeClr val="tx2"/>
                </a:solidFill>
              </a:rPr>
              <a:t>II. Prevence vzniku infekce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400"/>
              <a:t>     </a:t>
            </a:r>
            <a:r>
              <a:rPr lang="cs-CZ" altLang="cs-CZ" sz="2400">
                <a:solidFill>
                  <a:srgbClr val="FF0000"/>
                </a:solidFill>
              </a:rPr>
              <a:t>1) antimikrobiální profylaxe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/>
              <a:t>              </a:t>
            </a:r>
            <a:r>
              <a:rPr lang="cs-CZ" altLang="cs-CZ" sz="2400">
                <a:solidFill>
                  <a:srgbClr val="33CC33"/>
                </a:solidFill>
              </a:rPr>
              <a:t>Prevence pneumocystové pneumonie</a:t>
            </a:r>
            <a:endParaRPr lang="cs-CZ" altLang="cs-CZ" sz="2800">
              <a:solidFill>
                <a:srgbClr val="33CC33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cs-CZ" altLang="cs-CZ" sz="2400"/>
              <a:t>          </a:t>
            </a:r>
            <a:r>
              <a:rPr lang="cs-CZ" altLang="cs-CZ" sz="2000"/>
              <a:t>Trimetoprim-Sulfamethoxazol 5mg TMP/kg/den p.o.BID 2 dny v týdnu                                       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/>
              <a:t>              </a:t>
            </a:r>
            <a:r>
              <a:rPr lang="cs-CZ" altLang="cs-CZ" sz="2400">
                <a:solidFill>
                  <a:srgbClr val="33CC33"/>
                </a:solidFill>
              </a:rPr>
              <a:t>Prevence plísní</a:t>
            </a:r>
            <a:r>
              <a:rPr lang="cs-CZ" altLang="cs-CZ" sz="2400"/>
              <a:t>: </a:t>
            </a:r>
            <a:r>
              <a:rPr lang="cs-CZ" altLang="cs-CZ" sz="2000"/>
              <a:t>více uškodí než pomůže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cs-CZ" altLang="cs-CZ" sz="2000"/>
              <a:t>                                                   selekce rezistent. non-albicans Candid</a:t>
            </a:r>
            <a:r>
              <a:rPr lang="cs-CZ" altLang="cs-CZ" sz="280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           2) režimová  opatření: </a:t>
            </a:r>
            <a:r>
              <a:rPr lang="cs-CZ" altLang="cs-CZ" sz="2000"/>
              <a:t>- dieta pouze tepělně upravená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                                                     - vyloučit saláty, jogurty se živými  kulturami                                                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                                                     - ovoce pouze loupané (ne jahody,víno..)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                                                     - nechodit do kolektivu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8FF4203F-0378-4F03-9BD0-D9B75A95EF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7920037" cy="1079500"/>
          </a:xfrm>
        </p:spPr>
        <p:txBody>
          <a:bodyPr/>
          <a:lstStyle/>
          <a:p>
            <a:pPr algn="l"/>
            <a:r>
              <a:rPr lang="cs-CZ" altLang="cs-CZ" sz="3600" b="1"/>
              <a:t>Neutropenická enterokolitída (NEC) 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1DD29FB8-20A4-4D79-B544-1CACC77D8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458200" cy="2792413"/>
          </a:xfrm>
        </p:spPr>
        <p:txBody>
          <a:bodyPr/>
          <a:lstStyle/>
          <a:p>
            <a:r>
              <a:rPr lang="cs-CZ" altLang="cs-CZ" sz="2400"/>
              <a:t>Primárně infekční proces u imunokompromitovaného pacienta:</a:t>
            </a:r>
          </a:p>
          <a:p>
            <a:pPr>
              <a:buFontTx/>
              <a:buNone/>
            </a:pPr>
            <a:r>
              <a:rPr lang="cs-CZ" altLang="cs-CZ" sz="2400"/>
              <a:t>     akutní zánětlivé nekrotizující onemocnění střeva u dětí s těžkou a/nebo prolongovanou neutropenií potenciálně život ohrožující</a:t>
            </a:r>
          </a:p>
          <a:p>
            <a:r>
              <a:rPr lang="cs-CZ" altLang="cs-CZ" sz="2400" b="1" u="sng">
                <a:solidFill>
                  <a:schemeClr val="tx2"/>
                </a:solidFill>
              </a:rPr>
              <a:t>Definice</a:t>
            </a:r>
            <a:r>
              <a:rPr lang="cs-CZ" altLang="cs-CZ" sz="2400">
                <a:solidFill>
                  <a:schemeClr val="tx2"/>
                </a:solidFill>
              </a:rPr>
              <a:t>:</a:t>
            </a:r>
            <a:r>
              <a:rPr lang="cs-CZ" altLang="cs-CZ" sz="2400"/>
              <a:t> ztluštění střevní stěny &gt; 0.3cm na UZ/CT</a:t>
            </a:r>
          </a:p>
          <a:p>
            <a:pPr>
              <a:buFontTx/>
              <a:buNone/>
            </a:pPr>
            <a:r>
              <a:rPr lang="cs-CZ" altLang="cs-CZ" sz="2400"/>
              <a:t>                     &gt; 1 klinický symptom podezřelý z NEC</a:t>
            </a:r>
          </a:p>
          <a:p>
            <a:r>
              <a:rPr lang="cs-CZ" altLang="cs-CZ" sz="2400" b="1" u="sng">
                <a:solidFill>
                  <a:schemeClr val="tx2"/>
                </a:solidFill>
              </a:rPr>
              <a:t>Typhlitis</a:t>
            </a:r>
            <a:r>
              <a:rPr lang="cs-CZ" altLang="cs-CZ" sz="2400" b="1"/>
              <a:t>: </a:t>
            </a:r>
            <a:r>
              <a:rPr lang="cs-CZ" altLang="cs-CZ" sz="2400"/>
              <a:t>typická lokalizace v céku (ileocekální sy)</a:t>
            </a:r>
          </a:p>
          <a:p>
            <a:endParaRPr lang="cs-CZ" altLang="cs-CZ" sz="2400"/>
          </a:p>
          <a:p>
            <a:endParaRPr lang="cs-CZ" altLang="cs-CZ" sz="2800"/>
          </a:p>
          <a:p>
            <a:endParaRPr lang="cs-CZ" altLang="cs-CZ" sz="2800" b="1">
              <a:solidFill>
                <a:srgbClr val="000066"/>
              </a:solidFill>
            </a:endParaRPr>
          </a:p>
          <a:p>
            <a:endParaRPr lang="cs-CZ" altLang="cs-CZ" sz="2800" b="1">
              <a:solidFill>
                <a:srgbClr val="000066"/>
              </a:solidFill>
            </a:endParaRPr>
          </a:p>
        </p:txBody>
      </p:sp>
      <p:pic>
        <p:nvPicPr>
          <p:cNvPr id="75780" name="Picture 4">
            <a:extLst>
              <a:ext uri="{FF2B5EF4-FFF2-40B4-BE49-F238E27FC236}">
                <a16:creationId xmlns:a16="http://schemas.microsoft.com/office/drawing/2014/main" id="{0C0CD41E-6757-4595-BB14-A9F804677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3102" r="8109" b="25533"/>
          <a:stretch>
            <a:fillRect/>
          </a:stretch>
        </p:blipFill>
        <p:spPr bwMode="auto">
          <a:xfrm>
            <a:off x="381000" y="4419600"/>
            <a:ext cx="25146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>
            <a:extLst>
              <a:ext uri="{FF2B5EF4-FFF2-40B4-BE49-F238E27FC236}">
                <a16:creationId xmlns:a16="http://schemas.microsoft.com/office/drawing/2014/main" id="{24FDEA2B-9970-4AE7-BEBD-B0E5A30F1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5288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>
            <a:extLst>
              <a:ext uri="{FF2B5EF4-FFF2-40B4-BE49-F238E27FC236}">
                <a16:creationId xmlns:a16="http://schemas.microsoft.com/office/drawing/2014/main" id="{8BB51276-1F3C-41BD-A9CD-F7EFC86A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>
            <a:extLst>
              <a:ext uri="{FF2B5EF4-FFF2-40B4-BE49-F238E27FC236}">
                <a16:creationId xmlns:a16="http://schemas.microsoft.com/office/drawing/2014/main" id="{38DAE000-4DDB-47FE-B022-061493CB7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B04A0B22-00FF-42CC-89D3-9BFC60D29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44575" y="0"/>
            <a:ext cx="8458200" cy="1557338"/>
          </a:xfrm>
        </p:spPr>
        <p:txBody>
          <a:bodyPr/>
          <a:lstStyle/>
          <a:p>
            <a:r>
              <a:rPr lang="cs-CZ" altLang="cs-CZ" sz="3600" b="1">
                <a:solidFill>
                  <a:srgbClr val="000066"/>
                </a:solidFill>
              </a:rPr>
              <a:t>                       </a:t>
            </a:r>
            <a:r>
              <a:rPr lang="cs-CZ" altLang="cs-CZ" sz="3600" b="1"/>
              <a:t>Epidemiologie NEC</a:t>
            </a:r>
            <a:r>
              <a:rPr lang="cs-CZ" altLang="cs-CZ"/>
              <a:t> 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0E2BCAFB-FCD3-4E1C-9B3D-AA5F8A0A8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8963025" cy="70564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chemeClr val="tx2"/>
                </a:solidFill>
              </a:rPr>
              <a:t>Incidence</a:t>
            </a:r>
            <a:r>
              <a:rPr lang="cs-CZ" altLang="cs-CZ" sz="1800"/>
              <a:t>: reálná incidence obtížně definovatelná - široké spektrum diagnostických kriterií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                                           - leukemie/lymfomy    3.3%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                                           - chybí patologická konfirmace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                                           - liší se dle jednotlivých pracovišť, času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                                             studie a diagnóz    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chemeClr val="tx2"/>
                </a:solidFill>
              </a:rPr>
              <a:t>Věk, pohlaví</a:t>
            </a:r>
            <a:r>
              <a:rPr lang="cs-CZ" altLang="cs-CZ" sz="1800"/>
              <a:t>: M : F = 1 : 1, věkový median  10 let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pacienti &gt; 16 let výrazně vyšší riziko vzniku NEC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chemeClr val="tx2"/>
                </a:solidFill>
              </a:rPr>
              <a:t>Mortality rate</a:t>
            </a:r>
            <a:r>
              <a:rPr lang="cs-CZ" altLang="cs-CZ" sz="1800"/>
              <a:t>: historicky vysoká (70-80%)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v současnosti: dospělí 4.2%        děti 2.2%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chemeClr val="tx2"/>
                </a:solidFill>
              </a:rPr>
              <a:t>Ohrožené skupiny</a:t>
            </a:r>
            <a:r>
              <a:rPr lang="cs-CZ" altLang="cs-CZ" sz="1800"/>
              <a:t>: - pacienti s dlouhotrvající neutropenií gr IV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- pacienti s těžkou mukositidou horního zažívacího traktu (MBI)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- pacienti  po myeloablativní/submyeloablativní CHT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- pacienti v celkově závažném stavu, kachexie, katabolizmus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chemeClr val="tx2"/>
                </a:solidFill>
              </a:rPr>
              <a:t>Etiologické agens</a:t>
            </a:r>
            <a:r>
              <a:rPr lang="cs-CZ" altLang="cs-CZ" sz="1800"/>
              <a:t>: Clostridium difficile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Pseudomonas  aeruginosa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Klebsiella pneumoniae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E.coli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Candida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E57CB3B0-3BAA-4402-AA79-2CC1FCCCBF6A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85800" y="60325"/>
            <a:ext cx="777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3600" b="1">
                <a:solidFill>
                  <a:schemeClr val="tx2"/>
                </a:solidFill>
                <a:latin typeface="Times New Roman" panose="02020603050405020304" pitchFamily="18" charset="0"/>
              </a:rPr>
              <a:t>Patogeneze NEC</a:t>
            </a:r>
          </a:p>
        </p:txBody>
      </p:sp>
      <p:sp>
        <p:nvSpPr>
          <p:cNvPr id="59395" name="Text Box 3">
            <a:extLst>
              <a:ext uri="{FF2B5EF4-FFF2-40B4-BE49-F238E27FC236}">
                <a16:creationId xmlns:a16="http://schemas.microsoft.com/office/drawing/2014/main" id="{E3BE7D00-D0C4-4A17-858B-45D5B872E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765175"/>
            <a:ext cx="45656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Times New Roman" panose="02020603050405020304" pitchFamily="18" charset="0"/>
              </a:rPr>
              <a:t>Přímé poškození sliznice střeva chemoterapií</a:t>
            </a:r>
          </a:p>
          <a:p>
            <a:r>
              <a:rPr lang="cs-CZ" altLang="cs-CZ" b="1">
                <a:latin typeface="Times New Roman" panose="02020603050405020304" pitchFamily="18" charset="0"/>
              </a:rPr>
              <a:t>+ snížená motilita střeva  </a:t>
            </a:r>
          </a:p>
          <a:p>
            <a:r>
              <a:rPr lang="cs-CZ" altLang="cs-CZ" b="1">
                <a:latin typeface="Times New Roman" panose="02020603050405020304" pitchFamily="18" charset="0"/>
              </a:rPr>
              <a:t>+ přítomnost infekčního agens </a:t>
            </a:r>
          </a:p>
        </p:txBody>
      </p:sp>
      <p:sp>
        <p:nvSpPr>
          <p:cNvPr id="59396" name="Text Box 4">
            <a:extLst>
              <a:ext uri="{FF2B5EF4-FFF2-40B4-BE49-F238E27FC236}">
                <a16:creationId xmlns:a16="http://schemas.microsoft.com/office/drawing/2014/main" id="{DD0BBC94-C776-464E-B981-BB4218AA4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703388"/>
            <a:ext cx="58293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Times New Roman" panose="02020603050405020304" pitchFamily="18" charset="0"/>
              </a:rPr>
              <a:t>bakteriální - Clostridium, E.coli, Pseudomonas, Klebsiella</a:t>
            </a:r>
          </a:p>
          <a:p>
            <a:r>
              <a:rPr lang="cs-CZ" altLang="cs-CZ" b="1">
                <a:latin typeface="Times New Roman" panose="02020603050405020304" pitchFamily="18" charset="0"/>
              </a:rPr>
              <a:t>fungální      - Candida</a:t>
            </a:r>
          </a:p>
          <a:p>
            <a:r>
              <a:rPr lang="cs-CZ" altLang="cs-CZ" b="1">
                <a:latin typeface="Times New Roman" panose="02020603050405020304" pitchFamily="18" charset="0"/>
              </a:rPr>
              <a:t>virové         - CMV</a:t>
            </a: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A2FED756-3715-4A07-B546-36EE6DB0F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2997200"/>
            <a:ext cx="4033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Times New Roman" panose="02020603050405020304" pitchFamily="18" charset="0"/>
              </a:rPr>
              <a:t>Poruchy hojení sliznice při neutropenii</a:t>
            </a:r>
            <a:endParaRPr lang="cs-CZ" altLang="cs-CZ" sz="1600" b="1">
              <a:latin typeface="Times New Roman" panose="02020603050405020304" pitchFamily="18" charset="0"/>
            </a:endParaRP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5C77FA1E-E55E-4EA0-BB4E-6574EA1A7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005263"/>
            <a:ext cx="414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Times New Roman" panose="02020603050405020304" pitchFamily="18" charset="0"/>
              </a:rPr>
              <a:t>Střevní ischemie, intramurální krvácení</a:t>
            </a:r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86296D91-6BB5-4156-B6F8-076D1C647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029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Times New Roman" panose="02020603050405020304" pitchFamily="18" charset="0"/>
              </a:rPr>
              <a:t>Inflamace  limitována na mukózu</a:t>
            </a:r>
          </a:p>
        </p:txBody>
      </p:sp>
      <p:sp>
        <p:nvSpPr>
          <p:cNvPr id="59400" name="Rectangle 8">
            <a:extLst>
              <a:ext uri="{FF2B5EF4-FFF2-40B4-BE49-F238E27FC236}">
                <a16:creationId xmlns:a16="http://schemas.microsoft.com/office/drawing/2014/main" id="{D983020D-2DA8-4316-91EC-D731C6D13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6019800"/>
            <a:ext cx="304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Times New Roman" panose="02020603050405020304" pitchFamily="18" charset="0"/>
              </a:rPr>
              <a:t>Zvýšený intraluminální tlak</a:t>
            </a:r>
          </a:p>
          <a:p>
            <a:r>
              <a:rPr lang="cs-CZ" altLang="cs-CZ" b="1">
                <a:latin typeface="Times New Roman" panose="02020603050405020304" pitchFamily="18" charset="0"/>
              </a:rPr>
              <a:t>    Stáza střevního obsahu</a:t>
            </a:r>
          </a:p>
        </p:txBody>
      </p:sp>
      <p:sp>
        <p:nvSpPr>
          <p:cNvPr id="59401" name="Rectangle 9">
            <a:extLst>
              <a:ext uri="{FF2B5EF4-FFF2-40B4-BE49-F238E27FC236}">
                <a16:creationId xmlns:a16="http://schemas.microsoft.com/office/drawing/2014/main" id="{B8268BDA-5B2C-4BED-A9A2-222860047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941888"/>
            <a:ext cx="3671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Times New Roman" panose="02020603050405020304" pitchFamily="18" charset="0"/>
              </a:rPr>
              <a:t>Distenze střeva, ischemie    </a:t>
            </a:r>
          </a:p>
          <a:p>
            <a:r>
              <a:rPr lang="cs-CZ" altLang="cs-CZ" b="1">
                <a:latin typeface="Times New Roman" panose="02020603050405020304" pitchFamily="18" charset="0"/>
              </a:rPr>
              <a:t>          transmurální</a:t>
            </a:r>
            <a:endParaRPr lang="cs-CZ" altLang="cs-CZ" sz="1600" b="1">
              <a:latin typeface="Times New Roman" panose="02020603050405020304" pitchFamily="18" charset="0"/>
            </a:endParaRPr>
          </a:p>
        </p:txBody>
      </p:sp>
      <p:sp>
        <p:nvSpPr>
          <p:cNvPr id="59402" name="Rectangle 10">
            <a:extLst>
              <a:ext uri="{FF2B5EF4-FFF2-40B4-BE49-F238E27FC236}">
                <a16:creationId xmlns:a16="http://schemas.microsoft.com/office/drawing/2014/main" id="{E56D2C9A-43D5-4218-98A9-7644251E4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789363"/>
            <a:ext cx="320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>
                <a:latin typeface="Times New Roman" panose="02020603050405020304" pitchFamily="18" charset="0"/>
              </a:rPr>
              <a:t>Přechod enterotoxinů střevní </a:t>
            </a:r>
          </a:p>
          <a:p>
            <a:r>
              <a:rPr lang="cs-CZ" altLang="cs-CZ" b="1">
                <a:latin typeface="Times New Roman" panose="02020603050405020304" pitchFamily="18" charset="0"/>
              </a:rPr>
              <a:t>                  stěnou</a:t>
            </a:r>
            <a:endParaRPr lang="cs-CZ" altLang="cs-CZ" sz="1600" b="1">
              <a:latin typeface="Times New Roman" panose="02020603050405020304" pitchFamily="18" charset="0"/>
            </a:endParaRPr>
          </a:p>
        </p:txBody>
      </p:sp>
      <p:sp>
        <p:nvSpPr>
          <p:cNvPr id="59403" name="Rectangle 11">
            <a:extLst>
              <a:ext uri="{FF2B5EF4-FFF2-40B4-BE49-F238E27FC236}">
                <a16:creationId xmlns:a16="http://schemas.microsoft.com/office/drawing/2014/main" id="{C8979774-1D32-436A-904F-9F1D52F74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743200"/>
            <a:ext cx="320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000066"/>
                </a:solidFill>
                <a:latin typeface="Times New Roman" panose="02020603050405020304" pitchFamily="18" charset="0"/>
              </a:rPr>
              <a:t>    </a:t>
            </a:r>
            <a:r>
              <a:rPr lang="cs-CZ" altLang="cs-CZ" b="1">
                <a:latin typeface="Times New Roman" panose="02020603050405020304" pitchFamily="18" charset="0"/>
              </a:rPr>
              <a:t>Poškození sliznice střevní (nekroze, perforace, krvácení)</a:t>
            </a:r>
            <a:endParaRPr lang="cs-CZ" altLang="cs-CZ" sz="1600" b="1">
              <a:latin typeface="Times New Roman" panose="02020603050405020304" pitchFamily="18" charset="0"/>
            </a:endParaRPr>
          </a:p>
        </p:txBody>
      </p:sp>
      <p:sp>
        <p:nvSpPr>
          <p:cNvPr id="59404" name="AutoShape 12">
            <a:extLst>
              <a:ext uri="{FF2B5EF4-FFF2-40B4-BE49-F238E27FC236}">
                <a16:creationId xmlns:a16="http://schemas.microsoft.com/office/drawing/2014/main" id="{49144216-C61A-4C66-9CE9-5EA3B9F124E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2400000">
            <a:off x="5048250" y="2568575"/>
            <a:ext cx="468313" cy="333375"/>
          </a:xfrm>
          <a:prstGeom prst="rightArrow">
            <a:avLst>
              <a:gd name="adj1" fmla="val 50000"/>
              <a:gd name="adj2" fmla="val 35119"/>
            </a:avLst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9405" name="AutoShape 13">
            <a:extLst>
              <a:ext uri="{FF2B5EF4-FFF2-40B4-BE49-F238E27FC236}">
                <a16:creationId xmlns:a16="http://schemas.microsoft.com/office/drawing/2014/main" id="{5196F119-E91E-4829-B8D4-84DC05F6B29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4200000">
            <a:off x="5812632" y="3471069"/>
            <a:ext cx="468312" cy="355600"/>
          </a:xfrm>
          <a:prstGeom prst="rightArrow">
            <a:avLst>
              <a:gd name="adj1" fmla="val 50000"/>
              <a:gd name="adj2" fmla="val 32924"/>
            </a:avLst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9406" name="AutoShape 14">
            <a:extLst>
              <a:ext uri="{FF2B5EF4-FFF2-40B4-BE49-F238E27FC236}">
                <a16:creationId xmlns:a16="http://schemas.microsoft.com/office/drawing/2014/main" id="{6F17354A-0186-4E81-B8C2-59379A4055E8}"/>
              </a:ext>
            </a:extLst>
          </p:cNvPr>
          <p:cNvSpPr>
            <a:spLocks noChangeArrowheads="1"/>
          </p:cNvSpPr>
          <p:nvPr/>
        </p:nvSpPr>
        <p:spPr bwMode="auto">
          <a:xfrm rot="6600000">
            <a:off x="5880895" y="4523581"/>
            <a:ext cx="468312" cy="365125"/>
          </a:xfrm>
          <a:prstGeom prst="rightArrow">
            <a:avLst>
              <a:gd name="adj1" fmla="val 50000"/>
              <a:gd name="adj2" fmla="val 32065"/>
            </a:avLst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9407" name="AutoShape 15">
            <a:extLst>
              <a:ext uri="{FF2B5EF4-FFF2-40B4-BE49-F238E27FC236}">
                <a16:creationId xmlns:a16="http://schemas.microsoft.com/office/drawing/2014/main" id="{9D23AFF7-0A58-4903-B0D9-147713BA9E1C}"/>
              </a:ext>
            </a:extLst>
          </p:cNvPr>
          <p:cNvSpPr>
            <a:spLocks noChangeArrowheads="1"/>
          </p:cNvSpPr>
          <p:nvPr/>
        </p:nvSpPr>
        <p:spPr bwMode="auto">
          <a:xfrm rot="7800000" flipV="1">
            <a:off x="5234781" y="5574507"/>
            <a:ext cx="639763" cy="381000"/>
          </a:xfrm>
          <a:prstGeom prst="rightArrow">
            <a:avLst>
              <a:gd name="adj1" fmla="val 50000"/>
              <a:gd name="adj2" fmla="val 41979"/>
            </a:avLst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9408" name="AutoShape 16">
            <a:extLst>
              <a:ext uri="{FF2B5EF4-FFF2-40B4-BE49-F238E27FC236}">
                <a16:creationId xmlns:a16="http://schemas.microsoft.com/office/drawing/2014/main" id="{1DF773FB-039A-4C35-9DDB-32DFF1A55CB1}"/>
              </a:ext>
            </a:extLst>
          </p:cNvPr>
          <p:cNvSpPr>
            <a:spLocks noChangeArrowheads="1"/>
          </p:cNvSpPr>
          <p:nvPr/>
        </p:nvSpPr>
        <p:spPr bwMode="auto">
          <a:xfrm rot="-8400000">
            <a:off x="2274888" y="5694363"/>
            <a:ext cx="468312" cy="387350"/>
          </a:xfrm>
          <a:prstGeom prst="rightArrow">
            <a:avLst>
              <a:gd name="adj1" fmla="val 50000"/>
              <a:gd name="adj2" fmla="val 30225"/>
            </a:avLst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9409" name="AutoShape 17">
            <a:extLst>
              <a:ext uri="{FF2B5EF4-FFF2-40B4-BE49-F238E27FC236}">
                <a16:creationId xmlns:a16="http://schemas.microsoft.com/office/drawing/2014/main" id="{23174E3E-A5C2-4010-BAB8-F46A9719FF06}"/>
              </a:ext>
            </a:extLst>
          </p:cNvPr>
          <p:cNvSpPr>
            <a:spLocks noChangeArrowheads="1"/>
          </p:cNvSpPr>
          <p:nvPr/>
        </p:nvSpPr>
        <p:spPr bwMode="auto">
          <a:xfrm rot="-6600000">
            <a:off x="1557338" y="4452938"/>
            <a:ext cx="468312" cy="360362"/>
          </a:xfrm>
          <a:prstGeom prst="rightArrow">
            <a:avLst>
              <a:gd name="adj1" fmla="val 50000"/>
              <a:gd name="adj2" fmla="val 32489"/>
            </a:avLst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9410" name="AutoShape 18">
            <a:extLst>
              <a:ext uri="{FF2B5EF4-FFF2-40B4-BE49-F238E27FC236}">
                <a16:creationId xmlns:a16="http://schemas.microsoft.com/office/drawing/2014/main" id="{72108345-18EC-4A9E-A727-D50476664C6A}"/>
              </a:ext>
            </a:extLst>
          </p:cNvPr>
          <p:cNvSpPr>
            <a:spLocks noChangeArrowheads="1"/>
          </p:cNvSpPr>
          <p:nvPr/>
        </p:nvSpPr>
        <p:spPr bwMode="auto">
          <a:xfrm rot="-4200000">
            <a:off x="1631950" y="3446463"/>
            <a:ext cx="468313" cy="363537"/>
          </a:xfrm>
          <a:prstGeom prst="rightArrow">
            <a:avLst>
              <a:gd name="adj1" fmla="val 50000"/>
              <a:gd name="adj2" fmla="val 32205"/>
            </a:avLst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9411" name="AutoShape 19">
            <a:extLst>
              <a:ext uri="{FF2B5EF4-FFF2-40B4-BE49-F238E27FC236}">
                <a16:creationId xmlns:a16="http://schemas.microsoft.com/office/drawing/2014/main" id="{00775A9B-D97D-4E19-A88D-461061D964B2}"/>
              </a:ext>
            </a:extLst>
          </p:cNvPr>
          <p:cNvSpPr>
            <a:spLocks noChangeArrowheads="1"/>
          </p:cNvSpPr>
          <p:nvPr/>
        </p:nvSpPr>
        <p:spPr bwMode="auto">
          <a:xfrm rot="-2400000">
            <a:off x="2295525" y="2425700"/>
            <a:ext cx="468313" cy="342900"/>
          </a:xfrm>
          <a:prstGeom prst="rightArrow">
            <a:avLst>
              <a:gd name="adj1" fmla="val 50000"/>
              <a:gd name="adj2" fmla="val 34144"/>
            </a:avLst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8" presetID="14" presetClass="entr" presetSubtype="5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14" presetClass="entr" presetSubtype="5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0" presetID="14" presetClass="entr" presetSubtype="5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5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1" presetID="14" presetClass="entr" presetSubtype="5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3" dur="5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7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83" presetID="14" presetClass="entr" presetSubtype="5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5" dur="5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8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94" presetID="14" presetClass="entr" presetSubtype="5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6" dur="5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utoUpdateAnimBg="0"/>
      <p:bldP spid="59396" grpId="0" autoUpdateAnimBg="0"/>
      <p:bldP spid="59397" grpId="0" autoUpdateAnimBg="0"/>
      <p:bldP spid="59398" grpId="0" autoUpdateAnimBg="0"/>
      <p:bldP spid="59399" grpId="0" autoUpdateAnimBg="0"/>
      <p:bldP spid="59400" grpId="0" autoUpdateAnimBg="0"/>
      <p:bldP spid="59401" grpId="0" autoUpdateAnimBg="0"/>
      <p:bldP spid="59402" grpId="0" autoUpdateAnimBg="0"/>
      <p:bldP spid="59403" grpId="0" autoUpdateAnimBg="0"/>
      <p:bldP spid="59404" grpId="0" animBg="1"/>
      <p:bldP spid="59405" grpId="0" animBg="1"/>
      <p:bldP spid="59406" grpId="0" animBg="1"/>
      <p:bldP spid="59407" grpId="0" animBg="1"/>
      <p:bldP spid="59408" grpId="0" animBg="1"/>
      <p:bldP spid="59409" grpId="0" animBg="1"/>
      <p:bldP spid="59410" grpId="0" animBg="1"/>
      <p:bldP spid="594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>
            <a:extLst>
              <a:ext uri="{FF2B5EF4-FFF2-40B4-BE49-F238E27FC236}">
                <a16:creationId xmlns:a16="http://schemas.microsoft.com/office/drawing/2014/main" id="{E0908B4A-5E58-4173-9156-21E9D03B6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524750" cy="1412875"/>
          </a:xfrm>
        </p:spPr>
        <p:txBody>
          <a:bodyPr/>
          <a:lstStyle/>
          <a:p>
            <a:r>
              <a:rPr lang="cs-CZ" altLang="cs-CZ" sz="3600" b="1">
                <a:solidFill>
                  <a:srgbClr val="000066"/>
                </a:solidFill>
              </a:rPr>
              <a:t>              </a:t>
            </a:r>
            <a:r>
              <a:rPr lang="cs-CZ" altLang="cs-CZ" sz="3600" b="1"/>
              <a:t>Klinická manifestace NEC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417FC9EC-5619-4EBE-95A2-CBD519F517B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28775"/>
            <a:ext cx="4316412" cy="49688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b="1">
                <a:solidFill>
                  <a:schemeClr val="tx2"/>
                </a:solidFill>
              </a:rPr>
              <a:t>Příznaky  nespecifické</a:t>
            </a:r>
          </a:p>
          <a:p>
            <a:pPr>
              <a:lnSpc>
                <a:spcPct val="90000"/>
              </a:lnSpc>
            </a:pPr>
            <a:r>
              <a:rPr lang="cs-CZ" altLang="cs-CZ" sz="2000" b="1">
                <a:solidFill>
                  <a:schemeClr val="tx2"/>
                </a:solidFill>
              </a:rPr>
              <a:t>Klinické trias</a:t>
            </a:r>
            <a:r>
              <a:rPr lang="cs-CZ" altLang="cs-CZ" sz="2000"/>
              <a:t>: </a:t>
            </a:r>
            <a:r>
              <a:rPr lang="cs-CZ" altLang="cs-CZ" sz="1800"/>
              <a:t>- bolest břicha</a:t>
            </a:r>
          </a:p>
          <a:p>
            <a:pPr>
              <a:lnSpc>
                <a:spcPct val="50000"/>
              </a:lnSpc>
              <a:buFontTx/>
              <a:buNone/>
            </a:pPr>
            <a:r>
              <a:rPr lang="cs-CZ" altLang="cs-CZ" sz="1800"/>
              <a:t>                                  - neutropenie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cs-CZ" altLang="cs-CZ" sz="1800"/>
              <a:t>                                  - teplota &gt; 38 stC</a:t>
            </a:r>
          </a:p>
          <a:p>
            <a:pPr>
              <a:lnSpc>
                <a:spcPct val="70000"/>
              </a:lnSpc>
              <a:buFontTx/>
              <a:buNone/>
            </a:pPr>
            <a:endParaRPr lang="cs-CZ" altLang="cs-CZ" sz="180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    Příznak                     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bolesti břicha               92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teplota &gt; 38 stC           85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průjem                         82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periton.dráždění          72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zvracení                       65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melena                         65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nauzea                          60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mucositis                      60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obstipace                        6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000"/>
          </a:p>
        </p:txBody>
      </p:sp>
      <p:graphicFrame>
        <p:nvGraphicFramePr>
          <p:cNvPr id="7170" name="Object 2">
            <a:extLst>
              <a:ext uri="{FF2B5EF4-FFF2-40B4-BE49-F238E27FC236}">
                <a16:creationId xmlns:a16="http://schemas.microsoft.com/office/drawing/2014/main" id="{88887E69-A092-4CE7-8260-4B66E07056C8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3887788" y="1676400"/>
          <a:ext cx="5256212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Graf" r:id="rId3" imgW="6096075" imgH="4067089" progId="MSGraph.Chart.8">
                  <p:embed followColorScheme="full"/>
                </p:oleObj>
              </mc:Choice>
              <mc:Fallback>
                <p:oleObj name="Graf" r:id="rId3" imgW="6096075" imgH="4067089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7788" y="1676400"/>
                        <a:ext cx="5256212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Line 5">
            <a:extLst>
              <a:ext uri="{FF2B5EF4-FFF2-40B4-BE49-F238E27FC236}">
                <a16:creationId xmlns:a16="http://schemas.microsoft.com/office/drawing/2014/main" id="{3EFE066D-79D6-440D-85A4-C6BB6011F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2924175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BB598ABF-FFF2-4381-8591-08B8C2C722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2924175"/>
            <a:ext cx="0" cy="3457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FBCFBE71-7B0C-4748-B741-8028A21B38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6381750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6" name="Line 8">
            <a:extLst>
              <a:ext uri="{FF2B5EF4-FFF2-40B4-BE49-F238E27FC236}">
                <a16:creationId xmlns:a16="http://schemas.microsoft.com/office/drawing/2014/main" id="{C425F9A4-B510-4842-9395-AF498225E6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924175"/>
            <a:ext cx="0" cy="3457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C7B91CDB-C7C9-48C8-AB80-B6FF778007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3357563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8" name="Line 10">
            <a:extLst>
              <a:ext uri="{FF2B5EF4-FFF2-40B4-BE49-F238E27FC236}">
                <a16:creationId xmlns:a16="http://schemas.microsoft.com/office/drawing/2014/main" id="{1665961F-BDE0-4557-BABE-B4ACC63FD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1413" y="2924175"/>
            <a:ext cx="0" cy="3457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D8D74A97-AC47-4BC6-815B-05907E46A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116013" y="-387350"/>
            <a:ext cx="8567738" cy="2139950"/>
          </a:xfrm>
        </p:spPr>
        <p:txBody>
          <a:bodyPr/>
          <a:lstStyle/>
          <a:p>
            <a:r>
              <a:rPr lang="cs-CZ" altLang="cs-CZ" sz="3600" b="1">
                <a:solidFill>
                  <a:srgbClr val="000066"/>
                </a:solidFill>
              </a:rPr>
              <a:t>                      </a:t>
            </a:r>
            <a:r>
              <a:rPr lang="cs-CZ" altLang="cs-CZ" sz="3600" b="1"/>
              <a:t>Diagnostika NEC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2E9DDBD7-68C1-48CF-BCD8-59CCD47F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893175" cy="5472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b="1" u="sng">
                <a:solidFill>
                  <a:schemeClr val="tx2"/>
                </a:solidFill>
              </a:rPr>
              <a:t>Klinické vyšetření</a:t>
            </a:r>
            <a:r>
              <a:rPr lang="cs-CZ" altLang="cs-CZ" sz="2400"/>
              <a:t>: </a:t>
            </a:r>
            <a:r>
              <a:rPr lang="cs-CZ" altLang="cs-CZ" sz="2000"/>
              <a:t>se zaměřením na GIT </a:t>
            </a:r>
            <a:r>
              <a:rPr lang="cs-CZ" altLang="cs-CZ" sz="2400"/>
              <a:t> </a:t>
            </a:r>
            <a:r>
              <a:rPr lang="cs-CZ" altLang="cs-CZ" sz="2000"/>
              <a:t>u všech pacientů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  s podezřením na rozvoj NEC a/nebo splňujících klinické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  kriteria  NEC</a:t>
            </a:r>
            <a:endParaRPr lang="cs-CZ" altLang="cs-CZ" sz="2400"/>
          </a:p>
          <a:p>
            <a:pPr>
              <a:lnSpc>
                <a:spcPct val="80000"/>
              </a:lnSpc>
            </a:pPr>
            <a:r>
              <a:rPr lang="cs-CZ" altLang="cs-CZ" sz="2400" b="1" u="sng">
                <a:solidFill>
                  <a:schemeClr val="tx2"/>
                </a:solidFill>
              </a:rPr>
              <a:t>Nativní rtg břicha</a:t>
            </a:r>
            <a:r>
              <a:rPr lang="cs-CZ" altLang="cs-CZ" sz="2400"/>
              <a:t>: </a:t>
            </a:r>
            <a:r>
              <a:rPr lang="cs-CZ" altLang="cs-CZ" sz="2000"/>
              <a:t>v stoje i v leže</a:t>
            </a:r>
          </a:p>
          <a:p>
            <a:pPr>
              <a:lnSpc>
                <a:spcPct val="80000"/>
              </a:lnSpc>
            </a:pPr>
            <a:r>
              <a:rPr lang="cs-CZ" altLang="cs-CZ" sz="2400" b="1" u="sng">
                <a:solidFill>
                  <a:schemeClr val="tx2"/>
                </a:solidFill>
              </a:rPr>
              <a:t>Ultrazvuk</a:t>
            </a:r>
            <a:r>
              <a:rPr lang="cs-CZ" altLang="cs-CZ" sz="2400">
                <a:solidFill>
                  <a:schemeClr val="tx2"/>
                </a:solidFill>
              </a:rPr>
              <a:t>:</a:t>
            </a:r>
            <a:r>
              <a:rPr lang="cs-CZ" altLang="cs-CZ" sz="2400"/>
              <a:t> </a:t>
            </a:r>
            <a:r>
              <a:rPr lang="cs-CZ" altLang="cs-CZ" sz="2000"/>
              <a:t>dilatace střevních kliček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ztluštění střevní stěny ( &gt; 0.3cm -prognostický význam)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motilita střeva (ileus paralytický)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ascites</a:t>
            </a:r>
          </a:p>
          <a:p>
            <a:pPr>
              <a:lnSpc>
                <a:spcPct val="80000"/>
              </a:lnSpc>
            </a:pPr>
            <a:r>
              <a:rPr lang="cs-CZ" altLang="cs-CZ" sz="2400" b="1" u="sng">
                <a:solidFill>
                  <a:schemeClr val="tx2"/>
                </a:solidFill>
              </a:rPr>
              <a:t>CT</a:t>
            </a:r>
            <a:r>
              <a:rPr lang="cs-CZ" altLang="cs-CZ" sz="2400"/>
              <a:t>: </a:t>
            </a:r>
            <a:r>
              <a:rPr lang="cs-CZ" altLang="cs-CZ" sz="2000"/>
              <a:t>ztluštění střevní stěny (&gt; 0.3cm)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pneumatosis intestinalis, dilatace střev (tenké střevo &gt; 2.5cm, colon &gt; 8cm)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nodularity ve stěně střevní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enhancement mukózy , ascites</a:t>
            </a:r>
          </a:p>
          <a:p>
            <a:pPr>
              <a:lnSpc>
                <a:spcPct val="80000"/>
              </a:lnSpc>
            </a:pPr>
            <a:r>
              <a:rPr lang="cs-CZ" altLang="cs-CZ" sz="2400" b="1" u="sng">
                <a:solidFill>
                  <a:schemeClr val="tx2"/>
                </a:solidFill>
              </a:rPr>
              <a:t>Mikrobiologické vyšetření</a:t>
            </a:r>
            <a:r>
              <a:rPr lang="cs-CZ" altLang="cs-CZ" sz="2400"/>
              <a:t>: </a:t>
            </a:r>
            <a:r>
              <a:rPr lang="cs-CZ" altLang="cs-CZ" sz="2000"/>
              <a:t>hemokultury, stolice, clostridiový enterotoxin</a:t>
            </a:r>
          </a:p>
          <a:p>
            <a:pPr>
              <a:lnSpc>
                <a:spcPct val="80000"/>
              </a:lnSpc>
            </a:pPr>
            <a:r>
              <a:rPr lang="cs-CZ" altLang="cs-CZ" sz="2400" b="1" u="sng">
                <a:solidFill>
                  <a:schemeClr val="tx2"/>
                </a:solidFill>
              </a:rPr>
              <a:t>Monitor celkového stavu</a:t>
            </a:r>
          </a:p>
          <a:p>
            <a:pPr>
              <a:lnSpc>
                <a:spcPct val="80000"/>
              </a:lnSpc>
            </a:pPr>
            <a:r>
              <a:rPr lang="cs-CZ" altLang="cs-CZ" sz="2400" b="1" u="sng">
                <a:solidFill>
                  <a:schemeClr val="tx2"/>
                </a:solidFill>
              </a:rPr>
              <a:t>Fibroskopické vyšetření</a:t>
            </a:r>
            <a:r>
              <a:rPr lang="cs-CZ" altLang="cs-CZ" sz="2400"/>
              <a:t>: </a:t>
            </a:r>
            <a:r>
              <a:rPr lang="cs-CZ" altLang="cs-CZ" sz="2000"/>
              <a:t>riziko perforace a krvácení</a:t>
            </a:r>
          </a:p>
          <a:p>
            <a:pPr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78852" name="Text Box 4">
            <a:extLst>
              <a:ext uri="{FF2B5EF4-FFF2-40B4-BE49-F238E27FC236}">
                <a16:creationId xmlns:a16="http://schemas.microsoft.com/office/drawing/2014/main" id="{5F94EDA1-613B-4A7D-A38D-9E2BDF1A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6442075"/>
            <a:ext cx="4968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latin typeface="Times New Roman" panose="02020603050405020304" pitchFamily="18" charset="0"/>
              </a:rPr>
              <a:t>Kirkpatrick IDC, Radiology,226, March 2003: 668 - 674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589DD681-EA83-449E-8A63-2FCE5611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0130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>
            <a:extLst>
              <a:ext uri="{FF2B5EF4-FFF2-40B4-BE49-F238E27FC236}">
                <a16:creationId xmlns:a16="http://schemas.microsoft.com/office/drawing/2014/main" id="{BF5ED056-E5F7-4D23-9AD2-816942E7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16338"/>
            <a:ext cx="29972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>
            <a:extLst>
              <a:ext uri="{FF2B5EF4-FFF2-40B4-BE49-F238E27FC236}">
                <a16:creationId xmlns:a16="http://schemas.microsoft.com/office/drawing/2014/main" id="{9CC78E5C-12BE-4D48-B2A9-7751022B5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4892" r="5002" b="19516"/>
          <a:stretch>
            <a:fillRect/>
          </a:stretch>
        </p:blipFill>
        <p:spPr bwMode="auto">
          <a:xfrm>
            <a:off x="3851275" y="260350"/>
            <a:ext cx="46085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>
            <a:extLst>
              <a:ext uri="{FF2B5EF4-FFF2-40B4-BE49-F238E27FC236}">
                <a16:creationId xmlns:a16="http://schemas.microsoft.com/office/drawing/2014/main" id="{977B618E-5456-40C4-8A8E-4803AAED0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276475"/>
            <a:ext cx="3543300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 Box 6">
            <a:extLst>
              <a:ext uri="{FF2B5EF4-FFF2-40B4-BE49-F238E27FC236}">
                <a16:creationId xmlns:a16="http://schemas.microsoft.com/office/drawing/2014/main" id="{1E8AA791-9488-4F19-9D87-10DE1DC6E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284538"/>
            <a:ext cx="32400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latin typeface="Times New Roman" panose="02020603050405020304" pitchFamily="18" charset="0"/>
              </a:rPr>
              <a:t>Dilatace kliček</a:t>
            </a:r>
          </a:p>
        </p:txBody>
      </p:sp>
      <p:sp>
        <p:nvSpPr>
          <p:cNvPr id="79879" name="Text Box 7">
            <a:extLst>
              <a:ext uri="{FF2B5EF4-FFF2-40B4-BE49-F238E27FC236}">
                <a16:creationId xmlns:a16="http://schemas.microsoft.com/office/drawing/2014/main" id="{89A6FDC1-64EE-4B03-AC67-D7FC3FD66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381750"/>
            <a:ext cx="2808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latin typeface="Times New Roman" panose="02020603050405020304" pitchFamily="18" charset="0"/>
              </a:rPr>
              <a:t>Ztluštění střevní stěny</a:t>
            </a:r>
          </a:p>
        </p:txBody>
      </p:sp>
      <p:sp>
        <p:nvSpPr>
          <p:cNvPr id="79880" name="Text Box 8">
            <a:extLst>
              <a:ext uri="{FF2B5EF4-FFF2-40B4-BE49-F238E27FC236}">
                <a16:creationId xmlns:a16="http://schemas.microsoft.com/office/drawing/2014/main" id="{CEF21CAB-666F-4911-8409-650361C6B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6381750"/>
            <a:ext cx="3384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latin typeface="Times New Roman" panose="02020603050405020304" pitchFamily="18" charset="0"/>
              </a:rPr>
              <a:t>Pneumatóza střeva</a:t>
            </a:r>
          </a:p>
        </p:txBody>
      </p:sp>
      <p:sp>
        <p:nvSpPr>
          <p:cNvPr id="79881" name="Line 9">
            <a:extLst>
              <a:ext uri="{FF2B5EF4-FFF2-40B4-BE49-F238E27FC236}">
                <a16:creationId xmlns:a16="http://schemas.microsoft.com/office/drawing/2014/main" id="{48E39BCA-B751-4D23-98CD-9F832E9A4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1268413"/>
            <a:ext cx="1081087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9882" name="Line 10">
            <a:extLst>
              <a:ext uri="{FF2B5EF4-FFF2-40B4-BE49-F238E27FC236}">
                <a16:creationId xmlns:a16="http://schemas.microsoft.com/office/drawing/2014/main" id="{2D556A24-D05A-4C47-A878-5AEC8019EA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1913" y="1268413"/>
            <a:ext cx="1008062" cy="730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9883" name="Line 11">
            <a:extLst>
              <a:ext uri="{FF2B5EF4-FFF2-40B4-BE49-F238E27FC236}">
                <a16:creationId xmlns:a16="http://schemas.microsoft.com/office/drawing/2014/main" id="{C0BFF670-2DD2-4034-A701-F5C6A8F4CF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03350" y="4221163"/>
            <a:ext cx="360363" cy="144462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75A0937B-3D74-4EFA-86F9-D2A25FA912F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609600"/>
            <a:ext cx="3352800" cy="2667000"/>
          </a:xfrm>
        </p:spPr>
      </p:pic>
      <p:pic>
        <p:nvPicPr>
          <p:cNvPr id="80899" name="Picture 3">
            <a:extLst>
              <a:ext uri="{FF2B5EF4-FFF2-40B4-BE49-F238E27FC236}">
                <a16:creationId xmlns:a16="http://schemas.microsoft.com/office/drawing/2014/main" id="{E0942AB7-B731-4FF3-A973-0CE44FEC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>
            <a:extLst>
              <a:ext uri="{FF2B5EF4-FFF2-40B4-BE49-F238E27FC236}">
                <a16:creationId xmlns:a16="http://schemas.microsoft.com/office/drawing/2014/main" id="{E50F8EBD-F482-4905-96DB-8899E1A00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>
            <a:extLst>
              <a:ext uri="{FF2B5EF4-FFF2-40B4-BE49-F238E27FC236}">
                <a16:creationId xmlns:a16="http://schemas.microsoft.com/office/drawing/2014/main" id="{F34E47C6-918F-40C1-842E-53528C237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9600"/>
            <a:ext cx="3505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>
            <a:extLst>
              <a:ext uri="{FF2B5EF4-FFF2-40B4-BE49-F238E27FC236}">
                <a16:creationId xmlns:a16="http://schemas.microsoft.com/office/drawing/2014/main" id="{4CA5EF87-8C21-4542-969D-6F56DA3DB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86200"/>
            <a:ext cx="3276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 Box 7">
            <a:extLst>
              <a:ext uri="{FF2B5EF4-FFF2-40B4-BE49-F238E27FC236}">
                <a16:creationId xmlns:a16="http://schemas.microsoft.com/office/drawing/2014/main" id="{BCAEB962-51AA-496F-A38B-39DC1576B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276600"/>
            <a:ext cx="35052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latin typeface="Times New Roman" panose="02020603050405020304" pitchFamily="18" charset="0"/>
              </a:rPr>
              <a:t>CT – typhlitis: ztluštění stěny céka</a:t>
            </a: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</a:pPr>
            <a:r>
              <a:rPr lang="cs-CZ" altLang="cs-CZ" sz="1600">
                <a:latin typeface="Times New Roman" panose="02020603050405020304" pitchFamily="18" charset="0"/>
              </a:rPr>
              <a:t>Zápalové „stranding“ v okolí kolon</a:t>
            </a:r>
          </a:p>
        </p:txBody>
      </p:sp>
      <p:sp>
        <p:nvSpPr>
          <p:cNvPr id="80904" name="Text Box 8">
            <a:extLst>
              <a:ext uri="{FF2B5EF4-FFF2-40B4-BE49-F238E27FC236}">
                <a16:creationId xmlns:a16="http://schemas.microsoft.com/office/drawing/2014/main" id="{DE7EFB53-3121-4D09-82F4-48E197375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276600"/>
            <a:ext cx="3048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latin typeface="Times New Roman" panose="02020603050405020304" pitchFamily="18" charset="0"/>
              </a:rPr>
              <a:t>CT -  typhlitis: ztluštění stěny céka</a:t>
            </a:r>
          </a:p>
        </p:txBody>
      </p:sp>
      <p:sp>
        <p:nvSpPr>
          <p:cNvPr id="80905" name="Text Box 9">
            <a:extLst>
              <a:ext uri="{FF2B5EF4-FFF2-40B4-BE49-F238E27FC236}">
                <a16:creationId xmlns:a16="http://schemas.microsoft.com/office/drawing/2014/main" id="{0E6F527C-1A4D-4BF9-AC2C-D968C3CF9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324600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latin typeface="Times New Roman" panose="02020603050405020304" pitchFamily="18" charset="0"/>
              </a:rPr>
              <a:t>CT – typhlitis: tekutina v céku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58839231-685B-494C-A322-C9424155C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7235825" cy="1223963"/>
          </a:xfrm>
        </p:spPr>
        <p:txBody>
          <a:bodyPr/>
          <a:lstStyle/>
          <a:p>
            <a:r>
              <a:rPr lang="cs-CZ" altLang="cs-CZ" sz="3600" b="1">
                <a:solidFill>
                  <a:srgbClr val="000066"/>
                </a:solidFill>
              </a:rPr>
              <a:t>               </a:t>
            </a:r>
            <a:r>
              <a:rPr lang="cs-CZ" altLang="cs-CZ" sz="3600" b="1"/>
              <a:t>Léčebná strategie NEC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9B3D586C-7E9B-4BF5-B9EE-FE281D4E9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8964612" cy="47513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 u="sng">
                <a:solidFill>
                  <a:schemeClr val="tx2"/>
                </a:solidFill>
              </a:rPr>
              <a:t>Konzervativní léčba</a:t>
            </a:r>
            <a:r>
              <a:rPr lang="cs-CZ" altLang="cs-CZ" sz="2800" u="sng"/>
              <a:t>:</a:t>
            </a:r>
            <a:r>
              <a:rPr lang="cs-CZ" altLang="cs-CZ" sz="2800"/>
              <a:t> </a:t>
            </a:r>
            <a:r>
              <a:rPr lang="cs-CZ" altLang="cs-CZ" sz="2000"/>
              <a:t>-</a:t>
            </a:r>
            <a:r>
              <a:rPr lang="cs-CZ" altLang="cs-CZ" sz="2800"/>
              <a:t> </a:t>
            </a:r>
            <a:r>
              <a:rPr lang="cs-CZ" altLang="cs-CZ" sz="2000"/>
              <a:t>ATB iv vždy v kombinaci (1., 2. i 3.linie)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            -  antimykotika dle stavu a kultivace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            -  nic per os („bowel rest“), LTPN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            -  substituce krevních derivátů, elektrolytů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            -  léčba komorbidity                                                </a:t>
            </a:r>
          </a:p>
          <a:p>
            <a:pPr>
              <a:lnSpc>
                <a:spcPct val="80000"/>
              </a:lnSpc>
            </a:pPr>
            <a:r>
              <a:rPr lang="cs-CZ" altLang="cs-CZ" sz="2800" u="sng">
                <a:solidFill>
                  <a:schemeClr val="tx2"/>
                </a:solidFill>
              </a:rPr>
              <a:t>Chirurgická léčba:</a:t>
            </a:r>
            <a:r>
              <a:rPr lang="cs-CZ" altLang="cs-CZ" sz="2800"/>
              <a:t>  </a:t>
            </a:r>
            <a:r>
              <a:rPr lang="cs-CZ" altLang="cs-CZ" sz="2000" b="1">
                <a:solidFill>
                  <a:srgbClr val="33CC33"/>
                </a:solidFill>
              </a:rPr>
              <a:t>a) indikace dle Shambergera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1. trvající GI krvácení po úpravě trombocypenie, koagulopatie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2. perforace střevní stěny (radiologicky a/nebo klinicky prokázána)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3. klinická deteriorace (nezvládnutelná sepse)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4. rozvoj příznaků náhlé příhody břišní, která obvykle vyžaduje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chirurgickou intervenci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        </a:t>
            </a:r>
            <a:r>
              <a:rPr lang="cs-CZ" altLang="cs-CZ" sz="2000" b="1">
                <a:solidFill>
                  <a:srgbClr val="33CC33"/>
                </a:solidFill>
              </a:rPr>
              <a:t>b) chirurgický výkon</a:t>
            </a:r>
            <a:r>
              <a:rPr lang="cs-CZ" altLang="cs-CZ" sz="2000"/>
              <a:t>: - ileostomie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                                              -  pravá hemikolektomie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u="sng"/>
              <a:t> 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E5EAA9B8-11F5-44EA-A70D-6ED2380D7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6092825"/>
            <a:ext cx="42116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latin typeface="Times New Roman" panose="02020603050405020304" pitchFamily="18" charset="0"/>
              </a:rPr>
              <a:t>Shamberger RC, Cancer 1986;57: 603 – 609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cs-CZ" altLang="cs-CZ" sz="1600">
                <a:latin typeface="Times New Roman" panose="02020603050405020304" pitchFamily="18" charset="0"/>
              </a:rPr>
              <a:t>Wach M, Ann Hematol, 2004; 83(8): 522 - 526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F55DD981-3662-4FBF-86C0-0BD690B8E3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1143000"/>
          </a:xfrm>
        </p:spPr>
        <p:txBody>
          <a:bodyPr/>
          <a:lstStyle/>
          <a:p>
            <a:pPr eaLnBrk="1" hangingPunct="1"/>
            <a:r>
              <a:rPr lang="cs-CZ" altLang="cs-CZ"/>
              <a:t>Proto podpůrná péče – často na JIP..</a:t>
            </a:r>
            <a:endParaRPr lang="en-US" altLang="cs-CZ"/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DEED0142-FB8C-4B42-8164-81DFC868A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Nezbytná podmínka aby pacient vůbec onkologickou léčbu přežil</a:t>
            </a:r>
          </a:p>
          <a:p>
            <a:pPr eaLnBrk="1" hangingPunct="1"/>
            <a:r>
              <a:rPr lang="cs-CZ" altLang="cs-CZ"/>
              <a:t>Léčba důsledků růstu nádoru</a:t>
            </a:r>
          </a:p>
          <a:p>
            <a:pPr eaLnBrk="1" hangingPunct="1"/>
            <a:r>
              <a:rPr lang="cs-CZ" altLang="cs-CZ"/>
              <a:t>Léčba důsledků imunosuprese</a:t>
            </a:r>
          </a:p>
          <a:p>
            <a:pPr eaLnBrk="1" hangingPunct="1"/>
            <a:r>
              <a:rPr lang="cs-CZ" altLang="cs-CZ"/>
              <a:t>Nutriční podpora</a:t>
            </a:r>
          </a:p>
          <a:p>
            <a:pPr eaLnBrk="1" hangingPunct="1"/>
            <a:r>
              <a:rPr lang="cs-CZ" altLang="cs-CZ"/>
              <a:t>Psychická a spirituální podpora</a:t>
            </a:r>
          </a:p>
          <a:p>
            <a:pPr eaLnBrk="1" hangingPunct="1"/>
            <a:r>
              <a:rPr lang="cs-CZ" altLang="cs-CZ"/>
              <a:t>………..</a:t>
            </a:r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EEC9D-7D78-472C-A1DD-DE060691E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4D3EFB8-0039-4B78-85AB-3C574C269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66" y="846138"/>
            <a:ext cx="5797068" cy="5309464"/>
          </a:xfrm>
        </p:spPr>
      </p:pic>
    </p:spTree>
    <p:extLst>
      <p:ext uri="{BB962C8B-B14F-4D97-AF65-F5344CB8AC3E}">
        <p14:creationId xmlns:p14="http://schemas.microsoft.com/office/powerpoint/2010/main" val="10422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B78CD853-EF27-452C-B3F1-108B5EC1DE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850" y="1916113"/>
            <a:ext cx="8569325" cy="1800225"/>
          </a:xfrm>
          <a:solidFill>
            <a:srgbClr val="CCECFF"/>
          </a:solidFill>
        </p:spPr>
        <p:txBody>
          <a:bodyPr/>
          <a:lstStyle/>
          <a:p>
            <a:pPr>
              <a:defRPr/>
            </a:pPr>
            <a:r>
              <a:rPr lang="cs-CZ" b="1" i="1" dirty="0">
                <a:solidFill>
                  <a:srgbClr val="FF0000"/>
                </a:solidFill>
              </a:rPr>
              <a:t>Embryonální typy nádorů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83971" name="Picture 4">
            <a:extLst>
              <a:ext uri="{FF2B5EF4-FFF2-40B4-BE49-F238E27FC236}">
                <a16:creationId xmlns:a16="http://schemas.microsoft.com/office/drawing/2014/main" id="{F448B3B2-257D-444F-906A-C2FD7D2C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26035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B14D3-0C43-44B4-8051-6E1E35C2C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84995" name="Zástupný symbol pro obsah 3" descr="CDR732714-750.jpg">
            <a:extLst>
              <a:ext uri="{FF2B5EF4-FFF2-40B4-BE49-F238E27FC236}">
                <a16:creationId xmlns:a16="http://schemas.microsoft.com/office/drawing/2014/main" id="{485A7992-C5A2-4EF7-986A-9F39AA328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60363"/>
            <a:ext cx="8064500" cy="5516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2" name="Rectangle 6">
            <a:extLst>
              <a:ext uri="{FF2B5EF4-FFF2-40B4-BE49-F238E27FC236}">
                <a16:creationId xmlns:a16="http://schemas.microsoft.com/office/drawing/2014/main" id="{E5C5029B-5A44-46F5-BAFE-3391B1CB06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765925" cy="731838"/>
          </a:xfrm>
        </p:spPr>
        <p:txBody>
          <a:bodyPr/>
          <a:lstStyle/>
          <a:p>
            <a:pPr>
              <a:defRPr/>
            </a:pPr>
            <a:r>
              <a:rPr lang="cs-CZ" sz="3200" b="1"/>
              <a:t>Hlavní typy embryonálních nádorů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6052733-9892-4F31-9308-46621FADEB9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981200"/>
            <a:ext cx="5257800" cy="4114800"/>
          </a:xfrm>
        </p:spPr>
        <p:txBody>
          <a:bodyPr/>
          <a:lstStyle/>
          <a:p>
            <a:r>
              <a:rPr lang="cs-CZ" altLang="cs-CZ" sz="2400"/>
              <a:t>Nefroblastom (Wilmsův nádor)</a:t>
            </a:r>
          </a:p>
          <a:p>
            <a:r>
              <a:rPr lang="cs-CZ" altLang="cs-CZ" sz="2400"/>
              <a:t>Retinoblastom</a:t>
            </a:r>
          </a:p>
          <a:p>
            <a:r>
              <a:rPr lang="cs-CZ" altLang="cs-CZ" sz="2400"/>
              <a:t>Neuroblastom</a:t>
            </a:r>
          </a:p>
          <a:p>
            <a:r>
              <a:rPr lang="cs-CZ" altLang="cs-CZ" sz="2400"/>
              <a:t>Meduloblastom</a:t>
            </a:r>
          </a:p>
          <a:p>
            <a:r>
              <a:rPr lang="cs-CZ" altLang="cs-CZ" sz="2400"/>
              <a:t>Hepatoblastom</a:t>
            </a:r>
          </a:p>
          <a:p>
            <a:r>
              <a:rPr lang="cs-CZ" altLang="cs-CZ" sz="2400"/>
              <a:t>Jiné (vzácné): pleuropulmonální blastom (PPB)</a:t>
            </a:r>
          </a:p>
          <a:p>
            <a:pPr>
              <a:buFontTx/>
              <a:buNone/>
            </a:pPr>
            <a:r>
              <a:rPr lang="cs-CZ" altLang="cs-CZ" sz="2400"/>
              <a:t>     </a:t>
            </a:r>
            <a:endParaRPr lang="cs-CZ" altLang="cs-CZ" sz="2800"/>
          </a:p>
          <a:p>
            <a:endParaRPr lang="cs-CZ" altLang="cs-CZ" sz="2800"/>
          </a:p>
          <a:p>
            <a:endParaRPr lang="cs-CZ" altLang="cs-CZ" sz="2800"/>
          </a:p>
        </p:txBody>
      </p:sp>
      <p:pic>
        <p:nvPicPr>
          <p:cNvPr id="8197" name="Picture 4">
            <a:extLst>
              <a:ext uri="{FF2B5EF4-FFF2-40B4-BE49-F238E27FC236}">
                <a16:creationId xmlns:a16="http://schemas.microsoft.com/office/drawing/2014/main" id="{75DDD37A-63A4-4ADB-AD9F-652830B2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26035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4" name="Object 2">
            <a:extLst>
              <a:ext uri="{FF2B5EF4-FFF2-40B4-BE49-F238E27FC236}">
                <a16:creationId xmlns:a16="http://schemas.microsoft.com/office/drawing/2014/main" id="{770A59C3-6120-4AC3-B07A-D20B78D7D036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330700" y="1981200"/>
          <a:ext cx="49641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Graf" r:id="rId4" imgW="7924924" imgH="5838933" progId="MSGraph.Chart.8">
                  <p:embed followColorScheme="full"/>
                </p:oleObj>
              </mc:Choice>
              <mc:Fallback>
                <p:oleObj name="Graf" r:id="rId4" imgW="7924924" imgH="5838933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0700" y="1981200"/>
                        <a:ext cx="4964113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>
            <a:extLst>
              <a:ext uri="{FF2B5EF4-FFF2-40B4-BE49-F238E27FC236}">
                <a16:creationId xmlns:a16="http://schemas.microsoft.com/office/drawing/2014/main" id="{A74C9948-04BB-4F1C-858F-00B914C898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8863" y="1438275"/>
          <a:ext cx="7678737" cy="426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PhotoImpact" r:id="rId3" imgW="3672847" imgH="2039116" progId="PI3.Image">
                  <p:embed/>
                </p:oleObj>
              </mc:Choice>
              <mc:Fallback>
                <p:oleObj name="PhotoImpact" r:id="rId3" imgW="3672847" imgH="2039116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8863" y="1438275"/>
                        <a:ext cx="7678737" cy="426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3">
            <a:extLst>
              <a:ext uri="{FF2B5EF4-FFF2-40B4-BE49-F238E27FC236}">
                <a16:creationId xmlns:a16="http://schemas.microsoft.com/office/drawing/2014/main" id="{544AE45E-E994-4D45-A247-1639CC7FF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550" y="6324600"/>
            <a:ext cx="1695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1200" b="1"/>
              <a:t>SEER, NCI 1995</a:t>
            </a:r>
            <a:endParaRPr lang="en-US" altLang="cs-CZ"/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A84F6516-6C1B-4522-88FB-169331947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577215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1600" b="1"/>
              <a:t>Age at Diagnosis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E4BFB874-D62B-47D6-B94B-9B5FDACB9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323850"/>
            <a:ext cx="8039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cs-CZ" b="1"/>
              <a:t>Age Specific Incidence rates for childhood cancer by ICCC group, all races, both sexes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>
            <a:extLst>
              <a:ext uri="{FF2B5EF4-FFF2-40B4-BE49-F238E27FC236}">
                <a16:creationId xmlns:a16="http://schemas.microsoft.com/office/drawing/2014/main" id="{1CAB9BB7-2D4C-4866-A2FC-37F26F117D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7750" y="1419225"/>
          <a:ext cx="7713663" cy="417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PhotoImpact" r:id="rId3" imgW="3770384" imgH="2039116" progId="PI3.Image">
                  <p:embed/>
                </p:oleObj>
              </mc:Choice>
              <mc:Fallback>
                <p:oleObj name="PhotoImpact" r:id="rId3" imgW="3770384" imgH="2039116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0" y="1419225"/>
                        <a:ext cx="7713663" cy="417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>
            <a:extLst>
              <a:ext uri="{FF2B5EF4-FFF2-40B4-BE49-F238E27FC236}">
                <a16:creationId xmlns:a16="http://schemas.microsoft.com/office/drawing/2014/main" id="{3C3CC6BD-2AB1-4C02-9392-DD48B4946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6343650"/>
            <a:ext cx="1695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1200" b="1"/>
              <a:t>SEER, NCI 1995</a:t>
            </a:r>
            <a:endParaRPr lang="en-US" altLang="cs-CZ"/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0ECE66C7-3605-4D12-8C17-448FDE0E4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55626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1600" b="1"/>
              <a:t>Age at Diagnosis</a:t>
            </a:r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FC427666-74D4-4800-AFF7-76070B6E2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323850"/>
            <a:ext cx="80391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cs-CZ" b="1"/>
              <a:t>Age Specific Incidence rates for childhood cancer by ICCC group, all races, both sexes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B34CEE32-E7BC-4493-B7D8-921AB6F90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694488" cy="587375"/>
          </a:xfrm>
        </p:spPr>
        <p:txBody>
          <a:bodyPr/>
          <a:lstStyle/>
          <a:p>
            <a:pPr>
              <a:defRPr/>
            </a:pPr>
            <a:r>
              <a:rPr lang="cs-CZ" sz="3200" b="1"/>
              <a:t>Neuroblastom</a:t>
            </a:r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A8003530-2831-46AB-AEA4-34C518B0EC6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981200"/>
            <a:ext cx="4608512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sz="1800" dirty="0"/>
              <a:t>Nejčastější solidní </a:t>
            </a:r>
            <a:r>
              <a:rPr lang="cs-CZ" sz="1800" dirty="0" err="1"/>
              <a:t>extrakraniální</a:t>
            </a:r>
            <a:r>
              <a:rPr lang="cs-CZ" sz="1800" dirty="0"/>
              <a:t> nádor dětského věku</a:t>
            </a:r>
          </a:p>
          <a:p>
            <a:pPr>
              <a:lnSpc>
                <a:spcPct val="90000"/>
              </a:lnSpc>
              <a:defRPr/>
            </a:pPr>
            <a:r>
              <a:rPr lang="cs-CZ" sz="1800" dirty="0"/>
              <a:t>7-10% všech dětských nádorových onemocnění</a:t>
            </a:r>
          </a:p>
          <a:p>
            <a:pPr>
              <a:lnSpc>
                <a:spcPct val="90000"/>
              </a:lnSpc>
              <a:defRPr/>
            </a:pPr>
            <a:r>
              <a:rPr lang="cs-CZ" sz="1800" u="sng" dirty="0"/>
              <a:t>15% úmrtí na nádorové onemocnění v dětství</a:t>
            </a:r>
          </a:p>
          <a:p>
            <a:pPr>
              <a:lnSpc>
                <a:spcPct val="90000"/>
              </a:lnSpc>
              <a:defRPr/>
            </a:pPr>
            <a:r>
              <a:rPr lang="cs-CZ" sz="1800" dirty="0"/>
              <a:t>Věk v době diagnózy: 40% do 1 roku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cs-CZ" sz="1800" dirty="0"/>
              <a:t>                                          75% do 4 let věku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cs-CZ" sz="1800" dirty="0"/>
              <a:t>                                          98% do 10 let věku  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cs-CZ" sz="1800" dirty="0"/>
              <a:t>      medián: 18 měsíců</a:t>
            </a:r>
          </a:p>
          <a:p>
            <a:pPr>
              <a:lnSpc>
                <a:spcPct val="90000"/>
              </a:lnSpc>
              <a:defRPr/>
            </a:pPr>
            <a:r>
              <a:rPr lang="cs-CZ" sz="1800" dirty="0"/>
              <a:t>Incidence onemocnění neuroblastomem  je cca 1:7000 živě narozených dětí </a:t>
            </a:r>
          </a:p>
          <a:p>
            <a:pPr>
              <a:lnSpc>
                <a:spcPct val="90000"/>
              </a:lnSpc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Incidence </a:t>
            </a:r>
            <a:r>
              <a:rPr lang="cs-CZ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neuroblatomu</a:t>
            </a: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zjištěná při autopsiích=pitvách dětí mladších 3 měsíců věku, kteří zemřeli z jiné příčiny,  je  259 : 1 oproti klinickému manifestnímu výskytu </a:t>
            </a:r>
          </a:p>
          <a:p>
            <a:pPr>
              <a:lnSpc>
                <a:spcPct val="90000"/>
              </a:lnSpc>
              <a:defRPr/>
            </a:pPr>
            <a:endParaRPr lang="cs-CZ" sz="1800" dirty="0"/>
          </a:p>
          <a:p>
            <a:pPr>
              <a:lnSpc>
                <a:spcPct val="90000"/>
              </a:lnSpc>
              <a:defRPr/>
            </a:pPr>
            <a:endParaRPr lang="cs-CZ" sz="1800" dirty="0"/>
          </a:p>
        </p:txBody>
      </p:sp>
      <p:pic>
        <p:nvPicPr>
          <p:cNvPr id="11269" name="Picture 4">
            <a:extLst>
              <a:ext uri="{FF2B5EF4-FFF2-40B4-BE49-F238E27FC236}">
                <a16:creationId xmlns:a16="http://schemas.microsoft.com/office/drawing/2014/main" id="{023B2B24-8D5B-44AE-A9BA-156F105D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26035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6" name="Object 2">
            <a:extLst>
              <a:ext uri="{FF2B5EF4-FFF2-40B4-BE49-F238E27FC236}">
                <a16:creationId xmlns:a16="http://schemas.microsoft.com/office/drawing/2014/main" id="{44F9C172-9463-4AC7-83F9-80FEA4077C06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500563" y="2205038"/>
          <a:ext cx="4967287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Graf" r:id="rId4" imgW="6096075" imgH="4067089" progId="MSGraph.Chart.8">
                  <p:embed followColorScheme="full"/>
                </p:oleObj>
              </mc:Choice>
              <mc:Fallback>
                <p:oleObj name="Graf" r:id="rId4" imgW="6096075" imgH="4067089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2205038"/>
                        <a:ext cx="4967287" cy="335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Rectangle 9">
            <a:extLst>
              <a:ext uri="{FF2B5EF4-FFF2-40B4-BE49-F238E27FC236}">
                <a16:creationId xmlns:a16="http://schemas.microsoft.com/office/drawing/2014/main" id="{A339B3DF-813F-419D-AF74-7982751B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549275"/>
            <a:ext cx="3167062" cy="7191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1026">
            <a:extLst>
              <a:ext uri="{FF2B5EF4-FFF2-40B4-BE49-F238E27FC236}">
                <a16:creationId xmlns:a16="http://schemas.microsoft.com/office/drawing/2014/main" id="{2A0F12E1-567A-4448-B9D9-703293896E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516688" cy="1143000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      Neuroblastom</a:t>
            </a:r>
          </a:p>
        </p:txBody>
      </p:sp>
      <p:sp>
        <p:nvSpPr>
          <p:cNvPr id="86019" name="Rectangle 1027">
            <a:extLst>
              <a:ext uri="{FF2B5EF4-FFF2-40B4-BE49-F238E27FC236}">
                <a16:creationId xmlns:a16="http://schemas.microsoft.com/office/drawing/2014/main" id="{FE64E36D-26C4-45EC-BBAB-10F145490DD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1600"/>
            <a:ext cx="4427538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b="1"/>
              <a:t>Prekurzorová buňka: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    primitivní adrenergní neuroblast neurální lišty</a:t>
            </a:r>
          </a:p>
          <a:p>
            <a:pPr>
              <a:lnSpc>
                <a:spcPct val="90000"/>
              </a:lnSpc>
            </a:pPr>
            <a:r>
              <a:rPr lang="cs-CZ" altLang="cs-CZ" sz="2000" b="1"/>
              <a:t>Dorsolaterální výběžky neurální lišty: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spinální ganglia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dorsální spinální nervové kořeny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chromafinní buňky</a:t>
            </a:r>
            <a:r>
              <a:rPr lang="cs-CZ" altLang="cs-CZ" sz="2800"/>
              <a:t> </a:t>
            </a:r>
            <a:r>
              <a:rPr lang="cs-CZ" altLang="cs-CZ" sz="2800" b="1"/>
              <a:t>	 </a:t>
            </a:r>
          </a:p>
        </p:txBody>
      </p:sp>
      <p:pic>
        <p:nvPicPr>
          <p:cNvPr id="86020" name="Picture 5">
            <a:extLst>
              <a:ext uri="{FF2B5EF4-FFF2-40B4-BE49-F238E27FC236}">
                <a16:creationId xmlns:a16="http://schemas.microsoft.com/office/drawing/2014/main" id="{00E79E3F-40D0-4AF5-8AC0-826B5A63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1484313"/>
            <a:ext cx="489267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>
            <a:extLst>
              <a:ext uri="{FF2B5EF4-FFF2-40B4-BE49-F238E27FC236}">
                <a16:creationId xmlns:a16="http://schemas.microsoft.com/office/drawing/2014/main" id="{F305A98A-6171-4447-B64D-8813F770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F3548C12-90EA-4332-9160-201FB32D9C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60350"/>
            <a:ext cx="6049963" cy="792163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Lokalizace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5A621A83-DC30-42F2-BA03-B32B5F1E578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1989138"/>
            <a:ext cx="3382963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b="1">
                <a:solidFill>
                  <a:srgbClr val="FF0000"/>
                </a:solidFill>
              </a:rPr>
              <a:t>Primární tumor</a:t>
            </a:r>
          </a:p>
          <a:p>
            <a:pPr>
              <a:lnSpc>
                <a:spcPct val="90000"/>
              </a:lnSpc>
            </a:pPr>
            <a:r>
              <a:rPr lang="cs-CZ" altLang="cs-CZ" sz="2000">
                <a:solidFill>
                  <a:srgbClr val="FF0000"/>
                </a:solidFill>
              </a:rPr>
              <a:t>dřeň nadledviny (35%)</a:t>
            </a:r>
          </a:p>
          <a:p>
            <a:pPr>
              <a:lnSpc>
                <a:spcPct val="90000"/>
              </a:lnSpc>
            </a:pPr>
            <a:r>
              <a:rPr lang="cs-CZ" altLang="cs-CZ" sz="2000" b="1"/>
              <a:t>paraspinální ganglia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dutina břišní (30%)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zadní mediastinum(20%)</a:t>
            </a:r>
          </a:p>
          <a:p>
            <a:pPr>
              <a:lnSpc>
                <a:spcPct val="90000"/>
              </a:lnSpc>
            </a:pPr>
            <a:endParaRPr lang="cs-CZ" altLang="cs-CZ" sz="2000" b="1">
              <a:solidFill>
                <a:srgbClr val="FFCC0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87044" name="Picture 4">
            <a:extLst>
              <a:ext uri="{FF2B5EF4-FFF2-40B4-BE49-F238E27FC236}">
                <a16:creationId xmlns:a16="http://schemas.microsoft.com/office/drawing/2014/main" id="{D167E894-BC71-47F8-BE0E-2FB00E796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68413"/>
            <a:ext cx="45354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>
            <a:extLst>
              <a:ext uri="{FF2B5EF4-FFF2-40B4-BE49-F238E27FC236}">
                <a16:creationId xmlns:a16="http://schemas.microsoft.com/office/drawing/2014/main" id="{29C1A225-B1B9-48E4-B095-E931BBD2E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48777159-4155-49A7-A8F2-55FFD9022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5902325" cy="1143000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      Etiologie</a:t>
            </a:r>
            <a:r>
              <a:rPr lang="cs-CZ" sz="3600" b="1" i="1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60B0F9CC-63B6-4438-9A12-33003D8D10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8893175" cy="37449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b="1"/>
              <a:t> </a:t>
            </a:r>
            <a:r>
              <a:rPr lang="cs-CZ" altLang="cs-CZ" sz="2000"/>
              <a:t>Environmentální vlivy: kouření v graviditě (tabák nepravděpodobně)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b="1"/>
              <a:t>                                                                 </a:t>
            </a:r>
            <a:r>
              <a:rPr lang="cs-CZ" altLang="cs-CZ" sz="2000"/>
              <a:t>marihuana ??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b="1"/>
              <a:t>                                    </a:t>
            </a:r>
            <a:r>
              <a:rPr lang="cs-CZ" altLang="cs-CZ" sz="2000"/>
              <a:t>alkohol v těhotenství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  léky , pohlavní hormony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b="1"/>
              <a:t>                                    </a:t>
            </a:r>
            <a:r>
              <a:rPr lang="cs-CZ" altLang="cs-CZ" sz="2000"/>
              <a:t>diuretika </a:t>
            </a:r>
          </a:p>
          <a:p>
            <a:pPr>
              <a:lnSpc>
                <a:spcPct val="80000"/>
              </a:lnSpc>
            </a:pPr>
            <a:r>
              <a:rPr lang="cs-CZ" altLang="cs-CZ" sz="2400" b="1"/>
              <a:t> </a:t>
            </a:r>
            <a:r>
              <a:rPr lang="cs-CZ" altLang="cs-CZ" sz="2000"/>
              <a:t>Virové infekce – chronická inf. – MFV virus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 Toxiny - těžké kovy  - barvy na vlasy v těhotenství 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 Vzácně dědičná predispozice (&lt;5% pacientů s posit. RA)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	 	                							</a:t>
            </a:r>
            <a:r>
              <a:rPr lang="cs-CZ" altLang="cs-CZ" sz="2000">
                <a:solidFill>
                  <a:srgbClr val="FFCC00"/>
                </a:solidFill>
              </a:rPr>
              <a:t> 	</a:t>
            </a:r>
          </a:p>
        </p:txBody>
      </p:sp>
      <p:pic>
        <p:nvPicPr>
          <p:cNvPr id="88068" name="Picture 4">
            <a:extLst>
              <a:ext uri="{FF2B5EF4-FFF2-40B4-BE49-F238E27FC236}">
                <a16:creationId xmlns:a16="http://schemas.microsoft.com/office/drawing/2014/main" id="{BCFB5CF3-6E71-4D84-B701-5F33EB315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667625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 descr="nbl - histologie - obrazek">
            <a:extLst>
              <a:ext uri="{FF2B5EF4-FFF2-40B4-BE49-F238E27FC236}">
                <a16:creationId xmlns:a16="http://schemas.microsoft.com/office/drawing/2014/main" id="{F440E2B0-731D-4B0B-A080-61D6DF49D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42846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6" descr="NBL rozeta histologicky">
            <a:extLst>
              <a:ext uri="{FF2B5EF4-FFF2-40B4-BE49-F238E27FC236}">
                <a16:creationId xmlns:a16="http://schemas.microsoft.com/office/drawing/2014/main" id="{70926374-3BEA-4622-B70C-194C9B51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24400"/>
            <a:ext cx="18351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7" descr="neuro">
            <a:extLst>
              <a:ext uri="{FF2B5EF4-FFF2-40B4-BE49-F238E27FC236}">
                <a16:creationId xmlns:a16="http://schemas.microsoft.com/office/drawing/2014/main" id="{E3676A55-D44A-4A88-90A4-6AF85DAFF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724400"/>
            <a:ext cx="30591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2334CB6D-E5F2-4AC1-AF24-CF9EA3B75C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765925" cy="1143000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Specifika neuroblastomu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83E88844-A372-40B7-BFDA-62C453DAE0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7772400" cy="1368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1600" b="1"/>
              <a:t>Výrazná klinická a biologická variabilita onemocnění</a:t>
            </a:r>
          </a:p>
          <a:p>
            <a:pPr>
              <a:lnSpc>
                <a:spcPct val="90000"/>
              </a:lnSpc>
            </a:pPr>
            <a:r>
              <a:rPr lang="cs-CZ" altLang="cs-CZ" sz="1600" b="1"/>
              <a:t>Spontánní regrese: 5 – 18%   ( cca 10 – 100x více než u jiných nádorů)</a:t>
            </a:r>
          </a:p>
          <a:p>
            <a:pPr>
              <a:lnSpc>
                <a:spcPct val="90000"/>
              </a:lnSpc>
            </a:pPr>
            <a:r>
              <a:rPr lang="cs-CZ" altLang="cs-CZ" sz="1600" b="1"/>
              <a:t>Spontánní maturace</a:t>
            </a:r>
          </a:p>
          <a:p>
            <a:pPr>
              <a:lnSpc>
                <a:spcPct val="90000"/>
              </a:lnSpc>
            </a:pPr>
            <a:r>
              <a:rPr lang="cs-CZ" altLang="cs-CZ" sz="1600" b="1"/>
              <a:t>Velmi rozdílné léčebné přístupy  </a:t>
            </a:r>
            <a:r>
              <a:rPr lang="cs-CZ" altLang="cs-CZ" sz="1600"/>
              <a:t>sledování x operace x chemoterapie x Tx</a:t>
            </a:r>
          </a:p>
          <a:p>
            <a:pPr>
              <a:lnSpc>
                <a:spcPct val="90000"/>
              </a:lnSpc>
            </a:pPr>
            <a:r>
              <a:rPr lang="cs-CZ" altLang="cs-CZ" sz="1600" b="1"/>
              <a:t>Spontánní regrese onemocnění – 5-10%	</a:t>
            </a:r>
          </a:p>
          <a:p>
            <a:pPr>
              <a:lnSpc>
                <a:spcPct val="90000"/>
              </a:lnSpc>
            </a:pPr>
            <a:endParaRPr lang="cs-CZ" altLang="cs-CZ" sz="1600" b="1"/>
          </a:p>
        </p:txBody>
      </p:sp>
      <p:pic>
        <p:nvPicPr>
          <p:cNvPr id="89092" name="Picture 4">
            <a:extLst>
              <a:ext uri="{FF2B5EF4-FFF2-40B4-BE49-F238E27FC236}">
                <a16:creationId xmlns:a16="http://schemas.microsoft.com/office/drawing/2014/main" id="{8626DD0E-F2D8-4826-9F77-BAA05FD1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667625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>
            <a:extLst>
              <a:ext uri="{FF2B5EF4-FFF2-40B4-BE49-F238E27FC236}">
                <a16:creationId xmlns:a16="http://schemas.microsoft.com/office/drawing/2014/main" id="{FA15C76B-C8DD-4BFD-90AC-EE96F0278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44003" r="37451" b="7683"/>
          <a:stretch>
            <a:fillRect/>
          </a:stretch>
        </p:blipFill>
        <p:spPr bwMode="auto">
          <a:xfrm>
            <a:off x="3276600" y="2852738"/>
            <a:ext cx="45370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 2">
            <a:extLst>
              <a:ext uri="{FF2B5EF4-FFF2-40B4-BE49-F238E27FC236}">
                <a16:creationId xmlns:a16="http://schemas.microsoft.com/office/drawing/2014/main" id="{502A56A2-4942-41A5-A839-2DD03850FD48}"/>
              </a:ext>
            </a:extLst>
          </p:cNvPr>
          <p:cNvGrpSpPr>
            <a:grpSpLocks/>
          </p:cNvGrpSpPr>
          <p:nvPr/>
        </p:nvGrpSpPr>
        <p:grpSpPr bwMode="auto">
          <a:xfrm>
            <a:off x="0" y="758825"/>
            <a:ext cx="9159875" cy="5829300"/>
            <a:chOff x="0" y="478"/>
            <a:chExt cx="6250" cy="3672"/>
          </a:xfrm>
        </p:grpSpPr>
        <p:grpSp>
          <p:nvGrpSpPr>
            <p:cNvPr id="1029" name="Group 3">
              <a:extLst>
                <a:ext uri="{FF2B5EF4-FFF2-40B4-BE49-F238E27FC236}">
                  <a16:creationId xmlns:a16="http://schemas.microsoft.com/office/drawing/2014/main" id="{924F8CB6-5A41-46B0-9345-A18AB59D830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478"/>
              <a:ext cx="6250" cy="3672"/>
              <a:chOff x="0" y="720"/>
              <a:chExt cx="5838" cy="3430"/>
            </a:xfrm>
          </p:grpSpPr>
          <p:graphicFrame>
            <p:nvGraphicFramePr>
              <p:cNvPr id="1026" name="Object 1024">
                <a:extLst>
                  <a:ext uri="{FF2B5EF4-FFF2-40B4-BE49-F238E27FC236}">
                    <a16:creationId xmlns:a16="http://schemas.microsoft.com/office/drawing/2014/main" id="{B5C723CF-88C2-42BA-9F07-30A4EE9E5BE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746"/>
              <a:ext cx="5760" cy="34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6" name="Fotografie" r:id="rId3" imgW="6028571" imgH="3561905" progId="">
                      <p:embed/>
                    </p:oleObj>
                  </mc:Choice>
                  <mc:Fallback>
                    <p:oleObj name="Fotografie" r:id="rId3" imgW="6028571" imgH="3561905" progId="">
                      <p:embed/>
                      <p:pic>
                        <p:nvPicPr>
                          <p:cNvPr id="0" name="Object 10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746"/>
                            <a:ext cx="5760" cy="3404"/>
                          </a:xfrm>
                          <a:prstGeom prst="rect">
                            <a:avLst/>
                          </a:prstGeom>
                          <a:solidFill>
                            <a:schemeClr val="tx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31" name="Text Box 5">
                <a:extLst>
                  <a:ext uri="{FF2B5EF4-FFF2-40B4-BE49-F238E27FC236}">
                    <a16:creationId xmlns:a16="http://schemas.microsoft.com/office/drawing/2014/main" id="{6CB688E8-BA2D-40D3-820A-ED9EE5B3CD91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992" y="1152"/>
                <a:ext cx="576" cy="31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sz="1400" b="1">
                    <a:solidFill>
                      <a:schemeClr val="bg2"/>
                    </a:solidFill>
                    <a:latin typeface="Calibri" panose="020F0502020204030204" pitchFamily="34" charset="0"/>
                  </a:rPr>
                  <a:t>ALL</a:t>
                </a:r>
              </a:p>
              <a:p>
                <a:pPr eaLnBrk="1" hangingPunct="1"/>
                <a:r>
                  <a:rPr lang="cs-CZ" altLang="cs-CZ" sz="1400" b="1">
                    <a:solidFill>
                      <a:schemeClr val="bg2"/>
                    </a:solidFill>
                    <a:latin typeface="Calibri" panose="020F0502020204030204" pitchFamily="34" charset="0"/>
                  </a:rPr>
                  <a:t>NHL</a:t>
                </a:r>
              </a:p>
            </p:txBody>
          </p:sp>
          <p:sp>
            <p:nvSpPr>
              <p:cNvPr id="1032" name="Text Box 6">
                <a:extLst>
                  <a:ext uri="{FF2B5EF4-FFF2-40B4-BE49-F238E27FC236}">
                    <a16:creationId xmlns:a16="http://schemas.microsoft.com/office/drawing/2014/main" id="{A27431A1-A136-4BF5-8173-DA02C1BD7A61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991" y="720"/>
                <a:ext cx="847" cy="43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cs-CZ" sz="1400" b="1">
                    <a:solidFill>
                      <a:schemeClr val="bg2"/>
                    </a:solidFill>
                    <a:latin typeface="Calibri" panose="020F0502020204030204" pitchFamily="34" charset="0"/>
                  </a:rPr>
                  <a:t>Wilms</a:t>
                </a:r>
                <a:r>
                  <a:rPr lang="ar-SA" altLang="cs-CZ" sz="1400" b="1" baseline="30000">
                    <a:solidFill>
                      <a:schemeClr val="bg2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۱</a:t>
                </a:r>
                <a:r>
                  <a:rPr lang="cs-CZ" altLang="cs-CZ" sz="1400" b="1">
                    <a:solidFill>
                      <a:schemeClr val="bg2"/>
                    </a:solidFill>
                    <a:latin typeface="Calibri" panose="020F0502020204030204" pitchFamily="34" charset="0"/>
                  </a:rPr>
                  <a:t> Tumor </a:t>
                </a:r>
              </a:p>
              <a:p>
                <a:pPr eaLnBrk="1" hangingPunct="1"/>
                <a:r>
                  <a:rPr lang="cs-CZ" altLang="cs-CZ" sz="1400" b="1">
                    <a:solidFill>
                      <a:schemeClr val="bg2"/>
                    </a:solidFill>
                    <a:latin typeface="Calibri" panose="020F0502020204030204" pitchFamily="34" charset="0"/>
                  </a:rPr>
                  <a:t>Hodgkinova </a:t>
                </a:r>
              </a:p>
              <a:p>
                <a:pPr eaLnBrk="1" hangingPunct="1"/>
                <a:r>
                  <a:rPr lang="cs-CZ" altLang="cs-CZ" sz="1400" b="1">
                    <a:solidFill>
                      <a:schemeClr val="bg2"/>
                    </a:solidFill>
                    <a:latin typeface="Calibri" panose="020F0502020204030204" pitchFamily="34" charset="0"/>
                  </a:rPr>
                  <a:t>choroba</a:t>
                </a:r>
              </a:p>
            </p:txBody>
          </p:sp>
          <p:sp>
            <p:nvSpPr>
              <p:cNvPr id="1033" name="Text Box 7">
                <a:extLst>
                  <a:ext uri="{FF2B5EF4-FFF2-40B4-BE49-F238E27FC236}">
                    <a16:creationId xmlns:a16="http://schemas.microsoft.com/office/drawing/2014/main" id="{FEE2E291-F85C-4DA4-AF3D-099EE5D52E62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992" y="1434"/>
                <a:ext cx="809" cy="18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sz="1400" b="1">
                    <a:solidFill>
                      <a:schemeClr val="bg2"/>
                    </a:solidFill>
                    <a:latin typeface="Calibri" panose="020F0502020204030204" pitchFamily="34" charset="0"/>
                  </a:rPr>
                  <a:t>Neuroblastom</a:t>
                </a:r>
              </a:p>
            </p:txBody>
          </p:sp>
          <p:sp>
            <p:nvSpPr>
              <p:cNvPr id="1034" name="Text Box 8">
                <a:extLst>
                  <a:ext uri="{FF2B5EF4-FFF2-40B4-BE49-F238E27FC236}">
                    <a16:creationId xmlns:a16="http://schemas.microsoft.com/office/drawing/2014/main" id="{0AAA6BCA-3BC8-4411-91A1-FD51CB3D608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991" y="1584"/>
                <a:ext cx="778" cy="31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sz="1400" b="1">
                    <a:solidFill>
                      <a:schemeClr val="bg2"/>
                    </a:solidFill>
                    <a:latin typeface="Calibri" panose="020F0502020204030204" pitchFamily="34" charset="0"/>
                  </a:rPr>
                  <a:t>Nádory kostí,</a:t>
                </a:r>
              </a:p>
              <a:p>
                <a:pPr eaLnBrk="1" hangingPunct="1"/>
                <a:r>
                  <a:rPr lang="cs-CZ" altLang="cs-CZ" sz="1400" b="1">
                    <a:solidFill>
                      <a:schemeClr val="bg2"/>
                    </a:solidFill>
                    <a:latin typeface="Calibri" panose="020F0502020204030204" pitchFamily="34" charset="0"/>
                  </a:rPr>
                  <a:t>CNS</a:t>
                </a:r>
              </a:p>
            </p:txBody>
          </p:sp>
          <p:sp>
            <p:nvSpPr>
              <p:cNvPr id="1035" name="Rectangle 9">
                <a:extLst>
                  <a:ext uri="{FF2B5EF4-FFF2-40B4-BE49-F238E27FC236}">
                    <a16:creationId xmlns:a16="http://schemas.microsoft.com/office/drawing/2014/main" id="{ECC52FB7-B5A5-4A69-B85E-873805AFDC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64" y="3385"/>
                <a:ext cx="816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Text Box 10">
                <a:extLst>
                  <a:ext uri="{FF2B5EF4-FFF2-40B4-BE49-F238E27FC236}">
                    <a16:creationId xmlns:a16="http://schemas.microsoft.com/office/drawing/2014/main" id="{659E4337-1D3F-4C47-A2A4-3273661BC772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328" y="3354"/>
                <a:ext cx="809" cy="18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sz="1400" b="1">
                    <a:solidFill>
                      <a:schemeClr val="bg2"/>
                    </a:solidFill>
                    <a:latin typeface="Calibri" panose="020F0502020204030204" pitchFamily="34" charset="0"/>
                  </a:rPr>
                  <a:t>Chemoterapie</a:t>
                </a:r>
              </a:p>
            </p:txBody>
          </p:sp>
          <p:sp>
            <p:nvSpPr>
              <p:cNvPr id="1037" name="Rectangle 11">
                <a:extLst>
                  <a:ext uri="{FF2B5EF4-FFF2-40B4-BE49-F238E27FC236}">
                    <a16:creationId xmlns:a16="http://schemas.microsoft.com/office/drawing/2014/main" id="{050362B0-E3EF-45DB-ABA8-F4A879348C7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84" y="3552"/>
                <a:ext cx="110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cs-CZ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Text Box 12">
                <a:extLst>
                  <a:ext uri="{FF2B5EF4-FFF2-40B4-BE49-F238E27FC236}">
                    <a16:creationId xmlns:a16="http://schemas.microsoft.com/office/drawing/2014/main" id="{FE04814D-1BAA-4CB0-AD39-8BBC73DD92DA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784" y="3504"/>
                <a:ext cx="753" cy="185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sz="1400" b="1">
                    <a:solidFill>
                      <a:schemeClr val="bg2"/>
                    </a:solidFill>
                    <a:latin typeface="Calibri" panose="020F0502020204030204" pitchFamily="34" charset="0"/>
                  </a:rPr>
                  <a:t>Radioterapie</a:t>
                </a:r>
              </a:p>
            </p:txBody>
          </p:sp>
          <p:grpSp>
            <p:nvGrpSpPr>
              <p:cNvPr id="1039" name="Group 13">
                <a:extLst>
                  <a:ext uri="{FF2B5EF4-FFF2-40B4-BE49-F238E27FC236}">
                    <a16:creationId xmlns:a16="http://schemas.microsoft.com/office/drawing/2014/main" id="{B8DD4B61-AB81-4C1E-836C-F57C0112E73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872" y="3648"/>
                <a:ext cx="830" cy="185"/>
                <a:chOff x="2544" y="3696"/>
                <a:chExt cx="830" cy="185"/>
              </a:xfrm>
            </p:grpSpPr>
            <p:sp>
              <p:nvSpPr>
                <p:cNvPr id="1041" name="Rectangle 14">
                  <a:extLst>
                    <a:ext uri="{FF2B5EF4-FFF2-40B4-BE49-F238E27FC236}">
                      <a16:creationId xmlns:a16="http://schemas.microsoft.com/office/drawing/2014/main" id="{BD1C0DE1-BF1F-4CA7-94D2-60254DE450A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558" y="3743"/>
                  <a:ext cx="816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cs-CZ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42" name="Text Box 15">
                  <a:extLst>
                    <a:ext uri="{FF2B5EF4-FFF2-40B4-BE49-F238E27FC236}">
                      <a16:creationId xmlns:a16="http://schemas.microsoft.com/office/drawing/2014/main" id="{0CCE02EF-C841-4DB6-B5A4-FC8BA42AC51A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544" y="3696"/>
                  <a:ext cx="533" cy="185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cs-CZ" altLang="cs-CZ" sz="1400" b="1">
                      <a:solidFill>
                        <a:schemeClr val="bg2"/>
                      </a:solidFill>
                      <a:latin typeface="Calibri" panose="020F0502020204030204" pitchFamily="34" charset="0"/>
                    </a:rPr>
                    <a:t>Operace</a:t>
                  </a:r>
                </a:p>
              </p:txBody>
            </p:sp>
          </p:grpSp>
          <p:sp>
            <p:nvSpPr>
              <p:cNvPr id="1040" name="Text Box 16">
                <a:extLst>
                  <a:ext uri="{FF2B5EF4-FFF2-40B4-BE49-F238E27FC236}">
                    <a16:creationId xmlns:a16="http://schemas.microsoft.com/office/drawing/2014/main" id="{69B188FB-8F6C-4746-A0A9-019DA67E908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-5400000">
                <a:off x="-474" y="2427"/>
                <a:ext cx="1248" cy="2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sz="1400" b="1">
                    <a:solidFill>
                      <a:schemeClr val="bg2"/>
                    </a:solidFill>
                    <a:latin typeface="Calibri" panose="020F0502020204030204" pitchFamily="34" charset="0"/>
                  </a:rPr>
                  <a:t>EFS v %                            </a:t>
                </a:r>
              </a:p>
            </p:txBody>
          </p:sp>
        </p:grpSp>
        <p:sp>
          <p:nvSpPr>
            <p:cNvPr id="1030" name="Rectangle 17">
              <a:extLst>
                <a:ext uri="{FF2B5EF4-FFF2-40B4-BE49-F238E27FC236}">
                  <a16:creationId xmlns:a16="http://schemas.microsoft.com/office/drawing/2014/main" id="{4D0C45DB-5F00-4E5A-BF30-A75E07428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36"/>
              <a:ext cx="288" cy="33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cs-CZ">
                <a:latin typeface="Calibri" panose="020F0502020204030204" pitchFamily="34" charset="0"/>
              </a:endParaRPr>
            </a:p>
          </p:txBody>
        </p:sp>
      </p:grpSp>
      <p:sp>
        <p:nvSpPr>
          <p:cNvPr id="1028" name="Text Box 18">
            <a:extLst>
              <a:ext uri="{FF2B5EF4-FFF2-40B4-BE49-F238E27FC236}">
                <a16:creationId xmlns:a16="http://schemas.microsoft.com/office/drawing/2014/main" id="{B829DE63-E3C1-4654-BE0A-C9285BDE3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13" y="3795713"/>
            <a:ext cx="20780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600">
                <a:solidFill>
                  <a:schemeClr val="bg2"/>
                </a:solidFill>
                <a:latin typeface="Times New Roman CE" panose="02020603050405020304" pitchFamily="18" charset="0"/>
              </a:rPr>
              <a:t>Rubin, Clinical oncology ,</a:t>
            </a:r>
          </a:p>
          <a:p>
            <a:r>
              <a:rPr lang="cs-CZ" altLang="cs-CZ" sz="1600">
                <a:solidFill>
                  <a:schemeClr val="bg2"/>
                </a:solidFill>
                <a:latin typeface="Times New Roman CE" panose="02020603050405020304" pitchFamily="18" charset="0"/>
              </a:rPr>
              <a:t>Saunders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>
            <a:extLst>
              <a:ext uri="{FF2B5EF4-FFF2-40B4-BE49-F238E27FC236}">
                <a16:creationId xmlns:a16="http://schemas.microsoft.com/office/drawing/2014/main" id="{6B2170AC-96AA-4CE3-B663-8E19E59A75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5973763" cy="1079500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      Klinické příznaky </a:t>
            </a:r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94D2E366-75DF-4772-BCB3-E36FAB49E186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5713" y="4546600"/>
            <a:ext cx="2808287" cy="2311400"/>
          </a:xfrm>
        </p:spPr>
      </p:pic>
      <p:sp>
        <p:nvSpPr>
          <p:cNvPr id="90116" name="Rectangle 4">
            <a:extLst>
              <a:ext uri="{FF2B5EF4-FFF2-40B4-BE49-F238E27FC236}">
                <a16:creationId xmlns:a16="http://schemas.microsoft.com/office/drawing/2014/main" id="{A6DF05D2-2CC1-41F5-9ACD-ECD51D5F155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1557338"/>
            <a:ext cx="8893175" cy="4538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Systémové příznaky</a:t>
            </a:r>
            <a:r>
              <a:rPr lang="cs-CZ" altLang="cs-CZ" sz="2400"/>
              <a:t>:</a:t>
            </a:r>
            <a:endParaRPr lang="cs-CZ" altLang="cs-CZ" sz="160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600"/>
              <a:t>      - únava, celková slabost, nechutenství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600"/>
              <a:t>      - nepropívání, anemie, změny chování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600"/>
              <a:t>      - teploty, bolesti kloubů a kostí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Paraneoplastické příznaky</a:t>
            </a:r>
            <a:r>
              <a:rPr lang="cs-CZ" altLang="cs-CZ" sz="2400"/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600"/>
              <a:t>      - </a:t>
            </a:r>
            <a:r>
              <a:rPr lang="cs-CZ" altLang="cs-CZ" sz="1800"/>
              <a:t>nadměrná produkce katecholaminů</a:t>
            </a:r>
            <a:r>
              <a:rPr lang="cs-CZ" altLang="cs-CZ" sz="1600"/>
              <a:t>, pocení, hypertenze, palpitace, flush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600"/>
              <a:t>      - </a:t>
            </a:r>
            <a:r>
              <a:rPr lang="cs-CZ" altLang="cs-CZ" sz="1800"/>
              <a:t>nadměrná produkce VIP</a:t>
            </a:r>
            <a:r>
              <a:rPr lang="cs-CZ" altLang="cs-CZ" sz="1600"/>
              <a:t> (průjmy, hypokaliémie, neprospívání)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600"/>
              <a:t>      - </a:t>
            </a:r>
            <a:r>
              <a:rPr lang="cs-CZ" altLang="cs-CZ" sz="1800"/>
              <a:t>„opsoklonus-myoklonus sy „</a:t>
            </a:r>
            <a:r>
              <a:rPr lang="cs-CZ" altLang="cs-CZ" sz="1600"/>
              <a:t> (30%), souvisí s autoprotilátkami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Příznaky lokální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Spontánní regrese a apoptoza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Biochemické projevy</a:t>
            </a:r>
            <a:r>
              <a:rPr lang="cs-CZ" altLang="cs-CZ" sz="2400"/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600"/>
              <a:t>     - VMA/HVA v moči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600"/>
              <a:t>     - LDH, NSE, ferritin</a:t>
            </a:r>
          </a:p>
        </p:txBody>
      </p:sp>
      <p:pic>
        <p:nvPicPr>
          <p:cNvPr id="90117" name="Picture 5">
            <a:extLst>
              <a:ext uri="{FF2B5EF4-FFF2-40B4-BE49-F238E27FC236}">
                <a16:creationId xmlns:a16="http://schemas.microsoft.com/office/drawing/2014/main" id="{4EAA247A-06AA-4A3E-A1E5-2EC784111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667625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3" descr="F:\Profesní\Valtice 2008\img0037.jpg">
            <a:extLst>
              <a:ext uri="{FF2B5EF4-FFF2-40B4-BE49-F238E27FC236}">
                <a16:creationId xmlns:a16="http://schemas.microsoft.com/office/drawing/2014/main" id="{772B1C42-3014-4198-898C-F9724119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 t="11520" r="29030" b="7082"/>
          <a:stretch>
            <a:fillRect/>
          </a:stretch>
        </p:blipFill>
        <p:spPr bwMode="auto">
          <a:xfrm>
            <a:off x="3708400" y="4581525"/>
            <a:ext cx="251936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>
            <a:extLst>
              <a:ext uri="{FF2B5EF4-FFF2-40B4-BE49-F238E27FC236}">
                <a16:creationId xmlns:a16="http://schemas.microsoft.com/office/drawing/2014/main" id="{559C5032-AD08-4A74-8BD4-8BAACFC159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Neuroblastom</a:t>
            </a:r>
            <a:r>
              <a:rPr lang="cs-CZ" sz="5400">
                <a:solidFill>
                  <a:schemeClr val="tx1"/>
                </a:solidFill>
              </a:rPr>
              <a:t> </a:t>
            </a:r>
            <a:br>
              <a:rPr lang="cs-CZ" sz="5400">
                <a:solidFill>
                  <a:schemeClr val="tx1"/>
                </a:solidFill>
              </a:rPr>
            </a:br>
            <a:r>
              <a:rPr lang="cs-CZ" sz="1800">
                <a:solidFill>
                  <a:schemeClr val="tx1"/>
                </a:solidFill>
              </a:rPr>
              <a:t>příznaky z lokálního růstu primárního tumoru </a:t>
            </a:r>
            <a:br>
              <a:rPr lang="cs-CZ" sz="1800">
                <a:solidFill>
                  <a:schemeClr val="tx1"/>
                </a:solidFill>
              </a:rPr>
            </a:br>
            <a:endParaRPr lang="cs-CZ" sz="1800">
              <a:solidFill>
                <a:schemeClr val="tx1"/>
              </a:solidFill>
            </a:endParaRPr>
          </a:p>
        </p:txBody>
      </p:sp>
      <p:pic>
        <p:nvPicPr>
          <p:cNvPr id="91139" name="Picture 4">
            <a:extLst>
              <a:ext uri="{FF2B5EF4-FFF2-40B4-BE49-F238E27FC236}">
                <a16:creationId xmlns:a16="http://schemas.microsoft.com/office/drawing/2014/main" id="{EDC01ED7-CDD5-4718-8568-8E541F4D14AE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4648200"/>
            <a:ext cx="2808287" cy="2209800"/>
          </a:xfrm>
        </p:spPr>
      </p:pic>
      <p:pic>
        <p:nvPicPr>
          <p:cNvPr id="91140" name="Picture 5">
            <a:extLst>
              <a:ext uri="{FF2B5EF4-FFF2-40B4-BE49-F238E27FC236}">
                <a16:creationId xmlns:a16="http://schemas.microsoft.com/office/drawing/2014/main" id="{9ED65209-F8EB-4584-B54B-1580969B0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503738"/>
            <a:ext cx="273685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6">
            <a:extLst>
              <a:ext uri="{FF2B5EF4-FFF2-40B4-BE49-F238E27FC236}">
                <a16:creationId xmlns:a16="http://schemas.microsoft.com/office/drawing/2014/main" id="{F7333330-E615-4181-8EE8-435FF344F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00213"/>
            <a:ext cx="730885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>
            <a:extLst>
              <a:ext uri="{FF2B5EF4-FFF2-40B4-BE49-F238E27FC236}">
                <a16:creationId xmlns:a16="http://schemas.microsoft.com/office/drawing/2014/main" id="{FB71BD19-2725-4397-B30A-E5CEFEDC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667625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74A95090-D749-45DF-8855-A1FCBF9AC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5975350" cy="649288"/>
          </a:xfrm>
        </p:spPr>
        <p:txBody>
          <a:bodyPr/>
          <a:lstStyle/>
          <a:p>
            <a:pPr>
              <a:defRPr/>
            </a:pPr>
            <a:r>
              <a:rPr lang="cs-CZ" sz="3200" b="1"/>
              <a:t>Diagnostika</a:t>
            </a:r>
          </a:p>
        </p:txBody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4BBDD992-3B8A-4D32-8799-D990764DD6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7777163" cy="2016125"/>
          </a:xfrm>
        </p:spPr>
        <p:txBody>
          <a:bodyPr/>
          <a:lstStyle/>
          <a:p>
            <a:pPr>
              <a:defRPr/>
            </a:pPr>
            <a:r>
              <a:rPr lang="cs-CZ" sz="1800" dirty="0"/>
              <a:t>Klinické vyšetření</a:t>
            </a:r>
          </a:p>
          <a:p>
            <a:pPr>
              <a:defRPr/>
            </a:pPr>
            <a:r>
              <a:rPr lang="cs-CZ" sz="1800" dirty="0"/>
              <a:t>Nádorové </a:t>
            </a:r>
            <a:r>
              <a:rPr lang="cs-CZ" sz="1800" dirty="0" err="1"/>
              <a:t>markery</a:t>
            </a:r>
            <a:r>
              <a:rPr lang="cs-CZ" sz="1800" dirty="0"/>
              <a:t>: LDH, NSE, </a:t>
            </a:r>
            <a:r>
              <a:rPr lang="cs-CZ" sz="1800" dirty="0" err="1"/>
              <a:t>ferritin</a:t>
            </a:r>
            <a:r>
              <a:rPr lang="cs-CZ" sz="1800" dirty="0"/>
              <a:t>, </a:t>
            </a:r>
            <a:r>
              <a:rPr lang="cs-CZ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VMA/HVA a </a:t>
            </a:r>
            <a:r>
              <a:rPr lang="cs-CZ" sz="1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katecholamíny</a:t>
            </a:r>
            <a:r>
              <a:rPr lang="cs-CZ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moči</a:t>
            </a:r>
          </a:p>
          <a:p>
            <a:pPr>
              <a:defRPr/>
            </a:pPr>
            <a:r>
              <a:rPr lang="cs-CZ" sz="1800" dirty="0"/>
              <a:t>Radiologické vyšetření: UZ, </a:t>
            </a:r>
            <a:r>
              <a:rPr lang="cs-CZ" sz="1800" dirty="0" err="1"/>
              <a:t>rtg</a:t>
            </a:r>
            <a:r>
              <a:rPr lang="cs-CZ" sz="1800" dirty="0"/>
              <a:t>, CT/MRI</a:t>
            </a:r>
          </a:p>
          <a:p>
            <a:pPr>
              <a:defRPr/>
            </a:pPr>
            <a:r>
              <a:rPr lang="cs-CZ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MJBG </a:t>
            </a:r>
            <a:r>
              <a:rPr lang="cs-CZ" sz="1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</a:t>
            </a:r>
            <a:endParaRPr lang="cs-CZ" sz="1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cs-CZ" sz="1800" dirty="0"/>
              <a:t>KD a vyšetření nádorové tkáně – histologie nestačí k určení míry rizika a zahájení adekvátní léčby – biologické studie</a:t>
            </a:r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id="{9E882758-ADBB-4241-8C8B-58EFA178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667625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6" descr="NBL CT">
            <a:extLst>
              <a:ext uri="{FF2B5EF4-FFF2-40B4-BE49-F238E27FC236}">
                <a16:creationId xmlns:a16="http://schemas.microsoft.com/office/drawing/2014/main" id="{E091F4AA-9266-42CF-B532-548E52F44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5" r="49927"/>
          <a:stretch>
            <a:fillRect/>
          </a:stretch>
        </p:blipFill>
        <p:spPr bwMode="auto">
          <a:xfrm>
            <a:off x="323850" y="4652963"/>
            <a:ext cx="273526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4" descr="P">
            <a:extLst>
              <a:ext uri="{FF2B5EF4-FFF2-40B4-BE49-F238E27FC236}">
                <a16:creationId xmlns:a16="http://schemas.microsoft.com/office/drawing/2014/main" id="{CB6E4EEA-3B6E-432B-8576-18FC5119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4" b="56328"/>
          <a:stretch>
            <a:fillRect/>
          </a:stretch>
        </p:blipFill>
        <p:spPr bwMode="auto">
          <a:xfrm>
            <a:off x="3348038" y="3789363"/>
            <a:ext cx="25209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4" descr="P">
            <a:extLst>
              <a:ext uri="{FF2B5EF4-FFF2-40B4-BE49-F238E27FC236}">
                <a16:creationId xmlns:a16="http://schemas.microsoft.com/office/drawing/2014/main" id="{AB5711D9-6A80-4243-9442-6DB20EE9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50217" r="49286" b="6136"/>
          <a:stretch>
            <a:fillRect/>
          </a:stretch>
        </p:blipFill>
        <p:spPr bwMode="auto">
          <a:xfrm>
            <a:off x="6084888" y="3789363"/>
            <a:ext cx="25209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C496827C-DB08-4386-B41E-8CD506FCF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5614988" cy="1143000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         Biologické studie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4E0E1E80-8FF3-4925-A480-94CEE9BC7A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659812" cy="22320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 b="1" u="sng">
                <a:solidFill>
                  <a:srgbClr val="FF0000"/>
                </a:solidFill>
              </a:rPr>
              <a:t>Zisk genetického materiálu – </a:t>
            </a:r>
            <a:r>
              <a:rPr lang="cs-CZ" altLang="cs-CZ" sz="1800" b="1" i="1" u="sng">
                <a:solidFill>
                  <a:srgbClr val="FF0000"/>
                </a:solidFill>
              </a:rPr>
              <a:t>NMYC</a:t>
            </a:r>
          </a:p>
          <a:p>
            <a:pPr>
              <a:lnSpc>
                <a:spcPct val="80000"/>
              </a:lnSpc>
            </a:pPr>
            <a:r>
              <a:rPr lang="cs-CZ" altLang="cs-CZ" sz="1800" b="1" i="1" u="sng">
                <a:solidFill>
                  <a:srgbClr val="FF0000"/>
                </a:solidFill>
              </a:rPr>
              <a:t>Amplifikace NMYC</a:t>
            </a:r>
            <a:r>
              <a:rPr lang="cs-CZ" altLang="cs-CZ" sz="1800" b="1" u="sng">
                <a:solidFill>
                  <a:srgbClr val="FF0000"/>
                </a:solidFill>
              </a:rPr>
              <a:t> – 2p24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cca 20-25% pacientů 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nezávislý negativní prediktivní faktor přežití </a:t>
            </a:r>
          </a:p>
          <a:p>
            <a:pPr>
              <a:lnSpc>
                <a:spcPct val="80000"/>
              </a:lnSpc>
            </a:pPr>
            <a:r>
              <a:rPr lang="cs-CZ" altLang="cs-CZ" sz="1800" b="1">
                <a:solidFill>
                  <a:srgbClr val="FF0000"/>
                </a:solidFill>
              </a:rPr>
              <a:t>historie – 1. molekulárně genetický marker použitý k prospektivní terapeutické stratifikaci u dětí s nádory!! 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mnohočetné kopie NMYC v buňce – FISH 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amplifikace – obvykle 50-150 kopií  </a:t>
            </a:r>
          </a:p>
        </p:txBody>
      </p:sp>
      <p:pic>
        <p:nvPicPr>
          <p:cNvPr id="93188" name="Picture 4" descr="N-myc">
            <a:extLst>
              <a:ext uri="{FF2B5EF4-FFF2-40B4-BE49-F238E27FC236}">
                <a16:creationId xmlns:a16="http://schemas.microsoft.com/office/drawing/2014/main" id="{871AA75E-DF07-4A31-929C-4DD544AE0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08500"/>
            <a:ext cx="30353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Bukaj">
            <a:extLst>
              <a:ext uri="{FF2B5EF4-FFF2-40B4-BE49-F238E27FC236}">
                <a16:creationId xmlns:a16="http://schemas.microsoft.com/office/drawing/2014/main" id="{EC215FF1-05E2-4A87-8471-ED73ED3BD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0" t="16658" b="14453"/>
          <a:stretch>
            <a:fillRect/>
          </a:stretch>
        </p:blipFill>
        <p:spPr bwMode="auto">
          <a:xfrm>
            <a:off x="7092950" y="2708275"/>
            <a:ext cx="187166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6">
            <a:extLst>
              <a:ext uri="{FF2B5EF4-FFF2-40B4-BE49-F238E27FC236}">
                <a16:creationId xmlns:a16="http://schemas.microsoft.com/office/drawing/2014/main" id="{FF9E3843-98F0-4B3F-A608-70275FDE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667625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9">
            <a:extLst>
              <a:ext uri="{FF2B5EF4-FFF2-40B4-BE49-F238E27FC236}">
                <a16:creationId xmlns:a16="http://schemas.microsoft.com/office/drawing/2014/main" id="{F775BC36-C28D-444E-A3DB-A3268A3F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5" t="30316" r="11604" b="27365"/>
          <a:stretch>
            <a:fillRect/>
          </a:stretch>
        </p:blipFill>
        <p:spPr bwMode="auto">
          <a:xfrm>
            <a:off x="900113" y="3943350"/>
            <a:ext cx="4176712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74CBFB9A-7F12-445D-97EF-E285EE4F0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7632700" cy="658813"/>
          </a:xfrm>
        </p:spPr>
        <p:txBody>
          <a:bodyPr/>
          <a:lstStyle/>
          <a:p>
            <a:pPr algn="l">
              <a:defRPr/>
            </a:pPr>
            <a:r>
              <a:rPr lang="cs-CZ" sz="3200" b="1">
                <a:solidFill>
                  <a:schemeClr val="tx1"/>
                </a:solidFill>
              </a:rPr>
              <a:t>                 Prognostické faktory</a:t>
            </a:r>
            <a:br>
              <a:rPr lang="cs-CZ" sz="3200" b="1">
                <a:solidFill>
                  <a:schemeClr val="tx1"/>
                </a:solidFill>
              </a:rPr>
            </a:br>
            <a:r>
              <a:rPr lang="cs-CZ" sz="3200" b="1">
                <a:solidFill>
                  <a:schemeClr val="tx1"/>
                </a:solidFill>
              </a:rPr>
              <a:t>	</a:t>
            </a:r>
            <a:endParaRPr lang="cs-CZ" sz="3600" b="1" i="1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5148E7B-39B0-44DF-81DD-A1500EE52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76475"/>
            <a:ext cx="7772400" cy="3743325"/>
          </a:xfrm>
        </p:spPr>
        <p:txBody>
          <a:bodyPr/>
          <a:lstStyle/>
          <a:p>
            <a:r>
              <a:rPr lang="cs-CZ" altLang="cs-CZ" sz="2400" b="1"/>
              <a:t>Klinické stadium</a:t>
            </a:r>
            <a:r>
              <a:rPr lang="cs-CZ" altLang="cs-CZ" sz="2400"/>
              <a:t> (INSS) (1,2, 4S vs. 3,4) </a:t>
            </a:r>
          </a:p>
          <a:p>
            <a:r>
              <a:rPr lang="cs-CZ" altLang="cs-CZ" sz="2400" b="1"/>
              <a:t>Věk v době diagnózy</a:t>
            </a:r>
            <a:r>
              <a:rPr lang="cs-CZ" altLang="cs-CZ" sz="2400"/>
              <a:t> (pod/nad 18 měsíců)</a:t>
            </a:r>
          </a:p>
          <a:p>
            <a:r>
              <a:rPr lang="cs-CZ" altLang="cs-CZ" sz="2400" b="1"/>
              <a:t>NMYC amplifikace</a:t>
            </a:r>
          </a:p>
          <a:p>
            <a:r>
              <a:rPr lang="cs-CZ" altLang="cs-CZ" sz="2400"/>
              <a:t>Histologický subtyp</a:t>
            </a:r>
          </a:p>
          <a:p>
            <a:r>
              <a:rPr lang="cs-CZ" altLang="cs-CZ" sz="2400"/>
              <a:t>DNA index</a:t>
            </a:r>
          </a:p>
          <a:p>
            <a:r>
              <a:rPr lang="cs-CZ" altLang="cs-CZ" sz="2400" b="1"/>
              <a:t>del 11q , del 1p 36 </a:t>
            </a:r>
          </a:p>
          <a:p>
            <a:r>
              <a:rPr lang="cs-CZ" altLang="cs-CZ" sz="2400" b="1"/>
              <a:t>17q gain – nově hodnocený faktor</a:t>
            </a:r>
          </a:p>
          <a:p>
            <a:endParaRPr lang="cs-CZ" altLang="cs-CZ" sz="2400"/>
          </a:p>
        </p:txBody>
      </p:sp>
      <p:pic>
        <p:nvPicPr>
          <p:cNvPr id="94212" name="Picture 5">
            <a:extLst>
              <a:ext uri="{FF2B5EF4-FFF2-40B4-BE49-F238E27FC236}">
                <a16:creationId xmlns:a16="http://schemas.microsoft.com/office/drawing/2014/main" id="{4912073F-5B12-4FFC-AFBB-CE80F413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667625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A41653D0-1035-47B1-A3CD-9048555AF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74517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/>
              <a:t>Přežití dle rizikových skupin</a:t>
            </a:r>
          </a:p>
          <a:p>
            <a:pPr algn="ctr" eaLnBrk="1" hangingPunct="1"/>
            <a:r>
              <a:rPr lang="cs-CZ" altLang="cs-CZ" sz="3200" b="1"/>
              <a:t>ve FN Brno</a:t>
            </a:r>
          </a:p>
        </p:txBody>
      </p:sp>
      <p:sp>
        <p:nvSpPr>
          <p:cNvPr id="95235" name="Text Box 11">
            <a:extLst>
              <a:ext uri="{FF2B5EF4-FFF2-40B4-BE49-F238E27FC236}">
                <a16:creationId xmlns:a16="http://schemas.microsoft.com/office/drawing/2014/main" id="{8FC12C2D-64B1-44C5-8D2E-0E55CD33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844675"/>
            <a:ext cx="252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bg1"/>
                </a:solidFill>
              </a:rPr>
              <a:t>NBL nízké riziko </a:t>
            </a:r>
          </a:p>
        </p:txBody>
      </p:sp>
      <p:sp>
        <p:nvSpPr>
          <p:cNvPr id="95236" name="Text Box 12">
            <a:extLst>
              <a:ext uri="{FF2B5EF4-FFF2-40B4-BE49-F238E27FC236}">
                <a16:creationId xmlns:a16="http://schemas.microsoft.com/office/drawing/2014/main" id="{EF17406C-086C-4606-95CC-70E94BD46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005263"/>
            <a:ext cx="252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bg1"/>
                </a:solidFill>
              </a:rPr>
              <a:t>NBL střední riziko </a:t>
            </a:r>
          </a:p>
        </p:txBody>
      </p:sp>
      <p:sp>
        <p:nvSpPr>
          <p:cNvPr id="95237" name="Text Box 13">
            <a:extLst>
              <a:ext uri="{FF2B5EF4-FFF2-40B4-BE49-F238E27FC236}">
                <a16:creationId xmlns:a16="http://schemas.microsoft.com/office/drawing/2014/main" id="{683B3AC0-994A-473C-8F13-33BADE14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229225"/>
            <a:ext cx="252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>
                <a:solidFill>
                  <a:schemeClr val="bg1"/>
                </a:solidFill>
              </a:rPr>
              <a:t>NBL vysoké riziko </a:t>
            </a:r>
          </a:p>
        </p:txBody>
      </p:sp>
      <p:pic>
        <p:nvPicPr>
          <p:cNvPr id="95238" name="Picture 14">
            <a:extLst>
              <a:ext uri="{FF2B5EF4-FFF2-40B4-BE49-F238E27FC236}">
                <a16:creationId xmlns:a16="http://schemas.microsoft.com/office/drawing/2014/main" id="{25D3C61E-9843-4ED3-AA8B-725BD84A2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667625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15">
            <a:extLst>
              <a:ext uri="{FF2B5EF4-FFF2-40B4-BE49-F238E27FC236}">
                <a16:creationId xmlns:a16="http://schemas.microsoft.com/office/drawing/2014/main" id="{7E01DE03-D4E4-46C6-AABA-3DDDC20AB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5" t="38194" r="17513" b="33124"/>
          <a:stretch>
            <a:fillRect/>
          </a:stretch>
        </p:blipFill>
        <p:spPr bwMode="auto">
          <a:xfrm>
            <a:off x="684213" y="2133600"/>
            <a:ext cx="705643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sah 2">
            <a:extLst>
              <a:ext uri="{FF2B5EF4-FFF2-40B4-BE49-F238E27FC236}">
                <a16:creationId xmlns:a16="http://schemas.microsoft.com/office/drawing/2014/main" id="{7503171B-29B2-4987-883D-D40B3D1310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4375" y="214313"/>
            <a:ext cx="7772400" cy="547211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b="1"/>
              <a:t>      Perinatální neuroblastom</a:t>
            </a:r>
            <a:r>
              <a:rPr lang="cs-CZ" altLang="cs-CZ" sz="5400">
                <a:solidFill>
                  <a:srgbClr val="FF0000"/>
                </a:solidFill>
              </a:rPr>
              <a:t> </a:t>
            </a:r>
          </a:p>
          <a:p>
            <a:pPr>
              <a:buFontTx/>
              <a:buNone/>
            </a:pPr>
            <a:endParaRPr lang="cs-CZ" altLang="cs-CZ" sz="5400">
              <a:solidFill>
                <a:srgbClr val="FF0000"/>
              </a:solidFill>
            </a:endParaRPr>
          </a:p>
          <a:p>
            <a:r>
              <a:rPr lang="cs-CZ" altLang="cs-CZ" sz="2000" b="1">
                <a:solidFill>
                  <a:srgbClr val="FF0000"/>
                </a:solidFill>
              </a:rPr>
              <a:t>Neuroblastom  u dětí do 3 měsíců věku</a:t>
            </a:r>
          </a:p>
          <a:p>
            <a:r>
              <a:rPr lang="cs-CZ" altLang="cs-CZ" sz="2000"/>
              <a:t>Zvýšená incidence – UZ screening ledvin!!!, vzácně dg. prenatálně</a:t>
            </a:r>
          </a:p>
          <a:p>
            <a:r>
              <a:rPr lang="cs-CZ" altLang="cs-CZ" sz="2000"/>
              <a:t>Lokalizace – dřeň nadledviny </a:t>
            </a:r>
          </a:p>
          <a:p>
            <a:r>
              <a:rPr lang="cs-CZ" altLang="cs-CZ" sz="2000"/>
              <a:t>Diff. Dg. – </a:t>
            </a:r>
            <a:r>
              <a:rPr lang="cs-CZ" altLang="cs-CZ" sz="2000">
                <a:solidFill>
                  <a:srgbClr val="FF0000"/>
                </a:solidFill>
              </a:rPr>
              <a:t>krvácení do nadledviny </a:t>
            </a:r>
          </a:p>
          <a:p>
            <a:r>
              <a:rPr lang="cs-CZ" altLang="cs-CZ" sz="2000"/>
              <a:t> základní přístup – wait</a:t>
            </a:r>
            <a:r>
              <a:rPr lang="en-US" altLang="cs-CZ" sz="2000"/>
              <a:t>&amp;</a:t>
            </a:r>
            <a:r>
              <a:rPr lang="cs-CZ" altLang="cs-CZ" sz="2000"/>
              <a:t>watch – trpělivé sledování  </a:t>
            </a:r>
          </a:p>
          <a:p>
            <a:r>
              <a:rPr lang="cs-CZ" altLang="cs-CZ" sz="2000">
                <a:solidFill>
                  <a:srgbClr val="FF0000"/>
                </a:solidFill>
              </a:rPr>
              <a:t>Očekávání spontánní regrese </a:t>
            </a:r>
            <a:r>
              <a:rPr lang="cs-CZ" altLang="cs-CZ" sz="2000"/>
              <a:t>– v případě progrese onemocnění – </a:t>
            </a:r>
            <a:r>
              <a:rPr lang="cs-CZ" altLang="cs-CZ" sz="2000">
                <a:solidFill>
                  <a:srgbClr val="FF0000"/>
                </a:solidFill>
              </a:rPr>
              <a:t>operace</a:t>
            </a:r>
            <a:r>
              <a:rPr lang="cs-CZ" altLang="cs-CZ" sz="2000"/>
              <a:t> </a:t>
            </a:r>
          </a:p>
        </p:txBody>
      </p:sp>
      <p:pic>
        <p:nvPicPr>
          <p:cNvPr id="96259" name="Picture 3">
            <a:extLst>
              <a:ext uri="{FF2B5EF4-FFF2-40B4-BE49-F238E27FC236}">
                <a16:creationId xmlns:a16="http://schemas.microsoft.com/office/drawing/2014/main" id="{ED1DF1C3-18FC-4D70-A637-B64699709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667625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8C8993B8-878A-4AA9-848E-B07213B8E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7127875" cy="587375"/>
          </a:xfrm>
        </p:spPr>
        <p:txBody>
          <a:bodyPr/>
          <a:lstStyle/>
          <a:p>
            <a:pPr>
              <a:defRPr/>
            </a:pPr>
            <a:r>
              <a:rPr lang="cs-CZ" sz="3200" b="1"/>
              <a:t>Nefroblastom (Wilmsův nádor)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A6A51D96-43CA-4C40-B981-5604688D8D8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205038"/>
            <a:ext cx="4100512" cy="35290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incidence 1 : 10 000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 tvoří až 87% nádorů ledvin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vrchol výskytu do 5 let (medián 3.5 roku), nad 10 let vzácný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5 – 10% bilaterální výskyt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výskyt většinou sporadický, pouze 1% má hereditární charakter</a:t>
            </a:r>
          </a:p>
        </p:txBody>
      </p:sp>
      <p:pic>
        <p:nvPicPr>
          <p:cNvPr id="12293" name="Picture 4">
            <a:extLst>
              <a:ext uri="{FF2B5EF4-FFF2-40B4-BE49-F238E27FC236}">
                <a16:creationId xmlns:a16="http://schemas.microsoft.com/office/drawing/2014/main" id="{F7752305-F979-4FC2-9428-AF991ACF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26035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0" name="Object 2">
            <a:extLst>
              <a:ext uri="{FF2B5EF4-FFF2-40B4-BE49-F238E27FC236}">
                <a16:creationId xmlns:a16="http://schemas.microsoft.com/office/drawing/2014/main" id="{46AB2006-0DCB-4BFB-ABC1-24487A758F50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2141538"/>
          <a:ext cx="4748213" cy="316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Graf" r:id="rId4" imgW="6096000" imgH="4067251" progId="MSGraph.Chart.8">
                  <p:embed/>
                </p:oleObj>
              </mc:Choice>
              <mc:Fallback>
                <p:oleObj name="Graf" r:id="rId4" imgW="6096000" imgH="4067251" progId="MSGraph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41538"/>
                        <a:ext cx="4748213" cy="316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Rectangle 7">
            <a:extLst>
              <a:ext uri="{FF2B5EF4-FFF2-40B4-BE49-F238E27FC236}">
                <a16:creationId xmlns:a16="http://schemas.microsoft.com/office/drawing/2014/main" id="{B4F7D3B8-F534-456B-867A-6B1B6B1DA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620713"/>
            <a:ext cx="5761038" cy="576262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>
            <a:extLst>
              <a:ext uri="{FF2B5EF4-FFF2-40B4-BE49-F238E27FC236}">
                <a16:creationId xmlns:a16="http://schemas.microsoft.com/office/drawing/2014/main" id="{BE0A8368-A035-4B95-AA50-0E7DBF0A2B15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3225800"/>
          <a:ext cx="29337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0" name="Graf" r:id="rId3" imgW="3143192" imgH="3428966" progId="MSGraph.Chart.8">
                  <p:embed followColorScheme="full"/>
                </p:oleObj>
              </mc:Choice>
              <mc:Fallback>
                <p:oleObj name="Graf" r:id="rId3" imgW="3143192" imgH="3428966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25800"/>
                        <a:ext cx="2933700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>
            <a:extLst>
              <a:ext uri="{FF2B5EF4-FFF2-40B4-BE49-F238E27FC236}">
                <a16:creationId xmlns:a16="http://schemas.microsoft.com/office/drawing/2014/main" id="{95B0C6DF-AD70-4888-BDED-A10016AADB89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2711450" y="3352800"/>
          <a:ext cx="3568700" cy="312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Graf" r:id="rId5" imgW="6096075" imgH="5333888" progId="MSGraph.Chart.8">
                  <p:embed followColorScheme="full"/>
                </p:oleObj>
              </mc:Choice>
              <mc:Fallback>
                <p:oleObj name="Graf" r:id="rId5" imgW="6096075" imgH="5333888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450" y="3352800"/>
                        <a:ext cx="3568700" cy="312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4">
            <a:extLst>
              <a:ext uri="{FF2B5EF4-FFF2-40B4-BE49-F238E27FC236}">
                <a16:creationId xmlns:a16="http://schemas.microsoft.com/office/drawing/2014/main" id="{846300D6-090A-4B51-ADED-AF4AF03F7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89646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/>
              <a:t>Dospělí                    Adolescenti                    Děti </a:t>
            </a:r>
          </a:p>
          <a:p>
            <a:pPr algn="ctr" eaLnBrk="1" hangingPunct="1">
              <a:spcBef>
                <a:spcPct val="50000"/>
              </a:spcBef>
            </a:pPr>
            <a:endParaRPr lang="cs-CZ" altLang="cs-CZ" sz="2000"/>
          </a:p>
        </p:txBody>
      </p:sp>
      <p:graphicFrame>
        <p:nvGraphicFramePr>
          <p:cNvPr id="13316" name="Object 4">
            <a:extLst>
              <a:ext uri="{FF2B5EF4-FFF2-40B4-BE49-F238E27FC236}">
                <a16:creationId xmlns:a16="http://schemas.microsoft.com/office/drawing/2014/main" id="{D630BDDE-0FBB-456A-AFCF-9352886F464C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486400" y="3352800"/>
          <a:ext cx="4152900" cy="29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" name="Graf" r:id="rId7" imgW="5657961" imgH="4076807" progId="MSGraph.Chart.8">
                  <p:embed followColorScheme="full"/>
                </p:oleObj>
              </mc:Choice>
              <mc:Fallback>
                <p:oleObj name="Graf" r:id="rId7" imgW="5657961" imgH="4076807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352800"/>
                        <a:ext cx="4152900" cy="298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62" name="Rectangle 6">
            <a:extLst>
              <a:ext uri="{FF2B5EF4-FFF2-40B4-BE49-F238E27FC236}">
                <a16:creationId xmlns:a16="http://schemas.microsoft.com/office/drawing/2014/main" id="{AE451D0F-658B-479A-B647-42436B295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6769100" cy="908050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Typy nádorů ledvin dle věku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4DBF7495-E48E-408B-A8C0-03C2350E4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85693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Wilmsův nádor              &lt;5 %                        9%                                            87%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cs-CZ" altLang="cs-CZ"/>
              <a:t>RCC                               85%                       80%                                        2 – 4%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cs-CZ" altLang="cs-CZ"/>
              <a:t>Rhabdoid tumor               1 %                        5%                                             2%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cs-CZ" altLang="cs-CZ"/>
              <a:t>Clear cell sarkom          &lt; 1%                        4%                                        4 – 5%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cs-CZ" altLang="cs-CZ"/>
              <a:t>Mesoblast.nefrom            0%                        0 %                                              2%</a:t>
            </a:r>
          </a:p>
          <a:p>
            <a:pPr algn="ctr" eaLnBrk="1" hangingPunct="1">
              <a:spcBef>
                <a:spcPct val="50000"/>
              </a:spcBef>
            </a:pPr>
            <a:endParaRPr lang="cs-CZ" altLang="cs-CZ"/>
          </a:p>
          <a:p>
            <a:pPr algn="ctr" eaLnBrk="1" hangingPunct="1">
              <a:spcBef>
                <a:spcPct val="50000"/>
              </a:spcBef>
            </a:pPr>
            <a:r>
              <a:rPr lang="cs-CZ" altLang="cs-CZ"/>
              <a:t>                                                                                                            </a:t>
            </a:r>
          </a:p>
        </p:txBody>
      </p:sp>
      <p:sp>
        <p:nvSpPr>
          <p:cNvPr id="13320" name="Line 8">
            <a:extLst>
              <a:ext uri="{FF2B5EF4-FFF2-40B4-BE49-F238E27FC236}">
                <a16:creationId xmlns:a16="http://schemas.microsoft.com/office/drawing/2014/main" id="{D5C53EC3-0BE2-42BD-9F64-075968EF03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388" y="1484313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1" name="Line 9">
            <a:extLst>
              <a:ext uri="{FF2B5EF4-FFF2-40B4-BE49-F238E27FC236}">
                <a16:creationId xmlns:a16="http://schemas.microsoft.com/office/drawing/2014/main" id="{896B711F-0E78-438E-ADA5-1BD186550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1484313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Line 10">
            <a:extLst>
              <a:ext uri="{FF2B5EF4-FFF2-40B4-BE49-F238E27FC236}">
                <a16:creationId xmlns:a16="http://schemas.microsoft.com/office/drawing/2014/main" id="{A2CF16F1-953F-4C7D-BBB2-C53EB0820B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388" y="3284538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3" name="Line 11">
            <a:extLst>
              <a:ext uri="{FF2B5EF4-FFF2-40B4-BE49-F238E27FC236}">
                <a16:creationId xmlns:a16="http://schemas.microsoft.com/office/drawing/2014/main" id="{67A89323-03C2-4689-952A-5C746457C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4250" y="1484313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4" name="Line 12">
            <a:extLst>
              <a:ext uri="{FF2B5EF4-FFF2-40B4-BE49-F238E27FC236}">
                <a16:creationId xmlns:a16="http://schemas.microsoft.com/office/drawing/2014/main" id="{2DC1E6C5-80F5-4500-A8EF-C6DB5FCD95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1484313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5" name="Line 13">
            <a:extLst>
              <a:ext uri="{FF2B5EF4-FFF2-40B4-BE49-F238E27FC236}">
                <a16:creationId xmlns:a16="http://schemas.microsoft.com/office/drawing/2014/main" id="{248489A1-38B2-4189-AF6E-E211E90133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863" y="1484313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6" name="Line 14">
            <a:extLst>
              <a:ext uri="{FF2B5EF4-FFF2-40B4-BE49-F238E27FC236}">
                <a16:creationId xmlns:a16="http://schemas.microsoft.com/office/drawing/2014/main" id="{5A69458E-827C-4827-B62F-759CE8615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1916113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7" name="Line 15">
            <a:extLst>
              <a:ext uri="{FF2B5EF4-FFF2-40B4-BE49-F238E27FC236}">
                <a16:creationId xmlns:a16="http://schemas.microsoft.com/office/drawing/2014/main" id="{8F7CC890-6C87-4FBB-BE6F-C627F0A42F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388" y="2276475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8" name="Line 16">
            <a:extLst>
              <a:ext uri="{FF2B5EF4-FFF2-40B4-BE49-F238E27FC236}">
                <a16:creationId xmlns:a16="http://schemas.microsoft.com/office/drawing/2014/main" id="{215B503F-1581-4832-836E-F54C9A0B37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2565400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9" name="Line 17">
            <a:extLst>
              <a:ext uri="{FF2B5EF4-FFF2-40B4-BE49-F238E27FC236}">
                <a16:creationId xmlns:a16="http://schemas.microsoft.com/office/drawing/2014/main" id="{5FA5F677-008E-474D-B21E-B54D1805DA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2852738"/>
            <a:ext cx="8424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330" name="Picture 18">
            <a:extLst>
              <a:ext uri="{FF2B5EF4-FFF2-40B4-BE49-F238E27FC236}">
                <a16:creationId xmlns:a16="http://schemas.microsoft.com/office/drawing/2014/main" id="{D5F9239A-09B7-4DFA-B01A-CE7DA5CEC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440076B5-681A-4901-AFD3-7280E7D6F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8964613" cy="792162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Etiologie</a:t>
            </a:r>
            <a:br>
              <a:rPr lang="cs-CZ" sz="3200" b="1">
                <a:solidFill>
                  <a:schemeClr val="tx1"/>
                </a:solidFill>
              </a:rPr>
            </a:br>
            <a:endParaRPr lang="cs-CZ" sz="3200" b="1">
              <a:solidFill>
                <a:schemeClr val="tx1"/>
              </a:solidFill>
            </a:endParaRP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CA3277A9-B51D-4226-939E-77B204410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3213100"/>
            <a:ext cx="8964612" cy="345598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4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Syndrom       Lokus           Genetická léze                      Riziko WT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000"/>
              <a:t>WAGR               11p13             delece WT1 genu                                30%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000"/>
              <a:t>Denys-Drash      11p13            bodová mutace WT1                            90%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000"/>
              <a:t>                                                 genu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000"/>
              <a:t>Frasier                11p13            bodová mutace WT1                           nízké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000"/>
              <a:t>                                                 intron 9                       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000"/>
              <a:t>Beckwith-          11p15            přesná genet.léze ??                               5%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000"/>
              <a:t>Wiedemann                             ztráta imprintingu několika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000"/>
              <a:t>                                                genů včetně IGF2,H19,p57 </a:t>
            </a:r>
          </a:p>
        </p:txBody>
      </p:sp>
      <p:sp>
        <p:nvSpPr>
          <p:cNvPr id="97284" name="Line 4">
            <a:extLst>
              <a:ext uri="{FF2B5EF4-FFF2-40B4-BE49-F238E27FC236}">
                <a16:creationId xmlns:a16="http://schemas.microsoft.com/office/drawing/2014/main" id="{551E468B-9E12-46C4-9AC3-C2296D096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3068638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7285" name="Line 5">
            <a:extLst>
              <a:ext uri="{FF2B5EF4-FFF2-40B4-BE49-F238E27FC236}">
                <a16:creationId xmlns:a16="http://schemas.microsoft.com/office/drawing/2014/main" id="{C1B9B774-EEE7-4EE6-B745-A30181D1F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3068638"/>
            <a:ext cx="0" cy="309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7286" name="Line 6">
            <a:extLst>
              <a:ext uri="{FF2B5EF4-FFF2-40B4-BE49-F238E27FC236}">
                <a16:creationId xmlns:a16="http://schemas.microsoft.com/office/drawing/2014/main" id="{A41DCCFE-4A58-4CE8-A63F-B58C814BF2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388" y="6165850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7287" name="Line 7">
            <a:extLst>
              <a:ext uri="{FF2B5EF4-FFF2-40B4-BE49-F238E27FC236}">
                <a16:creationId xmlns:a16="http://schemas.microsoft.com/office/drawing/2014/main" id="{4EEF2F89-FFFB-49D5-A7F0-45E7FF3EF17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4613" y="3068638"/>
            <a:ext cx="0" cy="309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7288" name="Line 8">
            <a:extLst>
              <a:ext uri="{FF2B5EF4-FFF2-40B4-BE49-F238E27FC236}">
                <a16:creationId xmlns:a16="http://schemas.microsoft.com/office/drawing/2014/main" id="{AD2387B3-2961-4B79-9838-194F23319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3573463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7289" name="Line 9">
            <a:extLst>
              <a:ext uri="{FF2B5EF4-FFF2-40B4-BE49-F238E27FC236}">
                <a16:creationId xmlns:a16="http://schemas.microsoft.com/office/drawing/2014/main" id="{C10C5BE5-D7E7-4D70-8BEB-ED2C789EAE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3068638"/>
            <a:ext cx="0" cy="309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7290" name="Line 10">
            <a:extLst>
              <a:ext uri="{FF2B5EF4-FFF2-40B4-BE49-F238E27FC236}">
                <a16:creationId xmlns:a16="http://schemas.microsoft.com/office/drawing/2014/main" id="{5918B39E-B472-44B0-98F7-594CE20526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3068638"/>
            <a:ext cx="0" cy="309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7291" name="Line 11">
            <a:extLst>
              <a:ext uri="{FF2B5EF4-FFF2-40B4-BE49-F238E27FC236}">
                <a16:creationId xmlns:a16="http://schemas.microsoft.com/office/drawing/2014/main" id="{D3196EA7-90D4-473B-A4CB-9E8D4F5803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688" y="3068638"/>
            <a:ext cx="0" cy="309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7292" name="Text Box 12">
            <a:extLst>
              <a:ext uri="{FF2B5EF4-FFF2-40B4-BE49-F238E27FC236}">
                <a16:creationId xmlns:a16="http://schemas.microsoft.com/office/drawing/2014/main" id="{3870C917-F98E-422A-A2A2-DA42268B9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557338"/>
            <a:ext cx="8785225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/>
              <a:t> </a:t>
            </a:r>
            <a:r>
              <a:rPr lang="cs-CZ" altLang="cs-CZ" sz="2000"/>
              <a:t>většinou není známá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/>
              <a:t> zvýšený výskyt a predispozice ke vzniku WT popsána u hereditárních anomálií a syndromů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cs-CZ" altLang="cs-CZ"/>
          </a:p>
        </p:txBody>
      </p:sp>
      <p:pic>
        <p:nvPicPr>
          <p:cNvPr id="97293" name="Picture 13">
            <a:extLst>
              <a:ext uri="{FF2B5EF4-FFF2-40B4-BE49-F238E27FC236}">
                <a16:creationId xmlns:a16="http://schemas.microsoft.com/office/drawing/2014/main" id="{BA63B737-FFD2-4C1C-B45D-615255AF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34EB454D-D990-4A15-BD4C-1150781FC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 Box 3">
            <a:extLst>
              <a:ext uri="{FF2B5EF4-FFF2-40B4-BE49-F238E27FC236}">
                <a16:creationId xmlns:a16="http://schemas.microsoft.com/office/drawing/2014/main" id="{9254C353-681C-4AD0-A10A-3F20203D425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048000" y="457200"/>
            <a:ext cx="5943600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KDO FN Brno  1998 – 2005, n = 877 dětí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BE95A1DF-B166-475C-9E55-9891A8638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6694488" cy="863600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Klinické příznaky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58C9E18-D19B-4665-9B98-C28660F3C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557338"/>
            <a:ext cx="8497888" cy="4538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Nejčastější příznak – asymptomatická hmatná (často i viditelná) nádorová masa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Často náhodný nález</a:t>
            </a:r>
          </a:p>
          <a:p>
            <a:pPr>
              <a:lnSpc>
                <a:spcPct val="90000"/>
              </a:lnSpc>
            </a:pPr>
            <a:r>
              <a:rPr lang="cs-CZ" altLang="cs-CZ" sz="2000" u="sng"/>
              <a:t>Celkový stav dítěte velmi dobrý</a:t>
            </a:r>
            <a:r>
              <a:rPr lang="cs-CZ" altLang="cs-CZ" sz="2000"/>
              <a:t>, bez alterace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Méně než 1/3 pacientů má nespecifické příznaky: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             subfebrility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             únava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             obstipace, bolesti bříška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10 – 30% pacientů má makroskopickou hematurii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   ( někdy pouze přechodná), znamená prorůstání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   nádoru do dutého systému ledviny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U 25% dětí se může objevit hypertenze</a:t>
            </a:r>
          </a:p>
        </p:txBody>
      </p:sp>
      <p:pic>
        <p:nvPicPr>
          <p:cNvPr id="98308" name="Picture 4">
            <a:extLst>
              <a:ext uri="{FF2B5EF4-FFF2-40B4-BE49-F238E27FC236}">
                <a16:creationId xmlns:a16="http://schemas.microsoft.com/office/drawing/2014/main" id="{50688CCC-CA70-417C-9E64-AB95B50F0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6">
            <a:extLst>
              <a:ext uri="{FF2B5EF4-FFF2-40B4-BE49-F238E27FC236}">
                <a16:creationId xmlns:a16="http://schemas.microsoft.com/office/drawing/2014/main" id="{F57DAF55-4368-4FE1-BAB2-7E993C164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7" t="6651" r="24046" b="10074"/>
          <a:stretch>
            <a:fillRect/>
          </a:stretch>
        </p:blipFill>
        <p:spPr bwMode="auto">
          <a:xfrm>
            <a:off x="6156325" y="2636838"/>
            <a:ext cx="277018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Line 7">
            <a:extLst>
              <a:ext uri="{FF2B5EF4-FFF2-40B4-BE49-F238E27FC236}">
                <a16:creationId xmlns:a16="http://schemas.microsoft.com/office/drawing/2014/main" id="{83CD6F80-5CDA-4E9E-B194-B01CE0AD48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6688" y="4652963"/>
            <a:ext cx="287337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F17483D9-C342-4D66-A4CC-B2427CDF3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720725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Diagnostika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1431EBC0-D1B6-41C9-9C43-F7F29462C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569325" cy="38163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/>
              <a:t>Anamnéza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Klinické vyšetření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Zobrazovací vyšetření: UZ bříška ( + doppler)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 CT bříška, rtg plic a CT plic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  + další vyšetření přo podezření na metastatický proces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Funkční vyšetření: DTPA ledvin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Laboratorní vyšetření: hematologické ( krevní obraz, event koagulace)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biochemické  ( ionogram, renální testy, LDH)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                                   </a:t>
            </a:r>
            <a:r>
              <a:rPr lang="cs-CZ" altLang="cs-CZ" sz="2000" u="sng"/>
              <a:t>neexistuje žádný specifický nádorový marker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Histologické vyšetření + imunohistochemie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Cytogenetické a molekulárně genetické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/>
              <a:t>      vyšetření</a:t>
            </a:r>
          </a:p>
        </p:txBody>
      </p:sp>
      <p:pic>
        <p:nvPicPr>
          <p:cNvPr id="99332" name="Picture 4">
            <a:extLst>
              <a:ext uri="{FF2B5EF4-FFF2-40B4-BE49-F238E27FC236}">
                <a16:creationId xmlns:a16="http://schemas.microsoft.com/office/drawing/2014/main" id="{239BA920-6281-490B-96D8-C1F2D8BC0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>
            <a:extLst>
              <a:ext uri="{FF2B5EF4-FFF2-40B4-BE49-F238E27FC236}">
                <a16:creationId xmlns:a16="http://schemas.microsoft.com/office/drawing/2014/main" id="{F2F25C03-0EB6-41A4-872E-8161DBFFC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292600"/>
            <a:ext cx="32623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BC12A7F9-83AC-4DB9-9B4C-A3E655936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366713"/>
            <a:ext cx="6021388" cy="641350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Bilaterální  Wilmsův nádor</a:t>
            </a:r>
          </a:p>
        </p:txBody>
      </p:sp>
      <p:pic>
        <p:nvPicPr>
          <p:cNvPr id="100355" name="Picture 3">
            <a:extLst>
              <a:ext uri="{FF2B5EF4-FFF2-40B4-BE49-F238E27FC236}">
                <a16:creationId xmlns:a16="http://schemas.microsoft.com/office/drawing/2014/main" id="{8A1EE8AF-9959-40ED-BD93-0BCD09108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5714" r="27834" b="1428"/>
          <a:stretch>
            <a:fillRect/>
          </a:stretch>
        </p:blipFill>
        <p:spPr bwMode="auto">
          <a:xfrm>
            <a:off x="6732588" y="1700213"/>
            <a:ext cx="2209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4">
            <a:extLst>
              <a:ext uri="{FF2B5EF4-FFF2-40B4-BE49-F238E27FC236}">
                <a16:creationId xmlns:a16="http://schemas.microsoft.com/office/drawing/2014/main" id="{069B68C8-7192-4657-B940-B00AA0D00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060575"/>
            <a:ext cx="297180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>
            <a:extLst>
              <a:ext uri="{FF2B5EF4-FFF2-40B4-BE49-F238E27FC236}">
                <a16:creationId xmlns:a16="http://schemas.microsoft.com/office/drawing/2014/main" id="{B382463C-CAC3-488D-A387-FF62E97A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21163"/>
            <a:ext cx="3200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6">
            <a:extLst>
              <a:ext uri="{FF2B5EF4-FFF2-40B4-BE49-F238E27FC236}">
                <a16:creationId xmlns:a16="http://schemas.microsoft.com/office/drawing/2014/main" id="{153DCC3C-ADE4-411A-BE8D-1F9F64083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/>
          <a:stretch>
            <a:fillRect/>
          </a:stretch>
        </p:blipFill>
        <p:spPr bwMode="auto">
          <a:xfrm>
            <a:off x="3492500" y="4221163"/>
            <a:ext cx="3048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7">
            <a:extLst>
              <a:ext uri="{FF2B5EF4-FFF2-40B4-BE49-F238E27FC236}">
                <a16:creationId xmlns:a16="http://schemas.microsoft.com/office/drawing/2014/main" id="{75490111-3FA5-4729-8E5B-E2DEF33B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>
            <a:extLst>
              <a:ext uri="{FF2B5EF4-FFF2-40B4-BE49-F238E27FC236}">
                <a16:creationId xmlns:a16="http://schemas.microsoft.com/office/drawing/2014/main" id="{9E5A8151-4C07-4BAC-B38C-86A430982C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0975" y="260350"/>
            <a:ext cx="9324975" cy="1223963"/>
          </a:xfrm>
        </p:spPr>
        <p:txBody>
          <a:bodyPr/>
          <a:lstStyle/>
          <a:p>
            <a:pPr>
              <a:defRPr/>
            </a:pPr>
            <a:r>
              <a:rPr lang="cs-CZ" sz="4000" b="1" i="1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cs-CZ" sz="3200" b="1">
                <a:solidFill>
                  <a:schemeClr val="tx1"/>
                </a:solidFill>
              </a:rPr>
              <a:t>Léčba nádorů ledvin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3F4F2718-959D-4E23-AA20-7A5413FB4F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8424863" cy="4467225"/>
          </a:xfrm>
        </p:spPr>
        <p:txBody>
          <a:bodyPr/>
          <a:lstStyle/>
          <a:p>
            <a:r>
              <a:rPr lang="cs-CZ" altLang="cs-CZ" sz="2000"/>
              <a:t>Klasifikace a zařazení do rizikových skupin </a:t>
            </a:r>
            <a:r>
              <a:rPr lang="cs-CZ" altLang="cs-CZ" sz="2000" u="sng"/>
              <a:t>dle individuální míry rizika: </a:t>
            </a:r>
          </a:p>
          <a:p>
            <a:pPr>
              <a:buFontTx/>
              <a:buNone/>
            </a:pPr>
            <a:r>
              <a:rPr lang="cs-CZ" altLang="cs-CZ" sz="2000"/>
              <a:t>             1. histologie ( přesné histologické určení)</a:t>
            </a:r>
          </a:p>
          <a:p>
            <a:pPr>
              <a:buFontTx/>
              <a:buNone/>
            </a:pPr>
            <a:r>
              <a:rPr lang="cs-CZ" altLang="cs-CZ" sz="2000"/>
              <a:t>             2. věk pacienta</a:t>
            </a:r>
          </a:p>
          <a:p>
            <a:pPr>
              <a:buFontTx/>
              <a:buNone/>
            </a:pPr>
            <a:r>
              <a:rPr lang="cs-CZ" altLang="cs-CZ" sz="2000"/>
              <a:t>             3. velikost nádoru</a:t>
            </a:r>
          </a:p>
          <a:p>
            <a:pPr>
              <a:buFontTx/>
              <a:buNone/>
            </a:pPr>
            <a:r>
              <a:rPr lang="cs-CZ" altLang="cs-CZ" sz="2000"/>
              <a:t>             4. biologické charakteristiky nádoru </a:t>
            </a:r>
          </a:p>
          <a:p>
            <a:r>
              <a:rPr lang="cs-CZ" altLang="cs-CZ" sz="2000"/>
              <a:t>Léčebné modality:   v kombinaci </a:t>
            </a:r>
          </a:p>
          <a:p>
            <a:pPr>
              <a:buFontTx/>
              <a:buNone/>
            </a:pPr>
            <a:r>
              <a:rPr lang="cs-CZ" altLang="cs-CZ" sz="2000"/>
              <a:t>        1. </a:t>
            </a:r>
            <a:r>
              <a:rPr lang="cs-CZ" altLang="cs-CZ" sz="2000" u="sng"/>
              <a:t>chemoterapie</a:t>
            </a:r>
          </a:p>
          <a:p>
            <a:pPr>
              <a:buFontTx/>
              <a:buNone/>
            </a:pPr>
            <a:r>
              <a:rPr lang="cs-CZ" altLang="cs-CZ" sz="2000"/>
              <a:t>        2. </a:t>
            </a:r>
            <a:r>
              <a:rPr lang="cs-CZ" altLang="cs-CZ" sz="2000" u="sng"/>
              <a:t>chirurgická léčba:</a:t>
            </a:r>
            <a:r>
              <a:rPr lang="cs-CZ" altLang="cs-CZ" sz="2000"/>
              <a:t>  nefrektomie</a:t>
            </a:r>
          </a:p>
          <a:p>
            <a:pPr>
              <a:buFontTx/>
              <a:buNone/>
            </a:pPr>
            <a:r>
              <a:rPr lang="cs-CZ" altLang="cs-CZ" sz="2000"/>
              <a:t>                                           heminefrektomie </a:t>
            </a:r>
            <a:r>
              <a:rPr lang="cs-CZ" altLang="cs-CZ" sz="1800"/>
              <a:t>(v přísně indikovaných případech)</a:t>
            </a:r>
            <a:endParaRPr lang="cs-CZ" altLang="cs-CZ" sz="1800" u="sng"/>
          </a:p>
          <a:p>
            <a:pPr>
              <a:buFontTx/>
              <a:buNone/>
            </a:pPr>
            <a:r>
              <a:rPr lang="cs-CZ" altLang="cs-CZ" sz="2000"/>
              <a:t>        3. </a:t>
            </a:r>
            <a:r>
              <a:rPr lang="cs-CZ" altLang="cs-CZ" sz="2000" u="sng"/>
              <a:t>radioterapie</a:t>
            </a:r>
            <a:r>
              <a:rPr lang="cs-CZ" altLang="cs-CZ" sz="2000"/>
              <a:t>: indikace se výrazně redukovaly, RT pouze u:</a:t>
            </a:r>
          </a:p>
          <a:p>
            <a:pPr>
              <a:buFontTx/>
              <a:buNone/>
            </a:pPr>
            <a:r>
              <a:rPr lang="cs-CZ" altLang="cs-CZ" sz="1800"/>
              <a:t>                                     - neradikální operace, perforace  (ruptura) pouzdra  nádoru</a:t>
            </a:r>
          </a:p>
          <a:p>
            <a:pPr>
              <a:buFontTx/>
              <a:buNone/>
            </a:pPr>
            <a:r>
              <a:rPr lang="cs-CZ" altLang="cs-CZ" sz="1800"/>
              <a:t>                                     - postižení abdominálních lymfatických uzlin</a:t>
            </a:r>
          </a:p>
          <a:p>
            <a:r>
              <a:rPr lang="cs-CZ" altLang="cs-CZ" sz="1800"/>
              <a:t>Bilaterální nádor: pacienti jsou léčeni individuálně, snaha o zachování co největšího množství funkčního renálního parenchymu</a:t>
            </a:r>
          </a:p>
          <a:p>
            <a:pPr>
              <a:buFontTx/>
              <a:buNone/>
            </a:pPr>
            <a:r>
              <a:rPr lang="cs-CZ" altLang="cs-CZ" sz="2000"/>
              <a:t>                                  </a:t>
            </a:r>
          </a:p>
        </p:txBody>
      </p:sp>
      <p:pic>
        <p:nvPicPr>
          <p:cNvPr id="101380" name="Picture 4">
            <a:extLst>
              <a:ext uri="{FF2B5EF4-FFF2-40B4-BE49-F238E27FC236}">
                <a16:creationId xmlns:a16="http://schemas.microsoft.com/office/drawing/2014/main" id="{EB4A6994-ED23-4211-BCF1-75445409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B2A4D3DE-A689-4BE5-8C0B-0939A62D0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334125" cy="515938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Hepatoblastom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5D8502BD-B7B4-472F-ACE5-85B2F379435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349500"/>
            <a:ext cx="5472112" cy="28797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cs-CZ" altLang="cs-CZ" sz="2000" b="1" u="sng"/>
          </a:p>
          <a:p>
            <a:pPr>
              <a:lnSpc>
                <a:spcPct val="90000"/>
              </a:lnSpc>
            </a:pPr>
            <a:r>
              <a:rPr lang="cs-CZ" altLang="cs-CZ" sz="2000" b="1"/>
              <a:t>Nejčastější maligní nádor jater u dětí</a:t>
            </a:r>
            <a:r>
              <a:rPr lang="cs-CZ" altLang="cs-CZ" sz="2000"/>
              <a:t>:</a:t>
            </a:r>
            <a:r>
              <a:rPr lang="cs-CZ" altLang="cs-CZ" sz="240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Tvoří 1% nádorů u dětí 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Incidence je  1.5 : 1 milion                                                                          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80% nádorů jater u dětí &lt; 15 let  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vrchol výskytu pod  5 let věku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/>
              <a:t>     </a:t>
            </a:r>
          </a:p>
        </p:txBody>
      </p:sp>
      <p:pic>
        <p:nvPicPr>
          <p:cNvPr id="14341" name="Picture 4">
            <a:extLst>
              <a:ext uri="{FF2B5EF4-FFF2-40B4-BE49-F238E27FC236}">
                <a16:creationId xmlns:a16="http://schemas.microsoft.com/office/drawing/2014/main" id="{4DA9B9B7-9A14-4743-94FD-495FD2899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F477048E-B8B7-4151-A450-09CAD3259C5D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067175" y="2276475"/>
          <a:ext cx="5618163" cy="345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Graf" r:id="rId4" imgW="6096075" imgH="4067089" progId="MSGraph.Chart.8">
                  <p:embed followColorScheme="full"/>
                </p:oleObj>
              </mc:Choice>
              <mc:Fallback>
                <p:oleObj name="Graf" r:id="rId4" imgW="6096075" imgH="4067089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276475"/>
                        <a:ext cx="5618163" cy="345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7">
            <a:extLst>
              <a:ext uri="{FF2B5EF4-FFF2-40B4-BE49-F238E27FC236}">
                <a16:creationId xmlns:a16="http://schemas.microsoft.com/office/drawing/2014/main" id="{8C5B6D04-8BFC-40C9-BCD5-D583B46D0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549275"/>
            <a:ext cx="3095625" cy="6477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93687328-7496-424C-B9B3-3CBE217770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Etiologie</a:t>
            </a:r>
            <a:r>
              <a:rPr lang="cs-CZ"/>
              <a:t> 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982ED22B-3970-4464-9D18-149F60BB9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916113"/>
            <a:ext cx="8820150" cy="24495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 b="1"/>
              <a:t>Příčiny (etiologie)</a:t>
            </a:r>
            <a:r>
              <a:rPr lang="cs-CZ" altLang="cs-CZ" sz="1800"/>
              <a:t> : většinou neznámá</a:t>
            </a:r>
            <a:endParaRPr lang="cs-CZ" altLang="cs-CZ" sz="2400"/>
          </a:p>
          <a:p>
            <a:pPr>
              <a:lnSpc>
                <a:spcPct val="80000"/>
              </a:lnSpc>
            </a:pPr>
            <a:r>
              <a:rPr lang="cs-CZ" altLang="cs-CZ" sz="1800" b="1"/>
              <a:t>Asociace s vrozenými faktory  </a:t>
            </a:r>
            <a:r>
              <a:rPr lang="cs-CZ" altLang="cs-CZ" sz="1800"/>
              <a:t>:-</a:t>
            </a:r>
            <a:r>
              <a:rPr lang="cs-CZ" altLang="cs-CZ" sz="2400"/>
              <a:t> </a:t>
            </a:r>
            <a:r>
              <a:rPr lang="cs-CZ" altLang="cs-CZ" sz="1800"/>
              <a:t>Wiedemann-Beckwith syndrom , Gardnerův syndrom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               - hemihypertrofie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               - familiární adenomatosní polyposa (FAP)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               - nízká porodní hmotnost (&lt; 1000gr)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</a:t>
            </a:r>
            <a:endParaRPr lang="cs-CZ" altLang="cs-CZ" sz="2400" b="1" u="sng"/>
          </a:p>
        </p:txBody>
      </p:sp>
      <p:pic>
        <p:nvPicPr>
          <p:cNvPr id="102404" name="Picture 4">
            <a:extLst>
              <a:ext uri="{FF2B5EF4-FFF2-40B4-BE49-F238E27FC236}">
                <a16:creationId xmlns:a16="http://schemas.microsoft.com/office/drawing/2014/main" id="{0AB11AB3-B546-44A4-9EB3-A382D3D3E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26035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>
            <a:extLst>
              <a:ext uri="{FF2B5EF4-FFF2-40B4-BE49-F238E27FC236}">
                <a16:creationId xmlns:a16="http://schemas.microsoft.com/office/drawing/2014/main" id="{BD82AB9A-0EF1-418A-992A-C6A0EB95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r="16144"/>
          <a:stretch>
            <a:fillRect/>
          </a:stretch>
        </p:blipFill>
        <p:spPr bwMode="auto">
          <a:xfrm>
            <a:off x="5724525" y="4121150"/>
            <a:ext cx="25193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7" descr="2">
            <a:extLst>
              <a:ext uri="{FF2B5EF4-FFF2-40B4-BE49-F238E27FC236}">
                <a16:creationId xmlns:a16="http://schemas.microsoft.com/office/drawing/2014/main" id="{DDA9F725-F450-4CE7-804C-5117E1D6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9"/>
          <a:stretch>
            <a:fillRect/>
          </a:stretch>
        </p:blipFill>
        <p:spPr bwMode="auto">
          <a:xfrm>
            <a:off x="827088" y="4149725"/>
            <a:ext cx="43815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AED4125F-4D26-4CB6-BA75-FD4134DF5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Klinické příznaky</a:t>
            </a:r>
            <a:r>
              <a:rPr lang="cs-CZ"/>
              <a:t> 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570D3F83-B63C-4242-80EF-790B2BEF02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8820150" cy="302418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/>
              <a:t>     Příznaky závisí od velikosti nádoru, rychlosti růstu nádoru, přítomnosti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/>
              <a:t>      a lokalizaci metastáz a věku dítěte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/>
              <a:t> 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Zvětšený objem bříška, hmatná (viditelná) nádorová masa po pr. žeberným obloukem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Celkový stav dítěte nemusí být alterován 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Nechutenství, bolesti bríška, anemie –méně časté 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Žloutenka, svědění kůže, známky koagulopatie, otoky  – vzácné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Příznaky z metastáz (10-20%): plíce, LU, mozek, kosti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</a:t>
            </a:r>
            <a:endParaRPr lang="cs-CZ" altLang="cs-CZ" sz="2400" b="1" u="sng"/>
          </a:p>
        </p:txBody>
      </p:sp>
      <p:pic>
        <p:nvPicPr>
          <p:cNvPr id="103428" name="Picture 4">
            <a:extLst>
              <a:ext uri="{FF2B5EF4-FFF2-40B4-BE49-F238E27FC236}">
                <a16:creationId xmlns:a16="http://schemas.microsoft.com/office/drawing/2014/main" id="{ED7DBA0A-7F59-4DBF-9C0C-35FFDD7F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26035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>
            <a:extLst>
              <a:ext uri="{FF2B5EF4-FFF2-40B4-BE49-F238E27FC236}">
                <a16:creationId xmlns:a16="http://schemas.microsoft.com/office/drawing/2014/main" id="{8BA98FD6-FC34-4439-B5BD-6F694DBF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r="38098"/>
          <a:stretch>
            <a:fillRect/>
          </a:stretch>
        </p:blipFill>
        <p:spPr bwMode="auto">
          <a:xfrm>
            <a:off x="6804025" y="3573463"/>
            <a:ext cx="2084388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6">
            <a:extLst>
              <a:ext uri="{FF2B5EF4-FFF2-40B4-BE49-F238E27FC236}">
                <a16:creationId xmlns:a16="http://schemas.microsoft.com/office/drawing/2014/main" id="{B30BE2C4-C1A7-454F-951B-FBC3E164B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6" r="29025"/>
          <a:stretch>
            <a:fillRect/>
          </a:stretch>
        </p:blipFill>
        <p:spPr bwMode="auto">
          <a:xfrm>
            <a:off x="539750" y="4292600"/>
            <a:ext cx="23876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55A0535F-3A2E-4279-BE3C-1A3AA53E4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7813"/>
          <a:stretch>
            <a:fillRect/>
          </a:stretch>
        </p:blipFill>
        <p:spPr bwMode="auto">
          <a:xfrm>
            <a:off x="228600" y="152400"/>
            <a:ext cx="441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>
            <a:extLst>
              <a:ext uri="{FF2B5EF4-FFF2-40B4-BE49-F238E27FC236}">
                <a16:creationId xmlns:a16="http://schemas.microsoft.com/office/drawing/2014/main" id="{DDDA1C41-1FB2-4EBC-BB12-99E9C78C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>
            <a:fillRect/>
          </a:stretch>
        </p:blipFill>
        <p:spPr bwMode="auto">
          <a:xfrm>
            <a:off x="4724400" y="457200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>
            <a:extLst>
              <a:ext uri="{FF2B5EF4-FFF2-40B4-BE49-F238E27FC236}">
                <a16:creationId xmlns:a16="http://schemas.microsoft.com/office/drawing/2014/main" id="{CAA2EE34-5462-421B-AB65-848336642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7338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3593875A-193B-44EC-9735-D314B2529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44958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3E7D9804-5187-44B8-828C-F083E7BA2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Chemoterapie</a:t>
            </a:r>
            <a:r>
              <a:rPr lang="cs-CZ"/>
              <a:t> 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962FA53C-20D2-4623-8B5A-EF3EC6E8C6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9144000" cy="27368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b="1"/>
              <a:t>CHT výrazně zlepšila přežívání pacientů s HBL</a:t>
            </a:r>
          </a:p>
          <a:p>
            <a:pPr>
              <a:lnSpc>
                <a:spcPct val="80000"/>
              </a:lnSpc>
            </a:pPr>
            <a:r>
              <a:rPr lang="cs-CZ" altLang="cs-CZ" sz="2000" b="1"/>
              <a:t>Hepatoblastom patří mezi kurabilní typy nádorů</a:t>
            </a:r>
          </a:p>
          <a:p>
            <a:pPr>
              <a:lnSpc>
                <a:spcPct val="80000"/>
              </a:lnSpc>
            </a:pPr>
            <a:r>
              <a:rPr lang="cs-CZ" altLang="cs-CZ" sz="2000" b="1"/>
              <a:t>Neoadjuvantní CHT  *  umožní změnu inoperabilního nádoru na operabilní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/>
              <a:t>                                          *  eradikace plicních metastáz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/>
              <a:t>                                          *  eradikace extrajaterní nemoci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b="1"/>
              <a:t>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/>
              <a:t>    </a:t>
            </a:r>
            <a:endParaRPr lang="cs-CZ" altLang="cs-CZ" b="1" u="sng"/>
          </a:p>
        </p:txBody>
      </p:sp>
      <p:pic>
        <p:nvPicPr>
          <p:cNvPr id="105476" name="Picture 4">
            <a:extLst>
              <a:ext uri="{FF2B5EF4-FFF2-40B4-BE49-F238E27FC236}">
                <a16:creationId xmlns:a16="http://schemas.microsoft.com/office/drawing/2014/main" id="{69B41640-AA7E-4EA0-B019-D9096452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26035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BDC543D0-09DB-4F43-81E5-D55D5DE52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6623050" cy="1143000"/>
          </a:xfrm>
        </p:spPr>
        <p:txBody>
          <a:bodyPr/>
          <a:lstStyle/>
          <a:p>
            <a:pPr>
              <a:defRPr/>
            </a:pPr>
            <a:r>
              <a:rPr lang="cs-CZ" sz="3200" b="1">
                <a:solidFill>
                  <a:schemeClr val="tx1"/>
                </a:solidFill>
              </a:rPr>
              <a:t>Prognóza hepatoblastomu 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04D98DB-5EF0-4109-9C21-A7E42B846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9144000" cy="27368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/>
              <a:t>Faktory ovlivňující prognózu: 1. velikost, rozsah primárního nádoru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          2. přítomnost extrajaterních metastáz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          3. iniciální hladiny AFP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          4. dynamika poklesu AFP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          5. odpověď nádoru na chemoterapii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                                                6. radikalita operačního zákroku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5 let přežívá &gt; 85% dětí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/>
              <a:t>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/>
              <a:t>                                       </a:t>
            </a:r>
            <a:endParaRPr lang="cs-CZ" altLang="cs-CZ" sz="3600" b="1" u="sng"/>
          </a:p>
        </p:txBody>
      </p:sp>
      <p:pic>
        <p:nvPicPr>
          <p:cNvPr id="106500" name="Picture 5">
            <a:extLst>
              <a:ext uri="{FF2B5EF4-FFF2-40B4-BE49-F238E27FC236}">
                <a16:creationId xmlns:a16="http://schemas.microsoft.com/office/drawing/2014/main" id="{C24FDC7F-AC90-41D7-A6A4-5D242979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b="7724"/>
          <a:stretch>
            <a:fillRect/>
          </a:stretch>
        </p:blipFill>
        <p:spPr bwMode="auto">
          <a:xfrm>
            <a:off x="3851275" y="3284538"/>
            <a:ext cx="262255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6">
            <a:extLst>
              <a:ext uri="{FF2B5EF4-FFF2-40B4-BE49-F238E27FC236}">
                <a16:creationId xmlns:a16="http://schemas.microsoft.com/office/drawing/2014/main" id="{B9578967-8ED6-4975-9703-F088499D6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4016" r="33344"/>
          <a:stretch>
            <a:fillRect/>
          </a:stretch>
        </p:blipFill>
        <p:spPr bwMode="auto">
          <a:xfrm>
            <a:off x="6769100" y="996950"/>
            <a:ext cx="23749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7">
            <a:extLst>
              <a:ext uri="{FF2B5EF4-FFF2-40B4-BE49-F238E27FC236}">
                <a16:creationId xmlns:a16="http://schemas.microsoft.com/office/drawing/2014/main" id="{34155BBA-5124-4D6F-A860-0877A989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8027988" y="0"/>
            <a:ext cx="1116012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53FB56-E2E3-4702-8635-6832BDEEC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65EC20E-3518-4AF2-A882-3E828176A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6672"/>
            <a:ext cx="6661247" cy="6126163"/>
          </a:xfrm>
        </p:spPr>
      </p:pic>
    </p:spTree>
    <p:extLst>
      <p:ext uri="{BB962C8B-B14F-4D97-AF65-F5344CB8AC3E}">
        <p14:creationId xmlns:p14="http://schemas.microsoft.com/office/powerpoint/2010/main" val="257737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B3821FE4-1192-4F27-8BAB-901DC8546F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623050" cy="658813"/>
          </a:xfrm>
        </p:spPr>
        <p:txBody>
          <a:bodyPr/>
          <a:lstStyle/>
          <a:p>
            <a:pPr>
              <a:defRPr/>
            </a:pPr>
            <a:r>
              <a:rPr lang="cs-CZ" sz="3200" b="1"/>
              <a:t>Retinoblastom</a:t>
            </a: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6724BFE-1AA7-47F4-B7F3-CF46A03CCF0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981200"/>
            <a:ext cx="5257800" cy="4114800"/>
          </a:xfrm>
        </p:spPr>
        <p:txBody>
          <a:bodyPr/>
          <a:lstStyle/>
          <a:p>
            <a:r>
              <a:rPr lang="cs-CZ" altLang="cs-CZ" sz="1800"/>
              <a:t>Nejčastější primární nádor oka</a:t>
            </a:r>
          </a:p>
          <a:p>
            <a:r>
              <a:rPr lang="cs-CZ" altLang="cs-CZ" sz="1800"/>
              <a:t>Původ v embryonální retině</a:t>
            </a:r>
          </a:p>
          <a:p>
            <a:r>
              <a:rPr lang="cs-CZ" altLang="cs-CZ" sz="1800"/>
              <a:t>Incidence 1: 20 000 živě narozených</a:t>
            </a:r>
          </a:p>
          <a:p>
            <a:r>
              <a:rPr lang="cs-CZ" altLang="cs-CZ" sz="1800"/>
              <a:t>Celosvětově stále 50% mortalita</a:t>
            </a:r>
          </a:p>
          <a:p>
            <a:r>
              <a:rPr lang="cs-CZ" altLang="cs-CZ" sz="1800"/>
              <a:t>Ve vyspělých zemích téměř 99% RBL vyléčeno</a:t>
            </a:r>
          </a:p>
          <a:p>
            <a:r>
              <a:rPr lang="cs-CZ" altLang="cs-CZ" sz="1800"/>
              <a:t>Příčinou 5% dětské slepoty</a:t>
            </a:r>
          </a:p>
        </p:txBody>
      </p:sp>
      <p:pic>
        <p:nvPicPr>
          <p:cNvPr id="15365" name="Picture 4">
            <a:extLst>
              <a:ext uri="{FF2B5EF4-FFF2-40B4-BE49-F238E27FC236}">
                <a16:creationId xmlns:a16="http://schemas.microsoft.com/office/drawing/2014/main" id="{79A73B9D-B6CB-4B5B-97BD-C9302DDDD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26035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B2F03D86-E9FF-41BD-AAEF-E35B99AC95D2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643438" y="2060575"/>
          <a:ext cx="4964112" cy="321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Graf" r:id="rId4" imgW="6096075" imgH="4067089" progId="MSGraph.Chart.8">
                  <p:embed followColorScheme="full"/>
                </p:oleObj>
              </mc:Choice>
              <mc:Fallback>
                <p:oleObj name="Graf" r:id="rId4" imgW="6096075" imgH="4067089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060575"/>
                        <a:ext cx="4964112" cy="321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7">
            <a:extLst>
              <a:ext uri="{FF2B5EF4-FFF2-40B4-BE49-F238E27FC236}">
                <a16:creationId xmlns:a16="http://schemas.microsoft.com/office/drawing/2014/main" id="{9D9FF415-58EB-41CD-872D-F2B9403A4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692150"/>
            <a:ext cx="3240087" cy="57626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67" name="Picture 8">
            <a:extLst>
              <a:ext uri="{FF2B5EF4-FFF2-40B4-BE49-F238E27FC236}">
                <a16:creationId xmlns:a16="http://schemas.microsoft.com/office/drawing/2014/main" id="{E3AEF60E-F183-4796-9F65-497D31CD1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60950"/>
            <a:ext cx="26352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Retinoblast ATYP Varmužová 1">
            <a:extLst>
              <a:ext uri="{FF2B5EF4-FFF2-40B4-BE49-F238E27FC236}">
                <a16:creationId xmlns:a16="http://schemas.microsoft.com/office/drawing/2014/main" id="{AFB222EC-75C6-4828-A201-688DC088D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011738"/>
            <a:ext cx="25146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51FE2E21-A044-47F8-B150-C24349713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pPr>
              <a:defRPr/>
            </a:pPr>
            <a:r>
              <a:rPr lang="cs-CZ" sz="3200" b="1"/>
              <a:t>Etiologie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272A95F4-9C42-4AE0-BE83-8276F6B5B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569325" cy="2736850"/>
          </a:xfrm>
        </p:spPr>
        <p:txBody>
          <a:bodyPr/>
          <a:lstStyle/>
          <a:p>
            <a:r>
              <a:rPr lang="cs-CZ" altLang="cs-CZ" sz="1800"/>
              <a:t>příčinou onemocnění je maligní zvrat retinoblastů způsobený </a:t>
            </a:r>
            <a:r>
              <a:rPr lang="cs-CZ" altLang="cs-CZ" sz="1800">
                <a:solidFill>
                  <a:schemeClr val="tx2"/>
                </a:solidFill>
              </a:rPr>
              <a:t>ztrátou nebo mutací Rb1 genu</a:t>
            </a:r>
            <a:r>
              <a:rPr lang="cs-CZ" altLang="cs-CZ" sz="1800"/>
              <a:t>. Rb1 gen patří mezi nádorové supresorové geny a hraje klíčovou roli v regulaci buněčného cyklu. Pro normální funkci Rb1 genu stačí jedna funkční alela, v případě postižení obou alel dochází k malignímu zvratu postižené buňky (Knudsonova „two hits“ teorie, 1971)</a:t>
            </a:r>
          </a:p>
          <a:p>
            <a:r>
              <a:rPr lang="cs-CZ" altLang="cs-CZ" sz="1800"/>
              <a:t>jedna třetina dětí s RBL má germinální mutaci </a:t>
            </a:r>
          </a:p>
          <a:p>
            <a:pPr lvl="1"/>
            <a:r>
              <a:rPr lang="cs-CZ" altLang="cs-CZ" sz="1800"/>
              <a:t> s pozitivní rodinnou anamnézou (</a:t>
            </a:r>
            <a:r>
              <a:rPr lang="cs-CZ" altLang="cs-CZ" sz="1800">
                <a:solidFill>
                  <a:schemeClr val="tx2"/>
                </a:solidFill>
              </a:rPr>
              <a:t>hereditární forma</a:t>
            </a:r>
            <a:r>
              <a:rPr lang="cs-CZ" altLang="cs-CZ" sz="1800"/>
              <a:t>) </a:t>
            </a:r>
          </a:p>
          <a:p>
            <a:pPr lvl="1"/>
            <a:r>
              <a:rPr lang="cs-CZ" altLang="cs-CZ" sz="1800"/>
              <a:t> de novo mutace na úrovni germinální buňky</a:t>
            </a:r>
          </a:p>
          <a:p>
            <a:r>
              <a:rPr lang="cs-CZ" altLang="cs-CZ" sz="1800"/>
              <a:t>dvě třetiny mají </a:t>
            </a:r>
            <a:r>
              <a:rPr lang="cs-CZ" altLang="cs-CZ" sz="1800">
                <a:solidFill>
                  <a:schemeClr val="tx2"/>
                </a:solidFill>
              </a:rPr>
              <a:t>sporadickou formu</a:t>
            </a:r>
          </a:p>
          <a:p>
            <a:pPr lvl="1"/>
            <a:endParaRPr lang="cs-CZ" altLang="cs-CZ" sz="1800"/>
          </a:p>
          <a:p>
            <a:endParaRPr lang="cs-CZ" altLang="cs-CZ" sz="2000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107524" name="Picture 4">
            <a:extLst>
              <a:ext uri="{FF2B5EF4-FFF2-40B4-BE49-F238E27FC236}">
                <a16:creationId xmlns:a16="http://schemas.microsoft.com/office/drawing/2014/main" id="{2349E30E-1FBB-48AB-83AF-FE665C77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26035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7" descr="knudson%20two-hit%20model">
            <a:extLst>
              <a:ext uri="{FF2B5EF4-FFF2-40B4-BE49-F238E27FC236}">
                <a16:creationId xmlns:a16="http://schemas.microsoft.com/office/drawing/2014/main" id="{FB1E288A-1085-492F-B7C3-836D1390D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34767" r="3241" b="23024"/>
          <a:stretch>
            <a:fillRect/>
          </a:stretch>
        </p:blipFill>
        <p:spPr bwMode="auto">
          <a:xfrm>
            <a:off x="3203575" y="4581525"/>
            <a:ext cx="57610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673EB2AB-9AB9-459A-A2DE-0BE7F243B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75" y="1041400"/>
            <a:ext cx="52387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600" b="1">
                <a:solidFill>
                  <a:srgbClr val="FFFFFF"/>
                </a:solidFill>
              </a:rPr>
              <a:t>90% dětí má některý z následující příznaků:</a:t>
            </a:r>
          </a:p>
          <a:p>
            <a:endParaRPr lang="cs-CZ" altLang="cs-CZ" sz="1600" b="1">
              <a:solidFill>
                <a:srgbClr val="FFFFFF"/>
              </a:solidFill>
            </a:endParaRPr>
          </a:p>
          <a:p>
            <a:pPr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cs-CZ" altLang="cs-CZ" sz="1600" b="1">
                <a:solidFill>
                  <a:srgbClr val="FFFFFF"/>
                </a:solidFill>
              </a:rPr>
              <a:t> 	</a:t>
            </a:r>
            <a:r>
              <a:rPr lang="cs-CZ" altLang="cs-CZ" sz="1600" b="1"/>
              <a:t>leukokorie </a:t>
            </a:r>
          </a:p>
          <a:p>
            <a:pPr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cs-CZ" altLang="cs-CZ" sz="1600" b="1"/>
              <a:t> 	strabismus</a:t>
            </a:r>
          </a:p>
          <a:p>
            <a:pPr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cs-CZ" altLang="cs-CZ" sz="1600" b="1"/>
              <a:t> 	glaukom</a:t>
            </a:r>
          </a:p>
          <a:p>
            <a:pPr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cs-CZ" altLang="cs-CZ" sz="1600" b="1"/>
              <a:t> 	ztráta visu</a:t>
            </a:r>
          </a:p>
          <a:p>
            <a:pPr>
              <a:buClr>
                <a:srgbClr val="FF9900"/>
              </a:buClr>
              <a:buFont typeface="Wingdings" panose="05000000000000000000" pitchFamily="2" charset="2"/>
              <a:buNone/>
            </a:pPr>
            <a:endParaRPr lang="cs-CZ" altLang="cs-CZ" sz="1600" b="1">
              <a:solidFill>
                <a:schemeClr val="accent2"/>
              </a:solidFill>
            </a:endParaRPr>
          </a:p>
          <a:p>
            <a:pPr>
              <a:buClr>
                <a:srgbClr val="FF9900"/>
              </a:buClr>
              <a:buFont typeface="Wingdings" panose="05000000000000000000" pitchFamily="2" charset="2"/>
              <a:buNone/>
            </a:pPr>
            <a:r>
              <a:rPr lang="cs-CZ" altLang="cs-CZ" sz="1600" b="1"/>
              <a:t>10% dětí má příznaky zaměnitelné s orbitálním celulitidou event. zánětem (Coats disease, toxokarioza..) </a:t>
            </a:r>
            <a:r>
              <a:rPr lang="cs-CZ" altLang="cs-CZ" sz="1600" b="1">
                <a:solidFill>
                  <a:srgbClr val="000099"/>
                </a:solidFill>
              </a:rPr>
              <a:t>=„pseudoretinoblastom“ 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78537C37-8762-45F1-B986-BA0EE6285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04813"/>
            <a:ext cx="5834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3200" b="1"/>
              <a:t>Klinické příznaky a diagnostika</a:t>
            </a:r>
          </a:p>
        </p:txBody>
      </p:sp>
      <p:sp>
        <p:nvSpPr>
          <p:cNvPr id="108548" name="Rectangle 4">
            <a:extLst>
              <a:ext uri="{FF2B5EF4-FFF2-40B4-BE49-F238E27FC236}">
                <a16:creationId xmlns:a16="http://schemas.microsoft.com/office/drawing/2014/main" id="{7FB90B1F-C436-43A7-ABCC-1751143ED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836613"/>
            <a:ext cx="1800225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Foto fundu s masivními nádorovými hmotami, </a:t>
            </a:r>
          </a:p>
          <a:p>
            <a:r>
              <a:rPr lang="cs-CZ" altLang="cs-CZ" sz="1200"/>
              <a:t>a zastřením sklivce RB metastázami před léčbou</a:t>
            </a:r>
          </a:p>
        </p:txBody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1FBE3691-5EEC-4C2A-92B2-8CB0194B3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933825"/>
            <a:ext cx="4730750" cy="2305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AFD00"/>
              </a:buClr>
              <a:buSzPct val="100000"/>
            </a:pPr>
            <a:r>
              <a:rPr lang="cs-CZ" altLang="cs-CZ" sz="1600" b="1"/>
              <a:t>Oční vyšetření v celk. anestezii – určení lokálního rozsahu choroby intraokulárně</a:t>
            </a:r>
          </a:p>
          <a:p>
            <a:endParaRPr lang="cs-CZ" altLang="cs-CZ" sz="1600" b="1"/>
          </a:p>
          <a:p>
            <a:r>
              <a:rPr lang="cs-CZ" altLang="cs-CZ" sz="1600" b="1"/>
              <a:t>CT: měkkotkáňová masa s kalcifikacemi postihující retinu, často se šířící do sklivce</a:t>
            </a:r>
          </a:p>
          <a:p>
            <a:endParaRPr lang="cs-CZ" altLang="cs-CZ" sz="1600" b="1"/>
          </a:p>
          <a:p>
            <a:r>
              <a:rPr lang="cs-CZ" altLang="cs-CZ" sz="1600" b="1"/>
              <a:t>MR: masa lehce/středně hyperintenzní v T1, středně/výrazně hypointenzní v T2, kalcifikace mohou být hypointenzní v T1 i T2 </a:t>
            </a:r>
          </a:p>
        </p:txBody>
      </p:sp>
      <p:pic>
        <p:nvPicPr>
          <p:cNvPr id="108550" name="Picture 6" descr="Retinoblast ATYP Varmužová 3">
            <a:extLst>
              <a:ext uri="{FF2B5EF4-FFF2-40B4-BE49-F238E27FC236}">
                <a16:creationId xmlns:a16="http://schemas.microsoft.com/office/drawing/2014/main" id="{B70E26A3-1E69-4CFB-8D4B-17A941674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1909763"/>
            <a:ext cx="13176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7" descr="Retinoblast ATYP Varmužová 2">
            <a:extLst>
              <a:ext uri="{FF2B5EF4-FFF2-40B4-BE49-F238E27FC236}">
                <a16:creationId xmlns:a16="http://schemas.microsoft.com/office/drawing/2014/main" id="{D44DDCFA-8DAE-479B-BDC4-78B1F650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901825"/>
            <a:ext cx="131445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8" descr="Retinoblast ATYP Varmužová 4">
            <a:extLst>
              <a:ext uri="{FF2B5EF4-FFF2-40B4-BE49-F238E27FC236}">
                <a16:creationId xmlns:a16="http://schemas.microsoft.com/office/drawing/2014/main" id="{1C67BA5F-2474-453A-A5B8-A29BEF0EB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3924300"/>
            <a:ext cx="27559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3" name="Rectangle 9">
            <a:extLst>
              <a:ext uri="{FF2B5EF4-FFF2-40B4-BE49-F238E27FC236}">
                <a16:creationId xmlns:a16="http://schemas.microsoft.com/office/drawing/2014/main" id="{0531297A-DEC2-4EF3-87A4-CF4F37F13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913" y="6000750"/>
            <a:ext cx="2227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/>
              <a:t>ultranosonagrie stejného tumoru</a:t>
            </a:r>
          </a:p>
        </p:txBody>
      </p:sp>
      <p:pic>
        <p:nvPicPr>
          <p:cNvPr id="108554" name="Picture 10">
            <a:extLst>
              <a:ext uri="{FF2B5EF4-FFF2-40B4-BE49-F238E27FC236}">
                <a16:creationId xmlns:a16="http://schemas.microsoft.com/office/drawing/2014/main" id="{3A2B44AD-3C1C-400E-83BC-F444261C0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62F588FD-9E86-49F5-87F8-795E1DF20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550025" cy="587375"/>
          </a:xfrm>
        </p:spPr>
        <p:txBody>
          <a:bodyPr/>
          <a:lstStyle/>
          <a:p>
            <a:pPr>
              <a:defRPr/>
            </a:pPr>
            <a:r>
              <a:rPr lang="cs-CZ" sz="3200" b="1"/>
              <a:t>Cíle a způsoby léčby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3C4716BE-7B19-4431-BA31-BBF72A0BD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981200"/>
            <a:ext cx="8424863" cy="4114800"/>
          </a:xfrm>
        </p:spPr>
        <p:txBody>
          <a:bodyPr/>
          <a:lstStyle/>
          <a:p>
            <a:r>
              <a:rPr lang="cs-CZ" altLang="cs-CZ" sz="2000" b="1"/>
              <a:t>Cíle léčby</a:t>
            </a:r>
            <a:r>
              <a:rPr lang="cs-CZ" altLang="cs-CZ" sz="2000"/>
              <a:t>: 1. záchrana života</a:t>
            </a:r>
          </a:p>
          <a:p>
            <a:pPr>
              <a:buFontTx/>
              <a:buNone/>
            </a:pPr>
            <a:r>
              <a:rPr lang="cs-CZ" altLang="cs-CZ" sz="2000"/>
              <a:t>                        2. záchrana visu, oka  (tzv „eye-free survival“)</a:t>
            </a:r>
          </a:p>
          <a:p>
            <a:pPr>
              <a:buFontTx/>
              <a:buNone/>
            </a:pPr>
            <a:r>
              <a:rPr lang="cs-CZ" altLang="cs-CZ" sz="2000"/>
              <a:t>                        3. minimalizace pozdních následků</a:t>
            </a:r>
          </a:p>
          <a:p>
            <a:r>
              <a:rPr lang="cs-CZ" altLang="cs-CZ" sz="2000" b="1"/>
              <a:t>Metody léčby</a:t>
            </a:r>
            <a:r>
              <a:rPr lang="cs-CZ" altLang="cs-CZ" sz="2000"/>
              <a:t>:</a:t>
            </a:r>
          </a:p>
          <a:p>
            <a:pPr>
              <a:buFontTx/>
              <a:buNone/>
            </a:pPr>
            <a:r>
              <a:rPr lang="cs-CZ" altLang="cs-CZ" sz="2000"/>
              <a:t>         1. enukleace</a:t>
            </a:r>
          </a:p>
          <a:p>
            <a:pPr>
              <a:buFontTx/>
              <a:buNone/>
            </a:pPr>
            <a:r>
              <a:rPr lang="cs-CZ" altLang="cs-CZ" sz="2000"/>
              <a:t>         2. lokální intraokulární léčba: kryoterapie</a:t>
            </a:r>
          </a:p>
          <a:p>
            <a:pPr>
              <a:buFontTx/>
              <a:buNone/>
            </a:pPr>
            <a:r>
              <a:rPr lang="cs-CZ" altLang="cs-CZ" sz="2000"/>
              <a:t>                                                         thermoterapie</a:t>
            </a:r>
          </a:p>
          <a:p>
            <a:pPr>
              <a:buFontTx/>
              <a:buNone/>
            </a:pPr>
            <a:r>
              <a:rPr lang="cs-CZ" altLang="cs-CZ" sz="2000"/>
              <a:t>                                                         laserová terapie</a:t>
            </a:r>
          </a:p>
          <a:p>
            <a:pPr>
              <a:buFontTx/>
              <a:buNone/>
            </a:pPr>
            <a:r>
              <a:rPr lang="cs-CZ" altLang="cs-CZ" sz="2000"/>
              <a:t>                                                         radioaktivní plaky</a:t>
            </a:r>
          </a:p>
          <a:p>
            <a:pPr>
              <a:buFontTx/>
              <a:buNone/>
            </a:pPr>
            <a:r>
              <a:rPr lang="cs-CZ" altLang="cs-CZ" sz="2000"/>
              <a:t>         3. zevní radioterapie</a:t>
            </a:r>
          </a:p>
          <a:p>
            <a:pPr>
              <a:buFontTx/>
              <a:buNone/>
            </a:pPr>
            <a:r>
              <a:rPr lang="cs-CZ" altLang="cs-CZ" sz="2000"/>
              <a:t>         4. chemoterapie  </a:t>
            </a:r>
          </a:p>
        </p:txBody>
      </p:sp>
      <p:pic>
        <p:nvPicPr>
          <p:cNvPr id="109572" name="Picture 4">
            <a:extLst>
              <a:ext uri="{FF2B5EF4-FFF2-40B4-BE49-F238E27FC236}">
                <a16:creationId xmlns:a16="http://schemas.microsoft.com/office/drawing/2014/main" id="{EC9DFD87-C0DC-4771-A29E-A0D7D69B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>
            <a:extLst>
              <a:ext uri="{FF2B5EF4-FFF2-40B4-BE49-F238E27FC236}">
                <a16:creationId xmlns:a16="http://schemas.microsoft.com/office/drawing/2014/main" id="{C765362C-940D-4EC6-840C-14D4B4E27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765925" cy="587375"/>
          </a:xfrm>
        </p:spPr>
        <p:txBody>
          <a:bodyPr/>
          <a:lstStyle/>
          <a:p>
            <a:pPr>
              <a:defRPr/>
            </a:pPr>
            <a:r>
              <a:rPr lang="cs-CZ" sz="3200" b="1"/>
              <a:t>Vzácné embryonální typy nádorů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0657CCD2-ACED-4393-BE46-81384C5CD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Pleuro-pulmonální blastom</a:t>
            </a:r>
          </a:p>
          <a:p>
            <a:r>
              <a:rPr lang="cs-CZ" altLang="cs-CZ"/>
              <a:t>Nediferencovaný blastom</a:t>
            </a:r>
          </a:p>
        </p:txBody>
      </p:sp>
      <p:pic>
        <p:nvPicPr>
          <p:cNvPr id="110596" name="Picture 4">
            <a:extLst>
              <a:ext uri="{FF2B5EF4-FFF2-40B4-BE49-F238E27FC236}">
                <a16:creationId xmlns:a16="http://schemas.microsoft.com/office/drawing/2014/main" id="{A45E439B-4C8D-4514-86A9-89ACF9632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26035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Rectangle 5">
            <a:extLst>
              <a:ext uri="{FF2B5EF4-FFF2-40B4-BE49-F238E27FC236}">
                <a16:creationId xmlns:a16="http://schemas.microsoft.com/office/drawing/2014/main" id="{946BD2EB-7F11-4622-87E8-DFE911607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620713"/>
            <a:ext cx="6121400" cy="6477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10598" name="Picture 6" descr="Šašinka - nedif">
            <a:extLst>
              <a:ext uri="{FF2B5EF4-FFF2-40B4-BE49-F238E27FC236}">
                <a16:creationId xmlns:a16="http://schemas.microsoft.com/office/drawing/2014/main" id="{7B276D82-6C27-4BC4-84D7-15144DE58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15749" r="12299" b="23878"/>
          <a:stretch>
            <a:fillRect/>
          </a:stretch>
        </p:blipFill>
        <p:spPr bwMode="auto">
          <a:xfrm>
            <a:off x="250825" y="4257675"/>
            <a:ext cx="38862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7EFE808B-59C3-41D9-ACE2-63CB656284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910388" cy="731838"/>
          </a:xfrm>
        </p:spPr>
        <p:txBody>
          <a:bodyPr/>
          <a:lstStyle/>
          <a:p>
            <a:pPr>
              <a:defRPr/>
            </a:pPr>
            <a:r>
              <a:rPr lang="cs-CZ" sz="3200" b="1"/>
              <a:t>Embryonální nádory CNS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32B411EB-2B2A-4CE6-A02D-CCFD8AEC2D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000"/>
              <a:t>MBL -10-20% ze všech tumorů cNS, prototyp CNS embryon.nádorů</a:t>
            </a:r>
          </a:p>
          <a:p>
            <a:r>
              <a:rPr lang="cs-CZ" altLang="cs-CZ" sz="2000"/>
              <a:t>Pinealoblastom, PNET</a:t>
            </a:r>
          </a:p>
          <a:p>
            <a:r>
              <a:rPr lang="cs-CZ" altLang="cs-CZ" sz="2000"/>
              <a:t>Heredit. Příčiny – Turkotův sy, Gorlinův sy, Li-Fraumeni, &lt;5% dětí s MBL</a:t>
            </a:r>
          </a:p>
        </p:txBody>
      </p:sp>
      <p:pic>
        <p:nvPicPr>
          <p:cNvPr id="16389" name="Picture 4">
            <a:extLst>
              <a:ext uri="{FF2B5EF4-FFF2-40B4-BE49-F238E27FC236}">
                <a16:creationId xmlns:a16="http://schemas.microsoft.com/office/drawing/2014/main" id="{658E0A45-24BE-4455-B0B4-B2264D0A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740650" y="260350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6" name="Object 2">
            <a:extLst>
              <a:ext uri="{FF2B5EF4-FFF2-40B4-BE49-F238E27FC236}">
                <a16:creationId xmlns:a16="http://schemas.microsoft.com/office/drawing/2014/main" id="{50C7F312-27E4-4440-8D08-ECA380704EBE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2141538"/>
          <a:ext cx="4748213" cy="316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Graf" r:id="rId4" imgW="6096075" imgH="4067089" progId="MSGraph.Chart.8">
                  <p:embed followColorScheme="full"/>
                </p:oleObj>
              </mc:Choice>
              <mc:Fallback>
                <p:oleObj name="Graf" r:id="rId4" imgW="6096075" imgH="4067089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41538"/>
                        <a:ext cx="4748213" cy="316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7">
            <a:extLst>
              <a:ext uri="{FF2B5EF4-FFF2-40B4-BE49-F238E27FC236}">
                <a16:creationId xmlns:a16="http://schemas.microsoft.com/office/drawing/2014/main" id="{9A87D9F2-04A6-4FAD-8635-1E4D7F272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692150"/>
            <a:ext cx="5111750" cy="64928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B425DF41-AF64-49B7-B9B5-27F857E44C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7488237" cy="1079500"/>
          </a:xfrm>
        </p:spPr>
        <p:txBody>
          <a:bodyPr/>
          <a:lstStyle/>
          <a:p>
            <a:pPr>
              <a:defRPr/>
            </a:pPr>
            <a:r>
              <a:rPr lang="cs-CZ" sz="3200" b="1"/>
              <a:t>WHO 2000 klasifikace embryon.CNS nádorů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BEB72697-427B-43D3-9332-061B884B15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000"/>
              <a:t>Medulloepitheliom</a:t>
            </a:r>
          </a:p>
          <a:p>
            <a:r>
              <a:rPr lang="cs-CZ" altLang="cs-CZ" sz="2000"/>
              <a:t>Ependymoblastom</a:t>
            </a:r>
          </a:p>
          <a:p>
            <a:r>
              <a:rPr lang="cs-CZ" altLang="cs-CZ" sz="2000" b="1">
                <a:solidFill>
                  <a:srgbClr val="FF0000"/>
                </a:solidFill>
              </a:rPr>
              <a:t>Medulloblastom</a:t>
            </a:r>
            <a:r>
              <a:rPr lang="cs-CZ" altLang="cs-CZ" sz="2000" b="1"/>
              <a:t>:</a:t>
            </a:r>
            <a:r>
              <a:rPr lang="cs-CZ" altLang="cs-CZ" sz="2000"/>
              <a:t> desmoplastický MBL</a:t>
            </a:r>
          </a:p>
          <a:p>
            <a:pPr>
              <a:buFontTx/>
              <a:buNone/>
            </a:pPr>
            <a:r>
              <a:rPr lang="cs-CZ" altLang="cs-CZ" sz="2000"/>
              <a:t>                                   velkobuněčný MBL </a:t>
            </a:r>
          </a:p>
          <a:p>
            <a:pPr>
              <a:buFontTx/>
              <a:buNone/>
            </a:pPr>
            <a:r>
              <a:rPr lang="cs-CZ" altLang="cs-CZ" sz="2000"/>
              <a:t>                                   medullomyoblastom</a:t>
            </a:r>
          </a:p>
          <a:p>
            <a:pPr>
              <a:buFontTx/>
              <a:buNone/>
            </a:pPr>
            <a:r>
              <a:rPr lang="cs-CZ" altLang="cs-CZ" sz="2000"/>
              <a:t>                                   melanotický MBL </a:t>
            </a:r>
          </a:p>
          <a:p>
            <a:r>
              <a:rPr lang="cs-CZ" altLang="cs-CZ" sz="2000"/>
              <a:t>Supratentoriální primitivní neuroektodermální tumor (pinealoblastom)</a:t>
            </a:r>
          </a:p>
          <a:p>
            <a:r>
              <a:rPr lang="cs-CZ" altLang="cs-CZ" sz="2000"/>
              <a:t>Neuroblastom</a:t>
            </a:r>
          </a:p>
          <a:p>
            <a:r>
              <a:rPr lang="cs-CZ" altLang="cs-CZ" sz="2000"/>
              <a:t>Ganglioneuroblastom</a:t>
            </a:r>
          </a:p>
          <a:p>
            <a:r>
              <a:rPr lang="cs-CZ" altLang="cs-CZ" sz="2000"/>
              <a:t>Atypický teratoid/rhabdoid tumor</a:t>
            </a:r>
          </a:p>
          <a:p>
            <a:endParaRPr lang="cs-CZ" altLang="cs-CZ" sz="2000"/>
          </a:p>
        </p:txBody>
      </p:sp>
      <p:pic>
        <p:nvPicPr>
          <p:cNvPr id="111620" name="Picture 4">
            <a:extLst>
              <a:ext uri="{FF2B5EF4-FFF2-40B4-BE49-F238E27FC236}">
                <a16:creationId xmlns:a16="http://schemas.microsoft.com/office/drawing/2014/main" id="{753A3BB6-D553-4C76-BCB1-C05408274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39665" r="42917" b="16780"/>
          <a:stretch>
            <a:fillRect/>
          </a:stretch>
        </p:blipFill>
        <p:spPr bwMode="auto">
          <a:xfrm>
            <a:off x="7667625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6">
            <a:extLst>
              <a:ext uri="{FF2B5EF4-FFF2-40B4-BE49-F238E27FC236}">
                <a16:creationId xmlns:a16="http://schemas.microsoft.com/office/drawing/2014/main" id="{A44D3621-3814-4B54-A6CF-9B5DDF3F7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>
                <a:solidFill>
                  <a:srgbClr val="FFFF66"/>
                </a:solidFill>
              </a:rPr>
              <a:t>Nádorová onemocnění dětí a mladistvých - závěr</a:t>
            </a:r>
          </a:p>
        </p:txBody>
      </p:sp>
      <p:sp>
        <p:nvSpPr>
          <p:cNvPr id="112643" name="Rectangle 1027">
            <a:extLst>
              <a:ext uri="{FF2B5EF4-FFF2-40B4-BE49-F238E27FC236}">
                <a16:creationId xmlns:a16="http://schemas.microsoft.com/office/drawing/2014/main" id="{806285D5-4044-478B-917E-390E5C9A22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3726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jsou </a:t>
            </a:r>
            <a:r>
              <a:rPr lang="cs-CZ" altLang="cs-CZ" sz="2800" b="1">
                <a:solidFill>
                  <a:srgbClr val="FFFF66"/>
                </a:solidFill>
              </a:rPr>
              <a:t>vysoce kurabilní onemocnění</a:t>
            </a:r>
            <a:r>
              <a:rPr lang="cs-CZ" altLang="cs-CZ" sz="2800"/>
              <a:t> (až 80% dlouhodobých remisí v specializovaných centrech)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solidFill>
                  <a:srgbClr val="FFFF00"/>
                </a:solidFill>
              </a:rPr>
              <a:t>jsou život ohrožující nemocí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solidFill>
                  <a:srgbClr val="FFFF00"/>
                </a:solidFill>
              </a:rPr>
              <a:t>včasná a správná diagnostika rozhoduje</a:t>
            </a:r>
            <a:r>
              <a:rPr lang="cs-CZ" altLang="cs-CZ" sz="2800"/>
              <a:t> o osudu dítěte, úspěšnosti léčby, i o její náročnosti.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Biologie dětských nádorů nedává druhou šanci napravit chybu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Dítě by se mělo léčit tam, kde mu může být poskytnuta adekvátní péče 24/7/365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Klíčem k úspěchu je multidisciplinární a multiinstitucionální spolupráce s důrazem na prospěch pro pacienta, nikoli pro instituci, či jednotlivce….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zletný">
  <a:themeElements>
    <a:clrScheme name="Vzletný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Vzletný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zletný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zletný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zletný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zletný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zletný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4830</Words>
  <Application>Microsoft Office PowerPoint</Application>
  <PresentationFormat>Předvádění na obrazovce (4:3)</PresentationFormat>
  <Paragraphs>820</Paragraphs>
  <Slides>97</Slides>
  <Notes>10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7</vt:i4>
      </vt:variant>
      <vt:variant>
        <vt:lpstr>Nadpisy snímků</vt:lpstr>
      </vt:variant>
      <vt:variant>
        <vt:i4>97</vt:i4>
      </vt:variant>
    </vt:vector>
  </HeadingPairs>
  <TitlesOfParts>
    <vt:vector size="113" baseType="lpstr">
      <vt:lpstr>Arial</vt:lpstr>
      <vt:lpstr>Arial Unicode MS</vt:lpstr>
      <vt:lpstr>Calibri</vt:lpstr>
      <vt:lpstr>Tahoma</vt:lpstr>
      <vt:lpstr>Times New Roman</vt:lpstr>
      <vt:lpstr>Times New Roman CE</vt:lpstr>
      <vt:lpstr>Wingdings</vt:lpstr>
      <vt:lpstr>Motiv sady Office</vt:lpstr>
      <vt:lpstr>Vzletný</vt:lpstr>
      <vt:lpstr>Fotografie</vt:lpstr>
      <vt:lpstr>Image</vt:lpstr>
      <vt:lpstr>Photo Editor Photo</vt:lpstr>
      <vt:lpstr>dokument</vt:lpstr>
      <vt:lpstr>Document</vt:lpstr>
      <vt:lpstr>Graf</vt:lpstr>
      <vt:lpstr>PhotoImpact</vt:lpstr>
      <vt:lpstr> Základy klinické onkologie  Nádory u dětí </vt:lpstr>
      <vt:lpstr>V současnosti žije v České republice na 780 hemofiliků, z nichž 230 jsou hemofilici ve věku 0-18 let  Na hemofilii se u dítěte s krvácivými projevy vždy myslí…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KDO FN Brno  1998 – 2005, n = 877 dětí</vt:lpstr>
      <vt:lpstr>Prezentace aplikace PowerPoint</vt:lpstr>
      <vt:lpstr>Prezentace aplikace PowerPoint</vt:lpstr>
      <vt:lpstr>Rozdíly mezi dětskou onkologií a onkologií dospělých</vt:lpstr>
      <vt:lpstr>Prezentace aplikace PowerPoint</vt:lpstr>
      <vt:lpstr>Prezentace aplikace PowerPoint</vt:lpstr>
      <vt:lpstr>Prezentace aplikace PowerPoint</vt:lpstr>
      <vt:lpstr> Náhlé příhody v onkologii </vt:lpstr>
      <vt:lpstr>Náhlá příhoda jako projev nádorového růstu</vt:lpstr>
      <vt:lpstr>         Nádor jako náhlá příhoda</vt:lpstr>
      <vt:lpstr>        Nádor jako náhlá příhoda</vt:lpstr>
      <vt:lpstr>       Syndrom horní duté žíly </vt:lpstr>
      <vt:lpstr>  Diagnosa sy VCS</vt:lpstr>
      <vt:lpstr>      T NHL mediastina – sy VCS</vt:lpstr>
      <vt:lpstr>    Sy horní duté žíly – vyšetření</vt:lpstr>
      <vt:lpstr>    Rtg a CT obraz nádoru mediastina</vt:lpstr>
      <vt:lpstr> Principy léčby sy horní duté žíly</vt:lpstr>
      <vt:lpstr>Syndrom míšního útlaku  (spinal cord compression)</vt:lpstr>
      <vt:lpstr>Patofyziologie syndromu míšní komprese</vt:lpstr>
      <vt:lpstr>    Sy míšní komprese - etiologie</vt:lpstr>
      <vt:lpstr>   Sy míšní komprese – vyšetření</vt:lpstr>
      <vt:lpstr>  Nádory a afekce způsobující míšní kompresi</vt:lpstr>
      <vt:lpstr>    Syndrom míšní komprese - klinika</vt:lpstr>
      <vt:lpstr>    Syndrom  míšní komprese - terapie</vt:lpstr>
      <vt:lpstr>    Syndrom nitrolební hypertenze</vt:lpstr>
      <vt:lpstr>     Klinické příznaky a diagnostika sy ICH                         </vt:lpstr>
      <vt:lpstr>    CT obrazy nádoru mozku u dítěte</vt:lpstr>
      <vt:lpstr>           Principy léčby syndromu ICH</vt:lpstr>
      <vt:lpstr>Syndrom akutní lýzy tumoru (SALT) –patofyziologie </vt:lpstr>
      <vt:lpstr>TLS – incidence a rizikové faktory </vt:lpstr>
      <vt:lpstr>Prevence tumor lysis syndromu</vt:lpstr>
      <vt:lpstr>Léčba syndromu tumor lysis syndromu </vt:lpstr>
      <vt:lpstr>Léčba tumor lysis syndromu -II </vt:lpstr>
      <vt:lpstr>Léčba tumor lysis syndromu III </vt:lpstr>
      <vt:lpstr>Léčba renálního selhání   </vt:lpstr>
      <vt:lpstr>              Hyperleukocytóza </vt:lpstr>
      <vt:lpstr>     Hyperleukocytóza – klin.příznaky</vt:lpstr>
      <vt:lpstr>       Febrilní neutropenie - definice</vt:lpstr>
      <vt:lpstr>        Příčiny snížení obranyschopnosti                  u onkologických pacientů</vt:lpstr>
      <vt:lpstr>        Vyšetření dítěte s FN</vt:lpstr>
      <vt:lpstr>Hodnocení rizika FN </vt:lpstr>
      <vt:lpstr>Prezentace aplikace PowerPoint</vt:lpstr>
      <vt:lpstr>         Profylaktická opatření při riziku FN  </vt:lpstr>
      <vt:lpstr>Neutropenická enterokolitída (NEC) </vt:lpstr>
      <vt:lpstr>                       Epidemiologie NEC </vt:lpstr>
      <vt:lpstr>Prezentace aplikace PowerPoint</vt:lpstr>
      <vt:lpstr>              Klinická manifestace NEC</vt:lpstr>
      <vt:lpstr>                      Diagnostika NEC</vt:lpstr>
      <vt:lpstr>Prezentace aplikace PowerPoint</vt:lpstr>
      <vt:lpstr>Prezentace aplikace PowerPoint</vt:lpstr>
      <vt:lpstr>               Léčebná strategie NEC</vt:lpstr>
      <vt:lpstr>Proto podpůrná péče – často na JIP..</vt:lpstr>
      <vt:lpstr>Embryonální typy nádorů</vt:lpstr>
      <vt:lpstr>Prezentace aplikace PowerPoint</vt:lpstr>
      <vt:lpstr>Hlavní typy embryonálních nádorů</vt:lpstr>
      <vt:lpstr>Prezentace aplikace PowerPoint</vt:lpstr>
      <vt:lpstr>Prezentace aplikace PowerPoint</vt:lpstr>
      <vt:lpstr>Neuroblastom</vt:lpstr>
      <vt:lpstr>      Neuroblastom</vt:lpstr>
      <vt:lpstr>Lokalizace</vt:lpstr>
      <vt:lpstr>      Etiologie </vt:lpstr>
      <vt:lpstr>Specifika neuroblastomu</vt:lpstr>
      <vt:lpstr>      Klinické příznaky </vt:lpstr>
      <vt:lpstr>Neuroblastom  příznaky z lokálního růstu primárního tumoru  </vt:lpstr>
      <vt:lpstr>Diagnostika</vt:lpstr>
      <vt:lpstr>         Biologické studie</vt:lpstr>
      <vt:lpstr>                 Prognostické faktory  </vt:lpstr>
      <vt:lpstr>Prezentace aplikace PowerPoint</vt:lpstr>
      <vt:lpstr>Prezentace aplikace PowerPoint</vt:lpstr>
      <vt:lpstr>Nefroblastom (Wilmsův nádor)</vt:lpstr>
      <vt:lpstr>Typy nádorů ledvin dle věku</vt:lpstr>
      <vt:lpstr>Etiologie </vt:lpstr>
      <vt:lpstr>Klinické příznaky</vt:lpstr>
      <vt:lpstr>Diagnostika</vt:lpstr>
      <vt:lpstr>Bilaterální  Wilmsův nádor</vt:lpstr>
      <vt:lpstr>  Léčba nádorů ledvin</vt:lpstr>
      <vt:lpstr>Hepatoblastom</vt:lpstr>
      <vt:lpstr>Etiologie </vt:lpstr>
      <vt:lpstr>Klinické příznaky </vt:lpstr>
      <vt:lpstr>Prezentace aplikace PowerPoint</vt:lpstr>
      <vt:lpstr>Chemoterapie </vt:lpstr>
      <vt:lpstr>Prognóza hepatoblastomu </vt:lpstr>
      <vt:lpstr>Retinoblastom</vt:lpstr>
      <vt:lpstr>Etiologie</vt:lpstr>
      <vt:lpstr>Prezentace aplikace PowerPoint</vt:lpstr>
      <vt:lpstr>Cíle a způsoby léčby</vt:lpstr>
      <vt:lpstr>Vzácné embryonální typy nádorů</vt:lpstr>
      <vt:lpstr>Embryonální nádory CNS</vt:lpstr>
      <vt:lpstr>WHO 2000 klasifikace embryon.CNS nádorů</vt:lpstr>
      <vt:lpstr>Nádorová onemocnění dětí a mladistvých - závěr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Uzivatel</dc:creator>
  <cp:lastModifiedBy>ucitel</cp:lastModifiedBy>
  <cp:revision>31</cp:revision>
  <dcterms:created xsi:type="dcterms:W3CDTF">2009-11-11T22:35:25Z</dcterms:created>
  <dcterms:modified xsi:type="dcterms:W3CDTF">2018-05-02T16:30:46Z</dcterms:modified>
</cp:coreProperties>
</file>