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258" r:id="rId3"/>
    <p:sldId id="315" r:id="rId4"/>
    <p:sldId id="266" r:id="rId5"/>
    <p:sldId id="316" r:id="rId6"/>
    <p:sldId id="318" r:id="rId7"/>
    <p:sldId id="299" r:id="rId8"/>
    <p:sldId id="267" r:id="rId9"/>
    <p:sldId id="278" r:id="rId10"/>
    <p:sldId id="277" r:id="rId11"/>
    <p:sldId id="300" r:id="rId12"/>
    <p:sldId id="301" r:id="rId13"/>
    <p:sldId id="279" r:id="rId14"/>
    <p:sldId id="280" r:id="rId15"/>
    <p:sldId id="303" r:id="rId16"/>
    <p:sldId id="302" r:id="rId17"/>
    <p:sldId id="304" r:id="rId18"/>
    <p:sldId id="268" r:id="rId19"/>
    <p:sldId id="317" r:id="rId20"/>
    <p:sldId id="269" r:id="rId21"/>
    <p:sldId id="293" r:id="rId22"/>
    <p:sldId id="288" r:id="rId23"/>
    <p:sldId id="289" r:id="rId24"/>
    <p:sldId id="290" r:id="rId25"/>
    <p:sldId id="291" r:id="rId26"/>
    <p:sldId id="271" r:id="rId27"/>
    <p:sldId id="272" r:id="rId28"/>
    <p:sldId id="273" r:id="rId29"/>
    <p:sldId id="294" r:id="rId30"/>
    <p:sldId id="296" r:id="rId31"/>
    <p:sldId id="274" r:id="rId32"/>
    <p:sldId id="275" r:id="rId33"/>
    <p:sldId id="276" r:id="rId34"/>
    <p:sldId id="297" r:id="rId35"/>
    <p:sldId id="281" r:id="rId36"/>
    <p:sldId id="282" r:id="rId37"/>
    <p:sldId id="283" r:id="rId38"/>
    <p:sldId id="284" r:id="rId39"/>
    <p:sldId id="298" r:id="rId40"/>
    <p:sldId id="305" r:id="rId41"/>
    <p:sldId id="306" r:id="rId42"/>
    <p:sldId id="307" r:id="rId43"/>
    <p:sldId id="309" r:id="rId44"/>
    <p:sldId id="308" r:id="rId45"/>
    <p:sldId id="310" r:id="rId46"/>
    <p:sldId id="311" r:id="rId47"/>
    <p:sldId id="312" r:id="rId48"/>
    <p:sldId id="313" r:id="rId49"/>
    <p:sldId id="314" r:id="rId5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2" autoAdjust="0"/>
    <p:restoredTop sz="94660" autoAdjust="0"/>
  </p:normalViewPr>
  <p:slideViewPr>
    <p:cSldViewPr snapToGrid="0" showGuides="1">
      <p:cViewPr varScale="1">
        <p:scale>
          <a:sx n="78" d="100"/>
          <a:sy n="78" d="100"/>
        </p:scale>
        <p:origin x="-114" y="-6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BB83-C22C-4B8B-A928-094D42A36351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AAC96-75E9-4404-8D41-80FC3FBAC4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85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C6E79-ECDD-4F38-90A6-A0DD6C14A286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8F73B-9546-45BC-A172-A962FCDEF84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80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075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530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61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3424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1952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4362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8677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2069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9185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574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57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46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3524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Arial" pitchFamily="34" charset="0"/>
            </a:endParaRPr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F5CC89-5629-419A-B441-E5417802D485}" type="slidenum">
              <a:rPr 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Arial" pitchFamily="34" charset="0"/>
            </a:endParaRP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F7139-CB62-4EB2-B82F-6F1DF28F5847}" type="slidenum">
              <a:rPr lang="cs-CZ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42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723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7061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54063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78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51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02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43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40AAAA8B-EE34-49A1-95A6-BFB87F1ED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863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95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64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41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01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61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84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62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4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341B7-7776-4739-896C-B491C3F4EB09}" type="datetimeFigureOut">
              <a:rPr lang="cs-CZ" smtClean="0"/>
              <a:pPr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45E97-6939-4CA3-9556-A10564A370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0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nkos.cz/gynekologicke-nadory-c51-54-c56-57/zhoubne-nadory-delozniho-hrdla-cipku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834256" y="620713"/>
            <a:ext cx="8897564" cy="252095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b="1" dirty="0" smtClean="0">
                <a:latin typeface="+mn-lt"/>
                <a:cs typeface="Arial" panose="020B0604020202020204" pitchFamily="34" charset="0"/>
              </a:rPr>
              <a:t>GYNEKOLOGICKÉ MALIGNITY</a:t>
            </a:r>
            <a:br>
              <a:rPr lang="cs-CZ" altLang="cs-CZ" sz="4000" b="1" dirty="0" smtClean="0">
                <a:latin typeface="+mn-lt"/>
                <a:cs typeface="Arial" panose="020B0604020202020204" pitchFamily="34" charset="0"/>
              </a:rPr>
            </a:br>
            <a:r>
              <a:rPr lang="cs-CZ" altLang="cs-CZ" sz="4000" b="1" dirty="0" smtClean="0">
                <a:latin typeface="+mn-lt"/>
                <a:cs typeface="Arial" panose="020B0604020202020204" pitchFamily="34" charset="0"/>
              </a:rPr>
              <a:t>            NÁDORY KŮŽE</a:t>
            </a:r>
            <a:endParaRPr lang="cs-CZ" altLang="cs-CZ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971612" y="3443943"/>
            <a:ext cx="6221412" cy="1758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0"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 smtClean="0">
                <a:cs typeface="Arial" panose="020B0604020202020204" pitchFamily="34" charset="0"/>
              </a:rPr>
              <a:t> MUDr. Jana </a:t>
            </a:r>
            <a:r>
              <a:rPr lang="cs-CZ" altLang="cs-CZ" b="1" dirty="0" err="1" smtClean="0">
                <a:cs typeface="Arial" panose="020B0604020202020204" pitchFamily="34" charset="0"/>
              </a:rPr>
              <a:t>Zitterbartová</a:t>
            </a:r>
            <a:endParaRPr lang="cs-CZ" altLang="cs-CZ" b="1" dirty="0" smtClean="0"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 smtClean="0">
                <a:cs typeface="Arial" panose="020B0604020202020204" pitchFamily="34" charset="0"/>
              </a:rPr>
              <a:t> MUDr. Jana </a:t>
            </a:r>
            <a:r>
              <a:rPr lang="cs-CZ" altLang="cs-CZ" b="1" dirty="0" err="1" smtClean="0">
                <a:cs typeface="Arial" panose="020B0604020202020204" pitchFamily="34" charset="0"/>
              </a:rPr>
              <a:t>Folberová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09" y="268657"/>
            <a:ext cx="3284707" cy="632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573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5229" y="443752"/>
            <a:ext cx="5488641" cy="439091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75229" y="5271247"/>
            <a:ext cx="603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>Kolposkopie</a:t>
            </a:r>
            <a:r>
              <a:rPr lang="cs-CZ" dirty="0" smtClean="0">
                <a:cs typeface="Arial" panose="020B0604020202020204" pitchFamily="34" charset="0"/>
              </a:rPr>
              <a:t> - těžké dysplastické změny děložního čípku</a:t>
            </a:r>
          </a:p>
          <a:p>
            <a:r>
              <a:rPr lang="cs-CZ" b="1" dirty="0" smtClean="0">
                <a:cs typeface="Arial" panose="020B0604020202020204" pitchFamily="34" charset="0"/>
              </a:rPr>
              <a:t>Rozšířená kolposkopie </a:t>
            </a:r>
            <a:r>
              <a:rPr lang="cs-CZ" dirty="0" smtClean="0">
                <a:cs typeface="Arial" panose="020B0604020202020204" pitchFamily="34" charset="0"/>
              </a:rPr>
              <a:t>s 5% kyselina octovou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7" name="Šipka nahoru 6"/>
          <p:cNvSpPr/>
          <p:nvPr/>
        </p:nvSpPr>
        <p:spPr>
          <a:xfrm>
            <a:off x="4046443" y="4485042"/>
            <a:ext cx="497541" cy="7395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7381" y="443752"/>
            <a:ext cx="3301253" cy="364788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076765" y="6266329"/>
            <a:ext cx="219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www.konizace.info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142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2489976" y="365125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Cervical</a:t>
            </a:r>
            <a:r>
              <a:rPr lang="cs-CZ" altLang="cs-CZ" sz="4000" dirty="0" smtClean="0"/>
              <a:t> </a:t>
            </a:r>
            <a:r>
              <a:rPr lang="cs-CZ" altLang="cs-CZ" sz="4000" dirty="0" err="1" smtClean="0"/>
              <a:t>Intraepithelial</a:t>
            </a:r>
            <a:r>
              <a:rPr lang="cs-CZ" altLang="cs-CZ" sz="4000" dirty="0" smtClean="0"/>
              <a:t> </a:t>
            </a:r>
            <a:r>
              <a:rPr lang="cs-CZ" altLang="cs-CZ" sz="4000" dirty="0" err="1" smtClean="0"/>
              <a:t>Neoplasia</a:t>
            </a:r>
            <a:r>
              <a:rPr lang="cs-CZ" altLang="cs-CZ" sz="4000" dirty="0" smtClean="0"/>
              <a:t> (CIN)</a:t>
            </a:r>
            <a:br>
              <a:rPr lang="cs-CZ" altLang="cs-CZ" sz="4000" dirty="0" smtClean="0"/>
            </a:b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CIN</a:t>
            </a:r>
            <a:r>
              <a:rPr lang="cs-CZ" altLang="cs-CZ" sz="4000" dirty="0" smtClean="0"/>
              <a:t> v místě </a:t>
            </a:r>
            <a:r>
              <a:rPr lang="cs-CZ" altLang="cs-CZ" sz="4000" b="1" dirty="0" smtClean="0"/>
              <a:t>transformační zóny 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endParaRPr lang="cs-CZ" altLang="cs-CZ" sz="4000" dirty="0" smtClean="0"/>
          </a:p>
        </p:txBody>
      </p:sp>
      <p:sp>
        <p:nvSpPr>
          <p:cNvPr id="7173" name="Obdélník 5"/>
          <p:cNvSpPr>
            <a:spLocks noChangeArrowheads="1"/>
          </p:cNvSpPr>
          <p:nvPr/>
        </p:nvSpPr>
        <p:spPr bwMode="auto">
          <a:xfrm>
            <a:off x="10572751" y="5857875"/>
            <a:ext cx="7598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FFFF"/>
                </a:solidFill>
              </a:rPr>
              <a:t>CIS</a:t>
            </a:r>
            <a:endParaRPr lang="cs-CZ" altLang="cs-CZ">
              <a:latin typeface="Calibri" pitchFamily="34" charset="0"/>
            </a:endParaRPr>
          </a:p>
        </p:txBody>
      </p:sp>
      <p:pic>
        <p:nvPicPr>
          <p:cNvPr id="14338" name="Picture 2" descr="https://upload.wikimedia.org/wikipedia/commons/thumb/b/b6/Cervix_Uteri_Normal_Squamocolumnar_Junction_%284796821432%29.jpg/1280px-Cervix_Uteri_Normal_Squamocolumnar_Junction_%284796821432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3769" y="1575277"/>
            <a:ext cx="6268502" cy="4167574"/>
          </a:xfrm>
          <a:prstGeom prst="rect">
            <a:avLst/>
          </a:prstGeom>
          <a:noFill/>
        </p:spPr>
      </p:pic>
      <p:sp>
        <p:nvSpPr>
          <p:cNvPr id="9" name="Šipka doprava 8"/>
          <p:cNvSpPr/>
          <p:nvPr/>
        </p:nvSpPr>
        <p:spPr>
          <a:xfrm>
            <a:off x="1873045" y="2920181"/>
            <a:ext cx="1194620" cy="280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01445" y="3421626"/>
            <a:ext cx="1887794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Dlaždicový epitel</a:t>
            </a:r>
            <a:endParaRPr lang="cs-CZ" dirty="0"/>
          </a:p>
        </p:txBody>
      </p:sp>
      <p:sp>
        <p:nvSpPr>
          <p:cNvPr id="11" name="Šipka doleva 10"/>
          <p:cNvSpPr/>
          <p:nvPr/>
        </p:nvSpPr>
        <p:spPr>
          <a:xfrm>
            <a:off x="8760542" y="2979188"/>
            <a:ext cx="1268361" cy="2654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9306238" y="3362632"/>
            <a:ext cx="225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Cylindrický epitel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pro obsah 3" descr="C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79405" y="115889"/>
            <a:ext cx="9461500" cy="2886075"/>
          </a:xfrm>
        </p:spPr>
      </p:pic>
      <p:sp>
        <p:nvSpPr>
          <p:cNvPr id="8195" name="Obdélník 5"/>
          <p:cNvSpPr>
            <a:spLocks noChangeArrowheads="1"/>
          </p:cNvSpPr>
          <p:nvPr/>
        </p:nvSpPr>
        <p:spPr bwMode="auto">
          <a:xfrm>
            <a:off x="10572751" y="5857875"/>
            <a:ext cx="75988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FFFF"/>
                </a:solidFill>
              </a:rPr>
              <a:t>CIS</a:t>
            </a:r>
            <a:endParaRPr lang="cs-CZ" altLang="cs-CZ">
              <a:latin typeface="Calibri" pitchFamily="34" charset="0"/>
            </a:endParaRPr>
          </a:p>
        </p:txBody>
      </p:sp>
      <p:sp>
        <p:nvSpPr>
          <p:cNvPr id="8197" name="Obdélník 8"/>
          <p:cNvSpPr>
            <a:spLocks noChangeArrowheads="1"/>
          </p:cNvSpPr>
          <p:nvPr/>
        </p:nvSpPr>
        <p:spPr bwMode="auto">
          <a:xfrm>
            <a:off x="383118" y="3130550"/>
            <a:ext cx="1142576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dirty="0">
                <a:latin typeface="Calibri" pitchFamily="34" charset="0"/>
              </a:rPr>
              <a:t>CIN jsou definovány jako alterace dlaždicového epitelu</a:t>
            </a:r>
            <a:r>
              <a:rPr lang="cs-CZ" altLang="cs-CZ" dirty="0">
                <a:latin typeface="Calibri" pitchFamily="34" charset="0"/>
              </a:rPr>
              <a:t>, charakterizované abnormální buněčnou proliferací, vyzráváním a cytologickými atypiemi /především jadernými - </a:t>
            </a:r>
            <a:r>
              <a:rPr lang="cs-CZ" altLang="cs-CZ" dirty="0" err="1">
                <a:latin typeface="Calibri" pitchFamily="34" charset="0"/>
              </a:rPr>
              <a:t>hyperchromásie</a:t>
            </a:r>
            <a:r>
              <a:rPr lang="cs-CZ" altLang="cs-CZ" dirty="0">
                <a:latin typeface="Calibri" pitchFamily="34" charset="0"/>
              </a:rPr>
              <a:t>, zvětšení - nárůst N/C poměru, </a:t>
            </a:r>
            <a:r>
              <a:rPr lang="cs-CZ" altLang="cs-CZ" dirty="0" smtClean="0">
                <a:latin typeface="Calibri" pitchFamily="34" charset="0"/>
              </a:rPr>
              <a:t>pleomorfismus, </a:t>
            </a:r>
            <a:r>
              <a:rPr lang="cs-CZ" altLang="cs-CZ" dirty="0">
                <a:latin typeface="Calibri" pitchFamily="34" charset="0"/>
              </a:rPr>
              <a:t>které jsou v různé míře přítomny ve všech vrstvách epitelu, bez ohledu na stupeň cytoplazmatické maturace.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Jejich </a:t>
            </a:r>
            <a:r>
              <a:rPr lang="cs-CZ" altLang="cs-CZ" dirty="0" err="1">
                <a:latin typeface="Calibri" pitchFamily="34" charset="0"/>
              </a:rPr>
              <a:t>grading</a:t>
            </a:r>
            <a:r>
              <a:rPr lang="cs-CZ" altLang="cs-CZ" dirty="0">
                <a:latin typeface="Calibri" pitchFamily="34" charset="0"/>
              </a:rPr>
              <a:t> /CIN </a:t>
            </a:r>
            <a:r>
              <a:rPr lang="cs-CZ" altLang="cs-CZ" dirty="0" smtClean="0">
                <a:latin typeface="Calibri" pitchFamily="34" charset="0"/>
              </a:rPr>
              <a:t>I, II </a:t>
            </a:r>
            <a:r>
              <a:rPr lang="cs-CZ" altLang="cs-CZ" dirty="0">
                <a:latin typeface="Calibri" pitchFamily="34" charset="0"/>
              </a:rPr>
              <a:t>a </a:t>
            </a:r>
            <a:r>
              <a:rPr lang="cs-CZ" altLang="cs-CZ" dirty="0" smtClean="0">
                <a:latin typeface="Calibri" pitchFamily="34" charset="0"/>
              </a:rPr>
              <a:t>III </a:t>
            </a:r>
            <a:r>
              <a:rPr lang="cs-CZ" altLang="cs-CZ" dirty="0">
                <a:latin typeface="Calibri" pitchFamily="34" charset="0"/>
              </a:rPr>
              <a:t>/ je pak založen na části epitelu vykazující známky vyzrávání 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Terapie CIN se řídí tíží léze a výsledky kolposkopie. Pacientky s biopticky ověřenou CIN </a:t>
            </a:r>
            <a:r>
              <a:rPr lang="cs-CZ" altLang="cs-CZ" dirty="0" smtClean="0">
                <a:latin typeface="Calibri" pitchFamily="34" charset="0"/>
              </a:rPr>
              <a:t>I </a:t>
            </a:r>
            <a:r>
              <a:rPr lang="cs-CZ" altLang="cs-CZ" dirty="0">
                <a:latin typeface="Calibri" pitchFamily="34" charset="0"/>
              </a:rPr>
              <a:t>a uspokojivým kolposkopickým nálezem </a:t>
            </a:r>
            <a:r>
              <a:rPr lang="cs-CZ" altLang="cs-CZ" dirty="0" smtClean="0">
                <a:latin typeface="Calibri" pitchFamily="34" charset="0"/>
              </a:rPr>
              <a:t>mohou být pouze sledovány. </a:t>
            </a:r>
            <a:endParaRPr lang="cs-CZ" altLang="cs-CZ" dirty="0">
              <a:latin typeface="Calibri" pitchFamily="34" charset="0"/>
            </a:endParaRP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b="1" dirty="0">
                <a:latin typeface="Calibri" pitchFamily="34" charset="0"/>
              </a:rPr>
              <a:t>Hlavními metodami léčby pro pacientky s biopticky ověřenou </a:t>
            </a:r>
            <a:r>
              <a:rPr lang="cs-CZ" altLang="cs-CZ" b="1" dirty="0" smtClean="0">
                <a:latin typeface="Calibri" pitchFamily="34" charset="0"/>
              </a:rPr>
              <a:t>CIN II,III </a:t>
            </a:r>
            <a:r>
              <a:rPr lang="cs-CZ" altLang="cs-CZ" b="1" dirty="0">
                <a:latin typeface="Calibri" pitchFamily="34" charset="0"/>
              </a:rPr>
              <a:t>jsou pak ablace či </a:t>
            </a:r>
            <a:r>
              <a:rPr lang="cs-CZ" altLang="cs-CZ" b="1" dirty="0" err="1" smtClean="0">
                <a:latin typeface="Calibri" pitchFamily="34" charset="0"/>
              </a:rPr>
              <a:t>exscize</a:t>
            </a:r>
            <a:r>
              <a:rPr lang="cs-CZ" altLang="cs-CZ" b="1" dirty="0">
                <a:latin typeface="Calibri" pitchFamily="34" charset="0"/>
              </a:rPr>
              <a:t>.</a:t>
            </a:r>
          </a:p>
          <a:p>
            <a:r>
              <a:rPr lang="cs-CZ" altLang="cs-CZ" dirty="0">
                <a:latin typeface="Calibri" pitchFamily="34" charset="0"/>
              </a:rPr>
              <a:t/>
            </a:r>
            <a:br>
              <a:rPr lang="cs-CZ" altLang="cs-CZ" dirty="0">
                <a:latin typeface="Calibri" pitchFamily="34" charset="0"/>
              </a:rPr>
            </a:br>
            <a:endParaRPr lang="cs-CZ" altLang="cs-CZ" dirty="0">
              <a:latin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92529" y="6445045"/>
            <a:ext cx="4645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009933"/>
                </a:solidFill>
                <a:ea typeface="Calibri" pitchFamily="34" charset="0"/>
              </a:rPr>
              <a:t>www.</a:t>
            </a:r>
            <a:r>
              <a:rPr lang="cs-CZ" sz="1200" dirty="0" err="1" smtClean="0">
                <a:solidFill>
                  <a:srgbClr val="009933"/>
                </a:solidFill>
                <a:ea typeface="Calibri" pitchFamily="34" charset="0"/>
              </a:rPr>
              <a:t>sikluv</a:t>
            </a:r>
            <a:r>
              <a:rPr lang="cs-CZ" sz="1200" dirty="0" smtClean="0">
                <a:solidFill>
                  <a:srgbClr val="009933"/>
                </a:solidFill>
                <a:ea typeface="Calibri" pitchFamily="34" charset="0"/>
              </a:rPr>
              <a:t>-ustav-patologie.patologie.</a:t>
            </a:r>
            <a:r>
              <a:rPr lang="cs-CZ" sz="1200" dirty="0" err="1" smtClean="0">
                <a:solidFill>
                  <a:srgbClr val="009933"/>
                </a:solidFill>
                <a:ea typeface="Calibri" pitchFamily="34" charset="0"/>
              </a:rPr>
              <a:t>cz</a:t>
            </a:r>
            <a:endParaRPr lang="cs-CZ" sz="12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6094" t="20037" r="33498" b="5242"/>
          <a:stretch/>
        </p:blipFill>
        <p:spPr>
          <a:xfrm>
            <a:off x="1603717" y="714246"/>
            <a:ext cx="4635717" cy="56443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00800" y="497540"/>
            <a:ext cx="555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cs typeface="Arial" panose="020B0604020202020204" pitchFamily="34" charset="0"/>
              </a:rPr>
              <a:t>Konizace</a:t>
            </a:r>
            <a:r>
              <a:rPr lang="cs-CZ" b="1" dirty="0" smtClean="0">
                <a:cs typeface="Arial" panose="020B0604020202020204" pitchFamily="34" charset="0"/>
              </a:rPr>
              <a:t> děložního čípku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 smtClean="0">
                <a:cs typeface="Arial" panose="020B0604020202020204" pitchFamily="34" charset="0"/>
              </a:rPr>
              <a:t>Krátký zákrok s odstraněním postižené části čípku</a:t>
            </a:r>
          </a:p>
          <a:p>
            <a:r>
              <a:rPr lang="cs-CZ" dirty="0" smtClean="0">
                <a:cs typeface="Arial" panose="020B0604020202020204" pitchFamily="34" charset="0"/>
              </a:rPr>
              <a:t>Rozsah dle možností k zachování těhotenství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494930" y="2581835"/>
            <a:ext cx="527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cs typeface="Arial" panose="020B0604020202020204" pitchFamily="34" charset="0"/>
              </a:rPr>
              <a:t>Trachelektomie</a:t>
            </a:r>
            <a:r>
              <a:rPr lang="cs-CZ" b="1" dirty="0" smtClean="0">
                <a:cs typeface="Arial" panose="020B0604020202020204" pitchFamily="34" charset="0"/>
              </a:rPr>
              <a:t> prostá či radikální </a:t>
            </a:r>
            <a:r>
              <a:rPr lang="cs-CZ" dirty="0" smtClean="0">
                <a:cs typeface="Arial" panose="020B0604020202020204" pitchFamily="34" charset="0"/>
              </a:rPr>
              <a:t>u žen plánujících těhotenství – odstranění téměř celého hrdla děložního, radikální s kraniální částí pochvy a děložními vazy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89059" y="4477871"/>
            <a:ext cx="4491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>Simplexní hysterektomie</a:t>
            </a:r>
          </a:p>
          <a:p>
            <a:r>
              <a:rPr lang="cs-CZ" b="1" dirty="0" smtClean="0">
                <a:cs typeface="Arial" panose="020B0604020202020204" pitchFamily="34" charset="0"/>
              </a:rPr>
              <a:t>Radikální hysterektomie </a:t>
            </a:r>
            <a:endParaRPr lang="cs-CZ" b="1" dirty="0"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090212" y="6225988"/>
            <a:ext cx="244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www.konize.info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57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75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latin typeface="+mn-lt"/>
                <a:cs typeface="Arial" panose="020B0604020202020204" pitchFamily="34" charset="0"/>
              </a:rPr>
              <a:t>SCREENING CA DĚLOŽNÍHO HRDLA</a:t>
            </a:r>
            <a:endParaRPr lang="cs-CZ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0473"/>
            <a:ext cx="10914529" cy="4351338"/>
          </a:xfrm>
        </p:spPr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1x ročně cytologické vyšetření, kolposkopie, kompletní gynekologické vyšetření</a:t>
            </a:r>
          </a:p>
          <a:p>
            <a:r>
              <a:rPr lang="cs-CZ" dirty="0" smtClean="0">
                <a:cs typeface="Arial" panose="020B0604020202020204" pitchFamily="34" charset="0"/>
              </a:rPr>
              <a:t>Adresné zvaní</a:t>
            </a:r>
          </a:p>
          <a:p>
            <a:r>
              <a:rPr lang="cs-CZ" b="1" dirty="0" smtClean="0">
                <a:cs typeface="Arial" panose="020B0604020202020204" pitchFamily="34" charset="0"/>
              </a:rPr>
              <a:t>Prevence: </a:t>
            </a:r>
            <a:r>
              <a:rPr lang="cs-CZ" dirty="0" smtClean="0">
                <a:cs typeface="Arial" panose="020B0604020202020204" pitchFamily="34" charset="0"/>
              </a:rPr>
              <a:t>očkování 2 vakcíny proti HPV – obě HPV 16,18, jedna v kombinaci s HPV 6 a 11 (prevence genitálních bradavic)</a:t>
            </a:r>
          </a:p>
          <a:p>
            <a:r>
              <a:rPr lang="cs-CZ" dirty="0" smtClean="0">
                <a:cs typeface="Arial" panose="020B0604020202020204" pitchFamily="34" charset="0"/>
              </a:rPr>
              <a:t>Nejlépe u dívek před zahájením pohlavního života mezi 9. -10. rokem, věkové rozmezí (9-45 let), v současné době nabízeno i chlapcům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4902798"/>
            <a:ext cx="2743200" cy="16459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725633"/>
            <a:ext cx="2095499" cy="182595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327136" y="6376416"/>
            <a:ext cx="3877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http://hpvinfo.cz/cipku-delozniho-ockovani-proti-rakovine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1049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/>
          <p:cNvSpPr>
            <a:spLocks noChangeArrowheads="1"/>
          </p:cNvSpPr>
          <p:nvPr/>
        </p:nvSpPr>
        <p:spPr bwMode="auto">
          <a:xfrm>
            <a:off x="563711" y="906082"/>
            <a:ext cx="1123526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 b="1" dirty="0">
                <a:latin typeface="Calibri" pitchFamily="34" charset="0"/>
              </a:rPr>
              <a:t>HPV,  </a:t>
            </a:r>
            <a:r>
              <a:rPr lang="cs-CZ" altLang="cs-CZ" sz="2000" b="1" dirty="0" err="1">
                <a:latin typeface="Calibri" pitchFamily="34" charset="0"/>
              </a:rPr>
              <a:t>čeled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Papillomaviridae</a:t>
            </a:r>
            <a:endParaRPr lang="cs-CZ" altLang="cs-CZ" sz="2000" b="1" dirty="0">
              <a:latin typeface="Calibri" pitchFamily="34" charset="0"/>
            </a:endParaRP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neobalené </a:t>
            </a:r>
            <a:r>
              <a:rPr lang="cs-CZ" altLang="cs-CZ" dirty="0" err="1">
                <a:latin typeface="Calibri" pitchFamily="34" charset="0"/>
              </a:rPr>
              <a:t>dsDNA</a:t>
            </a:r>
            <a:r>
              <a:rPr lang="cs-CZ" altLang="cs-CZ" dirty="0">
                <a:latin typeface="Calibri" pitchFamily="34" charset="0"/>
              </a:rPr>
              <a:t> viry, jejichž replikace probíhá v jádře hostitelské buňky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Pro </a:t>
            </a:r>
            <a:r>
              <a:rPr lang="cs-CZ" altLang="cs-CZ" dirty="0" err="1">
                <a:latin typeface="Calibri" pitchFamily="34" charset="0"/>
              </a:rPr>
              <a:t>papillomaviry</a:t>
            </a:r>
            <a:r>
              <a:rPr lang="cs-CZ" altLang="cs-CZ" dirty="0">
                <a:latin typeface="Calibri" pitchFamily="34" charset="0"/>
              </a:rPr>
              <a:t> je charakteristická jak druhová, </a:t>
            </a:r>
            <a:r>
              <a:rPr lang="cs-CZ" altLang="cs-CZ" b="1" dirty="0">
                <a:latin typeface="Calibri" pitchFamily="34" charset="0"/>
              </a:rPr>
              <a:t>tak tkáňová </a:t>
            </a:r>
            <a:r>
              <a:rPr lang="cs-CZ" altLang="cs-CZ" b="1" dirty="0" err="1">
                <a:latin typeface="Calibri" pitchFamily="34" charset="0"/>
              </a:rPr>
              <a:t>specifita</a:t>
            </a:r>
            <a:r>
              <a:rPr lang="cs-CZ" altLang="cs-CZ" b="1" dirty="0">
                <a:latin typeface="Calibri" pitchFamily="34" charset="0"/>
              </a:rPr>
              <a:t>. </a:t>
            </a:r>
            <a:r>
              <a:rPr lang="cs-CZ" altLang="cs-CZ" dirty="0">
                <a:latin typeface="Calibri" pitchFamily="34" charset="0"/>
              </a:rPr>
              <a:t>Byly detekovány u širokého spektra obratlovců, kromě lidských </a:t>
            </a:r>
            <a:r>
              <a:rPr lang="cs-CZ" altLang="cs-CZ" dirty="0" err="1">
                <a:latin typeface="Calibri" pitchFamily="34" charset="0"/>
              </a:rPr>
              <a:t>papillomavirů</a:t>
            </a:r>
            <a:r>
              <a:rPr lang="cs-CZ" altLang="cs-CZ" dirty="0">
                <a:latin typeface="Calibri" pitchFamily="34" charset="0"/>
              </a:rPr>
              <a:t> jsou známy např. králičí, hovězí, kočičí, nebo papouščí, ale dosud nebyl zaznamenán jejich mezidruhový přenos.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Podle typu infikovaného epitelu lze rozlišovat </a:t>
            </a:r>
            <a:r>
              <a:rPr lang="cs-CZ" altLang="cs-CZ" b="1" dirty="0">
                <a:latin typeface="Calibri" pitchFamily="34" charset="0"/>
              </a:rPr>
              <a:t>typy kožní, slizniční a dále některé typy nacházené současně jak v lézích kůže, tak i sliznic.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Podle svého </a:t>
            </a:r>
            <a:r>
              <a:rPr lang="cs-CZ" altLang="cs-CZ" dirty="0" err="1">
                <a:latin typeface="Calibri" pitchFamily="34" charset="0"/>
              </a:rPr>
              <a:t>onkogenního</a:t>
            </a:r>
            <a:r>
              <a:rPr lang="cs-CZ" altLang="cs-CZ" dirty="0">
                <a:latin typeface="Calibri" pitchFamily="34" charset="0"/>
              </a:rPr>
              <a:t> potenciálu se HPV dělí na </a:t>
            </a:r>
            <a:r>
              <a:rPr lang="cs-CZ" altLang="cs-CZ" b="1" u="sng" dirty="0">
                <a:latin typeface="Calibri" pitchFamily="34" charset="0"/>
              </a:rPr>
              <a:t>vysoce rizikové typy (</a:t>
            </a:r>
            <a:r>
              <a:rPr lang="cs-CZ" altLang="cs-CZ" b="1" u="sng" dirty="0" err="1">
                <a:latin typeface="Calibri" pitchFamily="34" charset="0"/>
              </a:rPr>
              <a:t>high</a:t>
            </a:r>
            <a:r>
              <a:rPr lang="cs-CZ" altLang="cs-CZ" b="1" u="sng" dirty="0">
                <a:latin typeface="Calibri" pitchFamily="34" charset="0"/>
              </a:rPr>
              <a:t> risk, HR</a:t>
            </a:r>
            <a:r>
              <a:rPr lang="cs-CZ" altLang="cs-CZ" b="1" dirty="0">
                <a:latin typeface="Calibri" pitchFamily="34" charset="0"/>
              </a:rPr>
              <a:t>) a typy </a:t>
            </a:r>
            <a:r>
              <a:rPr lang="cs-CZ" altLang="cs-CZ" b="1" u="sng" dirty="0">
                <a:latin typeface="Calibri" pitchFamily="34" charset="0"/>
              </a:rPr>
              <a:t>nízce rizikové (</a:t>
            </a:r>
            <a:r>
              <a:rPr lang="cs-CZ" altLang="cs-CZ" b="1" u="sng" dirty="0" err="1">
                <a:latin typeface="Calibri" pitchFamily="34" charset="0"/>
              </a:rPr>
              <a:t>low</a:t>
            </a:r>
            <a:r>
              <a:rPr lang="cs-CZ" altLang="cs-CZ" b="1" u="sng" dirty="0">
                <a:latin typeface="Calibri" pitchFamily="34" charset="0"/>
              </a:rPr>
              <a:t> risk, LR)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b="1" dirty="0">
                <a:latin typeface="Calibri" pitchFamily="34" charset="0"/>
              </a:rPr>
              <a:t>K HR patří např. typ </a:t>
            </a:r>
            <a:r>
              <a:rPr lang="cs-CZ" altLang="cs-CZ" b="1" dirty="0">
                <a:solidFill>
                  <a:srgbClr val="FF0000"/>
                </a:solidFill>
                <a:latin typeface="Calibri" pitchFamily="34" charset="0"/>
              </a:rPr>
              <a:t>16, 18</a:t>
            </a:r>
            <a:r>
              <a:rPr lang="cs-CZ" altLang="cs-CZ" b="1" dirty="0">
                <a:latin typeface="Calibri" pitchFamily="34" charset="0"/>
              </a:rPr>
              <a:t>, 31, 33, 35, 39, 45, 51, 52, 56, 58, mezi LR typy řadíme např</a:t>
            </a:r>
            <a:r>
              <a:rPr lang="cs-CZ" altLang="cs-CZ" b="1" dirty="0" smtClean="0">
                <a:latin typeface="Calibri" pitchFamily="34" charset="0"/>
              </a:rPr>
              <a:t>. typ </a:t>
            </a:r>
            <a:r>
              <a:rPr lang="cs-CZ" altLang="cs-CZ" b="1" dirty="0">
                <a:latin typeface="Calibri" pitchFamily="34" charset="0"/>
              </a:rPr>
              <a:t>6, 11, 34, 40, 42, 43, 44, 54, 70, 74. </a:t>
            </a:r>
          </a:p>
          <a:p>
            <a:endParaRPr lang="cs-CZ" altLang="cs-CZ" dirty="0">
              <a:latin typeface="Calibri" pitchFamily="34" charset="0"/>
            </a:endParaRPr>
          </a:p>
        </p:txBody>
      </p:sp>
      <p:sp>
        <p:nvSpPr>
          <p:cNvPr id="10243" name="TextovéPole 2"/>
          <p:cNvSpPr txBox="1">
            <a:spLocks noChangeArrowheads="1"/>
          </p:cNvSpPr>
          <p:nvPr/>
        </p:nvSpPr>
        <p:spPr bwMode="auto">
          <a:xfrm>
            <a:off x="8255000" y="6488114"/>
            <a:ext cx="393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altLang="cs-CZ">
                <a:latin typeface="Calibri" pitchFamily="34" charset="0"/>
              </a:rPr>
              <a:t>Vaněček T,  hpv.cervix.cz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/>
          <p:cNvSpPr>
            <a:spLocks noChangeArrowheads="1"/>
          </p:cNvSpPr>
          <p:nvPr/>
        </p:nvSpPr>
        <p:spPr bwMode="auto">
          <a:xfrm>
            <a:off x="527051" y="417513"/>
            <a:ext cx="1123314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 dirty="0">
                <a:latin typeface="Calibri" pitchFamily="34" charset="0"/>
              </a:rPr>
              <a:t>Nejvyšší riziko maligní transformace buněk děložního čípku představují především </a:t>
            </a:r>
            <a:r>
              <a:rPr lang="cs-CZ" altLang="cs-CZ" sz="2000" b="1" dirty="0">
                <a:latin typeface="Calibri" pitchFamily="34" charset="0"/>
              </a:rPr>
              <a:t>HPV typy 16 a 18 </a:t>
            </a:r>
          </a:p>
          <a:p>
            <a:endParaRPr lang="cs-CZ" altLang="cs-CZ" sz="2000" dirty="0">
              <a:latin typeface="Calibri" pitchFamily="34" charset="0"/>
            </a:endParaRPr>
          </a:p>
          <a:p>
            <a:r>
              <a:rPr lang="cs-CZ" altLang="cs-CZ" sz="2000" dirty="0" smtClean="0">
                <a:latin typeface="Calibri" pitchFamily="34" charset="0"/>
              </a:rPr>
              <a:t>Každoročně se ve světě infikuje virem HPV asi 300 milionů žen, z toho asi 100 milionů </a:t>
            </a:r>
            <a:r>
              <a:rPr lang="cs-CZ" altLang="cs-CZ" sz="2000" dirty="0" err="1" smtClean="0">
                <a:latin typeface="Calibri" pitchFamily="34" charset="0"/>
              </a:rPr>
              <a:t>subtypem</a:t>
            </a:r>
            <a:r>
              <a:rPr lang="cs-CZ" altLang="cs-CZ" sz="2000" dirty="0" smtClean="0">
                <a:latin typeface="Calibri" pitchFamily="34" charset="0"/>
              </a:rPr>
              <a:t> 16 a 18. </a:t>
            </a:r>
          </a:p>
          <a:p>
            <a:endParaRPr lang="cs-CZ" altLang="cs-CZ" sz="2000" dirty="0" smtClean="0">
              <a:latin typeface="Calibri" pitchFamily="34" charset="0"/>
            </a:endParaRPr>
          </a:p>
          <a:p>
            <a:r>
              <a:rPr lang="cs-CZ" altLang="cs-CZ" sz="2000" dirty="0" smtClean="0">
                <a:latin typeface="Calibri" pitchFamily="34" charset="0"/>
              </a:rPr>
              <a:t>Přítomnost </a:t>
            </a:r>
            <a:r>
              <a:rPr lang="cs-CZ" altLang="cs-CZ" sz="2000" dirty="0">
                <a:latin typeface="Calibri" pitchFamily="34" charset="0"/>
              </a:rPr>
              <a:t>DNA </a:t>
            </a:r>
            <a:r>
              <a:rPr lang="cs-CZ" altLang="cs-CZ" sz="2000" dirty="0" err="1">
                <a:latin typeface="Calibri" pitchFamily="34" charset="0"/>
              </a:rPr>
              <a:t>high</a:t>
            </a:r>
            <a:r>
              <a:rPr lang="cs-CZ" altLang="cs-CZ" sz="2000" dirty="0">
                <a:latin typeface="Calibri" pitchFamily="34" charset="0"/>
              </a:rPr>
              <a:t>-risk HPV se prokazuje v 99,7% u </a:t>
            </a:r>
            <a:r>
              <a:rPr lang="cs-CZ" altLang="cs-CZ" sz="2000" dirty="0" err="1" smtClean="0">
                <a:latin typeface="Calibri" pitchFamily="34" charset="0"/>
              </a:rPr>
              <a:t>spinocelularního</a:t>
            </a:r>
            <a:r>
              <a:rPr lang="cs-CZ" altLang="cs-CZ" sz="2000" dirty="0" smtClean="0">
                <a:latin typeface="Calibri" pitchFamily="34" charset="0"/>
              </a:rPr>
              <a:t> </a:t>
            </a:r>
            <a:r>
              <a:rPr lang="cs-CZ" altLang="cs-CZ" sz="2000" dirty="0">
                <a:latin typeface="Calibri" pitchFamily="34" charset="0"/>
              </a:rPr>
              <a:t>karcinomu </a:t>
            </a:r>
          </a:p>
          <a:p>
            <a:r>
              <a:rPr lang="cs-CZ" altLang="cs-CZ" sz="2000" dirty="0">
                <a:latin typeface="Calibri" pitchFamily="34" charset="0"/>
              </a:rPr>
              <a:t>a v 95 % u adenokarcinomu. </a:t>
            </a:r>
          </a:p>
          <a:p>
            <a:endParaRPr lang="cs-CZ" altLang="cs-CZ" sz="2000" dirty="0">
              <a:latin typeface="Calibri" pitchFamily="34" charset="0"/>
            </a:endParaRPr>
          </a:p>
          <a:p>
            <a:r>
              <a:rPr lang="cs-CZ" altLang="cs-CZ" sz="2000" dirty="0">
                <a:latin typeface="Calibri" pitchFamily="34" charset="0"/>
              </a:rPr>
              <a:t>K </a:t>
            </a:r>
            <a:r>
              <a:rPr lang="cs-CZ" altLang="cs-CZ" sz="2000" dirty="0" smtClean="0">
                <a:latin typeface="Calibri" pitchFamily="34" charset="0"/>
              </a:rPr>
              <a:t>odhalení </a:t>
            </a:r>
            <a:r>
              <a:rPr lang="cs-CZ" altLang="cs-CZ" sz="2000" dirty="0">
                <a:latin typeface="Calibri" pitchFamily="34" charset="0"/>
              </a:rPr>
              <a:t>typu HPV infekce slouží </a:t>
            </a:r>
            <a:r>
              <a:rPr lang="cs-CZ" altLang="cs-CZ" sz="2000" dirty="0" smtClean="0">
                <a:latin typeface="Calibri" pitchFamily="34" charset="0"/>
              </a:rPr>
              <a:t>hybridizační </a:t>
            </a:r>
            <a:r>
              <a:rPr lang="cs-CZ" altLang="cs-CZ" sz="2000" dirty="0">
                <a:latin typeface="Calibri" pitchFamily="34" charset="0"/>
              </a:rPr>
              <a:t>testy.</a:t>
            </a:r>
          </a:p>
          <a:p>
            <a:endParaRPr lang="cs-CZ" altLang="cs-CZ" sz="2000" dirty="0">
              <a:latin typeface="Calibri" pitchFamily="34" charset="0"/>
            </a:endParaRPr>
          </a:p>
          <a:p>
            <a:endParaRPr lang="cs-CZ" altLang="cs-CZ" sz="2000" dirty="0" smtClean="0">
              <a:latin typeface="Calibri" pitchFamily="34" charset="0"/>
            </a:endParaRPr>
          </a:p>
          <a:p>
            <a:r>
              <a:rPr lang="cs-CZ" altLang="cs-CZ" sz="2000" u="sng" dirty="0" smtClean="0">
                <a:latin typeface="Calibri" pitchFamily="34" charset="0"/>
              </a:rPr>
              <a:t>Maximum </a:t>
            </a:r>
            <a:r>
              <a:rPr lang="cs-CZ" altLang="cs-CZ" sz="2000" u="sng" dirty="0">
                <a:latin typeface="Calibri" pitchFamily="34" charset="0"/>
              </a:rPr>
              <a:t>výskytu pozorujeme u sexuálně aktivních žen před dosažením 25. roku věku (15–40 %), </a:t>
            </a:r>
            <a:r>
              <a:rPr lang="cs-CZ" altLang="cs-CZ" sz="2000" u="sng" dirty="0" smtClean="0">
                <a:latin typeface="Calibri" pitchFamily="34" charset="0"/>
              </a:rPr>
              <a:t>poté incidence </a:t>
            </a:r>
            <a:r>
              <a:rPr lang="cs-CZ" altLang="cs-CZ" sz="2000" u="sng" dirty="0">
                <a:latin typeface="Calibri" pitchFamily="34" charset="0"/>
              </a:rPr>
              <a:t>klesá a po 35. roce věku </a:t>
            </a:r>
            <a:r>
              <a:rPr lang="cs-CZ" altLang="cs-CZ" sz="2000" u="sng" dirty="0" err="1" smtClean="0">
                <a:latin typeface="Calibri" pitchFamily="34" charset="0"/>
              </a:rPr>
              <a:t>perzistuje</a:t>
            </a:r>
            <a:r>
              <a:rPr lang="cs-CZ" altLang="cs-CZ" sz="2000" u="sng" dirty="0" smtClean="0">
                <a:latin typeface="Calibri" pitchFamily="34" charset="0"/>
              </a:rPr>
              <a:t> </a:t>
            </a:r>
            <a:r>
              <a:rPr lang="cs-CZ" altLang="cs-CZ" sz="2000" u="sng" dirty="0">
                <a:latin typeface="Calibri" pitchFamily="34" charset="0"/>
              </a:rPr>
              <a:t>virus </a:t>
            </a:r>
            <a:r>
              <a:rPr lang="cs-CZ" altLang="cs-CZ" sz="2000" u="sng" dirty="0" smtClean="0">
                <a:latin typeface="Calibri" pitchFamily="34" charset="0"/>
              </a:rPr>
              <a:t>už jen </a:t>
            </a:r>
            <a:r>
              <a:rPr lang="cs-CZ" altLang="cs-CZ" sz="2000" u="sng" dirty="0">
                <a:latin typeface="Calibri" pitchFamily="34" charset="0"/>
              </a:rPr>
              <a:t>u 5–10 % žen. </a:t>
            </a:r>
          </a:p>
          <a:p>
            <a:endParaRPr lang="cs-CZ" altLang="cs-CZ" sz="2000" dirty="0">
              <a:latin typeface="Calibri" pitchFamily="34" charset="0"/>
            </a:endParaRPr>
          </a:p>
          <a:p>
            <a:r>
              <a:rPr lang="cs-CZ" altLang="cs-CZ" sz="2000" dirty="0" smtClean="0">
                <a:latin typeface="Calibri" pitchFamily="34" charset="0"/>
              </a:rPr>
              <a:t>Perzistence </a:t>
            </a:r>
            <a:r>
              <a:rPr lang="cs-CZ" altLang="cs-CZ" sz="2000" dirty="0">
                <a:latin typeface="Calibri" pitchFamily="34" charset="0"/>
              </a:rPr>
              <a:t>HPV v epitelu čípku děložního souvisí s </a:t>
            </a:r>
            <a:r>
              <a:rPr lang="cs-CZ" altLang="cs-CZ" sz="2000" dirty="0" smtClean="0">
                <a:latin typeface="Calibri" pitchFamily="34" charset="0"/>
              </a:rPr>
              <a:t>neschopností </a:t>
            </a:r>
            <a:r>
              <a:rPr lang="cs-CZ" altLang="cs-CZ" sz="2000" dirty="0">
                <a:latin typeface="Calibri" pitchFamily="34" charset="0"/>
              </a:rPr>
              <a:t>imunitního systému eliminovat virus</a:t>
            </a:r>
          </a:p>
          <a:p>
            <a:endParaRPr lang="cs-CZ" altLang="cs-CZ" sz="2000" dirty="0">
              <a:latin typeface="Calibri" pitchFamily="34" charset="0"/>
            </a:endParaRPr>
          </a:p>
          <a:p>
            <a:r>
              <a:rPr lang="cs-CZ" altLang="cs-CZ" sz="2000" dirty="0">
                <a:latin typeface="Calibri" pitchFamily="34" charset="0"/>
              </a:rPr>
              <a:t>Ke vzniku samotného nádoru přispívají další tzv. nádorové promotory, </a:t>
            </a:r>
            <a:r>
              <a:rPr lang="cs-CZ" altLang="cs-CZ" sz="2000" dirty="0" smtClean="0">
                <a:latin typeface="Calibri" pitchFamily="34" charset="0"/>
              </a:rPr>
              <a:t>všeobecně známé </a:t>
            </a:r>
            <a:r>
              <a:rPr lang="cs-CZ" altLang="cs-CZ" sz="2000" dirty="0">
                <a:latin typeface="Calibri" pitchFamily="34" charset="0"/>
              </a:rPr>
              <a:t>rizikové faktory – sexuálně přenosné infekce, časné zahájení pohlavního </a:t>
            </a:r>
            <a:r>
              <a:rPr lang="cs-CZ" altLang="cs-CZ" sz="2000" dirty="0" smtClean="0">
                <a:latin typeface="Calibri" pitchFamily="34" charset="0"/>
              </a:rPr>
              <a:t>života, pohlavní </a:t>
            </a:r>
            <a:r>
              <a:rPr lang="cs-CZ" altLang="cs-CZ" sz="2000" dirty="0">
                <a:latin typeface="Calibri" pitchFamily="34" charset="0"/>
              </a:rPr>
              <a:t>promiskuita, </a:t>
            </a:r>
            <a:r>
              <a:rPr lang="cs-CZ" altLang="cs-CZ" sz="2000" dirty="0" smtClean="0">
                <a:latin typeface="Calibri" pitchFamily="34" charset="0"/>
              </a:rPr>
              <a:t>kouření, </a:t>
            </a:r>
            <a:r>
              <a:rPr lang="cs-CZ" altLang="cs-CZ" sz="2000" dirty="0">
                <a:latin typeface="Calibri" pitchFamily="34" charset="0"/>
              </a:rPr>
              <a:t>porucha imunity.</a:t>
            </a:r>
          </a:p>
        </p:txBody>
      </p:sp>
      <p:sp>
        <p:nvSpPr>
          <p:cNvPr id="9219" name="TextovéPole 2"/>
          <p:cNvSpPr txBox="1">
            <a:spLocks noChangeArrowheads="1"/>
          </p:cNvSpPr>
          <p:nvPr/>
        </p:nvSpPr>
        <p:spPr bwMode="auto">
          <a:xfrm>
            <a:off x="8688918" y="6524625"/>
            <a:ext cx="35517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B050"/>
                </a:solidFill>
                <a:latin typeface="Calibri" pitchFamily="34" charset="0"/>
              </a:rPr>
              <a:t>Mouková et al.2011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1"/>
          <p:cNvSpPr txBox="1">
            <a:spLocks noChangeArrowheads="1"/>
          </p:cNvSpPr>
          <p:nvPr/>
        </p:nvSpPr>
        <p:spPr bwMode="auto">
          <a:xfrm>
            <a:off x="8255000" y="6488114"/>
            <a:ext cx="393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altLang="cs-CZ">
                <a:latin typeface="Calibri" pitchFamily="34" charset="0"/>
              </a:rPr>
              <a:t>Vaněček T:  cervix.cz, linkos.cz</a:t>
            </a:r>
          </a:p>
        </p:txBody>
      </p:sp>
      <p:sp>
        <p:nvSpPr>
          <p:cNvPr id="11267" name="Obdélník 2"/>
          <p:cNvSpPr>
            <a:spLocks noChangeArrowheads="1"/>
          </p:cNvSpPr>
          <p:nvPr/>
        </p:nvSpPr>
        <p:spPr bwMode="auto">
          <a:xfrm>
            <a:off x="768351" y="333376"/>
            <a:ext cx="106553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b="1" dirty="0">
                <a:latin typeface="Calibri" pitchFamily="34" charset="0"/>
              </a:rPr>
              <a:t>Pro rutinní preventivní a diagnostický </a:t>
            </a:r>
            <a:r>
              <a:rPr lang="cs-CZ" altLang="cs-CZ" b="1" dirty="0" err="1">
                <a:latin typeface="Calibri" pitchFamily="34" charset="0"/>
              </a:rPr>
              <a:t>screening</a:t>
            </a:r>
            <a:r>
              <a:rPr lang="cs-CZ" altLang="cs-CZ" dirty="0">
                <a:latin typeface="Calibri" pitchFamily="34" charset="0"/>
              </a:rPr>
              <a:t> cervikálních lézí obvykle plně postačuje určení </a:t>
            </a:r>
            <a:r>
              <a:rPr lang="cs-CZ" altLang="cs-CZ" b="1" dirty="0">
                <a:latin typeface="Calibri" pitchFamily="34" charset="0"/>
              </a:rPr>
              <a:t>HPV negativity nebo HPV pozitivity,</a:t>
            </a:r>
            <a:r>
              <a:rPr lang="cs-CZ" altLang="cs-CZ" dirty="0">
                <a:latin typeface="Calibri" pitchFamily="34" charset="0"/>
              </a:rPr>
              <a:t> v případě pozitivity určení přítomnosti některého typu ze skupiny HR HPV, případně podle charakteru léze i LR HPV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Nejpoužívanější metodou je </a:t>
            </a:r>
            <a:r>
              <a:rPr lang="cs-CZ" altLang="cs-CZ" b="1" dirty="0">
                <a:latin typeface="Calibri" pitchFamily="34" charset="0"/>
              </a:rPr>
              <a:t>Hybrid </a:t>
            </a:r>
            <a:r>
              <a:rPr lang="cs-CZ" altLang="cs-CZ" b="1" dirty="0" err="1">
                <a:latin typeface="Calibri" pitchFamily="34" charset="0"/>
              </a:rPr>
              <a:t>Capture</a:t>
            </a:r>
            <a:r>
              <a:rPr lang="cs-CZ" altLang="cs-CZ" b="1" dirty="0">
                <a:latin typeface="Calibri" pitchFamily="34" charset="0"/>
              </a:rPr>
              <a:t> II systém (</a:t>
            </a:r>
            <a:r>
              <a:rPr lang="cs-CZ" altLang="cs-CZ" b="1" dirty="0" err="1">
                <a:latin typeface="Calibri" pitchFamily="34" charset="0"/>
              </a:rPr>
              <a:t>Digene</a:t>
            </a:r>
            <a:r>
              <a:rPr lang="cs-CZ" altLang="cs-CZ" b="1" dirty="0" smtClean="0">
                <a:latin typeface="Calibri" pitchFamily="34" charset="0"/>
              </a:rPr>
              <a:t>), </a:t>
            </a:r>
            <a:r>
              <a:rPr lang="cs-CZ" altLang="cs-CZ" dirty="0" smtClean="0">
                <a:latin typeface="Calibri" pitchFamily="34" charset="0"/>
              </a:rPr>
              <a:t>který </a:t>
            </a:r>
            <a:r>
              <a:rPr lang="cs-CZ" altLang="cs-CZ" dirty="0">
                <a:latin typeface="Calibri" pitchFamily="34" charset="0"/>
              </a:rPr>
              <a:t>používá pro hybridizaci RNA sondy jak pro skupinu HR HPV typů (16,18,31,33,35,39,45,51,52,56,58,59,68 ), tak pro skupinu LR HPV typů ( 6,11,42,43,44 )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dirty="0">
                <a:latin typeface="Calibri" pitchFamily="34" charset="0"/>
              </a:rPr>
              <a:t>Jeho podstatou je metoda založená na </a:t>
            </a:r>
            <a:r>
              <a:rPr lang="cs-CZ" altLang="cs-CZ" u="sng" dirty="0">
                <a:latin typeface="Calibri" pitchFamily="34" charset="0"/>
              </a:rPr>
              <a:t>přímé hybridizaci HPV </a:t>
            </a:r>
            <a:r>
              <a:rPr lang="cs-CZ" altLang="cs-CZ" u="sng" dirty="0" smtClean="0">
                <a:latin typeface="Calibri" pitchFamily="34" charset="0"/>
              </a:rPr>
              <a:t>DNA, </a:t>
            </a:r>
            <a:r>
              <a:rPr lang="cs-CZ" altLang="cs-CZ" dirty="0" smtClean="0">
                <a:latin typeface="Calibri" pitchFamily="34" charset="0"/>
              </a:rPr>
              <a:t>detekce </a:t>
            </a:r>
            <a:r>
              <a:rPr lang="cs-CZ" altLang="cs-CZ" dirty="0">
                <a:latin typeface="Calibri" pitchFamily="34" charset="0"/>
              </a:rPr>
              <a:t>pomocí specifických protilátek konjugovaných s příslušným detekčním enzymem, v tomto případě nejčastěji za použití </a:t>
            </a:r>
            <a:r>
              <a:rPr lang="cs-CZ" altLang="cs-CZ" u="sng" dirty="0">
                <a:latin typeface="Calibri" pitchFamily="34" charset="0"/>
              </a:rPr>
              <a:t>chemiluminiscenčního substrátu</a:t>
            </a:r>
            <a:r>
              <a:rPr lang="cs-CZ" altLang="cs-CZ" dirty="0">
                <a:latin typeface="Calibri" pitchFamily="34" charset="0"/>
              </a:rPr>
              <a:t>. Pro zvýšení citlivosti detekce se využívá metoda </a:t>
            </a:r>
            <a:r>
              <a:rPr lang="cs-CZ" altLang="cs-CZ" dirty="0" err="1">
                <a:latin typeface="Calibri" pitchFamily="34" charset="0"/>
              </a:rPr>
              <a:t>amplifikce</a:t>
            </a:r>
            <a:r>
              <a:rPr lang="cs-CZ" altLang="cs-CZ" dirty="0">
                <a:latin typeface="Calibri" pitchFamily="34" charset="0"/>
              </a:rPr>
              <a:t> signálu, tím se tato metoda stává srovnatelně citlivou s detekcí na bázi PCR. Touto metodou lze podle některých publikací detekovat přítomnost </a:t>
            </a:r>
            <a:r>
              <a:rPr lang="cs-CZ" altLang="cs-CZ" dirty="0" err="1">
                <a:latin typeface="Calibri" pitchFamily="34" charset="0"/>
              </a:rPr>
              <a:t>papillomavirů</a:t>
            </a:r>
            <a:r>
              <a:rPr lang="cs-CZ" altLang="cs-CZ" dirty="0">
                <a:latin typeface="Calibri" pitchFamily="34" charset="0"/>
              </a:rPr>
              <a:t> s citlivostí již od 1pg HPV DNA/ml.</a:t>
            </a:r>
          </a:p>
          <a:p>
            <a:endParaRPr lang="cs-CZ" altLang="cs-CZ" dirty="0">
              <a:latin typeface="Calibri" pitchFamily="34" charset="0"/>
            </a:endParaRPr>
          </a:p>
          <a:p>
            <a:r>
              <a:rPr lang="cs-CZ" altLang="cs-CZ" b="1" dirty="0">
                <a:latin typeface="Calibri" pitchFamily="34" charset="0"/>
              </a:rPr>
              <a:t>Přetrvávání viru v epitelu (v této fázi nemusí být detekovatelné cytologií nebo kolposkopií ještě žádné změny) i po </a:t>
            </a:r>
            <a:r>
              <a:rPr lang="cs-CZ" altLang="cs-CZ" b="1" dirty="0" smtClean="0">
                <a:latin typeface="Calibri" pitchFamily="34" charset="0"/>
              </a:rPr>
              <a:t>35. </a:t>
            </a:r>
            <a:r>
              <a:rPr lang="cs-CZ" altLang="cs-CZ" b="1" dirty="0">
                <a:latin typeface="Calibri" pitchFamily="34" charset="0"/>
              </a:rPr>
              <a:t>roce života je největším rizikem pro vznik </a:t>
            </a:r>
            <a:r>
              <a:rPr lang="cs-CZ" altLang="cs-CZ" b="1" dirty="0" err="1">
                <a:latin typeface="Calibri" pitchFamily="34" charset="0"/>
              </a:rPr>
              <a:t>přednádorového</a:t>
            </a:r>
            <a:r>
              <a:rPr lang="cs-CZ" altLang="cs-CZ" b="1" dirty="0">
                <a:latin typeface="Calibri" pitchFamily="34" charset="0"/>
              </a:rPr>
              <a:t> stavu a karcinomu.  </a:t>
            </a:r>
          </a:p>
          <a:p>
            <a:endParaRPr lang="cs-CZ" altLang="cs-CZ" b="1" dirty="0">
              <a:latin typeface="Calibri" pitchFamily="34" charset="0"/>
            </a:endParaRPr>
          </a:p>
          <a:p>
            <a:r>
              <a:rPr lang="cs-CZ" altLang="cs-CZ" b="1" dirty="0">
                <a:solidFill>
                  <a:srgbClr val="FF0000"/>
                </a:solidFill>
                <a:latin typeface="Calibri" pitchFamily="34" charset="0"/>
              </a:rPr>
              <a:t>V současné době jsou </a:t>
            </a:r>
            <a:r>
              <a:rPr lang="cs-CZ" altLang="cs-CZ" b="1" dirty="0" err="1" smtClean="0">
                <a:solidFill>
                  <a:srgbClr val="FF0000"/>
                </a:solidFill>
                <a:latin typeface="Calibri" pitchFamily="34" charset="0"/>
                <a:hlinkClick r:id="rId2"/>
              </a:rPr>
              <a:t>screeningové</a:t>
            </a:r>
            <a:r>
              <a:rPr lang="cs-CZ" altLang="cs-CZ" b="1" dirty="0">
                <a:solidFill>
                  <a:srgbClr val="FF0000"/>
                </a:solidFill>
                <a:latin typeface="Calibri" pitchFamily="34" charset="0"/>
              </a:rPr>
              <a:t> programy založeny ve všech rozvinutých zemích na onkologické cytologii</a:t>
            </a:r>
            <a:r>
              <a:rPr lang="cs-CZ" altLang="cs-CZ" dirty="0">
                <a:latin typeface="Calibri" pitchFamily="34" charset="0"/>
              </a:rPr>
              <a:t>, řada zemí nyní doplňuje k zvýšení spolehlivosti </a:t>
            </a:r>
            <a:r>
              <a:rPr lang="cs-CZ" altLang="cs-CZ" dirty="0" err="1" smtClean="0">
                <a:latin typeface="Calibri" pitchFamily="34" charset="0"/>
              </a:rPr>
              <a:t>screeningu</a:t>
            </a:r>
            <a:r>
              <a:rPr lang="cs-CZ" altLang="cs-CZ" dirty="0" smtClean="0">
                <a:latin typeface="Calibri" pitchFamily="34" charset="0"/>
              </a:rPr>
              <a:t> i HPV </a:t>
            </a:r>
            <a:r>
              <a:rPr lang="cs-CZ" altLang="cs-CZ" dirty="0" err="1">
                <a:latin typeface="Calibri" pitchFamily="34" charset="0"/>
              </a:rPr>
              <a:t>testaci</a:t>
            </a:r>
            <a:r>
              <a:rPr lang="cs-CZ" altLang="cs-CZ" dirty="0">
                <a:latin typeface="Calibri" pitchFamily="34" charset="0"/>
              </a:rPr>
              <a:t> na </a:t>
            </a:r>
            <a:r>
              <a:rPr lang="cs-CZ" altLang="cs-CZ" dirty="0" err="1">
                <a:latin typeface="Calibri" pitchFamily="34" charset="0"/>
              </a:rPr>
              <a:t>onkogenní</a:t>
            </a:r>
            <a:r>
              <a:rPr lang="cs-CZ" altLang="cs-CZ" dirty="0">
                <a:latin typeface="Calibri" pitchFamily="34" charset="0"/>
              </a:rPr>
              <a:t> typy. </a:t>
            </a:r>
            <a:endParaRPr lang="cs-CZ" altLang="cs-CZ" dirty="0" smtClean="0">
              <a:latin typeface="Calibri" pitchFamily="34" charset="0"/>
            </a:endParaRPr>
          </a:p>
          <a:p>
            <a:endParaRPr lang="cs-CZ" altLang="cs-CZ" b="1" dirty="0" smtClean="0">
              <a:latin typeface="Calibri" pitchFamily="34" charset="0"/>
            </a:endParaRPr>
          </a:p>
          <a:p>
            <a:r>
              <a:rPr lang="cs-CZ" altLang="cs-CZ" b="1" dirty="0" err="1" smtClean="0">
                <a:latin typeface="Calibri" pitchFamily="34" charset="0"/>
              </a:rPr>
              <a:t>Screening</a:t>
            </a:r>
            <a:r>
              <a:rPr lang="cs-CZ" altLang="cs-CZ" b="1" dirty="0" smtClean="0">
                <a:latin typeface="Calibri" pitchFamily="34" charset="0"/>
              </a:rPr>
              <a:t> </a:t>
            </a:r>
            <a:r>
              <a:rPr lang="cs-CZ" altLang="cs-CZ" b="1" dirty="0">
                <a:latin typeface="Calibri" pitchFamily="34" charset="0"/>
              </a:rPr>
              <a:t>cervikálního karcinomu je dnes ve světě uznáván jako nejefektivnější ze všech </a:t>
            </a:r>
            <a:r>
              <a:rPr lang="cs-CZ" altLang="cs-CZ" b="1" dirty="0" smtClean="0">
                <a:latin typeface="Calibri" pitchFamily="34" charset="0"/>
              </a:rPr>
              <a:t>dostupných </a:t>
            </a:r>
            <a:r>
              <a:rPr lang="cs-CZ" altLang="cs-CZ" b="1" dirty="0" err="1" smtClean="0">
                <a:latin typeface="Calibri" pitchFamily="34" charset="0"/>
              </a:rPr>
              <a:t>screeningových</a:t>
            </a:r>
            <a:r>
              <a:rPr lang="cs-CZ" altLang="cs-CZ" b="1" dirty="0" smtClean="0">
                <a:latin typeface="Calibri" pitchFamily="34" charset="0"/>
              </a:rPr>
              <a:t> programů</a:t>
            </a:r>
            <a:endParaRPr lang="cs-CZ" altLang="cs-CZ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/>
          </p:nvPr>
        </p:nvSpPr>
        <p:spPr>
          <a:xfrm>
            <a:off x="753035" y="360363"/>
            <a:ext cx="10623177" cy="6119812"/>
          </a:xfrm>
          <a:ln/>
        </p:spPr>
        <p:txBody>
          <a:bodyPr anchor="t"/>
          <a:lstStyle/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: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Spinocelulární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karcinom, adenokarcinom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000" dirty="0" smtClean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 smtClean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rázek 2" descr="cervi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5575" y="1257342"/>
            <a:ext cx="5104745" cy="53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54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12064" y="451104"/>
            <a:ext cx="10911840" cy="5718048"/>
          </a:xfrm>
        </p:spPr>
        <p:txBody>
          <a:bodyPr>
            <a:normAutofit/>
          </a:bodyPr>
          <a:lstStyle/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cs typeface="Arial" panose="020B0604020202020204" pitchFamily="34" charset="0"/>
              </a:rPr>
              <a:t>Léčba:</a:t>
            </a: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 smtClean="0"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cs typeface="Arial" panose="020B0604020202020204" pitchFamily="34" charset="0"/>
              </a:rPr>
              <a:t>Chirurgická - </a:t>
            </a:r>
            <a:r>
              <a:rPr lang="cs-CZ" altLang="cs-CZ" sz="2000" dirty="0" err="1" smtClean="0">
                <a:cs typeface="Arial" panose="020B0604020202020204" pitchFamily="34" charset="0"/>
              </a:rPr>
              <a:t>konizace</a:t>
            </a:r>
            <a:r>
              <a:rPr lang="cs-CZ" altLang="cs-CZ" sz="2000" dirty="0" smtClean="0">
                <a:cs typeface="Arial" panose="020B0604020202020204" pitchFamily="34" charset="0"/>
              </a:rPr>
              <a:t>, hysterektomie, radikální hysterektomie s pánevní </a:t>
            </a:r>
            <a:r>
              <a:rPr lang="cs-CZ" altLang="cs-CZ" sz="2000" dirty="0" err="1" smtClean="0">
                <a:cs typeface="Arial" panose="020B0604020202020204" pitchFamily="34" charset="0"/>
              </a:rPr>
              <a:t>lymfadenektomií</a:t>
            </a:r>
            <a:endParaRPr lang="cs-CZ" altLang="cs-CZ" sz="2000" dirty="0" smtClean="0"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marL="684213" indent="-682625" algn="l">
              <a:spcBef>
                <a:spcPts val="800"/>
              </a:spcBef>
              <a:buSzPct val="4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cs typeface="Arial" panose="020B0604020202020204" pitchFamily="34" charset="0"/>
              </a:rPr>
              <a:t>	Radioterapie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 smtClean="0">
                <a:cs typeface="Arial" panose="020B0604020202020204" pitchFamily="34" charset="0"/>
              </a:rPr>
              <a:t>pro stadia IIB a výše - </a:t>
            </a:r>
            <a:r>
              <a:rPr lang="cs-CZ" altLang="cs-CZ" b="1" dirty="0" smtClean="0">
                <a:cs typeface="Arial" panose="020B0604020202020204" pitchFamily="34" charset="0"/>
              </a:rPr>
              <a:t>kurativní RT v konkomitanci s CHT </a:t>
            </a:r>
            <a:r>
              <a:rPr lang="cs-CZ" altLang="cs-CZ" dirty="0" smtClean="0">
                <a:cs typeface="Arial" panose="020B0604020202020204" pitchFamily="34" charset="0"/>
              </a:rPr>
              <a:t>a s kombinací </a:t>
            </a:r>
            <a:r>
              <a:rPr lang="cs-CZ" altLang="cs-CZ" b="1" dirty="0" err="1" smtClean="0">
                <a:cs typeface="Arial" panose="020B0604020202020204" pitchFamily="34" charset="0"/>
              </a:rPr>
              <a:t>brachyterapie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dirty="0" smtClean="0">
                <a:cs typeface="Arial" panose="020B0604020202020204" pitchFamily="34" charset="0"/>
              </a:rPr>
              <a:t>(dávka 45+6 </a:t>
            </a:r>
            <a:r>
              <a:rPr lang="cs-CZ" altLang="cs-CZ" dirty="0" err="1" smtClean="0">
                <a:cs typeface="Arial" panose="020B0604020202020204" pitchFamily="34" charset="0"/>
              </a:rPr>
              <a:t>Gy</a:t>
            </a:r>
            <a:r>
              <a:rPr lang="cs-CZ" altLang="cs-CZ" dirty="0" smtClean="0">
                <a:cs typeface="Arial" panose="020B0604020202020204" pitchFamily="34" charset="0"/>
              </a:rPr>
              <a:t>, + BRT 27,5-30 </a:t>
            </a:r>
            <a:r>
              <a:rPr lang="cs-CZ" altLang="cs-CZ" dirty="0" err="1" smtClean="0">
                <a:cs typeface="Arial" panose="020B0604020202020204" pitchFamily="34" charset="0"/>
              </a:rPr>
              <a:t>Gy</a:t>
            </a:r>
            <a:r>
              <a:rPr lang="cs-CZ" altLang="cs-CZ" dirty="0" smtClean="0">
                <a:cs typeface="Arial" panose="020B0604020202020204" pitchFamily="34" charset="0"/>
              </a:rPr>
              <a:t>), ozař. objem pánev s/bez </a:t>
            </a:r>
            <a:r>
              <a:rPr lang="cs-CZ" altLang="cs-CZ" dirty="0" err="1" smtClean="0">
                <a:cs typeface="Arial" panose="020B0604020202020204" pitchFamily="34" charset="0"/>
              </a:rPr>
              <a:t>paraaortální</a:t>
            </a:r>
            <a:r>
              <a:rPr lang="cs-CZ" altLang="cs-CZ" dirty="0" smtClean="0">
                <a:cs typeface="Arial" panose="020B0604020202020204" pitchFamily="34" charset="0"/>
              </a:rPr>
              <a:t> uzliny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 smtClean="0">
                <a:cs typeface="Arial" panose="020B0604020202020204" pitchFamily="34" charset="0"/>
              </a:rPr>
              <a:t>adjuvantní (zevní s kombinací BRT, dávka 45 </a:t>
            </a:r>
            <a:r>
              <a:rPr lang="cs-CZ" altLang="cs-CZ" dirty="0" err="1" smtClean="0">
                <a:cs typeface="Arial" panose="020B0604020202020204" pitchFamily="34" charset="0"/>
              </a:rPr>
              <a:t>Gy</a:t>
            </a:r>
            <a:r>
              <a:rPr lang="cs-CZ" altLang="cs-CZ" dirty="0" smtClean="0">
                <a:cs typeface="Arial" panose="020B0604020202020204" pitchFamily="34" charset="0"/>
              </a:rPr>
              <a:t>+ BRT 10 </a:t>
            </a:r>
            <a:r>
              <a:rPr lang="cs-CZ" altLang="cs-CZ" dirty="0" err="1" smtClean="0">
                <a:cs typeface="Arial" panose="020B0604020202020204" pitchFamily="34" charset="0"/>
              </a:rPr>
              <a:t>Gy</a:t>
            </a:r>
            <a:r>
              <a:rPr lang="cs-CZ" altLang="cs-CZ" dirty="0" smtClean="0">
                <a:cs typeface="Arial" panose="020B0604020202020204" pitchFamily="34" charset="0"/>
              </a:rPr>
              <a:t>)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dirty="0" smtClean="0">
              <a:cs typeface="Arial" panose="020B0604020202020204" pitchFamily="34" charset="0"/>
            </a:endParaRP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 smtClean="0">
                <a:cs typeface="Arial" panose="020B0604020202020204" pitchFamily="34" charset="0"/>
              </a:rPr>
              <a:t>Paliativní – prevence bolestí, krvácení, mírnění potíží z infiltrace okolních tkání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dirty="0" smtClean="0"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34" y="1136015"/>
            <a:ext cx="7127875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86036" y="333376"/>
            <a:ext cx="8362251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750"/>
              </a:spcBef>
            </a:pPr>
            <a:r>
              <a:rPr lang="cs-CZ" altLang="cs-CZ" sz="4400" b="1" dirty="0" smtClean="0">
                <a:latin typeface="+mn-lt"/>
              </a:rPr>
              <a:t>  </a:t>
            </a:r>
            <a:r>
              <a:rPr lang="cs-CZ" altLang="cs-CZ" sz="3600" b="1" dirty="0" smtClean="0">
                <a:latin typeface="+mn-lt"/>
              </a:rPr>
              <a:t>Anatomie ženské pánve</a:t>
            </a:r>
            <a:endParaRPr lang="cs-CZ" altLang="cs-CZ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019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910524"/>
            <a:ext cx="72421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44704" y="228600"/>
            <a:ext cx="895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>Radioterapie oblast dělohy, pánevních a </a:t>
            </a:r>
            <a:r>
              <a:rPr lang="cs-CZ" b="1" dirty="0" err="1" smtClean="0">
                <a:cs typeface="Arial" panose="020B0604020202020204" pitchFamily="34" charset="0"/>
              </a:rPr>
              <a:t>paraaortálních</a:t>
            </a:r>
            <a:r>
              <a:rPr lang="cs-CZ" b="1" dirty="0" smtClean="0">
                <a:cs typeface="Arial" panose="020B0604020202020204" pitchFamily="34" charset="0"/>
              </a:rPr>
              <a:t> lymfatických uzlin</a:t>
            </a:r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9274" y="3584610"/>
            <a:ext cx="4999763" cy="29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1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04814"/>
            <a:ext cx="10434918" cy="4752975"/>
          </a:xfrm>
        </p:spPr>
        <p:txBody>
          <a:bodyPr>
            <a:normAutofit fontScale="92500" lnSpcReduction="10000"/>
          </a:bodyPr>
          <a:lstStyle/>
          <a:p>
            <a:pPr marL="533400" indent="-533400">
              <a:lnSpc>
                <a:spcPct val="80000"/>
              </a:lnSpc>
              <a:buNone/>
            </a:pPr>
            <a:r>
              <a:rPr lang="cs-CZ" altLang="cs-CZ" sz="3500" b="1" dirty="0" err="1">
                <a:cs typeface="Arial" panose="020B0604020202020204" pitchFamily="34" charset="0"/>
              </a:rPr>
              <a:t>Brachyterapie</a:t>
            </a:r>
            <a:r>
              <a:rPr lang="cs-CZ" altLang="cs-CZ" sz="3500" b="1" dirty="0">
                <a:cs typeface="Arial" panose="020B0604020202020204" pitchFamily="34" charset="0"/>
              </a:rPr>
              <a:t> </a:t>
            </a:r>
            <a:r>
              <a:rPr lang="cs-CZ" altLang="cs-CZ" sz="3500" b="1" dirty="0" smtClean="0">
                <a:cs typeface="Arial" panose="020B0604020202020204" pitchFamily="34" charset="0"/>
              </a:rPr>
              <a:t>BRT (</a:t>
            </a:r>
            <a:r>
              <a:rPr lang="cs-CZ" altLang="cs-CZ" sz="3500" b="1" dirty="0" err="1" smtClean="0">
                <a:cs typeface="Arial" panose="020B0604020202020204" pitchFamily="34" charset="0"/>
              </a:rPr>
              <a:t>brachys</a:t>
            </a:r>
            <a:r>
              <a:rPr lang="cs-CZ" altLang="cs-CZ" sz="3500" b="1" dirty="0" smtClean="0">
                <a:cs typeface="Arial" panose="020B0604020202020204" pitchFamily="34" charset="0"/>
              </a:rPr>
              <a:t> = krátký)</a:t>
            </a:r>
          </a:p>
          <a:p>
            <a:pPr marL="533400" indent="-533400">
              <a:lnSpc>
                <a:spcPct val="80000"/>
              </a:lnSpc>
              <a:buNone/>
            </a:pPr>
            <a:endParaRPr lang="cs-CZ" altLang="cs-CZ" sz="4000" b="1" dirty="0" smtClean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4000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smtClean="0">
                <a:cs typeface="Arial" panose="020B0604020202020204" pitchFamily="34" charset="0"/>
              </a:rPr>
              <a:t>ozařování </a:t>
            </a:r>
            <a:r>
              <a:rPr lang="cs-CZ" altLang="cs-CZ" b="1" dirty="0">
                <a:cs typeface="Arial" panose="020B0604020202020204" pitchFamily="34" charset="0"/>
              </a:rPr>
              <a:t>z krátké </a:t>
            </a:r>
            <a:r>
              <a:rPr lang="cs-CZ" altLang="cs-CZ" b="1" dirty="0" smtClean="0">
                <a:cs typeface="Arial" panose="020B0604020202020204" pitchFamily="34" charset="0"/>
              </a:rPr>
              <a:t>vzdálenosti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Iridium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192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poločas rozpadu 74 dní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energie záření 0,38 </a:t>
            </a:r>
            <a:r>
              <a:rPr lang="cs-CZ" altLang="cs-CZ" sz="2400" dirty="0" err="1">
                <a:cs typeface="Arial" panose="020B0604020202020204" pitchFamily="34" charset="0"/>
              </a:rPr>
              <a:t>MeV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zdroj s vysokým dávkovým příkonem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	HDR </a:t>
            </a:r>
            <a:r>
              <a:rPr lang="cs-CZ" altLang="cs-CZ" sz="2400" dirty="0"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cs typeface="Arial" panose="020B0604020202020204" pitchFamily="34" charset="0"/>
              </a:rPr>
              <a:t>high</a:t>
            </a:r>
            <a:r>
              <a:rPr lang="cs-CZ" altLang="cs-CZ" sz="2400" dirty="0">
                <a:cs typeface="Arial" panose="020B0604020202020204" pitchFamily="34" charset="0"/>
              </a:rPr>
              <a:t> dose </a:t>
            </a:r>
            <a:r>
              <a:rPr lang="cs-CZ" altLang="cs-CZ" sz="2400" dirty="0" err="1">
                <a:cs typeface="Arial" panose="020B0604020202020204" pitchFamily="34" charset="0"/>
              </a:rPr>
              <a:t>rate</a:t>
            </a:r>
            <a:r>
              <a:rPr lang="cs-CZ" altLang="cs-CZ" sz="2400" dirty="0">
                <a:cs typeface="Arial" panose="020B0604020202020204" pitchFamily="34" charset="0"/>
              </a:rPr>
              <a:t>) 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- dávkový příkon nad 12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/hod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HDR BRT</a:t>
            </a: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The radioactive source is contained within the capsule at the end of the VariSource source w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852" y="914749"/>
            <a:ext cx="3800007" cy="53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98336" y="1694688"/>
            <a:ext cx="377952" cy="203132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I</a:t>
            </a:r>
          </a:p>
          <a:p>
            <a:r>
              <a:rPr lang="cs-CZ" b="1" dirty="0" smtClean="0"/>
              <a:t>R</a:t>
            </a:r>
          </a:p>
          <a:p>
            <a:r>
              <a:rPr lang="cs-CZ" b="1" dirty="0" smtClean="0"/>
              <a:t>I</a:t>
            </a:r>
          </a:p>
          <a:p>
            <a:r>
              <a:rPr lang="cs-CZ" b="1" dirty="0" smtClean="0"/>
              <a:t>D</a:t>
            </a:r>
          </a:p>
          <a:p>
            <a:r>
              <a:rPr lang="cs-CZ" b="1" dirty="0" smtClean="0"/>
              <a:t>I</a:t>
            </a:r>
          </a:p>
          <a:p>
            <a:r>
              <a:rPr lang="cs-CZ" b="1" dirty="0" smtClean="0"/>
              <a:t>U</a:t>
            </a:r>
          </a:p>
          <a:p>
            <a:r>
              <a:rPr lang="cs-CZ" b="1" dirty="0" smtClean="0"/>
              <a:t>M</a:t>
            </a:r>
            <a:endParaRPr lang="cs-CZ" b="1" dirty="0"/>
          </a:p>
        </p:txBody>
      </p:sp>
      <p:sp>
        <p:nvSpPr>
          <p:cNvPr id="5" name="Šipka doprava 4"/>
          <p:cNvSpPr/>
          <p:nvPr/>
        </p:nvSpPr>
        <p:spPr>
          <a:xfrm>
            <a:off x="6925056" y="2609088"/>
            <a:ext cx="316992" cy="1950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9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123079"/>
            <a:ext cx="10515600" cy="1325563"/>
          </a:xfrm>
        </p:spPr>
        <p:txBody>
          <a:bodyPr/>
          <a:lstStyle/>
          <a:p>
            <a:pPr algn="ctr"/>
            <a:r>
              <a:rPr lang="cs-CZ" altLang="cs-CZ" sz="4000" b="1" dirty="0" err="1">
                <a:latin typeface="+mn-lt"/>
                <a:cs typeface="Arial" panose="020B0604020202020204" pitchFamily="34" charset="0"/>
              </a:rPr>
              <a:t>Uterovaginální</a:t>
            </a:r>
            <a:r>
              <a:rPr lang="cs-CZ" altLang="cs-CZ" sz="4000" b="1" dirty="0">
                <a:latin typeface="+mn-lt"/>
                <a:cs typeface="Arial" panose="020B0604020202020204" pitchFamily="34" charset="0"/>
              </a:rPr>
              <a:t> aplikace (UVAG)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1519517"/>
            <a:ext cx="11062447" cy="5029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 smtClean="0">
                <a:cs typeface="Arial" panose="020B0604020202020204" pitchFamily="34" charset="0"/>
              </a:rPr>
              <a:t>- zavedení </a:t>
            </a:r>
            <a:r>
              <a:rPr lang="cs-CZ" altLang="cs-CZ" sz="2400" dirty="0" err="1" smtClean="0">
                <a:cs typeface="Arial" panose="020B0604020202020204" pitchFamily="34" charset="0"/>
              </a:rPr>
              <a:t>uterinní</a:t>
            </a:r>
            <a:r>
              <a:rPr lang="cs-CZ" altLang="cs-CZ" sz="2400" dirty="0" smtClean="0">
                <a:cs typeface="Arial" panose="020B0604020202020204" pitchFamily="34" charset="0"/>
              </a:rPr>
              <a:t> sondy do dutiny děložní a ovoidů do poševních kleneb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 smtClean="0">
                <a:cs typeface="Arial" panose="020B0604020202020204" pitchFamily="34" charset="0"/>
              </a:rPr>
              <a:t>-  </a:t>
            </a:r>
            <a:r>
              <a:rPr lang="cs-CZ" altLang="cs-CZ" sz="2400" dirty="0" smtClean="0">
                <a:solidFill>
                  <a:srgbClr val="FF3300"/>
                </a:solidFill>
                <a:cs typeface="Arial" panose="020B0604020202020204" pitchFamily="34" charset="0"/>
              </a:rPr>
              <a:t>výkon se provádí v krátkodobé celkové anestezii</a:t>
            </a:r>
            <a:r>
              <a:rPr lang="cs-CZ" altLang="cs-CZ" sz="2400" dirty="0" smtClean="0">
                <a:cs typeface="Arial" panose="020B0604020202020204" pitchFamily="34" charset="0"/>
              </a:rPr>
              <a:t> (cca 20-30 minut)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i="1" dirty="0" smtClean="0">
                <a:cs typeface="Arial" panose="020B0604020202020204" pitchFamily="34" charset="0"/>
              </a:rPr>
              <a:t>Indikace</a:t>
            </a:r>
            <a:r>
              <a:rPr lang="cs-CZ" altLang="cs-CZ" sz="2400" i="1" dirty="0">
                <a:cs typeface="Arial" panose="020B0604020202020204" pitchFamily="34" charset="0"/>
              </a:rPr>
              <a:t>: </a:t>
            </a:r>
            <a:r>
              <a:rPr lang="cs-CZ" altLang="cs-CZ" sz="2400" b="1" dirty="0">
                <a:cs typeface="Arial" panose="020B0604020202020204" pitchFamily="34" charset="0"/>
              </a:rPr>
              <a:t>kurativní léčba karcinomu hrdla </a:t>
            </a:r>
            <a:r>
              <a:rPr lang="cs-CZ" altLang="cs-CZ" sz="2400" b="1" dirty="0" smtClean="0">
                <a:cs typeface="Arial" panose="020B0604020202020204" pitchFamily="34" charset="0"/>
              </a:rPr>
              <a:t>děložního,</a:t>
            </a:r>
            <a:r>
              <a:rPr lang="cs-CZ" altLang="cs-CZ" sz="2400" dirty="0" smtClean="0">
                <a:cs typeface="Arial" panose="020B0604020202020204" pitchFamily="34" charset="0"/>
              </a:rPr>
              <a:t> lokálně pokročilá stadia </a:t>
            </a:r>
            <a:r>
              <a:rPr lang="cs-CZ" altLang="cs-CZ" sz="2400" b="1" dirty="0" smtClean="0">
                <a:cs typeface="Arial" panose="020B0604020202020204" pitchFamily="34" charset="0"/>
              </a:rPr>
              <a:t>FIGO </a:t>
            </a:r>
            <a:r>
              <a:rPr lang="cs-CZ" altLang="cs-CZ" sz="2400" b="1" dirty="0">
                <a:cs typeface="Arial" panose="020B0604020202020204" pitchFamily="34" charset="0"/>
              </a:rPr>
              <a:t>IIB a IIIB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 smtClean="0">
                <a:cs typeface="Arial" panose="020B0604020202020204" pitchFamily="34" charset="0"/>
              </a:rPr>
              <a:t>   BRT </a:t>
            </a:r>
            <a:r>
              <a:rPr lang="cs-CZ" altLang="cs-CZ" sz="2400" dirty="0">
                <a:cs typeface="Arial" panose="020B0604020202020204" pitchFamily="34" charset="0"/>
              </a:rPr>
              <a:t>(5x 6,0 </a:t>
            </a:r>
            <a:r>
              <a:rPr lang="cs-CZ" altLang="cs-CZ" sz="2400" dirty="0" err="1">
                <a:cs typeface="Arial" panose="020B0604020202020204" pitchFamily="34" charset="0"/>
              </a:rPr>
              <a:t>Gy</a:t>
            </a:r>
            <a:r>
              <a:rPr lang="cs-CZ" altLang="cs-CZ" sz="2400" dirty="0">
                <a:cs typeface="Arial" panose="020B0604020202020204" pitchFamily="34" charset="0"/>
              </a:rPr>
              <a:t> UVAG) v kombinaci se zevní RT (</a:t>
            </a:r>
            <a:r>
              <a:rPr lang="en-US" altLang="cs-CZ" sz="2400" dirty="0">
                <a:cs typeface="Arial" panose="020B0604020202020204" pitchFamily="34" charset="0"/>
              </a:rPr>
              <a:t>±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cs typeface="Arial" panose="020B0604020202020204" pitchFamily="34" charset="0"/>
              </a:rPr>
              <a:t>konkom</a:t>
            </a:r>
            <a:r>
              <a:rPr lang="cs-CZ" altLang="cs-CZ" sz="2400" dirty="0">
                <a:cs typeface="Arial" panose="020B0604020202020204" pitchFamily="34" charset="0"/>
              </a:rPr>
              <a:t>. </a:t>
            </a:r>
            <a:r>
              <a:rPr lang="cs-CZ" altLang="cs-CZ" sz="2400" dirty="0" smtClean="0">
                <a:cs typeface="Arial" panose="020B0604020202020204" pitchFamily="34" charset="0"/>
              </a:rPr>
              <a:t>CHT</a:t>
            </a:r>
            <a:r>
              <a:rPr lang="cs-CZ" altLang="cs-CZ" sz="2400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(paliativní BRT – hemostypticky)</a:t>
            </a:r>
            <a:endParaRPr lang="en-US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8504238" cy="6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5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DSC014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45307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 descr="DSC014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56515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1029"/>
          <p:cNvSpPr txBox="1">
            <a:spLocks noChangeArrowheads="1"/>
          </p:cNvSpPr>
          <p:nvPr/>
        </p:nvSpPr>
        <p:spPr bwMode="auto">
          <a:xfrm>
            <a:off x="6796088" y="-127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3600" i="1">
              <a:latin typeface="Times New Roman" panose="02020603050405020304" pitchFamily="18" charset="0"/>
            </a:endParaRPr>
          </a:p>
        </p:txBody>
      </p:sp>
      <p:graphicFrame>
        <p:nvGraphicFramePr>
          <p:cNvPr id="80903" name="Object 1031"/>
          <p:cNvGraphicFramePr>
            <a:graphicFrameLocks noChangeAspect="1"/>
          </p:cNvGraphicFramePr>
          <p:nvPr/>
        </p:nvGraphicFramePr>
        <p:xfrm>
          <a:off x="1676400" y="2819400"/>
          <a:ext cx="39624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Rastrový obrázek" r:id="rId5" imgW="2800741" imgH="3200000" progId="PBrush">
                  <p:embed/>
                </p:oleObj>
              </mc:Choice>
              <mc:Fallback>
                <p:oleObj name="Rastrový obrázek" r:id="rId5" imgW="2800741" imgH="3200000" progId="PBrush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819400"/>
                        <a:ext cx="39624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4" name="Picture 10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52400"/>
            <a:ext cx="4349497" cy="39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84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99406"/>
              </p:ext>
            </p:extLst>
          </p:nvPr>
        </p:nvGraphicFramePr>
        <p:xfrm>
          <a:off x="2344988" y="109728"/>
          <a:ext cx="7333250" cy="549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Rastrový obrázek" r:id="rId3" imgW="6314286" imgH="5009524" progId="PBrush">
                  <p:embed/>
                </p:oleObj>
              </mc:Choice>
              <mc:Fallback>
                <p:oleObj name="Rastrový obrázek" r:id="rId3" imgW="6314286" imgH="5009524" progId="PBrush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988" y="109728"/>
                        <a:ext cx="7333250" cy="549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768096" y="5779008"/>
            <a:ext cx="10265664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1363" lvl="1" indent="-284163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 smtClean="0">
                <a:cs typeface="Arial" panose="020B0604020202020204" pitchFamily="34" charset="0"/>
              </a:rPr>
              <a:t>NÚ:  průjmy,  potíže při močení, při RT na oblast </a:t>
            </a:r>
            <a:r>
              <a:rPr lang="cs-CZ" altLang="cs-CZ" dirty="0" err="1" smtClean="0">
                <a:cs typeface="Arial" panose="020B0604020202020204" pitchFamily="34" charset="0"/>
              </a:rPr>
              <a:t>paraaortálních</a:t>
            </a:r>
            <a:r>
              <a:rPr lang="cs-CZ" altLang="cs-CZ" dirty="0" smtClean="0">
                <a:cs typeface="Arial" panose="020B0604020202020204" pitchFamily="34" charset="0"/>
              </a:rPr>
              <a:t> uzlin nauzea a zvracení, chronické poškození ledvin</a:t>
            </a: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cs typeface="Arial" panose="020B0604020202020204" pitchFamily="34" charset="0"/>
              </a:rPr>
              <a:t>             Prognóza:  5ti </a:t>
            </a:r>
            <a:r>
              <a:rPr lang="cs-CZ" altLang="cs-CZ" sz="2000" b="1" dirty="0" err="1" smtClean="0">
                <a:cs typeface="Arial" panose="020B0604020202020204" pitchFamily="34" charset="0"/>
              </a:rPr>
              <a:t>leté</a:t>
            </a:r>
            <a:r>
              <a:rPr lang="cs-CZ" altLang="cs-CZ" sz="2000" b="1" dirty="0" smtClean="0">
                <a:cs typeface="Arial" panose="020B0604020202020204" pitchFamily="34" charset="0"/>
              </a:rPr>
              <a:t> přežití - I stadium 80-85% , II 50-65%, III 30-40%, IV 12%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49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děložního těla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4741" y="1341438"/>
            <a:ext cx="11237259" cy="5327650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b="1" dirty="0"/>
          </a:p>
          <a:p>
            <a:pPr marL="0" indent="0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 smtClean="0">
                <a:cs typeface="Arial" panose="020B0604020202020204" pitchFamily="34" charset="0"/>
              </a:rPr>
              <a:t>Incidence: </a:t>
            </a:r>
            <a:r>
              <a:rPr lang="cs-CZ" altLang="cs-CZ" sz="2000" dirty="0" smtClean="0">
                <a:cs typeface="Arial" panose="020B0604020202020204" pitchFamily="34" charset="0"/>
              </a:rPr>
              <a:t>nejčastější </a:t>
            </a:r>
            <a:r>
              <a:rPr lang="cs-CZ" altLang="cs-CZ" sz="2000" dirty="0" err="1">
                <a:cs typeface="Arial" panose="020B0604020202020204" pitchFamily="34" charset="0"/>
              </a:rPr>
              <a:t>gyn</a:t>
            </a:r>
            <a:r>
              <a:rPr lang="cs-CZ" altLang="cs-CZ" sz="2000" dirty="0">
                <a:cs typeface="Arial" panose="020B0604020202020204" pitchFamily="34" charset="0"/>
              </a:rPr>
              <a:t>. malignita</a:t>
            </a:r>
            <a:r>
              <a:rPr lang="cs-CZ" altLang="cs-CZ" sz="2000" dirty="0" smtClean="0">
                <a:cs typeface="Arial" panose="020B0604020202020204" pitchFamily="34" charset="0"/>
              </a:rPr>
              <a:t>,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incidence - v ČR stoupající tendence </a:t>
            </a:r>
            <a:r>
              <a:rPr lang="cs-CZ" altLang="cs-CZ" sz="2000" dirty="0" smtClean="0">
                <a:cs typeface="Arial" panose="020B0604020202020204" pitchFamily="34" charset="0"/>
              </a:rPr>
              <a:t>36,5/100 000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endParaRPr lang="cs-CZ" altLang="cs-CZ" sz="2000" dirty="0" smtClean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cs typeface="Arial" panose="020B0604020202020204" pitchFamily="34" charset="0"/>
              </a:rPr>
              <a:t>mortalita 7/100 000</a:t>
            </a:r>
          </a:p>
          <a:p>
            <a:pPr marL="341313" indent="-341313">
              <a:lnSpc>
                <a:spcPct val="80000"/>
              </a:lnSpc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cs typeface="Arial" panose="020B0604020202020204" pitchFamily="34" charset="0"/>
              </a:rPr>
              <a:t>Věkové rozložení mezi 60.-75. rokem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 smtClean="0">
                <a:cs typeface="Arial" panose="020B0604020202020204" pitchFamily="34" charset="0"/>
              </a:rPr>
              <a:t>Etiologie</a:t>
            </a:r>
            <a:r>
              <a:rPr lang="cs-CZ" altLang="cs-CZ" sz="2400" b="1" dirty="0">
                <a:cs typeface="Arial" panose="020B0604020202020204" pitchFamily="34" charset="0"/>
              </a:rPr>
              <a:t>, rizikové faktory: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endParaRPr lang="cs-CZ" altLang="cs-CZ" sz="2000" b="1" dirty="0" smtClean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cs typeface="Arial" panose="020B0604020202020204" pitchFamily="34" charset="0"/>
              </a:rPr>
              <a:t>I typ – </a:t>
            </a:r>
            <a:r>
              <a:rPr lang="cs-CZ" altLang="cs-CZ" sz="2000" b="1" dirty="0" err="1" smtClean="0">
                <a:cs typeface="Arial" panose="020B0604020202020204" pitchFamily="34" charset="0"/>
              </a:rPr>
              <a:t>hyperestrogenismus</a:t>
            </a:r>
            <a:r>
              <a:rPr lang="cs-CZ" altLang="cs-CZ" sz="2000" b="1" dirty="0" smtClean="0">
                <a:cs typeface="Arial" panose="020B0604020202020204" pitchFamily="34" charset="0"/>
              </a:rPr>
              <a:t> – dobře diferencované, mladší věk, lepší prognóza</a:t>
            </a: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cs typeface="Arial" panose="020B0604020202020204" pitchFamily="34" charset="0"/>
              </a:rPr>
              <a:t>II typ – bez závislosti na hormonech, nediferencované, starší pacientky</a:t>
            </a:r>
          </a:p>
          <a:p>
            <a:pPr marL="341313" indent="-341313">
              <a:lnSpc>
                <a:spcPct val="80000"/>
              </a:lnSpc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u="sng" dirty="0" smtClean="0">
                <a:cs typeface="Arial" panose="020B0604020202020204" pitchFamily="34" charset="0"/>
              </a:rPr>
              <a:t>Rizikové faktory</a:t>
            </a:r>
            <a:r>
              <a:rPr lang="cs-CZ" altLang="cs-CZ" sz="2000" dirty="0" smtClean="0">
                <a:cs typeface="Arial" panose="020B0604020202020204" pitchFamily="34" charset="0"/>
              </a:rPr>
              <a:t>: vysoký </a:t>
            </a:r>
            <a:r>
              <a:rPr lang="cs-CZ" altLang="cs-CZ" sz="2000" dirty="0">
                <a:cs typeface="Arial" panose="020B0604020202020204" pitchFamily="34" charset="0"/>
              </a:rPr>
              <a:t>věk, obezita, pozdní menopauza, </a:t>
            </a:r>
            <a:r>
              <a:rPr lang="cs-CZ" altLang="cs-CZ" sz="2000" dirty="0" err="1">
                <a:cs typeface="Arial" panose="020B0604020202020204" pitchFamily="34" charset="0"/>
              </a:rPr>
              <a:t>nulliparita</a:t>
            </a:r>
            <a:r>
              <a:rPr lang="cs-CZ" altLang="cs-CZ" sz="2000" dirty="0">
                <a:cs typeface="Arial" panose="020B0604020202020204" pitchFamily="34" charset="0"/>
              </a:rPr>
              <a:t>, ovariální poruchy s neoponovaným prolongovaným působením estrogenů, DM, hormonálně aktivní nádory ovaria, imunodeficitní onemocnění a imunosuprese. 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cs typeface="Arial" panose="020B0604020202020204" pitchFamily="34" charset="0"/>
              </a:rPr>
              <a:t>Protektivní</a:t>
            </a:r>
            <a:r>
              <a:rPr lang="cs-CZ" altLang="cs-CZ" sz="2000" dirty="0" smtClean="0"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cs typeface="Arial" panose="020B0604020202020204" pitchFamily="34" charset="0"/>
              </a:rPr>
              <a:t>ochranné </a:t>
            </a:r>
            <a:r>
              <a:rPr lang="cs-CZ" altLang="cs-CZ" sz="2000" b="1" dirty="0">
                <a:cs typeface="Arial" panose="020B0604020202020204" pitchFamily="34" charset="0"/>
              </a:rPr>
              <a:t>faktory </a:t>
            </a:r>
            <a:r>
              <a:rPr lang="cs-CZ" altLang="cs-CZ" sz="2000" dirty="0">
                <a:cs typeface="Arial" panose="020B0604020202020204" pitchFamily="34" charset="0"/>
              </a:rPr>
              <a:t>- vyšší parita, dlouhodobé užívání </a:t>
            </a:r>
            <a:r>
              <a:rPr lang="cs-CZ" altLang="cs-CZ" sz="2000" dirty="0" smtClean="0">
                <a:cs typeface="Arial" panose="020B0604020202020204" pitchFamily="34" charset="0"/>
              </a:rPr>
              <a:t>HAK- redukce rizika až o 50%.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1300" t="25625" r="52000" b="42125"/>
          <a:stretch>
            <a:fillRect/>
          </a:stretch>
        </p:blipFill>
        <p:spPr bwMode="auto">
          <a:xfrm>
            <a:off x="6685515" y="316992"/>
            <a:ext cx="5340569" cy="295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7536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/>
          </p:nvPr>
        </p:nvSpPr>
        <p:spPr>
          <a:xfrm>
            <a:off x="712694" y="333376"/>
            <a:ext cx="11161059" cy="6335713"/>
          </a:xfrm>
          <a:ln/>
        </p:spPr>
        <p:txBody>
          <a:bodyPr anchor="t">
            <a:normAutofit/>
          </a:bodyPr>
          <a:lstStyle/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 smtClean="0">
                <a:latin typeface="+mn-lt"/>
                <a:cs typeface="Arial" panose="020B0604020202020204" pitchFamily="34" charset="0"/>
              </a:rPr>
              <a:t>Symptomy nemoci: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 smtClean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Většinou diagnostikován časně – nepravidelné nebo postmenopauzální krvácení z rodidel </a:t>
            </a:r>
            <a:r>
              <a:rPr lang="cs-CZ" altLang="cs-CZ" sz="2000" u="sng" dirty="0" smtClean="0">
                <a:latin typeface="+mn-lt"/>
                <a:cs typeface="Arial" panose="020B0604020202020204" pitchFamily="34" charset="0"/>
              </a:rPr>
              <a:t>tzv. </a:t>
            </a:r>
            <a:r>
              <a:rPr lang="cs-CZ" altLang="cs-CZ" sz="2000" u="sng" dirty="0" err="1" smtClean="0">
                <a:latin typeface="+mn-lt"/>
                <a:cs typeface="Arial" panose="020B0604020202020204" pitchFamily="34" charset="0"/>
              </a:rPr>
              <a:t>metrorhagie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bolesti podbřišku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800" b="1" dirty="0" smtClean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8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 smtClean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lnSpc>
                <a:spcPct val="6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8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gynekologické vyšetření - USG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vag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s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ondou ( výška endometria, hranice endometrium/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myometrium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invaze a infiltrace hrdla)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histologický odběr získaný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separovanou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abrazí, ev. při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hysteroskopii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RTG plic, CT břicha +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pánve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Tumor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marker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Ca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125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fakultativně: cystoskopie, rektoskopie, kolonoskopie, USG břicha, MR, event. PET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I. epiteliální nádory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adenoca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clear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cell ca,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serósní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papilární ca,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adenosquamozní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ca)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II. sarkomy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leiomyosarkom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endometrální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stromální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sarkom,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adenosarkom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 - špatná prognóza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III. nádory trofoblastu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- koncentrovány celostátně do centra pro léčbu trofoblastu ve FN Motol v Praze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46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/>
          </p:nvPr>
        </p:nvSpPr>
        <p:spPr>
          <a:xfrm>
            <a:off x="672353" y="188914"/>
            <a:ext cx="11322423" cy="6480175"/>
          </a:xfrm>
          <a:ln/>
        </p:spPr>
        <p:txBody>
          <a:bodyPr anchor="t"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Terapie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1. Adekvátní chirurgický výkon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indikován u všech pacientek klinického stadia I - III, s výjimkou pacientek, u nichž jsou interní kontraindikace operačního výkonu.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(hysterektomie,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bilat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. AE,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lymfadenektomie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laváž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Operační přístup - klasická laparotomie,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laparoskopicky asistovaný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vaginální výkon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2. Radioterapie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	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a) adjuvantní radioterapie 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u všech pokročilých nádorů od stádia I b a při nádorovém postižení uzlin. 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neadekvátní operační výkony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b)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primární radioterapie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u pacientek s kontraindikací operačního výkonu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	c) paliativní radioterapie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většinou cílené ozáření recidiv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3. Chemoterapie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adjuvantní léčba u klinického stadia T3, N1,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event.v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kombinaci s radioterapií </a:t>
            </a:r>
          </a:p>
          <a:p>
            <a:pPr marL="741363" lvl="1" indent="-284163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-	paliativní léčba u klinického stadia IV </a:t>
            </a: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léčba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recidiv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 smtClean="0">
              <a:latin typeface="+mn-lt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u="sng" dirty="0" smtClean="0">
                <a:latin typeface="+mn-lt"/>
                <a:cs typeface="Arial" panose="020B0604020202020204" pitchFamily="34" charset="0"/>
              </a:rPr>
              <a:t>4. hormonální léčba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medroxyprogesteronacetát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megestrolacetát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457200" lvl="1" algn="l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Nádorové buňky vyzrávají vlivem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gestagenů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75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199" y="1556685"/>
            <a:ext cx="10806953" cy="435133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i="1" dirty="0"/>
              <a:t>Indikace: </a:t>
            </a:r>
            <a:r>
              <a:rPr lang="cs-CZ" altLang="cs-CZ" sz="2000" b="1" dirty="0"/>
              <a:t>inoperabilní nádor těla děložního</a:t>
            </a:r>
            <a:r>
              <a:rPr lang="cs-CZ" altLang="cs-CZ" sz="2000" dirty="0"/>
              <a:t> (kurativa, </a:t>
            </a:r>
            <a:r>
              <a:rPr lang="cs-CZ" altLang="cs-CZ" sz="2000" dirty="0" err="1" smtClean="0"/>
              <a:t>paliace</a:t>
            </a:r>
            <a:r>
              <a:rPr lang="cs-CZ" altLang="cs-CZ" sz="2000" dirty="0"/>
              <a:t>), </a:t>
            </a:r>
            <a:endParaRPr lang="cs-CZ" altLang="cs-CZ" sz="2000" dirty="0" smtClean="0"/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 smtClean="0"/>
              <a:t>BRT </a:t>
            </a:r>
            <a:r>
              <a:rPr lang="cs-CZ" altLang="cs-CZ" sz="2000" dirty="0"/>
              <a:t>(2x 7-8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3x 6,3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5x 7,5 </a:t>
            </a:r>
            <a:r>
              <a:rPr lang="cs-CZ" altLang="cs-CZ" sz="2000" dirty="0" err="1"/>
              <a:t>Gy</a:t>
            </a:r>
            <a:r>
              <a:rPr lang="cs-CZ" altLang="cs-CZ" sz="2000" dirty="0"/>
              <a:t>, 4x 8,5 </a:t>
            </a:r>
            <a:r>
              <a:rPr lang="cs-CZ" altLang="cs-CZ" sz="2000" dirty="0" err="1" smtClean="0"/>
              <a:t>Gy</a:t>
            </a:r>
            <a:r>
              <a:rPr lang="cs-CZ" altLang="cs-CZ" sz="2000" dirty="0"/>
              <a:t>), většinou v kombinaci se zevní RT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FontTx/>
              <a:buChar char="-"/>
            </a:pPr>
            <a:r>
              <a:rPr lang="cs-CZ" altLang="cs-CZ" sz="2000" dirty="0"/>
              <a:t>zavedení uterinního aplikátoru do dutiny děložní 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/>
              <a:t>	a pochvy</a:t>
            </a:r>
          </a:p>
          <a:p>
            <a:pPr marL="609600" indent="-609600"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 smtClean="0"/>
              <a:t>- </a:t>
            </a:r>
            <a:r>
              <a:rPr lang="cs-CZ" altLang="cs-CZ" sz="2000" dirty="0"/>
              <a:t>	</a:t>
            </a:r>
            <a:r>
              <a:rPr lang="cs-CZ" altLang="cs-CZ" sz="2000" dirty="0">
                <a:solidFill>
                  <a:srgbClr val="FF3300"/>
                </a:solidFill>
              </a:rPr>
              <a:t>výkon v krátkodobé CA</a:t>
            </a:r>
            <a:r>
              <a:rPr lang="cs-CZ" altLang="cs-CZ" sz="2000" dirty="0"/>
              <a:t> (cca 30 minut)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123079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latin typeface="+mn-lt"/>
                <a:cs typeface="Arial" panose="020B0604020202020204" pitchFamily="34" charset="0"/>
              </a:rPr>
              <a:t>Intrauterinní aplikace (IU)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3437" y="3211855"/>
            <a:ext cx="6148641" cy="30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1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anev1.jpg"/>
          <p:cNvPicPr>
            <a:picLocks noChangeAspect="1"/>
          </p:cNvPicPr>
          <p:nvPr/>
        </p:nvPicPr>
        <p:blipFill>
          <a:blip r:embed="rId2" cstate="print"/>
          <a:srcRect r="12333" b="28580"/>
          <a:stretch>
            <a:fillRect/>
          </a:stretch>
        </p:blipFill>
        <p:spPr>
          <a:xfrm>
            <a:off x="2121408" y="1419225"/>
            <a:ext cx="7723318" cy="503034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145792" y="316992"/>
            <a:ext cx="782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Topografická anatomie na CT či MR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40096" y="2840736"/>
            <a:ext cx="19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močový měchýř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864352" y="5242560"/>
            <a:ext cx="129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konečník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729984" y="4535424"/>
            <a:ext cx="238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Děložní čípek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0" name="Šipka doleva 9"/>
          <p:cNvSpPr/>
          <p:nvPr/>
        </p:nvSpPr>
        <p:spPr>
          <a:xfrm>
            <a:off x="6169152" y="4620768"/>
            <a:ext cx="487680" cy="195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>
                <a:latin typeface="+mn-lt"/>
                <a:cs typeface="Arial" panose="020B0604020202020204" pitchFamily="34" charset="0"/>
              </a:rPr>
              <a:t>Vaginální aplikace, vaginální válec, lineární zářič (LZ)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08529" y="1828801"/>
            <a:ext cx="10125636" cy="4525963"/>
          </a:xfrm>
        </p:spPr>
        <p:txBody>
          <a:bodyPr>
            <a:normAutofit/>
          </a:bodyPr>
          <a:lstStyle/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Indikace: </a:t>
            </a:r>
            <a:r>
              <a:rPr lang="cs-CZ" altLang="cs-CZ" sz="2000" b="1" dirty="0">
                <a:cs typeface="Arial" panose="020B0604020202020204" pitchFamily="34" charset="0"/>
              </a:rPr>
              <a:t>adjuvantní RT u karcinomu těla děložního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 smtClean="0">
                <a:cs typeface="Arial" panose="020B0604020202020204" pitchFamily="34" charset="0"/>
              </a:rPr>
              <a:t>BRT </a:t>
            </a:r>
            <a:r>
              <a:rPr lang="cs-CZ" altLang="cs-CZ" sz="2000" dirty="0">
                <a:cs typeface="Arial" panose="020B0604020202020204" pitchFamily="34" charset="0"/>
              </a:rPr>
              <a:t>samostatně nebo v kombinaci se zevní </a:t>
            </a:r>
            <a:r>
              <a:rPr lang="cs-CZ" altLang="cs-CZ" sz="2000" dirty="0" smtClean="0">
                <a:cs typeface="Arial" panose="020B0604020202020204" pitchFamily="34" charset="0"/>
              </a:rPr>
              <a:t>RT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primární terapie u karcinomu vaginy, 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paliativní BRT poševních MTS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zavedení aplikátoru (vaginální válec) do pochvy</a:t>
            </a:r>
          </a:p>
          <a:p>
            <a:pPr>
              <a:lnSpc>
                <a:spcPct val="96000"/>
              </a:lnSpc>
              <a:spcBef>
                <a:spcPts val="600"/>
              </a:spcBef>
              <a:buNone/>
            </a:pPr>
            <a:r>
              <a:rPr lang="cs-CZ" altLang="cs-CZ" sz="2000" dirty="0" smtClean="0"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cs typeface="Arial" panose="020B0604020202020204" pitchFamily="34" charset="0"/>
              </a:rPr>
              <a:t>výkon bez CA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9365" y="2803715"/>
            <a:ext cx="4491314" cy="33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vaječníků a vejcovodů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4411" y="1417638"/>
            <a:ext cx="11196917" cy="4525963"/>
          </a:xfrm>
          <a:ln/>
        </p:spPr>
        <p:txBody>
          <a:bodyPr vert="horz" lIns="91440" tIns="45720" rIns="91440" bIns="45720" rtlCol="0">
            <a:normAutofit/>
          </a:bodyPr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Incidence: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průměrný věk pacientek s epiteliálním typem nádoru ovaria je 57 let, u ostatních typů 30 let.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maximum výskytu tumorů vejcovodů se uvádí kolem </a:t>
            </a:r>
            <a:r>
              <a:rPr lang="cs-CZ" altLang="cs-CZ" sz="2000" dirty="0" smtClean="0">
                <a:cs typeface="Arial" panose="020B0604020202020204" pitchFamily="34" charset="0"/>
              </a:rPr>
              <a:t>50. </a:t>
            </a:r>
            <a:r>
              <a:rPr lang="cs-CZ" altLang="cs-CZ" sz="2000" dirty="0">
                <a:cs typeface="Arial" panose="020B0604020202020204" pitchFamily="34" charset="0"/>
              </a:rPr>
              <a:t>roku života.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incidence </a:t>
            </a:r>
            <a:r>
              <a:rPr lang="cs-CZ" altLang="cs-CZ" sz="2000" dirty="0" smtClean="0">
                <a:cs typeface="Arial" panose="020B0604020202020204" pitchFamily="34" charset="0"/>
              </a:rPr>
              <a:t>na vzestupu, </a:t>
            </a:r>
            <a:r>
              <a:rPr lang="cs-CZ" altLang="cs-CZ" sz="2000" dirty="0">
                <a:cs typeface="Arial" panose="020B0604020202020204" pitchFamily="34" charset="0"/>
              </a:rPr>
              <a:t>tu </a:t>
            </a:r>
            <a:r>
              <a:rPr lang="cs-CZ" altLang="cs-CZ" sz="2000" dirty="0" err="1">
                <a:cs typeface="Arial" panose="020B0604020202020204" pitchFamily="34" charset="0"/>
              </a:rPr>
              <a:t>ovari</a:t>
            </a: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000" dirty="0" smtClean="0">
                <a:cs typeface="Arial" panose="020B0604020202020204" pitchFamily="34" charset="0"/>
              </a:rPr>
              <a:t>21,4/100 </a:t>
            </a:r>
            <a:r>
              <a:rPr lang="cs-CZ" altLang="cs-CZ" sz="2000" dirty="0">
                <a:cs typeface="Arial" panose="020B0604020202020204" pitchFamily="34" charset="0"/>
              </a:rPr>
              <a:t>000 </a:t>
            </a:r>
            <a:r>
              <a:rPr lang="cs-CZ" altLang="cs-CZ" sz="2000" dirty="0" smtClean="0">
                <a:cs typeface="Arial" panose="020B0604020202020204" pitchFamily="34" charset="0"/>
              </a:rPr>
              <a:t>žen, </a:t>
            </a:r>
            <a:r>
              <a:rPr lang="cs-CZ" altLang="cs-CZ" sz="2000" b="1" dirty="0" smtClean="0">
                <a:cs typeface="Arial" panose="020B0604020202020204" pitchFamily="34" charset="0"/>
              </a:rPr>
              <a:t>mortalita nejvyšší mezi gynekologickými malignitami – až 75% nádorů diagnostikováno ve vyšším stádiu</a:t>
            </a:r>
            <a:r>
              <a:rPr lang="cs-CZ" altLang="cs-CZ" sz="2000" dirty="0" smtClean="0"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cs typeface="Arial" panose="020B0604020202020204" pitchFamily="34" charset="0"/>
              </a:rPr>
              <a:t>tu vejcovodů </a:t>
            </a:r>
            <a:r>
              <a:rPr lang="cs-CZ" altLang="cs-CZ" sz="2000" dirty="0" smtClean="0">
                <a:cs typeface="Arial" panose="020B0604020202020204" pitchFamily="34" charset="0"/>
              </a:rPr>
              <a:t>1,4/100000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Etiologie, rizikové faktory: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cs typeface="Arial" panose="020B0604020202020204" pitchFamily="34" charset="0"/>
              </a:rPr>
              <a:t>vysoký počet ovulací (snížení počtu ovulací těhotenstvím, kojením a HAK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cs typeface="Arial" panose="020B0604020202020204" pitchFamily="34" charset="0"/>
              </a:rPr>
              <a:t>má protektivní vliv), ionizační záření na pánev, talek, azbest, vliv výživy 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 5 –10 % případů mutace v genech BRCA1 a 2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Šíření: </a:t>
            </a:r>
            <a:r>
              <a:rPr lang="cs-CZ" altLang="cs-CZ" sz="2000" dirty="0">
                <a:cs typeface="Arial" panose="020B0604020202020204" pitchFamily="34" charset="0"/>
              </a:rPr>
              <a:t>cestou implantačních metastáz na </a:t>
            </a:r>
            <a:r>
              <a:rPr lang="cs-CZ" altLang="cs-CZ" sz="2000" dirty="0" smtClean="0">
                <a:cs typeface="Arial" panose="020B0604020202020204" pitchFamily="34" charset="0"/>
              </a:rPr>
              <a:t>serózách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nebo přímým šířením do okolních orgánů, </a:t>
            </a:r>
            <a:r>
              <a:rPr lang="cs-CZ" altLang="cs-CZ" sz="2000" dirty="0" err="1">
                <a:cs typeface="Arial" panose="020B0604020202020204" pitchFamily="34" charset="0"/>
              </a:rPr>
              <a:t>lymfogenně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78850" name="Picture 2" descr="VÃ½sledek obrÃ¡zku pro nÃ¡dory vajeÄnÃ­kÅ¯"/>
          <p:cNvPicPr>
            <a:picLocks noChangeAspect="1" noChangeArrowheads="1"/>
          </p:cNvPicPr>
          <p:nvPr/>
        </p:nvPicPr>
        <p:blipFill>
          <a:blip r:embed="rId3" cstate="print"/>
          <a:srcRect l="3327" t="42009" b="7605"/>
          <a:stretch>
            <a:fillRect/>
          </a:stretch>
        </p:blipFill>
        <p:spPr bwMode="auto">
          <a:xfrm>
            <a:off x="6778752" y="4328160"/>
            <a:ext cx="4959223" cy="1938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695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/>
          </p:nvPr>
        </p:nvSpPr>
        <p:spPr>
          <a:xfrm>
            <a:off x="820271" y="331788"/>
            <a:ext cx="11147611" cy="6121400"/>
          </a:xfrm>
          <a:ln/>
        </p:spPr>
        <p:txBody>
          <a:bodyPr anchor="t"/>
          <a:lstStyle/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Klinika: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časná stádia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bezpříznaková,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nádory bývají odhaleny náhodně a to pouze asi v 10% případů ( při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gyn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vyšetření nebo při chirurgickém výkonu v dutině břišní).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 pozdních stádiích bývají příznaky často nespecifické (poruchy trávení, nadýmání, zvětšování břicha, pocit tlaku a tíhy v břiše, někdy se ohlásí náhlou příhodou břišní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při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torzi nebo ruptuře, zánět či trombóza žil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DKK)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gynekologické vyšetření, histologie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CA 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125 – specifické u 80% zvýšená hladina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Ca 19-9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(u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mladých - CEA,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hCG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AFP)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USG 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pánve, RTG plic, CT pánev+RP, metodou volby je NMR, PET,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fakultativně: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cystoskopie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rektoskopie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kolonoskopie</a:t>
            </a:r>
          </a:p>
        </p:txBody>
      </p:sp>
    </p:spTree>
    <p:extLst>
      <p:ext uri="{BB962C8B-B14F-4D97-AF65-F5344CB8AC3E}">
        <p14:creationId xmlns:p14="http://schemas.microsoft.com/office/powerpoint/2010/main" val="1554695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/>
          </p:nvPr>
        </p:nvSpPr>
        <p:spPr>
          <a:xfrm>
            <a:off x="739588" y="497540"/>
            <a:ext cx="10865224" cy="6100109"/>
          </a:xfrm>
          <a:ln/>
        </p:spPr>
        <p:txBody>
          <a:bodyPr anchor="t">
            <a:normAutofit/>
          </a:bodyPr>
          <a:lstStyle/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Histopatologie: 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nádory epiteliální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(serosní,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mucinosní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endometroidní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clear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cell, anaplastické,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Brennerův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tumor)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cca 80-90% všech maligních ovariálních tumorů a vyskytují se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především od 30. roku výše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nádory z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gonadálního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mezodermu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granulozový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nádor ovaria,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arrhenoblastom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5-10% ovariálních tumorů, vyskytují se ve všech věkových skupinách, častěji po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menopause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germinální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nádory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dysgerminom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non-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dysgerminomy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- z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extraembryonálních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tkání - nádor ze žloutkového váčku, nádory z trofoblastu -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choriokarcinom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z embryonálních tkání – teratom)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–"/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5 % ovariálních tumorů a vyskytují se převážně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v dětství a v mladém věku do 25 let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Často se vyskytují ve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smíšené formě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79413" indent="-379413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sz="2000" dirty="0">
              <a:latin typeface="+mn-lt"/>
              <a:cs typeface="Arial" panose="020B0604020202020204" pitchFamily="34" charset="0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endParaRPr lang="cs-CZ" sz="2000" dirty="0" smtClean="0">
              <a:latin typeface="+mn-lt"/>
              <a:cs typeface="Arial" panose="020B0604020202020204" pitchFamily="34" charset="0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dirty="0" smtClean="0">
                <a:latin typeface="+mn-lt"/>
                <a:cs typeface="Arial" panose="020B0604020202020204" pitchFamily="34" charset="0"/>
              </a:rPr>
              <a:t>Prognóza - </a:t>
            </a:r>
            <a:r>
              <a:rPr lang="cs-CZ" sz="2000" dirty="0" smtClean="0">
                <a:latin typeface="+mn-lt"/>
              </a:rPr>
              <a:t>I</a:t>
            </a:r>
            <a:r>
              <a:rPr lang="cs-CZ" sz="2000" dirty="0">
                <a:latin typeface="+mn-lt"/>
              </a:rPr>
              <a:t>. klinickém stadiu dosahují 5letého přežití v 70–80 %, </a:t>
            </a:r>
            <a:endParaRPr lang="cs-CZ" sz="2000" dirty="0" smtClean="0">
              <a:latin typeface="+mn-lt"/>
            </a:endParaRP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dirty="0" smtClean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II.  </a:t>
            </a:r>
            <a:r>
              <a:rPr lang="cs-CZ" sz="2000" dirty="0" smtClean="0">
                <a:latin typeface="+mn-lt"/>
              </a:rPr>
              <a:t>klinické stadium </a:t>
            </a:r>
            <a:r>
              <a:rPr lang="cs-CZ" sz="2000" dirty="0">
                <a:latin typeface="+mn-lt"/>
              </a:rPr>
              <a:t>v 60 %, ve III. klinickém stadiu ve 23 % a ve IV. klinickém stadiu v 8 </a:t>
            </a:r>
            <a:r>
              <a:rPr lang="cs-CZ" sz="2000" dirty="0" smtClean="0">
                <a:latin typeface="+mn-lt"/>
              </a:rPr>
              <a:t>%.</a:t>
            </a:r>
          </a:p>
          <a:p>
            <a:pPr marL="798513" lvl="1" indent="-341313" algn="l">
              <a:lnSpc>
                <a:spcPct val="80000"/>
              </a:lnSpc>
              <a:spcBef>
                <a:spcPts val="500"/>
              </a:spcBef>
              <a:tabLst>
                <a:tab pos="950913" algn="l"/>
                <a:tab pos="1865313" algn="l"/>
                <a:tab pos="2779713" algn="l"/>
                <a:tab pos="3694113" algn="l"/>
                <a:tab pos="4608513" algn="l"/>
                <a:tab pos="5522913" algn="l"/>
                <a:tab pos="6437313" algn="l"/>
                <a:tab pos="7351713" algn="l"/>
                <a:tab pos="8266113" algn="l"/>
                <a:tab pos="9180513" algn="l"/>
                <a:tab pos="10094913" algn="l"/>
              </a:tabLst>
            </a:pPr>
            <a:r>
              <a:rPr lang="cs-CZ" sz="2000" dirty="0" smtClean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Pětileté přežití v případě pánevní recidivy se pohybuje mezi 14–34 %.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56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61607"/>
            <a:ext cx="10515600" cy="585264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cs typeface="Arial" panose="020B0604020202020204" pitchFamily="34" charset="0"/>
              </a:rPr>
              <a:t>Chirurgie </a:t>
            </a:r>
            <a:r>
              <a:rPr lang="cs-CZ" sz="2000" dirty="0" smtClean="0">
                <a:cs typeface="Arial" panose="020B0604020202020204" pitchFamily="34" charset="0"/>
              </a:rPr>
              <a:t>- peritoneální </a:t>
            </a:r>
            <a:r>
              <a:rPr lang="cs-CZ" sz="2000" dirty="0" err="1" smtClean="0">
                <a:cs typeface="Arial" panose="020B0604020202020204" pitchFamily="34" charset="0"/>
              </a:rPr>
              <a:t>laváž</a:t>
            </a:r>
            <a:r>
              <a:rPr lang="cs-CZ" sz="2000" dirty="0" smtClean="0">
                <a:cs typeface="Arial" panose="020B0604020202020204" pitchFamily="34" charset="0"/>
              </a:rPr>
              <a:t>, inspekce a palpace peritoneálních povrchů, biopsie adhezí primárního tumoru s okolím, odběr bioptických vzorků z peritonea, močového měchýře, pravého a levého </a:t>
            </a:r>
            <a:r>
              <a:rPr lang="cs-CZ" sz="2000" dirty="0" err="1" smtClean="0">
                <a:cs typeface="Arial" panose="020B0604020202020204" pitchFamily="34" charset="0"/>
              </a:rPr>
              <a:t>parakolického</a:t>
            </a:r>
            <a:r>
              <a:rPr lang="cs-CZ" sz="2000" dirty="0" smtClean="0">
                <a:cs typeface="Arial" panose="020B0604020202020204" pitchFamily="34" charset="0"/>
              </a:rPr>
              <a:t> prostoru, pravé klenby brániční, peritoneum pánevní stěny v místě tumoru) </a:t>
            </a:r>
            <a:r>
              <a:rPr lang="cs-CZ" sz="2000" dirty="0" err="1" smtClean="0">
                <a:cs typeface="Arial" panose="020B0604020202020204" pitchFamily="34" charset="0"/>
              </a:rPr>
              <a:t>cytoreduktivní</a:t>
            </a:r>
            <a:r>
              <a:rPr lang="cs-CZ" sz="2000" dirty="0" smtClean="0">
                <a:cs typeface="Arial" panose="020B0604020202020204" pitchFamily="34" charset="0"/>
              </a:rPr>
              <a:t> výkon = </a:t>
            </a:r>
            <a:r>
              <a:rPr lang="cs-CZ" sz="2000" b="1" dirty="0" smtClean="0">
                <a:cs typeface="Arial" panose="020B0604020202020204" pitchFamily="34" charset="0"/>
              </a:rPr>
              <a:t>dosažení nulového makroskopického rezidua=nejlepší prognóza</a:t>
            </a:r>
          </a:p>
          <a:p>
            <a:r>
              <a:rPr lang="cs-CZ" sz="2000" u="sng" dirty="0" smtClean="0">
                <a:cs typeface="Arial" panose="020B0604020202020204" pitchFamily="34" charset="0"/>
              </a:rPr>
              <a:t>0 cm reziduum </a:t>
            </a:r>
            <a:r>
              <a:rPr lang="cs-CZ" sz="2000" u="sng" dirty="0" err="1" smtClean="0">
                <a:cs typeface="Arial" panose="020B0604020202020204" pitchFamily="34" charset="0"/>
              </a:rPr>
              <a:t>median</a:t>
            </a:r>
            <a:r>
              <a:rPr lang="cs-CZ" sz="2000" u="sng" dirty="0" smtClean="0">
                <a:cs typeface="Arial" panose="020B0604020202020204" pitchFamily="34" charset="0"/>
              </a:rPr>
              <a:t> přežití 99 měsíců </a:t>
            </a:r>
            <a:r>
              <a:rPr lang="cs-CZ" sz="2000" u="sng" dirty="0" err="1" smtClean="0">
                <a:cs typeface="Arial" panose="020B0604020202020204" pitchFamily="34" charset="0"/>
              </a:rPr>
              <a:t>vs</a:t>
            </a:r>
            <a:r>
              <a:rPr lang="cs-CZ" sz="2000" u="sng" dirty="0" smtClean="0">
                <a:cs typeface="Arial" panose="020B0604020202020204" pitchFamily="34" charset="0"/>
              </a:rPr>
              <a:t> 1cm 36 měsíců </a:t>
            </a:r>
            <a:r>
              <a:rPr lang="cs-CZ" sz="2000" u="sng" dirty="0" err="1" smtClean="0">
                <a:cs typeface="Arial" panose="020B0604020202020204" pitchFamily="34" charset="0"/>
              </a:rPr>
              <a:t>vs</a:t>
            </a:r>
            <a:r>
              <a:rPr lang="cs-CZ" sz="2000" u="sng" dirty="0" smtClean="0">
                <a:cs typeface="Arial" panose="020B0604020202020204" pitchFamily="34" charset="0"/>
              </a:rPr>
              <a:t> více než 1cm 29 měsíců</a:t>
            </a:r>
          </a:p>
          <a:p>
            <a:r>
              <a:rPr lang="cs-CZ" sz="2000" b="1" dirty="0" smtClean="0">
                <a:cs typeface="Arial" panose="020B0604020202020204" pitchFamily="34" charset="0"/>
              </a:rPr>
              <a:t>CHT</a:t>
            </a:r>
            <a:r>
              <a:rPr lang="cs-CZ" sz="2000" dirty="0" smtClean="0">
                <a:cs typeface="Arial" panose="020B0604020202020204" pitchFamily="34" charset="0"/>
              </a:rPr>
              <a:t>- zlatý léčebný standard u FIGO II-IV </a:t>
            </a:r>
            <a:r>
              <a:rPr lang="cs-CZ" sz="2000" dirty="0" err="1" smtClean="0">
                <a:cs typeface="Arial" panose="020B0604020202020204" pitchFamily="34" charset="0"/>
              </a:rPr>
              <a:t>CBDCA+paklitaxel</a:t>
            </a:r>
            <a:r>
              <a:rPr lang="cs-CZ" sz="2000" dirty="0" smtClean="0">
                <a:cs typeface="Arial" panose="020B0604020202020204" pitchFamily="34" charset="0"/>
              </a:rPr>
              <a:t> 6x</a:t>
            </a:r>
          </a:p>
          <a:p>
            <a:r>
              <a:rPr lang="cs-CZ" sz="2000" dirty="0" smtClean="0">
                <a:cs typeface="Arial" panose="020B0604020202020204" pitchFamily="34" charset="0"/>
              </a:rPr>
              <a:t>RT – není standard, pouze paliativně</a:t>
            </a:r>
          </a:p>
          <a:p>
            <a:endParaRPr lang="cs-CZ" sz="2000" dirty="0" smtClean="0">
              <a:cs typeface="Arial" panose="020B0604020202020204" pitchFamily="34" charset="0"/>
            </a:endParaRPr>
          </a:p>
          <a:p>
            <a:r>
              <a:rPr lang="cs-CZ" sz="2000" b="1" dirty="0" smtClean="0">
                <a:cs typeface="Arial" panose="020B0604020202020204" pitchFamily="34" charset="0"/>
              </a:rPr>
              <a:t>Biologická léčba </a:t>
            </a:r>
            <a:r>
              <a:rPr lang="cs-CZ" sz="2000" dirty="0" smtClean="0">
                <a:cs typeface="Arial" panose="020B0604020202020204" pitchFamily="34" charset="0"/>
              </a:rPr>
              <a:t>– </a:t>
            </a:r>
            <a:r>
              <a:rPr lang="cs-CZ" sz="2000" dirty="0" err="1" smtClean="0">
                <a:cs typeface="Arial" panose="020B0604020202020204" pitchFamily="34" charset="0"/>
              </a:rPr>
              <a:t>bevacizumab</a:t>
            </a:r>
            <a:r>
              <a:rPr lang="cs-CZ" sz="2000" dirty="0" smtClean="0"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cs typeface="Arial" panose="020B0604020202020204" pitchFamily="34" charset="0"/>
              </a:rPr>
              <a:t>solo</a:t>
            </a:r>
            <a:r>
              <a:rPr lang="cs-CZ" sz="2000" dirty="0" smtClean="0">
                <a:cs typeface="Arial" panose="020B0604020202020204" pitchFamily="34" charset="0"/>
              </a:rPr>
              <a:t> či s CHT, </a:t>
            </a:r>
            <a:r>
              <a:rPr lang="cs-CZ" sz="2000" dirty="0" err="1" smtClean="0">
                <a:cs typeface="Arial" panose="020B0604020202020204" pitchFamily="34" charset="0"/>
              </a:rPr>
              <a:t>catumaxomab</a:t>
            </a:r>
            <a:r>
              <a:rPr lang="cs-CZ" sz="2000" dirty="0" smtClean="0">
                <a:cs typeface="Arial" panose="020B0604020202020204" pitchFamily="34" charset="0"/>
              </a:rPr>
              <a:t> u maligního ascitu</a:t>
            </a:r>
          </a:p>
          <a:p>
            <a:r>
              <a:rPr lang="cs-CZ" sz="2000" b="1" dirty="0" smtClean="0">
                <a:cs typeface="Arial" panose="020B0604020202020204" pitchFamily="34" charset="0"/>
              </a:rPr>
              <a:t>PARP inhibitory- </a:t>
            </a:r>
            <a:r>
              <a:rPr lang="cs-CZ" sz="2000" dirty="0" smtClean="0">
                <a:cs typeface="Arial" panose="020B0604020202020204" pitchFamily="34" charset="0"/>
              </a:rPr>
              <a:t>posilují účinek CHT u pacientek s mutací BRCA 1 a 2</a:t>
            </a:r>
          </a:p>
          <a:p>
            <a:pPr marL="0" indent="0">
              <a:buNone/>
            </a:pPr>
            <a:r>
              <a:rPr lang="cs-CZ" sz="2000" dirty="0" smtClean="0">
                <a:cs typeface="Arial" panose="020B0604020202020204" pitchFamily="34" charset="0"/>
              </a:rPr>
              <a:t>                                </a:t>
            </a:r>
            <a:r>
              <a:rPr lang="cs-CZ" sz="2000" dirty="0" err="1" smtClean="0">
                <a:cs typeface="Arial" panose="020B0604020202020204" pitchFamily="34" charset="0"/>
              </a:rPr>
              <a:t>olaparib</a:t>
            </a:r>
            <a:endParaRPr lang="cs-CZ" sz="20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/>
              <a:t>Poly (ADP-ribose) polymerase inhibitors, which are often called PARP inhibitors, are a targeted therapies that are used to treat cancers. </a:t>
            </a:r>
            <a:r>
              <a:rPr lang="en-US" sz="2000" b="1" dirty="0" smtClean="0"/>
              <a:t>PARP is a protein that has a role in cellular growth, regulation and cell repair which helps 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cancer</a:t>
            </a:r>
            <a:r>
              <a:rPr lang="en-US" sz="2000" b="1" dirty="0" smtClean="0"/>
              <a:t> cells repair themselves and survive. </a:t>
            </a:r>
            <a:r>
              <a:rPr lang="en-US" sz="2000" dirty="0" smtClean="0"/>
              <a:t>The PARP inhibitor stops the cancer cells being repaired which causes the cells to die and so reduces tumor growth.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71360" y="6266689"/>
            <a:ext cx="4242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https://www.drugs.com/drug-class/parp-inhibitors.html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5742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60350"/>
            <a:ext cx="8229600" cy="1081088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Ca </a:t>
            </a:r>
            <a:r>
              <a:rPr lang="cs-CZ" altLang="cs-CZ" b="1" dirty="0" err="1">
                <a:latin typeface="+mn-lt"/>
                <a:cs typeface="Arial" panose="020B0604020202020204" pitchFamily="34" charset="0"/>
              </a:rPr>
              <a:t>vulvae</a:t>
            </a:r>
            <a:endParaRPr lang="cs-CZ" altLang="cs-CZ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1831" y="858094"/>
            <a:ext cx="11080557" cy="5300662"/>
          </a:xfrm>
          <a:ln/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2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000" b="1" dirty="0"/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200" b="1" dirty="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Epidemiologie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ženy nad 60 let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incidence v ČR stacionární (4:100 000)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vznikající na podkladě HPV </a:t>
            </a:r>
            <a:r>
              <a:rPr lang="cs-CZ" altLang="cs-CZ" sz="2000" dirty="0" smtClean="0">
                <a:cs typeface="Arial" panose="020B0604020202020204" pitchFamily="34" charset="0"/>
              </a:rPr>
              <a:t>infekce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je mnohdy zjištěn až v pokročilém stadiu, kdy je možná pouze léčba paliativní. Tento stav je způsoben ve větším počtu případů tím, že se pacientky dostaví na gynekologické vyšetření pozdě.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Etiologie, rizikové faktory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cs typeface="Arial" panose="020B0604020202020204" pitchFamily="34" charset="0"/>
              </a:rPr>
              <a:t>dystrofické změny, chronický zánětlivý proces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cs typeface="Arial" panose="020B0604020202020204" pitchFamily="34" charset="0"/>
              </a:rPr>
              <a:t>prekanceróza</a:t>
            </a:r>
            <a:r>
              <a:rPr lang="cs-CZ" altLang="cs-CZ" sz="2000" dirty="0">
                <a:cs typeface="Arial" panose="020B0604020202020204" pitchFamily="34" charset="0"/>
              </a:rPr>
              <a:t> - VIN I-III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 l="659" t="12125" r="52521" b="50250"/>
          <a:stretch>
            <a:fillRect/>
          </a:stretch>
        </p:blipFill>
        <p:spPr bwMode="auto">
          <a:xfrm>
            <a:off x="5974080" y="256032"/>
            <a:ext cx="5193792" cy="293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6164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>
          <a:xfrm>
            <a:off x="874059" y="384829"/>
            <a:ext cx="9347855" cy="6192837"/>
          </a:xfrm>
          <a:ln/>
        </p:spPr>
        <p:txBody>
          <a:bodyPr anchor="t">
            <a:normAutofit/>
          </a:bodyPr>
          <a:lstStyle/>
          <a:p>
            <a:pPr marL="341313" indent="-341313">
              <a:lnSpc>
                <a:spcPct val="60000"/>
              </a:lnSpc>
              <a:spcBef>
                <a:spcPts val="2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800" b="1" dirty="0"/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Klinika:</a:t>
            </a:r>
          </a:p>
          <a:p>
            <a:pPr marL="341313" indent="-341313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tuhý, vyvýšený infiltrát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tendence k povrchové ulceraci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putridní zápach, svědění, pálení, špinění, krvácení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destrukce vulvy, vaginy,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perianální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krajiny</a:t>
            </a:r>
          </a:p>
          <a:p>
            <a:pPr marL="341313" indent="-341313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meta -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inguinálních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uzliny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malé pánve, plíce, játra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Šíření: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lokální,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lymfogenní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hematogenní-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málo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časté  (plíce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játra, kosti)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Diagnostika: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gynekologické vyšetření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vulvoskopie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posouzení hraničních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lezí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cílená biopsie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další vyšetření: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RTG plic,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uretrocystoskopie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rektoskopie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UZ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inquin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CT pánve,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retroperitonea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vyšetření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SNL a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reg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. uzlin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15330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1013011" y="319928"/>
            <a:ext cx="10282517" cy="5792788"/>
          </a:xfrm>
          <a:ln/>
        </p:spPr>
        <p:txBody>
          <a:bodyPr anchor="t"/>
          <a:lstStyle/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/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Histopatologická klasifikace nádorů vulvy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varianty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dlaždicobuněčného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karcinomu (90-94 %)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maligní melanom (4-8 %) </a:t>
            </a:r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epiteliální nádory ze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žlázek a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adnexálních struktur (1-2 %)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adenoca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sarkomy) </a:t>
            </a:r>
          </a:p>
          <a:p>
            <a:pPr marL="341313" indent="-341313"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Klasifikace stádií dle FIGO a TNM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Prognostické faktory: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klinický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staging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histologický typ nádoru a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grading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velikost a charakter růstu, lokalizace, celkový stav pacientky, věk,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interkurence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limitující terapeutické možnosti </a:t>
            </a:r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marL="341313" indent="-34131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73686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/>
          </p:nvPr>
        </p:nvSpPr>
        <p:spPr>
          <a:xfrm>
            <a:off x="672353" y="193675"/>
            <a:ext cx="11268635" cy="6470650"/>
          </a:xfrm>
          <a:ln/>
        </p:spPr>
        <p:txBody>
          <a:bodyPr anchor="t"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Terapie </a:t>
            </a:r>
            <a:endParaRPr lang="cs-CZ" altLang="cs-CZ" sz="2000" b="1" dirty="0" smtClean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základní léčebnou modalitou chirurgický výkon (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mutilující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a technicky velmi náročný). </a:t>
            </a:r>
            <a:endParaRPr lang="cs-CZ" altLang="cs-CZ" sz="2000" dirty="0" smtClean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  Hlavní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podmínkou konzervativního postupu při operaci je detekce a vyhodnocení stavu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uzlin.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a) možnosti operační léčby: 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široká excize, 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hemivulvektomie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u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lateralizovaných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lézí, radikální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vulvektomie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nebo exenterace s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bilat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. </a:t>
            </a:r>
            <a:r>
              <a:rPr lang="cs-CZ" altLang="cs-CZ" sz="1800" dirty="0" err="1" smtClean="0">
                <a:latin typeface="+mn-lt"/>
                <a:cs typeface="Arial" panose="020B0604020202020204" pitchFamily="34" charset="0"/>
              </a:rPr>
              <a:t>inguino</a:t>
            </a:r>
            <a:r>
              <a:rPr lang="cs-CZ" altLang="cs-CZ" sz="1800" dirty="0" smtClean="0">
                <a:latin typeface="+mn-lt"/>
                <a:cs typeface="Arial" panose="020B0604020202020204" pitchFamily="34" charset="0"/>
              </a:rPr>
              <a:t>-femorální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lymfadenektomií</a:t>
            </a:r>
            <a:endParaRPr lang="cs-CZ" altLang="cs-CZ" sz="18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b="1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b) radioterapie: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samostatná RT nebo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konkomitantně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s CHT u prim.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inop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a když odmítnou operaci, dávka 60-70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Gy</a:t>
            </a:r>
            <a:endParaRPr lang="cs-CZ" altLang="cs-CZ" dirty="0">
              <a:latin typeface="+mn-lt"/>
              <a:cs typeface="Arial" panose="020B0604020202020204" pitchFamily="34" charset="0"/>
            </a:endParaRP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adjuvantní - dávka 45-50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Gy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v případě tu nad 4 cm,  1 a více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pozit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uzlin s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transkaps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. propagací, resekční okraj pod 8 mm,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paliativní 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technika: poloha na zádech -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frog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leg, 3D plánování s CT, ozařovaný objem vulva s/bez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ingvinálnímí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 a pánevními uzlinami</a:t>
            </a:r>
          </a:p>
          <a:p>
            <a:pPr marL="741363" lvl="1" indent="-284163" algn="l">
              <a:spcBef>
                <a:spcPts val="7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dirty="0">
                <a:latin typeface="+mn-lt"/>
                <a:cs typeface="Arial" panose="020B0604020202020204" pitchFamily="34" charset="0"/>
              </a:rPr>
              <a:t>NÚ: vlhká deskvamační </a:t>
            </a:r>
            <a:r>
              <a:rPr lang="cs-CZ" altLang="cs-CZ" dirty="0" err="1">
                <a:latin typeface="+mn-lt"/>
                <a:cs typeface="Arial" panose="020B0604020202020204" pitchFamily="34" charset="0"/>
              </a:rPr>
              <a:t>radiodermatitída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, průjem, strangurie a dysurie,</a:t>
            </a: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8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2557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c) chemoterapie: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k </a:t>
            </a:r>
            <a:r>
              <a:rPr lang="cs-CZ" altLang="cs-CZ" sz="1800" dirty="0" err="1">
                <a:latin typeface="+mn-lt"/>
                <a:cs typeface="Arial" panose="020B0604020202020204" pitchFamily="34" charset="0"/>
              </a:rPr>
              <a:t>potenciaci</a:t>
            </a:r>
            <a:r>
              <a:rPr lang="cs-CZ" altLang="cs-CZ" sz="1800" dirty="0">
                <a:latin typeface="+mn-lt"/>
                <a:cs typeface="Arial" panose="020B0604020202020204" pitchFamily="34" charset="0"/>
              </a:rPr>
              <a:t> účinku radioterapie nebo u pokročilých a recidivujících onemocnění.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499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NÁDORY KŮŽE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Spinocelulární</a:t>
            </a:r>
            <a:r>
              <a:rPr lang="cs-CZ" dirty="0" smtClean="0"/>
              <a:t> karcinom</a:t>
            </a:r>
          </a:p>
          <a:p>
            <a:r>
              <a:rPr lang="cs-CZ" dirty="0" err="1" smtClean="0"/>
              <a:t>Bazocelulární</a:t>
            </a:r>
            <a:r>
              <a:rPr lang="cs-CZ" dirty="0" smtClean="0"/>
              <a:t> karcinom</a:t>
            </a:r>
          </a:p>
          <a:p>
            <a:r>
              <a:rPr lang="cs-CZ" dirty="0" smtClean="0"/>
              <a:t>Maligní melanom</a:t>
            </a:r>
          </a:p>
          <a:p>
            <a:endParaRPr lang="cs-CZ" dirty="0"/>
          </a:p>
          <a:p>
            <a:r>
              <a:rPr lang="cs-CZ" dirty="0" smtClean="0"/>
              <a:t> </a:t>
            </a:r>
            <a:r>
              <a:rPr lang="cs-CZ" dirty="0" err="1" smtClean="0"/>
              <a:t>nemelanomové</a:t>
            </a:r>
            <a:r>
              <a:rPr lang="cs-CZ" dirty="0" smtClean="0"/>
              <a:t> nádory jsou heterogenní skupina nemocnění s různým biologickým chováním</a:t>
            </a:r>
          </a:p>
          <a:p>
            <a:r>
              <a:rPr lang="cs-CZ" dirty="0" smtClean="0"/>
              <a:t>Incidence 196/100 000, nízká mortalita 4,5/100 000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47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822704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 smtClean="0">
                <a:latin typeface="+mn-lt"/>
                <a:cs typeface="Arial" panose="020B0604020202020204" pitchFamily="34" charset="0"/>
              </a:rPr>
              <a:t>Nádory </a:t>
            </a:r>
            <a:r>
              <a:rPr lang="cs-CZ" altLang="cs-CZ" b="1" dirty="0">
                <a:latin typeface="+mn-lt"/>
                <a:cs typeface="Arial" panose="020B0604020202020204" pitchFamily="34" charset="0"/>
              </a:rPr>
              <a:t>děložního hrdla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9929" y="1600201"/>
            <a:ext cx="10730753" cy="4525963"/>
          </a:xfrm>
          <a:ln/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Incidence: </a:t>
            </a:r>
            <a:r>
              <a:rPr lang="cs-CZ" altLang="cs-CZ" sz="2400" dirty="0" smtClean="0">
                <a:cs typeface="Arial" panose="020B0604020202020204" pitchFamily="34" charset="0"/>
              </a:rPr>
              <a:t>11</a:t>
            </a:r>
            <a:r>
              <a:rPr lang="en-US" altLang="cs-CZ" sz="2400" dirty="0" smtClean="0">
                <a:cs typeface="Arial" panose="020B0604020202020204" pitchFamily="34" charset="0"/>
              </a:rPr>
              <a:t>/100</a:t>
            </a: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  <a:r>
              <a:rPr lang="en-US" altLang="cs-CZ" sz="2400" dirty="0" smtClean="0">
                <a:cs typeface="Arial" panose="020B0604020202020204" pitchFamily="34" charset="0"/>
              </a:rPr>
              <a:t>000 </a:t>
            </a:r>
            <a:r>
              <a:rPr lang="en-US" altLang="cs-CZ" sz="2400" dirty="0" err="1" smtClean="0">
                <a:cs typeface="Arial" panose="020B0604020202020204" pitchFamily="34" charset="0"/>
              </a:rPr>
              <a:t>žen</a:t>
            </a:r>
            <a:r>
              <a:rPr lang="cs-CZ" altLang="cs-CZ" sz="2400" dirty="0" smtClean="0">
                <a:cs typeface="Arial" panose="020B0604020202020204" pitchFamily="34" charset="0"/>
              </a:rPr>
              <a:t> k roku 2013,  10,5/100 000 k roku 2015 </a:t>
            </a:r>
            <a:r>
              <a:rPr lang="en-US" altLang="cs-CZ" sz="2400" dirty="0" smtClean="0">
                <a:cs typeface="Arial" panose="020B0604020202020204" pitchFamily="34" charset="0"/>
              </a:rPr>
              <a:t>, </a:t>
            </a:r>
            <a:r>
              <a:rPr lang="en-US" altLang="cs-CZ" sz="2400" dirty="0" err="1">
                <a:cs typeface="Arial" panose="020B0604020202020204" pitchFamily="34" charset="0"/>
              </a:rPr>
              <a:t>mortalita</a:t>
            </a:r>
            <a:r>
              <a:rPr lang="en-US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smtClean="0">
                <a:cs typeface="Arial" panose="020B0604020202020204" pitchFamily="34" charset="0"/>
              </a:rPr>
              <a:t>3,5</a:t>
            </a:r>
            <a:r>
              <a:rPr lang="en-US" altLang="cs-CZ" sz="2400" dirty="0" smtClean="0">
                <a:cs typeface="Arial" panose="020B0604020202020204" pitchFamily="34" charset="0"/>
              </a:rPr>
              <a:t>/100</a:t>
            </a: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  <a:r>
              <a:rPr lang="en-US" altLang="cs-CZ" sz="2400" dirty="0" smtClean="0">
                <a:cs typeface="Arial" panose="020B0604020202020204" pitchFamily="34" charset="0"/>
              </a:rPr>
              <a:t>000 </a:t>
            </a:r>
            <a:r>
              <a:rPr lang="en-US" altLang="cs-CZ" sz="2400" dirty="0" err="1" smtClean="0">
                <a:cs typeface="Arial" panose="020B0604020202020204" pitchFamily="34" charset="0"/>
              </a:rPr>
              <a:t>žen</a:t>
            </a:r>
            <a:endParaRPr lang="cs-CZ" altLang="cs-CZ" sz="2400" dirty="0" smtClean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 smtClean="0">
                <a:cs typeface="Arial" panose="020B0604020202020204" pitchFamily="34" charset="0"/>
              </a:rPr>
              <a:t>3 nejčastější malignita v ČR</a:t>
            </a:r>
            <a:endParaRPr lang="en-US" altLang="cs-CZ" sz="24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 smtClean="0">
                <a:cs typeface="Arial" panose="020B0604020202020204" pitchFamily="34" charset="0"/>
              </a:rPr>
              <a:t>Etiologie</a:t>
            </a:r>
            <a:r>
              <a:rPr lang="cs-CZ" altLang="cs-CZ" sz="2400" b="1" dirty="0">
                <a:cs typeface="Arial" panose="020B0604020202020204" pitchFamily="34" charset="0"/>
              </a:rPr>
              <a:t>, rizikové faktory: </a:t>
            </a:r>
            <a:r>
              <a:rPr lang="cs-CZ" altLang="cs-CZ" sz="2400" b="1" dirty="0" smtClean="0">
                <a:cs typeface="Arial" panose="020B0604020202020204" pitchFamily="34" charset="0"/>
              </a:rPr>
              <a:t>infekce humánním </a:t>
            </a:r>
            <a:r>
              <a:rPr lang="cs-CZ" altLang="cs-CZ" sz="2400" b="1" dirty="0" err="1" smtClean="0">
                <a:cs typeface="Arial" panose="020B0604020202020204" pitchFamily="34" charset="0"/>
              </a:rPr>
              <a:t>papilomavirem</a:t>
            </a:r>
            <a:r>
              <a:rPr lang="cs-CZ" altLang="cs-CZ" sz="2400" b="1" dirty="0" smtClean="0">
                <a:cs typeface="Arial" panose="020B0604020202020204" pitchFamily="34" charset="0"/>
              </a:rPr>
              <a:t> (HPV) </a:t>
            </a:r>
            <a:r>
              <a:rPr lang="cs-CZ" altLang="cs-CZ" sz="2400" b="1" dirty="0" err="1" smtClean="0">
                <a:cs typeface="Arial" panose="020B0604020202020204" pitchFamily="34" charset="0"/>
              </a:rPr>
              <a:t>onkopetentní</a:t>
            </a:r>
            <a:r>
              <a:rPr lang="cs-CZ" altLang="cs-CZ" sz="2400" b="1" dirty="0" smtClean="0">
                <a:cs typeface="Arial" panose="020B0604020202020204" pitchFamily="34" charset="0"/>
              </a:rPr>
              <a:t> typy 16 a 18 (70 % onemocnění),  </a:t>
            </a:r>
            <a:r>
              <a:rPr lang="cs-CZ" altLang="cs-CZ" sz="2400" dirty="0" smtClean="0">
                <a:cs typeface="Arial" panose="020B0604020202020204" pitchFamily="34" charset="0"/>
              </a:rPr>
              <a:t>HPV 31,33,35 a 51 </a:t>
            </a:r>
            <a:r>
              <a:rPr lang="cs-CZ" altLang="cs-CZ" sz="2400" b="1" dirty="0" smtClean="0">
                <a:cs typeface="Arial" panose="020B0604020202020204" pitchFamily="34" charset="0"/>
              </a:rPr>
              <a:t> </a:t>
            </a:r>
            <a:r>
              <a:rPr lang="cs-CZ" altLang="cs-CZ" sz="2400" dirty="0" smtClean="0">
                <a:cs typeface="Arial" panose="020B0604020202020204" pitchFamily="34" charset="0"/>
              </a:rPr>
              <a:t>sexuální </a:t>
            </a:r>
            <a:r>
              <a:rPr lang="cs-CZ" altLang="cs-CZ" sz="2400" dirty="0">
                <a:cs typeface="Arial" panose="020B0604020202020204" pitchFamily="34" charset="0"/>
              </a:rPr>
              <a:t>chování, kouření, časný </a:t>
            </a:r>
            <a:r>
              <a:rPr lang="cs-CZ" altLang="cs-CZ" sz="2400" dirty="0" smtClean="0">
                <a:cs typeface="Arial" panose="020B0604020202020204" pitchFamily="34" charset="0"/>
              </a:rPr>
              <a:t>věk </a:t>
            </a:r>
            <a:r>
              <a:rPr lang="cs-CZ" altLang="cs-CZ" sz="2400" dirty="0">
                <a:cs typeface="Arial" panose="020B0604020202020204" pitchFamily="34" charset="0"/>
              </a:rPr>
              <a:t>1. těhotenství, </a:t>
            </a:r>
            <a:r>
              <a:rPr lang="cs-CZ" altLang="cs-CZ" sz="2400" dirty="0" smtClean="0">
                <a:cs typeface="Arial" panose="020B0604020202020204" pitchFamily="34" charset="0"/>
              </a:rPr>
              <a:t>vysoký počet porodů a potratů – lacerace děložního čípku, špatné socioekonomické podmínky</a:t>
            </a: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>
                <a:cs typeface="Arial" panose="020B0604020202020204" pitchFamily="34" charset="0"/>
              </a:rPr>
              <a:t>Prekanceróza: </a:t>
            </a:r>
            <a:r>
              <a:rPr lang="cs-CZ" altLang="cs-CZ" sz="2400" dirty="0" smtClean="0">
                <a:cs typeface="Arial" panose="020B0604020202020204" pitchFamily="34" charset="0"/>
              </a:rPr>
              <a:t>cervikální </a:t>
            </a:r>
            <a:r>
              <a:rPr lang="cs-CZ" altLang="cs-CZ" sz="2400" dirty="0" err="1" smtClean="0">
                <a:cs typeface="Arial" panose="020B0604020202020204" pitchFamily="34" charset="0"/>
              </a:rPr>
              <a:t>intraepiteliální</a:t>
            </a: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  <a:r>
              <a:rPr lang="cs-CZ" altLang="cs-CZ" sz="2400" dirty="0" err="1" smtClean="0">
                <a:cs typeface="Arial" panose="020B0604020202020204" pitchFamily="34" charset="0"/>
              </a:rPr>
              <a:t>neoplázie</a:t>
            </a:r>
            <a:r>
              <a:rPr lang="cs-CZ" altLang="cs-CZ" sz="2400" dirty="0" smtClean="0">
                <a:cs typeface="Arial" panose="020B0604020202020204" pitchFamily="34" charset="0"/>
              </a:rPr>
              <a:t> CIN </a:t>
            </a:r>
            <a:r>
              <a:rPr lang="cs-CZ" altLang="cs-CZ" sz="2400" dirty="0">
                <a:cs typeface="Arial" panose="020B0604020202020204" pitchFamily="34" charset="0"/>
              </a:rPr>
              <a:t>I.-III</a:t>
            </a:r>
            <a:r>
              <a:rPr lang="cs-CZ" altLang="cs-CZ" sz="2400" dirty="0" smtClean="0">
                <a:cs typeface="Arial" panose="020B0604020202020204" pitchFamily="34" charset="0"/>
              </a:rPr>
              <a:t>. nejčastěji v  25-35 letech</a:t>
            </a:r>
          </a:p>
          <a:p>
            <a:pPr marL="0" indent="0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dirty="0" smtClean="0">
                <a:cs typeface="Arial" panose="020B0604020202020204" pitchFamily="34" charset="0"/>
              </a:rPr>
              <a:t>  </a:t>
            </a:r>
            <a:r>
              <a:rPr lang="cs-CZ" altLang="cs-CZ" sz="2400" dirty="0" err="1" smtClean="0">
                <a:cs typeface="Arial" panose="020B0604020202020204" pitchFamily="34" charset="0"/>
              </a:rPr>
              <a:t>Carcinoma</a:t>
            </a:r>
            <a:r>
              <a:rPr lang="cs-CZ" altLang="cs-CZ" sz="2400" dirty="0" smtClean="0">
                <a:cs typeface="Arial" panose="020B0604020202020204" pitchFamily="34" charset="0"/>
              </a:rPr>
              <a:t> in </a:t>
            </a:r>
            <a:r>
              <a:rPr lang="cs-CZ" altLang="cs-CZ" sz="2400" dirty="0" err="1" smtClean="0">
                <a:cs typeface="Arial" panose="020B0604020202020204" pitchFamily="34" charset="0"/>
              </a:rPr>
              <a:t>situ</a:t>
            </a:r>
            <a:r>
              <a:rPr lang="cs-CZ" altLang="cs-CZ" sz="2400" dirty="0" smtClean="0">
                <a:cs typeface="Arial" panose="020B0604020202020204" pitchFamily="34" charset="0"/>
              </a:rPr>
              <a:t> v 35-44 letech</a:t>
            </a:r>
            <a:endParaRPr lang="cs-CZ" altLang="cs-CZ" sz="2400" dirty="0">
              <a:cs typeface="Arial" panose="020B0604020202020204" pitchFamily="34" charset="0"/>
            </a:endParaRPr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400" b="1" dirty="0" smtClean="0">
                <a:cs typeface="Arial" panose="020B0604020202020204" pitchFamily="34" charset="0"/>
              </a:rPr>
              <a:t>Invazivní karcinom  mezi 45.-55. rokem</a:t>
            </a:r>
            <a:endParaRPr lang="cs-CZ" altLang="cs-CZ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35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 smtClean="0"/>
              <a:t>Bazocelulární</a:t>
            </a:r>
            <a:r>
              <a:rPr lang="cs-CZ" sz="4000" b="1" dirty="0" smtClean="0"/>
              <a:t> karcinom 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9286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Vychází z bazální vrstvy epidermis, </a:t>
            </a:r>
          </a:p>
          <a:p>
            <a:r>
              <a:rPr lang="cs-CZ" dirty="0" smtClean="0"/>
              <a:t>Výskyt u bílé rasy, ve starším věku častěji u mužů</a:t>
            </a:r>
            <a:endParaRPr lang="cs-CZ" dirty="0"/>
          </a:p>
          <a:p>
            <a:r>
              <a:rPr lang="cs-CZ" dirty="0" smtClean="0"/>
              <a:t>Etiologie: chronická expozice UV záření, chronická imunosuprese, genetická predispozice (</a:t>
            </a:r>
            <a:r>
              <a:rPr lang="cs-CZ" dirty="0" err="1" smtClean="0"/>
              <a:t>xeroderma</a:t>
            </a:r>
            <a:r>
              <a:rPr lang="cs-CZ" dirty="0" smtClean="0"/>
              <a:t> </a:t>
            </a:r>
            <a:r>
              <a:rPr lang="cs-CZ" dirty="0" err="1" smtClean="0"/>
              <a:t>pigmentosum</a:t>
            </a:r>
            <a:r>
              <a:rPr lang="cs-CZ" dirty="0" smtClean="0"/>
              <a:t>, </a:t>
            </a:r>
            <a:r>
              <a:rPr lang="cs-CZ" dirty="0" err="1" smtClean="0"/>
              <a:t>Gorlinův</a:t>
            </a:r>
            <a:r>
              <a:rPr lang="cs-CZ" dirty="0" smtClean="0"/>
              <a:t> syndrom)</a:t>
            </a:r>
          </a:p>
          <a:p>
            <a:r>
              <a:rPr lang="cs-CZ" dirty="0"/>
              <a:t>Klinika: výskyt v místech exponovaných slunci, </a:t>
            </a:r>
            <a:r>
              <a:rPr lang="cs-CZ" dirty="0" err="1"/>
              <a:t>nodulární</a:t>
            </a:r>
            <a:r>
              <a:rPr lang="cs-CZ" dirty="0"/>
              <a:t> forma 70%, superficiální 15%, s pigmentem</a:t>
            </a:r>
          </a:p>
          <a:p>
            <a:r>
              <a:rPr lang="cs-CZ" dirty="0"/>
              <a:t>Vzdálené </a:t>
            </a:r>
            <a:r>
              <a:rPr lang="cs-CZ" dirty="0" err="1"/>
              <a:t>mts</a:t>
            </a:r>
            <a:r>
              <a:rPr lang="cs-CZ" dirty="0"/>
              <a:t> jsou velmi vzácné, častěji destruktivní růst</a:t>
            </a:r>
          </a:p>
          <a:p>
            <a:r>
              <a:rPr lang="cs-CZ" dirty="0"/>
              <a:t>Terapie: totální excize s lemem 5mm, kryoterapie tekutým dusíkem, </a:t>
            </a:r>
            <a:r>
              <a:rPr lang="cs-CZ" dirty="0" smtClean="0"/>
              <a:t>RT, fotodynamická léčba – expozice UV záření o definované vlnové délce při senzibilizaci porfyriny (fotoexcitace v </a:t>
            </a:r>
            <a:r>
              <a:rPr lang="cs-CZ" dirty="0" err="1" smtClean="0"/>
              <a:t>nád</a:t>
            </a:r>
            <a:r>
              <a:rPr lang="cs-CZ" dirty="0" smtClean="0"/>
              <a:t>. </a:t>
            </a:r>
            <a:r>
              <a:rPr lang="cs-CZ" dirty="0" err="1"/>
              <a:t>b</a:t>
            </a:r>
            <a:r>
              <a:rPr lang="cs-CZ" dirty="0" err="1" smtClean="0"/>
              <a:t>b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Imiquimod</a:t>
            </a:r>
            <a:r>
              <a:rPr lang="cs-CZ" dirty="0" smtClean="0"/>
              <a:t>, </a:t>
            </a:r>
            <a:r>
              <a:rPr lang="cs-CZ" dirty="0" err="1" smtClean="0"/>
              <a:t>vismodegib</a:t>
            </a:r>
            <a:r>
              <a:rPr lang="cs-CZ" dirty="0" smtClean="0"/>
              <a:t> – inhibice </a:t>
            </a:r>
            <a:r>
              <a:rPr lang="cs-CZ" dirty="0" err="1" smtClean="0"/>
              <a:t>hedgehog</a:t>
            </a:r>
            <a:r>
              <a:rPr lang="cs-CZ" dirty="0" smtClean="0"/>
              <a:t> signální dráhy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470" y="0"/>
            <a:ext cx="4591330" cy="23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Spinocelulární</a:t>
            </a:r>
            <a:r>
              <a:rPr lang="cs-CZ" b="1" dirty="0" smtClean="0"/>
              <a:t> 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Vychází z epidermálních </a:t>
            </a:r>
            <a:r>
              <a:rPr lang="cs-CZ" dirty="0" err="1" smtClean="0"/>
              <a:t>keratinocytů</a:t>
            </a:r>
            <a:endParaRPr lang="cs-CZ" dirty="0" smtClean="0"/>
          </a:p>
          <a:p>
            <a:r>
              <a:rPr lang="cs-CZ" dirty="0" smtClean="0"/>
              <a:t>Ve vyšším věku, častěji u mužů, fototyp kůže I a II</a:t>
            </a:r>
          </a:p>
          <a:p>
            <a:r>
              <a:rPr lang="cs-CZ" dirty="0" smtClean="0"/>
              <a:t>Etiologie: chronická expozice UV záření, ionizace, chronické dráždění kůže- v jizvách, popáleninách, chemické karcinogeny (arsen), genetické faktory, HPV infekce</a:t>
            </a:r>
          </a:p>
          <a:p>
            <a:r>
              <a:rPr lang="cs-CZ" dirty="0" smtClean="0"/>
              <a:t>Klinika: difusně infiltrující forma, </a:t>
            </a:r>
            <a:r>
              <a:rPr lang="cs-CZ" dirty="0" err="1" smtClean="0"/>
              <a:t>exofytická</a:t>
            </a:r>
            <a:r>
              <a:rPr lang="cs-CZ" dirty="0" smtClean="0"/>
              <a:t> forma, časté krvácení, ulcerace</a:t>
            </a:r>
          </a:p>
          <a:p>
            <a:r>
              <a:rPr lang="cs-CZ" dirty="0" err="1" smtClean="0"/>
              <a:t>Lymfogenní</a:t>
            </a:r>
            <a:r>
              <a:rPr lang="cs-CZ" dirty="0" smtClean="0"/>
              <a:t> šíření, hematogenní při pokročilém onemocnění</a:t>
            </a:r>
          </a:p>
          <a:p>
            <a:r>
              <a:rPr lang="cs-CZ" dirty="0" smtClean="0"/>
              <a:t>Terapie: radikální excize, disekce postižených </a:t>
            </a:r>
            <a:r>
              <a:rPr lang="cs-CZ" dirty="0" err="1" smtClean="0"/>
              <a:t>lymfat</a:t>
            </a:r>
            <a:r>
              <a:rPr lang="cs-CZ" dirty="0" smtClean="0"/>
              <a:t>. </a:t>
            </a:r>
            <a:r>
              <a:rPr lang="cs-CZ" dirty="0"/>
              <a:t>u</a:t>
            </a:r>
            <a:r>
              <a:rPr lang="cs-CZ" dirty="0" smtClean="0"/>
              <a:t>zlin, RT, CHT u diseminovaného onemocnění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0454" y="227760"/>
            <a:ext cx="3205723" cy="24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Maligní melanom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Neuroektodermální</a:t>
            </a:r>
            <a:r>
              <a:rPr lang="cs-CZ" dirty="0" smtClean="0"/>
              <a:t> nádor vznikající z melanocytů, vznik na kůži, sliznicích i v oku</a:t>
            </a:r>
          </a:p>
          <a:p>
            <a:r>
              <a:rPr lang="cs-CZ" dirty="0" smtClean="0"/>
              <a:t>Incidence dramaticky vzrůstá 20/100 000, mortalita 5/100 000</a:t>
            </a:r>
          </a:p>
          <a:p>
            <a:endParaRPr lang="cs-CZ" dirty="0" smtClean="0"/>
          </a:p>
          <a:p>
            <a:r>
              <a:rPr lang="cs-CZ" dirty="0" smtClean="0"/>
              <a:t>Etiologie: genetické faktory- familiární výskyt (5%), mutace genů pro CDKN2A, </a:t>
            </a:r>
            <a:r>
              <a:rPr lang="cs-CZ" dirty="0"/>
              <a:t>BRCA 2, </a:t>
            </a:r>
            <a:r>
              <a:rPr lang="cs-CZ" dirty="0" smtClean="0"/>
              <a:t>p16</a:t>
            </a:r>
          </a:p>
          <a:p>
            <a:endParaRPr lang="cs-CZ" dirty="0"/>
          </a:p>
          <a:p>
            <a:r>
              <a:rPr lang="cs-CZ" dirty="0" smtClean="0"/>
              <a:t> nejvýznamnější UV záření- důležitá je dávka UV záření v dětství, nárazové opalování se spálením, velké množství pigmentových névů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77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6471" y="497540"/>
            <a:ext cx="9619057" cy="51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0658" y="365125"/>
            <a:ext cx="7476745" cy="50468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2556" y="1079103"/>
            <a:ext cx="3630831" cy="36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4879" y="601948"/>
            <a:ext cx="10515600" cy="4351338"/>
          </a:xfrm>
        </p:spPr>
        <p:txBody>
          <a:bodyPr/>
          <a:lstStyle/>
          <a:p>
            <a:r>
              <a:rPr lang="cs-CZ" b="1" dirty="0" smtClean="0"/>
              <a:t>A asymetrie</a:t>
            </a:r>
          </a:p>
          <a:p>
            <a:r>
              <a:rPr lang="cs-CZ" b="1" dirty="0" smtClean="0"/>
              <a:t>B nepravidelné okraje (</a:t>
            </a:r>
            <a:r>
              <a:rPr lang="cs-CZ" b="1" dirty="0" err="1" smtClean="0"/>
              <a:t>borderline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C skvrnité zbarvení (</a:t>
            </a:r>
            <a:r>
              <a:rPr lang="cs-CZ" b="1" dirty="0" err="1" smtClean="0"/>
              <a:t>color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D průměr nad 5mm</a:t>
            </a:r>
          </a:p>
          <a:p>
            <a:r>
              <a:rPr lang="cs-CZ" b="1" dirty="0" smtClean="0"/>
              <a:t>E trvalé zvětšování v čase (</a:t>
            </a:r>
            <a:r>
              <a:rPr lang="cs-CZ" b="1" dirty="0" err="1" smtClean="0"/>
              <a:t>enlargement</a:t>
            </a:r>
            <a:r>
              <a:rPr lang="cs-CZ" b="1" dirty="0" smtClean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4561" y="3784597"/>
            <a:ext cx="2976487" cy="23411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2039" t="3578" r="3106" b="14173"/>
          <a:stretch/>
        </p:blipFill>
        <p:spPr>
          <a:xfrm>
            <a:off x="7705165" y="3792070"/>
            <a:ext cx="3477692" cy="23337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813" y="3780785"/>
            <a:ext cx="2839291" cy="23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6747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Povrchově se šířící melanom</a:t>
            </a:r>
          </a:p>
          <a:p>
            <a:r>
              <a:rPr lang="cs-CZ" dirty="0" err="1" smtClean="0"/>
              <a:t>Nodulární</a:t>
            </a:r>
            <a:r>
              <a:rPr lang="cs-CZ" dirty="0" smtClean="0"/>
              <a:t> melanom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Akrolentiginozní</a:t>
            </a:r>
            <a:r>
              <a:rPr lang="cs-CZ" dirty="0" smtClean="0"/>
              <a:t> melanom- dlaně, </a:t>
            </a:r>
            <a:r>
              <a:rPr lang="cs-CZ" dirty="0" err="1" smtClean="0"/>
              <a:t>plosky</a:t>
            </a:r>
            <a:r>
              <a:rPr lang="cs-CZ" dirty="0" smtClean="0"/>
              <a:t>, prsty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Lentigo</a:t>
            </a:r>
            <a:r>
              <a:rPr lang="cs-CZ" dirty="0" smtClean="0"/>
              <a:t> </a:t>
            </a:r>
            <a:r>
              <a:rPr lang="cs-CZ" dirty="0" err="1" smtClean="0"/>
              <a:t>maligna</a:t>
            </a:r>
            <a:r>
              <a:rPr lang="cs-CZ" dirty="0" smtClean="0"/>
              <a:t> melanom –v obličeji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6017" y="827840"/>
            <a:ext cx="2200275" cy="2200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6018" y="3429000"/>
            <a:ext cx="22002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282" y="601942"/>
            <a:ext cx="10515600" cy="591988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Diagnostika- klinické vyšetření, </a:t>
            </a:r>
            <a:r>
              <a:rPr lang="cs-CZ" dirty="0" err="1" smtClean="0"/>
              <a:t>dermatoskopické</a:t>
            </a:r>
            <a:r>
              <a:rPr lang="cs-CZ" dirty="0" smtClean="0"/>
              <a:t> vyšetření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Klasifikace dle </a:t>
            </a:r>
            <a:r>
              <a:rPr lang="cs-CZ" dirty="0" err="1" smtClean="0"/>
              <a:t>Breslow</a:t>
            </a:r>
            <a:r>
              <a:rPr lang="cs-CZ" dirty="0" smtClean="0"/>
              <a:t> (tloušťka nádoru v milimetrech) a </a:t>
            </a:r>
            <a:r>
              <a:rPr lang="cs-CZ" dirty="0" err="1" smtClean="0"/>
              <a:t>Clark</a:t>
            </a:r>
            <a:r>
              <a:rPr lang="cs-CZ" dirty="0" smtClean="0"/>
              <a:t> (hloubka invaze)</a:t>
            </a:r>
          </a:p>
          <a:p>
            <a:r>
              <a:rPr lang="cs-CZ" dirty="0" smtClean="0"/>
              <a:t>Radikální excize, vyšetření </a:t>
            </a:r>
            <a:r>
              <a:rPr lang="cs-CZ" dirty="0" err="1" smtClean="0"/>
              <a:t>sentinelové</a:t>
            </a:r>
            <a:r>
              <a:rPr lang="cs-CZ" dirty="0" smtClean="0"/>
              <a:t> uzliny při </a:t>
            </a:r>
            <a:r>
              <a:rPr lang="cs-CZ" dirty="0" err="1" smtClean="0"/>
              <a:t>tlouštce</a:t>
            </a:r>
            <a:r>
              <a:rPr lang="cs-CZ" dirty="0" smtClean="0"/>
              <a:t> víc než 1 mm</a:t>
            </a:r>
          </a:p>
          <a:p>
            <a:r>
              <a:rPr lang="cs-CZ" dirty="0" smtClean="0"/>
              <a:t>RTG srdce plic, UZ </a:t>
            </a:r>
            <a:r>
              <a:rPr lang="cs-CZ" dirty="0" err="1" smtClean="0"/>
              <a:t>lymfat</a:t>
            </a:r>
            <a:r>
              <a:rPr lang="cs-CZ" dirty="0" smtClean="0"/>
              <a:t>. </a:t>
            </a:r>
            <a:r>
              <a:rPr lang="cs-CZ" dirty="0"/>
              <a:t>u</a:t>
            </a:r>
            <a:r>
              <a:rPr lang="cs-CZ" dirty="0" smtClean="0"/>
              <a:t>zlin, UZ jater, PET/CT</a:t>
            </a:r>
          </a:p>
          <a:p>
            <a:r>
              <a:rPr lang="cs-CZ" dirty="0" smtClean="0"/>
              <a:t>Stanovení mutací v klíčových onkogenech BRAF, c-KIT, NRAS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5246" y="1133195"/>
            <a:ext cx="4815448" cy="25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1"/>
            <a:ext cx="10515600" cy="5491162"/>
          </a:xfrm>
        </p:spPr>
        <p:txBody>
          <a:bodyPr>
            <a:normAutofit/>
          </a:bodyPr>
          <a:lstStyle/>
          <a:p>
            <a:r>
              <a:rPr lang="cs-CZ" dirty="0" smtClean="0"/>
              <a:t>Terapie: radikální excize s bezpečnostním lemem, disekce spádové lymfatické oblasti při pozitivní </a:t>
            </a:r>
            <a:r>
              <a:rPr lang="cs-CZ" dirty="0" err="1" smtClean="0"/>
              <a:t>sentinelové</a:t>
            </a:r>
            <a:r>
              <a:rPr lang="cs-CZ" dirty="0" smtClean="0"/>
              <a:t> uzlině</a:t>
            </a:r>
          </a:p>
          <a:p>
            <a:r>
              <a:rPr lang="cs-CZ" dirty="0" smtClean="0"/>
              <a:t>Adjuvantní terapie – imunoterapie - interferonem alfa, </a:t>
            </a:r>
          </a:p>
          <a:p>
            <a:pPr marL="0" indent="0">
              <a:buNone/>
            </a:pPr>
            <a:r>
              <a:rPr lang="cs-CZ" dirty="0" smtClean="0"/>
              <a:t>                                        adjuvantní RT výjimečně</a:t>
            </a:r>
          </a:p>
          <a:p>
            <a:r>
              <a:rPr lang="cs-CZ" dirty="0" smtClean="0"/>
              <a:t>Léčba diseminovaného onemocnění – chirurgie, CHT</a:t>
            </a:r>
          </a:p>
          <a:p>
            <a:r>
              <a:rPr lang="cs-CZ" dirty="0" smtClean="0"/>
              <a:t>Cílená léčba BRAF inhibitory – </a:t>
            </a:r>
            <a:r>
              <a:rPr lang="cs-CZ" dirty="0" err="1" smtClean="0"/>
              <a:t>vemurafenib</a:t>
            </a:r>
            <a:r>
              <a:rPr lang="cs-CZ" dirty="0" smtClean="0"/>
              <a:t>, </a:t>
            </a:r>
            <a:r>
              <a:rPr lang="cs-CZ" dirty="0" err="1" smtClean="0"/>
              <a:t>dabrafenib</a:t>
            </a:r>
            <a:r>
              <a:rPr lang="cs-CZ" dirty="0" smtClean="0"/>
              <a:t>, </a:t>
            </a:r>
            <a:r>
              <a:rPr lang="cs-CZ" dirty="0" err="1" smtClean="0"/>
              <a:t>trametinib</a:t>
            </a:r>
            <a:endParaRPr lang="cs-CZ" dirty="0" smtClean="0"/>
          </a:p>
          <a:p>
            <a:r>
              <a:rPr lang="cs-CZ" dirty="0" smtClean="0"/>
              <a:t>Moderní imunoterapie – </a:t>
            </a:r>
            <a:r>
              <a:rPr lang="cs-CZ" dirty="0" err="1" smtClean="0"/>
              <a:t>ipilimumab</a:t>
            </a:r>
            <a:r>
              <a:rPr lang="cs-CZ" dirty="0" smtClean="0"/>
              <a:t> - anti CTLA4 protilátka</a:t>
            </a:r>
          </a:p>
          <a:p>
            <a:endParaRPr lang="cs-CZ" dirty="0"/>
          </a:p>
          <a:p>
            <a:r>
              <a:rPr lang="cs-CZ" dirty="0" smtClean="0"/>
              <a:t>Prognóza: </a:t>
            </a:r>
            <a:r>
              <a:rPr lang="cs-CZ" dirty="0" err="1"/>
              <a:t>B</a:t>
            </a:r>
            <a:r>
              <a:rPr lang="cs-CZ" dirty="0" err="1" smtClean="0"/>
              <a:t>reslow</a:t>
            </a:r>
            <a:r>
              <a:rPr lang="cs-CZ" dirty="0" smtClean="0"/>
              <a:t> &lt; 1mm 5 leté přežití 95-100%</a:t>
            </a:r>
          </a:p>
          <a:p>
            <a:r>
              <a:rPr lang="cs-CZ" dirty="0" smtClean="0"/>
              <a:t>2,1-4 mm 60-75%</a:t>
            </a:r>
          </a:p>
          <a:p>
            <a:r>
              <a:rPr lang="cs-CZ" dirty="0" smtClean="0"/>
              <a:t>&gt; 4mm 50%</a:t>
            </a:r>
          </a:p>
        </p:txBody>
      </p:sp>
    </p:spTree>
    <p:extLst>
      <p:ext uri="{BB962C8B-B14F-4D97-AF65-F5344CB8AC3E}">
        <p14:creationId xmlns:p14="http://schemas.microsoft.com/office/powerpoint/2010/main" val="18590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624482" y="5983941"/>
            <a:ext cx="21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46082" name="Picture 2" descr="G:\zitterbartova\obrázky\KLINICKA ONKOLOGIE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07" y="152446"/>
            <a:ext cx="2962657" cy="2078282"/>
          </a:xfrm>
          <a:prstGeom prst="rect">
            <a:avLst/>
          </a:prstGeom>
          <a:noFill/>
        </p:spPr>
      </p:pic>
      <p:pic>
        <p:nvPicPr>
          <p:cNvPr id="46086" name="Picture 6" descr="VÃ½sledek obrÃ¡zku pro velikonoce na valaÅ¡s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361" y="1193609"/>
            <a:ext cx="6963909" cy="4634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7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 t="16694" r="51553" b="42905"/>
          <a:stretch>
            <a:fillRect/>
          </a:stretch>
        </p:blipFill>
        <p:spPr bwMode="auto">
          <a:xfrm>
            <a:off x="182880" y="304800"/>
            <a:ext cx="6617208" cy="44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24883" t="26674" r="24684" b="30374"/>
          <a:stretch>
            <a:fillRect/>
          </a:stretch>
        </p:blipFill>
        <p:spPr bwMode="auto">
          <a:xfrm>
            <a:off x="6620256" y="2779776"/>
            <a:ext cx="5582940" cy="380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t="12018" r="51680" b="43298"/>
          <a:stretch>
            <a:fillRect/>
          </a:stretch>
        </p:blipFill>
        <p:spPr bwMode="auto">
          <a:xfrm>
            <a:off x="170688" y="392135"/>
            <a:ext cx="6681216" cy="494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>
          <a:xfrm>
            <a:off x="2023872" y="219456"/>
            <a:ext cx="3157728" cy="853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707" t="20123" r="52105" b="38249"/>
          <a:stretch>
            <a:fillRect/>
          </a:stretch>
        </p:blipFill>
        <p:spPr bwMode="auto">
          <a:xfrm>
            <a:off x="6555067" y="2822448"/>
            <a:ext cx="5441861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8778240" y="5925312"/>
            <a:ext cx="329184" cy="621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 l="1800" t="6750" r="50000" b="57500"/>
          <a:stretch>
            <a:fillRect/>
          </a:stretch>
        </p:blipFill>
        <p:spPr bwMode="auto">
          <a:xfrm>
            <a:off x="1743456" y="621792"/>
            <a:ext cx="8729472" cy="517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/>
          </p:nvPr>
        </p:nvSpPr>
        <p:spPr>
          <a:xfrm>
            <a:off x="591671" y="360363"/>
            <a:ext cx="10529047" cy="6403508"/>
          </a:xfrm>
          <a:ln/>
        </p:spPr>
        <p:txBody>
          <a:bodyPr anchor="t"/>
          <a:lstStyle/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3200" b="1" dirty="0"/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Klinický obraz: 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exofytický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nebo endofytický růst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krvácení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pohlavním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styku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bolest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vodnatý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výtok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symptomy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z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prorůstání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do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okolních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+mn-lt"/>
                <a:cs typeface="Arial" panose="020B0604020202020204" pitchFamily="34" charset="0"/>
              </a:rPr>
              <a:t>orgánů</a:t>
            </a:r>
            <a:endParaRPr lang="cs-CZ" altLang="cs-CZ" sz="2000" dirty="0" smtClean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	obstrukce močovodů-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hydronefróza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ledviny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u="sng" dirty="0" smtClean="0">
                <a:latin typeface="+mn-lt"/>
                <a:cs typeface="Arial" panose="020B0604020202020204" pitchFamily="34" charset="0"/>
              </a:rPr>
              <a:t>časná stadia jsou asymptomatická</a:t>
            </a:r>
            <a:endParaRPr lang="en-US" altLang="cs-CZ" sz="2000" b="1" u="sng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Šíření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: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lokální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do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děložních vazů (</a:t>
            </a:r>
            <a:r>
              <a:rPr lang="en-US" altLang="cs-CZ" sz="2000" dirty="0" err="1" smtClean="0">
                <a:latin typeface="+mn-lt"/>
                <a:cs typeface="Arial" panose="020B0604020202020204" pitchFamily="34" charset="0"/>
              </a:rPr>
              <a:t>parametrií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)</a:t>
            </a:r>
            <a:r>
              <a:rPr lang="en-US" altLang="cs-CZ" sz="20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do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okolních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latin typeface="+mn-lt"/>
                <a:cs typeface="Arial" panose="020B0604020202020204" pitchFamily="34" charset="0"/>
              </a:rPr>
              <a:t>orgánů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, šíření </a:t>
            </a:r>
            <a:r>
              <a:rPr lang="en-US" altLang="cs-CZ" sz="2000" dirty="0" err="1" smtClean="0">
                <a:latin typeface="+mn-lt"/>
                <a:cs typeface="Arial" panose="020B0604020202020204" pitchFamily="34" charset="0"/>
              </a:rPr>
              <a:t>lymfogenní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 smtClean="0">
                <a:latin typeface="+mn-lt"/>
                <a:cs typeface="Arial" panose="020B0604020202020204" pitchFamily="34" charset="0"/>
              </a:rPr>
              <a:t>hematogenní</a:t>
            </a:r>
            <a:endParaRPr lang="cs-CZ" altLang="cs-CZ" sz="2000" dirty="0" smtClean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Diagnostika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: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gynekologické vyšetření,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vag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. UZ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err="1" smtClean="0">
                <a:latin typeface="+mn-lt"/>
                <a:cs typeface="Arial" panose="020B0604020202020204" pitchFamily="34" charset="0"/>
              </a:rPr>
              <a:t>Prebioptické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 metody</a:t>
            </a:r>
          </a:p>
          <a:p>
            <a:pPr marL="684213" indent="-682625">
              <a:lnSpc>
                <a:spcPct val="60000"/>
              </a:lnSpc>
              <a:spcBef>
                <a:spcPts val="800"/>
              </a:spcBef>
              <a:buFontTx/>
              <a:buChar char="-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neinvazivní metody ke zjištění </a:t>
            </a:r>
            <a:r>
              <a:rPr lang="cs-CZ" altLang="cs-CZ" sz="2000" b="1" dirty="0" err="1" smtClean="0">
                <a:latin typeface="+mn-lt"/>
                <a:cs typeface="Arial" panose="020B0604020202020204" pitchFamily="34" charset="0"/>
              </a:rPr>
              <a:t>prekancerotického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stavu- </a:t>
            </a:r>
          </a:p>
          <a:p>
            <a:pPr marL="1588">
              <a:lnSpc>
                <a:spcPct val="60000"/>
              </a:lnSpc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       cytologie,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kolposkopie, spektroskopie a HPV </a:t>
            </a:r>
            <a:r>
              <a:rPr lang="cs-CZ" altLang="cs-CZ" sz="2000" dirty="0" err="1" smtClean="0">
                <a:latin typeface="+mn-lt"/>
                <a:cs typeface="Arial" panose="020B0604020202020204" pitchFamily="34" charset="0"/>
              </a:rPr>
              <a:t>testace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 marL="1588">
              <a:spcBef>
                <a:spcPts val="8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Cílená biopsie – </a:t>
            </a:r>
            <a:r>
              <a:rPr lang="cs-CZ" altLang="cs-CZ" sz="2000" b="1" dirty="0" err="1" smtClean="0">
                <a:latin typeface="+mn-lt"/>
                <a:cs typeface="Arial" panose="020B0604020202020204" pitchFamily="34" charset="0"/>
              </a:rPr>
              <a:t>minibiopsie</a:t>
            </a:r>
            <a:r>
              <a:rPr lang="cs-CZ" altLang="cs-CZ" sz="2000" b="1" dirty="0" smtClean="0">
                <a:latin typeface="+mn-lt"/>
                <a:cs typeface="Arial" panose="020B0604020202020204" pitchFamily="34" charset="0"/>
              </a:rPr>
              <a:t>, cílená excize, kyretáž děložního hrdla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RTG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plic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cysto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rektoskopie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CT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pánve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smtClean="0">
                <a:latin typeface="+mn-lt"/>
                <a:cs typeface="Arial" panose="020B0604020202020204" pitchFamily="34" charset="0"/>
              </a:rPr>
              <a:t>a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břicha</a:t>
            </a:r>
          </a:p>
          <a:p>
            <a:pPr marL="684213" indent="-682625">
              <a:spcBef>
                <a:spcPts val="800"/>
              </a:spcBef>
              <a:buSzPct val="45000"/>
              <a:buFont typeface="Wingdings" panose="05000000000000000000" pitchFamily="2" charset="2"/>
              <a:buChar char="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cs-CZ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příp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. MR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pánve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smtClean="0">
                <a:latin typeface="+mn-lt"/>
                <a:cs typeface="Arial" panose="020B0604020202020204" pitchFamily="34" charset="0"/>
              </a:rPr>
              <a:t>PET/CT</a:t>
            </a:r>
            <a:endParaRPr lang="en-US" altLang="cs-CZ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Obrázek 2" descr="panev1.jpg"/>
          <p:cNvPicPr>
            <a:picLocks noChangeAspect="1"/>
          </p:cNvPicPr>
          <p:nvPr/>
        </p:nvPicPr>
        <p:blipFill>
          <a:blip r:embed="rId3" cstate="print"/>
          <a:srcRect r="12167" b="28788"/>
          <a:stretch>
            <a:fillRect/>
          </a:stretch>
        </p:blipFill>
        <p:spPr>
          <a:xfrm>
            <a:off x="7351776" y="329184"/>
            <a:ext cx="2971890" cy="1926336"/>
          </a:xfrm>
          <a:prstGeom prst="rect">
            <a:avLst/>
          </a:prstGeom>
        </p:spPr>
      </p:pic>
      <p:pic>
        <p:nvPicPr>
          <p:cNvPr id="4" name="Obrázek 3" descr="panev3.jpg"/>
          <p:cNvPicPr>
            <a:picLocks noChangeAspect="1"/>
          </p:cNvPicPr>
          <p:nvPr/>
        </p:nvPicPr>
        <p:blipFill>
          <a:blip r:embed="rId4" cstate="print"/>
          <a:srcRect r="44667" b="24410"/>
          <a:stretch>
            <a:fillRect/>
          </a:stretch>
        </p:blipFill>
        <p:spPr>
          <a:xfrm>
            <a:off x="8278368" y="3139108"/>
            <a:ext cx="3438143" cy="3261692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 flipH="1">
            <a:off x="10131552" y="4486656"/>
            <a:ext cx="414528" cy="256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0680192" y="4145280"/>
            <a:ext cx="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tumor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30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48871" y="5526741"/>
            <a:ext cx="102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>Cytologie - odběr z povrchu </a:t>
            </a:r>
            <a:r>
              <a:rPr lang="cs-CZ" b="1" dirty="0" err="1" smtClean="0">
                <a:cs typeface="Arial" panose="020B0604020202020204" pitchFamily="34" charset="0"/>
              </a:rPr>
              <a:t>exocervixu</a:t>
            </a:r>
            <a:r>
              <a:rPr lang="cs-CZ" b="1" dirty="0" smtClean="0">
                <a:cs typeface="Arial" panose="020B0604020202020204" pitchFamily="34" charset="0"/>
              </a:rPr>
              <a:t> špátlí, z </a:t>
            </a:r>
            <a:r>
              <a:rPr lang="cs-CZ" b="1" dirty="0" err="1" smtClean="0">
                <a:cs typeface="Arial" panose="020B0604020202020204" pitchFamily="34" charset="0"/>
              </a:rPr>
              <a:t>endocervixu</a:t>
            </a:r>
            <a:r>
              <a:rPr lang="cs-CZ" b="1" dirty="0" smtClean="0">
                <a:cs typeface="Arial" panose="020B0604020202020204" pitchFamily="34" charset="0"/>
              </a:rPr>
              <a:t> speciálním kartáčkem, nátěr na sklo</a:t>
            </a:r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594" y="429444"/>
            <a:ext cx="5797924" cy="43677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/>
          <a:srcRect l="40870" t="35846" r="34429" b="17647"/>
          <a:stretch/>
        </p:blipFill>
        <p:spPr>
          <a:xfrm>
            <a:off x="707495" y="392868"/>
            <a:ext cx="4178225" cy="442297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633012" y="6320118"/>
            <a:ext cx="22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www.konizace.info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90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</TotalTime>
  <Words>2492</Words>
  <Application>Microsoft Office PowerPoint</Application>
  <PresentationFormat>Vlastní</PresentationFormat>
  <Paragraphs>395</Paragraphs>
  <Slides>49</Slides>
  <Notes>18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1" baseType="lpstr">
      <vt:lpstr>Motiv Office</vt:lpstr>
      <vt:lpstr>Rastrový obrázek</vt:lpstr>
      <vt:lpstr>GYNEKOLOGICKÉ MALIGNITY             NÁDORY KŮŽE</vt:lpstr>
      <vt:lpstr>Prezentace aplikace PowerPoint</vt:lpstr>
      <vt:lpstr>Prezentace aplikace PowerPoint</vt:lpstr>
      <vt:lpstr>Nádory děložního hrdla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Cervical Intraepithelial Neoplasia (CIN)  CIN v místě transformační zóny  </vt:lpstr>
      <vt:lpstr>Prezentace aplikace PowerPoint</vt:lpstr>
      <vt:lpstr>Prezentace aplikace PowerPoint</vt:lpstr>
      <vt:lpstr>SCREENING CA DĚLOŽNÍHO HRDLA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Uterovaginální aplikace (UVAG)</vt:lpstr>
      <vt:lpstr>Prezentace aplikace PowerPoint</vt:lpstr>
      <vt:lpstr>Prezentace aplikace PowerPoint</vt:lpstr>
      <vt:lpstr>Prezentace aplikace PowerPoint</vt:lpstr>
      <vt:lpstr>Ca děložního těla</vt:lpstr>
      <vt:lpstr>Prezentace aplikace PowerPoint</vt:lpstr>
      <vt:lpstr>Prezentace aplikace PowerPoint</vt:lpstr>
      <vt:lpstr>Intrauterinní aplikace (IU)</vt:lpstr>
      <vt:lpstr>Vaginální aplikace, vaginální válec, lineární zářič (LZ)</vt:lpstr>
      <vt:lpstr>Ca vaječníků a vejcovodů</vt:lpstr>
      <vt:lpstr>Prezentace aplikace PowerPoint</vt:lpstr>
      <vt:lpstr>Prezentace aplikace PowerPoint</vt:lpstr>
      <vt:lpstr>Prezentace aplikace PowerPoint</vt:lpstr>
      <vt:lpstr>Ca vulvae</vt:lpstr>
      <vt:lpstr>Prezentace aplikace PowerPoint</vt:lpstr>
      <vt:lpstr>Prezentace aplikace PowerPoint</vt:lpstr>
      <vt:lpstr>Prezentace aplikace PowerPoint</vt:lpstr>
      <vt:lpstr>NÁDORY KŮŽE</vt:lpstr>
      <vt:lpstr>Bazocelulární karcinom </vt:lpstr>
      <vt:lpstr>Spinocelulární karcinom</vt:lpstr>
      <vt:lpstr>Maligní melanom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GYNEKOLOGICKÉ MALIGNITY</dc:title>
  <dc:creator>Jana Zitterbartova</dc:creator>
  <cp:lastModifiedBy>Karel Zitterbart</cp:lastModifiedBy>
  <cp:revision>88</cp:revision>
  <cp:lastPrinted>2016-04-26T18:22:23Z</cp:lastPrinted>
  <dcterms:created xsi:type="dcterms:W3CDTF">2016-04-25T18:34:56Z</dcterms:created>
  <dcterms:modified xsi:type="dcterms:W3CDTF">2018-05-02T10:37:13Z</dcterms:modified>
</cp:coreProperties>
</file>