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99" r:id="rId6"/>
    <p:sldId id="261" r:id="rId7"/>
    <p:sldId id="274" r:id="rId8"/>
    <p:sldId id="269" r:id="rId9"/>
    <p:sldId id="262" r:id="rId10"/>
    <p:sldId id="293" r:id="rId11"/>
    <p:sldId id="300" r:id="rId12"/>
    <p:sldId id="297" r:id="rId13"/>
    <p:sldId id="265" r:id="rId14"/>
    <p:sldId id="298" r:id="rId15"/>
    <p:sldId id="301" r:id="rId16"/>
    <p:sldId id="263" r:id="rId17"/>
    <p:sldId id="271" r:id="rId18"/>
    <p:sldId id="270" r:id="rId19"/>
    <p:sldId id="272" r:id="rId20"/>
    <p:sldId id="273" r:id="rId21"/>
    <p:sldId id="268" r:id="rId22"/>
    <p:sldId id="285" r:id="rId23"/>
    <p:sldId id="275" r:id="rId24"/>
    <p:sldId id="259" r:id="rId25"/>
    <p:sldId id="266" r:id="rId26"/>
    <p:sldId id="267" r:id="rId27"/>
    <p:sldId id="276" r:id="rId28"/>
    <p:sldId id="277" r:id="rId29"/>
    <p:sldId id="264" r:id="rId30"/>
    <p:sldId id="278" r:id="rId31"/>
    <p:sldId id="279" r:id="rId32"/>
    <p:sldId id="280" r:id="rId33"/>
    <p:sldId id="302" r:id="rId34"/>
    <p:sldId id="281" r:id="rId35"/>
    <p:sldId id="303" r:id="rId36"/>
    <p:sldId id="282" r:id="rId37"/>
    <p:sldId id="294" r:id="rId38"/>
    <p:sldId id="283" r:id="rId39"/>
    <p:sldId id="284" r:id="rId40"/>
    <p:sldId id="286" r:id="rId41"/>
    <p:sldId id="287" r:id="rId42"/>
    <p:sldId id="288" r:id="rId43"/>
    <p:sldId id="295" r:id="rId44"/>
    <p:sldId id="289" r:id="rId45"/>
    <p:sldId id="290" r:id="rId46"/>
    <p:sldId id="291" r:id="rId47"/>
    <p:sldId id="296" r:id="rId48"/>
    <p:sldId id="292" r:id="rId49"/>
    <p:sldId id="304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178F-3287-46BB-A109-38A140F7090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2118C-0FB5-4661-9698-E8FA3A8D89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8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Klesající incidence, mortalita klesá – důsledkem</a:t>
            </a:r>
            <a:r>
              <a:rPr lang="cs-CZ" baseline="0" dirty="0" smtClean="0"/>
              <a:t> je vyšší prevalence- počet žen žijících z diagnózou karcinomu prsu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73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EPIDERMAL GROWTH FACTOR RECEPTOR-2)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555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Stadium II –T2 2-5 cm, uzliny i a </a:t>
            </a:r>
            <a:r>
              <a:rPr lang="cs-CZ" dirty="0" err="1" smtClean="0"/>
              <a:t>ii</a:t>
            </a:r>
            <a:r>
              <a:rPr lang="cs-CZ" dirty="0" smtClean="0"/>
              <a:t> etáž axily, T3 více než 5 cm</a:t>
            </a:r>
          </a:p>
          <a:p>
            <a:r>
              <a:rPr lang="cs-CZ" dirty="0" smtClean="0"/>
              <a:t>Stadium III-T0-3, N2-3, nebo T4N0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Žena </a:t>
            </a:r>
            <a:r>
              <a:rPr lang="cs-CZ" dirty="0" err="1" smtClean="0"/>
              <a:t>Saskia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vznik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multiplicitních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ložisek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karicnomu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prsu existují přinejmenším 2 teorie. Většinový názor je takový, že u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multifokálního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karcinomu se předpokládá šíření nádorových buněk z primárního ložiska do okolí hematogenní,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lymfogenní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duktální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cestou a vytvářejí se satelitní ložiska. Vzdálenost do 5cm od sebe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Naproti tomu u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multicentrického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karcinomu vznikají ložiska samostatně (postihují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více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kvandrantů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 sobě nezávisle tzv. „de novo“. Tyto názory jsou podloženy výsledky chromozomálních,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imunohistochemických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dalších vyš., která prokázala, e u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multifokálního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nádoru mají jednotlivá ložiska velmi podobné znaky. U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multicentrického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karcinomu prsu tato shoda byla daleko menší.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Hormadění</a:t>
            </a:r>
            <a:r>
              <a:rPr lang="cs-CZ" dirty="0" smtClean="0"/>
              <a:t> mutačních změn</a:t>
            </a:r>
          </a:p>
          <a:p>
            <a:r>
              <a:rPr lang="cs-CZ" dirty="0" smtClean="0"/>
              <a:t>U nosiče dítě 50% pravděpodobnost, že mutaci zdědí</a:t>
            </a:r>
          </a:p>
          <a:p>
            <a:r>
              <a:rPr lang="cs-CZ" dirty="0" smtClean="0"/>
              <a:t>39% žen s triple </a:t>
            </a:r>
            <a:r>
              <a:rPr lang="cs-CZ" dirty="0" err="1" smtClean="0"/>
              <a:t>neg</a:t>
            </a:r>
            <a:r>
              <a:rPr lang="cs-CZ" dirty="0" smtClean="0"/>
              <a:t>. Tu</a:t>
            </a:r>
            <a:r>
              <a:rPr lang="cs-CZ" baseline="0" dirty="0" smtClean="0"/>
              <a:t> je nosičkami mutace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9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9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err="1" smtClean="0"/>
              <a:t>Screening</a:t>
            </a:r>
            <a:r>
              <a:rPr lang="cs-CZ" sz="1200" b="1" dirty="0" smtClean="0"/>
              <a:t> </a:t>
            </a:r>
            <a:r>
              <a:rPr lang="cs-CZ" sz="1200" dirty="0" smtClean="0"/>
              <a:t>znamená plošné vyšetřování populace za účelem detekce léčitelného nádorového onemocnění v jeho časných stadiích, kdy pacienti ještě nemají potíže a příznaky. Cílem </a:t>
            </a:r>
            <a:r>
              <a:rPr lang="cs-CZ" sz="1200" dirty="0" err="1" smtClean="0"/>
              <a:t>screeningu</a:t>
            </a:r>
            <a:r>
              <a:rPr lang="cs-CZ" sz="1200" dirty="0" smtClean="0"/>
              <a:t> je snížit morbiditu (nemocnost) i mortalitu (úmrtnost) na sledované onemocnění. Ke screeningovým programům jsou vhodné zejména nádory, které splňují tato kritéria:</a:t>
            </a:r>
          </a:p>
          <a:p>
            <a:r>
              <a:rPr lang="cs-CZ" sz="1200" dirty="0" smtClean="0"/>
              <a:t>mají relativně vysokou morbiditu,</a:t>
            </a:r>
          </a:p>
          <a:p>
            <a:r>
              <a:rPr lang="cs-CZ" sz="1200" dirty="0" smtClean="0"/>
              <a:t>existuje účinná léčba v časných stadiích,</a:t>
            </a:r>
          </a:p>
          <a:p>
            <a:r>
              <a:rPr lang="cs-CZ" sz="1200" dirty="0" smtClean="0"/>
              <a:t>pro detekci je k dispozici dostupný a laciný test.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49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Oncotype</a:t>
            </a:r>
            <a:r>
              <a:rPr lang="cs-CZ" dirty="0" smtClean="0"/>
              <a:t> </a:t>
            </a:r>
            <a:r>
              <a:rPr lang="cs-CZ" dirty="0" err="1" smtClean="0"/>
              <a:t>dx</a:t>
            </a:r>
            <a:r>
              <a:rPr lang="cs-CZ" dirty="0" smtClean="0"/>
              <a:t> 14 rozsáhlých</a:t>
            </a:r>
            <a:r>
              <a:rPr lang="cs-CZ" baseline="0" dirty="0" smtClean="0"/>
              <a:t> studií na 6000 pacientkách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6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7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49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846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86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28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12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36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2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20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39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5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03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81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31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3E85-9F2D-41D7-96F0-86AB7ACB5581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492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entgen-institut.ch/page/Vakuum%20assistierte%20Brustbiopsi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cahelp.co.uk/statistics" TargetMode="External"/><Relationship Id="rId5" Type="http://schemas.openxmlformats.org/officeDocument/2006/relationships/hyperlink" Target="http://www.cedars-sinai.edu/Research/Research-Labs/Orsulic-Lab/Research-Areas.aspx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zdravi.euro.cz/clanek/postgradualni-medicina/adjuvantni-hormonalni-lecba-casneho-karcinomu-prsu-30460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cancergenome.org/content/disease/breast-cancer/erbb2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93861" y="-226140"/>
            <a:ext cx="8791575" cy="2354933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KLINICKÁ ONKOLOGIE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0796" y="2574301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Nádory prsu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Speciální přístupy v onkologii</a:t>
            </a:r>
          </a:p>
          <a:p>
            <a:pPr algn="ctr"/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48946" y="4596728"/>
            <a:ext cx="482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MUDr. Jana </a:t>
            </a:r>
            <a:r>
              <a:rPr lang="cs-CZ" sz="2400" b="1" dirty="0" err="1" smtClean="0">
                <a:solidFill>
                  <a:schemeClr val="bg1"/>
                </a:solidFill>
              </a:rPr>
              <a:t>Zitterbartová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91840" y="5218176"/>
            <a:ext cx="607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Klinika radiační onkologie MOÚ a LF MU Brno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3174" y="382135"/>
            <a:ext cx="9905999" cy="5718411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Magnetická rezonance prsu MRI – </a:t>
            </a:r>
            <a:r>
              <a:rPr lang="cs-CZ" dirty="0" smtClean="0">
                <a:solidFill>
                  <a:schemeClr val="bg1"/>
                </a:solidFill>
              </a:rPr>
              <a:t>rutinní vyšetření u žen s vysokým rizikem ca prsu, vyloučení </a:t>
            </a:r>
            <a:r>
              <a:rPr lang="cs-CZ" dirty="0" err="1" smtClean="0">
                <a:solidFill>
                  <a:schemeClr val="bg1"/>
                </a:solidFill>
              </a:rPr>
              <a:t>multifokality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multicentricity</a:t>
            </a:r>
            <a:r>
              <a:rPr lang="cs-CZ" dirty="0" smtClean="0">
                <a:solidFill>
                  <a:schemeClr val="bg1"/>
                </a:solidFill>
              </a:rPr>
              <a:t>, recidivy v jizvě, hodnocení léčebné odpovědi po </a:t>
            </a:r>
            <a:r>
              <a:rPr lang="cs-CZ" dirty="0" err="1" smtClean="0">
                <a:solidFill>
                  <a:schemeClr val="bg1"/>
                </a:solidFill>
              </a:rPr>
              <a:t>neoadjuvantní</a:t>
            </a:r>
            <a:r>
              <a:rPr lang="cs-CZ" dirty="0" smtClean="0">
                <a:solidFill>
                  <a:schemeClr val="bg1"/>
                </a:solidFill>
              </a:rPr>
              <a:t> léčbě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13930" r="27463" b="14926"/>
          <a:stretch/>
        </p:blipFill>
        <p:spPr>
          <a:xfrm>
            <a:off x="3125337" y="1901959"/>
            <a:ext cx="5704764" cy="416201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Šipka doprava 3"/>
          <p:cNvSpPr/>
          <p:nvPr/>
        </p:nvSpPr>
        <p:spPr>
          <a:xfrm>
            <a:off x="2511552" y="2743200"/>
            <a:ext cx="1024128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157728" y="2286000"/>
            <a:ext cx="993648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8912" y="2487168"/>
            <a:ext cx="22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Multicentrický</a:t>
            </a:r>
            <a:r>
              <a:rPr lang="cs-CZ" dirty="0" smtClean="0"/>
              <a:t> nádor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a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701" y="290322"/>
            <a:ext cx="7753350" cy="6057900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>
            <a:off x="2133600" y="3316224"/>
            <a:ext cx="999744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980944" y="2249424"/>
            <a:ext cx="999744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1104" y="3035808"/>
            <a:ext cx="19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Primární tumor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65504" y="1999488"/>
            <a:ext cx="165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Axilární uzliny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75232" y="5596128"/>
            <a:ext cx="180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CT hrudníku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3"/>
          <a:stretch/>
        </p:blipFill>
        <p:spPr>
          <a:xfrm>
            <a:off x="608551" y="955343"/>
            <a:ext cx="5373500" cy="47767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3"/>
          <a:stretch/>
        </p:blipFill>
        <p:spPr>
          <a:xfrm>
            <a:off x="6226929" y="955343"/>
            <a:ext cx="5415895" cy="477671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47916" y="5991367"/>
            <a:ext cx="685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CT a PET vyšetření pro axilární a nadklíčkovou lymfadenopatii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6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4891" y="366764"/>
            <a:ext cx="5281682" cy="53260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791565" y="3163909"/>
            <a:ext cx="289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bg1"/>
                </a:solidFill>
              </a:rPr>
              <a:t>Sentinelová</a:t>
            </a:r>
            <a:r>
              <a:rPr lang="cs-CZ" sz="2400" b="1" dirty="0" smtClean="0">
                <a:solidFill>
                  <a:schemeClr val="bg1"/>
                </a:solidFill>
              </a:rPr>
              <a:t> uzlina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803904" y="3153455"/>
            <a:ext cx="1714342" cy="4309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99297" y="5882183"/>
            <a:ext cx="383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Šíření tumoru lymfatickou cestou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870518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chemeClr val="bg1"/>
                </a:solidFill>
              </a:rPr>
              <a:t>Stagingová</a:t>
            </a:r>
            <a:r>
              <a:rPr lang="cs-CZ" b="1" dirty="0">
                <a:solidFill>
                  <a:schemeClr val="bg1"/>
                </a:solidFill>
              </a:rPr>
              <a:t> vyšetření – </a:t>
            </a:r>
            <a:r>
              <a:rPr lang="cs-CZ" dirty="0">
                <a:solidFill>
                  <a:schemeClr val="bg1"/>
                </a:solidFill>
              </a:rPr>
              <a:t>UZ jater, RTG plic, scintigrafie skeletu, PET/CT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Nádorové </a:t>
            </a:r>
            <a:r>
              <a:rPr lang="cs-CZ" b="1" dirty="0" err="1">
                <a:solidFill>
                  <a:schemeClr val="bg1"/>
                </a:solidFill>
              </a:rPr>
              <a:t>markery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– Ca </a:t>
            </a:r>
            <a:r>
              <a:rPr lang="cs-CZ" dirty="0" smtClean="0">
                <a:solidFill>
                  <a:schemeClr val="bg1"/>
                </a:solidFill>
              </a:rPr>
              <a:t>15-3 (</a:t>
            </a:r>
            <a:r>
              <a:rPr lang="cs-CZ" dirty="0" err="1" smtClean="0">
                <a:solidFill>
                  <a:schemeClr val="bg1"/>
                </a:solidFill>
              </a:rPr>
              <a:t>cancer</a:t>
            </a:r>
            <a:r>
              <a:rPr lang="cs-CZ" dirty="0" smtClean="0">
                <a:solidFill>
                  <a:schemeClr val="bg1"/>
                </a:solidFill>
              </a:rPr>
              <a:t> antigen), CEA </a:t>
            </a:r>
            <a:r>
              <a:rPr lang="cs-CZ" dirty="0" err="1" smtClean="0">
                <a:solidFill>
                  <a:schemeClr val="bg1"/>
                </a:solidFill>
              </a:rPr>
              <a:t>onkofetální</a:t>
            </a:r>
            <a:r>
              <a:rPr lang="cs-CZ" dirty="0" smtClean="0">
                <a:solidFill>
                  <a:schemeClr val="bg1"/>
                </a:solidFill>
              </a:rPr>
              <a:t> protein </a:t>
            </a:r>
            <a:r>
              <a:rPr lang="cs-CZ" dirty="0" err="1" smtClean="0">
                <a:solidFill>
                  <a:schemeClr val="bg1"/>
                </a:solidFill>
              </a:rPr>
              <a:t>karcinoembryonální</a:t>
            </a:r>
            <a:r>
              <a:rPr lang="cs-CZ" dirty="0" smtClean="0">
                <a:solidFill>
                  <a:schemeClr val="bg1"/>
                </a:solidFill>
              </a:rPr>
              <a:t> antigen (pravděpodobně se účastní v procesu buněčné adheze)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Obrázek 3" descr="Bez náz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760" y="2898267"/>
            <a:ext cx="5266944" cy="31478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4560" y="6266688"/>
            <a:ext cx="952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Eriksen</a:t>
            </a:r>
            <a:r>
              <a:rPr lang="cs-CZ" sz="1000" dirty="0" smtClean="0"/>
              <a:t>, </a:t>
            </a:r>
            <a:r>
              <a:rPr lang="cs-CZ" sz="1000" dirty="0" err="1" smtClean="0"/>
              <a:t>Ann</a:t>
            </a:r>
            <a:r>
              <a:rPr lang="cs-CZ" sz="1000" dirty="0" smtClean="0"/>
              <a:t> &amp; </a:t>
            </a:r>
            <a:r>
              <a:rPr lang="cs-CZ" sz="1000" dirty="0" err="1" smtClean="0"/>
              <a:t>Sørensen</a:t>
            </a:r>
            <a:r>
              <a:rPr lang="cs-CZ" sz="1000" dirty="0" smtClean="0"/>
              <a:t>, Patricia &amp; </a:t>
            </a:r>
            <a:r>
              <a:rPr lang="cs-CZ" sz="1000" dirty="0" err="1" smtClean="0"/>
              <a:t>Jakobsen</a:t>
            </a:r>
            <a:r>
              <a:rPr lang="cs-CZ" sz="1000" dirty="0" smtClean="0"/>
              <a:t>, Erik &amp; </a:t>
            </a:r>
            <a:r>
              <a:rPr lang="cs-CZ" sz="1000" dirty="0" err="1" smtClean="0"/>
              <a:t>Madsen</a:t>
            </a:r>
            <a:r>
              <a:rPr lang="cs-CZ" sz="1000" dirty="0" smtClean="0"/>
              <a:t>, </a:t>
            </a:r>
            <a:r>
              <a:rPr lang="cs-CZ" sz="1000" dirty="0" err="1" smtClean="0"/>
              <a:t>Jonna</a:t>
            </a:r>
            <a:r>
              <a:rPr lang="cs-CZ" sz="1000" dirty="0" smtClean="0"/>
              <a:t> &amp; </a:t>
            </a:r>
            <a:r>
              <a:rPr lang="cs-CZ" sz="1000" dirty="0" err="1" smtClean="0"/>
              <a:t>Brandslund</a:t>
            </a:r>
            <a:r>
              <a:rPr lang="cs-CZ" sz="1000" dirty="0" smtClean="0"/>
              <a:t>, Ivan. (2013). Sensitivity </a:t>
            </a:r>
            <a:r>
              <a:rPr lang="cs-CZ" sz="1000" dirty="0" err="1" smtClean="0"/>
              <a:t>of</a:t>
            </a:r>
            <a:r>
              <a:rPr lang="cs-CZ" sz="1000" dirty="0" smtClean="0"/>
              <a:t> CA 15-3, CEA </a:t>
            </a:r>
            <a:r>
              <a:rPr lang="cs-CZ" sz="1000" dirty="0" err="1" smtClean="0"/>
              <a:t>and</a:t>
            </a:r>
            <a:r>
              <a:rPr lang="cs-CZ" sz="1000" dirty="0" smtClean="0"/>
              <a:t> </a:t>
            </a:r>
            <a:r>
              <a:rPr lang="cs-CZ" sz="1000" dirty="0" err="1" smtClean="0"/>
              <a:t>serum</a:t>
            </a:r>
            <a:r>
              <a:rPr lang="cs-CZ" sz="1000" dirty="0" smtClean="0"/>
              <a:t> HER2 in </a:t>
            </a:r>
            <a:r>
              <a:rPr lang="cs-CZ" sz="1000" dirty="0" err="1" smtClean="0"/>
              <a:t>the</a:t>
            </a:r>
            <a:r>
              <a:rPr lang="cs-CZ" sz="1000" dirty="0" smtClean="0"/>
              <a:t> </a:t>
            </a:r>
            <a:r>
              <a:rPr lang="cs-CZ" sz="1000" dirty="0" err="1" smtClean="0"/>
              <a:t>early</a:t>
            </a:r>
            <a:r>
              <a:rPr lang="cs-CZ" sz="1000" dirty="0" smtClean="0"/>
              <a:t> </a:t>
            </a:r>
            <a:r>
              <a:rPr lang="cs-CZ" sz="1000" dirty="0" err="1" smtClean="0"/>
              <a:t>detection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recurrence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breast</a:t>
            </a:r>
            <a:r>
              <a:rPr lang="cs-CZ" sz="1000" dirty="0" smtClean="0"/>
              <a:t> </a:t>
            </a:r>
            <a:r>
              <a:rPr lang="cs-CZ" sz="1000" dirty="0" err="1" smtClean="0"/>
              <a:t>cancer</a:t>
            </a:r>
            <a:r>
              <a:rPr lang="cs-CZ" sz="1000" dirty="0" smtClean="0"/>
              <a:t>. </a:t>
            </a:r>
            <a:r>
              <a:rPr lang="cs-CZ" sz="1000" dirty="0" err="1" smtClean="0"/>
              <a:t>Clinical</a:t>
            </a:r>
            <a:r>
              <a:rPr lang="cs-CZ" sz="1000" dirty="0" smtClean="0"/>
              <a:t> </a:t>
            </a:r>
            <a:r>
              <a:rPr lang="cs-CZ" sz="1000" dirty="0" err="1" smtClean="0"/>
              <a:t>chemistry</a:t>
            </a:r>
            <a:r>
              <a:rPr lang="cs-CZ" sz="1000" dirty="0" smtClean="0"/>
              <a:t> </a:t>
            </a:r>
            <a:r>
              <a:rPr lang="cs-CZ" sz="1000" dirty="0" err="1" smtClean="0"/>
              <a:t>and</a:t>
            </a:r>
            <a:r>
              <a:rPr lang="cs-CZ" sz="1000" dirty="0" smtClean="0"/>
              <a:t> </a:t>
            </a:r>
            <a:r>
              <a:rPr lang="cs-CZ" sz="1000" dirty="0" err="1" smtClean="0"/>
              <a:t>laboratory</a:t>
            </a:r>
            <a:r>
              <a:rPr lang="cs-CZ" sz="1000" dirty="0" smtClean="0"/>
              <a:t> </a:t>
            </a:r>
            <a:r>
              <a:rPr lang="cs-CZ" sz="1000" dirty="0" err="1" smtClean="0"/>
              <a:t>medicine</a:t>
            </a:r>
            <a:r>
              <a:rPr lang="cs-CZ" sz="1000" dirty="0" smtClean="0"/>
              <a:t> : CCLM / FESCC. 51. 1-9. 10.1515/</a:t>
            </a:r>
            <a:r>
              <a:rPr lang="cs-CZ" sz="1000" dirty="0" err="1" smtClean="0"/>
              <a:t>cclm</a:t>
            </a:r>
            <a:r>
              <a:rPr lang="cs-CZ" sz="1000" dirty="0" smtClean="0"/>
              <a:t>-2012-0488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4400" y="536448"/>
            <a:ext cx="980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Klasifikace nádoru dle velikosti, rozsahu postižení dle platné TNM klasifikace</a:t>
            </a: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Histologické ověření malignity – </a:t>
            </a:r>
            <a:r>
              <a:rPr lang="cs-CZ" b="1" dirty="0" err="1" smtClean="0">
                <a:solidFill>
                  <a:schemeClr val="bg1"/>
                </a:solidFill>
              </a:rPr>
              <a:t>core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cut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biopsy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(typy </a:t>
            </a:r>
            <a:r>
              <a:rPr lang="cs-CZ" dirty="0" err="1" smtClean="0">
                <a:solidFill>
                  <a:schemeClr val="bg1"/>
                </a:solidFill>
              </a:rPr>
              <a:t>inazivní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duktální</a:t>
            </a:r>
            <a:r>
              <a:rPr lang="cs-CZ" dirty="0" smtClean="0">
                <a:solidFill>
                  <a:schemeClr val="bg1"/>
                </a:solidFill>
              </a:rPr>
              <a:t> karcinom, lobulární, tubulární, </a:t>
            </a:r>
            <a:r>
              <a:rPr lang="cs-CZ" dirty="0" err="1" smtClean="0">
                <a:solidFill>
                  <a:schemeClr val="bg1"/>
                </a:solidFill>
              </a:rPr>
              <a:t>kribriformní</a:t>
            </a:r>
            <a:r>
              <a:rPr lang="cs-CZ" dirty="0" smtClean="0">
                <a:solidFill>
                  <a:schemeClr val="bg1"/>
                </a:solidFill>
              </a:rPr>
              <a:t> atd.)</a:t>
            </a:r>
          </a:p>
          <a:p>
            <a:endParaRPr lang="cs-CZ" dirty="0"/>
          </a:p>
        </p:txBody>
      </p:sp>
      <p:pic>
        <p:nvPicPr>
          <p:cNvPr id="3" name="Obrázek 2" descr="ILC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9450" y="1971294"/>
            <a:ext cx="5523826" cy="4161282"/>
          </a:xfrm>
          <a:prstGeom prst="rect">
            <a:avLst/>
          </a:prstGeom>
        </p:spPr>
      </p:pic>
      <p:pic>
        <p:nvPicPr>
          <p:cNvPr id="4" name="Obrázek 3" descr="stažený sou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003" y="1987296"/>
            <a:ext cx="5473396" cy="41208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97024" y="6254496"/>
            <a:ext cx="28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Invazivní </a:t>
            </a:r>
            <a:r>
              <a:rPr lang="cs-CZ" dirty="0" err="1" smtClean="0"/>
              <a:t>duktální</a:t>
            </a:r>
            <a:r>
              <a:rPr lang="cs-CZ" dirty="0" smtClean="0"/>
              <a:t> ca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93152" y="6266688"/>
            <a:ext cx="3511296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Invazivní lobulární ca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12224" y="1633728"/>
            <a:ext cx="22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 </a:t>
            </a:r>
            <a:r>
              <a:rPr lang="cs-CZ" dirty="0" err="1" smtClean="0"/>
              <a:t>mamma.cz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0131" y="1026912"/>
            <a:ext cx="4188156" cy="52520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887" y="1014719"/>
            <a:ext cx="4188797" cy="527354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611737" y="6291618"/>
            <a:ext cx="358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www.roentgen-institut.ch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43466" y="433284"/>
            <a:ext cx="819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Stereotakticky navigovaná biopsie při </a:t>
            </a:r>
            <a:r>
              <a:rPr lang="cs-CZ" b="1" dirty="0" err="1" smtClean="0">
                <a:solidFill>
                  <a:schemeClr val="bg1"/>
                </a:solidFill>
              </a:rPr>
              <a:t>mammografii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core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cut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biopsy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84054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Hereditární formy karcinomu prsu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3457" y="1569493"/>
            <a:ext cx="10495127" cy="450375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Jiné biologické chování </a:t>
            </a:r>
            <a:r>
              <a:rPr lang="cs-CZ" dirty="0" smtClean="0">
                <a:solidFill>
                  <a:schemeClr val="bg1"/>
                </a:solidFill>
              </a:rPr>
              <a:t>- agresivní průběh, mladé ženy mladší 35 let, oboustranné postižení, triple </a:t>
            </a:r>
            <a:r>
              <a:rPr lang="cs-CZ" dirty="0" err="1" smtClean="0">
                <a:solidFill>
                  <a:schemeClr val="bg1"/>
                </a:solidFill>
              </a:rPr>
              <a:t>neg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Nejčastější ztrátová mutace v BRCA genu (1,2)  – ten se </a:t>
            </a:r>
            <a:r>
              <a:rPr lang="cs-CZ" dirty="0" err="1" smtClean="0">
                <a:solidFill>
                  <a:schemeClr val="bg1"/>
                </a:solidFill>
              </a:rPr>
              <a:t>učastní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homologní</a:t>
            </a:r>
            <a:r>
              <a:rPr lang="cs-CZ" dirty="0" smtClean="0">
                <a:solidFill>
                  <a:schemeClr val="bg1"/>
                </a:solidFill>
              </a:rPr>
              <a:t> rekombinace, reparačních procesů, aktivace transkripce, </a:t>
            </a:r>
            <a:r>
              <a:rPr lang="cs-CZ" dirty="0" err="1" smtClean="0">
                <a:solidFill>
                  <a:schemeClr val="bg1"/>
                </a:solidFill>
              </a:rPr>
              <a:t>remodelace</a:t>
            </a:r>
            <a:r>
              <a:rPr lang="cs-CZ" dirty="0" smtClean="0">
                <a:solidFill>
                  <a:schemeClr val="bg1"/>
                </a:solidFill>
              </a:rPr>
              <a:t> chromatinu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autosomálně dominantní dědičnost </a:t>
            </a:r>
            <a:r>
              <a:rPr lang="cs-CZ" dirty="0" smtClean="0">
                <a:solidFill>
                  <a:schemeClr val="bg1"/>
                </a:solidFill>
              </a:rPr>
              <a:t>s různou penetrací, u obou pohlaví, </a:t>
            </a:r>
            <a:r>
              <a:rPr lang="cs-CZ" b="1" dirty="0" smtClean="0">
                <a:solidFill>
                  <a:schemeClr val="bg1"/>
                </a:solidFill>
              </a:rPr>
              <a:t>ale i </a:t>
            </a:r>
            <a:r>
              <a:rPr lang="cs-CZ" b="1" i="1" dirty="0" smtClean="0">
                <a:solidFill>
                  <a:schemeClr val="bg1"/>
                </a:solidFill>
              </a:rPr>
              <a:t>de novo mutace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 ½ rodin prokázána mutace BRCA 1, u 1/3 mutace BRCA 2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BRCA 1= </a:t>
            </a:r>
            <a:r>
              <a:rPr lang="cs-CZ" b="1" dirty="0" err="1" smtClean="0">
                <a:solidFill>
                  <a:schemeClr val="bg1"/>
                </a:solidFill>
              </a:rPr>
              <a:t>breast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cancer</a:t>
            </a:r>
            <a:r>
              <a:rPr lang="cs-CZ" b="1" dirty="0" smtClean="0">
                <a:solidFill>
                  <a:schemeClr val="bg1"/>
                </a:solidFill>
              </a:rPr>
              <a:t> type 1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breast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ovarian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cancer</a:t>
            </a:r>
            <a:r>
              <a:rPr lang="cs-CZ" dirty="0" smtClean="0">
                <a:solidFill>
                  <a:schemeClr val="bg1"/>
                </a:solidFill>
              </a:rPr>
              <a:t> syndrom -  kumulativní riziko vzniku ca </a:t>
            </a:r>
            <a:r>
              <a:rPr lang="cs-CZ" dirty="0" err="1" smtClean="0">
                <a:solidFill>
                  <a:schemeClr val="bg1"/>
                </a:solidFill>
              </a:rPr>
              <a:t>mammy</a:t>
            </a:r>
            <a:r>
              <a:rPr lang="cs-CZ" dirty="0" smtClean="0">
                <a:solidFill>
                  <a:schemeClr val="bg1"/>
                </a:solidFill>
              </a:rPr>
              <a:t> 40-87 % do 70 let věku, ca vaječníků 22-63 %    17. chromosom (q12-21)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4x vyšší riziko ca tlustého střeva, 3x vyšší riziko ca prostaty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BRCA 2 = early </a:t>
            </a:r>
            <a:r>
              <a:rPr lang="cs-CZ" b="1" dirty="0" err="1" smtClean="0">
                <a:solidFill>
                  <a:schemeClr val="bg1"/>
                </a:solidFill>
              </a:rPr>
              <a:t>onset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breast</a:t>
            </a:r>
            <a:r>
              <a:rPr lang="cs-CZ" b="1" dirty="0" smtClean="0">
                <a:solidFill>
                  <a:schemeClr val="bg1"/>
                </a:solidFill>
              </a:rPr>
              <a:t> ca syndrom </a:t>
            </a:r>
            <a:r>
              <a:rPr lang="cs-CZ" dirty="0" smtClean="0">
                <a:solidFill>
                  <a:schemeClr val="bg1"/>
                </a:solidFill>
              </a:rPr>
              <a:t>– 18-88% celoživotní riziko  13.chromosom (q12-13)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5x vyšší riziko tu žlučníku a žlučových cest, 3,5x vyšší riziko tu pankreatu, 2,5x tu žaludku a  melanomu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22726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Hereditární formy BRCA 1 a BRCA 2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1413" y="1725320"/>
            <a:ext cx="6046778" cy="4071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5450" y="1725320"/>
            <a:ext cx="3877955" cy="27688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034818" y="4640239"/>
            <a:ext cx="260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www.cedars-sinai.edu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53905" y="5964071"/>
            <a:ext cx="294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6"/>
              </a:rPr>
              <a:t>www.brcahelp.co.uk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7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843761"/>
            <a:ext cx="9905999" cy="46972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 geneticky podmíněných nádorů prsu vzrůstá riziko návratu tumoru v postiženém prsu, vznik nového tumoru v druhostranném prsu o 2-4 % za rok oproti zdravé populaci (0,3-0,5% za rok)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Riziko vzniku kontralaterálního tumoru je 83 % BRCA 1,  62 % u BRCA 2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Redukce rizika – </a:t>
            </a:r>
            <a:r>
              <a:rPr lang="cs-CZ" dirty="0" err="1" smtClean="0">
                <a:solidFill>
                  <a:schemeClr val="bg1"/>
                </a:solidFill>
              </a:rPr>
              <a:t>screening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chemoprevence</a:t>
            </a:r>
            <a:r>
              <a:rPr lang="cs-CZ" dirty="0" smtClean="0">
                <a:solidFill>
                  <a:schemeClr val="bg1"/>
                </a:solidFill>
              </a:rPr>
              <a:t>, preventivní chirurgie </a:t>
            </a:r>
          </a:p>
          <a:p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rofylaktická bilaterální mastektomie </a:t>
            </a:r>
            <a:r>
              <a:rPr lang="cs-CZ" dirty="0" smtClean="0">
                <a:solidFill>
                  <a:schemeClr val="bg1"/>
                </a:solidFill>
              </a:rPr>
              <a:t>– redukuje riziko o 90%,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Profylaktická bilaterální </a:t>
            </a:r>
            <a:r>
              <a:rPr lang="cs-CZ" b="1" dirty="0" err="1" smtClean="0">
                <a:solidFill>
                  <a:schemeClr val="bg1"/>
                </a:solidFill>
              </a:rPr>
              <a:t>salpingo-ovarektomie</a:t>
            </a:r>
            <a:r>
              <a:rPr lang="cs-CZ" dirty="0" smtClean="0">
                <a:solidFill>
                  <a:schemeClr val="bg1"/>
                </a:solidFill>
              </a:rPr>
              <a:t> a </a:t>
            </a:r>
            <a:r>
              <a:rPr lang="cs-CZ" dirty="0" err="1" smtClean="0">
                <a:solidFill>
                  <a:schemeClr val="bg1"/>
                </a:solidFill>
              </a:rPr>
              <a:t>antiestrogenní</a:t>
            </a:r>
            <a:r>
              <a:rPr lang="cs-CZ" dirty="0" smtClean="0">
                <a:solidFill>
                  <a:schemeClr val="bg1"/>
                </a:solidFill>
              </a:rPr>
              <a:t> léčba Tamoxifenem – taktéž redukce rizika karcinomu prsu o 50%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Cave</a:t>
            </a:r>
            <a:r>
              <a:rPr lang="cs-CZ" dirty="0" smtClean="0">
                <a:solidFill>
                  <a:schemeClr val="bg1"/>
                </a:solidFill>
              </a:rPr>
              <a:t> riziko </a:t>
            </a:r>
            <a:r>
              <a:rPr lang="cs-CZ" dirty="0" err="1" smtClean="0">
                <a:solidFill>
                  <a:schemeClr val="bg1"/>
                </a:solidFill>
              </a:rPr>
              <a:t>osteoporozy</a:t>
            </a:r>
            <a:r>
              <a:rPr lang="cs-CZ" dirty="0" smtClean="0">
                <a:solidFill>
                  <a:schemeClr val="bg1"/>
                </a:solidFill>
              </a:rPr>
              <a:t>, kardiovaskulárních potíže, ovlivnění kognitivních funkcí, vazomotorické projevy menopauzy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144000" y="6073254"/>
            <a:ext cx="152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Angelina </a:t>
            </a:r>
            <a:r>
              <a:rPr lang="cs-CZ" dirty="0" err="1" smtClean="0"/>
              <a:t>Jolie</a:t>
            </a:r>
            <a:r>
              <a:rPr lang="cs-CZ" dirty="0" smtClean="0"/>
              <a:t> foto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8237" y="4926059"/>
            <a:ext cx="2600325" cy="17621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21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367" y="350294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Nádory prsu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46276" y="616350"/>
            <a:ext cx="1952625" cy="23431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455312" y="2228859"/>
            <a:ext cx="8190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Nejčastějším onkologickým onemocněním u žen na celém světě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Postihuje všechny věkové kategorie, celospolečenský problém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Diagnostika a její nové metody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Prognostické a prediktivní faktory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Screeningové programy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Léčba nemoci a její prognóza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6003" y="548640"/>
            <a:ext cx="9905999" cy="5291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Indikační kritéria k testování na BRCA mutace</a:t>
            </a:r>
          </a:p>
          <a:p>
            <a:pPr marL="0" indent="0"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u="sng" dirty="0" smtClean="0">
                <a:solidFill>
                  <a:schemeClr val="bg1"/>
                </a:solidFill>
              </a:rPr>
              <a:t>Sporadické formy </a:t>
            </a:r>
            <a:r>
              <a:rPr lang="cs-CZ" dirty="0" smtClean="0">
                <a:solidFill>
                  <a:schemeClr val="bg1"/>
                </a:solidFill>
              </a:rPr>
              <a:t>– ca prsu u muže, současný výskyt ca prsu a pankreatu, ca prsu do 45 let věku, triple negativní ca prsu, epitelový ca ovaria bez ohledu na věk</a:t>
            </a:r>
          </a:p>
          <a:p>
            <a:r>
              <a:rPr lang="cs-CZ" u="sng" dirty="0" smtClean="0">
                <a:solidFill>
                  <a:schemeClr val="bg1"/>
                </a:solidFill>
              </a:rPr>
              <a:t>Familiární formy </a:t>
            </a:r>
            <a:r>
              <a:rPr lang="cs-CZ" dirty="0" smtClean="0">
                <a:solidFill>
                  <a:schemeClr val="bg1"/>
                </a:solidFill>
              </a:rPr>
              <a:t>– 3 přímí příbuzní (včetně </a:t>
            </a:r>
            <a:r>
              <a:rPr lang="cs-CZ" dirty="0" err="1" smtClean="0">
                <a:solidFill>
                  <a:schemeClr val="bg1"/>
                </a:solidFill>
              </a:rPr>
              <a:t>probandky</a:t>
            </a:r>
            <a:r>
              <a:rPr lang="cs-CZ" dirty="0" smtClean="0">
                <a:solidFill>
                  <a:schemeClr val="bg1"/>
                </a:solidFill>
              </a:rPr>
              <a:t>) s ca prsu, 2 příbuzní s ca v </a:t>
            </a:r>
            <a:r>
              <a:rPr lang="cs-CZ" dirty="0" err="1" smtClean="0">
                <a:solidFill>
                  <a:schemeClr val="bg1"/>
                </a:solidFill>
              </a:rPr>
              <a:t>ranném</a:t>
            </a:r>
            <a:r>
              <a:rPr lang="cs-CZ" dirty="0" smtClean="0">
                <a:solidFill>
                  <a:schemeClr val="bg1"/>
                </a:solidFill>
              </a:rPr>
              <a:t> věku před 50. rokem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Způsob testování – </a:t>
            </a:r>
            <a:r>
              <a:rPr lang="cs-CZ" dirty="0" err="1" smtClean="0">
                <a:solidFill>
                  <a:schemeClr val="bg1"/>
                </a:solidFill>
              </a:rPr>
              <a:t>Sangerovo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sekvenování</a:t>
            </a:r>
            <a:r>
              <a:rPr lang="cs-CZ" dirty="0" smtClean="0">
                <a:solidFill>
                  <a:schemeClr val="bg1"/>
                </a:solidFill>
              </a:rPr>
              <a:t>, NGS=</a:t>
            </a:r>
            <a:r>
              <a:rPr lang="cs-CZ" dirty="0" err="1" smtClean="0">
                <a:solidFill>
                  <a:schemeClr val="bg1"/>
                </a:solidFill>
              </a:rPr>
              <a:t>next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generation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secquencing</a:t>
            </a:r>
            <a:r>
              <a:rPr lang="cs-CZ" dirty="0" smtClean="0">
                <a:solidFill>
                  <a:schemeClr val="bg1"/>
                </a:solidFill>
              </a:rPr>
              <a:t> (masivní paralelní </a:t>
            </a:r>
            <a:r>
              <a:rPr lang="cs-CZ" dirty="0" err="1" smtClean="0">
                <a:solidFill>
                  <a:schemeClr val="bg1"/>
                </a:solidFill>
              </a:rPr>
              <a:t>sekvenování</a:t>
            </a:r>
            <a:r>
              <a:rPr lang="cs-CZ" dirty="0" smtClean="0">
                <a:solidFill>
                  <a:schemeClr val="bg1"/>
                </a:solidFill>
              </a:rPr>
              <a:t>), </a:t>
            </a:r>
            <a:r>
              <a:rPr lang="cs-CZ" dirty="0" err="1" smtClean="0">
                <a:solidFill>
                  <a:schemeClr val="bg1"/>
                </a:solidFill>
              </a:rPr>
              <a:t>TruSight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cancer</a:t>
            </a:r>
            <a:r>
              <a:rPr lang="cs-CZ" dirty="0" smtClean="0">
                <a:solidFill>
                  <a:schemeClr val="bg1"/>
                </a:solidFill>
              </a:rPr>
              <a:t> panel 94 genů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Následuje konzultace s klinickým genetikem, odebrána osobní a rodinná anamnéza, kdy primární pravděpodobnost postižení převyšuje 10 % - detekce patogenní mutace jen asi u 23 % testovaných </a:t>
            </a:r>
            <a:r>
              <a:rPr lang="cs-CZ" dirty="0" err="1" smtClean="0">
                <a:solidFill>
                  <a:schemeClr val="bg1"/>
                </a:solidFill>
              </a:rPr>
              <a:t>probandek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37" y="374678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Preventivní a screeningové vyšetření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452" y="1822766"/>
            <a:ext cx="9905999" cy="383432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Hlavním </a:t>
            </a:r>
            <a:r>
              <a:rPr lang="cs-CZ" dirty="0">
                <a:solidFill>
                  <a:schemeClr val="bg1"/>
                </a:solidFill>
              </a:rPr>
              <a:t>přínosem screeningových testů je </a:t>
            </a:r>
            <a:r>
              <a:rPr lang="cs-CZ" b="1" dirty="0">
                <a:solidFill>
                  <a:schemeClr val="bg1"/>
                </a:solidFill>
              </a:rPr>
              <a:t>zlepšení prognózy onemocnění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smtClean="0">
                <a:solidFill>
                  <a:schemeClr val="bg1"/>
                </a:solidFill>
              </a:rPr>
              <a:t>možnost </a:t>
            </a:r>
            <a:r>
              <a:rPr lang="cs-CZ" b="1" dirty="0">
                <a:solidFill>
                  <a:schemeClr val="bg1"/>
                </a:solidFill>
              </a:rPr>
              <a:t>méně radikální (zpravidla lacinější) a přitom účinnější léčby. </a:t>
            </a:r>
            <a:r>
              <a:rPr lang="cs-CZ" dirty="0">
                <a:solidFill>
                  <a:schemeClr val="bg1"/>
                </a:solidFill>
              </a:rPr>
              <a:t>V současné době existují rozsáhlé vědecké důkazy pro účinnost screeningových </a:t>
            </a:r>
            <a:r>
              <a:rPr lang="cs-CZ" dirty="0" smtClean="0">
                <a:solidFill>
                  <a:schemeClr val="bg1"/>
                </a:solidFill>
              </a:rPr>
              <a:t>programů.</a:t>
            </a:r>
          </a:p>
          <a:p>
            <a:r>
              <a:rPr lang="cs-CZ" b="1" dirty="0">
                <a:solidFill>
                  <a:schemeClr val="bg1"/>
                </a:solidFill>
              </a:rPr>
              <a:t>Mamografický </a:t>
            </a:r>
            <a:r>
              <a:rPr lang="cs-CZ" b="1" dirty="0" err="1">
                <a:solidFill>
                  <a:schemeClr val="bg1"/>
                </a:solidFill>
              </a:rPr>
              <a:t>screening</a:t>
            </a:r>
            <a:r>
              <a:rPr lang="cs-CZ" b="1" dirty="0">
                <a:solidFill>
                  <a:schemeClr val="bg1"/>
                </a:solidFill>
              </a:rPr>
              <a:t> </a:t>
            </a:r>
            <a:r>
              <a:rPr lang="cs-CZ" dirty="0">
                <a:solidFill>
                  <a:schemeClr val="bg1"/>
                </a:solidFill>
              </a:rPr>
              <a:t>znamená pravidelné preventivní vyšetřování žen bez jakýchkoli příznaků onemocnění s cílem zachytit rozvíjející se zhoubný nádor prsu </a:t>
            </a:r>
            <a:r>
              <a:rPr lang="cs-CZ" b="1" dirty="0">
                <a:solidFill>
                  <a:schemeClr val="bg1"/>
                </a:solidFill>
              </a:rPr>
              <a:t>v co nejčasnějším stadiu</a:t>
            </a:r>
            <a:r>
              <a:rPr lang="cs-CZ" dirty="0">
                <a:solidFill>
                  <a:schemeClr val="bg1"/>
                </a:solidFill>
              </a:rPr>
              <a:t>. Princip fungování mamografického </a:t>
            </a:r>
            <a:r>
              <a:rPr lang="cs-CZ" dirty="0" err="1">
                <a:solidFill>
                  <a:schemeClr val="bg1"/>
                </a:solidFill>
              </a:rPr>
              <a:t>screeningu</a:t>
            </a:r>
            <a:r>
              <a:rPr lang="cs-CZ" dirty="0">
                <a:solidFill>
                  <a:schemeClr val="bg1"/>
                </a:solidFill>
              </a:rPr>
              <a:t> vychází z předpokladu, že onemocnění zachycené v časné fázi je snáze léčitelné a vede k vyšší kvalitě a vyšší délce života pacientek.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Od 45 let screeningové vyšetření </a:t>
            </a:r>
            <a:r>
              <a:rPr lang="cs-CZ" b="1" dirty="0" err="1">
                <a:solidFill>
                  <a:schemeClr val="bg1"/>
                </a:solidFill>
              </a:rPr>
              <a:t>mammografií</a:t>
            </a:r>
            <a:r>
              <a:rPr lang="cs-CZ" b="1" dirty="0">
                <a:solidFill>
                  <a:schemeClr val="bg1"/>
                </a:solidFill>
              </a:rPr>
              <a:t> á 2 </a:t>
            </a:r>
            <a:r>
              <a:rPr lang="cs-CZ" b="1" dirty="0" smtClean="0">
                <a:solidFill>
                  <a:schemeClr val="bg1"/>
                </a:solidFill>
              </a:rPr>
              <a:t>roky, ADRESNÉ ZVANÍ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V mezidobí preventivní samovyšetření prsu </a:t>
            </a:r>
            <a:r>
              <a:rPr lang="cs-CZ" dirty="0" smtClean="0">
                <a:solidFill>
                  <a:schemeClr val="bg1"/>
                </a:solidFill>
              </a:rPr>
              <a:t>– návod pro ženy na www.mamo.cz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sz="21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0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27447"/>
            <a:ext cx="9905998" cy="147857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Screening</a:t>
            </a:r>
            <a:r>
              <a:rPr lang="cs-CZ" b="1" dirty="0" smtClean="0">
                <a:solidFill>
                  <a:schemeClr val="bg1"/>
                </a:solidFill>
              </a:rPr>
              <a:t> pro dědičné formy ca prsu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916" y="1962881"/>
            <a:ext cx="10794556" cy="41103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Věk 25-29 let: MRI (magnetická rezonance) a UZ střídat v 6 měsíčních intervalech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Věk 30-65 let: MRI a MG střídat á 6 měsíců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Věk 65 a starší: MG a UZ střídat á 6 měsíců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Muži: samovyšetření prsu 1x měsíčně, klinické vyšetření 1x ročně od 35 let, </a:t>
            </a:r>
            <a:r>
              <a:rPr lang="cs-CZ" dirty="0" err="1" smtClean="0">
                <a:solidFill>
                  <a:schemeClr val="bg1"/>
                </a:solidFill>
              </a:rPr>
              <a:t>screening</a:t>
            </a:r>
            <a:r>
              <a:rPr lang="cs-CZ" dirty="0" smtClean="0">
                <a:solidFill>
                  <a:schemeClr val="bg1"/>
                </a:solidFill>
              </a:rPr>
              <a:t> tu prostaty od 40 let (z krve antigen PSA)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Všichni:  </a:t>
            </a:r>
            <a:r>
              <a:rPr lang="cs-CZ" dirty="0" err="1" smtClean="0">
                <a:solidFill>
                  <a:schemeClr val="bg1"/>
                </a:solidFill>
              </a:rPr>
              <a:t>screening</a:t>
            </a:r>
            <a:r>
              <a:rPr lang="cs-CZ" dirty="0" smtClean="0">
                <a:solidFill>
                  <a:schemeClr val="bg1"/>
                </a:solidFill>
              </a:rPr>
              <a:t> tu </a:t>
            </a:r>
            <a:r>
              <a:rPr lang="cs-CZ" dirty="0" err="1" smtClean="0">
                <a:solidFill>
                  <a:schemeClr val="bg1"/>
                </a:solidFill>
              </a:rPr>
              <a:t>kolorekta</a:t>
            </a:r>
            <a:r>
              <a:rPr lang="cs-CZ" dirty="0" smtClean="0">
                <a:solidFill>
                  <a:schemeClr val="bg1"/>
                </a:solidFill>
              </a:rPr>
              <a:t> od 45 let, kolonoskopie v intervalu 3-5 let, test na OK 1x ročně, EUS pro tumor pankreatu 1x ročně, vyšetření kožním lékařem, oční vyšetření 1x ročně</a:t>
            </a:r>
          </a:p>
        </p:txBody>
      </p:sp>
    </p:spTree>
    <p:extLst>
      <p:ext uri="{BB962C8B-B14F-4D97-AF65-F5344CB8AC3E}">
        <p14:creationId xmlns:p14="http://schemas.microsoft.com/office/powerpoint/2010/main" val="14239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Léčba nádorů prsu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320124"/>
            <a:ext cx="9905999" cy="388051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Léčba chirurgická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Radioterapie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Chemoterapie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Hormonální léčba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Biologická léčba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533174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Chirurgie - výkony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55071"/>
            <a:ext cx="10697020" cy="354171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Konzervativní</a:t>
            </a:r>
            <a:r>
              <a:rPr lang="cs-CZ" dirty="0" smtClean="0">
                <a:solidFill>
                  <a:schemeClr val="bg1"/>
                </a:solidFill>
              </a:rPr>
              <a:t> - </a:t>
            </a:r>
            <a:r>
              <a:rPr lang="cs-CZ" b="1" dirty="0" smtClean="0">
                <a:solidFill>
                  <a:schemeClr val="bg1"/>
                </a:solidFill>
              </a:rPr>
              <a:t>parciální mastektomie </a:t>
            </a:r>
            <a:r>
              <a:rPr lang="cs-CZ" dirty="0" smtClean="0">
                <a:solidFill>
                  <a:schemeClr val="bg1"/>
                </a:solidFill>
              </a:rPr>
              <a:t>– prs zůstává zachován, odstranění do zdravé tkáně – vyšetření resekčních okrajů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</a:t>
            </a:r>
            <a:r>
              <a:rPr lang="cs-CZ" dirty="0" err="1" smtClean="0">
                <a:solidFill>
                  <a:schemeClr val="bg1"/>
                </a:solidFill>
              </a:rPr>
              <a:t>Lumpektomie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segmentektomie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kvadrantektomie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tumorektomie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Radikální </a:t>
            </a:r>
            <a:r>
              <a:rPr lang="cs-CZ" dirty="0" smtClean="0">
                <a:solidFill>
                  <a:schemeClr val="bg1"/>
                </a:solidFill>
              </a:rPr>
              <a:t>výkony – </a:t>
            </a:r>
            <a:r>
              <a:rPr lang="cs-CZ" b="1" dirty="0" smtClean="0">
                <a:solidFill>
                  <a:schemeClr val="bg1"/>
                </a:solidFill>
              </a:rPr>
              <a:t>totální mastektomie </a:t>
            </a:r>
            <a:r>
              <a:rPr lang="cs-CZ" dirty="0" smtClean="0">
                <a:solidFill>
                  <a:schemeClr val="bg1"/>
                </a:solidFill>
              </a:rPr>
              <a:t>– odnětí celého prsu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Paliativní </a:t>
            </a:r>
            <a:r>
              <a:rPr lang="cs-CZ" dirty="0" smtClean="0">
                <a:solidFill>
                  <a:schemeClr val="bg1"/>
                </a:solidFill>
              </a:rPr>
              <a:t>– </a:t>
            </a:r>
            <a:r>
              <a:rPr lang="cs-CZ" b="1" dirty="0" smtClean="0">
                <a:solidFill>
                  <a:schemeClr val="bg1"/>
                </a:solidFill>
              </a:rPr>
              <a:t>sanační mastektomie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Rekonstrukční plastické operace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Profylaktické</a:t>
            </a:r>
            <a:r>
              <a:rPr lang="cs-CZ" dirty="0" smtClean="0">
                <a:solidFill>
                  <a:schemeClr val="bg1"/>
                </a:solidFill>
              </a:rPr>
              <a:t> – profylaktická subkutánní bilaterální mastektomie, bilaterální </a:t>
            </a:r>
            <a:r>
              <a:rPr lang="cs-CZ" dirty="0" err="1" smtClean="0">
                <a:solidFill>
                  <a:schemeClr val="bg1"/>
                </a:solidFill>
              </a:rPr>
              <a:t>adnexektomie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Vyšetření a biopsie </a:t>
            </a:r>
            <a:r>
              <a:rPr lang="cs-CZ" b="1" dirty="0" err="1" smtClean="0">
                <a:solidFill>
                  <a:schemeClr val="bg1"/>
                </a:solidFill>
              </a:rPr>
              <a:t>sentinelové</a:t>
            </a:r>
            <a:r>
              <a:rPr lang="cs-CZ" b="1" dirty="0" smtClean="0">
                <a:solidFill>
                  <a:schemeClr val="bg1"/>
                </a:solidFill>
              </a:rPr>
              <a:t> uzliny, disekce axilárních uzlin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864" y="793170"/>
            <a:ext cx="4410831" cy="33591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405706" y="6295859"/>
            <a:ext cx="439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Chirurgická léčba karcinomu prsu, Coufal O, </a:t>
            </a:r>
            <a:r>
              <a:rPr lang="cs-CZ" sz="1200" b="1" dirty="0" err="1" smtClean="0"/>
              <a:t>Vuk</a:t>
            </a:r>
            <a:r>
              <a:rPr lang="cs-CZ" sz="1200" b="1" dirty="0" smtClean="0"/>
              <a:t> Fait </a:t>
            </a:r>
            <a:endParaRPr lang="cs-CZ" sz="1200" b="1" dirty="0"/>
          </a:p>
        </p:txBody>
      </p:sp>
      <p:sp>
        <p:nvSpPr>
          <p:cNvPr id="6" name="Obdélník 5"/>
          <p:cNvSpPr/>
          <p:nvPr/>
        </p:nvSpPr>
        <p:spPr>
          <a:xfrm>
            <a:off x="5477306" y="123608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PARCIÁLNÍ MASTEKTOMIE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/>
          <a:srcRect l="38287" t="40066" r="21120" b="8815"/>
          <a:stretch/>
        </p:blipFill>
        <p:spPr>
          <a:xfrm>
            <a:off x="6073253" y="2472739"/>
            <a:ext cx="5281684" cy="37394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3166280" y="4899546"/>
            <a:ext cx="290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TOTÁLNÍ MASTEKTOMIE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9116" y="750627"/>
            <a:ext cx="94988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Totální mastektomie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Nádor nelze odstranit dostatečně parciálním výkonem – multicentrický nádor, nepoměr mezi velikostí prsu a nádoru, mnohočetné </a:t>
            </a:r>
            <a:r>
              <a:rPr lang="cs-CZ" sz="2000" dirty="0" err="1" smtClean="0">
                <a:solidFill>
                  <a:schemeClr val="bg1"/>
                </a:solidFill>
              </a:rPr>
              <a:t>mikrokalcifikace</a:t>
            </a:r>
            <a:r>
              <a:rPr lang="cs-CZ" sz="2000" dirty="0" smtClean="0">
                <a:solidFill>
                  <a:schemeClr val="bg1"/>
                </a:solidFill>
              </a:rPr>
              <a:t>- DCIS (</a:t>
            </a:r>
            <a:r>
              <a:rPr lang="cs-CZ" sz="2000" dirty="0" err="1" smtClean="0">
                <a:solidFill>
                  <a:schemeClr val="bg1"/>
                </a:solidFill>
              </a:rPr>
              <a:t>duktální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carcinoma</a:t>
            </a:r>
            <a:r>
              <a:rPr lang="cs-CZ" sz="2000" dirty="0" smtClean="0">
                <a:solidFill>
                  <a:schemeClr val="bg1"/>
                </a:solidFill>
              </a:rPr>
              <a:t> in </a:t>
            </a:r>
            <a:r>
              <a:rPr lang="cs-CZ" sz="2000" dirty="0" err="1" smtClean="0">
                <a:solidFill>
                  <a:schemeClr val="bg1"/>
                </a:solidFill>
              </a:rPr>
              <a:t>situ</a:t>
            </a:r>
            <a:r>
              <a:rPr lang="cs-CZ" sz="2000" dirty="0" smtClean="0">
                <a:solidFill>
                  <a:schemeClr val="bg1"/>
                </a:solidFill>
              </a:rPr>
              <a:t>), inflamatorní karcinom, lokální recidiva onemocnění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Pacientka nebude mít adjuvantní léčbu (kontraindikace, odmítnutí)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N</a:t>
            </a:r>
            <a:r>
              <a:rPr lang="cs-CZ" sz="2000" dirty="0" smtClean="0">
                <a:solidFill>
                  <a:schemeClr val="bg1"/>
                </a:solidFill>
              </a:rPr>
              <a:t>a žádost pacientky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</a:rPr>
              <a:t>Profylaktická mastektomie </a:t>
            </a:r>
            <a:r>
              <a:rPr lang="cs-CZ" sz="2000" dirty="0" smtClean="0">
                <a:solidFill>
                  <a:schemeClr val="bg1"/>
                </a:solidFill>
              </a:rPr>
              <a:t>– snižuje riziko vzniku karcinomu ve stejnostranném i kontralaterálním prsu u pacientek s prokázaným hereditárním tu </a:t>
            </a:r>
            <a:r>
              <a:rPr lang="cs-CZ" sz="2000" dirty="0" err="1" smtClean="0">
                <a:solidFill>
                  <a:schemeClr val="bg1"/>
                </a:solidFill>
              </a:rPr>
              <a:t>mammy</a:t>
            </a:r>
            <a:r>
              <a:rPr lang="cs-CZ" sz="2000" dirty="0" smtClean="0">
                <a:solidFill>
                  <a:schemeClr val="bg1"/>
                </a:solidFill>
              </a:rPr>
              <a:t> – BRCA 1/BRCA 2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Klasická mastektomie, kůži šetřící mastektomie, subkutánní mastektomie zůstává zachován </a:t>
            </a:r>
            <a:r>
              <a:rPr lang="cs-CZ" sz="2000" dirty="0" err="1" smtClean="0">
                <a:solidFill>
                  <a:schemeClr val="bg1"/>
                </a:solidFill>
              </a:rPr>
              <a:t>areolomammilární</a:t>
            </a:r>
            <a:r>
              <a:rPr lang="cs-CZ" sz="2000" dirty="0" smtClean="0">
                <a:solidFill>
                  <a:schemeClr val="bg1"/>
                </a:solidFill>
              </a:rPr>
              <a:t> komplex, </a:t>
            </a:r>
            <a:r>
              <a:rPr lang="cs-CZ" sz="2000" b="1" dirty="0" smtClean="0">
                <a:solidFill>
                  <a:schemeClr val="bg1"/>
                </a:solidFill>
              </a:rPr>
              <a:t>radikální modifikovaná mastektomie s disekcí axily </a:t>
            </a:r>
            <a:r>
              <a:rPr lang="cs-CZ" sz="2000" dirty="0" err="1" smtClean="0">
                <a:solidFill>
                  <a:schemeClr val="bg1"/>
                </a:solidFill>
              </a:rPr>
              <a:t>vs</a:t>
            </a:r>
            <a:r>
              <a:rPr lang="cs-CZ" sz="2000" b="1" dirty="0" smtClean="0">
                <a:solidFill>
                  <a:schemeClr val="bg1"/>
                </a:solidFill>
              </a:rPr>
              <a:t> simplexní mastektomie </a:t>
            </a:r>
            <a:r>
              <a:rPr lang="cs-CZ" sz="2000" dirty="0" smtClean="0">
                <a:solidFill>
                  <a:schemeClr val="bg1"/>
                </a:solidFill>
              </a:rPr>
              <a:t>bez uzlin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44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381" y="359207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RADIOTERAPIE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72670"/>
            <a:ext cx="10684828" cy="382592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Adjuvantní léčba </a:t>
            </a:r>
            <a:r>
              <a:rPr lang="cs-CZ" dirty="0" smtClean="0">
                <a:solidFill>
                  <a:schemeClr val="bg1"/>
                </a:solidFill>
              </a:rPr>
              <a:t>po provedení parciálního výkonu na prsu, snížení rizika lokální recidivy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RT na oblast celého prsu s cíleným </a:t>
            </a:r>
            <a:r>
              <a:rPr lang="cs-CZ" dirty="0" err="1" smtClean="0">
                <a:solidFill>
                  <a:schemeClr val="bg1"/>
                </a:solidFill>
              </a:rPr>
              <a:t>doozařením</a:t>
            </a:r>
            <a:r>
              <a:rPr lang="cs-CZ" dirty="0" smtClean="0">
                <a:solidFill>
                  <a:schemeClr val="bg1"/>
                </a:solidFill>
              </a:rPr>
              <a:t> lůžka tumoru (tzv. </a:t>
            </a:r>
            <a:r>
              <a:rPr lang="cs-CZ" dirty="0" err="1" smtClean="0">
                <a:solidFill>
                  <a:schemeClr val="bg1"/>
                </a:solidFill>
              </a:rPr>
              <a:t>boost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RT na oblast prsu a svodné lymfatické oblasti (axilární uzliny)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RT na oblast hrudní stěny po totální mastektomii +- regionální lymfatické uzliny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BRT na oblast lůžka nádoru – </a:t>
            </a:r>
            <a:r>
              <a:rPr lang="cs-CZ" u="sng" dirty="0" err="1" smtClean="0">
                <a:solidFill>
                  <a:schemeClr val="bg1"/>
                </a:solidFill>
              </a:rPr>
              <a:t>Accelerated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parcial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breast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irradiation</a:t>
            </a:r>
            <a:r>
              <a:rPr lang="cs-CZ" u="sng" dirty="0" smtClean="0">
                <a:solidFill>
                  <a:schemeClr val="bg1"/>
                </a:solidFill>
              </a:rPr>
              <a:t>  APBI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Kurativní RT </a:t>
            </a:r>
            <a:r>
              <a:rPr lang="cs-CZ" dirty="0" smtClean="0">
                <a:solidFill>
                  <a:schemeClr val="bg1"/>
                </a:solidFill>
              </a:rPr>
              <a:t>pro inoperabilní nádory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Intraoperační</a:t>
            </a:r>
            <a:r>
              <a:rPr lang="cs-CZ" b="1" dirty="0" smtClean="0">
                <a:solidFill>
                  <a:schemeClr val="bg1"/>
                </a:solidFill>
              </a:rPr>
              <a:t> radioterapie </a:t>
            </a:r>
            <a:r>
              <a:rPr lang="cs-CZ" dirty="0" smtClean="0">
                <a:solidFill>
                  <a:schemeClr val="bg1"/>
                </a:solidFill>
              </a:rPr>
              <a:t>do lůžka tumoru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Paliativní RT </a:t>
            </a:r>
            <a:r>
              <a:rPr lang="cs-CZ" dirty="0" smtClean="0">
                <a:solidFill>
                  <a:schemeClr val="bg1"/>
                </a:solidFill>
              </a:rPr>
              <a:t>v případě metastatického onemocnění</a:t>
            </a:r>
          </a:p>
        </p:txBody>
      </p:sp>
    </p:spTree>
    <p:extLst>
      <p:ext uri="{BB962C8B-B14F-4D97-AF65-F5344CB8AC3E}">
        <p14:creationId xmlns:p14="http://schemas.microsoft.com/office/powerpoint/2010/main" val="18195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3184" r="14981" b="20199"/>
          <a:stretch/>
        </p:blipFill>
        <p:spPr>
          <a:xfrm>
            <a:off x="359136" y="336587"/>
            <a:ext cx="5932483" cy="42269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1"/>
          <a:stretch/>
        </p:blipFill>
        <p:spPr>
          <a:xfrm>
            <a:off x="5431807" y="2238234"/>
            <a:ext cx="6562994" cy="43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593" y="231282"/>
            <a:ext cx="8065827" cy="63047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10126639" y="2702257"/>
            <a:ext cx="124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APBI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397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74623"/>
            <a:ext cx="9905998" cy="147857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EPidemiologie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317764"/>
            <a:ext cx="9905999" cy="4039674"/>
          </a:xfrm>
        </p:spPr>
        <p:txBody>
          <a:bodyPr/>
          <a:lstStyle/>
          <a:p>
            <a:r>
              <a:rPr lang="cs-CZ" sz="2000" dirty="0" smtClean="0">
                <a:solidFill>
                  <a:schemeClr val="bg1"/>
                </a:solidFill>
              </a:rPr>
              <a:t>Incidence 72/100 000 žen v ČR, mortalita 14/100 000 k roku 2013, 70,1/100 000, 13,4/100 000   k roku 2015</a:t>
            </a:r>
          </a:p>
          <a:p>
            <a:r>
              <a:rPr lang="cs-CZ" sz="2000" dirty="0" smtClean="0">
                <a:solidFill>
                  <a:schemeClr val="bg1"/>
                </a:solidFill>
              </a:rPr>
              <a:t>Postihuje ženy mezi 50.-75. rokem života, 1% mužů</a:t>
            </a:r>
          </a:p>
          <a:p>
            <a:r>
              <a:rPr lang="cs-CZ" sz="2000" dirty="0" smtClean="0">
                <a:solidFill>
                  <a:schemeClr val="bg1"/>
                </a:solidFill>
              </a:rPr>
              <a:t>Pozvolna stoupající </a:t>
            </a:r>
            <a:r>
              <a:rPr lang="cs-CZ" sz="2000" dirty="0">
                <a:solidFill>
                  <a:schemeClr val="bg1"/>
                </a:solidFill>
              </a:rPr>
              <a:t>incidence, mortalita klesá – důsledkem je vyšší </a:t>
            </a:r>
            <a:r>
              <a:rPr lang="cs-CZ" sz="2000" u="sng" dirty="0">
                <a:solidFill>
                  <a:schemeClr val="bg1"/>
                </a:solidFill>
              </a:rPr>
              <a:t>prevalence-</a:t>
            </a:r>
            <a:r>
              <a:rPr lang="cs-CZ" sz="2000" dirty="0">
                <a:solidFill>
                  <a:schemeClr val="bg1"/>
                </a:solidFill>
              </a:rPr>
              <a:t> počet žen žijících z diagnózou karcinomu prsu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895" t="16612" r="24868" b="42105"/>
          <a:stretch>
            <a:fillRect/>
          </a:stretch>
        </p:blipFill>
        <p:spPr bwMode="auto">
          <a:xfrm>
            <a:off x="1011936" y="3596640"/>
            <a:ext cx="4628103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0803" t="16743" r="23723" b="39690"/>
          <a:stretch>
            <a:fillRect/>
          </a:stretch>
        </p:blipFill>
        <p:spPr bwMode="auto">
          <a:xfrm>
            <a:off x="6299307" y="3547872"/>
            <a:ext cx="4754241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7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18265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chemoterapie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15152"/>
            <a:ext cx="10648252" cy="397604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Jedná se o systémové onemocnění,  i u časných stadií dochází k zakládání </a:t>
            </a:r>
            <a:r>
              <a:rPr lang="cs-CZ" dirty="0" err="1" smtClean="0">
                <a:solidFill>
                  <a:schemeClr val="bg1"/>
                </a:solidFill>
              </a:rPr>
              <a:t>mikrometastáz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err="1" smtClean="0">
                <a:solidFill>
                  <a:schemeClr val="bg1"/>
                </a:solidFill>
              </a:rPr>
              <a:t>Chemosenzitivní</a:t>
            </a:r>
            <a:r>
              <a:rPr lang="cs-CZ" dirty="0" smtClean="0">
                <a:solidFill>
                  <a:schemeClr val="bg1"/>
                </a:solidFill>
              </a:rPr>
              <a:t> onemocnění, široká škála cytostatik- </a:t>
            </a:r>
            <a:r>
              <a:rPr lang="cs-CZ" dirty="0" err="1" smtClean="0">
                <a:solidFill>
                  <a:schemeClr val="bg1"/>
                </a:solidFill>
              </a:rPr>
              <a:t>antracykliny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taxany</a:t>
            </a:r>
            <a:r>
              <a:rPr lang="cs-CZ" dirty="0" smtClean="0">
                <a:solidFill>
                  <a:schemeClr val="bg1"/>
                </a:solidFill>
              </a:rPr>
              <a:t>, cyklofosfamid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Adjuvantní CHT </a:t>
            </a:r>
            <a:r>
              <a:rPr lang="cs-CZ" dirty="0" smtClean="0">
                <a:solidFill>
                  <a:schemeClr val="bg1"/>
                </a:solidFill>
              </a:rPr>
              <a:t>má za cíl zničit mikroskopickou nemoc (</a:t>
            </a:r>
            <a:r>
              <a:rPr lang="cs-CZ" dirty="0" err="1" smtClean="0">
                <a:solidFill>
                  <a:schemeClr val="bg1"/>
                </a:solidFill>
              </a:rPr>
              <a:t>mikromts</a:t>
            </a:r>
            <a:r>
              <a:rPr lang="cs-CZ" dirty="0" smtClean="0">
                <a:solidFill>
                  <a:schemeClr val="bg1"/>
                </a:solidFill>
              </a:rPr>
              <a:t>) po chirurgickém odstranění nádoru - snížení počtu recidiv, pozdější metastazování,  prodloužení přežití   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Indikace je založena na </a:t>
            </a:r>
            <a:r>
              <a:rPr lang="cs-CZ" b="1" dirty="0" smtClean="0">
                <a:solidFill>
                  <a:schemeClr val="bg1"/>
                </a:solidFill>
              </a:rPr>
              <a:t>prognostických faktorech – rizikové skupiny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Neoadjuvantní</a:t>
            </a:r>
            <a:r>
              <a:rPr lang="cs-CZ" b="1" dirty="0" smtClean="0">
                <a:solidFill>
                  <a:schemeClr val="bg1"/>
                </a:solidFill>
              </a:rPr>
              <a:t> CHT </a:t>
            </a:r>
            <a:r>
              <a:rPr lang="cs-CZ" dirty="0" smtClean="0">
                <a:solidFill>
                  <a:schemeClr val="bg1"/>
                </a:solidFill>
              </a:rPr>
              <a:t>– zmenšení tumoru, dosažení operability, poloha tumoru verifikována zavedením RTG kontrastních klipů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Paliativní CHT </a:t>
            </a:r>
            <a:r>
              <a:rPr lang="cs-CZ" dirty="0" smtClean="0">
                <a:solidFill>
                  <a:schemeClr val="bg1"/>
                </a:solidFill>
              </a:rPr>
              <a:t>-  metastatické onemocnění, vedena často v </a:t>
            </a:r>
            <a:r>
              <a:rPr lang="cs-CZ" dirty="0" err="1" smtClean="0">
                <a:solidFill>
                  <a:schemeClr val="bg1"/>
                </a:solidFill>
              </a:rPr>
              <a:t>monoterapii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4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8687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Základní podtypy ca </a:t>
            </a:r>
            <a:r>
              <a:rPr lang="cs-CZ" sz="2800" b="1" dirty="0" err="1" smtClean="0">
                <a:solidFill>
                  <a:schemeClr val="bg1"/>
                </a:solidFill>
                <a:latin typeface="+mn-lt"/>
              </a:rPr>
              <a:t>mammae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3856" y="1809301"/>
            <a:ext cx="11131296" cy="3541714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Rozdělení podle přítomnosti </a:t>
            </a:r>
            <a:r>
              <a:rPr lang="cs-CZ" sz="2000" b="1" dirty="0" err="1" smtClean="0">
                <a:solidFill>
                  <a:schemeClr val="bg1"/>
                </a:solidFill>
              </a:rPr>
              <a:t>estrogenových</a:t>
            </a:r>
            <a:r>
              <a:rPr lang="cs-CZ" sz="2000" b="1" dirty="0" smtClean="0">
                <a:solidFill>
                  <a:schemeClr val="bg1"/>
                </a:solidFill>
              </a:rPr>
              <a:t> a progesteronových receptorů, míře proliferace nádoru, prokázání expresi genu HER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1. Luminal A: ER a PR pozitivní, her2 </a:t>
            </a:r>
            <a:r>
              <a:rPr lang="cs-CZ" sz="2000" dirty="0" err="1" smtClean="0">
                <a:solidFill>
                  <a:schemeClr val="bg1"/>
                </a:solidFill>
              </a:rPr>
              <a:t>neg</a:t>
            </a:r>
            <a:r>
              <a:rPr lang="cs-CZ" sz="2000" dirty="0" smtClean="0">
                <a:solidFill>
                  <a:schemeClr val="bg1"/>
                </a:solidFill>
              </a:rPr>
              <a:t>, proliferace nízká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2. Luminal B her2 </a:t>
            </a:r>
            <a:r>
              <a:rPr lang="cs-CZ" sz="2000" b="1" dirty="0" err="1" smtClean="0">
                <a:solidFill>
                  <a:schemeClr val="bg1"/>
                </a:solidFill>
              </a:rPr>
              <a:t>neg</a:t>
            </a:r>
            <a:r>
              <a:rPr lang="cs-CZ" sz="2000" b="1" dirty="0" smtClean="0">
                <a:solidFill>
                  <a:schemeClr val="bg1"/>
                </a:solidFill>
              </a:rPr>
              <a:t>: ER pozitivní, her2 </a:t>
            </a:r>
            <a:r>
              <a:rPr lang="cs-CZ" sz="2000" b="1" dirty="0" err="1" smtClean="0">
                <a:solidFill>
                  <a:schemeClr val="bg1"/>
                </a:solidFill>
              </a:rPr>
              <a:t>neg</a:t>
            </a:r>
            <a:r>
              <a:rPr lang="cs-CZ" sz="2000" b="1" dirty="0" smtClean="0">
                <a:solidFill>
                  <a:schemeClr val="bg1"/>
                </a:solidFill>
              </a:rPr>
              <a:t>., vysoká proliferace, </a:t>
            </a:r>
            <a:r>
              <a:rPr lang="cs-CZ" sz="2000" b="1" dirty="0" err="1" smtClean="0">
                <a:solidFill>
                  <a:schemeClr val="bg1"/>
                </a:solidFill>
              </a:rPr>
              <a:t>neg</a:t>
            </a:r>
            <a:r>
              <a:rPr lang="cs-CZ" sz="2000" b="1" dirty="0" smtClean="0">
                <a:solidFill>
                  <a:schemeClr val="bg1"/>
                </a:solidFill>
              </a:rPr>
              <a:t> a nízké PR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3. Luminal B her2 </a:t>
            </a:r>
            <a:r>
              <a:rPr lang="cs-CZ" sz="2000" dirty="0" err="1" smtClean="0">
                <a:solidFill>
                  <a:schemeClr val="bg1"/>
                </a:solidFill>
              </a:rPr>
              <a:t>poz</a:t>
            </a:r>
            <a:r>
              <a:rPr lang="cs-CZ" sz="2000" dirty="0" smtClean="0">
                <a:solidFill>
                  <a:schemeClr val="bg1"/>
                </a:solidFill>
              </a:rPr>
              <a:t>: ER pozitivní, her 2 </a:t>
            </a:r>
            <a:r>
              <a:rPr lang="cs-CZ" sz="2000" dirty="0" err="1" smtClean="0">
                <a:solidFill>
                  <a:schemeClr val="bg1"/>
                </a:solidFill>
              </a:rPr>
              <a:t>pozit</a:t>
            </a:r>
            <a:r>
              <a:rPr lang="cs-CZ" sz="2000" dirty="0" smtClean="0">
                <a:solidFill>
                  <a:schemeClr val="bg1"/>
                </a:solidFill>
              </a:rPr>
              <a:t>., </a:t>
            </a:r>
            <a:r>
              <a:rPr lang="cs-CZ" sz="2000" dirty="0" err="1" smtClean="0">
                <a:solidFill>
                  <a:schemeClr val="bg1"/>
                </a:solidFill>
              </a:rPr>
              <a:t>jakákliv</a:t>
            </a:r>
            <a:r>
              <a:rPr lang="cs-CZ" sz="2000" dirty="0" smtClean="0">
                <a:solidFill>
                  <a:schemeClr val="bg1"/>
                </a:solidFill>
              </a:rPr>
              <a:t> proliferace, jakékoliv PR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4. Her2 (</a:t>
            </a:r>
            <a:r>
              <a:rPr lang="cs-CZ" sz="2000" dirty="0" err="1" smtClean="0">
                <a:solidFill>
                  <a:schemeClr val="bg1"/>
                </a:solidFill>
              </a:rPr>
              <a:t>neluminální</a:t>
            </a:r>
            <a:r>
              <a:rPr lang="cs-CZ" sz="2000" dirty="0" smtClean="0">
                <a:solidFill>
                  <a:schemeClr val="bg1"/>
                </a:solidFill>
              </a:rPr>
              <a:t>): ER a PR </a:t>
            </a:r>
            <a:r>
              <a:rPr lang="cs-CZ" sz="2000" dirty="0" err="1" smtClean="0">
                <a:solidFill>
                  <a:schemeClr val="bg1"/>
                </a:solidFill>
              </a:rPr>
              <a:t>neg</a:t>
            </a:r>
            <a:r>
              <a:rPr lang="cs-CZ" sz="2000" dirty="0" smtClean="0">
                <a:solidFill>
                  <a:schemeClr val="bg1"/>
                </a:solidFill>
              </a:rPr>
              <a:t>., her2 </a:t>
            </a:r>
            <a:r>
              <a:rPr lang="cs-CZ" sz="2000" dirty="0" err="1" smtClean="0">
                <a:solidFill>
                  <a:schemeClr val="bg1"/>
                </a:solidFill>
              </a:rPr>
              <a:t>pozit</a:t>
            </a:r>
            <a:r>
              <a:rPr lang="cs-CZ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5</a:t>
            </a:r>
            <a:r>
              <a:rPr lang="cs-CZ" sz="2000" dirty="0" smtClean="0">
                <a:solidFill>
                  <a:schemeClr val="bg1"/>
                </a:solidFill>
              </a:rPr>
              <a:t>. </a:t>
            </a:r>
            <a:r>
              <a:rPr lang="cs-CZ" sz="2000" b="1" dirty="0" smtClean="0">
                <a:solidFill>
                  <a:schemeClr val="bg1"/>
                </a:solidFill>
              </a:rPr>
              <a:t>Triple negativní: ER a PR </a:t>
            </a:r>
            <a:r>
              <a:rPr lang="cs-CZ" sz="2000" b="1" dirty="0" err="1" smtClean="0">
                <a:solidFill>
                  <a:schemeClr val="bg1"/>
                </a:solidFill>
              </a:rPr>
              <a:t>neg</a:t>
            </a:r>
            <a:r>
              <a:rPr lang="cs-CZ" sz="2000" b="1" dirty="0" smtClean="0">
                <a:solidFill>
                  <a:schemeClr val="bg1"/>
                </a:solidFill>
              </a:rPr>
              <a:t>., her 2 </a:t>
            </a:r>
            <a:r>
              <a:rPr lang="cs-CZ" sz="2000" b="1" dirty="0" err="1" smtClean="0">
                <a:solidFill>
                  <a:schemeClr val="bg1"/>
                </a:solidFill>
              </a:rPr>
              <a:t>neg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31888" cy="147857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2. Luminal B her2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: ER pozitivní, her2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., vysoká proliferace,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 a nízké PR</a:t>
            </a:r>
            <a:br>
              <a:rPr lang="cs-CZ" sz="2000" b="1" dirty="0">
                <a:solidFill>
                  <a:schemeClr val="bg1"/>
                </a:solidFill>
              </a:rPr>
            </a:b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00213"/>
            <a:ext cx="9905999" cy="46187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Efekt CHT testován pomocí </a:t>
            </a:r>
            <a:r>
              <a:rPr lang="cs-CZ" dirty="0" err="1" smtClean="0">
                <a:solidFill>
                  <a:schemeClr val="bg1"/>
                </a:solidFill>
              </a:rPr>
              <a:t>genomického</a:t>
            </a:r>
            <a:r>
              <a:rPr lang="cs-CZ" dirty="0" smtClean="0">
                <a:solidFill>
                  <a:schemeClr val="bg1"/>
                </a:solidFill>
              </a:rPr>
              <a:t> testu </a:t>
            </a:r>
            <a:r>
              <a:rPr lang="cs-CZ" b="1" dirty="0" err="1" smtClean="0">
                <a:solidFill>
                  <a:schemeClr val="bg1"/>
                </a:solidFill>
              </a:rPr>
              <a:t>Oncotype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dx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Sada 21 genů výsledky hovoří o riziku diseminaci choroby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 riziko &gt; 20% je indikována k adjuvantní CHT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Stratifikace rizika  a snížení nežádoucích účinků CHT u pacientek, jež CHT nepotřebují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/>
              <a:t>Doporučena terapie dle </a:t>
            </a:r>
            <a:r>
              <a:rPr lang="cs-CZ" b="1" dirty="0" err="1"/>
              <a:t>vysledků</a:t>
            </a:r>
            <a:r>
              <a:rPr lang="cs-CZ" b="1" dirty="0"/>
              <a:t> </a:t>
            </a:r>
            <a:r>
              <a:rPr lang="cs-CZ" b="1" dirty="0" err="1"/>
              <a:t>recurrence</a:t>
            </a:r>
            <a:r>
              <a:rPr lang="cs-CZ" b="1" dirty="0"/>
              <a:t> </a:t>
            </a:r>
            <a:r>
              <a:rPr lang="cs-CZ" b="1" dirty="0" err="1"/>
              <a:t>score</a:t>
            </a:r>
            <a:r>
              <a:rPr lang="cs-CZ" b="1" dirty="0"/>
              <a:t> (RS):</a:t>
            </a:r>
          </a:p>
          <a:p>
            <a:r>
              <a:rPr lang="cs-CZ" dirty="0"/>
              <a:t>– RS &lt; 18 – podat pouze </a:t>
            </a:r>
            <a:r>
              <a:rPr lang="cs-CZ" dirty="0" smtClean="0"/>
              <a:t>adjuvantní </a:t>
            </a:r>
            <a:r>
              <a:rPr lang="cs-CZ" dirty="0" err="1" smtClean="0"/>
              <a:t>hormonoterapie</a:t>
            </a:r>
            <a:r>
              <a:rPr lang="cs-CZ" dirty="0" smtClean="0"/>
              <a:t> (HRT),</a:t>
            </a:r>
            <a:endParaRPr lang="cs-CZ" dirty="0"/>
          </a:p>
          <a:p>
            <a:r>
              <a:rPr lang="en-US" dirty="0"/>
              <a:t>– RS 18–30 – </a:t>
            </a:r>
            <a:r>
              <a:rPr lang="en-US" dirty="0" err="1" smtClean="0"/>
              <a:t>adjuvantn</a:t>
            </a:r>
            <a:r>
              <a:rPr lang="cs-CZ" dirty="0" smtClean="0"/>
              <a:t>í</a:t>
            </a:r>
            <a:r>
              <a:rPr lang="en-US" dirty="0" smtClean="0"/>
              <a:t> H</a:t>
            </a:r>
            <a:r>
              <a:rPr lang="cs-CZ" dirty="0" smtClean="0"/>
              <a:t>R</a:t>
            </a:r>
            <a:r>
              <a:rPr lang="en-US" dirty="0" smtClean="0"/>
              <a:t>T </a:t>
            </a:r>
            <a:r>
              <a:rPr lang="en-US" dirty="0"/>
              <a:t>± CHT,</a:t>
            </a:r>
          </a:p>
          <a:p>
            <a:r>
              <a:rPr lang="cs-CZ" dirty="0"/>
              <a:t>– RS ≥ 31 – </a:t>
            </a:r>
            <a:r>
              <a:rPr lang="cs-CZ" dirty="0" smtClean="0"/>
              <a:t>adjuvantní HRT </a:t>
            </a:r>
            <a:r>
              <a:rPr lang="cs-CZ" dirty="0"/>
              <a:t>+ CHT.</a:t>
            </a:r>
            <a:endParaRPr 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ncotype-dx-mammaprint-9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9632" y="390144"/>
            <a:ext cx="7746492" cy="580986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302496" y="6278880"/>
            <a:ext cx="256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www.</a:t>
            </a:r>
            <a:r>
              <a:rPr lang="cs-CZ" sz="1000" dirty="0" err="1" smtClean="0"/>
              <a:t>slideshare.net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72214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Hormonální léčba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44687"/>
            <a:ext cx="9905999" cy="3541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Je-li přítomna exprese hormonálních receptorů nádorem – blokujeme produkci estrogenů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Pouze pomocí HRT lze dosáhnout až u 30% pacientek remise, u 40% zastavení progrese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Ablativní HRT </a:t>
            </a:r>
            <a:r>
              <a:rPr lang="cs-CZ" dirty="0" smtClean="0">
                <a:solidFill>
                  <a:schemeClr val="bg1"/>
                </a:solidFill>
              </a:rPr>
              <a:t>– </a:t>
            </a:r>
            <a:r>
              <a:rPr lang="cs-CZ" dirty="0">
                <a:solidFill>
                  <a:schemeClr val="bg1"/>
                </a:solidFill>
              </a:rPr>
              <a:t>kastrace u premenopauzálních </a:t>
            </a:r>
            <a:r>
              <a:rPr lang="cs-CZ" dirty="0" smtClean="0">
                <a:solidFill>
                  <a:schemeClr val="bg1"/>
                </a:solidFill>
              </a:rPr>
              <a:t>pacientek, </a:t>
            </a:r>
            <a:r>
              <a:rPr lang="cs-CZ" dirty="0" err="1" smtClean="0">
                <a:solidFill>
                  <a:schemeClr val="bg1"/>
                </a:solidFill>
              </a:rPr>
              <a:t>adnexektomie</a:t>
            </a:r>
            <a:r>
              <a:rPr lang="cs-CZ" dirty="0" smtClean="0">
                <a:solidFill>
                  <a:schemeClr val="bg1"/>
                </a:solidFill>
              </a:rPr>
              <a:t>- chirurgicky, radiační či farmakologická kastrace (agonisté </a:t>
            </a:r>
            <a:r>
              <a:rPr lang="cs-CZ" dirty="0" err="1" smtClean="0">
                <a:solidFill>
                  <a:schemeClr val="bg1"/>
                </a:solidFill>
              </a:rPr>
              <a:t>gonadoliberinů</a:t>
            </a:r>
            <a:r>
              <a:rPr lang="cs-CZ" dirty="0" smtClean="0">
                <a:solidFill>
                  <a:schemeClr val="bg1"/>
                </a:solidFill>
              </a:rPr>
              <a:t> v hypofýze)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Kompetitivní HRT </a:t>
            </a:r>
            <a:r>
              <a:rPr lang="cs-CZ" dirty="0" smtClean="0">
                <a:solidFill>
                  <a:schemeClr val="bg1"/>
                </a:solidFill>
              </a:rPr>
              <a:t>– </a:t>
            </a:r>
            <a:r>
              <a:rPr lang="cs-CZ" dirty="0" err="1" smtClean="0">
                <a:solidFill>
                  <a:schemeClr val="bg1"/>
                </a:solidFill>
              </a:rPr>
              <a:t>kompetice</a:t>
            </a:r>
            <a:r>
              <a:rPr lang="cs-CZ" dirty="0" smtClean="0">
                <a:solidFill>
                  <a:schemeClr val="bg1"/>
                </a:solidFill>
              </a:rPr>
              <a:t> o vazebné místo na </a:t>
            </a:r>
            <a:r>
              <a:rPr lang="cs-CZ" dirty="0" err="1" smtClean="0">
                <a:solidFill>
                  <a:schemeClr val="bg1"/>
                </a:solidFill>
              </a:rPr>
              <a:t>estrogenové</a:t>
            </a:r>
            <a:r>
              <a:rPr lang="cs-CZ" dirty="0" smtClean="0">
                <a:solidFill>
                  <a:schemeClr val="bg1"/>
                </a:solidFill>
              </a:rPr>
              <a:t> receptory na buňce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Inhibiční HRT </a:t>
            </a:r>
            <a:r>
              <a:rPr lang="cs-CZ" dirty="0" smtClean="0">
                <a:solidFill>
                  <a:schemeClr val="bg1"/>
                </a:solidFill>
              </a:rPr>
              <a:t>– blokáda biosyntézy estrogenů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1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zasa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196" y="292608"/>
            <a:ext cx="9619684" cy="598169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41920" y="6352032"/>
            <a:ext cx="3413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Postgraduální medicína 5/2007, Zdraví Euro - Euro.</a:t>
            </a:r>
            <a:r>
              <a:rPr lang="cs-CZ" sz="1000" dirty="0" err="1" smtClean="0">
                <a:hlinkClick r:id="rId3"/>
              </a:rPr>
              <a:t>cz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205" y="427446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Biologická léčba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003824"/>
            <a:ext cx="9905999" cy="4128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1/ Blok signální dráhy her2 receptoru </a:t>
            </a:r>
            <a:r>
              <a:rPr lang="cs-CZ" dirty="0" smtClean="0">
                <a:solidFill>
                  <a:schemeClr val="bg1"/>
                </a:solidFill>
              </a:rPr>
              <a:t>–</a:t>
            </a:r>
            <a:r>
              <a:rPr lang="cs-CZ" dirty="0" err="1" smtClean="0">
                <a:solidFill>
                  <a:schemeClr val="bg1"/>
                </a:solidFill>
              </a:rPr>
              <a:t>protoonkogen</a:t>
            </a:r>
            <a:r>
              <a:rPr lang="cs-CZ" dirty="0" smtClean="0">
                <a:solidFill>
                  <a:schemeClr val="bg1"/>
                </a:solidFill>
              </a:rPr>
              <a:t> HER2 (17q),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u 15% ca prsu se vyskytuje amplifikace HER2 genu a nadprodukce receptoru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chemeClr val="bg1"/>
                </a:solidFill>
              </a:rPr>
              <a:t>Tastuzumab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H</a:t>
            </a:r>
            <a:r>
              <a:rPr lang="cs-CZ" dirty="0" err="1" smtClean="0">
                <a:solidFill>
                  <a:schemeClr val="bg1"/>
                </a:solidFill>
              </a:rPr>
              <a:t>erceptin</a:t>
            </a:r>
            <a:r>
              <a:rPr lang="cs-CZ" dirty="0" smtClean="0">
                <a:solidFill>
                  <a:schemeClr val="bg1"/>
                </a:solidFill>
              </a:rPr>
              <a:t>) monoklonální Ab proti HER2 receptoru (</a:t>
            </a:r>
            <a:r>
              <a:rPr lang="cs-CZ" dirty="0" err="1" smtClean="0">
                <a:solidFill>
                  <a:schemeClr val="bg1"/>
                </a:solidFill>
              </a:rPr>
              <a:t>kardiotoxicita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bg1"/>
                </a:solidFill>
              </a:rPr>
              <a:t>Pertuzumab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Perjeta</a:t>
            </a:r>
            <a:r>
              <a:rPr lang="cs-CZ" dirty="0" smtClean="0">
                <a:solidFill>
                  <a:schemeClr val="bg1"/>
                </a:solidFill>
              </a:rPr>
              <a:t>) </a:t>
            </a:r>
            <a:r>
              <a:rPr lang="cs-CZ" dirty="0" err="1" smtClean="0">
                <a:solidFill>
                  <a:schemeClr val="bg1"/>
                </a:solidFill>
              </a:rPr>
              <a:t>moAb</a:t>
            </a:r>
            <a:r>
              <a:rPr lang="cs-CZ" dirty="0" smtClean="0">
                <a:solidFill>
                  <a:schemeClr val="bg1"/>
                </a:solidFill>
              </a:rPr>
              <a:t> jiné vazebné místo na receptor, léčba v kombinaci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bg1"/>
                </a:solidFill>
              </a:rPr>
              <a:t>Lapatinib</a:t>
            </a:r>
            <a:r>
              <a:rPr lang="cs-CZ" dirty="0" smtClean="0">
                <a:solidFill>
                  <a:schemeClr val="bg1"/>
                </a:solidFill>
              </a:rPr>
              <a:t> selektivní reverzibilní duální inhibitor HER1 a 2 receptorů, působí intracelulárně jako </a:t>
            </a:r>
            <a:r>
              <a:rPr lang="cs-CZ" dirty="0" err="1" smtClean="0">
                <a:solidFill>
                  <a:schemeClr val="bg1"/>
                </a:solidFill>
              </a:rPr>
              <a:t>tyrosinkinasovy</a:t>
            </a:r>
            <a:r>
              <a:rPr lang="cs-CZ" dirty="0" smtClean="0">
                <a:solidFill>
                  <a:schemeClr val="bg1"/>
                </a:solidFill>
              </a:rPr>
              <a:t> inhibitor, proniká do CNS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T-DM1</a:t>
            </a:r>
            <a:r>
              <a:rPr lang="cs-CZ" dirty="0" smtClean="0">
                <a:solidFill>
                  <a:schemeClr val="bg1"/>
                </a:solidFill>
              </a:rPr>
              <a:t> cytostatikum navázané na </a:t>
            </a:r>
            <a:r>
              <a:rPr lang="cs-CZ" dirty="0" err="1" smtClean="0">
                <a:solidFill>
                  <a:schemeClr val="bg1"/>
                </a:solidFill>
              </a:rPr>
              <a:t>moAb</a:t>
            </a:r>
            <a:r>
              <a:rPr lang="cs-CZ" dirty="0" smtClean="0">
                <a:solidFill>
                  <a:schemeClr val="bg1"/>
                </a:solidFill>
              </a:rPr>
              <a:t> –</a:t>
            </a:r>
            <a:r>
              <a:rPr lang="cs-CZ" b="1" dirty="0" err="1" smtClean="0">
                <a:solidFill>
                  <a:schemeClr val="bg1"/>
                </a:solidFill>
              </a:rPr>
              <a:t>trastuzumab</a:t>
            </a:r>
            <a:r>
              <a:rPr lang="cs-CZ" b="1" dirty="0" smtClean="0">
                <a:solidFill>
                  <a:schemeClr val="bg1"/>
                </a:solidFill>
              </a:rPr>
              <a:t>+</a:t>
            </a:r>
            <a:r>
              <a:rPr lang="cs-CZ" b="1" dirty="0" err="1" smtClean="0">
                <a:solidFill>
                  <a:schemeClr val="bg1"/>
                </a:solidFill>
              </a:rPr>
              <a:t>emtansin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antimikrotubulární</a:t>
            </a:r>
            <a:r>
              <a:rPr lang="cs-CZ" dirty="0" smtClean="0">
                <a:solidFill>
                  <a:schemeClr val="bg1"/>
                </a:solidFill>
              </a:rPr>
              <a:t> látka), proniká do CNS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8119" y="193261"/>
            <a:ext cx="2069484" cy="27840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0372299" y="3057099"/>
            <a:ext cx="1637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4"/>
              </a:rPr>
              <a:t>www.mycancergenome.org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345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3527" y="309237"/>
            <a:ext cx="7796965" cy="58477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178723" y="6414447"/>
            <a:ext cx="3411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New </a:t>
            </a:r>
            <a:r>
              <a:rPr lang="cs-CZ" sz="1000" dirty="0" err="1" smtClean="0"/>
              <a:t>direction</a:t>
            </a:r>
            <a:r>
              <a:rPr lang="cs-CZ" sz="1000" dirty="0" smtClean="0"/>
              <a:t> in </a:t>
            </a:r>
            <a:r>
              <a:rPr lang="cs-CZ" sz="1000" dirty="0" err="1" smtClean="0"/>
              <a:t>the</a:t>
            </a:r>
            <a:r>
              <a:rPr lang="cs-CZ" sz="1000" dirty="0" smtClean="0"/>
              <a:t> </a:t>
            </a:r>
            <a:r>
              <a:rPr lang="cs-CZ" sz="1000" dirty="0" err="1" smtClean="0"/>
              <a:t>treatment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breast</a:t>
            </a:r>
            <a:r>
              <a:rPr lang="cs-CZ" sz="1000" dirty="0" smtClean="0"/>
              <a:t> ca, dr. </a:t>
            </a:r>
            <a:r>
              <a:rPr lang="cs-CZ" sz="1000" dirty="0" err="1" smtClean="0"/>
              <a:t>Tanvir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989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36946" y="802824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2/ Ovlivnění angiogeneze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bg1"/>
                </a:solidFill>
              </a:rPr>
              <a:t>Bevacizumab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Avastin</a:t>
            </a:r>
            <a:r>
              <a:rPr lang="cs-CZ" dirty="0" smtClean="0">
                <a:solidFill>
                  <a:schemeClr val="bg1"/>
                </a:solidFill>
              </a:rPr>
              <a:t>) – rekombinantní </a:t>
            </a:r>
            <a:r>
              <a:rPr lang="cs-CZ" dirty="0" err="1" smtClean="0">
                <a:solidFill>
                  <a:schemeClr val="bg1"/>
                </a:solidFill>
              </a:rPr>
              <a:t>moAb</a:t>
            </a:r>
            <a:r>
              <a:rPr lang="cs-CZ" dirty="0" smtClean="0">
                <a:solidFill>
                  <a:schemeClr val="bg1"/>
                </a:solidFill>
              </a:rPr>
              <a:t>, která se váže na VGFR (vaskulární </a:t>
            </a:r>
            <a:r>
              <a:rPr lang="cs-CZ" dirty="0" err="1" smtClean="0">
                <a:solidFill>
                  <a:schemeClr val="bg1"/>
                </a:solidFill>
              </a:rPr>
              <a:t>endoteliální</a:t>
            </a:r>
            <a:r>
              <a:rPr lang="cs-CZ" dirty="0" smtClean="0">
                <a:solidFill>
                  <a:schemeClr val="bg1"/>
                </a:solidFill>
              </a:rPr>
              <a:t> růstový faktor), zabránění novotvorby cév, v kombinaci s CHT u </a:t>
            </a:r>
            <a:r>
              <a:rPr lang="cs-CZ" dirty="0" err="1" smtClean="0">
                <a:solidFill>
                  <a:schemeClr val="bg1"/>
                </a:solidFill>
              </a:rPr>
              <a:t>mts</a:t>
            </a:r>
            <a:r>
              <a:rPr lang="cs-CZ" dirty="0" smtClean="0">
                <a:solidFill>
                  <a:schemeClr val="bg1"/>
                </a:solidFill>
              </a:rPr>
              <a:t> onemocnění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3/ Ovlivnění hormonální rezistence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bg1"/>
                </a:solidFill>
              </a:rPr>
              <a:t>Everolimus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Afinitor</a:t>
            </a:r>
            <a:r>
              <a:rPr lang="cs-CZ" dirty="0" smtClean="0">
                <a:solidFill>
                  <a:schemeClr val="bg1"/>
                </a:solidFill>
              </a:rPr>
              <a:t>) </a:t>
            </a:r>
            <a:r>
              <a:rPr lang="cs-CZ" b="1" dirty="0" smtClean="0">
                <a:solidFill>
                  <a:schemeClr val="bg1"/>
                </a:solidFill>
              </a:rPr>
              <a:t>– </a:t>
            </a:r>
            <a:r>
              <a:rPr lang="cs-CZ" dirty="0" err="1" smtClean="0">
                <a:solidFill>
                  <a:schemeClr val="bg1"/>
                </a:solidFill>
              </a:rPr>
              <a:t>mTOR</a:t>
            </a:r>
            <a:r>
              <a:rPr lang="cs-CZ" dirty="0" smtClean="0">
                <a:solidFill>
                  <a:schemeClr val="bg1"/>
                </a:solidFill>
              </a:rPr>
              <a:t> inhibitor, blok dráhy PI3K/Akt/</a:t>
            </a:r>
            <a:r>
              <a:rPr lang="cs-CZ" dirty="0" err="1" smtClean="0">
                <a:solidFill>
                  <a:schemeClr val="bg1"/>
                </a:solidFill>
              </a:rPr>
              <a:t>mTOR</a:t>
            </a:r>
            <a:r>
              <a:rPr lang="cs-CZ" dirty="0" smtClean="0">
                <a:solidFill>
                  <a:schemeClr val="bg1"/>
                </a:solidFill>
              </a:rPr>
              <a:t> obchází hormonální rezistenci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Prognóza a přežití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Dle stadia onemocnění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Lokalizované onemocnění 5 </a:t>
            </a:r>
            <a:r>
              <a:rPr lang="cs-CZ" dirty="0" err="1" smtClean="0">
                <a:solidFill>
                  <a:schemeClr val="bg1"/>
                </a:solidFill>
              </a:rPr>
              <a:t>leté</a:t>
            </a:r>
            <a:r>
              <a:rPr lang="cs-CZ" dirty="0" smtClean="0">
                <a:solidFill>
                  <a:schemeClr val="bg1"/>
                </a:solidFill>
              </a:rPr>
              <a:t> celkové přežití (</a:t>
            </a:r>
            <a:r>
              <a:rPr lang="cs-CZ" dirty="0" err="1" smtClean="0">
                <a:solidFill>
                  <a:schemeClr val="bg1"/>
                </a:solidFill>
              </a:rPr>
              <a:t>overall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survival</a:t>
            </a:r>
            <a:r>
              <a:rPr lang="cs-CZ" dirty="0" smtClean="0">
                <a:solidFill>
                  <a:schemeClr val="bg1"/>
                </a:solidFill>
              </a:rPr>
              <a:t> OS) 54-80 %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Lokálně pokročilé onemocnění s postižením spádových uzlin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zhruba 5 </a:t>
            </a:r>
            <a:r>
              <a:rPr lang="cs-CZ" dirty="0" err="1" smtClean="0">
                <a:solidFill>
                  <a:schemeClr val="bg1"/>
                </a:solidFill>
              </a:rPr>
              <a:t>letý</a:t>
            </a:r>
            <a:r>
              <a:rPr lang="cs-CZ" dirty="0" smtClean="0">
                <a:solidFill>
                  <a:schemeClr val="bg1"/>
                </a:solidFill>
              </a:rPr>
              <a:t> OS   35-50 %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Metastatické onemocnění 5 </a:t>
            </a:r>
            <a:r>
              <a:rPr lang="cs-CZ" dirty="0" err="1" smtClean="0">
                <a:solidFill>
                  <a:schemeClr val="bg1"/>
                </a:solidFill>
              </a:rPr>
              <a:t>letý</a:t>
            </a:r>
            <a:r>
              <a:rPr lang="cs-CZ" dirty="0" smtClean="0">
                <a:solidFill>
                  <a:schemeClr val="bg1"/>
                </a:solidFill>
              </a:rPr>
              <a:t> OS   10 %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49" y="272956"/>
            <a:ext cx="6833888" cy="35347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Elipsa 5"/>
          <p:cNvSpPr/>
          <p:nvPr/>
        </p:nvSpPr>
        <p:spPr>
          <a:xfrm>
            <a:off x="2243328" y="3499104"/>
            <a:ext cx="524256" cy="499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3875" t="27471" r="25636" b="31433"/>
          <a:stretch>
            <a:fillRect/>
          </a:stretch>
        </p:blipFill>
        <p:spPr bwMode="auto">
          <a:xfrm>
            <a:off x="5937504" y="2837334"/>
            <a:ext cx="5547360" cy="36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4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Speciální přístupy v onkologii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Ablační techniky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Regionální hypertermická </a:t>
            </a:r>
            <a:r>
              <a:rPr lang="cs-CZ" dirty="0" err="1" smtClean="0">
                <a:solidFill>
                  <a:schemeClr val="bg1"/>
                </a:solidFill>
              </a:rPr>
              <a:t>perfuze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končetiny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Léčba radioizotopy- vybrané indikace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341" y="427446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Ablační techniky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43094"/>
            <a:ext cx="9905999" cy="42291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Radiofrekvenční ablace RFA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Transarteriální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chemoembolizace</a:t>
            </a:r>
            <a:r>
              <a:rPr lang="cs-CZ" dirty="0" smtClean="0">
                <a:solidFill>
                  <a:schemeClr val="bg1"/>
                </a:solidFill>
              </a:rPr>
              <a:t> TACE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Perkutánní alkoholizace jaterních ložisek PEI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Kryoterapie, </a:t>
            </a:r>
            <a:r>
              <a:rPr lang="cs-CZ" dirty="0" err="1" smtClean="0">
                <a:solidFill>
                  <a:schemeClr val="bg1"/>
                </a:solidFill>
              </a:rPr>
              <a:t>kaogulace</a:t>
            </a:r>
            <a:r>
              <a:rPr lang="cs-CZ" dirty="0" smtClean="0">
                <a:solidFill>
                  <a:schemeClr val="bg1"/>
                </a:solidFill>
              </a:rPr>
              <a:t> mikrovlnami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Radioembolizace</a:t>
            </a:r>
            <a:r>
              <a:rPr lang="cs-CZ" dirty="0" smtClean="0">
                <a:solidFill>
                  <a:schemeClr val="bg1"/>
                </a:solidFill>
              </a:rPr>
              <a:t> mikrosférami s Ytriem 90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Stereotaktická extrakraniální radioterapie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Radiofrekvenční ablace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Malé nádory jater eventuálně metastázy jaterní, u nichž je </a:t>
            </a:r>
            <a:r>
              <a:rPr lang="cs-CZ" b="1" dirty="0" smtClean="0">
                <a:solidFill>
                  <a:schemeClr val="bg1"/>
                </a:solidFill>
              </a:rPr>
              <a:t>kontraindikováno chirurgické řešení</a:t>
            </a:r>
            <a:r>
              <a:rPr lang="cs-CZ" dirty="0" smtClean="0">
                <a:solidFill>
                  <a:schemeClr val="bg1"/>
                </a:solidFill>
              </a:rPr>
              <a:t>, také v případě, že není indikována transplantace jater u </a:t>
            </a:r>
            <a:r>
              <a:rPr lang="cs-CZ" dirty="0" err="1" smtClean="0">
                <a:solidFill>
                  <a:schemeClr val="bg1"/>
                </a:solidFill>
              </a:rPr>
              <a:t>hepatocelulárního</a:t>
            </a:r>
            <a:r>
              <a:rPr lang="cs-CZ" dirty="0" smtClean="0">
                <a:solidFill>
                  <a:schemeClr val="bg1"/>
                </a:solidFill>
              </a:rPr>
              <a:t> karcinomu HCC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Velikost 2-5 cm, </a:t>
            </a:r>
            <a:r>
              <a:rPr lang="cs-CZ" dirty="0" err="1" smtClean="0">
                <a:solidFill>
                  <a:schemeClr val="bg1"/>
                </a:solidFill>
              </a:rPr>
              <a:t>max</a:t>
            </a:r>
            <a:r>
              <a:rPr lang="cs-CZ" dirty="0" smtClean="0">
                <a:solidFill>
                  <a:schemeClr val="bg1"/>
                </a:solidFill>
              </a:rPr>
              <a:t> 3 ložiska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Paliativní efekt, ovšem přínos stabilizace nemoci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Provedení- pod UZ či CT kontrolou perkutánně, při operaci pod zrakovou kontrolou</a:t>
            </a:r>
          </a:p>
        </p:txBody>
      </p:sp>
    </p:spTree>
    <p:extLst>
      <p:ext uri="{BB962C8B-B14F-4D97-AF65-F5344CB8AC3E}">
        <p14:creationId xmlns:p14="http://schemas.microsoft.com/office/powerpoint/2010/main" val="6728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4621" y="318267"/>
            <a:ext cx="7208748" cy="57822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258104" y="6168789"/>
            <a:ext cx="3794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Technika jaterních </a:t>
            </a:r>
            <a:r>
              <a:rPr lang="cs-CZ" sz="1000" b="1" dirty="0" smtClean="0"/>
              <a:t>resekcí</a:t>
            </a:r>
            <a:r>
              <a:rPr lang="cs-CZ" sz="1000" dirty="0" smtClean="0"/>
              <a:t>, </a:t>
            </a:r>
            <a:r>
              <a:rPr lang="cs-CZ" sz="1000" b="1" dirty="0" err="1" smtClean="0"/>
              <a:t>Třeška</a:t>
            </a:r>
            <a:r>
              <a:rPr lang="cs-CZ" sz="1000" b="1" dirty="0" smtClean="0"/>
              <a:t> </a:t>
            </a:r>
            <a:r>
              <a:rPr lang="cs-CZ" sz="1000" b="1" dirty="0"/>
              <a:t>V.</a:t>
            </a:r>
            <a:endParaRPr lang="cs-CZ" sz="1000" dirty="0"/>
          </a:p>
          <a:p>
            <a:r>
              <a:rPr lang="cs-CZ" sz="1000" dirty="0"/>
              <a:t>Chirurgická klinika FN, Plzeň, přednosta prof. MUDr. V. </a:t>
            </a:r>
            <a:r>
              <a:rPr lang="cs-CZ" sz="1000" dirty="0" err="1"/>
              <a:t>Třeška</a:t>
            </a:r>
            <a:r>
              <a:rPr lang="cs-CZ" sz="1000" dirty="0"/>
              <a:t>, DrSc.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685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CHEmoembolizace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Ovlivnění přes arteriální zásobení nádoru  - např. u </a:t>
            </a:r>
            <a:r>
              <a:rPr lang="cs-CZ" dirty="0" err="1" smtClean="0">
                <a:solidFill>
                  <a:schemeClr val="bg1"/>
                </a:solidFill>
              </a:rPr>
              <a:t>hepatocelulárního</a:t>
            </a:r>
            <a:r>
              <a:rPr lang="cs-CZ" dirty="0" smtClean="0">
                <a:solidFill>
                  <a:schemeClr val="bg1"/>
                </a:solidFill>
              </a:rPr>
              <a:t> ca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Kombinace regionální </a:t>
            </a:r>
            <a:r>
              <a:rPr lang="cs-CZ" dirty="0" err="1" smtClean="0">
                <a:solidFill>
                  <a:schemeClr val="bg1"/>
                </a:solidFill>
              </a:rPr>
              <a:t>intraarteriální</a:t>
            </a:r>
            <a:r>
              <a:rPr lang="cs-CZ" dirty="0" smtClean="0">
                <a:solidFill>
                  <a:schemeClr val="bg1"/>
                </a:solidFill>
              </a:rPr>
              <a:t> CHT + embolizace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Výhody-mnohonásobně vyšší koncentrace CHT (</a:t>
            </a:r>
            <a:r>
              <a:rPr lang="cs-CZ" dirty="0" err="1" smtClean="0">
                <a:solidFill>
                  <a:schemeClr val="bg1"/>
                </a:solidFill>
              </a:rPr>
              <a:t>doxorubicin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cisplatina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mitomycin</a:t>
            </a:r>
            <a:r>
              <a:rPr lang="cs-CZ" dirty="0" smtClean="0">
                <a:solidFill>
                  <a:schemeClr val="bg1"/>
                </a:solidFill>
              </a:rPr>
              <a:t> C) s pomalým poklesem koncentrace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Ischemie tumoru embolizací zvyšuje protinádorový efekt CHT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Embolizace- </a:t>
            </a:r>
            <a:r>
              <a:rPr lang="cs-CZ" dirty="0" err="1" smtClean="0">
                <a:solidFill>
                  <a:schemeClr val="bg1"/>
                </a:solidFill>
              </a:rPr>
              <a:t>Lipiodol</a:t>
            </a:r>
            <a:r>
              <a:rPr lang="cs-CZ" dirty="0" smtClean="0">
                <a:solidFill>
                  <a:schemeClr val="bg1"/>
                </a:solidFill>
              </a:rPr>
              <a:t> (olejová kontrastní látka), želatinová pěna, v současnosti kalibrované mikrokuličky z biokompatibilního  </a:t>
            </a:r>
            <a:r>
              <a:rPr lang="cs-CZ" dirty="0" err="1" smtClean="0">
                <a:solidFill>
                  <a:schemeClr val="bg1"/>
                </a:solidFill>
              </a:rPr>
              <a:t>hydrogelu</a:t>
            </a:r>
            <a:r>
              <a:rPr lang="cs-CZ" dirty="0" smtClean="0">
                <a:solidFill>
                  <a:schemeClr val="bg1"/>
                </a:solidFill>
              </a:rPr>
              <a:t> (DC-BEAD)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Kontrola efektu na CT – mizí </a:t>
            </a:r>
            <a:r>
              <a:rPr lang="cs-CZ" dirty="0" err="1" smtClean="0">
                <a:solidFill>
                  <a:schemeClr val="bg1"/>
                </a:solidFill>
              </a:rPr>
              <a:t>vysycování</a:t>
            </a:r>
            <a:r>
              <a:rPr lang="cs-CZ" dirty="0" smtClean="0">
                <a:solidFill>
                  <a:schemeClr val="bg1"/>
                </a:solidFill>
              </a:rPr>
              <a:t> ložiska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021170" y="204716"/>
            <a:ext cx="12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6943" y="237563"/>
            <a:ext cx="3019651" cy="18601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921526" y="6384769"/>
            <a:ext cx="3870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FF00"/>
                </a:solidFill>
              </a:rPr>
              <a:t>www.linkos.cz/nadory-jater-a-zlucniku-c22-24/o-nadorech-jater</a:t>
            </a:r>
            <a:r>
              <a:rPr lang="cs-CZ" sz="1000" dirty="0">
                <a:solidFill>
                  <a:srgbClr val="FFFF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894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6839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Regionální hypertermická </a:t>
            </a:r>
            <a:r>
              <a:rPr lang="cs-CZ" b="1" dirty="0" err="1" smtClean="0">
                <a:solidFill>
                  <a:schemeClr val="bg1"/>
                </a:solidFill>
              </a:rPr>
              <a:t>perfúze</a:t>
            </a:r>
            <a:r>
              <a:rPr lang="cs-CZ" b="1" dirty="0" smtClean="0">
                <a:solidFill>
                  <a:schemeClr val="bg1"/>
                </a:solidFill>
              </a:rPr>
              <a:t> končetiny s </a:t>
            </a:r>
            <a:r>
              <a:rPr lang="cs-CZ" b="1" dirty="0" err="1" smtClean="0">
                <a:solidFill>
                  <a:schemeClr val="bg1"/>
                </a:solidFill>
              </a:rPr>
              <a:t>melfalanem</a:t>
            </a:r>
            <a:r>
              <a:rPr lang="cs-CZ" b="1" dirty="0" smtClean="0">
                <a:solidFill>
                  <a:schemeClr val="bg1"/>
                </a:solidFill>
              </a:rPr>
              <a:t> u maligního melanomu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Inoperabilní nález na končetinách, </a:t>
            </a:r>
            <a:r>
              <a:rPr lang="cs-CZ" dirty="0" err="1" smtClean="0">
                <a:solidFill>
                  <a:schemeClr val="bg1"/>
                </a:solidFill>
              </a:rPr>
              <a:t>intranzitní</a:t>
            </a:r>
            <a:r>
              <a:rPr lang="cs-CZ" dirty="0" smtClean="0">
                <a:solidFill>
                  <a:schemeClr val="bg1"/>
                </a:solidFill>
              </a:rPr>
              <a:t> metastázy bez celkové diseminace nemoci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Končetina napojena na mimotělní oběh,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probíhá ohřev na 39-40 °C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a po dobu 1 hodiny je promývána CHT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Četnost odpovědí je 70-80 %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7323" y="2828544"/>
            <a:ext cx="4299409" cy="32298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462528" y="6099095"/>
            <a:ext cx="4263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C</a:t>
            </a:r>
            <a:r>
              <a:rPr lang="cs-CZ" sz="1000" dirty="0" smtClean="0"/>
              <a:t>HIRURGICKÉ </a:t>
            </a:r>
            <a:r>
              <a:rPr lang="cs-CZ" sz="1000" dirty="0"/>
              <a:t>POSTUPY V LÉČBĚ MALIGNÍHO MELANOMU</a:t>
            </a:r>
          </a:p>
          <a:p>
            <a:r>
              <a:rPr lang="cs-CZ" sz="1000" dirty="0" smtClean="0"/>
              <a:t>Fait </a:t>
            </a:r>
            <a:r>
              <a:rPr lang="cs-CZ" sz="1000" dirty="0" err="1"/>
              <a:t>Vuk</a:t>
            </a:r>
            <a:r>
              <a:rPr lang="cs-CZ" sz="1000" dirty="0"/>
              <a:t>; </a:t>
            </a:r>
            <a:r>
              <a:rPr lang="cs-CZ" sz="1000" dirty="0" err="1"/>
              <a:t>Chrenko</a:t>
            </a:r>
            <a:r>
              <a:rPr lang="cs-CZ" sz="1000" dirty="0"/>
              <a:t> Vojtěch; Šimůnek Radim</a:t>
            </a:r>
          </a:p>
        </p:txBody>
      </p:sp>
      <p:sp>
        <p:nvSpPr>
          <p:cNvPr id="6" name="Elipsa 5"/>
          <p:cNvSpPr/>
          <p:nvPr/>
        </p:nvSpPr>
        <p:spPr>
          <a:xfrm>
            <a:off x="9095232" y="4023360"/>
            <a:ext cx="1353312" cy="1316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8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805214"/>
            <a:ext cx="9905999" cy="500873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Proč hypertermie 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Princip – nádorové tkáně reagují na prohřívání jinak než zdravé, rozdíl je v cévním zásobení – </a:t>
            </a:r>
            <a:r>
              <a:rPr lang="cs-CZ" b="1" dirty="0" smtClean="0">
                <a:solidFill>
                  <a:schemeClr val="bg1"/>
                </a:solidFill>
              </a:rPr>
              <a:t>nádorové cévy funkčně nedokonalé</a:t>
            </a:r>
            <a:r>
              <a:rPr lang="cs-CZ" dirty="0" smtClean="0">
                <a:solidFill>
                  <a:schemeClr val="bg1"/>
                </a:solidFill>
              </a:rPr>
              <a:t>, kumulace tepla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Vyšší teplota vede k poškození endotelu, agregaci erytrocytů i  trombocytů, úniku tekutin </a:t>
            </a:r>
            <a:r>
              <a:rPr lang="cs-CZ" b="1" dirty="0" smtClean="0">
                <a:solidFill>
                  <a:schemeClr val="bg1"/>
                </a:solidFill>
              </a:rPr>
              <a:t>– zpomalení průtoku krve nádorem, prohloubení hypoxie, acidózy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Přímé poškození buněk teplem</a:t>
            </a:r>
            <a:r>
              <a:rPr lang="cs-CZ" dirty="0" smtClean="0">
                <a:solidFill>
                  <a:schemeClr val="bg1"/>
                </a:solidFill>
              </a:rPr>
              <a:t>- denaturace proteinů, inhibice reparace DNK zejm. BER, tvorba </a:t>
            </a:r>
            <a:r>
              <a:rPr lang="cs-CZ" dirty="0" err="1" smtClean="0">
                <a:solidFill>
                  <a:schemeClr val="bg1"/>
                </a:solidFill>
              </a:rPr>
              <a:t>heat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shock</a:t>
            </a:r>
            <a:r>
              <a:rPr lang="cs-CZ" dirty="0" smtClean="0">
                <a:solidFill>
                  <a:schemeClr val="bg1"/>
                </a:solidFill>
              </a:rPr>
              <a:t> proteinů </a:t>
            </a:r>
            <a:r>
              <a:rPr lang="cs-CZ" dirty="0" err="1" smtClean="0">
                <a:solidFill>
                  <a:schemeClr val="bg1"/>
                </a:solidFill>
              </a:rPr>
              <a:t>Hsp</a:t>
            </a:r>
            <a:r>
              <a:rPr lang="cs-CZ" dirty="0" smtClean="0">
                <a:solidFill>
                  <a:schemeClr val="bg1"/>
                </a:solidFill>
              </a:rPr>
              <a:t> –stimulace imunitního systému, přímá aktivace NK buněk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Změna permeability membrán pro cytostatika, vyšší působení  ionizujícího záření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8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/>
          <a:srcRect l="941" t="606" r="1536" b="538"/>
          <a:stretch/>
        </p:blipFill>
        <p:spPr>
          <a:xfrm rot="16200000">
            <a:off x="2868661" y="338559"/>
            <a:ext cx="6245409" cy="60323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20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86870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Léčba radioizotopy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066607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Kurativní léčba</a:t>
            </a:r>
            <a:r>
              <a:rPr lang="cs-CZ" dirty="0" smtClean="0">
                <a:solidFill>
                  <a:schemeClr val="bg1"/>
                </a:solidFill>
              </a:rPr>
              <a:t>- papilární karcinom štítné žlázy vychytávání izotopů </a:t>
            </a:r>
            <a:r>
              <a:rPr lang="cs-CZ" dirty="0" err="1" smtClean="0">
                <a:solidFill>
                  <a:schemeClr val="bg1"/>
                </a:solidFill>
              </a:rPr>
              <a:t>iodu</a:t>
            </a:r>
            <a:r>
              <a:rPr lang="cs-CZ" dirty="0" smtClean="0">
                <a:solidFill>
                  <a:schemeClr val="bg1"/>
                </a:solidFill>
              </a:rPr>
              <a:t> I121 v tumoru i metastázách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Intratumorozní</a:t>
            </a:r>
            <a:r>
              <a:rPr lang="cs-CZ" b="1" dirty="0" smtClean="0">
                <a:solidFill>
                  <a:schemeClr val="bg1"/>
                </a:solidFill>
              </a:rPr>
              <a:t> aplikace </a:t>
            </a:r>
            <a:r>
              <a:rPr lang="cs-CZ" dirty="0" smtClean="0">
                <a:solidFill>
                  <a:schemeClr val="bg1"/>
                </a:solidFill>
              </a:rPr>
              <a:t>– Ytrium retinoblastom, nádory mozku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Návázání</a:t>
            </a:r>
            <a:r>
              <a:rPr lang="cs-CZ" b="1" dirty="0" smtClean="0">
                <a:solidFill>
                  <a:schemeClr val="bg1"/>
                </a:solidFill>
              </a:rPr>
              <a:t> radioizotopu na cílené léčivo </a:t>
            </a:r>
            <a:r>
              <a:rPr lang="cs-CZ" dirty="0" smtClean="0">
                <a:solidFill>
                  <a:schemeClr val="bg1"/>
                </a:solidFill>
              </a:rPr>
              <a:t>- lék </a:t>
            </a:r>
            <a:r>
              <a:rPr lang="cs-CZ" dirty="0" err="1" smtClean="0">
                <a:solidFill>
                  <a:schemeClr val="bg1"/>
                </a:solidFill>
              </a:rPr>
              <a:t>Zevalin</a:t>
            </a:r>
            <a:r>
              <a:rPr lang="cs-CZ" dirty="0" smtClean="0">
                <a:solidFill>
                  <a:schemeClr val="bg1"/>
                </a:solidFill>
              </a:rPr>
              <a:t> k léčbě non-</a:t>
            </a:r>
            <a:r>
              <a:rPr lang="cs-CZ" dirty="0" err="1" smtClean="0">
                <a:solidFill>
                  <a:schemeClr val="bg1"/>
                </a:solidFill>
              </a:rPr>
              <a:t>hodgkinských</a:t>
            </a:r>
            <a:r>
              <a:rPr lang="cs-CZ" dirty="0" smtClean="0">
                <a:solidFill>
                  <a:schemeClr val="bg1"/>
                </a:solidFill>
              </a:rPr>
              <a:t> lymfomů- </a:t>
            </a:r>
            <a:r>
              <a:rPr lang="cs-CZ" dirty="0" err="1" smtClean="0">
                <a:solidFill>
                  <a:schemeClr val="bg1"/>
                </a:solidFill>
              </a:rPr>
              <a:t>návázání</a:t>
            </a:r>
            <a:r>
              <a:rPr lang="cs-CZ" dirty="0" smtClean="0">
                <a:solidFill>
                  <a:schemeClr val="bg1"/>
                </a:solidFill>
              </a:rPr>
              <a:t> Ytria na antiCD20+  </a:t>
            </a:r>
            <a:r>
              <a:rPr lang="cs-CZ" dirty="0" err="1" smtClean="0">
                <a:solidFill>
                  <a:schemeClr val="bg1"/>
                </a:solidFill>
              </a:rPr>
              <a:t>moAb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Paliativní léčba </a:t>
            </a:r>
            <a:r>
              <a:rPr lang="cs-CZ" dirty="0" smtClean="0">
                <a:solidFill>
                  <a:schemeClr val="bg1"/>
                </a:solidFill>
              </a:rPr>
              <a:t>– samarium, stroncium k léčbě kostních metastáz, nově nyní i léčba radiem (</a:t>
            </a:r>
            <a:r>
              <a:rPr lang="cs-CZ" dirty="0" err="1" smtClean="0">
                <a:solidFill>
                  <a:schemeClr val="bg1"/>
                </a:solidFill>
              </a:rPr>
              <a:t>Xofigo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174170"/>
            <a:ext cx="3352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659" y="265171"/>
            <a:ext cx="7102557" cy="56369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875776" y="5242560"/>
            <a:ext cx="23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Děkuji za pozornost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2939" t="41756" r="25090" b="16801"/>
          <a:stretch>
            <a:fillRect/>
          </a:stretch>
        </p:blipFill>
        <p:spPr bwMode="auto">
          <a:xfrm>
            <a:off x="1706880" y="550952"/>
            <a:ext cx="8900160" cy="567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76774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Etiopatogeneze – rizikové faktory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60559"/>
            <a:ext cx="9905999" cy="456880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Genetické faktory </a:t>
            </a:r>
            <a:r>
              <a:rPr lang="cs-CZ" dirty="0" smtClean="0">
                <a:solidFill>
                  <a:schemeClr val="bg1"/>
                </a:solidFill>
              </a:rPr>
              <a:t>– 5-10 % ca </a:t>
            </a:r>
            <a:r>
              <a:rPr lang="cs-CZ" dirty="0" err="1" smtClean="0">
                <a:solidFill>
                  <a:schemeClr val="bg1"/>
                </a:solidFill>
              </a:rPr>
              <a:t>mammae</a:t>
            </a:r>
            <a:r>
              <a:rPr lang="cs-CZ" dirty="0" smtClean="0">
                <a:solidFill>
                  <a:schemeClr val="bg1"/>
                </a:solidFill>
              </a:rPr>
              <a:t> podmíněno geneticky, mutace BRCA1, BRCA2, </a:t>
            </a:r>
            <a:r>
              <a:rPr lang="cs-CZ" dirty="0" err="1" smtClean="0">
                <a:solidFill>
                  <a:schemeClr val="bg1"/>
                </a:solidFill>
              </a:rPr>
              <a:t>Liův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Fraumeniho</a:t>
            </a:r>
            <a:r>
              <a:rPr lang="cs-CZ" dirty="0" smtClean="0">
                <a:solidFill>
                  <a:schemeClr val="bg1"/>
                </a:solidFill>
              </a:rPr>
              <a:t> syndrom – mutace tumor supresorového genu p53 – odlišné biologické chování, agresivita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Familiární výskyt </a:t>
            </a:r>
            <a:r>
              <a:rPr lang="cs-CZ" dirty="0" smtClean="0">
                <a:solidFill>
                  <a:schemeClr val="bg1"/>
                </a:solidFill>
              </a:rPr>
              <a:t>bez průkazu uvedených genů – zvýšené riziko při osobní a rodinné anamnéze (matka, sestra, babička- zejména u žen mladších 40 let a oboustranném postižení)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Hormonální faktory </a:t>
            </a:r>
            <a:r>
              <a:rPr lang="cs-CZ" dirty="0" smtClean="0">
                <a:solidFill>
                  <a:schemeClr val="bg1"/>
                </a:solidFill>
              </a:rPr>
              <a:t>– delší expozice estrogenům, časná </a:t>
            </a:r>
            <a:r>
              <a:rPr lang="cs-CZ" dirty="0" err="1" smtClean="0">
                <a:solidFill>
                  <a:schemeClr val="bg1"/>
                </a:solidFill>
              </a:rPr>
              <a:t>menarché</a:t>
            </a:r>
            <a:r>
              <a:rPr lang="cs-CZ" dirty="0" smtClean="0">
                <a:solidFill>
                  <a:schemeClr val="bg1"/>
                </a:solidFill>
              </a:rPr>
              <a:t>, pozdní menopauza, první gravidita po 30.roce života, krátká laktace, dlouhodobé užívání kombinace estrogenů a </a:t>
            </a:r>
            <a:r>
              <a:rPr lang="cs-CZ" dirty="0" err="1" smtClean="0">
                <a:solidFill>
                  <a:schemeClr val="bg1"/>
                </a:solidFill>
              </a:rPr>
              <a:t>gestagenů</a:t>
            </a:r>
            <a:r>
              <a:rPr lang="cs-CZ" dirty="0" smtClean="0">
                <a:solidFill>
                  <a:schemeClr val="bg1"/>
                </a:solidFill>
              </a:rPr>
              <a:t> –v rámci substituce, </a:t>
            </a:r>
            <a:r>
              <a:rPr lang="cs-CZ" b="1" dirty="0" smtClean="0">
                <a:solidFill>
                  <a:schemeClr val="bg1"/>
                </a:solidFill>
              </a:rPr>
              <a:t>hormonální antikoncepce není považována  za rizikový faktor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Dietní faktory a životní styl – </a:t>
            </a:r>
            <a:r>
              <a:rPr lang="cs-CZ" dirty="0" smtClean="0">
                <a:solidFill>
                  <a:schemeClr val="bg1"/>
                </a:solidFill>
              </a:rPr>
              <a:t>alkohol, zvýšený příjem tuku v dětství a dospívání, nedostatek fyzické aktivity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Premaligní</a:t>
            </a:r>
            <a:r>
              <a:rPr lang="cs-CZ" b="1" dirty="0" smtClean="0">
                <a:solidFill>
                  <a:schemeClr val="bg1"/>
                </a:solidFill>
              </a:rPr>
              <a:t> změny v prsu </a:t>
            </a:r>
            <a:r>
              <a:rPr lang="cs-CZ" dirty="0" smtClean="0">
                <a:solidFill>
                  <a:schemeClr val="bg1"/>
                </a:solidFill>
              </a:rPr>
              <a:t>–atypické </a:t>
            </a:r>
            <a:r>
              <a:rPr lang="cs-CZ" dirty="0" err="1" smtClean="0">
                <a:solidFill>
                  <a:schemeClr val="bg1"/>
                </a:solidFill>
              </a:rPr>
              <a:t>duktální</a:t>
            </a:r>
            <a:r>
              <a:rPr lang="cs-CZ" dirty="0" smtClean="0">
                <a:solidFill>
                  <a:schemeClr val="bg1"/>
                </a:solidFill>
              </a:rPr>
              <a:t> a lobulární hyperplazie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Zevní prostředí </a:t>
            </a:r>
            <a:r>
              <a:rPr lang="cs-CZ" dirty="0" smtClean="0">
                <a:solidFill>
                  <a:schemeClr val="bg1"/>
                </a:solidFill>
              </a:rPr>
              <a:t>– ionizující záření, zvláště před 40. rokem, m. </a:t>
            </a:r>
            <a:r>
              <a:rPr lang="cs-CZ" dirty="0" err="1" smtClean="0">
                <a:solidFill>
                  <a:schemeClr val="bg1"/>
                </a:solidFill>
              </a:rPr>
              <a:t>Hodgkin</a:t>
            </a:r>
            <a:r>
              <a:rPr lang="cs-CZ" dirty="0" smtClean="0">
                <a:solidFill>
                  <a:schemeClr val="bg1"/>
                </a:solidFill>
              </a:rPr>
              <a:t> !!!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47830"/>
            <a:ext cx="9905998" cy="147857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Klinické příznaky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37982"/>
            <a:ext cx="9905999" cy="385321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Změny velikosti a tvaru prsu, </a:t>
            </a:r>
            <a:r>
              <a:rPr lang="cs-CZ" dirty="0" err="1" smtClean="0">
                <a:solidFill>
                  <a:schemeClr val="bg1"/>
                </a:solidFill>
              </a:rPr>
              <a:t>retrakce</a:t>
            </a:r>
            <a:r>
              <a:rPr lang="cs-CZ" dirty="0" smtClean="0">
                <a:solidFill>
                  <a:schemeClr val="bg1"/>
                </a:solidFill>
              </a:rPr>
              <a:t> bradavky, otok nebo vtažení kůže, jakákoliv asymetrie, ulcerace nebo ekzém bradavky, výtok z bradavky, s příměsí krve, bolesti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Hmatná rezistence - bulka v prsu či v podpaží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Nepřímé známky - otok horní končetiny v rámci lymfedému, hubnutí, bolesti kostí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l="11644" t="17303" r="50280" b="10495"/>
          <a:stretch/>
        </p:blipFill>
        <p:spPr>
          <a:xfrm>
            <a:off x="1187355" y="492229"/>
            <a:ext cx="5445093" cy="58050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/>
          <a:srcRect l="24653" t="23274" r="17657" b="12174"/>
          <a:stretch/>
        </p:blipFill>
        <p:spPr>
          <a:xfrm>
            <a:off x="6850449" y="480037"/>
            <a:ext cx="4681181" cy="26873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850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5437" y="206748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Diagnostika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6693" y="1376027"/>
            <a:ext cx="9905999" cy="3541714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solidFill>
                  <a:schemeClr val="bg1"/>
                </a:solidFill>
              </a:rPr>
              <a:t>Mammografie</a:t>
            </a:r>
            <a:r>
              <a:rPr lang="cs-CZ" sz="2000" dirty="0" smtClean="0">
                <a:solidFill>
                  <a:schemeClr val="bg1"/>
                </a:solidFill>
              </a:rPr>
              <a:t> – základní vyšetření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- výtěžnost snížena u </a:t>
            </a:r>
            <a:r>
              <a:rPr lang="cs-CZ" sz="2000" dirty="0" err="1" smtClean="0">
                <a:solidFill>
                  <a:schemeClr val="bg1"/>
                </a:solidFill>
              </a:rPr>
              <a:t>denzní</a:t>
            </a:r>
            <a:r>
              <a:rPr lang="cs-CZ" sz="2000" dirty="0" smtClean="0">
                <a:solidFill>
                  <a:schemeClr val="bg1"/>
                </a:solidFill>
              </a:rPr>
              <a:t> žlázy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692" y="1079430"/>
            <a:ext cx="6076950" cy="45624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514" y="2677857"/>
            <a:ext cx="5355821" cy="23180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088113" y="5104258"/>
            <a:ext cx="413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Stupně </a:t>
            </a:r>
            <a:r>
              <a:rPr lang="cs-CZ" dirty="0" err="1" smtClean="0"/>
              <a:t>denzity</a:t>
            </a:r>
            <a:r>
              <a:rPr lang="cs-CZ" dirty="0" smtClean="0"/>
              <a:t> mléčné žlázy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00117" y="5763825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</a:rPr>
              <a:t>Ultrazvukové vyšetření prsu </a:t>
            </a:r>
            <a:r>
              <a:rPr lang="cs-CZ" sz="2000" dirty="0" smtClean="0">
                <a:solidFill>
                  <a:schemeClr val="bg1"/>
                </a:solidFill>
              </a:rPr>
              <a:t>– ženy mladé, těhotné, kojící, doplněk MG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_jana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tiv_jana" id="{DB6B14FF-0218-49B5-8639-D0CBE1611E7B}" vid="{69AC35EE-F292-4A2F-902A-B04F786B399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2496</Words>
  <Application>Microsoft Office PowerPoint</Application>
  <PresentationFormat>Vlastní</PresentationFormat>
  <Paragraphs>252</Paragraphs>
  <Slides>49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Motiv_jana</vt:lpstr>
      <vt:lpstr>KLINICKÁ ONKOLOGIE</vt:lpstr>
      <vt:lpstr>Nádory prsu</vt:lpstr>
      <vt:lpstr>EPidemiologie</vt:lpstr>
      <vt:lpstr>Prezentace aplikace PowerPoint</vt:lpstr>
      <vt:lpstr>Prezentace aplikace PowerPoint</vt:lpstr>
      <vt:lpstr>Etiopatogeneze – rizikové faktory</vt:lpstr>
      <vt:lpstr>Klinické příznaky</vt:lpstr>
      <vt:lpstr>Prezentace aplikace PowerPoint</vt:lpstr>
      <vt:lpstr>Diagnostika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Hereditární formy karcinomu prsu</vt:lpstr>
      <vt:lpstr>Hereditární formy BRCA 1 a BRCA 2</vt:lpstr>
      <vt:lpstr>Prezentace aplikace PowerPoint</vt:lpstr>
      <vt:lpstr>Prezentace aplikace PowerPoint</vt:lpstr>
      <vt:lpstr>Preventivní a screeningové vyšetření </vt:lpstr>
      <vt:lpstr>Screening pro dědičné formy ca prsu</vt:lpstr>
      <vt:lpstr>Léčba nádorů prsu</vt:lpstr>
      <vt:lpstr>Chirurgie - výkony </vt:lpstr>
      <vt:lpstr>Prezentace aplikace PowerPoint</vt:lpstr>
      <vt:lpstr>Prezentace aplikace PowerPoint</vt:lpstr>
      <vt:lpstr>RADIOTERAPIE</vt:lpstr>
      <vt:lpstr>Prezentace aplikace PowerPoint</vt:lpstr>
      <vt:lpstr>Prezentace aplikace PowerPoint</vt:lpstr>
      <vt:lpstr>chemoterapie</vt:lpstr>
      <vt:lpstr>Základní podtypy ca mammae</vt:lpstr>
      <vt:lpstr>2. Luminal B her2 neg: ER pozitivní, her2 neg., vysoká proliferace, neg a nízké PR </vt:lpstr>
      <vt:lpstr>Prezentace aplikace PowerPoint</vt:lpstr>
      <vt:lpstr>Hormonální léčba</vt:lpstr>
      <vt:lpstr>Prezentace aplikace PowerPoint</vt:lpstr>
      <vt:lpstr>Biologická léčba</vt:lpstr>
      <vt:lpstr>Prezentace aplikace PowerPoint</vt:lpstr>
      <vt:lpstr>Prezentace aplikace PowerPoint</vt:lpstr>
      <vt:lpstr>Prognóza a přežití</vt:lpstr>
      <vt:lpstr>Speciální přístupy v onkologii </vt:lpstr>
      <vt:lpstr>Ablační techniky </vt:lpstr>
      <vt:lpstr>Radiofrekvenční ablace</vt:lpstr>
      <vt:lpstr>Prezentace aplikace PowerPoint</vt:lpstr>
      <vt:lpstr>CHEmoembolizace</vt:lpstr>
      <vt:lpstr>Regionální hypertermická perfúze končetiny s melfalanem u maligního melanomu</vt:lpstr>
      <vt:lpstr>Prezentace aplikace PowerPoint</vt:lpstr>
      <vt:lpstr>Prezentace aplikace PowerPoint</vt:lpstr>
      <vt:lpstr>Léčba radioizotopy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ONKOLOGIE</dc:title>
  <dc:creator>Jana Zitterbartova</dc:creator>
  <cp:lastModifiedBy>Karel Zitterbart</cp:lastModifiedBy>
  <cp:revision>138</cp:revision>
  <dcterms:created xsi:type="dcterms:W3CDTF">2016-03-25T16:53:10Z</dcterms:created>
  <dcterms:modified xsi:type="dcterms:W3CDTF">2018-05-02T10:37:41Z</dcterms:modified>
</cp:coreProperties>
</file>