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82" r:id="rId9"/>
    <p:sldId id="278" r:id="rId10"/>
    <p:sldId id="264" r:id="rId11"/>
    <p:sldId id="291" r:id="rId12"/>
    <p:sldId id="265" r:id="rId13"/>
    <p:sldId id="263" r:id="rId14"/>
    <p:sldId id="276" r:id="rId15"/>
    <p:sldId id="266" r:id="rId16"/>
    <p:sldId id="270" r:id="rId17"/>
    <p:sldId id="267" r:id="rId18"/>
    <p:sldId id="269" r:id="rId19"/>
    <p:sldId id="277" r:id="rId20"/>
    <p:sldId id="272" r:id="rId21"/>
    <p:sldId id="268" r:id="rId22"/>
    <p:sldId id="290" r:id="rId23"/>
    <p:sldId id="274" r:id="rId24"/>
    <p:sldId id="275" r:id="rId25"/>
    <p:sldId id="271" r:id="rId26"/>
    <p:sldId id="273" r:id="rId27"/>
    <p:sldId id="279" r:id="rId28"/>
    <p:sldId id="280" r:id="rId29"/>
    <p:sldId id="281" r:id="rId30"/>
    <p:sldId id="283" r:id="rId31"/>
    <p:sldId id="293" r:id="rId32"/>
    <p:sldId id="294" r:id="rId33"/>
    <p:sldId id="296" r:id="rId34"/>
    <p:sldId id="285" r:id="rId35"/>
    <p:sldId id="295" r:id="rId36"/>
    <p:sldId id="284" r:id="rId37"/>
    <p:sldId id="292" r:id="rId38"/>
    <p:sldId id="287" r:id="rId39"/>
    <p:sldId id="286" r:id="rId40"/>
    <p:sldId id="297" r:id="rId41"/>
    <p:sldId id="298" r:id="rId42"/>
    <p:sldId id="289" r:id="rId43"/>
    <p:sldId id="288" r:id="rId44"/>
    <p:sldId id="299" r:id="rId4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120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16490-FF86-46FB-BB58-327AD3424DA1}" type="datetimeFigureOut">
              <a:rPr lang="cs-CZ" smtClean="0"/>
              <a:pPr/>
              <a:t>15.3.2018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C4898-271B-477D-B565-096B8FCC728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81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BC4D1D-D26D-49D2-BB3F-23CA0C8452B8}" type="slidenum">
              <a:rPr lang="en-GB" smtClean="0"/>
              <a:pPr/>
              <a:t>30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4308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1CD3DE-EC88-4036-98B5-C16D38B5884E}" type="slidenum">
              <a:rPr lang="en-GB" smtClean="0"/>
              <a:pPr/>
              <a:t>34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31523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6C4CA0-F0DB-41C4-AE28-E70C80229868}" type="slidenum">
              <a:rPr lang="en-GB" smtClean="0"/>
              <a:pPr/>
              <a:t>36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0226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15.3.2018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15.3.2018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15.3.2018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15.3.2018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15.3.2018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15.3.2018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15.3.2018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15.3.2018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15.3.2018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15.3.2018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15.3.2018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F00A3-B977-4B83-9FC2-977A680ADDB5}" type="datetimeFigureOut">
              <a:rPr lang="cs-CZ" smtClean="0"/>
              <a:pPr/>
              <a:t>15.3.2018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arnercnr.colostate.edu/~gwhite/mark/mark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wmf"/><Relationship Id="rId5" Type="http://schemas.openxmlformats.org/officeDocument/2006/relationships/image" Target="../media/image81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hyperlink" Target="http://www.ars.usda.gov/SP2UserFiles/ad_hoc/12754100CollectingandPreservingInsectsandMites/collpres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224136"/>
          </a:xfrm>
        </p:spPr>
        <p:txBody>
          <a:bodyPr>
            <a:normAutofit/>
          </a:bodyPr>
          <a:lstStyle/>
          <a:p>
            <a:r>
              <a:rPr lang="cs-CZ" sz="3200" b="1" dirty="0"/>
              <a:t>Úvod do terénní zoologie bezobratlých 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4941168"/>
            <a:ext cx="8424936" cy="17526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Igor </a:t>
            </a:r>
            <a:r>
              <a:rPr lang="cs-CZ" dirty="0" err="1" smtClean="0">
                <a:solidFill>
                  <a:schemeClr val="tx1"/>
                </a:solidFill>
              </a:rPr>
              <a:t>Malenovský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sz="2600" i="1" dirty="0" smtClean="0">
                <a:solidFill>
                  <a:schemeClr val="tx1"/>
                </a:solidFill>
              </a:rPr>
              <a:t>Ústav botaniky a zoologie, </a:t>
            </a:r>
            <a:r>
              <a:rPr lang="cs-CZ" sz="2600" i="1" dirty="0" err="1" smtClean="0">
                <a:solidFill>
                  <a:schemeClr val="tx1"/>
                </a:solidFill>
              </a:rPr>
              <a:t>PřF</a:t>
            </a:r>
            <a:r>
              <a:rPr lang="cs-CZ" sz="2600" i="1" dirty="0" smtClean="0">
                <a:solidFill>
                  <a:schemeClr val="tx1"/>
                </a:solidFill>
              </a:rPr>
              <a:t> MU</a:t>
            </a:r>
          </a:p>
          <a:p>
            <a:r>
              <a:rPr lang="cs-CZ" sz="2600" i="1" dirty="0" smtClean="0">
                <a:solidFill>
                  <a:schemeClr val="tx1"/>
                </a:solidFill>
              </a:rPr>
              <a:t>Univerzitní kampus Bohunice: A31-118</a:t>
            </a:r>
          </a:p>
          <a:p>
            <a:r>
              <a:rPr lang="cs-CZ" sz="2600" i="1" dirty="0" smtClean="0">
                <a:solidFill>
                  <a:schemeClr val="tx1"/>
                </a:solidFill>
              </a:rPr>
              <a:t>malenovsky@</a:t>
            </a:r>
            <a:r>
              <a:rPr lang="cs-CZ" sz="2600" i="1" dirty="0" err="1" smtClean="0">
                <a:solidFill>
                  <a:schemeClr val="tx1"/>
                </a:solidFill>
              </a:rPr>
              <a:t>sci.muni.cz</a:t>
            </a:r>
            <a:endParaRPr lang="cs-CZ" sz="2600" i="1" dirty="0">
              <a:solidFill>
                <a:schemeClr val="tx1"/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67544" y="764704"/>
            <a:ext cx="834846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Metody sběru suchozemského hmyzu </a:t>
            </a:r>
            <a:endParaRPr kumimoji="0" lang="cs-CZ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img.blesk.cz/img/1/full/178118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72816"/>
            <a:ext cx="4667407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Odchyt do lehké entomologické sítě (</a:t>
            </a:r>
            <a:r>
              <a:rPr lang="cs-CZ" b="1" i="1" dirty="0" err="1" smtClean="0"/>
              <a:t>netting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74868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větší létající hmyz: motýli, blanokřídlí, dvoukřídlí</a:t>
            </a:r>
            <a:endParaRPr lang="cs-CZ" sz="2800" dirty="0"/>
          </a:p>
        </p:txBody>
      </p:sp>
      <p:pic>
        <p:nvPicPr>
          <p:cNvPr id="4" name="Picture 8" descr="sit-kompl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492896"/>
            <a:ext cx="2906571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4064" y="908720"/>
            <a:ext cx="134186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PICT0456"/>
          <p:cNvPicPr>
            <a:picLocks noChangeAspect="1" noChangeArrowheads="1"/>
          </p:cNvPicPr>
          <p:nvPr/>
        </p:nvPicPr>
        <p:blipFill>
          <a:blip r:embed="rId4" cstate="print"/>
          <a:srcRect l="32231" t="23920" r="24222" b="20035"/>
          <a:stretch>
            <a:fillRect/>
          </a:stretch>
        </p:blipFill>
        <p:spPr bwMode="auto">
          <a:xfrm>
            <a:off x="3779912" y="2492896"/>
            <a:ext cx="4523053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Odhady velikosti populace a disperze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7"/>
            <a:ext cx="8496944" cy="3528392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metoda zpětných odchytů – </a:t>
            </a:r>
            <a:r>
              <a:rPr lang="cs-CZ" sz="2400" i="1" dirty="0" err="1" smtClean="0"/>
              <a:t>capture</a:t>
            </a:r>
            <a:r>
              <a:rPr lang="cs-CZ" sz="2400" dirty="0" smtClean="0"/>
              <a:t>-</a:t>
            </a:r>
            <a:r>
              <a:rPr lang="cs-CZ" sz="2400" i="1" dirty="0" err="1" smtClean="0"/>
              <a:t>mark</a:t>
            </a:r>
            <a:r>
              <a:rPr lang="cs-CZ" sz="2400" i="1" dirty="0" smtClean="0"/>
              <a:t>-</a:t>
            </a:r>
            <a:r>
              <a:rPr lang="cs-CZ" sz="2400" i="1" dirty="0" err="1" smtClean="0"/>
              <a:t>recapture</a:t>
            </a:r>
            <a:endParaRPr lang="cs-CZ" sz="2400" i="1" dirty="0" smtClean="0"/>
          </a:p>
          <a:p>
            <a:r>
              <a:rPr lang="cs-CZ" sz="2400" dirty="0"/>
              <a:t>p</a:t>
            </a:r>
            <a:r>
              <a:rPr lang="cs-CZ" sz="2400" dirty="0" smtClean="0"/>
              <a:t>oužitelné jen pro velké, nápadné a lehce chytatelné druhy (denní motýli, někteří brouci, rovnokřídlí)</a:t>
            </a:r>
          </a:p>
          <a:p>
            <a:r>
              <a:rPr lang="cs-CZ" sz="2400" dirty="0"/>
              <a:t>o</a:t>
            </a:r>
            <a:r>
              <a:rPr lang="cs-CZ" sz="2400" dirty="0" smtClean="0"/>
              <a:t>značení jedinců unikátním kódem (kombinace barevných teček, zářezů apod.), případně radioaktivním nebo vzácným prvkem</a:t>
            </a:r>
          </a:p>
          <a:p>
            <a:r>
              <a:rPr lang="cs-CZ" sz="2400" dirty="0" smtClean="0"/>
              <a:t>odhad početnosti na základě poměru označených a neoznačených jedinců při opakovaných odběrech v čase a matematických modelů (např. program MARK (</a:t>
            </a:r>
            <a:r>
              <a:rPr lang="cs-CZ" sz="2400" dirty="0" smtClean="0">
                <a:hlinkClick r:id="rId2"/>
              </a:rPr>
              <a:t>http://warnercnr.colostate.edu/~</a:t>
            </a:r>
            <a:r>
              <a:rPr lang="cs-CZ" sz="2400" dirty="0" err="1" smtClean="0">
                <a:hlinkClick r:id="rId2"/>
              </a:rPr>
              <a:t>gwhite</a:t>
            </a:r>
            <a:r>
              <a:rPr lang="cs-CZ" sz="2400" dirty="0" smtClean="0">
                <a:hlinkClick r:id="rId2"/>
              </a:rPr>
              <a:t>/</a:t>
            </a:r>
            <a:r>
              <a:rPr lang="cs-CZ" sz="2400" dirty="0" err="1" smtClean="0">
                <a:hlinkClick r:id="rId2"/>
              </a:rPr>
              <a:t>mark</a:t>
            </a:r>
            <a:r>
              <a:rPr lang="cs-CZ" sz="2400" dirty="0" smtClean="0">
                <a:hlinkClick r:id="rId2"/>
              </a:rPr>
              <a:t>/mark.htm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 </a:t>
            </a:r>
            <a:endParaRPr lang="cs-CZ" sz="2400" dirty="0"/>
          </a:p>
        </p:txBody>
      </p:sp>
      <p:pic>
        <p:nvPicPr>
          <p:cNvPr id="52226" name="Picture 2" descr="http://birdguides.com/i/articles/003274/violetcopmark.jpg"/>
          <p:cNvPicPr>
            <a:picLocks noChangeAspect="1" noChangeArrowheads="1"/>
          </p:cNvPicPr>
          <p:nvPr/>
        </p:nvPicPr>
        <p:blipFill>
          <a:blip r:embed="rId3" cstate="print"/>
          <a:srcRect t="22082" r="28833"/>
          <a:stretch>
            <a:fillRect/>
          </a:stretch>
        </p:blipFill>
        <p:spPr bwMode="auto">
          <a:xfrm>
            <a:off x="0" y="4149080"/>
            <a:ext cx="3707904" cy="2708920"/>
          </a:xfrm>
          <a:prstGeom prst="rect">
            <a:avLst/>
          </a:prstGeom>
          <a:noFill/>
        </p:spPr>
      </p:pic>
      <p:pic>
        <p:nvPicPr>
          <p:cNvPr id="52228" name="Picture 4" descr="http://entomologia.rediris.es/gtli/espa/cuatro/D/mar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3825" y="4125642"/>
            <a:ext cx="4670623" cy="2732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Smýkání (</a:t>
            </a:r>
            <a:r>
              <a:rPr lang="cs-CZ" b="1" i="1" dirty="0" err="1" smtClean="0"/>
              <a:t>sweeping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2664296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 bylinné, případně nižších pater keřové a stromové vegetace</a:t>
            </a:r>
          </a:p>
          <a:p>
            <a:r>
              <a:rPr lang="cs-CZ" dirty="0" smtClean="0"/>
              <a:t>jednoduchá </a:t>
            </a:r>
            <a:r>
              <a:rPr lang="cs-CZ" dirty="0" err="1" smtClean="0"/>
              <a:t>semikvantitativní</a:t>
            </a:r>
            <a:r>
              <a:rPr lang="cs-CZ" dirty="0" smtClean="0"/>
              <a:t> metoda – standardizace na počet smyků stejné sítě (průměr, tvar, délka rukojeti), nelze ale přesně vztáhnout na plochu</a:t>
            </a:r>
          </a:p>
          <a:p>
            <a:r>
              <a:rPr lang="cs-CZ" dirty="0" smtClean="0"/>
              <a:t>nezachycuje hmyz z porostu rovnoměrně, nepoměrně více jsou zastoupeny druhy z horní části stébel a lodyh oproti druhům v nižších partiích porostu</a:t>
            </a:r>
          </a:p>
          <a:p>
            <a:r>
              <a:rPr lang="cs-CZ" dirty="0" smtClean="0"/>
              <a:t>nepoužitelné z mokré vegetace</a:t>
            </a:r>
            <a:endParaRPr lang="cs-CZ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67250"/>
            <a:ext cx="1643063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857625"/>
            <a:ext cx="30003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 b="30047"/>
          <a:stretch>
            <a:fillRect/>
          </a:stretch>
        </p:blipFill>
        <p:spPr bwMode="auto">
          <a:xfrm>
            <a:off x="4607495" y="4742384"/>
            <a:ext cx="4536505" cy="21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mykac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5780" y="3140968"/>
            <a:ext cx="3168220" cy="21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4" descr="Pavel Lauterer &amp; Reinhard Rem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1454" y="0"/>
            <a:ext cx="6542546" cy="4365104"/>
          </a:xfrm>
          <a:prstGeom prst="rect">
            <a:avLst/>
          </a:prstGeom>
          <a:noFill/>
        </p:spPr>
      </p:pic>
      <p:pic>
        <p:nvPicPr>
          <p:cNvPr id="20482" name="Picture 2" descr="Reinhard Rem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0371" y="3573016"/>
            <a:ext cx="4923629" cy="3284984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2705089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smy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"/>
            <a:ext cx="3036477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err="1" smtClean="0"/>
              <a:t>Vlajkování</a:t>
            </a:r>
            <a:r>
              <a:rPr lang="cs-CZ" b="1" dirty="0" smtClean="0"/>
              <a:t> </a:t>
            </a:r>
            <a:r>
              <a:rPr lang="cs-CZ" sz="3600" dirty="0" smtClean="0"/>
              <a:t>(</a:t>
            </a:r>
            <a:r>
              <a:rPr lang="cs-CZ" sz="3600" i="1" dirty="0" err="1" smtClean="0"/>
              <a:t>tick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dragging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67667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s</a:t>
            </a:r>
            <a:r>
              <a:rPr lang="cs-CZ" dirty="0" smtClean="0"/>
              <a:t>tandardní metoda pro monitoring klíšťat (</a:t>
            </a:r>
            <a:r>
              <a:rPr lang="cs-CZ" dirty="0" err="1" smtClean="0"/>
              <a:t>Ixodidae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7650" name="Picture 2" descr="http://www.zoologie.frasma.cz/obecn%C3%A1%20zoologie/vlajkov%C3%A1n%C3%AD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60848"/>
            <a:ext cx="7189082" cy="47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Vysávání (</a:t>
            </a:r>
            <a:r>
              <a:rPr lang="cs-CZ" b="1" i="1" dirty="0" err="1" smtClean="0"/>
              <a:t>suction</a:t>
            </a:r>
            <a:r>
              <a:rPr lang="cs-CZ" b="1" i="1" dirty="0" smtClean="0"/>
              <a:t> </a:t>
            </a:r>
            <a:r>
              <a:rPr lang="cs-CZ" b="1" i="1" dirty="0" err="1" smtClean="0"/>
              <a:t>sampling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5"/>
            <a:ext cx="8568952" cy="2376263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 travních porostů pomocí ručního vysavače na benzinový pohon</a:t>
            </a:r>
          </a:p>
          <a:p>
            <a:r>
              <a:rPr lang="cs-CZ" dirty="0"/>
              <a:t>k</a:t>
            </a:r>
            <a:r>
              <a:rPr lang="cs-CZ" dirty="0" smtClean="0"/>
              <a:t>vantitativní metoda, z přesně stanovené plochy, účinná i na hmyz při povrchu půdy, v trsech apod.</a:t>
            </a:r>
          </a:p>
          <a:p>
            <a:r>
              <a:rPr lang="cs-CZ" dirty="0" smtClean="0"/>
              <a:t>horší účinnost ve vysokých porostech</a:t>
            </a:r>
          </a:p>
          <a:p>
            <a:r>
              <a:rPr lang="cs-CZ" dirty="0" smtClean="0"/>
              <a:t>vyšší náročnost na třídění vzorků (půdní částice, detrit, úlomky rostlin)</a:t>
            </a:r>
          </a:p>
          <a:p>
            <a:r>
              <a:rPr lang="cs-CZ" i="1" dirty="0" smtClean="0"/>
              <a:t>D-</a:t>
            </a:r>
            <a:r>
              <a:rPr lang="cs-CZ" i="1" dirty="0" err="1" smtClean="0"/>
              <a:t>Vac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Dietrick</a:t>
            </a:r>
            <a:r>
              <a:rPr lang="cs-CZ" dirty="0" smtClean="0"/>
              <a:t> 1961), </a:t>
            </a:r>
            <a:r>
              <a:rPr lang="cs-CZ" i="1" dirty="0" err="1" smtClean="0"/>
              <a:t>Vortis</a:t>
            </a:r>
            <a:r>
              <a:rPr lang="cs-CZ" dirty="0" smtClean="0"/>
              <a:t>,</a:t>
            </a:r>
            <a:r>
              <a:rPr lang="cs-CZ" i="1" dirty="0" smtClean="0"/>
              <a:t> </a:t>
            </a:r>
            <a:r>
              <a:rPr lang="cs-CZ" dirty="0" smtClean="0"/>
              <a:t>dnes převážně lehce upravené zahradní vysavače</a:t>
            </a:r>
            <a:endParaRPr lang="cs-CZ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6010"/>
          <a:stretch>
            <a:fillRect/>
          </a:stretch>
        </p:blipFill>
        <p:spPr bwMode="auto">
          <a:xfrm>
            <a:off x="0" y="4373699"/>
            <a:ext cx="3933837" cy="248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ysavač2"/>
          <p:cNvPicPr>
            <a:picLocks noChangeAspect="1" noChangeArrowheads="1"/>
          </p:cNvPicPr>
          <p:nvPr/>
        </p:nvPicPr>
        <p:blipFill>
          <a:blip r:embed="rId3" cstate="print"/>
          <a:srcRect l="10621" t="5422" r="7555"/>
          <a:stretch>
            <a:fillRect/>
          </a:stretch>
        </p:blipFill>
        <p:spPr bwMode="auto">
          <a:xfrm>
            <a:off x="6964030" y="3068960"/>
            <a:ext cx="217997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n at work2"/>
          <p:cNvPicPr>
            <a:picLocks noChangeAspect="1" noChangeArrowheads="1"/>
          </p:cNvPicPr>
          <p:nvPr/>
        </p:nvPicPr>
        <p:blipFill>
          <a:blip r:embed="rId4" cstate="print"/>
          <a:srcRect l="9923" r="22597"/>
          <a:stretch>
            <a:fillRect/>
          </a:stretch>
        </p:blipFill>
        <p:spPr bwMode="auto">
          <a:xfrm>
            <a:off x="3923928" y="3867491"/>
            <a:ext cx="3024336" cy="299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http://www.burkard.co.uk/bigpics/vort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49" y="3140968"/>
            <a:ext cx="917719" cy="20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Emergenční pasti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6552728" cy="892696"/>
          </a:xfrm>
        </p:spPr>
        <p:txBody>
          <a:bodyPr>
            <a:noAutofit/>
          </a:bodyPr>
          <a:lstStyle/>
          <a:p>
            <a:r>
              <a:rPr lang="cs-CZ" sz="2400" dirty="0" smtClean="0"/>
              <a:t>kombinace </a:t>
            </a:r>
            <a:r>
              <a:rPr lang="cs-CZ" sz="2400" dirty="0" err="1" smtClean="0"/>
              <a:t>fotoeklektoru</a:t>
            </a:r>
            <a:endParaRPr lang="cs-CZ" sz="2400" dirty="0" smtClean="0"/>
          </a:p>
          <a:p>
            <a:r>
              <a:rPr lang="cs-CZ" sz="2400" dirty="0" smtClean="0"/>
              <a:t>kvantitativní metoda: hmyz vylíhlý ze standardní plochy/množství substrátu</a:t>
            </a:r>
          </a:p>
          <a:p>
            <a:pPr>
              <a:buNone/>
            </a:pPr>
            <a:endParaRPr lang="cs-CZ" sz="2400" dirty="0"/>
          </a:p>
        </p:txBody>
      </p:sp>
      <p:pic>
        <p:nvPicPr>
          <p:cNvPr id="4" name="Picture 4" descr="emergentka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4754563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mergentka vrs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1825" y="1124744"/>
            <a:ext cx="2162175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5136" y="4293096"/>
            <a:ext cx="3632800" cy="245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Sklepávání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beating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4"/>
            <a:ext cx="5040560" cy="1324744"/>
          </a:xfrm>
        </p:spPr>
        <p:txBody>
          <a:bodyPr>
            <a:noAutofit/>
          </a:bodyPr>
          <a:lstStyle/>
          <a:p>
            <a:r>
              <a:rPr lang="cs-CZ" sz="2400" dirty="0" smtClean="0"/>
              <a:t>z větví stromů a keřů – dřeva i listí</a:t>
            </a:r>
          </a:p>
          <a:p>
            <a:r>
              <a:rPr lang="cs-CZ" sz="2400" dirty="0" err="1"/>
              <a:t>s</a:t>
            </a:r>
            <a:r>
              <a:rPr lang="cs-CZ" sz="2400" dirty="0" err="1" smtClean="0"/>
              <a:t>klepávadlo</a:t>
            </a:r>
            <a:r>
              <a:rPr lang="cs-CZ" sz="2400" dirty="0" smtClean="0"/>
              <a:t> (</a:t>
            </a:r>
            <a:r>
              <a:rPr lang="cs-CZ" sz="2400" i="1" dirty="0" err="1" smtClean="0"/>
              <a:t>beating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tray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endParaRPr lang="cs-CZ" sz="2400" dirty="0"/>
          </a:p>
        </p:txBody>
      </p:sp>
      <p:pic>
        <p:nvPicPr>
          <p:cNvPr id="7" name="Picture 7" descr="Sklepavadlo"/>
          <p:cNvPicPr>
            <a:picLocks noChangeAspect="1" noChangeArrowheads="1"/>
          </p:cNvPicPr>
          <p:nvPr/>
        </p:nvPicPr>
        <p:blipFill>
          <a:blip r:embed="rId2" cstate="print"/>
          <a:srcRect l="11652" r="6783"/>
          <a:stretch>
            <a:fillRect/>
          </a:stretch>
        </p:blipFill>
        <p:spPr bwMode="auto">
          <a:xfrm>
            <a:off x="5868144" y="1124744"/>
            <a:ext cx="3024336" cy="246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upload.wikimedia.org/wikipedia/commons/thumb/6/66/Steinau_fg02.jpg/1024px-Steinau_f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5412418" cy="3600400"/>
          </a:xfrm>
          <a:prstGeom prst="rect">
            <a:avLst/>
          </a:prstGeom>
          <a:noFill/>
        </p:spPr>
      </p:pic>
      <p:pic>
        <p:nvPicPr>
          <p:cNvPr id="23556" name="Picture 4" descr="http://upload.wikimedia.org/wikipedia/commons/thumb/7/71/Steinau_fg05.jpg/1024px-Steinau_fg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64555"/>
            <a:ext cx="4499992" cy="2993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Fumigace </a:t>
            </a:r>
            <a:r>
              <a:rPr lang="cs-CZ" sz="2700" dirty="0" smtClean="0"/>
              <a:t>(</a:t>
            </a:r>
            <a:r>
              <a:rPr lang="cs-CZ" sz="2700" i="1" dirty="0" err="1" smtClean="0"/>
              <a:t>canopy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fogging</a:t>
            </a:r>
            <a:r>
              <a:rPr lang="cs-CZ" sz="2700" dirty="0" smtClean="0"/>
              <a:t>, </a:t>
            </a:r>
            <a:r>
              <a:rPr lang="cs-CZ" sz="2700" i="1" dirty="0" err="1" smtClean="0"/>
              <a:t>pyrethrum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knock</a:t>
            </a:r>
            <a:r>
              <a:rPr lang="cs-CZ" sz="2700" i="1" dirty="0" smtClean="0"/>
              <a:t>-</a:t>
            </a:r>
            <a:r>
              <a:rPr lang="cs-CZ" sz="2700" i="1" dirty="0" err="1" smtClean="0"/>
              <a:t>down</a:t>
            </a:r>
            <a:r>
              <a:rPr lang="cs-CZ" sz="2700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1224136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 smtClean="0"/>
              <a:t>semikvantitativní</a:t>
            </a:r>
            <a:r>
              <a:rPr lang="cs-CZ" dirty="0" smtClean="0"/>
              <a:t> metoda výzkumu fauny korun stromů</a:t>
            </a:r>
          </a:p>
          <a:p>
            <a:r>
              <a:rPr lang="cs-CZ" dirty="0"/>
              <a:t>z</a:t>
            </a:r>
            <a:r>
              <a:rPr lang="cs-CZ" dirty="0" smtClean="0"/>
              <a:t>ejména při studiu biodiverzity tropických lesů, méně v mírném pásu</a:t>
            </a:r>
            <a:endParaRPr lang="cs-CZ" dirty="0"/>
          </a:p>
        </p:txBody>
      </p:sp>
      <p:pic>
        <p:nvPicPr>
          <p:cNvPr id="26626" name="Picture 2" descr="http://bl832web.lbl.gov/hwood/IMAGES/Hannah%20fogg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085" y="2060848"/>
            <a:ext cx="3600915" cy="4797152"/>
          </a:xfrm>
          <a:prstGeom prst="rect">
            <a:avLst/>
          </a:prstGeom>
          <a:noFill/>
        </p:spPr>
      </p:pic>
      <p:pic>
        <p:nvPicPr>
          <p:cNvPr id="26630" name="Picture 6" descr="http://universitypost.dk/files/universitetsavisen.dk/imagecache/1000x/pictures/4-fogg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3"/>
            <a:ext cx="5351449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Nárazové pasti </a:t>
            </a:r>
            <a:r>
              <a:rPr lang="cs-CZ" sz="2700" i="1" dirty="0" smtClean="0"/>
              <a:t>(</a:t>
            </a:r>
            <a:r>
              <a:rPr lang="cs-CZ" sz="2700" i="1" dirty="0" err="1" smtClean="0"/>
              <a:t>flight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interception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traps</a:t>
            </a:r>
            <a:r>
              <a:rPr lang="cs-CZ" sz="2700" i="1" dirty="0" smtClean="0"/>
              <a:t>, </a:t>
            </a:r>
            <a:r>
              <a:rPr lang="cs-CZ" sz="2700" i="1" dirty="0" err="1" smtClean="0"/>
              <a:t>window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traps</a:t>
            </a:r>
            <a:r>
              <a:rPr lang="cs-CZ" sz="2700" i="1" dirty="0" smtClean="0"/>
              <a:t>)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352928" cy="1368152"/>
          </a:xfrm>
        </p:spPr>
        <p:txBody>
          <a:bodyPr>
            <a:noAutofit/>
          </a:bodyPr>
          <a:lstStyle/>
          <a:p>
            <a:r>
              <a:rPr lang="cs-CZ" sz="2000" dirty="0" smtClean="0"/>
              <a:t>mnoho druhů hmyzu po nárazu do překážky v letu spadne dolů</a:t>
            </a:r>
          </a:p>
          <a:p>
            <a:r>
              <a:rPr lang="cs-CZ" sz="2000" dirty="0"/>
              <a:t>r</a:t>
            </a:r>
            <a:r>
              <a:rPr lang="cs-CZ" sz="2000" dirty="0" smtClean="0"/>
              <a:t>ůzné konstrukce: v letových koridorech na zemi/zavěšené do korun stromů nebo nad zemí</a:t>
            </a:r>
          </a:p>
          <a:p>
            <a:r>
              <a:rPr lang="cs-CZ" sz="2000" dirty="0"/>
              <a:t>v</a:t>
            </a:r>
            <a:r>
              <a:rPr lang="cs-CZ" sz="2000" dirty="0" smtClean="0"/>
              <a:t>hodné např. pro brouky</a:t>
            </a:r>
          </a:p>
          <a:p>
            <a:r>
              <a:rPr lang="cs-CZ" sz="2000" dirty="0"/>
              <a:t>p</a:t>
            </a:r>
            <a:r>
              <a:rPr lang="cs-CZ" sz="2000" dirty="0" smtClean="0"/>
              <a:t>ro střednědobou až dlouhodobou expozici</a:t>
            </a:r>
            <a:endParaRPr lang="cs-CZ" sz="2000" dirty="0"/>
          </a:p>
        </p:txBody>
      </p:sp>
      <p:sp>
        <p:nvSpPr>
          <p:cNvPr id="34818" name="AutoShape 2" descr="data:image/jpeg;base64,/9j/4AAQSkZJRgABAQAAAQABAAD/2wCEAAkGBxQSEhUTEhQVFhUXGB8bGRgYGBsfIBgaHxwaIB4cGx4gHCggHRwnIBsbIjEhJSorLi8uGyIzODMtNygtLisBCgoKDg0OGxAQGy8kHyQ0NCwsLCw0LywsLCwsLCwsLCwsLCw0LDQsLCwsLCwsLDQsLCwsLDQsNCwsLCwsLCwsLP/AABEIAMIBAwMBIgACEQEDEQH/xAAcAAACAwEBAQEAAAAAAAAAAAAEBQIDBgABBwj/xABEEAACAQMDAgQEAwUFBQcFAAABAhEDEiEABDEiQQUTUWEGMnGBQlKRFCOhscEVM2LR8ENTcoKSBxYkstPh8WNzosLS/8QAGAEAAwEBAAAAAAAAAAAAAAAAAAECAwT/xAAwEQACAgEDAgMFCAMAAAAAAAAAAQIRIQMSMUFRE3HwBCIyYZEUQlKhscHR4UOB8f/aAAwDAQACEQMRAD8AM8NZhTY1HWk1ZGdUMXeWXby6c+pOAe5bM8azfjXg1tBXNSKhYqxjJSWHlic3FznvFwzwY1vHKf7MKvmMatUgHOVVHXnOFlMcTcT9BPH/AB16u5NOoWWmtTy8GCCCLGMAegU8wI7HXMuTNJlO13tRGvD4WoXtW0rc0BsesALDDGYAkyZRqgEqTCAAFU6QQIj8LQuJ4IyOBGvaYNRlaJQCZ6VZVwIKZFhBOZjnOqa1LrAWcVLJmCLTyTE5XHpg8zIir5NUuoypbWmKloqMsiQCjMwYTMhYcgewBJ7Y0ZVURTgq7XBmugGP/qAkPMEEz+XJmBpbSWNwp8suSgMLN10NFuZktExkdtHbQ+c6YmqaomRHzGCD7TbntaT9Kk0hPmijxWklrr1K+HVJBzPAIGQyzCuDkcsDm7wBiu1sejea1MhSgkgFiUZYBCmHaJMiBPcaWPVJ3DI1yrc3SDkMCZ4zbOSfv2Ojtzt6pLGjVNJqgApIzMmAICq2EOCRBIM4HEaOQA90rK6Aq6qRxUa66JFx6QD6YH89F7amQQFIFvysTGRPpwQGzxz9jHc+chtrKWwpeQwhsqGgt0k2Eg/iGeMCFNQokN6ROc/cRjHpMz9U5LgFIe7UU6auf3bq7gDqmGIYKFXCsDaoLAxA9xB3hzKSyugJViBZIwAYEZuBZRkGJ/wgko2qsxLo9QYmFnpWSsXXggZgADuPXRGy3FgMBnY5YKSQAYIkIQOJyciDPMax3pvKJ3Njhd5TdCKlWoXBhYgEE56Qs4OZXqAMSDy3m83lSqLIIAZuxAUQF6piyCe5PzRnGgqu8UvmTew6YIMqBibixjEhTJgcHTzaV/8AxQeTxYQGLXRyDdLe4aRAjnjXO9Vq8d/X7kqXcE21WHAqsWIUfKzGRz1rJQ/mDZOPXTZ63QSssQAbQslmIIhhkgyeTHf1xbvttTqFXKEmAvS8RacSGEgSR1rkzB9ydo/loAVS7iMANiDgYksDzx7ca2jNKN0XSSspp+Iwl1SFVSRDSSMYnPocgjlhmJ0ZTqEeYzSptwokx2BzIB5EYOM8A6F3W4hxC4L9S2glgCBPbEeucn2mdKpFO4SXW2FhTkYiJ9bgJI4tHGnW7gaANxVUn5iQItBKngieclePWCBwOQ2XAR3ipJIfqgrPy8THa7OI9dE7jbksDcpRM3KSZgC6TAUYMZAjGRDErt8jpJwS5YkqJCgK0rkEGDaLYHzAcSdPYG0T+JPYQYEQAQRgzBBHHYg55weOaNvXZnY0z8yiQjBSFaJEFSeosM/hC5yCdW1cgikMIgmQIi1WzmbSRETx+jCbqlUPUAQcf83pnl1ABiOACcRhpJA4ou3O7hAQS5MwIVYiYBjAwOc86d+CVaPlyyAki8moowtpgKDyQec+giSdLYV6Ls3FNPmNtom6CzcXQxuPBIYyJkgVfAtztkDMZRjMclbpiQZAmAeWwQCJ4rTtZSIawbj4dq0qlNpo0DTBPSUBnq5eQYiBAUxPYQJVbr4vtNRdrTCFekOywEHa1TgFpcg5JEYOTpZtqtPb7ckOSzAgoOkQCVtbJgGCYn8QgQcD+H+E1KhtWizzDMgzCQRN0i1wRzFxzbkENo9R7UlyCtjTwffPUIA3BBCFgjluol7m8w5gsQy3HADYPY2eIeNrWNwXy2qKUYwwWJBcI02nqIZuTJgTnXbHw3cbWmVqrUVqtqqKYQmqwBNrstNvLHIDEAC9jKmNXtsHd1J2VGlapYvVqAqpMwoAU3mOsraFGJMyRooPbSCqC/BvE6S1h1SzCLQMLHytMlCQozE4jJM692qivTcVlUtJCsp/GxaJyIMjiZz/AMxVbO2ne5qSpMW05FxkC0jpvWSYnGOJnU3qggvTAQZLBSFaoQFB+UQfmg4B6oHY6I3XvEg5d0WE6UN1tnADTGFF5YkSfaQBKzo2i7BVZ5Dxa1wXrzBAGZE+pJHHNw0D4KqEMxwwKqokkiZUHA/4uD374tMqVJ+UwpUlvZmuJDL3X/DxJOs4xfLC8jKh4ooUBgpMZPnRP2lY/T9eddrO0PiDdUlFNFp2p0j5eAYHzVVP6ga7S3pdCtyPm+78HrUaV7JgGTkdhOfbtPt99NPibw9hundAWBemGXqAa6jTfBEThlMDuATI1st7sDbdfVXMSstkwIIWTbPOPfidLfEqTKaZGD5FMEoBm1QoYH0hBxxH1GnvKjO1kC3IKsWMQCc+nce3EcHngahQpZJJ6SAwIXIgAgyRg/MJ5hzg5GjLTF3JcAMD2EkXREzCECPQn6ibnclUCmCVCMssDkKrRj8JMSJ5U4GdQl1LiiewIqVVAIUmlYS3CgowJGRkAsf0OOzjZ7tXYO7NIYJSlzIwMLBDWm0gGYE+kRn/ABClVWRSXzEUpF4wRaJAJIInBIBBzPOrvCoapt/LQKCwuEywFwIa4ScC7OfU8a0fJP3kG+LUir1Nx5jWU6i7YI3HmArLiGwCIXgHJnA0x3+z2zUjVppatV5e0H91WUEhwAABOQ68PNOMkMaNx4pSU7qnUuC3iDCst90sIIaAT1HDHknnIu03wp02gJTm4QMrAFwVpwQLm9MHgZ0X1DkeGsDtfKeVQIB0xCFACOxAp4nngrHfWa8RdcrT6siIP5YyMyxJPpItGMHTBdxWpoCl3zYNkAXQQGGDHYHpxkE86RVZYsVGOSbQogAzIiM8Z5OASYOs0vqQuRr4Zu4J88sEAJAb5QSME5kCQY4wfedHbzb0bXejK8EiRwRi1Qo+pkmY+uk22qEYJKqCQORM4MDkzCqcfX5iQ38M2D1HZfMVbUMQHObr0uieCFPli1jJ4tnSlG8jweUvQr8wmzsYJSCS2GEGBaxwY9dMtvuWSwjoMibvMWYAMweW4E8ZjEa7fAq7rcGLcnM2yIEkMSMgzwtsD5QAEtGk1RZJ8yOkS1S0E+pTtwccxydZ0pKqGlaGlDxam5UhWULJHJghczcxY4EAEdhAmCH2z3SuWF8AQ1sEEAqTkxJEgcA+8yNYzb7oIAIscCWEcNHT8shM5kn65IOjfDt6zwrMWtBJuH4mOJmQA2ADEx/wiVtSXAzQJLMLiCAwZg2SpkY+vBxInHpFPihZlYIyrEtcwMFhBW4TAhoaYHAAMHVDKGENiT0dV0G0zbMwJ9+BwNMfCqpkreg+UgCpFyzUEKCGESBkRIxAnNxd4AVVKpZ6YgWs0m4AWkQIi6Q0XLAzBiRw1Y3oan+FxAzMggFoPMDC94+ackYlvj++ZbTRqJWuph+TTeCWSLgxWoXkKZjnsQuXdCnSZmtRASTMm1izwcmAIBhbRiRxA09pSBdyyr5/SwlpJKyQoAaPrCzj5p+2qKm8cnmyQVGbe4OcADhRPsMYJJe4oHzHyFXzJ6SsL00+qBjPVxEKszAjQNADbur1aYcKSSrNC8Ai8t8sMbSDgEjngijeQZo/BPD69Ff2iqKQWCzIyNUZiYtIXHUfzM0gdxLaaVDtq4Kte7lQFMr0EwAUZcgtbJ5kTwpznaZr+IVkSoQKbAsyISFRVIJNQHljgA/UdN062W83dPbMiFu2RzandzieYx6TrpUE1gxk6M7R8NqIJKU6dNR/tILCbhmxuRAMhjyfcaVstSkBTo/tK0GdS9W1lW04LiOwWWJYZjsDhv8AFW4W5QuWBMsPbHM94J0g8U237QvWSAFEAuYLepEAH0kkalKKltCLsZ72sdxun22xQBKSeX0iGJk3k1CwtBJgtyxEd5008L8FYiytT851UgIakJTgQFJWSBwWMkYAgkTrvBqLbWgorVNvRpMqyoX97VYGAzOzwDaFgQx9AIgpU3lVHcKtSmwUkyWbkmz5ghuYROBbHB41ptzbG8ZCP2Hb7aoXeorOpdqjKTAOeikqvdA47/TtpR4yRaihCtjfvGQGHOCIgfMFa3Ez20Ntt/eVgCARKwOJHM4A4HIGit0xFcMtsmYDVDPVgrCuYzxOBj1IOOpNNbeCbAKNUojAqyOGANzEA2zACjmQeeASIiNSY1HsIqEM7FbywMLm4ECATAyCV47415ulRC0pUtViRdklflLRKi0Fpkx9c6CqvT6UPS8hixZiACIhB8rEEiYMmIEASYSqqeAFm421S4zg+g7ew17r6Am5rsAdt+yCjAsBoSYAjJFMgmZ7n667UKDrr9P7IphviCAUmMi21sAc9OQcAGfocxBkgHN7pFKIrK5qjHqcEyvB4ub0yBkwJn4z8TUqZp0y1YdN0eXgmDaOplJgwTI/idJdz4pTqU1QHcYuyKKMSDbH+35EH6zrZwZvpx912FpuC1NURAajFkBEZKlVE+gBc9sQeDMUb7ylqtTcu9UkAiRYpZUBORnpA/rGvNp8QUqVgb9oYoZBeihJ4+YncSTjn05nvCv4vtHd6kVw78ny0/MG/wB97c886tQZaWSzfUqJdvOkAEKBBIkF1yI4VUU9puEemnHhVN6iSVDMlQWFYIIzLCMj8ciIwD3JC2l47tgGIR2Jabmo0miSSVE1MAjHrjnnUqXxNt0csnnJkGEp0U4jkqwLSBGZwcziCUGydrcrPPGNhU86pYlzguQCzBsmMKpBCkm25okiJgTpp4ctJGRR5dQyGWSYDAEFhNQgxIEgTBkAkKTQfi7albWSuRBEFwB1cmBU5jAPYYEZnzaePbIBQaNQlcAgUVEGQQQvqGM++eZJlach7WCU9salWQWPWSb4AkEXL5jFQGuK8xIIJkxJ/jOwo06VrFhUNaT+fyhTXsAATeQQYAAYziQZU/HdqpZqa7tHeL2VqZvxGVZSpkTMg8n2iht7tSIC7yOwlGC8/LIJA6mxx1HVPSb4DYwHw8pcMdJJBBJ+WCB1LmJJkgdiYgQdAagUEUyACuGCmWkmMXYOCD1Yt6YwQtq7naFy6rvEn3QxMk5ZZySTn19hq+nvdoFtUbofRaXcQY6Ygjt/8amelKRL05M8824IpJVFLWsg6QQDMMBEk5gAgEyMEjVd6VFdgFFWAGbi8jMtGVYxAMESQOBOpU6u0ljdvesEMIpnmJIuB68Tdkz+mi9lW2dIOKf7Wgf5op05n1kQeeM4jHeXHRaVFKDIUaq3G4gMCQRbm+MBj865gYB4BkwIl4Uyp0EB7FuOYKdwCJW4SQbZ4k/W4LtCOdz7E0qeOOwcD0GfQDgRol9xtYN7bgkj5jSpz2mDfEdIxHr66yl7PPoVT7B+039Oh5lVzajErTWIChSZaOJMdhOf8Jgrab7z1ZlpEANByAYgchblkA8TGSQfTL+IUdpWBuqVyxgBjSTAUyoAFYAxgZB/FxODfhnd0NpSal5tWopMrfRWUACgAHziSBEj0nVQ0Wo02PZgJ8a2jkU3Qywe7LNapU4uDMYYAxeORjPTCY0lN5yAz3Wy0xJaCJiJjieJJ5OnZ8S2t4dalcRPTZgk+o8yIHp7nOSdBGpQYy1epIHSVpQQZJGSW4xxHGI7paU+P4J2y7Czx7csfNSmJNWxfwjICLOQQVwmCTxMHJ0CtAUqaAM0iCwqyAYzBKs0AxhcxIHGtBtnoJfFfLcFqblliIhiG4Ingzj00v32xpVII3FEN3NlcfmwB5Rx1TP0AiNNacuKGovsR8M8XG2dW+cAEhbQLZYkoFDTEyB0iBgQOFa+K1dzXeWAaqwHVJlQGvRYptkZILFcYnRPiXhYdLVr7UjiCKw4HzYoGCSWOMZjVHhuxrUFtTdbQ3k+ZLVZIM4DGhIwzZ9SDmM6KEkqFKJduizLUyQZORgjGPpwdaLZbHzqAcyiMs5AwBzI9iD+mlH7LCACttmYzM1sDqMAXCWAXEtkxmZ1XtHrUtu9JdzQAczAr0ARzIBZxziTifbMktNt8GSi1yD1fFatQM9Nm8xMEs0YLCRIyBMRxE4gCdH/AAtuCKT067dZYWAvcYkXAm5jJzEn1A4A0t8I2TIzhn25Vgcjc0DBkRAFUn+XbU/FPBnZlakEMiGbzFjBBX5XlozxPb7KO+L4ZUl0F283SgOoboViQRw0CD7MPy+kkjky23tNHq4VlpuYUASSUwSkCAsCM8wwHy4ntPA/LJY01NQRYFJamORdaZMrMgEjMQDoynt9wgZagqVXekyqEDkthpOVIpmakgEEgIsDB0ShJ5B8UhKzNUqiki3FFlmJVryeBcoC+WDBk9zOO5W42wSk79LW4ZWUsqSwwLgASJM35BEQ8yvVqO5KMlG9GwFVqNYCPLU3AukTMrLkkHsF4D33hd+5Sm9lMFkUCpcLl6rWgAliB3AwTkgydPa0uCDlrVHAd/2ZywDXVGKsQQCsi4CIIgwJEHvrtF7+jXSoy0zUKDAIo044Ex+8wJmB247a7U7UKkMfEKtVKVtShRZSxLLUFSoAgmCoaqRIzK94kD0XeE7Tb1lqeWi0KyvYoR6nltUILAFWLhQQpjHpHMaa7xFr4pboFqc9F7KTOOPxrwTEjp7yZs8J2qbZEsXzKlUi8Skl8SbgOpVlmAMtGORqN7oan3PnvjFY0qrU6tKGni6RMwSDJHIOlVTfJ+U/qf8APW7+I0TdN5W5UUnEBagBJQ4EODkgg8HvAEEiFjf9mzrR81twI5MUibRPJ6uIiInOMROt4tbcmqFBrq3hxMRbu1BIAmGpVCJ/TShdyPV/4a2C/Dlmx3NJaq1P31FwwUgSq1gR1Ec3DOPppDR+H3kQy5iIzkz6THHP/vp2h0wQ7xf8f8Neru1/xfw0cfhuoWtBSfW4xMTBimbSQCRMAwRM40L/AGNUBKlqYIjBYzkEz8vop5j75h3GrGVNvPSfvr1d19dE1vh6qkXAZBIIOGtEkCRkwOP66m3wzuBYAgJeLRcgJkwOksDkwOMllAyQNCce4rQMN4P8Wrl3o9/01Z/3Y3gk+QYHJL0hGY7v/oZ4zoXc7WtSc06ilHXlSQCMTxPoQcaeCk0FpuvSf+n/ANtXpWnu3/TH8tLaK1SbVVi3oJJ+kAzMA/odWo9WLgp+uT/X66C1NDMVT+c/of8APXnmt2d/9ffQVSrWUwabA45B78dvbVI8RPEZ+ugrcg/zX/3jfqdRbct/vG/joWpWqTBpsCTABBmfQCOcj9dSqJXHzUaoA5lGEdxMrjGdMNyLTu3/AN43+vvqDbx/zt/D/PVJ82SPLqSDBEHBMwDjBMH9DqDrVAko4ExJUxPp9fbRRO5Fx3tT1J1D+0Knqf4f5arNKtjoYTx0HPIxjOQR9jrnFXEqc8SnP0kZ4P6aYrRL+1KgxP66ifF6v+v/AJ1z0aoHVTx7owH+WoDbORPlEgckBscfbuP1GkS2cfFKp/FqtvEK35jqZ8Mcgny6oAiTaYE8T04ntqH9mVOyPxPyHiJn9M6LRNsrPiNX851Wd655Y6O2nhFWqD5VKo1vzMYtU+7GFXHqedVbvwPcUlL1KYUAgT5idxj8UknsBz20xWX+CbSpXLtJ8unFx92wo+5/lHfWv8M+HF3NShThEDTe16qIXAUZzUb58AkL9rY/D+x/Z/KpQIdLqjsGEFgQ5/CQsIVAHV+LIIGtVtd7AFKhYtogOwlrVgAvm4KVKqAqkgDkDnJttkuRq/DvgHa0VUC/zFn94rlW6png8QYHpjS3xj4Tq7cGrta7sig3UapJUyZmREQcyII5nGkqfEFbbIqoxrgHq+YrEjABUlUCGScAYhTmHPhvxam7o1qPRt6ppsEDkkC+5RJjMEfWMxGiOo3iSx69cjitywZo+LZI82msMQBLGACQMtBOBzAnXaW7nwOrTYq9Fyw5KUWZTiZDLTYEHmZ+wOB2o2y7MrbLsLdhcrLcGFViIuEGDHUenI7fUEepDRPF2NYIlNXhcLKgkysEk9MsqtAaPnntpDuhVeogVrqoMU7QFeOcjk+sHAEnAmWnwv4eLWrVKsMpNMKh+YreskAEnhoiBwZg4zliNswarLFtep59VGAqwztBYKHJQU5vKi26WIkgY5kzpxt/GaoWxWYSCVklCVnBA5BPvyInB1Rs/ERSYs1JZKNBYEFZuBLLwc44/ANR23h5qUxvKjyKjEU0gkt1Rexzi6cQZ5PvKlvWMdyk+jGXh1F3pbwq1PrWiVDsASpqWsWnAVlZlDSZIMwcDOim6eWKgse8D8LBrVY8yQRkEGSDj1J098M3fm0a9KsEVm24HIGBUonOeI/S4AxOlNPwVwUsNNiGkhHWDLLJwcmAxz666KbSaRrF9zwsDXa6+EchSrdgMGOOxwCOGzpmNstTbEO0RVNLKM/VCMoAYrhltMqUwf1D3Wz3B3FU+W5p3FgVptGZHSZJYwQDxiYnRHglRgbWo9VykGoCGtHKkuCWmREZBXGOJUZdhNg282KnaKyOIVcI352e64nJhQCARnLRxOrtigRLgwtqsGNw4UsOJmLnWQcWwPUao8Yo1KtSlYnls6tTUFLAKhrU8cmFgt3MgtzBi7xOr5tSrRoVbCrBQaZBZkxkRDEZXqUwc44uKQOqsceLeMBQiEVFarlHomlUBiJIEr8xZYi4Z7Y18/3m3ZaxFS5XXBvNxuGVJN5knpkA4JPpGnvge/Xa206z7hUsWrRa2m1ocEBrC2CDjkgFGx3Odfas5aqrUqoUgF1DDmQtyqoEmCCwB9ye7jGngjNjTavLXfjJGSFM8ExcMcme/fnOnnh27FzhkDB1fCMt4Yg5UBgZkAzjjkfixm3rwCCFxgyp9JAiAQO/bTuluQ0kBSlrEC8s2ASZDYOC0Wqp7FhjVOlkKZHe0XanByVYLYzFbLckBiy2mDdHeScxqjwmKlRTY5N0+XTZbpbDMeliAFW4gKsAnPI07p+G03NJS4UCOzQFF8WggvHVIt6SUIxdOtp4Rstuu3U+W8uTcJUG4gXFlEsTABACTnnqMZN0sFxixf8AD3wYXYGu7+X5WGGGape/UbSYhTT4yIbgFrmvjnhVRGTy/wC5eTVIb5uTwFAhiQv6xwss6Pi9LyopKLQD5SgM7SJuLLEwDcvzAH5QROrN/uA1AmGlgrNcJuEhjj1iRDHvkGRrHVlaa4ZU0xNt9nVqebc/QSPLyhEiDc8t2YSBIKlDGNKP7EBqeY/mCnTEliAsDMiy/qBgEQGUgjuM7GluqbSohnAYkCSxAYgW+kNEgkZtiDGlHiuyCIJvWZY2C6SclYzcTgBee/bSg8ZF0Mn8RKFtULNNlnplf3YJksABbJJ6VGBwTBlQtXzGZkcAmViVMTkgYk8kYIweOdXeK17LiWm2AOpQLjDEnsGm7EEzPfOgaNNb2BODgjkEwSczx7ZMTnk63SBjKoz+XJZGLZg2nADlplWEkAyBxaMn5dBv4swBFKkb1PUQrMOWCxgkKSGAjmeYlTDwzYrW3Hkqj1Bkm3pa6ckg4ZQYJJCAYmZGtn8PeC1dlcHplKJIYlTcQQOXtwAQWBiQMZ5J0SzRm2kYba7a8A1CqsSbwYtpjFpIXkEzIjsLo0y3O4XaMF3E1GZSzUgWNn7zmo6usehUTABnmDburKG5qGmFpI9QMSEi1SFMhSBGJaBGWOcKQKfh2tUKXUz5Zcu0BjCOLgSMgN0tC3NllEm7RGraQ07LqPjdKkj1adHynqM6UWWlTayZBemCyqtNcTbClj+KGhlR3S11QG5wgCh6hhqhzeAqG0L8xi242850p+G9kdzvFpgrQZRaKTAMKflqzpGbiQQpMw0y+ZMWbeKfUDxANq1GksVuABAAubMep75Gm5NA8M0ezq0qiVKkMSZutczC9JF0kwSORkXGPXQu3rrUDMC4qqykOzAEmfQdwY4IJHVPI0nr1AavkRUYAxYlAOzqCGAxUZQkjmyRbM8E1bjx8NVtWk1GByGC3SQTKtTa1CffhROFxn718kbbdM0WzotXrPtS7BWJLNgJTUAE1CCF6o4a1WDMMqDGmC/DfhSMbd8FyMeYhXp7A2yMgn5jExgRrCHxECozGkokZB8wkxDBTa4AHAgDkA9hrze7xqQDWJTqNDQEVgSD03SD2mDPIPNpm1waVR9CLU6fRT8W26KuArOZHrMv6zrtfP6O+uUH90McCnQAH0BkgfU67RQeI+4NQqvt696yKpBAumAXg3CR9O/cz6aZ/D27r7ukdvt6iUVpLfVqxFyrClyRliScIIxCzEnWdrrEAmSV5z0/mmTy0RHHIxr3w5XQsVfBXJK/XGZ4B5WDyI5klFNE1aNAGoNVVEDVHchCxKqLmgDGQSDGDMxGdWV/Eje2EwpRQUUiADMXKQsm6QkD+M53eVzLMAQQQQZz09/rCyTiPvrU+AfDCb3zw7mmqUlJlSxZnMKAnLZVhjOVjnWKgr8zSKp0DeGf3lefx0KhI7BlhiB6ZkR/hGhqDG7Edj/EYEyff7a0dHb7OmBTok1K527+ZWVrqdRvKrsbZbk8kqLSYiM6z20qWH5Q0qZuAxPcSDBA766oJOIpckSZYNMFuSBAAzEDgekj19zLJa7qmKxngBTMgjublgieSCfT2poV6axKMykdQVoIOZIlTE4MZ+XQ1My09RAPAE4zB5nnt/HQk1wQM9l4lVgyWJ4m4kSwNoGfZudCVdy61LmFFyQSCaVK5R2E23ZIxmcDRValTCoUdmBfAt6iCPQ+gA+5J9NTo7cLF4kMZU4B9Cfb3nVWx2dVqrunCGilRgoUAyGA6umFZJg9rhEnGZ1H+x6KBqbUFQlQHF1ZRgowyzmIKiDEYiSCRordbiqKbU0b92clQEZCIPZpyeZ9jGoipU8tE81qgAxJzTMTCkzH2OIjTXAhZU8NpVFKinXIQ5ArLKnOOqi1oOe+YxxgfabLbqZD7gZmCabDnIx5cemmD3uiqR0qOAScwBdBOOAMYAAGpNtA0GMnn695+uq2rsWro82u1UQVrsLTIDUFgDMiBVbBED2idOKFUssGshAAKApV6WwIK2BbCPSM+s6WLtSvbV/lCP56jwYVwCbGtHdxY00b1BF4KqYkEmXWSZHAj09wv337TVuK1ZHVaC9Ex6GFaAeRcMwcyYiPlSYz66oenzlvuOO3ppeFFg3fJPw0bumxNSnUb1dKbMW5MkqpUjI+pXiNR8R3VaJYNAMkMCWY8HBgfeLYA9dDKlpnpkdwIj+Gp09/WGFqOp9VZgOP+LGl4MRNi6nujJBqLJxN6wfl6cZLY+pu99D+L11YdJuzGZsuPdoAAWQwzI79tOD4xugc1HYe7B//ADTqJ8TqcsqMZOWo0c9ubJjnvpeF2YKuTOeDeI7mlXUpUZGLDzcyGUEQpiSFALCMZnIOdbrxn4jQ0aaq1Tzyis9oEC4dSljxE/hngg8nSqi61WAbb7dmnFNaD3H6eWwAOj9wm2U3vRUVQchalWByIJLkE54AI/o3FpcoiStiAlqlUBDcVUOpDDpAiGJkBQsn3BXtGCfFfiUqDSFV3cKKpNtNYiB5c2gsWEk3MSBHf5eq1dqGYijWRypBZK65DRIF1Ajt/lqvydoWUud4eQLjRcQQZHyL+Y+h+o1Kg1wNJIK/7PVRt9t7YvUOWlnYnzEcsAIsUAw0jmY5wIbfZUqqPTRSBUUm2egAlcgAE4MAGDHAyRp/4BW24r0GRat9MkLIUAFhBkCoeZyYJ49BGX2teoqgU0dKdQ23JkwAVYggEYMBjETkZGiSpKxNsnX2rVdzSl6oQLnyiwN+QSG6QGIEAkjLD1OpHd/tKVav94khTeMuRLHPOMMLTy2CCMB+Ibv90yTdJjHcATd7iQcAR9s6q2gZ0tVEHWtNYZFU1Kp+Xy56otJA46fxSRrOV2OurCP2OulI1qdSlRuS6mjOvmVFxPlq4yF9ASQQYzACjaDmrXp1Gp0/nZR8xOAALgPQYiMgRAAf774S3TMxdbitNKjQcF1uEKSwHmWr1dMGFPedAeK+DtRqUaL1QXej5hGbQCfliSC3QCSO8dhOhSTwisPAx3XxZQRilJNpTRcKhpuxUARllQqfqCfqeddrJ7jc7gsTt1qU6JyirTYAKciBJweeTzyeT2q2ipDj4a8Aq3uu5upJRWKgqAYJLxEz08m4YKrzkaaV/DKlq1fKZiReBYGWmtgk1QRCzcQATmYAmdfXPA/D0Je+mjSqqhtQr5a8ICJEAic5knXnhnhpp/tDKCzFiqlhl1IBOTjJOTB+Xg8aG1nPpBKOTN0PD9pS2O33FVFVsVC5W0pJF34SXMEBZDXEKeMjE+N/GKLcm1ohVIteq9Om1WqMf3pcMkSCxEAYAxGrfFfiDeVa/kKaYWnAhRKeWIBLVKkMy5HUSAcRyJQeI+ENVdmRbyZMU0YgwLmEEBsQWyBN3JjUR5yaJZLPhXeM+6UOQSyVogzzt63HYfaBzGiKbwDxJXv9v9RpZ8HArv6CgQCtQZg/7Kr37djjsdGlSLe0Afy11aa90hqy2nXgkEAjHIz/AKzo6gst03XCApXmR9P654zpXWRue0do/j3+50x2lJ4DqYjqi7mAYGJyffTrA2qQVXpw+CRPqZb/AKvp21FJwYI9znPqcc9/668VSPn57BRiMAxj/PRdPcC0wfXBESpkTOYPI9MDjjUifB74fWAJNwPpzJ9x7+xI550Vt6dtwBIktzgwcYiY7Z9e3qEZUzGCcRmfSdE7GncSbotEmeQO/Ig4n7xn1qieDxqNpbmCYAJ5E49P1PvjXlCkDGTM8Tgf69c6NU02gAnp+UkHJ+w+uPbEd5tSM2mR9QB7Z/131aNqtAqHt6nj+upkn8p00221EGYPe6RgA8iSJx2jVq0VMsQB7DP/AO0gj2PGqDaJCw+8/fVdUZJ/19sR+mmv7JE8NmQQO3pMz9efvqP7OIgArnj174jk9saTQtgn8melAZYx+uqDREwYngj6fy4/hp62wlh/eKCvoYBE5yDIxx7fXQlSkAbT64hY/iD7cfT66lhsFnkECSZE5gcH0/lqptueQw+8f/J+0/pph5HmHLBFAxIxjIgDk9840DU2NUSpAIBOSCO3PEwcamhbOx233Xk9Q+YZXtce0+wOcc8aW092z1VasxeWlscCZ6QIAAE4AA0xoIxEVJVRm1bZb7nGMZadR3fhYRS6seGIODOVGDiSRJ/5SMdpdInbQC6EVHpkdJJgsM25II+38dcgQOGY8Z4BA+o7n24/kfKe3IbygsENBaQbmmAAQePtnVi0lyrNGeBOQsHPbn35+2lhCoY+Abgnc0BxNRZ+pP8ADnQVbbNUnyyvUAelbQJBwzmJYEEXEAYP1JvgZ/8AEUDj+9T1/Ov9NV1KbpaBIA4AZwCcQDAsYAHAPBmOMLV4JkgHfbexlp1GpswcAhTIUgEFSXta65YggCYjk6a+B7H9ng1dmVq33CquXQyCgwxUriCQcDFrTj1NuSyUqhVDcpYM6hLAVEdcCGMKAbptgAAZ03hvh9TrpL09JINQ2qCxBCjLdHEWkgAxmdc05YoG7WC7xHxBHJ80CSZsDEhbcQZ59YgQZ5jQB8Rv8wWUybeqtUthAIBkc00ESIGSulviVNKQpplNwVudEA6C9tiQuPUwvHTACkzn954s9r0/IZeh2K1AQLglQAosCxiTlxypPtqFC5LzDbiz3ceF+IA/u0SskC2pSKOjiBlWIBOu1jP2pGy1KmT6ktJ/TGu1uoD2n6M8K2VXbVE/eNVSoDcz8zyBwLREwJIHAE5Lh2q+W5C9R+UExA9fQdzz6Tq7csowTAWD8s+0D/PtOgthWqPNRqbL3A4vj5SRJt74lsAcYGo5f1LPn/inhVIXXvuCQ2PmVKsKYXzAhYUUJN1Qi0F4EXaH/wCz1NxtKzbitSB27IV87zEK02ALlgbsU4QqxHELPykD6HtaNQMalVRebpKzBWQAAD8vSiGIyRqVPw9aS9TVaiX/ALuiAAEBgBYWLlWSeomJ9QsPd72CrTwfKvCPBaK7lK1JqgUl2RWolV6lIaxpIt6oEAehMgwpZ8iZiYJGDr6L4/sf3u2qrVqXXOr0yYupgGGZT+RiIGT1+g6cf4TsHrkkW2olzM/CjgS0EAnPOME630J3p20OUc4Ft3SJyCBGfSJ/0f4atSvahJxLLkYIMPwfTWoofDjHb/tNI0yuQysCsBe/IB/Qc99IfIUKbmzcDGMfNEes59PprRNMbTOFQEAkekSwBJ/qDBH9dHUPD0ZXMNggjqBENngAWmABNxk9vQKp4eLf3Zlu4nIX3HqfvovY3L0wcQcj0MiR3GZiNPFBtyeiioPJHcCJ/Q8x/rOjKeyAxMZ7ZxHtIB/X+WvEQDIn3uzHvH6jj1+pIvTEKIMGBMrEHAEA/UcdoOkkylBBG32xUyGuAwTM2xjPGMxGfpq/N2FLMMwTIJzxjM8jnnn0Dp7qEgkAXcQwjggZ+VeJ75x7mIzGpEBg3vJAkgZjPpkx7DTLL0JAXHY5ugFZ9CCccYGqvKVl4kRMzEfYSJ1e72tCAgREXKwHPYwBPJ951Q9YsOoiW9Lpx2MZBxwBHB99NAyO6pFT13EdybpP0zLET/P6aiaSEhweMCXYWn6dvoYmcavpkqZtPzdskxmZLj37e+ht1VqX/KqiQYkQJjghJBz3mJOixUWVduv42uafzxgAe5HPfQlWjDqwtj1Y/XswH1nk/bV24Wo8ZSZgkMRP3A+8GTB1TT3BEpKso5bq/MJ+UEk5iCYM+uNIdURFNlVTIOYJDmGjPTB9M2yTg8aH3teDILYmOpiTE5gcemR66I3tGQGYKDEWrbJ75HfMSASdUPQRpKArHJOPbqtEqcfpOk13KT7Aw27ljexCj5ixjkYFvsYxj0gTqO8prdbI8qBICQAxyYFxkcDJHH21OszqphzF0dQYhgI4DQwUY7kSyjMTpVvNxmAVYR+YYM5FpM9/f+eoq2RNs8qAByVA5gEnMDuMi09p7R66p3TzAHqWjvmMtAAM4E88fTUD4mqiIuPHyrGcADuTzz/MatruHClegkZBJ6ZjJ9Dj0+ulJYMdTCJeEVP39CMfvUJ/61OqKlQCvUcGm5TLCoqwoURwcFu4x2HtrtgStVDOVdQe8gGJBnIxqrxVUp7mreSA7upK98tC2gzyqkkMMrJHoanCMmsGxrs67cV9zt0/ah0LcpF62qwdqeB5gaUgxPsCAJbjxRrCNx0VWV7IVzMKC1puDC0lhKmBYeCANY/wsMKyinUcglSvKzdOSSRi6AfXEmSdNd0zmQWmoSVCmoeASALmuC55HJMAYUgcqSsqEUwLb7vznqUzSoo6mLhSF2SwzUm5xgntz3OdV/EFPdsEWopeymbakKCQ7KGBaflIAMt6YOcs9lt1VWNjM4tLoIYhOMgd2E8iYJJAwNOKexeyr5RN84acxjJAIxOCG/TjTk1F2OaSMd4f/wBk1avTWr5gpX5CMASBODM8EQw9iNdrc7jxKpTNlGylTAW1JXplQY/uz3JzOu1vu+ZnuNslC6p1F8G64cQQZW6IgSBgz06OqBDbTzHzCDjBGJ/p6aBSsQ5lSrDnqOVntm0tGYHHtI1Kpu3VXClSwLBMH5gJCkSMx755xMay3KKtqkbUEeTfaQ5IGOec9+3bP9NZzxzcteKapT8tf9sxH7thJuBJERao6STJJIAGjGNRJANMVGUM1Je1xtJGBdHMkz0xwdCV6dK4VfOS5kJALkB0BhisEhslBIiD9dJ5dLBrpxUclmx3zV76kJuEVYNsQzq04IlYE/LkggiSQZ8qv5u3omkFhyz1FHTJttIjuqlhPaFGeJYeHVAEL06YCstzdUrGcXE8RJjgDQW231U3X02aiFjzX8sBxnkYAAHOAvVzONEZumkn/PkJtKV9hftENPYvQYkyxUwBDK5C2UmBPzEgScreTGBpHW2VSkRQqhgtl4AMheQ0d2MgSOxtJzB1tdrbSFV9w1JVLqwJZYGFIM2icgEe+AYA1ivGPHNu9VqiGoWvABgw1PIPJJB6pEAfKCeSNa6W9t0sD3RXIPXplVAQqZEq2ZzGR6CPfsO4I1UEL2rILGe3ORnkg9x3nVW536uqKlcILepXWq6IxiTSVUUmMxJE/c6K8P8AEaaSb0ZuFY35GYkOoAjBJGcxBjO6jLsx74kaFN1JBUHhWn05n3GQRqypS6QuZhrRBPUCCQZYAehwcDUqXiAd4lSckGRJODjE9pBPb6aI2E1Az4VVewM1SAX+pZekGAMwSce43TyNLFkK1AC2GbIPCljifwtBBPqZOiKPS6qAQOCpBknhj6xknP8AnoX9roO5VvMD5LIxN2JBuPVOR74BPfJ6MtQKymkycL8zTMDOPpn+QjRvj3CnZKntQADcSJNv4oAiQOx7KQfSPfXlegIP4WzkWgAwc3XwODjH0gaIFMBrg0SYPSYngD2z7Dn76GqV6dQErW285UwwMQMjMlWEZj07aq0wBmoukB5knBaLcc5/F34PeM8asdFVgrMvuVtYcYlbiZM9/TjOvP2NrelxYOCqsVPGICERj8R5X1Gq1pMF4CFjgzbjup6YgxiDPvxp0TZbvnKPkXBgTIlbc9dwRrjEx1emJzAtamkyj1AQYC1FAIHYgikIx37++qam3LmQoufhQAwPy4yeT+YycevNlCiiz5tNgSOksJg5Axw0z3GexEDUv5FK+oDXEzTdCADcG8wKBgCSIIbHJjvHJ1bSqByFC0wcCZpmR6zgjkyQO84jF+5gMWFpMzBAyCCZUyMyBmLswAONCbvxCpOSVImRBMzEAnM4nEGIkDsEMlutvYqqwWEiAqh549DzAJnvJHvoStt1M1AwCtIPSxkdxgEcdyY9jxqzbbhneEK3EdUyA0YxC8/QfXtqje7B0moyktIkqyAZkyZXjsOODJ0sLkGAPtqaNCwOQevkycchlOYg8x76pqIF4E25mZIjn0z6TwI0Z5gAKuZRvyr1SOQ0ASe0iTzOhnHuwESi8+vEmTpszklQKtbKwOOMzme3HfTH4prqdxUpKt5DsSIwP3rkERzBBYz349dLqiLAnGMGePfif9Y7av8Aiw+XuncuFFV2MGBiKZMHOeoYjgse06jWScUY1eAapRHm3OHqdmpheIxYqkwRheSMyYxGtJR237TukRWAZl81VPTeQJVJuaEMk8HIGQTrK7UB6hp+aqU1FolrWYwOokwDOYgxkSPl1otn8Qs4oK6JVNTpnKP5iRefMnBmH9hUSMDXHlIhOrLfC/hSou1qlajLc4EOwUmoodQikfKFYxJk9JENwD914Na1PdNXRaiGTTIwTlXUMelJIcQx+UTyrafvsKlemA9ysVU2g9S1VYuSQwIgliS2bumPa9Phc1KANposGuFPptVgCAVGbUIjoECfsdXbksFtsz//AHVqV/3tVCrsAWAqHHbs0fp+p512nez2W/pItNGpFVEAmmZMesOB9v5867VqeOBV8mbDeFacsZPUrEfTHp2iYnn65U1fFEKus2m+QZPzXcDuM8x6ng4023NdFB8xZGC0gRPIkmAeBxOk3iioqsNuAj1AeqGLf4issIfqAnnq7aJPk0imEUt4KqGwqjGCSULdRgAkcEECB3iONKd5tiadKnSk1EuQGmwICsDBEuonMF4OVcRzrzwp2cKEthJvZjAyFiYMCYHC+oB5Oj6lAUqlkGqaqi6VuAFxIBAWBTBPpx6k6zisZNYOnXr1QJtaTJRNKkYUEhjcCLWaDBIkywMD1uEwRAW/VSL6zsGZDTKNWNpaJtA6upTMsASbeIUDTve7W0pLKDdCNy15EfKwiYBAGTGB66D3GxJU+YhdQ4YdIwQ15AVlIYyHwM9VucHQ90fhLuLKfFqFenQBoJ5gpAAKSgeEAGAabrMl+IPSAJnWH3u5ZTdX2r0yx5dwoJ5x+4AnvA19RUmmtIthMXtfGTGQIMm45mO7TjXHZbdR+FgwtE2mAVBjqEn5QYM/fXTo68tPFfoYz01Jnyg7hInycf8A3l/9HUX3FPvRcYn+9Xj1/utbjw7frVYItCg5LhlamSAeGY3WgkrkdhKhSRMaZVKYepbt6TDqZHSQgIEWs5gsF7ggZ9cmdvtku3r6Cfs6XPr8z5dvN4FNqU4uAuua7BOAIC4xJ5mADg5Y7bc1CrgKIqW3RcJtMrkNIj1EYxxjWqVVoV637WViZp+WWurOFAclVS8ImAT1RjJiNBvtK26rO213oWl6eUCFKhJCTTz8wmSDJ4gjVR19KT99CenOK914EC7c2mn5a2MDck1LWmJkB4Pb9B6DRVffVgzVLEvIyYcTFvPWBiP5+urd1tPEqaMxeoShhgBR4iQwNtsH0MMBBiDgjZPuArNUdzKi2RShixUEKAVYkEhbiQnVkjjTnqezpfCEY6r6iyj4jWUk2qDdJkuTd6E3zAj5eMnGop4lVUMFCqrG5gGqQzYEkeZk4GdaKv4fuzVN9YUlbKspUplZAl0UtmZg55xxpa+038ZZr5gUw1KW7wswGMScHgTojqaDXwia1V1Btvt9uyrUqLQWoxJJNMX2hqiyrsCw+U9+wGADrqXh9BAWpbhSWN2AFhhkqIpEBGJIIE4E/NnVdXbBXI3jVRWngIWNpPRlTyRBiO+pJ+xNjzWn3p1B/JNUvZ9KWd1evIPGmlVHUK9QcvS/D0rdBjJ5c2ye+TkY0XVqpIHmrB5kuRGScGmCSTiZHaZ40KtHZzIrD7pV/wDT1xG0/wB+P0q//wA6pey6f4/X0D7RP8II4JJYvQBkkKodQBIhTKMcZN0tyBBiTZsQC6KTTyQIlmuM4A6RbOBGfrjJAo7U8Vh/+f8AlqurtaAytZQ4IZSScMpBBz7gaf2aFfH+f9C8aX4T2vRZU8ytKTny1pmAZIW6oTF0EdX+IkcRqp6oQMsRTMkGo1iEwCeuxsjAxMzxGjtz4sWZlSkpp3G2LgCmYBAIEEciOdA71y9v7qyyLbCRERECCBwOB2jjGubwNU2etpg1NJc9DRaRkiLmIAVoOTzHMwfaRtzWBAlCzfx7CAGMfpGmNLdsrXeWC0RcYn6zaJI9TJwNLa22mqapvyZKXALPrhZmZOTidPwdUmWpptUH+FbOnUZqdUB0M2sQFMjspDHBHacFexxov4o+H3hnCtUwhCdTAMqQtqgYkwTIgyTIi3SB6kMDLqAykWt8sNJMR1T7/YiST9Aanc9K61iEUBgoM4A+ZoIMqTHH8tc2tGcFkxupXEyVf4ZQrSSris5iwVVF4JMMyRI7GVMzM8SPoXw/8P0aO2byytJ4ILAyoZbgCwICEgkksFU+/JI9KtSpurVKLPUBtplFuKKw6hbAOc/mzH10533g67qg9MCrQDmGnkgAdiWBBiCe+TOZMKLSstw28oO3NFUgMpdGIU8SnvPzEEwO5kjtwZQAtCgyALT9sao29BlpqpcuygAsRBaOTA1caYkGcjHMfqOD/T76ak1J2qRINU8NST+6Q+5Jn+R12vD4jGPLrH3C4+2deardp/INzE5e5IW4uJAZoMArJx+JpE5APUCJWRpZ+3hJpliXAIDsoiDlIj1CEkyINozI0TRpmUIYwxC2+pMnkZ4kGf4ZnOeMFTUqLcbEbImTHODyDIIkiM5IBzM+DocYrJovB1ouoq1atPo4R4BAExcCR+ZrQeARwZ01Sn+1NUMFQoQAm09QDNggnBDjSXwTYndU+sUrlILK/VeCmLkGFWT97T9Sy8MepT80KguLmTBAIUWkKJkZGOee8EiVUctGbfL6gVL4fc138yWpWNlmYt5haLptEqUHcmIAnGtBVHR1FZkCoDGZgWycSRAn+U67ZbkWTYVIhflkwOBjmAT9M++qq+6Rj5RVWUdLybgAV+kkwf4/XRSkiZaj6ntKm1xK3GBKCwBVDTkHgkQQe+RjORqCujGrUqwAIdbUhCckghS47ctHfRrKtBadIM4X5RkYP4R7AgEfbVNUr5kMqlaf4pACmMBj6mZjgAT3ExKe17X6+ZS1FwBbraKjyS1UTLfIpUSZa5bD6TFxIHHfXm/O1rKqu8P/ALL94wPygyoIm31lSMZB0DW3C1HBrUL2C4ZuFU8hSpJzzAHbORprR8J8uHpqlnlrCmcQBgW/NjswJbGRq1bfBraSViWl4XBvY06qIS1Oj5H90eAYV4MHAwCRE8St39n0qhVnrOFVg62iIIJIYgUwomOcjEiMksqdKlApsiq6qXMUum2ZIkpIzBjno7xqbBiEIQEhrlCMQWWOIJ+TMENj2BAOnhcjt8nHbMyFEZSmIuRiYACnLMbzjB4He7Gl9JisUnpVWpkAQgBU+i1D0lVyO2cdTQdaZaGIgrPe7gA8c4ME8cZ9tVG2P3iygM3OFgHsRnEesCI1TiZqZlBsqiVCNqaAc5enUuWcSTFpkSD2EW941p2IutfvkTGRB+X8uZ4zgZzqZ8OyIsChibSpOM/Kb+g8ZA7caC8Oq3VjTCG2lIFU9XmAEysyIcPEyDMGeQdFNYG5bsi3xnwk12quXamygqLQnUhnu4MkeoKkEdxbOe23wht4vNRoBiTJkm7AW7kCCfYds631bzSshbc9StbaVnqiJNxBMTgkDiTqmp4WrKAJi4sS2CPUNjqPuc4mdD3LhjjJVTMntPhfbEGo1HLMbANw9regXqHPORiTGBoZ/g2nPWjoZAjzLiwIEWxEGTHEEhsgCTu6OzK23IhtbpIniD1EEYb9frnQ+5qKAFUVEd5mwBrLRloIZcSOB6fTRunWWwtXhGN8Y+CNutOoyVaiEWi4j5MZ6QpmBBggk926pEdr8I0HClmrBbACaoNO5u5tYK4JB+WF4EcnWi8fNOkEZQSrEk2U7rnAMSyieRMZMzqzaElQRVpm+fLAa8hgJUKRHabhkG2e50/ElfI9q22K2+HxQpljUwFLSeLecxNoA7y3EzpQdxP92lWpmJS2OSPmdkAEgiTAx3xOy3NaowFOktNlcnqOYU9yJHSCSOZMQIjUtptiqMazNAkORMcgqR1M3ymJn14Ea2j7VqqqZm9OFZMewbgipdkW9BNwEhQPN6mIBICzhTMYm1PCqjEi11F5QFwFuInIFxMY5j+sOt54eKLeaqBcibabsem9riZ6TaAS05IAIJtGi9kzM7AkhIDLcQbgRmAZ+WBI7E51pH2/W619CXoafQ+d72rSXzBU8xfLgPdSqi2WIE9Hcgwe8Txpv4btWqrSblFAF0MrGWhIDFTFsnI4zkHWrbw8VaFlVLqdRC5FRRIPSVVhnqBzIgAr9Dpd4hsgXYJYSTTLsLWYhbQQYJYiyACEWLjBN0iNf2mWtGmh6enGMrTB2260irlHapd5aimzMSAMiZxJwZwBJJHGtjS8TSwMxVSZkSTDAG4cSYg9u2sWPEa6zTpqKqBYBEl1ILCHF/Sx6IOYuJ/CRq3aAijF5cMCoKzEkHCtlcWx04BxAzrmT2m+pHcsmho+N1KjuFosEQgXPKlp9ARiM89rTw2CRXYoaiXKYMrUEgMMZgkACJ6T66z2zruDYlRQ0ZViGd7iLoDuGwcEHM8Fvl0w8Q2tJ2Vn2rVaoAgMY+ne37+x1ad8nLP3XkYUqO4IlmozJ+WQInHIJmInPM67Sqp47XQlRRVQpgDiB93H8hrzWfhxCmUeDP5tBGpo3TWBALByAoQAlmUEjAzyBJ5jSLdeGV90j1bVlSpFttzspLEG0ZHHPoDAnTWjvPJ2wS1EuMmQ4plYiA10hoExOO+vNpv6abc0FbLpLBKiBlV7oIZoWSAQOOD6DRN2b8ZZRstsoKK9OauBUZrcH0i6LRAxj5e+ijvxR25vYzUZjyBw2WmDaOniDJMDJguPFfC1HkqAopJM56gMGASZIMdR5xPbMPCnpqtOOvFwbHJnscjmB/xe5OpmuhKmqFHgO9fcV3JDihSgC5IlrVNwJA7yJBOVGdduQUqtTB6Lr0Mj0Eczcq57E9I+o0g3FwlQ5JYZ4GYnPoOJ/jOsx8TbE0ygWq5ZjIkm4cnDcgGAMkwYOYGk5Johu3nAzr7qk9F2djKjuOMjrAGTgSCR2PA0rTxA1ofbpUemSf7xbabRz1Dj3B59+NL/ABmmayO1R6hUN1K1toFrCmAwESXZZBOBMD0t8O+HiljbNyHHU/K3AR0hgepSS2Yg2+xumUVLIo0lhG1fY3BCwa7vD/KeZJiZgAY7xGM67fMqL1v5cGQxLHseJwWMHpyY+uobXdzAaVZpMsrRIgYmbYIHOPSedEvLhxEr+YQZAz989/fjW64wXw8gm62VJytQXAgwYXkErIbpmIHsIGeBEKu98tynQsdXUVIA/KOpbCZGWkegI4V09jTRw6GvTgh7qdLLgfhqL5RYiMe2Yg6bGmzpNJ2RogecWYQCVBIuElvcmR/BF+fBPwrdHcUwzB6bKYJBSGMdgCwgyDBHfRLq1oVpPMyBa3I6oHyx/P2OgN6KyUwDWeSRLogxIObbHMDn04kxOrWrEqbHvBghjlSAMsSMZIgwMEz7aG8fMlxza4DqNPAI59I4xx2Iie41XXQkpIdQIPS0EtnDAYK8ev6DUaFWxer5pMkxJJMwM5GYHOANXtVMwQJIwJ5jmMe+jd06kPkFaxHLlnUHmJtknEjNrZ54PecaqpW+cDazMZDVDAEASt0EAt6QCYJ4BGi3rFFLWYX3jp5YyYAjJyYxzqG13FNwISMyvSYIObpj1OZ/F9iaXA7PK3LsKS+Yqkq5tCkmYhoJB4mV/XXbKqopqtIswAjqLEmI5Y5+514tem3QgAg9BtgXD8srbiRBE9/TUq1Sylep9OooWME8kSD3zn30MF8xZtt24qtSqUnQHjFyCBjqK4mMDPExpo+1VhFIqouBJWD6SO8Erj/LnXi7lCxyLogyQGgeo9PmwRqjabxCGJqhoaYuVfLBAIU4XGDBM98+iVcFStu6oH3t6SCaRmoFgtFtO1iJgfNPSB9DznTNdpJWYtX8IxdgZMfy+mdC7nZLVC2Aqxg+ajKGicw5DFgYEgiCI12zo16buatTzFnogAdJzBHYgyJkSImI08Etl9WkfxQw7GGJBkEZGYH+u+rVpq4DBR+ZScTI5IiRjBnV1NRaAFgQBBxA9I9tL/EHe9FFPzKbAh1NoiYAkMQTi7sRCnExp8ISyebzas0hSqqbZLAtPY/iEYgfXP1ApeEsKr1GOApVQhPBC9VvNxI/NAgQBk6abraM5UrYADm5SxE829Qz76929Fgf3jSeLhiRAOQMYJIHMAckkyqspSpCPyWYi+k682eW9wElWJPRYrT3Ek/dtEVqC1A4UMag6v3lMgMAflIAAYgMfl7iCRpwAql3VXJOSMxIgYB4OBxokoDBIEjg+mmodQep8jPUPB18toFUcDywVpgAZwtIqJmcyT9RA03qU7VLUwt1pKjsWgxJ9NE1agWJ7mPueB99D+IUg1puAK5HB/UckfQjVJUR8Ry7JCAergd/b3zrtLgoqdYpbkhsyGtn3CtUDAfUDXaVIXhw9f8ATK7hyaqISSvSbTxOcxxOhvG6YarQDAES2CJ/2g12u1i+Tb/HLzNz4uoIaRPQv/mn+YB+2hxTBpISBz6f4o/lj6a7XanW+Ix+6/8AX7hDCGgYExA/4W/yH6aW72mIotAuLZMZOO5767XaS49dyGZbxKmMCBA3QgR606jH9Tk++dbdxZ5FvTdVUNGJFjmDHInMa7XauJ1anTyX6DOsMj3P+epuMjXa7Tn08zDohdt3N0SYvOP+ZP8AM/rpqRPOvNdrWJWp0PdB7dQGwIliTHc9WT6nA/Qa7XafYlcE9sg6jAyxnHOSM/oP0GqtqJqsTkqggntMzHpMCfoNdrtR1RXcI3h6G0t8MEqhPMOZ97on6xj6a7Xab5QR+FjLafLP0/kNdXP8v6jXa7VrgnqL69MHcUCQJCsRjgwoke8Ej7nR1TbowhlUgsDBAOZ512u1nHllS6CTbUlDbiABAWIHH7yqMfYAfYemtBT4H012u0unruE/X0R6oz9h/XUiNdrtaozBaCgFIESsmO56cn150RU4P0OvNdoXBT5MntNy7VgGdmFkwSSJCEgx6z31rxrzXaSL1Ctm6vsP56hXUEwciO/112u0T+FkrkI12u12qIP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0" name="AutoShape 4" descr="data:image/jpeg;base64,/9j/4AAQSkZJRgABAQAAAQABAAD/2wCEAAkGBxQSEhUTEhQVFhUXGB8bGRgYGBsfIBgaHxwaIB4cGx4gHCggHRwnIBsbIjEhJSorLi8uGyIzODMtNygtLisBCgoKDg0OGxAQGy8kHyQ0NCwsLCw0LywsLCwsLCwsLCwsLCw0LDQsLCwsLCwsLDQsLCwsLDQsNCwsLCwsLCwsLP/AABEIAMIBAwMBIgACEQEDEQH/xAAcAAACAwEBAQEAAAAAAAAAAAAEBQIDBgABBwj/xABEEAACAQMDAgQEAwUFBQcFAAABAhEDEiEABDEiQQUTUWEGMnGBQlKRFCOhscEVM2LR8ENTcoKSBxYkstPh8WNzosLS/8QAGAEAAwEBAAAAAAAAAAAAAAAAAAECAwT/xAAwEQACAgEDAgMFCAMAAAAAAAAAAQIRIQMSMUFRE3HwBCIyYZEUQlKhscHR4UOB8f/aAAwDAQACEQMRAD8AM8NZhTY1HWk1ZGdUMXeWXby6c+pOAe5bM8azfjXg1tBXNSKhYqxjJSWHlic3FznvFwzwY1vHKf7MKvmMatUgHOVVHXnOFlMcTcT9BPH/AB16u5NOoWWmtTy8GCCCLGMAegU8wI7HXMuTNJlO13tRGvD4WoXtW0rc0BsesALDDGYAkyZRqgEqTCAAFU6QQIj8LQuJ4IyOBGvaYNRlaJQCZ6VZVwIKZFhBOZjnOqa1LrAWcVLJmCLTyTE5XHpg8zIir5NUuoypbWmKloqMsiQCjMwYTMhYcgewBJ7Y0ZVURTgq7XBmugGP/qAkPMEEz+XJmBpbSWNwp8suSgMLN10NFuZktExkdtHbQ+c6YmqaomRHzGCD7TbntaT9Kk0hPmijxWklrr1K+HVJBzPAIGQyzCuDkcsDm7wBiu1sejea1MhSgkgFiUZYBCmHaJMiBPcaWPVJ3DI1yrc3SDkMCZ4zbOSfv2Ojtzt6pLGjVNJqgApIzMmAICq2EOCRBIM4HEaOQA90rK6Aq6qRxUa66JFx6QD6YH89F7amQQFIFvysTGRPpwQGzxz9jHc+chtrKWwpeQwhsqGgt0k2Eg/iGeMCFNQokN6ROc/cRjHpMz9U5LgFIe7UU6auf3bq7gDqmGIYKFXCsDaoLAxA9xB3hzKSyugJViBZIwAYEZuBZRkGJ/wgko2qsxLo9QYmFnpWSsXXggZgADuPXRGy3FgMBnY5YKSQAYIkIQOJyciDPMax3pvKJ3Njhd5TdCKlWoXBhYgEE56Qs4OZXqAMSDy3m83lSqLIIAZuxAUQF6piyCe5PzRnGgqu8UvmTew6YIMqBibixjEhTJgcHTzaV/8AxQeTxYQGLXRyDdLe4aRAjnjXO9Vq8d/X7kqXcE21WHAqsWIUfKzGRz1rJQ/mDZOPXTZ63QSssQAbQslmIIhhkgyeTHf1xbvttTqFXKEmAvS8RacSGEgSR1rkzB9ydo/loAVS7iMANiDgYksDzx7ca2jNKN0XSSspp+Iwl1SFVSRDSSMYnPocgjlhmJ0ZTqEeYzSptwokx2BzIB5EYOM8A6F3W4hxC4L9S2glgCBPbEeucn2mdKpFO4SXW2FhTkYiJ9bgJI4tHGnW7gaANxVUn5iQItBKngieclePWCBwOQ2XAR3ipJIfqgrPy8THa7OI9dE7jbksDcpRM3KSZgC6TAUYMZAjGRDErt8jpJwS5YkqJCgK0rkEGDaLYHzAcSdPYG0T+JPYQYEQAQRgzBBHHYg55weOaNvXZnY0z8yiQjBSFaJEFSeosM/hC5yCdW1cgikMIgmQIi1WzmbSRETx+jCbqlUPUAQcf83pnl1ABiOACcRhpJA4ou3O7hAQS5MwIVYiYBjAwOc86d+CVaPlyyAki8moowtpgKDyQec+giSdLYV6Ls3FNPmNtom6CzcXQxuPBIYyJkgVfAtztkDMZRjMclbpiQZAmAeWwQCJ4rTtZSIawbj4dq0qlNpo0DTBPSUBnq5eQYiBAUxPYQJVbr4vtNRdrTCFekOywEHa1TgFpcg5JEYOTpZtqtPb7ckOSzAgoOkQCVtbJgGCYn8QgQcD+H+E1KhtWizzDMgzCQRN0i1wRzFxzbkENo9R7UlyCtjTwffPUIA3BBCFgjluol7m8w5gsQy3HADYPY2eIeNrWNwXy2qKUYwwWJBcI02nqIZuTJgTnXbHw3cbWmVqrUVqtqqKYQmqwBNrstNvLHIDEAC9jKmNXtsHd1J2VGlapYvVqAqpMwoAU3mOsraFGJMyRooPbSCqC/BvE6S1h1SzCLQMLHytMlCQozE4jJM692qivTcVlUtJCsp/GxaJyIMjiZz/AMxVbO2ne5qSpMW05FxkC0jpvWSYnGOJnU3qggvTAQZLBSFaoQFB+UQfmg4B6oHY6I3XvEg5d0WE6UN1tnADTGFF5YkSfaQBKzo2i7BVZ5Dxa1wXrzBAGZE+pJHHNw0D4KqEMxwwKqokkiZUHA/4uD374tMqVJ+UwpUlvZmuJDL3X/DxJOs4xfLC8jKh4ooUBgpMZPnRP2lY/T9eddrO0PiDdUlFNFp2p0j5eAYHzVVP6ga7S3pdCtyPm+78HrUaV7JgGTkdhOfbtPt99NPibw9hundAWBemGXqAa6jTfBEThlMDuATI1st7sDbdfVXMSstkwIIWTbPOPfidLfEqTKaZGD5FMEoBm1QoYH0hBxxH1GnvKjO1kC3IKsWMQCc+nce3EcHngahQpZJJ6SAwIXIgAgyRg/MJ5hzg5GjLTF3JcAMD2EkXREzCECPQn6ibnclUCmCVCMssDkKrRj8JMSJ5U4GdQl1LiiewIqVVAIUmlYS3CgowJGRkAsf0OOzjZ7tXYO7NIYJSlzIwMLBDWm0gGYE+kRn/ABClVWRSXzEUpF4wRaJAJIInBIBBzPOrvCoapt/LQKCwuEywFwIa4ScC7OfU8a0fJP3kG+LUir1Nx5jWU6i7YI3HmArLiGwCIXgHJnA0x3+z2zUjVppatV5e0H91WUEhwAABOQ68PNOMkMaNx4pSU7qnUuC3iDCst90sIIaAT1HDHknnIu03wp02gJTm4QMrAFwVpwQLm9MHgZ0X1DkeGsDtfKeVQIB0xCFACOxAp4nngrHfWa8RdcrT6siIP5YyMyxJPpItGMHTBdxWpoCl3zYNkAXQQGGDHYHpxkE86RVZYsVGOSbQogAzIiM8Z5OASYOs0vqQuRr4Zu4J88sEAJAb5QSME5kCQY4wfedHbzb0bXejK8EiRwRi1Qo+pkmY+uk22qEYJKqCQORM4MDkzCqcfX5iQ38M2D1HZfMVbUMQHObr0uieCFPli1jJ4tnSlG8jweUvQr8wmzsYJSCS2GEGBaxwY9dMtvuWSwjoMibvMWYAMweW4E8ZjEa7fAq7rcGLcnM2yIEkMSMgzwtsD5QAEtGk1RZJ8yOkS1S0E+pTtwccxydZ0pKqGlaGlDxam5UhWULJHJghczcxY4EAEdhAmCH2z3SuWF8AQ1sEEAqTkxJEgcA+8yNYzb7oIAIscCWEcNHT8shM5kn65IOjfDt6zwrMWtBJuH4mOJmQA2ADEx/wiVtSXAzQJLMLiCAwZg2SpkY+vBxInHpFPihZlYIyrEtcwMFhBW4TAhoaYHAAMHVDKGENiT0dV0G0zbMwJ9+BwNMfCqpkreg+UgCpFyzUEKCGESBkRIxAnNxd4AVVKpZ6YgWs0m4AWkQIi6Q0XLAzBiRw1Y3oan+FxAzMggFoPMDC94+ackYlvj++ZbTRqJWuph+TTeCWSLgxWoXkKZjnsQuXdCnSZmtRASTMm1izwcmAIBhbRiRxA09pSBdyyr5/SwlpJKyQoAaPrCzj5p+2qKm8cnmyQVGbe4OcADhRPsMYJJe4oHzHyFXzJ6SsL00+qBjPVxEKszAjQNADbur1aYcKSSrNC8Ai8t8sMbSDgEjngijeQZo/BPD69Ff2iqKQWCzIyNUZiYtIXHUfzM0gdxLaaVDtq4Kte7lQFMr0EwAUZcgtbJ5kTwpznaZr+IVkSoQKbAsyISFRVIJNQHljgA/UdN062W83dPbMiFu2RzandzieYx6TrpUE1gxk6M7R8NqIJKU6dNR/tILCbhmxuRAMhjyfcaVstSkBTo/tK0GdS9W1lW04LiOwWWJYZjsDhv8AFW4W5QuWBMsPbHM94J0g8U237QvWSAFEAuYLepEAH0kkalKKltCLsZ72sdxun22xQBKSeX0iGJk3k1CwtBJgtyxEd5008L8FYiytT851UgIakJTgQFJWSBwWMkYAgkTrvBqLbWgorVNvRpMqyoX97VYGAzOzwDaFgQx9AIgpU3lVHcKtSmwUkyWbkmz5ghuYROBbHB41ptzbG8ZCP2Hb7aoXeorOpdqjKTAOeikqvdA47/TtpR4yRaihCtjfvGQGHOCIgfMFa3Ez20Ntt/eVgCARKwOJHM4A4HIGit0xFcMtsmYDVDPVgrCuYzxOBj1IOOpNNbeCbAKNUojAqyOGANzEA2zACjmQeeASIiNSY1HsIqEM7FbywMLm4ECATAyCV47415ulRC0pUtViRdklflLRKi0Fpkx9c6CqvT6UPS8hixZiACIhB8rEEiYMmIEASYSqqeAFm421S4zg+g7ew17r6Am5rsAdt+yCjAsBoSYAjJFMgmZ7n667UKDrr9P7IphviCAUmMi21sAc9OQcAGfocxBkgHN7pFKIrK5qjHqcEyvB4ub0yBkwJn4z8TUqZp0y1YdN0eXgmDaOplJgwTI/idJdz4pTqU1QHcYuyKKMSDbH+35EH6zrZwZvpx912FpuC1NURAajFkBEZKlVE+gBc9sQeDMUb7ylqtTcu9UkAiRYpZUBORnpA/rGvNp8QUqVgb9oYoZBeihJ4+YncSTjn05nvCv4vtHd6kVw78ny0/MG/wB97c886tQZaWSzfUqJdvOkAEKBBIkF1yI4VUU9puEemnHhVN6iSVDMlQWFYIIzLCMj8ciIwD3JC2l47tgGIR2Jabmo0miSSVE1MAjHrjnnUqXxNt0csnnJkGEp0U4jkqwLSBGZwcziCUGydrcrPPGNhU86pYlzguQCzBsmMKpBCkm25okiJgTpp4ctJGRR5dQyGWSYDAEFhNQgxIEgTBkAkKTQfi7albWSuRBEFwB1cmBU5jAPYYEZnzaePbIBQaNQlcAgUVEGQQQvqGM++eZJlach7WCU9salWQWPWSb4AkEXL5jFQGuK8xIIJkxJ/jOwo06VrFhUNaT+fyhTXsAATeQQYAAYziQZU/HdqpZqa7tHeL2VqZvxGVZSpkTMg8n2iht7tSIC7yOwlGC8/LIJA6mxx1HVPSb4DYwHw8pcMdJJBBJ+WCB1LmJJkgdiYgQdAagUEUyACuGCmWkmMXYOCD1Yt6YwQtq7naFy6rvEn3QxMk5ZZySTn19hq+nvdoFtUbofRaXcQY6Ygjt/8amelKRL05M8824IpJVFLWsg6QQDMMBEk5gAgEyMEjVd6VFdgFFWAGbi8jMtGVYxAMESQOBOpU6u0ljdvesEMIpnmJIuB68Tdkz+mi9lW2dIOKf7Wgf5op05n1kQeeM4jHeXHRaVFKDIUaq3G4gMCQRbm+MBj865gYB4BkwIl4Uyp0EB7FuOYKdwCJW4SQbZ4k/W4LtCOdz7E0qeOOwcD0GfQDgRol9xtYN7bgkj5jSpz2mDfEdIxHr66yl7PPoVT7B+039Oh5lVzajErTWIChSZaOJMdhOf8Jgrab7z1ZlpEANByAYgchblkA8TGSQfTL+IUdpWBuqVyxgBjSTAUyoAFYAxgZB/FxODfhnd0NpSal5tWopMrfRWUACgAHziSBEj0nVQ0Wo02PZgJ8a2jkU3Qywe7LNapU4uDMYYAxeORjPTCY0lN5yAz3Wy0xJaCJiJjieJJ5OnZ8S2t4dalcRPTZgk+o8yIHp7nOSdBGpQYy1epIHSVpQQZJGSW4xxHGI7paU+P4J2y7Czx7csfNSmJNWxfwjICLOQQVwmCTxMHJ0CtAUqaAM0iCwqyAYzBKs0AxhcxIHGtBtnoJfFfLcFqblliIhiG4Ingzj00v32xpVII3FEN3NlcfmwB5Rx1TP0AiNNacuKGovsR8M8XG2dW+cAEhbQLZYkoFDTEyB0iBgQOFa+K1dzXeWAaqwHVJlQGvRYptkZILFcYnRPiXhYdLVr7UjiCKw4HzYoGCSWOMZjVHhuxrUFtTdbQ3k+ZLVZIM4DGhIwzZ9SDmM6KEkqFKJduizLUyQZORgjGPpwdaLZbHzqAcyiMs5AwBzI9iD+mlH7LCACttmYzM1sDqMAXCWAXEtkxmZ1XtHrUtu9JdzQAczAr0ARzIBZxziTifbMktNt8GSi1yD1fFatQM9Nm8xMEs0YLCRIyBMRxE4gCdH/AAtuCKT067dZYWAvcYkXAm5jJzEn1A4A0t8I2TIzhn25Vgcjc0DBkRAFUn+XbU/FPBnZlakEMiGbzFjBBX5XlozxPb7KO+L4ZUl0F283SgOoboViQRw0CD7MPy+kkjky23tNHq4VlpuYUASSUwSkCAsCM8wwHy4ntPA/LJY01NQRYFJamORdaZMrMgEjMQDoynt9wgZagqVXekyqEDkthpOVIpmakgEEgIsDB0ShJ5B8UhKzNUqiki3FFlmJVryeBcoC+WDBk9zOO5W42wSk79LW4ZWUsqSwwLgASJM35BEQ8yvVqO5KMlG9GwFVqNYCPLU3AukTMrLkkHsF4D33hd+5Sm9lMFkUCpcLl6rWgAliB3AwTkgydPa0uCDlrVHAd/2ZywDXVGKsQQCsi4CIIgwJEHvrtF7+jXSoy0zUKDAIo044Ex+8wJmB247a7U7UKkMfEKtVKVtShRZSxLLUFSoAgmCoaqRIzK94kD0XeE7Tb1lqeWi0KyvYoR6nltUILAFWLhQQpjHpHMaa7xFr4pboFqc9F7KTOOPxrwTEjp7yZs8J2qbZEsXzKlUi8Skl8SbgOpVlmAMtGORqN7oan3PnvjFY0qrU6tKGni6RMwSDJHIOlVTfJ+U/qf8APW7+I0TdN5W5UUnEBagBJQ4EODkgg8HvAEEiFjf9mzrR81twI5MUibRPJ6uIiInOMROt4tbcmqFBrq3hxMRbu1BIAmGpVCJ/TShdyPV/4a2C/Dlmx3NJaq1P31FwwUgSq1gR1Ec3DOPppDR+H3kQy5iIzkz6THHP/vp2h0wQ7xf8f8Neru1/xfw0cfhuoWtBSfW4xMTBimbSQCRMAwRM40L/AGNUBKlqYIjBYzkEz8vop5j75h3GrGVNvPSfvr1d19dE1vh6qkXAZBIIOGtEkCRkwOP66m3wzuBYAgJeLRcgJkwOksDkwOMllAyQNCce4rQMN4P8Wrl3o9/01Z/3Y3gk+QYHJL0hGY7v/oZ4zoXc7WtSc06ilHXlSQCMTxPoQcaeCk0FpuvSf+n/ANtXpWnu3/TH8tLaK1SbVVi3oJJ+kAzMA/odWo9WLgp+uT/X66C1NDMVT+c/of8APXnmt2d/9ffQVSrWUwabA45B78dvbVI8RPEZ+ugrcg/zX/3jfqdRbct/vG/joWpWqTBpsCTABBmfQCOcj9dSqJXHzUaoA5lGEdxMrjGdMNyLTu3/AN43+vvqDbx/zt/D/PVJ82SPLqSDBEHBMwDjBMH9DqDrVAko4ExJUxPp9fbRRO5Fx3tT1J1D+0Knqf4f5arNKtjoYTx0HPIxjOQR9jrnFXEqc8SnP0kZ4P6aYrRL+1KgxP66ifF6v+v/AJ1z0aoHVTx7owH+WoDbORPlEgckBscfbuP1GkS2cfFKp/FqtvEK35jqZ8Mcgny6oAiTaYE8T04ntqH9mVOyPxPyHiJn9M6LRNsrPiNX851Wd655Y6O2nhFWqD5VKo1vzMYtU+7GFXHqedVbvwPcUlL1KYUAgT5idxj8UknsBz20xWX+CbSpXLtJ8unFx92wo+5/lHfWv8M+HF3NShThEDTe16qIXAUZzUb58AkL9rY/D+x/Z/KpQIdLqjsGEFgQ5/CQsIVAHV+LIIGtVtd7AFKhYtogOwlrVgAvm4KVKqAqkgDkDnJttkuRq/DvgHa0VUC/zFn94rlW6png8QYHpjS3xj4Tq7cGrta7sig3UapJUyZmREQcyII5nGkqfEFbbIqoxrgHq+YrEjABUlUCGScAYhTmHPhvxam7o1qPRt6ppsEDkkC+5RJjMEfWMxGiOo3iSx69cjitywZo+LZI82msMQBLGACQMtBOBzAnXaW7nwOrTYq9Fyw5KUWZTiZDLTYEHmZ+wOB2o2y7MrbLsLdhcrLcGFViIuEGDHUenI7fUEepDRPF2NYIlNXhcLKgkysEk9MsqtAaPnntpDuhVeogVrqoMU7QFeOcjk+sHAEnAmWnwv4eLWrVKsMpNMKh+YreskAEnhoiBwZg4zliNswarLFtep59VGAqwztBYKHJQU5vKi26WIkgY5kzpxt/GaoWxWYSCVklCVnBA5BPvyInB1Rs/ERSYs1JZKNBYEFZuBLLwc44/ANR23h5qUxvKjyKjEU0gkt1Rexzi6cQZ5PvKlvWMdyk+jGXh1F3pbwq1PrWiVDsASpqWsWnAVlZlDSZIMwcDOim6eWKgse8D8LBrVY8yQRkEGSDj1J098M3fm0a9KsEVm24HIGBUonOeI/S4AxOlNPwVwUsNNiGkhHWDLLJwcmAxz666KbSaRrF9zwsDXa6+EchSrdgMGOOxwCOGzpmNstTbEO0RVNLKM/VCMoAYrhltMqUwf1D3Wz3B3FU+W5p3FgVptGZHSZJYwQDxiYnRHglRgbWo9VykGoCGtHKkuCWmREZBXGOJUZdhNg282KnaKyOIVcI352e64nJhQCARnLRxOrtigRLgwtqsGNw4UsOJmLnWQcWwPUao8Yo1KtSlYnls6tTUFLAKhrU8cmFgt3MgtzBi7xOr5tSrRoVbCrBQaZBZkxkRDEZXqUwc44uKQOqsceLeMBQiEVFarlHomlUBiJIEr8xZYi4Z7Y18/3m3ZaxFS5XXBvNxuGVJN5knpkA4JPpGnvge/Xa206z7hUsWrRa2m1ocEBrC2CDjkgFGx3Odfas5aqrUqoUgF1DDmQtyqoEmCCwB9ye7jGngjNjTavLXfjJGSFM8ExcMcme/fnOnnh27FzhkDB1fCMt4Yg5UBgZkAzjjkfixm3rwCCFxgyp9JAiAQO/bTuluQ0kBSlrEC8s2ASZDYOC0Wqp7FhjVOlkKZHe0XanByVYLYzFbLckBiy2mDdHeScxqjwmKlRTY5N0+XTZbpbDMeliAFW4gKsAnPI07p+G03NJS4UCOzQFF8WggvHVIt6SUIxdOtp4Rstuu3U+W8uTcJUG4gXFlEsTABACTnnqMZN0sFxixf8AD3wYXYGu7+X5WGGGape/UbSYhTT4yIbgFrmvjnhVRGTy/wC5eTVIb5uTwFAhiQv6xwss6Pi9LyopKLQD5SgM7SJuLLEwDcvzAH5QROrN/uA1AmGlgrNcJuEhjj1iRDHvkGRrHVlaa4ZU0xNt9nVqebc/QSPLyhEiDc8t2YSBIKlDGNKP7EBqeY/mCnTEliAsDMiy/qBgEQGUgjuM7GluqbSohnAYkCSxAYgW+kNEgkZtiDGlHiuyCIJvWZY2C6SclYzcTgBee/bSg8ZF0Mn8RKFtULNNlnplf3YJksABbJJ6VGBwTBlQtXzGZkcAmViVMTkgYk8kYIweOdXeK17LiWm2AOpQLjDEnsGm7EEzPfOgaNNb2BODgjkEwSczx7ZMTnk63SBjKoz+XJZGLZg2nADlplWEkAyBxaMn5dBv4swBFKkb1PUQrMOWCxgkKSGAjmeYlTDwzYrW3Hkqj1Bkm3pa6ckg4ZQYJJCAYmZGtn8PeC1dlcHplKJIYlTcQQOXtwAQWBiQMZ5J0SzRm2kYba7a8A1CqsSbwYtpjFpIXkEzIjsLo0y3O4XaMF3E1GZSzUgWNn7zmo6usehUTABnmDburKG5qGmFpI9QMSEi1SFMhSBGJaBGWOcKQKfh2tUKXUz5Zcu0BjCOLgSMgN0tC3NllEm7RGraQ07LqPjdKkj1adHynqM6UWWlTayZBemCyqtNcTbClj+KGhlR3S11QG5wgCh6hhqhzeAqG0L8xi242850p+G9kdzvFpgrQZRaKTAMKflqzpGbiQQpMw0y+ZMWbeKfUDxANq1GksVuABAAubMep75Gm5NA8M0ezq0qiVKkMSZutczC9JF0kwSORkXGPXQu3rrUDMC4qqykOzAEmfQdwY4IJHVPI0nr1AavkRUYAxYlAOzqCGAxUZQkjmyRbM8E1bjx8NVtWk1GByGC3SQTKtTa1CffhROFxn718kbbdM0WzotXrPtS7BWJLNgJTUAE1CCF6o4a1WDMMqDGmC/DfhSMbd8FyMeYhXp7A2yMgn5jExgRrCHxECozGkokZB8wkxDBTa4AHAgDkA9hrze7xqQDWJTqNDQEVgSD03SD2mDPIPNpm1waVR9CLU6fRT8W26KuArOZHrMv6zrtfP6O+uUH90McCnQAH0BkgfU67RQeI+4NQqvt696yKpBAumAXg3CR9O/cz6aZ/D27r7ukdvt6iUVpLfVqxFyrClyRliScIIxCzEnWdrrEAmSV5z0/mmTy0RHHIxr3w5XQsVfBXJK/XGZ4B5WDyI5klFNE1aNAGoNVVEDVHchCxKqLmgDGQSDGDMxGdWV/Eje2EwpRQUUiADMXKQsm6QkD+M53eVzLMAQQQQZz09/rCyTiPvrU+AfDCb3zw7mmqUlJlSxZnMKAnLZVhjOVjnWKgr8zSKp0DeGf3lefx0KhI7BlhiB6ZkR/hGhqDG7Edj/EYEyff7a0dHb7OmBTok1K527+ZWVrqdRvKrsbZbk8kqLSYiM6z20qWH5Q0qZuAxPcSDBA766oJOIpckSZYNMFuSBAAzEDgekj19zLJa7qmKxngBTMgjublgieSCfT2poV6axKMykdQVoIOZIlTE4MZ+XQ1My09RAPAE4zB5nnt/HQk1wQM9l4lVgyWJ4m4kSwNoGfZudCVdy61LmFFyQSCaVK5R2E23ZIxmcDRValTCoUdmBfAt6iCPQ+gA+5J9NTo7cLF4kMZU4B9Cfb3nVWx2dVqrunCGilRgoUAyGA6umFZJg9rhEnGZ1H+x6KBqbUFQlQHF1ZRgowyzmIKiDEYiSCRordbiqKbU0b92clQEZCIPZpyeZ9jGoipU8tE81qgAxJzTMTCkzH2OIjTXAhZU8NpVFKinXIQ5ArLKnOOqi1oOe+YxxgfabLbqZD7gZmCabDnIx5cemmD3uiqR0qOAScwBdBOOAMYAAGpNtA0GMnn695+uq2rsWro82u1UQVrsLTIDUFgDMiBVbBED2idOKFUssGshAAKApV6WwIK2BbCPSM+s6WLtSvbV/lCP56jwYVwCbGtHdxY00b1BF4KqYkEmXWSZHAj09wv337TVuK1ZHVaC9Ex6GFaAeRcMwcyYiPlSYz66oenzlvuOO3ppeFFg3fJPw0bumxNSnUb1dKbMW5MkqpUjI+pXiNR8R3VaJYNAMkMCWY8HBgfeLYA9dDKlpnpkdwIj+Gp09/WGFqOp9VZgOP+LGl4MRNi6nujJBqLJxN6wfl6cZLY+pu99D+L11YdJuzGZsuPdoAAWQwzI79tOD4xugc1HYe7B//ADTqJ8TqcsqMZOWo0c9ubJjnvpeF2YKuTOeDeI7mlXUpUZGLDzcyGUEQpiSFALCMZnIOdbrxn4jQ0aaq1Tzyis9oEC4dSljxE/hngg8nSqi61WAbb7dmnFNaD3H6eWwAOj9wm2U3vRUVQchalWByIJLkE54AI/o3FpcoiStiAlqlUBDcVUOpDDpAiGJkBQsn3BXtGCfFfiUqDSFV3cKKpNtNYiB5c2gsWEk3MSBHf5eq1dqGYijWRypBZK65DRIF1Ajt/lqvydoWUud4eQLjRcQQZHyL+Y+h+o1Kg1wNJIK/7PVRt9t7YvUOWlnYnzEcsAIsUAw0jmY5wIbfZUqqPTRSBUUm2egAlcgAE4MAGDHAyRp/4BW24r0GRat9MkLIUAFhBkCoeZyYJ49BGX2teoqgU0dKdQ23JkwAVYggEYMBjETkZGiSpKxNsnX2rVdzSl6oQLnyiwN+QSG6QGIEAkjLD1OpHd/tKVav94khTeMuRLHPOMMLTy2CCMB+Ibv90yTdJjHcATd7iQcAR9s6q2gZ0tVEHWtNYZFU1Kp+Xy56otJA46fxSRrOV2OurCP2OulI1qdSlRuS6mjOvmVFxPlq4yF9ASQQYzACjaDmrXp1Gp0/nZR8xOAALgPQYiMgRAAf774S3TMxdbitNKjQcF1uEKSwHmWr1dMGFPedAeK+DtRqUaL1QXej5hGbQCfliSC3QCSO8dhOhSTwisPAx3XxZQRilJNpTRcKhpuxUARllQqfqCfqeddrJ7jc7gsTt1qU6JyirTYAKciBJweeTzyeT2q2ipDj4a8Aq3uu5upJRWKgqAYJLxEz08m4YKrzkaaV/DKlq1fKZiReBYGWmtgk1QRCzcQATmYAmdfXPA/D0Je+mjSqqhtQr5a8ICJEAic5knXnhnhpp/tDKCzFiqlhl1IBOTjJOTB+Xg8aG1nPpBKOTN0PD9pS2O33FVFVsVC5W0pJF34SXMEBZDXEKeMjE+N/GKLcm1ohVIteq9Om1WqMf3pcMkSCxEAYAxGrfFfiDeVa/kKaYWnAhRKeWIBLVKkMy5HUSAcRyJQeI+ENVdmRbyZMU0YgwLmEEBsQWyBN3JjUR5yaJZLPhXeM+6UOQSyVogzzt63HYfaBzGiKbwDxJXv9v9RpZ8HArv6CgQCtQZg/7Kr37djjsdGlSLe0Afy11aa90hqy2nXgkEAjHIz/AKzo6gst03XCApXmR9P654zpXWRue0do/j3+50x2lJ4DqYjqi7mAYGJyffTrA2qQVXpw+CRPqZb/AKvp21FJwYI9znPqcc9/668VSPn57BRiMAxj/PRdPcC0wfXBESpkTOYPI9MDjjUifB74fWAJNwPpzJ9x7+xI550Vt6dtwBIktzgwcYiY7Z9e3qEZUzGCcRmfSdE7GncSbotEmeQO/Ig4n7xn1qieDxqNpbmCYAJ5E49P1PvjXlCkDGTM8Tgf69c6NU02gAnp+UkHJ+w+uPbEd5tSM2mR9QB7Z/131aNqtAqHt6nj+upkn8p00221EGYPe6RgA8iSJx2jVq0VMsQB7DP/AO0gj2PGqDaJCw+8/fVdUZJ/19sR+mmv7JE8NmQQO3pMz9efvqP7OIgArnj174jk9saTQtgn8melAZYx+uqDREwYngj6fy4/hp62wlh/eKCvoYBE5yDIxx7fXQlSkAbT64hY/iD7cfT66lhsFnkECSZE5gcH0/lqptueQw+8f/J+0/pph5HmHLBFAxIxjIgDk9840DU2NUSpAIBOSCO3PEwcamhbOx233Xk9Q+YZXtce0+wOcc8aW092z1VasxeWlscCZ6QIAAE4AA0xoIxEVJVRm1bZb7nGMZadR3fhYRS6seGIODOVGDiSRJ/5SMdpdInbQC6EVHpkdJJgsM25II+38dcgQOGY8Z4BA+o7n24/kfKe3IbygsENBaQbmmAAQePtnVi0lyrNGeBOQsHPbn35+2lhCoY+Abgnc0BxNRZ+pP8ADnQVbbNUnyyvUAelbQJBwzmJYEEXEAYP1JvgZ/8AEUDj+9T1/Ov9NV1KbpaBIA4AZwCcQDAsYAHAPBmOMLV4JkgHfbexlp1GpswcAhTIUgEFSXta65YggCYjk6a+B7H9ng1dmVq33CquXQyCgwxUriCQcDFrTj1NuSyUqhVDcpYM6hLAVEdcCGMKAbptgAAZ03hvh9TrpL09JINQ2qCxBCjLdHEWkgAxmdc05YoG7WC7xHxBHJ80CSZsDEhbcQZ59YgQZ5jQB8Rv8wWUybeqtUthAIBkc00ESIGSulviVNKQpplNwVudEA6C9tiQuPUwvHTACkzn954s9r0/IZeh2K1AQLglQAosCxiTlxypPtqFC5LzDbiz3ceF+IA/u0SskC2pSKOjiBlWIBOu1jP2pGy1KmT6ktJ/TGu1uoD2n6M8K2VXbVE/eNVSoDcz8zyBwLREwJIHAE5Lh2q+W5C9R+UExA9fQdzz6Tq7csowTAWD8s+0D/PtOgthWqPNRqbL3A4vj5SRJt74lsAcYGo5f1LPn/inhVIXXvuCQ2PmVKsKYXzAhYUUJN1Qi0F4EXaH/wCz1NxtKzbitSB27IV87zEK02ALlgbsU4QqxHELPykD6HtaNQMalVRebpKzBWQAAD8vSiGIyRqVPw9aS9TVaiX/ALuiAAEBgBYWLlWSeomJ9QsPd72CrTwfKvCPBaK7lK1JqgUl2RWolV6lIaxpIt6oEAehMgwpZ8iZiYJGDr6L4/sf3u2qrVqXXOr0yYupgGGZT+RiIGT1+g6cf4TsHrkkW2olzM/CjgS0EAnPOME630J3p20OUc4Ft3SJyCBGfSJ/0f4atSvahJxLLkYIMPwfTWoofDjHb/tNI0yuQysCsBe/IB/Qc99IfIUKbmzcDGMfNEes59PprRNMbTOFQEAkekSwBJ/qDBH9dHUPD0ZXMNggjqBENngAWmABNxk9vQKp4eLf3Zlu4nIX3HqfvovY3L0wcQcj0MiR3GZiNPFBtyeiioPJHcCJ/Q8x/rOjKeyAxMZ7ZxHtIB/X+WvEQDIn3uzHvH6jj1+pIvTEKIMGBMrEHAEA/UcdoOkkylBBG32xUyGuAwTM2xjPGMxGfpq/N2FLMMwTIJzxjM8jnnn0Dp7qEgkAXcQwjggZ+VeJ75x7mIzGpEBg3vJAkgZjPpkx7DTLL0JAXHY5ugFZ9CCccYGqvKVl4kRMzEfYSJ1e72tCAgREXKwHPYwBPJ951Q9YsOoiW9Lpx2MZBxwBHB99NAyO6pFT13EdybpP0zLET/P6aiaSEhweMCXYWn6dvoYmcavpkqZtPzdskxmZLj37e+ht1VqX/KqiQYkQJjghJBz3mJOixUWVduv42uafzxgAe5HPfQlWjDqwtj1Y/XswH1nk/bV24Wo8ZSZgkMRP3A+8GTB1TT3BEpKso5bq/MJ+UEk5iCYM+uNIdURFNlVTIOYJDmGjPTB9M2yTg8aH3teDILYmOpiTE5gcemR66I3tGQGYKDEWrbJ75HfMSASdUPQRpKArHJOPbqtEqcfpOk13KT7Aw27ljexCj5ixjkYFvsYxj0gTqO8prdbI8qBICQAxyYFxkcDJHH21OszqphzF0dQYhgI4DQwUY7kSyjMTpVvNxmAVYR+YYM5FpM9/f+eoq2RNs8qAByVA5gEnMDuMi09p7R66p3TzAHqWjvmMtAAM4E88fTUD4mqiIuPHyrGcADuTzz/MatruHClegkZBJ6ZjJ9Dj0+ulJYMdTCJeEVP39CMfvUJ/61OqKlQCvUcGm5TLCoqwoURwcFu4x2HtrtgStVDOVdQe8gGJBnIxqrxVUp7mreSA7upK98tC2gzyqkkMMrJHoanCMmsGxrs67cV9zt0/ah0LcpF62qwdqeB5gaUgxPsCAJbjxRrCNx0VWV7IVzMKC1puDC0lhKmBYeCANY/wsMKyinUcglSvKzdOSSRi6AfXEmSdNd0zmQWmoSVCmoeASALmuC55HJMAYUgcqSsqEUwLb7vznqUzSoo6mLhSF2SwzUm5xgntz3OdV/EFPdsEWopeymbakKCQ7KGBaflIAMt6YOcs9lt1VWNjM4tLoIYhOMgd2E8iYJJAwNOKexeyr5RN84acxjJAIxOCG/TjTk1F2OaSMd4f/wBk1avTWr5gpX5CMASBODM8EQw9iNdrc7jxKpTNlGylTAW1JXplQY/uz3JzOu1vu+ZnuNslC6p1F8G64cQQZW6IgSBgz06OqBDbTzHzCDjBGJ/p6aBSsQ5lSrDnqOVntm0tGYHHtI1Kpu3VXClSwLBMH5gJCkSMx755xMay3KKtqkbUEeTfaQ5IGOec9+3bP9NZzxzcteKapT8tf9sxH7thJuBJERao6STJJIAGjGNRJANMVGUM1Je1xtJGBdHMkz0xwdCV6dK4VfOS5kJALkB0BhisEhslBIiD9dJ5dLBrpxUclmx3zV76kJuEVYNsQzq04IlYE/LkggiSQZ8qv5u3omkFhyz1FHTJttIjuqlhPaFGeJYeHVAEL06YCstzdUrGcXE8RJjgDQW231U3X02aiFjzX8sBxnkYAAHOAvVzONEZumkn/PkJtKV9hftENPYvQYkyxUwBDK5C2UmBPzEgScreTGBpHW2VSkRQqhgtl4AMheQ0d2MgSOxtJzB1tdrbSFV9w1JVLqwJZYGFIM2icgEe+AYA1ivGPHNu9VqiGoWvABgw1PIPJJB6pEAfKCeSNa6W9t0sD3RXIPXplVAQqZEq2ZzGR6CPfsO4I1UEL2rILGe3ORnkg9x3nVW536uqKlcILepXWq6IxiTSVUUmMxJE/c6K8P8AEaaSb0ZuFY35GYkOoAjBJGcxBjO6jLsx74kaFN1JBUHhWn05n3GQRqypS6QuZhrRBPUCCQZYAehwcDUqXiAd4lSckGRJODjE9pBPb6aI2E1Az4VVewM1SAX+pZekGAMwSce43TyNLFkK1AC2GbIPCljifwtBBPqZOiKPS6qAQOCpBknhj6xknP8AnoX9roO5VvMD5LIxN2JBuPVOR74BPfJ6MtQKymkycL8zTMDOPpn+QjRvj3CnZKntQADcSJNv4oAiQOx7KQfSPfXlegIP4WzkWgAwc3XwODjH0gaIFMBrg0SYPSYngD2z7Dn76GqV6dQErW285UwwMQMjMlWEZj07aq0wBmoukB5knBaLcc5/F34PeM8asdFVgrMvuVtYcYlbiZM9/TjOvP2NrelxYOCqsVPGICERj8R5X1Gq1pMF4CFjgzbjup6YgxiDPvxp0TZbvnKPkXBgTIlbc9dwRrjEx1emJzAtamkyj1AQYC1FAIHYgikIx37++qam3LmQoufhQAwPy4yeT+YycevNlCiiz5tNgSOksJg5Axw0z3GexEDUv5FK+oDXEzTdCADcG8wKBgCSIIbHJjvHJ1bSqByFC0wcCZpmR6zgjkyQO84jF+5gMWFpMzBAyCCZUyMyBmLswAONCbvxCpOSVImRBMzEAnM4nEGIkDsEMlutvYqqwWEiAqh549DzAJnvJHvoStt1M1AwCtIPSxkdxgEcdyY9jxqzbbhneEK3EdUyA0YxC8/QfXtqje7B0moyktIkqyAZkyZXjsOODJ0sLkGAPtqaNCwOQevkycchlOYg8x76pqIF4E25mZIjn0z6TwI0Z5gAKuZRvyr1SOQ0ASe0iTzOhnHuwESi8+vEmTpszklQKtbKwOOMzme3HfTH4prqdxUpKt5DsSIwP3rkERzBBYz349dLqiLAnGMGePfif9Y7av8Aiw+XuncuFFV2MGBiKZMHOeoYjgse06jWScUY1eAapRHm3OHqdmpheIxYqkwRheSMyYxGtJR237TukRWAZl81VPTeQJVJuaEMk8HIGQTrK7UB6hp+aqU1FolrWYwOokwDOYgxkSPl1otn8Qs4oK6JVNTpnKP5iRefMnBmH9hUSMDXHlIhOrLfC/hSou1qlajLc4EOwUmoodQikfKFYxJk9JENwD914Na1PdNXRaiGTTIwTlXUMelJIcQx+UTyrafvsKlemA9ysVU2g9S1VYuSQwIgliS2bumPa9Phc1KANposGuFPptVgCAVGbUIjoECfsdXbksFtsz//AHVqV/3tVCrsAWAqHHbs0fp+p512nez2W/pItNGpFVEAmmZMesOB9v5867VqeOBV8mbDeFacsZPUrEfTHp2iYnn65U1fFEKus2m+QZPzXcDuM8x6ng4023NdFB8xZGC0gRPIkmAeBxOk3iioqsNuAj1AeqGLf4issIfqAnnq7aJPk0imEUt4KqGwqjGCSULdRgAkcEECB3iONKd5tiadKnSk1EuQGmwICsDBEuonMF4OVcRzrzwp2cKEthJvZjAyFiYMCYHC+oB5Oj6lAUqlkGqaqi6VuAFxIBAWBTBPpx6k6zisZNYOnXr1QJtaTJRNKkYUEhjcCLWaDBIkywMD1uEwRAW/VSL6zsGZDTKNWNpaJtA6upTMsASbeIUDTve7W0pLKDdCNy15EfKwiYBAGTGB66D3GxJU+YhdQ4YdIwQ15AVlIYyHwM9VucHQ90fhLuLKfFqFenQBoJ5gpAAKSgeEAGAabrMl+IPSAJnWH3u5ZTdX2r0yx5dwoJ5x+4AnvA19RUmmtIthMXtfGTGQIMm45mO7TjXHZbdR+FgwtE2mAVBjqEn5QYM/fXTo68tPFfoYz01Jnyg7hInycf8A3l/9HUX3FPvRcYn+9Xj1/utbjw7frVYItCg5LhlamSAeGY3WgkrkdhKhSRMaZVKYepbt6TDqZHSQgIEWs5gsF7ggZ9cmdvtku3r6Cfs6XPr8z5dvN4FNqU4uAuua7BOAIC4xJ5mADg5Y7bc1CrgKIqW3RcJtMrkNIj1EYxxjWqVVoV637WViZp+WWurOFAclVS8ImAT1RjJiNBvtK26rO213oWl6eUCFKhJCTTz8wmSDJ4gjVR19KT99CenOK914EC7c2mn5a2MDck1LWmJkB4Pb9B6DRVffVgzVLEvIyYcTFvPWBiP5+urd1tPEqaMxeoShhgBR4iQwNtsH0MMBBiDgjZPuArNUdzKi2RShixUEKAVYkEhbiQnVkjjTnqezpfCEY6r6iyj4jWUk2qDdJkuTd6E3zAj5eMnGop4lVUMFCqrG5gGqQzYEkeZk4GdaKv4fuzVN9YUlbKspUplZAl0UtmZg55xxpa+038ZZr5gUw1KW7wswGMScHgTojqaDXwia1V1Btvt9uyrUqLQWoxJJNMX2hqiyrsCw+U9+wGADrqXh9BAWpbhSWN2AFhhkqIpEBGJIIE4E/NnVdXbBXI3jVRWngIWNpPRlTyRBiO+pJ+xNjzWn3p1B/JNUvZ9KWd1evIPGmlVHUK9QcvS/D0rdBjJ5c2ye+TkY0XVqpIHmrB5kuRGScGmCSTiZHaZ40KtHZzIrD7pV/wDT1xG0/wB+P0q//wA6pey6f4/X0D7RP8II4JJYvQBkkKodQBIhTKMcZN0tyBBiTZsQC6KTTyQIlmuM4A6RbOBGfrjJAo7U8Vh/+f8AlqurtaAytZQ4IZSScMpBBz7gaf2aFfH+f9C8aX4T2vRZU8ytKTny1pmAZIW6oTF0EdX+IkcRqp6oQMsRTMkGo1iEwCeuxsjAxMzxGjtz4sWZlSkpp3G2LgCmYBAIEEciOdA71y9v7qyyLbCRERECCBwOB2jjGubwNU2etpg1NJc9DRaRkiLmIAVoOTzHMwfaRtzWBAlCzfx7CAGMfpGmNLdsrXeWC0RcYn6zaJI9TJwNLa22mqapvyZKXALPrhZmZOTidPwdUmWpptUH+FbOnUZqdUB0M2sQFMjspDHBHacFexxov4o+H3hnCtUwhCdTAMqQtqgYkwTIgyTIi3SB6kMDLqAykWt8sNJMR1T7/YiST9Aanc9K61iEUBgoM4A+ZoIMqTHH8tc2tGcFkxupXEyVf4ZQrSSris5iwVVF4JMMyRI7GVMzM8SPoXw/8P0aO2byytJ4ILAyoZbgCwICEgkksFU+/JI9KtSpurVKLPUBtplFuKKw6hbAOc/mzH10533g67qg9MCrQDmGnkgAdiWBBiCe+TOZMKLSstw28oO3NFUgMpdGIU8SnvPzEEwO5kjtwZQAtCgyALT9sao29BlpqpcuygAsRBaOTA1caYkGcjHMfqOD/T76ak1J2qRINU8NST+6Q+5Jn+R12vD4jGPLrH3C4+2deardp/INzE5e5IW4uJAZoMArJx+JpE5APUCJWRpZ+3hJpliXAIDsoiDlIj1CEkyINozI0TRpmUIYwxC2+pMnkZ4kGf4ZnOeMFTUqLcbEbImTHODyDIIkiM5IBzM+DocYrJovB1ouoq1atPo4R4BAExcCR+ZrQeARwZ01Sn+1NUMFQoQAm09QDNggnBDjSXwTYndU+sUrlILK/VeCmLkGFWT97T9Sy8MepT80KguLmTBAIUWkKJkZGOee8EiVUctGbfL6gVL4fc138yWpWNlmYt5haLptEqUHcmIAnGtBVHR1FZkCoDGZgWycSRAn+U67ZbkWTYVIhflkwOBjmAT9M++qq+6Rj5RVWUdLybgAV+kkwf4/XRSkiZaj6ntKm1xK3GBKCwBVDTkHgkQQe+RjORqCujGrUqwAIdbUhCckghS47ctHfRrKtBadIM4X5RkYP4R7AgEfbVNUr5kMqlaf4pACmMBj6mZjgAT3ExKe17X6+ZS1FwBbraKjyS1UTLfIpUSZa5bD6TFxIHHfXm/O1rKqu8P/ALL94wPygyoIm31lSMZB0DW3C1HBrUL2C4ZuFU8hSpJzzAHbORprR8J8uHpqlnlrCmcQBgW/NjswJbGRq1bfBraSViWl4XBvY06qIS1Oj5H90eAYV4MHAwCRE8St39n0qhVnrOFVg62iIIJIYgUwomOcjEiMksqdKlApsiq6qXMUum2ZIkpIzBjno7xqbBiEIQEhrlCMQWWOIJ+TMENj2BAOnhcjt8nHbMyFEZSmIuRiYACnLMbzjB4He7Gl9JisUnpVWpkAQgBU+i1D0lVyO2cdTQdaZaGIgrPe7gA8c4ME8cZ9tVG2P3iygM3OFgHsRnEesCI1TiZqZlBsqiVCNqaAc5enUuWcSTFpkSD2EW941p2IutfvkTGRB+X8uZ4zgZzqZ8OyIsChibSpOM/Kb+g8ZA7caC8Oq3VjTCG2lIFU9XmAEysyIcPEyDMGeQdFNYG5bsi3xnwk12quXamygqLQnUhnu4MkeoKkEdxbOe23wht4vNRoBiTJkm7AW7kCCfYds631bzSshbc9StbaVnqiJNxBMTgkDiTqmp4WrKAJi4sS2CPUNjqPuc4mdD3LhjjJVTMntPhfbEGo1HLMbANw9regXqHPORiTGBoZ/g2nPWjoZAjzLiwIEWxEGTHEEhsgCTu6OzK23IhtbpIniD1EEYb9frnQ+5qKAFUVEd5mwBrLRloIZcSOB6fTRunWWwtXhGN8Y+CNutOoyVaiEWi4j5MZ6QpmBBggk926pEdr8I0HClmrBbACaoNO5u5tYK4JB+WF4EcnWi8fNOkEZQSrEk2U7rnAMSyieRMZMzqzaElQRVpm+fLAa8hgJUKRHabhkG2e50/ElfI9q22K2+HxQpljUwFLSeLecxNoA7y3EzpQdxP92lWpmJS2OSPmdkAEgiTAx3xOy3NaowFOktNlcnqOYU9yJHSCSOZMQIjUtptiqMazNAkORMcgqR1M3ymJn14Ea2j7VqqqZm9OFZMewbgipdkW9BNwEhQPN6mIBICzhTMYm1PCqjEi11F5QFwFuInIFxMY5j+sOt54eKLeaqBcibabsem9riZ6TaAS05IAIJtGi9kzM7AkhIDLcQbgRmAZ+WBI7E51pH2/W619CXoafQ+d72rSXzBU8xfLgPdSqi2WIE9Hcgwe8Txpv4btWqrSblFAF0MrGWhIDFTFsnI4zkHWrbw8VaFlVLqdRC5FRRIPSVVhnqBzIgAr9Dpd4hsgXYJYSTTLsLWYhbQQYJYiyACEWLjBN0iNf2mWtGmh6enGMrTB2260irlHapd5aimzMSAMiZxJwZwBJJHGtjS8TSwMxVSZkSTDAG4cSYg9u2sWPEa6zTpqKqBYBEl1ILCHF/Sx6IOYuJ/CRq3aAijF5cMCoKzEkHCtlcWx04BxAzrmT2m+pHcsmho+N1KjuFosEQgXPKlp9ARiM89rTw2CRXYoaiXKYMrUEgMMZgkACJ6T66z2zruDYlRQ0ZViGd7iLoDuGwcEHM8Fvl0w8Q2tJ2Vn2rVaoAgMY+ne37+x1ad8nLP3XkYUqO4IlmozJ+WQInHIJmInPM67Sqp47XQlRRVQpgDiB93H8hrzWfhxCmUeDP5tBGpo3TWBALByAoQAlmUEjAzyBJ5jSLdeGV90j1bVlSpFttzspLEG0ZHHPoDAnTWjvPJ2wS1EuMmQ4plYiA10hoExOO+vNpv6abc0FbLpLBKiBlV7oIZoWSAQOOD6DRN2b8ZZRstsoKK9OauBUZrcH0i6LRAxj5e+ijvxR25vYzUZjyBw2WmDaOniDJMDJguPFfC1HkqAopJM56gMGASZIMdR5xPbMPCnpqtOOvFwbHJnscjmB/xe5OpmuhKmqFHgO9fcV3JDihSgC5IlrVNwJA7yJBOVGdduQUqtTB6Lr0Mj0Eczcq57E9I+o0g3FwlQ5JYZ4GYnPoOJ/jOsx8TbE0ygWq5ZjIkm4cnDcgGAMkwYOYGk5Johu3nAzr7qk9F2djKjuOMjrAGTgSCR2PA0rTxA1ofbpUemSf7xbabRz1Dj3B59+NL/ABmmayO1R6hUN1K1toFrCmAwESXZZBOBMD0t8O+HiljbNyHHU/K3AR0hgepSS2Yg2+xumUVLIo0lhG1fY3BCwa7vD/KeZJiZgAY7xGM67fMqL1v5cGQxLHseJwWMHpyY+uobXdzAaVZpMsrRIgYmbYIHOPSedEvLhxEr+YQZAz989/fjW64wXw8gm62VJytQXAgwYXkErIbpmIHsIGeBEKu98tynQsdXUVIA/KOpbCZGWkegI4V09jTRw6GvTgh7qdLLgfhqL5RYiMe2Yg6bGmzpNJ2RogecWYQCVBIuElvcmR/BF+fBPwrdHcUwzB6bKYJBSGMdgCwgyDBHfRLq1oVpPMyBa3I6oHyx/P2OgN6KyUwDWeSRLogxIObbHMDn04kxOrWrEqbHvBghjlSAMsSMZIgwMEz7aG8fMlxza4DqNPAI59I4xx2Iie41XXQkpIdQIPS0EtnDAYK8ev6DUaFWxer5pMkxJJMwM5GYHOANXtVMwQJIwJ5jmMe+jd06kPkFaxHLlnUHmJtknEjNrZ54PecaqpW+cDazMZDVDAEASt0EAt6QCYJ4BGi3rFFLWYX3jp5YyYAjJyYxzqG13FNwISMyvSYIObpj1OZ/F9iaXA7PK3LsKS+Yqkq5tCkmYhoJB4mV/XXbKqopqtIswAjqLEmI5Y5+514tem3QgAg9BtgXD8srbiRBE9/TUq1Sylep9OooWME8kSD3zn30MF8xZtt24qtSqUnQHjFyCBjqK4mMDPExpo+1VhFIqouBJWD6SO8Erj/LnXi7lCxyLogyQGgeo9PmwRqjabxCGJqhoaYuVfLBAIU4XGDBM98+iVcFStu6oH3t6SCaRmoFgtFtO1iJgfNPSB9DznTNdpJWYtX8IxdgZMfy+mdC7nZLVC2Aqxg+ajKGicw5DFgYEgiCI12zo16buatTzFnogAdJzBHYgyJkSImI08Etl9WkfxQw7GGJBkEZGYH+u+rVpq4DBR+ZScTI5IiRjBnV1NRaAFgQBBxA9I9tL/EHe9FFPzKbAh1NoiYAkMQTi7sRCnExp8ISyebzas0hSqqbZLAtPY/iEYgfXP1ApeEsKr1GOApVQhPBC9VvNxI/NAgQBk6abraM5UrYADm5SxE829Qz76929Fgf3jSeLhiRAOQMYJIHMAckkyqspSpCPyWYi+k682eW9wElWJPRYrT3Ek/dtEVqC1A4UMag6v3lMgMAflIAAYgMfl7iCRpwAql3VXJOSMxIgYB4OBxokoDBIEjg+mmodQep8jPUPB18toFUcDywVpgAZwtIqJmcyT9RA03qU7VLUwt1pKjsWgxJ9NE1agWJ7mPueB99D+IUg1puAK5HB/UckfQjVJUR8Ry7JCAergd/b3zrtLgoqdYpbkhsyGtn3CtUDAfUDXaVIXhw9f8ATK7hyaqISSvSbTxOcxxOhvG6YarQDAES2CJ/2g12u1i+Tb/HLzNz4uoIaRPQv/mn+YB+2hxTBpISBz6f4o/lj6a7XanW+Ix+6/8AX7hDCGgYExA/4W/yH6aW72mIotAuLZMZOO5767XaS49dyGZbxKmMCBA3QgR606jH9Tk++dbdxZ5FvTdVUNGJFjmDHInMa7XauJ1anTyX6DOsMj3P+epuMjXa7Tn08zDohdt3N0SYvOP+ZP8AM/rpqRPOvNdrWJWp0PdB7dQGwIliTHc9WT6nA/Qa7XafYlcE9sg6jAyxnHOSM/oP0GqtqJqsTkqggntMzHpMCfoNdrtR1RXcI3h6G0t8MEqhPMOZ97on6xj6a7Xab5QR+FjLafLP0/kNdXP8v6jXa7VrgnqL69MHcUCQJCsRjgwoke8Ej7nR1TbowhlUgsDBAOZ512u1nHllS6CTbUlDbiABAWIHH7yqMfYAfYemtBT4H012u0unruE/X0R6oz9h/XUiNdrtaozBaCgFIESsmO56cn150RU4P0OvNdoXBT5MntNy7VgGdmFkwSSJCEgx6z31rxrzXaSL1Ctm6vsP56hXUEwciO/112u0T+FkrkI12u12qIP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4822" name="Picture 6" descr="http://www.inbio.ac.cr/papers/manual_coleoptera/figs/int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40968"/>
            <a:ext cx="4680520" cy="3510390"/>
          </a:xfrm>
          <a:prstGeom prst="rect">
            <a:avLst/>
          </a:prstGeom>
          <a:noFill/>
        </p:spPr>
      </p:pic>
      <p:pic>
        <p:nvPicPr>
          <p:cNvPr id="34824" name="Picture 8" descr="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557522"/>
            <a:ext cx="3096344" cy="430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ný popisek 4"/>
          <p:cNvSpPr/>
          <p:nvPr/>
        </p:nvSpPr>
        <p:spPr>
          <a:xfrm rot="1436792">
            <a:off x="7088188" y="3328988"/>
            <a:ext cx="1922462" cy="1857375"/>
          </a:xfrm>
          <a:prstGeom prst="wedgeEllipseCallout">
            <a:avLst>
              <a:gd name="adj1" fmla="val -151775"/>
              <a:gd name="adj2" fmla="val 627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rgbClr val="002060"/>
                </a:solidFill>
              </a:rPr>
              <a:t>Jo </a:t>
            </a:r>
            <a:r>
              <a:rPr lang="cs-CZ" b="1" dirty="0" err="1">
                <a:solidFill>
                  <a:srgbClr val="002060"/>
                </a:solidFill>
              </a:rPr>
              <a:t>jo</a:t>
            </a:r>
            <a:r>
              <a:rPr lang="cs-CZ" b="1" dirty="0">
                <a:solidFill>
                  <a:srgbClr val="002060"/>
                </a:solidFill>
              </a:rPr>
              <a:t>, entomolog to vůbec nemá lehké!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104" name="Obdélník 5"/>
          <p:cNvSpPr>
            <a:spLocks noChangeArrowheads="1"/>
          </p:cNvSpPr>
          <p:nvPr/>
        </p:nvSpPr>
        <p:spPr bwMode="auto">
          <a:xfrm>
            <a:off x="5572125" y="5832475"/>
            <a:ext cx="3286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Studuje </a:t>
            </a:r>
            <a:r>
              <a:rPr lang="cs-CZ" sz="2800" b="1" dirty="0" smtClean="0">
                <a:solidFill>
                  <a:srgbClr val="002060"/>
                </a:solidFill>
              </a:rPr>
              <a:t>2/3 </a:t>
            </a:r>
            <a:r>
              <a:rPr lang="cs-CZ" sz="2800" b="1" dirty="0">
                <a:solidFill>
                  <a:srgbClr val="002060"/>
                </a:solidFill>
              </a:rPr>
              <a:t>všeho živého!</a:t>
            </a:r>
            <a:endParaRPr lang="en-GB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err="1" smtClean="0"/>
              <a:t>Malaiseho</a:t>
            </a:r>
            <a:r>
              <a:rPr lang="cs-CZ" sz="3600" b="1" dirty="0" smtClean="0"/>
              <a:t> past (</a:t>
            </a:r>
            <a:r>
              <a:rPr lang="cs-CZ" sz="3600" b="1" i="1" dirty="0" err="1" smtClean="0"/>
              <a:t>Malaise</a:t>
            </a:r>
            <a:r>
              <a:rPr lang="cs-CZ" sz="3600" b="1" i="1" dirty="0" smtClean="0"/>
              <a:t> trap</a:t>
            </a:r>
            <a:r>
              <a:rPr lang="cs-CZ" sz="3600" b="1" dirty="0" smtClean="0"/>
              <a:t>)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1296144"/>
          </a:xfrm>
        </p:spPr>
        <p:txBody>
          <a:bodyPr>
            <a:noAutofit/>
          </a:bodyPr>
          <a:lstStyle/>
          <a:p>
            <a:r>
              <a:rPr lang="cs-CZ" sz="2400" dirty="0"/>
              <a:t>p</a:t>
            </a:r>
            <a:r>
              <a:rPr lang="cs-CZ" sz="2400" dirty="0" smtClean="0"/>
              <a:t>odle René E. </a:t>
            </a:r>
            <a:r>
              <a:rPr lang="cs-CZ" sz="2400" dirty="0" err="1" smtClean="0"/>
              <a:t>Malaise</a:t>
            </a:r>
            <a:r>
              <a:rPr lang="cs-CZ" sz="2400" dirty="0" smtClean="0"/>
              <a:t> (1892–1978)</a:t>
            </a:r>
          </a:p>
          <a:p>
            <a:r>
              <a:rPr lang="cs-CZ" sz="2400" dirty="0"/>
              <a:t>k</a:t>
            </a:r>
            <a:r>
              <a:rPr lang="cs-CZ" sz="2400" dirty="0" smtClean="0"/>
              <a:t> odchytu létajícího/lezoucího hmyzu, využívá </a:t>
            </a:r>
            <a:r>
              <a:rPr lang="cs-CZ" sz="2400" dirty="0" err="1" smtClean="0"/>
              <a:t>tendeci</a:t>
            </a:r>
            <a:r>
              <a:rPr lang="cs-CZ" sz="2400" dirty="0" smtClean="0"/>
              <a:t> hmyzu pohybovat se vzhůru (za světlem) po nárazu do sítě</a:t>
            </a:r>
          </a:p>
        </p:txBody>
      </p:sp>
      <p:pic>
        <p:nvPicPr>
          <p:cNvPr id="31746" name="Picture 2" descr="http://www.inbio.ac.cr/papers/manual_coleoptera/figs/malai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360" y="2537520"/>
            <a:ext cx="5760640" cy="4320480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23528" y="2333685"/>
            <a:ext cx="2808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efektivní zejména pro </a:t>
            </a:r>
            <a:r>
              <a:rPr lang="cs-CZ" sz="2400" dirty="0" err="1" smtClean="0"/>
              <a:t>Hymenoptera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Diptera</a:t>
            </a:r>
            <a:r>
              <a:rPr lang="cs-CZ" sz="2400" dirty="0" smtClean="0"/>
              <a:t>, část </a:t>
            </a:r>
            <a:r>
              <a:rPr lang="cs-CZ" sz="2400" dirty="0" err="1" smtClean="0"/>
              <a:t>Hemiptera</a:t>
            </a:r>
            <a:r>
              <a:rPr lang="cs-CZ" sz="2400" dirty="0" smtClean="0"/>
              <a:t>, </a:t>
            </a:r>
            <a:r>
              <a:rPr lang="cs-CZ" sz="2400" dirty="0" err="1" smtClean="0"/>
              <a:t>Coleoptera</a:t>
            </a:r>
            <a:r>
              <a:rPr lang="cs-CZ" sz="2400" dirty="0" smtClean="0"/>
              <a:t> apod.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pro dlouhodobou expozici, ideálně v letových koridorech hmyzu: průsecích, na cestách, u vodních toků apod.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906888" cy="1143000"/>
          </a:xfrm>
        </p:spPr>
        <p:txBody>
          <a:bodyPr/>
          <a:lstStyle/>
          <a:p>
            <a:r>
              <a:rPr lang="cs-CZ" b="1" dirty="0" err="1" smtClean="0"/>
              <a:t>Autosítě</a:t>
            </a:r>
            <a:r>
              <a:rPr lang="cs-CZ" b="1" dirty="0" smtClean="0"/>
              <a:t> (</a:t>
            </a:r>
            <a:r>
              <a:rPr lang="cs-CZ" b="1" i="1" dirty="0" smtClean="0"/>
              <a:t>car </a:t>
            </a:r>
            <a:r>
              <a:rPr lang="cs-CZ" b="1" i="1" dirty="0" err="1" smtClean="0"/>
              <a:t>traps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5266928" cy="1252736"/>
          </a:xfrm>
        </p:spPr>
        <p:txBody>
          <a:bodyPr>
            <a:normAutofit/>
          </a:bodyPr>
          <a:lstStyle/>
          <a:p>
            <a:r>
              <a:rPr lang="cs-CZ" sz="2800" dirty="0"/>
              <a:t>d</a:t>
            </a:r>
            <a:r>
              <a:rPr lang="cs-CZ" sz="2800" dirty="0" smtClean="0"/>
              <a:t>robný létající hmyz (dvoukřídlí, brouci apod.)</a:t>
            </a:r>
            <a:endParaRPr lang="cs-CZ" sz="2800" dirty="0"/>
          </a:p>
        </p:txBody>
      </p:sp>
      <p:pic>
        <p:nvPicPr>
          <p:cNvPr id="4" name="Picture 8" descr="up to Japan"/>
          <p:cNvPicPr>
            <a:picLocks noChangeAspect="1" noChangeArrowheads="1"/>
          </p:cNvPicPr>
          <p:nvPr/>
        </p:nvPicPr>
        <p:blipFill>
          <a:blip r:embed="rId2" cstate="print"/>
          <a:srcRect t="5214" b="23465"/>
          <a:stretch>
            <a:fillRect/>
          </a:stretch>
        </p:blipFill>
        <p:spPr bwMode="auto">
          <a:xfrm>
            <a:off x="5327650" y="300806"/>
            <a:ext cx="381635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Autos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5" y="3295746"/>
            <a:ext cx="5076056" cy="356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6952"/>
            <a:ext cx="408594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ctiontr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6309"/>
            <a:ext cx="5766005" cy="373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uction tr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271348"/>
            <a:ext cx="3347864" cy="45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835696" y="0"/>
            <a:ext cx="5616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Sací pasti </a:t>
            </a:r>
            <a:r>
              <a:rPr kumimoji="0" lang="cs-CZ" sz="28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air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suction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traps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)</a:t>
            </a:r>
            <a:endParaRPr kumimoji="0" lang="cs-CZ" sz="2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892696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pravidelný monitoring letové aktivity mšic</a:t>
            </a:r>
          </a:p>
          <a:p>
            <a:r>
              <a:rPr lang="cs-CZ" dirty="0"/>
              <a:t>v</a:t>
            </a:r>
            <a:r>
              <a:rPr lang="cs-CZ" dirty="0" smtClean="0"/>
              <a:t> ČR organizován Ústředním kontrolním a zkušebním ústavem zemědělským</a:t>
            </a:r>
          </a:p>
          <a:p>
            <a:r>
              <a:rPr lang="cs-CZ" dirty="0" smtClean="0"/>
              <a:t>5 pastí typu </a:t>
            </a:r>
            <a:r>
              <a:rPr lang="cs-CZ" dirty="0" err="1" smtClean="0"/>
              <a:t>Johnston</a:t>
            </a:r>
            <a:r>
              <a:rPr lang="cs-CZ" dirty="0" smtClean="0"/>
              <a:t>-</a:t>
            </a:r>
            <a:r>
              <a:rPr lang="cs-CZ" dirty="0" err="1" smtClean="0"/>
              <a:t>Taylor</a:t>
            </a:r>
            <a:r>
              <a:rPr lang="cs-CZ" dirty="0" smtClean="0"/>
              <a:t> v provozu od dubna do listopadu, týdenní vyhodnocování </a:t>
            </a:r>
            <a:endParaRPr lang="cs-CZ" dirty="0"/>
          </a:p>
        </p:txBody>
      </p:sp>
      <p:pic>
        <p:nvPicPr>
          <p:cNvPr id="11" name="Picture 4" descr="Rozmíst&amp;ecaron;ní sacích pastí v &amp;Ccaron;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4864"/>
            <a:ext cx="4211960" cy="2441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352928" cy="126876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Barevné (</a:t>
            </a:r>
            <a:r>
              <a:rPr lang="cs-CZ" sz="4000" b="1" dirty="0" err="1" smtClean="0"/>
              <a:t>Moerickovy</a:t>
            </a:r>
            <a:r>
              <a:rPr lang="cs-CZ" sz="4000" b="1" dirty="0" smtClean="0"/>
              <a:t>) misky </a:t>
            </a:r>
            <a:r>
              <a:rPr lang="cs-CZ" sz="2800" dirty="0" smtClean="0"/>
              <a:t>(</a:t>
            </a:r>
            <a:r>
              <a:rPr lang="cs-CZ" sz="2800" i="1" dirty="0" smtClean="0"/>
              <a:t>pan </a:t>
            </a:r>
            <a:r>
              <a:rPr lang="cs-CZ" sz="2800" i="1" dirty="0" err="1" smtClean="0"/>
              <a:t>traps</a:t>
            </a:r>
            <a:r>
              <a:rPr lang="cs-CZ" sz="2800" dirty="0" smtClean="0"/>
              <a:t>)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4320480" cy="244827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barva: žlutá, bílá, některé skupiny přitahovány modrou</a:t>
            </a:r>
          </a:p>
          <a:p>
            <a:r>
              <a:rPr lang="cs-CZ" dirty="0"/>
              <a:t>n</a:t>
            </a:r>
            <a:r>
              <a:rPr lang="cs-CZ" dirty="0" smtClean="0"/>
              <a:t>áplň: voda + detergent + sůl</a:t>
            </a:r>
          </a:p>
          <a:p>
            <a:r>
              <a:rPr lang="cs-CZ" dirty="0"/>
              <a:t>k</a:t>
            </a:r>
            <a:r>
              <a:rPr lang="cs-CZ" dirty="0" smtClean="0"/>
              <a:t>rátkodobá expozice za dobrého počasí</a:t>
            </a:r>
          </a:p>
          <a:p>
            <a:r>
              <a:rPr lang="cs-CZ" dirty="0"/>
              <a:t>e</a:t>
            </a:r>
            <a:r>
              <a:rPr lang="cs-CZ" dirty="0" smtClean="0"/>
              <a:t>fektivní zejména pro </a:t>
            </a:r>
            <a:r>
              <a:rPr lang="cs-CZ" dirty="0" err="1" smtClean="0"/>
              <a:t>Hymenoptera</a:t>
            </a:r>
            <a:r>
              <a:rPr lang="cs-CZ" dirty="0" smtClean="0"/>
              <a:t>, </a:t>
            </a:r>
            <a:r>
              <a:rPr lang="cs-CZ" dirty="0" err="1" smtClean="0"/>
              <a:t>Diptera</a:t>
            </a:r>
            <a:r>
              <a:rPr lang="cs-CZ" dirty="0"/>
              <a:t>,</a:t>
            </a:r>
            <a:r>
              <a:rPr lang="cs-CZ" dirty="0" smtClean="0"/>
              <a:t> </a:t>
            </a:r>
            <a:r>
              <a:rPr lang="cs-CZ" dirty="0" err="1" smtClean="0"/>
              <a:t>Hemiptera</a:t>
            </a:r>
            <a:r>
              <a:rPr lang="cs-CZ" dirty="0" smtClean="0"/>
              <a:t> (mšice, </a:t>
            </a:r>
            <a:r>
              <a:rPr lang="cs-CZ" dirty="0" err="1" smtClean="0"/>
              <a:t>křísi</a:t>
            </a:r>
            <a:r>
              <a:rPr lang="cs-CZ" dirty="0" smtClean="0"/>
              <a:t>), </a:t>
            </a:r>
            <a:r>
              <a:rPr lang="cs-CZ" dirty="0" err="1" smtClean="0"/>
              <a:t>Thysanoptera</a:t>
            </a:r>
            <a:r>
              <a:rPr lang="cs-CZ" dirty="0" smtClean="0"/>
              <a:t>, některé brouky </a:t>
            </a:r>
            <a:endParaRPr lang="cs-CZ" dirty="0"/>
          </a:p>
        </p:txBody>
      </p:sp>
      <p:pic>
        <p:nvPicPr>
          <p:cNvPr id="4" name="Picture 8" descr="zluta misk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4467"/>
            <a:ext cx="4067944" cy="283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96752"/>
            <a:ext cx="3991794" cy="260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58980"/>
            <a:ext cx="4104456" cy="269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Lepové desky </a:t>
            </a:r>
            <a:r>
              <a:rPr lang="cs-CZ" dirty="0" smtClean="0"/>
              <a:t>(</a:t>
            </a:r>
            <a:r>
              <a:rPr lang="cs-CZ" i="1" dirty="0" err="1" smtClean="0"/>
              <a:t>sticky</a:t>
            </a:r>
            <a:r>
              <a:rPr lang="cs-CZ" i="1" dirty="0" smtClean="0"/>
              <a:t> </a:t>
            </a:r>
            <a:r>
              <a:rPr lang="cs-CZ" i="1" dirty="0" err="1" smtClean="0"/>
              <a:t>traps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3456384" cy="511256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zejména pro monitoring zemědělských škůdců (sady, skleníky)</a:t>
            </a:r>
          </a:p>
          <a:p>
            <a:r>
              <a:rPr lang="cs-CZ" sz="2400" dirty="0"/>
              <a:t>j</a:t>
            </a:r>
            <a:r>
              <a:rPr lang="cs-CZ" sz="2400" dirty="0" smtClean="0"/>
              <a:t>ednoduchá instalace, ale hmyz lze následně jen špatně odlepit bez poškození (rozpouštědlo)</a:t>
            </a:r>
            <a:endParaRPr lang="cs-CZ" sz="2400" dirty="0"/>
          </a:p>
        </p:txBody>
      </p:sp>
      <p:pic>
        <p:nvPicPr>
          <p:cNvPr id="4" name="Picture 6" descr="ch1-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268760"/>
            <a:ext cx="4643983" cy="464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00" y="-56374"/>
            <a:ext cx="6552728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Světelné pasti </a:t>
            </a:r>
            <a:r>
              <a:rPr lang="cs-CZ" sz="2000" dirty="0" smtClean="0"/>
              <a:t>(</a:t>
            </a:r>
            <a:r>
              <a:rPr lang="cs-CZ" sz="2000" i="1" dirty="0" err="1" smtClean="0"/>
              <a:t>light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traps</a:t>
            </a:r>
            <a:r>
              <a:rPr lang="cs-CZ" sz="2000" i="1" dirty="0" smtClean="0"/>
              <a:t>, </a:t>
            </a:r>
            <a:r>
              <a:rPr lang="cs-CZ" sz="2000" i="1" dirty="0" err="1" smtClean="0"/>
              <a:t>light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sheets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1324" y="932698"/>
            <a:ext cx="6336704" cy="1036712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/>
              <a:t>a</a:t>
            </a:r>
            <a:r>
              <a:rPr lang="cs-CZ" sz="2400" dirty="0" smtClean="0"/>
              <a:t>traktivní zejména krátké vlnové délky – rtuťové výbojky (125 W) a UV zářivky (15 W)</a:t>
            </a:r>
          </a:p>
          <a:p>
            <a:r>
              <a:rPr lang="cs-CZ" sz="2400" dirty="0"/>
              <a:t>b</a:t>
            </a:r>
            <a:r>
              <a:rPr lang="cs-CZ" sz="2400" dirty="0" smtClean="0"/>
              <a:t>enzinový agregát, autobaterie, přenosné články (6-12 V)</a:t>
            </a:r>
          </a:p>
          <a:p>
            <a:r>
              <a:rPr lang="cs-CZ" sz="2400" dirty="0" smtClean="0"/>
              <a:t>ovlivnění počasím a fázemi měsíce</a:t>
            </a:r>
            <a:endParaRPr lang="cs-CZ" sz="2400" dirty="0"/>
          </a:p>
        </p:txBody>
      </p:sp>
      <p:pic>
        <p:nvPicPr>
          <p:cNvPr id="5" name="Picture 7" descr="lov-na-svet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0"/>
            <a:ext cx="2286000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05" y="2017440"/>
            <a:ext cx="3915784" cy="378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176588"/>
            <a:ext cx="285750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462309"/>
            <a:ext cx="2300660" cy="239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http://qph.is.quoracdn.net/main-qimg-1d402ce2b1d9a84bcb7130c1ba54174f?convert_to_webp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874" y="2023160"/>
            <a:ext cx="1860690" cy="286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://www.tinsweb.org/images/mt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43" y="5054364"/>
            <a:ext cx="2405769" cy="180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57808"/>
            <a:ext cx="4042792" cy="1143000"/>
          </a:xfrm>
        </p:spPr>
        <p:txBody>
          <a:bodyPr>
            <a:normAutofit/>
          </a:bodyPr>
          <a:lstStyle/>
          <a:p>
            <a:r>
              <a:rPr lang="cs-CZ" sz="4000" b="1" i="1" dirty="0" err="1" smtClean="0"/>
              <a:t>Manitoba</a:t>
            </a:r>
            <a:r>
              <a:rPr lang="cs-CZ" sz="4000" b="1" i="1" dirty="0" smtClean="0"/>
              <a:t> trap</a:t>
            </a:r>
            <a:endParaRPr lang="cs-CZ" sz="4000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3638"/>
            <a:ext cx="3178696" cy="89269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č</a:t>
            </a:r>
            <a:r>
              <a:rPr lang="cs-CZ" dirty="0" smtClean="0"/>
              <a:t>erná koule zahřívající se na slunci</a:t>
            </a:r>
          </a:p>
          <a:p>
            <a:r>
              <a:rPr lang="cs-CZ" dirty="0"/>
              <a:t>n</a:t>
            </a:r>
            <a:r>
              <a:rPr lang="cs-CZ" dirty="0" smtClean="0"/>
              <a:t>a ovády</a:t>
            </a:r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535" y="4230241"/>
            <a:ext cx="1902274" cy="253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tab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07504" y="2241446"/>
            <a:ext cx="1434404" cy="185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Picture of Horse Pal trap modifie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5" b="26840"/>
          <a:stretch/>
        </p:blipFill>
        <p:spPr bwMode="auto">
          <a:xfrm>
            <a:off x="1619672" y="2162604"/>
            <a:ext cx="1340267" cy="196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feromony, CO</a:t>
            </a:r>
            <a:r>
              <a:rPr lang="cs-CZ" sz="2800" baseline="-25000" dirty="0" smtClean="0"/>
              <a:t>2</a:t>
            </a:r>
            <a:r>
              <a:rPr lang="cs-CZ" sz="2800" dirty="0" smtClean="0"/>
              <a:t> apod.</a:t>
            </a:r>
            <a:endParaRPr lang="cs-CZ" sz="2800" dirty="0"/>
          </a:p>
        </p:txBody>
      </p:sp>
      <p:pic>
        <p:nvPicPr>
          <p:cNvPr id="36866" name="Picture 2" descr="http://www.amentsoc.org/images/dung-baited-pitfall-tr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2976"/>
            <a:ext cx="4276285" cy="3384376"/>
          </a:xfrm>
          <a:prstGeom prst="rect">
            <a:avLst/>
          </a:prstGeom>
          <a:noFill/>
        </p:spPr>
      </p:pic>
      <p:pic>
        <p:nvPicPr>
          <p:cNvPr id="36868" name="Picture 4" descr="https://encrypted-tbn3.gstatic.com/images?q=tbn:ANd9GcTP6vjgsNT8i5Fsez1nqGaPQNHChjWBbgvlfgP9STz9fti1T5i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140968"/>
            <a:ext cx="4066982" cy="3717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feromony, </a:t>
            </a:r>
            <a:r>
              <a:rPr lang="cs-CZ" sz="2800" dirty="0"/>
              <a:t>CO</a:t>
            </a:r>
            <a:r>
              <a:rPr lang="cs-CZ" sz="2800" baseline="-25000" dirty="0"/>
              <a:t>2</a:t>
            </a:r>
            <a:r>
              <a:rPr lang="cs-CZ" sz="2800" dirty="0"/>
              <a:t> apod.</a:t>
            </a:r>
          </a:p>
          <a:p>
            <a:endParaRPr lang="cs-CZ" sz="2800" dirty="0"/>
          </a:p>
        </p:txBody>
      </p:sp>
      <p:pic>
        <p:nvPicPr>
          <p:cNvPr id="37890" name="Picture 2" descr="http://3.imimg.com/data3/MF/RP/MY-10449956/fruit-fly-control-traps-250x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29000"/>
            <a:ext cx="2952328" cy="2952328"/>
          </a:xfrm>
          <a:prstGeom prst="rect">
            <a:avLst/>
          </a:prstGeom>
          <a:noFill/>
        </p:spPr>
      </p:pic>
      <p:pic>
        <p:nvPicPr>
          <p:cNvPr id="37892" name="Picture 4" descr="http://assets.inhabitat.com/wp-content/blogs.dir/1/files/2013/07/Wasp-Trap-Bottles-537x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52800"/>
            <a:ext cx="5114925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</a:t>
            </a:r>
            <a:r>
              <a:rPr lang="cs-CZ" sz="2800" dirty="0"/>
              <a:t>feromony, CO</a:t>
            </a:r>
            <a:r>
              <a:rPr lang="cs-CZ" sz="2800" baseline="-25000" dirty="0"/>
              <a:t>2</a:t>
            </a:r>
            <a:r>
              <a:rPr lang="cs-CZ" sz="2800" dirty="0"/>
              <a:t> apod</a:t>
            </a:r>
            <a:r>
              <a:rPr lang="cs-CZ" sz="2800" dirty="0" smtClean="0"/>
              <a:t>. </a:t>
            </a:r>
            <a:endParaRPr lang="cs-CZ" sz="2800" dirty="0"/>
          </a:p>
        </p:txBody>
      </p:sp>
      <p:pic>
        <p:nvPicPr>
          <p:cNvPr id="38914" name="Picture 2" descr="http://vysocina.lesnictvi.cz/pictures/lykozrout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2286730" cy="3573016"/>
          </a:xfrm>
          <a:prstGeom prst="rect">
            <a:avLst/>
          </a:prstGeom>
          <a:noFill/>
        </p:spPr>
      </p:pic>
      <p:pic>
        <p:nvPicPr>
          <p:cNvPr id="38916" name="Picture 4" descr="http://www.potrebychovatelu.cz/data/zbozi-foto/3225/tinaset-feromonovy-lapac-mola-satniho-1_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738" y="3140969"/>
            <a:ext cx="3215939" cy="3501008"/>
          </a:xfrm>
          <a:prstGeom prst="rect">
            <a:avLst/>
          </a:prstGeom>
          <a:noFill/>
        </p:spPr>
      </p:pic>
      <p:pic>
        <p:nvPicPr>
          <p:cNvPr id="38918" name="Picture 6" descr="http://www.bioresources.com.au/images/pheromoneTra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513" y="3573016"/>
            <a:ext cx="3714487" cy="2887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Dřív než začnete: co potřebujete zjistit? aneb výběr metod, lokalit a termínů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24936" cy="5184576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inventarizační (faunistický) průzkum</a:t>
            </a:r>
          </a:p>
          <a:p>
            <a:pPr lvl="1"/>
            <a:r>
              <a:rPr lang="cs-CZ" dirty="0" smtClean="0"/>
              <a:t>území je dáno</a:t>
            </a:r>
          </a:p>
          <a:p>
            <a:pPr lvl="1"/>
            <a:r>
              <a:rPr lang="cs-CZ" dirty="0" smtClean="0"/>
              <a:t>cílem je zjistit co nejvíce druhů: kombinace různých metod včetně pastí, opakované návštěvy během sezóny</a:t>
            </a:r>
          </a:p>
          <a:p>
            <a:pPr lvl="1"/>
            <a:r>
              <a:rPr lang="cs-CZ" dirty="0" smtClean="0"/>
              <a:t>často není nutný standardizovaný sběr kvantitativních dat </a:t>
            </a:r>
          </a:p>
          <a:p>
            <a:r>
              <a:rPr lang="cs-CZ" dirty="0" smtClean="0"/>
              <a:t>výzkum ekologie společenstev</a:t>
            </a:r>
          </a:p>
          <a:p>
            <a:pPr lvl="1"/>
            <a:r>
              <a:rPr lang="cs-CZ" dirty="0" smtClean="0"/>
              <a:t>často srovnávání více lokalit/ploch stejného/několika různých typů/lišících se parametry prostředí</a:t>
            </a:r>
          </a:p>
          <a:p>
            <a:pPr lvl="1"/>
            <a:r>
              <a:rPr lang="cs-CZ" dirty="0" smtClean="0"/>
              <a:t>často opakované návštěvy během sezóny</a:t>
            </a:r>
          </a:p>
          <a:p>
            <a:pPr lvl="1"/>
            <a:r>
              <a:rPr lang="cs-CZ" dirty="0" smtClean="0"/>
              <a:t>nutný standardizovaný sběr dat, zpravidla kvantitativních</a:t>
            </a:r>
          </a:p>
          <a:p>
            <a:r>
              <a:rPr lang="cs-CZ" dirty="0" smtClean="0"/>
              <a:t>výzkum populací jednoho druhu</a:t>
            </a:r>
          </a:p>
          <a:p>
            <a:pPr lvl="1"/>
            <a:r>
              <a:rPr lang="cs-CZ" dirty="0" smtClean="0"/>
              <a:t>na jedné/více lokalitách</a:t>
            </a:r>
          </a:p>
          <a:p>
            <a:pPr lvl="1"/>
            <a:r>
              <a:rPr lang="cs-CZ" dirty="0" smtClean="0"/>
              <a:t>často opakované návštěvy během výskytu druhu/vývojových stádií</a:t>
            </a:r>
          </a:p>
          <a:p>
            <a:pPr lvl="1"/>
            <a:r>
              <a:rPr lang="cs-CZ" dirty="0" smtClean="0"/>
              <a:t>zjištění ekologických nároků/odhad početnosti: nutná standardizace a sběr kvantitativních dat</a:t>
            </a:r>
          </a:p>
          <a:p>
            <a:pPr lvl="1"/>
            <a:r>
              <a:rPr lang="cs-CZ" dirty="0" smtClean="0"/>
              <a:t>zjištění přítomnosti/celkového rozšíření/hladiny škodlivosti: pokud možno jednoduché selektivní metody</a:t>
            </a:r>
          </a:p>
          <a:p>
            <a:r>
              <a:rPr lang="cs-CZ" dirty="0"/>
              <a:t>t</a:t>
            </a:r>
            <a:r>
              <a:rPr lang="cs-CZ" dirty="0" smtClean="0"/>
              <a:t>axonomické, fylogenetické a biogeografické studie</a:t>
            </a:r>
          </a:p>
          <a:p>
            <a:pPr lvl="1"/>
            <a:r>
              <a:rPr lang="cs-CZ" dirty="0" smtClean="0"/>
              <a:t>často potřeba specifické konzervace materiálu (DNA, preparáty)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5616575" cy="1143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cs-CZ" sz="4000" b="1" dirty="0" smtClean="0">
                <a:solidFill>
                  <a:schemeClr val="tx1"/>
                </a:solidFill>
              </a:rPr>
              <a:t>Preparace „na sucho“</a:t>
            </a:r>
            <a:br>
              <a:rPr lang="cs-CZ" sz="4000" b="1" dirty="0" smtClean="0">
                <a:solidFill>
                  <a:schemeClr val="tx1"/>
                </a:solidFill>
              </a:rPr>
            </a:br>
            <a:r>
              <a:rPr lang="cs-CZ" sz="2400" b="1" dirty="0" smtClean="0">
                <a:solidFill>
                  <a:schemeClr val="tx1"/>
                </a:solidFill>
              </a:rPr>
              <a:t>na špendlíky</a:t>
            </a:r>
          </a:p>
        </p:txBody>
      </p:sp>
      <p:pic>
        <p:nvPicPr>
          <p:cNvPr id="22534" name="Picture 12" descr="0102-spendliky-cerne-a-100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67390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784104"/>
            <a:ext cx="7410916" cy="307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25638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51520" y="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Napíchnutím na entomologický špendlík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785"/>
          <a:stretch>
            <a:fillRect/>
          </a:stretch>
        </p:blipFill>
        <p:spPr bwMode="auto">
          <a:xfrm>
            <a:off x="4427984" y="1340768"/>
            <a:ext cx="439248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53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Napíchnutím na </a:t>
            </a:r>
            <a:r>
              <a:rPr kumimoji="0" lang="cs-CZ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minucii</a:t>
            </a:r>
            <a:endParaRPr kumimoji="0" lang="cs-CZ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035980" cy="363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39269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2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Napínání končetin a křídel</a:t>
            </a:r>
            <a:endParaRPr lang="cs-CZ" sz="4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28800"/>
            <a:ext cx="7092280" cy="387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888" y="117012"/>
            <a:ext cx="2730112" cy="674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062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chemeClr val="bg1"/>
                </a:solidFill>
              </a:rPr>
              <a:t>Nárazová („okenní“) past</a:t>
            </a:r>
            <a:endParaRPr lang="cs-CZ" b="1" dirty="0" smtClean="0"/>
          </a:p>
        </p:txBody>
      </p:sp>
      <p:pic>
        <p:nvPicPr>
          <p:cNvPr id="23555" name="Picture 3" descr="napinad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071563"/>
            <a:ext cx="18129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5286375"/>
            <a:ext cx="1928812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428625" y="357188"/>
            <a:ext cx="4714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800" b="1" kern="0" dirty="0">
                <a:latin typeface="+mj-lt"/>
                <a:ea typeface="+mj-ea"/>
                <a:cs typeface="+mj-cs"/>
              </a:rPr>
              <a:t>Preparace</a:t>
            </a:r>
            <a:r>
              <a:rPr lang="cs-CZ" sz="2400" b="1" dirty="0"/>
              <a:t> </a:t>
            </a:r>
            <a:r>
              <a:rPr lang="cs-CZ" sz="2800" b="1" kern="0" dirty="0">
                <a:latin typeface="+mj-lt"/>
                <a:ea typeface="+mj-ea"/>
                <a:cs typeface="+mj-cs"/>
              </a:rPr>
              <a:t>motýlů - napínání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2446338"/>
            <a:ext cx="5500687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63" y="357188"/>
            <a:ext cx="33337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5563" y="3071813"/>
            <a:ext cx="19764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38" y="1143000"/>
            <a:ext cx="19907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Nalepením na štítek</a:t>
            </a:r>
            <a:endParaRPr lang="cs-CZ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419793" cy="463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36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6"/>
          <p:cNvGraphicFramePr>
            <a:graphicFrameLocks noChangeAspect="1"/>
          </p:cNvGraphicFramePr>
          <p:nvPr/>
        </p:nvGraphicFramePr>
        <p:xfrm>
          <a:off x="323850" y="404813"/>
          <a:ext cx="4533900" cy="616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name="Acrobat Document" r:id="rId4" imgW="7560720" imgH="10681200" progId="AcroExch.Document.DC">
                  <p:embed/>
                </p:oleObj>
              </mc:Choice>
              <mc:Fallback>
                <p:oleObj name="Acrobat Document" r:id="rId4" imgW="7560720" imgH="10681200" progId="AcroExch.Document.DC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928"/>
                      <a:stretch>
                        <a:fillRect/>
                      </a:stretch>
                    </p:blipFill>
                    <p:spPr bwMode="auto">
                      <a:xfrm>
                        <a:off x="323850" y="404813"/>
                        <a:ext cx="4533900" cy="616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556792"/>
            <a:ext cx="2592288" cy="167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9"/>
          <p:cNvPicPr>
            <a:picLocks noChangeAspect="1" noChangeArrowheads="1"/>
          </p:cNvPicPr>
          <p:nvPr/>
        </p:nvPicPr>
        <p:blipFill rotWithShape="1">
          <a:blip r:embed="rId7" cstate="print"/>
          <a:srcRect l="52955"/>
          <a:stretch/>
        </p:blipFill>
        <p:spPr bwMode="auto">
          <a:xfrm>
            <a:off x="4499992" y="3549199"/>
            <a:ext cx="1919146" cy="289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0"/>
          <p:cNvSpPr>
            <a:spLocks noChangeArrowheads="1"/>
          </p:cNvSpPr>
          <p:nvPr/>
        </p:nvSpPr>
        <p:spPr bwMode="auto">
          <a:xfrm>
            <a:off x="5220072" y="260648"/>
            <a:ext cx="3136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b="1" kern="0" dirty="0">
                <a:latin typeface="+mj-lt"/>
                <a:ea typeface="+mj-ea"/>
                <a:cs typeface="+mj-cs"/>
              </a:rPr>
              <a:t>Nalepovací</a:t>
            </a:r>
            <a:r>
              <a:rPr lang="cs-CZ" b="1" dirty="0"/>
              <a:t> </a:t>
            </a:r>
            <a:r>
              <a:rPr lang="cs-CZ" sz="2800" b="1" kern="0" dirty="0" smtClean="0">
                <a:latin typeface="+mj-lt"/>
                <a:ea typeface="+mj-ea"/>
                <a:cs typeface="+mj-cs"/>
              </a:rPr>
              <a:t>štítky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vyskace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6929" y="4221087"/>
            <a:ext cx="2326963" cy="155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260648"/>
            <a:ext cx="7416824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3600" b="1" kern="0" dirty="0" smtClean="0">
                <a:latin typeface="+mj-lt"/>
                <a:ea typeface="+mj-ea"/>
                <a:cs typeface="+mj-cs"/>
              </a:rPr>
              <a:t>Entomologické krabice</a:t>
            </a:r>
            <a:endParaRPr lang="cs-CZ" sz="20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46082" name="Picture 2" descr="http://heteroptera.wbs.cz/PC16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://www.entosphinx.cz/515-3068-home/entomologicka-krabice-bez-vyplne-dna-pro-unit-system-klasik-plne-vik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1" t="17172" r="811" b="17174"/>
          <a:stretch/>
        </p:blipFill>
        <p:spPr bwMode="auto">
          <a:xfrm>
            <a:off x="0" y="4869160"/>
            <a:ext cx="2935235" cy="19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www.entosphinx.cz/474-227-home/kabinet-10-hd-30x40-hd-horni-d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3240360" cy="32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http://www.insectnet.com/sale/unittray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1" y="4200128"/>
            <a:ext cx="3973519" cy="265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935235" y="4880910"/>
            <a:ext cx="114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dirty="0" err="1" smtClean="0"/>
              <a:t>muzejky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05466" y="638132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i="1" dirty="0"/>
              <a:t>u</a:t>
            </a:r>
            <a:r>
              <a:rPr lang="cs-CZ" i="1" dirty="0" smtClean="0"/>
              <a:t>nit </a:t>
            </a:r>
            <a:r>
              <a:rPr lang="cs-CZ" i="1" dirty="0" err="1" smtClean="0"/>
              <a:t>trays</a:t>
            </a:r>
            <a:r>
              <a:rPr lang="cs-CZ" dirty="0" smtClean="0"/>
              <a:t>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409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3568" y="260648"/>
            <a:ext cx="7416824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3600" b="1" kern="0" dirty="0" smtClean="0">
                <a:latin typeface="+mj-lt"/>
                <a:ea typeface="+mj-ea"/>
                <a:cs typeface="+mj-cs"/>
              </a:rPr>
              <a:t>Ochrana </a:t>
            </a:r>
            <a:r>
              <a:rPr lang="cs-CZ" sz="3600" b="1" kern="0" dirty="0">
                <a:latin typeface="+mj-lt"/>
                <a:ea typeface="+mj-ea"/>
                <a:cs typeface="+mj-cs"/>
              </a:rPr>
              <a:t>sbírky </a:t>
            </a:r>
            <a:r>
              <a:rPr lang="cs-CZ" sz="3600" b="1" kern="0" dirty="0" smtClean="0">
                <a:latin typeface="+mj-lt"/>
                <a:ea typeface="+mj-ea"/>
                <a:cs typeface="+mj-cs"/>
              </a:rPr>
              <a:t>hmyzu před škůdci </a:t>
            </a:r>
            <a:endParaRPr lang="cs-CZ" sz="20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7346" name="Picture 2" descr="Rušník muzejn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2873119" cy="1512168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539552" y="2636912"/>
            <a:ext cx="2336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 smtClean="0"/>
              <a:t>Anthrenus</a:t>
            </a:r>
            <a:r>
              <a:rPr lang="en-GB" i="1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</a:t>
            </a:r>
            <a:r>
              <a:rPr lang="en-GB" i="1" dirty="0" smtClean="0"/>
              <a:t> </a:t>
            </a:r>
            <a:r>
              <a:rPr lang="en-GB" dirty="0" smtClean="0"/>
              <a:t>- </a:t>
            </a:r>
            <a:r>
              <a:rPr lang="en-GB" dirty="0" err="1" smtClean="0"/>
              <a:t>rušník</a:t>
            </a:r>
            <a:endParaRPr lang="en-GB" dirty="0"/>
          </a:p>
        </p:txBody>
      </p:sp>
      <p:pic>
        <p:nvPicPr>
          <p:cNvPr id="41986" name="Picture 2" descr="http://motyli.kolas.cz/foto/mikrolep/velke/105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08721"/>
            <a:ext cx="2112234" cy="1584176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635896" y="2636912"/>
            <a:ext cx="1046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</a:t>
            </a:r>
            <a:r>
              <a:rPr lang="cs-CZ" dirty="0" smtClean="0"/>
              <a:t>ol šatní</a:t>
            </a:r>
            <a:endParaRPr lang="en-GB" dirty="0"/>
          </a:p>
        </p:txBody>
      </p:sp>
      <p:pic>
        <p:nvPicPr>
          <p:cNvPr id="41988" name="Picture 4" descr="https://encrypted-tbn1.gstatic.com/images?q=tbn:ANd9GcQFhJ2Z8jAxdhLwPEDZ3443rIr2nl9QGdA1RjsXzCudAMHORe17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908720"/>
            <a:ext cx="2097293" cy="1655093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5292080" y="2636912"/>
            <a:ext cx="2578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 smtClean="0"/>
              <a:t>Tribolium</a:t>
            </a:r>
            <a:r>
              <a:rPr lang="cs-CZ" i="1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 - potemník</a:t>
            </a:r>
            <a:endParaRPr lang="en-GB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23528" y="3212976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skladování v pevně těsnících krabicích v suché místnosti (ideálně 35% </a:t>
            </a:r>
            <a:r>
              <a:rPr lang="cs-CZ" sz="2400" dirty="0" err="1" smtClean="0"/>
              <a:t>rel</a:t>
            </a:r>
            <a:r>
              <a:rPr lang="cs-CZ" sz="2400" dirty="0" smtClean="0"/>
              <a:t>. vlhkosti – nad 50% riziko plísní!) 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dlouhodobá prevence: </a:t>
            </a:r>
            <a:r>
              <a:rPr lang="cs-CZ" sz="2400" dirty="0" err="1" smtClean="0"/>
              <a:t>lindan</a:t>
            </a:r>
            <a:r>
              <a:rPr lang="cs-CZ" sz="2400" dirty="0" smtClean="0"/>
              <a:t> (HCH), méně vhodné komerčně dostupné přípravky proti molům apod. (např. </a:t>
            </a:r>
            <a:r>
              <a:rPr lang="cs-CZ" sz="2400" dirty="0" err="1" smtClean="0"/>
              <a:t>Invet</a:t>
            </a:r>
            <a:r>
              <a:rPr lang="cs-CZ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krátkodobé zásahy v profesionálních sbírkách: </a:t>
            </a:r>
            <a:r>
              <a:rPr lang="cs-CZ" sz="2400" dirty="0" err="1" smtClean="0"/>
              <a:t>pyrethroidové</a:t>
            </a:r>
            <a:r>
              <a:rPr lang="cs-CZ" sz="2400" dirty="0" smtClean="0"/>
              <a:t> dýmovnice (např. </a:t>
            </a:r>
            <a:r>
              <a:rPr lang="cs-CZ" sz="2400" dirty="0" err="1" smtClean="0"/>
              <a:t>Coopex</a:t>
            </a:r>
            <a:r>
              <a:rPr lang="cs-CZ" sz="2400" dirty="0" smtClean="0"/>
              <a:t>), </a:t>
            </a:r>
            <a:r>
              <a:rPr lang="cs-CZ" sz="2400" dirty="0" err="1" smtClean="0"/>
              <a:t>fosfin</a:t>
            </a:r>
            <a:r>
              <a:rPr lang="cs-CZ" sz="2400" dirty="0" smtClean="0"/>
              <a:t>, periodické </a:t>
            </a:r>
            <a:r>
              <a:rPr lang="cs-CZ" sz="2400" dirty="0" err="1" smtClean="0"/>
              <a:t>vymražování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akutní napadení – postříkání víka dostupným insekticidním sprejem (např. </a:t>
            </a:r>
            <a:r>
              <a:rPr lang="cs-CZ" sz="2400" dirty="0" err="1" smtClean="0"/>
              <a:t>Actelic</a:t>
            </a:r>
            <a:r>
              <a:rPr lang="cs-CZ" sz="2400" dirty="0" smtClean="0"/>
              <a:t>), zmrazení celé krabice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8"/>
            <a:ext cx="678178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7664" y="404664"/>
            <a:ext cx="5832648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4400" b="1" kern="0" dirty="0">
                <a:latin typeface="+mj-lt"/>
                <a:ea typeface="+mj-ea"/>
                <a:cs typeface="+mj-cs"/>
              </a:rPr>
              <a:t>Zasílání </a:t>
            </a:r>
            <a:r>
              <a:rPr lang="cs-CZ" sz="4400" b="1" kern="0" dirty="0" smtClean="0">
                <a:latin typeface="+mj-lt"/>
                <a:ea typeface="+mj-ea"/>
                <a:cs typeface="+mj-cs"/>
              </a:rPr>
              <a:t>hmyzu poštou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1143000"/>
          </a:xfrm>
        </p:spPr>
        <p:txBody>
          <a:bodyPr>
            <a:noAutofit/>
          </a:bodyPr>
          <a:lstStyle/>
          <a:p>
            <a:r>
              <a:rPr lang="cs-CZ" sz="4800" b="1" dirty="0" smtClean="0"/>
              <a:t>Metody sběru</a:t>
            </a:r>
            <a:endParaRPr lang="cs-CZ" sz="4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511256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k</a:t>
            </a:r>
            <a:r>
              <a:rPr lang="cs-CZ" dirty="0" smtClean="0"/>
              <a:t>valitativní (presence/absence) / </a:t>
            </a:r>
            <a:r>
              <a:rPr lang="cs-CZ" dirty="0" err="1" smtClean="0"/>
              <a:t>semikvantitativní</a:t>
            </a:r>
            <a:r>
              <a:rPr lang="cs-CZ" dirty="0" smtClean="0"/>
              <a:t> (relativní početnosti) / kvantitativní (absolutní početnosti – vztaženo na plochu/objem, </a:t>
            </a:r>
            <a:r>
              <a:rPr lang="cs-CZ" dirty="0" err="1" smtClean="0"/>
              <a:t>denzity</a:t>
            </a:r>
            <a:r>
              <a:rPr lang="cs-CZ" dirty="0" smtClean="0"/>
              <a:t> přímo srovnatelné mezi lokalitami a různými odběrovými termíny, žádná metoda však nesebere 100% jedinců)</a:t>
            </a:r>
          </a:p>
          <a:p>
            <a:r>
              <a:rPr lang="cs-CZ" dirty="0"/>
              <a:t>n</a:t>
            </a:r>
            <a:r>
              <a:rPr lang="cs-CZ" dirty="0" smtClean="0"/>
              <a:t>eselektivní / selektivní</a:t>
            </a:r>
          </a:p>
          <a:p>
            <a:r>
              <a:rPr lang="cs-CZ" dirty="0"/>
              <a:t>a</a:t>
            </a:r>
            <a:r>
              <a:rPr lang="cs-CZ" dirty="0" smtClean="0"/>
              <a:t>ktivní / pasivní = pasti (bez návnady/s návnadou)</a:t>
            </a:r>
          </a:p>
          <a:p>
            <a:r>
              <a:rPr lang="cs-CZ" dirty="0"/>
              <a:t>d</a:t>
            </a:r>
            <a:r>
              <a:rPr lang="cs-CZ" dirty="0" smtClean="0"/>
              <a:t>estruktivní / nedestruktivní</a:t>
            </a:r>
          </a:p>
          <a:p>
            <a:endParaRPr lang="cs-CZ" dirty="0" smtClean="0"/>
          </a:p>
          <a:p>
            <a:r>
              <a:rPr lang="cs-CZ" dirty="0" smtClean="0"/>
              <a:t>záleží na typu biotopu a taxonomické skupině</a:t>
            </a:r>
          </a:p>
          <a:p>
            <a:r>
              <a:rPr lang="cs-CZ" dirty="0" smtClean="0"/>
              <a:t>téměř každou metodu sběru lze standardizovat, různé metody ale poskytují odlišné výsledky</a:t>
            </a:r>
          </a:p>
          <a:p>
            <a:r>
              <a:rPr lang="cs-CZ" dirty="0"/>
              <a:t>n</a:t>
            </a:r>
            <a:r>
              <a:rPr lang="cs-CZ" dirty="0" smtClean="0"/>
              <a:t>utné vzít v úvahu časovou, materiální a personální náročnost: na pořízení vybavení, odběry v terénu, třídění vzorků, preparaci/konzervaci a determinaci</a:t>
            </a:r>
          </a:p>
          <a:p>
            <a:r>
              <a:rPr lang="cs-CZ" dirty="0" smtClean="0"/>
              <a:t>každá metoda má své výhody a nevýhody</a:t>
            </a:r>
          </a:p>
          <a:p>
            <a:r>
              <a:rPr lang="cs-CZ" dirty="0" smtClean="0"/>
              <a:t>metodická literatura (odborné články, knihy)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6808"/>
            <a:ext cx="8229600" cy="1143000"/>
          </a:xfrm>
        </p:spPr>
        <p:txBody>
          <a:bodyPr/>
          <a:lstStyle/>
          <a:p>
            <a:r>
              <a:rPr lang="cs-CZ" b="1" dirty="0" smtClean="0"/>
              <a:t>Kapalinové preparáty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/>
              <a:t>v</a:t>
            </a:r>
            <a:r>
              <a:rPr lang="cs-CZ" sz="2400" dirty="0" smtClean="0"/>
              <a:t>ajíčka, larvy + dospělci skupin s měkkým tělem (např. </a:t>
            </a:r>
            <a:r>
              <a:rPr lang="cs-CZ" sz="2400" dirty="0" err="1" smtClean="0"/>
              <a:t>Archaeognatha</a:t>
            </a:r>
            <a:r>
              <a:rPr lang="cs-CZ" sz="2400" dirty="0" smtClean="0"/>
              <a:t>, </a:t>
            </a:r>
            <a:r>
              <a:rPr lang="cs-CZ" sz="2400" dirty="0" err="1" smtClean="0"/>
              <a:t>Zygentoma</a:t>
            </a:r>
            <a:r>
              <a:rPr lang="cs-CZ" sz="2400" dirty="0" smtClean="0"/>
              <a:t>, </a:t>
            </a:r>
            <a:r>
              <a:rPr lang="cs-CZ" sz="2400" dirty="0" err="1" smtClean="0"/>
              <a:t>Ephemeroptera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Plecoptera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Trichoptera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Hemiptera</a:t>
            </a:r>
            <a:r>
              <a:rPr lang="cs-CZ" sz="2400" dirty="0" smtClean="0"/>
              <a:t>: </a:t>
            </a:r>
            <a:r>
              <a:rPr lang="cs-CZ" sz="2400" dirty="0" err="1" smtClean="0"/>
              <a:t>Sternorrhyncha</a:t>
            </a:r>
            <a:r>
              <a:rPr lang="cs-CZ" sz="2400" dirty="0" smtClean="0"/>
              <a:t>, </a:t>
            </a:r>
            <a:r>
              <a:rPr lang="cs-CZ" sz="2400" dirty="0" err="1" smtClean="0"/>
              <a:t>Neuroptera</a:t>
            </a:r>
            <a:r>
              <a:rPr lang="cs-CZ" sz="2400" dirty="0" smtClean="0"/>
              <a:t>, apod.)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ro dlouhodobé uchování ideálně 75-80% </a:t>
            </a:r>
            <a:r>
              <a:rPr lang="cs-CZ" sz="2400" dirty="0" err="1" smtClean="0"/>
              <a:t>ethanol</a:t>
            </a:r>
            <a:endParaRPr lang="cs-CZ" sz="2400" dirty="0" smtClean="0"/>
          </a:p>
          <a:p>
            <a:r>
              <a:rPr lang="cs-CZ" sz="2400" dirty="0" smtClean="0"/>
              <a:t>někdy ve směsi s </a:t>
            </a:r>
            <a:r>
              <a:rPr lang="cs-CZ" sz="2400" dirty="0" err="1" smtClean="0"/>
              <a:t>kys</a:t>
            </a:r>
            <a:r>
              <a:rPr lang="cs-CZ" sz="2400" dirty="0" smtClean="0"/>
              <a:t>. mléčnou nebo octovou (zachová vláčnost, fixuje vnitřní struktury)</a:t>
            </a:r>
          </a:p>
          <a:p>
            <a:r>
              <a:rPr lang="cs-CZ" sz="2400" dirty="0" smtClean="0"/>
              <a:t>nutné pravidelně doplňovat kapalinu</a:t>
            </a:r>
            <a:endParaRPr lang="cs-CZ" sz="2400" dirty="0"/>
          </a:p>
        </p:txBody>
      </p:sp>
      <p:pic>
        <p:nvPicPr>
          <p:cNvPr id="47106" name="Picture 2" descr="http://www.thirteen.org/files/2013/12/manyjars-1024x57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24" y="4130914"/>
            <a:ext cx="4749552" cy="26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://www.byteland.org/images/specimen_vial_c2006t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" y="4114238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9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Mikroskopické preparáty</a:t>
            </a:r>
            <a:endParaRPr lang="cs-CZ" sz="40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4076" y="3573016"/>
            <a:ext cx="1889924" cy="279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980728"/>
            <a:ext cx="100647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323528" y="13407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/>
              <a:t>č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ástečné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totální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trvalé (např. Kanadský balzám, </a:t>
            </a:r>
            <a:r>
              <a:rPr lang="cs-CZ" sz="2400" dirty="0" err="1" smtClean="0"/>
              <a:t>euparal</a:t>
            </a:r>
            <a:r>
              <a:rPr lang="cs-CZ" sz="2400" dirty="0" smtClean="0"/>
              <a:t>, </a:t>
            </a:r>
            <a:r>
              <a:rPr lang="cs-CZ" sz="2400" dirty="0" err="1" smtClean="0"/>
              <a:t>Hoyerovo</a:t>
            </a:r>
            <a:r>
              <a:rPr lang="cs-CZ" sz="2400" dirty="0" smtClean="0"/>
              <a:t> nebo </a:t>
            </a:r>
            <a:r>
              <a:rPr lang="cs-CZ" sz="2400" dirty="0" err="1" smtClean="0"/>
              <a:t>Berleseho</a:t>
            </a:r>
            <a:r>
              <a:rPr lang="cs-CZ" sz="2400" dirty="0" smtClean="0"/>
              <a:t> medium), dočasné (glycerol)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p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ředchází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většinou macerace 10% KOH, a/nebo 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kys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mléčnou/</a:t>
            </a:r>
            <a:r>
              <a:rPr lang="cs-CZ" sz="2400" dirty="0" smtClean="0"/>
              <a:t>o</a:t>
            </a:r>
            <a:r>
              <a:rPr kumimoji="0" lang="cs-CZ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ctovou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dirty="0" smtClean="0"/>
              <a:t>b</a:t>
            </a:r>
            <a:r>
              <a:rPr lang="cs-CZ" sz="2400" dirty="0"/>
              <a:t>arvení (</a:t>
            </a:r>
            <a:r>
              <a:rPr lang="cs-CZ" sz="2400" dirty="0" err="1"/>
              <a:t>Chlorazol</a:t>
            </a:r>
            <a:r>
              <a:rPr lang="cs-CZ" sz="2400" dirty="0"/>
              <a:t> </a:t>
            </a:r>
            <a:r>
              <a:rPr lang="cs-CZ" sz="2400" dirty="0" err="1"/>
              <a:t>Black</a:t>
            </a:r>
            <a:r>
              <a:rPr lang="cs-CZ" sz="2400" dirty="0"/>
              <a:t> E, </a:t>
            </a:r>
            <a:r>
              <a:rPr lang="cs-CZ" sz="2400" dirty="0" err="1"/>
              <a:t>acid</a:t>
            </a:r>
            <a:r>
              <a:rPr lang="cs-CZ" sz="2400" dirty="0"/>
              <a:t> fuchsin)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někdy nutné odvodnění alkoholovou řadou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09120"/>
            <a:ext cx="2808312" cy="200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4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oSPHIN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12776"/>
            <a:ext cx="2258826" cy="115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01008"/>
            <a:ext cx="30892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log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941168"/>
            <a:ext cx="10668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67544" y="5085184"/>
            <a:ext cx="3888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cs-CZ" sz="2000" b="1" dirty="0" smtClean="0"/>
              <a:t>ENTOTERA </a:t>
            </a:r>
            <a:r>
              <a:rPr lang="cs-CZ" sz="2000" dirty="0" smtClean="0"/>
              <a:t>http://entotera.cz</a:t>
            </a:r>
            <a:endParaRPr lang="cs-CZ" sz="2000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520" y="188640"/>
            <a:ext cx="871296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cs-CZ" sz="3200" b="1" kern="0" dirty="0">
                <a:latin typeface="+mj-lt"/>
                <a:ea typeface="+mj-ea"/>
                <a:cs typeface="+mj-cs"/>
              </a:rPr>
              <a:t>Entomologické </a:t>
            </a:r>
            <a:r>
              <a:rPr lang="cs-CZ" sz="3200" b="1" kern="0" dirty="0" smtClean="0">
                <a:latin typeface="+mj-lt"/>
                <a:ea typeface="+mj-ea"/>
                <a:cs typeface="+mj-cs"/>
              </a:rPr>
              <a:t>pomůcky v ČR a na Slovensku – příklady dodavatelů</a:t>
            </a:r>
            <a:endParaRPr lang="cs-CZ" sz="3200" b="1" kern="0" dirty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cs-CZ" sz="2000" b="1" dirty="0"/>
          </a:p>
        </p:txBody>
      </p:sp>
      <p:sp>
        <p:nvSpPr>
          <p:cNvPr id="8" name="Obdélník 7"/>
          <p:cNvSpPr/>
          <p:nvPr/>
        </p:nvSpPr>
        <p:spPr>
          <a:xfrm>
            <a:off x="539552" y="1556792"/>
            <a:ext cx="4887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ENTOSPHINX :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entosphinx.cz</a:t>
            </a:r>
            <a:r>
              <a:rPr lang="cs-CZ" sz="2000" dirty="0" smtClean="0"/>
              <a:t>/</a:t>
            </a:r>
            <a:r>
              <a:rPr lang="cs-CZ" sz="2000" dirty="0" err="1" smtClean="0"/>
              <a:t>cs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9" name="Obdélník 8"/>
          <p:cNvSpPr/>
          <p:nvPr/>
        </p:nvSpPr>
        <p:spPr>
          <a:xfrm>
            <a:off x="539552" y="22768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 smtClean="0"/>
              <a:t>TROPIFENGL </a:t>
            </a:r>
            <a:r>
              <a:rPr lang="cs-CZ" sz="2000" dirty="0" smtClean="0"/>
              <a:t>http://tropifengl.webnode.cz/</a:t>
            </a:r>
            <a:endParaRPr lang="cs-CZ" sz="2000" dirty="0"/>
          </a:p>
        </p:txBody>
      </p:sp>
      <p:sp>
        <p:nvSpPr>
          <p:cNvPr id="11" name="Obdélník 10"/>
          <p:cNvSpPr/>
          <p:nvPr/>
        </p:nvSpPr>
        <p:spPr>
          <a:xfrm>
            <a:off x="539552" y="3573016"/>
            <a:ext cx="3761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ENTADUS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entadus.cz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365104"/>
            <a:ext cx="4633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Dr. O. </a:t>
            </a:r>
            <a:r>
              <a:rPr lang="cs-CZ" sz="2000" b="1" dirty="0" err="1" smtClean="0"/>
              <a:t>Šauša</a:t>
            </a:r>
            <a:r>
              <a:rPr lang="cs-CZ" sz="2000" b="1" dirty="0" smtClean="0"/>
              <a:t>,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hmyzmagazin.sk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83568" y="6021288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 a další…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47664" y="260648"/>
            <a:ext cx="5832648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4400" b="1" kern="0" dirty="0" smtClean="0">
                <a:latin typeface="+mj-lt"/>
                <a:ea typeface="+mj-ea"/>
                <a:cs typeface="+mj-cs"/>
              </a:rPr>
              <a:t>Literatura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498" y="1104501"/>
            <a:ext cx="2736304" cy="273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://www.dantikvariat.cz/nahled/obr/obr_134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37642"/>
            <a:ext cx="1840028" cy="27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1520" y="3920024"/>
            <a:ext cx="8190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Martin J.E.H. 1977: </a:t>
            </a:r>
            <a:r>
              <a:rPr lang="cs-CZ" dirty="0" err="1" smtClean="0"/>
              <a:t>Collecting</a:t>
            </a:r>
            <a:r>
              <a:rPr lang="cs-CZ" dirty="0" smtClean="0"/>
              <a:t>, </a:t>
            </a:r>
            <a:r>
              <a:rPr lang="cs-CZ" dirty="0" err="1" smtClean="0"/>
              <a:t>preparing</a:t>
            </a:r>
            <a:r>
              <a:rPr lang="cs-CZ" dirty="0" smtClean="0"/>
              <a:t>, and </a:t>
            </a:r>
            <a:r>
              <a:rPr lang="cs-CZ" dirty="0" err="1" smtClean="0"/>
              <a:t>preserving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, </a:t>
            </a:r>
            <a:r>
              <a:rPr lang="cs-CZ" dirty="0" err="1" smtClean="0"/>
              <a:t>mites</a:t>
            </a:r>
            <a:r>
              <a:rPr lang="cs-CZ" dirty="0" smtClean="0"/>
              <a:t>, and </a:t>
            </a:r>
            <a:r>
              <a:rPr lang="cs-CZ" dirty="0" err="1" smtClean="0"/>
              <a:t>spiders</a:t>
            </a:r>
            <a:r>
              <a:rPr lang="cs-CZ" dirty="0" smtClean="0"/>
              <a:t>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 and </a:t>
            </a:r>
            <a:r>
              <a:rPr lang="cs-CZ" dirty="0" err="1" smtClean="0"/>
              <a:t>Arachnids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Canada</a:t>
            </a:r>
            <a:r>
              <a:rPr lang="cs-CZ" dirty="0" smtClean="0"/>
              <a:t>, Part 1. </a:t>
            </a:r>
            <a:r>
              <a:rPr lang="cs-CZ" dirty="0" err="1" smtClean="0"/>
              <a:t>Agriculture</a:t>
            </a:r>
            <a:r>
              <a:rPr lang="cs-CZ" dirty="0" smtClean="0"/>
              <a:t> </a:t>
            </a:r>
            <a:r>
              <a:rPr lang="cs-CZ" dirty="0" err="1" smtClean="0"/>
              <a:t>Canada</a:t>
            </a:r>
            <a:r>
              <a:rPr lang="cs-CZ" dirty="0" smtClean="0"/>
              <a:t>, Ottawa, 182 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Schauff</a:t>
            </a:r>
            <a:r>
              <a:rPr lang="cs-CZ" dirty="0" smtClean="0"/>
              <a:t> M.E. </a:t>
            </a:r>
            <a:r>
              <a:rPr lang="cs-CZ" dirty="0" err="1" smtClean="0"/>
              <a:t>Collecting</a:t>
            </a:r>
            <a:r>
              <a:rPr lang="cs-CZ" dirty="0" smtClean="0"/>
              <a:t> and </a:t>
            </a:r>
            <a:r>
              <a:rPr lang="cs-CZ" dirty="0" err="1" smtClean="0"/>
              <a:t>preserving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 and </a:t>
            </a:r>
            <a:r>
              <a:rPr lang="cs-CZ" dirty="0" err="1" smtClean="0"/>
              <a:t>mites</a:t>
            </a:r>
            <a:r>
              <a:rPr lang="cs-CZ" dirty="0" smtClean="0"/>
              <a:t>: </a:t>
            </a:r>
            <a:r>
              <a:rPr lang="cs-CZ" dirty="0" err="1" smtClean="0"/>
              <a:t>techniques</a:t>
            </a:r>
            <a:r>
              <a:rPr lang="cs-CZ" dirty="0" smtClean="0"/>
              <a:t> and </a:t>
            </a:r>
            <a:r>
              <a:rPr lang="cs-CZ" dirty="0" err="1" smtClean="0"/>
              <a:t>tools</a:t>
            </a:r>
            <a:r>
              <a:rPr lang="cs-CZ" dirty="0" smtClean="0"/>
              <a:t>. </a:t>
            </a:r>
            <a:r>
              <a:rPr lang="cs-CZ" dirty="0" err="1" smtClean="0"/>
              <a:t>Systematic</a:t>
            </a:r>
            <a:r>
              <a:rPr lang="cs-CZ" dirty="0" smtClean="0"/>
              <a:t> Entomology </a:t>
            </a:r>
            <a:r>
              <a:rPr lang="cs-CZ" dirty="0" err="1" smtClean="0"/>
              <a:t>Laboratory</a:t>
            </a:r>
            <a:r>
              <a:rPr lang="cs-CZ" dirty="0" smtClean="0"/>
              <a:t>, USDA, Washington, 66 pp. </a:t>
            </a:r>
            <a:r>
              <a:rPr lang="cs-CZ" dirty="0">
                <a:hlinkClick r:id="rId4"/>
              </a:rPr>
              <a:t>http://www.ars.usda.gov/SP2UserFiles/ad_hoc/12754100CollectingandPreservingInsectsandMites/collpres.pdf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Skuhravý V. (</a:t>
            </a:r>
            <a:r>
              <a:rPr lang="cs-CZ" dirty="0" err="1" smtClean="0"/>
              <a:t>ed</a:t>
            </a:r>
            <a:r>
              <a:rPr lang="cs-CZ" dirty="0" smtClean="0"/>
              <a:t>.) 1968: Metody chovu hmyzu. Academia, Praha, 285 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Winkler J.R. 1974: Sbíráme hmyz a zakládáme entomologickou sbírku. Státní zemědělské nakladatelství, Praha, 211 pp.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60066" y="1072295"/>
            <a:ext cx="1745137" cy="2795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566737"/>
            <a:ext cx="871296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cs-CZ" sz="3200" b="1" kern="0" dirty="0" smtClean="0">
                <a:latin typeface="+mj-lt"/>
                <a:ea typeface="+mj-ea"/>
                <a:cs typeface="+mj-cs"/>
              </a:rPr>
              <a:t>Pozvánka na (nejen) </a:t>
            </a:r>
            <a:r>
              <a:rPr lang="cs-CZ" sz="3200" b="1" kern="0" dirty="0" smtClean="0">
                <a:latin typeface="+mj-lt"/>
                <a:ea typeface="+mj-ea"/>
                <a:cs typeface="+mj-cs"/>
              </a:rPr>
              <a:t>entomologické exkurze</a:t>
            </a:r>
            <a:endParaRPr lang="cs-CZ" sz="3200" b="1" kern="0" dirty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cs-CZ" sz="2000" b="1" dirty="0"/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323528" y="1340768"/>
            <a:ext cx="49323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1.5.2018 – </a:t>
            </a:r>
            <a:r>
              <a:rPr lang="cs-CZ" sz="2400" dirty="0" err="1" smtClean="0"/>
              <a:t>Dunajovické</a:t>
            </a:r>
            <a:r>
              <a:rPr lang="cs-CZ" sz="2400" dirty="0" smtClean="0"/>
              <a:t> kopce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12.5.2018 – Výhon u Židlochovic</a:t>
            </a:r>
            <a:endParaRPr lang="cs-CZ" sz="24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13.5.2018 – Božické rybníky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kontakt</a:t>
            </a:r>
            <a:r>
              <a:rPr lang="cs-CZ" sz="2400" dirty="0" smtClean="0"/>
              <a:t>: Jan Sychra (dubovec@seznam.cz</a:t>
            </a:r>
            <a:r>
              <a:rPr lang="cs-CZ" sz="2400" dirty="0" smtClean="0"/>
              <a:t>)</a:t>
            </a:r>
            <a:endParaRPr lang="cs-CZ" sz="2400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454" y="1196752"/>
            <a:ext cx="3854202" cy="25737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3960106"/>
            <a:ext cx="4860032" cy="273376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95" y="4005064"/>
            <a:ext cx="3707063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8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Rušivé vlivy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536" y="1174656"/>
            <a:ext cx="8229600" cy="621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o</a:t>
            </a:r>
            <a:r>
              <a:rPr lang="cs-CZ" sz="2400" b="1" dirty="0" smtClean="0"/>
              <a:t>vlivnění</a:t>
            </a:r>
            <a:r>
              <a:rPr lang="cs-CZ" sz="2400" dirty="0" smtClean="0"/>
              <a:t> </a:t>
            </a:r>
            <a:r>
              <a:rPr lang="cs-CZ" sz="2400" b="1" dirty="0" smtClean="0"/>
              <a:t>sběru nezávisle na metodě</a:t>
            </a: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dirty="0" smtClean="0"/>
              <a:t>	</a:t>
            </a:r>
            <a:r>
              <a:rPr lang="cs-CZ" sz="2400" dirty="0" smtClean="0"/>
              <a:t>- meteorologické faktory </a:t>
            </a:r>
            <a:br>
              <a:rPr lang="cs-CZ" sz="2400" dirty="0" smtClean="0"/>
            </a:br>
            <a:r>
              <a:rPr lang="cs-CZ" sz="2400" dirty="0" smtClean="0"/>
              <a:t>	- sezónní vlivy </a:t>
            </a:r>
            <a:br>
              <a:rPr lang="cs-CZ" sz="2400" dirty="0" smtClean="0"/>
            </a:br>
            <a:r>
              <a:rPr lang="cs-CZ" sz="2400" dirty="0" smtClean="0"/>
              <a:t>	- denní doba</a:t>
            </a:r>
          </a:p>
          <a:p>
            <a:pPr>
              <a:buNone/>
            </a:pPr>
            <a:r>
              <a:rPr lang="cs-CZ" sz="2400" dirty="0" smtClean="0"/>
              <a:t>		- osoba sběratele (styl sběru, zkušenost, cílené či bezděčné preferování některých taxonů)</a:t>
            </a:r>
          </a:p>
          <a:p>
            <a:r>
              <a:rPr lang="cs-CZ" sz="2400" b="1" dirty="0" smtClean="0"/>
              <a:t>ovlivnění</a:t>
            </a:r>
            <a:r>
              <a:rPr lang="cs-CZ" sz="2400" dirty="0" smtClean="0"/>
              <a:t> </a:t>
            </a:r>
            <a:r>
              <a:rPr lang="cs-CZ" sz="2400" b="1" dirty="0" smtClean="0"/>
              <a:t>sběru v závislosti na metodě 	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	</a:t>
            </a:r>
            <a:r>
              <a:rPr lang="cs-CZ" sz="2400" dirty="0" smtClean="0"/>
              <a:t>- všeobecné (vliv na všechny jedince, ovlivněna abundance, vzájemný poměr početností jednotlivých druhů však zůstává zachován) </a:t>
            </a:r>
            <a:br>
              <a:rPr lang="cs-CZ" sz="2400" dirty="0" smtClean="0"/>
            </a:br>
            <a:r>
              <a:rPr lang="cs-CZ" sz="2400" dirty="0" smtClean="0"/>
              <a:t>	- specifické (některé druhy jsou chytány selektivně – velikost, aktivita taxonů, ovlivněna dominance – poměr jedinců druhů ve společenstvu)</a:t>
            </a:r>
            <a:br>
              <a:rPr lang="cs-CZ" sz="24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Individuální sběr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searching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5544616" cy="3024336"/>
          </a:xfrm>
        </p:spPr>
        <p:txBody>
          <a:bodyPr>
            <a:noAutofit/>
          </a:bodyPr>
          <a:lstStyle/>
          <a:p>
            <a:r>
              <a:rPr lang="cs-CZ" sz="2250" dirty="0" smtClean="0"/>
              <a:t>odchyt lezoucích/létajících jedinců hmyzu</a:t>
            </a:r>
          </a:p>
          <a:p>
            <a:r>
              <a:rPr lang="cs-CZ" sz="2250" dirty="0" smtClean="0"/>
              <a:t>vyhledávání hmyzu na rostlinách (včetně např. min a hálek) či v úkrytech (pod kameny, kůrou stromů, v trsech trávy apod.)</a:t>
            </a:r>
          </a:p>
          <a:p>
            <a:r>
              <a:rPr lang="cs-CZ" sz="2250" dirty="0" smtClean="0"/>
              <a:t>zaměření na specifické </a:t>
            </a:r>
            <a:r>
              <a:rPr lang="cs-CZ" sz="2250" dirty="0" err="1" smtClean="0"/>
              <a:t>mikrohabitaty</a:t>
            </a:r>
            <a:r>
              <a:rPr lang="cs-CZ" sz="2250" dirty="0" smtClean="0"/>
              <a:t> (např. dutiny stromů, padlé kmeny, mršiny, exkrementy, hnízda savců, ptáků a sociálního hmyzu)</a:t>
            </a:r>
          </a:p>
        </p:txBody>
      </p:sp>
      <p:pic>
        <p:nvPicPr>
          <p:cNvPr id="5122" name="Picture 2" descr="http://www.inbio.ac.cr/papers/manual_coleoptera/figs/tron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196752"/>
            <a:ext cx="3275856" cy="267166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1" y="4365104"/>
            <a:ext cx="8892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  registrace akustických projevů (rovnokřídlí, cikády)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v kombinaci s různými pomůckami často efektivní kvalitativní metoda k </a:t>
            </a:r>
            <a:r>
              <a:rPr lang="cs-CZ" sz="2250" dirty="0" smtClean="0"/>
              <a:t>nalezení</a:t>
            </a:r>
            <a:r>
              <a:rPr lang="cs-CZ" sz="2400" dirty="0" smtClean="0"/>
              <a:t> hojných i vzácných druhů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standardizace sběracího úsilí je možná na časový úsek („</a:t>
            </a:r>
            <a:r>
              <a:rPr lang="cs-CZ" sz="2400" dirty="0" err="1" smtClean="0"/>
              <a:t>osobominuty</a:t>
            </a:r>
            <a:r>
              <a:rPr lang="cs-CZ" sz="2400" dirty="0" smtClean="0"/>
              <a:t>/ </a:t>
            </a:r>
            <a:r>
              <a:rPr lang="cs-CZ" sz="2400" dirty="0" err="1" smtClean="0"/>
              <a:t>osobohodiny</a:t>
            </a:r>
            <a:r>
              <a:rPr lang="cs-CZ" sz="2400" dirty="0" smtClean="0"/>
              <a:t>“) + plochu/</a:t>
            </a:r>
            <a:r>
              <a:rPr lang="cs-CZ" sz="2400" dirty="0" err="1" smtClean="0"/>
              <a:t>transekt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zásadní vliv má terénní zkušenost sběratele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Pomůcky k individuálnímu sběru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2800" dirty="0"/>
              <a:t>m</a:t>
            </a:r>
            <a:r>
              <a:rPr lang="cs-CZ" sz="2800" dirty="0" smtClean="0"/>
              <a:t>ěkká pinzeta (</a:t>
            </a:r>
            <a:r>
              <a:rPr lang="cs-CZ" sz="2800" i="1" dirty="0" err="1" smtClean="0"/>
              <a:t>forceps</a:t>
            </a:r>
            <a:r>
              <a:rPr lang="cs-CZ" sz="2800" dirty="0" smtClean="0"/>
              <a:t>), </a:t>
            </a:r>
            <a:r>
              <a:rPr lang="cs-CZ" sz="2800" dirty="0" err="1" smtClean="0"/>
              <a:t>šteteček</a:t>
            </a:r>
            <a:endParaRPr lang="cs-CZ" sz="2800" dirty="0" smtClean="0"/>
          </a:p>
          <a:p>
            <a:r>
              <a:rPr lang="cs-CZ" sz="2800" dirty="0" smtClean="0"/>
              <a:t>exhaustor (</a:t>
            </a:r>
            <a:r>
              <a:rPr lang="cs-CZ" sz="2800" i="1" dirty="0" err="1" smtClean="0"/>
              <a:t>aspirator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pooter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epruvety/smrtičky</a:t>
            </a:r>
          </a:p>
          <a:p>
            <a:r>
              <a:rPr lang="cs-CZ" sz="2800" dirty="0"/>
              <a:t>p</a:t>
            </a:r>
            <a:r>
              <a:rPr lang="cs-CZ" sz="2800" dirty="0" smtClean="0"/>
              <a:t>říp. dláto, zahradní lopatka apod.</a:t>
            </a:r>
            <a:endParaRPr lang="cs-CZ" sz="2800" dirty="0"/>
          </a:p>
        </p:txBody>
      </p:sp>
      <p:pic>
        <p:nvPicPr>
          <p:cNvPr id="4098" name="Picture 2" descr="Pinzeta nerezová - m&amp;ecaron;kká 0,2 mm - &amp;ccaron;íslo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664" y="1052736"/>
            <a:ext cx="3024336" cy="2144919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l="6757"/>
          <a:stretch>
            <a:fillRect/>
          </a:stretch>
        </p:blipFill>
        <p:spPr bwMode="auto">
          <a:xfrm>
            <a:off x="-1" y="3095512"/>
            <a:ext cx="5580113" cy="37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exhaus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284984"/>
            <a:ext cx="3779912" cy="297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568" y="134235"/>
            <a:ext cx="8229600" cy="980728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+mj-lt"/>
                <a:ea typeface="+mj-ea"/>
                <a:cs typeface="+mj-cs"/>
              </a:rPr>
              <a:t>Usmrcení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cs-CZ" b="1" dirty="0" smtClean="0">
                <a:latin typeface="+mj-lt"/>
                <a:ea typeface="+mj-ea"/>
                <a:cs typeface="+mj-cs"/>
              </a:rPr>
              <a:t>hmyzu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528" y="1412776"/>
            <a:ext cx="6138936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většinou parami octanu ethylnatého (</a:t>
            </a:r>
            <a:r>
              <a:rPr lang="cs-CZ" sz="2100" dirty="0" err="1" smtClean="0">
                <a:ea typeface="+mj-ea"/>
                <a:cs typeface="+mj-cs"/>
              </a:rPr>
              <a:t>ethylester</a:t>
            </a:r>
            <a:r>
              <a:rPr lang="cs-CZ" sz="2100" dirty="0" smtClean="0">
                <a:ea typeface="+mj-ea"/>
                <a:cs typeface="+mj-cs"/>
              </a:rPr>
              <a:t> kyseliny octové) – netoxický pro člověka, udržuje hmyz vláčný, ale mění některé barvy a může poškodit skupiny s jemnými křídly a chloupky</a:t>
            </a:r>
            <a:endParaRPr lang="cs-CZ" sz="2100" dirty="0">
              <a:ea typeface="+mj-ea"/>
              <a:cs typeface="+mj-cs"/>
            </a:endParaRPr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chloroform (světelné pasti), kyanid draselný (!, zalitý do sádry, motýli), </a:t>
            </a:r>
            <a:r>
              <a:rPr lang="cs-CZ" sz="2100" dirty="0" smtClean="0"/>
              <a:t>injekce </a:t>
            </a:r>
            <a:r>
              <a:rPr lang="cs-CZ" sz="2100" dirty="0"/>
              <a:t>např. </a:t>
            </a:r>
            <a:r>
              <a:rPr lang="cs-CZ" sz="2100" dirty="0" smtClean="0"/>
              <a:t>čpavku (velcí motýli), jemný stisk hrudi v prstech (denní motýli), cigaretový kouř (drobní dvoukřídlí)</a:t>
            </a:r>
            <a:endParaRPr lang="cs-CZ" sz="2100" dirty="0"/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konzervace v </a:t>
            </a:r>
            <a:r>
              <a:rPr lang="cs-CZ" sz="2100" dirty="0" err="1" smtClean="0">
                <a:ea typeface="+mj-ea"/>
                <a:cs typeface="+mj-cs"/>
              </a:rPr>
              <a:t>ethanolu</a:t>
            </a:r>
            <a:r>
              <a:rPr lang="cs-CZ" sz="2100" dirty="0" smtClean="0">
                <a:ea typeface="+mj-ea"/>
                <a:cs typeface="+mj-cs"/>
              </a:rPr>
              <a:t>, formaldehydu apod.</a:t>
            </a:r>
          </a:p>
          <a:p>
            <a:pPr>
              <a:defRPr/>
            </a:pPr>
            <a:r>
              <a:rPr lang="cs-CZ" sz="2100" dirty="0"/>
              <a:t>nízká teplota (mraznička</a:t>
            </a:r>
            <a:r>
              <a:rPr lang="cs-CZ" sz="2100" dirty="0" smtClean="0"/>
              <a:t>), vroucí voda</a:t>
            </a:r>
            <a:endParaRPr lang="cs-CZ" sz="2100" dirty="0"/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materiál </a:t>
            </a:r>
            <a:r>
              <a:rPr lang="cs-CZ" sz="2100" dirty="0">
                <a:ea typeface="+mj-ea"/>
                <a:cs typeface="+mj-cs"/>
              </a:rPr>
              <a:t>pro molekulární </a:t>
            </a:r>
            <a:r>
              <a:rPr lang="cs-CZ" sz="2100" dirty="0" smtClean="0">
                <a:ea typeface="+mj-ea"/>
                <a:cs typeface="+mj-cs"/>
              </a:rPr>
              <a:t>analýzy – zmrazení, vhození za živa do silného čistého (nedenaturovaného) </a:t>
            </a:r>
            <a:r>
              <a:rPr lang="cs-CZ" sz="2100" dirty="0" err="1" smtClean="0">
                <a:ea typeface="+mj-ea"/>
                <a:cs typeface="+mj-cs"/>
              </a:rPr>
              <a:t>ethanolu</a:t>
            </a:r>
            <a:r>
              <a:rPr lang="cs-CZ" sz="2100" dirty="0" smtClean="0">
                <a:ea typeface="+mj-ea"/>
                <a:cs typeface="+mj-cs"/>
              </a:rPr>
              <a:t> (96%), případně rychlé vysušení</a:t>
            </a:r>
            <a:r>
              <a:rPr lang="cs-CZ" sz="2100" dirty="0"/>
              <a:t/>
            </a:r>
            <a:br>
              <a:rPr lang="cs-CZ" sz="2100" dirty="0"/>
            </a:br>
            <a:r>
              <a:rPr lang="cs-CZ" sz="2100" dirty="0"/>
              <a:t/>
            </a:r>
            <a:br>
              <a:rPr lang="cs-CZ" sz="2100" dirty="0"/>
            </a:br>
            <a:endParaRPr lang="cs-CZ" sz="2100" dirty="0"/>
          </a:p>
        </p:txBody>
      </p:sp>
      <p:pic>
        <p:nvPicPr>
          <p:cNvPr id="39938" name="Picture 2" descr="Octan etylnat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319" y="3717032"/>
            <a:ext cx="1959681" cy="2612908"/>
          </a:xfrm>
          <a:prstGeom prst="rect">
            <a:avLst/>
          </a:prstGeom>
          <a:noFill/>
        </p:spPr>
      </p:pic>
      <p:pic>
        <p:nvPicPr>
          <p:cNvPr id="39940" name="Picture 4" descr="http://auto-moto-samolepky.afirma.cz/files/products/1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268198"/>
            <a:ext cx="2267744" cy="2142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Prosívání </a:t>
            </a:r>
            <a:r>
              <a:rPr lang="cs-CZ" dirty="0" smtClean="0"/>
              <a:t>(</a:t>
            </a:r>
            <a:r>
              <a:rPr lang="cs-CZ" i="1" dirty="0" err="1" smtClean="0"/>
              <a:t>sifting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5"/>
            <a:ext cx="8568952" cy="158417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k</a:t>
            </a:r>
            <a:r>
              <a:rPr lang="cs-CZ" dirty="0" smtClean="0"/>
              <a:t> extrakci členovců z hrabanky, detritu, mechu, </a:t>
            </a:r>
            <a:r>
              <a:rPr lang="cs-CZ" dirty="0" err="1" smtClean="0"/>
              <a:t>trouchu</a:t>
            </a:r>
            <a:r>
              <a:rPr lang="cs-CZ" dirty="0" smtClean="0"/>
              <a:t> stromů, hub, hnoje apod.</a:t>
            </a:r>
          </a:p>
          <a:p>
            <a:r>
              <a:rPr lang="cs-CZ" dirty="0" smtClean="0"/>
              <a:t>vybírání na plachtě v terénu, efektivněji ale v laboratoři/na pokoji pomocí </a:t>
            </a:r>
            <a:r>
              <a:rPr lang="cs-CZ" dirty="0" err="1" smtClean="0"/>
              <a:t>xeroeklektorů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Mocsarski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5844" name="AutoShape 4" descr="Výsledek obrázku pro prosívad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5846" name="AutoShape 6" descr="Výsledek obrázku pro prosívad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5850" name="Picture 10" descr="http://www.kabourek.cz/getimage.php?image=p_16011_prosiv_kul_pl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4163269" cy="3024334"/>
          </a:xfrm>
          <a:prstGeom prst="rect">
            <a:avLst/>
          </a:prstGeom>
          <a:noFill/>
        </p:spPr>
      </p:pic>
      <p:pic>
        <p:nvPicPr>
          <p:cNvPr id="41986" name="Picture 2" descr="http://www.kabourek.cz/getimage.php?image=p_16501_xereklek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391" y="4116550"/>
            <a:ext cx="4844810" cy="26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1732</Words>
  <Application>Microsoft Office PowerPoint</Application>
  <PresentationFormat>Předvádění na obrazovce (4:3)</PresentationFormat>
  <Paragraphs>182</Paragraphs>
  <Slides>44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8" baseType="lpstr">
      <vt:lpstr>Arial</vt:lpstr>
      <vt:lpstr>Calibri</vt:lpstr>
      <vt:lpstr>Motiv sady Office</vt:lpstr>
      <vt:lpstr>Acrobat Document</vt:lpstr>
      <vt:lpstr>Úvod do terénní zoologie bezobratlých </vt:lpstr>
      <vt:lpstr>Prezentace aplikace PowerPoint</vt:lpstr>
      <vt:lpstr>Dřív než začnete: co potřebujete zjistit? aneb výběr metod, lokalit a termínů</vt:lpstr>
      <vt:lpstr>Metody sběru</vt:lpstr>
      <vt:lpstr>Rušivé vlivy</vt:lpstr>
      <vt:lpstr>Individuální sběr (searching)</vt:lpstr>
      <vt:lpstr>Pomůcky k individuálnímu sběru</vt:lpstr>
      <vt:lpstr>Usmrcení hmyzu</vt:lpstr>
      <vt:lpstr>Prosívání (sifting)</vt:lpstr>
      <vt:lpstr>Odchyt do lehké entomologické sítě (netting)</vt:lpstr>
      <vt:lpstr>Odhady velikosti populace a disperze</vt:lpstr>
      <vt:lpstr>Smýkání (sweeping)</vt:lpstr>
      <vt:lpstr>Prezentace aplikace PowerPoint</vt:lpstr>
      <vt:lpstr>Vlajkování (tick dragging)</vt:lpstr>
      <vt:lpstr>Vysávání (suction sampling)</vt:lpstr>
      <vt:lpstr>Emergenční pasti</vt:lpstr>
      <vt:lpstr>Sklepávání (beating)</vt:lpstr>
      <vt:lpstr>Fumigace (canopy fogging, pyrethrum knock-down)</vt:lpstr>
      <vt:lpstr>Nárazové pasti (flight interception traps, window traps)</vt:lpstr>
      <vt:lpstr>Malaiseho past (Malaise trap)</vt:lpstr>
      <vt:lpstr>Autosítě (car traps)</vt:lpstr>
      <vt:lpstr>Prezentace aplikace PowerPoint</vt:lpstr>
      <vt:lpstr>Barevné (Moerickovy) misky (pan traps)</vt:lpstr>
      <vt:lpstr>Lepové desky (sticky traps)</vt:lpstr>
      <vt:lpstr>Světelné pasti (light traps, light sheets)</vt:lpstr>
      <vt:lpstr>Manitoba trap</vt:lpstr>
      <vt:lpstr>Pasti s návnadou (baited traps)</vt:lpstr>
      <vt:lpstr>Pasti s návnadou (baited traps)</vt:lpstr>
      <vt:lpstr>Pasti s návnadou (baited traps)</vt:lpstr>
      <vt:lpstr>Preparace „na sucho“ na špendlíky</vt:lpstr>
      <vt:lpstr>Prezentace aplikace PowerPoint</vt:lpstr>
      <vt:lpstr>Prezentace aplikace PowerPoint</vt:lpstr>
      <vt:lpstr>Napínání končetin a křídel</vt:lpstr>
      <vt:lpstr>Nárazová („okenní“) past</vt:lpstr>
      <vt:lpstr>Nalepením na štítek</vt:lpstr>
      <vt:lpstr>Prezentace aplikace PowerPoint</vt:lpstr>
      <vt:lpstr>Prezentace aplikace PowerPoint</vt:lpstr>
      <vt:lpstr>Prezentace aplikace PowerPoint</vt:lpstr>
      <vt:lpstr>Prezentace aplikace PowerPoint</vt:lpstr>
      <vt:lpstr>Kapalinové preparáty</vt:lpstr>
      <vt:lpstr>Mikroskopické preparáty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terénní zoologie bezobratlých</dc:title>
  <dc:creator>Malenovsky</dc:creator>
  <cp:lastModifiedBy>Igor Malenovský</cp:lastModifiedBy>
  <cp:revision>60</cp:revision>
  <dcterms:created xsi:type="dcterms:W3CDTF">2015-04-14T16:25:17Z</dcterms:created>
  <dcterms:modified xsi:type="dcterms:W3CDTF">2018-03-15T09:40:12Z</dcterms:modified>
</cp:coreProperties>
</file>