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8" r:id="rId3"/>
    <p:sldId id="269" r:id="rId4"/>
    <p:sldId id="271" r:id="rId5"/>
    <p:sldId id="270" r:id="rId6"/>
    <p:sldId id="272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FF"/>
    <a:srgbClr val="009999"/>
    <a:srgbClr val="FF66CC"/>
    <a:srgbClr val="CC0099"/>
    <a:srgbClr val="FFCC00"/>
    <a:srgbClr val="66CCFF"/>
    <a:srgbClr val="0033CC"/>
    <a:srgbClr val="66FF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B19B9-5B34-4499-92A7-2A52EEE4E02A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A536C-51E8-49D2-A4B5-A81588234F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6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B3B7-B625-4974-AFDD-440263C2B537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943B3B7-B625-4974-AFDD-440263C2B537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C95979A-F41E-42F4-8A72-48A74682749E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1.jpe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41.png"/><Relationship Id="rId7" Type="http://schemas.openxmlformats.org/officeDocument/2006/relationships/image" Target="../media/image3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32.png"/><Relationship Id="rId4" Type="http://schemas.openxmlformats.org/officeDocument/2006/relationships/image" Target="../media/image260.pn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C1800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en-US" sz="4000" dirty="0" err="1" smtClean="0"/>
              <a:t>Chemie</a:t>
            </a:r>
            <a:r>
              <a:rPr lang="en-US" sz="4000" dirty="0" smtClean="0"/>
              <a:t> pro </a:t>
            </a:r>
            <a:r>
              <a:rPr lang="en-US" sz="4000" dirty="0" err="1" smtClean="0"/>
              <a:t>fyzik</a:t>
            </a:r>
            <a:r>
              <a:rPr lang="cs-CZ" sz="4000" dirty="0" smtClean="0"/>
              <a:t>ální obory</a:t>
            </a:r>
            <a:r>
              <a:rPr lang="en-US" sz="4000" dirty="0" smtClean="0"/>
              <a:t>: </a:t>
            </a:r>
            <a:r>
              <a:rPr lang="en-US" sz="4000" dirty="0" err="1" smtClean="0"/>
              <a:t>Podklady</a:t>
            </a:r>
            <a:r>
              <a:rPr lang="en-US" sz="4000" dirty="0" smtClean="0"/>
              <a:t> k </a:t>
            </a:r>
            <a:r>
              <a:rPr lang="en-US" sz="4000" dirty="0" err="1" smtClean="0"/>
              <a:t>prvn</a:t>
            </a:r>
            <a:r>
              <a:rPr lang="cs-CZ" sz="4000" dirty="0" smtClean="0"/>
              <a:t>í přednášce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51837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430" y="1524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1.9 </a:t>
            </a:r>
            <a:r>
              <a:rPr lang="en-US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Vlnov</a:t>
            </a:r>
            <a:r>
              <a:rPr lang="cs-CZ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 vlastnosti částic</a:t>
            </a:r>
            <a:endParaRPr lang="cs-CZ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Výsledek obrázku pro phd thesis of louis de broglie evalu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" b="20706"/>
          <a:stretch/>
        </p:blipFill>
        <p:spPr bwMode="auto">
          <a:xfrm>
            <a:off x="141030" y="771422"/>
            <a:ext cx="8873360" cy="443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5425" y="4773175"/>
            <a:ext cx="514584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cs-CZ" sz="2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Mají-li vlny vlastnosti částic, </a:t>
            </a:r>
            <a:r>
              <a:rPr lang="en-US" sz="2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mohou i částice mít vlastnosti vln.</a:t>
            </a:r>
            <a:endParaRPr lang="en-US" sz="2600" b="1" dirty="0" smtClean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02815" y="2729010"/>
            <a:ext cx="378630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cs typeface="Times New Roman" panose="02020603050405020304" pitchFamily="18" charset="0"/>
              </a:rPr>
              <a:t>v</a:t>
            </a:r>
            <a:endParaRPr lang="cs-CZ" sz="3200" dirty="0"/>
          </a:p>
        </p:txBody>
      </p:sp>
      <p:sp>
        <p:nvSpPr>
          <p:cNvPr id="14" name="Rectangle 13"/>
          <p:cNvSpPr/>
          <p:nvPr/>
        </p:nvSpPr>
        <p:spPr>
          <a:xfrm>
            <a:off x="1600200" y="2209800"/>
            <a:ext cx="1905000" cy="12954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32690" y="4811580"/>
            <a:ext cx="5169005" cy="87599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24921" y="5886920"/>
            <a:ext cx="9132580" cy="9079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cs-CZ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zna</a:t>
            </a:r>
            <a:r>
              <a:rPr lang="cs-CZ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čí</a:t>
            </a:r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rychlost</a:t>
            </a:r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nikoli</a:t>
            </a:r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frekvenci</a:t>
            </a:r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!</a:t>
            </a:r>
            <a:endParaRPr lang="cs-CZ" sz="24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cs-CZ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cs-CZ" sz="24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cs-CZ" sz="2400" b="1" i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příslušná vlnová délka, h </a:t>
            </a:r>
            <a:r>
              <a:rPr lang="en-US" sz="2400" b="1" i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cs-CZ" sz="2400" b="1" i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Planckova konstanta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01695" y="5349250"/>
            <a:ext cx="3803901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2400"/>
              </a:spcAft>
            </a:pPr>
            <a:r>
              <a:rPr lang="en-US" sz="30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Louis de Broglie, 1923</a:t>
            </a:r>
          </a:p>
        </p:txBody>
      </p:sp>
    </p:spTree>
    <p:extLst>
      <p:ext uri="{BB962C8B-B14F-4D97-AF65-F5344CB8AC3E}">
        <p14:creationId xmlns:p14="http://schemas.microsoft.com/office/powerpoint/2010/main" val="18027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6" grpId="0" animBg="1"/>
      <p:bldP spid="15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35" y="4657960"/>
            <a:ext cx="3650279" cy="1766630"/>
          </a:xfrm>
        </p:spPr>
        <p:txBody>
          <a:bodyPr>
            <a:noAutofit/>
          </a:bodyPr>
          <a:lstStyle/>
          <a:p>
            <a:pPr algn="l"/>
            <a:r>
              <a:rPr lang="cs-CZ" sz="2600" u="sng" dirty="0" smtClean="0"/>
              <a:t/>
            </a:r>
            <a:br>
              <a:rPr lang="cs-CZ" sz="2600" u="sng" dirty="0" smtClean="0"/>
            </a:b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Vlnov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á délka částic má jasný smysl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a lze ji změřit)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rovnoměrném </a:t>
            </a:r>
            <a:r>
              <a:rPr lang="cs-CZ" sz="2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přímočarém </a:t>
            </a:r>
            <a:r>
              <a:rPr lang="cs-CZ" sz="28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pohybu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Odvoďte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tomto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p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řípadě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vztah pro výpočet </a:t>
            </a:r>
            <a:r>
              <a:rPr lang="el-GR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cs-CZ" sz="28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z hmotnosti </a:t>
            </a:r>
            <a:r>
              <a:rPr lang="cs-CZ" sz="28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celkové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energie </a:t>
            </a:r>
            <a:r>
              <a:rPr lang="cs-CZ" sz="2800" b="1" i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cs-CZ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potenciální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energie </a:t>
            </a:r>
            <a:r>
              <a:rPr lang="cs-CZ" sz="2800" b="1" i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4940" y="298656"/>
            <a:ext cx="43059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u="sng" dirty="0">
                <a:solidFill>
                  <a:srgbClr val="FFC000"/>
                </a:solidFill>
              </a:rPr>
              <a:t>P</a:t>
            </a:r>
            <a:r>
              <a:rPr lang="cs-CZ" sz="4000" u="sng" dirty="0" smtClean="0">
                <a:solidFill>
                  <a:srgbClr val="FFC000"/>
                </a:solidFill>
              </a:rPr>
              <a:t>říklad k části </a:t>
            </a:r>
            <a:r>
              <a:rPr lang="en-US" sz="4000" u="sng" dirty="0" smtClean="0">
                <a:solidFill>
                  <a:srgbClr val="FFC000"/>
                </a:solidFill>
              </a:rPr>
              <a:t>1.9</a:t>
            </a:r>
            <a:r>
              <a:rPr lang="cs-CZ" sz="4000" u="sng" dirty="0" smtClean="0">
                <a:solidFill>
                  <a:srgbClr val="FFC000"/>
                </a:solidFill>
              </a:rPr>
              <a:t> </a:t>
            </a:r>
            <a:endParaRPr lang="cs-CZ" sz="4000" dirty="0">
              <a:solidFill>
                <a:srgbClr val="FFC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r="2605"/>
          <a:stretch/>
        </p:blipFill>
        <p:spPr bwMode="auto">
          <a:xfrm>
            <a:off x="3957520" y="1010850"/>
            <a:ext cx="4825750" cy="573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24885" y="5426060"/>
            <a:ext cx="3494855" cy="121859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76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193830" y="1156875"/>
            <a:ext cx="8487505" cy="11967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hovají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-li se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částice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jako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vlny, pozbýváme ostré informace o jejich chování (</a:t>
            </a:r>
            <a:r>
              <a:rPr 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24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24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2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cs-CZ" sz="24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Musí nám stačit spojitý popis = popis pomocí  funkcí</a:t>
            </a:r>
            <a:r>
              <a:rPr lang="en-US" sz="24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789" y="297788"/>
            <a:ext cx="85731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1.10 </a:t>
            </a:r>
            <a:r>
              <a:rPr lang="en-US" sz="4000" dirty="0" err="1" smtClean="0">
                <a:solidFill>
                  <a:srgbClr val="FFC000"/>
                </a:solidFill>
              </a:rPr>
              <a:t>Vlnov</a:t>
            </a:r>
            <a:r>
              <a:rPr lang="cs-CZ" sz="4000" dirty="0" smtClean="0">
                <a:solidFill>
                  <a:srgbClr val="FFC000"/>
                </a:solidFill>
              </a:rPr>
              <a:t>é funkce pro částici v jámě</a:t>
            </a:r>
            <a:endParaRPr lang="cs-CZ" sz="4000" dirty="0"/>
          </a:p>
        </p:txBody>
      </p:sp>
      <p:grpSp>
        <p:nvGrpSpPr>
          <p:cNvPr id="7" name="Group 6"/>
          <p:cNvGrpSpPr/>
          <p:nvPr/>
        </p:nvGrpSpPr>
        <p:grpSpPr>
          <a:xfrm>
            <a:off x="347450" y="3029293"/>
            <a:ext cx="3763690" cy="2611540"/>
            <a:chOff x="539476" y="1777585"/>
            <a:chExt cx="3763690" cy="2611540"/>
          </a:xfrm>
          <a:solidFill>
            <a:schemeClr val="tx1"/>
          </a:solidFill>
        </p:grpSpPr>
        <p:sp>
          <p:nvSpPr>
            <p:cNvPr id="6" name="Rectangle 5"/>
            <p:cNvSpPr/>
            <p:nvPr/>
          </p:nvSpPr>
          <p:spPr>
            <a:xfrm>
              <a:off x="539476" y="1777585"/>
              <a:ext cx="3763690" cy="26115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587" y="1931204"/>
              <a:ext cx="2987778" cy="2335899"/>
            </a:xfrm>
            <a:prstGeom prst="rect">
              <a:avLst/>
            </a:prstGeom>
            <a:grpFill/>
          </p:spPr>
        </p:pic>
      </p:grpSp>
      <p:sp>
        <p:nvSpPr>
          <p:cNvPr id="3" name="TextBox 2"/>
          <p:cNvSpPr txBox="1"/>
          <p:nvPr/>
        </p:nvSpPr>
        <p:spPr>
          <a:xfrm>
            <a:off x="2037269" y="4922385"/>
            <a:ext cx="724750" cy="3385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jáma)</a:t>
            </a:r>
            <a:endParaRPr lang="cs-CZ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1929" y="4918229"/>
            <a:ext cx="901785" cy="33855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(bariéra)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8989" y="4956634"/>
            <a:ext cx="901785" cy="33855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(bariéra)</a:t>
            </a:r>
            <a:endParaRPr lang="cs-CZ" sz="1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Výsledek obrázku pro potential w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380" y="3006545"/>
            <a:ext cx="4557013" cy="323575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TextBox 10"/>
          <p:cNvSpPr txBox="1"/>
          <p:nvPr/>
        </p:nvSpPr>
        <p:spPr>
          <a:xfrm>
            <a:off x="4418380" y="2637213"/>
            <a:ext cx="196547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     nekonečně        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1515" y="2637213"/>
            <a:ext cx="199112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         konečně         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9216" y="2637213"/>
            <a:ext cx="107534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h</a:t>
            </a:r>
            <a:r>
              <a:rPr lang="cs-CZ" b="1" dirty="0" smtClean="0">
                <a:solidFill>
                  <a:schemeClr val="bg1"/>
                </a:solidFill>
              </a:rPr>
              <a:t>luboká jáma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877770" y="2821879"/>
            <a:ext cx="38405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106730" y="2821879"/>
            <a:ext cx="396661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61011" y="5741453"/>
                <a:ext cx="2926763" cy="10016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000" b="1" i="1" smtClean="0">
                              <a:latin typeface="Cambria Math"/>
                            </a:rPr>
                            <m:t>𝜳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cs-CZ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0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cs-CZ" sz="2000" b="1" i="0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20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20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2000" b="1" i="1" smtClean="0">
                                  <a:latin typeface="Cambria Math"/>
                                </a:rPr>
                                <m:t>𝑳</m:t>
                              </m:r>
                            </m:den>
                          </m:f>
                          <m:r>
                            <a:rPr lang="en-US" sz="2000" b="1" i="1" smtClean="0">
                              <a:latin typeface="Cambria Math"/>
                            </a:rPr>
                            <m:t> </m:t>
                          </m:r>
                        </m:e>
                      </m:rad>
                      <m:func>
                        <m:funcPr>
                          <m:ctrlPr>
                            <a:rPr lang="cs-CZ" sz="20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cs-CZ" sz="2000" b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cs-CZ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0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𝒏</m:t>
                                  </m:r>
                                  <m:r>
                                    <a:rPr lang="en-US" sz="2000" b="1" i="1">
                                      <a:latin typeface="Cambria Math"/>
                                      <a:ea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𝑳</m:t>
                                  </m:r>
                                </m:den>
                              </m:f>
                              <m:r>
                                <a:rPr lang="en-US" sz="20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cs-CZ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011" y="5741453"/>
                <a:ext cx="2926763" cy="10016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28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5" grpId="0" animBg="1"/>
      <p:bldP spid="16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0639" y="1390704"/>
                <a:ext cx="5651195" cy="12317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Vlnové funkce pro konkrétním hladiny </a:t>
                </a:r>
                <a:r>
                  <a:rPr lang="cs-CZ" sz="2000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energie</a:t>
                </a:r>
                <a:r>
                  <a:rPr lang="cs-CZ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</a:p>
              <a:p>
                <a:pPr marL="0" indent="0">
                  <a:buNone/>
                </a:pPr>
                <a:r>
                  <a:rPr lang="cs-CZ" sz="2200" dirty="0" smtClean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Použijeme tzv. operátor energie, tradičně značený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sz="220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sz="22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cs-CZ" sz="2200" dirty="0" smtClean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(od „Hamiltonův operátor“).  </a:t>
                </a:r>
                <a:endParaRPr lang="cs-CZ" sz="2200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0639" y="1390704"/>
                <a:ext cx="5651195" cy="1231791"/>
              </a:xfrm>
              <a:blipFill rotWithShape="1">
                <a:blip r:embed="rId2"/>
                <a:stretch>
                  <a:fillRect l="-1402" t="-990" b="-103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699" y="0"/>
            <a:ext cx="7543800" cy="914400"/>
          </a:xfrm>
          <a:ln>
            <a:noFill/>
          </a:ln>
        </p:spPr>
        <p:txBody>
          <a:bodyPr/>
          <a:lstStyle/>
          <a:p>
            <a:r>
              <a:rPr lang="en-US" sz="32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1.11 </a:t>
            </a:r>
            <a:r>
              <a:rPr lang="cs-CZ" sz="32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 se vlnové funkce naleznou?</a:t>
            </a:r>
            <a:endParaRPr lang="cs-CZ" sz="32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upload.wikimedia.org/wikipedia/commons/thumb/1/15/William_Rowan_Hamilton_painting.jpg/225px-William_Rowan_Hamilton_paintin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415" y="1854395"/>
            <a:ext cx="2604256" cy="3125109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</p:pic>
      <p:sp>
        <p:nvSpPr>
          <p:cNvPr id="5" name="Rectangle 4"/>
          <p:cNvSpPr/>
          <p:nvPr/>
        </p:nvSpPr>
        <p:spPr>
          <a:xfrm>
            <a:off x="6193667" y="1355130"/>
            <a:ext cx="2648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Sir William R.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Hamilton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68561" y="5042010"/>
            <a:ext cx="36990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1805-1865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Irsk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ý M, F a ASTR</a:t>
            </a:r>
          </a:p>
          <a:p>
            <a:pPr algn="ctr"/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řeformuloval  klasickou mechaniku</a:t>
            </a:r>
          </a:p>
          <a:p>
            <a:pPr algn="ctr"/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abstraktnější úrovni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79240" y="2584090"/>
                <a:ext cx="1109342" cy="709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𝐸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0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240" y="2584090"/>
                <a:ext cx="1109342" cy="7099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60656" y="2805746"/>
            <a:ext cx="5375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Celkov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á energie částice v jámě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klasicky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2896" y="3422479"/>
            <a:ext cx="48826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Kvantov</a:t>
            </a:r>
            <a:r>
              <a:rPr lang="cs-CZ" sz="22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ě: řeším </a:t>
            </a:r>
            <a:r>
              <a:rPr lang="en-US" sz="22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22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rovnici</a:t>
            </a:r>
            <a:r>
              <a:rPr lang="en-US" sz="22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2 </a:t>
            </a:r>
            <a:r>
              <a:rPr lang="en-US" sz="22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nezn</a:t>
            </a:r>
            <a:r>
              <a:rPr lang="cs-CZ" sz="22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ámých:</a:t>
            </a:r>
            <a:endParaRPr lang="cs-CZ" sz="22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02455" y="5744578"/>
                <a:ext cx="2166106" cy="771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cs-CZ" sz="220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2200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</m:acc>
                      <m:r>
                        <a:rPr lang="cs-CZ" sz="2200" dirty="0">
                          <a:solidFill>
                            <a:srgbClr val="00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200" b="0" i="0" dirty="0" smtClean="0">
                          <a:solidFill>
                            <a:srgbClr val="00FF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cs-CZ" sz="2200" b="0" i="1" dirty="0" smtClean="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200" b="0" i="1" dirty="0" smtClean="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200" b="0" i="1" dirty="0" smtClean="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200" b="0" i="1" dirty="0" smtClean="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cs-CZ" sz="2200" b="0" i="1" dirty="0" smtClean="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200" b="0" i="1" dirty="0" smtClean="0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dirty="0" smtClean="0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200" b="0" i="1" dirty="0" smtClean="0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200" b="0" i="1" dirty="0" smtClean="0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dirty="0" smtClean="0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b="0" i="1" dirty="0" smtClean="0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455" y="5744578"/>
                <a:ext cx="2166106" cy="7716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29003" y="4692636"/>
                <a:ext cx="2222596" cy="534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cs-CZ" sz="280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2800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</m:acc>
                      <m:r>
                        <a:rPr lang="cs-CZ" sz="28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800" i="1" smtClean="0">
                          <a:latin typeface="Cambria Math"/>
                        </a:rPr>
                        <m:t>Ψ</m:t>
                      </m:r>
                      <m:r>
                        <a:rPr lang="cs-CZ" sz="2800" dirty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800" b="0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cs-CZ" sz="2800" b="0" i="1" dirty="0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·</m:t>
                      </m:r>
                      <m:r>
                        <a:rPr lang="cs-CZ" sz="2800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</a:rPr>
                        <m:t>Ψ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003" y="4692636"/>
                <a:ext cx="2222596" cy="53476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3164607" y="5076686"/>
            <a:ext cx="370458" cy="2545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880710" y="5076686"/>
            <a:ext cx="487553" cy="2545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98759" y="5297737"/>
            <a:ext cx="1886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n</a:t>
            </a:r>
            <a:r>
              <a:rPr lang="cs-CZ" sz="2000" dirty="0" smtClean="0"/>
              <a:t>eznámá funkce</a:t>
            </a:r>
            <a:endParaRPr lang="cs-CZ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249280" y="4043480"/>
            <a:ext cx="1975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n</a:t>
            </a:r>
            <a:r>
              <a:rPr lang="cs-CZ" sz="2000" dirty="0" smtClean="0">
                <a:solidFill>
                  <a:srgbClr val="FF0000"/>
                </a:solidFill>
              </a:rPr>
              <a:t>eznámá </a:t>
            </a:r>
            <a:r>
              <a:rPr lang="en-US" sz="2000" dirty="0" err="1" smtClean="0">
                <a:solidFill>
                  <a:srgbClr val="FF0000"/>
                </a:solidFill>
              </a:rPr>
              <a:t>energie</a:t>
            </a:r>
            <a:endParaRPr lang="cs-CZ" sz="2000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880710" y="4451416"/>
            <a:ext cx="0" cy="3029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195062" y="4662157"/>
            <a:ext cx="173201" cy="254532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81663" y="4402821"/>
            <a:ext cx="1135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FFFF"/>
                </a:solidFill>
              </a:rPr>
              <a:t>n</a:t>
            </a:r>
            <a:r>
              <a:rPr lang="cs-CZ" sz="2000" dirty="0" smtClean="0">
                <a:solidFill>
                  <a:srgbClr val="00FFFF"/>
                </a:solidFill>
              </a:rPr>
              <a:t>ásobení</a:t>
            </a:r>
            <a:endParaRPr lang="cs-CZ" sz="2000" dirty="0">
              <a:solidFill>
                <a:srgbClr val="00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531364" y="4630130"/>
            <a:ext cx="811676" cy="617597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27" name="Straight Arrow Connector 1026"/>
          <p:cNvCxnSpPr/>
          <p:nvPr/>
        </p:nvCxnSpPr>
        <p:spPr>
          <a:xfrm flipH="1" flipV="1">
            <a:off x="2190890" y="4810293"/>
            <a:ext cx="307240" cy="1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extBox 1027"/>
          <p:cNvSpPr txBox="1"/>
          <p:nvPr/>
        </p:nvSpPr>
        <p:spPr>
          <a:xfrm>
            <a:off x="562006" y="4005075"/>
            <a:ext cx="162888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Operátor funkci změní na jinou, z ní nějak odvozenou </a:t>
            </a:r>
            <a:endParaRPr lang="cs-CZ" sz="2000" dirty="0">
              <a:solidFill>
                <a:srgbClr val="00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2" name="Rectangle 1031"/>
          <p:cNvSpPr/>
          <p:nvPr/>
        </p:nvSpPr>
        <p:spPr>
          <a:xfrm>
            <a:off x="221815" y="5986075"/>
            <a:ext cx="33836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lang="cs-CZ" sz="2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částic</a:t>
            </a:r>
            <a:r>
              <a:rPr lang="en-US" sz="2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en-US" sz="2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1-rozm</a:t>
            </a:r>
            <a:r>
              <a:rPr lang="cs-CZ" sz="2000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ěrné jámě: </a:t>
            </a:r>
            <a:endParaRPr lang="cs-CZ" sz="2000" dirty="0">
              <a:solidFill>
                <a:srgbClr val="00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82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21" grpId="0"/>
      <p:bldP spid="23" grpId="0"/>
      <p:bldP spid="31" grpId="0"/>
      <p:bldP spid="30" grpId="0" animBg="1"/>
      <p:bldP spid="1028" grpId="0"/>
      <p:bldP spid="10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9046" y="932675"/>
            <a:ext cx="8229600" cy="1063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 smtClean="0"/>
              <a:t>Tj. pro částici v jámě hledám takovou matematickou funkci, která se dvojím derivováním vrátí na svůj původní funkční předpis, až na konstantu. </a:t>
            </a:r>
          </a:p>
          <a:p>
            <a:pPr marL="0" indent="0" algn="r">
              <a:buNone/>
            </a:pPr>
            <a:r>
              <a:rPr lang="cs-CZ" sz="2000" dirty="0" smtClean="0">
                <a:solidFill>
                  <a:srgbClr val="FFC000"/>
                </a:solidFill>
              </a:rPr>
              <a:t>Platí to pro námi nalezené sinusoidy?</a:t>
            </a:r>
            <a:endParaRPr lang="cs-CZ" sz="2000" dirty="0">
              <a:solidFill>
                <a:srgbClr val="FFC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6225" y="-17385"/>
            <a:ext cx="8229600" cy="71963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1.12 </a:t>
            </a:r>
            <a:r>
              <a:rPr lang="en-US" sz="32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Vlastn</a:t>
            </a:r>
            <a:r>
              <a:rPr lang="cs-CZ" sz="32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 funkce a hodnoty operátoru</a:t>
            </a:r>
            <a:endParaRPr lang="cs-CZ" sz="32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046" y="2392065"/>
            <a:ext cx="357166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Obecný postup v QM: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</a:t>
            </a:r>
            <a:r>
              <a:rPr lang="cs-CZ" sz="24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íšu klasický předpis pro výpočet veličiny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cs-CZ" sz="24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něj vytvořím předpis kvantový , tzv. operátor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cs-CZ" sz="24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Najdu </a:t>
            </a:r>
            <a:r>
              <a:rPr lang="cs-CZ" sz="2400" dirty="0" smtClean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funkce</a:t>
            </a:r>
            <a:r>
              <a:rPr lang="cs-CZ" sz="24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které operátor pouze vynásobí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konstantou</a:t>
            </a:r>
            <a:r>
              <a:rPr lang="cs-CZ" sz="24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45245" y="4946146"/>
            <a:ext cx="0" cy="979179"/>
          </a:xfrm>
          <a:prstGeom prst="straightConnector1">
            <a:avLst/>
          </a:prstGeom>
          <a:ln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6285" y="5991245"/>
            <a:ext cx="2189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66FF"/>
                </a:solidFill>
              </a:rPr>
              <a:t>VLASTNÍ FUNKCE OPERÁTORU</a:t>
            </a:r>
            <a:endParaRPr lang="cs-CZ" dirty="0">
              <a:solidFill>
                <a:srgbClr val="00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7285" y="6001544"/>
            <a:ext cx="205185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VLASTNÍ HODNOTY VELIČINY</a:t>
            </a:r>
            <a:endParaRPr lang="cs-CZ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992820" y="5694895"/>
            <a:ext cx="0" cy="2977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163" y="2584090"/>
            <a:ext cx="4913222" cy="342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8615" y="49360"/>
                <a:ext cx="8948365" cy="1143000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>
                    <a:solidFill>
                      <a:srgbClr val="FFC000"/>
                    </a:solidFill>
                  </a:rPr>
                  <a:t>1.13 </a:t>
                </a:r>
                <a:r>
                  <a:rPr lang="en-US" sz="2800" dirty="0" err="1" smtClean="0">
                    <a:solidFill>
                      <a:srgbClr val="FFC000"/>
                    </a:solidFill>
                  </a:rPr>
                  <a:t>Chyb</a:t>
                </a:r>
                <a:r>
                  <a:rPr lang="cs-CZ" sz="2800" dirty="0" smtClean="0">
                    <a:solidFill>
                      <a:srgbClr val="FFC000"/>
                    </a:solidFill>
                  </a:rPr>
                  <a:t>ějící rovnice do soustavy s neznámými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/>
                      </a:rPr>
                      <m:t>Ψ</m:t>
                    </m:r>
                    <m:r>
                      <a:rPr lang="el-GR" sz="2800" i="1">
                        <a:latin typeface="Cambria Math"/>
                      </a:rPr>
                      <m:t> </m:t>
                    </m:r>
                  </m:oMath>
                </a14:m>
                <a:r>
                  <a:rPr lang="cs-CZ" sz="2800" dirty="0" smtClean="0">
                    <a:solidFill>
                      <a:srgbClr val="FFC000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cs-CZ" sz="2800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𝐸</m:t>
                    </m:r>
                    <m:r>
                      <a:rPr lang="cs-CZ" sz="2800" b="0" i="0" dirty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cs-CZ" sz="2800" dirty="0" smtClean="0">
                    <a:solidFill>
                      <a:srgbClr val="FFC000"/>
                    </a:solidFill>
                  </a:rPr>
                  <a:t> </a:t>
                </a:r>
                <a:r>
                  <a:rPr lang="cs-CZ" sz="2800" dirty="0" smtClean="0">
                    <a:solidFill>
                      <a:schemeClr val="tx1"/>
                    </a:solidFill>
                  </a:rPr>
                  <a:t>V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l</m:t>
                    </m:r>
                    <m:r>
                      <m:rPr>
                        <m:sty m:val="p"/>
                      </m:rPr>
                      <a:rPr lang="cs-CZ" sz="2800" b="0" i="0" smtClean="0">
                        <a:latin typeface="Cambria Math"/>
                      </a:rPr>
                      <m:t>astnosti</m:t>
                    </m:r>
                    <m:r>
                      <a:rPr lang="cs-CZ" sz="2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 sz="2800" b="0" i="0" smtClean="0">
                        <a:latin typeface="Cambria Math"/>
                      </a:rPr>
                      <m:t>tzv</m:t>
                    </m:r>
                    <m:r>
                      <a:rPr lang="cs-CZ" sz="2800" b="0" i="0" smtClean="0">
                        <a:latin typeface="Cambria Math"/>
                      </a:rPr>
                      <m:t>. </m:t>
                    </m:r>
                    <m:r>
                      <a:rPr lang="cs-CZ" sz="2800" b="0" i="1" smtClean="0">
                        <a:latin typeface="Cambria Math"/>
                      </a:rPr>
                      <m:t>𝑓𝑦𝑧𝑖𝑘</m:t>
                    </m:r>
                    <m:r>
                      <a:rPr lang="cs-CZ" sz="2800" b="0" i="1" smtClean="0">
                        <a:latin typeface="Cambria Math"/>
                      </a:rPr>
                      <m:t>á</m:t>
                    </m:r>
                    <m:r>
                      <a:rPr lang="cs-CZ" sz="2800" b="0" i="1" smtClean="0">
                        <a:latin typeface="Cambria Math"/>
                      </a:rPr>
                      <m:t>𝑙𝑛</m:t>
                    </m:r>
                    <m:r>
                      <a:rPr lang="cs-CZ" sz="2800" b="0" i="1" smtClean="0">
                        <a:latin typeface="Cambria Math"/>
                      </a:rPr>
                      <m:t>ě </m:t>
                    </m:r>
                    <m:r>
                      <a:rPr lang="cs-CZ" sz="2800" b="0" i="1" smtClean="0">
                        <a:latin typeface="Cambria Math"/>
                      </a:rPr>
                      <m:t>𝑝</m:t>
                    </m:r>
                    <m:r>
                      <a:rPr lang="cs-CZ" sz="2800" b="0" i="1" smtClean="0">
                        <a:latin typeface="Cambria Math"/>
                      </a:rPr>
                      <m:t>ř</m:t>
                    </m:r>
                    <m:r>
                      <a:rPr lang="cs-CZ" sz="2800" b="0" i="1" smtClean="0">
                        <a:latin typeface="Cambria Math"/>
                      </a:rPr>
                      <m:t>𝑖𝑗𝑎𝑡𝑒𝑙𝑛</m:t>
                    </m:r>
                    <m:r>
                      <a:rPr lang="cs-CZ" sz="2800" b="0" i="1" smtClean="0">
                        <a:latin typeface="Cambria Math"/>
                      </a:rPr>
                      <m:t>é </m:t>
                    </m:r>
                    <m:r>
                      <a:rPr lang="cs-CZ" sz="2800" b="0" i="1" smtClean="0">
                        <a:latin typeface="Cambria Math"/>
                      </a:rPr>
                      <m:t>𝑣𝑙𝑛𝑜𝑣</m:t>
                    </m:r>
                    <m:r>
                      <a:rPr lang="cs-CZ" sz="2800" b="0" i="1" smtClean="0">
                        <a:latin typeface="Cambria Math"/>
                      </a:rPr>
                      <m:t>é </m:t>
                    </m:r>
                    <m:r>
                      <a:rPr lang="cs-CZ" sz="2800" b="0" i="1" smtClean="0">
                        <a:latin typeface="Cambria Math"/>
                      </a:rPr>
                      <m:t>𝑓𝑢𝑛𝑘𝑐𝑒</m:t>
                    </m:r>
                  </m:oMath>
                </a14:m>
                <a:endParaRPr lang="cs-CZ" sz="2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8615" y="49360"/>
                <a:ext cx="8948365" cy="1143000"/>
              </a:xfrm>
              <a:blipFill rotWithShape="1">
                <a:blip r:embed="rId2"/>
                <a:stretch>
                  <a:fillRect l="-1499" b="-175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E:\WEBSITE\CHAP11\GIF\F11_2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95" y="1226437"/>
            <a:ext cx="3048000" cy="52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52619" y="1562043"/>
            <a:ext cx="1541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C000"/>
                </a:solidFill>
              </a:rPr>
              <a:t>Spojitost </a:t>
            </a:r>
            <a:endParaRPr lang="cs-CZ" sz="28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9834" y="2430470"/>
            <a:ext cx="36268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C000"/>
                </a:solidFill>
              </a:rPr>
              <a:t>Spojitost </a:t>
            </a:r>
            <a:r>
              <a:rPr lang="en-US" sz="2800" dirty="0" smtClean="0">
                <a:solidFill>
                  <a:srgbClr val="FFC000"/>
                </a:solidFill>
              </a:rPr>
              <a:t>1. </a:t>
            </a:r>
            <a:r>
              <a:rPr lang="en-US" sz="2800" dirty="0" err="1" smtClean="0">
                <a:solidFill>
                  <a:srgbClr val="FFC000"/>
                </a:solidFill>
              </a:rPr>
              <a:t>derivace</a:t>
            </a:r>
            <a:r>
              <a:rPr lang="en-US" sz="2800" dirty="0" smtClean="0">
                <a:solidFill>
                  <a:srgbClr val="FFC000"/>
                </a:solidFill>
              </a:rPr>
              <a:t> a</a:t>
            </a:r>
            <a:r>
              <a:rPr lang="cs-CZ" sz="2800" dirty="0" smtClean="0">
                <a:solidFill>
                  <a:srgbClr val="FFC000"/>
                </a:solidFill>
              </a:rPr>
              <a:t>ž</a:t>
            </a:r>
          </a:p>
          <a:p>
            <a:r>
              <a:rPr lang="cs-CZ" sz="2800" dirty="0" smtClean="0">
                <a:solidFill>
                  <a:srgbClr val="FFC000"/>
                </a:solidFill>
              </a:rPr>
              <a:t>na výjimky (singularity) </a:t>
            </a:r>
            <a:endParaRPr lang="cs-CZ" sz="28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8890" y="3928265"/>
            <a:ext cx="2328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C000"/>
                </a:solidFill>
              </a:rPr>
              <a:t>Jednoznačnost</a:t>
            </a:r>
            <a:endParaRPr lang="cs-CZ" sz="2800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3203" y="5157225"/>
            <a:ext cx="36000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FFC000"/>
                </a:solidFill>
              </a:rPr>
              <a:t>Integrovatelnost druhé </a:t>
            </a:r>
          </a:p>
          <a:p>
            <a:pPr algn="ctr"/>
            <a:r>
              <a:rPr lang="cs-CZ" sz="2800" dirty="0" smtClean="0">
                <a:solidFill>
                  <a:srgbClr val="FFC000"/>
                </a:solidFill>
              </a:rPr>
              <a:t>mocniny (kvadrátu)</a:t>
            </a:r>
            <a:endParaRPr lang="cs-CZ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5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32234" y="241385"/>
                <a:ext cx="8833150" cy="747995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>
                    <a:solidFill>
                      <a:srgbClr val="FFC000"/>
                    </a:solidFill>
                  </a:rPr>
                  <a:t>1.14</a:t>
                </a:r>
                <a:r>
                  <a:rPr lang="cs-CZ" sz="32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FFC000"/>
                    </a:solidFill>
                  </a:rPr>
                  <a:t>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yzik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á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ln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í 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p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ř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ijatelnost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sz="3200" i="0">
                        <a:solidFill>
                          <a:srgbClr val="FFC000"/>
                        </a:solidFill>
                        <a:latin typeface="Cambria Math"/>
                      </a:rPr>
                      <m:t>Ψ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pro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 čá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stici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v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j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á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m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ě</m:t>
                    </m:r>
                  </m:oMath>
                </a14:m>
                <a:endParaRPr lang="cs-CZ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2234" y="241385"/>
                <a:ext cx="8833150" cy="747995"/>
              </a:xfrm>
              <a:blipFill rotWithShape="1">
                <a:blip r:embed="rId2"/>
                <a:stretch>
                  <a:fillRect l="-1794" b="-319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Výsledek obrázku pro particle in a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4" y="1201510"/>
            <a:ext cx="4389176" cy="37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561160" y="2046420"/>
            <a:ext cx="2023309" cy="2689155"/>
            <a:chOff x="6561160" y="2046420"/>
            <a:chExt cx="2023309" cy="2689155"/>
          </a:xfrm>
        </p:grpSpPr>
        <p:sp>
          <p:nvSpPr>
            <p:cNvPr id="6" name="TextBox 5"/>
            <p:cNvSpPr txBox="1"/>
            <p:nvPr/>
          </p:nvSpPr>
          <p:spPr>
            <a:xfrm>
              <a:off x="7673643" y="4273910"/>
              <a:ext cx="8755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 1 </a:t>
              </a:r>
              <a:r>
                <a:rPr lang="cs-CZ" sz="2400" dirty="0" smtClean="0"/>
                <a:t>E</a:t>
              </a:r>
              <a:r>
                <a:rPr lang="cs-CZ" sz="2400" baseline="-25000" dirty="0" smtClean="0"/>
                <a:t>kin</a:t>
              </a:r>
              <a:endParaRPr lang="cs-CZ" sz="2400" baseline="-250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6561160" y="4504340"/>
              <a:ext cx="8763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777838" y="3813050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4 </a:t>
              </a:r>
              <a:r>
                <a:rPr lang="cs-CZ" sz="2400" dirty="0" smtClean="0"/>
                <a:t>E</a:t>
              </a:r>
              <a:r>
                <a:rPr lang="cs-CZ" sz="2400" baseline="-25000" dirty="0" smtClean="0"/>
                <a:t>kin</a:t>
              </a:r>
              <a:endParaRPr lang="cs-CZ" sz="2400" baseline="-250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6586693" y="4081885"/>
              <a:ext cx="8763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777838" y="3006545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9 </a:t>
              </a:r>
              <a:r>
                <a:rPr lang="cs-CZ" sz="2400" dirty="0" smtClean="0"/>
                <a:t>E</a:t>
              </a:r>
              <a:r>
                <a:rPr lang="cs-CZ" sz="2400" baseline="-25000" dirty="0" smtClean="0"/>
                <a:t>kin</a:t>
              </a:r>
              <a:endParaRPr lang="cs-CZ" sz="2400" baseline="-250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561160" y="3329712"/>
              <a:ext cx="8763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543800" y="2046420"/>
              <a:ext cx="9621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16 </a:t>
              </a:r>
              <a:r>
                <a:rPr lang="cs-CZ" sz="2400" dirty="0" smtClean="0"/>
                <a:t>E</a:t>
              </a:r>
              <a:r>
                <a:rPr lang="cs-CZ" sz="2400" baseline="-25000" dirty="0" smtClean="0"/>
                <a:t>kin</a:t>
              </a:r>
              <a:endParaRPr lang="cs-CZ" sz="2400" baseline="-250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6561160" y="2370273"/>
              <a:ext cx="8763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1982356" y="1625768"/>
            <a:ext cx="861420" cy="29957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5263290" y="1594779"/>
            <a:ext cx="829661" cy="306498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Straight Arrow Connector 16"/>
          <p:cNvCxnSpPr>
            <a:stCxn id="14" idx="2"/>
          </p:cNvCxnSpPr>
          <p:nvPr/>
        </p:nvCxnSpPr>
        <p:spPr>
          <a:xfrm>
            <a:off x="2413066" y="4621498"/>
            <a:ext cx="24846" cy="42152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688634" y="4659764"/>
            <a:ext cx="1" cy="38326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757486" y="4965200"/>
                <a:ext cx="50359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solidFill>
                          <a:srgbClr val="FFC000"/>
                        </a:solidFill>
                        <a:latin typeface="Cambria Math"/>
                      </a:rPr>
                      <m:t>Ψ</m:t>
                    </m:r>
                  </m:oMath>
                </a14:m>
                <a:r>
                  <a:rPr lang="en-US" sz="2400" dirty="0" smtClean="0">
                    <a:solidFill>
                      <a:srgbClr val="FFC000"/>
                    </a:solidFill>
                  </a:rPr>
                  <a:t>=0 (</a:t>
                </a:r>
                <a:r>
                  <a:rPr lang="en-US" sz="2400" dirty="0" err="1" smtClean="0">
                    <a:solidFill>
                      <a:srgbClr val="FFC000"/>
                    </a:solidFill>
                  </a:rPr>
                  <a:t>energeticky</a:t>
                </a:r>
                <a:r>
                  <a:rPr lang="en-US" sz="2400" dirty="0" smtClean="0">
                    <a:solidFill>
                      <a:srgbClr val="FFC000"/>
                    </a:solidFill>
                  </a:rPr>
                  <a:t> </a:t>
                </a:r>
                <a:r>
                  <a:rPr lang="cs-CZ" sz="2400" dirty="0" smtClean="0">
                    <a:solidFill>
                      <a:srgbClr val="FFC000"/>
                    </a:solidFill>
                  </a:rPr>
                  <a:t>  </a:t>
                </a:r>
                <a:r>
                  <a:rPr lang="en-US" sz="2400" dirty="0" err="1" smtClean="0">
                    <a:solidFill>
                      <a:srgbClr val="FFC000"/>
                    </a:solidFill>
                  </a:rPr>
                  <a:t>nedostupn</a:t>
                </a:r>
                <a:r>
                  <a:rPr lang="cs-CZ" sz="2400" dirty="0" smtClean="0">
                    <a:solidFill>
                      <a:srgbClr val="FFC000"/>
                    </a:solidFill>
                  </a:rPr>
                  <a:t>á</a:t>
                </a:r>
                <a:r>
                  <a:rPr lang="en-US" sz="2400" dirty="0" smtClean="0">
                    <a:solidFill>
                      <a:srgbClr val="FFC000"/>
                    </a:solidFill>
                  </a:rPr>
                  <a:t> oblast)</a:t>
                </a:r>
                <a:endParaRPr lang="cs-CZ" sz="2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486" y="4965200"/>
                <a:ext cx="503599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42" t="-10667" b="-3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099518" y="1700507"/>
                <a:ext cx="6767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chemeClr val="bg1"/>
                    </a:solidFill>
                  </a:rPr>
                  <a:t>V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cs-CZ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518" y="1700507"/>
                <a:ext cx="676788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9009" t="-7576" b="-257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40100" y="1662370"/>
                <a:ext cx="6767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chemeClr val="bg1"/>
                    </a:solidFill>
                  </a:rPr>
                  <a:t>V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cs-CZ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100" y="1662370"/>
                <a:ext cx="676788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9009" t="-7692" b="-276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786373" y="1700507"/>
                <a:ext cx="6014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chemeClr val="bg1"/>
                    </a:solidFill>
                  </a:rPr>
                  <a:t>V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cs-CZ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373" y="1700507"/>
                <a:ext cx="601447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10101" t="-7576" b="-257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36703" y="5586737"/>
                <a:ext cx="8928681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Odn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ě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kud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v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í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m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, ž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e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ř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e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š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en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í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m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v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t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é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to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oblasti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bude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lin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kombinace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a:rPr lang="cs-CZ" sz="2200" b="1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𝐬𝐢𝐧</m:t>
                      </m:r>
                      <m:r>
                        <a:rPr lang="cs-CZ" sz="2200" b="1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a:rPr lang="cs-CZ" sz="2200" b="1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𝐱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a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a:rPr lang="cs-CZ" sz="2200" b="1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𝐜𝐨𝐬</m:t>
                      </m:r>
                      <m:r>
                        <a:rPr lang="cs-CZ" sz="2200" b="1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 </m:t>
                      </m:r>
                      <m:r>
                        <a:rPr lang="cs-CZ" sz="2200" b="1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𝐱</m:t>
                      </m:r>
                      <m:r>
                        <a:rPr lang="cs-CZ" sz="2200" b="0" i="0" smtClean="0">
                          <a:solidFill>
                            <a:srgbClr val="00FF00"/>
                          </a:solidFill>
                          <a:latin typeface="Cambria Math"/>
                        </a:rPr>
                        <m:t>. </m:t>
                      </m:r>
                    </m:oMath>
                  </m:oMathPara>
                </a14:m>
                <a:endParaRPr lang="cs-CZ" sz="2200" b="0" i="0" dirty="0" smtClean="0">
                  <a:solidFill>
                    <a:srgbClr val="00FF00"/>
                  </a:solidFill>
                  <a:latin typeface="Cambria Math"/>
                </a:endParaRPr>
              </a:p>
              <a:p>
                <a:pPr algn="ctr"/>
                <a:r>
                  <a:rPr lang="cs-CZ" sz="2400" dirty="0" smtClean="0">
                    <a:solidFill>
                      <a:srgbClr val="00FF00"/>
                    </a:solidFill>
                  </a:rPr>
                  <a:t>Neznám ale periodu. </a:t>
                </a:r>
              </a:p>
              <a:p>
                <a:pPr algn="ctr"/>
                <a:r>
                  <a:rPr lang="cs-CZ" sz="2400" dirty="0" smtClean="0">
                    <a:solidFill>
                      <a:srgbClr val="00FF00"/>
                    </a:solidFill>
                  </a:rPr>
                  <a:t>Který požadavek na fyzikální přijatelnost mi ji pomůže určit?</a:t>
                </a:r>
                <a:endParaRPr lang="cs-CZ" sz="2400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03" y="5586737"/>
                <a:ext cx="8928681" cy="1169551"/>
              </a:xfrm>
              <a:prstGeom prst="rect">
                <a:avLst/>
              </a:prstGeom>
              <a:blipFill rotWithShape="1">
                <a:blip r:embed="rId8"/>
                <a:stretch>
                  <a:fillRect l="-68" b="-109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2843776" y="1625768"/>
            <a:ext cx="2419513" cy="2995730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4111138" y="4659764"/>
            <a:ext cx="2" cy="996726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le 1"/>
          <p:cNvSpPr txBox="1">
            <a:spLocks/>
          </p:cNvSpPr>
          <p:nvPr/>
        </p:nvSpPr>
        <p:spPr>
          <a:xfrm>
            <a:off x="182862" y="2324405"/>
            <a:ext cx="1547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 smtClean="0"/>
              <a:t>Zakřivení vlnové funkce</a:t>
            </a:r>
            <a:r>
              <a:rPr lang="en-US" sz="2400" dirty="0" smtClean="0"/>
              <a:t>: </a:t>
            </a:r>
            <a:r>
              <a:rPr lang="cs-CZ" sz="2400" dirty="0" smtClean="0"/>
              <a:t>míra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kin</a:t>
            </a:r>
            <a:endParaRPr lang="cs-CZ" sz="2400" baseline="-25000" dirty="0"/>
          </a:p>
        </p:txBody>
      </p:sp>
      <p:sp>
        <p:nvSpPr>
          <p:cNvPr id="3" name="Rectangle 2"/>
          <p:cNvSpPr/>
          <p:nvPr/>
        </p:nvSpPr>
        <p:spPr>
          <a:xfrm>
            <a:off x="2882180" y="2046420"/>
            <a:ext cx="2342704" cy="24579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51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2" grpId="0" animBg="1"/>
      <p:bldP spid="50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77615" y="85586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4195" y="-65855"/>
            <a:ext cx="9158195" cy="902945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Částicový pohled lze získat i z vln</a:t>
            </a:r>
            <a:r>
              <a:rPr lang="en-US" sz="4000" b="1" dirty="0" smtClean="0">
                <a:solidFill>
                  <a:schemeClr val="bg1"/>
                </a:solidFill>
              </a:rPr>
              <a:t>!</a:t>
            </a:r>
            <a:endParaRPr lang="cs-CZ" sz="4000" b="1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910" y="636430"/>
            <a:ext cx="9142195" cy="5442515"/>
            <a:chOff x="1805" y="1250910"/>
            <a:chExt cx="8787128" cy="5058466"/>
          </a:xfrm>
        </p:grpSpPr>
        <p:pic>
          <p:nvPicPr>
            <p:cNvPr id="4098" name="Picture 2" descr="Výsledek obrázku pro particles and wav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5" y="1250910"/>
              <a:ext cx="4946628" cy="5058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Výsledek obrázku pro particles and wav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2305" y="1250910"/>
              <a:ext cx="4946628" cy="5058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16910" y="5868441"/>
            <a:ext cx="912709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Artist’s impression, inspired by the work of the </a:t>
            </a:r>
            <a:r>
              <a:rPr lang="en-US" sz="2000" b="1" dirty="0" smtClean="0"/>
              <a:t>M. C. </a:t>
            </a:r>
            <a:r>
              <a:rPr lang="en-US" sz="2000" b="1" dirty="0"/>
              <a:t>Escher, </a:t>
            </a:r>
            <a:r>
              <a:rPr lang="en-US" sz="2000" b="1" dirty="0" smtClean="0"/>
              <a:t>of </a:t>
            </a:r>
            <a:r>
              <a:rPr lang="en-US" sz="2000" b="1" dirty="0"/>
              <a:t>the continuous </a:t>
            </a:r>
            <a:r>
              <a:rPr lang="en-US" sz="2000" b="1" dirty="0" smtClean="0"/>
              <a:t>morphing </a:t>
            </a:r>
            <a:r>
              <a:rPr lang="en-US" sz="2000" b="1" dirty="0"/>
              <a:t>between particle- and wave-like </a:t>
            </a:r>
            <a:r>
              <a:rPr lang="en-US" sz="2000" b="1" dirty="0" err="1"/>
              <a:t>behaviour</a:t>
            </a:r>
            <a:r>
              <a:rPr lang="en-US" sz="2000" b="1" dirty="0"/>
              <a:t> of </a:t>
            </a:r>
            <a:r>
              <a:rPr lang="en-US" sz="2000" b="1" dirty="0" smtClean="0"/>
              <a:t>light</a:t>
            </a:r>
            <a:r>
              <a:rPr lang="cs-CZ" sz="2000" b="1" dirty="0" smtClean="0"/>
              <a:t>. </a:t>
            </a:r>
            <a:endParaRPr lang="en-US" sz="2000" b="1" dirty="0" smtClean="0"/>
          </a:p>
          <a:p>
            <a:pPr algn="r"/>
            <a:r>
              <a:rPr lang="en-US" sz="1900" dirty="0" smtClean="0"/>
              <a:t>CREDIT</a:t>
            </a:r>
            <a:r>
              <a:rPr lang="en-US" sz="1900" dirty="0"/>
              <a:t>: </a:t>
            </a:r>
            <a:r>
              <a:rPr lang="en-US" sz="1900" dirty="0" err="1" smtClean="0"/>
              <a:t>N.Brunner</a:t>
            </a:r>
            <a:r>
              <a:rPr lang="en-US" sz="1900" dirty="0" smtClean="0"/>
              <a:t> </a:t>
            </a:r>
            <a:r>
              <a:rPr lang="en-US" sz="1900" dirty="0"/>
              <a:t>and </a:t>
            </a:r>
            <a:r>
              <a:rPr lang="en-US" sz="1900" dirty="0" smtClean="0"/>
              <a:t>J.E. </a:t>
            </a:r>
            <a:r>
              <a:rPr lang="en-US" sz="1900" dirty="0"/>
              <a:t>Simmonds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458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WEBSITE\CHAP11\GIF\F11_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359" y="1219200"/>
            <a:ext cx="3962355" cy="408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18482" y="2160965"/>
                <a:ext cx="2377413" cy="76944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 smtClean="0">
                    <a:solidFill>
                      <a:srgbClr val="33CC33"/>
                    </a:solidFill>
                  </a:rPr>
                  <a:t>Pravděpodobnost</a:t>
                </a:r>
                <a:r>
                  <a:rPr lang="en-US" sz="2000" b="1" dirty="0" smtClean="0">
                    <a:solidFill>
                      <a:srgbClr val="33CC33"/>
                    </a:solidFill>
                  </a:rPr>
                  <a:t> </a:t>
                </a:r>
                <a:endParaRPr lang="cs-CZ" sz="2000" b="1" dirty="0" smtClean="0">
                  <a:solidFill>
                    <a:srgbClr val="33CC33"/>
                  </a:solidFill>
                </a:endParaRPr>
              </a:p>
              <a:p>
                <a:r>
                  <a:rPr lang="cs-CZ" sz="2400" b="1" dirty="0" smtClean="0">
                    <a:solidFill>
                      <a:srgbClr val="33CC33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cs-CZ" sz="2400" b="1" i="1" smtClean="0">
                            <a:solidFill>
                              <a:srgbClr val="33CC33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l-GR" sz="2400" b="1" i="0" smtClean="0">
                            <a:solidFill>
                              <a:srgbClr val="33CC33"/>
                            </a:solidFill>
                            <a:latin typeface="Cambria Math"/>
                          </a:rPr>
                          <m:t>𝚿</m:t>
                        </m:r>
                        <m:r>
                          <a:rPr lang="en-US" sz="2400" b="1" i="0" smtClean="0">
                            <a:solidFill>
                              <a:srgbClr val="33CC33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0" smtClean="0">
                            <a:solidFill>
                              <a:srgbClr val="33CC33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400" b="1" i="0" smtClean="0">
                            <a:solidFill>
                              <a:srgbClr val="33CC33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400" b="1" i="0" baseline="30000" smtClean="0">
                        <a:solidFill>
                          <a:srgbClr val="33CC33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cs-CZ" sz="2400" b="1" dirty="0" smtClean="0">
                    <a:solidFill>
                      <a:srgbClr val="33CC33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33CC33"/>
                    </a:solidFill>
                  </a:rPr>
                  <a:t>dx</a:t>
                </a:r>
                <a:endParaRPr lang="cs-CZ" sz="2400" b="1" dirty="0">
                  <a:solidFill>
                    <a:srgbClr val="33CC33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482" y="2160965"/>
                <a:ext cx="2377413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4103" t="-3937" b="-165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725620" y="2046420"/>
                <a:ext cx="779903" cy="46166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cs-CZ" sz="2400" b="1" i="1" smtClean="0">
                            <a:solidFill>
                              <a:srgbClr val="33CC33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l-GR" sz="2400" b="1" smtClean="0">
                            <a:solidFill>
                              <a:srgbClr val="33CC33"/>
                            </a:solidFill>
                            <a:latin typeface="Cambria Math"/>
                          </a:rPr>
                          <m:t>𝚿</m:t>
                        </m:r>
                      </m:e>
                    </m:d>
                    <m:r>
                      <a:rPr lang="en-US" sz="2400" b="1" baseline="30000">
                        <a:solidFill>
                          <a:srgbClr val="33CC33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cs-CZ" sz="2400" b="1" dirty="0">
                    <a:solidFill>
                      <a:srgbClr val="33CC33"/>
                    </a:solidFill>
                  </a:rPr>
                  <a:t> </a:t>
                </a:r>
                <a:endParaRPr lang="cs-CZ" sz="2400" dirty="0">
                  <a:solidFill>
                    <a:srgbClr val="33CC33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620" y="2046420"/>
                <a:ext cx="779903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148785" y="76200"/>
                <a:ext cx="883315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dirty="0" smtClean="0">
                    <a:solidFill>
                      <a:srgbClr val="FFC000"/>
                    </a:solidFill>
                  </a:rPr>
                  <a:t>1.15</a:t>
                </a:r>
                <a:r>
                  <a:rPr lang="cs-CZ" sz="32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FFC000"/>
                    </a:solidFill>
                  </a:rPr>
                  <a:t>V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lnov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á 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funkce</m:t>
                    </m:r>
                    <m: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 &amp;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poloha</m:t>
                    </m:r>
                    <m:r>
                      <a:rPr lang="en-US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 čá</m:t>
                    </m:r>
                    <m:r>
                      <m:rPr>
                        <m:sty m:val="p"/>
                      </m:rPr>
                      <a:rPr lang="cs-CZ" sz="3200" b="0" i="0" smtClean="0">
                        <a:solidFill>
                          <a:srgbClr val="FFC000"/>
                        </a:solidFill>
                        <a:latin typeface="Cambria Math"/>
                      </a:rPr>
                      <m:t>stice</m:t>
                    </m:r>
                  </m:oMath>
                </a14:m>
                <a:endParaRPr lang="cs-CZ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85" y="76200"/>
                <a:ext cx="8833150" cy="1143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E:\WEBSITE\CHAP11\GIF\F11_2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95" y="1317530"/>
            <a:ext cx="2790825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0641" y="4734770"/>
            <a:ext cx="3840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Vlnová funkce částice </a:t>
            </a:r>
          </a:p>
          <a:p>
            <a:pPr algn="ctr"/>
            <a:r>
              <a:rPr lang="cs-CZ" sz="2000" dirty="0" smtClean="0"/>
              <a:t>s určitou polohou</a:t>
            </a:r>
          </a:p>
          <a:p>
            <a:pPr algn="ctr"/>
            <a:r>
              <a:rPr lang="cs-CZ" sz="2000" dirty="0" smtClean="0"/>
              <a:t>(za cenu zcela neurčité hybnosti)</a:t>
            </a:r>
            <a:endParaRPr lang="cs-CZ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95029" y="1163105"/>
                <a:ext cx="513281" cy="46166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smtClean="0">
                          <a:solidFill>
                            <a:srgbClr val="33CC33"/>
                          </a:solidFill>
                          <a:latin typeface="Cambria Math"/>
                        </a:rPr>
                        <m:t>𝚿</m:t>
                      </m:r>
                    </m:oMath>
                  </m:oMathPara>
                </a14:m>
                <a:endParaRPr lang="cs-CZ" sz="2400" dirty="0">
                  <a:solidFill>
                    <a:srgbClr val="33CC33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29" y="1163105"/>
                <a:ext cx="513281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184561" y="4097408"/>
                <a:ext cx="415498" cy="46166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solidFill>
                            <a:srgbClr val="33CC33"/>
                          </a:solidFill>
                          <a:latin typeface="Cambria Math"/>
                        </a:rPr>
                        <m:t>𝐱</m:t>
                      </m:r>
                    </m:oMath>
                  </m:oMathPara>
                </a14:m>
                <a:endParaRPr lang="cs-CZ" sz="2400" dirty="0">
                  <a:solidFill>
                    <a:srgbClr val="33CC33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561" y="4097408"/>
                <a:ext cx="415498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5032860" y="3478103"/>
            <a:ext cx="38405" cy="2370412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532125" y="5140216"/>
            <a:ext cx="38405" cy="70829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64761" y="5886920"/>
            <a:ext cx="460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HUSTOTA pravděpodobnosti výskytu částice</a:t>
            </a:r>
            <a:endParaRPr lang="cs-CZ" sz="2400" dirty="0"/>
          </a:p>
        </p:txBody>
      </p:sp>
      <p:sp>
        <p:nvSpPr>
          <p:cNvPr id="17" name="Rectangle 16"/>
          <p:cNvSpPr/>
          <p:nvPr/>
        </p:nvSpPr>
        <p:spPr>
          <a:xfrm>
            <a:off x="1624535" y="4250989"/>
            <a:ext cx="159941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33CC33"/>
                </a:solidFill>
              </a:rPr>
              <a:t>p</a:t>
            </a:r>
            <a:r>
              <a:rPr lang="cs-CZ" b="1" dirty="0" smtClean="0">
                <a:solidFill>
                  <a:srgbClr val="33CC33"/>
                </a:solidFill>
              </a:rPr>
              <a:t>oloha  </a:t>
            </a:r>
            <a:r>
              <a:rPr lang="cs-CZ" b="1" dirty="0">
                <a:solidFill>
                  <a:srgbClr val="33CC33"/>
                </a:solidFill>
              </a:rPr>
              <a:t>částice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45004" y="5979252"/>
                <a:ext cx="398205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dirty="0" smtClean="0">
                    <a:solidFill>
                      <a:srgbClr val="FFC000"/>
                    </a:solidFill>
                  </a:rPr>
                  <a:t>Kdyby hodnota </a:t>
                </a:r>
                <a14:m>
                  <m:oMath xmlns:m="http://schemas.openxmlformats.org/officeDocument/2006/math">
                    <m:r>
                      <a:rPr lang="el-GR" b="1">
                        <a:solidFill>
                          <a:srgbClr val="FFC000"/>
                        </a:solidFill>
                        <a:latin typeface="Cambria Math"/>
                      </a:rPr>
                      <m:t>𝚿</m:t>
                    </m:r>
                  </m:oMath>
                </a14:m>
                <a:r>
                  <a:rPr lang="cs-CZ" dirty="0" smtClean="0">
                    <a:solidFill>
                      <a:srgbClr val="FFC000"/>
                    </a:solidFill>
                  </a:rPr>
                  <a:t> byla vždy reálné číslo,</a:t>
                </a:r>
              </a:p>
              <a:p>
                <a:pPr algn="ctr"/>
                <a:r>
                  <a:rPr lang="cs-CZ" dirty="0">
                    <a:solidFill>
                      <a:srgbClr val="FFC000"/>
                    </a:solidFill>
                  </a:rPr>
                  <a:t>s</a:t>
                </a:r>
                <a:r>
                  <a:rPr lang="cs-CZ" dirty="0" smtClean="0">
                    <a:solidFill>
                      <a:srgbClr val="FFC000"/>
                    </a:solidFill>
                  </a:rPr>
                  <a:t>tačil by kvadrát  bez absolutní hodnoty.</a:t>
                </a:r>
                <a:r>
                  <a:rPr lang="cs-CZ" dirty="0" smtClean="0"/>
                  <a:t> </a:t>
                </a:r>
                <a:endParaRPr lang="cs-CZ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04" y="5979252"/>
                <a:ext cx="3982052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766" t="-4717" r="-153" b="-14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7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87765"/>
            <a:ext cx="8229600" cy="921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C000"/>
                </a:solidFill>
              </a:rPr>
              <a:t>1.16</a:t>
            </a:r>
            <a:r>
              <a:rPr lang="cs-CZ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Pojem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cs-CZ" sz="3600" dirty="0" smtClean="0">
                <a:solidFill>
                  <a:srgbClr val="FFC000"/>
                </a:solidFill>
              </a:rPr>
              <a:t>A</a:t>
            </a:r>
            <a:r>
              <a:rPr lang="en-US" sz="3600" dirty="0" err="1" smtClean="0">
                <a:solidFill>
                  <a:srgbClr val="FFC000"/>
                </a:solidFill>
              </a:rPr>
              <a:t>tomov</a:t>
            </a:r>
            <a:r>
              <a:rPr lang="cs-CZ" sz="3600" dirty="0" smtClean="0">
                <a:solidFill>
                  <a:srgbClr val="FFC000"/>
                </a:solidFill>
              </a:rPr>
              <a:t>ého Orbitalu (AO)</a:t>
            </a:r>
            <a:endParaRPr lang="cs-CZ" sz="36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24260" y="1239915"/>
                <a:ext cx="8180265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2400" dirty="0" smtClean="0"/>
                  <a:t>Atomový orbital </a:t>
                </a:r>
                <a:r>
                  <a:rPr lang="cs-CZ" sz="2400" dirty="0" smtClean="0">
                    <a:solidFill>
                      <a:srgbClr val="00FF00"/>
                    </a:solidFill>
                  </a:rPr>
                  <a:t>= vlnová funkce pro </a:t>
                </a:r>
                <a:r>
                  <a:rPr lang="en-US" sz="2400" dirty="0" smtClean="0">
                    <a:solidFill>
                      <a:srgbClr val="00FF00"/>
                    </a:solidFill>
                  </a:rPr>
                  <a:t>1 </a:t>
                </a:r>
                <a:r>
                  <a:rPr lang="en-US" sz="2400" dirty="0" err="1" smtClean="0">
                    <a:solidFill>
                      <a:srgbClr val="00FF00"/>
                    </a:solidFill>
                  </a:rPr>
                  <a:t>elektron</a:t>
                </a:r>
                <a:endParaRPr lang="en-US" sz="2400" dirty="0" smtClean="0">
                  <a:solidFill>
                    <a:srgbClr val="00FF00"/>
                  </a:solidFill>
                </a:endParaRPr>
              </a:p>
              <a:p>
                <a:r>
                  <a:rPr lang="en-US" sz="2400" b="0" dirty="0" smtClean="0">
                    <a:solidFill>
                      <a:srgbClr val="FF0000"/>
                    </a:solidFill>
                    <a:ea typeface="Cambria Math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cs-CZ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hustota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elektronu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(</a:t>
                </a:r>
                <a:r>
                  <a:rPr lang="cs-CZ" sz="2000" dirty="0" smtClean="0">
                    <a:solidFill>
                      <a:schemeClr val="tx1"/>
                    </a:solidFill>
                  </a:rPr>
                  <a:t>např. proto,                                 			že </a:t>
                </a:r>
                <a14:m>
                  <m:oMath xmlns:m="http://schemas.openxmlformats.org/officeDocument/2006/math">
                    <m:r>
                      <a:rPr lang="el-GR" sz="2000" b="1" smtClean="0">
                        <a:solidFill>
                          <a:srgbClr val="FFC000"/>
                        </a:solidFill>
                        <a:latin typeface="Cambria Math"/>
                      </a:rPr>
                      <m:t>𝚿</m:t>
                    </m:r>
                  </m:oMath>
                </a14:m>
                <a:r>
                  <a:rPr lang="cs-CZ" sz="2000" dirty="0" smtClean="0">
                    <a:solidFill>
                      <a:schemeClr val="tx1"/>
                    </a:solidFill>
                  </a:rPr>
                  <a:t> obecně nabývá komplexních hodnot)</a:t>
                </a:r>
              </a:p>
              <a:p>
                <a:endParaRPr lang="cs-CZ" sz="2000" dirty="0" smtClean="0"/>
              </a:p>
              <a:p>
                <a:r>
                  <a:rPr lang="cs-CZ" sz="2000" dirty="0" smtClean="0"/>
                  <a:t>Tím tedy máme definovány AO pro systémy  H, He</a:t>
                </a:r>
                <a:r>
                  <a:rPr lang="en-US" sz="2000" baseline="30000" dirty="0" smtClean="0"/>
                  <a:t>+</a:t>
                </a:r>
                <a:r>
                  <a:rPr lang="en-US" sz="2000" dirty="0" smtClean="0"/>
                  <a:t>, Li</a:t>
                </a:r>
                <a:r>
                  <a:rPr lang="en-US" sz="2000" baseline="30000" dirty="0" smtClean="0"/>
                  <a:t>2+</a:t>
                </a:r>
                <a:r>
                  <a:rPr lang="en-US" sz="2000" dirty="0" smtClean="0"/>
                  <a:t>, …</a:t>
                </a:r>
                <a:endParaRPr lang="cs-CZ" sz="20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60" y="1239915"/>
                <a:ext cx="8180265" cy="1754326"/>
              </a:xfrm>
              <a:prstGeom prst="rect">
                <a:avLst/>
              </a:prstGeom>
              <a:blipFill rotWithShape="1">
                <a:blip r:embed="rId2"/>
                <a:stretch>
                  <a:fillRect l="-1192" t="-2778" b="-52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24260" y="3272191"/>
            <a:ext cx="8365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>
                <a:solidFill>
                  <a:srgbClr val="FFC000"/>
                </a:solidFill>
              </a:rPr>
              <a:t>Atomový orbital pro víceelektronové systémy: </a:t>
            </a:r>
          </a:p>
          <a:p>
            <a:pPr algn="ctr"/>
            <a:r>
              <a:rPr lang="cs-CZ" sz="2000" dirty="0" smtClean="0">
                <a:solidFill>
                  <a:srgbClr val="FFC000"/>
                </a:solidFill>
              </a:rPr>
              <a:t>pojem založen na aproximaci autorů Douglas Hartree </a:t>
            </a:r>
            <a:r>
              <a:rPr lang="en-US" sz="2000" dirty="0" smtClean="0">
                <a:solidFill>
                  <a:srgbClr val="FFC000"/>
                </a:solidFill>
              </a:rPr>
              <a:t>+</a:t>
            </a:r>
            <a:r>
              <a:rPr lang="cs-CZ" sz="2000" dirty="0" smtClean="0">
                <a:solidFill>
                  <a:srgbClr val="FFC000"/>
                </a:solidFill>
              </a:rPr>
              <a:t>  Vladimir Fock</a:t>
            </a:r>
            <a:endParaRPr lang="cs-CZ" sz="2000" baseline="30000" dirty="0">
              <a:solidFill>
                <a:srgbClr val="FFC000"/>
              </a:solidFill>
            </a:endParaRPr>
          </a:p>
        </p:txBody>
      </p:sp>
      <p:pic>
        <p:nvPicPr>
          <p:cNvPr id="11" name="Picture 2" descr="Výsledek obrázku pro electron correl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4" t="19992" r="19623" b="53480"/>
          <a:stretch/>
        </p:blipFill>
        <p:spPr bwMode="auto">
          <a:xfrm>
            <a:off x="2190890" y="4502083"/>
            <a:ext cx="2019301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2234" y="4427530"/>
            <a:ext cx="18818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Vybraný e</a:t>
            </a:r>
            <a:r>
              <a:rPr lang="en-US" sz="2000" baseline="30000" dirty="0" smtClean="0"/>
              <a:t>-</a:t>
            </a:r>
            <a:r>
              <a:rPr lang="cs-CZ" sz="2000" dirty="0" smtClean="0"/>
              <a:t> interaguje </a:t>
            </a:r>
          </a:p>
          <a:p>
            <a:pPr algn="ctr"/>
            <a:r>
              <a:rPr lang="cs-CZ" sz="2000" dirty="0" smtClean="0">
                <a:solidFill>
                  <a:srgbClr val="FF99FF"/>
                </a:solidFill>
              </a:rPr>
              <a:t>s časově zprůměrovanou hustotou ostatních e</a:t>
            </a:r>
            <a:r>
              <a:rPr lang="cs-CZ" sz="2000" b="1" baseline="30000" dirty="0" smtClean="0">
                <a:solidFill>
                  <a:srgbClr val="FF99FF"/>
                </a:solidFill>
              </a:rPr>
              <a:t>-</a:t>
            </a:r>
            <a:endParaRPr lang="cs-CZ" sz="2000" b="1" baseline="30000" dirty="0">
              <a:solidFill>
                <a:srgbClr val="FF99FF"/>
              </a:solidFill>
            </a:endParaRPr>
          </a:p>
        </p:txBody>
      </p:sp>
      <p:pic>
        <p:nvPicPr>
          <p:cNvPr id="2052" name="Picture 4" descr="Výsledek obrázku pro electron correl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4" t="67790" r="27436" b="21099"/>
          <a:stretch/>
        </p:blipFill>
        <p:spPr bwMode="auto">
          <a:xfrm>
            <a:off x="4514392" y="5042233"/>
            <a:ext cx="44577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39365" y="4501151"/>
            <a:ext cx="1395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Skutečnost:</a:t>
            </a:r>
            <a:endParaRPr lang="cs-CZ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345205" y="5804233"/>
            <a:ext cx="1392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Zvýhodnění</a:t>
            </a:r>
            <a:endParaRPr lang="cs-CZ" sz="2000" dirty="0"/>
          </a:p>
        </p:txBody>
      </p:sp>
      <p:sp>
        <p:nvSpPr>
          <p:cNvPr id="13" name="Rectangle 12"/>
          <p:cNvSpPr/>
          <p:nvPr/>
        </p:nvSpPr>
        <p:spPr>
          <a:xfrm>
            <a:off x="4429427" y="5804233"/>
            <a:ext cx="16596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/>
              <a:t>Znevýhodnění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5105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170"/>
            <a:ext cx="8229600" cy="598460"/>
          </a:xfrm>
        </p:spPr>
        <p:txBody>
          <a:bodyPr>
            <a:normAutofit/>
          </a:bodyPr>
          <a:lstStyle/>
          <a:p>
            <a:r>
              <a:rPr lang="cs-CZ" sz="2800" b="1" u="sng" dirty="0"/>
              <a:t>Döbereiner, </a:t>
            </a:r>
            <a:r>
              <a:rPr lang="cs-CZ" sz="2800" b="1" u="sng" dirty="0" smtClean="0"/>
              <a:t>Johann: </a:t>
            </a:r>
            <a:r>
              <a:rPr lang="en-US" sz="2800" b="1" u="sng" dirty="0" smtClean="0"/>
              <a:t>1829 Z</a:t>
            </a:r>
            <a:r>
              <a:rPr lang="cs-CZ" sz="2800" b="1" u="sng" dirty="0" smtClean="0"/>
              <a:t>ákon triád. </a:t>
            </a:r>
            <a:r>
              <a:rPr lang="cs-CZ" sz="2800" i="1" u="sng" dirty="0" smtClean="0">
                <a:solidFill>
                  <a:srgbClr val="FF0000"/>
                </a:solidFill>
              </a:rPr>
              <a:t>Jak asi zněl?</a:t>
            </a:r>
            <a:endParaRPr lang="cs-CZ" sz="2800" i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Výsledek obrázku pro dobereiner triád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0"/>
          <a:stretch/>
        </p:blipFill>
        <p:spPr bwMode="auto">
          <a:xfrm>
            <a:off x="0" y="872490"/>
            <a:ext cx="9144000" cy="596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29815" y="1447799"/>
            <a:ext cx="1447800" cy="430887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Lithium</a:t>
            </a:r>
            <a:endParaRPr lang="cs-CZ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29815" y="1863802"/>
            <a:ext cx="1447800" cy="430887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Sod</a:t>
            </a:r>
            <a:r>
              <a:rPr lang="cs-CZ" sz="2200" b="1" dirty="0" smtClean="0"/>
              <a:t>ík</a:t>
            </a:r>
            <a:endParaRPr lang="cs-CZ" sz="2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29815" y="2294689"/>
            <a:ext cx="1447800" cy="430887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Draslík</a:t>
            </a:r>
            <a:endParaRPr lang="cs-CZ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29815" y="2725576"/>
            <a:ext cx="1447800" cy="430887"/>
          </a:xfrm>
          <a:prstGeom prst="rect">
            <a:avLst/>
          </a:prstGeom>
          <a:solidFill>
            <a:srgbClr val="FF66CC"/>
          </a:solidFill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Vápník</a:t>
            </a:r>
            <a:endParaRPr lang="cs-CZ" sz="2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329815" y="3156463"/>
            <a:ext cx="1447800" cy="430887"/>
          </a:xfrm>
          <a:prstGeom prst="rect">
            <a:avLst/>
          </a:prstGeom>
          <a:solidFill>
            <a:srgbClr val="FF66CC"/>
          </a:solidFill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Stroncim</a:t>
            </a:r>
            <a:endParaRPr lang="cs-CZ" sz="2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29815" y="3566630"/>
            <a:ext cx="1447800" cy="430887"/>
          </a:xfrm>
          <a:prstGeom prst="rect">
            <a:avLst/>
          </a:prstGeom>
          <a:solidFill>
            <a:srgbClr val="FF66CC"/>
          </a:solidFill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Baryum</a:t>
            </a:r>
            <a:endParaRPr lang="cs-CZ" sz="2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29815" y="3975484"/>
            <a:ext cx="1447800" cy="43088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Chlor</a:t>
            </a:r>
            <a:endParaRPr lang="cs-CZ" sz="2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29815" y="4406371"/>
            <a:ext cx="1447800" cy="43088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Brom</a:t>
            </a:r>
            <a:endParaRPr lang="cs-CZ" sz="2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329815" y="4854866"/>
            <a:ext cx="1447800" cy="43088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Jód</a:t>
            </a:r>
            <a:endParaRPr lang="cs-CZ" sz="2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329815" y="5291931"/>
            <a:ext cx="14478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chemeClr val="bg1"/>
                </a:solidFill>
              </a:rPr>
              <a:t>Síra</a:t>
            </a:r>
            <a:endParaRPr lang="cs-CZ" sz="2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29815" y="5722818"/>
            <a:ext cx="14478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chemeClr val="bg1"/>
                </a:solidFill>
              </a:rPr>
              <a:t>Selen</a:t>
            </a:r>
            <a:endParaRPr lang="cs-CZ" sz="2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9815" y="6110266"/>
            <a:ext cx="14478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chemeClr val="bg1"/>
                </a:solidFill>
              </a:rPr>
              <a:t>Tellur</a:t>
            </a:r>
            <a:endParaRPr lang="cs-CZ" sz="2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99335" y="1016912"/>
            <a:ext cx="1447800" cy="430887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PRVEK</a:t>
            </a:r>
            <a:endParaRPr lang="cs-CZ" sz="2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248400" y="1024173"/>
            <a:ext cx="2209800" cy="338554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AT. HMOTNOST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410117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pb0xsYSLy0g/VR1PwA_IhNI/AAAAAAAADrw/k-2hAMCjgCw/s1600/dobereiners%2Btriads%2Bcalcul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533400"/>
            <a:ext cx="524534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4000" b="1" dirty="0" smtClean="0"/>
              <a:t>Dobereinerovy triády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21772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0" y="2315255"/>
            <a:ext cx="9144000" cy="26248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095" y="1009485"/>
            <a:ext cx="7543800" cy="914400"/>
          </a:xfrm>
        </p:spPr>
        <p:txBody>
          <a:bodyPr/>
          <a:lstStyle/>
          <a:p>
            <a:r>
              <a:rPr lang="en-US" sz="4000" dirty="0" smtClean="0"/>
              <a:t>John Newlands, 1864, z</a:t>
            </a:r>
            <a:r>
              <a:rPr lang="cs-CZ" sz="4000" dirty="0" smtClean="0"/>
              <a:t>ákon oktáv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52724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0" y="1431940"/>
            <a:ext cx="9059329" cy="26005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55" y="202980"/>
            <a:ext cx="8229600" cy="844910"/>
          </a:xfrm>
        </p:spPr>
        <p:txBody>
          <a:bodyPr/>
          <a:lstStyle/>
          <a:p>
            <a:r>
              <a:rPr lang="en-US" sz="3600" dirty="0" smtClean="0"/>
              <a:t>John Newlands, 1864, z</a:t>
            </a:r>
            <a:r>
              <a:rPr lang="cs-CZ" sz="3600" dirty="0" smtClean="0"/>
              <a:t>ákon oktáv</a:t>
            </a:r>
            <a:endParaRPr lang="cs-CZ" sz="3600" dirty="0"/>
          </a:p>
        </p:txBody>
      </p:sp>
      <p:sp>
        <p:nvSpPr>
          <p:cNvPr id="8" name="Rectangle 7"/>
          <p:cNvSpPr/>
          <p:nvPr/>
        </p:nvSpPr>
        <p:spPr>
          <a:xfrm>
            <a:off x="731500" y="2440296"/>
            <a:ext cx="419100" cy="209624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1556684" y="2423150"/>
            <a:ext cx="314993" cy="215605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40210" y="2390078"/>
            <a:ext cx="378890" cy="236297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3761067" y="2390078"/>
            <a:ext cx="465288" cy="298247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6255713" y="2396556"/>
            <a:ext cx="429250" cy="242199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76199" y="4504340"/>
            <a:ext cx="1852145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Skupina</a:t>
            </a:r>
            <a:r>
              <a:rPr lang="en-US" sz="2000" b="1" dirty="0" smtClean="0"/>
              <a:t> IA</a:t>
            </a:r>
            <a:endParaRPr lang="cs-CZ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2438400" y="2423150"/>
            <a:ext cx="405375" cy="215606"/>
          </a:xfrm>
          <a:prstGeom prst="rect">
            <a:avLst/>
          </a:prstGeom>
          <a:noFill/>
          <a:ln w="381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5148075" y="2440296"/>
            <a:ext cx="397457" cy="262166"/>
          </a:xfrm>
          <a:prstGeom prst="rect">
            <a:avLst/>
          </a:prstGeom>
          <a:noFill/>
          <a:ln w="381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1958639" y="4504340"/>
            <a:ext cx="1767171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Skupina</a:t>
            </a:r>
            <a:r>
              <a:rPr lang="en-US" sz="2000" b="1" dirty="0" smtClean="0"/>
              <a:t> IB</a:t>
            </a:r>
            <a:endParaRPr lang="cs-CZ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731500" y="2085279"/>
            <a:ext cx="419100" cy="3378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17"/>
          <p:cNvSpPr/>
          <p:nvPr/>
        </p:nvSpPr>
        <p:spPr>
          <a:xfrm>
            <a:off x="1556684" y="2062034"/>
            <a:ext cx="401955" cy="3190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3765104" y="2085279"/>
            <a:ext cx="461252" cy="3112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Rectangle 19"/>
          <p:cNvSpPr/>
          <p:nvPr/>
        </p:nvSpPr>
        <p:spPr>
          <a:xfrm>
            <a:off x="6245327" y="2073845"/>
            <a:ext cx="400543" cy="2900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Box 20"/>
          <p:cNvSpPr txBox="1"/>
          <p:nvPr/>
        </p:nvSpPr>
        <p:spPr>
          <a:xfrm>
            <a:off x="4860373" y="5638440"/>
            <a:ext cx="1785498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Skup</a:t>
            </a:r>
            <a:r>
              <a:rPr lang="cs-CZ" sz="2000" b="1" dirty="0" smtClean="0"/>
              <a:t>.</a:t>
            </a:r>
            <a:r>
              <a:rPr lang="en-US" sz="2000" b="1" dirty="0" smtClean="0"/>
              <a:t> VIIA, H </a:t>
            </a:r>
            <a:r>
              <a:rPr lang="en-US" sz="2000" b="1" dirty="0" err="1" smtClean="0"/>
              <a:t>podobn</a:t>
            </a:r>
            <a:r>
              <a:rPr lang="cs-CZ" sz="2000" b="1" dirty="0" smtClean="0"/>
              <a:t>é vlastnosti</a:t>
            </a:r>
            <a:endParaRPr lang="cs-CZ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40210" y="2172295"/>
            <a:ext cx="378890" cy="208790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24"/>
          <p:cNvSpPr/>
          <p:nvPr/>
        </p:nvSpPr>
        <p:spPr>
          <a:xfrm>
            <a:off x="74500" y="2663409"/>
            <a:ext cx="312016" cy="280645"/>
          </a:xfrm>
          <a:prstGeom prst="rect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Rectangle 25"/>
          <p:cNvSpPr/>
          <p:nvPr/>
        </p:nvSpPr>
        <p:spPr>
          <a:xfrm>
            <a:off x="721995" y="2669503"/>
            <a:ext cx="428605" cy="249252"/>
          </a:xfrm>
          <a:prstGeom prst="rect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Rectangle 26"/>
          <p:cNvSpPr/>
          <p:nvPr/>
        </p:nvSpPr>
        <p:spPr>
          <a:xfrm>
            <a:off x="1538005" y="2688325"/>
            <a:ext cx="390340" cy="230430"/>
          </a:xfrm>
          <a:prstGeom prst="rect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Rectangle 27"/>
          <p:cNvSpPr/>
          <p:nvPr/>
        </p:nvSpPr>
        <p:spPr>
          <a:xfrm>
            <a:off x="3765102" y="2713625"/>
            <a:ext cx="461253" cy="230430"/>
          </a:xfrm>
          <a:prstGeom prst="rect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tangle 28"/>
          <p:cNvSpPr/>
          <p:nvPr/>
        </p:nvSpPr>
        <p:spPr>
          <a:xfrm>
            <a:off x="6255714" y="2688325"/>
            <a:ext cx="428562" cy="255729"/>
          </a:xfrm>
          <a:prstGeom prst="rect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Box 29"/>
          <p:cNvSpPr txBox="1"/>
          <p:nvPr/>
        </p:nvSpPr>
        <p:spPr>
          <a:xfrm>
            <a:off x="92601" y="5077957"/>
            <a:ext cx="2106667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Skup</a:t>
            </a:r>
            <a:r>
              <a:rPr lang="en-US" sz="2000" b="1" dirty="0" smtClean="0"/>
              <a:t>. IIA, G=Be</a:t>
            </a:r>
            <a:endParaRPr lang="cs-CZ" sz="2000" b="1" dirty="0"/>
          </a:p>
        </p:txBody>
      </p:sp>
      <p:sp>
        <p:nvSpPr>
          <p:cNvPr id="32" name="Rectangle 31"/>
          <p:cNvSpPr/>
          <p:nvPr/>
        </p:nvSpPr>
        <p:spPr>
          <a:xfrm>
            <a:off x="2404110" y="2688324"/>
            <a:ext cx="439665" cy="202161"/>
          </a:xfrm>
          <a:prstGeom prst="rect">
            <a:avLst/>
          </a:prstGeom>
          <a:noFill/>
          <a:ln w="28575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5116123" y="2706614"/>
            <a:ext cx="429409" cy="237441"/>
          </a:xfrm>
          <a:prstGeom prst="rect">
            <a:avLst/>
          </a:prstGeom>
          <a:noFill/>
          <a:ln w="28575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Rectangle 33"/>
          <p:cNvSpPr/>
          <p:nvPr/>
        </p:nvSpPr>
        <p:spPr>
          <a:xfrm>
            <a:off x="7633339" y="2664780"/>
            <a:ext cx="433516" cy="292380"/>
          </a:xfrm>
          <a:prstGeom prst="rect">
            <a:avLst/>
          </a:prstGeom>
          <a:noFill/>
          <a:ln w="28575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Box 34"/>
          <p:cNvSpPr txBox="1"/>
          <p:nvPr/>
        </p:nvSpPr>
        <p:spPr>
          <a:xfrm>
            <a:off x="2226735" y="5031790"/>
            <a:ext cx="161614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66CC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Skupina</a:t>
            </a:r>
            <a:r>
              <a:rPr lang="en-US" sz="2000" b="1" dirty="0" smtClean="0"/>
              <a:t> IIB</a:t>
            </a:r>
            <a:endParaRPr lang="cs-CZ" sz="2000" b="1" dirty="0"/>
          </a:p>
        </p:txBody>
      </p:sp>
      <p:sp>
        <p:nvSpPr>
          <p:cNvPr id="38" name="Rectangle 37"/>
          <p:cNvSpPr/>
          <p:nvPr/>
        </p:nvSpPr>
        <p:spPr>
          <a:xfrm>
            <a:off x="87029" y="2968988"/>
            <a:ext cx="414041" cy="213267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Rectangle 38"/>
          <p:cNvSpPr/>
          <p:nvPr/>
        </p:nvSpPr>
        <p:spPr>
          <a:xfrm>
            <a:off x="733405" y="2934226"/>
            <a:ext cx="408808" cy="24802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TextBox 40"/>
          <p:cNvSpPr txBox="1"/>
          <p:nvPr/>
        </p:nvSpPr>
        <p:spPr>
          <a:xfrm>
            <a:off x="57110" y="5554739"/>
            <a:ext cx="1744388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Skupina</a:t>
            </a:r>
            <a:r>
              <a:rPr lang="en-US" sz="2000" b="1" dirty="0" smtClean="0"/>
              <a:t> IIIA</a:t>
            </a:r>
            <a:endParaRPr lang="cs-CZ" sz="2000" b="1" dirty="0"/>
          </a:p>
        </p:txBody>
      </p:sp>
      <p:sp>
        <p:nvSpPr>
          <p:cNvPr id="42" name="Rectangle 41"/>
          <p:cNvSpPr/>
          <p:nvPr/>
        </p:nvSpPr>
        <p:spPr>
          <a:xfrm>
            <a:off x="2404110" y="2928890"/>
            <a:ext cx="439665" cy="253365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Rectangle 42"/>
          <p:cNvSpPr/>
          <p:nvPr/>
        </p:nvSpPr>
        <p:spPr>
          <a:xfrm>
            <a:off x="4345607" y="2934226"/>
            <a:ext cx="456824" cy="274622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Rectangle 43"/>
          <p:cNvSpPr/>
          <p:nvPr/>
        </p:nvSpPr>
        <p:spPr>
          <a:xfrm>
            <a:off x="3741001" y="2960820"/>
            <a:ext cx="408544" cy="248028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Rectangle 44"/>
          <p:cNvSpPr/>
          <p:nvPr/>
        </p:nvSpPr>
        <p:spPr>
          <a:xfrm>
            <a:off x="5101263" y="2963411"/>
            <a:ext cx="444269" cy="245437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TextBox 45"/>
          <p:cNvSpPr txBox="1"/>
          <p:nvPr/>
        </p:nvSpPr>
        <p:spPr>
          <a:xfrm>
            <a:off x="1823740" y="5554739"/>
            <a:ext cx="2420856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Skup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IIIB+f-prvky</a:t>
            </a:r>
            <a:endParaRPr lang="cs-CZ" sz="2000" b="1" dirty="0"/>
          </a:p>
        </p:txBody>
      </p:sp>
      <p:sp>
        <p:nvSpPr>
          <p:cNvPr id="47" name="Rectangle 46"/>
          <p:cNvSpPr/>
          <p:nvPr/>
        </p:nvSpPr>
        <p:spPr>
          <a:xfrm>
            <a:off x="7644400" y="2960819"/>
            <a:ext cx="408808" cy="24802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TextBox 47"/>
          <p:cNvSpPr txBox="1"/>
          <p:nvPr/>
        </p:nvSpPr>
        <p:spPr>
          <a:xfrm>
            <a:off x="55523" y="6120910"/>
            <a:ext cx="1711302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C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Skupina</a:t>
            </a:r>
            <a:r>
              <a:rPr lang="en-US" sz="2000" b="1" dirty="0" smtClean="0"/>
              <a:t> IVA</a:t>
            </a:r>
            <a:endParaRPr lang="cs-CZ" sz="2000" b="1" dirty="0"/>
          </a:p>
        </p:txBody>
      </p:sp>
      <p:sp>
        <p:nvSpPr>
          <p:cNvPr id="50" name="Rectangle 49"/>
          <p:cNvSpPr/>
          <p:nvPr/>
        </p:nvSpPr>
        <p:spPr>
          <a:xfrm>
            <a:off x="73839" y="3214186"/>
            <a:ext cx="312016" cy="239116"/>
          </a:xfrm>
          <a:prstGeom prst="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Rectangle 50"/>
          <p:cNvSpPr/>
          <p:nvPr/>
        </p:nvSpPr>
        <p:spPr>
          <a:xfrm>
            <a:off x="693095" y="3189195"/>
            <a:ext cx="397835" cy="280645"/>
          </a:xfrm>
          <a:prstGeom prst="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Rectangle 51"/>
          <p:cNvSpPr/>
          <p:nvPr/>
        </p:nvSpPr>
        <p:spPr>
          <a:xfrm>
            <a:off x="5133514" y="3214185"/>
            <a:ext cx="412018" cy="255655"/>
          </a:xfrm>
          <a:prstGeom prst="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Rectangle 52"/>
          <p:cNvSpPr/>
          <p:nvPr/>
        </p:nvSpPr>
        <p:spPr>
          <a:xfrm>
            <a:off x="7644400" y="3214185"/>
            <a:ext cx="408808" cy="280645"/>
          </a:xfrm>
          <a:prstGeom prst="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TextBox 53"/>
          <p:cNvSpPr txBox="1"/>
          <p:nvPr/>
        </p:nvSpPr>
        <p:spPr>
          <a:xfrm>
            <a:off x="1923721" y="6120910"/>
            <a:ext cx="1715534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Skupina</a:t>
            </a:r>
            <a:r>
              <a:rPr lang="en-US" sz="2000" b="1" dirty="0" smtClean="0"/>
              <a:t> IVB</a:t>
            </a:r>
            <a:endParaRPr lang="cs-CZ" sz="2000" b="1" dirty="0"/>
          </a:p>
        </p:txBody>
      </p:sp>
      <p:sp>
        <p:nvSpPr>
          <p:cNvPr id="55" name="Rectangle 54"/>
          <p:cNvSpPr/>
          <p:nvPr/>
        </p:nvSpPr>
        <p:spPr>
          <a:xfrm>
            <a:off x="1509253" y="3182255"/>
            <a:ext cx="397835" cy="28064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Rectangle 55"/>
          <p:cNvSpPr/>
          <p:nvPr/>
        </p:nvSpPr>
        <p:spPr>
          <a:xfrm>
            <a:off x="3765103" y="3204588"/>
            <a:ext cx="397835" cy="28064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118322" y="3444615"/>
            <a:ext cx="233903" cy="280645"/>
          </a:xfrm>
          <a:prstGeom prst="rect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Rectangle 58"/>
          <p:cNvSpPr/>
          <p:nvPr/>
        </p:nvSpPr>
        <p:spPr>
          <a:xfrm>
            <a:off x="697871" y="3462900"/>
            <a:ext cx="359430" cy="246510"/>
          </a:xfrm>
          <a:prstGeom prst="rect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Rectangle 59"/>
          <p:cNvSpPr/>
          <p:nvPr/>
        </p:nvSpPr>
        <p:spPr>
          <a:xfrm>
            <a:off x="2438400" y="3429000"/>
            <a:ext cx="405375" cy="280410"/>
          </a:xfrm>
          <a:prstGeom prst="rect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Rectangle 60"/>
          <p:cNvSpPr/>
          <p:nvPr/>
        </p:nvSpPr>
        <p:spPr>
          <a:xfrm>
            <a:off x="5128139" y="3453301"/>
            <a:ext cx="405375" cy="280410"/>
          </a:xfrm>
          <a:prstGeom prst="rect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Rectangle 61"/>
          <p:cNvSpPr/>
          <p:nvPr/>
        </p:nvSpPr>
        <p:spPr>
          <a:xfrm>
            <a:off x="7661480" y="3469840"/>
            <a:ext cx="405375" cy="280410"/>
          </a:xfrm>
          <a:prstGeom prst="rect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TextBox 62"/>
          <p:cNvSpPr txBox="1"/>
          <p:nvPr/>
        </p:nvSpPr>
        <p:spPr>
          <a:xfrm>
            <a:off x="4885740" y="4523724"/>
            <a:ext cx="1611916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CC0099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Skupina</a:t>
            </a:r>
            <a:r>
              <a:rPr lang="en-US" sz="2000" b="1" dirty="0" smtClean="0"/>
              <a:t> VA</a:t>
            </a:r>
            <a:endParaRPr lang="cs-CZ" sz="2000" b="1" dirty="0"/>
          </a:p>
        </p:txBody>
      </p:sp>
      <p:sp>
        <p:nvSpPr>
          <p:cNvPr id="64" name="Rectangle 63"/>
          <p:cNvSpPr/>
          <p:nvPr/>
        </p:nvSpPr>
        <p:spPr>
          <a:xfrm>
            <a:off x="6278901" y="3457227"/>
            <a:ext cx="405375" cy="280410"/>
          </a:xfrm>
          <a:prstGeom prst="rect">
            <a:avLst/>
          </a:prstGeom>
          <a:noFill/>
          <a:ln w="28575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TextBox 64"/>
          <p:cNvSpPr txBox="1"/>
          <p:nvPr/>
        </p:nvSpPr>
        <p:spPr>
          <a:xfrm>
            <a:off x="6684963" y="4504339"/>
            <a:ext cx="161614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66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Skupina</a:t>
            </a:r>
            <a:r>
              <a:rPr lang="en-US" sz="2000" b="1" dirty="0" smtClean="0"/>
              <a:t> VB</a:t>
            </a:r>
            <a:endParaRPr lang="cs-CZ" sz="2000" b="1" dirty="0"/>
          </a:p>
        </p:txBody>
      </p:sp>
      <p:sp>
        <p:nvSpPr>
          <p:cNvPr id="66" name="Rectangle 65"/>
          <p:cNvSpPr/>
          <p:nvPr/>
        </p:nvSpPr>
        <p:spPr>
          <a:xfrm>
            <a:off x="40210" y="3709410"/>
            <a:ext cx="312016" cy="254965"/>
          </a:xfrm>
          <a:prstGeom prst="rect">
            <a:avLst/>
          </a:prstGeom>
          <a:noFill/>
          <a:ln w="28575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Rectangle 66"/>
          <p:cNvSpPr/>
          <p:nvPr/>
        </p:nvSpPr>
        <p:spPr>
          <a:xfrm>
            <a:off x="659466" y="3750250"/>
            <a:ext cx="397835" cy="230664"/>
          </a:xfrm>
          <a:prstGeom prst="rect">
            <a:avLst/>
          </a:prstGeom>
          <a:noFill/>
          <a:ln w="28575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Rectangle 67"/>
          <p:cNvSpPr/>
          <p:nvPr/>
        </p:nvSpPr>
        <p:spPr>
          <a:xfrm>
            <a:off x="5124479" y="3737637"/>
            <a:ext cx="397835" cy="230664"/>
          </a:xfrm>
          <a:prstGeom prst="rect">
            <a:avLst/>
          </a:prstGeom>
          <a:noFill/>
          <a:ln w="28575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TextBox 68"/>
          <p:cNvSpPr txBox="1"/>
          <p:nvPr/>
        </p:nvSpPr>
        <p:spPr>
          <a:xfrm>
            <a:off x="4879240" y="5093074"/>
            <a:ext cx="174438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66FF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Skupina</a:t>
            </a:r>
            <a:r>
              <a:rPr lang="en-US" sz="2000" b="1" dirty="0" smtClean="0"/>
              <a:t> VIA</a:t>
            </a:r>
            <a:endParaRPr lang="cs-CZ" sz="2000" b="1" dirty="0"/>
          </a:p>
        </p:txBody>
      </p:sp>
      <p:sp>
        <p:nvSpPr>
          <p:cNvPr id="70" name="Rectangle 69"/>
          <p:cNvSpPr/>
          <p:nvPr/>
        </p:nvSpPr>
        <p:spPr>
          <a:xfrm>
            <a:off x="2404110" y="3744721"/>
            <a:ext cx="397835" cy="230664"/>
          </a:xfrm>
          <a:prstGeom prst="rect">
            <a:avLst/>
          </a:prstGeom>
          <a:noFill/>
          <a:ln w="28575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Rectangle 70"/>
          <p:cNvSpPr/>
          <p:nvPr/>
        </p:nvSpPr>
        <p:spPr>
          <a:xfrm>
            <a:off x="2369809" y="2104099"/>
            <a:ext cx="401955" cy="3190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Rectangle 72"/>
          <p:cNvSpPr/>
          <p:nvPr/>
        </p:nvSpPr>
        <p:spPr>
          <a:xfrm>
            <a:off x="3041637" y="2104099"/>
            <a:ext cx="401955" cy="3190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Rectangle 73"/>
          <p:cNvSpPr/>
          <p:nvPr/>
        </p:nvSpPr>
        <p:spPr>
          <a:xfrm>
            <a:off x="5148075" y="2120874"/>
            <a:ext cx="401955" cy="3190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Rectangle 74"/>
          <p:cNvSpPr/>
          <p:nvPr/>
        </p:nvSpPr>
        <p:spPr>
          <a:xfrm>
            <a:off x="7602800" y="2121245"/>
            <a:ext cx="401955" cy="3190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Rectangle 75"/>
          <p:cNvSpPr/>
          <p:nvPr/>
        </p:nvSpPr>
        <p:spPr>
          <a:xfrm>
            <a:off x="8258880" y="2121245"/>
            <a:ext cx="401955" cy="3190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TextBox 76"/>
          <p:cNvSpPr txBox="1"/>
          <p:nvPr/>
        </p:nvSpPr>
        <p:spPr>
          <a:xfrm>
            <a:off x="6761085" y="6222708"/>
            <a:ext cx="1914307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Skupina</a:t>
            </a:r>
            <a:r>
              <a:rPr lang="en-US" sz="2000" b="1" dirty="0" smtClean="0"/>
              <a:t> VIIIB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0722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8150" y="11430"/>
            <a:ext cx="8229600" cy="80603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První periodická tabulka: Mendělejev</a:t>
            </a:r>
            <a:endParaRPr lang="cs-CZ" sz="3600" dirty="0"/>
          </a:p>
        </p:txBody>
      </p:sp>
      <p:pic>
        <p:nvPicPr>
          <p:cNvPr id="6" name="Picture 2" descr="Výsledek obrázku pro Mendeleev physical proper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0" y="1201510"/>
            <a:ext cx="7992921" cy="512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8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ouvisející obr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1"/>
          <a:stretch/>
        </p:blipFill>
        <p:spPr bwMode="auto">
          <a:xfrm>
            <a:off x="347450" y="1108709"/>
            <a:ext cx="8449100" cy="557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8560" y="318195"/>
            <a:ext cx="3898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Historie modelu atomu</a:t>
            </a:r>
            <a:endParaRPr lang="cs-CZ" sz="28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968436" y="2654395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BC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6530655" y="2481247"/>
            <a:ext cx="24963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Kvantově mechanický </a:t>
            </a:r>
            <a:r>
              <a:rPr lang="en-US" sz="1600" dirty="0" smtClean="0"/>
              <a:t>m</a:t>
            </a:r>
            <a:r>
              <a:rPr lang="cs-CZ" sz="1600" dirty="0" smtClean="0"/>
              <a:t>odel atomu</a:t>
            </a:r>
            <a:endParaRPr lang="cs-CZ" sz="1600" dirty="0"/>
          </a:p>
        </p:txBody>
      </p:sp>
      <p:sp>
        <p:nvSpPr>
          <p:cNvPr id="7" name="AutoShape 6" descr="Výsledek obrázku pro Niels Boh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86" b="19739"/>
          <a:stretch/>
        </p:blipFill>
        <p:spPr>
          <a:xfrm>
            <a:off x="5839366" y="3094767"/>
            <a:ext cx="987036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0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164575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Spektrální hustota absolutně černého tělesa</a:t>
            </a:r>
            <a:endParaRPr lang="cs-CZ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utoShape 8" descr="Výsledek obrázku pro Blackbody radiation Max Plan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6" name="Picture 10" descr="Výsledek obrázku pro Blackbody radiation Max Plan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8" b="4540"/>
          <a:stretch/>
        </p:blipFill>
        <p:spPr bwMode="auto">
          <a:xfrm>
            <a:off x="206950" y="3729616"/>
            <a:ext cx="5939655" cy="311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ek obrázku pro Blackbody radiation Max Plan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" b="11304"/>
          <a:stretch/>
        </p:blipFill>
        <p:spPr bwMode="auto">
          <a:xfrm>
            <a:off x="2416023" y="735160"/>
            <a:ext cx="6726172" cy="273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7520" y="4310035"/>
            <a:ext cx="5183613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3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cs-CZ" sz="23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3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energie může být vyzařována pouze </a:t>
            </a:r>
            <a:r>
              <a:rPr lang="en-US" sz="23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ctr">
              <a:spcBef>
                <a:spcPts val="600"/>
              </a:spcBef>
            </a:pPr>
            <a:r>
              <a:rPr lang="cs-CZ" sz="23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23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kvantované formě, </a:t>
            </a:r>
            <a:endParaRPr lang="en-US" sz="23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cs-CZ" sz="23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jako </a:t>
            </a:r>
            <a:r>
              <a:rPr lang="cs-CZ" sz="23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násobek elementární </a:t>
            </a:r>
            <a:r>
              <a:rPr lang="cs-CZ" sz="23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jednotky</a:t>
            </a:r>
            <a:r>
              <a:rPr lang="en-US" sz="23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3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416" y="1772103"/>
            <a:ext cx="2039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Wienův </a:t>
            </a:r>
            <a:endParaRPr lang="en-US" sz="20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vyzařovací </a:t>
            </a:r>
            <a:r>
              <a:rPr lang="en-US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zákon</a:t>
            </a:r>
            <a:r>
              <a:rPr lang="en-US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sz="20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7880" y="2737710"/>
                <a:ext cx="205985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20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. </a:t>
                </a:r>
                <a:r>
                  <a:rPr lang="en-US" sz="2200" i="1" dirty="0" smtClean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 </a:t>
                </a:r>
                <a:r>
                  <a:rPr lang="en-US" sz="2200" dirty="0" smtClean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:r>
                  <a:rPr lang="en-US" sz="2200" i="1" dirty="0" err="1" smtClean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konst</a:t>
                </a:r>
                <a:endParaRPr lang="cs-CZ" sz="2200" i="1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80" y="2737710"/>
                <a:ext cx="2059859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296" t="-8451" b="-267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 flipV="1">
            <a:off x="1307575" y="3267840"/>
            <a:ext cx="0" cy="967665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034331" y="4354362"/>
            <a:ext cx="4981186" cy="126372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17"/>
          <p:cNvSpPr/>
          <p:nvPr/>
        </p:nvSpPr>
        <p:spPr>
          <a:xfrm>
            <a:off x="4687215" y="3467405"/>
            <a:ext cx="4328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14. 12. </a:t>
            </a:r>
            <a:r>
              <a:rPr lang="en-US" dirty="0" smtClean="0"/>
              <a:t>1900    </a:t>
            </a:r>
            <a:r>
              <a:rPr lang="cs-CZ" dirty="0"/>
              <a:t>odvození obsahující </a:t>
            </a:r>
            <a:r>
              <a:rPr lang="en-US" dirty="0" err="1"/>
              <a:t>postul</a:t>
            </a:r>
            <a:r>
              <a:rPr lang="cs-CZ" dirty="0"/>
              <a:t>át</a:t>
            </a:r>
            <a:r>
              <a:rPr lang="en-US" dirty="0"/>
              <a:t>: 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698060" y="2030410"/>
            <a:ext cx="492229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031390" y="3223727"/>
            <a:ext cx="1" cy="1011778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49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2430" y="164575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1.8 </a:t>
            </a:r>
            <a:r>
              <a:rPr lang="cs-CZ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Částicové vlastnosti EM vln</a:t>
            </a:r>
            <a:endParaRPr lang="cs-CZ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Výsledek obrázku pro light as particle Einste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8" r="58609"/>
          <a:stretch/>
        </p:blipFill>
        <p:spPr bwMode="auto">
          <a:xfrm>
            <a:off x="77355" y="1726242"/>
            <a:ext cx="3041319" cy="432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200" y="6213547"/>
            <a:ext cx="298507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2400"/>
              </a:spcAft>
            </a:pPr>
            <a:r>
              <a:rPr lang="cs-CZ" sz="2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Albert Einstein, </a:t>
            </a:r>
            <a:r>
              <a:rPr lang="en-US" sz="2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1909</a:t>
            </a:r>
            <a:endParaRPr lang="en-US" sz="2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6" name="Picture 4" descr="Výsledek obrázku pro light as particle Einst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50" y="1726242"/>
            <a:ext cx="5109465" cy="336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2570" y="817460"/>
            <a:ext cx="89496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</a:t>
            </a:r>
            <a:r>
              <a:rPr lang="cs-CZ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č při interakci kovu s EM zářením  dojde k  emisi elektronů </a:t>
            </a:r>
          </a:p>
          <a:p>
            <a:pPr algn="ctr"/>
            <a:r>
              <a:rPr lang="cs-CZ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až od určité hraniční frekvence </a:t>
            </a:r>
            <a:r>
              <a:rPr lang="cs-CZ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8675" y="4965200"/>
            <a:ext cx="6023520" cy="19236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cs-CZ" sz="2400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v kovu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mus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í překonat prahovou </a:t>
            </a:r>
            <a:r>
              <a:rPr 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spcAft>
                <a:spcPts val="600"/>
              </a:spcAft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Světlo se chová jako proud tzv. fotonů. </a:t>
            </a:r>
          </a:p>
          <a:p>
            <a:pPr algn="ctr">
              <a:spcAft>
                <a:spcPts val="600"/>
              </a:spcAft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Energie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fotonu</a:t>
            </a:r>
            <a:r>
              <a:rPr lang="cs-CZ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cs-CZ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= h .</a:t>
            </a:r>
            <a:r>
              <a:rPr lang="cs-CZ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v  </a:t>
            </a:r>
          </a:p>
          <a:p>
            <a:pPr algn="ctr">
              <a:spcAft>
                <a:spcPts val="600"/>
              </a:spcAft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Jeden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cs-CZ" sz="2400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interaguje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jedním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fotonem.</a:t>
            </a:r>
            <a:r>
              <a:rPr 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84275" y="5925325"/>
            <a:ext cx="1420985" cy="46834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65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1938</TotalTime>
  <Words>815</Words>
  <Application>Microsoft Office PowerPoint</Application>
  <PresentationFormat>On-screen Show (4:3)</PresentationFormat>
  <Paragraphs>144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Elemental</vt:lpstr>
      <vt:lpstr>C1800 Chemie pro fyzikální obory: Podklady k první přednášce</vt:lpstr>
      <vt:lpstr>Döbereiner, Johann: 1829 Zákon triád. Jak asi zněl?</vt:lpstr>
      <vt:lpstr>PowerPoint Presentation</vt:lpstr>
      <vt:lpstr>John Newlands, 1864, zákon oktáv</vt:lpstr>
      <vt:lpstr>John Newlands, 1864, zákon oktáv</vt:lpstr>
      <vt:lpstr>První periodická tabulka: Mendělejev</vt:lpstr>
      <vt:lpstr>PowerPoint Presentation</vt:lpstr>
      <vt:lpstr>PowerPoint Presentation</vt:lpstr>
      <vt:lpstr>PowerPoint Presentation</vt:lpstr>
      <vt:lpstr>1.9 Vlnové vlastnosti částic</vt:lpstr>
      <vt:lpstr> Vlnová délka částic má jasný smysl  (a lze ji změřit)  při rovnoměrném přímočarém pohybu.   Odvoďte v tomto případě  vztah pro výpočet λ  z hmotnosti m,    celkové energie E                         a potenciální energie V. </vt:lpstr>
      <vt:lpstr>PowerPoint Presentation</vt:lpstr>
      <vt:lpstr>1.11 Jak se vlnové funkce naleznou?</vt:lpstr>
      <vt:lpstr>1.12 Vlastní funkce a hodnoty operátoru</vt:lpstr>
      <vt:lpstr>1.13 Chybějící rovnice do soustavy s neznámými Ψ a E: Vlastnosti tzv. fyzikálně přijatelné vlnové funkce</vt:lpstr>
      <vt:lpstr>1.14 Fyzikální přijatelnost Ψ pro částici v jámě</vt:lpstr>
      <vt:lpstr>Částicový pohled lze získat i z vln!</vt:lpstr>
      <vt:lpstr>PowerPoint Presentation</vt:lpstr>
      <vt:lpstr>1.16 Pojem Atomového Orbitalu (AO)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Marketa</dc:creator>
  <cp:lastModifiedBy>Marketa</cp:lastModifiedBy>
  <cp:revision>82</cp:revision>
  <dcterms:created xsi:type="dcterms:W3CDTF">2017-01-18T09:16:11Z</dcterms:created>
  <dcterms:modified xsi:type="dcterms:W3CDTF">2018-02-19T22:01:09Z</dcterms:modified>
</cp:coreProperties>
</file>