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3" r:id="rId2"/>
    <p:sldId id="284" r:id="rId3"/>
    <p:sldId id="286" r:id="rId4"/>
    <p:sldId id="317" r:id="rId5"/>
    <p:sldId id="318" r:id="rId6"/>
    <p:sldId id="288" r:id="rId7"/>
    <p:sldId id="319" r:id="rId8"/>
    <p:sldId id="325" r:id="rId9"/>
    <p:sldId id="287" r:id="rId10"/>
    <p:sldId id="297" r:id="rId11"/>
    <p:sldId id="298" r:id="rId12"/>
    <p:sldId id="324" r:id="rId13"/>
    <p:sldId id="327" r:id="rId14"/>
    <p:sldId id="329" r:id="rId15"/>
    <p:sldId id="336" r:id="rId16"/>
    <p:sldId id="315" r:id="rId17"/>
    <p:sldId id="314" r:id="rId18"/>
    <p:sldId id="263" r:id="rId19"/>
    <p:sldId id="347" r:id="rId20"/>
    <p:sldId id="339" r:id="rId21"/>
    <p:sldId id="346" r:id="rId22"/>
    <p:sldId id="349" r:id="rId23"/>
    <p:sldId id="310" r:id="rId24"/>
    <p:sldId id="311" r:id="rId25"/>
    <p:sldId id="308" r:id="rId26"/>
    <p:sldId id="355" r:id="rId27"/>
    <p:sldId id="305" r:id="rId28"/>
    <p:sldId id="358" r:id="rId29"/>
    <p:sldId id="360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6672E"/>
    <a:srgbClr val="B82B04"/>
    <a:srgbClr val="FF6600"/>
    <a:srgbClr val="000000"/>
    <a:srgbClr val="FF1919"/>
    <a:srgbClr val="00CC00"/>
    <a:srgbClr val="FF9900"/>
    <a:srgbClr val="80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Relationship Id="rId4" Type="http://schemas.openxmlformats.org/officeDocument/2006/relationships/image" Target="../media/image4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image" Target="../media/image5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D1AC7-4CCB-4C9F-8908-26F3FC5444DC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5EE38-C073-4029-B2AA-380D1346F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86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Pokud jsou oba stabilizované rezonancí, pak ten, který je na </a:t>
            </a:r>
            <a:r>
              <a:rPr lang="cs-CZ" dirty="0" err="1" smtClean="0"/>
              <a:t>elektronegativnějším</a:t>
            </a:r>
            <a:r>
              <a:rPr lang="cs-CZ" dirty="0" smtClean="0"/>
              <a:t> atomu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5EE38-C073-4029-B2AA-380D1346FC3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87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FFE5702-BE39-49C5-95A1-B1DE56497C5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E43D62-9D93-4DAE-8CFC-7982E1B78DC5}" type="datetimeFigureOut">
              <a:rPr lang="cs-CZ" smtClean="0"/>
              <a:t>16.4.2018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4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e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9.emf"/><Relationship Id="rId4" Type="http://schemas.openxmlformats.org/officeDocument/2006/relationships/image" Target="../media/image46.emf"/><Relationship Id="rId9" Type="http://schemas.openxmlformats.org/officeDocument/2006/relationships/oleObject" Target="../embeddings/oleObject3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2.e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4.e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2195736" y="5445224"/>
            <a:ext cx="5400600" cy="780548"/>
          </a:xfrm>
          <a:prstGeom prst="rect">
            <a:avLst/>
          </a:prstGeom>
          <a:solidFill>
            <a:srgbClr val="FF66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rgbClr val="800000"/>
                </a:solidFill>
              </a:rPr>
              <a:t> </a:t>
            </a:r>
            <a:r>
              <a:rPr lang="cs-CZ" sz="3600" dirty="0" smtClean="0">
                <a:solidFill>
                  <a:srgbClr val="000000"/>
                </a:solidFill>
              </a:rPr>
              <a:t>AH + B                   BH</a:t>
            </a:r>
            <a:r>
              <a:rPr lang="cs-CZ" sz="3600" baseline="30000" dirty="0" smtClean="0">
                <a:solidFill>
                  <a:srgbClr val="000000"/>
                </a:solidFill>
              </a:rPr>
              <a:t>+</a:t>
            </a:r>
            <a:r>
              <a:rPr lang="cs-CZ" sz="3600" dirty="0" smtClean="0">
                <a:solidFill>
                  <a:srgbClr val="000000"/>
                </a:solidFill>
              </a:rPr>
              <a:t>  +   A</a:t>
            </a:r>
            <a:r>
              <a:rPr lang="cs-CZ" sz="3600" baseline="30000" dirty="0" smtClean="0">
                <a:solidFill>
                  <a:srgbClr val="000000"/>
                </a:solidFill>
              </a:rPr>
              <a:t>-</a:t>
            </a:r>
            <a:endParaRPr lang="cs-CZ" sz="3600" dirty="0">
              <a:solidFill>
                <a:srgbClr val="000000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570537"/>
              </p:ext>
            </p:extLst>
          </p:nvPr>
        </p:nvGraphicFramePr>
        <p:xfrm>
          <a:off x="4131856" y="5687861"/>
          <a:ext cx="825500" cy="14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7" name="CS ChemDraw Drawing" r:id="rId3" imgW="824760" imgH="147960" progId="ChemDraw.Document.6.0">
                  <p:embed/>
                </p:oleObj>
              </mc:Choice>
              <mc:Fallback>
                <p:oleObj name="CS ChemDraw Drawing" r:id="rId3" imgW="824760" imgH="147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1856" y="5687861"/>
                        <a:ext cx="825500" cy="14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68" y="1555810"/>
            <a:ext cx="8927732" cy="11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274497"/>
              </p:ext>
            </p:extLst>
          </p:nvPr>
        </p:nvGraphicFramePr>
        <p:xfrm>
          <a:off x="2051264" y="476672"/>
          <a:ext cx="5342793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name="CS ChemDraw Drawing" r:id="rId6" imgW="3348360" imgH="2978640" progId="ChemDraw.Document.6.0">
                  <p:embed/>
                </p:oleObj>
              </mc:Choice>
              <mc:Fallback>
                <p:oleObj name="CS ChemDraw Drawing" r:id="rId6" imgW="3348360" imgH="2978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1264" y="476672"/>
                        <a:ext cx="5342793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6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999321" y="404664"/>
            <a:ext cx="7467600" cy="43204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 smtClean="0">
                <a:solidFill>
                  <a:srgbClr val="800000"/>
                </a:solidFill>
              </a:rPr>
              <a:t>delokalizace</a:t>
            </a:r>
            <a:endParaRPr lang="cs-CZ" b="1" dirty="0">
              <a:solidFill>
                <a:srgbClr val="8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937138"/>
              </p:ext>
            </p:extLst>
          </p:nvPr>
        </p:nvGraphicFramePr>
        <p:xfrm>
          <a:off x="1022985" y="1340768"/>
          <a:ext cx="7216457" cy="4998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2" name="CS ChemDraw Drawing" r:id="rId3" imgW="4245644" imgH="2939655" progId="ChemDraw.Document.6.0">
                  <p:embed/>
                </p:oleObj>
              </mc:Choice>
              <mc:Fallback>
                <p:oleObj name="CS ChemDraw Drawing" r:id="rId3" imgW="4245644" imgH="2939655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985" y="1340768"/>
                        <a:ext cx="7216457" cy="4998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14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195571"/>
              </p:ext>
            </p:extLst>
          </p:nvPr>
        </p:nvGraphicFramePr>
        <p:xfrm>
          <a:off x="683568" y="476672"/>
          <a:ext cx="1521333" cy="5984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1" name="CS ChemDraw Drawing" r:id="rId3" imgW="768240" imgH="3022560" progId="ChemDraw.Document.6.0">
                  <p:embed/>
                </p:oleObj>
              </mc:Choice>
              <mc:Fallback>
                <p:oleObj name="CS ChemDraw Drawing" r:id="rId3" imgW="768240" imgH="302256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476672"/>
                        <a:ext cx="1521333" cy="5984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021048"/>
              </p:ext>
            </p:extLst>
          </p:nvPr>
        </p:nvGraphicFramePr>
        <p:xfrm>
          <a:off x="2987824" y="476672"/>
          <a:ext cx="4551426" cy="6060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2" name="CS ChemDraw Drawing" r:id="rId5" imgW="2298240" imgH="3061440" progId="ChemDraw.Document.6.0">
                  <p:embed/>
                </p:oleObj>
              </mc:Choice>
              <mc:Fallback>
                <p:oleObj name="CS ChemDraw Drawing" r:id="rId5" imgW="2298240" imgH="306144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7824" y="476672"/>
                        <a:ext cx="4551426" cy="6060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529259"/>
              </p:ext>
            </p:extLst>
          </p:nvPr>
        </p:nvGraphicFramePr>
        <p:xfrm>
          <a:off x="7956376" y="332656"/>
          <a:ext cx="490347" cy="581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3" name="CS ChemDraw Drawing" r:id="rId7" imgW="246960" imgH="2935440" progId="ChemDraw.Document.6.0">
                  <p:embed/>
                </p:oleObj>
              </mc:Choice>
              <mc:Fallback>
                <p:oleObj name="CS ChemDraw Drawing" r:id="rId7" imgW="246960" imgH="293544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56376" y="332656"/>
                        <a:ext cx="490347" cy="5811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9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699592"/>
            <a:ext cx="7265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Který z vodíkových atomů v uvedené dvojici je kyselejší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3150"/>
              </p:ext>
            </p:extLst>
          </p:nvPr>
        </p:nvGraphicFramePr>
        <p:xfrm>
          <a:off x="755576" y="1556792"/>
          <a:ext cx="7861300" cy="404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9" name="CS ChemDraw Drawing" r:id="rId4" imgW="3930120" imgH="2024280" progId="ChemDraw.Document.6.0">
                  <p:embed/>
                </p:oleObj>
              </mc:Choice>
              <mc:Fallback>
                <p:oleObj name="CS ChemDraw Drawing" r:id="rId4" imgW="3930120" imgH="202428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556792"/>
                        <a:ext cx="7861300" cy="404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ál 4"/>
          <p:cNvSpPr/>
          <p:nvPr/>
        </p:nvSpPr>
        <p:spPr>
          <a:xfrm>
            <a:off x="1586411" y="1628800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203848" y="1880828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092280" y="1628800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098362" y="5229200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220072" y="4977172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372200" y="4653136"/>
            <a:ext cx="504056" cy="504056"/>
          </a:xfrm>
          <a:prstGeom prst="ellipse">
            <a:avLst/>
          </a:prstGeom>
          <a:solidFill>
            <a:srgbClr val="92D050">
              <a:alpha val="3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2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827584" y="404664"/>
            <a:ext cx="799288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>
                <a:solidFill>
                  <a:srgbClr val="800000"/>
                </a:solidFill>
              </a:rPr>
              <a:t>3. Vliv indukčního efektu</a:t>
            </a:r>
            <a:endParaRPr lang="cs-CZ" b="1" baseline="30000" dirty="0">
              <a:solidFill>
                <a:srgbClr val="8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852829"/>
              </p:ext>
            </p:extLst>
          </p:nvPr>
        </p:nvGraphicFramePr>
        <p:xfrm>
          <a:off x="655253" y="2276872"/>
          <a:ext cx="8337550" cy="120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3" name="CS ChemDraw Drawing" r:id="rId3" imgW="4169520" imgH="605160" progId="ChemDraw.Document.6.0">
                  <p:embed/>
                </p:oleObj>
              </mc:Choice>
              <mc:Fallback>
                <p:oleObj name="CS ChemDraw Drawing" r:id="rId3" imgW="4169520" imgH="60516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253" y="2276872"/>
                        <a:ext cx="8337550" cy="1209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801074" y="3750891"/>
            <a:ext cx="8163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333FF"/>
                </a:solidFill>
              </a:rPr>
              <a:t>4,75                 </a:t>
            </a:r>
            <a:r>
              <a:rPr lang="cs-CZ" b="1" dirty="0" smtClean="0">
                <a:solidFill>
                  <a:srgbClr val="3333FF"/>
                </a:solidFill>
              </a:rPr>
              <a:t>                  </a:t>
            </a:r>
            <a:r>
              <a:rPr lang="cs-CZ" b="1" dirty="0">
                <a:solidFill>
                  <a:srgbClr val="3333FF"/>
                </a:solidFill>
              </a:rPr>
              <a:t>2,87         </a:t>
            </a:r>
            <a:r>
              <a:rPr lang="cs-CZ" b="1" dirty="0" smtClean="0">
                <a:solidFill>
                  <a:srgbClr val="3333FF"/>
                </a:solidFill>
              </a:rPr>
              <a:t>                               </a:t>
            </a:r>
            <a:r>
              <a:rPr lang="cs-CZ" b="1" dirty="0">
                <a:solidFill>
                  <a:srgbClr val="3333FF"/>
                </a:solidFill>
              </a:rPr>
              <a:t>1,25           </a:t>
            </a:r>
            <a:r>
              <a:rPr lang="cs-CZ" b="1" dirty="0" smtClean="0">
                <a:solidFill>
                  <a:srgbClr val="3333FF"/>
                </a:solidFill>
              </a:rPr>
              <a:t>                         </a:t>
            </a:r>
            <a:r>
              <a:rPr lang="cs-CZ" b="1" dirty="0">
                <a:solidFill>
                  <a:srgbClr val="3333FF"/>
                </a:solidFill>
              </a:rPr>
              <a:t>0,70</a:t>
            </a:r>
          </a:p>
        </p:txBody>
      </p:sp>
    </p:spTree>
    <p:extLst>
      <p:ext uri="{BB962C8B-B14F-4D97-AF65-F5344CB8AC3E}">
        <p14:creationId xmlns:p14="http://schemas.microsoft.com/office/powerpoint/2010/main" val="12356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827584" y="404664"/>
            <a:ext cx="799288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solidFill>
                  <a:srgbClr val="800000"/>
                </a:solidFill>
              </a:rPr>
              <a:t>4</a:t>
            </a:r>
            <a:r>
              <a:rPr lang="cs-CZ" b="1" dirty="0" smtClean="0">
                <a:solidFill>
                  <a:srgbClr val="800000"/>
                </a:solidFill>
              </a:rPr>
              <a:t>. Vliv hybridizace</a:t>
            </a:r>
            <a:endParaRPr lang="cs-CZ" b="1" baseline="30000" dirty="0">
              <a:solidFill>
                <a:srgbClr val="80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772660"/>
              </p:ext>
            </p:extLst>
          </p:nvPr>
        </p:nvGraphicFramePr>
        <p:xfrm>
          <a:off x="971600" y="1759510"/>
          <a:ext cx="1298574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1" name="CS ChemDraw Drawing" r:id="rId3" imgW="649080" imgH="2162160" progId="ChemDraw.Document.6.0">
                  <p:embed/>
                </p:oleObj>
              </mc:Choice>
              <mc:Fallback>
                <p:oleObj name="CS ChemDraw Drawing" r:id="rId3" imgW="649080" imgH="216216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1759510"/>
                        <a:ext cx="1298574" cy="432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843808" y="121815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C00000"/>
                </a:solidFill>
              </a:rPr>
              <a:t>p</a:t>
            </a:r>
            <a:r>
              <a:rPr lang="cs-CZ" sz="2400" b="1" i="1" dirty="0" err="1" smtClean="0">
                <a:solidFill>
                  <a:srgbClr val="C00000"/>
                </a:solidFill>
              </a:rPr>
              <a:t>Ka</a:t>
            </a:r>
            <a:endParaRPr lang="cs-CZ" sz="2400" b="1" i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73747" y="35371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44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36899" y="562219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50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48354" y="1679816"/>
            <a:ext cx="569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25</a:t>
            </a:r>
            <a:endParaRPr lang="cs-CZ" sz="2400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662553"/>
              </p:ext>
            </p:extLst>
          </p:nvPr>
        </p:nvGraphicFramePr>
        <p:xfrm>
          <a:off x="4716016" y="3156795"/>
          <a:ext cx="3956050" cy="1222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2" name="CS ChemDraw Drawing" r:id="rId5" imgW="1978560" imgH="610920" progId="ChemDraw.Document.6.0">
                  <p:embed/>
                </p:oleObj>
              </mc:Choice>
              <mc:Fallback>
                <p:oleObj name="CS ChemDraw Drawing" r:id="rId5" imgW="1978560" imgH="61092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016" y="3156795"/>
                        <a:ext cx="3956050" cy="1222374"/>
                      </a:xfrm>
                      <a:prstGeom prst="rect">
                        <a:avLst/>
                      </a:prstGeom>
                      <a:solidFill>
                        <a:srgbClr val="FF6600">
                          <a:alpha val="4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34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464544"/>
              </p:ext>
            </p:extLst>
          </p:nvPr>
        </p:nvGraphicFramePr>
        <p:xfrm>
          <a:off x="262413" y="1628800"/>
          <a:ext cx="8881587" cy="31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8" name="CS ChemDraw Drawing" r:id="rId3" imgW="5223750" imgH="1848031" progId="ChemDraw.Document.6.0">
                  <p:embed/>
                </p:oleObj>
              </mc:Choice>
              <mc:Fallback>
                <p:oleObj name="CS ChemDraw Drawing" r:id="rId3" imgW="5223750" imgH="1848031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413" y="1628800"/>
                        <a:ext cx="8881587" cy="31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27584" y="1340768"/>
            <a:ext cx="741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16,1                                15,5                                               4,2                               1,9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93507" y="4869160"/>
            <a:ext cx="7252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15,4                           13,5                                                  4,2                               4,9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7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692696"/>
            <a:ext cx="501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Která ze sloučenin je silnější kyselinou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35354" y="4333746"/>
            <a:ext cx="6272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C00000"/>
                </a:solidFill>
              </a:rPr>
              <a:t>p</a:t>
            </a:r>
            <a:r>
              <a:rPr lang="cs-CZ" b="1" i="1" dirty="0" err="1">
                <a:solidFill>
                  <a:srgbClr val="C00000"/>
                </a:solidFill>
              </a:rPr>
              <a:t>K</a:t>
            </a:r>
            <a:r>
              <a:rPr lang="cs-CZ" b="1" baseline="-25000" dirty="0" err="1">
                <a:solidFill>
                  <a:srgbClr val="C00000"/>
                </a:solidFill>
              </a:rPr>
              <a:t>A</a:t>
            </a:r>
            <a:r>
              <a:rPr lang="cs-CZ" b="1" dirty="0">
                <a:solidFill>
                  <a:srgbClr val="C00000"/>
                </a:solidFill>
              </a:rPr>
              <a:t>              8,3    </a:t>
            </a:r>
            <a:r>
              <a:rPr lang="cs-CZ" b="1" dirty="0" smtClean="0">
                <a:solidFill>
                  <a:srgbClr val="C00000"/>
                </a:solidFill>
              </a:rPr>
              <a:t>                                                                       </a:t>
            </a:r>
            <a:r>
              <a:rPr lang="cs-CZ" b="1" dirty="0">
                <a:solidFill>
                  <a:srgbClr val="C00000"/>
                </a:solidFill>
              </a:rPr>
              <a:t>17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566809"/>
              </p:ext>
            </p:extLst>
          </p:nvPr>
        </p:nvGraphicFramePr>
        <p:xfrm>
          <a:off x="1955668" y="2204864"/>
          <a:ext cx="5358022" cy="1569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1" name="CS ChemDraw Drawing" r:id="rId3" imgW="2679011" imgH="784687" progId="ChemDraw.Document.6.0">
                  <p:embed/>
                </p:oleObj>
              </mc:Choice>
              <mc:Fallback>
                <p:oleObj name="CS ChemDraw Drawing" r:id="rId3" imgW="2679011" imgH="7846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5668" y="2204864"/>
                        <a:ext cx="5358022" cy="1569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18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341254" y="260648"/>
            <a:ext cx="501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Která ze sloučenin je silnější kyselinou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68509" y="2628698"/>
            <a:ext cx="3182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rgbClr val="C00000"/>
                </a:solidFill>
              </a:rPr>
              <a:t>p</a:t>
            </a:r>
            <a:r>
              <a:rPr lang="cs-CZ" b="1" i="1" dirty="0" err="1">
                <a:solidFill>
                  <a:srgbClr val="C00000"/>
                </a:solidFill>
              </a:rPr>
              <a:t>K</a:t>
            </a:r>
            <a:r>
              <a:rPr lang="cs-CZ" b="1" baseline="-25000" dirty="0" err="1">
                <a:solidFill>
                  <a:srgbClr val="C00000"/>
                </a:solidFill>
              </a:rPr>
              <a:t>A</a:t>
            </a:r>
            <a:r>
              <a:rPr lang="cs-CZ" b="1" dirty="0">
                <a:solidFill>
                  <a:srgbClr val="C00000"/>
                </a:solidFill>
              </a:rPr>
              <a:t>  </a:t>
            </a:r>
            <a:r>
              <a:rPr lang="cs-CZ" b="1" dirty="0" smtClean="0">
                <a:solidFill>
                  <a:srgbClr val="C00000"/>
                </a:solidFill>
              </a:rPr>
              <a:t>13,5                                    </a:t>
            </a:r>
            <a:r>
              <a:rPr lang="cs-CZ" b="1" dirty="0">
                <a:solidFill>
                  <a:srgbClr val="C00000"/>
                </a:solidFill>
              </a:rPr>
              <a:t>20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44008" y="2631706"/>
            <a:ext cx="3421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         </a:t>
            </a:r>
            <a:r>
              <a:rPr lang="cs-CZ" b="1" dirty="0">
                <a:solidFill>
                  <a:srgbClr val="C00000"/>
                </a:solidFill>
              </a:rPr>
              <a:t>25         </a:t>
            </a:r>
            <a:r>
              <a:rPr lang="cs-CZ" b="1" dirty="0" smtClean="0">
                <a:solidFill>
                  <a:srgbClr val="C00000"/>
                </a:solidFill>
              </a:rPr>
              <a:t>                               </a:t>
            </a:r>
            <a:r>
              <a:rPr lang="cs-CZ" b="1" dirty="0">
                <a:solidFill>
                  <a:srgbClr val="C00000"/>
                </a:solidFill>
              </a:rPr>
              <a:t>10,6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380312" y="4983765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12,9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259940"/>
              </p:ext>
            </p:extLst>
          </p:nvPr>
        </p:nvGraphicFramePr>
        <p:xfrm>
          <a:off x="628857" y="1340768"/>
          <a:ext cx="3534948" cy="874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4" name="CS ChemDraw Drawing" r:id="rId3" imgW="1767474" imgH="437027" progId="ChemDraw.Document.6.0">
                  <p:embed/>
                </p:oleObj>
              </mc:Choice>
              <mc:Fallback>
                <p:oleObj name="CS ChemDraw Drawing" r:id="rId3" imgW="1767474" imgH="4370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857" y="1340768"/>
                        <a:ext cx="3534948" cy="874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148166"/>
              </p:ext>
            </p:extLst>
          </p:nvPr>
        </p:nvGraphicFramePr>
        <p:xfrm>
          <a:off x="4368663" y="1340768"/>
          <a:ext cx="4727132" cy="9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5" name="CS ChemDraw Drawing" r:id="rId5" imgW="2363566" imgH="467569" progId="ChemDraw.Document.6.0">
                  <p:embed/>
                </p:oleObj>
              </mc:Choice>
              <mc:Fallback>
                <p:oleObj name="CS ChemDraw Drawing" r:id="rId5" imgW="2363566" imgH="46756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8663" y="1340768"/>
                        <a:ext cx="4727132" cy="93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2980"/>
              </p:ext>
            </p:extLst>
          </p:nvPr>
        </p:nvGraphicFramePr>
        <p:xfrm>
          <a:off x="6390338" y="3861048"/>
          <a:ext cx="2702840" cy="877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6" name="CS ChemDraw Drawing" r:id="rId7" imgW="1351420" imgH="438535" progId="ChemDraw.Document.6.0">
                  <p:embed/>
                </p:oleObj>
              </mc:Choice>
              <mc:Fallback>
                <p:oleObj name="CS ChemDraw Drawing" r:id="rId7" imgW="1351420" imgH="43853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90338" y="3861048"/>
                        <a:ext cx="2702840" cy="877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06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23728" y="789179"/>
            <a:ext cx="501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Která ze sloučenin je silnější kyselinou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31154"/>
              </p:ext>
            </p:extLst>
          </p:nvPr>
        </p:nvGraphicFramePr>
        <p:xfrm>
          <a:off x="2239291" y="1844824"/>
          <a:ext cx="4900362" cy="2120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4" name="CS ChemDraw Drawing" r:id="rId3" imgW="2450181" imgH="1060327" progId="ChemDraw.Document.6.0">
                  <p:embed/>
                </p:oleObj>
              </mc:Choice>
              <mc:Fallback>
                <p:oleObj name="CS ChemDraw Drawing" r:id="rId3" imgW="2450181" imgH="10603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9291" y="1844824"/>
                        <a:ext cx="4900362" cy="2120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350519"/>
              </p:ext>
            </p:extLst>
          </p:nvPr>
        </p:nvGraphicFramePr>
        <p:xfrm>
          <a:off x="2771800" y="4509120"/>
          <a:ext cx="4739236" cy="2041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5" name="CS ChemDraw Drawing" r:id="rId5" imgW="2369618" imgH="1020734" progId="ChemDraw.Document.6.0">
                  <p:embed/>
                </p:oleObj>
              </mc:Choice>
              <mc:Fallback>
                <p:oleObj name="CS ChemDraw Drawing" r:id="rId5" imgW="2369618" imgH="10207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800" y="4509120"/>
                        <a:ext cx="4739236" cy="2041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31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126876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400" dirty="0"/>
              <a:t>Intramolekulární vodíková </a:t>
            </a:r>
            <a:r>
              <a:rPr lang="cs-CZ" altLang="cs-CZ" sz="2400" dirty="0" smtClean="0"/>
              <a:t>vazba</a:t>
            </a:r>
          </a:p>
          <a:p>
            <a:pPr algn="ctr">
              <a:spcBef>
                <a:spcPct val="50000"/>
              </a:spcBef>
            </a:pPr>
            <a:endParaRPr lang="cs-CZ" altLang="cs-CZ" sz="2400" dirty="0" smtClean="0"/>
          </a:p>
          <a:p>
            <a:pPr algn="ctr">
              <a:spcBef>
                <a:spcPct val="50000"/>
              </a:spcBef>
            </a:pPr>
            <a:endParaRPr lang="cs-CZ" altLang="cs-CZ" sz="2400" dirty="0"/>
          </a:p>
          <a:p>
            <a:pPr algn="ctr">
              <a:spcBef>
                <a:spcPct val="50000"/>
              </a:spcBef>
            </a:pPr>
            <a:endParaRPr lang="cs-CZ" altLang="cs-CZ" sz="2400" dirty="0" smtClean="0"/>
          </a:p>
          <a:p>
            <a:pPr algn="ctr">
              <a:spcBef>
                <a:spcPct val="50000"/>
              </a:spcBef>
            </a:pPr>
            <a:endParaRPr lang="cs-CZ" altLang="cs-CZ" sz="2400" dirty="0" smtClean="0"/>
          </a:p>
          <a:p>
            <a:pPr algn="ctr">
              <a:spcBef>
                <a:spcPct val="50000"/>
              </a:spcBef>
            </a:pPr>
            <a:endParaRPr lang="cs-CZ" altLang="cs-CZ" sz="2400" dirty="0" smtClean="0"/>
          </a:p>
          <a:p>
            <a:pPr algn="ctr">
              <a:spcBef>
                <a:spcPct val="50000"/>
              </a:spcBef>
            </a:pPr>
            <a:r>
              <a:rPr lang="en-US" altLang="cs-CZ" sz="2400" dirty="0"/>
              <a:t>﻿</a:t>
            </a:r>
            <a:r>
              <a:rPr lang="en-US" altLang="cs-CZ" sz="2400" dirty="0">
                <a:solidFill>
                  <a:srgbClr val="C00000"/>
                </a:solidFill>
              </a:rPr>
              <a:t> </a:t>
            </a:r>
            <a:r>
              <a:rPr lang="en-US" altLang="cs-CZ" sz="2400" dirty="0" smtClean="0">
                <a:solidFill>
                  <a:srgbClr val="C00000"/>
                </a:solidFill>
              </a:rPr>
              <a:t>2</a:t>
            </a:r>
            <a:r>
              <a:rPr lang="cs-CZ" altLang="cs-CZ" sz="2400" dirty="0" smtClean="0">
                <a:solidFill>
                  <a:srgbClr val="C00000"/>
                </a:solidFill>
              </a:rPr>
              <a:t>,</a:t>
            </a:r>
            <a:r>
              <a:rPr lang="en-US" altLang="cs-CZ" sz="2400" dirty="0" smtClean="0">
                <a:solidFill>
                  <a:srgbClr val="C00000"/>
                </a:solidFill>
              </a:rPr>
              <a:t>98</a:t>
            </a:r>
            <a:r>
              <a:rPr lang="cs-CZ" altLang="cs-CZ" sz="2400" dirty="0" smtClean="0">
                <a:solidFill>
                  <a:srgbClr val="C00000"/>
                </a:solidFill>
              </a:rPr>
              <a:t>                                      </a:t>
            </a:r>
            <a:r>
              <a:rPr lang="en-US" altLang="cs-CZ" sz="2400" dirty="0" smtClean="0">
                <a:solidFill>
                  <a:srgbClr val="C00000"/>
                </a:solidFill>
              </a:rPr>
              <a:t>4</a:t>
            </a:r>
            <a:r>
              <a:rPr lang="cs-CZ" altLang="cs-CZ" sz="2400" dirty="0" smtClean="0">
                <a:solidFill>
                  <a:srgbClr val="C00000"/>
                </a:solidFill>
              </a:rPr>
              <a:t>,</a:t>
            </a:r>
            <a:r>
              <a:rPr lang="en-US" altLang="cs-CZ" sz="2400" dirty="0" smtClean="0">
                <a:solidFill>
                  <a:srgbClr val="C00000"/>
                </a:solidFill>
              </a:rPr>
              <a:t>58 </a:t>
            </a:r>
            <a:endParaRPr lang="cs-CZ" altLang="cs-CZ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4861"/>
              </p:ext>
            </p:extLst>
          </p:nvPr>
        </p:nvGraphicFramePr>
        <p:xfrm>
          <a:off x="2585152" y="2420888"/>
          <a:ext cx="3973696" cy="1736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9" name="CS ChemDraw Drawing" r:id="rId3" imgW="1986848" imgH="868397" progId="ChemDraw.Document.6.0">
                  <p:embed/>
                </p:oleObj>
              </mc:Choice>
              <mc:Fallback>
                <p:oleObj name="CS ChemDraw Drawing" r:id="rId3" imgW="1986848" imgH="8683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5152" y="2420888"/>
                        <a:ext cx="3973696" cy="1736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9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43102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717" y="2492896"/>
            <a:ext cx="5949620" cy="144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15842" y="4563189"/>
            <a:ext cx="2840488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000000"/>
                </a:solidFill>
              </a:rPr>
              <a:t>p</a:t>
            </a:r>
            <a:r>
              <a:rPr lang="cs-CZ" sz="3600" b="1" i="1" dirty="0" err="1" smtClean="0">
                <a:solidFill>
                  <a:srgbClr val="000000"/>
                </a:solidFill>
              </a:rPr>
              <a:t>K</a:t>
            </a:r>
            <a:r>
              <a:rPr lang="cs-CZ" sz="3600" b="1" i="1" baseline="-25000" dirty="0" err="1" smtClean="0">
                <a:solidFill>
                  <a:srgbClr val="000000"/>
                </a:solidFill>
              </a:rPr>
              <a:t>a</a:t>
            </a:r>
            <a:r>
              <a:rPr lang="cs-CZ" sz="3600" b="1" dirty="0" smtClean="0">
                <a:solidFill>
                  <a:srgbClr val="000000"/>
                </a:solidFill>
              </a:rPr>
              <a:t> =  - log </a:t>
            </a:r>
            <a:r>
              <a:rPr lang="cs-CZ" sz="3600" b="1" i="1" dirty="0" err="1" smtClean="0">
                <a:solidFill>
                  <a:srgbClr val="000000"/>
                </a:solidFill>
              </a:rPr>
              <a:t>K</a:t>
            </a:r>
            <a:r>
              <a:rPr lang="cs-CZ" sz="3600" b="1" i="1" baseline="-25000" dirty="0" err="1" smtClean="0">
                <a:solidFill>
                  <a:srgbClr val="000000"/>
                </a:solidFill>
              </a:rPr>
              <a:t>a</a:t>
            </a:r>
            <a:endParaRPr lang="cs-CZ" sz="3600" b="1" i="1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4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91880" y="260648"/>
            <a:ext cx="2090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3333FF"/>
                </a:solidFill>
              </a:rPr>
              <a:t>BAZICITA</a:t>
            </a:r>
            <a:endParaRPr lang="cs-CZ" sz="4000" b="1" dirty="0">
              <a:solidFill>
                <a:srgbClr val="3333FF"/>
              </a:solidFill>
            </a:endParaRPr>
          </a:p>
        </p:txBody>
      </p:sp>
      <p:pic>
        <p:nvPicPr>
          <p:cNvPr id="49158" name="Picture 6" descr="https://eluc.kr-olomoucky.cz/uploads/images/20530/konstantabazicit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486" y="2492896"/>
            <a:ext cx="3346145" cy="125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0" name="Picture 8" descr="https://eluc.kr-olomoucky.cz/uploads/images/13699/konstantabazicity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90" y="3965079"/>
            <a:ext cx="4354770" cy="269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143147"/>
              </p:ext>
            </p:extLst>
          </p:nvPr>
        </p:nvGraphicFramePr>
        <p:xfrm>
          <a:off x="705073" y="1556792"/>
          <a:ext cx="7663802" cy="5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7" name="CS ChemDraw Drawing" r:id="rId5" imgW="2841650" imgH="206636" progId="ChemDraw.Document.6.0">
                  <p:embed/>
                </p:oleObj>
              </mc:Choice>
              <mc:Fallback>
                <p:oleObj name="CS ChemDraw Drawing" r:id="rId5" imgW="2841650" imgH="2066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5073" y="1556792"/>
                        <a:ext cx="7663802" cy="557288"/>
                      </a:xfrm>
                      <a:prstGeom prst="rect">
                        <a:avLst/>
                      </a:prstGeom>
                      <a:solidFill>
                        <a:srgbClr val="3333FF">
                          <a:alpha val="23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0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190686"/>
              </p:ext>
            </p:extLst>
          </p:nvPr>
        </p:nvGraphicFramePr>
        <p:xfrm>
          <a:off x="395536" y="2276872"/>
          <a:ext cx="8634260" cy="321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6" name="CS ChemDraw Drawing" r:id="rId3" imgW="4317130" imgH="1608967" progId="ChemDraw.Document.6.0">
                  <p:embed/>
                </p:oleObj>
              </mc:Choice>
              <mc:Fallback>
                <p:oleObj name="CS ChemDraw Drawing" r:id="rId3" imgW="4317130" imgH="16089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2276872"/>
                        <a:ext cx="8634260" cy="3217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002995"/>
              </p:ext>
            </p:extLst>
          </p:nvPr>
        </p:nvGraphicFramePr>
        <p:xfrm>
          <a:off x="395536" y="332656"/>
          <a:ext cx="5683300" cy="1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7" name="CS ChemDraw Drawing" r:id="rId5" imgW="2841650" imgH="703994" progId="ChemDraw.Document.6.0">
                  <p:embed/>
                </p:oleObj>
              </mc:Choice>
              <mc:Fallback>
                <p:oleObj name="CS ChemDraw Drawing" r:id="rId5" imgW="2841650" imgH="7039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332656"/>
                        <a:ext cx="5683300" cy="1407988"/>
                      </a:xfrm>
                      <a:prstGeom prst="rect">
                        <a:avLst/>
                      </a:prstGeom>
                      <a:solidFill>
                        <a:srgbClr val="00B0F0">
                          <a:alpha val="22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Přímá spojnice 5"/>
          <p:cNvCxnSpPr/>
          <p:nvPr/>
        </p:nvCxnSpPr>
        <p:spPr>
          <a:xfrm>
            <a:off x="251520" y="4653136"/>
            <a:ext cx="8892480" cy="0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201572"/>
              </p:ext>
            </p:extLst>
          </p:nvPr>
        </p:nvGraphicFramePr>
        <p:xfrm>
          <a:off x="6084168" y="836712"/>
          <a:ext cx="2934316" cy="444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8" name="CS ChemDraw Drawing" r:id="rId7" imgW="1467158" imgH="222096" progId="ChemDraw.Document.6.0">
                  <p:embed/>
                </p:oleObj>
              </mc:Choice>
              <mc:Fallback>
                <p:oleObj name="CS ChemDraw Drawing" r:id="rId7" imgW="1467158" imgH="2220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84168" y="836712"/>
                        <a:ext cx="2934316" cy="444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20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191314"/>
              </p:ext>
            </p:extLst>
          </p:nvPr>
        </p:nvGraphicFramePr>
        <p:xfrm>
          <a:off x="326024" y="764704"/>
          <a:ext cx="8635968" cy="192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7" name="CS ChemDraw Drawing" r:id="rId3" imgW="5397480" imgH="1204560" progId="ChemDraw.Document.6.0">
                  <p:embed/>
                </p:oleObj>
              </mc:Choice>
              <mc:Fallback>
                <p:oleObj name="CS ChemDraw Drawing" r:id="rId3" imgW="5397480" imgH="1204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024" y="764704"/>
                        <a:ext cx="8635968" cy="1927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ál 2"/>
          <p:cNvSpPr/>
          <p:nvPr/>
        </p:nvSpPr>
        <p:spPr>
          <a:xfrm>
            <a:off x="4646504" y="2276872"/>
            <a:ext cx="936104" cy="504056"/>
          </a:xfrm>
          <a:prstGeom prst="ellipse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2990320" y="2276872"/>
            <a:ext cx="936104" cy="5040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6158672" y="2307838"/>
            <a:ext cx="936104" cy="504056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478152" y="2235506"/>
            <a:ext cx="936104" cy="504056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526824" y="2307838"/>
            <a:ext cx="936104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093886"/>
              </p:ext>
            </p:extLst>
          </p:nvPr>
        </p:nvGraphicFramePr>
        <p:xfrm>
          <a:off x="3851920" y="3717032"/>
          <a:ext cx="1876608" cy="2490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8" name="CS ChemDraw Drawing" r:id="rId5" imgW="1172880" imgH="1556280" progId="ChemDraw.Document.6.0">
                  <p:embed/>
                </p:oleObj>
              </mc:Choice>
              <mc:Fallback>
                <p:oleObj name="CS ChemDraw Drawing" r:id="rId5" imgW="1172880" imgH="1556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920" y="3717032"/>
                        <a:ext cx="1876608" cy="2490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49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67744" y="327514"/>
            <a:ext cx="471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Která ze sloučenin je nejsilnější </a:t>
            </a:r>
            <a:r>
              <a:rPr lang="cs-CZ" sz="2400" b="1" dirty="0" err="1" smtClean="0">
                <a:solidFill>
                  <a:srgbClr val="C00000"/>
                </a:solidFill>
              </a:rPr>
              <a:t>bazí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881169"/>
              </p:ext>
            </p:extLst>
          </p:nvPr>
        </p:nvGraphicFramePr>
        <p:xfrm>
          <a:off x="857579" y="908720"/>
          <a:ext cx="7533608" cy="1484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26" name="CS ChemDraw Drawing" r:id="rId3" imgW="3766804" imgH="742078" progId="ChemDraw.Document.6.0">
                  <p:embed/>
                </p:oleObj>
              </mc:Choice>
              <mc:Fallback>
                <p:oleObj name="CS ChemDraw Drawing" r:id="rId3" imgW="3766804" imgH="7420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579" y="908720"/>
                        <a:ext cx="7533608" cy="1484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716291"/>
              </p:ext>
            </p:extLst>
          </p:nvPr>
        </p:nvGraphicFramePr>
        <p:xfrm>
          <a:off x="755576" y="2780928"/>
          <a:ext cx="8091876" cy="352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27" name="CS ChemDraw Drawing" r:id="rId5" imgW="4045938" imgH="1763189" progId="ChemDraw.Document.6.0">
                  <p:embed/>
                </p:oleObj>
              </mc:Choice>
              <mc:Fallback>
                <p:oleObj name="CS ChemDraw Drawing" r:id="rId5" imgW="4045938" imgH="17631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2780928"/>
                        <a:ext cx="8091876" cy="3526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99753" y="4797150"/>
            <a:ext cx="673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3333FF"/>
                </a:solidFill>
              </a:rPr>
              <a:t>p</a:t>
            </a:r>
            <a:r>
              <a:rPr lang="cs-CZ" sz="2400" b="1" i="1" dirty="0" err="1" smtClean="0">
                <a:solidFill>
                  <a:srgbClr val="3333FF"/>
                </a:solidFill>
              </a:rPr>
              <a:t>Ka</a:t>
            </a:r>
            <a:endParaRPr lang="cs-CZ" sz="2400" b="1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7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88965" y="558346"/>
            <a:ext cx="697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Uvedené sloučeniny seřaďte podle vzrůstající bazicity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242343"/>
              </p:ext>
            </p:extLst>
          </p:nvPr>
        </p:nvGraphicFramePr>
        <p:xfrm>
          <a:off x="2059891" y="1883828"/>
          <a:ext cx="6112510" cy="124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76" name="CS ChemDraw Drawing" r:id="rId3" imgW="3082320" imgH="625320" progId="ChemDraw.Document.6.0">
                  <p:embed/>
                </p:oleObj>
              </mc:Choice>
              <mc:Fallback>
                <p:oleObj name="CS ChemDraw Drawing" r:id="rId3" imgW="3082320" imgH="625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9891" y="1883828"/>
                        <a:ext cx="6112510" cy="1240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57292"/>
              </p:ext>
            </p:extLst>
          </p:nvPr>
        </p:nvGraphicFramePr>
        <p:xfrm>
          <a:off x="323528" y="4005064"/>
          <a:ext cx="8234848" cy="2276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77" name="CS ChemDraw Drawing" r:id="rId5" imgW="4117424" imgH="1138004" progId="ChemDraw.Document.6.0">
                  <p:embed/>
                </p:oleObj>
              </mc:Choice>
              <mc:Fallback>
                <p:oleObj name="CS ChemDraw Drawing" r:id="rId5" imgW="4117424" imgH="11380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4005064"/>
                        <a:ext cx="8234848" cy="2276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23728" y="789179"/>
            <a:ext cx="431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Která ze sloučenin je silnější </a:t>
            </a:r>
            <a:r>
              <a:rPr lang="cs-CZ" sz="2400" b="1" dirty="0" err="1" smtClean="0">
                <a:solidFill>
                  <a:srgbClr val="C00000"/>
                </a:solidFill>
              </a:rPr>
              <a:t>bazí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697367"/>
              </p:ext>
            </p:extLst>
          </p:nvPr>
        </p:nvGraphicFramePr>
        <p:xfrm>
          <a:off x="2555776" y="2060848"/>
          <a:ext cx="3879468" cy="131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7" name="CS ChemDraw Drawing" r:id="rId3" imgW="2282040" imgH="771480" progId="ChemDraw.Document.6.0">
                  <p:embed/>
                </p:oleObj>
              </mc:Choice>
              <mc:Fallback>
                <p:oleObj name="CS ChemDraw Drawing" r:id="rId3" imgW="2282040" imgH="771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2060848"/>
                        <a:ext cx="3879468" cy="1311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59702"/>
              </p:ext>
            </p:extLst>
          </p:nvPr>
        </p:nvGraphicFramePr>
        <p:xfrm>
          <a:off x="1763688" y="4005064"/>
          <a:ext cx="5766876" cy="1765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8" name="CS ChemDraw Drawing" r:id="rId5" imgW="3392280" imgH="1038240" progId="ChemDraw.Document.6.0">
                  <p:embed/>
                </p:oleObj>
              </mc:Choice>
              <mc:Fallback>
                <p:oleObj name="CS ChemDraw Drawing" r:id="rId5" imgW="3392280" imgH="1038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4005064"/>
                        <a:ext cx="5766876" cy="1765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5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908720"/>
            <a:ext cx="4891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Která ze sloučenin je </a:t>
            </a:r>
            <a:r>
              <a:rPr lang="cs-CZ" sz="2400" b="1" dirty="0" err="1" smtClean="0">
                <a:solidFill>
                  <a:srgbClr val="C00000"/>
                </a:solidFill>
              </a:rPr>
              <a:t>bazičtější</a:t>
            </a:r>
            <a:r>
              <a:rPr lang="cs-CZ" sz="2400" b="1" dirty="0" smtClean="0">
                <a:solidFill>
                  <a:srgbClr val="C00000"/>
                </a:solidFill>
              </a:rPr>
              <a:t> a proč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722255"/>
              </p:ext>
            </p:extLst>
          </p:nvPr>
        </p:nvGraphicFramePr>
        <p:xfrm>
          <a:off x="4644008" y="1988840"/>
          <a:ext cx="791260" cy="3483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1" name="CS ChemDraw Drawing" r:id="rId3" imgW="395630" imgH="1741696" progId="ChemDraw.Document.6.0">
                  <p:embed/>
                </p:oleObj>
              </mc:Choice>
              <mc:Fallback>
                <p:oleObj name="CS ChemDraw Drawing" r:id="rId3" imgW="395630" imgH="17416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4008" y="1988840"/>
                        <a:ext cx="791260" cy="3483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526998"/>
              </p:ext>
            </p:extLst>
          </p:nvPr>
        </p:nvGraphicFramePr>
        <p:xfrm>
          <a:off x="683568" y="1700808"/>
          <a:ext cx="782182" cy="3635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2" name="CS ChemDraw Drawing" r:id="rId5" imgW="391091" imgH="1817865" progId="ChemDraw.Document.6.0">
                  <p:embed/>
                </p:oleObj>
              </mc:Choice>
              <mc:Fallback>
                <p:oleObj name="CS ChemDraw Drawing" r:id="rId5" imgW="391091" imgH="18178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568" y="1700808"/>
                        <a:ext cx="782182" cy="3635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653234"/>
              </p:ext>
            </p:extLst>
          </p:nvPr>
        </p:nvGraphicFramePr>
        <p:xfrm>
          <a:off x="2627784" y="1988840"/>
          <a:ext cx="828326" cy="3349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3" name="CS ChemDraw Drawing" r:id="rId7" imgW="414163" imgH="1674577" progId="ChemDraw.Document.6.0">
                  <p:embed/>
                </p:oleObj>
              </mc:Choice>
              <mc:Fallback>
                <p:oleObj name="CS ChemDraw Drawing" r:id="rId7" imgW="414163" imgH="16745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27784" y="1988840"/>
                        <a:ext cx="828326" cy="3349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761901"/>
              </p:ext>
            </p:extLst>
          </p:nvPr>
        </p:nvGraphicFramePr>
        <p:xfrm>
          <a:off x="6516216" y="1988840"/>
          <a:ext cx="1093844" cy="1123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4" name="CS ChemDraw Drawing" r:id="rId9" imgW="546922" imgH="561838" progId="ChemDraw.Document.6.0">
                  <p:embed/>
                </p:oleObj>
              </mc:Choice>
              <mc:Fallback>
                <p:oleObj name="CS ChemDraw Drawing" r:id="rId9" imgW="546922" imgH="56183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16216" y="1988840"/>
                        <a:ext cx="1093844" cy="1123676"/>
                      </a:xfrm>
                      <a:prstGeom prst="rect">
                        <a:avLst/>
                      </a:prstGeom>
                      <a:ln>
                        <a:solidFill>
                          <a:srgbClr val="FF66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454661" y="3249850"/>
            <a:ext cx="15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kladný náboj </a:t>
            </a:r>
          </a:p>
          <a:p>
            <a:r>
              <a:rPr lang="cs-CZ" dirty="0" err="1" smtClean="0"/>
              <a:t>delokalizovaný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3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256593"/>
              </p:ext>
            </p:extLst>
          </p:nvPr>
        </p:nvGraphicFramePr>
        <p:xfrm>
          <a:off x="1331640" y="188640"/>
          <a:ext cx="5826831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8" name="CS ChemDraw Drawing" r:id="rId3" imgW="2814840" imgH="2887200" progId="ChemDraw.Document.6.0">
                  <p:embed/>
                </p:oleObj>
              </mc:Choice>
              <mc:Fallback>
                <p:oleObj name="CS ChemDraw Drawing" r:id="rId3" imgW="2814840" imgH="2887200" progId="ChemDraw.Document.6.0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88640"/>
                        <a:ext cx="5826831" cy="597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7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3" y="116632"/>
            <a:ext cx="7777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Která z látek může svůj nejkyselejší vodíkový atom odštěpit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působením NaHCO</a:t>
            </a:r>
            <a:r>
              <a:rPr lang="cs-CZ" sz="2400" b="1" baseline="-25000" dirty="0" smtClean="0">
                <a:solidFill>
                  <a:srgbClr val="C00000"/>
                </a:solidFill>
              </a:rPr>
              <a:t>3</a:t>
            </a:r>
            <a:endParaRPr lang="cs-CZ" sz="2400" b="1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406048"/>
              </p:ext>
            </p:extLst>
          </p:nvPr>
        </p:nvGraphicFramePr>
        <p:xfrm>
          <a:off x="323528" y="1340768"/>
          <a:ext cx="1496282" cy="54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6" name="CS ChemDraw Drawing" r:id="rId3" imgW="748141" imgH="2710772" progId="ChemDraw.Document.6.0">
                  <p:embed/>
                </p:oleObj>
              </mc:Choice>
              <mc:Fallback>
                <p:oleObj name="CS ChemDraw Drawing" r:id="rId3" imgW="748141" imgH="271077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340768"/>
                        <a:ext cx="1496282" cy="5421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558452"/>
              </p:ext>
            </p:extLst>
          </p:nvPr>
        </p:nvGraphicFramePr>
        <p:xfrm>
          <a:off x="2051720" y="836712"/>
          <a:ext cx="6320998" cy="590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CS ChemDraw Drawing" r:id="rId5" imgW="3160499" imgH="2951721" progId="ChemDraw.Document.6.0">
                  <p:embed/>
                </p:oleObj>
              </mc:Choice>
              <mc:Fallback>
                <p:oleObj name="CS ChemDraw Drawing" r:id="rId5" imgW="3160499" imgH="295172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1720" y="836712"/>
                        <a:ext cx="6320998" cy="5903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5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677887"/>
            <a:ext cx="6637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6672E"/>
                </a:solidFill>
              </a:rPr>
              <a:t>Báze silnější než OH</a:t>
            </a:r>
            <a:r>
              <a:rPr lang="cs-CZ" sz="2400" b="1" baseline="30000" dirty="0" smtClean="0">
                <a:solidFill>
                  <a:srgbClr val="F6672E"/>
                </a:solidFill>
              </a:rPr>
              <a:t>-</a:t>
            </a:r>
            <a:r>
              <a:rPr lang="cs-CZ" sz="2400" b="1" dirty="0" smtClean="0">
                <a:solidFill>
                  <a:srgbClr val="F6672E"/>
                </a:solidFill>
              </a:rPr>
              <a:t> nemohou být použité ve vodě</a:t>
            </a:r>
            <a:endParaRPr lang="cs-CZ" sz="2400" b="1" dirty="0">
              <a:solidFill>
                <a:srgbClr val="F6672E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354932"/>
              </p:ext>
            </p:extLst>
          </p:nvPr>
        </p:nvGraphicFramePr>
        <p:xfrm>
          <a:off x="1761094" y="1484784"/>
          <a:ext cx="5778614" cy="39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CS ChemDraw Drawing" r:id="rId3" imgW="2889307" imgH="197586" progId="ChemDraw.Document.6.0">
                  <p:embed/>
                </p:oleObj>
              </mc:Choice>
              <mc:Fallback>
                <p:oleObj name="CS ChemDraw Drawing" r:id="rId3" imgW="2889307" imgH="1975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1094" y="1484784"/>
                        <a:ext cx="5778614" cy="395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180219"/>
              </p:ext>
            </p:extLst>
          </p:nvPr>
        </p:nvGraphicFramePr>
        <p:xfrm>
          <a:off x="394166" y="3717032"/>
          <a:ext cx="8512470" cy="203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CS ChemDraw Drawing" r:id="rId5" imgW="4256235" imgH="1016209" progId="ChemDraw.Document.6.0">
                  <p:embed/>
                </p:oleObj>
              </mc:Choice>
              <mc:Fallback>
                <p:oleObj name="CS ChemDraw Drawing" r:id="rId5" imgW="4256235" imgH="10162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4166" y="3717032"/>
                        <a:ext cx="8512470" cy="2032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160777" y="2060848"/>
            <a:ext cx="4120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6672E"/>
                </a:solidFill>
              </a:rPr>
              <a:t>p</a:t>
            </a:r>
            <a:r>
              <a:rPr lang="cs-CZ" sz="2400" b="1" i="1" dirty="0" err="1" smtClean="0">
                <a:solidFill>
                  <a:srgbClr val="F6672E"/>
                </a:solidFill>
              </a:rPr>
              <a:t>K</a:t>
            </a:r>
            <a:r>
              <a:rPr lang="cs-CZ" sz="2400" b="1" i="1" baseline="-25000" dirty="0" err="1" smtClean="0">
                <a:solidFill>
                  <a:srgbClr val="F6672E"/>
                </a:solidFill>
              </a:rPr>
              <a:t>A</a:t>
            </a:r>
            <a:r>
              <a:rPr lang="cs-CZ" sz="2400" b="1" i="1" baseline="-25000" dirty="0" smtClean="0">
                <a:solidFill>
                  <a:srgbClr val="F6672E"/>
                </a:solidFill>
              </a:rPr>
              <a:t>           </a:t>
            </a:r>
            <a:r>
              <a:rPr lang="cs-CZ" sz="2000" b="1" dirty="0" smtClean="0">
                <a:solidFill>
                  <a:srgbClr val="F6672E"/>
                </a:solidFill>
              </a:rPr>
              <a:t>15,7                                       35</a:t>
            </a:r>
            <a:endParaRPr lang="cs-CZ" sz="2000" b="1" baseline="-25000" dirty="0">
              <a:solidFill>
                <a:srgbClr val="F6672E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3212976"/>
            <a:ext cx="8892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9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808603" y="1340768"/>
            <a:ext cx="7992888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800000"/>
                </a:solidFill>
              </a:rPr>
              <a:t>p</a:t>
            </a:r>
            <a:r>
              <a:rPr lang="cs-CZ" i="1" dirty="0" err="1" smtClean="0">
                <a:solidFill>
                  <a:srgbClr val="800000"/>
                </a:solidFill>
              </a:rPr>
              <a:t>K</a:t>
            </a:r>
            <a:r>
              <a:rPr lang="cs-CZ" i="1" baseline="-25000" dirty="0" err="1" smtClean="0">
                <a:solidFill>
                  <a:srgbClr val="800000"/>
                </a:solidFill>
              </a:rPr>
              <a:t>a</a:t>
            </a:r>
            <a:r>
              <a:rPr lang="cs-CZ" baseline="-25000" dirty="0" smtClean="0">
                <a:solidFill>
                  <a:srgbClr val="800000"/>
                </a:solidFill>
              </a:rPr>
              <a:t>  </a:t>
            </a:r>
            <a:r>
              <a:rPr lang="cs-CZ" dirty="0" smtClean="0">
                <a:solidFill>
                  <a:srgbClr val="800000"/>
                </a:solidFill>
              </a:rPr>
              <a:t>kyseliny závisí na stabilitě její konjugované báze</a:t>
            </a:r>
          </a:p>
          <a:p>
            <a:r>
              <a:rPr lang="cs-CZ" dirty="0" smtClean="0">
                <a:solidFill>
                  <a:srgbClr val="800000"/>
                </a:solidFill>
              </a:rPr>
              <a:t>čím silnější HA, tím slabší A</a:t>
            </a:r>
            <a:r>
              <a:rPr lang="cs-CZ" baseline="30000" dirty="0" smtClean="0">
                <a:solidFill>
                  <a:srgbClr val="800000"/>
                </a:solidFill>
              </a:rPr>
              <a:t>-</a:t>
            </a:r>
          </a:p>
          <a:p>
            <a:r>
              <a:rPr lang="cs-CZ" dirty="0" smtClean="0">
                <a:solidFill>
                  <a:srgbClr val="800000"/>
                </a:solidFill>
              </a:rPr>
              <a:t>čím silnější A</a:t>
            </a:r>
            <a:r>
              <a:rPr lang="cs-CZ" baseline="30000" dirty="0" smtClean="0">
                <a:solidFill>
                  <a:srgbClr val="800000"/>
                </a:solidFill>
              </a:rPr>
              <a:t>- </a:t>
            </a:r>
            <a:r>
              <a:rPr lang="cs-CZ" dirty="0" smtClean="0">
                <a:solidFill>
                  <a:srgbClr val="800000"/>
                </a:solidFill>
              </a:rPr>
              <a:t>, tím slabší AH</a:t>
            </a:r>
            <a:endParaRPr lang="cs-CZ" baseline="30000" dirty="0">
              <a:solidFill>
                <a:srgbClr val="800000"/>
              </a:solidFill>
            </a:endParaRPr>
          </a:p>
          <a:p>
            <a:endParaRPr lang="cs-CZ" dirty="0">
              <a:solidFill>
                <a:srgbClr val="800000"/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932409"/>
              </p:ext>
            </p:extLst>
          </p:nvPr>
        </p:nvGraphicFramePr>
        <p:xfrm>
          <a:off x="1043608" y="3645024"/>
          <a:ext cx="6401174" cy="75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3" name="CS ChemDraw Drawing" r:id="rId3" imgW="2333520" imgH="276120" progId="ChemDraw.Document.6.0">
                  <p:embed/>
                </p:oleObj>
              </mc:Choice>
              <mc:Fallback>
                <p:oleObj name="CS ChemDraw Drawing" r:id="rId3" imgW="2333520" imgH="2761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3645024"/>
                        <a:ext cx="6401174" cy="757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828463" y="4845674"/>
            <a:ext cx="1415259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silná kyselina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37195" y="4814486"/>
            <a:ext cx="2664296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konjugovaná báze je slabá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608023"/>
              </p:ext>
            </p:extLst>
          </p:nvPr>
        </p:nvGraphicFramePr>
        <p:xfrm>
          <a:off x="484102" y="1772816"/>
          <a:ext cx="8378370" cy="120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" name="CS ChemDraw Drawing" r:id="rId3" imgW="3452400" imgH="495360" progId="ChemDraw.Document.6.0">
                  <p:embed/>
                </p:oleObj>
              </mc:Choice>
              <mc:Fallback>
                <p:oleObj name="CS ChemDraw Drawing" r:id="rId3" imgW="3452400" imgH="4953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102" y="1772816"/>
                        <a:ext cx="8378370" cy="1202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67544" y="3501008"/>
            <a:ext cx="1472967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slabá kyselina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42380" y="3501008"/>
            <a:ext cx="2407421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konjugovaná báze silná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6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539552" y="2288216"/>
            <a:ext cx="8280920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200" b="1" cap="small" dirty="0" smtClean="0">
                <a:solidFill>
                  <a:srgbClr val="800000"/>
                </a:solidFill>
              </a:rPr>
              <a:t>Jak zjistit relativní kyselost nebo bazicitu </a:t>
            </a:r>
          </a:p>
          <a:p>
            <a:pPr marL="0" indent="0" algn="ctr">
              <a:buNone/>
            </a:pPr>
            <a:r>
              <a:rPr lang="cs-CZ" sz="3200" b="1" cap="small" dirty="0" smtClean="0">
                <a:solidFill>
                  <a:srgbClr val="800000"/>
                </a:solidFill>
              </a:rPr>
              <a:t>ze struktury látky</a:t>
            </a:r>
            <a:endParaRPr lang="cs-CZ" sz="3200" b="1" cap="small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539552" y="454486"/>
            <a:ext cx="835292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rgbClr val="800000"/>
                </a:solidFill>
              </a:rPr>
              <a:t>1. Který atom nese náboj?</a:t>
            </a:r>
            <a:endParaRPr lang="cs-CZ" b="1" dirty="0">
              <a:solidFill>
                <a:srgbClr val="8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6680122" cy="304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368" y="4496859"/>
            <a:ext cx="5682968" cy="98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1547662" y="5661248"/>
            <a:ext cx="6538381" cy="9807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rgbClr val="800000"/>
                </a:solidFill>
              </a:rPr>
              <a:t>čím </a:t>
            </a:r>
            <a:r>
              <a:rPr lang="cs-CZ" dirty="0" err="1" smtClean="0">
                <a:solidFill>
                  <a:srgbClr val="800000"/>
                </a:solidFill>
              </a:rPr>
              <a:t>elektronegativnější</a:t>
            </a:r>
            <a:r>
              <a:rPr lang="cs-CZ" dirty="0" smtClean="0">
                <a:solidFill>
                  <a:srgbClr val="800000"/>
                </a:solidFill>
              </a:rPr>
              <a:t> prvek záporný náboj nese, tím je konjugovaná báze stabilnější</a:t>
            </a:r>
            <a:endParaRPr lang="cs-CZ" baseline="30000" dirty="0" smtClean="0">
              <a:solidFill>
                <a:srgbClr val="800000"/>
              </a:solidFill>
            </a:endParaRPr>
          </a:p>
          <a:p>
            <a:endParaRPr lang="cs-CZ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2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234" y="493607"/>
            <a:ext cx="6079532" cy="233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3356992"/>
            <a:ext cx="4392488" cy="262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6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926802"/>
              </p:ext>
            </p:extLst>
          </p:nvPr>
        </p:nvGraphicFramePr>
        <p:xfrm>
          <a:off x="467544" y="1700808"/>
          <a:ext cx="4051300" cy="3121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3" name="CS ChemDraw Drawing" r:id="rId3" imgW="2026440" imgH="1560240" progId="ChemDraw.Document.6.0">
                  <p:embed/>
                </p:oleObj>
              </mc:Choice>
              <mc:Fallback>
                <p:oleObj name="CS ChemDraw Drawing" r:id="rId3" imgW="2026440" imgH="156024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4051300" cy="3121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72540"/>
              </p:ext>
            </p:extLst>
          </p:nvPr>
        </p:nvGraphicFramePr>
        <p:xfrm>
          <a:off x="5364088" y="1700808"/>
          <a:ext cx="3273426" cy="300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4" name="CS ChemDraw Drawing" r:id="rId5" imgW="1636560" imgH="1503000" progId="ChemDraw.Document.6.0">
                  <p:embed/>
                </p:oleObj>
              </mc:Choice>
              <mc:Fallback>
                <p:oleObj name="CS ChemDraw Drawing" r:id="rId5" imgW="1636560" imgH="1503000" progId="ChemDraw.Document.6.0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088" y="1700808"/>
                        <a:ext cx="3273426" cy="3006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4860032" y="116632"/>
            <a:ext cx="72008" cy="6741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2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4" y="2060848"/>
            <a:ext cx="87240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obsah 2"/>
          <p:cNvSpPr txBox="1">
            <a:spLocks/>
          </p:cNvSpPr>
          <p:nvPr/>
        </p:nvSpPr>
        <p:spPr>
          <a:xfrm>
            <a:off x="827584" y="404664"/>
            <a:ext cx="799288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accent1">
                  <a:lumMod val="40000"/>
                  <a:lumOff val="60000"/>
                </a:schemeClr>
              </a:gs>
              <a:gs pos="52000">
                <a:srgbClr val="FFBC92"/>
              </a:gs>
              <a:gs pos="66000">
                <a:srgbClr val="FFBD93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>
                <a:solidFill>
                  <a:srgbClr val="800000"/>
                </a:solidFill>
              </a:rPr>
              <a:t>2. </a:t>
            </a:r>
            <a:r>
              <a:rPr lang="cs-CZ" b="1" dirty="0" err="1" smtClean="0">
                <a:solidFill>
                  <a:srgbClr val="800000"/>
                </a:solidFill>
              </a:rPr>
              <a:t>Delokalizace</a:t>
            </a:r>
            <a:r>
              <a:rPr lang="cs-CZ" b="1" dirty="0" smtClean="0">
                <a:solidFill>
                  <a:srgbClr val="800000"/>
                </a:solidFill>
              </a:rPr>
              <a:t> náboje v A</a:t>
            </a:r>
            <a:r>
              <a:rPr lang="cs-CZ" b="1" baseline="30000" dirty="0" smtClean="0">
                <a:solidFill>
                  <a:srgbClr val="800000"/>
                </a:solidFill>
              </a:rPr>
              <a:t>-    </a:t>
            </a:r>
            <a:r>
              <a:rPr lang="cs-CZ" b="1" dirty="0" smtClean="0">
                <a:solidFill>
                  <a:srgbClr val="800000"/>
                </a:solidFill>
              </a:rPr>
              <a:t>    -    stabilizace</a:t>
            </a:r>
            <a:endParaRPr lang="cs-CZ" b="1" baseline="30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Teplo</Template>
  <TotalTime>1366</TotalTime>
  <Words>216</Words>
  <Application>Microsoft Office PowerPoint</Application>
  <PresentationFormat>Předvádění na obrazovce (4:3)</PresentationFormat>
  <Paragraphs>53</Paragraphs>
  <Slides>29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1" baseType="lpstr">
      <vt:lpstr>Thermal</vt:lpstr>
      <vt:lpstr>CS ChemDraw Drawing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204</cp:revision>
  <dcterms:created xsi:type="dcterms:W3CDTF">2014-04-02T11:51:39Z</dcterms:created>
  <dcterms:modified xsi:type="dcterms:W3CDTF">2018-04-16T08:29:48Z</dcterms:modified>
</cp:coreProperties>
</file>