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0" r:id="rId14"/>
    <p:sldId id="269" r:id="rId15"/>
    <p:sldId id="275" r:id="rId16"/>
    <p:sldId id="257" r:id="rId17"/>
    <p:sldId id="273" r:id="rId18"/>
    <p:sldId id="258" r:id="rId19"/>
    <p:sldId id="274" r:id="rId20"/>
    <p:sldId id="25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C998E5-81C5-46C3-ABA6-71A25E0B4A5F}" type="datetimeFigureOut">
              <a:rPr lang="cs-CZ" smtClean="0"/>
              <a:t>5.3.2018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terak@chemi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1196752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C2022 Speciální seminář z organické chemie I</a:t>
            </a:r>
          </a:p>
          <a:p>
            <a:r>
              <a:rPr lang="cs-CZ" dirty="0"/>
              <a:t> </a:t>
            </a:r>
            <a:endParaRPr lang="cs-CZ" b="1" dirty="0"/>
          </a:p>
          <a:p>
            <a:r>
              <a:rPr lang="cs-CZ" dirty="0"/>
              <a:t>C2022/01 Čt   7:00 - 8:50     A8/309</a:t>
            </a:r>
            <a:br>
              <a:rPr lang="cs-CZ" dirty="0"/>
            </a:br>
            <a:r>
              <a:rPr lang="cs-CZ" dirty="0"/>
              <a:t>C2022/04 Út 13:00 - 14:50  A8/309</a:t>
            </a:r>
            <a:endParaRPr lang="cs-CZ" b="1" dirty="0"/>
          </a:p>
          <a:p>
            <a:r>
              <a:rPr lang="cs-CZ" dirty="0"/>
              <a:t>C2022/06 Út   8:00 - 9:50     A8/309</a:t>
            </a:r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  <a:p>
            <a:r>
              <a:rPr lang="cs-CZ" i="1" dirty="0"/>
              <a:t> </a:t>
            </a:r>
            <a:endParaRPr lang="cs-CZ" b="1" dirty="0"/>
          </a:p>
          <a:p>
            <a:r>
              <a:rPr lang="cs-CZ" dirty="0"/>
              <a:t>Slávka Janků</a:t>
            </a:r>
            <a:endParaRPr lang="cs-CZ" b="1" dirty="0"/>
          </a:p>
          <a:p>
            <a:r>
              <a:rPr lang="cs-CZ" b="1" u="sng" dirty="0">
                <a:hlinkClick r:id="rId2"/>
              </a:rPr>
              <a:t>slavka.janku@gmail.com</a:t>
            </a:r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  <a:p>
            <a:r>
              <a:rPr lang="cs-CZ" b="1" dirty="0"/>
              <a:t>Zápočet:</a:t>
            </a:r>
          </a:p>
          <a:p>
            <a:r>
              <a:rPr lang="cs-CZ" dirty="0"/>
              <a:t> </a:t>
            </a:r>
            <a:endParaRPr lang="cs-CZ" b="1" dirty="0"/>
          </a:p>
          <a:p>
            <a:pPr lvl="0"/>
            <a:r>
              <a:rPr lang="cs-CZ" dirty="0"/>
              <a:t>Povolené 2 neúčasti na semináři</a:t>
            </a:r>
            <a:endParaRPr lang="cs-CZ" b="1" dirty="0"/>
          </a:p>
          <a:p>
            <a:pPr lvl="0"/>
            <a:r>
              <a:rPr lang="cs-CZ" dirty="0"/>
              <a:t>získání minimálně </a:t>
            </a:r>
            <a:r>
              <a:rPr lang="cs-CZ" b="1" dirty="0"/>
              <a:t>50 %</a:t>
            </a:r>
            <a:r>
              <a:rPr lang="cs-CZ" dirty="0"/>
              <a:t> bodů z bodového ohodnocení zápočtového testu, který se bude psát ve zkouškovém období</a:t>
            </a:r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4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2646" y="116632"/>
            <a:ext cx="2392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NÁZVOSLOVÍ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35696" y="701407"/>
            <a:ext cx="498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Substituční nomenklaturní princip</a:t>
            </a:r>
          </a:p>
        </p:txBody>
      </p:sp>
      <p:pic>
        <p:nvPicPr>
          <p:cNvPr id="1331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6275"/>
            <a:ext cx="6831732" cy="54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5753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14" y="1268760"/>
            <a:ext cx="7212668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2646" y="251937"/>
            <a:ext cx="2392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NÁZVOSLOVÍ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75476" y="836712"/>
            <a:ext cx="4426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b) Aditivní nomenklaturní princip</a:t>
            </a:r>
          </a:p>
        </p:txBody>
      </p:sp>
      <p:pic>
        <p:nvPicPr>
          <p:cNvPr id="16386" name="Obrázek 1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640960" cy="439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08603" y="222449"/>
            <a:ext cx="2392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NÁZVOSLOVÍ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84913" y="1052736"/>
            <a:ext cx="5639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c) Subtraktivní nomenklaturní princip</a:t>
            </a:r>
          </a:p>
          <a:p>
            <a:pPr lvl="0" algn="ctr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d) Konjunktivní nomenklaturní princip</a:t>
            </a: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e) Záměnný nomenklaturní princip</a:t>
            </a:r>
          </a:p>
          <a:p>
            <a:pPr lvl="0" algn="ctr"/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77432"/>
              </p:ext>
            </p:extLst>
          </p:nvPr>
        </p:nvGraphicFramePr>
        <p:xfrm>
          <a:off x="4211960" y="5229200"/>
          <a:ext cx="422640" cy="45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CS ChemDraw Drawing" r:id="rId3" imgW="211320" imgH="227880" progId="ChemDraw.Document.6.0">
                  <p:embed/>
                </p:oleObj>
              </mc:Choice>
              <mc:Fallback>
                <p:oleObj name="CS ChemDraw Drawing" r:id="rId3" imgW="211320" imgH="227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5229200"/>
                        <a:ext cx="422640" cy="45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96409"/>
              </p:ext>
            </p:extLst>
          </p:nvPr>
        </p:nvGraphicFramePr>
        <p:xfrm>
          <a:off x="2627784" y="2607493"/>
          <a:ext cx="3582720" cy="14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CS ChemDraw Drawing" r:id="rId5" imgW="1791360" imgH="707400" progId="ChemDraw.Document.6.0">
                  <p:embed/>
                </p:oleObj>
              </mc:Choice>
              <mc:Fallback>
                <p:oleObj name="CS ChemDraw Drawing" r:id="rId5" imgW="1791360" imgH="707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2607493"/>
                        <a:ext cx="3582720" cy="14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0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76722"/>
              </p:ext>
            </p:extLst>
          </p:nvPr>
        </p:nvGraphicFramePr>
        <p:xfrm>
          <a:off x="231484" y="1412776"/>
          <a:ext cx="8910014" cy="368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CS ChemDraw Drawing" r:id="rId3" imgW="6020280" imgH="2488680" progId="ChemDraw.Document.6.0">
                  <p:embed/>
                </p:oleObj>
              </mc:Choice>
              <mc:Fallback>
                <p:oleObj name="CS ChemDraw Drawing" r:id="rId3" imgW="6020280" imgH="2488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484" y="1412776"/>
                        <a:ext cx="8910014" cy="3683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0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92917"/>
              </p:ext>
            </p:extLst>
          </p:nvPr>
        </p:nvGraphicFramePr>
        <p:xfrm>
          <a:off x="1403648" y="908720"/>
          <a:ext cx="13563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CS ChemDraw Drawing" r:id="rId3" imgW="843210" imgH="576083" progId="ChemDraw.Document.6.0">
                  <p:embed/>
                </p:oleObj>
              </mc:Choice>
              <mc:Fallback>
                <p:oleObj name="CS ChemDraw Drawing" r:id="rId3" imgW="843210" imgH="576083" progId="ChemDraw.Document.6.0">
                  <p:embed/>
                  <p:pic>
                    <p:nvPicPr>
                      <p:cNvPr id="0" name="Object 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08720"/>
                        <a:ext cx="135636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59564"/>
              </p:ext>
            </p:extLst>
          </p:nvPr>
        </p:nvGraphicFramePr>
        <p:xfrm>
          <a:off x="1707292" y="3861048"/>
          <a:ext cx="1048896" cy="103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CS ChemDraw Drawing" r:id="rId5" imgW="655560" imgH="647251" progId="ChemDraw.Document.6.0">
                  <p:embed/>
                </p:oleObj>
              </mc:Choice>
              <mc:Fallback>
                <p:oleObj name="CS ChemDraw Drawing" r:id="rId5" imgW="655560" imgH="64725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292" y="3861048"/>
                        <a:ext cx="1048896" cy="103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71304"/>
              </p:ext>
            </p:extLst>
          </p:nvPr>
        </p:nvGraphicFramePr>
        <p:xfrm>
          <a:off x="5768209" y="4077072"/>
          <a:ext cx="1638576" cy="73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CS ChemDraw Drawing" r:id="rId7" imgW="1024110" imgH="456930" progId="ChemDraw.Document.6.0">
                  <p:embed/>
                </p:oleObj>
              </mc:Choice>
              <mc:Fallback>
                <p:oleObj name="CS ChemDraw Drawing" r:id="rId7" imgW="1024110" imgH="45693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209" y="4077072"/>
                        <a:ext cx="1638576" cy="73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51770" y="234888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styrylchlorid</a:t>
            </a:r>
            <a:r>
              <a:rPr lang="cs-CZ" dirty="0"/>
              <a:t>   </a:t>
            </a:r>
            <a:r>
              <a:rPr lang="cs-CZ" dirty="0" smtClean="0"/>
              <a:t> </a:t>
            </a:r>
            <a:r>
              <a:rPr lang="cs-CZ" dirty="0"/>
              <a:t>2-fenylethen-1-ylchlorid </a:t>
            </a:r>
            <a:r>
              <a:rPr lang="cs-CZ" dirty="0" smtClean="0"/>
              <a:t> </a:t>
            </a:r>
          </a:p>
          <a:p>
            <a:r>
              <a:rPr lang="cs-CZ" dirty="0" smtClean="0"/>
              <a:t>1-chlor-2-fenylethen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80012" y="5445224"/>
            <a:ext cx="3759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4-</a:t>
            </a:r>
            <a:r>
              <a:rPr lang="cs-CZ" i="1" dirty="0" smtClean="0"/>
              <a:t>terc</a:t>
            </a:r>
            <a:r>
              <a:rPr lang="cs-CZ" dirty="0" smtClean="0"/>
              <a:t>-butyl-5-chlor-3-fluorcyklohexen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4554286" y="234946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5-(cyklohept-2-enyl</a:t>
            </a:r>
            <a:r>
              <a:rPr lang="cs-CZ" dirty="0" smtClean="0"/>
              <a:t>)- 1-nitrosocyklohepta-1,3-dien</a:t>
            </a:r>
            <a:endParaRPr lang="cs-CZ" dirty="0"/>
          </a:p>
          <a:p>
            <a:r>
              <a:rPr lang="cs-CZ" dirty="0"/>
              <a:t> 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220072" y="5458065"/>
            <a:ext cx="273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5-nitrofuran-2-karbaldehyd</a:t>
            </a: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668056"/>
              </p:ext>
            </p:extLst>
          </p:nvPr>
        </p:nvGraphicFramePr>
        <p:xfrm>
          <a:off x="5485137" y="908720"/>
          <a:ext cx="2204720" cy="80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CS ChemDraw Drawing" r:id="rId9" imgW="1378080" imgH="505440" progId="ChemDraw.Document.6.0">
                  <p:embed/>
                </p:oleObj>
              </mc:Choice>
              <mc:Fallback>
                <p:oleObj name="CS ChemDraw Drawing" r:id="rId9" imgW="1378080" imgH="5054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5137" y="908720"/>
                        <a:ext cx="2204720" cy="807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20977"/>
              </p:ext>
            </p:extLst>
          </p:nvPr>
        </p:nvGraphicFramePr>
        <p:xfrm>
          <a:off x="1331640" y="764704"/>
          <a:ext cx="1783296" cy="117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CS ChemDraw Drawing" r:id="rId3" imgW="1114560" imgH="734863" progId="ChemDraw.Document.6.0">
                  <p:embed/>
                </p:oleObj>
              </mc:Choice>
              <mc:Fallback>
                <p:oleObj name="CS ChemDraw Drawing" r:id="rId3" imgW="1114560" imgH="7348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764704"/>
                        <a:ext cx="1783296" cy="1175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5406"/>
              </p:ext>
            </p:extLst>
          </p:nvPr>
        </p:nvGraphicFramePr>
        <p:xfrm>
          <a:off x="1260577" y="4077072"/>
          <a:ext cx="2264976" cy="74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CS ChemDraw Drawing" r:id="rId5" imgW="1415610" imgH="465557" progId="ChemDraw.Document.6.0">
                  <p:embed/>
                </p:oleObj>
              </mc:Choice>
              <mc:Fallback>
                <p:oleObj name="CS ChemDraw Drawing" r:id="rId5" imgW="1415610" imgH="46555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577" y="4077072"/>
                        <a:ext cx="2264976" cy="7448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94227"/>
              </p:ext>
            </p:extLst>
          </p:nvPr>
        </p:nvGraphicFramePr>
        <p:xfrm>
          <a:off x="5572784" y="692696"/>
          <a:ext cx="1741392" cy="133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CS ChemDraw Drawing" r:id="rId7" imgW="1088370" imgH="831371" progId="ChemDraw.Document.6.0">
                  <p:embed/>
                </p:oleObj>
              </mc:Choice>
              <mc:Fallback>
                <p:oleObj name="CS ChemDraw Drawing" r:id="rId7" imgW="1088370" imgH="8313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784" y="692696"/>
                        <a:ext cx="1741392" cy="1330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99027"/>
              </p:ext>
            </p:extLst>
          </p:nvPr>
        </p:nvGraphicFramePr>
        <p:xfrm>
          <a:off x="5555324" y="4077072"/>
          <a:ext cx="19431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CS ChemDraw Drawing" r:id="rId9" imgW="1214190" imgH="387650" progId="ChemDraw.Document.6.0">
                  <p:embed/>
                </p:oleObj>
              </mc:Choice>
              <mc:Fallback>
                <p:oleObj name="CS ChemDraw Drawing" r:id="rId9" imgW="1214190" imgH="3876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324" y="4077072"/>
                        <a:ext cx="19431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19"/>
          <p:cNvSpPr/>
          <p:nvPr/>
        </p:nvSpPr>
        <p:spPr>
          <a:xfrm>
            <a:off x="467544" y="2420888"/>
            <a:ext cx="425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5-</a:t>
            </a:r>
            <a:r>
              <a:rPr lang="cs-CZ" i="1" dirty="0"/>
              <a:t>sek</a:t>
            </a:r>
            <a:r>
              <a:rPr lang="cs-CZ" dirty="0"/>
              <a:t>-butyl- 2-isobutyl </a:t>
            </a:r>
            <a:r>
              <a:rPr lang="cs-CZ" dirty="0" err="1"/>
              <a:t>bicyklo</a:t>
            </a:r>
            <a:r>
              <a:rPr lang="cs-CZ" dirty="0"/>
              <a:t>[2.1.0]pentan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67544" y="5517232"/>
            <a:ext cx="406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cyklookta-2,5-dienyl(naftalen-2-yl)ether</a:t>
            </a:r>
          </a:p>
          <a:p>
            <a:r>
              <a:rPr lang="cs-CZ" dirty="0" smtClean="0"/>
              <a:t>2-</a:t>
            </a:r>
            <a:r>
              <a:rPr lang="cs-CZ" dirty="0"/>
              <a:t>(cyklookta-2,5-dienyloxy)naftalen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364088" y="2420888"/>
            <a:ext cx="232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kalium-hydrogen-ftalát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148064" y="5503761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kyselina </a:t>
            </a:r>
            <a:r>
              <a:rPr lang="cs-CZ" dirty="0" smtClean="0"/>
              <a:t>4-bromkarbonyl</a:t>
            </a:r>
          </a:p>
          <a:p>
            <a:r>
              <a:rPr lang="cs-CZ" dirty="0" err="1" smtClean="0"/>
              <a:t>cyklohexankarboxylová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3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40740"/>
              </p:ext>
            </p:extLst>
          </p:nvPr>
        </p:nvGraphicFramePr>
        <p:xfrm>
          <a:off x="1164365" y="1308516"/>
          <a:ext cx="2059344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CS ChemDraw Drawing" r:id="rId3" imgW="1287090" imgH="542925" progId="ChemDraw.Document.6.0">
                  <p:embed/>
                </p:oleObj>
              </mc:Choice>
              <mc:Fallback>
                <p:oleObj name="CS ChemDraw Drawing" r:id="rId3" imgW="1287090" imgH="54292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365" y="1308516"/>
                        <a:ext cx="2059344" cy="86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02065"/>
              </p:ext>
            </p:extLst>
          </p:nvPr>
        </p:nvGraphicFramePr>
        <p:xfrm>
          <a:off x="1993917" y="4077072"/>
          <a:ext cx="548640" cy="62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CS ChemDraw Drawing" r:id="rId5" imgW="340470" imgH="390615" progId="ChemDraw.Document.6.0">
                  <p:embed/>
                </p:oleObj>
              </mc:Choice>
              <mc:Fallback>
                <p:oleObj name="CS ChemDraw Drawing" r:id="rId5" imgW="340470" imgH="390615" progId="ChemDraw.Document.6.0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17" y="4077072"/>
                        <a:ext cx="548640" cy="62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18980"/>
              </p:ext>
            </p:extLst>
          </p:nvPr>
        </p:nvGraphicFramePr>
        <p:xfrm>
          <a:off x="5758370" y="1340768"/>
          <a:ext cx="1554480" cy="62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CS ChemDraw Drawing" r:id="rId7" imgW="970110" imgH="389806" progId="ChemDraw.Document.6.0">
                  <p:embed/>
                </p:oleObj>
              </mc:Choice>
              <mc:Fallback>
                <p:oleObj name="CS ChemDraw Drawing" r:id="rId7" imgW="970110" imgH="389806" progId="ChemDraw.Document.6.0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370" y="1340768"/>
                        <a:ext cx="1554480" cy="62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28956"/>
              </p:ext>
            </p:extLst>
          </p:nvPr>
        </p:nvGraphicFramePr>
        <p:xfrm>
          <a:off x="5233701" y="3933056"/>
          <a:ext cx="2476656" cy="97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CS ChemDraw Drawing" r:id="rId9" imgW="1547910" imgH="610319" progId="ChemDraw.Document.6.0">
                  <p:embed/>
                </p:oleObj>
              </mc:Choice>
              <mc:Fallback>
                <p:oleObj name="CS ChemDraw Drawing" r:id="rId9" imgW="1547910" imgH="610319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01" y="3933056"/>
                        <a:ext cx="2476656" cy="976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42883" y="256490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bis(3-methyl-2-nitrobutyl)ether</a:t>
            </a:r>
          </a:p>
          <a:p>
            <a:r>
              <a:rPr lang="cs-CZ" dirty="0"/>
              <a:t> 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164365" y="5314823"/>
            <a:ext cx="219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1,4-epoxycyklohexan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233701" y="2564904"/>
            <a:ext cx="284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N</a:t>
            </a:r>
            <a:r>
              <a:rPr lang="cs-CZ" dirty="0"/>
              <a:t>-</a:t>
            </a:r>
            <a:r>
              <a:rPr lang="cs-CZ" dirty="0" err="1"/>
              <a:t>ethyl</a:t>
            </a:r>
            <a:r>
              <a:rPr lang="cs-CZ" dirty="0"/>
              <a:t>-</a:t>
            </a:r>
            <a:r>
              <a:rPr lang="cs-CZ" i="1" dirty="0"/>
              <a:t>N</a:t>
            </a:r>
            <a:r>
              <a:rPr lang="cs-CZ" dirty="0"/>
              <a:t>-</a:t>
            </a:r>
            <a:r>
              <a:rPr lang="cs-CZ" dirty="0" err="1"/>
              <a:t>methylhexanamin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4591135" y="5277297"/>
            <a:ext cx="388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2-fenylazonaftalen-1-sulfonová kyselina</a:t>
            </a:r>
          </a:p>
        </p:txBody>
      </p:sp>
    </p:spTree>
    <p:extLst>
      <p:ext uri="{BB962C8B-B14F-4D97-AF65-F5344CB8AC3E}">
        <p14:creationId xmlns:p14="http://schemas.microsoft.com/office/powerpoint/2010/main" val="1057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10732"/>
              </p:ext>
            </p:extLst>
          </p:nvPr>
        </p:nvGraphicFramePr>
        <p:xfrm>
          <a:off x="1616169" y="620688"/>
          <a:ext cx="105156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CS ChemDraw Drawing" r:id="rId3" imgW="655290" imgH="664234" progId="ChemDraw.Document.6.0">
                  <p:embed/>
                </p:oleObj>
              </mc:Choice>
              <mc:Fallback>
                <p:oleObj name="CS ChemDraw Drawing" r:id="rId3" imgW="655290" imgH="664234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169" y="620688"/>
                        <a:ext cx="105156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650936"/>
              </p:ext>
            </p:extLst>
          </p:nvPr>
        </p:nvGraphicFramePr>
        <p:xfrm>
          <a:off x="1479009" y="4149080"/>
          <a:ext cx="132588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CS ChemDraw Drawing" r:id="rId5" imgW="831870" imgH="518663" progId="ChemDraw.Document.6.0">
                  <p:embed/>
                </p:oleObj>
              </mc:Choice>
              <mc:Fallback>
                <p:oleObj name="CS ChemDraw Drawing" r:id="rId5" imgW="831870" imgH="518663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009" y="4149080"/>
                        <a:ext cx="1325880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472247"/>
              </p:ext>
            </p:extLst>
          </p:nvPr>
        </p:nvGraphicFramePr>
        <p:xfrm>
          <a:off x="5580112" y="548680"/>
          <a:ext cx="2057400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CS ChemDraw Drawing" r:id="rId7" imgW="1289790" imgH="767212" progId="ChemDraw.Document.6.0">
                  <p:embed/>
                </p:oleObj>
              </mc:Choice>
              <mc:Fallback>
                <p:oleObj name="CS ChemDraw Drawing" r:id="rId7" imgW="1289790" imgH="767212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48680"/>
                        <a:ext cx="2057400" cy="1234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69300"/>
              </p:ext>
            </p:extLst>
          </p:nvPr>
        </p:nvGraphicFramePr>
        <p:xfrm>
          <a:off x="6084168" y="3933056"/>
          <a:ext cx="1310640" cy="94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CS ChemDraw Drawing" r:id="rId9" imgW="821610" imgH="590370" progId="ChemDraw.Document.6.0">
                  <p:embed/>
                </p:oleObj>
              </mc:Choice>
              <mc:Fallback>
                <p:oleObj name="CS ChemDraw Drawing" r:id="rId9" imgW="821610" imgH="590370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933056"/>
                        <a:ext cx="1310640" cy="944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délník 19"/>
          <p:cNvSpPr/>
          <p:nvPr/>
        </p:nvSpPr>
        <p:spPr>
          <a:xfrm>
            <a:off x="755576" y="2132856"/>
            <a:ext cx="277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N</a:t>
            </a:r>
            <a:r>
              <a:rPr lang="cs-CZ" dirty="0"/>
              <a:t>-</a:t>
            </a:r>
            <a:r>
              <a:rPr lang="cs-CZ" dirty="0" err="1"/>
              <a:t>isopropyl</a:t>
            </a:r>
            <a:r>
              <a:rPr lang="cs-CZ" dirty="0"/>
              <a:t>-</a:t>
            </a:r>
            <a:r>
              <a:rPr lang="cs-CZ" i="1" dirty="0"/>
              <a:t>N</a:t>
            </a:r>
            <a:r>
              <a:rPr lang="cs-CZ" dirty="0"/>
              <a:t>-</a:t>
            </a:r>
            <a:r>
              <a:rPr lang="cs-CZ" dirty="0" err="1"/>
              <a:t>methylanilin</a:t>
            </a:r>
            <a:r>
              <a:rPr lang="cs-CZ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0942" y="5517232"/>
            <a:ext cx="402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7,7-dimethylbicyklo[2.2.1]heptan-2-amin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724128" y="5589240"/>
            <a:ext cx="180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anilinium</a:t>
            </a:r>
            <a:r>
              <a:rPr lang="cs-CZ" dirty="0"/>
              <a:t>-bromid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788024" y="2167947"/>
            <a:ext cx="410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3-formylbenzendiazonium-hydrogensulfát</a:t>
            </a:r>
          </a:p>
        </p:txBody>
      </p:sp>
    </p:spTree>
    <p:extLst>
      <p:ext uri="{BB962C8B-B14F-4D97-AF65-F5344CB8AC3E}">
        <p14:creationId xmlns:p14="http://schemas.microsoft.com/office/powerpoint/2010/main" val="28037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_2008_34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71507"/>
            <a:ext cx="2426345" cy="32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Organic Chemist - J. Clayden, N. Greeves, S. Warren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6242"/>
            <a:ext cx="2376264" cy="331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Organic Chemi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77575"/>
            <a:ext cx="2492127" cy="31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71547"/>
              </p:ext>
            </p:extLst>
          </p:nvPr>
        </p:nvGraphicFramePr>
        <p:xfrm>
          <a:off x="395536" y="620688"/>
          <a:ext cx="854773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S ChemDraw Drawing" r:id="rId3" imgW="6103890" imgH="3385868" progId="ChemDraw.Document.6.0">
                  <p:embed/>
                </p:oleObj>
              </mc:Choice>
              <mc:Fallback>
                <p:oleObj name="CS ChemDraw Drawing" r:id="rId3" imgW="6103890" imgH="3385868" progId="ChemDraw.Document.6.0">
                  <p:embed/>
                  <p:pic>
                    <p:nvPicPr>
                      <p:cNvPr id="0" name="Object 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854773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6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8768?type=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043661" cy="43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Výsledek obrázku pro řešené příklady z organické chemie potáček janků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11876"/>
            <a:ext cx="2917608" cy="42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svoboda organická che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6" y="1268759"/>
            <a:ext cx="2528847" cy="35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246"/>
            <a:ext cx="6190828" cy="68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1607"/>
              </p:ext>
            </p:extLst>
          </p:nvPr>
        </p:nvGraphicFramePr>
        <p:xfrm>
          <a:off x="1115616" y="1196752"/>
          <a:ext cx="3324780" cy="253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CS ChemDraw Drawing" r:id="rId3" imgW="1662390" imgH="1265387" progId="ChemDraw.Document.6.0">
                  <p:embed/>
                </p:oleObj>
              </mc:Choice>
              <mc:Fallback>
                <p:oleObj name="CS ChemDraw Drawing" r:id="rId3" imgW="1662390" imgH="126538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96752"/>
                        <a:ext cx="3324780" cy="2530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974492"/>
              </p:ext>
            </p:extLst>
          </p:nvPr>
        </p:nvGraphicFramePr>
        <p:xfrm>
          <a:off x="5004048" y="3861048"/>
          <a:ext cx="3386340" cy="250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CS ChemDraw Drawing" r:id="rId5" imgW="1693170" imgH="1251639" progId="ChemDraw.Document.6.0">
                  <p:embed/>
                </p:oleObj>
              </mc:Choice>
              <mc:Fallback>
                <p:oleObj name="CS ChemDraw Drawing" r:id="rId5" imgW="1693170" imgH="125163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861048"/>
                        <a:ext cx="3386340" cy="2503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</p:spTree>
    <p:extLst>
      <p:ext uri="{BB962C8B-B14F-4D97-AF65-F5344CB8AC3E}">
        <p14:creationId xmlns:p14="http://schemas.microsoft.com/office/powerpoint/2010/main" val="19603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814262"/>
              </p:ext>
            </p:extLst>
          </p:nvPr>
        </p:nvGraphicFramePr>
        <p:xfrm>
          <a:off x="628054" y="1196752"/>
          <a:ext cx="3579660" cy="269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CS ChemDraw Drawing" r:id="rId3" imgW="1789830" imgH="1347608" progId="ChemDraw.Document.6.0">
                  <p:embed/>
                </p:oleObj>
              </mc:Choice>
              <mc:Fallback>
                <p:oleObj name="CS ChemDraw Drawing" r:id="rId3" imgW="1789830" imgH="13476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54" y="1196752"/>
                        <a:ext cx="3579660" cy="2695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82245"/>
              </p:ext>
            </p:extLst>
          </p:nvPr>
        </p:nvGraphicFramePr>
        <p:xfrm>
          <a:off x="5205475" y="3789040"/>
          <a:ext cx="3041280" cy="23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CS ChemDraw Drawing" r:id="rId5" imgW="1520640" imgH="1179393" progId="ChemDraw.Document.6.0">
                  <p:embed/>
                </p:oleObj>
              </mc:Choice>
              <mc:Fallback>
                <p:oleObj name="CS ChemDraw Drawing" r:id="rId5" imgW="1520640" imgH="117939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75" y="3789040"/>
                        <a:ext cx="3041280" cy="2358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33952"/>
              </p:ext>
            </p:extLst>
          </p:nvPr>
        </p:nvGraphicFramePr>
        <p:xfrm>
          <a:off x="611560" y="980728"/>
          <a:ext cx="3170880" cy="310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CS ChemDraw Drawing" r:id="rId3" imgW="1585440" imgH="1551946" progId="ChemDraw.Document.6.0">
                  <p:embed/>
                </p:oleObj>
              </mc:Choice>
              <mc:Fallback>
                <p:oleObj name="CS ChemDraw Drawing" r:id="rId3" imgW="1585440" imgH="155194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80728"/>
                        <a:ext cx="3170880" cy="3103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08049"/>
              </p:ext>
            </p:extLst>
          </p:nvPr>
        </p:nvGraphicFramePr>
        <p:xfrm>
          <a:off x="5076056" y="3573016"/>
          <a:ext cx="2319300" cy="21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S ChemDraw Drawing" r:id="rId5" imgW="1159650" imgH="1067519" progId="ChemDraw.Document.6.0">
                  <p:embed/>
                </p:oleObj>
              </mc:Choice>
              <mc:Fallback>
                <p:oleObj name="CS ChemDraw Drawing" r:id="rId5" imgW="1159650" imgH="106751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73016"/>
                        <a:ext cx="2319300" cy="21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9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38877"/>
              </p:ext>
            </p:extLst>
          </p:nvPr>
        </p:nvGraphicFramePr>
        <p:xfrm>
          <a:off x="920194" y="1196752"/>
          <a:ext cx="2995380" cy="218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CS ChemDraw Drawing" r:id="rId3" imgW="1497690" imgH="1092859" progId="ChemDraw.Document.6.0">
                  <p:embed/>
                </p:oleObj>
              </mc:Choice>
              <mc:Fallback>
                <p:oleObj name="CS ChemDraw Drawing" r:id="rId3" imgW="1497690" imgH="109285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94" y="1196752"/>
                        <a:ext cx="2995380" cy="2185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0332"/>
              </p:ext>
            </p:extLst>
          </p:nvPr>
        </p:nvGraphicFramePr>
        <p:xfrm>
          <a:off x="4355976" y="4005064"/>
          <a:ext cx="4343220" cy="242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CS ChemDraw Drawing" r:id="rId5" imgW="2171610" imgH="1214707" progId="ChemDraw.Document.6.0">
                  <p:embed/>
                </p:oleObj>
              </mc:Choice>
              <mc:Fallback>
                <p:oleObj name="CS ChemDraw Drawing" r:id="rId5" imgW="2171610" imgH="121470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05064"/>
                        <a:ext cx="4343220" cy="2429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3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056184"/>
            <a:ext cx="4529708" cy="27363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08" y="4221088"/>
            <a:ext cx="3782171" cy="22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Teplo</Template>
  <TotalTime>233</TotalTime>
  <Words>81</Words>
  <Application>Microsoft Office PowerPoint</Application>
  <PresentationFormat>Předvádění na obrazovce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28</cp:revision>
  <dcterms:created xsi:type="dcterms:W3CDTF">2017-02-27T11:06:36Z</dcterms:created>
  <dcterms:modified xsi:type="dcterms:W3CDTF">2018-03-05T09:43:47Z</dcterms:modified>
</cp:coreProperties>
</file>