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41" r:id="rId3"/>
    <p:sldId id="342" r:id="rId4"/>
    <p:sldId id="338" r:id="rId5"/>
    <p:sldId id="339" r:id="rId6"/>
    <p:sldId id="340" r:id="rId7"/>
    <p:sldId id="343" r:id="rId8"/>
    <p:sldId id="344" r:id="rId9"/>
    <p:sldId id="345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CC00"/>
    <a:srgbClr val="FFFFFF"/>
    <a:srgbClr val="00FF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740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66885-C4A9-4FB6-9A4F-9037C204E669}" type="datetimeFigureOut">
              <a:rPr lang="cs-CZ" smtClean="0"/>
              <a:t>10.04.2018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EAC2C-7FE4-48FB-A706-BF7E3E0DDA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886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10.04.2018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651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10.04.2018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9888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10.04.2018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84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10.04.2018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6112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10.04.2018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510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10.04.2018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0786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10.04.2018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485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10.04.2018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9089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10.04.2018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696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10.04.2018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5844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10.04.2018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7056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3B4F3-5BE9-4569-ACDC-D80B86212B7B}" type="datetimeFigureOut">
              <a:rPr lang="cs-CZ" smtClean="0"/>
              <a:t>10.04.2018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26033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8991600" cy="147002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Přednáška </a:t>
            </a:r>
            <a:r>
              <a:rPr lang="en-US" dirty="0"/>
              <a:t>8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en-US" dirty="0" err="1" smtClean="0">
                <a:solidFill>
                  <a:srgbClr val="FFC000"/>
                </a:solidFill>
              </a:rPr>
              <a:t>Chemick</a:t>
            </a:r>
            <a:r>
              <a:rPr lang="cs-CZ" dirty="0" smtClean="0">
                <a:solidFill>
                  <a:srgbClr val="FFC000"/>
                </a:solidFill>
              </a:rPr>
              <a:t>á rovnováha</a:t>
            </a:r>
            <a:r>
              <a:rPr lang="cs-CZ" dirty="0" smtClean="0">
                <a:solidFill>
                  <a:srgbClr val="FFC000"/>
                </a:solidFill>
              </a:rPr>
              <a:t/>
            </a:r>
            <a:br>
              <a:rPr lang="cs-CZ" dirty="0" smtClean="0">
                <a:solidFill>
                  <a:srgbClr val="FFC000"/>
                </a:solidFill>
              </a:rPr>
            </a:b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" y="4419600"/>
            <a:ext cx="853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FF00"/>
                </a:solidFill>
              </a:rPr>
              <a:t>Literatura</a:t>
            </a:r>
            <a:endParaRPr lang="cs-CZ" sz="2800" dirty="0" smtClean="0">
              <a:solidFill>
                <a:srgbClr val="00FF00"/>
              </a:solidFill>
            </a:endParaRPr>
          </a:p>
          <a:p>
            <a:r>
              <a:rPr lang="en-US" sz="2800" dirty="0" smtClean="0">
                <a:solidFill>
                  <a:srgbClr val="00FF00"/>
                </a:solidFill>
              </a:rPr>
              <a:t>  </a:t>
            </a:r>
            <a:r>
              <a:rPr lang="cs-CZ" sz="2800" dirty="0" smtClean="0"/>
              <a:t>Atkins, de Paula: </a:t>
            </a:r>
            <a:r>
              <a:rPr lang="en-US" sz="2800" dirty="0" smtClean="0"/>
              <a:t>	</a:t>
            </a:r>
            <a:r>
              <a:rPr lang="en-US" sz="2800" dirty="0" smtClean="0">
                <a:solidFill>
                  <a:srgbClr val="FFC000"/>
                </a:solidFill>
              </a:rPr>
              <a:t>6.1.1.</a:t>
            </a:r>
            <a:r>
              <a:rPr lang="en-US" sz="2800" dirty="0" smtClean="0">
                <a:solidFill>
                  <a:srgbClr val="FFC000"/>
                </a:solidFill>
              </a:rPr>
              <a:t>1, 6.1.1.2</a:t>
            </a:r>
          </a:p>
          <a:p>
            <a:r>
              <a:rPr lang="en-US" sz="2800" dirty="0">
                <a:solidFill>
                  <a:srgbClr val="FFCC00"/>
                </a:solidFill>
              </a:rPr>
              <a:t>	</a:t>
            </a:r>
            <a:r>
              <a:rPr lang="en-US" sz="2800" dirty="0" smtClean="0">
                <a:solidFill>
                  <a:srgbClr val="FFCC00"/>
                </a:solidFill>
              </a:rPr>
              <a:t>		6.1.2.1., 6.1.2.2</a:t>
            </a:r>
          </a:p>
          <a:p>
            <a:r>
              <a:rPr lang="en-US" sz="2800" dirty="0">
                <a:solidFill>
                  <a:srgbClr val="FFCC00"/>
                </a:solidFill>
              </a:rPr>
              <a:t>	</a:t>
            </a:r>
            <a:r>
              <a:rPr lang="en-US" sz="2800" dirty="0" smtClean="0">
                <a:solidFill>
                  <a:srgbClr val="FFCC00"/>
                </a:solidFill>
              </a:rPr>
              <a:t>		6.2.1, 6.2.2</a:t>
            </a:r>
            <a:endParaRPr lang="cs-CZ" sz="280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04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6.1.1.1 </a:t>
            </a:r>
            <a:r>
              <a:rPr lang="en-US" dirty="0" err="1" smtClean="0"/>
              <a:t>Reak</a:t>
            </a:r>
            <a:r>
              <a:rPr lang="cs-CZ" dirty="0" smtClean="0"/>
              <a:t>ční Gibbsova energie</a:t>
            </a:r>
            <a:endParaRPr lang="cs-CZ" dirty="0"/>
          </a:p>
        </p:txBody>
      </p:sp>
      <p:pic>
        <p:nvPicPr>
          <p:cNvPr id="1026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4572000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uvisejÃ­cÃ­ obrÃ¡ze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16" b="80837"/>
          <a:stretch/>
        </p:blipFill>
        <p:spPr bwMode="auto">
          <a:xfrm>
            <a:off x="457200" y="1752600"/>
            <a:ext cx="1674254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0" y="4692134"/>
            <a:ext cx="992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kapalina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4191000"/>
            <a:ext cx="612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pára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00779" y="5613401"/>
            <a:ext cx="1321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Kritický bod</a:t>
            </a:r>
            <a:endParaRPr lang="cs-CZ" b="1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699000" y="5362834"/>
            <a:ext cx="914400" cy="50113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28600" y="609600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Kopie sádrové plastiky</a:t>
            </a:r>
            <a:r>
              <a:rPr lang="en-US" dirty="0" smtClean="0"/>
              <a:t> Gibbs</a:t>
            </a:r>
            <a:r>
              <a:rPr lang="cs-CZ" dirty="0" smtClean="0"/>
              <a:t>ova</a:t>
            </a:r>
            <a:r>
              <a:rPr lang="en-US" dirty="0" smtClean="0"/>
              <a:t> </a:t>
            </a:r>
            <a:r>
              <a:rPr lang="cs-CZ" dirty="0" smtClean="0"/>
              <a:t>termodynamického modelu</a:t>
            </a:r>
            <a:r>
              <a:rPr lang="en-US" dirty="0" smtClean="0"/>
              <a:t> </a:t>
            </a:r>
            <a:r>
              <a:rPr lang="cs-CZ" dirty="0" smtClean="0"/>
              <a:t>vyrobená</a:t>
            </a:r>
            <a:r>
              <a:rPr lang="en-US" dirty="0" smtClean="0"/>
              <a:t> </a:t>
            </a:r>
            <a:r>
              <a:rPr lang="cs-CZ" dirty="0" smtClean="0"/>
              <a:t>J. C. </a:t>
            </a:r>
            <a:r>
              <a:rPr lang="en-US" dirty="0" smtClean="0"/>
              <a:t>Maxwell</a:t>
            </a:r>
            <a:r>
              <a:rPr lang="cs-CZ" dirty="0" smtClean="0"/>
              <a:t>em</a:t>
            </a:r>
            <a:r>
              <a:rPr lang="en-US" dirty="0" smtClean="0"/>
              <a:t> </a:t>
            </a:r>
            <a:r>
              <a:rPr lang="cs-CZ" dirty="0" smtClean="0"/>
              <a:t>a</a:t>
            </a:r>
            <a:r>
              <a:rPr lang="en-US" dirty="0" smtClean="0"/>
              <a:t> </a:t>
            </a:r>
            <a:r>
              <a:rPr lang="cs-CZ" dirty="0" smtClean="0"/>
              <a:t>zaslaná </a:t>
            </a:r>
            <a:r>
              <a:rPr lang="en-US" dirty="0" smtClean="0"/>
              <a:t>J</a:t>
            </a:r>
            <a:r>
              <a:rPr lang="cs-CZ" dirty="0" smtClean="0"/>
              <a:t>.</a:t>
            </a:r>
            <a:r>
              <a:rPr lang="en-US" dirty="0" smtClean="0"/>
              <a:t> W</a:t>
            </a:r>
            <a:r>
              <a:rPr lang="cs-CZ" dirty="0" smtClean="0"/>
              <a:t>.</a:t>
            </a:r>
            <a:r>
              <a:rPr lang="en-US" dirty="0" smtClean="0"/>
              <a:t> Gibbs</a:t>
            </a:r>
            <a:r>
              <a:rPr lang="cs-CZ" dirty="0" smtClean="0"/>
              <a:t>ovi</a:t>
            </a:r>
            <a:r>
              <a:rPr lang="en-US" dirty="0" smtClean="0"/>
              <a:t> </a:t>
            </a:r>
            <a:r>
              <a:rPr lang="cs-CZ" dirty="0" smtClean="0"/>
              <a:t>na</a:t>
            </a:r>
            <a:r>
              <a:rPr lang="en-US" dirty="0" smtClean="0"/>
              <a:t> Yale</a:t>
            </a:r>
            <a:r>
              <a:rPr lang="cs-CZ" dirty="0" smtClean="0"/>
              <a:t>ovu univerzitu.</a:t>
            </a:r>
            <a:r>
              <a:rPr lang="en-US" dirty="0"/>
              <a:t>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094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316" y="-1143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Z</a:t>
            </a:r>
            <a:r>
              <a:rPr lang="cs-CZ" sz="3600" dirty="0" smtClean="0">
                <a:solidFill>
                  <a:srgbClr val="FFC000"/>
                </a:solidFill>
              </a:rPr>
              <a:t>ávislost </a:t>
            </a:r>
            <a:r>
              <a:rPr lang="cs-CZ" sz="3600" dirty="0" smtClean="0">
                <a:solidFill>
                  <a:srgbClr val="FFC000"/>
                </a:solidFill>
                <a:latin typeface="Symbol" panose="05050102010706020507" pitchFamily="18" charset="2"/>
              </a:rPr>
              <a:t>D</a:t>
            </a:r>
            <a:r>
              <a:rPr lang="cs-CZ" sz="3600" baseline="-25000" dirty="0" smtClean="0">
                <a:solidFill>
                  <a:srgbClr val="FFC000"/>
                </a:solidFill>
              </a:rPr>
              <a:t>r</a:t>
            </a:r>
            <a:r>
              <a:rPr lang="cs-CZ" sz="3600" dirty="0" smtClean="0">
                <a:solidFill>
                  <a:srgbClr val="FFC000"/>
                </a:solidFill>
              </a:rPr>
              <a:t>G</a:t>
            </a:r>
            <a:r>
              <a:rPr lang="cs-CZ" sz="3600" baseline="30000" dirty="0" smtClean="0">
                <a:solidFill>
                  <a:srgbClr val="FFC000"/>
                </a:solidFill>
              </a:rPr>
              <a:t>o</a:t>
            </a:r>
            <a:r>
              <a:rPr lang="cs-CZ" sz="3600" dirty="0" smtClean="0">
                <a:solidFill>
                  <a:srgbClr val="FFC000"/>
                </a:solidFill>
              </a:rPr>
              <a:t> na T </a:t>
            </a:r>
            <a:r>
              <a:rPr lang="en-US" sz="3600" dirty="0" err="1" smtClean="0">
                <a:solidFill>
                  <a:srgbClr val="FFC000"/>
                </a:solidFill>
              </a:rPr>
              <a:t>zjednodu</a:t>
            </a:r>
            <a:r>
              <a:rPr lang="cs-CZ" sz="3600" dirty="0" smtClean="0">
                <a:solidFill>
                  <a:srgbClr val="FFC000"/>
                </a:solidFill>
              </a:rPr>
              <a:t>šeně</a:t>
            </a:r>
            <a:endParaRPr lang="cs-CZ" sz="3600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5101" y="6363276"/>
            <a:ext cx="8991599" cy="33855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cs-CZ" sz="1600" dirty="0" smtClean="0">
                <a:solidFill>
                  <a:srgbClr val="00FF00"/>
                </a:solidFill>
              </a:rPr>
              <a:t>(P</a:t>
            </a:r>
            <a:r>
              <a:rPr lang="cs-CZ" sz="1600" dirty="0" smtClean="0">
                <a:solidFill>
                  <a:srgbClr val="00FF00"/>
                </a:solidFill>
              </a:rPr>
              <a:t>ro </a:t>
            </a:r>
            <a:r>
              <a:rPr lang="cs-CZ" sz="1600" dirty="0">
                <a:solidFill>
                  <a:srgbClr val="00FF00"/>
                </a:solidFill>
              </a:rPr>
              <a:t>reakční stavové funkce málo závislé na </a:t>
            </a:r>
            <a:r>
              <a:rPr lang="cs-CZ" sz="1600" dirty="0" smtClean="0">
                <a:solidFill>
                  <a:srgbClr val="00FF00"/>
                </a:solidFill>
              </a:rPr>
              <a:t>T.</a:t>
            </a:r>
            <a:r>
              <a:rPr lang="cs-CZ" sz="1600" dirty="0" smtClean="0"/>
              <a:t>, </a:t>
            </a:r>
            <a:r>
              <a:rPr lang="cs-CZ" sz="1600" dirty="0">
                <a:solidFill>
                  <a:srgbClr val="00FF00"/>
                </a:solidFill>
              </a:rPr>
              <a:t>d</a:t>
            </a:r>
            <a:r>
              <a:rPr lang="cs-CZ" sz="1600" dirty="0" smtClean="0">
                <a:solidFill>
                  <a:srgbClr val="00FF00"/>
                </a:solidFill>
              </a:rPr>
              <a:t>le </a:t>
            </a:r>
            <a:r>
              <a:rPr lang="cs-CZ" sz="1600" dirty="0">
                <a:solidFill>
                  <a:srgbClr val="00FF00"/>
                </a:solidFill>
              </a:rPr>
              <a:t>Atkins, Jones: Chemical </a:t>
            </a:r>
            <a:r>
              <a:rPr lang="cs-CZ" sz="1600" dirty="0" smtClean="0">
                <a:solidFill>
                  <a:srgbClr val="00FF00"/>
                </a:solidFill>
              </a:rPr>
              <a:t>Principles, The </a:t>
            </a:r>
            <a:r>
              <a:rPr lang="cs-CZ" sz="1600" dirty="0" smtClean="0">
                <a:solidFill>
                  <a:srgbClr val="00FF00"/>
                </a:solidFill>
              </a:rPr>
              <a:t>Quest for Insight</a:t>
            </a:r>
            <a:r>
              <a:rPr lang="cs-CZ" sz="1600" dirty="0">
                <a:solidFill>
                  <a:srgbClr val="00FF00"/>
                </a:solidFill>
              </a:rPr>
              <a:t>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9" b="3473"/>
          <a:stretch/>
        </p:blipFill>
        <p:spPr bwMode="auto">
          <a:xfrm>
            <a:off x="457201" y="853150"/>
            <a:ext cx="3809999" cy="256694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384" y="853150"/>
            <a:ext cx="3610816" cy="257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46851"/>
            <a:ext cx="3733800" cy="259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828800" y="2994104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 smtClean="0">
                <a:solidFill>
                  <a:schemeClr val="bg1"/>
                </a:solidFill>
              </a:rPr>
              <a:t>T</a:t>
            </a:r>
            <a:endParaRPr lang="cs-CZ" i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43600" y="2961838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 smtClean="0">
                <a:solidFill>
                  <a:schemeClr val="bg1"/>
                </a:solidFill>
              </a:rPr>
              <a:t>T</a:t>
            </a:r>
            <a:endParaRPr lang="cs-CZ" i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95476" y="5918260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 smtClean="0">
                <a:solidFill>
                  <a:schemeClr val="bg1"/>
                </a:solidFill>
              </a:rPr>
              <a:t>T</a:t>
            </a:r>
            <a:endParaRPr lang="cs-CZ" i="1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876800" y="3746851"/>
            <a:ext cx="3700949" cy="2568205"/>
            <a:chOff x="4876800" y="3746851"/>
            <a:chExt cx="3700949" cy="2568205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3746851"/>
              <a:ext cx="3700949" cy="2568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5865826" y="5879068"/>
              <a:ext cx="45242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i="1" dirty="0" smtClean="0">
                  <a:solidFill>
                    <a:schemeClr val="bg1"/>
                  </a:solidFill>
                </a:rPr>
                <a:t>T</a:t>
              </a:r>
              <a:endParaRPr lang="cs-CZ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005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ek obrázku pro coupled biochemical processes Gibb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1" t="50873" r="63068" b="8751"/>
          <a:stretch/>
        </p:blipFill>
        <p:spPr bwMode="auto">
          <a:xfrm>
            <a:off x="3048000" y="1981200"/>
            <a:ext cx="3101340" cy="328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Výsledek obrázku pro glucose-6-phosphata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95400"/>
            <a:ext cx="2578867" cy="280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ýsledek obrázku pro glucose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971800"/>
            <a:ext cx="2581413" cy="242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CC00"/>
                </a:solidFill>
              </a:rPr>
              <a:t>6.1.1.2</a:t>
            </a:r>
            <a:r>
              <a:rPr lang="en-US" sz="3600" dirty="0" smtClean="0">
                <a:solidFill>
                  <a:srgbClr val="FFCC00"/>
                </a:solidFill>
              </a:rPr>
              <a:t> </a:t>
            </a:r>
            <a:r>
              <a:rPr lang="en-US" sz="3600" dirty="0" err="1" smtClean="0">
                <a:solidFill>
                  <a:srgbClr val="FFCC00"/>
                </a:solidFill>
                <a:latin typeface="+mn-lt"/>
              </a:rPr>
              <a:t>Exergonick</a:t>
            </a:r>
            <a:r>
              <a:rPr lang="cs-CZ" sz="3600" dirty="0" smtClean="0">
                <a:solidFill>
                  <a:srgbClr val="FFCC00"/>
                </a:solidFill>
                <a:latin typeface="+mn-lt"/>
              </a:rPr>
              <a:t>é a endergonické reakce</a:t>
            </a:r>
            <a:endParaRPr lang="cs-CZ" sz="3600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5334000"/>
            <a:ext cx="5026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Pr</a:t>
            </a:r>
            <a:r>
              <a:rPr lang="cs-CZ" sz="2400" dirty="0" smtClean="0"/>
              <a:t>ůběh reakce (tzv. reakční koordináta)</a:t>
            </a:r>
            <a:endParaRPr lang="cs-CZ" sz="2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962412" y="5111881"/>
            <a:ext cx="3209788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2000" y="60198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CC00"/>
                </a:solidFill>
              </a:rPr>
              <a:t>Jak</a:t>
            </a:r>
            <a:r>
              <a:rPr lang="en-US" sz="3200" dirty="0" smtClean="0">
                <a:solidFill>
                  <a:srgbClr val="FFCC00"/>
                </a:solidFill>
              </a:rPr>
              <a:t> je </a:t>
            </a:r>
            <a:r>
              <a:rPr lang="en-US" sz="3200" dirty="0" err="1" smtClean="0">
                <a:solidFill>
                  <a:srgbClr val="FFCC00"/>
                </a:solidFill>
              </a:rPr>
              <a:t>pr</a:t>
            </a:r>
            <a:r>
              <a:rPr lang="cs-CZ" sz="3200" dirty="0" smtClean="0">
                <a:solidFill>
                  <a:srgbClr val="FFCC00"/>
                </a:solidFill>
              </a:rPr>
              <a:t>ůběh této reakce v buňce možný?</a:t>
            </a:r>
            <a:endParaRPr lang="cs-CZ" sz="320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0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le:ATP-ADP-AM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67" r="19933" b="62800"/>
          <a:stretch/>
        </p:blipFill>
        <p:spPr bwMode="auto">
          <a:xfrm>
            <a:off x="473177" y="76200"/>
            <a:ext cx="371782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ile:ATP-ADP-AMP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78" t="45133" r="53722"/>
          <a:stretch/>
        </p:blipFill>
        <p:spPr bwMode="auto">
          <a:xfrm>
            <a:off x="5989320" y="2711962"/>
            <a:ext cx="2926080" cy="399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ýsledek obrázku pro coupled biochemical processes Gibb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9" t="16041" r="35969" b="8884"/>
          <a:stretch/>
        </p:blipFill>
        <p:spPr bwMode="auto">
          <a:xfrm>
            <a:off x="3493770" y="2133600"/>
            <a:ext cx="275463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93770" y="2827020"/>
            <a:ext cx="838200" cy="1600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5829300" y="2133600"/>
            <a:ext cx="419100" cy="990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3493770" y="3931920"/>
            <a:ext cx="621030" cy="21640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493770" y="6629400"/>
            <a:ext cx="2754630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88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4700" y="838200"/>
            <a:ext cx="81694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CC00"/>
                </a:solidFill>
              </a:rPr>
              <a:t>Biochemick</a:t>
            </a:r>
            <a:r>
              <a:rPr lang="cs-CZ" sz="3200" dirty="0" smtClean="0">
                <a:solidFill>
                  <a:srgbClr val="FFCC00"/>
                </a:solidFill>
              </a:rPr>
              <a:t>é procesy jsou SPŘAŽENY: </a:t>
            </a:r>
            <a:r>
              <a:rPr lang="cs-CZ" sz="3200" dirty="0" smtClean="0"/>
              <a:t>nespontánní proces </a:t>
            </a:r>
          </a:p>
          <a:p>
            <a:pPr algn="ctr"/>
            <a:r>
              <a:rPr lang="cs-CZ" sz="3200" dirty="0" smtClean="0">
                <a:solidFill>
                  <a:srgbClr val="FFCC00"/>
                </a:solidFill>
              </a:rPr>
              <a:t>(fosforylace glukózy) </a:t>
            </a:r>
          </a:p>
          <a:p>
            <a:pPr algn="ctr"/>
            <a:r>
              <a:rPr lang="cs-CZ" sz="3200" dirty="0" smtClean="0"/>
              <a:t>je poháněn spontánním procesem </a:t>
            </a:r>
            <a:r>
              <a:rPr lang="cs-CZ" sz="3200" dirty="0" smtClean="0">
                <a:solidFill>
                  <a:srgbClr val="FFCC00"/>
                </a:solidFill>
              </a:rPr>
              <a:t>(defosforylace ATP)</a:t>
            </a:r>
            <a:endParaRPr lang="cs-CZ" sz="3200" dirty="0">
              <a:solidFill>
                <a:srgbClr val="FFCC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346" y="48006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rgbClr val="00FF00"/>
                </a:solidFill>
              </a:rPr>
              <a:t>Mohu nějak vypočíst množství „chemické energie“, kterou spontánní proces může dodat?</a:t>
            </a:r>
            <a:endParaRPr lang="cs-CZ" sz="32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10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0529" y="408057"/>
            <a:ext cx="64542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5.4.2 </a:t>
            </a:r>
            <a:r>
              <a:rPr lang="en-US" sz="4000" dirty="0" err="1" smtClean="0">
                <a:solidFill>
                  <a:srgbClr val="FFC000"/>
                </a:solidFill>
              </a:rPr>
              <a:t>Aktivita</a:t>
            </a:r>
            <a:r>
              <a:rPr lang="en-US" sz="4000" dirty="0" smtClean="0">
                <a:solidFill>
                  <a:srgbClr val="FFC000"/>
                </a:solidFill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</a:rPr>
              <a:t>rozpu</a:t>
            </a:r>
            <a:r>
              <a:rPr lang="cs-CZ" sz="4000" dirty="0" smtClean="0">
                <a:solidFill>
                  <a:srgbClr val="FFC000"/>
                </a:solidFill>
              </a:rPr>
              <a:t>štěné látky</a:t>
            </a:r>
            <a:endParaRPr lang="cs-CZ" sz="4000" dirty="0">
              <a:solidFill>
                <a:srgbClr val="FFC000"/>
              </a:solidFill>
            </a:endParaRPr>
          </a:p>
        </p:txBody>
      </p:sp>
      <p:pic>
        <p:nvPicPr>
          <p:cNvPr id="2050" name="Picture 2" descr="VÃ½sledek obrÃ¡zku pro activity coeffici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62" y="1219200"/>
            <a:ext cx="7391400" cy="51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16200000">
            <a:off x="-194340" y="3598436"/>
            <a:ext cx="2954655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parciální tlak, </a:t>
            </a:r>
            <a:endParaRPr lang="cs-CZ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56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6.2.1 </a:t>
            </a:r>
            <a:r>
              <a:rPr lang="en-US" dirty="0" err="1" smtClean="0"/>
              <a:t>Odezva</a:t>
            </a:r>
            <a:r>
              <a:rPr lang="en-US" dirty="0" smtClean="0"/>
              <a:t> </a:t>
            </a:r>
            <a:r>
              <a:rPr lang="en-US" dirty="0" err="1" smtClean="0"/>
              <a:t>rovnov</a:t>
            </a:r>
            <a:r>
              <a:rPr lang="cs-CZ" dirty="0" smtClean="0"/>
              <a:t>áhy </a:t>
            </a:r>
            <a:r>
              <a:rPr lang="cs-CZ" smtClean="0"/>
              <a:t>na změnu p,T</a:t>
            </a:r>
            <a:endParaRPr lang="cs-CZ" dirty="0">
              <a:solidFill>
                <a:srgbClr val="FFC000"/>
              </a:solidFill>
            </a:endParaRPr>
          </a:p>
        </p:txBody>
      </p:sp>
      <p:pic>
        <p:nvPicPr>
          <p:cNvPr id="3074" name="Picture 2" descr="VÃ½sledek obrÃ¡zku pro NO2 N2O4 equilibr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44" y="1447800"/>
            <a:ext cx="8358256" cy="492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80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 </a:t>
            </a:r>
            <a:r>
              <a:rPr lang="en-US" dirty="0" err="1" smtClean="0"/>
              <a:t>Chatelier</a:t>
            </a:r>
            <a:r>
              <a:rPr lang="cs-CZ" dirty="0" smtClean="0"/>
              <a:t>ův princip: </a:t>
            </a:r>
            <a:br>
              <a:rPr lang="cs-CZ" dirty="0" smtClean="0"/>
            </a:br>
            <a:r>
              <a:rPr lang="cs-CZ" dirty="0" smtClean="0"/>
              <a:t>vliv </a:t>
            </a:r>
            <a:r>
              <a:rPr lang="cs-CZ" dirty="0" smtClean="0">
                <a:solidFill>
                  <a:srgbClr val="FFC000"/>
                </a:solidFill>
              </a:rPr>
              <a:t>p</a:t>
            </a:r>
            <a:r>
              <a:rPr lang="cs-CZ" dirty="0" smtClean="0"/>
              <a:t> na stupeň disociace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43910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23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13916</TotalTime>
  <Words>159</Words>
  <Application>Microsoft Office PowerPoint</Application>
  <PresentationFormat>On-screen Show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Přednáška 8  Chemická rovnováha </vt:lpstr>
      <vt:lpstr>6.1.1.1 Reakční Gibbsova energie</vt:lpstr>
      <vt:lpstr>Závislost DrGo na T zjednodušeně</vt:lpstr>
      <vt:lpstr>6.1.1.2 Exergonické a endergonické reakce</vt:lpstr>
      <vt:lpstr>PowerPoint Presentation</vt:lpstr>
      <vt:lpstr>PowerPoint Presentation</vt:lpstr>
      <vt:lpstr>PowerPoint Presentation</vt:lpstr>
      <vt:lpstr>6.2.1 Odezva rovnováhy na změnu p,T</vt:lpstr>
      <vt:lpstr>Le Chatelierův princip:  vliv p na stupeň disociace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Ideální plyn a první věta termodynamiky</dc:title>
  <dc:creator>Marketa</dc:creator>
  <cp:lastModifiedBy>Marketa</cp:lastModifiedBy>
  <cp:revision>358</cp:revision>
  <dcterms:created xsi:type="dcterms:W3CDTF">2017-03-05T10:12:35Z</dcterms:created>
  <dcterms:modified xsi:type="dcterms:W3CDTF">2018-04-10T13:34:19Z</dcterms:modified>
</cp:coreProperties>
</file>