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62" r:id="rId3"/>
    <p:sldId id="260" r:id="rId4"/>
    <p:sldId id="265" r:id="rId5"/>
    <p:sldId id="272" r:id="rId6"/>
    <p:sldId id="274" r:id="rId7"/>
    <p:sldId id="263" r:id="rId8"/>
    <p:sldId id="270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098C-1920-44DF-88EC-799270950B85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D830E-A88E-40A4-912E-47CD69DB5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18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50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8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7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9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9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0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85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5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F8F6-AB0F-43A1-8AA5-CB7CD7CCB7B0}" type="datetimeFigureOut">
              <a:rPr lang="cs-CZ" smtClean="0"/>
              <a:t>22.05.2018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4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43000"/>
            <a:ext cx="6705600" cy="933450"/>
          </a:xfrm>
        </p:spPr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ážná elektrochemie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3826" y="2302497"/>
            <a:ext cx="1441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Atkins </a:t>
            </a:r>
            <a:r>
              <a:rPr lang="en-US" sz="2400" b="1" dirty="0" smtClean="0"/>
              <a:t>6.3</a:t>
            </a:r>
            <a:endParaRPr lang="cs-CZ" sz="2400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03213" y="2971800"/>
            <a:ext cx="1254174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52600" y="4553634"/>
            <a:ext cx="1901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Samostudium</a:t>
            </a:r>
            <a:endParaRPr lang="en-US" sz="2400" dirty="0" smtClean="0"/>
          </a:p>
          <a:p>
            <a:r>
              <a:rPr lang="en-US" sz="2400" dirty="0" smtClean="0"/>
              <a:t>6.3.1 a 6.3.2</a:t>
            </a:r>
            <a:endParaRPr lang="cs-CZ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4553633"/>
            <a:ext cx="1519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r>
              <a:rPr lang="cs-CZ" sz="2400" dirty="0" smtClean="0"/>
              <a:t>řednáška</a:t>
            </a:r>
            <a:endParaRPr lang="en-US" sz="2400" dirty="0" smtClean="0"/>
          </a:p>
          <a:p>
            <a:r>
              <a:rPr lang="en-US" sz="2400" dirty="0" smtClean="0"/>
              <a:t>6.3.3-6.3.5</a:t>
            </a:r>
            <a:endParaRPr lang="cs-CZ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76800" y="2971800"/>
            <a:ext cx="1750584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20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219200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err="1" smtClean="0">
                    <a:solidFill>
                      <a:srgbClr val="FFC000"/>
                    </a:solidFill>
                  </a:rPr>
                  <a:t>Jakou</a:t>
                </a:r>
                <a:r>
                  <a:rPr lang="en-US" dirty="0" smtClean="0">
                    <a:solidFill>
                      <a:srgbClr val="FFC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zm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>ěnu zvolit pro článek, abychom odhalili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cs-CZ" dirty="0" smtClean="0">
                    <a:solidFill>
                      <a:srgbClr val="FFC000"/>
                    </a:solidFill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cs-CZ" dirty="0" smtClean="0">
                    <a:solidFill>
                      <a:srgbClr val="FFC000"/>
                    </a:solidFill>
                  </a:rPr>
                  <a:t> ?</a:t>
                </a:r>
                <a:endParaRPr lang="cs-CZ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219200"/>
                <a:ext cx="8229600" cy="1143000"/>
              </a:xfrm>
              <a:blipFill rotWithShape="1">
                <a:blip r:embed="rId2"/>
                <a:stretch>
                  <a:fillRect t="-17021" b="-297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9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9727" y="102804"/>
            <a:ext cx="6549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C000"/>
                </a:solidFill>
              </a:rPr>
              <a:t>Slečně Marplové každá situace „něco připomněla“, </a:t>
            </a:r>
          </a:p>
          <a:p>
            <a:pPr algn="ctr"/>
            <a:r>
              <a:rPr lang="cs-CZ" sz="2400" dirty="0" smtClean="0">
                <a:solidFill>
                  <a:srgbClr val="FFC000"/>
                </a:solidFill>
              </a:rPr>
              <a:t>většina zúčastněných nechápala, proč.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9011" y="6368353"/>
            <a:ext cx="5046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Geraldine McEwan</a:t>
            </a:r>
            <a:r>
              <a:rPr lang="en-US" dirty="0"/>
              <a:t> in Agatha Christie's </a:t>
            </a:r>
            <a:r>
              <a:rPr lang="en-US" dirty="0" smtClean="0"/>
              <a:t>Miss </a:t>
            </a:r>
            <a:r>
              <a:rPr lang="en-US" b="1" dirty="0" err="1" smtClean="0"/>
              <a:t>Marple</a:t>
            </a:r>
            <a:endParaRPr lang="cs-CZ" dirty="0"/>
          </a:p>
        </p:txBody>
      </p:sp>
      <p:pic>
        <p:nvPicPr>
          <p:cNvPr id="3080" name="Picture 8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25" y="925780"/>
            <a:ext cx="8163860" cy="544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8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264695"/>
            <a:ext cx="7162800" cy="18689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6.3.3</a:t>
            </a:r>
            <a:r>
              <a:rPr lang="en-US" sz="4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.1 </a:t>
            </a:r>
            <a:r>
              <a:rPr lang="en-US" sz="4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Nernstova</a:t>
            </a:r>
            <a:r>
              <a:rPr lang="en-US" sz="4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rovnice</a:t>
            </a:r>
            <a:endParaRPr lang="cs-CZ" sz="4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4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indent="-742950">
              <a:buAutoNum type="alphaUcPeriod"/>
            </a:pPr>
            <a:r>
              <a:rPr lang="en-US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Nap</a:t>
            </a:r>
            <a:r>
              <a:rPr lang="cs-CZ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ětí článku</a:t>
            </a:r>
            <a:r>
              <a:rPr lang="en-US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endParaRPr lang="en-US" sz="4000" b="1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40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40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</a:t>
            </a:r>
            <a:r>
              <a:rPr lang="en-US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40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definov</a:t>
            </a:r>
            <a:r>
              <a:rPr lang="cs-CZ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áno </a:t>
            </a:r>
            <a:r>
              <a:rPr lang="en-US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en-US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 </a:t>
            </a:r>
            <a:r>
              <a:rPr lang="en-US" sz="40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</a:t>
            </a:r>
            <a:r>
              <a:rPr lang="cs-CZ" sz="40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čuje</a:t>
            </a:r>
            <a:endParaRPr lang="cs-CZ" sz="4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874" y="2057400"/>
            <a:ext cx="7896126" cy="45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0" name="Picture 6" descr="Galvanisk kobber-zink celle, som for meste anvendes til undervisningsbrug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74" y="2417151"/>
            <a:ext cx="7896126" cy="421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8389" y="-304800"/>
            <a:ext cx="883919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cs-CZ" sz="32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Rovnovážné</a:t>
            </a:r>
            <a:r>
              <a:rPr lang="cs-CZ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napětí</a:t>
            </a:r>
            <a:r>
              <a:rPr lang="en-US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baseline="-25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en-US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2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</a:t>
            </a:r>
            <a:r>
              <a:rPr lang="cs-CZ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en-US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vztah</a:t>
            </a:r>
            <a:r>
              <a:rPr lang="en-US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∆</a:t>
            </a:r>
            <a:r>
              <a:rPr lang="en-US" sz="3200" baseline="-25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32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endParaRPr lang="cs-CZ" sz="32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Image result for electromotive force vs reaction ext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511" y="914400"/>
            <a:ext cx="4301289" cy="45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43953" y="1787917"/>
                <a:ext cx="1405689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/>
                  <a:t>Hled</a:t>
                </a:r>
                <a:r>
                  <a:rPr lang="cs-CZ" sz="2400" dirty="0" smtClean="0"/>
                  <a:t>ám takové vnější napětí, </a:t>
                </a:r>
                <a:endParaRPr lang="en-US" sz="2400" dirty="0" smtClean="0"/>
              </a:p>
              <a:p>
                <a:r>
                  <a:rPr lang="cs-CZ" sz="2400" dirty="0" smtClean="0"/>
                  <a:t>při </a:t>
                </a:r>
                <a:r>
                  <a:rPr lang="en-US" sz="2400" dirty="0" smtClean="0"/>
                  <a:t>z</a:t>
                </a:r>
                <a:r>
                  <a:rPr lang="cs-CZ" sz="2400" dirty="0" smtClean="0"/>
                  <a:t>ůstává složení </a:t>
                </a:r>
                <a14:m>
                  <m:oMath xmlns:m="http://schemas.openxmlformats.org/officeDocument/2006/math">
                    <m:r>
                      <a:rPr lang="cs-CZ" sz="2400" b="1" i="1">
                        <a:solidFill>
                          <a:srgbClr val="00FF00"/>
                        </a:solidFill>
                        <a:latin typeface="Cambria Math"/>
                      </a:rPr>
                      <m:t>𝞷</m:t>
                    </m:r>
                  </m:oMath>
                </a14:m>
                <a:r>
                  <a:rPr lang="en-US" sz="2400" b="1" baseline="-25000" dirty="0" smtClean="0">
                    <a:solidFill>
                      <a:srgbClr val="00FF00"/>
                    </a:solidFill>
                  </a:rPr>
                  <a:t>1</a:t>
                </a:r>
                <a:endParaRPr lang="cs-CZ" sz="2400" dirty="0" smtClean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53" y="1787917"/>
                <a:ext cx="1405689" cy="2677656"/>
              </a:xfrm>
              <a:prstGeom prst="rect">
                <a:avLst/>
              </a:prstGeom>
              <a:blipFill rotWithShape="1">
                <a:blip r:embed="rId3"/>
                <a:stretch>
                  <a:fillRect l="-6494" t="-1818" b="-4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3581400" y="3210586"/>
            <a:ext cx="0" cy="1901605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110655" y="4462564"/>
                <a:ext cx="546945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b="1" i="1" smtClean="0">
                        <a:solidFill>
                          <a:srgbClr val="00FF00"/>
                        </a:solidFill>
                        <a:latin typeface="Cambria Math"/>
                      </a:rPr>
                      <m:t>𝞷</m:t>
                    </m:r>
                  </m:oMath>
                </a14:m>
                <a:r>
                  <a:rPr lang="en-US" sz="3200" b="1" baseline="-25000" dirty="0" smtClean="0">
                    <a:solidFill>
                      <a:srgbClr val="00FF00"/>
                    </a:solidFill>
                  </a:rPr>
                  <a:t>1</a:t>
                </a:r>
                <a:endParaRPr lang="cs-CZ" sz="3200" b="1" baseline="-25000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655" y="4462564"/>
                <a:ext cx="546945" cy="573427"/>
              </a:xfrm>
              <a:prstGeom prst="rect">
                <a:avLst/>
              </a:prstGeom>
              <a:blipFill rotWithShape="1">
                <a:blip r:embed="rId4"/>
                <a:stretch>
                  <a:fillRect r="-12222" b="-3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6248400" y="3598377"/>
            <a:ext cx="0" cy="14376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5715000" y="4502591"/>
                <a:ext cx="546945" cy="5734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𝞷</m:t>
                    </m:r>
                  </m:oMath>
                </a14:m>
                <a:r>
                  <a:rPr lang="en-US" sz="3200" b="1" baseline="-25000" dirty="0" smtClean="0">
                    <a:solidFill>
                      <a:srgbClr val="FF0000"/>
                    </a:solidFill>
                  </a:rPr>
                  <a:t>2</a:t>
                </a:r>
                <a:endParaRPr lang="cs-CZ" sz="3200" b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502591"/>
                <a:ext cx="546945" cy="573427"/>
              </a:xfrm>
              <a:prstGeom prst="rect">
                <a:avLst/>
              </a:prstGeom>
              <a:blipFill rotWithShape="1">
                <a:blip r:embed="rId5"/>
                <a:stretch>
                  <a:fillRect r="-12360" b="-329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33400" y="5486400"/>
            <a:ext cx="4314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Odečtu rovnovážné napětí </a:t>
            </a:r>
            <a:r>
              <a:rPr lang="cs-CZ" sz="2400" b="1" dirty="0" smtClean="0">
                <a:solidFill>
                  <a:srgbClr val="00FF00"/>
                </a:solidFill>
              </a:rPr>
              <a:t>E</a:t>
            </a:r>
            <a:r>
              <a:rPr lang="en-US" sz="2400" b="1" baseline="-25000" dirty="0" smtClean="0">
                <a:solidFill>
                  <a:srgbClr val="00FF00"/>
                </a:solidFill>
              </a:rPr>
              <a:t>cell</a:t>
            </a:r>
            <a:r>
              <a:rPr lang="en-US" sz="2400" b="1" dirty="0" smtClean="0">
                <a:solidFill>
                  <a:srgbClr val="00FF00"/>
                </a:solidFill>
              </a:rPr>
              <a:t>,</a:t>
            </a:r>
            <a:r>
              <a:rPr lang="en-US" sz="2400" b="1" baseline="-25000" dirty="0" smtClean="0">
                <a:solidFill>
                  <a:srgbClr val="00FF00"/>
                </a:solidFill>
              </a:rPr>
              <a:t>1</a:t>
            </a:r>
            <a:endParaRPr lang="cs-CZ" sz="2400" b="1" baseline="-25000" dirty="0" smtClean="0">
              <a:solidFill>
                <a:srgbClr val="00FF00"/>
              </a:solidFill>
            </a:endParaRPr>
          </a:p>
          <a:p>
            <a:r>
              <a:rPr lang="cs-CZ" sz="2400" dirty="0" smtClean="0"/>
              <a:t>s</a:t>
            </a:r>
            <a:r>
              <a:rPr lang="en-US" sz="2400" dirty="0" smtClean="0"/>
              <a:t>e</a:t>
            </a:r>
            <a:r>
              <a:rPr lang="cs-CZ" sz="2400" dirty="0" smtClean="0"/>
              <a:t> znaménkem </a:t>
            </a:r>
            <a:r>
              <a:rPr lang="en-US" sz="2400" dirty="0" smtClean="0">
                <a:solidFill>
                  <a:srgbClr val="00FF00"/>
                </a:solidFill>
              </a:rPr>
              <a:t>– </a:t>
            </a:r>
            <a:r>
              <a:rPr lang="en-US" sz="2400" dirty="0" smtClean="0"/>
              <a:t>(a</a:t>
            </a:r>
            <a:r>
              <a:rPr lang="cs-CZ" sz="2400" dirty="0" smtClean="0"/>
              <a:t>ž na konstantu)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10655" y="2368991"/>
            <a:ext cx="1461345" cy="266700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4729440">
            <a:off x="4095098" y="4545297"/>
            <a:ext cx="737039" cy="739657"/>
          </a:xfrm>
          <a:prstGeom prst="arc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953000" y="3076263"/>
            <a:ext cx="1828801" cy="19597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 rot="172710">
            <a:off x="4971108" y="4659294"/>
            <a:ext cx="737039" cy="739657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7128711" y="1530871"/>
                <a:ext cx="1405689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/>
                  <a:t>Hled</a:t>
                </a:r>
                <a:r>
                  <a:rPr lang="cs-CZ" sz="2400" dirty="0" smtClean="0"/>
                  <a:t>ám takové vnější napětí, </a:t>
                </a:r>
                <a:endParaRPr lang="en-US" sz="2400" dirty="0" smtClean="0"/>
              </a:p>
              <a:p>
                <a:r>
                  <a:rPr lang="cs-CZ" sz="2400" dirty="0" smtClean="0"/>
                  <a:t>při </a:t>
                </a:r>
                <a:r>
                  <a:rPr lang="en-US" sz="2400" dirty="0" smtClean="0"/>
                  <a:t>z</a:t>
                </a:r>
                <a:r>
                  <a:rPr lang="cs-CZ" sz="2400" dirty="0" smtClean="0"/>
                  <a:t>ůstává složení </a:t>
                </a:r>
                <a14:m>
                  <m:oMath xmlns:m="http://schemas.openxmlformats.org/officeDocument/2006/math"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𝞷</m:t>
                    </m:r>
                  </m:oMath>
                </a14:m>
                <a:r>
                  <a:rPr lang="en-US" sz="2400" b="1" baseline="-25000" dirty="0">
                    <a:solidFill>
                      <a:srgbClr val="FF0000"/>
                    </a:solidFill>
                  </a:rPr>
                  <a:t>2</a:t>
                </a:r>
                <a:endParaRPr lang="cs-CZ" sz="2400" b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11" y="1530871"/>
                <a:ext cx="1405689" cy="2677656"/>
              </a:xfrm>
              <a:prstGeom prst="rect">
                <a:avLst/>
              </a:prstGeom>
              <a:blipFill rotWithShape="1">
                <a:blip r:embed="rId6"/>
                <a:stretch>
                  <a:fillRect l="-6494" t="-1822" b="-43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724400" y="5486400"/>
            <a:ext cx="4170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Odečtu rovnovážné napětí </a:t>
            </a:r>
            <a:r>
              <a:rPr lang="cs-CZ" sz="2400" b="1" dirty="0" smtClean="0">
                <a:solidFill>
                  <a:srgbClr val="FF0000"/>
                </a:solidFill>
              </a:rPr>
              <a:t>E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cell,2</a:t>
            </a:r>
            <a:endParaRPr lang="cs-CZ" sz="2400" b="1" baseline="-250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s</a:t>
            </a:r>
            <a:r>
              <a:rPr lang="en-US" sz="2400" dirty="0" smtClean="0"/>
              <a:t>e</a:t>
            </a:r>
            <a:r>
              <a:rPr lang="cs-CZ" sz="2400" dirty="0" smtClean="0"/>
              <a:t> znaménkem </a:t>
            </a:r>
            <a:r>
              <a:rPr lang="en-US" sz="2400" dirty="0" smtClean="0">
                <a:solidFill>
                  <a:srgbClr val="FF0000"/>
                </a:solidFill>
              </a:rPr>
              <a:t>–</a:t>
            </a:r>
            <a:r>
              <a:rPr lang="en-US" sz="2400" dirty="0" smtClean="0">
                <a:solidFill>
                  <a:srgbClr val="00FF00"/>
                </a:solidFill>
              </a:rPr>
              <a:t> </a:t>
            </a:r>
            <a:r>
              <a:rPr lang="en-US" sz="2400" dirty="0" smtClean="0"/>
              <a:t>(a</a:t>
            </a:r>
            <a:r>
              <a:rPr lang="cs-CZ" sz="2400" dirty="0" smtClean="0"/>
              <a:t>ž na konstantu)</a:t>
            </a:r>
          </a:p>
        </p:txBody>
      </p:sp>
    </p:spTree>
    <p:extLst>
      <p:ext uri="{BB962C8B-B14F-4D97-AF65-F5344CB8AC3E}">
        <p14:creationId xmlns:p14="http://schemas.microsoft.com/office/powerpoint/2010/main" val="261127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/>
      <p:bldP spid="18" grpId="0"/>
      <p:bldP spid="16" grpId="0"/>
      <p:bldP spid="22" grpId="0" animBg="1"/>
      <p:bldP spid="32" grpId="0" animBg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24326" y="-76200"/>
            <a:ext cx="883919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u="sng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Konstanta</a:t>
            </a:r>
            <a:r>
              <a:rPr lang="en-US" sz="32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úměrnosti mezi</a:t>
            </a:r>
            <a:r>
              <a:rPr lang="en-US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baseline="-25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cs-CZ" sz="3200" baseline="-25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∆</a:t>
            </a:r>
            <a:r>
              <a:rPr lang="en-US" sz="3200" baseline="-25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32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endParaRPr lang="cs-CZ" sz="32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M Faraday Th Phillips oil 18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32547"/>
            <a:ext cx="2746375" cy="355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5486399"/>
            <a:ext cx="30259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Michael Faraday</a:t>
            </a:r>
            <a:r>
              <a:rPr lang="cs-CZ" sz="2800" dirty="0"/>
              <a:t> </a:t>
            </a:r>
            <a:endParaRPr lang="cs-CZ" sz="2800" dirty="0" smtClean="0"/>
          </a:p>
          <a:p>
            <a:r>
              <a:rPr lang="cs-CZ" sz="2800" dirty="0"/>
              <a:t> </a:t>
            </a:r>
            <a:r>
              <a:rPr lang="cs-CZ" sz="2800" dirty="0" smtClean="0"/>
              <a:t>   (1791</a:t>
            </a:r>
            <a:r>
              <a:rPr lang="cs-CZ" sz="2800" dirty="0"/>
              <a:t> </a:t>
            </a:r>
            <a:r>
              <a:rPr lang="cs-CZ" sz="2800" dirty="0" smtClean="0"/>
              <a:t>–1867</a:t>
            </a:r>
            <a:r>
              <a:rPr lang="cs-CZ" sz="2800" dirty="0"/>
              <a:t>) </a:t>
            </a:r>
            <a:endParaRPr lang="cs-CZ" sz="2800" dirty="0"/>
          </a:p>
        </p:txBody>
      </p:sp>
      <p:sp>
        <p:nvSpPr>
          <p:cNvPr id="6" name="Rectangle 5"/>
          <p:cNvSpPr/>
          <p:nvPr/>
        </p:nvSpPr>
        <p:spPr>
          <a:xfrm>
            <a:off x="4343400" y="190500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an </a:t>
            </a:r>
            <a:r>
              <a:rPr lang="en-US" sz="2800" dirty="0"/>
              <a:t>excellent experimentalist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conveyed ideas </a:t>
            </a:r>
            <a:r>
              <a:rPr lang="en-US" sz="2800" dirty="0"/>
              <a:t>in </a:t>
            </a:r>
            <a:r>
              <a:rPr lang="en-US" sz="2800" dirty="0" smtClean="0"/>
              <a:t>simple language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his </a:t>
            </a:r>
            <a:r>
              <a:rPr lang="en-US" sz="2800" dirty="0"/>
              <a:t>mathematical </a:t>
            </a:r>
            <a:r>
              <a:rPr lang="en-US" sz="2800" dirty="0" smtClean="0"/>
              <a:t>abilities</a:t>
            </a:r>
            <a:r>
              <a:rPr lang="cs-CZ" sz="2800" dirty="0" smtClean="0"/>
              <a:t> </a:t>
            </a:r>
            <a:r>
              <a:rPr lang="en-US" sz="2800" dirty="0" smtClean="0"/>
              <a:t>were </a:t>
            </a:r>
            <a:r>
              <a:rPr lang="en-US" sz="2800" dirty="0"/>
              <a:t>limited to the simplest </a:t>
            </a:r>
            <a:r>
              <a:rPr lang="en-US" sz="2800" dirty="0" smtClean="0"/>
              <a:t>algebra</a:t>
            </a:r>
            <a:r>
              <a:rPr lang="cs-CZ" sz="2800" dirty="0"/>
              <a:t> </a:t>
            </a:r>
            <a:r>
              <a:rPr lang="cs-CZ" sz="2800" dirty="0" smtClean="0"/>
              <a:t>and trigonometry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6111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D. E</a:t>
            </a:r>
            <a:r>
              <a:rPr lang="cs-CZ" baseline="-25000" dirty="0" smtClean="0">
                <a:solidFill>
                  <a:srgbClr val="FFC000"/>
                </a:solidFill>
              </a:rPr>
              <a:t>cell</a:t>
            </a:r>
            <a:r>
              <a:rPr lang="cs-CZ" dirty="0" smtClean="0">
                <a:solidFill>
                  <a:srgbClr val="FFC000"/>
                </a:solidFill>
              </a:rPr>
              <a:t> vs. Q: Nernstova rovnice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3074" name="Picture 2" descr="Related imag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0" t="23925" r="24878" b="11477"/>
          <a:stretch/>
        </p:blipFill>
        <p:spPr bwMode="auto">
          <a:xfrm>
            <a:off x="838200" y="1295400"/>
            <a:ext cx="7391400" cy="529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4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Výsledek obrázku pro Daniell's cell voltage tim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05" y="1159041"/>
            <a:ext cx="7433790" cy="453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5867400"/>
            <a:ext cx="84582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C000"/>
                </a:solidFill>
              </a:rPr>
              <a:t>Zn(s</a:t>
            </a:r>
            <a:r>
              <a:rPr lang="cs-CZ" sz="2400" b="1" dirty="0">
                <a:solidFill>
                  <a:srgbClr val="FFC000"/>
                </a:solidFill>
              </a:rPr>
              <a:t>) → Zn</a:t>
            </a:r>
            <a:r>
              <a:rPr lang="cs-CZ" sz="2400" b="1" baseline="30000" dirty="0">
                <a:solidFill>
                  <a:srgbClr val="FFC000"/>
                </a:solidFill>
              </a:rPr>
              <a:t>2+</a:t>
            </a:r>
            <a:r>
              <a:rPr lang="cs-CZ" sz="2400" b="1" dirty="0">
                <a:solidFill>
                  <a:srgbClr val="FFC000"/>
                </a:solidFill>
              </a:rPr>
              <a:t>(aq) + 2e</a:t>
            </a:r>
            <a:r>
              <a:rPr lang="cs-CZ" sz="2400" b="1" baseline="30000" dirty="0">
                <a:solidFill>
                  <a:srgbClr val="FFC000"/>
                </a:solidFill>
              </a:rPr>
              <a:t>−</a:t>
            </a:r>
            <a:r>
              <a:rPr lang="cs-CZ" sz="2400" b="1" dirty="0">
                <a:solidFill>
                  <a:srgbClr val="FFC000"/>
                </a:solidFill>
              </a:rPr>
              <a:t> 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           </a:t>
            </a:r>
            <a:r>
              <a:rPr lang="cs-CZ" sz="2400" b="1" dirty="0" smtClean="0">
                <a:solidFill>
                  <a:srgbClr val="FFC000"/>
                </a:solidFill>
              </a:rPr>
              <a:t>Cu</a:t>
            </a:r>
            <a:r>
              <a:rPr lang="cs-CZ" sz="2400" b="1" baseline="30000" dirty="0" smtClean="0">
                <a:solidFill>
                  <a:srgbClr val="FFC000"/>
                </a:solidFill>
              </a:rPr>
              <a:t>2</a:t>
            </a:r>
            <a:r>
              <a:rPr lang="cs-CZ" sz="2400" b="1" baseline="30000" dirty="0">
                <a:solidFill>
                  <a:srgbClr val="FFC000"/>
                </a:solidFill>
              </a:rPr>
              <a:t>+</a:t>
            </a:r>
            <a:r>
              <a:rPr lang="cs-CZ" sz="2400" b="1" dirty="0">
                <a:solidFill>
                  <a:srgbClr val="FFC000"/>
                </a:solidFill>
              </a:rPr>
              <a:t>(aq) + 2e</a:t>
            </a:r>
            <a:r>
              <a:rPr lang="cs-CZ" sz="2400" b="1" baseline="30000" dirty="0">
                <a:solidFill>
                  <a:srgbClr val="FFC000"/>
                </a:solidFill>
              </a:rPr>
              <a:t>−</a:t>
            </a:r>
            <a:r>
              <a:rPr lang="cs-CZ" sz="2400" b="1" dirty="0">
                <a:solidFill>
                  <a:srgbClr val="FFC000"/>
                </a:solidFill>
              </a:rPr>
              <a:t> → Cu(s</a:t>
            </a:r>
            <a:r>
              <a:rPr lang="cs-CZ" sz="2400" b="1" dirty="0" smtClean="0">
                <a:solidFill>
                  <a:srgbClr val="FFC000"/>
                </a:solidFill>
              </a:rPr>
              <a:t>) </a:t>
            </a:r>
            <a:r>
              <a:rPr lang="en-US" sz="2400" b="1" dirty="0" smtClean="0">
                <a:solidFill>
                  <a:srgbClr val="FFC000"/>
                </a:solidFill>
              </a:rPr>
              <a:t>   </a:t>
            </a:r>
            <a:r>
              <a:rPr lang="cs-CZ" sz="2400" b="1" dirty="0"/>
              <a:t> </a:t>
            </a:r>
            <a:endParaRPr lang="en-US" sz="2400" b="1" dirty="0" smtClean="0"/>
          </a:p>
          <a:p>
            <a:pPr algn="ctr"/>
            <a:r>
              <a:rPr lang="cs-CZ" sz="2400" b="1" dirty="0" smtClean="0"/>
              <a:t>Joh</a:t>
            </a:r>
            <a:r>
              <a:rPr lang="en-US" sz="2400" b="1" dirty="0" smtClean="0"/>
              <a:t>n</a:t>
            </a:r>
            <a:r>
              <a:rPr lang="cs-CZ" sz="2400" b="1" dirty="0" smtClean="0"/>
              <a:t> Frederic Daniell, </a:t>
            </a:r>
            <a:r>
              <a:rPr lang="en-US" sz="2400" b="1" dirty="0" smtClean="0"/>
              <a:t>1836</a:t>
            </a:r>
            <a:endParaRPr lang="cs-CZ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6.3.3.2 </a:t>
            </a:r>
            <a:r>
              <a:rPr lang="cs-CZ" dirty="0" smtClean="0">
                <a:solidFill>
                  <a:srgbClr val="FFC000"/>
                </a:solidFill>
              </a:rPr>
              <a:t>Články v rovnováze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17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85800"/>
            <a:ext cx="6248400" cy="6172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198" name="Picture 6" descr="Výsledek obrázku pro metal redox potenti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972052"/>
            <a:ext cx="4495800" cy="571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32451" y="164067"/>
            <a:ext cx="482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6.3.5.1  </a:t>
            </a:r>
            <a:r>
              <a:rPr lang="en-US" sz="2400" b="1" dirty="0" err="1" smtClean="0">
                <a:solidFill>
                  <a:srgbClr val="FFC000"/>
                </a:solidFill>
              </a:rPr>
              <a:t>Elektrochemick</a:t>
            </a:r>
            <a:r>
              <a:rPr lang="cs-CZ" sz="2400" b="1" dirty="0" smtClean="0">
                <a:solidFill>
                  <a:srgbClr val="FFC000"/>
                </a:solidFill>
              </a:rPr>
              <a:t>á řada napětí</a:t>
            </a:r>
            <a:endParaRPr lang="cs-CZ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6.3.5.4 Ur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čování TD funkcí:</a:t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learn what’s hidden?</a:t>
            </a:r>
            <a:endParaRPr lang="cs-CZ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Picture 2" descr="Výsledek obrázku pro road mov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15969" cy="371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5879812"/>
            <a:ext cx="6305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By exposing the system to a change </a:t>
            </a:r>
            <a:r>
              <a:rPr lang="en-US" sz="3200" dirty="0" smtClean="0"/>
              <a:t>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147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7661</TotalTime>
  <Words>211</Words>
  <Application>Microsoft Office PowerPoint</Application>
  <PresentationFormat>On-screen Show (4:3)</PresentationFormat>
  <Paragraphs>42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12. Rovnovážná elektrochemie</vt:lpstr>
      <vt:lpstr>PowerPoint Presentation</vt:lpstr>
      <vt:lpstr>PowerPoint Presentation</vt:lpstr>
      <vt:lpstr>PowerPoint Presentation</vt:lpstr>
      <vt:lpstr>PowerPoint Presentation</vt:lpstr>
      <vt:lpstr>D. Ecell vs. Q: Nernstova rovnice</vt:lpstr>
      <vt:lpstr>6.3.3.2 Články v rovnováze</vt:lpstr>
      <vt:lpstr>PowerPoint Presentation</vt:lpstr>
      <vt:lpstr>6.3.5.4 Určování TD funkcí:  How to learn what’s hidden?</vt:lpstr>
      <vt:lpstr>Jakou změnu zvolit pro článek, abychom odhalili ∆_r H^o a ∆_r S^o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120</cp:revision>
  <dcterms:created xsi:type="dcterms:W3CDTF">2016-11-04T13:07:18Z</dcterms:created>
  <dcterms:modified xsi:type="dcterms:W3CDTF">2018-05-22T13:50:02Z</dcterms:modified>
</cp:coreProperties>
</file>