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6" r:id="rId3"/>
    <p:sldId id="307" r:id="rId4"/>
    <p:sldId id="301" r:id="rId5"/>
    <p:sldId id="308" r:id="rId6"/>
    <p:sldId id="309" r:id="rId7"/>
    <p:sldId id="313" r:id="rId8"/>
    <p:sldId id="314" r:id="rId9"/>
    <p:sldId id="315" r:id="rId10"/>
    <p:sldId id="316" r:id="rId11"/>
    <p:sldId id="317" r:id="rId12"/>
    <p:sldId id="310" r:id="rId13"/>
    <p:sldId id="318" r:id="rId14"/>
    <p:sldId id="319" r:id="rId15"/>
    <p:sldId id="303" r:id="rId16"/>
    <p:sldId id="320" r:id="rId17"/>
    <p:sldId id="321" r:id="rId18"/>
    <p:sldId id="323" r:id="rId19"/>
    <p:sldId id="324" r:id="rId20"/>
    <p:sldId id="325" r:id="rId21"/>
    <p:sldId id="304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CC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D66885-C4A9-4FB6-9A4F-9037C204E669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EAC2C-7FE4-48FB-A706-BF7E3E0DDA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88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651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988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8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112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510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78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851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08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96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84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B4F3-5BE9-4569-ACDC-D80B86212B7B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705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3B4F3-5BE9-4569-ACDC-D80B86212B7B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6B98-0F98-4F04-B526-4C093806A4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2603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19200"/>
            <a:ext cx="89916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Přednáška </a:t>
            </a:r>
            <a:r>
              <a:rPr lang="en-US" dirty="0" smtClean="0"/>
              <a:t>3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en-US" dirty="0" err="1" smtClean="0">
                <a:solidFill>
                  <a:srgbClr val="FFC000"/>
                </a:solidFill>
              </a:rPr>
              <a:t>Pojem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err="1" smtClean="0"/>
              <a:t>Entalpie</a:t>
            </a:r>
            <a:r>
              <a:rPr lang="en-US" dirty="0" smtClean="0"/>
              <a:t> (H)</a:t>
            </a:r>
            <a:r>
              <a:rPr lang="en-US" dirty="0" smtClean="0">
                <a:solidFill>
                  <a:srgbClr val="FFC000"/>
                </a:solidFill>
              </a:rPr>
              <a:t>: </a:t>
            </a:r>
            <a:r>
              <a:rPr lang="en-US" dirty="0" err="1" smtClean="0">
                <a:solidFill>
                  <a:srgbClr val="FFC000"/>
                </a:solidFill>
              </a:rPr>
              <a:t>dokon</a:t>
            </a:r>
            <a:r>
              <a:rPr lang="cs-CZ" dirty="0" smtClean="0">
                <a:solidFill>
                  <a:srgbClr val="FFC000"/>
                </a:solidFill>
              </a:rPr>
              <a:t>čení</a:t>
            </a:r>
            <a:r>
              <a:rPr lang="en-US" dirty="0" smtClean="0">
                <a:solidFill>
                  <a:srgbClr val="FFC000"/>
                </a:solidFill>
              </a:rPr>
              <a:t>;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cs-CZ" dirty="0" smtClean="0">
                <a:solidFill>
                  <a:srgbClr val="FFC000"/>
                </a:solidFill>
              </a:rPr>
              <a:t>pojem </a:t>
            </a:r>
            <a:r>
              <a:rPr lang="cs-CZ" dirty="0" smtClean="0"/>
              <a:t>Entropie (S)</a:t>
            </a:r>
            <a:r>
              <a:rPr lang="cs-CZ" dirty="0" smtClean="0">
                <a:solidFill>
                  <a:srgbClr val="FFC000"/>
                </a:solidFill>
              </a:rPr>
              <a:t/>
            </a:r>
            <a:br>
              <a:rPr lang="cs-CZ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cs-CZ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" y="4419600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FF00"/>
                </a:solidFill>
              </a:rPr>
              <a:t>Literatura</a:t>
            </a:r>
            <a:r>
              <a:rPr lang="en-US" sz="2800" dirty="0" smtClean="0">
                <a:solidFill>
                  <a:srgbClr val="00FF00"/>
                </a:solidFill>
              </a:rPr>
              <a:t>:  Atkins + de Paula</a:t>
            </a:r>
            <a:r>
              <a:rPr lang="cs-CZ" sz="2800" dirty="0" smtClean="0">
                <a:solidFill>
                  <a:srgbClr val="00FF00"/>
                </a:solidFill>
              </a:rPr>
              <a:t>, </a:t>
            </a:r>
            <a:r>
              <a:rPr lang="en-US" sz="2800" dirty="0" smtClean="0">
                <a:solidFill>
                  <a:srgbClr val="00FF00"/>
                </a:solidFill>
              </a:rPr>
              <a:t>8.</a:t>
            </a:r>
            <a:r>
              <a:rPr lang="cs-CZ" sz="2800" dirty="0" smtClean="0">
                <a:solidFill>
                  <a:srgbClr val="00FF00"/>
                </a:solidFill>
              </a:rPr>
              <a:t> </a:t>
            </a:r>
            <a:r>
              <a:rPr lang="en-US" sz="2800" dirty="0" err="1" smtClean="0">
                <a:solidFill>
                  <a:srgbClr val="00FF00"/>
                </a:solidFill>
              </a:rPr>
              <a:t>vyd</a:t>
            </a:r>
            <a:r>
              <a:rPr lang="cs-CZ" sz="2800" dirty="0" smtClean="0">
                <a:solidFill>
                  <a:srgbClr val="00FF00"/>
                </a:solidFill>
              </a:rPr>
              <a:t>ání</a:t>
            </a:r>
            <a:r>
              <a:rPr lang="en-US" sz="2800" dirty="0" smtClean="0">
                <a:solidFill>
                  <a:srgbClr val="00FF00"/>
                </a:solidFill>
              </a:rPr>
              <a:t>, </a:t>
            </a:r>
          </a:p>
          <a:p>
            <a:pPr algn="ctr"/>
            <a:r>
              <a:rPr lang="en-US" sz="2800" dirty="0" smtClean="0">
                <a:solidFill>
                  <a:srgbClr val="00FF00"/>
                </a:solidFill>
              </a:rPr>
              <a:t>    </a:t>
            </a:r>
            <a:r>
              <a:rPr lang="en-US" sz="2800" dirty="0" err="1" smtClean="0">
                <a:solidFill>
                  <a:srgbClr val="00FF00"/>
                </a:solidFill>
              </a:rPr>
              <a:t>Fyzik</a:t>
            </a:r>
            <a:r>
              <a:rPr lang="cs-CZ" sz="2800" dirty="0" smtClean="0">
                <a:solidFill>
                  <a:srgbClr val="00FF00"/>
                </a:solidFill>
              </a:rPr>
              <a:t>ální chemie</a:t>
            </a:r>
            <a:r>
              <a:rPr lang="en-US" sz="2800" dirty="0" smtClean="0">
                <a:solidFill>
                  <a:srgbClr val="00FF00"/>
                </a:solidFill>
              </a:rPr>
              <a:t>, </a:t>
            </a:r>
            <a:r>
              <a:rPr lang="cs-CZ" sz="2800" dirty="0" smtClean="0">
                <a:solidFill>
                  <a:srgbClr val="00FF00"/>
                </a:solidFill>
              </a:rPr>
              <a:t>části </a:t>
            </a:r>
            <a:r>
              <a:rPr lang="en-US" sz="2800" dirty="0" smtClean="0"/>
              <a:t>2.2.1.1-</a:t>
            </a:r>
            <a:r>
              <a:rPr lang="en-US" sz="2800" dirty="0" smtClean="0">
                <a:solidFill>
                  <a:srgbClr val="FFC000"/>
                </a:solidFill>
              </a:rPr>
              <a:t>3.1.2.5</a:t>
            </a:r>
            <a:endParaRPr lang="cs-CZ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4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16305"/>
            <a:ext cx="8229600" cy="1143000"/>
          </a:xfrm>
        </p:spPr>
        <p:txBody>
          <a:bodyPr/>
          <a:lstStyle/>
          <a:p>
            <a:r>
              <a:rPr lang="en-US" dirty="0" smtClean="0"/>
              <a:t>2.2.2 </a:t>
            </a:r>
            <a:r>
              <a:rPr lang="en-US" dirty="0" err="1" smtClean="0">
                <a:solidFill>
                  <a:srgbClr val="FFC000"/>
                </a:solidFill>
              </a:rPr>
              <a:t>Standardn</a:t>
            </a:r>
            <a:r>
              <a:rPr lang="cs-CZ" dirty="0" smtClean="0">
                <a:solidFill>
                  <a:srgbClr val="FFC000"/>
                </a:solidFill>
              </a:rPr>
              <a:t>í slučovací H</a:t>
            </a:r>
            <a:endParaRPr lang="cs-CZ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0" y="0"/>
          <a:ext cx="33147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r:id="rId3" imgW="3314700" imgH="444500" progId="Equation.DSMT4">
                  <p:embed/>
                </p:oleObj>
              </mc:Choice>
              <mc:Fallback>
                <p:oleObj r:id="rId3" imgW="3314700" imgH="4445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3147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9" name="Picture 11" descr="https://chem.libretexts.org/@api/deki/files/17362/H2O-enthalpy.png?revision=1&amp;size=bestfit&amp;width=341&amp;height=3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181600" cy="490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6515" y="6248400"/>
            <a:ext cx="8726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cs-CZ" sz="2400" dirty="0" smtClean="0"/>
              <a:t>říklad tzv. entalpického diagramu: stabilní konfigurace dvojice H </a:t>
            </a:r>
            <a:r>
              <a:rPr lang="en-US" sz="2400" dirty="0" smtClean="0"/>
              <a:t>+ O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6755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sSup>
                      <m:sSupPr>
                        <m:ctrlPr>
                          <a:rPr lang="cs-CZ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cs-CZ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m:rPr>
                            <m:nor/>
                          </m:rPr>
                          <a:rPr lang="az-Cyrl-AZ" dirty="0">
                            <a:solidFill>
                              <a:srgbClr val="FFC000"/>
                            </a:solidFill>
                          </a:rPr>
                          <m:t>ѳ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C000"/>
                    </a:solidFill>
                  </a:rPr>
                  <a:t> pro </a:t>
                </a:r>
                <a:r>
                  <a:rPr lang="en-US" dirty="0" err="1" smtClean="0">
                    <a:solidFill>
                      <a:srgbClr val="FFC000"/>
                    </a:solidFill>
                  </a:rPr>
                  <a:t>ionty</a:t>
                </a:r>
                <a:r>
                  <a:rPr lang="en-US" dirty="0" smtClean="0">
                    <a:solidFill>
                      <a:srgbClr val="FFC000"/>
                    </a:solidFill>
                  </a:rPr>
                  <a:t> v </a:t>
                </a:r>
                <a:r>
                  <a:rPr lang="en-US" dirty="0" err="1" smtClean="0">
                    <a:solidFill>
                      <a:srgbClr val="FFC000"/>
                    </a:solidFill>
                  </a:rPr>
                  <a:t>roztoku</a:t>
                </a:r>
                <a:endParaRPr lang="cs-CZ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744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 descr="Výsledek obrázku pro enthalpy of formation ions in solution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9" t="27381" r="29470" b="8281"/>
          <a:stretch/>
        </p:blipFill>
        <p:spPr bwMode="auto">
          <a:xfrm>
            <a:off x="2514599" y="1752600"/>
            <a:ext cx="3947985" cy="463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676400" y="2590800"/>
            <a:ext cx="990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9982" y="2359966"/>
            <a:ext cx="1440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1. </a:t>
            </a:r>
            <a:r>
              <a:rPr lang="cs-CZ" sz="2400" b="1" dirty="0" smtClean="0"/>
              <a:t>úmluva</a:t>
            </a:r>
            <a:endParaRPr lang="cs-CZ" sz="24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791200" y="5334000"/>
            <a:ext cx="9906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771503" y="4831618"/>
                <a:ext cx="2296297" cy="1241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2. Ur</a:t>
                </a:r>
                <a:r>
                  <a:rPr lang="cs-CZ" sz="2400" b="1" dirty="0" smtClean="0"/>
                  <a:t>čím</a:t>
                </a:r>
              </a:p>
              <a:p>
                <a:r>
                  <a:rPr lang="cs-CZ" sz="2400" b="1" dirty="0" smtClean="0"/>
                  <a:t>z experimentální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sSup>
                      <m:sSupPr>
                        <m:ctrlPr>
                          <a:rPr lang="cs-CZ" sz="24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cs-CZ" sz="24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m:rPr>
                            <m:nor/>
                          </m:rPr>
                          <a:rPr lang="az-Cyrl-AZ" sz="2400" dirty="0">
                            <a:solidFill>
                              <a:srgbClr val="FFC000"/>
                            </a:solidFill>
                          </a:rPr>
                          <m:t>ѳ</m:t>
                        </m:r>
                      </m:sup>
                    </m:sSup>
                  </m:oMath>
                </a14:m>
                <a:r>
                  <a:rPr lang="cs-CZ" sz="2400" b="1" dirty="0" smtClean="0"/>
                  <a:t> HCl (aq) </a:t>
                </a:r>
                <a:endParaRPr lang="cs-CZ" sz="2400" b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503" y="4831618"/>
                <a:ext cx="2296297" cy="1241045"/>
              </a:xfrm>
              <a:prstGeom prst="rect">
                <a:avLst/>
              </a:prstGeom>
              <a:blipFill rotWithShape="1">
                <a:blip r:embed="rId4"/>
                <a:stretch>
                  <a:fillRect l="-4244" t="-3941" r="-6631" b="-83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6771502" y="2359966"/>
                <a:ext cx="2296297" cy="1241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3. </a:t>
                </a:r>
                <a:r>
                  <a:rPr lang="cs-CZ" sz="2400" b="1" dirty="0" smtClean="0"/>
                  <a:t>Určím</a:t>
                </a:r>
              </a:p>
              <a:p>
                <a:r>
                  <a:rPr lang="cs-CZ" sz="2400" b="1" dirty="0" smtClean="0"/>
                  <a:t>z experimentální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sSup>
                      <m:sSupPr>
                        <m:ctrlPr>
                          <a:rPr lang="cs-CZ" sz="24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cs-CZ" sz="24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m:rPr>
                            <m:nor/>
                          </m:rPr>
                          <a:rPr lang="az-Cyrl-AZ" sz="2400" dirty="0">
                            <a:solidFill>
                              <a:srgbClr val="FFC000"/>
                            </a:solidFill>
                          </a:rPr>
                          <m:t>ѳ</m:t>
                        </m:r>
                      </m:sup>
                    </m:sSup>
                  </m:oMath>
                </a14:m>
                <a:r>
                  <a:rPr lang="cs-CZ" sz="2400" b="1" dirty="0" smtClean="0"/>
                  <a:t> </a:t>
                </a:r>
                <a:r>
                  <a:rPr lang="en-US" sz="2400" b="1" dirty="0" smtClean="0"/>
                  <a:t>Na</a:t>
                </a:r>
                <a:r>
                  <a:rPr lang="cs-CZ" sz="2400" b="1" dirty="0" smtClean="0"/>
                  <a:t>Cl (aq) </a:t>
                </a:r>
                <a:endParaRPr lang="cs-CZ" sz="2400" b="1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502" y="2359966"/>
                <a:ext cx="2296297" cy="1241045"/>
              </a:xfrm>
              <a:prstGeom prst="rect">
                <a:avLst/>
              </a:prstGeom>
              <a:blipFill rotWithShape="1">
                <a:blip r:embed="rId5"/>
                <a:stretch>
                  <a:fillRect l="-4255" t="-3922" r="-6915" b="-78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>
            <a:off x="5791200" y="2895600"/>
            <a:ext cx="914400" cy="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42103" y="4626355"/>
                <a:ext cx="2296297" cy="12410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4</a:t>
                </a:r>
                <a:r>
                  <a:rPr lang="en-US" sz="2400" b="1" dirty="0" smtClean="0"/>
                  <a:t>. </a:t>
                </a:r>
                <a:r>
                  <a:rPr lang="cs-CZ" sz="2400" b="1" dirty="0" smtClean="0"/>
                  <a:t>Určím</a:t>
                </a:r>
              </a:p>
              <a:p>
                <a:r>
                  <a:rPr lang="cs-CZ" sz="2400" b="1" dirty="0" smtClean="0"/>
                  <a:t>z experimentální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24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sSup>
                      <m:sSupPr>
                        <m:ctrlPr>
                          <a:rPr lang="cs-CZ" sz="24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cs-CZ" sz="24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m:rPr>
                            <m:nor/>
                          </m:rPr>
                          <a:rPr lang="az-Cyrl-AZ" sz="2400" dirty="0">
                            <a:solidFill>
                              <a:srgbClr val="FFC000"/>
                            </a:solidFill>
                          </a:rPr>
                          <m:t>ѳ</m:t>
                        </m:r>
                      </m:sup>
                    </m:sSup>
                  </m:oMath>
                </a14:m>
                <a:r>
                  <a:rPr lang="cs-CZ" sz="2400" b="1" dirty="0" smtClean="0"/>
                  <a:t> </a:t>
                </a:r>
                <a:r>
                  <a:rPr lang="en-US" sz="2400" b="1" dirty="0" smtClean="0"/>
                  <a:t>NaOH</a:t>
                </a:r>
                <a:r>
                  <a:rPr lang="cs-CZ" sz="2400" b="1" dirty="0" smtClean="0"/>
                  <a:t> (aq) </a:t>
                </a:r>
                <a:endParaRPr lang="cs-CZ" sz="2400" b="1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03" y="4626355"/>
                <a:ext cx="2296297" cy="1241045"/>
              </a:xfrm>
              <a:prstGeom prst="rect">
                <a:avLst/>
              </a:prstGeom>
              <a:blipFill rotWithShape="1">
                <a:blip r:embed="rId6"/>
                <a:stretch>
                  <a:fillRect l="-3979" t="-3922" r="-6897" b="-78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1828800" y="4876800"/>
            <a:ext cx="819520" cy="762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613309" y="2436166"/>
            <a:ext cx="3142880" cy="2308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24"/>
          <p:cNvSpPr/>
          <p:nvPr/>
        </p:nvSpPr>
        <p:spPr>
          <a:xfrm>
            <a:off x="2636108" y="5181600"/>
            <a:ext cx="3142880" cy="2482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48320" y="4800600"/>
            <a:ext cx="3142880" cy="304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Rectangle 26"/>
          <p:cNvSpPr/>
          <p:nvPr/>
        </p:nvSpPr>
        <p:spPr>
          <a:xfrm>
            <a:off x="2667000" y="2743200"/>
            <a:ext cx="3142880" cy="23728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22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3" grpId="0"/>
      <p:bldP spid="23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3810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2.2.2.1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dirty="0" smtClean="0">
                        <a:solidFill>
                          <a:srgbClr val="FFC000"/>
                        </a:solidFill>
                        <a:latin typeface="Cambria Math"/>
                      </a:rPr>
                      <m:t>V</m:t>
                    </m:r>
                    <m:r>
                      <a:rPr lang="cs-CZ" b="0" i="0" dirty="0" smtClean="0">
                        <a:solidFill>
                          <a:srgbClr val="FFC000"/>
                        </a:solidFill>
                        <a:latin typeface="Cambria Math"/>
                      </a:rPr>
                      <m:t>ý</m:t>
                    </m:r>
                    <m:r>
                      <m:rPr>
                        <m:sty m:val="p"/>
                      </m:rPr>
                      <a:rPr lang="cs-CZ" b="0" i="0" dirty="0" smtClean="0">
                        <a:solidFill>
                          <a:srgbClr val="FFC000"/>
                        </a:solidFill>
                        <a:latin typeface="Cambria Math"/>
                      </a:rPr>
                      <m:t>po</m:t>
                    </m:r>
                    <m:r>
                      <a:rPr lang="cs-CZ" b="0" i="0" dirty="0" smtClean="0">
                        <a:solidFill>
                          <a:srgbClr val="FFC000"/>
                        </a:solidFill>
                        <a:latin typeface="Cambria Math"/>
                      </a:rPr>
                      <m:t>č</m:t>
                    </m:r>
                    <m:r>
                      <m:rPr>
                        <m:sty m:val="p"/>
                      </m:rPr>
                      <a:rPr lang="cs-CZ" b="0" i="0" dirty="0" smtClean="0">
                        <a:solidFill>
                          <a:srgbClr val="FFC000"/>
                        </a:solidFill>
                        <a:latin typeface="Cambria Math"/>
                      </a:rPr>
                      <m:t>et</m:t>
                    </m:r>
                    <m:r>
                      <a:rPr lang="cs-CZ" b="0" i="1" dirty="0" smtClean="0">
                        <a:solidFill>
                          <a:srgbClr val="FFC0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cs-CZ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cs-CZ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sSup>
                      <m:sSupPr>
                        <m:ctrlPr>
                          <a:rPr lang="cs-CZ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cs-CZ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m:rPr>
                            <m:nor/>
                          </m:rPr>
                          <a:rPr lang="az-Cyrl-AZ" dirty="0">
                            <a:solidFill>
                              <a:srgbClr val="FFC000"/>
                            </a:solidFill>
                          </a:rPr>
                          <m:t>ѳ</m:t>
                        </m:r>
                      </m:sup>
                    </m:sSup>
                  </m:oMath>
                </a14:m>
                <a:r>
                  <a:rPr lang="cs-CZ" dirty="0" smtClean="0">
                    <a:solidFill>
                      <a:srgbClr val="FFC000"/>
                    </a:solidFill>
                  </a:rPr>
                  <a:t> z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𝑓</m:t>
                        </m:r>
                      </m:sub>
                    </m:sSub>
                    <m:sSup>
                      <m:sSupPr>
                        <m:ctrlPr>
                          <a:rPr lang="cs-CZ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cs-CZ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m:rPr>
                            <m:nor/>
                          </m:rPr>
                          <a:rPr lang="az-Cyrl-AZ" dirty="0">
                            <a:solidFill>
                              <a:srgbClr val="FFC000"/>
                            </a:solidFill>
                          </a:rPr>
                          <m:t>ѳ</m:t>
                        </m:r>
                      </m:sup>
                    </m:sSup>
                  </m:oMath>
                </a14:m>
                <a:r>
                  <a:rPr lang="cs-CZ" dirty="0" smtClean="0">
                    <a:solidFill>
                      <a:srgbClr val="FFC000"/>
                    </a:solidFill>
                  </a:rPr>
                  <a:t> složek</a:t>
                </a:r>
                <a:endParaRPr lang="cs-CZ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381000"/>
                <a:ext cx="8229600" cy="1143000"/>
              </a:xfrm>
              <a:blipFill rotWithShape="1">
                <a:blip r:embed="rId3"/>
                <a:stretch>
                  <a:fillRect b="-267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761218"/>
              </p:ext>
            </p:extLst>
          </p:nvPr>
        </p:nvGraphicFramePr>
        <p:xfrm>
          <a:off x="685800" y="2667000"/>
          <a:ext cx="7656221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r:id="rId4" imgW="6273800" imgH="2120900" progId="Equation.DSMT4">
                  <p:embed/>
                </p:oleObj>
              </mc:Choice>
              <mc:Fallback>
                <p:oleObj r:id="rId4" imgW="6273800" imgH="21209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67000"/>
                        <a:ext cx="7656221" cy="25908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202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ýsledek obrázku pro reaction enthalpy from enthalpies of form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0" b="13915"/>
          <a:stretch/>
        </p:blipFill>
        <p:spPr bwMode="auto">
          <a:xfrm>
            <a:off x="838200" y="1676400"/>
            <a:ext cx="7362825" cy="462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3810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dirty="0" smtClean="0">
                        <a:solidFill>
                          <a:srgbClr val="FFC000"/>
                        </a:solidFill>
                        <a:latin typeface="Cambria Math"/>
                      </a:rPr>
                      <m:t>V</m:t>
                    </m:r>
                    <m:r>
                      <a:rPr lang="cs-CZ" b="0" i="0" dirty="0" smtClean="0">
                        <a:solidFill>
                          <a:srgbClr val="FFC000"/>
                        </a:solidFill>
                        <a:latin typeface="Cambria Math"/>
                      </a:rPr>
                      <m:t>ý</m:t>
                    </m:r>
                    <m:r>
                      <m:rPr>
                        <m:sty m:val="p"/>
                      </m:rPr>
                      <a:rPr lang="cs-CZ" b="0" i="0" dirty="0" smtClean="0">
                        <a:solidFill>
                          <a:srgbClr val="FFC000"/>
                        </a:solidFill>
                        <a:latin typeface="Cambria Math"/>
                      </a:rPr>
                      <m:t>po</m:t>
                    </m:r>
                    <m:r>
                      <a:rPr lang="cs-CZ" b="0" i="0" dirty="0" smtClean="0">
                        <a:solidFill>
                          <a:srgbClr val="FFC000"/>
                        </a:solidFill>
                        <a:latin typeface="Cambria Math"/>
                      </a:rPr>
                      <m:t>č</m:t>
                    </m:r>
                    <m:r>
                      <m:rPr>
                        <m:sty m:val="p"/>
                      </m:rPr>
                      <a:rPr lang="cs-CZ" b="0" i="0" dirty="0" smtClean="0">
                        <a:solidFill>
                          <a:srgbClr val="FFC000"/>
                        </a:solidFill>
                        <a:latin typeface="Cambria Math"/>
                      </a:rPr>
                      <m:t>et</m:t>
                    </m:r>
                    <m:r>
                      <a:rPr lang="cs-CZ" b="0" i="1" dirty="0" smtClean="0">
                        <a:solidFill>
                          <a:srgbClr val="FFC0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cs-CZ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cs-CZ" b="0" i="1" smtClean="0">
                            <a:solidFill>
                              <a:srgbClr val="FFC00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sSup>
                      <m:sSupPr>
                        <m:ctrlPr>
                          <a:rPr lang="cs-CZ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cs-CZ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m:rPr>
                            <m:nor/>
                          </m:rPr>
                          <a:rPr lang="az-Cyrl-AZ" dirty="0">
                            <a:solidFill>
                              <a:srgbClr val="FFC000"/>
                            </a:solidFill>
                          </a:rPr>
                          <m:t>ѳ</m:t>
                        </m:r>
                      </m:sup>
                    </m:sSup>
                  </m:oMath>
                </a14:m>
                <a:r>
                  <a:rPr lang="cs-CZ" dirty="0" smtClean="0">
                    <a:solidFill>
                      <a:srgbClr val="FFC000"/>
                    </a:solidFill>
                  </a:rPr>
                  <a:t> pro hoření methanu</a:t>
                </a:r>
                <a:endParaRPr lang="cs-CZ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381000"/>
                <a:ext cx="8229600" cy="1143000"/>
              </a:xfrm>
              <a:blipFill rotWithShape="1">
                <a:blip r:embed="rId3"/>
                <a:stretch>
                  <a:fillRect b="-37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561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Výsledek obrázku pro combustion of methane enthal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6460312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Hoření methanu: diagram H</a:t>
            </a:r>
            <a:endParaRPr lang="cs-CZ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0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11695" y="-20053"/>
                <a:ext cx="8610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600" dirty="0" smtClean="0"/>
                  <a:t>2.2.3 </a:t>
                </a:r>
                <a:r>
                  <a:rPr lang="en-US" sz="3600" dirty="0" err="1" smtClean="0">
                    <a:solidFill>
                      <a:srgbClr val="FFCC00"/>
                    </a:solidFill>
                  </a:rPr>
                  <a:t>Teplotn</a:t>
                </a:r>
                <a:r>
                  <a:rPr lang="cs-CZ" sz="3600" dirty="0" smtClean="0">
                    <a:solidFill>
                      <a:srgbClr val="FFCC00"/>
                    </a:solidFill>
                  </a:rPr>
                  <a:t>í závislost</a:t>
                </a:r>
                <a:r>
                  <a:rPr lang="en-US" sz="3600" dirty="0" smtClean="0">
                    <a:solidFill>
                      <a:srgbClr val="FFCC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36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cs-CZ" sz="36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sSup>
                      <m:sSupPr>
                        <m:ctrlPr>
                          <a:rPr lang="cs-CZ" sz="36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cs-CZ" sz="36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m:rPr>
                            <m:nor/>
                          </m:rPr>
                          <a:rPr lang="az-Cyrl-AZ" sz="3600" dirty="0">
                            <a:solidFill>
                              <a:srgbClr val="FFC000"/>
                            </a:solidFill>
                          </a:rPr>
                          <m:t>ѳ</m:t>
                        </m:r>
                      </m:sup>
                    </m:sSup>
                  </m:oMath>
                </a14:m>
                <a:endParaRPr lang="cs-CZ" sz="36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95" y="-20053"/>
                <a:ext cx="8610600" cy="11430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 descr="AtkCP5e_fig_07_3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3"/>
          <a:stretch/>
        </p:blipFill>
        <p:spPr bwMode="auto">
          <a:xfrm>
            <a:off x="2362200" y="1419726"/>
            <a:ext cx="4305300" cy="528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33800" y="2129135"/>
            <a:ext cx="1479251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Reaktanty</a:t>
            </a:r>
            <a:endParaRPr lang="cs-CZ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4643735"/>
            <a:ext cx="1347998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Produkty</a:t>
            </a:r>
            <a:endParaRPr lang="cs-CZ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7417" y="6396335"/>
            <a:ext cx="1567983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Teplota    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386052" y="3562483"/>
            <a:ext cx="2109162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Entalpie</a:t>
            </a:r>
            <a:endParaRPr lang="cs-CZ" sz="2400" b="1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14600" y="1595735"/>
            <a:ext cx="0" cy="8382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98877" y="3698665"/>
            <a:ext cx="1236236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r</a:t>
            </a:r>
            <a:r>
              <a:rPr lang="en-US" sz="2400" b="1" dirty="0" err="1" smtClean="0">
                <a:solidFill>
                  <a:srgbClr val="FF0000"/>
                </a:solidFill>
              </a:rPr>
              <a:t>H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o</a:t>
            </a:r>
            <a:r>
              <a:rPr lang="cs-CZ" sz="2400" b="1" dirty="0" smtClean="0">
                <a:solidFill>
                  <a:srgbClr val="FF0000"/>
                </a:solidFill>
              </a:rPr>
              <a:t>(T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38800" y="2507901"/>
            <a:ext cx="1200970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sz="2400" b="1" baseline="-25000" dirty="0" err="1">
                <a:solidFill>
                  <a:srgbClr val="FF0000"/>
                </a:solidFill>
              </a:rPr>
              <a:t>r</a:t>
            </a:r>
            <a:r>
              <a:rPr lang="en-US" sz="2400" b="1" dirty="0" err="1" smtClean="0">
                <a:solidFill>
                  <a:srgbClr val="FF0000"/>
                </a:solidFill>
              </a:rPr>
              <a:t>H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o</a:t>
            </a:r>
            <a:r>
              <a:rPr lang="cs-CZ" sz="2400" b="1" dirty="0" smtClean="0">
                <a:solidFill>
                  <a:srgbClr val="FF0000"/>
                </a:solidFill>
              </a:rPr>
              <a:t>(T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95203" y="5718155"/>
            <a:ext cx="484428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cs-CZ" sz="2800" b="1" i="1" dirty="0" smtClean="0">
                <a:solidFill>
                  <a:srgbClr val="FF0000"/>
                </a:solidFill>
              </a:rPr>
              <a:t>T</a:t>
            </a:r>
            <a:r>
              <a:rPr lang="en-US" sz="2800" b="1" i="1" baseline="-25000" dirty="0">
                <a:solidFill>
                  <a:srgbClr val="FF0000"/>
                </a:solidFill>
              </a:rPr>
              <a:t>1</a:t>
            </a:r>
            <a:endParaRPr lang="cs-CZ" sz="2800" i="1" baseline="-25000" dirty="0"/>
          </a:p>
        </p:txBody>
      </p:sp>
      <p:sp>
        <p:nvSpPr>
          <p:cNvPr id="17" name="Rectangle 16"/>
          <p:cNvSpPr/>
          <p:nvPr/>
        </p:nvSpPr>
        <p:spPr>
          <a:xfrm>
            <a:off x="5095738" y="5714345"/>
            <a:ext cx="484428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cs-CZ" sz="2800" b="1" i="1" dirty="0" smtClean="0">
                <a:solidFill>
                  <a:srgbClr val="FF0000"/>
                </a:solidFill>
              </a:rPr>
              <a:t>T</a:t>
            </a:r>
            <a:r>
              <a:rPr lang="en-US" sz="2800" b="1" i="1" baseline="-25000" dirty="0" smtClean="0">
                <a:solidFill>
                  <a:srgbClr val="FF0000"/>
                </a:solidFill>
              </a:rPr>
              <a:t>2</a:t>
            </a:r>
            <a:endParaRPr lang="cs-CZ" sz="2800" i="1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2362200" y="834553"/>
            <a:ext cx="4592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p</a:t>
            </a:r>
            <a:r>
              <a:rPr lang="en-US" sz="2800" b="1" dirty="0" err="1" smtClean="0"/>
              <a:t>ro</a:t>
            </a:r>
            <a:r>
              <a:rPr lang="en-US" sz="2800" b="1" dirty="0" smtClean="0"/>
              <a:t> </a:t>
            </a:r>
            <a:r>
              <a:rPr lang="en-US" sz="2800" b="1" i="1" dirty="0" err="1" smtClean="0"/>
              <a:t>C</a:t>
            </a:r>
            <a:r>
              <a:rPr lang="en-US" sz="2800" b="1" i="1" baseline="-25000" dirty="0" err="1" smtClean="0"/>
              <a:t>p</a:t>
            </a:r>
            <a:r>
              <a:rPr lang="en-US" sz="2800" b="1" i="1" dirty="0" smtClean="0"/>
              <a:t> </a:t>
            </a:r>
            <a:r>
              <a:rPr lang="en-US" sz="2800" b="1" dirty="0" smtClean="0"/>
              <a:t>m</a:t>
            </a:r>
            <a:r>
              <a:rPr lang="cs-CZ" sz="2800" b="1" dirty="0" smtClean="0"/>
              <a:t>álo závislé na teplotě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6360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Výsledek obrázku pro heat capacity of water vs temper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07972"/>
            <a:ext cx="4939348" cy="296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6"/>
          <a:stretch/>
        </p:blipFill>
        <p:spPr bwMode="auto">
          <a:xfrm>
            <a:off x="160421" y="1134978"/>
            <a:ext cx="3733800" cy="51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itle 1"/>
              <p:cNvSpPr txBox="1">
                <a:spLocks/>
              </p:cNvSpPr>
              <p:nvPr/>
            </p:nvSpPr>
            <p:spPr>
              <a:xfrm>
                <a:off x="160421" y="228600"/>
                <a:ext cx="8610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600" dirty="0" smtClean="0"/>
                  <a:t>2.2.3 </a:t>
                </a:r>
                <a:r>
                  <a:rPr lang="en-US" sz="3600" dirty="0" err="1" smtClean="0">
                    <a:solidFill>
                      <a:srgbClr val="FFCC00"/>
                    </a:solidFill>
                  </a:rPr>
                  <a:t>Teplotn</a:t>
                </a:r>
                <a:r>
                  <a:rPr lang="cs-CZ" sz="3600" dirty="0" smtClean="0">
                    <a:solidFill>
                      <a:srgbClr val="FFCC00"/>
                    </a:solidFill>
                  </a:rPr>
                  <a:t>í závislost</a:t>
                </a:r>
                <a:r>
                  <a:rPr lang="en-US" sz="3600" dirty="0" smtClean="0">
                    <a:solidFill>
                      <a:srgbClr val="FFCC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6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3600" i="1">
                            <a:solidFill>
                              <a:srgbClr val="FFC000"/>
                            </a:solidFill>
                            <a:latin typeface="Cambria Math"/>
                            <a:ea typeface="Cambria Math"/>
                          </a:rPr>
                          <m:t>∆</m:t>
                        </m:r>
                      </m:e>
                      <m:sub>
                        <m:r>
                          <a:rPr lang="cs-CZ" sz="36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sSup>
                      <m:sSupPr>
                        <m:ctrlPr>
                          <a:rPr lang="cs-CZ" sz="3600" i="1">
                            <a:solidFill>
                              <a:srgbClr val="FFC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cs-CZ" sz="3600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m:rPr>
                            <m:nor/>
                          </m:rPr>
                          <a:rPr lang="az-Cyrl-AZ" sz="3600" dirty="0">
                            <a:solidFill>
                              <a:srgbClr val="FFC000"/>
                            </a:solidFill>
                          </a:rPr>
                          <m:t>ѳ</m:t>
                        </m:r>
                      </m:sup>
                    </m:sSup>
                  </m:oMath>
                </a14:m>
                <a:endParaRPr lang="cs-CZ" sz="3600" dirty="0" smtClean="0">
                  <a:solidFill>
                    <a:srgbClr val="FFC000"/>
                  </a:solidFill>
                </a:endParaRPr>
              </a:p>
              <a:p>
                <a:r>
                  <a:rPr lang="cs-CZ" sz="3600" dirty="0" smtClean="0">
                    <a:solidFill>
                      <a:srgbClr val="FFC000"/>
                    </a:solidFill>
                  </a:rPr>
                  <a:t>Se započtením závislosti </a:t>
                </a:r>
                <a:r>
                  <a:rPr lang="en-US" sz="3600" b="1" i="1" dirty="0" err="1" smtClean="0"/>
                  <a:t>C</a:t>
                </a:r>
                <a:r>
                  <a:rPr lang="en-US" sz="3600" b="1" i="1" baseline="-25000" dirty="0" err="1" smtClean="0"/>
                  <a:t>p</a:t>
                </a:r>
                <a:r>
                  <a:rPr lang="en-US" sz="3600" b="1" i="1" dirty="0" smtClean="0"/>
                  <a:t> </a:t>
                </a:r>
                <a:r>
                  <a:rPr lang="cs-CZ" sz="3600" dirty="0" smtClean="0">
                    <a:solidFill>
                      <a:srgbClr val="FFC000"/>
                    </a:solidFill>
                  </a:rPr>
                  <a:t>na</a:t>
                </a:r>
                <a:r>
                  <a:rPr lang="cs-CZ" sz="3600" b="1" dirty="0" smtClean="0"/>
                  <a:t> </a:t>
                </a:r>
                <a:r>
                  <a:rPr lang="cs-CZ" sz="3600" b="1" i="1" dirty="0" smtClean="0"/>
                  <a:t>T</a:t>
                </a:r>
                <a:endParaRPr lang="cs-CZ" sz="3600" b="1" i="1" dirty="0"/>
              </a:p>
              <a:p>
                <a:endParaRPr lang="cs-CZ" sz="36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1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21" y="228600"/>
                <a:ext cx="8610600" cy="1143000"/>
              </a:xfrm>
              <a:prstGeom prst="rect">
                <a:avLst/>
              </a:prstGeom>
              <a:blipFill rotWithShape="1">
                <a:blip r:embed="rId4"/>
                <a:stretch>
                  <a:fillRect t="-3155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1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181600" y="240632"/>
            <a:ext cx="334469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Immanuel Kant</a:t>
            </a:r>
            <a:r>
              <a:rPr lang="cs-CZ" dirty="0"/>
              <a:t> (1724–1804</a:t>
            </a:r>
            <a:r>
              <a:rPr lang="cs-CZ" dirty="0" smtClean="0"/>
              <a:t>)</a:t>
            </a:r>
            <a:endParaRPr lang="en-US" dirty="0" smtClean="0"/>
          </a:p>
          <a:p>
            <a:r>
              <a:rPr lang="cs-CZ" dirty="0" smtClean="0"/>
              <a:t> </a:t>
            </a:r>
            <a:r>
              <a:rPr lang="en-US" dirty="0" smtClean="0"/>
              <a:t>Carl Neumann</a:t>
            </a:r>
            <a:r>
              <a:rPr lang="cs-CZ" dirty="0"/>
              <a:t> (1832–1925</a:t>
            </a:r>
            <a:r>
              <a:rPr lang="cs-CZ" dirty="0" smtClean="0"/>
              <a:t>)</a:t>
            </a:r>
            <a:endParaRPr lang="en-US" dirty="0" smtClean="0"/>
          </a:p>
          <a:p>
            <a:r>
              <a:rPr lang="cs-CZ" dirty="0" smtClean="0"/>
              <a:t> </a:t>
            </a:r>
            <a:r>
              <a:rPr lang="en-US" dirty="0" smtClean="0"/>
              <a:t>Rudolf Lipschitz</a:t>
            </a:r>
            <a:r>
              <a:rPr lang="cs-CZ" dirty="0"/>
              <a:t> (1832–1903</a:t>
            </a:r>
            <a:r>
              <a:rPr lang="cs-CZ" dirty="0" smtClean="0"/>
              <a:t>)</a:t>
            </a:r>
            <a:endParaRPr lang="en-US" dirty="0" smtClean="0"/>
          </a:p>
          <a:p>
            <a:r>
              <a:rPr lang="cs-CZ" dirty="0" smtClean="0"/>
              <a:t> </a:t>
            </a:r>
            <a:r>
              <a:rPr lang="en-US" dirty="0" smtClean="0"/>
              <a:t>Alfred </a:t>
            </a:r>
            <a:r>
              <a:rPr lang="en-US" dirty="0" err="1" smtClean="0"/>
              <a:t>Clebsch</a:t>
            </a:r>
            <a:r>
              <a:rPr lang="cs-CZ" dirty="0"/>
              <a:t> (1833–1872</a:t>
            </a:r>
            <a:r>
              <a:rPr lang="cs-CZ" dirty="0" smtClean="0"/>
              <a:t>)</a:t>
            </a:r>
            <a:endParaRPr lang="en-US" dirty="0" smtClean="0"/>
          </a:p>
          <a:p>
            <a:r>
              <a:rPr lang="cs-CZ" dirty="0" smtClean="0"/>
              <a:t> </a:t>
            </a:r>
            <a:r>
              <a:rPr lang="en-US" dirty="0" smtClean="0"/>
              <a:t>David Hilbert</a:t>
            </a:r>
            <a:r>
              <a:rPr lang="cs-CZ" dirty="0"/>
              <a:t> (1862–1943</a:t>
            </a:r>
            <a:r>
              <a:rPr lang="cs-CZ" dirty="0" smtClean="0"/>
              <a:t>)</a:t>
            </a:r>
            <a:endParaRPr lang="en-US" dirty="0" smtClean="0"/>
          </a:p>
          <a:p>
            <a:r>
              <a:rPr lang="cs-CZ" dirty="0" smtClean="0"/>
              <a:t> </a:t>
            </a:r>
            <a:r>
              <a:rPr lang="en-US" dirty="0" smtClean="0"/>
              <a:t>Merman </a:t>
            </a:r>
            <a:r>
              <a:rPr lang="en-US" dirty="0" err="1" smtClean="0"/>
              <a:t>Minkowski</a:t>
            </a:r>
            <a:r>
              <a:rPr lang="cs-CZ" dirty="0"/>
              <a:t> (1864–1909</a:t>
            </a:r>
            <a:r>
              <a:rPr lang="cs-CZ" dirty="0" smtClean="0"/>
              <a:t>)</a:t>
            </a:r>
            <a:endParaRPr lang="cs-CZ" dirty="0"/>
          </a:p>
          <a:p>
            <a:r>
              <a:rPr lang="en-US" dirty="0" smtClean="0"/>
              <a:t>Arnold </a:t>
            </a:r>
            <a:r>
              <a:rPr lang="en-US" dirty="0" err="1" smtClean="0"/>
              <a:t>Sommerfeld</a:t>
            </a:r>
            <a:r>
              <a:rPr lang="cs-CZ" dirty="0"/>
              <a:t> (1868–1951</a:t>
            </a:r>
            <a:r>
              <a:rPr lang="cs-CZ" dirty="0" smtClean="0"/>
              <a:t>)</a:t>
            </a:r>
            <a:endParaRPr lang="cs-CZ" dirty="0"/>
          </a:p>
          <a:p>
            <a:r>
              <a:rPr lang="en-US" dirty="0" smtClean="0"/>
              <a:t>Max Wien</a:t>
            </a:r>
            <a:r>
              <a:rPr lang="cs-CZ" dirty="0"/>
              <a:t> (1866–1938</a:t>
            </a:r>
            <a:r>
              <a:rPr lang="cs-CZ" dirty="0" smtClean="0"/>
              <a:t>)</a:t>
            </a:r>
            <a:endParaRPr lang="cs-CZ" dirty="0"/>
          </a:p>
          <a:p>
            <a:r>
              <a:rPr lang="en-US" dirty="0" smtClean="0"/>
              <a:t>Hannah Arendt</a:t>
            </a:r>
            <a:r>
              <a:rPr lang="cs-CZ" dirty="0"/>
              <a:t> (1906–75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12" name="Rectangle 11"/>
          <p:cNvSpPr/>
          <p:nvPr/>
        </p:nvSpPr>
        <p:spPr>
          <a:xfrm>
            <a:off x="2686050" y="392409"/>
            <a:ext cx="2299860" cy="104644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cs-CZ" sz="2400" b="1" dirty="0"/>
              <a:t>Gustav </a:t>
            </a:r>
            <a:r>
              <a:rPr lang="cs-CZ" sz="2400" b="1" dirty="0" smtClean="0"/>
              <a:t>Kirchhoff</a:t>
            </a:r>
            <a:endParaRPr lang="en-US" sz="2400" b="1" dirty="0" smtClean="0"/>
          </a:p>
          <a:p>
            <a:r>
              <a:rPr lang="en-US" dirty="0" smtClean="0"/>
              <a:t>* 1824 </a:t>
            </a:r>
            <a:r>
              <a:rPr lang="cs-CZ" sz="2000" b="1" dirty="0" smtClean="0">
                <a:solidFill>
                  <a:srgbClr val="00FF00"/>
                </a:solidFill>
              </a:rPr>
              <a:t>Königsberg</a:t>
            </a:r>
          </a:p>
          <a:p>
            <a:r>
              <a:rPr lang="cs-CZ" dirty="0" smtClean="0"/>
              <a:t>+ </a:t>
            </a:r>
            <a:r>
              <a:rPr lang="en-US" dirty="0" smtClean="0"/>
              <a:t>1887 Berlin</a:t>
            </a:r>
            <a:endParaRPr lang="cs-CZ" dirty="0"/>
          </a:p>
        </p:txBody>
      </p:sp>
      <p:pic>
        <p:nvPicPr>
          <p:cNvPr id="12292" name="Picture 4" descr="Výsledek obrázku pro seven bridges of konigsberg probl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21" y="3042712"/>
            <a:ext cx="7535779" cy="377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Gustav Robert Kirchho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470"/>
            <a:ext cx="238125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V="1">
            <a:off x="4724400" y="865938"/>
            <a:ext cx="563066" cy="23082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543694" y="1219200"/>
            <a:ext cx="0" cy="1721841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64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0421" y="38100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2.</a:t>
            </a:r>
            <a:r>
              <a:rPr lang="en-US" sz="3600" dirty="0" smtClean="0"/>
              <a:t>3.1 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CC00"/>
                </a:solidFill>
              </a:rPr>
              <a:t>T</a:t>
            </a:r>
            <a:r>
              <a:rPr lang="cs-CZ" sz="3600" dirty="0" smtClean="0">
                <a:solidFill>
                  <a:srgbClr val="FFCC00"/>
                </a:solidFill>
              </a:rPr>
              <a:t>otální (úplný) diferenciál</a:t>
            </a:r>
            <a:endParaRPr lang="cs-CZ" sz="3600" b="1" i="1" dirty="0"/>
          </a:p>
          <a:p>
            <a:endParaRPr lang="cs-CZ" sz="3600" dirty="0">
              <a:solidFill>
                <a:srgbClr val="FFC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t="5249" r="11171" b="5312"/>
          <a:stretch/>
        </p:blipFill>
        <p:spPr bwMode="auto">
          <a:xfrm>
            <a:off x="76200" y="2391935"/>
            <a:ext cx="3668004" cy="271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9917" y="990600"/>
            <a:ext cx="270048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Funkce </a:t>
            </a:r>
            <a:r>
              <a:rPr lang="en-US" sz="2400" b="1" dirty="0" smtClean="0"/>
              <a:t>1 prom</a:t>
            </a:r>
            <a:r>
              <a:rPr lang="cs-CZ" sz="2400" b="1" dirty="0" smtClean="0"/>
              <a:t>ěnné</a:t>
            </a:r>
          </a:p>
          <a:p>
            <a:pPr algn="ctr"/>
            <a:r>
              <a:rPr lang="cs-CZ" sz="2800" dirty="0" smtClean="0">
                <a:solidFill>
                  <a:srgbClr val="FFC000"/>
                </a:solidFill>
              </a:rPr>
              <a:t>y=f(x)</a:t>
            </a:r>
            <a:endParaRPr lang="cs-CZ" sz="2800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0519" y="990600"/>
            <a:ext cx="5003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Funkce </a:t>
            </a:r>
            <a:r>
              <a:rPr lang="en-US" sz="2400" b="1" dirty="0" smtClean="0"/>
              <a:t>2 prom</a:t>
            </a:r>
            <a:r>
              <a:rPr lang="cs-CZ" sz="2400" b="1" dirty="0" smtClean="0"/>
              <a:t>ěnných </a:t>
            </a:r>
            <a:r>
              <a:rPr lang="cs-CZ" sz="2800" dirty="0" smtClean="0">
                <a:solidFill>
                  <a:srgbClr val="FFC000"/>
                </a:solidFill>
              </a:rPr>
              <a:t>z = F(x,y</a:t>
            </a:r>
            <a:r>
              <a:rPr lang="en-US" sz="2800" dirty="0">
                <a:solidFill>
                  <a:srgbClr val="FFC000"/>
                </a:solidFill>
              </a:rPr>
              <a:t>)</a:t>
            </a:r>
            <a:endParaRPr lang="cs-CZ" sz="2800" dirty="0">
              <a:solidFill>
                <a:srgbClr val="FFC000"/>
              </a:solidFill>
            </a:endParaRPr>
          </a:p>
        </p:txBody>
      </p:sp>
      <p:pic>
        <p:nvPicPr>
          <p:cNvPr id="8" name="Picture 5" descr="Pokud je některá z parciálních derivací nenulová, extrém nenastáv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5029200" cy="378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0536" y="5387013"/>
            <a:ext cx="356527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C000"/>
                </a:solidFill>
              </a:rPr>
              <a:t>dy</a:t>
            </a:r>
            <a:r>
              <a:rPr lang="en-US" sz="2800" dirty="0" smtClean="0">
                <a:solidFill>
                  <a:srgbClr val="FFC000"/>
                </a:solidFill>
              </a:rPr>
              <a:t>=</a:t>
            </a:r>
          </a:p>
          <a:p>
            <a:pPr algn="ctr"/>
            <a:r>
              <a:rPr lang="en-US" sz="2400" b="1" dirty="0"/>
              <a:t>p</a:t>
            </a:r>
            <a:r>
              <a:rPr lang="cs-CZ" sz="2400" b="1" dirty="0" smtClean="0"/>
              <a:t>řírůstek </a:t>
            </a:r>
            <a:r>
              <a:rPr lang="cs-CZ" sz="2400" b="1" dirty="0" smtClean="0"/>
              <a:t>funkce na tečně</a:t>
            </a:r>
            <a:r>
              <a:rPr lang="cs-CZ" sz="2400" dirty="0" smtClean="0"/>
              <a:t>, </a:t>
            </a:r>
          </a:p>
          <a:p>
            <a:pPr algn="ctr"/>
            <a:r>
              <a:rPr lang="cs-CZ" sz="2400" dirty="0" smtClean="0"/>
              <a:t>tzv. </a:t>
            </a:r>
            <a:r>
              <a:rPr lang="cs-CZ" sz="2400" b="1" dirty="0" smtClean="0"/>
              <a:t>diferenciál</a:t>
            </a:r>
            <a:endParaRPr lang="cs-CZ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70885" y="5334000"/>
            <a:ext cx="496831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800" dirty="0" err="1">
                <a:solidFill>
                  <a:srgbClr val="FFC000"/>
                </a:solidFill>
              </a:rPr>
              <a:t>d</a:t>
            </a:r>
            <a:r>
              <a:rPr lang="en-US" sz="2800" dirty="0" smtClean="0">
                <a:solidFill>
                  <a:srgbClr val="FFC000"/>
                </a:solidFill>
              </a:rPr>
              <a:t>z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=</a:t>
            </a:r>
            <a:r>
              <a:rPr lang="cs-CZ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dF</a:t>
            </a:r>
            <a:r>
              <a:rPr lang="en-US" sz="2800" dirty="0" smtClean="0">
                <a:solidFill>
                  <a:srgbClr val="FFC000"/>
                </a:solidFill>
              </a:rPr>
              <a:t>(</a:t>
            </a:r>
            <a:r>
              <a:rPr lang="en-US" sz="2800" dirty="0" err="1" smtClean="0">
                <a:solidFill>
                  <a:srgbClr val="FFC000"/>
                </a:solidFill>
              </a:rPr>
              <a:t>x,y</a:t>
            </a:r>
            <a:r>
              <a:rPr lang="en-US" sz="2800" dirty="0" smtClean="0">
                <a:solidFill>
                  <a:srgbClr val="FFC000"/>
                </a:solidFill>
              </a:rPr>
              <a:t>)</a:t>
            </a:r>
            <a:r>
              <a:rPr lang="en-US" sz="2800" baseline="-25000" dirty="0" smtClean="0">
                <a:solidFill>
                  <a:srgbClr val="FFC000"/>
                </a:solidFill>
              </a:rPr>
              <a:t>y=</a:t>
            </a:r>
            <a:r>
              <a:rPr lang="en-US" sz="2800" baseline="-25000" dirty="0" err="1" smtClean="0">
                <a:solidFill>
                  <a:srgbClr val="FFC000"/>
                </a:solidFill>
              </a:rPr>
              <a:t>konst</a:t>
            </a:r>
            <a:r>
              <a:rPr lang="en-US" sz="2800" baseline="-25000" dirty="0" smtClean="0">
                <a:solidFill>
                  <a:srgbClr val="FFC000"/>
                </a:solidFill>
              </a:rPr>
              <a:t> </a:t>
            </a:r>
            <a:r>
              <a:rPr lang="en-US" sz="2800" dirty="0" smtClean="0">
                <a:solidFill>
                  <a:srgbClr val="FFC000"/>
                </a:solidFill>
              </a:rPr>
              <a:t>+ </a:t>
            </a:r>
            <a:r>
              <a:rPr lang="en-US" sz="2800" dirty="0" err="1" smtClean="0">
                <a:solidFill>
                  <a:srgbClr val="FFC000"/>
                </a:solidFill>
              </a:rPr>
              <a:t>dF</a:t>
            </a:r>
            <a:r>
              <a:rPr lang="en-US" sz="2800" dirty="0" smtClean="0">
                <a:solidFill>
                  <a:srgbClr val="FFC000"/>
                </a:solidFill>
              </a:rPr>
              <a:t>(</a:t>
            </a:r>
            <a:r>
              <a:rPr lang="en-US" sz="2800" dirty="0" err="1" smtClean="0">
                <a:solidFill>
                  <a:srgbClr val="FFC000"/>
                </a:solidFill>
              </a:rPr>
              <a:t>x,y</a:t>
            </a:r>
            <a:r>
              <a:rPr lang="en-US" sz="2800" dirty="0" smtClean="0">
                <a:solidFill>
                  <a:srgbClr val="FFC000"/>
                </a:solidFill>
              </a:rPr>
              <a:t>)</a:t>
            </a:r>
            <a:r>
              <a:rPr lang="en-US" sz="2800" baseline="-25000" dirty="0" smtClean="0">
                <a:solidFill>
                  <a:srgbClr val="FFC000"/>
                </a:solidFill>
              </a:rPr>
              <a:t>x</a:t>
            </a:r>
            <a:r>
              <a:rPr lang="cs-CZ" sz="2800" baseline="-25000" dirty="0" smtClean="0">
                <a:solidFill>
                  <a:srgbClr val="FFC000"/>
                </a:solidFill>
              </a:rPr>
              <a:t>=</a:t>
            </a:r>
            <a:r>
              <a:rPr lang="en-US" sz="2800" baseline="-25000" dirty="0" err="1" smtClean="0">
                <a:solidFill>
                  <a:srgbClr val="FFC000"/>
                </a:solidFill>
              </a:rPr>
              <a:t>konst</a:t>
            </a:r>
            <a:endParaRPr lang="en-US" sz="2800" dirty="0" smtClean="0">
              <a:solidFill>
                <a:srgbClr val="FFC0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2400" b="1" dirty="0" smtClean="0"/>
              <a:t>p</a:t>
            </a:r>
            <a:r>
              <a:rPr lang="cs-CZ" sz="2400" b="1" dirty="0" smtClean="0"/>
              <a:t>řírůstek </a:t>
            </a:r>
            <a:r>
              <a:rPr lang="cs-CZ" sz="2400" b="1" dirty="0" smtClean="0"/>
              <a:t>funkce na tečné rovině</a:t>
            </a:r>
            <a:r>
              <a:rPr lang="cs-CZ" sz="2400" dirty="0" smtClean="0"/>
              <a:t>, </a:t>
            </a:r>
          </a:p>
          <a:p>
            <a:pPr algn="ctr">
              <a:spcAft>
                <a:spcPts val="600"/>
              </a:spcAft>
            </a:pPr>
            <a:r>
              <a:rPr lang="cs-CZ" sz="2400" b="1" dirty="0" smtClean="0"/>
              <a:t>tzv. totální (úplný) </a:t>
            </a:r>
            <a:r>
              <a:rPr lang="cs-CZ" sz="2400" b="1" dirty="0" smtClean="0"/>
              <a:t>diferenciál</a:t>
            </a:r>
            <a:endParaRPr 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38684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47625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20053" y="38100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2.</a:t>
            </a:r>
            <a:r>
              <a:rPr lang="en-US" sz="3600" dirty="0" smtClean="0"/>
              <a:t>3.2.1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FFCC00"/>
                </a:solidFill>
              </a:rPr>
              <a:t>Zm</a:t>
            </a:r>
            <a:r>
              <a:rPr lang="cs-CZ" sz="3600" dirty="0" smtClean="0">
                <a:solidFill>
                  <a:srgbClr val="FFCC00"/>
                </a:solidFill>
              </a:rPr>
              <a:t>ěny vnitřní energie:</a:t>
            </a:r>
          </a:p>
          <a:p>
            <a:r>
              <a:rPr lang="en-US" sz="3600" dirty="0" smtClean="0"/>
              <a:t>(A) </a:t>
            </a:r>
            <a:r>
              <a:rPr lang="cs-CZ" sz="3600" dirty="0" smtClean="0"/>
              <a:t>díky </a:t>
            </a:r>
            <a:r>
              <a:rPr lang="cs-CZ" sz="3600" dirty="0" smtClean="0">
                <a:solidFill>
                  <a:srgbClr val="FFC000"/>
                </a:solidFill>
              </a:rPr>
              <a:t>dV</a:t>
            </a:r>
            <a:endParaRPr lang="cs-CZ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68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2.2.1.</a:t>
            </a:r>
            <a:r>
              <a:rPr lang="en-US" sz="3600" dirty="0"/>
              <a:t>1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Zm</a:t>
            </a:r>
            <a:r>
              <a:rPr lang="cs-CZ" sz="3600" dirty="0" smtClean="0">
                <a:solidFill>
                  <a:srgbClr val="FFC000"/>
                </a:solidFill>
              </a:rPr>
              <a:t>ěny H při </a:t>
            </a:r>
            <a:r>
              <a:rPr lang="cs-CZ" sz="3600" dirty="0" smtClean="0"/>
              <a:t>fyzikálních</a:t>
            </a:r>
            <a:r>
              <a:rPr lang="cs-CZ" sz="3600" dirty="0" smtClean="0">
                <a:solidFill>
                  <a:srgbClr val="FFC000"/>
                </a:solidFill>
              </a:rPr>
              <a:t> přeměnách</a:t>
            </a:r>
            <a:endParaRPr lang="cs-CZ" sz="36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Výsledek obrázku pro fusion enthalpy water 6 kJ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4" r="10000" b="24326"/>
          <a:stretch/>
        </p:blipFill>
        <p:spPr bwMode="auto">
          <a:xfrm>
            <a:off x="826667" y="1349023"/>
            <a:ext cx="8088733" cy="467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83663" y="6096000"/>
            <a:ext cx="6502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i="1" dirty="0">
                <a:solidFill>
                  <a:srgbClr val="FFC000"/>
                </a:solidFill>
              </a:rPr>
              <a:t>q</a:t>
            </a:r>
            <a:r>
              <a:rPr lang="en-US" sz="2800" dirty="0" smtClean="0"/>
              <a:t> (v kJ/mol</a:t>
            </a:r>
            <a:r>
              <a:rPr lang="cs-CZ" sz="2800" dirty="0" smtClean="0"/>
              <a:t>) </a:t>
            </a:r>
            <a:r>
              <a:rPr lang="en-US" sz="2800" dirty="0" err="1" smtClean="0">
                <a:solidFill>
                  <a:srgbClr val="FFC000"/>
                </a:solidFill>
              </a:rPr>
              <a:t>dodan</a:t>
            </a:r>
            <a:r>
              <a:rPr lang="cs-CZ" sz="2800" dirty="0" smtClean="0">
                <a:solidFill>
                  <a:srgbClr val="FFC000"/>
                </a:solidFill>
              </a:rPr>
              <a:t>é systému </a:t>
            </a:r>
            <a:r>
              <a:rPr lang="cs-CZ" sz="2800" dirty="0" smtClean="0"/>
              <a:t>za p</a:t>
            </a:r>
            <a:r>
              <a:rPr lang="en-US" sz="2800" dirty="0" smtClean="0"/>
              <a:t> </a:t>
            </a:r>
            <a:r>
              <a:rPr lang="cs-CZ" sz="2800" dirty="0" smtClean="0"/>
              <a:t>=</a:t>
            </a:r>
            <a:r>
              <a:rPr lang="en-US" sz="2800" dirty="0" smtClean="0"/>
              <a:t> 100 </a:t>
            </a:r>
            <a:r>
              <a:rPr lang="en-US" sz="2800" dirty="0" err="1" smtClean="0"/>
              <a:t>kPa</a:t>
            </a:r>
            <a:endParaRPr lang="cs-CZ" sz="28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900874" y="3592842"/>
            <a:ext cx="2720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err="1" smtClean="0">
                <a:solidFill>
                  <a:srgbClr val="FFC000"/>
                </a:solidFill>
              </a:rPr>
              <a:t>Teplota</a:t>
            </a:r>
            <a:r>
              <a:rPr lang="en-US" sz="2800" i="1" dirty="0" smtClean="0">
                <a:solidFill>
                  <a:srgbClr val="FFC000"/>
                </a:solidFill>
              </a:rPr>
              <a:t> H</a:t>
            </a:r>
            <a:r>
              <a:rPr lang="en-US" sz="2800" i="1" baseline="-25000" dirty="0" smtClean="0">
                <a:solidFill>
                  <a:srgbClr val="FFC000"/>
                </a:solidFill>
              </a:rPr>
              <a:t>2</a:t>
            </a:r>
            <a:r>
              <a:rPr lang="en-US" sz="2800" i="1" dirty="0" smtClean="0">
                <a:solidFill>
                  <a:srgbClr val="FFC000"/>
                </a:solidFill>
              </a:rPr>
              <a:t>O </a:t>
            </a:r>
            <a:r>
              <a:rPr lang="en-US" sz="2800" i="1" dirty="0" err="1" smtClean="0"/>
              <a:t>ve</a:t>
            </a:r>
            <a:r>
              <a:rPr lang="en-US" sz="2800" i="1" dirty="0" smtClean="0"/>
              <a:t> </a:t>
            </a:r>
            <a:r>
              <a:rPr lang="en-US" sz="2800" i="1" baseline="30000" dirty="0" err="1" smtClean="0"/>
              <a:t>o</a:t>
            </a:r>
            <a:r>
              <a:rPr lang="en-US" sz="2800" i="1" dirty="0" err="1" smtClean="0"/>
              <a:t>C</a:t>
            </a:r>
            <a:endParaRPr lang="cs-CZ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11933" y="3562941"/>
                <a:ext cx="1178867" cy="1237659"/>
              </a:xfrm>
              <a:solidFill>
                <a:schemeClr val="tx1"/>
              </a:solidFill>
            </p:spPr>
            <p:txBody>
              <a:bodyPr>
                <a:normAutofit fontScale="32500" lnSpcReduction="2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7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7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lang="cs-CZ" sz="7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𝑓𝑢𝑠</m:t>
                          </m:r>
                        </m:sub>
                      </m:sSub>
                      <m:sSup>
                        <m:sSupPr>
                          <m:ctrlPr>
                            <a:rPr lang="cs-CZ" sz="7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7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az-Cyrl-AZ" sz="74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m:t>ѳ</m:t>
                          </m:r>
                        </m:sup>
                      </m:sSup>
                    </m:oMath>
                  </m:oMathPara>
                </a14:m>
                <a:endParaRPr lang="en-US" sz="740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74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6.01 </a:t>
                </a:r>
                <a:endParaRPr lang="cs-CZ" sz="740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en-US" sz="74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kJ/mol</a:t>
                </a:r>
              </a:p>
              <a:p>
                <a:pPr marL="0" indent="0">
                  <a:buNone/>
                </a:pPr>
                <a:endParaRPr lang="cs-CZ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1933" y="3562941"/>
                <a:ext cx="1178867" cy="1237659"/>
              </a:xfrm>
              <a:blipFill rotWithShape="1">
                <a:blip r:embed="rId3"/>
                <a:stretch>
                  <a:fillRect l="-1036" r="-518" b="-107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4935066" y="1493100"/>
                <a:ext cx="1255067" cy="123765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vert="horz" lIns="91440" tIns="45720" rIns="91440" bIns="45720" rtlCol="0">
                <a:normAutofit fontScale="3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7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7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lang="en-US" sz="7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𝑣𝑎𝑝</m:t>
                          </m:r>
                        </m:sub>
                      </m:sSub>
                      <m:sSup>
                        <m:sSupPr>
                          <m:ctrlPr>
                            <a:rPr lang="cs-CZ" sz="7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7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az-Cyrl-AZ" sz="7400" dirty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</a:rPr>
                            <m:t>ѳ</m:t>
                          </m:r>
                        </m:sup>
                      </m:sSup>
                    </m:oMath>
                  </m:oMathPara>
                </a14:m>
                <a:endParaRPr lang="en-US" sz="740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74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40.7 </a:t>
                </a:r>
                <a:endParaRPr lang="cs-CZ" sz="740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sz="74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kJ/mol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cs-CZ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066" y="1493100"/>
                <a:ext cx="1255067" cy="1237659"/>
              </a:xfrm>
              <a:prstGeom prst="rect">
                <a:avLst/>
              </a:prstGeom>
              <a:blipFill rotWithShape="1">
                <a:blip r:embed="rId4"/>
                <a:stretch>
                  <a:fillRect b="-1083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 flipV="1">
            <a:off x="6400800" y="1600200"/>
            <a:ext cx="762000" cy="121920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781800" y="2131339"/>
            <a:ext cx="1205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chemeClr val="accent5">
                    <a:lumMod val="75000"/>
                  </a:schemeClr>
                </a:solidFill>
              </a:rPr>
              <a:t>vapour</a:t>
            </a:r>
            <a:endParaRPr lang="cs-CZ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7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" grpId="0" uiExpand="1" build="p" animBg="1"/>
      <p:bldP spid="10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20053" y="381000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2.</a:t>
            </a:r>
            <a:r>
              <a:rPr lang="en-US" sz="3600" dirty="0" smtClean="0"/>
              <a:t>3.2.1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FFCC00"/>
                </a:solidFill>
              </a:rPr>
              <a:t>Zm</a:t>
            </a:r>
            <a:r>
              <a:rPr lang="cs-CZ" sz="3600" dirty="0" smtClean="0">
                <a:solidFill>
                  <a:srgbClr val="FFCC00"/>
                </a:solidFill>
              </a:rPr>
              <a:t>ěny vnitřní energie:</a:t>
            </a:r>
          </a:p>
          <a:p>
            <a:r>
              <a:rPr lang="en-US" sz="3600" dirty="0" smtClean="0"/>
              <a:t>(</a:t>
            </a:r>
            <a:r>
              <a:rPr lang="cs-CZ" sz="3600" dirty="0" smtClean="0"/>
              <a:t>B</a:t>
            </a:r>
            <a:r>
              <a:rPr lang="en-US" sz="3600" dirty="0" smtClean="0"/>
              <a:t>) </a:t>
            </a:r>
            <a:r>
              <a:rPr lang="cs-CZ" sz="3600" dirty="0" smtClean="0"/>
              <a:t>díky </a:t>
            </a:r>
            <a:r>
              <a:rPr lang="cs-CZ" sz="3600" dirty="0" smtClean="0">
                <a:solidFill>
                  <a:srgbClr val="FFC000"/>
                </a:solidFill>
              </a:rPr>
              <a:t>dT</a:t>
            </a:r>
            <a:endParaRPr lang="cs-CZ" sz="3600" dirty="0">
              <a:solidFill>
                <a:srgbClr val="FFC00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684" y="1532021"/>
            <a:ext cx="4787316" cy="512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800600" y="1828800"/>
            <a:ext cx="1295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562600" y="2514600"/>
            <a:ext cx="152400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248400" y="1910090"/>
            <a:ext cx="301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!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7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-28074"/>
            <a:ext cx="8610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2.</a:t>
            </a:r>
            <a:r>
              <a:rPr lang="en-US" sz="3600" dirty="0" smtClean="0"/>
              <a:t>3.2.2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FFCC00"/>
                </a:solidFill>
              </a:rPr>
              <a:t>Joule</a:t>
            </a:r>
            <a:r>
              <a:rPr lang="cs-CZ" sz="3600" dirty="0" smtClean="0">
                <a:solidFill>
                  <a:srgbClr val="FFCC00"/>
                </a:solidFill>
              </a:rPr>
              <a:t>ův experiment</a:t>
            </a:r>
            <a:endParaRPr lang="en-US" sz="3600" dirty="0" smtClean="0">
              <a:solidFill>
                <a:srgbClr val="FFCC00"/>
              </a:solidFill>
            </a:endParaRPr>
          </a:p>
        </p:txBody>
      </p:sp>
      <p:pic>
        <p:nvPicPr>
          <p:cNvPr id="15364" name="Picture 4" descr="Výsledek obrázku pro joule experiment gas expans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92"/>
          <a:stretch/>
        </p:blipFill>
        <p:spPr bwMode="auto">
          <a:xfrm>
            <a:off x="152400" y="1011535"/>
            <a:ext cx="4451507" cy="258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demonstrations.wolfram.com/JouleExperimentOnFreeExpansion/HTMLImages/index.en/popup_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57"/>
          <a:stretch/>
        </p:blipFill>
        <p:spPr bwMode="auto">
          <a:xfrm>
            <a:off x="457200" y="4379495"/>
            <a:ext cx="4431809" cy="247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demonstrations.wolfram.com/JouleExperimentOnFreeExpansion/HTMLImages/index.en/popup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1"/>
          <a:stretch/>
        </p:blipFill>
        <p:spPr bwMode="auto">
          <a:xfrm>
            <a:off x="3960896" y="2331684"/>
            <a:ext cx="5191125" cy="292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60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esenik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3000"/>
            <a:ext cx="5029200" cy="551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190545"/>
            <a:ext cx="6938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C000"/>
                </a:solidFill>
              </a:rPr>
              <a:t>H </a:t>
            </a:r>
            <a:r>
              <a:rPr lang="cs-CZ" sz="3600" dirty="0" smtClean="0"/>
              <a:t>(na rozdíl od q) </a:t>
            </a:r>
            <a:r>
              <a:rPr lang="en-US" sz="3600" dirty="0" smtClean="0">
                <a:solidFill>
                  <a:srgbClr val="FFC000"/>
                </a:solidFill>
              </a:rPr>
              <a:t>je </a:t>
            </a:r>
            <a:r>
              <a:rPr lang="en-US" sz="3600" dirty="0" err="1" smtClean="0">
                <a:solidFill>
                  <a:srgbClr val="FFC000"/>
                </a:solidFill>
              </a:rPr>
              <a:t>stavov</a:t>
            </a:r>
            <a:r>
              <a:rPr lang="cs-CZ" sz="3600" dirty="0" smtClean="0">
                <a:solidFill>
                  <a:srgbClr val="FFC000"/>
                </a:solidFill>
              </a:rPr>
              <a:t>á veličina 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524000"/>
            <a:ext cx="2362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C000"/>
                </a:solidFill>
              </a:rPr>
              <a:t>stavová funkce</a:t>
            </a:r>
            <a:br>
              <a:rPr lang="cs-CZ" sz="2400" dirty="0">
                <a:solidFill>
                  <a:srgbClr val="FFC000"/>
                </a:solidFill>
              </a:rPr>
            </a:br>
            <a:r>
              <a:rPr lang="cs-CZ" sz="2400" dirty="0">
                <a:solidFill>
                  <a:srgbClr val="FFC000"/>
                </a:solidFill>
              </a:rPr>
              <a:t>se chová jako</a:t>
            </a:r>
          </a:p>
          <a:p>
            <a:r>
              <a:rPr lang="cs-CZ" sz="2400" dirty="0">
                <a:solidFill>
                  <a:srgbClr val="FFC000"/>
                </a:solidFill>
              </a:rPr>
              <a:t>nadmořská výška</a:t>
            </a:r>
          </a:p>
          <a:p>
            <a:r>
              <a:rPr lang="cs-CZ" sz="2400" dirty="0">
                <a:solidFill>
                  <a:srgbClr val="FFC000"/>
                </a:solidFill>
              </a:rPr>
              <a:t>– </a:t>
            </a:r>
            <a:r>
              <a:rPr lang="cs-CZ" sz="2400" i="1" dirty="0">
                <a:solidFill>
                  <a:srgbClr val="FFC000"/>
                </a:solidFill>
              </a:rPr>
              <a:t>nezávisí na cestě</a:t>
            </a:r>
            <a:r>
              <a:rPr lang="cs-CZ" sz="2400" dirty="0">
                <a:solidFill>
                  <a:srgbClr val="FFC000"/>
                </a:solidFill>
              </a:rPr>
              <a:t>,</a:t>
            </a:r>
          </a:p>
          <a:p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„cestovní“ funkce</a:t>
            </a:r>
          </a:p>
          <a:p>
            <a:r>
              <a:rPr lang="cs-CZ" sz="2400" dirty="0"/>
              <a:t>je jako délka cesty</a:t>
            </a:r>
          </a:p>
          <a:p>
            <a:r>
              <a:rPr lang="cs-CZ" sz="2400" dirty="0"/>
              <a:t>– </a:t>
            </a:r>
            <a:r>
              <a:rPr lang="cs-CZ" sz="2400" i="1" dirty="0"/>
              <a:t>závisí na tom,</a:t>
            </a:r>
            <a:endParaRPr lang="cs-CZ" sz="2400" dirty="0"/>
          </a:p>
          <a:p>
            <a:r>
              <a:rPr lang="cs-CZ" sz="2400" i="1" dirty="0"/>
              <a:t>kudy jdeme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3348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08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CC00"/>
                </a:solidFill>
              </a:rPr>
              <a:t>Born-Haber</a:t>
            </a:r>
            <a:r>
              <a:rPr lang="cs-CZ" sz="4000" dirty="0" smtClean="0">
                <a:solidFill>
                  <a:srgbClr val="FFCC00"/>
                </a:solidFill>
              </a:rPr>
              <a:t>ův cyklus</a:t>
            </a:r>
            <a:endParaRPr lang="cs-CZ" sz="4000" dirty="0">
              <a:solidFill>
                <a:srgbClr val="FFCC00"/>
              </a:solidFill>
            </a:endParaRPr>
          </a:p>
        </p:txBody>
      </p:sp>
      <p:pic>
        <p:nvPicPr>
          <p:cNvPr id="3074" name="Picture 2" descr="Výsledek obrázku pro born-haber cycle KCl Atki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" t="9610" r="4210" b="10215"/>
          <a:stretch/>
        </p:blipFill>
        <p:spPr bwMode="auto">
          <a:xfrm>
            <a:off x="409074" y="1143000"/>
            <a:ext cx="8349915" cy="549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6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2.2.1.</a:t>
            </a:r>
            <a:r>
              <a:rPr lang="en-US" sz="3600" dirty="0"/>
              <a:t>2</a:t>
            </a:r>
            <a:r>
              <a:rPr lang="en-US" sz="3600" dirty="0" smtClean="0"/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Entalpie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/>
              <a:t>chemick</a:t>
            </a:r>
            <a:r>
              <a:rPr lang="cs-CZ" sz="3600" dirty="0" smtClean="0"/>
              <a:t>ých</a:t>
            </a:r>
            <a:r>
              <a:rPr lang="cs-CZ" sz="3600" dirty="0" smtClean="0">
                <a:solidFill>
                  <a:srgbClr val="FFC000"/>
                </a:solidFill>
              </a:rPr>
              <a:t> přeměn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324900"/>
              </p:ext>
            </p:extLst>
          </p:nvPr>
        </p:nvGraphicFramePr>
        <p:xfrm>
          <a:off x="228600" y="1524000"/>
          <a:ext cx="8686800" cy="1312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r:id="rId3" imgW="6616700" imgH="1003300" progId="Equation.DSMT4">
                  <p:embed/>
                </p:oleObj>
              </mc:Choice>
              <mc:Fallback>
                <p:oleObj r:id="rId3" imgW="6616700" imgH="1003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524000"/>
                        <a:ext cx="8686800" cy="131239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4279961" y="2895600"/>
            <a:ext cx="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54768" y="3886200"/>
            <a:ext cx="6785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</a:t>
            </a:r>
            <a:r>
              <a:rPr lang="cs-CZ" sz="3600" dirty="0" smtClean="0"/>
              <a:t>říklad tzv. </a:t>
            </a:r>
            <a:r>
              <a:rPr lang="cs-CZ" sz="3600" b="1" dirty="0" smtClean="0">
                <a:solidFill>
                  <a:srgbClr val="FFC000"/>
                </a:solidFill>
              </a:rPr>
              <a:t>termochemické rovnice</a:t>
            </a: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4821" y="4860753"/>
            <a:ext cx="64102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=  stechiometrická rovnice reakce</a:t>
            </a:r>
          </a:p>
          <a:p>
            <a:r>
              <a:rPr lang="en-US" sz="3600" dirty="0" smtClean="0">
                <a:solidFill>
                  <a:srgbClr val="FFC000"/>
                </a:solidFill>
              </a:rPr>
              <a:t>+   </a:t>
            </a:r>
            <a:r>
              <a:rPr lang="en-US" sz="3600" dirty="0" err="1" smtClean="0">
                <a:solidFill>
                  <a:srgbClr val="FFC000"/>
                </a:solidFill>
              </a:rPr>
              <a:t>vyzna</a:t>
            </a:r>
            <a:r>
              <a:rPr lang="cs-CZ" sz="3600" dirty="0" smtClean="0">
                <a:solidFill>
                  <a:srgbClr val="FFC000"/>
                </a:solidFill>
              </a:rPr>
              <a:t>čení skupenství látek</a:t>
            </a:r>
          </a:p>
          <a:p>
            <a:r>
              <a:rPr lang="en-US" sz="3600" dirty="0" smtClean="0">
                <a:solidFill>
                  <a:srgbClr val="FFC000"/>
                </a:solidFill>
              </a:rPr>
              <a:t>+   </a:t>
            </a:r>
            <a:r>
              <a:rPr lang="en-US" sz="3600" dirty="0" err="1" smtClean="0">
                <a:solidFill>
                  <a:srgbClr val="FFC000"/>
                </a:solidFill>
              </a:rPr>
              <a:t>hodnota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standardn</a:t>
            </a:r>
            <a:r>
              <a:rPr lang="cs-CZ" sz="3600" dirty="0" smtClean="0">
                <a:solidFill>
                  <a:srgbClr val="FFC000"/>
                </a:solidFill>
              </a:rPr>
              <a:t>í reakční H</a:t>
            </a:r>
            <a:endParaRPr lang="cs-CZ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23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6181" r="46941"/>
          <a:stretch/>
        </p:blipFill>
        <p:spPr bwMode="auto">
          <a:xfrm>
            <a:off x="6764966" y="2331629"/>
            <a:ext cx="2264733" cy="163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s://media2.picsearch.com/is?PMD2_bCWPT3q_GWxnjBYqh8_uaHyM4y6npga6y-5O5Y&amp;height=3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383" y="4087453"/>
            <a:ext cx="1749884" cy="246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 txBox="1">
            <a:spLocks noGrp="1"/>
          </p:cNvSpPr>
          <p:nvPr>
            <p:ph type="title"/>
          </p:nvPr>
        </p:nvSpPr>
        <p:spPr>
          <a:xfrm>
            <a:off x="345598" y="304800"/>
            <a:ext cx="8452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*</a:t>
            </a:r>
            <a:r>
              <a:rPr lang="cs-CZ" sz="3600" dirty="0" smtClean="0">
                <a:solidFill>
                  <a:srgbClr val="FFC000"/>
                </a:solidFill>
              </a:rPr>
              <a:t>Proč musíme u uhlíku specifikovat „grafit“?</a:t>
            </a:r>
            <a:endParaRPr lang="cs-CZ" sz="36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1066800"/>
            <a:ext cx="1623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Alotropy</a:t>
            </a:r>
            <a:endParaRPr lang="cs-CZ" sz="3200" dirty="0"/>
          </a:p>
        </p:txBody>
      </p:sp>
      <p:pic>
        <p:nvPicPr>
          <p:cNvPr id="2054" name="Picture 6" descr="https://upload.wikimedia.org/wikipedia/commons/thumb/f/f8/Eight_Allotropes_of_Carbon.png/300px-Eight_Allotropes_of_Carb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4" y="2590800"/>
            <a:ext cx="3475376" cy="374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3717420" y="1651575"/>
            <a:ext cx="0" cy="46502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859824" y="1983783"/>
            <a:ext cx="1443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existující</a:t>
            </a:r>
            <a:endParaRPr lang="cs-CZ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566611" y="1518755"/>
            <a:ext cx="1291389" cy="3479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25353" y="1605106"/>
            <a:ext cx="1883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hypotetické</a:t>
            </a:r>
            <a:endParaRPr lang="cs-CZ" sz="2800" dirty="0"/>
          </a:p>
        </p:txBody>
      </p:sp>
      <p:pic>
        <p:nvPicPr>
          <p:cNvPr id="2058" name="Picture 10" descr="https://upload.wikimedia.org/wikipedia/commons/thumb/5/53/Graphene_SPM.jpg/220px-Graphene_SP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405" y="2590799"/>
            <a:ext cx="2672729" cy="374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24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8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FFC000"/>
                </a:solidFill>
              </a:rPr>
              <a:t>Definice standardní reakční entalpie</a:t>
            </a:r>
            <a:endParaRPr lang="cs-CZ" dirty="0">
              <a:solidFill>
                <a:srgbClr val="FFC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81000" y="2646646"/>
                <a:ext cx="8378511" cy="1498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60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cs-CZ" sz="3600" i="1">
                              <a:solidFill>
                                <a:srgbClr val="FFC000"/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</m:e>
                        <m:sub>
                          <m:r>
                            <a:rPr lang="cs-CZ" sz="36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sSup>
                        <m:sSupPr>
                          <m:ctrlPr>
                            <a:rPr lang="cs-CZ" sz="36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cs-CZ" sz="3600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az-Cyrl-AZ" sz="3600" dirty="0">
                              <a:solidFill>
                                <a:srgbClr val="FFC000"/>
                              </a:solidFill>
                            </a:rPr>
                            <m:t>ѳ</m:t>
                          </m:r>
                        </m:sup>
                      </m:sSup>
                      <m:r>
                        <a:rPr lang="en-US" sz="3600" i="1" dirty="0">
                          <a:solidFill>
                            <a:srgbClr val="FFC0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i="1" dirty="0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3600" b="0" i="1" dirty="0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𝑝𝑟𝑜𝑑𝑢𝑘𝑡𝑦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l-GR" sz="3600" i="1" dirty="0" smtClean="0">
                              <a:solidFill>
                                <a:srgbClr val="00FF00"/>
                              </a:solidFill>
                              <a:latin typeface="Cambria Math"/>
                            </a:rPr>
                            <m:t>ν</m:t>
                          </m:r>
                          <m:sSup>
                            <m:sSupPr>
                              <m:ctrlPr>
                                <a:rPr lang="el-GR" sz="3600" i="1" dirty="0">
                                  <a:solidFill>
                                    <a:srgbClr val="00FF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l-GR" sz="3600" i="1" dirty="0">
                                      <a:solidFill>
                                        <a:srgbClr val="00FF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 dirty="0">
                                      <a:solidFill>
                                        <a:srgbClr val="00FF00"/>
                                      </a:solidFill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3600" i="1" dirty="0">
                                      <a:solidFill>
                                        <a:srgbClr val="00FF0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sup>
                              <m:r>
                                <m:rPr>
                                  <m:nor/>
                                </m:rPr>
                                <a:rPr lang="az-Cyrl-AZ" sz="3600" dirty="0">
                                  <a:solidFill>
                                    <a:srgbClr val="00FF00"/>
                                  </a:solidFill>
                                </a:rPr>
                                <m:t>ѳ</m:t>
                              </m:r>
                            </m:sup>
                          </m:sSup>
                        </m:e>
                      </m:nary>
                      <m:r>
                        <a:rPr lang="en-US" sz="3600" b="0" i="0" dirty="0" smtClean="0">
                          <a:solidFill>
                            <a:srgbClr val="FFC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6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60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36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𝑟𝑒𝑎𝑘𝑡𝑎𝑛𝑡𝑦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l-GR" sz="3600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ν</m:t>
                          </m:r>
                          <m:sSup>
                            <m:sSupPr>
                              <m:ctrlPr>
                                <a:rPr lang="el-GR" sz="3600" i="1" dirty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l-GR" sz="36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3600" i="1" dirty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sup>
                              <m:r>
                                <m:rPr>
                                  <m:nor/>
                                </m:rPr>
                                <a:rPr lang="az-Cyrl-AZ" sz="3600" dirty="0">
                                  <a:solidFill>
                                    <a:srgbClr val="FF0000"/>
                                  </a:solidFill>
                                </a:rPr>
                                <m:t>ѳ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cs-CZ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646646"/>
                <a:ext cx="8378511" cy="149848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114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382" y="533400"/>
            <a:ext cx="8229600" cy="1143000"/>
          </a:xfrm>
        </p:spPr>
        <p:txBody>
          <a:bodyPr/>
          <a:lstStyle/>
          <a:p>
            <a:r>
              <a:rPr lang="en-US" dirty="0" smtClean="0"/>
              <a:t>2.2.1.3 </a:t>
            </a:r>
            <a:r>
              <a:rPr lang="en-US" dirty="0" smtClean="0">
                <a:solidFill>
                  <a:srgbClr val="FFC000"/>
                </a:solidFill>
              </a:rPr>
              <a:t>Hess</a:t>
            </a:r>
            <a:r>
              <a:rPr lang="cs-CZ" dirty="0" smtClean="0">
                <a:solidFill>
                  <a:srgbClr val="FFC000"/>
                </a:solidFill>
              </a:rPr>
              <a:t>ův zákon</a:t>
            </a:r>
            <a:r>
              <a:rPr lang="cs-CZ" dirty="0" smtClean="0"/>
              <a:t> (</a:t>
            </a:r>
            <a:r>
              <a:rPr lang="en-US" dirty="0" smtClean="0"/>
              <a:t>1840)</a:t>
            </a:r>
            <a:endParaRPr lang="cs-CZ" dirty="0"/>
          </a:p>
        </p:txBody>
      </p:sp>
      <p:pic>
        <p:nvPicPr>
          <p:cNvPr id="4098" name="Picture 2" descr="Výsledek obrázku pro Hess law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2" t="42002" r="29141" b="18654"/>
          <a:stretch/>
        </p:blipFill>
        <p:spPr bwMode="auto">
          <a:xfrm>
            <a:off x="152400" y="2286000"/>
            <a:ext cx="6081974" cy="342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ess Germain Hen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383" y="2434073"/>
            <a:ext cx="2428849" cy="310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24600" y="5715000"/>
            <a:ext cx="2720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rgbClr val="FFC000"/>
                </a:solidFill>
              </a:rPr>
              <a:t>Germain Henri Hess</a:t>
            </a:r>
            <a:endParaRPr lang="cs-CZ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714999"/>
            <a:ext cx="84221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Procvičování</a:t>
            </a:r>
            <a:r>
              <a:rPr lang="cs-CZ" sz="2800" dirty="0"/>
              <a:t>:                </a:t>
            </a:r>
            <a:r>
              <a:rPr lang="cs-CZ" sz="2800" dirty="0">
                <a:solidFill>
                  <a:srgbClr val="FFC000"/>
                </a:solidFill>
              </a:rPr>
              <a:t>https://old.vscht.cz/fch/prikladnik/prikladnik/p.3.4.html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1" y="1136846"/>
            <a:ext cx="8895592" cy="3363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58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9369</TotalTime>
  <Words>458</Words>
  <Application>Microsoft Office PowerPoint</Application>
  <PresentationFormat>On-screen Show (4:3)</PresentationFormat>
  <Paragraphs>89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Equation.DSMT4</vt:lpstr>
      <vt:lpstr>Přednáška 3  Pojem Entalpie (H): dokončení; pojem Entropie (S)  </vt:lpstr>
      <vt:lpstr>2.2.1.1 Změny H při fyzikálních přeměnách</vt:lpstr>
      <vt:lpstr>PowerPoint Presentation</vt:lpstr>
      <vt:lpstr>Born-Haberův cyklus</vt:lpstr>
      <vt:lpstr>2.2.1.2 Entalpie chemických přeměn</vt:lpstr>
      <vt:lpstr>*Proč musíme u uhlíku specifikovat „grafit“?</vt:lpstr>
      <vt:lpstr>Definice standardní reakční entalpie</vt:lpstr>
      <vt:lpstr>2.2.1.3 Hessův zákon (1840)</vt:lpstr>
      <vt:lpstr>PowerPoint Presentation</vt:lpstr>
      <vt:lpstr>2.2.2 Standardní slučovací H</vt:lpstr>
      <vt:lpstr>∆_f H^"ѳ"  pro ionty v roztoku</vt:lpstr>
      <vt:lpstr>2.2.2.1 Výpočet ∆_r H^"ѳ"  z ∆_f H^"ѳ"  složek</vt:lpstr>
      <vt:lpstr>Výpočet ∆_r H^"ѳ"  pro hoření methanu</vt:lpstr>
      <vt:lpstr>Hoření methanu: diagram 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Ideální plyn a první věta termodynamiky</dc:title>
  <dc:creator>Marketa</dc:creator>
  <cp:lastModifiedBy>Marketa</cp:lastModifiedBy>
  <cp:revision>294</cp:revision>
  <cp:lastPrinted>2018-03-05T22:24:11Z</cp:lastPrinted>
  <dcterms:created xsi:type="dcterms:W3CDTF">2017-03-05T10:12:35Z</dcterms:created>
  <dcterms:modified xsi:type="dcterms:W3CDTF">2018-03-06T14:48:00Z</dcterms:modified>
</cp:coreProperties>
</file>