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4" r:id="rId3"/>
    <p:sldId id="295" r:id="rId4"/>
    <p:sldId id="297" r:id="rId5"/>
    <p:sldId id="306" r:id="rId6"/>
    <p:sldId id="296" r:id="rId7"/>
    <p:sldId id="307" r:id="rId8"/>
    <p:sldId id="308" r:id="rId9"/>
    <p:sldId id="309" r:id="rId10"/>
    <p:sldId id="310" r:id="rId11"/>
    <p:sldId id="311" r:id="rId12"/>
    <p:sldId id="312" r:id="rId13"/>
    <p:sldId id="313" r:id="rId14"/>
    <p:sldId id="314" r:id="rId15"/>
    <p:sldId id="315" r:id="rId16"/>
    <p:sldId id="316" r:id="rId17"/>
    <p:sldId id="317" r:id="rId18"/>
    <p:sldId id="318" r:id="rId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00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6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66885-C4A9-4FB6-9A4F-9037C204E669}" type="datetimeFigureOut">
              <a:rPr lang="cs-CZ" smtClean="0"/>
              <a:t>13.03.2018</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EAC2C-7FE4-48FB-A706-BF7E3E0DDA99}" type="slidenum">
              <a:rPr lang="cs-CZ" smtClean="0"/>
              <a:t>‹#›</a:t>
            </a:fld>
            <a:endParaRPr lang="cs-CZ"/>
          </a:p>
        </p:txBody>
      </p:sp>
    </p:spTree>
    <p:extLst>
      <p:ext uri="{BB962C8B-B14F-4D97-AF65-F5344CB8AC3E}">
        <p14:creationId xmlns:p14="http://schemas.microsoft.com/office/powerpoint/2010/main" val="100288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D573B4F3-5BE9-4569-ACDC-D80B86212B7B}" type="datetimeFigureOut">
              <a:rPr lang="cs-CZ" smtClean="0"/>
              <a:t>13.03.2018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52651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D573B4F3-5BE9-4569-ACDC-D80B86212B7B}" type="datetimeFigureOut">
              <a:rPr lang="cs-CZ" smtClean="0"/>
              <a:t>13.03.2018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190988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D573B4F3-5BE9-4569-ACDC-D80B86212B7B}" type="datetimeFigureOut">
              <a:rPr lang="cs-CZ" smtClean="0"/>
              <a:t>13.03.2018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202078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D573B4F3-5BE9-4569-ACDC-D80B86212B7B}" type="datetimeFigureOut">
              <a:rPr lang="cs-CZ" smtClean="0"/>
              <a:t>13.03.2018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230611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3B4F3-5BE9-4569-ACDC-D80B86212B7B}" type="datetimeFigureOut">
              <a:rPr lang="cs-CZ" smtClean="0"/>
              <a:t>13.03.2018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168510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D573B4F3-5BE9-4569-ACDC-D80B86212B7B}" type="datetimeFigureOut">
              <a:rPr lang="cs-CZ" smtClean="0"/>
              <a:t>13.03.2018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389078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D573B4F3-5BE9-4569-ACDC-D80B86212B7B}" type="datetimeFigureOut">
              <a:rPr lang="cs-CZ" smtClean="0"/>
              <a:t>13.03.2018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79485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D573B4F3-5BE9-4569-ACDC-D80B86212B7B}" type="datetimeFigureOut">
              <a:rPr lang="cs-CZ" smtClean="0"/>
              <a:t>13.03.2018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396908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3B4F3-5BE9-4569-ACDC-D80B86212B7B}" type="datetimeFigureOut">
              <a:rPr lang="cs-CZ" smtClean="0"/>
              <a:t>13.03.2018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212696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3B4F3-5BE9-4569-ACDC-D80B86212B7B}" type="datetimeFigureOut">
              <a:rPr lang="cs-CZ" smtClean="0"/>
              <a:t>13.03.2018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190584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3B4F3-5BE9-4569-ACDC-D80B86212B7B}" type="datetimeFigureOut">
              <a:rPr lang="cs-CZ" smtClean="0"/>
              <a:t>13.03.2018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9AA6B98-0F98-4F04-B526-4C093806A4D4}" type="slidenum">
              <a:rPr lang="cs-CZ" smtClean="0"/>
              <a:t>‹#›</a:t>
            </a:fld>
            <a:endParaRPr lang="cs-CZ"/>
          </a:p>
        </p:txBody>
      </p:sp>
    </p:spTree>
    <p:extLst>
      <p:ext uri="{BB962C8B-B14F-4D97-AF65-F5344CB8AC3E}">
        <p14:creationId xmlns:p14="http://schemas.microsoft.com/office/powerpoint/2010/main" val="272705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3B4F3-5BE9-4569-ACDC-D80B86212B7B}" type="datetimeFigureOut">
              <a:rPr lang="cs-CZ" smtClean="0"/>
              <a:t>13.03.2018</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A6B98-0F98-4F04-B526-4C093806A4D4}" type="slidenum">
              <a:rPr lang="cs-CZ" smtClean="0"/>
              <a:t>‹#›</a:t>
            </a:fld>
            <a:endParaRPr lang="cs-CZ"/>
          </a:p>
        </p:txBody>
      </p:sp>
    </p:spTree>
    <p:extLst>
      <p:ext uri="{BB962C8B-B14F-4D97-AF65-F5344CB8AC3E}">
        <p14:creationId xmlns:p14="http://schemas.microsoft.com/office/powerpoint/2010/main" val="33326033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eachingfluids.wordpress.com/2014/11/03/video-of-molecular-diffusion-is-a-very-slow-proces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3c1703fe8d.site.internapcdn.net/newman/gfx/news/2017/12-scientistswa.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8991600" cy="1470025"/>
          </a:xfrm>
        </p:spPr>
        <p:txBody>
          <a:bodyPr>
            <a:normAutofit fontScale="90000"/>
          </a:bodyPr>
          <a:lstStyle/>
          <a:p>
            <a:r>
              <a:rPr lang="cs-CZ" dirty="0" smtClean="0"/>
              <a:t>Přednáška </a:t>
            </a:r>
            <a:r>
              <a:rPr lang="en-US" dirty="0"/>
              <a:t>4</a:t>
            </a:r>
            <a:r>
              <a:rPr lang="cs-CZ" dirty="0" smtClean="0"/>
              <a:t/>
            </a:r>
            <a:br>
              <a:rPr lang="cs-CZ" dirty="0" smtClean="0"/>
            </a:br>
            <a:r>
              <a:rPr lang="cs-CZ" dirty="0"/>
              <a:t/>
            </a:r>
            <a:br>
              <a:rPr lang="cs-CZ" dirty="0"/>
            </a:br>
            <a:r>
              <a:rPr lang="en-US" dirty="0" err="1" smtClean="0">
                <a:solidFill>
                  <a:srgbClr val="FFCC66"/>
                </a:solidFill>
              </a:rPr>
              <a:t>Druh</a:t>
            </a:r>
            <a:r>
              <a:rPr lang="cs-CZ" dirty="0" smtClean="0">
                <a:solidFill>
                  <a:srgbClr val="FFCC66"/>
                </a:solidFill>
              </a:rPr>
              <a:t>ý zákon termodynamiky</a:t>
            </a:r>
            <a:endParaRPr lang="cs-CZ" dirty="0">
              <a:solidFill>
                <a:srgbClr val="FFCC66"/>
              </a:solidFill>
            </a:endParaRPr>
          </a:p>
        </p:txBody>
      </p:sp>
      <p:sp>
        <p:nvSpPr>
          <p:cNvPr id="4" name="TextBox 3"/>
          <p:cNvSpPr txBox="1"/>
          <p:nvPr/>
        </p:nvSpPr>
        <p:spPr>
          <a:xfrm>
            <a:off x="236220" y="4419600"/>
            <a:ext cx="8534400" cy="954107"/>
          </a:xfrm>
          <a:prstGeom prst="rect">
            <a:avLst/>
          </a:prstGeom>
          <a:noFill/>
        </p:spPr>
        <p:txBody>
          <a:bodyPr wrap="square" rtlCol="0">
            <a:spAutoFit/>
          </a:bodyPr>
          <a:lstStyle/>
          <a:p>
            <a:pPr algn="ctr"/>
            <a:r>
              <a:rPr lang="en-US" sz="2800" dirty="0" err="1" smtClean="0">
                <a:solidFill>
                  <a:srgbClr val="00FF00"/>
                </a:solidFill>
              </a:rPr>
              <a:t>Literatura</a:t>
            </a:r>
            <a:r>
              <a:rPr lang="en-US" sz="2800" dirty="0" smtClean="0">
                <a:solidFill>
                  <a:srgbClr val="00FF00"/>
                </a:solidFill>
              </a:rPr>
              <a:t>:  Atkins + de </a:t>
            </a:r>
            <a:r>
              <a:rPr lang="en-US" sz="2800" dirty="0" smtClean="0">
                <a:solidFill>
                  <a:srgbClr val="00FF00"/>
                </a:solidFill>
              </a:rPr>
              <a:t>Paula    </a:t>
            </a:r>
            <a:r>
              <a:rPr lang="en-US" sz="2800" dirty="0" err="1" smtClean="0">
                <a:solidFill>
                  <a:srgbClr val="00FF00"/>
                </a:solidFill>
              </a:rPr>
              <a:t>Fyzik</a:t>
            </a:r>
            <a:r>
              <a:rPr lang="cs-CZ" sz="2800" dirty="0" smtClean="0">
                <a:solidFill>
                  <a:srgbClr val="00FF00"/>
                </a:solidFill>
              </a:rPr>
              <a:t>ální </a:t>
            </a:r>
            <a:r>
              <a:rPr lang="cs-CZ" sz="2800" dirty="0" smtClean="0">
                <a:solidFill>
                  <a:srgbClr val="00FF00"/>
                </a:solidFill>
              </a:rPr>
              <a:t>chemie</a:t>
            </a:r>
            <a:endParaRPr lang="cs-CZ" sz="2800" dirty="0">
              <a:solidFill>
                <a:srgbClr val="00FF00"/>
              </a:solidFill>
            </a:endParaRPr>
          </a:p>
          <a:p>
            <a:pPr algn="ctr"/>
            <a:r>
              <a:rPr lang="cs-CZ" sz="2800" dirty="0" smtClean="0">
                <a:solidFill>
                  <a:srgbClr val="00FF00"/>
                </a:solidFill>
              </a:rPr>
              <a:t>Kapitola </a:t>
            </a:r>
            <a:r>
              <a:rPr lang="en-US" sz="2800" dirty="0" smtClean="0">
                <a:solidFill>
                  <a:srgbClr val="00FF00"/>
                </a:solidFill>
              </a:rPr>
              <a:t>3</a:t>
            </a:r>
            <a:endParaRPr lang="cs-CZ" sz="2800" dirty="0">
              <a:solidFill>
                <a:srgbClr val="00FF00"/>
              </a:solidFill>
            </a:endParaRPr>
          </a:p>
        </p:txBody>
      </p:sp>
    </p:spTree>
    <p:extLst>
      <p:ext uri="{BB962C8B-B14F-4D97-AF65-F5344CB8AC3E}">
        <p14:creationId xmlns:p14="http://schemas.microsoft.com/office/powerpoint/2010/main" val="41650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3.1.2.2 </a:t>
            </a:r>
            <a:r>
              <a:rPr lang="en-US" dirty="0" err="1" smtClean="0"/>
              <a:t>Statistick</a:t>
            </a:r>
            <a:r>
              <a:rPr lang="cs-CZ" dirty="0" smtClean="0"/>
              <a:t>ý pohled na S</a:t>
            </a:r>
            <a:endParaRPr lang="cs-C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240" y="2209800"/>
            <a:ext cx="5266802" cy="394501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00400" y="1371600"/>
            <a:ext cx="3143474" cy="1152325"/>
          </a:xfrm>
          <a:prstGeom prst="rect">
            <a:avLst/>
          </a:prstGeom>
        </p:spPr>
      </p:pic>
      <p:sp>
        <p:nvSpPr>
          <p:cNvPr id="6" name="TextBox 5"/>
          <p:cNvSpPr txBox="1"/>
          <p:nvPr/>
        </p:nvSpPr>
        <p:spPr>
          <a:xfrm>
            <a:off x="2943726" y="6248400"/>
            <a:ext cx="3966150" cy="461665"/>
          </a:xfrm>
          <a:prstGeom prst="rect">
            <a:avLst/>
          </a:prstGeom>
          <a:noFill/>
        </p:spPr>
        <p:txBody>
          <a:bodyPr wrap="none" rtlCol="0">
            <a:spAutoFit/>
          </a:bodyPr>
          <a:lstStyle/>
          <a:p>
            <a:r>
              <a:rPr lang="cs-CZ" sz="2400" dirty="0" smtClean="0">
                <a:solidFill>
                  <a:srgbClr val="FFC000"/>
                </a:solidFill>
              </a:rPr>
              <a:t>Ludwig Boltzmann, </a:t>
            </a:r>
            <a:r>
              <a:rPr lang="en-US" sz="2400" dirty="0" smtClean="0">
                <a:solidFill>
                  <a:srgbClr val="FFC000"/>
                </a:solidFill>
              </a:rPr>
              <a:t>1844-1906</a:t>
            </a:r>
            <a:endParaRPr lang="cs-CZ" sz="2400" dirty="0">
              <a:solidFill>
                <a:srgbClr val="FFC000"/>
              </a:solidFill>
            </a:endParaRPr>
          </a:p>
        </p:txBody>
      </p:sp>
    </p:spTree>
    <p:extLst>
      <p:ext uri="{BB962C8B-B14F-4D97-AF65-F5344CB8AC3E}">
        <p14:creationId xmlns:p14="http://schemas.microsoft.com/office/powerpoint/2010/main" val="356150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
            </a:r>
            <a:r>
              <a:rPr lang="cs-CZ" dirty="0" smtClean="0"/>
              <a:t>říklad:</a:t>
            </a:r>
            <a:r>
              <a:rPr lang="en-US" dirty="0" smtClean="0"/>
              <a:t> </a:t>
            </a:r>
            <a:r>
              <a:rPr lang="cs-CZ" dirty="0" smtClean="0"/>
              <a:t>Entropie </a:t>
            </a:r>
            <a:r>
              <a:rPr lang="cs-CZ" dirty="0" smtClean="0"/>
              <a:t>CO</a:t>
            </a:r>
            <a:endParaRPr lang="cs-CZ" dirty="0"/>
          </a:p>
        </p:txBody>
      </p:sp>
      <p:pic>
        <p:nvPicPr>
          <p:cNvPr id="4098" name="Picture 2" descr="Výsledek obrázku pro carbon monoxide crystal lattic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838"/>
          <a:stretch/>
        </p:blipFill>
        <p:spPr bwMode="auto">
          <a:xfrm>
            <a:off x="23240" y="1974661"/>
            <a:ext cx="4568813" cy="38431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Výsledek obrázku pro entropy carbon monoxide"/>
          <p:cNvPicPr>
            <a:picLocks noChangeAspect="1" noChangeArrowheads="1"/>
          </p:cNvPicPr>
          <p:nvPr/>
        </p:nvPicPr>
        <p:blipFill rotWithShape="1">
          <a:blip r:embed="rId3">
            <a:extLst>
              <a:ext uri="{28A0092B-C50C-407E-A947-70E740481C1C}">
                <a14:useLocalDpi xmlns:a14="http://schemas.microsoft.com/office/drawing/2010/main" val="0"/>
              </a:ext>
            </a:extLst>
          </a:blip>
          <a:srcRect l="53158" t="41637" r="7500" b="10293"/>
          <a:stretch/>
        </p:blipFill>
        <p:spPr bwMode="auto">
          <a:xfrm>
            <a:off x="4611789" y="1752600"/>
            <a:ext cx="4573391"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24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a:solidFill>
                  <a:srgbClr val="FFCC00"/>
                </a:solidFill>
              </a:rPr>
              <a:t>Ekvivalence</a:t>
            </a:r>
            <a:r>
              <a:rPr lang="en-US" dirty="0">
                <a:solidFill>
                  <a:srgbClr val="FFCC00"/>
                </a:solidFill>
              </a:rPr>
              <a:t> S z </a:t>
            </a:r>
            <a:r>
              <a:rPr lang="cs-CZ" dirty="0"/>
              <a:t>TD</a:t>
            </a:r>
            <a:r>
              <a:rPr lang="en-US" dirty="0">
                <a:solidFill>
                  <a:srgbClr val="FFCC00"/>
                </a:solidFill>
              </a:rPr>
              <a:t> </a:t>
            </a:r>
            <a:r>
              <a:rPr lang="en-US" dirty="0" smtClean="0">
                <a:solidFill>
                  <a:srgbClr val="FFCC00"/>
                </a:solidFill>
              </a:rPr>
              <a:t>….</a:t>
            </a:r>
            <a:endParaRPr lang="cs-CZ" dirty="0"/>
          </a:p>
        </p:txBody>
      </p:sp>
      <p:sp>
        <p:nvSpPr>
          <p:cNvPr id="5" name="Right Arrow 4"/>
          <p:cNvSpPr/>
          <p:nvPr/>
        </p:nvSpPr>
        <p:spPr>
          <a:xfrm flipH="1">
            <a:off x="4411447" y="6019419"/>
            <a:ext cx="5486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 name="Picture 4" descr="According to the ideal gas law, when a gas is compressed into a smaller volume, the number and velocity of molecular collisions increase, raising the gas’s temperature and pressure. "/>
          <p:cNvPicPr>
            <a:picLocks noChangeAspect="1" noChangeArrowheads="1"/>
          </p:cNvPicPr>
          <p:nvPr/>
        </p:nvPicPr>
        <p:blipFill rotWithShape="1">
          <a:blip r:embed="rId2">
            <a:extLst>
              <a:ext uri="{28A0092B-C50C-407E-A947-70E740481C1C}">
                <a14:useLocalDpi xmlns:a14="http://schemas.microsoft.com/office/drawing/2010/main" val="0"/>
              </a:ext>
            </a:extLst>
          </a:blip>
          <a:srcRect b="3520"/>
          <a:stretch/>
        </p:blipFill>
        <p:spPr bwMode="auto">
          <a:xfrm>
            <a:off x="1524000" y="1267257"/>
            <a:ext cx="6292827" cy="44972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47800" y="5562600"/>
            <a:ext cx="2274570" cy="959358"/>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1 mol, </a:t>
            </a:r>
            <a:r>
              <a:rPr lang="en-US" sz="2800" b="1" dirty="0" smtClean="0">
                <a:solidFill>
                  <a:schemeClr val="bg1"/>
                </a:solidFill>
              </a:rPr>
              <a:t>2V</a:t>
            </a:r>
            <a:r>
              <a:rPr lang="en-US" sz="2800" b="1" baseline="-25000" dirty="0" smtClean="0">
                <a:solidFill>
                  <a:schemeClr val="bg1"/>
                </a:solidFill>
              </a:rPr>
              <a:t>1</a:t>
            </a:r>
            <a:r>
              <a:rPr lang="en-US" sz="2800" b="1" dirty="0" smtClean="0">
                <a:solidFill>
                  <a:schemeClr val="bg1"/>
                </a:solidFill>
              </a:rPr>
              <a:t>,T</a:t>
            </a:r>
            <a:endParaRPr lang="cs-CZ" sz="2800" b="1" baseline="-25000" dirty="0">
              <a:solidFill>
                <a:schemeClr val="bg1"/>
              </a:solidFill>
            </a:endParaRPr>
          </a:p>
        </p:txBody>
      </p:sp>
      <p:sp>
        <p:nvSpPr>
          <p:cNvPr id="8" name="Rectangle 7"/>
          <p:cNvSpPr/>
          <p:nvPr/>
        </p:nvSpPr>
        <p:spPr>
          <a:xfrm>
            <a:off x="5257800" y="5562600"/>
            <a:ext cx="2438400" cy="1066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1 mol, </a:t>
            </a:r>
            <a:r>
              <a:rPr lang="en-US" sz="2800" b="1" dirty="0" smtClean="0">
                <a:solidFill>
                  <a:schemeClr val="bg1"/>
                </a:solidFill>
              </a:rPr>
              <a:t>V</a:t>
            </a:r>
            <a:r>
              <a:rPr lang="en-US" sz="2800" b="1" baseline="-25000" dirty="0" smtClean="0">
                <a:solidFill>
                  <a:schemeClr val="bg1"/>
                </a:solidFill>
              </a:rPr>
              <a:t>1 </a:t>
            </a:r>
            <a:r>
              <a:rPr lang="en-US" sz="2800" b="1" dirty="0" smtClean="0">
                <a:solidFill>
                  <a:schemeClr val="bg1"/>
                </a:solidFill>
              </a:rPr>
              <a:t>,T</a:t>
            </a:r>
            <a:endParaRPr lang="cs-CZ" sz="2800" b="1" dirty="0">
              <a:solidFill>
                <a:schemeClr val="bg1"/>
              </a:solidFill>
            </a:endParaRPr>
          </a:p>
        </p:txBody>
      </p:sp>
    </p:spTree>
    <p:extLst>
      <p:ext uri="{BB962C8B-B14F-4D97-AF65-F5344CB8AC3E}">
        <p14:creationId xmlns:p14="http://schemas.microsoft.com/office/powerpoint/2010/main" val="3444284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hem1.com/acad/webtut/thermo/TE-images/gasExpan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500" y="1567249"/>
            <a:ext cx="4084063" cy="2972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ýsledek obrázku pro boltzmann population translatio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423" y="4231630"/>
            <a:ext cx="3697862" cy="2453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5592" y="5196840"/>
            <a:ext cx="970137" cy="523220"/>
          </a:xfrm>
          <a:prstGeom prst="rect">
            <a:avLst/>
          </a:prstGeom>
          <a:noFill/>
        </p:spPr>
        <p:txBody>
          <a:bodyPr wrap="none" rtlCol="0">
            <a:spAutoFit/>
          </a:bodyPr>
          <a:lstStyle/>
          <a:p>
            <a:r>
              <a:rPr lang="cs-CZ" sz="2800" dirty="0" smtClean="0"/>
              <a:t>Vliv T</a:t>
            </a:r>
            <a:endParaRPr lang="cs-CZ" sz="2800" dirty="0"/>
          </a:p>
        </p:txBody>
      </p:sp>
      <p:sp>
        <p:nvSpPr>
          <p:cNvPr id="7" name="Right Arrow 6"/>
          <p:cNvSpPr/>
          <p:nvPr/>
        </p:nvSpPr>
        <p:spPr>
          <a:xfrm>
            <a:off x="4245729" y="5366117"/>
            <a:ext cx="60960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Box 7"/>
          <p:cNvSpPr txBox="1"/>
          <p:nvPr/>
        </p:nvSpPr>
        <p:spPr>
          <a:xfrm>
            <a:off x="5831501" y="2919905"/>
            <a:ext cx="2282613" cy="523220"/>
          </a:xfrm>
          <a:prstGeom prst="rect">
            <a:avLst/>
          </a:prstGeom>
          <a:noFill/>
        </p:spPr>
        <p:txBody>
          <a:bodyPr wrap="none" rtlCol="0">
            <a:spAutoFit/>
          </a:bodyPr>
          <a:lstStyle/>
          <a:p>
            <a:r>
              <a:rPr lang="cs-CZ" sz="2800" dirty="0" smtClean="0"/>
              <a:t>Vliv V, T=konst</a:t>
            </a:r>
            <a:endParaRPr lang="cs-CZ" sz="2800" dirty="0"/>
          </a:p>
        </p:txBody>
      </p:sp>
      <p:sp>
        <p:nvSpPr>
          <p:cNvPr id="9" name="Right Arrow 8"/>
          <p:cNvSpPr/>
          <p:nvPr/>
        </p:nvSpPr>
        <p:spPr>
          <a:xfrm flipH="1">
            <a:off x="4985423" y="3051082"/>
            <a:ext cx="743207" cy="260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itle 1"/>
          <p:cNvSpPr>
            <a:spLocks noGrp="1"/>
          </p:cNvSpPr>
          <p:nvPr>
            <p:ph type="title"/>
          </p:nvPr>
        </p:nvSpPr>
        <p:spPr>
          <a:xfrm>
            <a:off x="457200" y="228600"/>
            <a:ext cx="8229600" cy="1143000"/>
          </a:xfrm>
        </p:spPr>
        <p:txBody>
          <a:bodyPr>
            <a:normAutofit fontScale="90000"/>
          </a:bodyPr>
          <a:lstStyle/>
          <a:p>
            <a:r>
              <a:rPr lang="en-US" dirty="0" smtClean="0">
                <a:solidFill>
                  <a:srgbClr val="FFCC00"/>
                </a:solidFill>
              </a:rPr>
              <a:t>…a </a:t>
            </a:r>
            <a:r>
              <a:rPr lang="en-US" dirty="0" err="1" smtClean="0">
                <a:solidFill>
                  <a:srgbClr val="FFCC00"/>
                </a:solidFill>
              </a:rPr>
              <a:t>statistiky</a:t>
            </a:r>
            <a:r>
              <a:rPr lang="en-US" dirty="0" smtClean="0">
                <a:solidFill>
                  <a:srgbClr val="FFCC00"/>
                </a:solidFill>
              </a:rPr>
              <a:t>, </a:t>
            </a:r>
            <a:r>
              <a:rPr lang="cs-CZ" dirty="0" smtClean="0">
                <a:solidFill>
                  <a:srgbClr val="FFCC00"/>
                </a:solidFill>
              </a:rPr>
              <a:t/>
            </a:r>
            <a:br>
              <a:rPr lang="cs-CZ" dirty="0" smtClean="0">
                <a:solidFill>
                  <a:srgbClr val="FFCC00"/>
                </a:solidFill>
              </a:rPr>
            </a:br>
            <a:r>
              <a:rPr lang="en-US" i="1" dirty="0" err="1" smtClean="0">
                <a:solidFill>
                  <a:srgbClr val="FFCC00"/>
                </a:solidFill>
              </a:rPr>
              <a:t>aneb</a:t>
            </a:r>
            <a:r>
              <a:rPr lang="en-US" i="1" dirty="0" smtClean="0">
                <a:solidFill>
                  <a:srgbClr val="FFCC00"/>
                </a:solidFill>
              </a:rPr>
              <a:t> </a:t>
            </a:r>
            <a:r>
              <a:rPr lang="en-US" dirty="0" err="1" smtClean="0"/>
              <a:t>Boltzmannovsk</a:t>
            </a:r>
            <a:r>
              <a:rPr lang="cs-CZ" dirty="0" smtClean="0"/>
              <a:t>é populace stavů</a:t>
            </a:r>
            <a:endParaRPr lang="cs-CZ" dirty="0"/>
          </a:p>
        </p:txBody>
      </p:sp>
    </p:spTree>
    <p:extLst>
      <p:ext uri="{BB962C8B-B14F-4D97-AF65-F5344CB8AC3E}">
        <p14:creationId xmlns:p14="http://schemas.microsoft.com/office/powerpoint/2010/main" val="484640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3.1.2.5 </a:t>
            </a:r>
            <a:r>
              <a:rPr lang="en-US" dirty="0" err="1" smtClean="0"/>
              <a:t>Clausiova</a:t>
            </a:r>
            <a:r>
              <a:rPr lang="en-US" dirty="0" smtClean="0"/>
              <a:t> </a:t>
            </a:r>
            <a:r>
              <a:rPr lang="en-US" dirty="0" err="1" smtClean="0"/>
              <a:t>nerovnost</a:t>
            </a:r>
            <a:endParaRPr lang="cs-CZ" dirty="0"/>
          </a:p>
        </p:txBody>
      </p:sp>
      <p:sp>
        <p:nvSpPr>
          <p:cNvPr id="4" name="AutoShape 2" descr="Výsledek obrázku pro Rudolf Clausi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9220" name="Picture 4" descr="Výsledek obrázk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014" y="1752600"/>
            <a:ext cx="2440112"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99014" y="5029200"/>
            <a:ext cx="2731838" cy="369332"/>
          </a:xfrm>
          <a:prstGeom prst="rect">
            <a:avLst/>
          </a:prstGeom>
          <a:noFill/>
        </p:spPr>
        <p:txBody>
          <a:bodyPr wrap="none" rtlCol="0">
            <a:spAutoFit/>
          </a:bodyPr>
          <a:lstStyle/>
          <a:p>
            <a:r>
              <a:rPr lang="en-US" dirty="0" smtClean="0"/>
              <a:t>Rudolf </a:t>
            </a:r>
            <a:r>
              <a:rPr lang="en-US" dirty="0" err="1" smtClean="0"/>
              <a:t>Clausius</a:t>
            </a:r>
            <a:r>
              <a:rPr lang="en-US" dirty="0" smtClean="0"/>
              <a:t>, 1822-1888</a:t>
            </a:r>
            <a:endParaRPr lang="cs-CZ" dirty="0"/>
          </a:p>
        </p:txBody>
      </p:sp>
      <p:sp>
        <p:nvSpPr>
          <p:cNvPr id="6" name="TextBox 5"/>
          <p:cNvSpPr txBox="1"/>
          <p:nvPr/>
        </p:nvSpPr>
        <p:spPr>
          <a:xfrm>
            <a:off x="291933" y="2743200"/>
            <a:ext cx="5178425" cy="2062103"/>
          </a:xfrm>
          <a:prstGeom prst="rect">
            <a:avLst/>
          </a:prstGeom>
          <a:noFill/>
        </p:spPr>
        <p:txBody>
          <a:bodyPr wrap="square" rtlCol="0">
            <a:spAutoFit/>
          </a:bodyPr>
          <a:lstStyle/>
          <a:p>
            <a:r>
              <a:rPr lang="en-US" sz="3200" dirty="0" err="1" smtClean="0">
                <a:solidFill>
                  <a:srgbClr val="00B0F0"/>
                </a:solidFill>
              </a:rPr>
              <a:t>Entropie</a:t>
            </a:r>
            <a:r>
              <a:rPr lang="en-US" sz="3200" dirty="0" smtClean="0">
                <a:solidFill>
                  <a:srgbClr val="00B0F0"/>
                </a:solidFill>
              </a:rPr>
              <a:t> </a:t>
            </a:r>
            <a:r>
              <a:rPr lang="en-US" sz="3200" dirty="0" err="1" smtClean="0">
                <a:solidFill>
                  <a:srgbClr val="00B0F0"/>
                </a:solidFill>
              </a:rPr>
              <a:t>izolovan</a:t>
            </a:r>
            <a:r>
              <a:rPr lang="cs-CZ" sz="3200" dirty="0" smtClean="0">
                <a:solidFill>
                  <a:srgbClr val="00B0F0"/>
                </a:solidFill>
              </a:rPr>
              <a:t>ého systému roste </a:t>
            </a:r>
          </a:p>
          <a:p>
            <a:r>
              <a:rPr lang="cs-CZ" sz="3200" dirty="0" smtClean="0">
                <a:solidFill>
                  <a:srgbClr val="00B0F0"/>
                </a:solidFill>
              </a:rPr>
              <a:t>nebo zůstává konstantní, nemůže však klesat.</a:t>
            </a:r>
            <a:endParaRPr lang="cs-CZ" sz="3200" dirty="0">
              <a:solidFill>
                <a:srgbClr val="00B0F0"/>
              </a:solidFill>
            </a:endParaRPr>
          </a:p>
        </p:txBody>
      </p:sp>
    </p:spTree>
    <p:extLst>
      <p:ext uri="{BB962C8B-B14F-4D97-AF65-F5344CB8AC3E}">
        <p14:creationId xmlns:p14="http://schemas.microsoft.com/office/powerpoint/2010/main" val="38678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3.1.3.2 F</a:t>
            </a:r>
            <a:r>
              <a:rPr lang="cs-CZ" dirty="0" smtClean="0"/>
              <a:t>ázový přechod</a:t>
            </a:r>
            <a:endParaRPr lang="cs-CZ" dirty="0"/>
          </a:p>
        </p:txBody>
      </p:sp>
      <p:sp>
        <p:nvSpPr>
          <p:cNvPr id="4" name="Title 1"/>
          <p:cNvSpPr txBox="1">
            <a:spLocks/>
          </p:cNvSpPr>
          <p:nvPr/>
        </p:nvSpPr>
        <p:spPr>
          <a:xfrm>
            <a:off x="533400" y="2438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3.1.3.</a:t>
            </a:r>
            <a:r>
              <a:rPr lang="en-US" dirty="0"/>
              <a:t>3</a:t>
            </a:r>
            <a:r>
              <a:rPr lang="en-US" dirty="0" smtClean="0"/>
              <a:t> Oh</a:t>
            </a:r>
            <a:r>
              <a:rPr lang="cs-CZ" dirty="0" smtClean="0"/>
              <a:t>řívání</a:t>
            </a:r>
            <a:endParaRPr lang="cs-CZ" dirty="0"/>
          </a:p>
        </p:txBody>
      </p:sp>
      <p:sp>
        <p:nvSpPr>
          <p:cNvPr id="5" name="TextBox 4"/>
          <p:cNvSpPr txBox="1"/>
          <p:nvPr/>
        </p:nvSpPr>
        <p:spPr>
          <a:xfrm>
            <a:off x="4495800" y="1905000"/>
            <a:ext cx="465192" cy="769441"/>
          </a:xfrm>
          <a:prstGeom prst="rect">
            <a:avLst/>
          </a:prstGeom>
          <a:noFill/>
        </p:spPr>
        <p:txBody>
          <a:bodyPr wrap="none" rtlCol="0">
            <a:spAutoFit/>
          </a:bodyPr>
          <a:lstStyle/>
          <a:p>
            <a:r>
              <a:rPr lang="en-US" sz="4400" dirty="0" smtClean="0">
                <a:solidFill>
                  <a:srgbClr val="00B0F0"/>
                </a:solidFill>
              </a:rPr>
              <a:t>+</a:t>
            </a:r>
            <a:endParaRPr lang="cs-CZ" sz="4400" dirty="0">
              <a:solidFill>
                <a:srgbClr val="00B0F0"/>
              </a:solidFill>
            </a:endParaRPr>
          </a:p>
        </p:txBody>
      </p:sp>
      <p:sp>
        <p:nvSpPr>
          <p:cNvPr id="6" name="TextBox 5"/>
          <p:cNvSpPr txBox="1"/>
          <p:nvPr/>
        </p:nvSpPr>
        <p:spPr>
          <a:xfrm>
            <a:off x="2849791" y="4267200"/>
            <a:ext cx="3596818" cy="584775"/>
          </a:xfrm>
          <a:prstGeom prst="rect">
            <a:avLst/>
          </a:prstGeom>
          <a:noFill/>
        </p:spPr>
        <p:txBody>
          <a:bodyPr wrap="none" rtlCol="0">
            <a:spAutoFit/>
          </a:bodyPr>
          <a:lstStyle/>
          <a:p>
            <a:r>
              <a:rPr lang="en-US" sz="3200" dirty="0" err="1" smtClean="0">
                <a:solidFill>
                  <a:srgbClr val="00B0F0"/>
                </a:solidFill>
              </a:rPr>
              <a:t>Samostudium</a:t>
            </a:r>
            <a:r>
              <a:rPr lang="en-US" sz="3200" dirty="0" smtClean="0">
                <a:solidFill>
                  <a:srgbClr val="00B0F0"/>
                </a:solidFill>
              </a:rPr>
              <a:t> Atkins</a:t>
            </a:r>
            <a:endParaRPr lang="cs-CZ" sz="3200" dirty="0">
              <a:solidFill>
                <a:srgbClr val="00B0F0"/>
              </a:solidFill>
            </a:endParaRPr>
          </a:p>
        </p:txBody>
      </p:sp>
    </p:spTree>
    <p:extLst>
      <p:ext uri="{BB962C8B-B14F-4D97-AF65-F5344CB8AC3E}">
        <p14:creationId xmlns:p14="http://schemas.microsoft.com/office/powerpoint/2010/main" val="187688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15400" cy="1143000"/>
          </a:xfrm>
        </p:spPr>
        <p:txBody>
          <a:bodyPr>
            <a:normAutofit fontScale="90000"/>
          </a:bodyPr>
          <a:lstStyle/>
          <a:p>
            <a:r>
              <a:rPr lang="en-US" dirty="0" smtClean="0"/>
              <a:t>3.1.3.4 </a:t>
            </a:r>
            <a:r>
              <a:rPr lang="cs-CZ" dirty="0">
                <a:solidFill>
                  <a:srgbClr val="FFCC00"/>
                </a:solidFill>
              </a:rPr>
              <a:t>Závislost Cp</a:t>
            </a:r>
            <a:r>
              <a:rPr lang="en-US" dirty="0">
                <a:solidFill>
                  <a:srgbClr val="FFCC00"/>
                </a:solidFill>
              </a:rPr>
              <a:t>/T </a:t>
            </a:r>
            <a:r>
              <a:rPr lang="en-US" dirty="0" err="1">
                <a:solidFill>
                  <a:srgbClr val="FFCC00"/>
                </a:solidFill>
              </a:rPr>
              <a:t>na</a:t>
            </a:r>
            <a:r>
              <a:rPr lang="en-US" dirty="0">
                <a:solidFill>
                  <a:srgbClr val="FFCC00"/>
                </a:solidFill>
              </a:rPr>
              <a:t> T a v</a:t>
            </a:r>
            <a:r>
              <a:rPr lang="cs-CZ" dirty="0">
                <a:solidFill>
                  <a:srgbClr val="FFCC00"/>
                </a:solidFill>
              </a:rPr>
              <a:t>ýpočet S(T)</a:t>
            </a:r>
            <a:endParaRPr lang="cs-CZ" dirty="0"/>
          </a:p>
        </p:txBody>
      </p:sp>
      <p:pic>
        <p:nvPicPr>
          <p:cNvPr id="6" name="Picture 8" descr="https://chem.libretexts.org/@api/deki/files/65020/entropy_CT.png?revision=1&amp;size=bestfit&amp;width=421&amp;height=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4258709" cy="2609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4419600"/>
            <a:ext cx="437940" cy="523220"/>
          </a:xfrm>
          <a:prstGeom prst="rect">
            <a:avLst/>
          </a:prstGeom>
          <a:noFill/>
        </p:spPr>
        <p:txBody>
          <a:bodyPr wrap="none" rtlCol="0">
            <a:spAutoFit/>
          </a:bodyPr>
          <a:lstStyle/>
          <a:p>
            <a:r>
              <a:rPr lang="en-US" sz="2800" b="1" dirty="0" err="1" smtClean="0"/>
              <a:t>T</a:t>
            </a:r>
            <a:r>
              <a:rPr lang="en-US" sz="2800" b="1" baseline="-25000" dirty="0" err="1" smtClean="0"/>
              <a:t>f</a:t>
            </a:r>
            <a:endParaRPr lang="cs-CZ" sz="2800" b="1" baseline="-25000" dirty="0"/>
          </a:p>
        </p:txBody>
      </p:sp>
      <p:sp>
        <p:nvSpPr>
          <p:cNvPr id="8" name="TextBox 7"/>
          <p:cNvSpPr txBox="1"/>
          <p:nvPr/>
        </p:nvSpPr>
        <p:spPr>
          <a:xfrm>
            <a:off x="3009528" y="4419600"/>
            <a:ext cx="490840" cy="523220"/>
          </a:xfrm>
          <a:prstGeom prst="rect">
            <a:avLst/>
          </a:prstGeom>
          <a:noFill/>
        </p:spPr>
        <p:txBody>
          <a:bodyPr wrap="none" rtlCol="0">
            <a:spAutoFit/>
          </a:bodyPr>
          <a:lstStyle/>
          <a:p>
            <a:r>
              <a:rPr lang="en-US" sz="2800" b="1" dirty="0" smtClean="0"/>
              <a:t>T</a:t>
            </a:r>
            <a:r>
              <a:rPr lang="en-US" sz="2800" b="1" baseline="-25000" dirty="0" smtClean="0"/>
              <a:t>b</a:t>
            </a:r>
            <a:endParaRPr lang="cs-CZ" sz="2800" b="1" baseline="-25000" dirty="0"/>
          </a:p>
        </p:txBody>
      </p:sp>
      <p:pic>
        <p:nvPicPr>
          <p:cNvPr id="9" name="Picture 10" descr="https://chem.libretexts.org/@api/deki/files/65021/entropy_ST.png?revision=1&amp;size=bestfit&amp;width=414&amp;height=2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599"/>
            <a:ext cx="4267200" cy="26386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8000" y="4419600"/>
            <a:ext cx="437940" cy="523220"/>
          </a:xfrm>
          <a:prstGeom prst="rect">
            <a:avLst/>
          </a:prstGeom>
          <a:noFill/>
        </p:spPr>
        <p:txBody>
          <a:bodyPr wrap="none" rtlCol="0">
            <a:spAutoFit/>
          </a:bodyPr>
          <a:lstStyle/>
          <a:p>
            <a:r>
              <a:rPr lang="en-US" sz="2800" b="1" dirty="0" err="1" smtClean="0"/>
              <a:t>T</a:t>
            </a:r>
            <a:r>
              <a:rPr lang="en-US" sz="2800" b="1" baseline="-25000" dirty="0" err="1" smtClean="0"/>
              <a:t>f</a:t>
            </a:r>
            <a:endParaRPr lang="cs-CZ" sz="2800" b="1" baseline="-25000" dirty="0"/>
          </a:p>
        </p:txBody>
      </p:sp>
      <p:sp>
        <p:nvSpPr>
          <p:cNvPr id="11" name="TextBox 10"/>
          <p:cNvSpPr txBox="1"/>
          <p:nvPr/>
        </p:nvSpPr>
        <p:spPr>
          <a:xfrm>
            <a:off x="7510160" y="4451866"/>
            <a:ext cx="490840" cy="523220"/>
          </a:xfrm>
          <a:prstGeom prst="rect">
            <a:avLst/>
          </a:prstGeom>
          <a:noFill/>
        </p:spPr>
        <p:txBody>
          <a:bodyPr wrap="none" rtlCol="0">
            <a:spAutoFit/>
          </a:bodyPr>
          <a:lstStyle/>
          <a:p>
            <a:r>
              <a:rPr lang="en-US" sz="2800" b="1" dirty="0" smtClean="0"/>
              <a:t>T</a:t>
            </a:r>
            <a:r>
              <a:rPr lang="en-US" sz="2800" b="1" baseline="-25000" dirty="0" smtClean="0"/>
              <a:t>b</a:t>
            </a:r>
            <a:endParaRPr lang="cs-CZ" sz="2800" b="1" baseline="-25000" dirty="0"/>
          </a:p>
        </p:txBody>
      </p:sp>
      <p:sp>
        <p:nvSpPr>
          <p:cNvPr id="12" name="TextBox 11"/>
          <p:cNvSpPr txBox="1"/>
          <p:nvPr/>
        </p:nvSpPr>
        <p:spPr>
          <a:xfrm>
            <a:off x="4800600" y="3083594"/>
            <a:ext cx="354584" cy="523220"/>
          </a:xfrm>
          <a:prstGeom prst="rect">
            <a:avLst/>
          </a:prstGeom>
          <a:noFill/>
        </p:spPr>
        <p:txBody>
          <a:bodyPr wrap="none" rtlCol="0">
            <a:spAutoFit/>
          </a:bodyPr>
          <a:lstStyle/>
          <a:p>
            <a:r>
              <a:rPr lang="en-US" sz="2800" b="1" dirty="0" smtClean="0"/>
              <a:t>S</a:t>
            </a:r>
            <a:endParaRPr lang="cs-CZ" sz="2800" b="1" dirty="0"/>
          </a:p>
        </p:txBody>
      </p:sp>
      <mc:AlternateContent xmlns:mc="http://schemas.openxmlformats.org/markup-compatibility/2006">
        <mc:Choice xmlns:a14="http://schemas.microsoft.com/office/drawing/2010/main" Requires="a14">
          <p:sp>
            <p:nvSpPr>
              <p:cNvPr id="13" name="TextBox 12"/>
              <p:cNvSpPr txBox="1"/>
              <p:nvPr/>
            </p:nvSpPr>
            <p:spPr>
              <a:xfrm>
                <a:off x="228600" y="3079808"/>
                <a:ext cx="669221" cy="9153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cs-CZ" sz="2800" b="1" i="1" smtClean="0">
                              <a:latin typeface="Cambria Math"/>
                            </a:rPr>
                          </m:ctrlPr>
                        </m:fPr>
                        <m:num>
                          <m:sSub>
                            <m:sSubPr>
                              <m:ctrlPr>
                                <a:rPr lang="cs-CZ" sz="2800" b="1" i="1" smtClean="0">
                                  <a:latin typeface="Cambria Math"/>
                                </a:rPr>
                              </m:ctrlPr>
                            </m:sSubPr>
                            <m:e>
                              <m:r>
                                <a:rPr lang="en-US" sz="2800" b="1" i="1" smtClean="0">
                                  <a:latin typeface="Cambria Math"/>
                                </a:rPr>
                                <m:t>𝑪</m:t>
                              </m:r>
                            </m:e>
                            <m:sub>
                              <m:r>
                                <a:rPr lang="en-US" sz="2800" b="1" i="1" smtClean="0">
                                  <a:latin typeface="Cambria Math"/>
                                </a:rPr>
                                <m:t>𝒑</m:t>
                              </m:r>
                            </m:sub>
                          </m:sSub>
                        </m:num>
                        <m:den>
                          <m:r>
                            <a:rPr lang="en-US" sz="2800" b="1" i="1" smtClean="0">
                              <a:latin typeface="Cambria Math"/>
                            </a:rPr>
                            <m:t>𝑻</m:t>
                          </m:r>
                        </m:den>
                      </m:f>
                    </m:oMath>
                  </m:oMathPara>
                </a14:m>
                <a:endParaRPr lang="cs-CZ" sz="2800" b="1" dirty="0"/>
              </a:p>
            </p:txBody>
          </p:sp>
        </mc:Choice>
        <mc:Fallback>
          <p:sp>
            <p:nvSpPr>
              <p:cNvPr id="13" name="TextBox 12"/>
              <p:cNvSpPr txBox="1">
                <a:spLocks noRot="1" noChangeAspect="1" noMove="1" noResize="1" noEditPoints="1" noAdjustHandles="1" noChangeArrowheads="1" noChangeShapeType="1" noTextEdit="1"/>
              </p:cNvSpPr>
              <p:nvPr/>
            </p:nvSpPr>
            <p:spPr>
              <a:xfrm>
                <a:off x="228600" y="3079808"/>
                <a:ext cx="669221" cy="915379"/>
              </a:xfrm>
              <a:prstGeom prst="rect">
                <a:avLst/>
              </a:prstGeom>
              <a:blipFill rotWithShape="1">
                <a:blip r:embed="rId4"/>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4147972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ýsledek obrázku pro Walther Nern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4808" y="1219200"/>
            <a:ext cx="5719184" cy="4221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09600" y="228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CC00"/>
                </a:solidFill>
              </a:rPr>
              <a:t>3.1.4 </a:t>
            </a:r>
            <a:r>
              <a:rPr lang="cs-CZ" sz="4000" dirty="0" smtClean="0">
                <a:solidFill>
                  <a:srgbClr val="FFCC00"/>
                </a:solidFill>
                <a:latin typeface="+mn-lt"/>
              </a:rPr>
              <a:t>Třetí </a:t>
            </a:r>
            <a:r>
              <a:rPr lang="en-US" sz="4000" dirty="0" smtClean="0">
                <a:solidFill>
                  <a:srgbClr val="FFCC00"/>
                </a:solidFill>
                <a:latin typeface="+mn-lt"/>
              </a:rPr>
              <a:t>z</a:t>
            </a:r>
            <a:r>
              <a:rPr lang="cs-CZ" sz="4000" dirty="0" smtClean="0">
                <a:solidFill>
                  <a:srgbClr val="FFCC00"/>
                </a:solidFill>
                <a:latin typeface="+mn-lt"/>
              </a:rPr>
              <a:t>ákon </a:t>
            </a:r>
            <a:r>
              <a:rPr lang="cs-CZ" sz="4000" dirty="0" smtClean="0">
                <a:solidFill>
                  <a:srgbClr val="FFCC00"/>
                </a:solidFill>
                <a:latin typeface="+mn-lt"/>
              </a:rPr>
              <a:t>TD</a:t>
            </a:r>
            <a:endParaRPr lang="cs-CZ" sz="4000" dirty="0">
              <a:solidFill>
                <a:srgbClr val="FFCC00"/>
              </a:solidFill>
            </a:endParaRPr>
          </a:p>
        </p:txBody>
      </p:sp>
      <p:sp>
        <p:nvSpPr>
          <p:cNvPr id="7" name="Rectangle 6"/>
          <p:cNvSpPr/>
          <p:nvPr/>
        </p:nvSpPr>
        <p:spPr>
          <a:xfrm>
            <a:off x="228600" y="5638800"/>
            <a:ext cx="8458200" cy="954107"/>
          </a:xfrm>
          <a:prstGeom prst="rect">
            <a:avLst/>
          </a:prstGeom>
        </p:spPr>
        <p:txBody>
          <a:bodyPr wrap="square">
            <a:spAutoFit/>
          </a:bodyPr>
          <a:lstStyle/>
          <a:p>
            <a:r>
              <a:rPr lang="en-US" sz="2800" dirty="0"/>
              <a:t>Walter Nernst (1864-1941) | Winner of the Nobel Prize in Chemistry </a:t>
            </a:r>
            <a:r>
              <a:rPr lang="en-US" sz="2800" dirty="0" smtClean="0"/>
              <a:t>in</a:t>
            </a:r>
            <a:r>
              <a:rPr lang="cs-CZ" sz="2800" dirty="0" smtClean="0"/>
              <a:t> </a:t>
            </a:r>
            <a:r>
              <a:rPr lang="en-US" sz="2800" dirty="0" smtClean="0"/>
              <a:t>1920 “for his work in thermochemistry”.  </a:t>
            </a:r>
            <a:endParaRPr lang="cs-CZ" sz="2800" dirty="0"/>
          </a:p>
        </p:txBody>
      </p:sp>
    </p:spTree>
    <p:extLst>
      <p:ext uri="{BB962C8B-B14F-4D97-AF65-F5344CB8AC3E}">
        <p14:creationId xmlns:p14="http://schemas.microsoft.com/office/powerpoint/2010/main" val="3821630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ln>
            <a:solidFill>
              <a:srgbClr val="FFC000"/>
            </a:solidFill>
          </a:ln>
        </p:spPr>
        <p:txBody>
          <a:bodyPr/>
          <a:lstStyle/>
          <a:p>
            <a:pPr marL="0" indent="0" algn="ctr">
              <a:buNone/>
            </a:pPr>
            <a:r>
              <a:rPr lang="cs-CZ" dirty="0" smtClean="0"/>
              <a:t>Nernstův tepelný teorém</a:t>
            </a:r>
          </a:p>
          <a:p>
            <a:pPr marL="0" indent="0">
              <a:buNone/>
            </a:pPr>
            <a:r>
              <a:rPr lang="cs-CZ" dirty="0" smtClean="0"/>
              <a:t>Při T </a:t>
            </a:r>
            <a:r>
              <a:rPr lang="cs-CZ" dirty="0" smtClean="0">
                <a:sym typeface="Symbol"/>
              </a:rPr>
              <a:t> </a:t>
            </a:r>
            <a:r>
              <a:rPr lang="en-US" dirty="0" smtClean="0">
                <a:sym typeface="Symbol"/>
              </a:rPr>
              <a:t>0 se </a:t>
            </a:r>
            <a:r>
              <a:rPr lang="en-US" dirty="0" smtClean="0">
                <a:latin typeface="Symbol" panose="05050102010706020507" pitchFamily="18" charset="2"/>
                <a:sym typeface="Symbol"/>
              </a:rPr>
              <a:t>D</a:t>
            </a:r>
            <a:r>
              <a:rPr lang="en-US" dirty="0" smtClean="0">
                <a:sym typeface="Symbol"/>
              </a:rPr>
              <a:t>S, </a:t>
            </a:r>
            <a:r>
              <a:rPr lang="en-US" dirty="0" err="1" smtClean="0">
                <a:sym typeface="Symbol"/>
              </a:rPr>
              <a:t>doprov</a:t>
            </a:r>
            <a:r>
              <a:rPr lang="cs-CZ" dirty="0" smtClean="0">
                <a:sym typeface="Symbol"/>
              </a:rPr>
              <a:t>ázející jakoukoli fyzikální nebo chemickou přeměnu, blíží </a:t>
            </a:r>
            <a:r>
              <a:rPr lang="en-US" dirty="0" smtClean="0">
                <a:sym typeface="Symbol"/>
              </a:rPr>
              <a:t>0 </a:t>
            </a:r>
            <a:r>
              <a:rPr lang="en-US" dirty="0" err="1" smtClean="0">
                <a:sym typeface="Symbol"/>
              </a:rPr>
              <a:t>za</a:t>
            </a:r>
            <a:r>
              <a:rPr lang="en-US" dirty="0" smtClean="0">
                <a:sym typeface="Symbol"/>
              </a:rPr>
              <a:t> p</a:t>
            </a:r>
            <a:r>
              <a:rPr lang="cs-CZ" dirty="0" smtClean="0">
                <a:sym typeface="Symbol"/>
              </a:rPr>
              <a:t>ředpokladu dokonalého uspořádání molekul všech zúčastněných látek.</a:t>
            </a:r>
            <a:endParaRPr lang="en-US" dirty="0" smtClean="0">
              <a:sym typeface="Symbol"/>
            </a:endParaRPr>
          </a:p>
        </p:txBody>
      </p:sp>
    </p:spTree>
    <p:extLst>
      <p:ext uri="{BB962C8B-B14F-4D97-AF65-F5344CB8AC3E}">
        <p14:creationId xmlns:p14="http://schemas.microsoft.com/office/powerpoint/2010/main" val="2955637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CC66"/>
                </a:solidFill>
              </a:rPr>
              <a:t>3. </a:t>
            </a:r>
            <a:r>
              <a:rPr lang="en-US" sz="3600" dirty="0" err="1" smtClean="0">
                <a:solidFill>
                  <a:srgbClr val="FFCC66"/>
                </a:solidFill>
              </a:rPr>
              <a:t>Spon</a:t>
            </a:r>
            <a:r>
              <a:rPr lang="cs-CZ" sz="3600" dirty="0" smtClean="0">
                <a:solidFill>
                  <a:srgbClr val="FFCC66"/>
                </a:solidFill>
              </a:rPr>
              <a:t>tánní </a:t>
            </a:r>
            <a:r>
              <a:rPr lang="cs-CZ" sz="3600" dirty="0" smtClean="0"/>
              <a:t>změna</a:t>
            </a:r>
            <a:endParaRPr lang="cs-CZ" sz="3600" dirty="0">
              <a:solidFill>
                <a:srgbClr val="FFC000"/>
              </a:solidFill>
            </a:endParaRPr>
          </a:p>
        </p:txBody>
      </p:sp>
      <p:pic>
        <p:nvPicPr>
          <p:cNvPr id="11" name="Picture 2" descr="AtkCP5e_fig_08_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92557"/>
            <a:ext cx="2071688" cy="503204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3200400" y="3664415"/>
            <a:ext cx="304800" cy="1427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200400" y="3667189"/>
            <a:ext cx="3048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2209800" y="3581400"/>
            <a:ext cx="0" cy="37418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352800" y="3546513"/>
            <a:ext cx="0" cy="41588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029200" y="1371600"/>
            <a:ext cx="2514600" cy="4953000"/>
            <a:chOff x="4419600" y="1524000"/>
            <a:chExt cx="2514600" cy="4953000"/>
          </a:xfrm>
        </p:grpSpPr>
        <p:sp>
          <p:nvSpPr>
            <p:cNvPr id="25" name="Rectangle 24"/>
            <p:cNvSpPr/>
            <p:nvPr/>
          </p:nvSpPr>
          <p:spPr>
            <a:xfrm>
              <a:off x="4419600" y="1524000"/>
              <a:ext cx="2514600" cy="4953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8" name="Picture 4" descr="Výsledek obrázku pro hot block spontaneously cools"/>
            <p:cNvPicPr>
              <a:picLocks noChangeAspect="1" noChangeArrowheads="1"/>
            </p:cNvPicPr>
            <p:nvPr/>
          </p:nvPicPr>
          <p:blipFill rotWithShape="1">
            <a:blip r:embed="rId3">
              <a:extLst>
                <a:ext uri="{28A0092B-C50C-407E-A947-70E740481C1C}">
                  <a14:useLocalDpi xmlns:a14="http://schemas.microsoft.com/office/drawing/2010/main" val="0"/>
                </a:ext>
              </a:extLst>
            </a:blip>
            <a:srcRect l="43250" t="29890" r="37375" b="6778"/>
            <a:stretch/>
          </p:blipFill>
          <p:spPr bwMode="auto">
            <a:xfrm>
              <a:off x="4724400" y="1736379"/>
              <a:ext cx="1828800" cy="448351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6019800" y="3962400"/>
              <a:ext cx="304800" cy="1427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019800" y="3965174"/>
              <a:ext cx="3048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46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7363" y="36095"/>
            <a:ext cx="8538477" cy="1295400"/>
          </a:xfrm>
        </p:spPr>
        <p:txBody>
          <a:bodyPr>
            <a:noAutofit/>
          </a:bodyPr>
          <a:lstStyle/>
          <a:p>
            <a:r>
              <a:rPr lang="cs-CZ" sz="3600" dirty="0" smtClean="0">
                <a:solidFill>
                  <a:srgbClr val="FFCC66"/>
                </a:solidFill>
              </a:rPr>
              <a:t>Spontánní změna </a:t>
            </a:r>
            <a:r>
              <a:rPr lang="cs-CZ" sz="3600" dirty="0" smtClean="0"/>
              <a:t>NEMUS</a:t>
            </a:r>
            <a:r>
              <a:rPr lang="cs-CZ" sz="3600" dirty="0"/>
              <a:t>Í</a:t>
            </a:r>
            <a:r>
              <a:rPr lang="cs-CZ" sz="3600" dirty="0" smtClean="0"/>
              <a:t> </a:t>
            </a:r>
            <a:r>
              <a:rPr lang="cs-CZ" sz="3600" dirty="0" smtClean="0">
                <a:solidFill>
                  <a:srgbClr val="FFCC66"/>
                </a:solidFill>
              </a:rPr>
              <a:t>nastávat </a:t>
            </a:r>
            <a:r>
              <a:rPr lang="cs-CZ" sz="3600" dirty="0" smtClean="0"/>
              <a:t>RYCHLE</a:t>
            </a:r>
            <a:endParaRPr lang="cs-CZ" sz="3600" dirty="0">
              <a:solidFill>
                <a:srgbClr val="FFC000"/>
              </a:solidFill>
            </a:endParaRPr>
          </a:p>
        </p:txBody>
      </p:sp>
      <p:cxnSp>
        <p:nvCxnSpPr>
          <p:cNvPr id="8" name="Straight Arrow Connector 7"/>
          <p:cNvCxnSpPr/>
          <p:nvPr/>
        </p:nvCxnSpPr>
        <p:spPr>
          <a:xfrm>
            <a:off x="2971800" y="2757843"/>
            <a:ext cx="0" cy="45074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114800" y="2754332"/>
            <a:ext cx="0" cy="45425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1264018"/>
            <a:ext cx="8931442" cy="461665"/>
          </a:xfrm>
          <a:prstGeom prst="rect">
            <a:avLst/>
          </a:prstGeom>
        </p:spPr>
        <p:txBody>
          <a:bodyPr wrap="square">
            <a:spAutoFit/>
          </a:bodyPr>
          <a:lstStyle/>
          <a:p>
            <a:pPr algn="ctr" fontAlgn="base"/>
            <a:r>
              <a:rPr lang="en-US" sz="2400" b="1" dirty="0">
                <a:solidFill>
                  <a:srgbClr val="FFCC66"/>
                </a:solidFill>
              </a:rPr>
              <a:t>Video of </a:t>
            </a:r>
            <a:r>
              <a:rPr lang="en-US" sz="2400" b="1" dirty="0" smtClean="0">
                <a:solidFill>
                  <a:srgbClr val="FFCC66"/>
                </a:solidFill>
              </a:rPr>
              <a:t>“</a:t>
            </a:r>
            <a:r>
              <a:rPr lang="en-US" sz="2400" b="1" dirty="0">
                <a:solidFill>
                  <a:srgbClr val="FFCC66"/>
                </a:solidFill>
              </a:rPr>
              <a:t>Molecular diffusion is a very slow process”</a:t>
            </a:r>
          </a:p>
        </p:txBody>
      </p:sp>
      <p:sp>
        <p:nvSpPr>
          <p:cNvPr id="9" name="Rectangle 8"/>
          <p:cNvSpPr/>
          <p:nvPr/>
        </p:nvSpPr>
        <p:spPr>
          <a:xfrm>
            <a:off x="161762" y="1896979"/>
            <a:ext cx="8769680" cy="338554"/>
          </a:xfrm>
          <a:prstGeom prst="rect">
            <a:avLst/>
          </a:prstGeom>
        </p:spPr>
        <p:txBody>
          <a:bodyPr wrap="square">
            <a:spAutoFit/>
          </a:bodyPr>
          <a:lstStyle/>
          <a:p>
            <a:r>
              <a:rPr lang="cs-CZ" sz="1600" dirty="0" smtClean="0">
                <a:hlinkClick r:id="rId2"/>
              </a:rPr>
              <a:t>https://teachingfluids.wordpress.com/2014/11/03/video-of-molecular-diffusion-is-a-very-slow-process/</a:t>
            </a:r>
            <a:endParaRPr lang="cs-CZ" sz="1600" dirty="0"/>
          </a:p>
        </p:txBody>
      </p:sp>
      <p:pic>
        <p:nvPicPr>
          <p:cNvPr id="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0" y="3272789"/>
            <a:ext cx="41433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0" descr="Výsledek obrázku pro graphite"/>
          <p:cNvPicPr>
            <a:picLocks noChangeAspect="1" noChangeArrowheads="1"/>
          </p:cNvPicPr>
          <p:nvPr/>
        </p:nvPicPr>
        <p:blipFill rotWithShape="1">
          <a:blip r:embed="rId4">
            <a:extLst>
              <a:ext uri="{28A0092B-C50C-407E-A947-70E740481C1C}">
                <a14:useLocalDpi xmlns:a14="http://schemas.microsoft.com/office/drawing/2010/main" val="0"/>
              </a:ext>
            </a:extLst>
          </a:blip>
          <a:srcRect l="36876" t="24477" r="9377" b="32834"/>
          <a:stretch/>
        </p:blipFill>
        <p:spPr bwMode="auto">
          <a:xfrm>
            <a:off x="4838537" y="3429000"/>
            <a:ext cx="4221242" cy="2872739"/>
          </a:xfrm>
          <a:prstGeom prst="rect">
            <a:avLst/>
          </a:prstGeom>
          <a:noFill/>
          <a:extLst>
            <a:ext uri="{909E8E84-426E-40DD-AFC4-6F175D3DCCD1}">
              <a14:hiddenFill xmlns:a14="http://schemas.microsoft.com/office/drawing/2010/main">
                <a:solidFill>
                  <a:srgbClr val="FFFFFF"/>
                </a:solidFill>
              </a14:hiddenFill>
            </a:ext>
          </a:extLst>
        </p:spPr>
      </p:pic>
      <p:sp>
        <p:nvSpPr>
          <p:cNvPr id="33" name="Right Arrow 32"/>
          <p:cNvSpPr/>
          <p:nvPr/>
        </p:nvSpPr>
        <p:spPr>
          <a:xfrm>
            <a:off x="4396295" y="4787264"/>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Box 22"/>
          <p:cNvSpPr txBox="1"/>
          <p:nvPr/>
        </p:nvSpPr>
        <p:spPr>
          <a:xfrm>
            <a:off x="754384" y="2623336"/>
            <a:ext cx="7422673" cy="584775"/>
          </a:xfrm>
          <a:prstGeom prst="rect">
            <a:avLst/>
          </a:prstGeom>
          <a:noFill/>
        </p:spPr>
        <p:txBody>
          <a:bodyPr wrap="none" rtlCol="0">
            <a:spAutoFit/>
          </a:bodyPr>
          <a:lstStyle/>
          <a:p>
            <a:r>
              <a:rPr lang="cs-CZ" sz="3200" dirty="0" smtClean="0"/>
              <a:t>Příklad </a:t>
            </a:r>
            <a:r>
              <a:rPr lang="cs-CZ" sz="3200" dirty="0" smtClean="0">
                <a:solidFill>
                  <a:srgbClr val="FFCC66"/>
                </a:solidFill>
              </a:rPr>
              <a:t>extrémně pomalé </a:t>
            </a:r>
            <a:r>
              <a:rPr lang="cs-CZ" sz="3200" dirty="0" smtClean="0"/>
              <a:t>spontánní změny:</a:t>
            </a:r>
            <a:endParaRPr lang="cs-CZ" sz="3200" dirty="0"/>
          </a:p>
        </p:txBody>
      </p:sp>
    </p:spTree>
    <p:extLst>
      <p:ext uri="{BB962C8B-B14F-4D97-AF65-F5344CB8AC3E}">
        <p14:creationId xmlns:p14="http://schemas.microsoft.com/office/powerpoint/2010/main" val="29240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ientists watch diamond turn into graphite">
            <a:hlinkClick r:id="rId2" tooltip="Diamond and graphite are different forms of carbon that can be transformed into each other. The transition from diamond into graphite has now been observed in detail with the help of an X-ray laser. Credit: DESY, Gesine Bor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02" y="1066800"/>
            <a:ext cx="7990999" cy="48006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46032" y="381000"/>
            <a:ext cx="6891338" cy="461665"/>
          </a:xfrm>
          <a:prstGeom prst="rect">
            <a:avLst/>
          </a:prstGeom>
          <a:noFill/>
        </p:spPr>
        <p:txBody>
          <a:bodyPr wrap="square" rtlCol="0">
            <a:spAutoFit/>
          </a:bodyPr>
          <a:lstStyle/>
          <a:p>
            <a:r>
              <a:rPr lang="cs-CZ" altLang="cs-CZ" sz="2400" b="1" dirty="0">
                <a:solidFill>
                  <a:srgbClr val="FFC000"/>
                </a:solidFill>
              </a:rPr>
              <a:t>Scientists watch diamond turn into </a:t>
            </a:r>
            <a:r>
              <a:rPr lang="cs-CZ" altLang="cs-CZ" sz="2400" b="1" dirty="0" smtClean="0">
                <a:solidFill>
                  <a:srgbClr val="FFC000"/>
                </a:solidFill>
              </a:rPr>
              <a:t>graphite</a:t>
            </a:r>
            <a:r>
              <a:rPr lang="cs-CZ" altLang="cs-CZ" sz="2400" b="1" dirty="0">
                <a:solidFill>
                  <a:srgbClr val="313D57"/>
                </a:solidFill>
                <a:latin typeface="Arial" pitchFamily="34" charset="0"/>
                <a:cs typeface="Arial" pitchFamily="34" charset="0"/>
              </a:rPr>
              <a:t>       </a:t>
            </a:r>
            <a:endParaRPr lang="cs-CZ" altLang="cs-CZ" sz="2400" b="1" dirty="0">
              <a:solidFill>
                <a:srgbClr val="FFC000"/>
              </a:solidFill>
            </a:endParaRPr>
          </a:p>
        </p:txBody>
      </p:sp>
      <p:sp>
        <p:nvSpPr>
          <p:cNvPr id="10" name="Rectangle 9"/>
          <p:cNvSpPr/>
          <p:nvPr/>
        </p:nvSpPr>
        <p:spPr>
          <a:xfrm>
            <a:off x="1371600" y="6203184"/>
            <a:ext cx="5688168" cy="369332"/>
          </a:xfrm>
          <a:prstGeom prst="rect">
            <a:avLst/>
          </a:prstGeom>
        </p:spPr>
        <p:txBody>
          <a:bodyPr wrap="square">
            <a:spAutoFit/>
          </a:bodyPr>
          <a:lstStyle/>
          <a:p>
            <a:r>
              <a:rPr lang="cs-CZ" altLang="cs-CZ" dirty="0">
                <a:solidFill>
                  <a:srgbClr val="FFC000"/>
                </a:solidFill>
              </a:rPr>
              <a:t>December 8, 2017, Deutches Elektronen-Synchrotron</a:t>
            </a:r>
            <a:endParaRPr lang="cs-CZ" altLang="cs-CZ" dirty="0">
              <a:solidFill>
                <a:srgbClr val="FFC000"/>
              </a:solidFill>
            </a:endParaRPr>
          </a:p>
        </p:txBody>
      </p:sp>
    </p:spTree>
    <p:extLst>
      <p:ext uri="{BB962C8B-B14F-4D97-AF65-F5344CB8AC3E}">
        <p14:creationId xmlns:p14="http://schemas.microsoft.com/office/powerpoint/2010/main" val="3210643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3.1.1 </a:t>
            </a:r>
            <a:r>
              <a:rPr lang="en-US" sz="4000" dirty="0" err="1" smtClean="0">
                <a:solidFill>
                  <a:srgbClr val="FFCC66"/>
                </a:solidFill>
              </a:rPr>
              <a:t>Disipace</a:t>
            </a:r>
            <a:r>
              <a:rPr lang="en-US" sz="4000" dirty="0" smtClean="0">
                <a:solidFill>
                  <a:srgbClr val="FFCC66"/>
                </a:solidFill>
              </a:rPr>
              <a:t> </a:t>
            </a:r>
            <a:r>
              <a:rPr lang="en-US" sz="4000" dirty="0" err="1" smtClean="0">
                <a:solidFill>
                  <a:srgbClr val="FFCC66"/>
                </a:solidFill>
              </a:rPr>
              <a:t>energie</a:t>
            </a:r>
            <a:endParaRPr lang="cs-CZ" sz="4000" dirty="0">
              <a:solidFill>
                <a:srgbClr val="FFCC66"/>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558" y="1237946"/>
            <a:ext cx="5486400" cy="529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1447800" y="1828800"/>
            <a:ext cx="1295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2312" y="1600200"/>
            <a:ext cx="923330" cy="646331"/>
          </a:xfrm>
          <a:prstGeom prst="rect">
            <a:avLst/>
          </a:prstGeom>
          <a:noFill/>
        </p:spPr>
        <p:txBody>
          <a:bodyPr wrap="none" rtlCol="0">
            <a:spAutoFit/>
          </a:bodyPr>
          <a:lstStyle/>
          <a:p>
            <a:r>
              <a:rPr lang="en-US" sz="3600" b="1" i="1" dirty="0" smtClean="0"/>
              <a:t>E</a:t>
            </a:r>
            <a:r>
              <a:rPr lang="en-US" sz="3600" b="1" i="1" baseline="-25000" dirty="0" smtClean="0"/>
              <a:t>POT</a:t>
            </a:r>
            <a:endParaRPr lang="cs-CZ" sz="3600" b="1" i="1" baseline="-25000" dirty="0"/>
          </a:p>
        </p:txBody>
      </p:sp>
      <p:sp>
        <p:nvSpPr>
          <p:cNvPr id="9" name="TextBox 8"/>
          <p:cNvSpPr txBox="1"/>
          <p:nvPr/>
        </p:nvSpPr>
        <p:spPr>
          <a:xfrm>
            <a:off x="2221832" y="5775217"/>
            <a:ext cx="762000" cy="461665"/>
          </a:xfrm>
          <a:prstGeom prst="rect">
            <a:avLst/>
          </a:prstGeom>
          <a:noFill/>
        </p:spPr>
        <p:txBody>
          <a:bodyPr wrap="square" rtlCol="0">
            <a:spAutoFit/>
          </a:bodyPr>
          <a:lstStyle/>
          <a:p>
            <a:r>
              <a:rPr lang="en-US" sz="2400" b="1" i="1" dirty="0">
                <a:solidFill>
                  <a:schemeClr val="bg1"/>
                </a:solidFill>
              </a:rPr>
              <a:t>E</a:t>
            </a:r>
            <a:r>
              <a:rPr lang="en-US" sz="2400" b="1" i="1" baseline="-25000" dirty="0">
                <a:solidFill>
                  <a:schemeClr val="bg1"/>
                </a:solidFill>
              </a:rPr>
              <a:t>kin,1</a:t>
            </a:r>
            <a:endParaRPr lang="cs-CZ" sz="2400" b="1" i="1" baseline="-25000" dirty="0">
              <a:solidFill>
                <a:schemeClr val="bg1"/>
              </a:solidFill>
            </a:endParaRPr>
          </a:p>
        </p:txBody>
      </p:sp>
      <p:sp>
        <p:nvSpPr>
          <p:cNvPr id="10" name="TextBox 9"/>
          <p:cNvSpPr txBox="1"/>
          <p:nvPr/>
        </p:nvSpPr>
        <p:spPr>
          <a:xfrm>
            <a:off x="3060032" y="5889129"/>
            <a:ext cx="762000" cy="461665"/>
          </a:xfrm>
          <a:prstGeom prst="rect">
            <a:avLst/>
          </a:prstGeom>
          <a:noFill/>
        </p:spPr>
        <p:txBody>
          <a:bodyPr wrap="square" rtlCol="0">
            <a:spAutoFit/>
          </a:bodyPr>
          <a:lstStyle/>
          <a:p>
            <a:r>
              <a:rPr lang="en-US" sz="2400" b="1" i="1" dirty="0" smtClean="0">
                <a:solidFill>
                  <a:schemeClr val="bg1"/>
                </a:solidFill>
              </a:rPr>
              <a:t>E</a:t>
            </a:r>
            <a:r>
              <a:rPr lang="en-US" sz="2400" b="1" i="1" baseline="-25000" dirty="0" smtClean="0">
                <a:solidFill>
                  <a:schemeClr val="bg1"/>
                </a:solidFill>
              </a:rPr>
              <a:t>kin,2</a:t>
            </a:r>
            <a:endParaRPr lang="cs-CZ" sz="2400" b="1" i="1" baseline="-25000" dirty="0">
              <a:solidFill>
                <a:schemeClr val="bg1"/>
              </a:solidFill>
            </a:endParaRPr>
          </a:p>
        </p:txBody>
      </p:sp>
      <p:sp>
        <p:nvSpPr>
          <p:cNvPr id="11" name="TextBox 10"/>
          <p:cNvSpPr txBox="1"/>
          <p:nvPr/>
        </p:nvSpPr>
        <p:spPr>
          <a:xfrm>
            <a:off x="3934326" y="5875936"/>
            <a:ext cx="762000" cy="461665"/>
          </a:xfrm>
          <a:prstGeom prst="rect">
            <a:avLst/>
          </a:prstGeom>
          <a:noFill/>
        </p:spPr>
        <p:txBody>
          <a:bodyPr wrap="square" rtlCol="0">
            <a:spAutoFit/>
          </a:bodyPr>
          <a:lstStyle/>
          <a:p>
            <a:r>
              <a:rPr lang="en-US" sz="2400" b="1" i="1" dirty="0" smtClean="0">
                <a:solidFill>
                  <a:schemeClr val="bg1"/>
                </a:solidFill>
              </a:rPr>
              <a:t>E</a:t>
            </a:r>
            <a:r>
              <a:rPr lang="en-US" sz="2400" b="1" i="1" baseline="-25000" dirty="0" smtClean="0">
                <a:solidFill>
                  <a:schemeClr val="bg1"/>
                </a:solidFill>
              </a:rPr>
              <a:t>kin,3</a:t>
            </a:r>
            <a:endParaRPr lang="cs-CZ" sz="2400" b="1" i="1" baseline="-25000" dirty="0">
              <a:solidFill>
                <a:schemeClr val="bg1"/>
              </a:solidFill>
            </a:endParaRPr>
          </a:p>
        </p:txBody>
      </p:sp>
      <p:sp>
        <p:nvSpPr>
          <p:cNvPr id="12" name="TextBox 11"/>
          <p:cNvSpPr txBox="1"/>
          <p:nvPr/>
        </p:nvSpPr>
        <p:spPr>
          <a:xfrm>
            <a:off x="4190999" y="5605940"/>
            <a:ext cx="762000" cy="400110"/>
          </a:xfrm>
          <a:prstGeom prst="rect">
            <a:avLst/>
          </a:prstGeom>
          <a:noFill/>
        </p:spPr>
        <p:txBody>
          <a:bodyPr wrap="square" rtlCol="0">
            <a:spAutoFit/>
          </a:bodyPr>
          <a:lstStyle/>
          <a:p>
            <a:r>
              <a:rPr lang="en-US" sz="2000" b="1" i="1" dirty="0" smtClean="0">
                <a:solidFill>
                  <a:schemeClr val="bg1"/>
                </a:solidFill>
              </a:rPr>
              <a:t>E</a:t>
            </a:r>
            <a:r>
              <a:rPr lang="en-US" sz="2000" b="1" i="1" baseline="-25000" dirty="0" smtClean="0">
                <a:solidFill>
                  <a:schemeClr val="bg1"/>
                </a:solidFill>
              </a:rPr>
              <a:t>kin,4</a:t>
            </a:r>
            <a:endParaRPr lang="cs-CZ" sz="2000" b="1" i="1" baseline="-25000" dirty="0">
              <a:solidFill>
                <a:schemeClr val="bg1"/>
              </a:solidFill>
            </a:endParaRPr>
          </a:p>
        </p:txBody>
      </p:sp>
      <p:sp>
        <p:nvSpPr>
          <p:cNvPr id="13" name="TextBox 12"/>
          <p:cNvSpPr txBox="1"/>
          <p:nvPr/>
        </p:nvSpPr>
        <p:spPr>
          <a:xfrm>
            <a:off x="4800600" y="5875936"/>
            <a:ext cx="762000" cy="400110"/>
          </a:xfrm>
          <a:prstGeom prst="rect">
            <a:avLst/>
          </a:prstGeom>
          <a:noFill/>
        </p:spPr>
        <p:txBody>
          <a:bodyPr wrap="square" rtlCol="0">
            <a:spAutoFit/>
          </a:bodyPr>
          <a:lstStyle/>
          <a:p>
            <a:r>
              <a:rPr lang="en-US" sz="2000" b="1" i="1" dirty="0" smtClean="0">
                <a:solidFill>
                  <a:schemeClr val="bg1"/>
                </a:solidFill>
              </a:rPr>
              <a:t>E</a:t>
            </a:r>
            <a:r>
              <a:rPr lang="en-US" sz="2000" b="1" i="1" baseline="-25000" dirty="0" smtClean="0">
                <a:solidFill>
                  <a:schemeClr val="bg1"/>
                </a:solidFill>
              </a:rPr>
              <a:t>kin,5</a:t>
            </a:r>
            <a:endParaRPr lang="cs-CZ" sz="2000" b="1" i="1" baseline="-25000" dirty="0">
              <a:solidFill>
                <a:schemeClr val="bg1"/>
              </a:solidFill>
            </a:endParaRPr>
          </a:p>
        </p:txBody>
      </p:sp>
      <p:sp>
        <p:nvSpPr>
          <p:cNvPr id="14" name="TextBox 13"/>
          <p:cNvSpPr txBox="1"/>
          <p:nvPr/>
        </p:nvSpPr>
        <p:spPr>
          <a:xfrm>
            <a:off x="5410200" y="5689074"/>
            <a:ext cx="762000" cy="400110"/>
          </a:xfrm>
          <a:prstGeom prst="rect">
            <a:avLst/>
          </a:prstGeom>
          <a:noFill/>
        </p:spPr>
        <p:txBody>
          <a:bodyPr wrap="square" rtlCol="0">
            <a:spAutoFit/>
          </a:bodyPr>
          <a:lstStyle/>
          <a:p>
            <a:r>
              <a:rPr lang="en-US" sz="2000" b="1" i="1" dirty="0" smtClean="0">
                <a:solidFill>
                  <a:schemeClr val="bg1"/>
                </a:solidFill>
              </a:rPr>
              <a:t>E</a:t>
            </a:r>
            <a:r>
              <a:rPr lang="en-US" sz="2000" b="1" i="1" baseline="-25000" dirty="0" smtClean="0">
                <a:solidFill>
                  <a:schemeClr val="bg1"/>
                </a:solidFill>
              </a:rPr>
              <a:t>kin,6</a:t>
            </a:r>
            <a:endParaRPr lang="cs-CZ" sz="2000" b="1" i="1" baseline="-25000" dirty="0">
              <a:solidFill>
                <a:schemeClr val="bg1"/>
              </a:solidFill>
            </a:endParaRPr>
          </a:p>
        </p:txBody>
      </p:sp>
      <p:sp>
        <p:nvSpPr>
          <p:cNvPr id="15" name="TextBox 14"/>
          <p:cNvSpPr txBox="1"/>
          <p:nvPr/>
        </p:nvSpPr>
        <p:spPr>
          <a:xfrm>
            <a:off x="5791200" y="5486400"/>
            <a:ext cx="762000" cy="369332"/>
          </a:xfrm>
          <a:prstGeom prst="rect">
            <a:avLst/>
          </a:prstGeom>
          <a:noFill/>
        </p:spPr>
        <p:txBody>
          <a:bodyPr wrap="square" rtlCol="0">
            <a:spAutoFit/>
          </a:bodyPr>
          <a:lstStyle/>
          <a:p>
            <a:r>
              <a:rPr lang="en-US" b="1" i="1" dirty="0" smtClean="0">
                <a:solidFill>
                  <a:schemeClr val="bg1"/>
                </a:solidFill>
              </a:rPr>
              <a:t>E</a:t>
            </a:r>
            <a:r>
              <a:rPr lang="en-US" b="1" i="1" baseline="-25000" dirty="0" smtClean="0">
                <a:solidFill>
                  <a:schemeClr val="bg1"/>
                </a:solidFill>
              </a:rPr>
              <a:t>kin,7</a:t>
            </a:r>
            <a:endParaRPr lang="cs-CZ" b="1" i="1" baseline="-25000" dirty="0">
              <a:solidFill>
                <a:schemeClr val="bg1"/>
              </a:solidFill>
            </a:endParaRPr>
          </a:p>
        </p:txBody>
      </p:sp>
      <p:sp>
        <p:nvSpPr>
          <p:cNvPr id="16" name="TextBox 15"/>
          <p:cNvSpPr txBox="1"/>
          <p:nvPr/>
        </p:nvSpPr>
        <p:spPr>
          <a:xfrm>
            <a:off x="6324600" y="5746999"/>
            <a:ext cx="762000" cy="369332"/>
          </a:xfrm>
          <a:prstGeom prst="rect">
            <a:avLst/>
          </a:prstGeom>
          <a:noFill/>
        </p:spPr>
        <p:txBody>
          <a:bodyPr wrap="square" rtlCol="0">
            <a:spAutoFit/>
          </a:bodyPr>
          <a:lstStyle/>
          <a:p>
            <a:r>
              <a:rPr lang="en-US" b="1" i="1" dirty="0" smtClean="0">
                <a:solidFill>
                  <a:schemeClr val="bg1"/>
                </a:solidFill>
              </a:rPr>
              <a:t>E</a:t>
            </a:r>
            <a:r>
              <a:rPr lang="en-US" b="1" i="1" baseline="-25000" dirty="0" smtClean="0">
                <a:solidFill>
                  <a:schemeClr val="bg1"/>
                </a:solidFill>
              </a:rPr>
              <a:t>kin,8</a:t>
            </a:r>
            <a:endParaRPr lang="cs-CZ" b="1" i="1" baseline="-25000" dirty="0">
              <a:solidFill>
                <a:schemeClr val="bg1"/>
              </a:solidFill>
            </a:endParaRPr>
          </a:p>
        </p:txBody>
      </p:sp>
      <p:sp>
        <p:nvSpPr>
          <p:cNvPr id="17" name="TextBox 16"/>
          <p:cNvSpPr txBox="1"/>
          <p:nvPr/>
        </p:nvSpPr>
        <p:spPr>
          <a:xfrm>
            <a:off x="6966284" y="5613490"/>
            <a:ext cx="762000" cy="369332"/>
          </a:xfrm>
          <a:prstGeom prst="rect">
            <a:avLst/>
          </a:prstGeom>
          <a:noFill/>
        </p:spPr>
        <p:txBody>
          <a:bodyPr wrap="square" rtlCol="0">
            <a:spAutoFit/>
          </a:bodyPr>
          <a:lstStyle/>
          <a:p>
            <a:r>
              <a:rPr lang="en-US" b="1" i="1" dirty="0" smtClean="0">
                <a:solidFill>
                  <a:schemeClr val="bg1"/>
                </a:solidFill>
              </a:rPr>
              <a:t>E</a:t>
            </a:r>
            <a:r>
              <a:rPr lang="en-US" b="1" i="1" baseline="-25000" dirty="0" smtClean="0">
                <a:solidFill>
                  <a:schemeClr val="bg1"/>
                </a:solidFill>
              </a:rPr>
              <a:t>kin,9</a:t>
            </a:r>
            <a:endParaRPr lang="cs-CZ" b="1" i="1" baseline="-25000" dirty="0">
              <a:solidFill>
                <a:schemeClr val="bg1"/>
              </a:solidFill>
            </a:endParaRPr>
          </a:p>
        </p:txBody>
      </p:sp>
    </p:spTree>
    <p:extLst>
      <p:ext uri="{BB962C8B-B14F-4D97-AF65-F5344CB8AC3E}">
        <p14:creationId xmlns:p14="http://schemas.microsoft.com/office/powerpoint/2010/main" val="41411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3.1.2 </a:t>
            </a:r>
            <a:r>
              <a:rPr lang="en-US" sz="4000" dirty="0" err="1" smtClean="0">
                <a:solidFill>
                  <a:srgbClr val="FFCC66"/>
                </a:solidFill>
              </a:rPr>
              <a:t>Entropie</a:t>
            </a:r>
            <a:r>
              <a:rPr lang="cs-CZ" sz="4000" dirty="0" smtClean="0">
                <a:solidFill>
                  <a:srgbClr val="FFCC66"/>
                </a:solidFill>
              </a:rPr>
              <a:t> </a:t>
            </a:r>
            <a:r>
              <a:rPr lang="en-US" sz="4000" dirty="0" smtClean="0">
                <a:solidFill>
                  <a:srgbClr val="FFCC66"/>
                </a:solidFill>
              </a:rPr>
              <a:t>(</a:t>
            </a:r>
            <a:r>
              <a:rPr lang="cs-CZ" sz="4000" dirty="0" smtClean="0">
                <a:solidFill>
                  <a:srgbClr val="FFCC66"/>
                </a:solidFill>
              </a:rPr>
              <a:t>S</a:t>
            </a:r>
            <a:r>
              <a:rPr lang="en-US" sz="4000" dirty="0">
                <a:solidFill>
                  <a:srgbClr val="FFCC66"/>
                </a:solidFill>
              </a:rPr>
              <a:t>)</a:t>
            </a:r>
            <a:endParaRPr lang="cs-CZ" sz="4000" dirty="0">
              <a:solidFill>
                <a:srgbClr val="FFCC66"/>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00" t="6024"/>
          <a:stretch/>
        </p:blipFill>
        <p:spPr bwMode="auto">
          <a:xfrm>
            <a:off x="1676400" y="1066800"/>
            <a:ext cx="5831305" cy="541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6404" y="3124200"/>
            <a:ext cx="739305" cy="523220"/>
          </a:xfrm>
          <a:prstGeom prst="rect">
            <a:avLst/>
          </a:prstGeom>
          <a:noFill/>
        </p:spPr>
        <p:txBody>
          <a:bodyPr wrap="none" rtlCol="0">
            <a:spAutoFit/>
          </a:bodyPr>
          <a:lstStyle/>
          <a:p>
            <a:r>
              <a:rPr lang="cs-CZ" sz="2800" dirty="0" smtClean="0">
                <a:solidFill>
                  <a:srgbClr val="FFCC66"/>
                </a:solidFill>
              </a:rPr>
              <a:t>S</a:t>
            </a:r>
            <a:r>
              <a:rPr lang="en-US" sz="2800" dirty="0" smtClean="0">
                <a:solidFill>
                  <a:srgbClr val="FFCC66"/>
                </a:solidFill>
              </a:rPr>
              <a:t>(a)</a:t>
            </a:r>
            <a:endParaRPr lang="cs-CZ" sz="2800" dirty="0">
              <a:solidFill>
                <a:srgbClr val="FFCC66"/>
              </a:solidFill>
            </a:endParaRPr>
          </a:p>
        </p:txBody>
      </p:sp>
      <p:sp>
        <p:nvSpPr>
          <p:cNvPr id="8" name="TextBox 7"/>
          <p:cNvSpPr txBox="1"/>
          <p:nvPr/>
        </p:nvSpPr>
        <p:spPr>
          <a:xfrm>
            <a:off x="7696200" y="3097978"/>
            <a:ext cx="756938" cy="523220"/>
          </a:xfrm>
          <a:prstGeom prst="rect">
            <a:avLst/>
          </a:prstGeom>
          <a:noFill/>
        </p:spPr>
        <p:txBody>
          <a:bodyPr wrap="none" rtlCol="0">
            <a:spAutoFit/>
          </a:bodyPr>
          <a:lstStyle/>
          <a:p>
            <a:r>
              <a:rPr lang="cs-CZ" sz="2800" dirty="0" smtClean="0">
                <a:solidFill>
                  <a:srgbClr val="FFCC66"/>
                </a:solidFill>
              </a:rPr>
              <a:t>S</a:t>
            </a:r>
            <a:r>
              <a:rPr lang="en-US" sz="2800" dirty="0" smtClean="0">
                <a:solidFill>
                  <a:srgbClr val="FFCC66"/>
                </a:solidFill>
              </a:rPr>
              <a:t>(b)</a:t>
            </a:r>
            <a:endParaRPr lang="cs-CZ" sz="2800" dirty="0">
              <a:solidFill>
                <a:srgbClr val="FFCC66"/>
              </a:solidFill>
            </a:endParaRPr>
          </a:p>
        </p:txBody>
      </p:sp>
    </p:spTree>
    <p:extLst>
      <p:ext uri="{BB962C8B-B14F-4D97-AF65-F5344CB8AC3E}">
        <p14:creationId xmlns:p14="http://schemas.microsoft.com/office/powerpoint/2010/main" val="4736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3.1.2.1 </a:t>
            </a:r>
            <a:r>
              <a:rPr lang="en-US" sz="4000" dirty="0" smtClean="0">
                <a:solidFill>
                  <a:srgbClr val="FFCC66"/>
                </a:solidFill>
              </a:rPr>
              <a:t>TD </a:t>
            </a:r>
            <a:r>
              <a:rPr lang="en-US" sz="4000" dirty="0" err="1" smtClean="0">
                <a:solidFill>
                  <a:srgbClr val="FFCC66"/>
                </a:solidFill>
              </a:rPr>
              <a:t>definice</a:t>
            </a:r>
            <a:r>
              <a:rPr lang="en-US" sz="4000" dirty="0" smtClean="0">
                <a:solidFill>
                  <a:srgbClr val="FFCC66"/>
                </a:solidFill>
              </a:rPr>
              <a:t> </a:t>
            </a:r>
            <a:r>
              <a:rPr lang="en-US" sz="4000" dirty="0" err="1" smtClean="0">
                <a:solidFill>
                  <a:srgbClr val="FFCC66"/>
                </a:solidFill>
              </a:rPr>
              <a:t>entropie</a:t>
            </a:r>
            <a:endParaRPr lang="cs-CZ" sz="4000" dirty="0">
              <a:solidFill>
                <a:srgbClr val="FFCC66"/>
              </a:solidFill>
            </a:endParaRPr>
          </a:p>
        </p:txBody>
      </p:sp>
      <p:pic>
        <p:nvPicPr>
          <p:cNvPr id="5124" name="Picture 4" descr="Výsledek obrázku pro entropy surroundings temperature"/>
          <p:cNvPicPr>
            <a:picLocks noChangeAspect="1" noChangeArrowheads="1"/>
          </p:cNvPicPr>
          <p:nvPr/>
        </p:nvPicPr>
        <p:blipFill rotWithShape="1">
          <a:blip r:embed="rId2">
            <a:extLst>
              <a:ext uri="{28A0092B-C50C-407E-A947-70E740481C1C}">
                <a14:useLocalDpi xmlns:a14="http://schemas.microsoft.com/office/drawing/2010/main" val="0"/>
              </a:ext>
            </a:extLst>
          </a:blip>
          <a:srcRect l="53982" t="51754" r="6754"/>
          <a:stretch/>
        </p:blipFill>
        <p:spPr bwMode="auto">
          <a:xfrm>
            <a:off x="4572000" y="1884947"/>
            <a:ext cx="4247407" cy="39142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ýsledek obrázku pro entropy surroundings temperature"/>
          <p:cNvPicPr>
            <a:picLocks noChangeAspect="1" noChangeArrowheads="1"/>
          </p:cNvPicPr>
          <p:nvPr/>
        </p:nvPicPr>
        <p:blipFill rotWithShape="1">
          <a:blip r:embed="rId2">
            <a:extLst>
              <a:ext uri="{28A0092B-C50C-407E-A947-70E740481C1C}">
                <a14:useLocalDpi xmlns:a14="http://schemas.microsoft.com/office/drawing/2010/main" val="0"/>
              </a:ext>
            </a:extLst>
          </a:blip>
          <a:srcRect l="8641" t="51754" r="53692"/>
          <a:stretch/>
        </p:blipFill>
        <p:spPr bwMode="auto">
          <a:xfrm>
            <a:off x="304800" y="1905000"/>
            <a:ext cx="4074695" cy="391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7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t>P</a:t>
            </a:r>
            <a:r>
              <a:rPr lang="cs-CZ" sz="4000" dirty="0" smtClean="0"/>
              <a:t>říklad </a:t>
            </a:r>
            <a:r>
              <a:rPr lang="en-US" sz="4000" dirty="0" smtClean="0"/>
              <a:t>3.1</a:t>
            </a:r>
            <a:r>
              <a:rPr lang="cs-CZ" sz="4000" dirty="0" smtClean="0"/>
              <a:t> Výpočet </a:t>
            </a:r>
            <a:r>
              <a:rPr lang="en-US" sz="4000" dirty="0" smtClean="0"/>
              <a:t>∆</a:t>
            </a:r>
            <a:r>
              <a:rPr lang="cs-CZ" sz="4000" dirty="0" smtClean="0"/>
              <a:t>S</a:t>
            </a:r>
            <a:r>
              <a:rPr lang="cs-CZ" sz="4000" dirty="0" smtClean="0">
                <a:solidFill>
                  <a:srgbClr val="FFCC66"/>
                </a:solidFill>
              </a:rPr>
              <a:t> </a:t>
            </a:r>
            <a:br>
              <a:rPr lang="cs-CZ" sz="4000" dirty="0" smtClean="0">
                <a:solidFill>
                  <a:srgbClr val="FFCC66"/>
                </a:solidFill>
              </a:rPr>
            </a:br>
            <a:r>
              <a:rPr lang="cs-CZ" sz="4000" dirty="0" smtClean="0">
                <a:solidFill>
                  <a:srgbClr val="FFCC66"/>
                </a:solidFill>
              </a:rPr>
              <a:t>pro expanzi id g za T=konst</a:t>
            </a:r>
            <a:endParaRPr lang="cs-CZ" sz="4000" dirty="0">
              <a:solidFill>
                <a:srgbClr val="FFCC66"/>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3583354" cy="481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TextBox 5"/>
              <p:cNvSpPr txBox="1"/>
              <p:nvPr/>
            </p:nvSpPr>
            <p:spPr>
              <a:xfrm>
                <a:off x="762000" y="5105400"/>
                <a:ext cx="3919406" cy="123892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cs-CZ" sz="3600" i="1" smtClean="0">
                              <a:latin typeface="Cambria Math"/>
                            </a:rPr>
                          </m:ctrlPr>
                        </m:sSubPr>
                        <m:e>
                          <m:r>
                            <a:rPr lang="cs-CZ" sz="3600" b="0" i="1" smtClean="0">
                              <a:latin typeface="Cambria Math"/>
                            </a:rPr>
                            <m:t>𝑤</m:t>
                          </m:r>
                        </m:e>
                        <m:sub>
                          <m:r>
                            <a:rPr lang="cs-CZ" sz="3600" b="0" i="1" smtClean="0">
                              <a:latin typeface="Cambria Math"/>
                            </a:rPr>
                            <m:t>𝑟𝑒𝑣</m:t>
                          </m:r>
                        </m:sub>
                      </m:sSub>
                      <m:r>
                        <a:rPr lang="cs-CZ" sz="3600" i="1" smtClean="0">
                          <a:latin typeface="Cambria Math"/>
                          <a:ea typeface="Cambria Math"/>
                        </a:rPr>
                        <m:t>=</m:t>
                      </m:r>
                      <m:r>
                        <a:rPr lang="cs-CZ" sz="3600" b="0" i="1" smtClean="0">
                          <a:latin typeface="Cambria Math"/>
                          <a:ea typeface="Cambria Math"/>
                        </a:rPr>
                        <m:t> </m:t>
                      </m:r>
                      <m:r>
                        <a:rPr lang="cs-CZ" sz="3600" i="1" smtClean="0">
                          <a:latin typeface="Cambria Math"/>
                          <a:ea typeface="Cambria Math"/>
                        </a:rPr>
                        <m:t>̶</m:t>
                      </m:r>
                      <m:r>
                        <a:rPr lang="cs-CZ" sz="3600" b="0" i="1" smtClean="0">
                          <a:latin typeface="Cambria Math"/>
                          <a:ea typeface="Cambria Math"/>
                        </a:rPr>
                        <m:t>  </m:t>
                      </m:r>
                      <m:r>
                        <a:rPr lang="cs-CZ" sz="3600" b="0" i="1" smtClean="0">
                          <a:latin typeface="Cambria Math"/>
                          <a:ea typeface="Cambria Math"/>
                        </a:rPr>
                        <m:t>𝑛𝑅𝑇𝑙𝑛</m:t>
                      </m:r>
                      <m:f>
                        <m:fPr>
                          <m:ctrlPr>
                            <a:rPr lang="cs-CZ" sz="3600" b="0" i="1" smtClean="0">
                              <a:latin typeface="Cambria Math"/>
                              <a:ea typeface="Cambria Math"/>
                            </a:rPr>
                          </m:ctrlPr>
                        </m:fPr>
                        <m:num>
                          <m:sSub>
                            <m:sSubPr>
                              <m:ctrlPr>
                                <a:rPr lang="cs-CZ" sz="3600" b="0" i="1" smtClean="0">
                                  <a:latin typeface="Cambria Math"/>
                                  <a:ea typeface="Cambria Math"/>
                                </a:rPr>
                              </m:ctrlPr>
                            </m:sSubPr>
                            <m:e>
                              <m:r>
                                <a:rPr lang="cs-CZ" sz="3600" b="0" i="1" smtClean="0">
                                  <a:latin typeface="Cambria Math"/>
                                  <a:ea typeface="Cambria Math"/>
                                </a:rPr>
                                <m:t>𝑉</m:t>
                              </m:r>
                            </m:e>
                            <m:sub>
                              <m:r>
                                <a:rPr lang="cs-CZ" sz="3600" b="0" i="1" smtClean="0">
                                  <a:latin typeface="Cambria Math"/>
                                  <a:ea typeface="Cambria Math"/>
                                </a:rPr>
                                <m:t>𝑓</m:t>
                              </m:r>
                            </m:sub>
                          </m:sSub>
                        </m:num>
                        <m:den>
                          <m:sSub>
                            <m:sSubPr>
                              <m:ctrlPr>
                                <a:rPr lang="cs-CZ" sz="3600" b="0" i="1" smtClean="0">
                                  <a:latin typeface="Cambria Math"/>
                                  <a:ea typeface="Cambria Math"/>
                                </a:rPr>
                              </m:ctrlPr>
                            </m:sSubPr>
                            <m:e>
                              <m:r>
                                <a:rPr lang="cs-CZ" sz="3600" b="0" i="1" smtClean="0">
                                  <a:latin typeface="Cambria Math"/>
                                  <a:ea typeface="Cambria Math"/>
                                </a:rPr>
                                <m:t>𝑉</m:t>
                              </m:r>
                            </m:e>
                            <m:sub>
                              <m:r>
                                <a:rPr lang="cs-CZ" sz="3600" b="0" i="1" smtClean="0">
                                  <a:latin typeface="Cambria Math"/>
                                  <a:ea typeface="Cambria Math"/>
                                </a:rPr>
                                <m:t>𝑖</m:t>
                              </m:r>
                            </m:sub>
                          </m:sSub>
                        </m:den>
                      </m:f>
                    </m:oMath>
                  </m:oMathPara>
                </a14:m>
                <a:endParaRPr lang="cs-CZ" sz="3600" dirty="0"/>
              </a:p>
            </p:txBody>
          </p:sp>
        </mc:Choice>
        <mc:Fallback>
          <p:sp>
            <p:nvSpPr>
              <p:cNvPr id="6" name="TextBox 5"/>
              <p:cNvSpPr txBox="1">
                <a:spLocks noRot="1" noChangeAspect="1" noMove="1" noResize="1" noEditPoints="1" noAdjustHandles="1" noChangeArrowheads="1" noChangeShapeType="1" noTextEdit="1"/>
              </p:cNvSpPr>
              <p:nvPr/>
            </p:nvSpPr>
            <p:spPr>
              <a:xfrm>
                <a:off x="762000" y="5105400"/>
                <a:ext cx="3919406" cy="1238929"/>
              </a:xfrm>
              <a:prstGeom prst="rect">
                <a:avLst/>
              </a:prstGeom>
              <a:blipFill rotWithShape="1">
                <a:blip r:embed="rId3"/>
                <a:stretch>
                  <a:fillRect/>
                </a:stretch>
              </a:blipFill>
            </p:spPr>
            <p:txBody>
              <a:bodyPr/>
              <a:lstStyle/>
              <a:p>
                <a:r>
                  <a:rPr lang="cs-CZ">
                    <a:noFill/>
                  </a:rPr>
                  <a:t> </a:t>
                </a:r>
              </a:p>
            </p:txBody>
          </p:sp>
        </mc:Fallback>
      </mc:AlternateContent>
      <p:sp>
        <p:nvSpPr>
          <p:cNvPr id="7" name="Rectangle 6"/>
          <p:cNvSpPr/>
          <p:nvPr/>
        </p:nvSpPr>
        <p:spPr>
          <a:xfrm>
            <a:off x="2971800" y="2209800"/>
            <a:ext cx="1905000" cy="23622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rPr>
              <a:t>n,V</a:t>
            </a:r>
            <a:r>
              <a:rPr lang="cs-CZ" sz="3200" b="1" baseline="-25000" dirty="0" smtClean="0">
                <a:solidFill>
                  <a:schemeClr val="bg1"/>
                </a:solidFill>
                <a:ea typeface="Cambria Math" panose="02040503050406030204" pitchFamily="18" charset="0"/>
              </a:rPr>
              <a:t>f</a:t>
            </a:r>
            <a:r>
              <a:rPr lang="en-US" sz="3200" b="1" dirty="0" smtClean="0">
                <a:solidFill>
                  <a:schemeClr val="bg1"/>
                </a:solidFill>
              </a:rPr>
              <a:t>,T</a:t>
            </a:r>
            <a:endParaRPr lang="cs-CZ" sz="3200" b="1" baseline="-25000" dirty="0">
              <a:solidFill>
                <a:schemeClr val="bg1"/>
              </a:solidFill>
            </a:endParaRPr>
          </a:p>
        </p:txBody>
      </p:sp>
      <p:sp>
        <p:nvSpPr>
          <p:cNvPr id="8" name="Rectangle 7"/>
          <p:cNvSpPr/>
          <p:nvPr/>
        </p:nvSpPr>
        <p:spPr>
          <a:xfrm>
            <a:off x="304800" y="2514600"/>
            <a:ext cx="1905000" cy="188976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bg1"/>
                </a:solidFill>
              </a:rPr>
              <a:t>n,V</a:t>
            </a:r>
            <a:r>
              <a:rPr lang="cs-CZ" sz="3200" b="1" baseline="-25000" dirty="0" smtClean="0">
                <a:solidFill>
                  <a:schemeClr val="bg1"/>
                </a:solidFill>
              </a:rPr>
              <a:t>i</a:t>
            </a:r>
            <a:r>
              <a:rPr lang="en-US" sz="3200" b="1" dirty="0" smtClean="0">
                <a:solidFill>
                  <a:schemeClr val="bg1"/>
                </a:solidFill>
              </a:rPr>
              <a:t>,T</a:t>
            </a:r>
            <a:endParaRPr lang="cs-CZ" sz="3200" b="1" baseline="-25000" dirty="0">
              <a:solidFill>
                <a:schemeClr val="bg1"/>
              </a:solidFill>
            </a:endParaRPr>
          </a:p>
        </p:txBody>
      </p:sp>
      <p:sp>
        <p:nvSpPr>
          <p:cNvPr id="9" name="Right Arrow 8"/>
          <p:cNvSpPr/>
          <p:nvPr/>
        </p:nvSpPr>
        <p:spPr>
          <a:xfrm>
            <a:off x="2416903" y="3459480"/>
            <a:ext cx="30480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776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a:bodyPr>
              <a:lstStyle/>
              <a:p>
                <a:r>
                  <a:rPr lang="cs-CZ" dirty="0" smtClean="0"/>
                  <a:t>Změna S </a:t>
                </a:r>
                <a:r>
                  <a:rPr lang="cs-CZ" dirty="0" smtClean="0">
                    <a:solidFill>
                      <a:srgbClr val="00B0F0"/>
                    </a:solidFill>
                  </a:rPr>
                  <a:t>okolí</a:t>
                </a:r>
                <a:r>
                  <a:rPr lang="cs-CZ" dirty="0" smtClean="0"/>
                  <a:t>, </a:t>
                </a:r>
                <a14:m>
                  <m:oMath xmlns:m="http://schemas.openxmlformats.org/officeDocument/2006/math">
                    <m:r>
                      <a:rPr lang="cs-CZ" b="0" i="1" smtClean="0">
                        <a:latin typeface="Cambria Math"/>
                      </a:rPr>
                      <m:t>𝑑</m:t>
                    </m:r>
                    <m:sSub>
                      <m:sSubPr>
                        <m:ctrlPr>
                          <a:rPr lang="cs-CZ" b="0" i="1" smtClean="0">
                            <a:latin typeface="Cambria Math"/>
                          </a:rPr>
                        </m:ctrlPr>
                      </m:sSubPr>
                      <m:e>
                        <m:r>
                          <a:rPr lang="cs-CZ" b="0" i="1" smtClean="0">
                            <a:latin typeface="Cambria Math"/>
                          </a:rPr>
                          <m:t>𝑆</m:t>
                        </m:r>
                      </m:e>
                      <m:sub>
                        <m:r>
                          <a:rPr lang="cs-CZ" b="0" i="1" smtClean="0">
                            <a:solidFill>
                              <a:srgbClr val="00B0F0"/>
                            </a:solidFill>
                            <a:latin typeface="Cambria Math"/>
                          </a:rPr>
                          <m:t>𝑠𝑢𝑟</m:t>
                        </m:r>
                      </m:sub>
                    </m:sSub>
                  </m:oMath>
                </a14:m>
                <a:endParaRPr lang="cs-CZ"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04800" y="1600200"/>
                <a:ext cx="8229600" cy="4525963"/>
              </a:xfrm>
            </p:spPr>
            <p:txBody>
              <a:bodyPr/>
              <a:lstStyle/>
              <a:p>
                <a:pPr marL="0" indent="0">
                  <a:buNone/>
                </a:pPr>
                <a14:m>
                  <m:oMathPara xmlns:m="http://schemas.openxmlformats.org/officeDocument/2006/math">
                    <m:oMathParaPr>
                      <m:jc m:val="centerGroup"/>
                    </m:oMathParaPr>
                    <m:oMath xmlns:m="http://schemas.openxmlformats.org/officeDocument/2006/math">
                      <m:r>
                        <a:rPr lang="cs-CZ" i="1" smtClean="0">
                          <a:latin typeface="Cambria Math"/>
                        </a:rPr>
                        <m:t>𝑑</m:t>
                      </m:r>
                      <m:sSub>
                        <m:sSubPr>
                          <m:ctrlPr>
                            <a:rPr lang="cs-CZ" i="1">
                              <a:latin typeface="Cambria Math"/>
                            </a:rPr>
                          </m:ctrlPr>
                        </m:sSubPr>
                        <m:e>
                          <m:r>
                            <a:rPr lang="cs-CZ" i="1">
                              <a:latin typeface="Cambria Math"/>
                            </a:rPr>
                            <m:t>𝑆</m:t>
                          </m:r>
                        </m:e>
                        <m:sub>
                          <m:r>
                            <a:rPr lang="cs-CZ" i="1">
                              <a:solidFill>
                                <a:srgbClr val="00B0F0"/>
                              </a:solidFill>
                              <a:latin typeface="Cambria Math"/>
                            </a:rPr>
                            <m:t>𝑠𝑢𝑟</m:t>
                          </m:r>
                        </m:sub>
                      </m:sSub>
                      <m:r>
                        <a:rPr lang="cs-CZ" i="1" smtClean="0">
                          <a:solidFill>
                            <a:srgbClr val="00B0F0"/>
                          </a:solidFill>
                          <a:latin typeface="Cambria Math"/>
                          <a:ea typeface="Cambria Math"/>
                        </a:rPr>
                        <m:t>=</m:t>
                      </m:r>
                      <m:f>
                        <m:fPr>
                          <m:ctrlPr>
                            <a:rPr lang="cs-CZ" i="1" smtClean="0">
                              <a:solidFill>
                                <a:srgbClr val="00B0F0"/>
                              </a:solidFill>
                              <a:latin typeface="Cambria Math"/>
                              <a:ea typeface="Cambria Math"/>
                            </a:rPr>
                          </m:ctrlPr>
                        </m:fPr>
                        <m:num>
                          <m:r>
                            <a:rPr lang="cs-CZ" b="0" i="1" smtClean="0">
                              <a:solidFill>
                                <a:schemeClr val="tx1"/>
                              </a:solidFill>
                              <a:latin typeface="Cambria Math"/>
                              <a:ea typeface="Cambria Math"/>
                            </a:rPr>
                            <m:t>𝑑</m:t>
                          </m:r>
                          <m:sSub>
                            <m:sSubPr>
                              <m:ctrlPr>
                                <a:rPr lang="cs-CZ" b="0" i="1" smtClean="0">
                                  <a:solidFill>
                                    <a:schemeClr val="tx1"/>
                                  </a:solidFill>
                                  <a:latin typeface="Cambria Math"/>
                                  <a:ea typeface="Cambria Math"/>
                                </a:rPr>
                              </m:ctrlPr>
                            </m:sSubPr>
                            <m:e>
                              <m:r>
                                <a:rPr lang="cs-CZ" b="0" i="1" smtClean="0">
                                  <a:solidFill>
                                    <a:schemeClr val="tx1"/>
                                  </a:solidFill>
                                  <a:latin typeface="Cambria Math"/>
                                  <a:ea typeface="Cambria Math"/>
                                </a:rPr>
                                <m:t>𝑞</m:t>
                              </m:r>
                            </m:e>
                            <m:sub>
                              <m:r>
                                <a:rPr lang="cs-CZ" b="0" i="1" smtClean="0">
                                  <a:solidFill>
                                    <a:srgbClr val="00B0F0"/>
                                  </a:solidFill>
                                  <a:latin typeface="Cambria Math"/>
                                  <a:ea typeface="Cambria Math"/>
                                </a:rPr>
                                <m:t>𝑠𝑢𝑟</m:t>
                              </m:r>
                              <m:r>
                                <a:rPr lang="cs-CZ" b="0" i="1" smtClean="0">
                                  <a:solidFill>
                                    <a:schemeClr val="tx1"/>
                                  </a:solidFill>
                                  <a:latin typeface="Cambria Math"/>
                                  <a:ea typeface="Cambria Math"/>
                                </a:rPr>
                                <m:t>, </m:t>
                              </m:r>
                              <m:r>
                                <a:rPr lang="cs-CZ" b="0" i="1" smtClean="0">
                                  <a:solidFill>
                                    <a:schemeClr val="tx1"/>
                                  </a:solidFill>
                                  <a:latin typeface="Cambria Math"/>
                                  <a:ea typeface="Cambria Math"/>
                                </a:rPr>
                                <m:t>𝑟𝑒𝑣</m:t>
                              </m:r>
                            </m:sub>
                          </m:sSub>
                        </m:num>
                        <m:den>
                          <m:sSub>
                            <m:sSubPr>
                              <m:ctrlPr>
                                <a:rPr lang="cs-CZ" i="1" smtClean="0">
                                  <a:solidFill>
                                    <a:srgbClr val="00B0F0"/>
                                  </a:solidFill>
                                  <a:latin typeface="Cambria Math"/>
                                  <a:ea typeface="Cambria Math"/>
                                </a:rPr>
                              </m:ctrlPr>
                            </m:sSubPr>
                            <m:e>
                              <m:r>
                                <a:rPr lang="cs-CZ" b="0" i="1" smtClean="0">
                                  <a:solidFill>
                                    <a:schemeClr val="tx1"/>
                                  </a:solidFill>
                                  <a:latin typeface="Cambria Math"/>
                                  <a:ea typeface="Cambria Math"/>
                                </a:rPr>
                                <m:t>𝑇</m:t>
                              </m:r>
                            </m:e>
                            <m:sub>
                              <m:r>
                                <a:rPr lang="cs-CZ" b="0" i="1" smtClean="0">
                                  <a:solidFill>
                                    <a:srgbClr val="00B0F0"/>
                                  </a:solidFill>
                                  <a:latin typeface="Cambria Math"/>
                                  <a:ea typeface="Cambria Math"/>
                                </a:rPr>
                                <m:t>𝑠𝑢𝑟</m:t>
                              </m:r>
                            </m:sub>
                          </m:sSub>
                        </m:den>
                      </m:f>
                    </m:oMath>
                  </m:oMathPara>
                </a14:m>
                <a:endParaRPr lang="cs-CZ" dirty="0" smtClean="0"/>
              </a:p>
              <a:p>
                <a:pPr marL="0" indent="0">
                  <a:buNone/>
                </a:pPr>
                <a:endParaRPr lang="cs-CZ"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cs-CZ" i="1" smtClean="0">
                          <a:latin typeface="Cambria Math"/>
                          <a:ea typeface="Cambria Math"/>
                        </a:rPr>
                        <m:t>∆</m:t>
                      </m:r>
                      <m:sSub>
                        <m:sSubPr>
                          <m:ctrlPr>
                            <a:rPr lang="cs-CZ" i="1">
                              <a:latin typeface="Cambria Math"/>
                            </a:rPr>
                          </m:ctrlPr>
                        </m:sSubPr>
                        <m:e>
                          <m:r>
                            <a:rPr lang="cs-CZ" i="1">
                              <a:latin typeface="Cambria Math"/>
                            </a:rPr>
                            <m:t>𝑆</m:t>
                          </m:r>
                        </m:e>
                        <m:sub>
                          <m:r>
                            <a:rPr lang="cs-CZ" i="1">
                              <a:solidFill>
                                <a:srgbClr val="00B0F0"/>
                              </a:solidFill>
                              <a:latin typeface="Cambria Math"/>
                            </a:rPr>
                            <m:t>𝑠𝑢𝑟</m:t>
                          </m:r>
                        </m:sub>
                      </m:sSub>
                      <m:r>
                        <a:rPr lang="cs-CZ" i="1">
                          <a:solidFill>
                            <a:srgbClr val="00B0F0"/>
                          </a:solidFill>
                          <a:latin typeface="Cambria Math"/>
                          <a:ea typeface="Cambria Math"/>
                        </a:rPr>
                        <m:t>=</m:t>
                      </m:r>
                      <m:f>
                        <m:fPr>
                          <m:ctrlPr>
                            <a:rPr lang="cs-CZ" i="1">
                              <a:solidFill>
                                <a:srgbClr val="00B0F0"/>
                              </a:solidFill>
                              <a:latin typeface="Cambria Math"/>
                              <a:ea typeface="Cambria Math"/>
                            </a:rPr>
                          </m:ctrlPr>
                        </m:fPr>
                        <m:num>
                          <m:sSub>
                            <m:sSubPr>
                              <m:ctrlPr>
                                <a:rPr lang="cs-CZ" i="1">
                                  <a:latin typeface="Cambria Math"/>
                                  <a:ea typeface="Cambria Math"/>
                                </a:rPr>
                              </m:ctrlPr>
                            </m:sSubPr>
                            <m:e>
                              <m:r>
                                <a:rPr lang="cs-CZ" i="1">
                                  <a:latin typeface="Cambria Math"/>
                                  <a:ea typeface="Cambria Math"/>
                                </a:rPr>
                                <m:t>𝑞</m:t>
                              </m:r>
                            </m:e>
                            <m:sub>
                              <m:r>
                                <a:rPr lang="cs-CZ" i="1">
                                  <a:solidFill>
                                    <a:srgbClr val="00B0F0"/>
                                  </a:solidFill>
                                  <a:latin typeface="Cambria Math"/>
                                  <a:ea typeface="Cambria Math"/>
                                </a:rPr>
                                <m:t>𝑠𝑢𝑟</m:t>
                              </m:r>
                              <m:r>
                                <a:rPr lang="cs-CZ" i="1">
                                  <a:latin typeface="Cambria Math"/>
                                  <a:ea typeface="Cambria Math"/>
                                </a:rPr>
                                <m:t>, </m:t>
                              </m:r>
                              <m:r>
                                <a:rPr lang="cs-CZ" i="1">
                                  <a:latin typeface="Cambria Math"/>
                                  <a:ea typeface="Cambria Math"/>
                                </a:rPr>
                                <m:t>𝑟𝑒𝑣</m:t>
                              </m:r>
                            </m:sub>
                          </m:sSub>
                        </m:num>
                        <m:den>
                          <m:sSub>
                            <m:sSubPr>
                              <m:ctrlPr>
                                <a:rPr lang="cs-CZ" i="1">
                                  <a:solidFill>
                                    <a:srgbClr val="00B0F0"/>
                                  </a:solidFill>
                                  <a:latin typeface="Cambria Math"/>
                                  <a:ea typeface="Cambria Math"/>
                                </a:rPr>
                              </m:ctrlPr>
                            </m:sSubPr>
                            <m:e>
                              <m:r>
                                <a:rPr lang="cs-CZ" i="1">
                                  <a:latin typeface="Cambria Math"/>
                                  <a:ea typeface="Cambria Math"/>
                                </a:rPr>
                                <m:t>𝑇</m:t>
                              </m:r>
                            </m:e>
                            <m:sub>
                              <m:r>
                                <a:rPr lang="cs-CZ" i="1">
                                  <a:solidFill>
                                    <a:srgbClr val="00B0F0"/>
                                  </a:solidFill>
                                  <a:latin typeface="Cambria Math"/>
                                  <a:ea typeface="Cambria Math"/>
                                </a:rPr>
                                <m:t>𝑠𝑢𝑟</m:t>
                              </m:r>
                            </m:sub>
                          </m:sSub>
                        </m:den>
                      </m:f>
                    </m:oMath>
                  </m:oMathPara>
                </a14:m>
                <a:endParaRPr lang="cs-CZ" dirty="0"/>
              </a:p>
              <a:p>
                <a:pPr marL="0" indent="0">
                  <a:buNone/>
                </a:pPr>
                <a:endParaRPr lang="cs-CZ"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04800" y="1600200"/>
                <a:ext cx="8229600" cy="4525963"/>
              </a:xfrm>
              <a:blipFill rotWithShape="1">
                <a:blip r:embed="rId3"/>
                <a:stretch>
                  <a:fillRect/>
                </a:stretch>
              </a:blipFill>
            </p:spPr>
            <p:txBody>
              <a:bodyPr/>
              <a:lstStyle/>
              <a:p>
                <a:r>
                  <a:rPr lang="cs-CZ">
                    <a:noFill/>
                  </a:rPr>
                  <a:t> </a:t>
                </a:r>
              </a:p>
            </p:txBody>
          </p:sp>
        </mc:Fallback>
      </mc:AlternateContent>
      <p:cxnSp>
        <p:nvCxnSpPr>
          <p:cNvPr id="5" name="Straight Arrow Connector 4"/>
          <p:cNvCxnSpPr/>
          <p:nvPr/>
        </p:nvCxnSpPr>
        <p:spPr>
          <a:xfrm>
            <a:off x="4559968" y="2514600"/>
            <a:ext cx="0" cy="5715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descr="6-3&#10;The entropy change of an isolated system is the sum of the entropy changes of its components, and&#10;is never less than z..."/>
          <p:cNvPicPr>
            <a:picLocks noChangeAspect="1" noChangeArrowheads="1"/>
          </p:cNvPicPr>
          <p:nvPr/>
        </p:nvPicPr>
        <p:blipFill rotWithShape="1">
          <a:blip r:embed="rId4">
            <a:extLst>
              <a:ext uri="{28A0092B-C50C-407E-A947-70E740481C1C}">
                <a14:useLocalDpi xmlns:a14="http://schemas.microsoft.com/office/drawing/2010/main" val="0"/>
              </a:ext>
            </a:extLst>
          </a:blip>
          <a:srcRect l="19798" t="28852" r="43574" b="45463"/>
          <a:stretch/>
        </p:blipFill>
        <p:spPr bwMode="auto">
          <a:xfrm>
            <a:off x="1622258" y="4371474"/>
            <a:ext cx="5883442" cy="232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84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9417</TotalTime>
  <Words>303</Words>
  <Application>Microsoft Office PowerPoint</Application>
  <PresentationFormat>On-screen Show (4:3)</PresentationFormat>
  <Paragraphs>61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Přednáška 4  Druhý zákon termodynamiky</vt:lpstr>
      <vt:lpstr>PowerPoint Presentation</vt:lpstr>
      <vt:lpstr>Spontánní změna NEMUSÍ nastávat RYCHLE</vt:lpstr>
      <vt:lpstr>PowerPoint Presentation</vt:lpstr>
      <vt:lpstr>PowerPoint Presentation</vt:lpstr>
      <vt:lpstr>PowerPoint Presentation</vt:lpstr>
      <vt:lpstr>3.1.2.1 TD definice entropie</vt:lpstr>
      <vt:lpstr>Příklad 3.1 Výpočet ∆S  pro expanzi id g za T=konst</vt:lpstr>
      <vt:lpstr>Změna S okolí, dS_sur</vt:lpstr>
      <vt:lpstr>3.1.2.2 Statistický pohled na S</vt:lpstr>
      <vt:lpstr>Příklad: Entropie CO</vt:lpstr>
      <vt:lpstr>Ekvivalence S z TD ….</vt:lpstr>
      <vt:lpstr>…a statistiky,  aneb Boltzmannovské populace stavů</vt:lpstr>
      <vt:lpstr>3.1.2.5 Clausiova nerovnost</vt:lpstr>
      <vt:lpstr>3.1.3.2 Fázový přechod</vt:lpstr>
      <vt:lpstr>3.1.3.4 Závislost Cp/T na T a výpočet S(T)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Ideální plyn a první věta termodynamiky</dc:title>
  <dc:creator>Marketa</dc:creator>
  <cp:lastModifiedBy>Marketa</cp:lastModifiedBy>
  <cp:revision>268</cp:revision>
  <dcterms:created xsi:type="dcterms:W3CDTF">2017-03-05T10:12:35Z</dcterms:created>
  <dcterms:modified xsi:type="dcterms:W3CDTF">2018-03-13T14:51:47Z</dcterms:modified>
</cp:coreProperties>
</file>