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3" r:id="rId2"/>
    <p:sldId id="268" r:id="rId3"/>
    <p:sldId id="269" r:id="rId4"/>
    <p:sldId id="270" r:id="rId5"/>
    <p:sldId id="266" r:id="rId6"/>
    <p:sldId id="267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7F30D6"/>
    <a:srgbClr val="00FF00"/>
    <a:srgbClr val="3931D5"/>
    <a:srgbClr val="DA2CB5"/>
    <a:srgbClr val="FFCC00"/>
    <a:srgbClr val="FFFFFF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740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D66885-C4A9-4FB6-9A4F-9037C204E669}" type="datetimeFigureOut">
              <a:rPr lang="cs-CZ" smtClean="0"/>
              <a:t>16.05.2018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DEAC2C-7FE4-48FB-A706-BF7E3E0DDA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2886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B4F3-5BE9-4569-ACDC-D80B86212B7B}" type="datetimeFigureOut">
              <a:rPr lang="cs-CZ" smtClean="0"/>
              <a:t>16.05.2018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651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B4F3-5BE9-4569-ACDC-D80B86212B7B}" type="datetimeFigureOut">
              <a:rPr lang="cs-CZ" smtClean="0"/>
              <a:t>16.05.2018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9888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B4F3-5BE9-4569-ACDC-D80B86212B7B}" type="datetimeFigureOut">
              <a:rPr lang="cs-CZ" smtClean="0"/>
              <a:t>16.05.2018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0784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B4F3-5BE9-4569-ACDC-D80B86212B7B}" type="datetimeFigureOut">
              <a:rPr lang="cs-CZ" smtClean="0"/>
              <a:t>16.05.2018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6112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B4F3-5BE9-4569-ACDC-D80B86212B7B}" type="datetimeFigureOut">
              <a:rPr lang="cs-CZ" smtClean="0"/>
              <a:t>16.05.2018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5108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B4F3-5BE9-4569-ACDC-D80B86212B7B}" type="datetimeFigureOut">
              <a:rPr lang="cs-CZ" smtClean="0"/>
              <a:t>16.05.2018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0786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B4F3-5BE9-4569-ACDC-D80B86212B7B}" type="datetimeFigureOut">
              <a:rPr lang="cs-CZ" smtClean="0"/>
              <a:t>16.05.2018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4851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B4F3-5BE9-4569-ACDC-D80B86212B7B}" type="datetimeFigureOut">
              <a:rPr lang="cs-CZ" smtClean="0"/>
              <a:t>16.05.2018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9089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B4F3-5BE9-4569-ACDC-D80B86212B7B}" type="datetimeFigureOut">
              <a:rPr lang="cs-CZ" smtClean="0"/>
              <a:t>16.05.2018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966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B4F3-5BE9-4569-ACDC-D80B86212B7B}" type="datetimeFigureOut">
              <a:rPr lang="cs-CZ" smtClean="0"/>
              <a:t>16.05.2018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5844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B4F3-5BE9-4569-ACDC-D80B86212B7B}" type="datetimeFigureOut">
              <a:rPr lang="cs-CZ" smtClean="0"/>
              <a:t>16.05.2018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7056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3B4F3-5BE9-4569-ACDC-D80B86212B7B}" type="datetimeFigureOut">
              <a:rPr lang="cs-CZ" smtClean="0"/>
              <a:t>16.05.2018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26033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838200"/>
            <a:ext cx="7924800" cy="5814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0" y="-508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>
                <a:solidFill>
                  <a:srgbClr val="FFC000"/>
                </a:solidFill>
              </a:rPr>
              <a:t>4.1.2.1. K </a:t>
            </a:r>
            <a:r>
              <a:rPr lang="en-US" sz="3200" dirty="0" err="1" smtClean="0">
                <a:solidFill>
                  <a:srgbClr val="FFC000"/>
                </a:solidFill>
              </a:rPr>
              <a:t>pojmu</a:t>
            </a:r>
            <a:r>
              <a:rPr lang="en-US" sz="3200" dirty="0" smtClean="0">
                <a:solidFill>
                  <a:srgbClr val="FFC000"/>
                </a:solidFill>
              </a:rPr>
              <a:t> VAR: </a:t>
            </a:r>
            <a:r>
              <a:rPr lang="cs-CZ" sz="3200" dirty="0" smtClean="0">
                <a:solidFill>
                  <a:srgbClr val="FFC000"/>
                </a:solidFill>
              </a:rPr>
              <a:t>Porovnání T</a:t>
            </a:r>
            <a:r>
              <a:rPr lang="cs-CZ" sz="3200" baseline="-25000" dirty="0" smtClean="0">
                <a:solidFill>
                  <a:srgbClr val="FFC000"/>
                </a:solidFill>
              </a:rPr>
              <a:t>B</a:t>
            </a:r>
            <a:r>
              <a:rPr lang="cs-CZ" sz="3200" dirty="0" smtClean="0">
                <a:solidFill>
                  <a:srgbClr val="FFC000"/>
                </a:solidFill>
              </a:rPr>
              <a:t> </a:t>
            </a:r>
            <a:r>
              <a:rPr lang="en-US" sz="3200" dirty="0" smtClean="0">
                <a:solidFill>
                  <a:srgbClr val="FFC000"/>
                </a:solidFill>
              </a:rPr>
              <a:t>pro</a:t>
            </a:r>
            <a:r>
              <a:rPr lang="cs-CZ" sz="3200" dirty="0" smtClean="0">
                <a:solidFill>
                  <a:srgbClr val="FFC000"/>
                </a:solidFill>
              </a:rPr>
              <a:t> </a:t>
            </a:r>
            <a:r>
              <a:rPr lang="en-US" sz="3200" dirty="0" smtClean="0">
                <a:solidFill>
                  <a:srgbClr val="FFC000"/>
                </a:solidFill>
              </a:rPr>
              <a:t>4 </a:t>
            </a:r>
            <a:r>
              <a:rPr lang="en-US" sz="3200" dirty="0" err="1" smtClean="0">
                <a:solidFill>
                  <a:srgbClr val="FFC000"/>
                </a:solidFill>
              </a:rPr>
              <a:t>kapaliny</a:t>
            </a:r>
            <a:endParaRPr lang="cs-CZ" sz="3200" i="1" baseline="-25000" dirty="0"/>
          </a:p>
        </p:txBody>
      </p:sp>
    </p:spTree>
    <p:extLst>
      <p:ext uri="{BB962C8B-B14F-4D97-AF65-F5344CB8AC3E}">
        <p14:creationId xmlns:p14="http://schemas.microsoft.com/office/powerpoint/2010/main" val="959695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228600" y="-6765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FFC000"/>
                </a:solidFill>
              </a:rPr>
              <a:t>4.2.1.2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smtClean="0">
                <a:solidFill>
                  <a:srgbClr val="FFC000"/>
                </a:solidFill>
              </a:rPr>
              <a:t>Z</a:t>
            </a:r>
            <a:r>
              <a:rPr lang="cs-CZ" dirty="0" smtClean="0">
                <a:solidFill>
                  <a:srgbClr val="FFC000"/>
                </a:solidFill>
              </a:rPr>
              <a:t>ávislost </a:t>
            </a:r>
            <a:r>
              <a:rPr lang="en-US" b="1" i="1" dirty="0" smtClean="0"/>
              <a:t>T</a:t>
            </a:r>
            <a:r>
              <a:rPr lang="cs-CZ" b="1" baseline="-25000" dirty="0" smtClean="0"/>
              <a:t>f</a:t>
            </a:r>
            <a:r>
              <a:rPr lang="cs-CZ" i="1" dirty="0" smtClean="0"/>
              <a:t> </a:t>
            </a:r>
            <a:r>
              <a:rPr lang="cs-CZ" dirty="0" smtClean="0">
                <a:solidFill>
                  <a:srgbClr val="FFC000"/>
                </a:solidFill>
              </a:rPr>
              <a:t>na </a:t>
            </a:r>
            <a:r>
              <a:rPr lang="cs-CZ" i="1" dirty="0" smtClean="0"/>
              <a:t>p</a:t>
            </a:r>
            <a:endParaRPr lang="cs-CZ" i="1" dirty="0"/>
          </a:p>
        </p:txBody>
      </p:sp>
      <p:pic>
        <p:nvPicPr>
          <p:cNvPr id="1028" name="Picture 4" descr="Výsledek obrázku pro phase diagram carbon dioxide atkins physical chemistry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68" t="9352" r="47777" b="6624"/>
          <a:stretch/>
        </p:blipFill>
        <p:spPr bwMode="auto">
          <a:xfrm>
            <a:off x="381000" y="1561176"/>
            <a:ext cx="3276600" cy="4795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38200" y="764580"/>
            <a:ext cx="8930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CO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endParaRPr lang="cs-CZ" sz="3600" b="1" baseline="-250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15200" y="603585"/>
            <a:ext cx="9444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H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</a:rPr>
              <a:t>O</a:t>
            </a:r>
            <a:endParaRPr lang="cs-CZ" sz="3600" b="1" baseline="-25000" dirty="0">
              <a:solidFill>
                <a:srgbClr val="FF0000"/>
              </a:solidFill>
            </a:endParaRPr>
          </a:p>
        </p:txBody>
      </p:sp>
      <p:sp>
        <p:nvSpPr>
          <p:cNvPr id="8" name="Multiply 7"/>
          <p:cNvSpPr/>
          <p:nvPr/>
        </p:nvSpPr>
        <p:spPr>
          <a:xfrm>
            <a:off x="2057400" y="4572000"/>
            <a:ext cx="228600" cy="228600"/>
          </a:xfrm>
          <a:prstGeom prst="mathMultiply">
            <a:avLst/>
          </a:prstGeom>
          <a:solidFill>
            <a:srgbClr val="7F30D6"/>
          </a:solidFill>
          <a:ln>
            <a:solidFill>
              <a:srgbClr val="7F30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Multiply 11"/>
          <p:cNvSpPr/>
          <p:nvPr/>
        </p:nvSpPr>
        <p:spPr>
          <a:xfrm>
            <a:off x="6375400" y="3429000"/>
            <a:ext cx="228600" cy="228600"/>
          </a:xfrm>
          <a:prstGeom prst="mathMultiply">
            <a:avLst/>
          </a:prstGeom>
          <a:solidFill>
            <a:srgbClr val="7F30D6"/>
          </a:solidFill>
          <a:ln>
            <a:solidFill>
              <a:srgbClr val="7F30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Multiply 12"/>
          <p:cNvSpPr/>
          <p:nvPr/>
        </p:nvSpPr>
        <p:spPr>
          <a:xfrm>
            <a:off x="2971800" y="6464300"/>
            <a:ext cx="228600" cy="228600"/>
          </a:xfrm>
          <a:prstGeom prst="mathMultiply">
            <a:avLst/>
          </a:prstGeom>
          <a:solidFill>
            <a:srgbClr val="7F30D6"/>
          </a:solidFill>
          <a:ln>
            <a:solidFill>
              <a:srgbClr val="7F30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Box 8"/>
          <p:cNvSpPr txBox="1"/>
          <p:nvPr/>
        </p:nvSpPr>
        <p:spPr>
          <a:xfrm>
            <a:off x="3412834" y="6393934"/>
            <a:ext cx="45828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FFC000"/>
                </a:solidFill>
              </a:rPr>
              <a:t>Standardn</a:t>
            </a:r>
            <a:r>
              <a:rPr lang="cs-CZ" sz="2400" b="1" dirty="0" smtClean="0">
                <a:solidFill>
                  <a:srgbClr val="FFC000"/>
                </a:solidFill>
              </a:rPr>
              <a:t>í tlak a pokojová teplota</a:t>
            </a:r>
            <a:endParaRPr lang="cs-CZ" sz="2400" b="1" dirty="0">
              <a:solidFill>
                <a:srgbClr val="FFC000"/>
              </a:solidFill>
            </a:endParaRPr>
          </a:p>
        </p:txBody>
      </p:sp>
      <p:pic>
        <p:nvPicPr>
          <p:cNvPr id="1030" name="Picture 6" descr="Výsledek obrázku pro phase diagram h2o atkin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77" t="26331" r="14814" b="11862"/>
          <a:stretch/>
        </p:blipFill>
        <p:spPr bwMode="auto">
          <a:xfrm>
            <a:off x="4114801" y="1410911"/>
            <a:ext cx="4823690" cy="4946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Multiply 15"/>
          <p:cNvSpPr/>
          <p:nvPr/>
        </p:nvSpPr>
        <p:spPr>
          <a:xfrm>
            <a:off x="6629400" y="2895600"/>
            <a:ext cx="228600" cy="228600"/>
          </a:xfrm>
          <a:prstGeom prst="mathMultiply">
            <a:avLst/>
          </a:prstGeom>
          <a:solidFill>
            <a:srgbClr val="7F30D6"/>
          </a:solidFill>
          <a:ln>
            <a:solidFill>
              <a:srgbClr val="7F30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1731201" y="764580"/>
            <a:ext cx="326199" cy="16217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641100" y="703659"/>
            <a:ext cx="662400" cy="16217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5954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Výsledek obrázku pro pressure dependence of the chemical potential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49" b="11263"/>
          <a:stretch/>
        </p:blipFill>
        <p:spPr bwMode="auto">
          <a:xfrm>
            <a:off x="216249" y="1190908"/>
            <a:ext cx="8546751" cy="5133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 txBox="1">
            <a:spLocks noGrp="1"/>
          </p:cNvSpPr>
          <p:nvPr>
            <p:ph type="title"/>
          </p:nvPr>
        </p:nvSpPr>
        <p:spPr>
          <a:xfrm>
            <a:off x="304800" y="25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FFC000"/>
                </a:solidFill>
              </a:rPr>
              <a:t>4.2.1.2 </a:t>
            </a:r>
            <a:r>
              <a:rPr lang="en-US" dirty="0" smtClean="0">
                <a:solidFill>
                  <a:srgbClr val="FFC000"/>
                </a:solidFill>
              </a:rPr>
              <a:t>Z</a:t>
            </a:r>
            <a:r>
              <a:rPr lang="cs-CZ" dirty="0" smtClean="0">
                <a:solidFill>
                  <a:srgbClr val="FFC000"/>
                </a:solidFill>
              </a:rPr>
              <a:t>ávislost </a:t>
            </a:r>
            <a:r>
              <a:rPr lang="en-US" i="1" dirty="0" err="1" smtClean="0"/>
              <a:t>T</a:t>
            </a:r>
            <a:r>
              <a:rPr lang="en-US" baseline="-25000" dirty="0" err="1" smtClean="0"/>
              <a:t>f</a:t>
            </a:r>
            <a:r>
              <a:rPr lang="cs-CZ" i="1" dirty="0" smtClean="0"/>
              <a:t> </a:t>
            </a:r>
            <a:r>
              <a:rPr lang="cs-CZ" dirty="0" smtClean="0">
                <a:solidFill>
                  <a:srgbClr val="FFC000"/>
                </a:solidFill>
              </a:rPr>
              <a:t>na </a:t>
            </a:r>
            <a:r>
              <a:rPr lang="cs-CZ" i="1" dirty="0" smtClean="0"/>
              <a:t>p</a:t>
            </a:r>
            <a:r>
              <a:rPr lang="en-US" i="1" dirty="0" smtClean="0"/>
              <a:t> </a:t>
            </a:r>
            <a:r>
              <a:rPr lang="en-US" dirty="0" smtClean="0">
                <a:solidFill>
                  <a:srgbClr val="FFC000"/>
                </a:solidFill>
              </a:rPr>
              <a:t>pro CO</a:t>
            </a:r>
            <a:r>
              <a:rPr lang="en-US" baseline="-25000" dirty="0" smtClean="0">
                <a:solidFill>
                  <a:srgbClr val="FFC000"/>
                </a:solidFill>
              </a:rPr>
              <a:t>2</a:t>
            </a:r>
            <a:endParaRPr lang="cs-CZ" baseline="-25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077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ýsledek obrázku pro dependence of chemical potential on temperature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42" b="13501"/>
          <a:stretch/>
        </p:blipFill>
        <p:spPr bwMode="auto">
          <a:xfrm>
            <a:off x="152400" y="1143000"/>
            <a:ext cx="8754451" cy="510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228600" y="-6765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FFC000"/>
                </a:solidFill>
              </a:rPr>
              <a:t>4.2.1.2 </a:t>
            </a:r>
            <a:r>
              <a:rPr lang="en-US" dirty="0" smtClean="0">
                <a:solidFill>
                  <a:srgbClr val="FFC000"/>
                </a:solidFill>
              </a:rPr>
              <a:t>Z</a:t>
            </a:r>
            <a:r>
              <a:rPr lang="cs-CZ" dirty="0" smtClean="0">
                <a:solidFill>
                  <a:srgbClr val="FFC000"/>
                </a:solidFill>
              </a:rPr>
              <a:t>ávislost </a:t>
            </a:r>
            <a:r>
              <a:rPr lang="en-US" i="1" dirty="0" err="1" smtClean="0"/>
              <a:t>T</a:t>
            </a:r>
            <a:r>
              <a:rPr lang="en-US" baseline="-25000" dirty="0" err="1" smtClean="0"/>
              <a:t>f</a:t>
            </a:r>
            <a:r>
              <a:rPr lang="cs-CZ" i="1" dirty="0" smtClean="0"/>
              <a:t> </a:t>
            </a:r>
            <a:r>
              <a:rPr lang="cs-CZ" dirty="0" smtClean="0">
                <a:solidFill>
                  <a:srgbClr val="FFC000"/>
                </a:solidFill>
              </a:rPr>
              <a:t>na </a:t>
            </a:r>
            <a:r>
              <a:rPr lang="cs-CZ" i="1" dirty="0" smtClean="0"/>
              <a:t>p</a:t>
            </a:r>
            <a:r>
              <a:rPr lang="en-US" i="1" dirty="0" smtClean="0"/>
              <a:t> </a:t>
            </a:r>
            <a:r>
              <a:rPr lang="en-US" dirty="0" smtClean="0">
                <a:solidFill>
                  <a:srgbClr val="FFC000"/>
                </a:solidFill>
              </a:rPr>
              <a:t>pro H</a:t>
            </a:r>
            <a:r>
              <a:rPr lang="en-US" baseline="-25000" dirty="0" smtClean="0">
                <a:solidFill>
                  <a:srgbClr val="FFC000"/>
                </a:solidFill>
              </a:rPr>
              <a:t>2</a:t>
            </a:r>
            <a:r>
              <a:rPr lang="en-US" dirty="0" smtClean="0">
                <a:solidFill>
                  <a:srgbClr val="FFC000"/>
                </a:solidFill>
              </a:rPr>
              <a:t>O</a:t>
            </a:r>
            <a:endParaRPr lang="cs-CZ" baseline="-25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543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38100" y="6858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FFC000"/>
                </a:solidFill>
              </a:rPr>
              <a:t>4.2.2.1 </a:t>
            </a:r>
            <a:r>
              <a:rPr lang="cs-CZ" dirty="0" smtClean="0"/>
              <a:t>Clapeyronova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smtClean="0">
                <a:solidFill>
                  <a:srgbClr val="FFC000"/>
                </a:solidFill>
              </a:rPr>
              <a:t>rovnice</a:t>
            </a:r>
            <a:r>
              <a:rPr lang="en-US" dirty="0" smtClean="0">
                <a:solidFill>
                  <a:srgbClr val="FFC000"/>
                </a:solidFill>
              </a:rPr>
              <a:t/>
            </a:r>
            <a:br>
              <a:rPr lang="en-US" dirty="0" smtClean="0">
                <a:solidFill>
                  <a:srgbClr val="FFC000"/>
                </a:solidFill>
              </a:rPr>
            </a:br>
            <a:r>
              <a:rPr lang="en-US" sz="3100" dirty="0" smtClean="0">
                <a:solidFill>
                  <a:srgbClr val="FFC000"/>
                </a:solidFill>
              </a:rPr>
              <a:t>= </a:t>
            </a:r>
            <a:r>
              <a:rPr lang="en-US" sz="3100" dirty="0" err="1" smtClean="0">
                <a:solidFill>
                  <a:srgbClr val="FFC000"/>
                </a:solidFill>
              </a:rPr>
              <a:t>obecn</a:t>
            </a:r>
            <a:r>
              <a:rPr lang="cs-CZ" sz="3100" dirty="0" smtClean="0">
                <a:solidFill>
                  <a:srgbClr val="FFC000"/>
                </a:solidFill>
              </a:rPr>
              <a:t>á rovnice pro směrnice křivek ve fázovém diagramu</a:t>
            </a:r>
            <a:r>
              <a:rPr lang="en-US" dirty="0" smtClean="0">
                <a:solidFill>
                  <a:srgbClr val="FFC000"/>
                </a:solidFill>
              </a:rPr>
              <a:t/>
            </a:r>
            <a:br>
              <a:rPr lang="en-US" dirty="0" smtClean="0">
                <a:solidFill>
                  <a:srgbClr val="FFC000"/>
                </a:solidFill>
              </a:rPr>
            </a:b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cs-CZ" dirty="0" smtClean="0">
                <a:solidFill>
                  <a:srgbClr val="FFC000"/>
                </a:solidFill>
              </a:rPr>
              <a:t/>
            </a:r>
            <a:br>
              <a:rPr lang="cs-CZ" dirty="0" smtClean="0">
                <a:solidFill>
                  <a:srgbClr val="FFC000"/>
                </a:solidFill>
              </a:rPr>
            </a:br>
            <a:endParaRPr lang="cs-CZ" i="1" baseline="-25000" dirty="0"/>
          </a:p>
        </p:txBody>
      </p:sp>
      <p:pic>
        <p:nvPicPr>
          <p:cNvPr id="11" name="Content Placeholder 6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752600"/>
            <a:ext cx="4848225" cy="4833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4343400" y="4719935"/>
            <a:ext cx="914400" cy="46166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S</a:t>
            </a:r>
            <a:r>
              <a:rPr lang="cs-CZ" sz="2400" b="1" baseline="-25000" dirty="0" smtClean="0">
                <a:solidFill>
                  <a:srgbClr val="FF0000"/>
                </a:solidFill>
              </a:rPr>
              <a:t>m</a:t>
            </a:r>
            <a:r>
              <a:rPr lang="cs-CZ" sz="2400" b="1" dirty="0" smtClean="0">
                <a:solidFill>
                  <a:srgbClr val="FF0000"/>
                </a:solidFill>
              </a:rPr>
              <a:t>(</a:t>
            </a:r>
            <a:r>
              <a:rPr lang="cs-CZ" sz="2400" b="1" dirty="0" smtClean="0">
                <a:solidFill>
                  <a:srgbClr val="FF0000"/>
                </a:solidFill>
                <a:sym typeface="Symbol"/>
              </a:rPr>
              <a:t>)</a:t>
            </a:r>
            <a:endParaRPr lang="cs-CZ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48000" y="46437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accent3">
                    <a:lumMod val="50000"/>
                  </a:schemeClr>
                </a:solidFill>
              </a:rPr>
              <a:t>V</a:t>
            </a:r>
            <a:r>
              <a:rPr lang="cs-CZ" sz="2400" b="1" baseline="-25000" dirty="0" smtClean="0">
                <a:solidFill>
                  <a:schemeClr val="accent3">
                    <a:lumMod val="50000"/>
                  </a:schemeClr>
                </a:solidFill>
              </a:rPr>
              <a:t>m</a:t>
            </a:r>
            <a:r>
              <a:rPr lang="cs-CZ" sz="2400" b="1" dirty="0" smtClean="0">
                <a:solidFill>
                  <a:schemeClr val="accent3">
                    <a:lumMod val="50000"/>
                  </a:schemeClr>
                </a:solidFill>
              </a:rPr>
              <a:t>(</a:t>
            </a:r>
            <a:r>
              <a:rPr lang="cs-CZ" sz="2400" b="1" dirty="0" smtClean="0">
                <a:solidFill>
                  <a:schemeClr val="accent3">
                    <a:lumMod val="50000"/>
                  </a:schemeClr>
                </a:solidFill>
                <a:sym typeface="Symbol"/>
              </a:rPr>
              <a:t>)</a:t>
            </a:r>
            <a:endParaRPr lang="cs-CZ" sz="2400" b="1" baseline="-250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038600" y="4191000"/>
            <a:ext cx="304800" cy="37653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Box 1"/>
          <p:cNvSpPr txBox="1"/>
          <p:nvPr/>
        </p:nvSpPr>
        <p:spPr>
          <a:xfrm>
            <a:off x="3543300" y="410587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S</a:t>
            </a:r>
            <a:r>
              <a:rPr lang="cs-CZ" sz="2400" b="1" baseline="-25000" dirty="0" smtClean="0">
                <a:solidFill>
                  <a:srgbClr val="FF0000"/>
                </a:solidFill>
              </a:rPr>
              <a:t>m</a:t>
            </a:r>
            <a:r>
              <a:rPr lang="cs-CZ" sz="2400" b="1" dirty="0" smtClean="0">
                <a:solidFill>
                  <a:srgbClr val="FF0000"/>
                </a:solidFill>
              </a:rPr>
              <a:t>(</a:t>
            </a:r>
            <a:r>
              <a:rPr lang="cs-CZ" sz="2400" b="1" dirty="0" smtClean="0">
                <a:solidFill>
                  <a:srgbClr val="FF0000"/>
                </a:solidFill>
                <a:sym typeface="Symbol"/>
              </a:rPr>
              <a:t>)</a:t>
            </a:r>
            <a:endParaRPr lang="cs-CZ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33800" y="5014267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accent3">
                    <a:lumMod val="50000"/>
                  </a:schemeClr>
                </a:solidFill>
              </a:rPr>
              <a:t>V</a:t>
            </a:r>
            <a:r>
              <a:rPr lang="cs-CZ" sz="2400" b="1" baseline="-25000" dirty="0" smtClean="0">
                <a:solidFill>
                  <a:schemeClr val="accent3">
                    <a:lumMod val="50000"/>
                  </a:schemeClr>
                </a:solidFill>
              </a:rPr>
              <a:t>m</a:t>
            </a:r>
            <a:r>
              <a:rPr lang="cs-CZ" sz="2400" b="1" dirty="0" smtClean="0">
                <a:solidFill>
                  <a:schemeClr val="accent3">
                    <a:lumMod val="50000"/>
                  </a:schemeClr>
                </a:solidFill>
              </a:rPr>
              <a:t>(</a:t>
            </a:r>
            <a:r>
              <a:rPr lang="cs-CZ" sz="2400" b="1" dirty="0" smtClean="0">
                <a:solidFill>
                  <a:schemeClr val="accent3">
                    <a:lumMod val="50000"/>
                  </a:schemeClr>
                </a:solidFill>
                <a:sym typeface="Symbol"/>
              </a:rPr>
              <a:t>)</a:t>
            </a:r>
            <a:endParaRPr lang="cs-CZ" sz="2400" b="1" baseline="-25000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3962400" y="4495800"/>
            <a:ext cx="228600" cy="1524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191000" y="4648200"/>
            <a:ext cx="266700" cy="22636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3860800" y="4719935"/>
            <a:ext cx="330200" cy="41448"/>
          </a:xfrm>
          <a:prstGeom prst="straightConnector1">
            <a:avLst/>
          </a:prstGeom>
          <a:ln w="3810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endCxn id="20" idx="0"/>
          </p:cNvCxnSpPr>
          <p:nvPr/>
        </p:nvCxnSpPr>
        <p:spPr>
          <a:xfrm flipH="1">
            <a:off x="4191000" y="4719935"/>
            <a:ext cx="38100" cy="294332"/>
          </a:xfrm>
          <a:prstGeom prst="straightConnector1">
            <a:avLst/>
          </a:prstGeom>
          <a:ln w="3810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159880" y="1307068"/>
            <a:ext cx="4774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Obrázek, který je východiskem k jejímu odvození: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5573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4.2.2.2 a 4.2.2.3</a:t>
            </a:r>
            <a:br>
              <a:rPr lang="en-US" dirty="0" smtClean="0">
                <a:solidFill>
                  <a:srgbClr val="FFC000"/>
                </a:solidFill>
              </a:rPr>
            </a:b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Rozli</a:t>
            </a:r>
            <a:r>
              <a:rPr lang="cs-CZ" dirty="0">
                <a:solidFill>
                  <a:srgbClr val="FFC000"/>
                </a:solidFill>
              </a:rPr>
              <a:t>šení </a:t>
            </a:r>
            <a:r>
              <a:rPr lang="en-US" dirty="0" err="1" smtClean="0"/>
              <a:t>Clapeyronovy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rovnice</a:t>
            </a:r>
            <a:r>
              <a:rPr lang="en-US" dirty="0" smtClean="0">
                <a:solidFill>
                  <a:srgbClr val="FFC000"/>
                </a:solidFill>
              </a:rPr>
              <a:t/>
            </a:r>
            <a:br>
              <a:rPr lang="en-US" dirty="0" smtClean="0">
                <a:solidFill>
                  <a:srgbClr val="FFC000"/>
                </a:solidFill>
              </a:rPr>
            </a:br>
            <a:r>
              <a:rPr lang="cs-CZ" dirty="0" smtClean="0">
                <a:solidFill>
                  <a:srgbClr val="FFC000"/>
                </a:solidFill>
              </a:rPr>
              <a:t>na </a:t>
            </a:r>
            <a:r>
              <a:rPr lang="cs-CZ" dirty="0">
                <a:solidFill>
                  <a:srgbClr val="FFC000"/>
                </a:solidFill>
              </a:rPr>
              <a:t>různé případy</a:t>
            </a:r>
            <a:endParaRPr lang="cs-CZ" dirty="0"/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2387600" y="1790700"/>
            <a:ext cx="1828800" cy="152400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4724400" y="1905000"/>
            <a:ext cx="0" cy="184150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5867400" y="1905000"/>
            <a:ext cx="1295400" cy="175260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600200" y="3962400"/>
            <a:ext cx="9605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>
                <a:solidFill>
                  <a:srgbClr val="00FFFF"/>
                </a:solidFill>
              </a:rPr>
              <a:t>s</a:t>
            </a:r>
            <a:r>
              <a:rPr lang="en-US" sz="3200" b="1" i="1" dirty="0">
                <a:sym typeface="Symbol"/>
              </a:rPr>
              <a:t> </a:t>
            </a:r>
            <a:r>
              <a:rPr lang="en-US" sz="3200" b="1" i="1" dirty="0">
                <a:solidFill>
                  <a:srgbClr val="FFC000"/>
                </a:solidFill>
                <a:sym typeface="Symbol"/>
              </a:rPr>
              <a:t>l</a:t>
            </a:r>
            <a:endParaRPr lang="cs-CZ" sz="3200" b="1" i="1" dirty="0">
              <a:solidFill>
                <a:srgbClr val="FFC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16400" y="4028773"/>
            <a:ext cx="12330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i="1" dirty="0" smtClean="0">
                <a:solidFill>
                  <a:srgbClr val="FFC000"/>
                </a:solidFill>
              </a:rPr>
              <a:t>l</a:t>
            </a:r>
            <a:r>
              <a:rPr lang="en-US" sz="4000" b="1" i="1" dirty="0" smtClean="0">
                <a:sym typeface="Symbol"/>
              </a:rPr>
              <a:t> </a:t>
            </a:r>
            <a:r>
              <a:rPr lang="en-US" sz="4000" b="1" i="1" dirty="0" smtClean="0">
                <a:solidFill>
                  <a:srgbClr val="FF0000"/>
                </a:solidFill>
                <a:sym typeface="Symbol"/>
              </a:rPr>
              <a:t>g</a:t>
            </a:r>
            <a:endParaRPr lang="cs-CZ" sz="4000" b="1" i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7999" y="4028773"/>
            <a:ext cx="10839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>
                <a:solidFill>
                  <a:srgbClr val="00FFFF"/>
                </a:solidFill>
              </a:rPr>
              <a:t>s</a:t>
            </a:r>
            <a:r>
              <a:rPr lang="en-US" sz="3200" b="1" i="1" dirty="0">
                <a:sym typeface="Symbol"/>
              </a:rPr>
              <a:t> </a:t>
            </a:r>
            <a:r>
              <a:rPr lang="en-US" sz="3200" b="1" i="1" dirty="0" smtClean="0">
                <a:solidFill>
                  <a:srgbClr val="FF0000"/>
                </a:solidFill>
                <a:sym typeface="Symbol"/>
              </a:rPr>
              <a:t>g</a:t>
            </a:r>
            <a:endParaRPr lang="cs-CZ" sz="3200" b="1" i="1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800600" y="4736659"/>
            <a:ext cx="0" cy="92075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 txBox="1">
            <a:spLocks/>
          </p:cNvSpPr>
          <p:nvPr/>
        </p:nvSpPr>
        <p:spPr>
          <a:xfrm>
            <a:off x="584200" y="5486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err="1" smtClean="0"/>
              <a:t>Clausius</a:t>
            </a:r>
            <a:r>
              <a:rPr lang="en-US" sz="4000" dirty="0" err="1" smtClean="0">
                <a:solidFill>
                  <a:srgbClr val="FFC000"/>
                </a:solidFill>
              </a:rPr>
              <a:t>-</a:t>
            </a:r>
            <a:r>
              <a:rPr lang="en-US" sz="4000" dirty="0" err="1" smtClean="0"/>
              <a:t>Clapeyronova</a:t>
            </a:r>
            <a:r>
              <a:rPr lang="en-US" sz="4000" dirty="0" smtClean="0">
                <a:solidFill>
                  <a:srgbClr val="FFC000"/>
                </a:solidFill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</a:rPr>
              <a:t>rovnice</a:t>
            </a:r>
            <a:endParaRPr lang="cs-CZ" sz="4000" i="1" baseline="-25000" dirty="0"/>
          </a:p>
        </p:txBody>
      </p:sp>
    </p:spTree>
    <p:extLst>
      <p:ext uri="{BB962C8B-B14F-4D97-AF65-F5344CB8AC3E}">
        <p14:creationId xmlns:p14="http://schemas.microsoft.com/office/powerpoint/2010/main" val="493155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17118</TotalTime>
  <Words>84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4.2.1.2 Závislost Tf na p</vt:lpstr>
      <vt:lpstr>4.2.1.2 Závislost Tf na p pro CO2</vt:lpstr>
      <vt:lpstr>4.2.1.2 Závislost Tf na p pro H2O</vt:lpstr>
      <vt:lpstr>4.2.2.1 Clapeyronova rovnice = obecná rovnice pro směrnice křivek ve fázovém diagramu   </vt:lpstr>
      <vt:lpstr>4.2.2.2 a 4.2.2.3  Rozlišení Clapeyronovy rovnice na různé případy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Ideální plyn a první věta termodynamiky</dc:title>
  <dc:creator>Marketa</dc:creator>
  <cp:lastModifiedBy>Marketa</cp:lastModifiedBy>
  <cp:revision>409</cp:revision>
  <dcterms:created xsi:type="dcterms:W3CDTF">2017-03-05T10:12:35Z</dcterms:created>
  <dcterms:modified xsi:type="dcterms:W3CDTF">2018-05-16T09:47:21Z</dcterms:modified>
</cp:coreProperties>
</file>