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8" r:id="rId3"/>
    <p:sldId id="269" r:id="rId4"/>
    <p:sldId id="270" r:id="rId5"/>
    <p:sldId id="266" r:id="rId6"/>
    <p:sldId id="26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7F30D6"/>
    <a:srgbClr val="00FF00"/>
    <a:srgbClr val="3931D5"/>
    <a:srgbClr val="DA2CB5"/>
    <a:srgbClr val="FFCC00"/>
    <a:srgbClr val="FF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66885-C4A9-4FB6-9A4F-9037C204E669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AC2C-7FE4-48FB-A706-BF7E3E0DD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88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1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88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78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11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10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8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5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08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96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84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5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B4F3-5BE9-4569-ACDC-D80B86212B7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603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7924800" cy="581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50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C000"/>
                </a:solidFill>
              </a:rPr>
              <a:t>4.1.2.1. K </a:t>
            </a:r>
            <a:r>
              <a:rPr lang="en-US" sz="3200" dirty="0" err="1" smtClean="0">
                <a:solidFill>
                  <a:srgbClr val="FFC000"/>
                </a:solidFill>
              </a:rPr>
              <a:t>pojmu</a:t>
            </a:r>
            <a:r>
              <a:rPr lang="en-US" sz="3200" dirty="0" smtClean="0">
                <a:solidFill>
                  <a:srgbClr val="FFC000"/>
                </a:solidFill>
              </a:rPr>
              <a:t> VAR: </a:t>
            </a:r>
            <a:r>
              <a:rPr lang="cs-CZ" sz="3200" dirty="0" smtClean="0">
                <a:solidFill>
                  <a:srgbClr val="FFC000"/>
                </a:solidFill>
              </a:rPr>
              <a:t>Porovnání T</a:t>
            </a:r>
            <a:r>
              <a:rPr lang="cs-CZ" sz="3200" baseline="-25000" dirty="0" smtClean="0">
                <a:solidFill>
                  <a:srgbClr val="FFC000"/>
                </a:solidFill>
              </a:rPr>
              <a:t>B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pro</a:t>
            </a:r>
            <a:r>
              <a:rPr lang="cs-CZ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4 </a:t>
            </a:r>
            <a:r>
              <a:rPr lang="en-US" sz="3200" dirty="0" err="1" smtClean="0">
                <a:solidFill>
                  <a:srgbClr val="FFC000"/>
                </a:solidFill>
              </a:rPr>
              <a:t>kapaliny</a:t>
            </a:r>
            <a:endParaRPr lang="cs-CZ" sz="3200" i="1" baseline="-25000" dirty="0"/>
          </a:p>
        </p:txBody>
      </p:sp>
    </p:spTree>
    <p:extLst>
      <p:ext uri="{BB962C8B-B14F-4D97-AF65-F5344CB8AC3E}">
        <p14:creationId xmlns:p14="http://schemas.microsoft.com/office/powerpoint/2010/main" val="95969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28600" y="-676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4.2.1.2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Z</a:t>
            </a:r>
            <a:r>
              <a:rPr lang="cs-CZ" dirty="0" smtClean="0">
                <a:solidFill>
                  <a:srgbClr val="FFC000"/>
                </a:solidFill>
              </a:rPr>
              <a:t>ávislost </a:t>
            </a:r>
            <a:r>
              <a:rPr lang="en-US" b="1" i="1" dirty="0" smtClean="0"/>
              <a:t>T</a:t>
            </a:r>
            <a:r>
              <a:rPr lang="cs-CZ" b="1" baseline="-25000" dirty="0" smtClean="0"/>
              <a:t>f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na </a:t>
            </a:r>
            <a:r>
              <a:rPr lang="cs-CZ" i="1" dirty="0" smtClean="0"/>
              <a:t>p</a:t>
            </a:r>
            <a:endParaRPr lang="cs-CZ" i="1" dirty="0"/>
          </a:p>
        </p:txBody>
      </p:sp>
      <p:pic>
        <p:nvPicPr>
          <p:cNvPr id="1028" name="Picture 4" descr="Výsledek obrázku pro phase diagram carbon dioxide atkins physical chemist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8" t="9352" r="47777" b="6624"/>
          <a:stretch/>
        </p:blipFill>
        <p:spPr bwMode="auto">
          <a:xfrm>
            <a:off x="381000" y="1561176"/>
            <a:ext cx="3276600" cy="479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764580"/>
            <a:ext cx="893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endParaRPr lang="cs-CZ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603585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O</a:t>
            </a:r>
            <a:endParaRPr lang="cs-CZ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2057400" y="4572000"/>
            <a:ext cx="228600" cy="228600"/>
          </a:xfrm>
          <a:prstGeom prst="mathMultiply">
            <a:avLst/>
          </a:prstGeom>
          <a:solidFill>
            <a:srgbClr val="7F30D6"/>
          </a:solidFill>
          <a:ln>
            <a:solidFill>
              <a:srgbClr val="7F30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Multiply 11"/>
          <p:cNvSpPr/>
          <p:nvPr/>
        </p:nvSpPr>
        <p:spPr>
          <a:xfrm>
            <a:off x="6375400" y="3429000"/>
            <a:ext cx="228600" cy="228600"/>
          </a:xfrm>
          <a:prstGeom prst="mathMultiply">
            <a:avLst/>
          </a:prstGeom>
          <a:solidFill>
            <a:srgbClr val="7F30D6"/>
          </a:solidFill>
          <a:ln>
            <a:solidFill>
              <a:srgbClr val="7F30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Multiply 12"/>
          <p:cNvSpPr/>
          <p:nvPr/>
        </p:nvSpPr>
        <p:spPr>
          <a:xfrm>
            <a:off x="2971800" y="6464300"/>
            <a:ext cx="228600" cy="228600"/>
          </a:xfrm>
          <a:prstGeom prst="mathMultiply">
            <a:avLst/>
          </a:prstGeom>
          <a:solidFill>
            <a:srgbClr val="7F30D6"/>
          </a:solidFill>
          <a:ln>
            <a:solidFill>
              <a:srgbClr val="7F30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3412834" y="6393934"/>
            <a:ext cx="4582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</a:rPr>
              <a:t>Standardn</a:t>
            </a:r>
            <a:r>
              <a:rPr lang="cs-CZ" sz="2400" b="1" dirty="0" smtClean="0">
                <a:solidFill>
                  <a:srgbClr val="FFC000"/>
                </a:solidFill>
              </a:rPr>
              <a:t>í tlak a pokojová teplota</a:t>
            </a:r>
            <a:endParaRPr lang="cs-CZ" sz="2400" b="1" dirty="0">
              <a:solidFill>
                <a:srgbClr val="FFC000"/>
              </a:solidFill>
            </a:endParaRPr>
          </a:p>
        </p:txBody>
      </p:sp>
      <p:pic>
        <p:nvPicPr>
          <p:cNvPr id="1030" name="Picture 6" descr="Výsledek obrázku pro phase diagram h2o atki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77" t="26331" r="14814" b="11862"/>
          <a:stretch/>
        </p:blipFill>
        <p:spPr bwMode="auto">
          <a:xfrm>
            <a:off x="4114801" y="1410911"/>
            <a:ext cx="4823690" cy="494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ultiply 15"/>
          <p:cNvSpPr/>
          <p:nvPr/>
        </p:nvSpPr>
        <p:spPr>
          <a:xfrm>
            <a:off x="6629400" y="2895600"/>
            <a:ext cx="228600" cy="228600"/>
          </a:xfrm>
          <a:prstGeom prst="mathMultiply">
            <a:avLst/>
          </a:prstGeom>
          <a:solidFill>
            <a:srgbClr val="7F30D6"/>
          </a:solidFill>
          <a:ln>
            <a:solidFill>
              <a:srgbClr val="7F30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731201" y="764580"/>
            <a:ext cx="326199" cy="1621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41100" y="703659"/>
            <a:ext cx="662400" cy="1621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95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pressure dependence of the chemical potential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9" b="11263"/>
          <a:stretch/>
        </p:blipFill>
        <p:spPr bwMode="auto">
          <a:xfrm>
            <a:off x="216249" y="1190908"/>
            <a:ext cx="8546751" cy="513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304800" y="2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4.2.1.2 </a:t>
            </a:r>
            <a:r>
              <a:rPr lang="en-US" dirty="0" smtClean="0">
                <a:solidFill>
                  <a:srgbClr val="FFC000"/>
                </a:solidFill>
              </a:rPr>
              <a:t>Z</a:t>
            </a:r>
            <a:r>
              <a:rPr lang="cs-CZ" dirty="0" smtClean="0">
                <a:solidFill>
                  <a:srgbClr val="FFC000"/>
                </a:solidFill>
              </a:rPr>
              <a:t>ávislost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f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na </a:t>
            </a:r>
            <a:r>
              <a:rPr lang="cs-CZ" i="1" dirty="0" smtClean="0"/>
              <a:t>p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pro CO</a:t>
            </a:r>
            <a:r>
              <a:rPr lang="en-US" baseline="-25000" dirty="0" smtClean="0">
                <a:solidFill>
                  <a:srgbClr val="FFC000"/>
                </a:solidFill>
              </a:rPr>
              <a:t>2</a:t>
            </a:r>
            <a:endParaRPr lang="cs-CZ" baseline="-2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7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dependence of chemical potential on temperatur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2" b="13501"/>
          <a:stretch/>
        </p:blipFill>
        <p:spPr bwMode="auto">
          <a:xfrm>
            <a:off x="152400" y="1143000"/>
            <a:ext cx="8754451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28600" y="-676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4.2.1.2 </a:t>
            </a:r>
            <a:r>
              <a:rPr lang="en-US" dirty="0" smtClean="0">
                <a:solidFill>
                  <a:srgbClr val="FFC000"/>
                </a:solidFill>
              </a:rPr>
              <a:t>Z</a:t>
            </a:r>
            <a:r>
              <a:rPr lang="cs-CZ" dirty="0" smtClean="0">
                <a:solidFill>
                  <a:srgbClr val="FFC000"/>
                </a:solidFill>
              </a:rPr>
              <a:t>ávislost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f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na </a:t>
            </a:r>
            <a:r>
              <a:rPr lang="cs-CZ" i="1" dirty="0" smtClean="0"/>
              <a:t>p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pro H</a:t>
            </a:r>
            <a:r>
              <a:rPr lang="en-US" baseline="-25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O</a:t>
            </a:r>
            <a:endParaRPr lang="cs-CZ" baseline="-2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4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38100" y="685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4.2.2.1 </a:t>
            </a:r>
            <a:r>
              <a:rPr lang="cs-CZ" dirty="0" smtClean="0"/>
              <a:t>Clapeyronova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rovnice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sz="3100" dirty="0" smtClean="0">
                <a:solidFill>
                  <a:srgbClr val="FFC000"/>
                </a:solidFill>
              </a:rPr>
              <a:t>= </a:t>
            </a:r>
            <a:r>
              <a:rPr lang="en-US" sz="3100" dirty="0" err="1" smtClean="0">
                <a:solidFill>
                  <a:srgbClr val="FFC000"/>
                </a:solidFill>
              </a:rPr>
              <a:t>obecn</a:t>
            </a:r>
            <a:r>
              <a:rPr lang="cs-CZ" sz="3100" dirty="0" smtClean="0">
                <a:solidFill>
                  <a:srgbClr val="FFC000"/>
                </a:solidFill>
              </a:rPr>
              <a:t>á rovnice pro směrnice křivek ve fázovém diagramu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i="1" baseline="-25000" dirty="0"/>
          </a:p>
        </p:txBody>
      </p:sp>
      <p:pic>
        <p:nvPicPr>
          <p:cNvPr id="11" name="Content Placeholder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4848225" cy="483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343400" y="4719935"/>
            <a:ext cx="9144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S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m</a:t>
            </a:r>
            <a:r>
              <a:rPr lang="cs-CZ" sz="2400" b="1" dirty="0" smtClean="0">
                <a:solidFill>
                  <a:srgbClr val="FF0000"/>
                </a:solidFill>
              </a:rPr>
              <a:t>(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)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46437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cs-CZ" sz="2400" b="1" baseline="-25000" dirty="0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)</a:t>
            </a:r>
            <a:endParaRPr lang="cs-CZ" sz="2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600" y="4191000"/>
            <a:ext cx="304800" cy="3765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Box 1"/>
          <p:cNvSpPr txBox="1"/>
          <p:nvPr/>
        </p:nvSpPr>
        <p:spPr>
          <a:xfrm>
            <a:off x="3543300" y="410587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S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m</a:t>
            </a:r>
            <a:r>
              <a:rPr lang="cs-CZ" sz="2400" b="1" dirty="0" smtClean="0">
                <a:solidFill>
                  <a:srgbClr val="FF0000"/>
                </a:solidFill>
              </a:rPr>
              <a:t>(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)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33800" y="501426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cs-CZ" sz="2400" b="1" baseline="-25000" dirty="0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)</a:t>
            </a:r>
            <a:endParaRPr lang="cs-CZ" sz="2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962400" y="4495800"/>
            <a:ext cx="2286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91000" y="4648200"/>
            <a:ext cx="266700" cy="2263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860800" y="4719935"/>
            <a:ext cx="330200" cy="4144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0" idx="0"/>
          </p:cNvCxnSpPr>
          <p:nvPr/>
        </p:nvCxnSpPr>
        <p:spPr>
          <a:xfrm flipH="1">
            <a:off x="4191000" y="4719935"/>
            <a:ext cx="38100" cy="294332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59880" y="1307068"/>
            <a:ext cx="477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Obrázek, který je východiskem k jejímu odvození: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57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4.2.2.2 a 4.2.2.3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Rozli</a:t>
            </a:r>
            <a:r>
              <a:rPr lang="cs-CZ" dirty="0">
                <a:solidFill>
                  <a:srgbClr val="FFC000"/>
                </a:solidFill>
              </a:rPr>
              <a:t>šení </a:t>
            </a:r>
            <a:r>
              <a:rPr lang="en-US" dirty="0" err="1" smtClean="0"/>
              <a:t>Clapeyronovy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rovnice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>na </a:t>
            </a:r>
            <a:r>
              <a:rPr lang="cs-CZ" dirty="0">
                <a:solidFill>
                  <a:srgbClr val="FFC000"/>
                </a:solidFill>
              </a:rPr>
              <a:t>různé případy</a:t>
            </a:r>
            <a:endParaRPr lang="cs-CZ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387600" y="1790700"/>
            <a:ext cx="1828800" cy="15240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724400" y="1905000"/>
            <a:ext cx="0" cy="18415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867400" y="1905000"/>
            <a:ext cx="1295400" cy="17526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0200" y="3962400"/>
            <a:ext cx="96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00FFFF"/>
                </a:solidFill>
              </a:rPr>
              <a:t>s</a:t>
            </a:r>
            <a:r>
              <a:rPr lang="en-US" sz="3200" b="1" i="1" dirty="0">
                <a:sym typeface="Symbol"/>
              </a:rPr>
              <a:t> </a:t>
            </a:r>
            <a:r>
              <a:rPr lang="en-US" sz="3200" b="1" i="1" dirty="0">
                <a:solidFill>
                  <a:srgbClr val="FFC000"/>
                </a:solidFill>
                <a:sym typeface="Symbol"/>
              </a:rPr>
              <a:t>l</a:t>
            </a:r>
            <a:endParaRPr lang="cs-CZ" sz="3200" b="1" i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6400" y="4028773"/>
            <a:ext cx="12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FFC000"/>
                </a:solidFill>
              </a:rPr>
              <a:t>l</a:t>
            </a:r>
            <a:r>
              <a:rPr lang="en-US" sz="4000" b="1" i="1" dirty="0" smtClean="0">
                <a:sym typeface="Symbol"/>
              </a:rPr>
              <a:t> </a:t>
            </a:r>
            <a:r>
              <a:rPr lang="en-US" sz="4000" b="1" i="1" dirty="0" smtClean="0">
                <a:solidFill>
                  <a:srgbClr val="FF0000"/>
                </a:solidFill>
                <a:sym typeface="Symbol"/>
              </a:rPr>
              <a:t>g</a:t>
            </a:r>
            <a:endParaRPr lang="cs-CZ" sz="40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99" y="4028773"/>
            <a:ext cx="1083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00FFFF"/>
                </a:solidFill>
              </a:rPr>
              <a:t>s</a:t>
            </a:r>
            <a:r>
              <a:rPr lang="en-US" sz="3200" b="1" i="1" dirty="0">
                <a:sym typeface="Symbol"/>
              </a:rPr>
              <a:t> </a:t>
            </a:r>
            <a:r>
              <a:rPr lang="en-US" sz="3200" b="1" i="1" dirty="0" smtClean="0">
                <a:solidFill>
                  <a:srgbClr val="FF0000"/>
                </a:solidFill>
                <a:sym typeface="Symbol"/>
              </a:rPr>
              <a:t>g</a:t>
            </a:r>
            <a:endParaRPr lang="cs-CZ" sz="3200" b="1" i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800600" y="4736659"/>
            <a:ext cx="0" cy="92075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584200" y="548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/>
              <a:t>Clausius</a:t>
            </a:r>
            <a:r>
              <a:rPr lang="en-US" sz="4000" dirty="0" err="1" smtClean="0">
                <a:solidFill>
                  <a:srgbClr val="FFC000"/>
                </a:solidFill>
              </a:rPr>
              <a:t>-</a:t>
            </a:r>
            <a:r>
              <a:rPr lang="en-US" sz="4000" dirty="0" err="1" smtClean="0"/>
              <a:t>Clapeyronova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rovnice</a:t>
            </a:r>
            <a:endParaRPr lang="cs-CZ" sz="4000" i="1" baseline="-25000" dirty="0"/>
          </a:p>
        </p:txBody>
      </p:sp>
    </p:spTree>
    <p:extLst>
      <p:ext uri="{BB962C8B-B14F-4D97-AF65-F5344CB8AC3E}">
        <p14:creationId xmlns:p14="http://schemas.microsoft.com/office/powerpoint/2010/main" val="49315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17118</TotalTime>
  <Words>84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4.2.1.2 Závislost Tf na p</vt:lpstr>
      <vt:lpstr>4.2.1.2 Závislost Tf na p pro CO2</vt:lpstr>
      <vt:lpstr>4.2.1.2 Závislost Tf na p pro H2O</vt:lpstr>
      <vt:lpstr>4.2.2.1 Clapeyronova rovnice = obecná rovnice pro směrnice křivek ve fázovém diagramu   </vt:lpstr>
      <vt:lpstr>4.2.2.2 a 4.2.2.3  Rozlišení Clapeyronovy rovnice na různé případy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Ideální plyn a první věta termodynamiky</dc:title>
  <dc:creator>Marketa</dc:creator>
  <cp:lastModifiedBy>Marketa</cp:lastModifiedBy>
  <cp:revision>409</cp:revision>
  <dcterms:created xsi:type="dcterms:W3CDTF">2017-03-05T10:12:35Z</dcterms:created>
  <dcterms:modified xsi:type="dcterms:W3CDTF">2018-05-16T09:47:21Z</dcterms:modified>
</cp:coreProperties>
</file>