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352" r:id="rId3"/>
    <p:sldId id="354" r:id="rId4"/>
    <p:sldId id="353" r:id="rId5"/>
    <p:sldId id="355" r:id="rId6"/>
    <p:sldId id="351" r:id="rId7"/>
    <p:sldId id="350" r:id="rId8"/>
    <p:sldId id="356" r:id="rId9"/>
    <p:sldId id="337" r:id="rId10"/>
    <p:sldId id="330" r:id="rId11"/>
    <p:sldId id="331" r:id="rId12"/>
    <p:sldId id="326" r:id="rId13"/>
    <p:sldId id="357" r:id="rId14"/>
    <p:sldId id="325" r:id="rId15"/>
    <p:sldId id="328" r:id="rId16"/>
    <p:sldId id="332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00FF00"/>
    <a:srgbClr val="7F30D6"/>
    <a:srgbClr val="3931D5"/>
    <a:srgbClr val="DA2CB5"/>
    <a:srgbClr val="FFCC00"/>
    <a:srgbClr val="FFFF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740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D66885-C4A9-4FB6-9A4F-9037C204E669}" type="datetimeFigureOut">
              <a:rPr lang="cs-CZ" smtClean="0"/>
              <a:t>27.03.2018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DEAC2C-7FE4-48FB-A706-BF7E3E0DDA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2886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27.03.2018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651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27.03.2018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9888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27.03.2018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0784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27.03.2018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6112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27.03.2018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5108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27.03.2018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786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27.03.2018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4851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27.03.2018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9089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27.03.2018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966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27.03.2018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5844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B4F3-5BE9-4569-ACDC-D80B86212B7B}" type="datetimeFigureOut">
              <a:rPr lang="cs-CZ" smtClean="0"/>
              <a:t>27.03.2018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7056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3B4F3-5BE9-4569-ACDC-D80B86212B7B}" type="datetimeFigureOut">
              <a:rPr lang="cs-CZ" smtClean="0"/>
              <a:t>27.03.2018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A6B98-0F98-4F04-B526-4C093806A4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26033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19200"/>
            <a:ext cx="8991600" cy="1470025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Přednáška </a:t>
            </a:r>
            <a:r>
              <a:rPr lang="en-US" dirty="0"/>
              <a:t>6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en-US" dirty="0" smtClean="0">
                <a:solidFill>
                  <a:srgbClr val="FFC000"/>
                </a:solidFill>
              </a:rPr>
              <a:t>Z</a:t>
            </a:r>
            <a:r>
              <a:rPr lang="cs-CZ" dirty="0" smtClean="0">
                <a:solidFill>
                  <a:srgbClr val="FFC000"/>
                </a:solidFill>
              </a:rPr>
              <a:t>ávislost G na p, T</a:t>
            </a:r>
            <a:br>
              <a:rPr lang="cs-CZ" dirty="0" smtClean="0">
                <a:solidFill>
                  <a:srgbClr val="FFC000"/>
                </a:solidFill>
              </a:rPr>
            </a:br>
            <a:r>
              <a:rPr lang="cs-CZ" dirty="0" smtClean="0">
                <a:solidFill>
                  <a:srgbClr val="FFC000"/>
                </a:solidFill>
              </a:rPr>
              <a:t>fázové rovnováhy</a:t>
            </a:r>
            <a:r>
              <a:rPr lang="cs-CZ" dirty="0" smtClean="0">
                <a:solidFill>
                  <a:srgbClr val="FFC000"/>
                </a:solidFill>
              </a:rPr>
              <a:t/>
            </a:r>
            <a:br>
              <a:rPr lang="cs-CZ" dirty="0" smtClean="0">
                <a:solidFill>
                  <a:srgbClr val="FFC000"/>
                </a:solidFill>
              </a:rPr>
            </a:b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6220" y="4419600"/>
            <a:ext cx="8534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00FF00"/>
                </a:solidFill>
              </a:rPr>
              <a:t>Literatura</a:t>
            </a:r>
            <a:endParaRPr lang="cs-CZ" sz="2800" dirty="0" smtClean="0">
              <a:solidFill>
                <a:srgbClr val="00FF00"/>
              </a:solidFill>
            </a:endParaRPr>
          </a:p>
          <a:p>
            <a:r>
              <a:rPr lang="en-US" sz="2800" dirty="0" smtClean="0">
                <a:solidFill>
                  <a:srgbClr val="00FF00"/>
                </a:solidFill>
              </a:rPr>
              <a:t>  </a:t>
            </a:r>
            <a:r>
              <a:rPr lang="cs-CZ" sz="2800" dirty="0" smtClean="0"/>
              <a:t>Atkins, de Paula: Fyzikální chemie.</a:t>
            </a:r>
            <a:endParaRPr lang="cs-CZ" sz="2800" dirty="0" smtClean="0"/>
          </a:p>
          <a:p>
            <a:pPr algn="ctr"/>
            <a:r>
              <a:rPr lang="cs-CZ" sz="2800" dirty="0">
                <a:solidFill>
                  <a:srgbClr val="00FF00"/>
                </a:solidFill>
              </a:rPr>
              <a:t>	</a:t>
            </a:r>
            <a:r>
              <a:rPr lang="cs-CZ" sz="2800" dirty="0" smtClean="0">
                <a:solidFill>
                  <a:srgbClr val="00FF00"/>
                </a:solidFill>
              </a:rPr>
              <a:t>	</a:t>
            </a:r>
            <a:r>
              <a:rPr lang="en-US" sz="2800" dirty="0" smtClean="0">
                <a:solidFill>
                  <a:srgbClr val="00FF00"/>
                </a:solidFill>
              </a:rPr>
              <a:t>3.3.3-4.2.2 v</a:t>
            </a:r>
            <a:r>
              <a:rPr lang="cs-CZ" sz="2800" dirty="0" smtClean="0">
                <a:solidFill>
                  <a:srgbClr val="00FF00"/>
                </a:solidFill>
              </a:rPr>
              <a:t>četně</a:t>
            </a:r>
            <a:endParaRPr lang="cs-CZ" sz="2800" dirty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045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Chemick</a:t>
            </a:r>
            <a:r>
              <a:rPr lang="cs-CZ" sz="4000" dirty="0" smtClean="0"/>
              <a:t>ý potenciál (</a:t>
            </a:r>
            <a:r>
              <a:rPr lang="cs-CZ" sz="4000" dirty="0" smtClean="0">
                <a:solidFill>
                  <a:srgbClr val="FFCC00"/>
                </a:solidFill>
              </a:rPr>
              <a:t>µ</a:t>
            </a:r>
            <a:r>
              <a:rPr lang="cs-CZ" sz="4000" dirty="0" smtClean="0"/>
              <a:t>) jako funkce </a:t>
            </a:r>
            <a:r>
              <a:rPr lang="cs-CZ" sz="4000" dirty="0" smtClean="0">
                <a:solidFill>
                  <a:srgbClr val="FFCC00"/>
                </a:solidFill>
              </a:rPr>
              <a:t>p</a:t>
            </a:r>
            <a:endParaRPr lang="cs-CZ" sz="4000" dirty="0">
              <a:solidFill>
                <a:srgbClr val="FFCC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990600"/>
            <a:ext cx="4953000" cy="474623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4800" y="2598310"/>
            <a:ext cx="1295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Ideální plyn</a:t>
            </a:r>
            <a:endParaRPr lang="cs-CZ" sz="28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295400" y="3363717"/>
            <a:ext cx="2057400" cy="52999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086600" y="2738106"/>
            <a:ext cx="1295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Reálný plyn</a:t>
            </a:r>
            <a:endParaRPr lang="cs-CZ" sz="2800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3505200" y="3215159"/>
            <a:ext cx="3352800" cy="477054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304800" y="6019800"/>
            <a:ext cx="8305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CC66"/>
                </a:solidFill>
              </a:rPr>
              <a:t>3.3.3.3</a:t>
            </a:r>
            <a:r>
              <a:rPr lang="en-US" sz="2000" dirty="0"/>
              <a:t> </a:t>
            </a:r>
            <a:r>
              <a:rPr lang="en-US" sz="2000" dirty="0" smtClean="0"/>
              <a:t>+ </a:t>
            </a:r>
            <a:r>
              <a:rPr lang="en-US" sz="2000" dirty="0" err="1"/>
              <a:t>Definice</a:t>
            </a:r>
            <a:r>
              <a:rPr lang="en-US" sz="2000" dirty="0"/>
              <a:t> </a:t>
            </a:r>
            <a:r>
              <a:rPr lang="en-US" sz="2000" dirty="0" err="1"/>
              <a:t>chemick</a:t>
            </a:r>
            <a:r>
              <a:rPr lang="cs-CZ" sz="2000" dirty="0"/>
              <a:t>ého potenciálu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FFCC66"/>
                </a:solidFill>
              </a:rPr>
              <a:t>4.1.1.3 </a:t>
            </a:r>
            <a:endParaRPr lang="cs-CZ" sz="2000" dirty="0">
              <a:solidFill>
                <a:srgbClr val="FFCC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69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601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Dopl</a:t>
            </a:r>
            <a:r>
              <a:rPr lang="cs-CZ" sz="3600" dirty="0"/>
              <a:t>ňujcí informace </a:t>
            </a:r>
            <a:r>
              <a:rPr lang="en-US" sz="3600" dirty="0" smtClean="0"/>
              <a:t>3.2: </a:t>
            </a:r>
            <a:br>
              <a:rPr lang="en-US" sz="3600" dirty="0" smtClean="0"/>
            </a:br>
            <a:r>
              <a:rPr lang="en-US" sz="3600" dirty="0" err="1" smtClean="0">
                <a:solidFill>
                  <a:srgbClr val="FFCC66"/>
                </a:solidFill>
              </a:rPr>
              <a:t>Definice</a:t>
            </a:r>
            <a:r>
              <a:rPr lang="en-US" sz="3600" dirty="0" smtClean="0">
                <a:solidFill>
                  <a:srgbClr val="FFCC66"/>
                </a:solidFill>
              </a:rPr>
              <a:t> </a:t>
            </a:r>
            <a:r>
              <a:rPr lang="en-US" sz="3600" dirty="0">
                <a:solidFill>
                  <a:srgbClr val="FFCC66"/>
                </a:solidFill>
              </a:rPr>
              <a:t>fugacity</a:t>
            </a:r>
            <a:r>
              <a:rPr lang="en-US" sz="3600" dirty="0" smtClean="0">
                <a:solidFill>
                  <a:srgbClr val="FFCC66"/>
                </a:solidFill>
              </a:rPr>
              <a:t> + </a:t>
            </a:r>
            <a:r>
              <a:rPr lang="en-US" sz="3600" dirty="0" err="1" smtClean="0">
                <a:solidFill>
                  <a:srgbClr val="FFCC66"/>
                </a:solidFill>
              </a:rPr>
              <a:t>rovnice</a:t>
            </a:r>
            <a:r>
              <a:rPr lang="en-US" sz="3600" dirty="0" smtClean="0">
                <a:solidFill>
                  <a:srgbClr val="FFCC66"/>
                </a:solidFill>
              </a:rPr>
              <a:t> 3.61</a:t>
            </a:r>
            <a:endParaRPr lang="cs-CZ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3944" y="1066800"/>
            <a:ext cx="4691656" cy="449580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3962400" y="4953000"/>
            <a:ext cx="762000" cy="762000"/>
          </a:xfrm>
          <a:prstGeom prst="ellipse">
            <a:avLst/>
          </a:prstGeom>
          <a:noFill/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Box 5"/>
          <p:cNvSpPr txBox="1"/>
          <p:nvPr/>
        </p:nvSpPr>
        <p:spPr>
          <a:xfrm>
            <a:off x="508001" y="5798403"/>
            <a:ext cx="34670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u="sng" dirty="0" smtClean="0">
                <a:solidFill>
                  <a:srgbClr val="FFCC00"/>
                </a:solidFill>
              </a:rPr>
              <a:t>Fugacita</a:t>
            </a:r>
            <a:r>
              <a:rPr lang="cs-CZ" sz="2400" dirty="0" smtClean="0">
                <a:solidFill>
                  <a:srgbClr val="FFCC00"/>
                </a:solidFill>
              </a:rPr>
              <a:t> reálného plynu při tlaku p</a:t>
            </a:r>
            <a:r>
              <a:rPr lang="en-US" sz="2400" dirty="0" smtClean="0">
                <a:solidFill>
                  <a:srgbClr val="FFCC00"/>
                </a:solidFill>
              </a:rPr>
              <a:t>’ </a:t>
            </a:r>
            <a:endParaRPr lang="cs-CZ" sz="2400" dirty="0">
              <a:solidFill>
                <a:srgbClr val="FFCC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0" y="5783133"/>
            <a:ext cx="518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= </a:t>
            </a:r>
            <a:r>
              <a:rPr lang="en-US" sz="2400" dirty="0" err="1" smtClean="0"/>
              <a:t>tlak</a:t>
            </a:r>
            <a:r>
              <a:rPr lang="en-US" sz="2400" dirty="0" smtClean="0"/>
              <a:t> ide</a:t>
            </a:r>
            <a:r>
              <a:rPr lang="cs-CZ" sz="2400" dirty="0" smtClean="0"/>
              <a:t>álního plynu se stejným chem. potenciálem, jako má reálný plyn</a:t>
            </a:r>
            <a:endParaRPr lang="cs-CZ" sz="2400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4953000" y="1752600"/>
            <a:ext cx="0" cy="32766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385172" y="1828800"/>
            <a:ext cx="0" cy="32766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4359772" y="1765300"/>
            <a:ext cx="6096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507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/>
        <p:txBody>
          <a:bodyPr>
            <a:normAutofit fontScale="97500"/>
          </a:bodyPr>
          <a:lstStyle/>
          <a:p>
            <a:pPr marL="0" indent="0" algn="ctr">
              <a:buNone/>
            </a:pPr>
            <a:r>
              <a:rPr lang="en-US" sz="4000" dirty="0" smtClean="0"/>
              <a:t>4. F</a:t>
            </a:r>
            <a:r>
              <a:rPr lang="cs-CZ" sz="4000" dirty="0" smtClean="0"/>
              <a:t>ázové přechody čistých látek</a:t>
            </a:r>
          </a:p>
          <a:p>
            <a:pPr marL="0" indent="0" algn="ctr">
              <a:buNone/>
            </a:pPr>
            <a:endParaRPr lang="cs-CZ" sz="4000" dirty="0"/>
          </a:p>
          <a:p>
            <a:pPr marL="0" indent="0" algn="ctr">
              <a:buNone/>
            </a:pPr>
            <a:r>
              <a:rPr lang="cs-CZ" sz="4000" dirty="0" smtClean="0"/>
              <a:t>(samostudium </a:t>
            </a:r>
            <a:r>
              <a:rPr lang="en-US" sz="4000" dirty="0" smtClean="0"/>
              <a:t>4.1)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2431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 </a:t>
            </a:r>
            <a:r>
              <a:rPr lang="en-US" dirty="0" err="1" smtClean="0"/>
              <a:t>ot</a:t>
            </a:r>
            <a:r>
              <a:rPr lang="cs-CZ" dirty="0" smtClean="0"/>
              <a:t>ázce na </a:t>
            </a:r>
            <a:r>
              <a:rPr lang="en-US" dirty="0" smtClean="0"/>
              <a:t>1. </a:t>
            </a:r>
            <a:r>
              <a:rPr lang="cs-CZ" dirty="0" smtClean="0"/>
              <a:t>odstavec části </a:t>
            </a:r>
            <a:r>
              <a:rPr lang="en-US" dirty="0" smtClean="0"/>
              <a:t>4.1.1.2</a:t>
            </a:r>
            <a:endParaRPr lang="cs-C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48" b="12569"/>
          <a:stretch/>
        </p:blipFill>
        <p:spPr>
          <a:xfrm>
            <a:off x="1447799" y="1295400"/>
            <a:ext cx="6739677" cy="4013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8175" y="2948057"/>
            <a:ext cx="5084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G</a:t>
            </a:r>
            <a:endParaRPr lang="cs-CZ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4600270" y="5308600"/>
            <a:ext cx="4347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T</a:t>
            </a:r>
            <a:endParaRPr lang="cs-CZ" sz="4000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657600" y="5308600"/>
            <a:ext cx="228600" cy="35394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117583" y="5330686"/>
            <a:ext cx="5389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 smtClean="0"/>
              <a:t>T</a:t>
            </a:r>
            <a:r>
              <a:rPr lang="en-US" sz="4000" baseline="-25000" dirty="0" err="1" smtClean="0"/>
              <a:t>f</a:t>
            </a:r>
            <a:endParaRPr lang="cs-CZ" sz="4000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6098335" y="5365472"/>
            <a:ext cx="6142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T</a:t>
            </a:r>
            <a:r>
              <a:rPr lang="en-US" sz="4000" baseline="-25000" dirty="0" smtClean="0"/>
              <a:t>b</a:t>
            </a:r>
            <a:endParaRPr lang="cs-CZ" sz="4000" baseline="-250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638800" y="5308600"/>
            <a:ext cx="459535" cy="35394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0616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 descr="Související obráze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61" t="22777" r="58611" b="5556"/>
          <a:stretch/>
        </p:blipFill>
        <p:spPr>
          <a:xfrm>
            <a:off x="723900" y="1159933"/>
            <a:ext cx="3111500" cy="49149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794000" y="2010833"/>
            <a:ext cx="1041400" cy="1905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Box 9"/>
          <p:cNvSpPr txBox="1"/>
          <p:nvPr/>
        </p:nvSpPr>
        <p:spPr>
          <a:xfrm>
            <a:off x="863942" y="317362"/>
            <a:ext cx="28314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 smtClean="0">
                <a:solidFill>
                  <a:srgbClr val="FFCC00"/>
                </a:solidFill>
              </a:rPr>
              <a:t>Hg barometr</a:t>
            </a:r>
            <a:endParaRPr lang="cs-CZ" sz="4000" dirty="0">
              <a:solidFill>
                <a:srgbClr val="FFCC00"/>
              </a:solidFill>
            </a:endParaRPr>
          </a:p>
        </p:txBody>
      </p:sp>
      <p:sp>
        <p:nvSpPr>
          <p:cNvPr id="11" name="AutoShape 6" descr="https://upload.wikimedia.org/wikipedia/commons/thumb/9/9e/Evangelista_Torricelli_-_Museo_di_Storia_Naturale_di_Firenze.JPG/800px-Evangelista_Torricelli_-_Museo_di_Storia_Naturale_di_Firenze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3074" name="Picture 2" descr="Související obráze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533400"/>
            <a:ext cx="4286250" cy="518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4800600" y="6239417"/>
            <a:ext cx="35576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Evangelista </a:t>
            </a:r>
            <a:r>
              <a:rPr lang="cs-CZ" b="1" dirty="0" smtClean="0"/>
              <a:t>Torricelli</a:t>
            </a:r>
            <a:r>
              <a:rPr lang="en-US" b="1" dirty="0" smtClean="0"/>
              <a:t>,</a:t>
            </a:r>
            <a:r>
              <a:rPr lang="cs-CZ" dirty="0"/>
              <a:t> 1608 – </a:t>
            </a:r>
            <a:r>
              <a:rPr lang="cs-CZ" dirty="0" smtClean="0"/>
              <a:t>1647</a:t>
            </a:r>
            <a:r>
              <a:rPr lang="en-US" b="1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0642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 descr="Související obráze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grpSp>
        <p:nvGrpSpPr>
          <p:cNvPr id="3" name="Group 2"/>
          <p:cNvGrpSpPr/>
          <p:nvPr/>
        </p:nvGrpSpPr>
        <p:grpSpPr>
          <a:xfrm>
            <a:off x="984095" y="457200"/>
            <a:ext cx="7093105" cy="5461000"/>
            <a:chOff x="933078" y="1344781"/>
            <a:chExt cx="5702300" cy="477520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500" t="24630" r="30139" b="5741"/>
            <a:stretch/>
          </p:blipFill>
          <p:spPr>
            <a:xfrm>
              <a:off x="933078" y="1344781"/>
              <a:ext cx="5702300" cy="4775200"/>
            </a:xfrm>
            <a:prstGeom prst="rect">
              <a:avLst/>
            </a:prstGeom>
          </p:spPr>
        </p:pic>
        <p:sp>
          <p:nvSpPr>
            <p:cNvPr id="2" name="Rectangle 1"/>
            <p:cNvSpPr/>
            <p:nvPr/>
          </p:nvSpPr>
          <p:spPr>
            <a:xfrm>
              <a:off x="5619378" y="3001452"/>
              <a:ext cx="1016000" cy="1752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7" name="Straight Arrow Connector 6"/>
          <p:cNvCxnSpPr/>
          <p:nvPr/>
        </p:nvCxnSpPr>
        <p:spPr>
          <a:xfrm flipV="1">
            <a:off x="5715000" y="1447800"/>
            <a:ext cx="0" cy="303652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93675" y="5867400"/>
            <a:ext cx="84550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FFCC00"/>
                </a:solidFill>
              </a:rPr>
              <a:t>Tlak</a:t>
            </a:r>
            <a:r>
              <a:rPr lang="en-US" sz="2400" dirty="0" smtClean="0">
                <a:solidFill>
                  <a:srgbClr val="FFCC00"/>
                </a:solidFill>
              </a:rPr>
              <a:t> </a:t>
            </a:r>
            <a:r>
              <a:rPr lang="en-US" sz="2400" dirty="0" err="1" smtClean="0">
                <a:solidFill>
                  <a:srgbClr val="FFCC00"/>
                </a:solidFill>
              </a:rPr>
              <a:t>nasycen</a:t>
            </a:r>
            <a:r>
              <a:rPr lang="cs-CZ" sz="2400" dirty="0" smtClean="0">
                <a:solidFill>
                  <a:srgbClr val="FFCC00"/>
                </a:solidFill>
              </a:rPr>
              <a:t>é páry = </a:t>
            </a:r>
          </a:p>
          <a:p>
            <a:pPr algn="ctr"/>
            <a:r>
              <a:rPr lang="cs-CZ" sz="2400" dirty="0" smtClean="0">
                <a:solidFill>
                  <a:srgbClr val="FFCC00"/>
                </a:solidFill>
              </a:rPr>
              <a:t>tlak plynné fáze, která je v rovnováze s kapalnou fází </a:t>
            </a:r>
            <a:endParaRPr lang="cs-CZ" sz="2400" dirty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47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583" t="22592" r="7670" b="6482"/>
          <a:stretch/>
        </p:blipFill>
        <p:spPr>
          <a:xfrm>
            <a:off x="1905000" y="685800"/>
            <a:ext cx="5727700" cy="527611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905000" y="3970315"/>
            <a:ext cx="860503" cy="200430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Rectangle 5"/>
          <p:cNvSpPr/>
          <p:nvPr/>
        </p:nvSpPr>
        <p:spPr>
          <a:xfrm>
            <a:off x="1905000" y="685801"/>
            <a:ext cx="860503" cy="762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Box 6"/>
          <p:cNvSpPr txBox="1"/>
          <p:nvPr/>
        </p:nvSpPr>
        <p:spPr>
          <a:xfrm>
            <a:off x="1308100" y="6108700"/>
            <a:ext cx="632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FFCC00"/>
                </a:solidFill>
              </a:rPr>
              <a:t>Diethylether je těkavější než voda. Proč?</a:t>
            </a:r>
            <a:endParaRPr lang="cs-CZ" sz="2800" dirty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92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93700" y="20955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rgbClr val="FFCC00"/>
                </a:solidFill>
              </a:rPr>
              <a:t>3.3.</a:t>
            </a:r>
            <a:r>
              <a:rPr lang="en-US" sz="4000" dirty="0">
                <a:solidFill>
                  <a:srgbClr val="FFCC00"/>
                </a:solidFill>
              </a:rPr>
              <a:t>1</a:t>
            </a:r>
            <a:r>
              <a:rPr lang="cs-CZ" sz="4000" dirty="0" smtClean="0">
                <a:solidFill>
                  <a:srgbClr val="FFCC00"/>
                </a:solidFill>
              </a:rPr>
              <a:t> </a:t>
            </a:r>
            <a:r>
              <a:rPr lang="en-US" sz="4000" dirty="0" smtClean="0">
                <a:solidFill>
                  <a:srgbClr val="FFCC00"/>
                </a:solidFill>
              </a:rPr>
              <a:t>Fundament</a:t>
            </a:r>
            <a:r>
              <a:rPr lang="cs-CZ" sz="4000" dirty="0" smtClean="0">
                <a:solidFill>
                  <a:srgbClr val="FFCC00"/>
                </a:solidFill>
              </a:rPr>
              <a:t>ální rovnice </a:t>
            </a:r>
            <a:r>
              <a:rPr lang="en-US" sz="4000" dirty="0" smtClean="0">
                <a:solidFill>
                  <a:srgbClr val="FFCC00"/>
                </a:solidFill>
              </a:rPr>
              <a:t>pro U</a:t>
            </a:r>
          </a:p>
          <a:p>
            <a:endParaRPr lang="en-US" sz="4000" dirty="0">
              <a:solidFill>
                <a:srgbClr val="FFCC00"/>
              </a:solidFill>
            </a:endParaRPr>
          </a:p>
          <a:p>
            <a:endParaRPr lang="en-US" sz="4000" dirty="0" smtClean="0">
              <a:solidFill>
                <a:srgbClr val="FFCC00"/>
              </a:solidFill>
            </a:endParaRPr>
          </a:p>
          <a:p>
            <a:r>
              <a:rPr lang="en-US" sz="4000" dirty="0" smtClean="0">
                <a:solidFill>
                  <a:srgbClr val="FFCC00"/>
                </a:solidFill>
              </a:rPr>
              <a:t> </a:t>
            </a:r>
            <a:endParaRPr lang="cs-CZ" sz="4000" dirty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16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67000" y="1981200"/>
            <a:ext cx="421307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FF00"/>
                </a:solidFill>
              </a:rPr>
              <a:t>3.3.2 </a:t>
            </a:r>
            <a:r>
              <a:rPr lang="en-US" sz="2400" dirty="0" err="1">
                <a:solidFill>
                  <a:srgbClr val="00FF00"/>
                </a:solidFill>
              </a:rPr>
              <a:t>Vlastnosti</a:t>
            </a:r>
            <a:r>
              <a:rPr lang="en-US" sz="2400" dirty="0">
                <a:solidFill>
                  <a:srgbClr val="00FF00"/>
                </a:solidFill>
              </a:rPr>
              <a:t> </a:t>
            </a:r>
            <a:r>
              <a:rPr lang="en-US" sz="2400" dirty="0" smtClean="0">
                <a:solidFill>
                  <a:srgbClr val="00FF00"/>
                </a:solidFill>
              </a:rPr>
              <a:t> </a:t>
            </a:r>
            <a:r>
              <a:rPr lang="en-US" sz="2400" dirty="0" err="1" smtClean="0">
                <a:solidFill>
                  <a:srgbClr val="00FF00"/>
                </a:solidFill>
              </a:rPr>
              <a:t>vnit</a:t>
            </a:r>
            <a:r>
              <a:rPr lang="cs-CZ" sz="2400" dirty="0" smtClean="0">
                <a:solidFill>
                  <a:srgbClr val="00FF00"/>
                </a:solidFill>
              </a:rPr>
              <a:t>řní energie: </a:t>
            </a:r>
          </a:p>
          <a:p>
            <a:endParaRPr lang="cs-CZ" sz="2400" dirty="0">
              <a:solidFill>
                <a:srgbClr val="00FF00"/>
              </a:solidFill>
            </a:endParaRPr>
          </a:p>
          <a:p>
            <a:r>
              <a:rPr lang="en-US" sz="2400" dirty="0" smtClean="0">
                <a:solidFill>
                  <a:srgbClr val="00FF00"/>
                </a:solidFill>
              </a:rPr>
              <a:t>Nep</a:t>
            </a:r>
            <a:r>
              <a:rPr lang="cs-CZ" sz="2400" dirty="0" smtClean="0">
                <a:solidFill>
                  <a:srgbClr val="00FF00"/>
                </a:solidFill>
              </a:rPr>
              <a:t>řednášeno a nepožadováno</a:t>
            </a:r>
            <a:endParaRPr lang="cs-CZ" sz="2400" dirty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81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CC00"/>
                </a:solidFill>
              </a:rPr>
              <a:t>3.3.3</a:t>
            </a:r>
            <a:r>
              <a:rPr lang="en-US" sz="4000" dirty="0" smtClean="0">
                <a:solidFill>
                  <a:srgbClr val="FFCC00"/>
                </a:solidFill>
              </a:rPr>
              <a:t>.1</a:t>
            </a:r>
            <a:r>
              <a:rPr lang="cs-CZ" sz="4000" dirty="0" smtClean="0">
                <a:solidFill>
                  <a:srgbClr val="FFCC00"/>
                </a:solidFill>
              </a:rPr>
              <a:t> </a:t>
            </a:r>
            <a:r>
              <a:rPr lang="en-US" sz="4000" dirty="0" smtClean="0">
                <a:solidFill>
                  <a:srgbClr val="FFCC00"/>
                </a:solidFill>
              </a:rPr>
              <a:t>Fundament</a:t>
            </a:r>
            <a:r>
              <a:rPr lang="cs-CZ" sz="4000" dirty="0" smtClean="0">
                <a:solidFill>
                  <a:srgbClr val="FFCC00"/>
                </a:solidFill>
              </a:rPr>
              <a:t>ální rovnice pro G</a:t>
            </a:r>
            <a:endParaRPr lang="cs-CZ" sz="4000" dirty="0">
              <a:solidFill>
                <a:srgbClr val="FFCC00"/>
              </a:solidFill>
            </a:endParaRPr>
          </a:p>
        </p:txBody>
      </p:sp>
      <p:pic>
        <p:nvPicPr>
          <p:cNvPr id="1026" name="Picture 2" descr="Výsledek obrázku pro dependence of gibbs energy on tempera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8852" y="1600200"/>
            <a:ext cx="4343398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 rot="18058785">
            <a:off x="6884092" y="3627507"/>
            <a:ext cx="19177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</a:t>
            </a:r>
            <a:r>
              <a:rPr lang="cs-CZ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= konst</a:t>
            </a:r>
            <a:endParaRPr lang="cs-CZ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313644" y="1733038"/>
            <a:ext cx="784375" cy="1384814"/>
          </a:xfrm>
          <a:prstGeom prst="line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8098019" y="1733038"/>
            <a:ext cx="0" cy="2375414"/>
          </a:xfrm>
          <a:prstGeom prst="line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7294594" y="4108707"/>
            <a:ext cx="803425" cy="1303895"/>
          </a:xfrm>
          <a:prstGeom prst="line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313644" y="3131066"/>
            <a:ext cx="0" cy="2286000"/>
          </a:xfrm>
          <a:prstGeom prst="line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533400" y="3966865"/>
            <a:ext cx="1447801" cy="2433935"/>
            <a:chOff x="838199" y="3281065"/>
            <a:chExt cx="1447801" cy="2433935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2210650" y="3281065"/>
              <a:ext cx="75350" cy="2433935"/>
            </a:xfrm>
            <a:prstGeom prst="line">
              <a:avLst/>
            </a:prstGeom>
            <a:ln w="381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838200" y="3281065"/>
              <a:ext cx="1372450" cy="532569"/>
            </a:xfrm>
            <a:prstGeom prst="line">
              <a:avLst/>
            </a:prstGeom>
            <a:ln w="381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838199" y="3813634"/>
              <a:ext cx="75351" cy="1601031"/>
            </a:xfrm>
            <a:prstGeom prst="line">
              <a:avLst/>
            </a:prstGeom>
            <a:ln w="381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 flipV="1">
              <a:off x="913551" y="5414666"/>
              <a:ext cx="1372449" cy="300334"/>
            </a:xfrm>
            <a:prstGeom prst="line">
              <a:avLst/>
            </a:prstGeom>
            <a:ln w="381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>
            <a:xfrm rot="847656">
              <a:off x="948996" y="5002473"/>
              <a:ext cx="129933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cs-CZ" sz="2400" dirty="0" smtClean="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T </a:t>
              </a:r>
              <a:r>
                <a:rPr lang="cs-CZ" sz="2400" dirty="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= konst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36266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VÃ½sledek obrÃ¡zku pro Gibbs energy temperature dependenc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VÃ½sledek obrÃ¡zku pro Gibbs energy temperature dependenc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48" b="12569"/>
          <a:stretch/>
        </p:blipFill>
        <p:spPr>
          <a:xfrm>
            <a:off x="1447799" y="1295400"/>
            <a:ext cx="6739677" cy="40132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12775" y="457199"/>
            <a:ext cx="75747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rgbClr val="FFCC66"/>
                </a:solidFill>
              </a:rPr>
              <a:t>Závislost G na teplotě je určována </a:t>
            </a:r>
            <a:r>
              <a:rPr lang="cs-CZ" sz="3200" b="1" dirty="0" smtClean="0"/>
              <a:t>entropií</a:t>
            </a:r>
            <a:r>
              <a:rPr lang="cs-CZ" sz="3200" b="1" dirty="0" smtClean="0">
                <a:solidFill>
                  <a:srgbClr val="FFCC66"/>
                </a:solidFill>
              </a:rPr>
              <a:t> </a:t>
            </a:r>
            <a:r>
              <a:rPr lang="en-US" sz="3200" b="1" dirty="0" smtClean="0">
                <a:solidFill>
                  <a:srgbClr val="FFCC66"/>
                </a:solidFill>
              </a:rPr>
              <a:t>!</a:t>
            </a:r>
            <a:endParaRPr lang="cs-CZ" sz="3200" b="1" dirty="0">
              <a:solidFill>
                <a:srgbClr val="FFCC66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47800" y="6183868"/>
            <a:ext cx="3430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/>
              <a:t>Analogie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obr</a:t>
            </a:r>
            <a:r>
              <a:rPr lang="cs-CZ" sz="2000" b="1" dirty="0" smtClean="0"/>
              <a:t>ázku </a:t>
            </a:r>
            <a:r>
              <a:rPr lang="en-US" sz="2000" b="1" dirty="0" smtClean="0"/>
              <a:t>3.20 / Atkins</a:t>
            </a:r>
            <a:endParaRPr lang="cs-CZ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38175" y="2948057"/>
            <a:ext cx="5084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G</a:t>
            </a:r>
            <a:endParaRPr lang="cs-CZ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4600270" y="5308600"/>
            <a:ext cx="4347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T</a:t>
            </a:r>
            <a:endParaRPr lang="cs-CZ" sz="4000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3657600" y="5308600"/>
            <a:ext cx="228600" cy="35394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117583" y="5330686"/>
            <a:ext cx="5389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 smtClean="0"/>
              <a:t>T</a:t>
            </a:r>
            <a:r>
              <a:rPr lang="en-US" sz="4000" baseline="-25000" dirty="0" err="1" smtClean="0"/>
              <a:t>f</a:t>
            </a:r>
            <a:endParaRPr lang="cs-CZ" sz="4000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6098335" y="5365472"/>
            <a:ext cx="6142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T</a:t>
            </a:r>
            <a:r>
              <a:rPr lang="en-US" sz="4000" baseline="-25000" dirty="0" smtClean="0"/>
              <a:t>b</a:t>
            </a:r>
            <a:endParaRPr lang="cs-CZ" sz="4000" baseline="-25000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638800" y="5308600"/>
            <a:ext cx="459535" cy="35394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7127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228600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dirty="0" err="1" smtClean="0">
                <a:solidFill>
                  <a:srgbClr val="FFCC00"/>
                </a:solidFill>
              </a:rPr>
              <a:t>Motivace</a:t>
            </a:r>
            <a:r>
              <a:rPr lang="en-US" sz="4000" dirty="0" smtClean="0">
                <a:solidFill>
                  <a:srgbClr val="FFCC00"/>
                </a:solidFill>
              </a:rPr>
              <a:t> pro </a:t>
            </a:r>
            <a:r>
              <a:rPr lang="en-US" sz="4000" dirty="0" err="1" smtClean="0">
                <a:solidFill>
                  <a:srgbClr val="FFCC00"/>
                </a:solidFill>
              </a:rPr>
              <a:t>podrobn</a:t>
            </a:r>
            <a:r>
              <a:rPr lang="cs-CZ" sz="4000" dirty="0" smtClean="0">
                <a:solidFill>
                  <a:srgbClr val="FFCC00"/>
                </a:solidFill>
              </a:rPr>
              <a:t>ější informaci </a:t>
            </a:r>
            <a:br>
              <a:rPr lang="cs-CZ" sz="4000" dirty="0" smtClean="0">
                <a:solidFill>
                  <a:srgbClr val="FFCC00"/>
                </a:solidFill>
              </a:rPr>
            </a:br>
            <a:r>
              <a:rPr lang="cs-CZ" sz="4000" dirty="0" smtClean="0">
                <a:solidFill>
                  <a:srgbClr val="FFCC00"/>
                </a:solidFill>
              </a:rPr>
              <a:t>o závislosti G na T a p</a:t>
            </a:r>
            <a:endParaRPr lang="cs-CZ" sz="4000" dirty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9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VÃ½sledek obrÃ¡zku pro gibbs energy minimizati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9" t="11261" r="35755" b="10278"/>
          <a:stretch/>
        </p:blipFill>
        <p:spPr bwMode="auto">
          <a:xfrm>
            <a:off x="2362200" y="1181100"/>
            <a:ext cx="4968105" cy="4955504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5" name="Rectangle 4"/>
          <p:cNvSpPr/>
          <p:nvPr/>
        </p:nvSpPr>
        <p:spPr>
          <a:xfrm>
            <a:off x="279400" y="1905000"/>
            <a:ext cx="1905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CC00"/>
                </a:solidFill>
              </a:rPr>
              <a:t>G </a:t>
            </a:r>
            <a:r>
              <a:rPr lang="en-US" sz="2800" b="1" dirty="0" err="1" smtClean="0">
                <a:solidFill>
                  <a:srgbClr val="FFCC00"/>
                </a:solidFill>
              </a:rPr>
              <a:t>sm</a:t>
            </a:r>
            <a:r>
              <a:rPr lang="cs-CZ" sz="2800" b="1" dirty="0" smtClean="0">
                <a:solidFill>
                  <a:srgbClr val="FFCC00"/>
                </a:solidFill>
              </a:rPr>
              <a:t>ěsi pro aktuální složení</a:t>
            </a:r>
          </a:p>
          <a:p>
            <a:pPr algn="ctr"/>
            <a:r>
              <a:rPr lang="en-US" sz="2800" b="1" dirty="0" smtClean="0">
                <a:solidFill>
                  <a:srgbClr val="FFCC00"/>
                </a:solidFill>
              </a:rPr>
              <a:t>v</a:t>
            </a:r>
            <a:r>
              <a:rPr lang="cs-CZ" sz="2800" b="1" dirty="0" smtClean="0">
                <a:solidFill>
                  <a:srgbClr val="FFCC00"/>
                </a:solidFill>
              </a:rPr>
              <a:t> </a:t>
            </a:r>
            <a:r>
              <a:rPr lang="en-US" sz="2800" b="1" dirty="0" smtClean="0">
                <a:solidFill>
                  <a:srgbClr val="FFCC00"/>
                </a:solidFill>
              </a:rPr>
              <a:t>J</a:t>
            </a:r>
            <a:r>
              <a:rPr lang="cs-CZ" sz="2800" b="1" dirty="0" smtClean="0">
                <a:solidFill>
                  <a:srgbClr val="FFCC00"/>
                </a:solidFill>
              </a:rPr>
              <a:t> mol</a:t>
            </a:r>
            <a:r>
              <a:rPr lang="en-US" sz="2800" b="1" baseline="30000" dirty="0" smtClean="0">
                <a:solidFill>
                  <a:srgbClr val="FFCC00"/>
                </a:solidFill>
              </a:rPr>
              <a:t>-1</a:t>
            </a:r>
            <a:endParaRPr lang="cs-CZ" sz="2800" b="1" baseline="30000" dirty="0" smtClean="0">
              <a:solidFill>
                <a:srgbClr val="FFCC00"/>
              </a:solidFill>
            </a:endParaRPr>
          </a:p>
          <a:p>
            <a:pPr algn="ctr"/>
            <a:endParaRPr lang="cs-CZ" sz="2800" b="1" dirty="0" smtClean="0">
              <a:solidFill>
                <a:srgbClr val="FFCC00"/>
              </a:solidFill>
            </a:endParaRPr>
          </a:p>
          <a:p>
            <a:pPr algn="ctr"/>
            <a:r>
              <a:rPr lang="cs-CZ" sz="2800" b="1" dirty="0" smtClean="0">
                <a:solidFill>
                  <a:srgbClr val="FFCC00"/>
                </a:solidFill>
              </a:rPr>
              <a:t>(vzhledem ke G reaktantů)</a:t>
            </a:r>
            <a:endParaRPr lang="cs-CZ" sz="2800" b="1" dirty="0"/>
          </a:p>
        </p:txBody>
      </p:sp>
      <p:sp>
        <p:nvSpPr>
          <p:cNvPr id="9" name="Rectangle 8"/>
          <p:cNvSpPr/>
          <p:nvPr/>
        </p:nvSpPr>
        <p:spPr>
          <a:xfrm>
            <a:off x="2849492" y="6172200"/>
            <a:ext cx="40847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CC00"/>
                </a:solidFill>
              </a:rPr>
              <a:t>Molární zlomek izobutanu</a:t>
            </a:r>
            <a:endParaRPr lang="cs-CZ" sz="2800" b="1" dirty="0">
              <a:solidFill>
                <a:srgbClr val="FFCC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90800" y="301535"/>
            <a:ext cx="1196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C000"/>
                </a:solidFill>
              </a:rPr>
              <a:t>n-butan</a:t>
            </a:r>
            <a:endParaRPr lang="cs-CZ" sz="2400" b="1" dirty="0">
              <a:solidFill>
                <a:srgbClr val="FFC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33146" y="301534"/>
            <a:ext cx="1293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C000"/>
                </a:solidFill>
              </a:rPr>
              <a:t>izobutan</a:t>
            </a:r>
            <a:endParaRPr lang="cs-CZ" sz="2400" b="1" dirty="0">
              <a:solidFill>
                <a:srgbClr val="FFC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988944" y="1066800"/>
            <a:ext cx="4331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C000"/>
                </a:solidFill>
              </a:rPr>
              <a:t>A</a:t>
            </a:r>
            <a:endParaRPr lang="cs-CZ" sz="3200" b="1" dirty="0">
              <a:solidFill>
                <a:srgbClr val="FFC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065144" y="4114800"/>
            <a:ext cx="4154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C000"/>
                </a:solidFill>
              </a:rPr>
              <a:t>B</a:t>
            </a:r>
            <a:endParaRPr lang="cs-CZ" sz="3200" b="1" dirty="0">
              <a:solidFill>
                <a:srgbClr val="FFC000"/>
              </a:solidFill>
            </a:endParaRPr>
          </a:p>
        </p:txBody>
      </p:sp>
      <p:cxnSp>
        <p:nvCxnSpPr>
          <p:cNvPr id="14" name="Straight Connector 13"/>
          <p:cNvCxnSpPr>
            <a:endCxn id="11" idx="1"/>
          </p:cNvCxnSpPr>
          <p:nvPr/>
        </p:nvCxnSpPr>
        <p:spPr>
          <a:xfrm>
            <a:off x="3188976" y="1359187"/>
            <a:ext cx="4799968" cy="1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188976" y="4407187"/>
            <a:ext cx="4799968" cy="1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303144" y="2590800"/>
            <a:ext cx="402674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C</a:t>
            </a:r>
            <a:endParaRPr lang="cs-CZ" sz="3200" b="1" dirty="0">
              <a:solidFill>
                <a:srgbClr val="FF0000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7239000" y="1295400"/>
            <a:ext cx="0" cy="3111788"/>
          </a:xfrm>
          <a:prstGeom prst="straightConnector1">
            <a:avLst/>
          </a:prstGeom>
          <a:ln w="571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572000" y="532366"/>
            <a:ext cx="1016960" cy="0"/>
          </a:xfrm>
          <a:prstGeom prst="straightConnector1">
            <a:avLst/>
          </a:prstGeom>
          <a:ln w="28575">
            <a:solidFill>
              <a:srgbClr val="FFCC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4705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  <p:bldP spid="13" grpId="0"/>
      <p:bldP spid="11" grpId="0"/>
      <p:bldP spid="16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8852" y="1066800"/>
            <a:ext cx="6248400" cy="68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= </a:t>
            </a:r>
            <a:r>
              <a:rPr lang="en-US" dirty="0" smtClean="0">
                <a:solidFill>
                  <a:srgbClr val="FFC000"/>
                </a:solidFill>
              </a:rPr>
              <a:t>G</a:t>
            </a:r>
            <a:r>
              <a:rPr lang="en-US" dirty="0" smtClean="0"/>
              <a:t>ibbs – </a:t>
            </a:r>
            <a:r>
              <a:rPr lang="en-US" dirty="0" err="1" smtClean="0">
                <a:solidFill>
                  <a:srgbClr val="FFC000"/>
                </a:solidFill>
              </a:rPr>
              <a:t>H</a:t>
            </a:r>
            <a:r>
              <a:rPr lang="en-US" dirty="0" err="1" smtClean="0"/>
              <a:t>elmholtzova</a:t>
            </a:r>
            <a:r>
              <a:rPr lang="en-US" dirty="0" smtClean="0"/>
              <a:t> </a:t>
            </a:r>
            <a:r>
              <a:rPr lang="en-US" dirty="0" err="1" smtClean="0"/>
              <a:t>rovnice</a:t>
            </a:r>
            <a:endParaRPr lang="cs-CZ" dirty="0"/>
          </a:p>
        </p:txBody>
      </p:sp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1163858" y="553750"/>
            <a:ext cx="68162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3.3.3.2 </a:t>
            </a:r>
            <a:r>
              <a:rPr lang="cs-CZ" sz="3200" b="1" dirty="0" smtClean="0"/>
              <a:t>Závislost </a:t>
            </a:r>
            <a:r>
              <a:rPr lang="cs-CZ" sz="3200" b="1" dirty="0" smtClean="0">
                <a:solidFill>
                  <a:srgbClr val="FFCC66"/>
                </a:solidFill>
              </a:rPr>
              <a:t>G </a:t>
            </a:r>
            <a:r>
              <a:rPr lang="cs-CZ" sz="3200" b="1" dirty="0" smtClean="0"/>
              <a:t>na teplotě pomocí </a:t>
            </a:r>
            <a:r>
              <a:rPr lang="cs-CZ" sz="3200" b="1" dirty="0" smtClean="0">
                <a:solidFill>
                  <a:srgbClr val="FFCC66"/>
                </a:solidFill>
              </a:rPr>
              <a:t>H</a:t>
            </a:r>
            <a:endParaRPr lang="cs-CZ" sz="3200" b="1" dirty="0">
              <a:solidFill>
                <a:srgbClr val="FFCC66"/>
              </a:solidFill>
            </a:endParaRPr>
          </a:p>
        </p:txBody>
      </p:sp>
      <p:pic>
        <p:nvPicPr>
          <p:cNvPr id="5" name="Picture 2" descr="Výsledek obrázku pro dependence of gibbs energy on tempera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9604" y="1907233"/>
            <a:ext cx="4343398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 rot="18058785">
            <a:off x="6884092" y="3627507"/>
            <a:ext cx="19177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</a:t>
            </a:r>
            <a:r>
              <a:rPr lang="cs-CZ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= konst</a:t>
            </a:r>
            <a:endParaRPr lang="cs-CZ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7313644" y="1733038"/>
            <a:ext cx="784375" cy="1384814"/>
          </a:xfrm>
          <a:prstGeom prst="line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8098019" y="1733038"/>
            <a:ext cx="0" cy="2375414"/>
          </a:xfrm>
          <a:prstGeom prst="line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7294594" y="4108707"/>
            <a:ext cx="803425" cy="1303895"/>
          </a:xfrm>
          <a:prstGeom prst="line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313644" y="3131066"/>
            <a:ext cx="0" cy="2286000"/>
          </a:xfrm>
          <a:prstGeom prst="line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1177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ýsledek obrázku pro dependence of gibbs energy on tempera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962148"/>
            <a:ext cx="3905250" cy="3905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838199" y="3281065"/>
            <a:ext cx="1447801" cy="2433935"/>
            <a:chOff x="838199" y="3281065"/>
            <a:chExt cx="1447801" cy="2433935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2210650" y="3281065"/>
              <a:ext cx="75350" cy="2433935"/>
            </a:xfrm>
            <a:prstGeom prst="line">
              <a:avLst/>
            </a:prstGeom>
            <a:ln w="381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838200" y="3281065"/>
              <a:ext cx="1372450" cy="532569"/>
            </a:xfrm>
            <a:prstGeom prst="line">
              <a:avLst/>
            </a:prstGeom>
            <a:ln w="381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838199" y="3813634"/>
              <a:ext cx="75351" cy="1601031"/>
            </a:xfrm>
            <a:prstGeom prst="line">
              <a:avLst/>
            </a:prstGeom>
            <a:ln w="381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 flipV="1">
              <a:off x="913551" y="5414666"/>
              <a:ext cx="1372449" cy="300334"/>
            </a:xfrm>
            <a:prstGeom prst="line">
              <a:avLst/>
            </a:prstGeom>
            <a:ln w="381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3"/>
            <p:cNvSpPr/>
            <p:nvPr/>
          </p:nvSpPr>
          <p:spPr>
            <a:xfrm rot="847656">
              <a:off x="948996" y="5076346"/>
              <a:ext cx="129933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cs-CZ" sz="2400" dirty="0" smtClean="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T </a:t>
              </a:r>
              <a:r>
                <a:rPr lang="cs-CZ" sz="2400" dirty="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= konst</a:t>
              </a:r>
            </a:p>
          </p:txBody>
        </p:sp>
      </p:grpSp>
      <p:sp>
        <p:nvSpPr>
          <p:cNvPr id="15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rgbClr val="FFCC00"/>
                </a:solidFill>
              </a:rPr>
              <a:t>3.3.3.3</a:t>
            </a:r>
            <a:r>
              <a:rPr lang="cs-CZ" sz="4000" dirty="0" smtClean="0">
                <a:solidFill>
                  <a:srgbClr val="FFCC00"/>
                </a:solidFill>
              </a:rPr>
              <a:t> </a:t>
            </a:r>
            <a:r>
              <a:rPr lang="cs-CZ" sz="4000" dirty="0" smtClean="0">
                <a:solidFill>
                  <a:srgbClr val="FFCC00"/>
                </a:solidFill>
              </a:rPr>
              <a:t>Závislost G na tlaku</a:t>
            </a:r>
            <a:endParaRPr lang="cs-CZ" sz="4000" dirty="0">
              <a:solidFill>
                <a:srgbClr val="FFCC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400425" y="990600"/>
            <a:ext cx="2438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>
                <a:solidFill>
                  <a:srgbClr val="00FF00"/>
                </a:solidFill>
              </a:rPr>
              <a:t>dG </a:t>
            </a:r>
            <a:r>
              <a:rPr lang="cs-CZ" sz="2400" dirty="0">
                <a:solidFill>
                  <a:srgbClr val="00FF00"/>
                </a:solidFill>
              </a:rPr>
              <a:t>= V dp – S </a:t>
            </a:r>
            <a:r>
              <a:rPr lang="cs-CZ" sz="2400" dirty="0" smtClean="0">
                <a:solidFill>
                  <a:srgbClr val="00FF00"/>
                </a:solidFill>
              </a:rPr>
              <a:t>dT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6853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16918</TotalTime>
  <Words>222</Words>
  <Application>Microsoft Office PowerPoint</Application>
  <PresentationFormat>On-screen Show (4:3)</PresentationFormat>
  <Paragraphs>57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Přednáška 6  Závislost G na p, T fázové rovnováhy </vt:lpstr>
      <vt:lpstr>PowerPoint Presentation</vt:lpstr>
      <vt:lpstr>PowerPoint Presentation</vt:lpstr>
      <vt:lpstr>3.3.3.1 Fundamentální rovnice pro G</vt:lpstr>
      <vt:lpstr>PowerPoint Presentation</vt:lpstr>
      <vt:lpstr>Motivace pro podrobnější informaci  o závislosti G na T a p</vt:lpstr>
      <vt:lpstr>PowerPoint Presentation</vt:lpstr>
      <vt:lpstr>3.3.3.2 Závislost G na teplotě pomocí H</vt:lpstr>
      <vt:lpstr>PowerPoint Presentation</vt:lpstr>
      <vt:lpstr>Chemický potenciál (µ) jako funkce p</vt:lpstr>
      <vt:lpstr>Doplňujcí informace 3.2:  Definice fugacity + rovnice 3.61</vt:lpstr>
      <vt:lpstr>PowerPoint Presentation</vt:lpstr>
      <vt:lpstr>K otázce na 1. odstavec části 4.1.1.2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Ideální plyn a první věta termodynamiky</dc:title>
  <dc:creator>Marketa</dc:creator>
  <cp:lastModifiedBy>Marketa</cp:lastModifiedBy>
  <cp:revision>405</cp:revision>
  <dcterms:created xsi:type="dcterms:W3CDTF">2017-03-05T10:12:35Z</dcterms:created>
  <dcterms:modified xsi:type="dcterms:W3CDTF">2018-03-27T13:53:56Z</dcterms:modified>
</cp:coreProperties>
</file>