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82" r:id="rId3"/>
    <p:sldId id="283" r:id="rId4"/>
    <p:sldId id="284" r:id="rId5"/>
    <p:sldId id="285" r:id="rId6"/>
    <p:sldId id="280" r:id="rId7"/>
    <p:sldId id="257" r:id="rId8"/>
    <p:sldId id="286" r:id="rId9"/>
    <p:sldId id="287" r:id="rId10"/>
    <p:sldId id="258" r:id="rId11"/>
    <p:sldId id="259" r:id="rId12"/>
    <p:sldId id="274" r:id="rId13"/>
    <p:sldId id="264" r:id="rId14"/>
    <p:sldId id="289" r:id="rId15"/>
    <p:sldId id="294" r:id="rId16"/>
    <p:sldId id="301" r:id="rId17"/>
    <p:sldId id="303" r:id="rId18"/>
    <p:sldId id="304" r:id="rId19"/>
    <p:sldId id="295" r:id="rId20"/>
    <p:sldId id="299" r:id="rId21"/>
    <p:sldId id="300" r:id="rId22"/>
    <p:sldId id="305" r:id="rId23"/>
    <p:sldId id="262" r:id="rId24"/>
    <p:sldId id="276" r:id="rId25"/>
    <p:sldId id="275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0000FF"/>
    <a:srgbClr val="00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66885-C4A9-4FB6-9A4F-9037C204E669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EAC2C-7FE4-48FB-A706-BF7E3E0DD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8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EAC2C-7FE4-48FB-A706-BF7E3E0DDA9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40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51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88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8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11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10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78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85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08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96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84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05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B4F3-5BE9-4569-ACDC-D80B86212B7B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603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leph.muni.cz/F/CD2S4RYBD4FX3VXGQTRVJ79MUQ996AEXT9XUTQIE6I19CSUBEY-20902?func=full-set-set&amp;set_number=024045&amp;set_entry=000015&amp;format=999" TargetMode="External"/><Relationship Id="rId13" Type="http://schemas.openxmlformats.org/officeDocument/2006/relationships/hyperlink" Target="https://aleph.muni.cz/F/CD2S4RYBD4FX3VXGQTRVJ79MUQ996AEXT9XUTQIE6I19CSUBEY-21729?func=item-global&amp;doc_library=MUB01&amp;doc_number=000623816&amp;year=&amp;volume=&amp;sub_library=KUK" TargetMode="External"/><Relationship Id="rId3" Type="http://schemas.openxmlformats.org/officeDocument/2006/relationships/hyperlink" Target="https://aleph.muni.cz/F/CD2S4RYBD4FX3VXGQTRVJ79MUQ996AEXT9XUTQIE6I19CSUBEY-19521?func=full-set-set&amp;set_number=024037&amp;set_entry=000003&amp;format=999" TargetMode="External"/><Relationship Id="rId7" Type="http://schemas.openxmlformats.org/officeDocument/2006/relationships/hyperlink" Target="https://aleph.muni.cz/F/CD2S4RYBD4FX3VXGQTRVJ79MUQ996AEXT9XUTQIE6I19CSUBEY-21016?func=item-global&amp;doc_library=MUB01&amp;doc_number=000354311&amp;year=&amp;volume=&amp;sub_library=KUK" TargetMode="External"/><Relationship Id="rId12" Type="http://schemas.openxmlformats.org/officeDocument/2006/relationships/hyperlink" Target="https://aleph.muni.cz/F/CD2S4RYBD4FX3VXGQTRVJ79MUQ996AEXT9XUTQIE6I19CSUBEY-21645?func=full-set-set&amp;set_number=024045&amp;set_entry=000007&amp;format=999" TargetMode="External"/><Relationship Id="rId2" Type="http://schemas.openxmlformats.org/officeDocument/2006/relationships/hyperlink" Target="https://aleph.muni.cz/F/CD2S4RYBD4FX3VXGQTRVJ79MUQ996AEXT9XUTQIE6I19CSUBEY-19520?func=full-set-set&amp;set_number=024037&amp;set_entry=000003&amp;format=9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eph.muni.cz/F/CD2S4RYBD4FX3VXGQTRVJ79MUQ996AEXT9XUTQIE6I19CSUBEY-19521?func=full-set-set&amp;set_number=024037&amp;set_entry=000020&amp;format=999" TargetMode="External"/><Relationship Id="rId11" Type="http://schemas.openxmlformats.org/officeDocument/2006/relationships/hyperlink" Target="https://aleph.muni.cz/F/CD2S4RYBD4FX3VXGQTRVJ79MUQ996AEXT9XUTQIE6I19CSUBEY-21644?func=full-set-set&amp;set_number=024045&amp;set_entry=000007&amp;format=999" TargetMode="External"/><Relationship Id="rId5" Type="http://schemas.openxmlformats.org/officeDocument/2006/relationships/hyperlink" Target="https://aleph.muni.cz/F/CD2S4RYBD4FX3VXGQTRVJ79MUQ996AEXT9XUTQIE6I19CSUBEY-19520?func=full-set-set&amp;set_number=024037&amp;set_entry=000020&amp;format=999" TargetMode="External"/><Relationship Id="rId10" Type="http://schemas.openxmlformats.org/officeDocument/2006/relationships/hyperlink" Target="https://aleph.muni.cz/F/CD2S4RYBD4FX3VXGQTRVJ79MUQ996AEXT9XUTQIE6I19CSUBEY-21003?func=item-global&amp;doc_library=MUB01&amp;doc_number=000342740&amp;year=&amp;volume=&amp;sub_library=KUK" TargetMode="External"/><Relationship Id="rId4" Type="http://schemas.openxmlformats.org/officeDocument/2006/relationships/hyperlink" Target="https://aleph.muni.cz/F/CD2S4RYBD4FX3VXGQTRVJ79MUQ996AEXT9XUTQIE6I19CSUBEY-19597?func=item-global&amp;doc_library=MUB01&amp;doc_number=000860028&amp;year=&amp;volume=&amp;sub_library=KUK" TargetMode="External"/><Relationship Id="rId9" Type="http://schemas.openxmlformats.org/officeDocument/2006/relationships/hyperlink" Target="https://aleph.muni.cz/F/CD2S4RYBD4FX3VXGQTRVJ79MUQ996AEXT9XUTQIE6I19CSUBEY-20903?func=full-set-set&amp;set_number=024045&amp;set_entry=000015&amp;format=99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194" y="228601"/>
            <a:ext cx="7772400" cy="1066800"/>
          </a:xfrm>
        </p:spPr>
        <p:txBody>
          <a:bodyPr/>
          <a:lstStyle/>
          <a:p>
            <a:r>
              <a:rPr lang="en-US" dirty="0" smtClean="0"/>
              <a:t>C4660: Z</a:t>
            </a:r>
            <a:r>
              <a:rPr lang="cs-CZ" dirty="0" smtClean="0"/>
              <a:t>áklady fyzikální chemie</a:t>
            </a:r>
            <a:endParaRPr lang="cs-CZ" dirty="0"/>
          </a:p>
        </p:txBody>
      </p:sp>
      <p:sp>
        <p:nvSpPr>
          <p:cNvPr id="11" name="Rectangle 10"/>
          <p:cNvSpPr/>
          <p:nvPr/>
        </p:nvSpPr>
        <p:spPr>
          <a:xfrm>
            <a:off x="0" y="600695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</a:t>
            </a:r>
            <a:r>
              <a:rPr lang="en-US" sz="2200" dirty="0" smtClean="0"/>
              <a:t>8 p</a:t>
            </a:r>
            <a:r>
              <a:rPr lang="cs-CZ" sz="2200" dirty="0" smtClean="0"/>
              <a:t>řednášek</a:t>
            </a:r>
            <a:r>
              <a:rPr lang="en-US" sz="2200" dirty="0" smtClean="0"/>
              <a:t>:</a:t>
            </a:r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cs-CZ" sz="2200" dirty="0" smtClean="0"/>
              <a:t>Markéta Munzarová, </a:t>
            </a:r>
            <a:r>
              <a:rPr lang="en-US" sz="2200" dirty="0" smtClean="0"/>
              <a:t>   </a:t>
            </a:r>
            <a:r>
              <a:rPr lang="cs-CZ" sz="2200" dirty="0" smtClean="0"/>
              <a:t>A</a:t>
            </a:r>
            <a:r>
              <a:rPr lang="en-US" sz="2200" dirty="0" smtClean="0"/>
              <a:t>12/327,    marketa@chemi.muni.cz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9181" y="1306787"/>
            <a:ext cx="5698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Část </a:t>
            </a:r>
            <a:r>
              <a:rPr lang="en-US" sz="3200" dirty="0" smtClean="0"/>
              <a:t>1</a:t>
            </a:r>
            <a:r>
              <a:rPr lang="cs-CZ" sz="3200" dirty="0" smtClean="0">
                <a:solidFill>
                  <a:srgbClr val="FFC000"/>
                </a:solidFill>
              </a:rPr>
              <a:t>: </a:t>
            </a:r>
            <a:r>
              <a:rPr lang="en-US" sz="3200" dirty="0" smtClean="0">
                <a:solidFill>
                  <a:srgbClr val="FFC000"/>
                </a:solidFill>
              </a:rPr>
              <a:t>C</a:t>
            </a:r>
            <a:r>
              <a:rPr lang="cs-CZ" sz="3200" dirty="0" smtClean="0">
                <a:solidFill>
                  <a:srgbClr val="FFC000"/>
                </a:solidFill>
              </a:rPr>
              <a:t>hemická termodynamika</a:t>
            </a:r>
            <a:endParaRPr lang="cs-CZ" sz="3200" dirty="0">
              <a:solidFill>
                <a:srgbClr val="FFC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65941" y="1946824"/>
            <a:ext cx="5579830" cy="3844376"/>
            <a:chOff x="1765941" y="1946824"/>
            <a:chExt cx="5579830" cy="3844376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59945" y="3654317"/>
              <a:ext cx="3842879" cy="43088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cs-CZ" sz="2200" b="1" dirty="0" smtClean="0">
                  <a:solidFill>
                    <a:schemeClr val="bg1"/>
                  </a:solidFill>
                </a:rPr>
                <a:t>Gibbsova volná energie, </a:t>
              </a:r>
              <a:r>
                <a:rPr lang="cs-CZ" sz="2200" b="1" i="1" dirty="0" smtClean="0">
                  <a:solidFill>
                    <a:schemeClr val="bg1"/>
                  </a:solidFill>
                </a:rPr>
                <a:t>G</a:t>
              </a:r>
              <a:endParaRPr lang="cs-CZ" sz="2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6828" y="5358816"/>
              <a:ext cx="5127172" cy="43088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 </a:t>
              </a:r>
              <a:r>
                <a:rPr lang="en-US" sz="22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200" b="1" dirty="0" smtClean="0">
                  <a:solidFill>
                    <a:schemeClr val="bg1"/>
                  </a:solidFill>
                </a:rPr>
                <a:t>0                </a:t>
              </a:r>
              <a:r>
                <a:rPr lang="cs-CZ" sz="2200" b="1" dirty="0" smtClean="0">
                  <a:solidFill>
                    <a:schemeClr val="bg1"/>
                  </a:solidFill>
                </a:rPr>
                <a:t>Rozsah reakce</a:t>
              </a:r>
              <a:r>
                <a:rPr lang="en-US" sz="2200" b="1" dirty="0">
                  <a:solidFill>
                    <a:schemeClr val="bg1"/>
                  </a:solidFill>
                </a:rPr>
                <a:t>      </a:t>
              </a:r>
              <a:r>
                <a:rPr lang="en-US" sz="2200" b="1" dirty="0" smtClean="0">
                  <a:solidFill>
                    <a:schemeClr val="bg1"/>
                  </a:solidFill>
                </a:rPr>
                <a:t>          </a:t>
              </a:r>
              <a:r>
                <a:rPr lang="en-US" sz="2200" b="1" dirty="0" smtClean="0">
                  <a:solidFill>
                    <a:schemeClr val="bg1"/>
                  </a:solidFill>
                </a:rPr>
                <a:t>1                      </a:t>
              </a:r>
              <a:endParaRPr lang="cs-CZ" sz="2200" b="1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 descr="Výsledek obrázku pro gibbs energy vs extent of reac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" b="9646"/>
            <a:stretch/>
          </p:blipFill>
          <p:spPr bwMode="auto">
            <a:xfrm>
              <a:off x="2196828" y="1946824"/>
              <a:ext cx="5148943" cy="3419835"/>
            </a:xfrm>
            <a:prstGeom prst="rect">
              <a:avLst/>
            </a:prstGeom>
            <a:solidFill>
              <a:schemeClr val="tx1"/>
            </a:solidFill>
          </p:spPr>
        </p:pic>
      </p:grpSp>
    </p:spTree>
    <p:extLst>
      <p:ext uri="{BB962C8B-B14F-4D97-AF65-F5344CB8AC3E}">
        <p14:creationId xmlns:p14="http://schemas.microsoft.com/office/powerpoint/2010/main" val="37743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76200"/>
            <a:ext cx="6736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1.1</a:t>
            </a:r>
            <a:r>
              <a:rPr lang="cs-CZ" dirty="0"/>
              <a:t>.</a:t>
            </a:r>
            <a:r>
              <a:rPr lang="en-US" dirty="0"/>
              <a:t>2.1 </a:t>
            </a:r>
            <a:r>
              <a:rPr lang="en-US" dirty="0">
                <a:solidFill>
                  <a:srgbClr val="FFCB25"/>
                </a:solidFill>
              </a:rPr>
              <a:t>Z</a:t>
            </a:r>
            <a:r>
              <a:rPr lang="cs-CZ" dirty="0" smtClean="0">
                <a:solidFill>
                  <a:srgbClr val="FFCB25"/>
                </a:solidFill>
              </a:rPr>
              <a:t>ákony </a:t>
            </a:r>
            <a:r>
              <a:rPr lang="cs-CZ" dirty="0">
                <a:solidFill>
                  <a:srgbClr val="FFCB25"/>
                </a:solidFill>
              </a:rPr>
              <a:t>ideálního plynu</a:t>
            </a:r>
            <a:endParaRPr lang="cs-CZ" dirty="0">
              <a:solidFill>
                <a:srgbClr val="FFCB2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295400"/>
            <a:ext cx="456438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3600" u="sng" dirty="0" smtClean="0">
                <a:solidFill>
                  <a:srgbClr val="FFCB25"/>
                </a:solidFill>
              </a:rPr>
              <a:t>A. Boyleův zákon</a:t>
            </a:r>
            <a:endParaRPr lang="cs-CZ" sz="3600" u="sng" dirty="0" smtClean="0">
              <a:solidFill>
                <a:srgbClr val="FFCB25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cs-CZ" sz="2400" dirty="0" smtClean="0"/>
              <a:t>Formulován </a:t>
            </a:r>
            <a:r>
              <a:rPr lang="en-US" sz="2400" dirty="0" smtClean="0"/>
              <a:t>1662 </a:t>
            </a:r>
            <a:r>
              <a:rPr lang="en-US" sz="2400" dirty="0" err="1" smtClean="0"/>
              <a:t>na</a:t>
            </a:r>
            <a:r>
              <a:rPr lang="en-US" sz="2400" dirty="0" smtClean="0"/>
              <a:t> z</a:t>
            </a:r>
            <a:r>
              <a:rPr lang="cs-CZ" sz="2400" dirty="0" smtClean="0"/>
              <a:t>ákladě pokusů </a:t>
            </a:r>
            <a:r>
              <a:rPr lang="en-US" sz="2400" dirty="0" smtClean="0"/>
              <a:t>se </a:t>
            </a:r>
            <a:r>
              <a:rPr lang="en-US" sz="2400" dirty="0" err="1"/>
              <a:t>vzduchem</a:t>
            </a:r>
            <a:r>
              <a:rPr lang="en-US" sz="2400" dirty="0"/>
              <a:t> </a:t>
            </a:r>
            <a:r>
              <a:rPr lang="cs-CZ" sz="2400" dirty="0"/>
              <a:t>(</a:t>
            </a:r>
            <a:r>
              <a:rPr lang="en-US" sz="2400" dirty="0"/>
              <a:t>1662</a:t>
            </a:r>
            <a:r>
              <a:rPr lang="en-US" sz="2400" dirty="0" smtClean="0"/>
              <a:t>)</a:t>
            </a:r>
            <a:r>
              <a:rPr lang="cs-CZ" sz="2400" dirty="0" smtClean="0"/>
              <a:t>.</a:t>
            </a:r>
            <a:r>
              <a:rPr lang="en-US" sz="24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540160" cy="512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547471" y="4800600"/>
            <a:ext cx="1524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ight Arrow 11"/>
          <p:cNvSpPr/>
          <p:nvPr/>
        </p:nvSpPr>
        <p:spPr>
          <a:xfrm>
            <a:off x="3200400" y="5285014"/>
            <a:ext cx="1524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ight Arrow 12"/>
          <p:cNvSpPr/>
          <p:nvPr/>
        </p:nvSpPr>
        <p:spPr>
          <a:xfrm>
            <a:off x="2785471" y="5519410"/>
            <a:ext cx="1524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ight Arrow 13"/>
          <p:cNvSpPr/>
          <p:nvPr/>
        </p:nvSpPr>
        <p:spPr>
          <a:xfrm>
            <a:off x="2743200" y="5867400"/>
            <a:ext cx="1524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071471" y="5072390"/>
            <a:ext cx="1693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IZOTERMY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285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u="sng" dirty="0" smtClean="0">
                <a:solidFill>
                  <a:srgbClr val="FFCB25"/>
                </a:solidFill>
              </a:rPr>
              <a:t>B. Charlesův zákon</a:t>
            </a:r>
            <a:endParaRPr lang="cs-CZ" sz="3600" u="sng" dirty="0">
              <a:solidFill>
                <a:srgbClr val="FFCB2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36813" y="2559122"/>
            <a:ext cx="176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Objem (litry)</a:t>
            </a:r>
            <a:endParaRPr lang="cs-CZ" sz="2400" dirty="0"/>
          </a:p>
        </p:txBody>
      </p:sp>
      <p:sp>
        <p:nvSpPr>
          <p:cNvPr id="2" name="AutoShape 2" descr="Výsledek obrázku pro charles law and absolute z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Bildergebnis für charles law absolute z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82" y="1371600"/>
            <a:ext cx="5615435" cy="32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5575" y="4876800"/>
            <a:ext cx="8623258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FFC000"/>
                </a:solidFill>
              </a:rPr>
              <a:t>Formulov</a:t>
            </a:r>
            <a:r>
              <a:rPr lang="cs-CZ" sz="2400" dirty="0" smtClean="0">
                <a:solidFill>
                  <a:srgbClr val="FFC000"/>
                </a:solidFill>
              </a:rPr>
              <a:t>án J. Charlese</a:t>
            </a:r>
            <a:r>
              <a:rPr lang="en-US" sz="2400" dirty="0" smtClean="0">
                <a:solidFill>
                  <a:srgbClr val="FFC000"/>
                </a:solidFill>
              </a:rPr>
              <a:t>m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1780, </a:t>
            </a:r>
            <a:r>
              <a:rPr lang="en-US" sz="2400" dirty="0" err="1" smtClean="0">
                <a:solidFill>
                  <a:srgbClr val="FFC000"/>
                </a:solidFill>
              </a:rPr>
              <a:t>publikov</a:t>
            </a:r>
            <a:r>
              <a:rPr lang="cs-CZ" sz="2400" dirty="0" smtClean="0">
                <a:solidFill>
                  <a:srgbClr val="FFC000"/>
                </a:solidFill>
              </a:rPr>
              <a:t>án </a:t>
            </a:r>
            <a:r>
              <a:rPr lang="en-US" sz="2400" dirty="0" smtClean="0">
                <a:solidFill>
                  <a:srgbClr val="FFC000"/>
                </a:solidFill>
              </a:rPr>
              <a:t>1802 J. L. Guy </a:t>
            </a:r>
            <a:r>
              <a:rPr lang="en-US" sz="2400" dirty="0" err="1" smtClean="0">
                <a:solidFill>
                  <a:srgbClr val="FFC000"/>
                </a:solidFill>
              </a:rPr>
              <a:t>Lussacem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cs-CZ" sz="2400" dirty="0" smtClean="0"/>
              <a:t>Naznačuje existenci určité </a:t>
            </a:r>
            <a:r>
              <a:rPr lang="en-US" sz="2400" dirty="0" smtClean="0"/>
              <a:t>T</a:t>
            </a:r>
            <a:r>
              <a:rPr lang="cs-CZ" sz="2400" dirty="0" smtClean="0"/>
              <a:t>, při níž by (při ideálním chování)</a:t>
            </a:r>
          </a:p>
          <a:p>
            <a:pPr algn="ctr">
              <a:spcAft>
                <a:spcPts val="600"/>
              </a:spcAft>
            </a:pPr>
            <a:r>
              <a:rPr lang="en-US" sz="2400" dirty="0"/>
              <a:t>m</a:t>
            </a:r>
            <a:r>
              <a:rPr lang="cs-CZ" sz="2400" dirty="0" smtClean="0"/>
              <a:t>ěl objem libovolného plynu klesnout na </a:t>
            </a:r>
            <a:r>
              <a:rPr lang="en-US" sz="2400" dirty="0" smtClean="0"/>
              <a:t>0</a:t>
            </a:r>
            <a:r>
              <a:rPr lang="cs-CZ" sz="2400" dirty="0" smtClean="0"/>
              <a:t> (nastane to?)</a:t>
            </a:r>
            <a:endParaRPr lang="cs-CZ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1109990"/>
            <a:ext cx="144122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IZOBARY</a:t>
            </a:r>
            <a:endParaRPr lang="cs-CZ" sz="28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1633210"/>
            <a:ext cx="1371600" cy="1795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67000" y="1633210"/>
            <a:ext cx="1447800" cy="1479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14600" y="1633210"/>
            <a:ext cx="1219200" cy="2100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6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ergebnis für avogadro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716985" cy="405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6324600"/>
            <a:ext cx="284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 tlaku p</a:t>
            </a:r>
            <a:r>
              <a:rPr lang="en-US" dirty="0" smtClean="0"/>
              <a:t>=100kPa a T-298 K</a:t>
            </a:r>
            <a:endParaRPr lang="cs-CZ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28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u="sng" dirty="0" smtClean="0">
                <a:solidFill>
                  <a:srgbClr val="FFCB25"/>
                </a:solidFill>
              </a:rPr>
              <a:t>C. Avogadrův princip</a:t>
            </a:r>
            <a:endParaRPr lang="cs-CZ" sz="3600" u="sng" dirty="0">
              <a:solidFill>
                <a:srgbClr val="FFCB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1945" y="749519"/>
            <a:ext cx="5888505" cy="5905501"/>
            <a:chOff x="1521945" y="49360"/>
            <a:chExt cx="5888505" cy="5905501"/>
          </a:xfrm>
        </p:grpSpPr>
        <p:pic>
          <p:nvPicPr>
            <p:cNvPr id="5" name="Picture 2" descr="http://hyperphysics.phy-astr.gsu.edu/hbase/kinetic/imgkin/pvtgas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9360"/>
              <a:ext cx="5734050" cy="590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676400" y="49360"/>
              <a:ext cx="990600" cy="631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6400" y="3402160"/>
              <a:ext cx="1752600" cy="631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1319485" y="1674505"/>
              <a:ext cx="80502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Tlak </a:t>
              </a:r>
              <a:r>
                <a:rPr lang="cs-CZ" sz="2000" b="1" dirty="0" smtClean="0"/>
                <a:t>p</a:t>
              </a:r>
              <a:endParaRPr lang="cs-CZ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 rot="19887976">
              <a:off x="2179117" y="2129450"/>
              <a:ext cx="113499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Teplota </a:t>
              </a:r>
              <a:r>
                <a:rPr lang="cs-CZ" sz="2000" b="1" dirty="0" smtClean="0"/>
                <a:t>T</a:t>
              </a:r>
              <a:endParaRPr lang="cs-CZ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5368071" y="1173765"/>
              <a:ext cx="80502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Tlak </a:t>
              </a:r>
              <a:r>
                <a:rPr lang="cs-CZ" sz="2000" b="1" dirty="0" smtClean="0"/>
                <a:t>p</a:t>
              </a:r>
              <a:endParaRPr lang="cs-CZ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9887976">
              <a:off x="4713846" y="3791220"/>
              <a:ext cx="113499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Teplota </a:t>
              </a:r>
              <a:r>
                <a:rPr lang="cs-CZ" sz="2000" b="1" dirty="0" smtClean="0"/>
                <a:t>T</a:t>
              </a:r>
              <a:endParaRPr lang="cs-CZ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9887976">
              <a:off x="4792957" y="5433541"/>
              <a:ext cx="113499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Teplota </a:t>
              </a:r>
              <a:r>
                <a:rPr lang="cs-CZ" sz="2000" b="1" dirty="0" smtClean="0"/>
                <a:t>T</a:t>
              </a:r>
              <a:endParaRPr lang="cs-CZ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855685" y="2517940"/>
              <a:ext cx="80502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Tlak </a:t>
              </a:r>
              <a:r>
                <a:rPr lang="cs-CZ" sz="2000" b="1" dirty="0" smtClean="0"/>
                <a:t>p</a:t>
              </a:r>
              <a:endParaRPr lang="cs-CZ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837448">
              <a:off x="5826608" y="2317622"/>
              <a:ext cx="10935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Objem </a:t>
              </a:r>
              <a:r>
                <a:rPr lang="cs-CZ" sz="2000" b="1" dirty="0" smtClean="0"/>
                <a:t>V</a:t>
              </a:r>
              <a:endParaRPr lang="cs-CZ" sz="2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837448">
              <a:off x="3454649" y="3780618"/>
              <a:ext cx="10935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Objem </a:t>
              </a:r>
              <a:r>
                <a:rPr lang="cs-CZ" sz="2000" b="1" dirty="0" smtClean="0"/>
                <a:t>V</a:t>
              </a:r>
              <a:endParaRPr lang="cs-CZ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837448">
              <a:off x="3385366" y="5484894"/>
              <a:ext cx="10935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Objem </a:t>
              </a:r>
              <a:r>
                <a:rPr lang="cs-CZ" sz="2000" b="1" dirty="0" smtClean="0"/>
                <a:t>V</a:t>
              </a:r>
              <a:endParaRPr lang="cs-CZ" sz="20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43037" y="4418837"/>
              <a:ext cx="998529" cy="631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761085" y="415168"/>
            <a:ext cx="925362" cy="479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6300225" y="894270"/>
            <a:ext cx="768100" cy="60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39140" y="52282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D.</a:t>
            </a:r>
            <a:r>
              <a:rPr lang="en-US" dirty="0" smtClean="0"/>
              <a:t> </a:t>
            </a:r>
            <a:r>
              <a:rPr lang="en-US" u="sng" dirty="0" err="1" smtClean="0">
                <a:solidFill>
                  <a:srgbClr val="FFC000"/>
                </a:solidFill>
              </a:rPr>
              <a:t>Stavov</a:t>
            </a:r>
            <a:r>
              <a:rPr lang="cs-CZ" u="sng" dirty="0" smtClean="0">
                <a:solidFill>
                  <a:srgbClr val="FFC000"/>
                </a:solidFill>
              </a:rPr>
              <a:t>á rovnice ideálního plynu</a:t>
            </a:r>
            <a:endParaRPr lang="cs-CZ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CACAC"/>
              </a:clrFrom>
              <a:clrTo>
                <a:srgbClr val="ACACA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369380" cy="544066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12520" y="76200"/>
            <a:ext cx="6736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1.1</a:t>
            </a:r>
            <a:r>
              <a:rPr lang="cs-CZ" dirty="0" smtClean="0"/>
              <a:t>.</a:t>
            </a:r>
            <a:r>
              <a:rPr lang="en-US" dirty="0" smtClean="0"/>
              <a:t>2.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CB25"/>
                </a:solidFill>
              </a:rPr>
              <a:t>Kinetick</a:t>
            </a:r>
            <a:r>
              <a:rPr lang="cs-CZ" dirty="0" smtClean="0">
                <a:solidFill>
                  <a:srgbClr val="FFCB25"/>
                </a:solidFill>
              </a:rPr>
              <a:t>ý model plynu</a:t>
            </a:r>
            <a:endParaRPr lang="cs-CZ" dirty="0">
              <a:solidFill>
                <a:srgbClr val="FFCB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most probable speed c Maxwe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t="10409" b="4474"/>
          <a:stretch/>
        </p:blipFill>
        <p:spPr bwMode="auto">
          <a:xfrm>
            <a:off x="1275347" y="1576137"/>
            <a:ext cx="6950242" cy="4788568"/>
          </a:xfrm>
          <a:prstGeom prst="rect">
            <a:avLst/>
          </a:prstGeom>
          <a:solidFill>
            <a:schemeClr val="tx1"/>
          </a:solidFill>
          <a:extLst/>
        </p:spPr>
      </p:pic>
      <p:cxnSp>
        <p:nvCxnSpPr>
          <p:cNvPr id="5" name="Straight Connector 4"/>
          <p:cNvCxnSpPr/>
          <p:nvPr/>
        </p:nvCxnSpPr>
        <p:spPr>
          <a:xfrm>
            <a:off x="3962400" y="3429000"/>
            <a:ext cx="0" cy="27432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00600" y="1752600"/>
            <a:ext cx="2895600" cy="2209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3832855" y="2586335"/>
            <a:ext cx="218694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Střední rychlost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6073" y="1900535"/>
            <a:ext cx="4005327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Nejpravděpodobnější rychlost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3352800"/>
            <a:ext cx="37207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Střední kvadratická rychlost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8462" y="6364705"/>
            <a:ext cx="3075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Rychlost</a:t>
            </a:r>
            <a:r>
              <a:rPr lang="en-US" sz="2000" b="1" dirty="0"/>
              <a:t> </a:t>
            </a:r>
            <a:endParaRPr lang="cs-CZ" sz="20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89284" y="3152744"/>
            <a:ext cx="3075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Relativní počet molekul</a:t>
            </a:r>
            <a:endParaRPr lang="cs-CZ" sz="20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CB25"/>
                </a:solidFill>
              </a:rPr>
              <a:t>Pojem „střední kvadratická rychlost molekul“, </a:t>
            </a:r>
            <a:r>
              <a:rPr lang="cs-CZ" i="1" dirty="0" smtClean="0">
                <a:solidFill>
                  <a:srgbClr val="FFC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cs-CZ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46314" y="874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1.1</a:t>
            </a:r>
            <a:r>
              <a:rPr lang="cs-CZ" dirty="0" smtClean="0"/>
              <a:t>.</a:t>
            </a:r>
            <a:r>
              <a:rPr lang="en-US" dirty="0" smtClean="0"/>
              <a:t>2.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B25"/>
                </a:solidFill>
              </a:rPr>
              <a:t>Sm</a:t>
            </a:r>
            <a:r>
              <a:rPr lang="cs-CZ" dirty="0" smtClean="0">
                <a:solidFill>
                  <a:srgbClr val="FFCB25"/>
                </a:solidFill>
              </a:rPr>
              <a:t>ěsi plynů</a:t>
            </a:r>
            <a:endParaRPr lang="cs-CZ" dirty="0">
              <a:solidFill>
                <a:srgbClr val="FFCB25"/>
              </a:solidFill>
            </a:endParaRPr>
          </a:p>
        </p:txBody>
      </p:sp>
      <p:pic>
        <p:nvPicPr>
          <p:cNvPr id="3076" name="Picture 4" descr="Výsledek obrázku pro dalton's law of partial pressure At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038600" cy="40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47943" y="990600"/>
            <a:ext cx="435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 </a:t>
            </a:r>
            <a:r>
              <a:rPr lang="en-US" sz="2800" dirty="0" err="1"/>
              <a:t>Definice</a:t>
            </a:r>
            <a:r>
              <a:rPr lang="en-US" sz="2800" dirty="0"/>
              <a:t> </a:t>
            </a:r>
            <a:r>
              <a:rPr lang="en-US" sz="2800" dirty="0" err="1"/>
              <a:t>parc</a:t>
            </a:r>
            <a:r>
              <a:rPr lang="cs-CZ" sz="2800" dirty="0"/>
              <a:t>iálního tlaku</a:t>
            </a:r>
            <a:endParaRPr lang="cs-CZ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87009" y="969534"/>
            <a:ext cx="445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 </a:t>
            </a:r>
            <a:r>
              <a:rPr lang="en-US" sz="2800" dirty="0" err="1"/>
              <a:t>Definice</a:t>
            </a:r>
            <a:r>
              <a:rPr lang="en-US" sz="2800" dirty="0"/>
              <a:t> </a:t>
            </a:r>
            <a:r>
              <a:rPr lang="cs-CZ" sz="2800" dirty="0" smtClean="0"/>
              <a:t>molárního zlomku</a:t>
            </a:r>
            <a:endParaRPr lang="cs-CZ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676400"/>
            <a:ext cx="5576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Daltonův zákon parciálních tlaků</a:t>
            </a:r>
            <a:endParaRPr lang="cs-CZ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09600" y="1404399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1.2 </a:t>
            </a:r>
            <a:r>
              <a:rPr lang="en-US" sz="4800" dirty="0" smtClean="0">
                <a:solidFill>
                  <a:srgbClr val="FFC000"/>
                </a:solidFill>
              </a:rPr>
              <a:t>Re</a:t>
            </a:r>
            <a:r>
              <a:rPr lang="cs-CZ" sz="4800" dirty="0" smtClean="0">
                <a:solidFill>
                  <a:srgbClr val="FFC000"/>
                </a:solidFill>
              </a:rPr>
              <a:t>álné plyny</a:t>
            </a:r>
            <a:endParaRPr lang="cs-CZ" sz="4800" dirty="0">
              <a:solidFill>
                <a:srgbClr val="FFC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" y="2272761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1.2.1 </a:t>
            </a:r>
            <a:r>
              <a:rPr lang="en-US" sz="4000" dirty="0" err="1" smtClean="0">
                <a:solidFill>
                  <a:srgbClr val="FFC000"/>
                </a:solidFill>
              </a:rPr>
              <a:t>Interakce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mezi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molekulami</a:t>
            </a:r>
            <a:endParaRPr lang="cs-CZ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1" t="2400" b="1600"/>
          <a:stretch/>
        </p:blipFill>
        <p:spPr bwMode="auto">
          <a:xfrm>
            <a:off x="83607" y="762000"/>
            <a:ext cx="9033723" cy="554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1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1.2.1.1 </a:t>
            </a:r>
            <a:r>
              <a:rPr lang="en-US" dirty="0" err="1" smtClean="0">
                <a:solidFill>
                  <a:srgbClr val="FFC000"/>
                </a:solidFill>
              </a:rPr>
              <a:t>Kompresibilitn</a:t>
            </a:r>
            <a:r>
              <a:rPr lang="cs-CZ" dirty="0" smtClean="0">
                <a:solidFill>
                  <a:srgbClr val="FFC000"/>
                </a:solidFill>
              </a:rPr>
              <a:t>í faktor, Z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81654"/>
            <a:ext cx="4953000" cy="540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64" y="2766914"/>
            <a:ext cx="2682875" cy="163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9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" y="5309957"/>
            <a:ext cx="883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4 p</a:t>
            </a:r>
            <a:r>
              <a:rPr lang="cs-CZ" sz="2200" dirty="0" smtClean="0"/>
              <a:t>řednášky</a:t>
            </a:r>
            <a:r>
              <a:rPr lang="en-US" sz="2200" dirty="0" smtClean="0"/>
              <a:t>:  </a:t>
            </a:r>
            <a:r>
              <a:rPr lang="cs-CZ" sz="2200" dirty="0" smtClean="0"/>
              <a:t> </a:t>
            </a:r>
            <a:r>
              <a:rPr lang="cs-CZ" sz="2200" dirty="0"/>
              <a:t>Dominik </a:t>
            </a:r>
            <a:r>
              <a:rPr lang="cs-CZ" sz="2200" dirty="0" smtClean="0"/>
              <a:t>Heger,</a:t>
            </a:r>
            <a:r>
              <a:rPr lang="en-US" sz="2200" dirty="0" smtClean="0"/>
              <a:t> </a:t>
            </a:r>
            <a:r>
              <a:rPr lang="cs-CZ" sz="2200" dirty="0" smtClean="0"/>
              <a:t> </a:t>
            </a:r>
            <a:r>
              <a:rPr lang="en-US" sz="2200" dirty="0" smtClean="0"/>
              <a:t> </a:t>
            </a:r>
            <a:r>
              <a:rPr lang="cs-CZ" sz="2200" dirty="0" smtClean="0"/>
              <a:t>A</a:t>
            </a:r>
            <a:r>
              <a:rPr lang="en-US" sz="2200" dirty="0"/>
              <a:t>8/</a:t>
            </a:r>
            <a:r>
              <a:rPr lang="cs-CZ" sz="2200" dirty="0"/>
              <a:t>218</a:t>
            </a:r>
            <a:r>
              <a:rPr lang="en-US" sz="2200" dirty="0"/>
              <a:t>,  </a:t>
            </a:r>
            <a:r>
              <a:rPr lang="en-US" sz="2200" dirty="0" smtClean="0"/>
              <a:t> hegerd@chemi.muni.cz</a:t>
            </a:r>
            <a:endParaRPr lang="cs-CZ" sz="2200" dirty="0">
              <a:solidFill>
                <a:srgbClr val="FFC00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98194" y="22860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C4660: Z</a:t>
            </a:r>
            <a:r>
              <a:rPr lang="cs-CZ" smtClean="0"/>
              <a:t>áklady fyzikální chemie</a:t>
            </a:r>
            <a:endParaRPr lang="cs-CZ" dirty="0"/>
          </a:p>
        </p:txBody>
      </p:sp>
      <p:sp>
        <p:nvSpPr>
          <p:cNvPr id="28" name="TextBox 27"/>
          <p:cNvSpPr txBox="1"/>
          <p:nvPr/>
        </p:nvSpPr>
        <p:spPr>
          <a:xfrm>
            <a:off x="2366075" y="1292348"/>
            <a:ext cx="4411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Část </a:t>
            </a:r>
            <a:r>
              <a:rPr lang="en-US" sz="3200" dirty="0" smtClean="0"/>
              <a:t>2</a:t>
            </a:r>
            <a:r>
              <a:rPr lang="cs-CZ" sz="3200" dirty="0" smtClean="0">
                <a:solidFill>
                  <a:srgbClr val="FFC000"/>
                </a:solidFill>
              </a:rPr>
              <a:t>: </a:t>
            </a:r>
            <a:r>
              <a:rPr lang="en-US" sz="3200" dirty="0" smtClean="0">
                <a:solidFill>
                  <a:srgbClr val="FFC000"/>
                </a:solidFill>
              </a:rPr>
              <a:t>C</a:t>
            </a:r>
            <a:r>
              <a:rPr lang="cs-CZ" sz="3200" dirty="0" smtClean="0">
                <a:solidFill>
                  <a:srgbClr val="FFC000"/>
                </a:solidFill>
              </a:rPr>
              <a:t>hemická </a:t>
            </a:r>
            <a:r>
              <a:rPr lang="en-US" sz="3200" dirty="0" err="1" smtClean="0">
                <a:solidFill>
                  <a:srgbClr val="FFC000"/>
                </a:solidFill>
              </a:rPr>
              <a:t>kinetika</a:t>
            </a:r>
            <a:endParaRPr lang="cs-CZ" sz="32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Výsledek obrázku pro chemical thermodynamics and kinet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t="30304" r="18052" b="18637"/>
          <a:stretch/>
        </p:blipFill>
        <p:spPr bwMode="auto">
          <a:xfrm>
            <a:off x="125184" y="2362198"/>
            <a:ext cx="4861291" cy="276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reactant concentration vs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362198"/>
            <a:ext cx="4000500" cy="276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flipH="1">
            <a:off x="4684394" y="2743200"/>
            <a:ext cx="914400" cy="152400"/>
          </a:xfrm>
          <a:prstGeom prst="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1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Výsledek obrázku pro izotermy ideálního ply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izotermy ideálního plyn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 descr="Výsledek obrázku pro ideal gas isothe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596089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51369" y="2895600"/>
            <a:ext cx="2214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Co připomínají vztahy v rámečcích?</a:t>
            </a:r>
            <a:endParaRPr lang="cs-CZ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5575" y="1603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Izotermy ideálního plynu (připomínka)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13989" y="1018531"/>
            <a:ext cx="6410811" cy="5434927"/>
            <a:chOff x="1195184" y="1451332"/>
            <a:chExt cx="6410811" cy="5434927"/>
          </a:xfrm>
        </p:grpSpPr>
        <p:pic>
          <p:nvPicPr>
            <p:cNvPr id="10" name="Picture 2" descr="http://img1.mnimgs.com/img/shared/discuss_editlive/3950778/2013_09_19_21_28_13/isotherm%20of%20co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184" y="1451332"/>
              <a:ext cx="6410811" cy="5434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1368214" y="2968140"/>
              <a:ext cx="5580153" cy="3902860"/>
              <a:chOff x="1368214" y="2968140"/>
              <a:chExt cx="5580153" cy="390286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419850" y="6347780"/>
                <a:ext cx="1895071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Objem</a:t>
                </a:r>
                <a:r>
                  <a:rPr lang="en-US" sz="2800" dirty="0" smtClean="0"/>
                  <a:t>, cm</a:t>
                </a:r>
                <a:r>
                  <a:rPr lang="en-US" sz="2800" baseline="30000" dirty="0" smtClean="0"/>
                  <a:t>3</a:t>
                </a:r>
                <a:endParaRPr lang="cs-CZ" sz="2800" baseline="30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623041" y="4020552"/>
                <a:ext cx="2013565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Tlak</a:t>
                </a:r>
                <a:r>
                  <a:rPr lang="en-US" sz="2800" dirty="0" smtClean="0"/>
                  <a:t>, </a:t>
                </a:r>
                <a:r>
                  <a:rPr lang="en-US" sz="2800" dirty="0" err="1" smtClean="0"/>
                  <a:t>atm</a:t>
                </a:r>
                <a:r>
                  <a:rPr lang="en-US" sz="2800" dirty="0" smtClean="0"/>
                  <a:t>      </a:t>
                </a:r>
                <a:endParaRPr lang="cs-CZ" sz="2800" baseline="30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74205" y="5349250"/>
                <a:ext cx="2991973" cy="523220"/>
              </a:xfrm>
              <a:prstGeom prst="rect">
                <a:avLst/>
              </a:prstGeom>
              <a:solidFill>
                <a:srgbClr val="66FF66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Oblast </a:t>
                </a:r>
                <a:r>
                  <a:rPr lang="en-US" sz="2800" b="1" dirty="0" err="1" smtClean="0"/>
                  <a:t>kondenzace</a:t>
                </a:r>
                <a:endParaRPr lang="cs-CZ" sz="28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263290" y="2968140"/>
                <a:ext cx="1685077" cy="461665"/>
              </a:xfrm>
              <a:prstGeom prst="rect">
                <a:avLst/>
              </a:prstGeom>
              <a:solidFill>
                <a:srgbClr val="FFCC66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b="1" dirty="0" smtClean="0"/>
                  <a:t>k</a:t>
                </a:r>
                <a:r>
                  <a:rPr lang="en-US" sz="2400" b="1" dirty="0" err="1" smtClean="0"/>
                  <a:t>ritick</a:t>
                </a:r>
                <a:r>
                  <a:rPr lang="cs-CZ" sz="2400" b="1" dirty="0" smtClean="0"/>
                  <a:t>ý bod</a:t>
                </a:r>
                <a:endParaRPr lang="cs-CZ" sz="2400" b="1" dirty="0"/>
              </a:p>
            </p:txBody>
          </p:sp>
        </p:grpSp>
      </p:grpSp>
      <p:sp>
        <p:nvSpPr>
          <p:cNvPr id="16" name="Title 1"/>
          <p:cNvSpPr txBox="1">
            <a:spLocks/>
          </p:cNvSpPr>
          <p:nvPr/>
        </p:nvSpPr>
        <p:spPr>
          <a:xfrm>
            <a:off x="155575" y="1603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1.2.1.3 </a:t>
            </a:r>
            <a:r>
              <a:rPr lang="en-US" dirty="0" err="1" smtClean="0"/>
              <a:t>Kondenzace</a:t>
            </a:r>
            <a:r>
              <a:rPr lang="en-US" dirty="0" smtClean="0"/>
              <a:t> </a:t>
            </a:r>
            <a:r>
              <a:rPr lang="en-US" dirty="0" err="1" smtClean="0"/>
              <a:t>plynu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1.2.2 </a:t>
            </a:r>
            <a:r>
              <a:rPr lang="en-US" dirty="0" smtClean="0">
                <a:solidFill>
                  <a:srgbClr val="FFC000"/>
                </a:solidFill>
              </a:rPr>
              <a:t>Van der </a:t>
            </a:r>
            <a:r>
              <a:rPr lang="en-US" dirty="0" err="1" smtClean="0">
                <a:solidFill>
                  <a:srgbClr val="FFC000"/>
                </a:solidFill>
              </a:rPr>
              <a:t>Waalsova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stavov</a:t>
            </a:r>
            <a:r>
              <a:rPr lang="cs-CZ" dirty="0" smtClean="0">
                <a:solidFill>
                  <a:srgbClr val="FFC000"/>
                </a:solidFill>
              </a:rPr>
              <a:t>á rovnice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Termodynamika = odvětví F</a:t>
            </a:r>
            <a:r>
              <a:rPr lang="en-US" dirty="0" smtClean="0"/>
              <a:t>+CH.</a:t>
            </a:r>
            <a:r>
              <a:rPr lang="cs-CZ" dirty="0" smtClean="0"/>
              <a:t> Původ slova?</a:t>
            </a:r>
          </a:p>
          <a:p>
            <a:r>
              <a:rPr lang="cs-CZ" dirty="0" smtClean="0"/>
              <a:t>Z řeckého  </a:t>
            </a:r>
            <a:r>
              <a:rPr lang="en-US" dirty="0" smtClean="0"/>
              <a:t>“</a:t>
            </a:r>
            <a:r>
              <a:rPr lang="en-US" dirty="0" err="1" smtClean="0"/>
              <a:t>teplo</a:t>
            </a:r>
            <a:r>
              <a:rPr lang="en-US" dirty="0" smtClean="0"/>
              <a:t>” a “</a:t>
            </a:r>
            <a:r>
              <a:rPr lang="en-US" dirty="0" err="1" smtClean="0"/>
              <a:t>pohyb</a:t>
            </a:r>
            <a:r>
              <a:rPr lang="en-US" dirty="0" smtClean="0"/>
              <a:t>”</a:t>
            </a:r>
            <a:endParaRPr lang="cs-CZ" dirty="0" smtClean="0"/>
          </a:p>
          <a:p>
            <a:r>
              <a:rPr lang="en-US" dirty="0" err="1" smtClean="0"/>
              <a:t>Studium</a:t>
            </a:r>
            <a:r>
              <a:rPr lang="en-US" dirty="0" smtClean="0"/>
              <a:t> r</a:t>
            </a:r>
            <a:r>
              <a:rPr lang="cs-CZ" dirty="0" smtClean="0"/>
              <a:t>ůzných forem E a jejich přeměn.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4.6 </a:t>
            </a:r>
            <a:r>
              <a:rPr lang="en-US" dirty="0" err="1" smtClean="0"/>
              <a:t>Termodynamick</a:t>
            </a:r>
            <a:r>
              <a:rPr lang="cs-CZ" dirty="0" smtClean="0"/>
              <a:t>á teplota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C000"/>
                </a:solidFill>
              </a:rPr>
              <a:t>T</a:t>
            </a:r>
            <a:r>
              <a:rPr lang="en-US" dirty="0" smtClean="0"/>
              <a:t>)</a:t>
            </a:r>
            <a:endParaRPr lang="cs-CZ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45180" y="1184910"/>
            <a:ext cx="0" cy="533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7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4.7 </a:t>
            </a:r>
            <a:r>
              <a:rPr lang="en-US" dirty="0" err="1" smtClean="0"/>
              <a:t>Industri</a:t>
            </a:r>
            <a:r>
              <a:rPr lang="cs-CZ" dirty="0" smtClean="0"/>
              <a:t>ální aplikace TD: účinnost tepelných strojů</a:t>
            </a:r>
            <a:endParaRPr lang="cs-CZ" dirty="0"/>
          </a:p>
        </p:txBody>
      </p:sp>
      <p:pic>
        <p:nvPicPr>
          <p:cNvPr id="3074" name="Picture 2" descr="Bildergebnis für thermodynamics definition 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561702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59672" y="2268795"/>
            <a:ext cx="6040541" cy="150294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4.8 </a:t>
            </a:r>
            <a:r>
              <a:rPr lang="en-US" sz="3600" b="1" dirty="0" err="1" smtClean="0"/>
              <a:t>Osm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zakl</a:t>
            </a:r>
            <a:r>
              <a:rPr lang="cs-CZ" sz="3600" b="1" dirty="0" smtClean="0"/>
              <a:t>ádajících škol termodynamiky</a:t>
            </a:r>
            <a:endParaRPr lang="cs-CZ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30" y="-5307"/>
            <a:ext cx="7724170" cy="67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65060"/>
          </a:xfrm>
        </p:spPr>
        <p:txBody>
          <a:bodyPr>
            <a:noAutofit/>
          </a:bodyPr>
          <a:lstStyle/>
          <a:p>
            <a:r>
              <a:rPr lang="en-US" sz="4000" dirty="0" smtClean="0"/>
              <a:t>C3150: Z</a:t>
            </a:r>
            <a:r>
              <a:rPr lang="cs-CZ" sz="4000" dirty="0" smtClean="0"/>
              <a:t>áklady FCH – seminář</a:t>
            </a:r>
            <a:endParaRPr lang="cs-C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49100" cy="417787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i="1" dirty="0" err="1" smtClean="0"/>
              <a:t>Cvi</a:t>
            </a:r>
            <a:r>
              <a:rPr lang="cs-CZ" sz="2600" i="1" dirty="0" smtClean="0"/>
              <a:t>čící</a:t>
            </a:r>
            <a:r>
              <a:rPr lang="cs-CZ" sz="2600" dirty="0" smtClean="0"/>
              <a:t>: </a:t>
            </a:r>
            <a:r>
              <a:rPr lang="cs-CZ" sz="2600" dirty="0" smtClean="0">
                <a:solidFill>
                  <a:srgbClr val="FFC000"/>
                </a:solidFill>
              </a:rPr>
              <a:t>Hugo Semrád, Jakub </a:t>
            </a:r>
            <a:r>
              <a:rPr lang="cs-CZ" sz="2600" dirty="0">
                <a:solidFill>
                  <a:srgbClr val="FFC000"/>
                </a:solidFill>
              </a:rPr>
              <a:t>Stošek, </a:t>
            </a:r>
            <a:r>
              <a:rPr lang="en-US" sz="2600" dirty="0" smtClean="0">
                <a:solidFill>
                  <a:srgbClr val="FFC000"/>
                </a:solidFill>
              </a:rPr>
              <a:t>&amp; </a:t>
            </a:r>
            <a:r>
              <a:rPr lang="cs-CZ" sz="2600" dirty="0" smtClean="0">
                <a:solidFill>
                  <a:srgbClr val="FFC000"/>
                </a:solidFill>
              </a:rPr>
              <a:t>Dominik Heger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cs-CZ" sz="2600" i="1" u="sng" dirty="0">
              <a:solidFill>
                <a:srgbClr val="FFC00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600" i="1" dirty="0" smtClean="0"/>
              <a:t>Forma </a:t>
            </a:r>
            <a:r>
              <a:rPr lang="cs-CZ" sz="2600" dirty="0" smtClean="0"/>
              <a:t>: </a:t>
            </a:r>
            <a:r>
              <a:rPr lang="cs-CZ" sz="2600" dirty="0" smtClean="0">
                <a:solidFill>
                  <a:srgbClr val="FFC000"/>
                </a:solidFill>
              </a:rPr>
              <a:t>Řešení úloh</a:t>
            </a:r>
            <a:r>
              <a:rPr lang="en-US" sz="2600" dirty="0" smtClean="0">
                <a:solidFill>
                  <a:srgbClr val="FFC000"/>
                </a:solidFill>
              </a:rPr>
              <a:t> </a:t>
            </a:r>
            <a:r>
              <a:rPr lang="cs-CZ" sz="2600" dirty="0" smtClean="0">
                <a:solidFill>
                  <a:srgbClr val="FFC000"/>
                </a:solidFill>
              </a:rPr>
              <a:t>s využitím tabule</a:t>
            </a:r>
            <a:endParaRPr lang="cs-CZ" sz="2600" dirty="0" smtClean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cs-CZ" sz="2600" i="1" dirty="0" smtClean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600" i="1" dirty="0" smtClean="0"/>
              <a:t>Organizační pokyny a požadavky k zápočtu: </a:t>
            </a:r>
            <a:r>
              <a:rPr lang="cs-CZ" sz="2600" dirty="0" smtClean="0">
                <a:solidFill>
                  <a:srgbClr val="FFC000"/>
                </a:solidFill>
              </a:rPr>
              <a:t>Zaslány emailem</a:t>
            </a:r>
          </a:p>
        </p:txBody>
      </p:sp>
    </p:spTree>
    <p:extLst>
      <p:ext uri="{BB962C8B-B14F-4D97-AF65-F5344CB8AC3E}">
        <p14:creationId xmlns:p14="http://schemas.microsoft.com/office/powerpoint/2010/main" val="385444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91" y="126170"/>
            <a:ext cx="8229600" cy="112014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ZK: písemná na </a:t>
            </a:r>
            <a:r>
              <a:rPr lang="en-US" sz="3600" dirty="0" smtClean="0"/>
              <a:t>100 </a:t>
            </a:r>
            <a:r>
              <a:rPr lang="en-US" sz="3600" dirty="0" err="1" smtClean="0"/>
              <a:t>minut</a:t>
            </a:r>
            <a:r>
              <a:rPr lang="cs-CZ" sz="3600" dirty="0"/>
              <a:t>,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otevřené otázky a úlohy</a:t>
            </a:r>
            <a:endParaRPr lang="cs-CZ" sz="3600" dirty="0"/>
          </a:p>
        </p:txBody>
      </p:sp>
      <p:sp>
        <p:nvSpPr>
          <p:cNvPr id="4" name="Isosceles Triangle 3"/>
          <p:cNvSpPr/>
          <p:nvPr/>
        </p:nvSpPr>
        <p:spPr>
          <a:xfrm>
            <a:off x="2601638" y="2224500"/>
            <a:ext cx="3548709" cy="3350235"/>
          </a:xfrm>
          <a:prstGeom prst="triangle">
            <a:avLst/>
          </a:prstGeom>
          <a:solidFill>
            <a:srgbClr val="A60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2486369" y="1470345"/>
            <a:ext cx="4430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Porozumění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cs-CZ" sz="3200" dirty="0" smtClean="0">
                <a:solidFill>
                  <a:srgbClr val="FFC000"/>
                </a:solidFill>
              </a:rPr>
              <a:t>souvislostem</a:t>
            </a:r>
            <a:endParaRPr lang="cs-CZ" sz="3200" dirty="0"/>
          </a:p>
        </p:txBody>
      </p:sp>
      <p:sp>
        <p:nvSpPr>
          <p:cNvPr id="6" name="Rectangle 5"/>
          <p:cNvSpPr/>
          <p:nvPr/>
        </p:nvSpPr>
        <p:spPr>
          <a:xfrm>
            <a:off x="6146605" y="4147848"/>
            <a:ext cx="26281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Řešení problémových úloh, </a:t>
            </a:r>
          </a:p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čtení grafů</a:t>
            </a:r>
            <a:endParaRPr lang="cs-CZ" sz="2800" dirty="0"/>
          </a:p>
        </p:txBody>
      </p:sp>
      <p:sp>
        <p:nvSpPr>
          <p:cNvPr id="7" name="Rectangle 6"/>
          <p:cNvSpPr/>
          <p:nvPr/>
        </p:nvSpPr>
        <p:spPr>
          <a:xfrm>
            <a:off x="55659" y="4540330"/>
            <a:ext cx="2557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Procvičování zákonů</a:t>
            </a:r>
          </a:p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a pojmů</a:t>
            </a:r>
            <a:endParaRPr lang="cs-CZ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75675" y="2699307"/>
            <a:ext cx="960124" cy="144854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29295" y="2776116"/>
            <a:ext cx="958904" cy="144235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13677" y="2699307"/>
            <a:ext cx="901763" cy="126683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647340" y="2699307"/>
            <a:ext cx="921720" cy="128812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35113" y="5848515"/>
            <a:ext cx="1274557" cy="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20309" y="5694895"/>
            <a:ext cx="1274557" cy="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1499600" y="6040540"/>
            <a:ext cx="6193049" cy="480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600" dirty="0" smtClean="0"/>
              <a:t>    Klíčová otázka: </a:t>
            </a:r>
            <a:r>
              <a:rPr lang="cs-CZ" sz="2800" dirty="0"/>
              <a:t>WOHER </a:t>
            </a:r>
            <a:r>
              <a:rPr lang="cs-CZ" sz="2800" dirty="0" smtClean="0"/>
              <a:t>weiß </a:t>
            </a:r>
            <a:r>
              <a:rPr lang="cs-CZ" sz="2800" dirty="0"/>
              <a:t>ich </a:t>
            </a:r>
            <a:r>
              <a:rPr lang="cs-CZ" sz="2800" dirty="0" smtClean="0"/>
              <a:t>das</a:t>
            </a:r>
            <a:r>
              <a:rPr lang="en-US" sz="2800" dirty="0"/>
              <a:t>?</a:t>
            </a:r>
            <a:endParaRPr lang="cs-CZ" sz="2600" dirty="0" smtClean="0"/>
          </a:p>
        </p:txBody>
      </p:sp>
      <p:pic>
        <p:nvPicPr>
          <p:cNvPr id="1026" name="Picture 2" descr="Výsledek obrázku pro I love physical chemistry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1171F"/>
              </a:clrFrom>
              <a:clrTo>
                <a:srgbClr val="B1171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" b="5833"/>
          <a:stretch/>
        </p:blipFill>
        <p:spPr bwMode="auto">
          <a:xfrm>
            <a:off x="3112610" y="2780447"/>
            <a:ext cx="2441459" cy="28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4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omyly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O</a:t>
            </a:r>
            <a:r>
              <a:rPr lang="en-US" sz="2800" dirty="0" smtClean="0"/>
              <a:t>1: </a:t>
            </a:r>
            <a:r>
              <a:rPr lang="en-US" sz="2800" dirty="0" err="1" smtClean="0">
                <a:solidFill>
                  <a:srgbClr val="FFC000"/>
                </a:solidFill>
              </a:rPr>
              <a:t>Nen</a:t>
            </a:r>
            <a:r>
              <a:rPr lang="cs-CZ" sz="2800" dirty="0" smtClean="0">
                <a:solidFill>
                  <a:srgbClr val="FFC000"/>
                </a:solidFill>
              </a:rPr>
              <a:t>í potřeba chodit na přednášky, vše je v ISu.</a:t>
            </a:r>
          </a:p>
          <a:p>
            <a:pPr marL="0" indent="0">
              <a:buNone/>
            </a:pPr>
            <a:endParaRPr lang="cs-CZ" sz="2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sz="2800" dirty="0" smtClean="0"/>
              <a:t>O</a:t>
            </a:r>
            <a:r>
              <a:rPr lang="en-US" sz="2800" dirty="0" smtClean="0"/>
              <a:t>2: </a:t>
            </a:r>
            <a:r>
              <a:rPr lang="en-US" sz="2800" dirty="0" smtClean="0">
                <a:solidFill>
                  <a:srgbClr val="FFC000"/>
                </a:solidFill>
              </a:rPr>
              <a:t>U</a:t>
            </a:r>
            <a:r>
              <a:rPr lang="cs-CZ" sz="2800" dirty="0" smtClean="0">
                <a:solidFill>
                  <a:srgbClr val="FFC000"/>
                </a:solidFill>
              </a:rPr>
              <a:t>čebnice není potřeba.</a:t>
            </a:r>
            <a:r>
              <a:rPr lang="en-US" sz="2800" dirty="0" smtClean="0">
                <a:solidFill>
                  <a:srgbClr val="FFC000"/>
                </a:solidFill>
              </a:rPr>
              <a:t> A </a:t>
            </a:r>
            <a:r>
              <a:rPr lang="en-US" sz="2800" dirty="0" err="1" smtClean="0">
                <a:solidFill>
                  <a:srgbClr val="FFC000"/>
                </a:solidFill>
              </a:rPr>
              <a:t>stejn</a:t>
            </a:r>
            <a:r>
              <a:rPr lang="cs-CZ" sz="2800" dirty="0" smtClean="0">
                <a:solidFill>
                  <a:srgbClr val="FFC000"/>
                </a:solidFill>
              </a:rPr>
              <a:t>ě ji neseženu.</a:t>
            </a:r>
          </a:p>
          <a:p>
            <a:pPr marL="0" indent="0">
              <a:buNone/>
            </a:pPr>
            <a:endParaRPr lang="cs-CZ" sz="28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56901"/>
              </p:ext>
            </p:extLst>
          </p:nvPr>
        </p:nvGraphicFramePr>
        <p:xfrm>
          <a:off x="32657" y="3429000"/>
          <a:ext cx="8991602" cy="2971800"/>
        </p:xfrm>
        <a:graphic>
          <a:graphicData uri="http://schemas.openxmlformats.org/drawingml/2006/table">
            <a:tbl>
              <a:tblPr/>
              <a:tblGrid>
                <a:gridCol w="4419601"/>
                <a:gridCol w="762000"/>
                <a:gridCol w="3810001"/>
              </a:tblGrid>
              <a:tr h="68580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2"/>
                        </a:rPr>
                        <a:t>Fyzikální </a:t>
                      </a:r>
                      <a:r>
                        <a:rPr lang="cs-CZ" b="0" dirty="0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2"/>
                        </a:rPr>
                        <a:t>chemie</a:t>
                      </a:r>
                      <a:r>
                        <a:rPr lang="cs-CZ" b="0" dirty="0">
                          <a:solidFill>
                            <a:srgbClr val="212063"/>
                          </a:solidFill>
                          <a:effectLst/>
                          <a:latin typeface="Bitstream Cyberbit"/>
                        </a:rPr>
                        <a:t> / Peter Atkins, Julio de </a:t>
                      </a:r>
                      <a:r>
                        <a:rPr lang="cs-CZ" b="0" dirty="0" smtClean="0">
                          <a:solidFill>
                            <a:srgbClr val="212063"/>
                          </a:solidFill>
                          <a:effectLst/>
                          <a:latin typeface="Bitstream Cyberbit"/>
                        </a:rPr>
                        <a:t>Paula; [VŠCHT,</a:t>
                      </a:r>
                      <a:r>
                        <a:rPr lang="cs-CZ" b="0" baseline="0" dirty="0" smtClean="0">
                          <a:solidFill>
                            <a:srgbClr val="212063"/>
                          </a:solidFill>
                          <a:effectLst/>
                          <a:latin typeface="Bitstream Cyberbit"/>
                        </a:rPr>
                        <a:t> Praha</a:t>
                      </a:r>
                      <a:r>
                        <a:rPr lang="cs-CZ" b="0" dirty="0" smtClean="0">
                          <a:solidFill>
                            <a:srgbClr val="212063"/>
                          </a:solidFill>
                          <a:effectLst/>
                          <a:latin typeface="Bitstream Cyberbit"/>
                        </a:rPr>
                        <a:t>]</a:t>
                      </a:r>
                      <a:r>
                        <a:rPr lang="cs-CZ" b="0" dirty="0">
                          <a:solidFill>
                            <a:srgbClr val="212063"/>
                          </a:solidFill>
                          <a:effectLst/>
                          <a:latin typeface="Bitstream Cyberbit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3"/>
                        </a:rPr>
                        <a:t>2013</a:t>
                      </a:r>
                      <a:endParaRPr lang="cs-CZ" b="0" dirty="0">
                        <a:solidFill>
                          <a:srgbClr val="212063"/>
                        </a:solidFill>
                        <a:effectLst/>
                        <a:latin typeface="Bitstream Cyberb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4"/>
                        </a:rPr>
                        <a:t>Knihovna univ. kampusu( 98/ 48)</a:t>
                      </a:r>
                      <a:endParaRPr lang="cs-CZ" b="0" dirty="0">
                        <a:solidFill>
                          <a:srgbClr val="212063"/>
                        </a:solidFill>
                        <a:effectLst/>
                        <a:latin typeface="Bitstream Cyberb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6F7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5"/>
                        </a:rPr>
                        <a:t>Fyzikálna chémia. (Časť 1</a:t>
                      </a:r>
                      <a:r>
                        <a:rPr lang="en-US" b="0" dirty="0" smtClean="0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5"/>
                        </a:rPr>
                        <a:t>-3</a:t>
                      </a:r>
                      <a:r>
                        <a:rPr lang="cs-CZ" b="0" dirty="0" smtClean="0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5"/>
                        </a:rPr>
                        <a:t>)</a:t>
                      </a:r>
                      <a:r>
                        <a:rPr lang="cs-CZ" b="0" dirty="0" smtClean="0">
                          <a:solidFill>
                            <a:srgbClr val="212063"/>
                          </a:solidFill>
                          <a:effectLst/>
                          <a:latin typeface="Bitstream Cyberbit"/>
                        </a:rPr>
                        <a:t> / P.W. Atkins</a:t>
                      </a:r>
                      <a:r>
                        <a:rPr lang="en-US" b="0" dirty="0" smtClean="0">
                          <a:solidFill>
                            <a:srgbClr val="212063"/>
                          </a:solidFill>
                          <a:effectLst/>
                          <a:latin typeface="Bitstream Cyberbit"/>
                        </a:rPr>
                        <a:t>;</a:t>
                      </a:r>
                      <a:r>
                        <a:rPr lang="en-US" b="0" baseline="0" dirty="0" smtClean="0">
                          <a:solidFill>
                            <a:srgbClr val="212063"/>
                          </a:solidFill>
                          <a:effectLst/>
                          <a:latin typeface="Bitstream Cyberbit"/>
                        </a:rPr>
                        <a:t> [STU Bratislava</a:t>
                      </a:r>
                      <a:r>
                        <a:rPr lang="en-US" b="0" dirty="0" smtClean="0">
                          <a:solidFill>
                            <a:srgbClr val="212063"/>
                          </a:solidFill>
                          <a:effectLst/>
                          <a:latin typeface="Bitstream Cyberbit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6"/>
                        </a:rPr>
                        <a:t>1999</a:t>
                      </a:r>
                      <a:endParaRPr lang="cs-CZ" b="0" dirty="0" smtClean="0">
                        <a:solidFill>
                          <a:srgbClr val="212063"/>
                        </a:solidFill>
                        <a:effectLst/>
                        <a:latin typeface="Bitstream Cyberbit"/>
                      </a:endParaRPr>
                    </a:p>
                    <a:p>
                      <a:endParaRPr lang="cs-CZ" b="0" dirty="0">
                        <a:solidFill>
                          <a:srgbClr val="212063"/>
                        </a:solidFill>
                        <a:effectLst/>
                        <a:latin typeface="Bitstream Cyberb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Knihovna univ. kampusu( 14/ 3)</a:t>
                      </a:r>
                      <a:endParaRPr lang="cs-CZ" b="0" dirty="0">
                        <a:solidFill>
                          <a:srgbClr val="212063"/>
                        </a:solidFill>
                        <a:effectLst/>
                        <a:latin typeface="Bitstream Cyberb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6F7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8"/>
                        </a:rPr>
                        <a:t>Atkins’ </a:t>
                      </a:r>
                      <a:r>
                        <a:rPr lang="fr-FR" b="0" dirty="0" err="1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8"/>
                        </a:rPr>
                        <a:t>physical</a:t>
                      </a:r>
                      <a:r>
                        <a:rPr lang="fr-FR" b="0" dirty="0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8"/>
                        </a:rPr>
                        <a:t> </a:t>
                      </a:r>
                      <a:r>
                        <a:rPr lang="fr-FR" b="0" dirty="0" err="1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8"/>
                        </a:rPr>
                        <a:t>chemistry</a:t>
                      </a:r>
                      <a:r>
                        <a:rPr lang="fr-FR" b="0" dirty="0">
                          <a:solidFill>
                            <a:srgbClr val="212063"/>
                          </a:solidFill>
                          <a:effectLst/>
                          <a:latin typeface="Bitstream Cyberbit"/>
                        </a:rPr>
                        <a:t> / Peter Atkins, Julio de Paula. </a:t>
                      </a:r>
                      <a:endParaRPr lang="fr-FR" b="0" dirty="0" smtClean="0">
                        <a:solidFill>
                          <a:srgbClr val="212063"/>
                        </a:solidFill>
                        <a:effectLst/>
                        <a:latin typeface="Bitstream Cyberb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9"/>
                        </a:rPr>
                        <a:t>2002</a:t>
                      </a:r>
                      <a:endParaRPr lang="cs-CZ" b="0">
                        <a:solidFill>
                          <a:srgbClr val="212063"/>
                        </a:solidFill>
                        <a:effectLst/>
                        <a:latin typeface="Bitstream Cyberb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10"/>
                        </a:rPr>
                        <a:t>Knihovna univ. kampusu( 23/ 2)</a:t>
                      </a:r>
                      <a:endParaRPr lang="cs-CZ" b="0" dirty="0">
                        <a:solidFill>
                          <a:srgbClr val="212063"/>
                        </a:solidFill>
                        <a:effectLst/>
                        <a:latin typeface="Bitstream Cyberb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6F7"/>
                    </a:solidFill>
                  </a:tcPr>
                </a:tc>
              </a:tr>
              <a:tr h="632620">
                <a:tc>
                  <a:txBody>
                    <a:bodyPr/>
                    <a:lstStyle/>
                    <a:p>
                      <a:r>
                        <a:rPr lang="fr-FR" b="0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11"/>
                        </a:rPr>
                        <a:t>Atkins’ physical chemistry</a:t>
                      </a:r>
                      <a:r>
                        <a:rPr lang="fr-FR" b="0">
                          <a:solidFill>
                            <a:srgbClr val="212063"/>
                          </a:solidFill>
                          <a:effectLst/>
                          <a:latin typeface="Bitstream Cyberbit"/>
                        </a:rPr>
                        <a:t> / Peter Atkins, Julio de Paula </a:t>
                      </a:r>
                      <a:br>
                        <a:rPr lang="fr-FR" b="0">
                          <a:solidFill>
                            <a:srgbClr val="212063"/>
                          </a:solidFill>
                          <a:effectLst/>
                          <a:latin typeface="Bitstream Cyberbit"/>
                        </a:rPr>
                      </a:br>
                      <a:endParaRPr lang="fr-FR" b="0">
                        <a:solidFill>
                          <a:srgbClr val="212063"/>
                        </a:solidFill>
                        <a:effectLst/>
                        <a:latin typeface="Bitstream Cyberb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12"/>
                        </a:rPr>
                        <a:t>2010</a:t>
                      </a:r>
                      <a:endParaRPr lang="cs-CZ" b="0">
                        <a:solidFill>
                          <a:srgbClr val="212063"/>
                        </a:solidFill>
                        <a:effectLst/>
                        <a:latin typeface="Bitstream Cyberb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212063"/>
                          </a:solidFill>
                          <a:effectLst/>
                          <a:latin typeface="Bitstream Cyberbit"/>
                          <a:hlinkClick r:id="rId13"/>
                        </a:rPr>
                        <a:t>Knihovna univ. kampusu( 16/ 3)</a:t>
                      </a:r>
                      <a:endParaRPr lang="cs-CZ" b="0" dirty="0">
                        <a:solidFill>
                          <a:srgbClr val="212063"/>
                        </a:solidFill>
                        <a:effectLst/>
                        <a:latin typeface="Bitstream Cyberb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6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4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990600"/>
            <a:ext cx="89916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Kapitola</a:t>
            </a:r>
            <a:r>
              <a:rPr lang="cs-CZ" dirty="0" smtClean="0"/>
              <a:t> </a:t>
            </a:r>
            <a:r>
              <a:rPr lang="en-US" dirty="0" smtClean="0"/>
              <a:t>1</a:t>
            </a:r>
            <a:r>
              <a:rPr lang="cs-CZ" dirty="0"/>
              <a:t/>
            </a:r>
            <a:br>
              <a:rPr lang="cs-CZ" dirty="0"/>
            </a:br>
            <a:r>
              <a:rPr lang="en-US" sz="4000" dirty="0" err="1" smtClean="0">
                <a:solidFill>
                  <a:srgbClr val="FFC000"/>
                </a:solidFill>
              </a:rPr>
              <a:t>Vlastnosti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plyn</a:t>
            </a:r>
            <a:r>
              <a:rPr lang="cs-CZ" sz="4000" dirty="0">
                <a:solidFill>
                  <a:srgbClr val="FFC000"/>
                </a:solidFill>
              </a:rPr>
              <a:t>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82887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FF00"/>
                </a:solidFill>
              </a:rPr>
              <a:t>Literatura</a:t>
            </a:r>
            <a:r>
              <a:rPr lang="en-US" sz="2400" dirty="0" smtClean="0">
                <a:solidFill>
                  <a:srgbClr val="00FF00"/>
                </a:solidFill>
              </a:rPr>
              <a:t>:  </a:t>
            </a:r>
            <a:r>
              <a:rPr lang="en-US" sz="2400" dirty="0" smtClean="0"/>
              <a:t>Peter W. Atkins, Julio de Paula:  </a:t>
            </a:r>
            <a:r>
              <a:rPr lang="en-US" sz="2400" dirty="0" err="1" smtClean="0"/>
              <a:t>Fyzik</a:t>
            </a:r>
            <a:r>
              <a:rPr lang="cs-CZ" sz="2400" dirty="0" smtClean="0"/>
              <a:t>ální chemie </a:t>
            </a:r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</a:p>
          <a:p>
            <a:pPr algn="ctr"/>
            <a:r>
              <a:rPr lang="cs-CZ" sz="2400" dirty="0" smtClean="0">
                <a:solidFill>
                  <a:srgbClr val="00FF00"/>
                </a:solidFill>
              </a:rPr>
              <a:t>Část </a:t>
            </a:r>
            <a:r>
              <a:rPr lang="en-US" sz="2400" dirty="0" smtClean="0">
                <a:solidFill>
                  <a:srgbClr val="00FF00"/>
                </a:solidFill>
              </a:rPr>
              <a:t>1: </a:t>
            </a:r>
            <a:r>
              <a:rPr lang="en-US" sz="2400" dirty="0" err="1" smtClean="0">
                <a:solidFill>
                  <a:srgbClr val="00FF00"/>
                </a:solidFill>
              </a:rPr>
              <a:t>Rovnov</a:t>
            </a:r>
            <a:r>
              <a:rPr lang="cs-CZ" sz="2400" dirty="0" smtClean="0">
                <a:solidFill>
                  <a:srgbClr val="00FF00"/>
                </a:solidFill>
              </a:rPr>
              <a:t>áha</a:t>
            </a:r>
            <a:r>
              <a:rPr lang="en-US" sz="2400" dirty="0" smtClean="0">
                <a:solidFill>
                  <a:srgbClr val="00FF00"/>
                </a:solidFill>
              </a:rPr>
              <a:t>,     </a:t>
            </a:r>
            <a:r>
              <a:rPr lang="en-US" sz="2400" b="1" dirty="0" err="1" smtClean="0"/>
              <a:t>Kapitola</a:t>
            </a:r>
            <a:r>
              <a:rPr lang="en-US" sz="2400" dirty="0" smtClean="0">
                <a:solidFill>
                  <a:srgbClr val="00FF00"/>
                </a:solidFill>
              </a:rPr>
              <a:t> </a:t>
            </a:r>
            <a:r>
              <a:rPr lang="en-US" sz="2400" b="1" dirty="0" smtClean="0"/>
              <a:t>1</a:t>
            </a:r>
            <a:r>
              <a:rPr lang="en-US" sz="2400" dirty="0" smtClean="0">
                <a:solidFill>
                  <a:srgbClr val="00FF00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00FF00"/>
                </a:solidFill>
              </a:rPr>
              <a:t>( </a:t>
            </a:r>
            <a:r>
              <a:rPr lang="cs-CZ" sz="2400" dirty="0" smtClean="0">
                <a:solidFill>
                  <a:srgbClr val="00FF00"/>
                </a:solidFill>
              </a:rPr>
              <a:t>Part </a:t>
            </a:r>
            <a:r>
              <a:rPr lang="en-US" sz="2400" dirty="0" smtClean="0">
                <a:solidFill>
                  <a:srgbClr val="00FF00"/>
                </a:solidFill>
              </a:rPr>
              <a:t>1: </a:t>
            </a:r>
            <a:r>
              <a:rPr lang="en-US" sz="2400" dirty="0" smtClean="0">
                <a:solidFill>
                  <a:srgbClr val="00FF00"/>
                </a:solidFill>
              </a:rPr>
              <a:t>Equilibrium,    </a:t>
            </a:r>
            <a:r>
              <a:rPr lang="en-US" sz="2400" b="1" dirty="0" smtClean="0"/>
              <a:t>Chapter </a:t>
            </a:r>
            <a:r>
              <a:rPr lang="en-US" sz="2400" b="1" dirty="0" smtClean="0"/>
              <a:t>1 </a:t>
            </a:r>
            <a:r>
              <a:rPr lang="en-US" sz="2400" dirty="0" smtClean="0">
                <a:solidFill>
                  <a:srgbClr val="00FF00"/>
                </a:solidFill>
              </a:rPr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151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1.1 </a:t>
            </a:r>
            <a:r>
              <a:rPr lang="en-US" dirty="0" smtClean="0">
                <a:solidFill>
                  <a:srgbClr val="FFC000"/>
                </a:solidFill>
              </a:rPr>
              <a:t>Ide</a:t>
            </a:r>
            <a:r>
              <a:rPr lang="cs-CZ" dirty="0" smtClean="0">
                <a:solidFill>
                  <a:srgbClr val="FFC000"/>
                </a:solidFill>
              </a:rPr>
              <a:t>ální plyn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4" name="Picture 2" descr="http://41.media.tumblr.com/tumblr_l4h4gspDZ11qbtjkwo1_500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11349" r="5699" b="21482"/>
          <a:stretch/>
        </p:blipFill>
        <p:spPr bwMode="auto">
          <a:xfrm>
            <a:off x="2286000" y="1447800"/>
            <a:ext cx="4419600" cy="415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867400"/>
            <a:ext cx="7461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Plyn je nejjednodušší skupenství. V jakém smyslu?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8630"/>
            <a:ext cx="8229600" cy="4525963"/>
          </a:xfrm>
          <a:solidFill>
            <a:schemeClr val="tx1"/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1.1</a:t>
            </a:r>
            <a:r>
              <a:rPr lang="cs-CZ" dirty="0" smtClean="0"/>
              <a:t>.</a:t>
            </a:r>
            <a:r>
              <a:rPr lang="en-US" dirty="0" smtClean="0"/>
              <a:t>1.1 </a:t>
            </a:r>
            <a:r>
              <a:rPr lang="en-US" dirty="0" err="1" smtClean="0">
                <a:solidFill>
                  <a:srgbClr val="FFCB25"/>
                </a:solidFill>
              </a:rPr>
              <a:t>Tlak</a:t>
            </a:r>
            <a:endParaRPr lang="cs-CZ" dirty="0">
              <a:solidFill>
                <a:srgbClr val="FFCB25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486025"/>
            <a:ext cx="75438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>
            <a:off x="3796586" y="2120020"/>
            <a:ext cx="160934" cy="345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Down Arrow 7"/>
          <p:cNvSpPr/>
          <p:nvPr/>
        </p:nvSpPr>
        <p:spPr>
          <a:xfrm>
            <a:off x="8066855" y="2120020"/>
            <a:ext cx="160934" cy="345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2974164" y="2122624"/>
            <a:ext cx="83933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p</a:t>
            </a:r>
            <a:r>
              <a:rPr lang="cs-CZ" sz="3200" baseline="-25000" dirty="0" smtClean="0">
                <a:solidFill>
                  <a:schemeClr val="bg1"/>
                </a:solidFill>
              </a:rPr>
              <a:t>atm</a:t>
            </a:r>
            <a:endParaRPr lang="cs-CZ" sz="3200" baseline="-25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1945" y="1819974"/>
            <a:ext cx="757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p</a:t>
            </a:r>
            <a:r>
              <a:rPr lang="cs-CZ" sz="2800" baseline="-25000" dirty="0" smtClean="0"/>
              <a:t>atm</a:t>
            </a:r>
            <a:endParaRPr lang="cs-CZ" sz="28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46715" y="248611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(a)</a:t>
            </a:r>
            <a:endParaRPr lang="cs-CZ" sz="36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57520" y="4005075"/>
            <a:ext cx="26883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26355" y="3697835"/>
            <a:ext cx="638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Hg</a:t>
            </a:r>
            <a:endParaRPr lang="cs-CZ" sz="32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067422" y="4008202"/>
            <a:ext cx="30904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30655" y="3650730"/>
            <a:ext cx="638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Hg</a:t>
            </a:r>
            <a:endParaRPr lang="cs-CZ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55703" y="2468875"/>
            <a:ext cx="72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(b)</a:t>
            </a:r>
            <a:endParaRPr lang="cs-CZ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81229" y="2158425"/>
            <a:ext cx="83933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p</a:t>
            </a:r>
            <a:r>
              <a:rPr lang="cs-CZ" sz="3200" baseline="-25000" dirty="0" smtClean="0">
                <a:solidFill>
                  <a:schemeClr val="bg1"/>
                </a:solidFill>
              </a:rPr>
              <a:t>atm</a:t>
            </a:r>
            <a:endParaRPr lang="cs-CZ" sz="3200" baseline="-25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9372" y="1231612"/>
            <a:ext cx="2926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 err="1" smtClean="0">
                <a:solidFill>
                  <a:srgbClr val="FFCB25"/>
                </a:solidFill>
              </a:rPr>
              <a:t>Definice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tlaku</a:t>
            </a:r>
            <a:endParaRPr lang="cs-CZ" sz="3200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5000621" y="1235199"/>
            <a:ext cx="3060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FFCB25"/>
                </a:solidFill>
              </a:rPr>
              <a:t>Jednotky</a:t>
            </a:r>
            <a:r>
              <a:rPr lang="en-US" sz="3200" dirty="0" smtClean="0"/>
              <a:t> </a:t>
            </a:r>
            <a:r>
              <a:rPr lang="en-US" sz="3200" dirty="0" err="1" smtClean="0"/>
              <a:t>tlaku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198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  <p:bldP spid="8" grpId="0" animBg="1"/>
      <p:bldP spid="9" grpId="0" animBg="1"/>
      <p:bldP spid="10" grpId="0"/>
      <p:bldP spid="11" grpId="0"/>
      <p:bldP spid="13" grpId="0"/>
      <p:bldP spid="15" grpId="0"/>
      <p:bldP spid="16" grpId="0"/>
      <p:bldP spid="17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1.1</a:t>
            </a:r>
            <a:r>
              <a:rPr lang="cs-CZ" dirty="0" smtClean="0"/>
              <a:t>.</a:t>
            </a:r>
            <a:r>
              <a:rPr lang="en-US" dirty="0" smtClean="0"/>
              <a:t>1.3 </a:t>
            </a:r>
            <a:r>
              <a:rPr lang="en-US" dirty="0" err="1" smtClean="0">
                <a:solidFill>
                  <a:srgbClr val="FFCB25"/>
                </a:solidFill>
              </a:rPr>
              <a:t>Teplota</a:t>
            </a:r>
            <a:endParaRPr lang="cs-CZ" dirty="0">
              <a:solidFill>
                <a:srgbClr val="FFCB2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82663"/>
            <a:ext cx="44392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FFCB25"/>
                </a:solidFill>
              </a:rPr>
              <a:t>Definice</a:t>
            </a:r>
            <a:r>
              <a:rPr lang="en-US" sz="3200" dirty="0" smtClean="0"/>
              <a:t> </a:t>
            </a:r>
            <a:r>
              <a:rPr lang="en-US" sz="3200" dirty="0" err="1" smtClean="0"/>
              <a:t>velmi</a:t>
            </a:r>
            <a:r>
              <a:rPr lang="en-US" sz="3200" dirty="0" smtClean="0"/>
              <a:t> </a:t>
            </a:r>
            <a:r>
              <a:rPr lang="en-US" sz="3200" dirty="0" err="1" smtClean="0"/>
              <a:t>obt</a:t>
            </a:r>
            <a:r>
              <a:rPr lang="cs-CZ" sz="3200" dirty="0" smtClean="0"/>
              <a:t>ížná.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95443" y="1986409"/>
            <a:ext cx="8629189" cy="4743569"/>
            <a:chOff x="95443" y="1986409"/>
            <a:chExt cx="8629189" cy="4743569"/>
          </a:xfrm>
        </p:grpSpPr>
        <p:pic>
          <p:nvPicPr>
            <p:cNvPr id="6" name="Picture 2" descr="how do fishes survive in a frozen lake - water expands when frozen to i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26" b="11711"/>
            <a:stretch/>
          </p:blipFill>
          <p:spPr bwMode="auto">
            <a:xfrm>
              <a:off x="95443" y="1986409"/>
              <a:ext cx="8629189" cy="4743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342702" y="2140029"/>
              <a:ext cx="6127970" cy="3680862"/>
              <a:chOff x="342702" y="2140029"/>
              <a:chExt cx="6127970" cy="368086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965352" y="2140029"/>
                <a:ext cx="4505320" cy="13849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 smtClean="0">
                    <a:solidFill>
                      <a:schemeClr val="bg1"/>
                    </a:solidFill>
                  </a:rPr>
                  <a:t>Led </a:t>
                </a:r>
                <a:r>
                  <a:rPr lang="cs-CZ" sz="2800" dirty="0">
                    <a:solidFill>
                      <a:schemeClr val="bg1"/>
                    </a:solidFill>
                  </a:rPr>
                  <a:t>↔ </a:t>
                </a:r>
                <a:r>
                  <a:rPr lang="cs-CZ" sz="2800" dirty="0" smtClean="0">
                    <a:solidFill>
                      <a:schemeClr val="bg1"/>
                    </a:solidFill>
                  </a:rPr>
                  <a:t>vlhký vzduch </a:t>
                </a:r>
              </a:p>
              <a:p>
                <a:r>
                  <a:rPr lang="cs-CZ" sz="2800" dirty="0" smtClean="0">
                    <a:solidFill>
                      <a:schemeClr val="bg1"/>
                    </a:solidFill>
                  </a:rPr>
                  <a:t>            v rovnováze  </a:t>
                </a:r>
              </a:p>
              <a:p>
                <a:r>
                  <a:rPr lang="cs-CZ" sz="2800" dirty="0" smtClean="0">
                    <a:solidFill>
                      <a:schemeClr val="bg1"/>
                    </a:solidFill>
                  </a:rPr>
                  <a:t>    - žádná (de)sublimace</a:t>
                </a:r>
                <a:endParaRPr lang="cs-CZ" sz="2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V="1">
                <a:off x="1055568" y="2524079"/>
                <a:ext cx="909784" cy="136579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42702" y="4866784"/>
                <a:ext cx="3892139" cy="9541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 smtClean="0">
                    <a:solidFill>
                      <a:schemeClr val="bg1"/>
                    </a:solidFill>
                  </a:rPr>
                  <a:t>Led </a:t>
                </a:r>
                <a:r>
                  <a:rPr lang="cs-CZ" sz="2800" dirty="0">
                    <a:solidFill>
                      <a:schemeClr val="bg1"/>
                    </a:solidFill>
                  </a:rPr>
                  <a:t>↔ </a:t>
                </a:r>
                <a:r>
                  <a:rPr lang="cs-CZ" sz="2800" dirty="0" smtClean="0">
                    <a:solidFill>
                      <a:schemeClr val="bg1"/>
                    </a:solidFill>
                  </a:rPr>
                  <a:t>voda v rovnováze  </a:t>
                </a:r>
              </a:p>
              <a:p>
                <a:r>
                  <a:rPr lang="cs-CZ" sz="2800" dirty="0" smtClean="0">
                    <a:solidFill>
                      <a:schemeClr val="bg1"/>
                    </a:solidFill>
                  </a:rPr>
                  <a:t>- žádné tání ani zamrzání</a:t>
                </a:r>
                <a:endParaRPr lang="cs-CZ" sz="2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863544" y="3889873"/>
                <a:ext cx="192024" cy="97691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1773328" y="4444329"/>
                <a:ext cx="384048" cy="592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1965352" y="2524079"/>
                <a:ext cx="192024" cy="192025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Rectangle 13"/>
          <p:cNvSpPr/>
          <p:nvPr/>
        </p:nvSpPr>
        <p:spPr>
          <a:xfrm>
            <a:off x="5823536" y="5505271"/>
            <a:ext cx="3015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Díra v ledu ... </a:t>
            </a:r>
            <a:endParaRPr lang="cs-CZ" sz="2400" b="1" dirty="0" smtClean="0">
              <a:solidFill>
                <a:srgbClr val="0000FF"/>
              </a:solidFill>
            </a:endParaRPr>
          </a:p>
          <a:p>
            <a:r>
              <a:rPr lang="cs-CZ" sz="2400" b="1" dirty="0" smtClean="0">
                <a:solidFill>
                  <a:srgbClr val="0000FF"/>
                </a:solidFill>
              </a:rPr>
              <a:t>nedojde </a:t>
            </a:r>
            <a:r>
              <a:rPr lang="cs-CZ" sz="2400" b="1" dirty="0">
                <a:solidFill>
                  <a:srgbClr val="0000FF"/>
                </a:solidFill>
              </a:rPr>
              <a:t>k </a:t>
            </a:r>
            <a:r>
              <a:rPr lang="cs-CZ" sz="2400" b="1" dirty="0" smtClean="0">
                <a:solidFill>
                  <a:srgbClr val="0000FF"/>
                </a:solidFill>
              </a:rPr>
              <a:t>odpařování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r>
              <a:rPr lang="cs-CZ" sz="2400" b="1" dirty="0">
                <a:solidFill>
                  <a:srgbClr val="0000FF"/>
                </a:solidFill>
              </a:rPr>
              <a:t>ani kondenzaci vody</a:t>
            </a:r>
            <a:r>
              <a:rPr lang="en-US" sz="2400" b="1" dirty="0">
                <a:solidFill>
                  <a:srgbClr val="0000FF"/>
                </a:solidFill>
              </a:rPr>
              <a:t>!</a:t>
            </a:r>
            <a:endParaRPr lang="cs-CZ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568</Words>
  <Application>Microsoft Office PowerPoint</Application>
  <PresentationFormat>On-screen Show (4:3)</PresentationFormat>
  <Paragraphs>116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C4660: Základy fyzikální chemie</vt:lpstr>
      <vt:lpstr>PowerPoint Presentation</vt:lpstr>
      <vt:lpstr>C3150: Základy FCH – seminář</vt:lpstr>
      <vt:lpstr>ZK: písemná na 100 minut,  otevřené otázky a úlohy</vt:lpstr>
      <vt:lpstr>Nejčastější omyly</vt:lpstr>
      <vt:lpstr>Kapitola 1 Vlastnosti plynů</vt:lpstr>
      <vt:lpstr>1.1 Ideální plyn</vt:lpstr>
      <vt:lpstr>1.1.1.1 Tlak</vt:lpstr>
      <vt:lpstr>PowerPoint Presentation</vt:lpstr>
      <vt:lpstr>1.1.2.1 Zákony ideálního plynu</vt:lpstr>
      <vt:lpstr>PowerPoint Presentation</vt:lpstr>
      <vt:lpstr>PowerPoint Presentation</vt:lpstr>
      <vt:lpstr>PowerPoint Presentation</vt:lpstr>
      <vt:lpstr>PowerPoint Presentation</vt:lpstr>
      <vt:lpstr>Pojem „střední kvadratická rychlost molekul“, c</vt:lpstr>
      <vt:lpstr>1.1.2.3 Směsi plynů</vt:lpstr>
      <vt:lpstr>PowerPoint Presentation</vt:lpstr>
      <vt:lpstr>PowerPoint Presentation</vt:lpstr>
      <vt:lpstr>1.2.1.1 Kompresibilitní faktor, Z</vt:lpstr>
      <vt:lpstr>PowerPoint Presentation</vt:lpstr>
      <vt:lpstr>PowerPoint Presentation</vt:lpstr>
      <vt:lpstr>1.2.2 Van der Waalsova stavová rovnice</vt:lpstr>
      <vt:lpstr>4.6 Termodynamická teplota (T)</vt:lpstr>
      <vt:lpstr>4.7 Industriální aplikace TD: účinnost tepelných strojů</vt:lpstr>
      <vt:lpstr>4.8 Osm zakládajících škol termodynamiky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Ideální plyn a první věta termodynamiky</dc:title>
  <dc:creator>Marketa</dc:creator>
  <cp:lastModifiedBy>Marketa</cp:lastModifiedBy>
  <cp:revision>132</cp:revision>
  <dcterms:created xsi:type="dcterms:W3CDTF">2017-03-05T10:12:35Z</dcterms:created>
  <dcterms:modified xsi:type="dcterms:W3CDTF">2018-02-20T14:43:11Z</dcterms:modified>
</cp:coreProperties>
</file>