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8" r:id="rId3"/>
    <p:sldId id="319" r:id="rId4"/>
    <p:sldId id="302" r:id="rId5"/>
    <p:sldId id="303" r:id="rId6"/>
    <p:sldId id="304" r:id="rId7"/>
    <p:sldId id="305" r:id="rId8"/>
    <p:sldId id="315" r:id="rId9"/>
    <p:sldId id="296" r:id="rId10"/>
    <p:sldId id="297" r:id="rId11"/>
    <p:sldId id="308" r:id="rId12"/>
    <p:sldId id="309" r:id="rId13"/>
    <p:sldId id="310" r:id="rId14"/>
    <p:sldId id="286" r:id="rId15"/>
    <p:sldId id="321" r:id="rId16"/>
    <p:sldId id="283" r:id="rId17"/>
    <p:sldId id="285" r:id="rId18"/>
    <p:sldId id="293" r:id="rId19"/>
    <p:sldId id="294" r:id="rId20"/>
    <p:sldId id="281" r:id="rId21"/>
    <p:sldId id="264" r:id="rId22"/>
    <p:sldId id="29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7F30D6"/>
    <a:srgbClr val="3931D5"/>
    <a:srgbClr val="DA2CB5"/>
    <a:srgbClr val="FFCC00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6885-C4A9-4FB6-9A4F-9037C204E669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AC2C-7FE4-48FB-A706-BF7E3E0DD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5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8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8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6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B4F3-5BE9-4569-ACDC-D80B86212B7B}" type="datetimeFigureOut">
              <a:rPr lang="cs-CZ" smtClean="0"/>
              <a:t>29.03.2018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0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1066800"/>
            <a:ext cx="89916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Př. </a:t>
            </a:r>
            <a:r>
              <a:rPr lang="en-US" sz="4000" dirty="0" smtClean="0"/>
              <a:t> 7: </a:t>
            </a:r>
            <a:r>
              <a:rPr lang="en-US" sz="4000" b="1" dirty="0" err="1" smtClean="0">
                <a:solidFill>
                  <a:srgbClr val="FFC000"/>
                </a:solidFill>
              </a:rPr>
              <a:t>Jednoduch</a:t>
            </a:r>
            <a:r>
              <a:rPr lang="cs-CZ" sz="4000" b="1" dirty="0" smtClean="0">
                <a:solidFill>
                  <a:srgbClr val="FFC000"/>
                </a:solidFill>
              </a:rPr>
              <a:t>é směsi</a:t>
            </a:r>
            <a:endParaRPr lang="cs-CZ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Atkins, de Paula: Podkapitol</a:t>
            </a:r>
            <a:r>
              <a:rPr lang="en-US" sz="2800" dirty="0" smtClean="0"/>
              <a:t>y</a:t>
            </a:r>
            <a:r>
              <a:rPr lang="cs-CZ" sz="2800" dirty="0" smtClean="0">
                <a:solidFill>
                  <a:srgbClr val="00FF00"/>
                </a:solidFill>
              </a:rPr>
              <a:t>	</a:t>
            </a:r>
            <a:endParaRPr lang="en-US" sz="2800" dirty="0" smtClean="0">
              <a:solidFill>
                <a:srgbClr val="00FF00"/>
              </a:solidFill>
            </a:endParaRPr>
          </a:p>
          <a:p>
            <a:pPr algn="ctr"/>
            <a:r>
              <a:rPr lang="en-US" sz="2800" dirty="0" smtClean="0"/>
              <a:t>4.1.2.1</a:t>
            </a:r>
            <a:endParaRPr lang="cs-CZ" sz="2800" dirty="0" smtClean="0"/>
          </a:p>
          <a:p>
            <a:pPr algn="ctr"/>
            <a:r>
              <a:rPr lang="en-US" sz="2800" dirty="0" smtClean="0"/>
              <a:t>5.1.1.2, 5.1.1.4, 5.1.2.1, 5.1.3.1</a:t>
            </a:r>
          </a:p>
          <a:p>
            <a:pPr algn="ctr"/>
            <a:r>
              <a:rPr lang="en-US" sz="2800" dirty="0" smtClean="0"/>
              <a:t>5.2.2.1</a:t>
            </a:r>
            <a:r>
              <a:rPr lang="en-US" sz="2800" dirty="0" smtClean="0"/>
              <a:t>-5.2.2.3 </a:t>
            </a:r>
            <a:r>
              <a:rPr lang="en-US" sz="2800" dirty="0" smtClean="0"/>
              <a:t>5.</a:t>
            </a:r>
            <a:r>
              <a:rPr lang="en-US" sz="2800" dirty="0" smtClean="0"/>
              <a:t>2.2.5</a:t>
            </a:r>
          </a:p>
          <a:p>
            <a:pPr algn="ctr"/>
            <a:r>
              <a:rPr lang="en-US" sz="2800" dirty="0" smtClean="0"/>
              <a:t>5.3.1.1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650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447800"/>
            <a:ext cx="468889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Závislost </a:t>
            </a:r>
            <a:r>
              <a:rPr lang="en-US" sz="2800" dirty="0" smtClean="0">
                <a:solidFill>
                  <a:srgbClr val="FFC000"/>
                </a:solidFill>
              </a:rPr>
              <a:t>p </a:t>
            </a:r>
            <a:r>
              <a:rPr lang="en-US" sz="2800" dirty="0" err="1" smtClean="0">
                <a:solidFill>
                  <a:srgbClr val="FFC000"/>
                </a:solidFill>
              </a:rPr>
              <a:t>sm</a:t>
            </a:r>
            <a:r>
              <a:rPr lang="cs-CZ" sz="2800" dirty="0" smtClean="0">
                <a:solidFill>
                  <a:srgbClr val="FFC000"/>
                </a:solidFill>
              </a:rPr>
              <a:t>ěsi</a:t>
            </a:r>
            <a:r>
              <a:rPr lang="cs-CZ" sz="2800" dirty="0" smtClean="0"/>
              <a:t> na </a:t>
            </a:r>
            <a:r>
              <a:rPr lang="cs-CZ" sz="2800" dirty="0" smtClean="0">
                <a:solidFill>
                  <a:srgbClr val="FFC000"/>
                </a:solidFill>
              </a:rPr>
              <a:t>složení roztoku</a:t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00FF00"/>
                </a:solidFill>
              </a:rPr>
              <a:t>(</a:t>
            </a:r>
            <a:r>
              <a:rPr lang="cs-CZ" sz="2800" dirty="0" smtClean="0"/>
              <a:t>totéž co na předchozím obrázku, s těkavější složkou A</a:t>
            </a:r>
            <a:r>
              <a:rPr lang="cs-CZ" sz="2800" dirty="0" smtClean="0">
                <a:solidFill>
                  <a:srgbClr val="00FF00"/>
                </a:solidFill>
              </a:rPr>
              <a:t>)</a:t>
            </a:r>
            <a:r>
              <a:rPr lang="en-US" sz="2800" dirty="0" smtClean="0">
                <a:solidFill>
                  <a:srgbClr val="00FF00"/>
                </a:solidFill>
              </a:rPr>
              <a:t/>
            </a:r>
            <a:br>
              <a:rPr lang="en-US" sz="2800" dirty="0" smtClean="0">
                <a:solidFill>
                  <a:srgbClr val="00FF00"/>
                </a:solidFill>
              </a:rPr>
            </a:br>
            <a:r>
              <a:rPr lang="cs-CZ" sz="2800" dirty="0" smtClean="0">
                <a:solidFill>
                  <a:srgbClr val="00FF00"/>
                </a:solidFill>
              </a:rPr>
              <a:t> </a:t>
            </a:r>
            <a:endParaRPr lang="cs-CZ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" y="6211669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+</a:t>
            </a:r>
            <a:r>
              <a:rPr lang="cs-CZ" sz="2400" dirty="0">
                <a:solidFill>
                  <a:srgbClr val="00FF00"/>
                </a:solidFill>
              </a:rPr>
              <a:t> vymezení oblastí stability jednotlivých fází </a:t>
            </a:r>
            <a:r>
              <a:rPr lang="en-US" sz="2400" dirty="0" smtClean="0">
                <a:solidFill>
                  <a:srgbClr val="00FF00"/>
                </a:solidFill>
              </a:rPr>
              <a:t>  </a:t>
            </a:r>
            <a:r>
              <a:rPr lang="cs-CZ" sz="2400" dirty="0" smtClean="0"/>
              <a:t>v </a:t>
            </a:r>
            <a:r>
              <a:rPr lang="cs-CZ" sz="2400" dirty="0"/>
              <a:t>závislosti na vnějším p</a:t>
            </a:r>
            <a:r>
              <a:rPr lang="cs-CZ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3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-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516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700" y="381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5.2.2.1 </a:t>
            </a:r>
            <a:r>
              <a:rPr lang="en-US" dirty="0" smtClean="0">
                <a:solidFill>
                  <a:srgbClr val="FFC000"/>
                </a:solidFill>
              </a:rPr>
              <a:t>Sn</a:t>
            </a:r>
            <a:r>
              <a:rPr lang="cs-CZ" dirty="0" smtClean="0">
                <a:solidFill>
                  <a:srgbClr val="FFC000"/>
                </a:solidFill>
              </a:rPr>
              <a:t>ížení </a:t>
            </a:r>
            <a:r>
              <a:rPr lang="cs-CZ" dirty="0" smtClean="0"/>
              <a:t>T</a:t>
            </a:r>
            <a:r>
              <a:rPr lang="cs-CZ" baseline="-25000" dirty="0" smtClean="0"/>
              <a:t>tání</a:t>
            </a:r>
            <a:r>
              <a:rPr lang="cs-CZ" baseline="-25000" dirty="0" smtClean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, zvýšení </a:t>
            </a:r>
            <a:r>
              <a:rPr lang="cs-CZ" dirty="0" smtClean="0"/>
              <a:t>T</a:t>
            </a:r>
            <a:r>
              <a:rPr lang="cs-CZ" baseline="-25000" dirty="0" smtClean="0"/>
              <a:t>var</a:t>
            </a:r>
            <a:r>
              <a:rPr lang="cs-CZ" baseline="-25000" dirty="0" smtClean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00FF00"/>
                </a:solidFill>
              </a:rPr>
              <a:t>rozpouštědla</a:t>
            </a:r>
            <a:r>
              <a:rPr lang="cs-CZ" dirty="0" smtClean="0">
                <a:solidFill>
                  <a:srgbClr val="FFC000"/>
                </a:solidFill>
              </a:rPr>
              <a:t/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v přítomnosti rozpuštěné látky</a:t>
            </a:r>
            <a:endParaRPr lang="cs-CZ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222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5.2.2.2 </a:t>
            </a:r>
            <a:r>
              <a:rPr lang="en-US" dirty="0" err="1" smtClean="0">
                <a:solidFill>
                  <a:srgbClr val="FFC000"/>
                </a:solidFill>
              </a:rPr>
              <a:t>Zv</a:t>
            </a:r>
            <a:r>
              <a:rPr lang="cs-CZ" dirty="0" smtClean="0">
                <a:solidFill>
                  <a:srgbClr val="FFC000"/>
                </a:solidFill>
              </a:rPr>
              <a:t>ýšení teploty varu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ebulioskopie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boiling point elevation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4" t="15208" b="22384"/>
          <a:stretch/>
        </p:blipFill>
        <p:spPr bwMode="auto">
          <a:xfrm>
            <a:off x="1066800" y="1565276"/>
            <a:ext cx="4495800" cy="48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2514600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z </a:t>
            </a:r>
            <a:r>
              <a:rPr lang="en-US" sz="2800" dirty="0" err="1" smtClean="0"/>
              <a:t>Latinsk</a:t>
            </a:r>
            <a:r>
              <a:rPr lang="cs-CZ" sz="2800" dirty="0" smtClean="0"/>
              <a:t>ého </a:t>
            </a:r>
            <a:r>
              <a:rPr lang="en-US" sz="2800" dirty="0"/>
              <a:t> </a:t>
            </a:r>
            <a:endParaRPr lang="cs-CZ" sz="2800" dirty="0" smtClean="0"/>
          </a:p>
          <a:p>
            <a:r>
              <a:rPr lang="cs-CZ" sz="2800" i="1" dirty="0" err="1"/>
              <a:t>e</a:t>
            </a:r>
            <a:r>
              <a:rPr lang="en-US" sz="2800" i="1" dirty="0" smtClean="0"/>
              <a:t>bull</a:t>
            </a:r>
            <a:r>
              <a:rPr lang="cs-CZ" sz="2800" i="1" dirty="0" smtClean="0"/>
              <a:t>itio</a:t>
            </a:r>
            <a:r>
              <a:rPr lang="cs-CZ" sz="2800" dirty="0" smtClean="0"/>
              <a:t> </a:t>
            </a:r>
            <a:r>
              <a:rPr lang="en-US" sz="2800" dirty="0" smtClean="0"/>
              <a:t>= </a:t>
            </a:r>
            <a:r>
              <a:rPr lang="cs-CZ" sz="2800" dirty="0" smtClean="0"/>
              <a:t>vření, var</a:t>
            </a:r>
            <a:endParaRPr lang="cs-CZ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10400" y="16002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48500" y="3433222"/>
            <a:ext cx="0" cy="902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5000" y="4506240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Určení molární hmotnosti rozpuštěné látky ze </a:t>
            </a:r>
            <a:r>
              <a:rPr lang="cs-CZ" sz="2400" b="1" dirty="0" smtClean="0">
                <a:solidFill>
                  <a:srgbClr val="FFC000"/>
                </a:solidFill>
              </a:rPr>
              <a:t>zvýšení bodu varu</a:t>
            </a:r>
            <a:r>
              <a:rPr lang="cs-CZ" sz="2400" dirty="0" smtClean="0">
                <a:solidFill>
                  <a:srgbClr val="FFC000"/>
                </a:solidFill>
              </a:rPr>
              <a:t> roztoku </a:t>
            </a:r>
            <a:r>
              <a:rPr lang="en-US" sz="2400" dirty="0" smtClean="0">
                <a:solidFill>
                  <a:srgbClr val="FFC000"/>
                </a:solidFill>
              </a:rPr>
              <a:t>(</a:t>
            </a:r>
            <a:r>
              <a:rPr lang="cs-CZ" sz="2400" dirty="0" smtClean="0">
                <a:solidFill>
                  <a:srgbClr val="FFC000"/>
                </a:solidFill>
              </a:rPr>
              <a:t>vůči čistému rozpouštědlu)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5.2.2.3 </a:t>
            </a:r>
            <a:r>
              <a:rPr lang="en-US" dirty="0" smtClean="0">
                <a:solidFill>
                  <a:srgbClr val="FFC000"/>
                </a:solidFill>
              </a:rPr>
              <a:t>Sn</a:t>
            </a:r>
            <a:r>
              <a:rPr lang="cs-CZ" dirty="0" smtClean="0">
                <a:solidFill>
                  <a:srgbClr val="FFC000"/>
                </a:solidFill>
              </a:rPr>
              <a:t>ížení teploty tání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cs-CZ" dirty="0" smtClean="0">
                <a:solidFill>
                  <a:srgbClr val="FFC000"/>
                </a:solidFill>
              </a:rPr>
              <a:t>kry</a:t>
            </a:r>
            <a:r>
              <a:rPr lang="en-US" dirty="0" err="1" smtClean="0">
                <a:solidFill>
                  <a:srgbClr val="FFC000"/>
                </a:solidFill>
              </a:rPr>
              <a:t>oskopie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2050" name="Picture 2" descr="Výsledek obrázku pro cryoscop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6" t="10601" b="29950"/>
          <a:stretch/>
        </p:blipFill>
        <p:spPr bwMode="auto">
          <a:xfrm>
            <a:off x="1066800" y="1752600"/>
            <a:ext cx="4165599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2286000"/>
            <a:ext cx="304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kryo</a:t>
            </a:r>
            <a:r>
              <a:rPr lang="en-US" sz="2800" dirty="0" smtClean="0"/>
              <a:t> (</a:t>
            </a:r>
            <a:r>
              <a:rPr lang="cs-CZ" sz="2800" dirty="0" smtClean="0"/>
              <a:t> z Řeckého </a:t>
            </a:r>
            <a:r>
              <a:rPr lang="en-US" sz="2800" dirty="0" err="1" smtClean="0"/>
              <a:t>κρύο</a:t>
            </a:r>
            <a:r>
              <a:rPr lang="en-US" sz="2800" dirty="0" smtClean="0"/>
              <a:t>)</a:t>
            </a:r>
            <a:r>
              <a:rPr lang="en-US" sz="2800" dirty="0"/>
              <a:t> </a:t>
            </a:r>
            <a:r>
              <a:rPr lang="cs-CZ" sz="2800" b="1" dirty="0" smtClean="0"/>
              <a:t>znamená</a:t>
            </a:r>
            <a:r>
              <a:rPr lang="en-US" sz="2800" dirty="0"/>
              <a:t> </a:t>
            </a:r>
            <a:endParaRPr lang="cs-CZ" sz="2800" dirty="0" smtClean="0"/>
          </a:p>
          <a:p>
            <a:r>
              <a:rPr lang="en-US" sz="2800" dirty="0" smtClean="0"/>
              <a:t>„</a:t>
            </a:r>
            <a:r>
              <a:rPr lang="cs-CZ" sz="2800" dirty="0" smtClean="0"/>
              <a:t>(ledově) chladný</a:t>
            </a:r>
            <a:r>
              <a:rPr lang="en-US" sz="2800" dirty="0" smtClean="0"/>
              <a:t>"</a:t>
            </a:r>
            <a:endParaRPr lang="cs-CZ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10400" y="14478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4506240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Určení molární hmotnosti rozpuštěné látky ze </a:t>
            </a:r>
            <a:r>
              <a:rPr lang="cs-CZ" sz="2400" b="1" dirty="0" smtClean="0">
                <a:solidFill>
                  <a:srgbClr val="FFC000"/>
                </a:solidFill>
              </a:rPr>
              <a:t>snížení bodu tání</a:t>
            </a:r>
            <a:r>
              <a:rPr lang="cs-CZ" sz="2400" dirty="0" smtClean="0">
                <a:solidFill>
                  <a:srgbClr val="FFC000"/>
                </a:solidFill>
              </a:rPr>
              <a:t> roztoku </a:t>
            </a:r>
            <a:r>
              <a:rPr lang="en-US" sz="2400" dirty="0" smtClean="0">
                <a:solidFill>
                  <a:srgbClr val="FFC000"/>
                </a:solidFill>
              </a:rPr>
              <a:t>(</a:t>
            </a:r>
            <a:r>
              <a:rPr lang="cs-CZ" sz="2400" dirty="0" smtClean="0">
                <a:solidFill>
                  <a:srgbClr val="FFC000"/>
                </a:solidFill>
              </a:rPr>
              <a:t>vůči čistému rozpouštědlu)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5.2.2.5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Osm</a:t>
            </a:r>
            <a:r>
              <a:rPr lang="cs-CZ" dirty="0" smtClean="0">
                <a:solidFill>
                  <a:srgbClr val="FFC000"/>
                </a:solidFill>
              </a:rPr>
              <a:t>óza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447800"/>
            <a:ext cx="5181600" cy="522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8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Osmotický tlak, </a:t>
            </a:r>
            <a:r>
              <a:rPr lang="cs-CZ" dirty="0" smtClean="0">
                <a:sym typeface="Symbol"/>
              </a:rPr>
              <a:t> </a:t>
            </a:r>
            <a:r>
              <a:rPr lang="cs-CZ" sz="3600" dirty="0" smtClean="0">
                <a:solidFill>
                  <a:srgbClr val="FFC000"/>
                </a:solidFill>
                <a:sym typeface="Symbol"/>
              </a:rPr>
              <a:t>( =</a:t>
            </a:r>
            <a:r>
              <a:rPr lang="cs-CZ" sz="3600" dirty="0" smtClean="0">
                <a:sym typeface="Symbol"/>
              </a:rPr>
              <a:t> </a:t>
            </a:r>
            <a:r>
              <a:rPr lang="cs-CZ" sz="3600" dirty="0" smtClean="0">
                <a:solidFill>
                  <a:srgbClr val="FFC000"/>
                </a:solidFill>
                <a:sym typeface="Symbol"/>
              </a:rPr>
              <a:t>velké řecké „pí“)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" y="1371600"/>
            <a:ext cx="7569600" cy="50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413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5.3.1.1</a:t>
            </a:r>
            <a:r>
              <a:rPr lang="en-US" sz="2800" dirty="0" smtClean="0">
                <a:solidFill>
                  <a:srgbClr val="FFC000"/>
                </a:solidFill>
              </a:rPr>
              <a:t> Mol</a:t>
            </a:r>
            <a:r>
              <a:rPr lang="cs-CZ" sz="2800" dirty="0" smtClean="0">
                <a:solidFill>
                  <a:srgbClr val="FFC000"/>
                </a:solidFill>
              </a:rPr>
              <a:t>ární zlomek A v páře 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vs. molární zlomek A v roztoku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Výsledek obrázku pro VLE curves relative volatilit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b="4483"/>
          <a:stretch/>
        </p:blipFill>
        <p:spPr bwMode="auto">
          <a:xfrm>
            <a:off x="1231900" y="1088887"/>
            <a:ext cx="6692900" cy="51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324600"/>
            <a:ext cx="421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Molární zlomek A </a:t>
            </a:r>
            <a:r>
              <a:rPr lang="cs-CZ" sz="2400" b="1" dirty="0" smtClean="0">
                <a:solidFill>
                  <a:srgbClr val="FFC000"/>
                </a:solidFill>
              </a:rPr>
              <a:t>v kapalině, </a:t>
            </a:r>
            <a:r>
              <a:rPr lang="cs-CZ" sz="2400" b="1" dirty="0" smtClean="0">
                <a:solidFill>
                  <a:srgbClr val="00FF00"/>
                </a:solidFill>
              </a:rPr>
              <a:t>x</a:t>
            </a:r>
            <a:r>
              <a:rPr lang="cs-CZ" sz="2400" b="1" baseline="-25000" dirty="0" smtClean="0">
                <a:solidFill>
                  <a:srgbClr val="00FF00"/>
                </a:solidFill>
              </a:rPr>
              <a:t>A</a:t>
            </a:r>
            <a:endParaRPr lang="cs-CZ" sz="2400" b="1" baseline="-25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14825" y="3402591"/>
            <a:ext cx="371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Molární zlomek A</a:t>
            </a:r>
            <a:r>
              <a:rPr lang="cs-CZ" sz="2400" b="1" dirty="0" smtClean="0">
                <a:solidFill>
                  <a:srgbClr val="FFC000"/>
                </a:solidFill>
              </a:rPr>
              <a:t> v páře, </a:t>
            </a:r>
            <a:r>
              <a:rPr lang="cs-CZ" sz="2400" b="1" dirty="0" smtClean="0">
                <a:solidFill>
                  <a:srgbClr val="00FF00"/>
                </a:solidFill>
              </a:rPr>
              <a:t>y</a:t>
            </a:r>
            <a:r>
              <a:rPr lang="cs-CZ" sz="2400" b="1" baseline="-25000" dirty="0" smtClean="0">
                <a:solidFill>
                  <a:srgbClr val="00FF00"/>
                </a:solidFill>
              </a:rPr>
              <a:t>A</a:t>
            </a:r>
            <a:endParaRPr lang="cs-CZ" sz="2400" b="1" baseline="-25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32891"/>
            <a:ext cx="3900488" cy="542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5.3.1.1 </a:t>
            </a:r>
            <a:r>
              <a:rPr lang="en-US" sz="4000" dirty="0" err="1" smtClean="0">
                <a:solidFill>
                  <a:srgbClr val="FFC000"/>
                </a:solidFill>
              </a:rPr>
              <a:t>Celkov</a:t>
            </a:r>
            <a:r>
              <a:rPr lang="cs-CZ" sz="4000" dirty="0" smtClean="0">
                <a:solidFill>
                  <a:srgbClr val="FFC000"/>
                </a:solidFill>
              </a:rPr>
              <a:t>ý tlak</a:t>
            </a:r>
            <a:r>
              <a:rPr lang="cs-CZ" sz="4000" dirty="0" smtClean="0"/>
              <a:t> nasycené páry vs. </a:t>
            </a:r>
            <a:r>
              <a:rPr lang="en-US" sz="4000" dirty="0" smtClean="0">
                <a:solidFill>
                  <a:srgbClr val="00FF00"/>
                </a:solidFill>
              </a:rPr>
              <a:t>mol</a:t>
            </a:r>
            <a:r>
              <a:rPr lang="cs-CZ" sz="4000" dirty="0" smtClean="0">
                <a:solidFill>
                  <a:srgbClr val="00FF00"/>
                </a:solidFill>
              </a:rPr>
              <a:t>ární zlomek látky A v páře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3217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5.3.1.2 </a:t>
            </a:r>
            <a:r>
              <a:rPr lang="en-US" dirty="0" err="1" smtClean="0"/>
              <a:t>Intepretace</a:t>
            </a:r>
            <a:r>
              <a:rPr lang="en-US" dirty="0" smtClean="0"/>
              <a:t> diagram</a:t>
            </a:r>
            <a:r>
              <a:rPr lang="cs-CZ" dirty="0" smtClean="0"/>
              <a:t>ů </a:t>
            </a:r>
            <a:r>
              <a:rPr lang="cs-CZ" i="1" dirty="0" smtClean="0">
                <a:solidFill>
                  <a:srgbClr val="FFC000"/>
                </a:solidFill>
              </a:rPr>
              <a:t>p</a:t>
            </a:r>
            <a:r>
              <a:rPr lang="cs-CZ" dirty="0" smtClean="0"/>
              <a:t> vs. </a:t>
            </a:r>
            <a:r>
              <a:rPr lang="cs-CZ" i="1" dirty="0" smtClean="0">
                <a:solidFill>
                  <a:srgbClr val="00FF00"/>
                </a:solidFill>
              </a:rPr>
              <a:t>z</a:t>
            </a:r>
            <a:r>
              <a:rPr lang="cs-CZ" i="1" baseline="-25000" dirty="0" smtClean="0">
                <a:solidFill>
                  <a:srgbClr val="00FF00"/>
                </a:solidFill>
              </a:rPr>
              <a:t>A</a:t>
            </a:r>
            <a:endParaRPr lang="cs-CZ" i="1" baseline="-25000" dirty="0">
              <a:solidFill>
                <a:srgbClr val="00FF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388918" cy="39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80869"/>
            <a:ext cx="5181599" cy="52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5.3.1.3 </a:t>
            </a:r>
            <a:r>
              <a:rPr lang="cs-CZ" dirty="0" smtClean="0"/>
              <a:t>Počty fází a pákové pravidlo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1" y="1906588"/>
            <a:ext cx="4124189" cy="374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19288"/>
            <a:ext cx="3809999" cy="37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6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" y="-152400"/>
            <a:ext cx="89916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5.1.1.2 </a:t>
            </a:r>
            <a:r>
              <a:rPr lang="cs-CZ" sz="3200" dirty="0" smtClean="0">
                <a:solidFill>
                  <a:srgbClr val="FFC000"/>
                </a:solidFill>
              </a:rPr>
              <a:t>Chemický potenciál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l</a:t>
            </a:r>
            <a:r>
              <a:rPr lang="cs-CZ" sz="3200" dirty="0" smtClean="0">
                <a:solidFill>
                  <a:srgbClr val="FFC000"/>
                </a:solidFill>
              </a:rPr>
              <a:t>átky ve směsi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elektrárna dlouhé strá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998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381000" y="228600"/>
            <a:ext cx="8229600" cy="1676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5.3.2.1  </a:t>
            </a:r>
            <a:r>
              <a:rPr lang="en-US" dirty="0" err="1" smtClean="0"/>
              <a:t>Destilace</a:t>
            </a:r>
            <a:r>
              <a:rPr lang="en-US" dirty="0" smtClean="0"/>
              <a:t> </a:t>
            </a:r>
            <a:r>
              <a:rPr lang="en-US" dirty="0" err="1" smtClean="0"/>
              <a:t>sm</a:t>
            </a:r>
            <a:r>
              <a:rPr lang="cs-CZ" dirty="0" smtClean="0"/>
              <a:t>ěsí</a:t>
            </a:r>
            <a:endParaRPr lang="cs-CZ" i="1" baseline="-25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81162"/>
            <a:ext cx="5218973" cy="51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0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D_izo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45" y="228600"/>
            <a:ext cx="9161845" cy="642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5.3.2.2 </a:t>
            </a:r>
            <a:r>
              <a:rPr lang="en-US" dirty="0" err="1" smtClean="0"/>
              <a:t>Azeotropy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96726" cy="56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0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139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5.1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  <a:r>
              <a:rPr lang="en-US" dirty="0" smtClean="0">
                <a:solidFill>
                  <a:srgbClr val="FFC000"/>
                </a:solidFill>
              </a:rPr>
              <a:t>1.2 </a:t>
            </a:r>
            <a:r>
              <a:rPr lang="cs-CZ" dirty="0" smtClean="0">
                <a:solidFill>
                  <a:srgbClr val="FFC000"/>
                </a:solidFill>
              </a:rPr>
              <a:t>Chemická potenciální energie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0000" y="11430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FF00"/>
                </a:solidFill>
              </a:rPr>
              <a:t>Zkráceně </a:t>
            </a:r>
            <a:r>
              <a:rPr lang="cs-CZ" sz="2800" b="1" dirty="0" smtClean="0">
                <a:solidFill>
                  <a:srgbClr val="00FF00"/>
                </a:solidFill>
              </a:rPr>
              <a:t>chemický </a:t>
            </a:r>
            <a:r>
              <a:rPr lang="cs-CZ" sz="2800" b="1" dirty="0">
                <a:solidFill>
                  <a:srgbClr val="00FF00"/>
                </a:solidFill>
              </a:rPr>
              <a:t>potenciál (</a:t>
            </a:r>
            <a:r>
              <a:rPr lang="cs-CZ" sz="2800" b="1" dirty="0" smtClean="0">
                <a:solidFill>
                  <a:srgbClr val="00FF00"/>
                </a:solidFill>
              </a:rPr>
              <a:t>látky J), </a:t>
            </a:r>
            <a:r>
              <a:rPr lang="cs-CZ" sz="2800" b="1" dirty="0">
                <a:solidFill>
                  <a:srgbClr val="FFC000"/>
                </a:solidFill>
              </a:rPr>
              <a:t>(</a:t>
            </a:r>
            <a:r>
              <a:rPr lang="el-GR" sz="2800" b="1" dirty="0" smtClean="0">
                <a:solidFill>
                  <a:srgbClr val="FFC000"/>
                </a:solidFill>
              </a:rPr>
              <a:t>μ</a:t>
            </a:r>
            <a:r>
              <a:rPr lang="cs-CZ" sz="2800" b="1" baseline="-25000" dirty="0" smtClean="0">
                <a:solidFill>
                  <a:srgbClr val="FFC000"/>
                </a:solidFill>
              </a:rPr>
              <a:t>J</a:t>
            </a:r>
            <a:r>
              <a:rPr lang="cs-CZ" sz="2800" b="1" dirty="0" smtClean="0">
                <a:solidFill>
                  <a:srgbClr val="FFC000"/>
                </a:solidFill>
              </a:rPr>
              <a:t>)</a:t>
            </a:r>
            <a:endParaRPr lang="cs-CZ" sz="2800" b="1" dirty="0">
              <a:solidFill>
                <a:srgbClr val="00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" y="1847488"/>
            <a:ext cx="6387671" cy="47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9" b="32782"/>
          <a:stretch/>
        </p:blipFill>
        <p:spPr bwMode="auto">
          <a:xfrm>
            <a:off x="4813528" y="1676400"/>
            <a:ext cx="3792415" cy="39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4" r="41771" b="-1"/>
          <a:stretch/>
        </p:blipFill>
        <p:spPr bwMode="auto">
          <a:xfrm>
            <a:off x="457200" y="1540370"/>
            <a:ext cx="3815862" cy="18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199" y="5767980"/>
            <a:ext cx="8148743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 smtClean="0">
                <a:solidFill>
                  <a:srgbClr val="FFC000"/>
                </a:solidFill>
              </a:rPr>
              <a:t>Mísení dvou ideálních plynů lze nahlížet jako dvě oddělené expanze.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5</a:t>
            </a:r>
            <a:r>
              <a:rPr lang="cs-CZ" dirty="0" smtClean="0">
                <a:solidFill>
                  <a:srgbClr val="FFC000"/>
                </a:solidFill>
              </a:rPr>
              <a:t>.</a:t>
            </a:r>
            <a:r>
              <a:rPr lang="en-US" dirty="0" smtClean="0">
                <a:solidFill>
                  <a:srgbClr val="FFC000"/>
                </a:solidFill>
              </a:rPr>
              <a:t>1.2.1 </a:t>
            </a:r>
            <a:r>
              <a:rPr lang="cs-CZ" dirty="0" smtClean="0">
                <a:solidFill>
                  <a:srgbClr val="FFC000"/>
                </a:solidFill>
              </a:rPr>
              <a:t>Gibbsova </a:t>
            </a:r>
            <a:r>
              <a:rPr lang="cs-CZ" dirty="0" smtClean="0">
                <a:solidFill>
                  <a:srgbClr val="FFC000"/>
                </a:solidFill>
              </a:rPr>
              <a:t>energie </a:t>
            </a:r>
            <a:r>
              <a:rPr lang="cs-CZ" dirty="0" smtClean="0">
                <a:solidFill>
                  <a:srgbClr val="FFC000"/>
                </a:solidFill>
              </a:rPr>
              <a:t>mísení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Ide</a:t>
            </a:r>
            <a:r>
              <a:rPr lang="cs-CZ" dirty="0" smtClean="0">
                <a:solidFill>
                  <a:srgbClr val="FFC000"/>
                </a:solidFill>
              </a:rPr>
              <a:t>álních plynů</a:t>
            </a:r>
            <a:endParaRPr lang="cs-CZ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3639234"/>
                <a:ext cx="4850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𝑑𝑇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𝑑𝑝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39234"/>
                <a:ext cx="485049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524000" y="4285565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6846" y="4740532"/>
                <a:ext cx="24731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</a:rPr>
                        <m:t>μ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𝑑𝑝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46" y="4740532"/>
                <a:ext cx="247311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48642" y="4289514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za jakých podmínek?</a:t>
            </a:r>
            <a:endParaRPr lang="cs-CZ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7400" y="5202197"/>
                <a:ext cx="31812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00B0F0"/>
                    </a:solidFill>
                  </a:rPr>
                  <a:t>co když neznám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b="1" dirty="0" smtClean="0">
                    <a:solidFill>
                      <a:srgbClr val="00B0F0"/>
                    </a:solidFill>
                  </a:rPr>
                  <a:t>? </a:t>
                </a:r>
                <a:endParaRPr lang="cs-CZ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02197"/>
                <a:ext cx="318125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071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0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8650" y="1066800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Gibbsova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energie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                                           je: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7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67994" r="41771" b="14062"/>
          <a:stretch/>
        </p:blipFill>
        <p:spPr bwMode="auto">
          <a:xfrm>
            <a:off x="3429000" y="787390"/>
            <a:ext cx="3321441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5250" y="2362200"/>
                <a:ext cx="7831952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𝑝𝑜</m:t>
                        </m:r>
                        <m:r>
                          <a:rPr lang="cs-CZ" sz="3200" b="0" i="1" smtClean="0">
                            <a:latin typeface="Cambria Math"/>
                          </a:rPr>
                          <m:t>č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cs-CZ" sz="32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sz="3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b="0" i="1" baseline="-25000" smtClean="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+</a:t>
                </a:r>
              </a:p>
              <a:p>
                <a:r>
                  <a:rPr lang="en-US" sz="3200" dirty="0" smtClean="0">
                    <a:ea typeface="Cambria Math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50" y="2362200"/>
                <a:ext cx="7831952" cy="1115177"/>
              </a:xfrm>
              <a:prstGeom prst="rect">
                <a:avLst/>
              </a:prstGeom>
              <a:blipFill rotWithShape="1">
                <a:blip r:embed="rId3"/>
                <a:stretch>
                  <a:fillRect t="-6593" r="-10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3884256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Gibbsova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energie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cs-CZ" sz="2800" dirty="0" smtClean="0">
                <a:solidFill>
                  <a:srgbClr val="FFC000"/>
                </a:solidFill>
              </a:rPr>
              <a:t>                                           je: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9" name="Picture 2" descr="Výsledek obrázku pro Mixing of two ideal gas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85938" r="43501" b="-1"/>
          <a:stretch/>
        </p:blipFill>
        <p:spPr bwMode="auto">
          <a:xfrm>
            <a:off x="3733800" y="3733800"/>
            <a:ext cx="3169041" cy="8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358835" y="6096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6426" y="152400"/>
                <a:ext cx="11140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sz="2000" dirty="0" smtClean="0"/>
                  <a:t> molů</a:t>
                </a:r>
                <a:endParaRPr lang="cs-CZ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426" y="152400"/>
                <a:ext cx="1114088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10199" y="179070"/>
                <a:ext cx="11332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sz="2000" dirty="0" smtClean="0"/>
                  <a:t> molů</a:t>
                </a:r>
                <a:endParaRPr lang="cs-CZ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99" y="179070"/>
                <a:ext cx="113325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791200" y="548402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36983" y="1752599"/>
                <a:ext cx="4631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 smtClean="0">
                    <a:solidFill>
                      <a:srgbClr val="FFC000"/>
                    </a:solidFill>
                  </a:rPr>
                  <a:t>(předpokládáme stejný tlak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𝑟𝑒𝑙</m:t>
                    </m:r>
                  </m:oMath>
                </a14:m>
                <a:r>
                  <a:rPr lang="cs-CZ" sz="2400" dirty="0" smtClean="0">
                    <a:solidFill>
                      <a:srgbClr val="FFC000"/>
                    </a:solidFill>
                  </a:rPr>
                  <a:t> 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83" y="1752599"/>
                <a:ext cx="463152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05" t="-9211" r="-921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6095" y="5249822"/>
                <a:ext cx="821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</a:rPr>
                          <m:t>𝑘𝑜𝑛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cs-CZ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cs-CZ" sz="320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sz="3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b="0" i="1" baseline="-25000" smtClean="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3200" b="0" i="1" baseline="-2500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32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+</a:t>
                </a:r>
              </a:p>
              <a:p>
                <a:r>
                  <a:rPr lang="en-US" sz="3200" dirty="0" smtClean="0">
                    <a:ea typeface="Cambria Math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3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cs-CZ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  <a:ea typeface="Cambria Math"/>
                              </a:rPr>
                              <m:t>o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32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3200" b="0" i="1" baseline="-2500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32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5" y="5249822"/>
                <a:ext cx="8210261" cy="1077218"/>
              </a:xfrm>
              <a:prstGeom prst="rect">
                <a:avLst/>
              </a:prstGeom>
              <a:blipFill rotWithShape="1">
                <a:blip r:embed="rId7"/>
                <a:stretch>
                  <a:fillRect t="-7345" r="-966" b="-62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5029200" y="4145866"/>
            <a:ext cx="365320" cy="621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4644" y="4719935"/>
                <a:ext cx="37552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FFC000"/>
                    </a:solidFill>
                  </a:rPr>
                  <a:t>parci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ální tlaky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𝑟𝑒𝑙</m:t>
                    </m:r>
                  </m:oMath>
                </a14:m>
                <a:r>
                  <a:rPr lang="cs-CZ" sz="2400" baseline="-25000" dirty="0" smtClean="0">
                    <a:solidFill>
                      <a:srgbClr val="FFC000"/>
                    </a:solidFill>
                  </a:rPr>
                  <a:t>,A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𝑟𝑒𝑙</m:t>
                    </m:r>
                  </m:oMath>
                </a14:m>
                <a:r>
                  <a:rPr lang="cs-CZ" sz="2400" baseline="-25000" dirty="0" smtClean="0">
                    <a:solidFill>
                      <a:srgbClr val="FFC000"/>
                    </a:solidFill>
                  </a:rPr>
                  <a:t>,B</a:t>
                </a:r>
                <a:r>
                  <a:rPr lang="cs-CZ" sz="2400" dirty="0" smtClean="0">
                    <a:solidFill>
                      <a:srgbClr val="FFC000"/>
                    </a:solidFill>
                  </a:rPr>
                  <a:t>)</a:t>
                </a:r>
                <a:endParaRPr lang="cs-CZ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44" y="4719935"/>
                <a:ext cx="375525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597" t="-10526" r="-113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6324600" y="4303356"/>
            <a:ext cx="430684" cy="5734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612" y="609600"/>
            <a:ext cx="7543800" cy="914400"/>
          </a:xfrm>
        </p:spPr>
        <p:txBody>
          <a:bodyPr/>
          <a:lstStyle/>
          <a:p>
            <a:r>
              <a:rPr lang="cs-CZ" dirty="0" smtClean="0"/>
              <a:t>Gibbsova energie mísení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2250" y="2030904"/>
                <a:ext cx="3394071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𝑚𝑖𝑥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𝑘𝑜𝑛</m:t>
                          </m:r>
                        </m:sub>
                      </m:sSub>
                      <m:r>
                        <a:rPr lang="cs-CZ" sz="2800" b="0" i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𝑝𝑜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č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0" y="2030904"/>
                <a:ext cx="3394071" cy="5564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3124200"/>
                <a:ext cx="59702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𝑚𝑖𝑥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2800" i="1" baseline="-2500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2800" b="1" i="1" baseline="-2500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cs-CZ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𝑅𝑇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ln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 baseline="-25000">
                            <a:latin typeface="Cambria Math"/>
                            <a:ea typeface="Cambria Math"/>
                          </a:rPr>
                          <m:t>𝑟𝑒𝑙</m:t>
                        </m:r>
                      </m:e>
                    </m:d>
                  </m:oMath>
                </a14:m>
                <a:r>
                  <a:rPr lang="en-US" sz="2800" dirty="0" smtClean="0"/>
                  <a:t>+</a:t>
                </a:r>
              </a:p>
              <a:p>
                <a:r>
                  <a:rPr lang="en-US" sz="2800" dirty="0" smtClean="0"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    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𝑟𝑒𝑙</m:t>
                            </m:r>
                            <m:r>
                              <a:rPr lang="cs-CZ" sz="2800" i="1" baseline="-2500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cs-CZ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𝑅𝑇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ln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 baseline="-25000">
                            <a:latin typeface="Cambria Math"/>
                            <a:ea typeface="Cambria Math"/>
                          </a:rPr>
                          <m:t>𝑟𝑒𝑙</m:t>
                        </m:r>
                      </m:e>
                    </m:d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24200"/>
                <a:ext cx="5970224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410" r="-1124" b="-64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4800599"/>
                <a:ext cx="36655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𝑚𝑖𝑥</m:t>
                        </m:r>
                      </m:sub>
                    </m:sSub>
                    <m:r>
                      <a:rPr lang="cs-CZ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cs-CZ" sz="2800" b="1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𝑨</m:t>
                    </m:r>
                    <m:d>
                      <m:dPr>
                        <m:ctrlPr>
                          <a:rPr lang="cs-CZ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cs-CZ" sz="2800" b="1" i="1" baseline="-2500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+</a:t>
                </a:r>
              </a:p>
              <a:p>
                <a:r>
                  <a:rPr lang="en-US" sz="2800" dirty="0" smtClean="0">
                    <a:ea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1" i="1" baseline="-2500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𝑩</m:t>
                    </m:r>
                    <m:d>
                      <m:dPr>
                        <m:ctrlPr>
                          <a:rPr lang="cs-CZ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𝑅𝑇</m:t>
                            </m:r>
                            <m:r>
                              <a:rPr lang="en-US" sz="2800" b="1" i="1" baseline="-2500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1" i="1" baseline="-25000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00599"/>
                <a:ext cx="3665555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5732" r="-2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343400" y="2588568"/>
            <a:ext cx="0" cy="535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52600" y="6096000"/>
                <a:ext cx="5968365" cy="58477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𝑚𝑖𝑥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3200" i="1">
                          <a:latin typeface="Cambria Math"/>
                        </a:rPr>
                        <m:t>𝑅𝑇</m:t>
                      </m:r>
                      <m:d>
                        <m:dPr>
                          <m:ctrlPr>
                            <a:rPr lang="cs-CZ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3200" b="1" i="1" baseline="-2500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lang="en-US" sz="3200" b="1" i="1" baseline="-2500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ln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3200" b="1" i="1" baseline="-2500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1" i="1" baseline="-250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3200" b="1" i="1" baseline="-250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ln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b="1" i="1" baseline="-25000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096000"/>
                <a:ext cx="596836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459285" y="4078307"/>
            <a:ext cx="0" cy="535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53250" y="5697557"/>
            <a:ext cx="0" cy="535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gibbs energy of mixing ideal g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76953" cy="36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543800" cy="914400"/>
          </a:xfrm>
        </p:spPr>
        <p:txBody>
          <a:bodyPr/>
          <a:lstStyle/>
          <a:p>
            <a:r>
              <a:rPr lang="cs-CZ" sz="4000" dirty="0" smtClean="0">
                <a:solidFill>
                  <a:srgbClr val="FFC000"/>
                </a:solidFill>
              </a:rPr>
              <a:t>Ano, mísení</a:t>
            </a:r>
            <a:r>
              <a:rPr lang="en-US" sz="4000" dirty="0" smtClean="0">
                <a:solidFill>
                  <a:srgbClr val="FFC000"/>
                </a:solidFill>
              </a:rPr>
              <a:t> je </a:t>
            </a:r>
            <a:r>
              <a:rPr lang="en-US" sz="4000" dirty="0" err="1" smtClean="0">
                <a:solidFill>
                  <a:srgbClr val="FFC000"/>
                </a:solidFill>
              </a:rPr>
              <a:t>spont</a:t>
            </a:r>
            <a:r>
              <a:rPr lang="cs-CZ" sz="4000" dirty="0" smtClean="0">
                <a:solidFill>
                  <a:srgbClr val="FFC000"/>
                </a:solidFill>
              </a:rPr>
              <a:t>ánní děj</a:t>
            </a:r>
            <a:r>
              <a:rPr lang="en-US" sz="4000" dirty="0">
                <a:solidFill>
                  <a:srgbClr val="FFC000"/>
                </a:solidFill>
              </a:rPr>
              <a:t>!</a:t>
            </a:r>
            <a:endParaRPr lang="cs-CZ" sz="4000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4736293"/>
            <a:ext cx="0" cy="9063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5004785"/>
            <a:ext cx="4932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</a:rPr>
              <a:t>Má systém tendenci se samovolně mísit?</a:t>
            </a:r>
            <a:endParaRPr lang="cs-CZ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838200"/>
            <a:ext cx="7093105" cy="5249565"/>
            <a:chOff x="933078" y="1344781"/>
            <a:chExt cx="5702300" cy="477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24630" r="30139" b="5741"/>
            <a:stretch/>
          </p:blipFill>
          <p:spPr>
            <a:xfrm>
              <a:off x="933078" y="1344781"/>
              <a:ext cx="5702300" cy="4775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19378" y="3001452"/>
              <a:ext cx="1016000" cy="1752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Rectangle 6"/>
          <p:cNvSpPr/>
          <p:nvPr/>
        </p:nvSpPr>
        <p:spPr>
          <a:xfrm>
            <a:off x="606345" y="206058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4.1.2.1 </a:t>
            </a:r>
            <a:r>
              <a:rPr lang="en-US" sz="2800" dirty="0" err="1" smtClean="0"/>
              <a:t>Pojem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CC00"/>
                </a:solidFill>
              </a:rPr>
              <a:t>tlak</a:t>
            </a:r>
            <a:r>
              <a:rPr lang="en-US" sz="2800" dirty="0" smtClean="0">
                <a:solidFill>
                  <a:srgbClr val="FFCC00"/>
                </a:solidFill>
              </a:rPr>
              <a:t> </a:t>
            </a:r>
            <a:r>
              <a:rPr lang="en-US" sz="2800" dirty="0" err="1">
                <a:solidFill>
                  <a:srgbClr val="FFCC00"/>
                </a:solidFill>
              </a:rPr>
              <a:t>nasycen</a:t>
            </a:r>
            <a:r>
              <a:rPr lang="cs-CZ" sz="2800" dirty="0">
                <a:solidFill>
                  <a:srgbClr val="FFCC00"/>
                </a:solidFill>
              </a:rPr>
              <a:t>é </a:t>
            </a:r>
            <a:r>
              <a:rPr lang="cs-CZ" sz="2800" dirty="0" smtClean="0">
                <a:solidFill>
                  <a:srgbClr val="FFCC00"/>
                </a:solidFill>
              </a:rPr>
              <a:t>páry</a:t>
            </a:r>
            <a:endParaRPr lang="cs-CZ" sz="2800" dirty="0"/>
          </a:p>
        </p:txBody>
      </p:sp>
      <p:sp>
        <p:nvSpPr>
          <p:cNvPr id="8" name="Rectangle 7"/>
          <p:cNvSpPr/>
          <p:nvPr/>
        </p:nvSpPr>
        <p:spPr>
          <a:xfrm>
            <a:off x="580943" y="6265397"/>
            <a:ext cx="8182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tlak plynné fáze, která je v rovnováze s kapalnou fází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76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5.1.3.1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Ide</a:t>
            </a:r>
            <a:r>
              <a:rPr lang="cs-CZ" dirty="0" smtClean="0">
                <a:solidFill>
                  <a:srgbClr val="FFC000"/>
                </a:solidFill>
              </a:rPr>
              <a:t>ální roztoky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2050" name="Picture 2" descr="benzen_tolu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5" y="1600200"/>
            <a:ext cx="44957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18176</TotalTime>
  <Words>567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Př.  7: Jednoduché směsi</vt:lpstr>
      <vt:lpstr>5.1.1.2 Chemický potenciál látky ve směsi</vt:lpstr>
      <vt:lpstr>5.1.1.2 Chemická potenciální energie</vt:lpstr>
      <vt:lpstr>PowerPoint Presentation</vt:lpstr>
      <vt:lpstr>PowerPoint Presentation</vt:lpstr>
      <vt:lpstr>Gibbsova energie mísení</vt:lpstr>
      <vt:lpstr>Ano, mísení je spontánní děj!</vt:lpstr>
      <vt:lpstr>PowerPoint Presentation</vt:lpstr>
      <vt:lpstr>5.1.3.1 Ideální roztoky</vt:lpstr>
      <vt:lpstr>PowerPoint Presentation</vt:lpstr>
      <vt:lpstr>5.2.2.1 Snížení Ttání , zvýšení Tvar rozpouštědla v přítomnosti rozpuštěné látky</vt:lpstr>
      <vt:lpstr>PowerPoint Presentation</vt:lpstr>
      <vt:lpstr>5.2.2.3 Snížení teploty tání, kryoskopie</vt:lpstr>
      <vt:lpstr>PowerPoint Presentation</vt:lpstr>
      <vt:lpstr>Osmotický tlak,  ( = velké řecké „pí“)</vt:lpstr>
      <vt:lpstr>PowerPoint Presentation</vt:lpstr>
      <vt:lpstr>5.3.1.1 Celkový tlak nasycené páry vs. molární zlomek látky A v páře</vt:lpstr>
      <vt:lpstr>5.3.1.2 Intepretace diagramů p vs. zA</vt:lpstr>
      <vt:lpstr>5.3.1.3 Počty fází a pákové pravidlo</vt:lpstr>
      <vt:lpstr>PowerPoint Presentation</vt:lpstr>
      <vt:lpstr>PowerPoint Presentation</vt:lpstr>
      <vt:lpstr>5.3.2.2 Azeotropy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Ideální plyn a první věta termodynamiky</dc:title>
  <dc:creator>Marketa</dc:creator>
  <cp:lastModifiedBy>Marketa</cp:lastModifiedBy>
  <cp:revision>515</cp:revision>
  <dcterms:created xsi:type="dcterms:W3CDTF">2017-03-05T10:12:35Z</dcterms:created>
  <dcterms:modified xsi:type="dcterms:W3CDTF">2018-03-29T12:23:48Z</dcterms:modified>
</cp:coreProperties>
</file>