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5"/>
  </p:notesMasterIdLst>
  <p:sldIdLst>
    <p:sldId id="263" r:id="rId2"/>
    <p:sldId id="299" r:id="rId3"/>
    <p:sldId id="300" r:id="rId4"/>
    <p:sldId id="301" r:id="rId5"/>
    <p:sldId id="320" r:id="rId6"/>
    <p:sldId id="302" r:id="rId7"/>
    <p:sldId id="303" r:id="rId8"/>
    <p:sldId id="304" r:id="rId9"/>
    <p:sldId id="317" r:id="rId10"/>
    <p:sldId id="305" r:id="rId11"/>
    <p:sldId id="321" r:id="rId12"/>
    <p:sldId id="306" r:id="rId13"/>
    <p:sldId id="307" r:id="rId14"/>
    <p:sldId id="308" r:id="rId15"/>
    <p:sldId id="309" r:id="rId16"/>
    <p:sldId id="310" r:id="rId17"/>
    <p:sldId id="311" r:id="rId18"/>
    <p:sldId id="312" r:id="rId19"/>
    <p:sldId id="313" r:id="rId20"/>
    <p:sldId id="314" r:id="rId21"/>
    <p:sldId id="315" r:id="rId22"/>
    <p:sldId id="264" r:id="rId23"/>
    <p:sldId id="265" r:id="rId24"/>
    <p:sldId id="266" r:id="rId25"/>
    <p:sldId id="267" r:id="rId26"/>
    <p:sldId id="268" r:id="rId27"/>
    <p:sldId id="269" r:id="rId28"/>
    <p:sldId id="270" r:id="rId29"/>
    <p:sldId id="271" r:id="rId30"/>
    <p:sldId id="272" r:id="rId31"/>
    <p:sldId id="274" r:id="rId32"/>
    <p:sldId id="319" r:id="rId33"/>
    <p:sldId id="278" r:id="rId34"/>
    <p:sldId id="279" r:id="rId35"/>
    <p:sldId id="287" r:id="rId36"/>
    <p:sldId id="280" r:id="rId37"/>
    <p:sldId id="281" r:id="rId38"/>
    <p:sldId id="282" r:id="rId39"/>
    <p:sldId id="283" r:id="rId40"/>
    <p:sldId id="284" r:id="rId41"/>
    <p:sldId id="285" r:id="rId42"/>
    <p:sldId id="286" r:id="rId43"/>
    <p:sldId id="288" r:id="rId44"/>
    <p:sldId id="289" r:id="rId45"/>
    <p:sldId id="290" r:id="rId46"/>
    <p:sldId id="291" r:id="rId47"/>
    <p:sldId id="292" r:id="rId48"/>
    <p:sldId id="293" r:id="rId49"/>
    <p:sldId id="294" r:id="rId50"/>
    <p:sldId id="295" r:id="rId51"/>
    <p:sldId id="297" r:id="rId52"/>
    <p:sldId id="296" r:id="rId53"/>
    <p:sldId id="298"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p:scale>
          <a:sx n="115" d="100"/>
          <a:sy n="115" d="100"/>
        </p:scale>
        <p:origin x="-102" y="-72"/>
      </p:cViewPr>
      <p:guideLst>
        <p:guide orient="horz" pos="2160"/>
        <p:guide pos="3840"/>
      </p:guideLst>
    </p:cSldViewPr>
  </p:slideViewPr>
  <p:notesTextViewPr>
    <p:cViewPr>
      <p:scale>
        <a:sx n="1" d="1"/>
        <a:sy n="1" d="1"/>
      </p:scale>
      <p:origin x="0" y="0"/>
    </p:cViewPr>
  </p:notesTextViewPr>
  <p:sorterViewPr>
    <p:cViewPr>
      <p:scale>
        <a:sx n="74" d="100"/>
        <a:sy n="74" d="100"/>
      </p:scale>
      <p:origin x="0" y="-2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C5ADB-11C1-4E9E-84B5-A5548B55BF2C}" type="datetimeFigureOut">
              <a:rPr lang="cs-CZ" smtClean="0"/>
              <a:t>23.3.2017</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72D6D-8C32-434C-A19F-3656FF9AA73C}" type="slidenum">
              <a:rPr lang="cs-CZ" smtClean="0"/>
              <a:t>‹#›</a:t>
            </a:fld>
            <a:endParaRPr lang="cs-CZ"/>
          </a:p>
        </p:txBody>
      </p:sp>
    </p:spTree>
    <p:extLst>
      <p:ext uri="{BB962C8B-B14F-4D97-AF65-F5344CB8AC3E}">
        <p14:creationId xmlns:p14="http://schemas.microsoft.com/office/powerpoint/2010/main" val="90145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654FB-541C-4E7C-B857-89A76776ADB2}" type="slidenum">
              <a:rPr lang="cs-CZ"/>
              <a:pPr/>
              <a:t>1</a:t>
            </a:fld>
            <a:endParaRPr lang="cs-CZ"/>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10559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86B46-C731-4537-891C-0DB7A73C93C7}" type="slidenum">
              <a:rPr lang="cs-CZ"/>
              <a:pPr/>
              <a:t>29</a:t>
            </a:fld>
            <a:endParaRPr lang="cs-CZ"/>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11802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AF88F-6999-4657-8233-980CCDB10816}" type="slidenum">
              <a:rPr lang="cs-CZ"/>
              <a:pPr/>
              <a:t>30</a:t>
            </a:fld>
            <a:endParaRPr 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80227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18EE9-8D53-4196-B9AD-3E56BF76F2E9}" type="slidenum">
              <a:rPr lang="cs-CZ"/>
              <a:pPr/>
              <a:t>31</a:t>
            </a:fld>
            <a:endParaRPr lang="cs-CZ"/>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61191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D207A-301D-4B0D-919D-E3F988FE6C68}" type="slidenum">
              <a:rPr lang="cs-CZ"/>
              <a:pPr/>
              <a:t>33</a:t>
            </a:fld>
            <a:endParaRPr lang="cs-CZ"/>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679188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CA122-ABE9-476B-A5B7-A4DD8309E424}" type="slidenum">
              <a:rPr lang="cs-CZ"/>
              <a:pPr/>
              <a:t>34</a:t>
            </a:fld>
            <a:endParaRPr lang="cs-CZ"/>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16969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8FFBA-3C18-4A23-987B-0949203B155D}" type="slidenum">
              <a:rPr lang="cs-CZ"/>
              <a:pPr/>
              <a:t>35</a:t>
            </a:fld>
            <a:endParaRPr lang="cs-CZ"/>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863684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984F-3D48-4138-AE1D-F55D094E778B}" type="slidenum">
              <a:rPr lang="cs-CZ"/>
              <a:pPr/>
              <a:t>36</a:t>
            </a:fld>
            <a:endParaRPr lang="cs-CZ"/>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973622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005E8-91D2-46D7-A34D-FDCC47C21E5A}" type="slidenum">
              <a:rPr lang="cs-CZ"/>
              <a:pPr/>
              <a:t>37</a:t>
            </a:fld>
            <a:endParaRPr lang="cs-CZ"/>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22656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A8AFE-F9AF-4665-85A2-D222D7D0BB63}" type="slidenum">
              <a:rPr lang="cs-CZ"/>
              <a:pPr/>
              <a:t>38</a:t>
            </a:fld>
            <a:endParaRPr lang="cs-CZ"/>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167907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77211-688F-46D4-845B-FD8109D00996}" type="slidenum">
              <a:rPr lang="cs-CZ"/>
              <a:pPr/>
              <a:t>39</a:t>
            </a:fld>
            <a:endParaRPr 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40613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F372D6D-8C32-434C-A19F-3656FF9AA73C}" type="slidenum">
              <a:rPr lang="cs-CZ" smtClean="0"/>
              <a:t>9</a:t>
            </a:fld>
            <a:endParaRPr lang="cs-CZ"/>
          </a:p>
        </p:txBody>
      </p:sp>
    </p:spTree>
    <p:extLst>
      <p:ext uri="{BB962C8B-B14F-4D97-AF65-F5344CB8AC3E}">
        <p14:creationId xmlns:p14="http://schemas.microsoft.com/office/powerpoint/2010/main" val="2209366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D259D-684D-4E7F-9536-2C06D9D8E157}" type="slidenum">
              <a:rPr lang="cs-CZ"/>
              <a:pPr/>
              <a:t>40</a:t>
            </a:fld>
            <a:endParaRPr lang="cs-CZ"/>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03945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1BA77-0AC1-4D50-8A07-CE2B0052A862}" type="slidenum">
              <a:rPr lang="cs-CZ"/>
              <a:pPr/>
              <a:t>41</a:t>
            </a:fld>
            <a:endParaRPr lang="cs-CZ"/>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317002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13998-AC09-4EC8-BAAB-BEF7E9BFC31B}" type="slidenum">
              <a:rPr lang="cs-CZ"/>
              <a:pPr/>
              <a:t>42</a:t>
            </a:fld>
            <a:endParaRPr lang="cs-CZ"/>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06947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7E895-F03D-406D-957B-60464D44636F}" type="slidenum">
              <a:rPr lang="cs-CZ"/>
              <a:pPr/>
              <a:t>43</a:t>
            </a:fld>
            <a:endParaRPr lang="cs-CZ"/>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6017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B752B-4526-4973-B3C7-4C4F4C968621}" type="slidenum">
              <a:rPr lang="cs-CZ"/>
              <a:pPr/>
              <a:t>44</a:t>
            </a:fld>
            <a:endParaRPr lang="cs-CZ"/>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516427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6CAE6-6BC8-40D6-AEC0-B95FFE3AEFC9}" type="slidenum">
              <a:rPr lang="cs-CZ"/>
              <a:pPr/>
              <a:t>45</a:t>
            </a:fld>
            <a:endParaRPr lang="cs-CZ"/>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987810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4D40B-FC7D-4595-896B-00BD9080A0B6}" type="slidenum">
              <a:rPr lang="cs-CZ"/>
              <a:pPr/>
              <a:t>46</a:t>
            </a:fld>
            <a:endParaRPr lang="cs-CZ"/>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276142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CCF70-4E1B-4253-934D-7D2069C5407A}" type="slidenum">
              <a:rPr lang="cs-CZ"/>
              <a:pPr/>
              <a:t>47</a:t>
            </a:fld>
            <a:endParaRPr lang="cs-CZ"/>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7488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A6E20-5582-425E-8696-1B3D2C9E7624}" type="slidenum">
              <a:rPr lang="cs-CZ"/>
              <a:pPr/>
              <a:t>48</a:t>
            </a:fld>
            <a:endParaRPr lang="cs-CZ"/>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53989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6F0D1-C7F7-4990-ADED-7F3DEB7B0DC0}" type="slidenum">
              <a:rPr lang="cs-CZ"/>
              <a:pPr/>
              <a:t>49</a:t>
            </a:fld>
            <a:endParaRPr lang="cs-CZ"/>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98299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75741-0A25-4D7A-8DD5-60045A59219A}" type="slidenum">
              <a:rPr lang="cs-CZ"/>
              <a:pPr/>
              <a:t>22</a:t>
            </a:fld>
            <a:endParaRPr lang="cs-CZ"/>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012968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048F3-11D7-4167-A44E-67291A0836FD}" type="slidenum">
              <a:rPr lang="cs-CZ"/>
              <a:pPr/>
              <a:t>50</a:t>
            </a:fld>
            <a:endParaRPr lang="cs-CZ"/>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394387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24EE5-9635-4CA0-9733-7140781879FA}" type="slidenum">
              <a:rPr lang="cs-CZ"/>
              <a:pPr/>
              <a:t>51</a:t>
            </a:fld>
            <a:endParaRPr lang="cs-CZ"/>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460754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8E289-49A3-4A05-ACD1-7BBC37A90342}" type="slidenum">
              <a:rPr lang="cs-CZ"/>
              <a:pPr/>
              <a:t>52</a:t>
            </a:fld>
            <a:endParaRPr lang="cs-CZ"/>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148792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97AEA-8371-4D42-B39C-6FCB94AC706B}" type="slidenum">
              <a:rPr lang="cs-CZ"/>
              <a:pPr/>
              <a:t>53</a:t>
            </a:fld>
            <a:endParaRPr lang="cs-CZ"/>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03552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A7B17-CDC3-4EA2-A069-F335968E5949}" type="slidenum">
              <a:rPr lang="cs-CZ"/>
              <a:pPr/>
              <a:t>23</a:t>
            </a:fld>
            <a:endParaRPr lang="cs-CZ"/>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26086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C95F-E865-41B0-86F7-52562B403BCC}" type="slidenum">
              <a:rPr lang="cs-CZ"/>
              <a:pPr/>
              <a:t>24</a:t>
            </a:fld>
            <a:endParaRPr lang="cs-CZ"/>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0929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3F87BE-7F45-4E84-99D1-EEB8130338E8}" type="slidenum">
              <a:rPr lang="cs-CZ"/>
              <a:pPr/>
              <a:t>25</a:t>
            </a:fld>
            <a:endParaRPr lang="cs-CZ"/>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55004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0806A-B9E4-4D4C-A80C-13E5B9CFE5B2}" type="slidenum">
              <a:rPr lang="cs-CZ"/>
              <a:pPr/>
              <a:t>26</a:t>
            </a:fld>
            <a:endParaRPr lang="cs-CZ"/>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68645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DC0FF-9699-4E77-9D9F-ED16520B0A38}" type="slidenum">
              <a:rPr lang="cs-CZ"/>
              <a:pPr/>
              <a:t>27</a:t>
            </a:fld>
            <a:endParaRPr lang="cs-CZ"/>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56210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956DD-D35A-4C0E-88C2-8EE9BB35177E}" type="slidenum">
              <a:rPr lang="cs-CZ"/>
              <a:pPr/>
              <a:t>28</a:t>
            </a:fld>
            <a:endParaRPr lang="cs-CZ"/>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269775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cs-CZ" noProof="0" smtClean="0"/>
              <a:t>Kliknutím lze upravit styl.</a:t>
            </a:r>
            <a:endParaRPr lang="cs-CZ" noProof="0" dirty="0"/>
          </a:p>
        </p:txBody>
      </p:sp>
      <p:sp>
        <p:nvSpPr>
          <p:cNvPr id="3" name="Podnadpis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cs-CZ" noProof="0" smtClean="0"/>
              <a:t>Kliknutím lze upravit styl předlohy.</a:t>
            </a:r>
            <a:endParaRPr lang="cs-CZ" noProof="0" dirty="0"/>
          </a:p>
        </p:txBody>
      </p:sp>
    </p:spTree>
    <p:extLst>
      <p:ext uri="{BB962C8B-B14F-4D97-AF65-F5344CB8AC3E}">
        <p14:creationId xmlns:p14="http://schemas.microsoft.com/office/powerpoint/2010/main" val="3454622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5"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28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855200" y="274639"/>
            <a:ext cx="1422400" cy="5897561"/>
          </a:xfrm>
        </p:spPr>
        <p:txBody>
          <a:bodyPr vert="eaVert"/>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a:xfrm>
            <a:off x="1117600" y="274639"/>
            <a:ext cx="8534401" cy="5897561"/>
          </a:xfrm>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5"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58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534585" y="1"/>
            <a:ext cx="10390716" cy="1268413"/>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576917" y="1557338"/>
            <a:ext cx="5080000" cy="45751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860117" y="1557338"/>
            <a:ext cx="5080000" cy="45751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1549400" y="6243638"/>
            <a:ext cx="2540000" cy="457200"/>
          </a:xfrm>
        </p:spPr>
        <p:txBody>
          <a:bodyPr/>
          <a:lstStyle>
            <a:lvl1pPr>
              <a:defRPr/>
            </a:lvl1pPr>
          </a:lstStyle>
          <a:p>
            <a:r>
              <a:rPr lang="cs-CZ" smtClean="0"/>
              <a:t>2017</a:t>
            </a:r>
            <a:endParaRPr lang="cs-CZ"/>
          </a:p>
        </p:txBody>
      </p:sp>
      <p:sp>
        <p:nvSpPr>
          <p:cNvPr id="6" name="Zástupný symbol pro zápatí 5"/>
          <p:cNvSpPr>
            <a:spLocks noGrp="1"/>
          </p:cNvSpPr>
          <p:nvPr>
            <p:ph type="ftr" sz="quarter" idx="11"/>
          </p:nvPr>
        </p:nvSpPr>
        <p:spPr>
          <a:xfrm>
            <a:off x="4876800" y="6243638"/>
            <a:ext cx="3860800" cy="457200"/>
          </a:xfrm>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a:xfrm>
            <a:off x="9389533" y="6243638"/>
            <a:ext cx="2540000" cy="457200"/>
          </a:xfrm>
        </p:spPr>
        <p:txBody>
          <a:bodyPr/>
          <a:lstStyle>
            <a:lvl1pPr>
              <a:defRPr/>
            </a:lvl1pPr>
          </a:lstStyle>
          <a:p>
            <a:fld id="{4FE16A09-64FA-4598-90C6-56BC31F67118}" type="slidenum">
              <a:rPr lang="cs-CZ"/>
              <a:pPr/>
              <a:t>‹#›</a:t>
            </a:fld>
            <a:endParaRPr lang="cs-CZ"/>
          </a:p>
        </p:txBody>
      </p:sp>
    </p:spTree>
    <p:extLst>
      <p:ext uri="{BB962C8B-B14F-4D97-AF65-F5344CB8AC3E}">
        <p14:creationId xmlns:p14="http://schemas.microsoft.com/office/powerpoint/2010/main" val="172952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5"/>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a:t>
            </a:fld>
            <a:endParaRPr lang="en-US" sz="1200">
              <a:solidFill>
                <a:srgbClr val="E7E6E6">
                  <a:shade val="50000"/>
                </a:srgbClr>
              </a:solidFill>
            </a:endParaRPr>
          </a:p>
        </p:txBody>
      </p:sp>
    </p:spTree>
    <p:extLst>
      <p:ext uri="{BB962C8B-B14F-4D97-AF65-F5344CB8AC3E}">
        <p14:creationId xmlns:p14="http://schemas.microsoft.com/office/powerpoint/2010/main" val="415496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cs-CZ" noProof="0" smtClean="0"/>
              <a:t>Kliknutím lze upravit styly předlohy textu.</a:t>
            </a:r>
          </a:p>
        </p:txBody>
      </p:sp>
    </p:spTree>
    <p:extLst>
      <p:ext uri="{BB962C8B-B14F-4D97-AF65-F5344CB8AC3E}">
        <p14:creationId xmlns:p14="http://schemas.microsoft.com/office/powerpoint/2010/main" val="3231740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obsah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6"/>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4" name="Zástupný symbol pro obsah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text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6" name="Zástupný symbol pro obsah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7" name="Zástupný symbol pro datum 6"/>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8" name="Zástupný symbol pro zápatí 8"/>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34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datum 2"/>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91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8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Nadpis 1"/>
          <p:cNvSpPr>
            <a:spLocks noGrp="1"/>
          </p:cNvSpPr>
          <p:nvPr>
            <p:ph type="title"/>
          </p:nvPr>
        </p:nvSpPr>
        <p:spPr>
          <a:xfrm>
            <a:off x="304801" y="1701800"/>
            <a:ext cx="3352800" cy="2844800"/>
          </a:xfrm>
        </p:spPr>
        <p:txBody>
          <a:bodyPr anchor="b">
            <a:normAutofit/>
          </a:bodyPr>
          <a:lstStyle>
            <a:lvl1pPr algn="l">
              <a:defRPr sz="2000" b="1"/>
            </a:lvl1pPr>
          </a:lstStyle>
          <a:p>
            <a:r>
              <a:rPr lang="cs-CZ" noProof="0" smtClean="0"/>
              <a:t>Kliknutím lze upravit styl.</a:t>
            </a:r>
            <a:endParaRPr lang="cs-CZ" noProof="0" dirty="0"/>
          </a:p>
        </p:txBody>
      </p:sp>
      <p:sp>
        <p:nvSpPr>
          <p:cNvPr id="3" name="Zástupný symbol pro obsah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text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6"/>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3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Obdélník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Nadpis 1"/>
          <p:cNvSpPr>
            <a:spLocks noGrp="1"/>
          </p:cNvSpPr>
          <p:nvPr>
            <p:ph type="title"/>
          </p:nvPr>
        </p:nvSpPr>
        <p:spPr>
          <a:xfrm>
            <a:off x="2438401" y="4800600"/>
            <a:ext cx="7315200" cy="762000"/>
          </a:xfrm>
        </p:spPr>
        <p:txBody>
          <a:bodyPr anchor="b">
            <a:normAutofit/>
          </a:bodyPr>
          <a:lstStyle>
            <a:lvl1pPr algn="l">
              <a:defRPr sz="2000" b="1"/>
            </a:lvl1pPr>
          </a:lstStyle>
          <a:p>
            <a:r>
              <a:rPr lang="cs-CZ" noProof="0" smtClean="0"/>
              <a:t>Kliknutím lze upravit styl.</a:t>
            </a:r>
            <a:endParaRPr lang="cs-CZ" noProof="0" dirty="0"/>
          </a:p>
        </p:txBody>
      </p:sp>
      <p:sp>
        <p:nvSpPr>
          <p:cNvPr id="3" name="Piál 1Zástupný symbol pro obrázek 2"/>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6"/>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06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9" name="Obdélník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Zástupný symbol pro nadpis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cs-CZ" noProof="0" dirty="0" smtClean="0"/>
              <a:t>Kliknutím lze upravit styl.</a:t>
            </a:r>
            <a:endParaRPr lang="cs-CZ" noProof="0" dirty="0"/>
          </a:p>
        </p:txBody>
      </p:sp>
      <p:sp>
        <p:nvSpPr>
          <p:cNvPr id="3" name="Zástupný symbol pro text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cs-CZ" noProof="0" dirty="0" smtClean="0"/>
              <a:t>Kliknutím lze upravit styly předlohy textu.</a:t>
            </a:r>
          </a:p>
          <a:p>
            <a:pPr lvl="1"/>
            <a:r>
              <a:rPr lang="cs-CZ" noProof="0" dirty="0" smtClean="0"/>
              <a:t>Druhá úroveň</a:t>
            </a:r>
          </a:p>
          <a:p>
            <a:pPr lvl="2"/>
            <a:r>
              <a:rPr lang="cs-CZ" noProof="0" dirty="0" smtClean="0"/>
              <a:t>Třetí úroveň</a:t>
            </a:r>
          </a:p>
          <a:p>
            <a:pPr lvl="3"/>
            <a:r>
              <a:rPr lang="cs-CZ" noProof="0" dirty="0" smtClean="0"/>
              <a:t>Čtvrtá úroveň</a:t>
            </a:r>
          </a:p>
          <a:p>
            <a:pPr lvl="4"/>
            <a:r>
              <a:rPr lang="cs-CZ" noProof="0" dirty="0" smtClean="0"/>
              <a:t>Pátá úroveň</a:t>
            </a:r>
            <a:endParaRPr lang="cs-CZ" noProof="0" dirty="0"/>
          </a:p>
        </p:txBody>
      </p:sp>
      <p:sp>
        <p:nvSpPr>
          <p:cNvPr id="4" name="Zástupný symbol pro datum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5"/>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pPr algn="ctr"/>
            <a:fld id="{6294C92D-0306-4E69-9CD3-20855E849650}" type="slidenum">
              <a:rPr lang="en-US" smtClean="0">
                <a:solidFill>
                  <a:prstClr val="black">
                    <a:tint val="75000"/>
                  </a:prstClr>
                </a:solidFill>
              </a:rPr>
              <a:pPr algn="ctr"/>
              <a:t>‹#›</a:t>
            </a:fld>
            <a:endParaRPr lang="en-US" sz="1200">
              <a:solidFill>
                <a:srgbClr val="E7E6E6">
                  <a:shade val="50000"/>
                </a:srgbClr>
              </a:solidFill>
            </a:endParaRPr>
          </a:p>
        </p:txBody>
      </p:sp>
    </p:spTree>
    <p:extLst>
      <p:ext uri="{BB962C8B-B14F-4D97-AF65-F5344CB8AC3E}">
        <p14:creationId xmlns:p14="http://schemas.microsoft.com/office/powerpoint/2010/main" val="19508583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cs-CZ" sz="4800" dirty="0"/>
              <a:t/>
            </a:r>
            <a:br>
              <a:rPr lang="cs-CZ" sz="4800" dirty="0"/>
            </a:br>
            <a:r>
              <a:rPr lang="cs-CZ" sz="4800" dirty="0"/>
              <a:t>Barevná fotografie</a:t>
            </a:r>
          </a:p>
        </p:txBody>
      </p:sp>
      <p:sp>
        <p:nvSpPr>
          <p:cNvPr id="2051" name="Rectangle 3"/>
          <p:cNvSpPr>
            <a:spLocks noGrp="1" noChangeArrowheads="1"/>
          </p:cNvSpPr>
          <p:nvPr>
            <p:ph type="subTitle" idx="1"/>
          </p:nvPr>
        </p:nvSpPr>
        <p:spPr/>
        <p:txBody>
          <a:bodyPr>
            <a:normAutofit/>
          </a:bodyPr>
          <a:lstStyle/>
          <a:p>
            <a:r>
              <a:rPr lang="cs-CZ" sz="2800" dirty="0" smtClean="0"/>
              <a:t>Vítězslav Otruba</a:t>
            </a:r>
            <a:endParaRPr lang="cs-CZ" sz="2800" dirty="0"/>
          </a:p>
        </p:txBody>
      </p:sp>
      <p:sp>
        <p:nvSpPr>
          <p:cNvPr id="4" name="Rectangle 14"/>
          <p:cNvSpPr>
            <a:spLocks noGrp="1" noChangeArrowheads="1"/>
          </p:cNvSpPr>
          <p:nvPr>
            <p:ph type="dt" sz="half" idx="4294967295"/>
          </p:nvPr>
        </p:nvSpPr>
        <p:spPr>
          <a:xfrm>
            <a:off x="0" y="6248400"/>
            <a:ext cx="1905000" cy="457200"/>
          </a:xfrm>
          <a:prstGeom prst="rect">
            <a:avLst/>
          </a:prstGeom>
        </p:spPr>
        <p:txBody>
          <a:bodyPr/>
          <a:lstStyle/>
          <a:p>
            <a:r>
              <a:rPr lang="cs-CZ" smtClean="0"/>
              <a:t>2017</a:t>
            </a:r>
            <a:endParaRPr lang="cs-CZ"/>
          </a:p>
        </p:txBody>
      </p:sp>
      <p:sp>
        <p:nvSpPr>
          <p:cNvPr id="5" name="Rectangle 15"/>
          <p:cNvSpPr>
            <a:spLocks noGrp="1" noChangeArrowheads="1"/>
          </p:cNvSpPr>
          <p:nvPr>
            <p:ph type="ftr" sz="quarter" idx="4294967295"/>
          </p:nvPr>
        </p:nvSpPr>
        <p:spPr>
          <a:xfrm>
            <a:off x="9296400" y="6248400"/>
            <a:ext cx="2895600" cy="457200"/>
          </a:xfrm>
          <a:prstGeom prst="rect">
            <a:avLst/>
          </a:prstGeom>
        </p:spPr>
        <p:txBody>
          <a:bodyPr/>
          <a:lstStyle/>
          <a:p>
            <a:r>
              <a:rPr lang="cs-CZ" smtClean="0"/>
              <a:t>prof. Otruba</a:t>
            </a:r>
            <a:endParaRPr lang="cs-CZ"/>
          </a:p>
        </p:txBody>
      </p:sp>
      <p:sp>
        <p:nvSpPr>
          <p:cNvPr id="6" name="Rectangle 16"/>
          <p:cNvSpPr>
            <a:spLocks noGrp="1" noChangeArrowheads="1"/>
          </p:cNvSpPr>
          <p:nvPr>
            <p:ph type="sldNum" sz="quarter" idx="4294967295"/>
          </p:nvPr>
        </p:nvSpPr>
        <p:spPr>
          <a:xfrm>
            <a:off x="10287000" y="6248400"/>
            <a:ext cx="1905000" cy="457200"/>
          </a:xfrm>
          <a:prstGeom prst="rect">
            <a:avLst/>
          </a:prstGeom>
        </p:spPr>
        <p:txBody>
          <a:bodyPr/>
          <a:lstStyle/>
          <a:p>
            <a:fld id="{E9F2B8B4-24B4-4276-B75C-6B21595CB9A8}" type="slidenum">
              <a:rPr lang="cs-CZ"/>
              <a:pPr/>
              <a:t>1</a:t>
            </a:fld>
            <a:endParaRPr lang="cs-CZ"/>
          </a:p>
        </p:txBody>
      </p:sp>
    </p:spTree>
    <p:extLst>
      <p:ext uri="{BB962C8B-B14F-4D97-AF65-F5344CB8AC3E}">
        <p14:creationId xmlns:p14="http://schemas.microsoft.com/office/powerpoint/2010/main" val="2778890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897835"/>
          </a:xfrm>
        </p:spPr>
        <p:txBody>
          <a:bodyPr/>
          <a:lstStyle/>
          <a:p>
            <a:r>
              <a:rPr lang="cs-CZ" dirty="0"/>
              <a:t>Autochrom </a:t>
            </a:r>
            <a:r>
              <a:rPr lang="cs-CZ" dirty="0" err="1"/>
              <a:t>Lumiére</a:t>
            </a:r>
            <a:endParaRPr lang="cs-CZ" dirty="0"/>
          </a:p>
        </p:txBody>
      </p:sp>
      <p:sp>
        <p:nvSpPr>
          <p:cNvPr id="3" name="Zástupný symbol pro obsah 2"/>
          <p:cNvSpPr>
            <a:spLocks noGrp="1"/>
          </p:cNvSpPr>
          <p:nvPr>
            <p:ph sz="half" idx="1"/>
          </p:nvPr>
        </p:nvSpPr>
        <p:spPr>
          <a:xfrm>
            <a:off x="914400" y="974035"/>
            <a:ext cx="6217222" cy="5426767"/>
          </a:xfrm>
        </p:spPr>
        <p:txBody>
          <a:bodyPr>
            <a:noAutofit/>
          </a:bodyPr>
          <a:lstStyle/>
          <a:p>
            <a:pPr marL="0" indent="0">
              <a:buNone/>
            </a:pPr>
            <a:r>
              <a:rPr lang="cs-CZ" sz="1800" dirty="0"/>
              <a:t>Skleněná deska se umyje a po jedné straně pokryje směsí včelího medu a smůly tak aby po zaschnutí zůstala lepkavá. </a:t>
            </a:r>
          </a:p>
          <a:p>
            <a:pPr marL="0" indent="0">
              <a:buNone/>
            </a:pPr>
            <a:r>
              <a:rPr lang="cs-CZ" sz="1800" dirty="0"/>
              <a:t>Čirá a bezbarvá zrnka bramborového škrobu se prosejí na velikost 10-15 mikronů a obarví na zeleno, fialovo a </a:t>
            </a:r>
            <a:r>
              <a:rPr lang="cs-CZ" sz="1800" dirty="0" smtClean="0"/>
              <a:t>oranžovo-červeno </a:t>
            </a:r>
            <a:r>
              <a:rPr lang="cs-CZ" sz="1800" dirty="0"/>
              <a:t>v přibližném poměru 40/35/25. Poté se zrnka nanesou na lepící stranu desky a rozmačkají pomocí stroje tlakem </a:t>
            </a:r>
            <a:r>
              <a:rPr lang="cs-CZ" sz="1800" dirty="0" smtClean="0"/>
              <a:t>5 </a:t>
            </a:r>
            <a:r>
              <a:rPr lang="cs-CZ" sz="1800" dirty="0"/>
              <a:t>tun na čtvereční centimetr. Bramborový škrob je totiž sice průsvitný, ale v normálním tvaru stěny buňky tvoří stín a polarizují bílé světlo. </a:t>
            </a:r>
            <a:r>
              <a:rPr lang="cs-CZ" sz="1800" dirty="0" err="1"/>
              <a:t>Lumiére</a:t>
            </a:r>
            <a:r>
              <a:rPr lang="cs-CZ" sz="1800" dirty="0"/>
              <a:t> ale náhodou zpozoroval, že po rozmačkání zrnka nehtem stíny i polarizace světla zmizí. Následně se pomocí prachu ze sazí ucpou mezery mezi zrníčky škrobu a celá vrstva se </a:t>
            </a:r>
            <a:r>
              <a:rPr lang="cs-CZ" sz="1800" dirty="0" smtClean="0"/>
              <a:t>přelakuje,</a:t>
            </a:r>
          </a:p>
          <a:p>
            <a:pPr marL="0" indent="0">
              <a:buNone/>
            </a:pPr>
            <a:r>
              <a:rPr lang="cs-CZ" sz="1800" dirty="0"/>
              <a:t>Na lak se nanese panchromatická černobílá emulze - stejná emulze jako na černobílém </a:t>
            </a:r>
            <a:r>
              <a:rPr lang="cs-CZ" sz="1800" dirty="0" smtClean="0"/>
              <a:t>filmu, </a:t>
            </a:r>
            <a:r>
              <a:rPr lang="cs-CZ" sz="1800" dirty="0"/>
              <a:t>ale citlivá na každou barevnou složku světla stejně. Právě výroba dobré panchromatické emulze byla nejdůležitějším krokem při objevu autochromu.  </a:t>
            </a:r>
          </a:p>
        </p:txBody>
      </p:sp>
      <p:pic>
        <p:nvPicPr>
          <p:cNvPr id="9" name="Zástupný symbol pro obsah 8"/>
          <p:cNvPicPr>
            <a:picLocks noGrp="1" noChangeAspect="1"/>
          </p:cNvPicPr>
          <p:nvPr>
            <p:ph sz="half" idx="2"/>
          </p:nvPr>
        </p:nvPicPr>
        <p:blipFill>
          <a:blip r:embed="rId2"/>
          <a:stretch>
            <a:fillRect/>
          </a:stretch>
        </p:blipFill>
        <p:spPr>
          <a:xfrm>
            <a:off x="7174636" y="347870"/>
            <a:ext cx="4102964" cy="2383743"/>
          </a:xfrm>
          <a:prstGeom prst="rect">
            <a:avLst/>
          </a:prstGeom>
        </p:spPr>
      </p:pic>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10</a:t>
            </a:fld>
            <a:endParaRPr lang="en-US" sz="1200">
              <a:solidFill>
                <a:srgbClr val="E7E6E6">
                  <a:shade val="50000"/>
                </a:srgbClr>
              </a:solidFill>
            </a:endParaRPr>
          </a:p>
        </p:txBody>
      </p:sp>
      <p:pic>
        <p:nvPicPr>
          <p:cNvPr id="11" name="Obrázek 10"/>
          <p:cNvPicPr>
            <a:picLocks noChangeAspect="1"/>
          </p:cNvPicPr>
          <p:nvPr/>
        </p:nvPicPr>
        <p:blipFill>
          <a:blip r:embed="rId3"/>
          <a:stretch>
            <a:fillRect/>
          </a:stretch>
        </p:blipFill>
        <p:spPr>
          <a:xfrm>
            <a:off x="7174636" y="2873852"/>
            <a:ext cx="4102964" cy="3384710"/>
          </a:xfrm>
          <a:prstGeom prst="rect">
            <a:avLst/>
          </a:prstGeom>
        </p:spPr>
      </p:pic>
    </p:spTree>
    <p:extLst>
      <p:ext uri="{BB962C8B-B14F-4D97-AF65-F5344CB8AC3E}">
        <p14:creationId xmlns:p14="http://schemas.microsoft.com/office/powerpoint/2010/main" val="16635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897835"/>
          </a:xfrm>
        </p:spPr>
        <p:txBody>
          <a:bodyPr/>
          <a:lstStyle/>
          <a:p>
            <a:r>
              <a:rPr lang="cs-CZ" dirty="0"/>
              <a:t>Autochrom </a:t>
            </a:r>
            <a:r>
              <a:rPr lang="cs-CZ" dirty="0" err="1"/>
              <a:t>Lumiére</a:t>
            </a:r>
            <a:endParaRPr lang="cs-CZ" dirty="0"/>
          </a:p>
        </p:txBody>
      </p:sp>
      <p:sp>
        <p:nvSpPr>
          <p:cNvPr id="3" name="Zástupný symbol pro obsah 2"/>
          <p:cNvSpPr>
            <a:spLocks noGrp="1"/>
          </p:cNvSpPr>
          <p:nvPr>
            <p:ph sz="half" idx="1"/>
          </p:nvPr>
        </p:nvSpPr>
        <p:spPr>
          <a:xfrm>
            <a:off x="372534" y="1134902"/>
            <a:ext cx="11480799" cy="1974673"/>
          </a:xfrm>
        </p:spPr>
        <p:txBody>
          <a:bodyPr>
            <a:noAutofit/>
          </a:bodyPr>
          <a:lstStyle/>
          <a:p>
            <a:r>
              <a:rPr lang="cs-CZ" sz="1800" dirty="0" smtClean="0"/>
              <a:t>Skleněnou stranou se směřuje k čočkám objektivu, takže světlo nejdříve prochází vrstvou škrobu</a:t>
            </a:r>
          </a:p>
          <a:p>
            <a:r>
              <a:rPr lang="cs-CZ" sz="1800" dirty="0" smtClean="0"/>
              <a:t>Bylo nutné dále filtrovat vstupující světlo filtrem v objektivu – emulze byla příliš citlivá na modro-fialovou</a:t>
            </a:r>
          </a:p>
          <a:p>
            <a:r>
              <a:rPr lang="cs-CZ" sz="1800" dirty="0" smtClean="0"/>
              <a:t>V důsledku mnohé filtrace světla byl problém </a:t>
            </a:r>
            <a:r>
              <a:rPr lang="cs-CZ" sz="1800" b="1" dirty="0" smtClean="0"/>
              <a:t>s citlivostí </a:t>
            </a:r>
            <a:r>
              <a:rPr lang="cs-CZ" sz="1800" dirty="0" smtClean="0"/>
              <a:t>– </a:t>
            </a:r>
            <a:r>
              <a:rPr lang="cs-CZ" sz="1800" b="1" dirty="0" smtClean="0"/>
              <a:t>dlouhé expoziční časy </a:t>
            </a:r>
            <a:r>
              <a:rPr lang="cs-CZ" sz="1800" dirty="0" smtClean="0"/>
              <a:t>- a pro pozorování byl vyžadován </a:t>
            </a:r>
            <a:r>
              <a:rPr lang="cs-CZ" sz="1800" b="1" dirty="0" smtClean="0"/>
              <a:t>silný zdroj světla </a:t>
            </a:r>
            <a:r>
              <a:rPr lang="cs-CZ" sz="1800" dirty="0" smtClean="0"/>
              <a:t>(snímky byly tmavé)</a:t>
            </a:r>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11</a:t>
            </a:fld>
            <a:endParaRPr lang="en-US" sz="1200">
              <a:solidFill>
                <a:srgbClr val="E7E6E6">
                  <a:shade val="50000"/>
                </a:srgbClr>
              </a:solidFill>
            </a:endParaRP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1132" y="2691925"/>
            <a:ext cx="4783667" cy="3479031"/>
          </a:xfrm>
          <a:prstGeom prst="rect">
            <a:avLst/>
          </a:prstGeom>
        </p:spPr>
      </p:pic>
      <p:sp>
        <p:nvSpPr>
          <p:cNvPr id="10" name="TextovéPole 9"/>
          <p:cNvSpPr txBox="1"/>
          <p:nvPr/>
        </p:nvSpPr>
        <p:spPr>
          <a:xfrm>
            <a:off x="448733" y="2948708"/>
            <a:ext cx="5825067" cy="2848472"/>
          </a:xfrm>
          <a:prstGeom prst="rect">
            <a:avLst/>
          </a:prstGeom>
          <a:noFill/>
        </p:spPr>
        <p:txBody>
          <a:bodyPr wrap="square" rtlCol="0">
            <a:spAutoFit/>
          </a:bodyPr>
          <a:lstStyle/>
          <a:p>
            <a:pPr marL="285750" indent="-285750">
              <a:buFont typeface="Arial" panose="020B0604020202020204" pitchFamily="34" charset="0"/>
              <a:buChar char="•"/>
            </a:pPr>
            <a:r>
              <a:rPr lang="cs-CZ" dirty="0"/>
              <a:t>emulze se inverzně vyvolala v </a:t>
            </a:r>
            <a:r>
              <a:rPr lang="cs-CZ" b="1" dirty="0"/>
              <a:t>transparentní pozitiv </a:t>
            </a:r>
            <a:r>
              <a:rPr lang="cs-CZ" dirty="0"/>
              <a:t>a pozorovala se v procházejícím </a:t>
            </a:r>
            <a:r>
              <a:rPr lang="cs-CZ" dirty="0" smtClean="0"/>
              <a:t>světle</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b="1" dirty="0"/>
              <a:t>částice stříbra </a:t>
            </a:r>
            <a:r>
              <a:rPr lang="cs-CZ" dirty="0"/>
              <a:t>fungují zdroj </a:t>
            </a:r>
            <a:r>
              <a:rPr lang="cs-CZ" b="1" dirty="0"/>
              <a:t>filtr jasový </a:t>
            </a:r>
            <a:r>
              <a:rPr lang="cs-CZ" dirty="0"/>
              <a:t>(projde více nebo méně světla v závislosti na zčernání v daném místě) a </a:t>
            </a:r>
            <a:r>
              <a:rPr lang="cs-CZ" b="1" dirty="0"/>
              <a:t>částice škrobu </a:t>
            </a:r>
            <a:r>
              <a:rPr lang="cs-CZ" dirty="0"/>
              <a:t>fungují jako </a:t>
            </a:r>
            <a:r>
              <a:rPr lang="cs-CZ" b="1" dirty="0"/>
              <a:t>filtr barevný </a:t>
            </a:r>
            <a:r>
              <a:rPr lang="cs-CZ" dirty="0"/>
              <a:t>(odfiltruje se příslušná část spektra) – vše precizně sesazené na sobě již z výroby (obě vrstvy byly i pro promítání zachovány).</a:t>
            </a:r>
          </a:p>
          <a:p>
            <a:pPr>
              <a:lnSpc>
                <a:spcPct val="95000"/>
              </a:lnSpc>
            </a:pPr>
            <a:endParaRPr lang="cs-CZ" dirty="0"/>
          </a:p>
        </p:txBody>
      </p:sp>
    </p:spTree>
    <p:extLst>
      <p:ext uri="{BB962C8B-B14F-4D97-AF65-F5344CB8AC3E}">
        <p14:creationId xmlns:p14="http://schemas.microsoft.com/office/powerpoint/2010/main" val="29683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129208"/>
            <a:ext cx="10160000" cy="876852"/>
          </a:xfrm>
        </p:spPr>
        <p:txBody>
          <a:bodyPr/>
          <a:lstStyle/>
          <a:p>
            <a:r>
              <a:rPr lang="cs-CZ" dirty="0"/>
              <a:t>Autochrom </a:t>
            </a:r>
            <a:r>
              <a:rPr lang="cs-CZ" dirty="0" err="1"/>
              <a:t>Lumiére</a:t>
            </a:r>
            <a:endParaRPr lang="cs-CZ" dirty="0"/>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12</a:t>
            </a:fld>
            <a:endParaRPr lang="en-US">
              <a:solidFill>
                <a:prstClr val="black">
                  <a:tint val="75000"/>
                </a:prstClr>
              </a:solidFill>
            </a:endParaRPr>
          </a:p>
        </p:txBody>
      </p:sp>
      <p:pic>
        <p:nvPicPr>
          <p:cNvPr id="8" name="Picture 14" descr="http://sechtl-vosecek.ucw.cz/images/autochromy/big/lumieri-naceduli.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17600" y="1165048"/>
            <a:ext cx="49784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echtl-vosecek.ucw.cz/images/autochromy/big/ilustrace-obalka.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99200" y="1165048"/>
            <a:ext cx="4978400" cy="378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délník 10"/>
          <p:cNvSpPr/>
          <p:nvPr/>
        </p:nvSpPr>
        <p:spPr>
          <a:xfrm>
            <a:off x="1004288" y="5521148"/>
            <a:ext cx="5294912" cy="923330"/>
          </a:xfrm>
          <a:prstGeom prst="rect">
            <a:avLst/>
          </a:prstGeom>
        </p:spPr>
        <p:txBody>
          <a:bodyPr wrap="square">
            <a:spAutoFit/>
          </a:bodyPr>
          <a:lstStyle/>
          <a:p>
            <a:r>
              <a:rPr lang="cs-CZ" dirty="0"/>
              <a:t>Fotografie Louise (vlevo) a Augusta (vpravo) </a:t>
            </a:r>
          </a:p>
          <a:p>
            <a:r>
              <a:rPr lang="cs-CZ" dirty="0" err="1"/>
              <a:t>Lumièrů</a:t>
            </a:r>
            <a:r>
              <a:rPr lang="cs-CZ" dirty="0"/>
              <a:t> </a:t>
            </a:r>
            <a:r>
              <a:rPr lang="cs-CZ" dirty="0" smtClean="0"/>
              <a:t>českého </a:t>
            </a:r>
            <a:r>
              <a:rPr lang="cs-CZ" dirty="0" err="1"/>
              <a:t>autochromisty</a:t>
            </a:r>
            <a:r>
              <a:rPr lang="cs-CZ" dirty="0"/>
              <a:t> Karla </a:t>
            </a:r>
            <a:r>
              <a:rPr lang="cs-CZ" dirty="0" err="1"/>
              <a:t>Šmirouse</a:t>
            </a:r>
            <a:r>
              <a:rPr lang="cs-CZ" dirty="0"/>
              <a:t> </a:t>
            </a:r>
          </a:p>
          <a:p>
            <a:r>
              <a:rPr lang="cs-CZ" dirty="0"/>
              <a:t>s podpisy a věnováním</a:t>
            </a:r>
          </a:p>
        </p:txBody>
      </p:sp>
      <p:sp>
        <p:nvSpPr>
          <p:cNvPr id="12" name="TextovéPole 6"/>
          <p:cNvSpPr txBox="1">
            <a:spLocks noChangeArrowheads="1"/>
          </p:cNvSpPr>
          <p:nvPr/>
        </p:nvSpPr>
        <p:spPr bwMode="auto">
          <a:xfrm>
            <a:off x="6299200" y="5521148"/>
            <a:ext cx="3736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800" dirty="0"/>
              <a:t>Víko původní krabičky Autochromů</a:t>
            </a:r>
          </a:p>
        </p:txBody>
      </p:sp>
    </p:spTree>
    <p:extLst>
      <p:ext uri="{BB962C8B-B14F-4D97-AF65-F5344CB8AC3E}">
        <p14:creationId xmlns:p14="http://schemas.microsoft.com/office/powerpoint/2010/main" val="354470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268357"/>
            <a:ext cx="10160000" cy="638604"/>
          </a:xfrm>
        </p:spPr>
        <p:txBody>
          <a:bodyPr>
            <a:normAutofit fontScale="90000"/>
          </a:bodyPr>
          <a:lstStyle/>
          <a:p>
            <a:r>
              <a:rPr lang="cs-CZ" dirty="0"/>
              <a:t>Autochrom</a:t>
            </a:r>
          </a:p>
        </p:txBody>
      </p:sp>
      <p:sp>
        <p:nvSpPr>
          <p:cNvPr id="8" name="Zástupný symbol pro text 7"/>
          <p:cNvSpPr>
            <a:spLocks noGrp="1"/>
          </p:cNvSpPr>
          <p:nvPr>
            <p:ph type="body" idx="1"/>
          </p:nvPr>
        </p:nvSpPr>
        <p:spPr>
          <a:xfrm>
            <a:off x="1119632" y="906961"/>
            <a:ext cx="4974336" cy="556590"/>
          </a:xfrm>
        </p:spPr>
        <p:txBody>
          <a:bodyPr/>
          <a:lstStyle/>
          <a:p>
            <a:r>
              <a:rPr lang="cs-CZ" sz="2000" b="0" dirty="0"/>
              <a:t>Hugo Erfurt: Portrét (1908) </a:t>
            </a:r>
          </a:p>
        </p:txBody>
      </p:sp>
      <p:pic>
        <p:nvPicPr>
          <p:cNvPr id="13" name="Zástupný symbol pro obsah 12"/>
          <p:cNvPicPr>
            <a:picLocks noGrp="1" noChangeAspect="1"/>
          </p:cNvPicPr>
          <p:nvPr>
            <p:ph sz="half" idx="2"/>
          </p:nvPr>
        </p:nvPicPr>
        <p:blipFill>
          <a:blip r:embed="rId2"/>
          <a:stretch>
            <a:fillRect/>
          </a:stretch>
        </p:blipFill>
        <p:spPr>
          <a:xfrm>
            <a:off x="1681096" y="1515748"/>
            <a:ext cx="3669311" cy="4554564"/>
          </a:xfrm>
          <a:prstGeom prst="rect">
            <a:avLst/>
          </a:prstGeom>
        </p:spPr>
      </p:pic>
      <p:sp>
        <p:nvSpPr>
          <p:cNvPr id="10" name="Zástupný symbol pro text 9"/>
          <p:cNvSpPr>
            <a:spLocks noGrp="1"/>
          </p:cNvSpPr>
          <p:nvPr>
            <p:ph type="body" sz="quarter" idx="3"/>
          </p:nvPr>
        </p:nvSpPr>
        <p:spPr>
          <a:xfrm>
            <a:off x="6305994" y="854765"/>
            <a:ext cx="4974336" cy="556591"/>
          </a:xfrm>
        </p:spPr>
        <p:txBody>
          <a:bodyPr/>
          <a:lstStyle/>
          <a:p>
            <a:r>
              <a:rPr lang="cs-CZ" sz="2000" b="0" dirty="0" err="1" smtClean="0"/>
              <a:t>Husník</a:t>
            </a:r>
            <a:r>
              <a:rPr lang="en-US" sz="2000" b="0" dirty="0"/>
              <a:t>&amp;</a:t>
            </a:r>
            <a:r>
              <a:rPr lang="de-DE" sz="2000" b="0" dirty="0"/>
              <a:t>Häusler</a:t>
            </a:r>
            <a:r>
              <a:rPr lang="cs-CZ" sz="2000" b="0" dirty="0"/>
              <a:t> (1908): </a:t>
            </a:r>
            <a:r>
              <a:rPr lang="cs-CZ" sz="2000" b="0" dirty="0" smtClean="0"/>
              <a:t>Prof. </a:t>
            </a:r>
            <a:r>
              <a:rPr lang="cs-CZ" sz="2000" b="0" dirty="0" err="1" smtClean="0"/>
              <a:t>Husník</a:t>
            </a:r>
            <a:endParaRPr lang="cs-CZ" sz="2000" b="0" dirty="0"/>
          </a:p>
        </p:txBody>
      </p:sp>
      <p:pic>
        <p:nvPicPr>
          <p:cNvPr id="15" name="Zástupný symbol pro obsah 14"/>
          <p:cNvPicPr>
            <a:picLocks noGrp="1" noChangeAspect="1"/>
          </p:cNvPicPr>
          <p:nvPr>
            <p:ph sz="quarter" idx="4"/>
          </p:nvPr>
        </p:nvPicPr>
        <p:blipFill>
          <a:blip r:embed="rId3"/>
          <a:stretch>
            <a:fillRect/>
          </a:stretch>
        </p:blipFill>
        <p:spPr>
          <a:xfrm>
            <a:off x="6947452" y="1460643"/>
            <a:ext cx="3534450" cy="4682827"/>
          </a:xfrm>
          <a:prstGeom prst="rect">
            <a:avLst/>
          </a:prstGeom>
        </p:spPr>
      </p:pic>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9337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868017"/>
          </a:xfrm>
        </p:spPr>
        <p:txBody>
          <a:bodyPr/>
          <a:lstStyle/>
          <a:p>
            <a:r>
              <a:rPr lang="cs-CZ" dirty="0"/>
              <a:t>Autochrom </a:t>
            </a:r>
            <a:r>
              <a:rPr lang="cs-CZ" dirty="0" err="1"/>
              <a:t>Šechtl</a:t>
            </a:r>
            <a:r>
              <a:rPr lang="cs-CZ" dirty="0"/>
              <a:t> &amp; </a:t>
            </a:r>
            <a:r>
              <a:rPr lang="cs-CZ" dirty="0" err="1" smtClean="0"/>
              <a:t>Voseček</a:t>
            </a:r>
            <a:r>
              <a:rPr lang="cs-CZ" dirty="0" smtClean="0"/>
              <a:t>, </a:t>
            </a:r>
            <a:r>
              <a:rPr lang="cs-CZ" dirty="0"/>
              <a:t>Tábor</a:t>
            </a:r>
          </a:p>
        </p:txBody>
      </p:sp>
      <p:sp>
        <p:nvSpPr>
          <p:cNvPr id="3" name="Zástupný symbol pro text 2"/>
          <p:cNvSpPr>
            <a:spLocks noGrp="1"/>
          </p:cNvSpPr>
          <p:nvPr>
            <p:ph type="body" idx="1"/>
          </p:nvPr>
        </p:nvSpPr>
        <p:spPr>
          <a:xfrm>
            <a:off x="1121665" y="1172819"/>
            <a:ext cx="4974336" cy="536711"/>
          </a:xfrm>
        </p:spPr>
        <p:txBody>
          <a:bodyPr/>
          <a:lstStyle/>
          <a:p>
            <a:r>
              <a:rPr lang="cs-CZ" b="0" dirty="0"/>
              <a:t>Anna Šechtlová (1908</a:t>
            </a:r>
            <a:r>
              <a:rPr lang="cs-CZ" b="0" dirty="0" smtClean="0"/>
              <a:t>)</a:t>
            </a:r>
            <a:endParaRPr lang="cs-CZ" b="0" dirty="0"/>
          </a:p>
        </p:txBody>
      </p:sp>
      <p:pic>
        <p:nvPicPr>
          <p:cNvPr id="11" name="Zástupný symbol pro obsah 10"/>
          <p:cNvPicPr>
            <a:picLocks noGrp="1" noChangeAspect="1"/>
          </p:cNvPicPr>
          <p:nvPr>
            <p:ph sz="half" idx="2"/>
          </p:nvPr>
        </p:nvPicPr>
        <p:blipFill>
          <a:blip r:embed="rId2"/>
          <a:stretch>
            <a:fillRect/>
          </a:stretch>
        </p:blipFill>
        <p:spPr>
          <a:xfrm>
            <a:off x="2087217" y="1857578"/>
            <a:ext cx="3048505" cy="4458741"/>
          </a:xfrm>
          <a:prstGeom prst="rect">
            <a:avLst/>
          </a:prstGeom>
        </p:spPr>
      </p:pic>
      <p:sp>
        <p:nvSpPr>
          <p:cNvPr id="5" name="Zástupný symbol pro text 4"/>
          <p:cNvSpPr>
            <a:spLocks noGrp="1"/>
          </p:cNvSpPr>
          <p:nvPr>
            <p:ph type="body" sz="quarter" idx="3"/>
          </p:nvPr>
        </p:nvSpPr>
        <p:spPr>
          <a:xfrm>
            <a:off x="6303264" y="1172819"/>
            <a:ext cx="4974336" cy="536711"/>
          </a:xfrm>
        </p:spPr>
        <p:txBody>
          <a:bodyPr/>
          <a:lstStyle/>
          <a:p>
            <a:r>
              <a:rPr lang="cs-CZ" b="0" dirty="0"/>
              <a:t>Prezident E. Beneš s chotí (1921</a:t>
            </a:r>
            <a:r>
              <a:rPr lang="cs-CZ" b="0" dirty="0" smtClean="0"/>
              <a:t>)</a:t>
            </a:r>
            <a:endParaRPr lang="cs-CZ" b="0" dirty="0"/>
          </a:p>
        </p:txBody>
      </p:sp>
      <p:pic>
        <p:nvPicPr>
          <p:cNvPr id="13" name="Zástupný symbol pro obsah 12"/>
          <p:cNvPicPr>
            <a:picLocks noGrp="1" noChangeAspect="1"/>
          </p:cNvPicPr>
          <p:nvPr>
            <p:ph sz="quarter" idx="4"/>
          </p:nvPr>
        </p:nvPicPr>
        <p:blipFill>
          <a:blip r:embed="rId3"/>
          <a:stretch>
            <a:fillRect/>
          </a:stretch>
        </p:blipFill>
        <p:spPr>
          <a:xfrm>
            <a:off x="7220240" y="1857578"/>
            <a:ext cx="3042505" cy="4458741"/>
          </a:xfrm>
          <a:prstGeom prst="rect">
            <a:avLst/>
          </a:prstGeom>
        </p:spPr>
      </p:pic>
      <p:sp>
        <p:nvSpPr>
          <p:cNvPr id="7" name="Zástupný symbol pro datum 6"/>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6294C92D-0306-4E69-9CD3-20855E849650}"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24922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838200"/>
          </a:xfrm>
        </p:spPr>
        <p:txBody>
          <a:bodyPr/>
          <a:lstStyle/>
          <a:p>
            <a:r>
              <a:rPr lang="cs-CZ" dirty="0"/>
              <a:t>Autochrom Karel </a:t>
            </a:r>
            <a:r>
              <a:rPr lang="cs-CZ" dirty="0" err="1"/>
              <a:t>Šmirous</a:t>
            </a:r>
            <a:r>
              <a:rPr lang="cs-CZ" dirty="0"/>
              <a:t> (1890-1981)</a:t>
            </a:r>
          </a:p>
        </p:txBody>
      </p:sp>
      <p:sp>
        <p:nvSpPr>
          <p:cNvPr id="3" name="Zástupný symbol pro text 2"/>
          <p:cNvSpPr>
            <a:spLocks noGrp="1"/>
          </p:cNvSpPr>
          <p:nvPr>
            <p:ph type="body" idx="1"/>
          </p:nvPr>
        </p:nvSpPr>
        <p:spPr>
          <a:xfrm>
            <a:off x="1795655" y="1023732"/>
            <a:ext cx="3622233" cy="556590"/>
          </a:xfrm>
        </p:spPr>
        <p:txBody>
          <a:bodyPr/>
          <a:lstStyle/>
          <a:p>
            <a:r>
              <a:rPr lang="cs-CZ" b="0" dirty="0"/>
              <a:t>Zátiší (1915)</a:t>
            </a:r>
          </a:p>
        </p:txBody>
      </p:sp>
      <p:pic>
        <p:nvPicPr>
          <p:cNvPr id="11" name="Zástupný symbol pro obsah 10"/>
          <p:cNvPicPr>
            <a:picLocks noGrp="1" noChangeAspect="1"/>
          </p:cNvPicPr>
          <p:nvPr>
            <p:ph sz="half" idx="2"/>
          </p:nvPr>
        </p:nvPicPr>
        <p:blipFill>
          <a:blip r:embed="rId2"/>
          <a:stretch>
            <a:fillRect/>
          </a:stretch>
        </p:blipFill>
        <p:spPr>
          <a:xfrm>
            <a:off x="1795655" y="1579485"/>
            <a:ext cx="3622233" cy="4821317"/>
          </a:xfrm>
          <a:prstGeom prst="rect">
            <a:avLst/>
          </a:prstGeom>
        </p:spPr>
      </p:pic>
      <p:sp>
        <p:nvSpPr>
          <p:cNvPr id="5" name="Zástupný symbol pro text 4"/>
          <p:cNvSpPr>
            <a:spLocks noGrp="1"/>
          </p:cNvSpPr>
          <p:nvPr>
            <p:ph type="body" sz="quarter" idx="3"/>
          </p:nvPr>
        </p:nvSpPr>
        <p:spPr>
          <a:xfrm>
            <a:off x="6977270" y="1023732"/>
            <a:ext cx="3622201" cy="556590"/>
          </a:xfrm>
        </p:spPr>
        <p:txBody>
          <a:bodyPr/>
          <a:lstStyle/>
          <a:p>
            <a:r>
              <a:rPr lang="cs-CZ" b="0" dirty="0"/>
              <a:t>Bez názvu (1915</a:t>
            </a:r>
            <a:r>
              <a:rPr lang="cs-CZ" b="0" dirty="0" smtClean="0"/>
              <a:t>)</a:t>
            </a:r>
            <a:endParaRPr lang="cs-CZ" b="0" dirty="0"/>
          </a:p>
        </p:txBody>
      </p:sp>
      <p:pic>
        <p:nvPicPr>
          <p:cNvPr id="13" name="Zástupný symbol pro obsah 12"/>
          <p:cNvPicPr>
            <a:picLocks noGrp="1" noChangeAspect="1"/>
          </p:cNvPicPr>
          <p:nvPr>
            <p:ph sz="quarter" idx="4"/>
          </p:nvPr>
        </p:nvPicPr>
        <p:blipFill>
          <a:blip r:embed="rId3"/>
          <a:stretch>
            <a:fillRect/>
          </a:stretch>
        </p:blipFill>
        <p:spPr>
          <a:xfrm>
            <a:off x="6977270" y="1579485"/>
            <a:ext cx="3622201" cy="4821318"/>
          </a:xfrm>
          <a:prstGeom prst="rect">
            <a:avLst/>
          </a:prstGeom>
        </p:spPr>
      </p:pic>
      <p:sp>
        <p:nvSpPr>
          <p:cNvPr id="7" name="Zástupný symbol pro datum 6"/>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6294C92D-0306-4E69-9CD3-20855E849650}"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5946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117600" y="76200"/>
            <a:ext cx="10160000" cy="907774"/>
          </a:xfrm>
        </p:spPr>
        <p:txBody>
          <a:bodyPr/>
          <a:lstStyle/>
          <a:p>
            <a:r>
              <a:rPr lang="cs-CZ" dirty="0"/>
              <a:t>„Trojbarevná fotografie“</a:t>
            </a:r>
          </a:p>
        </p:txBody>
      </p:sp>
      <p:sp>
        <p:nvSpPr>
          <p:cNvPr id="11" name="Zástupný symbol pro obsah 10"/>
          <p:cNvSpPr>
            <a:spLocks noGrp="1"/>
          </p:cNvSpPr>
          <p:nvPr>
            <p:ph sz="half" idx="1"/>
          </p:nvPr>
        </p:nvSpPr>
        <p:spPr>
          <a:xfrm>
            <a:off x="1117600" y="1212576"/>
            <a:ext cx="4978400" cy="4959624"/>
          </a:xfrm>
        </p:spPr>
        <p:txBody>
          <a:bodyPr>
            <a:normAutofit fontScale="92500"/>
          </a:bodyPr>
          <a:lstStyle/>
          <a:p>
            <a:pPr marL="0" indent="0">
              <a:buNone/>
            </a:pPr>
            <a:r>
              <a:rPr lang="cs-CZ" dirty="0"/>
              <a:t>Pro tento postup se používal fotoaparát, který pořídil v rychlém sledu za sebou 3 černobílé snímky na skleněné desky, každý přes jiný barevný filtr. Pokud se promítaly všechny tři světlem příslušné barvy, zobrazila se scéna v pravých barvách. Systém navrhl prof. A. </a:t>
            </a:r>
            <a:r>
              <a:rPr lang="cs-CZ" dirty="0" err="1"/>
              <a:t>Miethin</a:t>
            </a:r>
            <a:r>
              <a:rPr lang="cs-CZ" dirty="0"/>
              <a:t> (1862 – 1927), k dokonalosti jej propracoval </a:t>
            </a:r>
            <a:r>
              <a:rPr lang="cs-CZ" dirty="0" err="1"/>
              <a:t>Gorskij</a:t>
            </a:r>
            <a:r>
              <a:rPr lang="cs-CZ" dirty="0"/>
              <a:t> v carském Rusku. Jeho snímky kupuje roku 1948 Kongresová knihovna v USA, kde jsou dodnes, </a:t>
            </a:r>
            <a:r>
              <a:rPr lang="cs-CZ" dirty="0" smtClean="0"/>
              <a:t>uchovávané. </a:t>
            </a:r>
            <a:r>
              <a:rPr lang="cs-CZ" dirty="0"/>
              <a:t>Snímky  byly velmi kvalitní, papírové tisky z desek byly horší kvality.</a:t>
            </a:r>
          </a:p>
          <a:p>
            <a:endParaRPr lang="cs-CZ" dirty="0"/>
          </a:p>
        </p:txBody>
      </p:sp>
      <p:sp>
        <p:nvSpPr>
          <p:cNvPr id="7" name="Zástupný symbol pro datum 6"/>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6294C92D-0306-4E69-9CD3-20855E849650}" type="slidenum">
              <a:rPr lang="en-US" smtClean="0">
                <a:solidFill>
                  <a:prstClr val="black">
                    <a:tint val="75000"/>
                  </a:prstClr>
                </a:solidFill>
              </a:rPr>
              <a:pPr/>
              <a:t>16</a:t>
            </a:fld>
            <a:endParaRPr lang="en-US">
              <a:solidFill>
                <a:prstClr val="black">
                  <a:tint val="75000"/>
                </a:prstClr>
              </a:solidFill>
            </a:endParaRPr>
          </a:p>
        </p:txBody>
      </p:sp>
      <p:pic>
        <p:nvPicPr>
          <p:cNvPr id="13" name="Picture 2" descr="Fotoaparát pro barev f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405" y="459940"/>
            <a:ext cx="2347389" cy="425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6197600" y="4923474"/>
            <a:ext cx="6096000" cy="1477328"/>
          </a:xfrm>
          <a:prstGeom prst="rect">
            <a:avLst/>
          </a:prstGeom>
        </p:spPr>
        <p:txBody>
          <a:bodyPr>
            <a:spAutoFit/>
          </a:bodyPr>
          <a:lstStyle/>
          <a:p>
            <a:r>
              <a:rPr lang="cs-CZ" dirty="0"/>
              <a:t>Ve svislé ploché části byl zásobník pro tři negativy </a:t>
            </a:r>
          </a:p>
          <a:p>
            <a:r>
              <a:rPr lang="cs-CZ" dirty="0"/>
              <a:t>(citlivou vrstvu nesly skleněné destičky formátu </a:t>
            </a:r>
          </a:p>
          <a:p>
            <a:r>
              <a:rPr lang="cs-CZ" dirty="0"/>
              <a:t>8 x 24 cm, na něž světlo dopadalo třemi různými </a:t>
            </a:r>
          </a:p>
          <a:p>
            <a:r>
              <a:rPr lang="cs-CZ" dirty="0"/>
              <a:t>filtry – modrým, červeným a zeleným, pro každý </a:t>
            </a:r>
          </a:p>
          <a:p>
            <a:r>
              <a:rPr lang="cs-CZ" dirty="0"/>
              <a:t>negativ jedním</a:t>
            </a:r>
          </a:p>
        </p:txBody>
      </p:sp>
    </p:spTree>
    <p:extLst>
      <p:ext uri="{BB962C8B-B14F-4D97-AF65-F5344CB8AC3E}">
        <p14:creationId xmlns:p14="http://schemas.microsoft.com/office/powerpoint/2010/main" val="23051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718930"/>
          </a:xfrm>
        </p:spPr>
        <p:txBody>
          <a:bodyPr/>
          <a:lstStyle/>
          <a:p>
            <a:r>
              <a:rPr lang="cs-CZ" dirty="0"/>
              <a:t>Princip složené barevné projekce</a:t>
            </a:r>
          </a:p>
        </p:txBody>
      </p:sp>
      <p:pic>
        <p:nvPicPr>
          <p:cNvPr id="8" name="Zástupný symbol pro obsah 7"/>
          <p:cNvPicPr>
            <a:picLocks noGrp="1" noChangeAspect="1"/>
          </p:cNvPicPr>
          <p:nvPr>
            <p:ph idx="1"/>
          </p:nvPr>
        </p:nvPicPr>
        <p:blipFill>
          <a:blip r:embed="rId2"/>
          <a:stretch>
            <a:fillRect/>
          </a:stretch>
        </p:blipFill>
        <p:spPr>
          <a:xfrm>
            <a:off x="1117600" y="874170"/>
            <a:ext cx="10480617" cy="2620155"/>
          </a:xfrm>
          <a:prstGeom prst="rect">
            <a:avLst/>
          </a:prstGeom>
        </p:spPr>
      </p:pic>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17</a:t>
            </a:fld>
            <a:endParaRPr lang="en-US" sz="1200">
              <a:solidFill>
                <a:srgbClr val="E7E6E6">
                  <a:shade val="50000"/>
                </a:srgbClr>
              </a:solidFill>
            </a:endParaRPr>
          </a:p>
        </p:txBody>
      </p:sp>
      <p:pic>
        <p:nvPicPr>
          <p:cNvPr id="10" name="Obrázek 9"/>
          <p:cNvPicPr>
            <a:picLocks noChangeAspect="1"/>
          </p:cNvPicPr>
          <p:nvPr/>
        </p:nvPicPr>
        <p:blipFill>
          <a:blip r:embed="rId3"/>
          <a:stretch>
            <a:fillRect/>
          </a:stretch>
        </p:blipFill>
        <p:spPr>
          <a:xfrm>
            <a:off x="1117600" y="3701607"/>
            <a:ext cx="3424491" cy="2617896"/>
          </a:xfrm>
          <a:prstGeom prst="rect">
            <a:avLst/>
          </a:prstGeom>
        </p:spPr>
      </p:pic>
      <p:pic>
        <p:nvPicPr>
          <p:cNvPr id="12" name="Obrázek 11"/>
          <p:cNvPicPr>
            <a:picLocks noChangeAspect="1"/>
          </p:cNvPicPr>
          <p:nvPr/>
        </p:nvPicPr>
        <p:blipFill>
          <a:blip r:embed="rId4"/>
          <a:stretch>
            <a:fillRect/>
          </a:stretch>
        </p:blipFill>
        <p:spPr>
          <a:xfrm>
            <a:off x="6050323" y="3693467"/>
            <a:ext cx="3718996" cy="2626036"/>
          </a:xfrm>
          <a:prstGeom prst="rect">
            <a:avLst/>
          </a:prstGeom>
        </p:spPr>
      </p:pic>
      <p:sp>
        <p:nvSpPr>
          <p:cNvPr id="14" name="Obdélník 13"/>
          <p:cNvSpPr/>
          <p:nvPr/>
        </p:nvSpPr>
        <p:spPr>
          <a:xfrm>
            <a:off x="4542089" y="3701607"/>
            <a:ext cx="1508233" cy="1477328"/>
          </a:xfrm>
          <a:prstGeom prst="rect">
            <a:avLst/>
          </a:prstGeom>
        </p:spPr>
        <p:txBody>
          <a:bodyPr wrap="square">
            <a:spAutoFit/>
          </a:bodyPr>
          <a:lstStyle/>
          <a:p>
            <a:r>
              <a:rPr lang="cs-CZ" dirty="0"/>
              <a:t>Trojbarevná projekce. </a:t>
            </a:r>
          </a:p>
          <a:p>
            <a:r>
              <a:rPr lang="cs-CZ" dirty="0"/>
              <a:t>Ilustrace </a:t>
            </a:r>
            <a:endParaRPr lang="cs-CZ" dirty="0" smtClean="0"/>
          </a:p>
          <a:p>
            <a:r>
              <a:rPr lang="cs-CZ" dirty="0" smtClean="0"/>
              <a:t>Dr</a:t>
            </a:r>
            <a:r>
              <a:rPr lang="cs-CZ" dirty="0"/>
              <a:t>. Viktora </a:t>
            </a:r>
            <a:r>
              <a:rPr lang="cs-CZ" dirty="0" err="1"/>
              <a:t>Minachina</a:t>
            </a:r>
            <a:endParaRPr lang="cs-CZ" dirty="0"/>
          </a:p>
        </p:txBody>
      </p:sp>
      <p:sp>
        <p:nvSpPr>
          <p:cNvPr id="15" name="Obdélník 4"/>
          <p:cNvSpPr>
            <a:spLocks noChangeArrowheads="1"/>
          </p:cNvSpPr>
          <p:nvPr/>
        </p:nvSpPr>
        <p:spPr bwMode="auto">
          <a:xfrm>
            <a:off x="9769319" y="3774766"/>
            <a:ext cx="182889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sz="1600" dirty="0" err="1"/>
              <a:t>Goertzův</a:t>
            </a:r>
            <a:r>
              <a:rPr lang="cs-CZ" sz="1600" dirty="0"/>
              <a:t> trojbarevný projektor. Podobný přístroj používal pravděpodobně i </a:t>
            </a:r>
            <a:r>
              <a:rPr lang="cs-CZ" sz="1600" dirty="0" err="1"/>
              <a:t>Prokudin-Gorskij</a:t>
            </a:r>
            <a:r>
              <a:rPr lang="cs-CZ" sz="1600" dirty="0"/>
              <a:t> při svých projekcích pro cara Mikuláše II.</a:t>
            </a:r>
          </a:p>
        </p:txBody>
      </p:sp>
    </p:spTree>
    <p:extLst>
      <p:ext uri="{BB962C8B-B14F-4D97-AF65-F5344CB8AC3E}">
        <p14:creationId xmlns:p14="http://schemas.microsoft.com/office/powerpoint/2010/main" val="77894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0"/>
            <a:ext cx="5253383" cy="1076325"/>
          </a:xfrm>
        </p:spPr>
        <p:txBody>
          <a:bodyPr>
            <a:normAutofit/>
          </a:bodyPr>
          <a:lstStyle/>
          <a:p>
            <a:r>
              <a:rPr lang="cs-CZ" sz="3200" dirty="0"/>
              <a:t>Sergej Michajlovič </a:t>
            </a:r>
            <a:r>
              <a:rPr lang="cs-CZ" sz="3200" dirty="0" err="1"/>
              <a:t>Prokudin</a:t>
            </a:r>
            <a:r>
              <a:rPr lang="cs-CZ" sz="3200" dirty="0"/>
              <a:t> </a:t>
            </a:r>
            <a:r>
              <a:rPr lang="cs-CZ" sz="3200" dirty="0" err="1"/>
              <a:t>Gorskij</a:t>
            </a:r>
            <a:r>
              <a:rPr lang="cs-CZ" sz="3200" dirty="0"/>
              <a:t> (1863-1944)</a:t>
            </a:r>
          </a:p>
        </p:txBody>
      </p:sp>
      <p:pic>
        <p:nvPicPr>
          <p:cNvPr id="8" name="Zástupný symbol pro obsah 7"/>
          <p:cNvPicPr>
            <a:picLocks noGrp="1" noChangeAspect="1"/>
          </p:cNvPicPr>
          <p:nvPr>
            <p:ph idx="1"/>
          </p:nvPr>
        </p:nvPicPr>
        <p:blipFill>
          <a:blip r:embed="rId2"/>
          <a:stretch>
            <a:fillRect/>
          </a:stretch>
        </p:blipFill>
        <p:spPr>
          <a:xfrm>
            <a:off x="1117599" y="1211769"/>
            <a:ext cx="3812209" cy="5189033"/>
          </a:xfrm>
          <a:prstGeom prst="rect">
            <a:avLst/>
          </a:prstGeom>
        </p:spPr>
      </p:pic>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18</a:t>
            </a:fld>
            <a:endParaRPr lang="en-US" sz="1200">
              <a:solidFill>
                <a:srgbClr val="E7E6E6">
                  <a:shade val="50000"/>
                </a:srgbClr>
              </a:solidFill>
            </a:endParaRPr>
          </a:p>
        </p:txBody>
      </p:sp>
      <p:pic>
        <p:nvPicPr>
          <p:cNvPr id="11" name="Obrázek 10"/>
          <p:cNvPicPr>
            <a:picLocks noChangeAspect="1"/>
          </p:cNvPicPr>
          <p:nvPr/>
        </p:nvPicPr>
        <p:blipFill>
          <a:blip r:embed="rId3"/>
          <a:stretch>
            <a:fillRect/>
          </a:stretch>
        </p:blipFill>
        <p:spPr>
          <a:xfrm>
            <a:off x="6530009" y="72978"/>
            <a:ext cx="4747591" cy="3446527"/>
          </a:xfrm>
          <a:prstGeom prst="rect">
            <a:avLst/>
          </a:prstGeom>
        </p:spPr>
      </p:pic>
      <p:pic>
        <p:nvPicPr>
          <p:cNvPr id="13" name="Obrázek 12"/>
          <p:cNvPicPr>
            <a:picLocks noChangeAspect="1"/>
          </p:cNvPicPr>
          <p:nvPr/>
        </p:nvPicPr>
        <p:blipFill>
          <a:blip r:embed="rId4"/>
          <a:stretch>
            <a:fillRect/>
          </a:stretch>
        </p:blipFill>
        <p:spPr>
          <a:xfrm>
            <a:off x="7663070" y="3551626"/>
            <a:ext cx="3614530" cy="2849176"/>
          </a:xfrm>
          <a:prstGeom prst="rect">
            <a:avLst/>
          </a:prstGeom>
        </p:spPr>
      </p:pic>
      <p:pic>
        <p:nvPicPr>
          <p:cNvPr id="15" name="Obrázek 14"/>
          <p:cNvPicPr>
            <a:picLocks noChangeAspect="1"/>
          </p:cNvPicPr>
          <p:nvPr/>
        </p:nvPicPr>
        <p:blipFill>
          <a:blip r:embed="rId5"/>
          <a:stretch>
            <a:fillRect/>
          </a:stretch>
        </p:blipFill>
        <p:spPr>
          <a:xfrm>
            <a:off x="9190964" y="2983011"/>
            <a:ext cx="1871634" cy="536494"/>
          </a:xfrm>
          <a:prstGeom prst="rect">
            <a:avLst/>
          </a:prstGeom>
        </p:spPr>
      </p:pic>
      <p:sp>
        <p:nvSpPr>
          <p:cNvPr id="16" name="TextovéPole 6"/>
          <p:cNvSpPr txBox="1">
            <a:spLocks noChangeArrowheads="1"/>
          </p:cNvSpPr>
          <p:nvPr/>
        </p:nvSpPr>
        <p:spPr bwMode="auto">
          <a:xfrm>
            <a:off x="9399587" y="5961065"/>
            <a:ext cx="1878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2000" dirty="0">
                <a:solidFill>
                  <a:schemeClr val="bg1"/>
                </a:solidFill>
              </a:rPr>
              <a:t>Hindúkuš 1911</a:t>
            </a:r>
          </a:p>
        </p:txBody>
      </p:sp>
    </p:spTree>
    <p:extLst>
      <p:ext uri="{BB962C8B-B14F-4D97-AF65-F5344CB8AC3E}">
        <p14:creationId xmlns:p14="http://schemas.microsoft.com/office/powerpoint/2010/main" val="20260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96078"/>
            <a:ext cx="5263322" cy="758687"/>
          </a:xfrm>
        </p:spPr>
        <p:txBody>
          <a:bodyPr/>
          <a:lstStyle/>
          <a:p>
            <a:r>
              <a:rPr lang="cs-CZ" dirty="0"/>
              <a:t>Sergej </a:t>
            </a:r>
            <a:r>
              <a:rPr lang="cs-CZ" dirty="0" smtClean="0"/>
              <a:t>M. P. </a:t>
            </a:r>
            <a:r>
              <a:rPr lang="cs-CZ" dirty="0" err="1" smtClean="0"/>
              <a:t>Gorskij</a:t>
            </a:r>
            <a:endParaRPr lang="cs-CZ" dirty="0"/>
          </a:p>
        </p:txBody>
      </p:sp>
      <p:sp>
        <p:nvSpPr>
          <p:cNvPr id="3" name="Zástupný symbol pro datum 2"/>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6294C92D-0306-4E69-9CD3-20855E849650}" type="slidenum">
              <a:rPr lang="en-US" smtClean="0">
                <a:solidFill>
                  <a:prstClr val="black">
                    <a:tint val="75000"/>
                  </a:prstClr>
                </a:solidFill>
              </a:rPr>
              <a:pPr/>
              <a:t>19</a:t>
            </a:fld>
            <a:endParaRPr lang="en-US">
              <a:solidFill>
                <a:prstClr val="black">
                  <a:tint val="75000"/>
                </a:prstClr>
              </a:solidFill>
            </a:endParaRPr>
          </a:p>
        </p:txBody>
      </p:sp>
      <p:pic>
        <p:nvPicPr>
          <p:cNvPr id="7" name="Obrázek 6"/>
          <p:cNvPicPr>
            <a:picLocks noChangeAspect="1"/>
          </p:cNvPicPr>
          <p:nvPr/>
        </p:nvPicPr>
        <p:blipFill>
          <a:blip r:embed="rId2"/>
          <a:stretch>
            <a:fillRect/>
          </a:stretch>
        </p:blipFill>
        <p:spPr>
          <a:xfrm>
            <a:off x="1135889" y="921548"/>
            <a:ext cx="3018667" cy="2676650"/>
          </a:xfrm>
          <a:prstGeom prst="rect">
            <a:avLst/>
          </a:prstGeom>
        </p:spPr>
      </p:pic>
      <p:pic>
        <p:nvPicPr>
          <p:cNvPr id="9" name="Obrázek 8"/>
          <p:cNvPicPr>
            <a:picLocks noChangeAspect="1"/>
          </p:cNvPicPr>
          <p:nvPr/>
        </p:nvPicPr>
        <p:blipFill>
          <a:blip r:embed="rId3"/>
          <a:stretch>
            <a:fillRect/>
          </a:stretch>
        </p:blipFill>
        <p:spPr>
          <a:xfrm>
            <a:off x="1117599" y="3749571"/>
            <a:ext cx="3036957" cy="2635990"/>
          </a:xfrm>
          <a:prstGeom prst="rect">
            <a:avLst/>
          </a:prstGeom>
        </p:spPr>
      </p:pic>
      <p:pic>
        <p:nvPicPr>
          <p:cNvPr id="11" name="Obrázek 10"/>
          <p:cNvPicPr>
            <a:picLocks noChangeAspect="1"/>
          </p:cNvPicPr>
          <p:nvPr/>
        </p:nvPicPr>
        <p:blipFill>
          <a:blip r:embed="rId4"/>
          <a:stretch>
            <a:fillRect/>
          </a:stretch>
        </p:blipFill>
        <p:spPr>
          <a:xfrm>
            <a:off x="6380922" y="921548"/>
            <a:ext cx="3164343" cy="2743433"/>
          </a:xfrm>
          <a:prstGeom prst="rect">
            <a:avLst/>
          </a:prstGeom>
        </p:spPr>
      </p:pic>
      <p:pic>
        <p:nvPicPr>
          <p:cNvPr id="13" name="Obrázek 12"/>
          <p:cNvPicPr>
            <a:picLocks noChangeAspect="1"/>
          </p:cNvPicPr>
          <p:nvPr/>
        </p:nvPicPr>
        <p:blipFill>
          <a:blip r:embed="rId5"/>
          <a:stretch>
            <a:fillRect/>
          </a:stretch>
        </p:blipFill>
        <p:spPr>
          <a:xfrm>
            <a:off x="6380922" y="3772604"/>
            <a:ext cx="3164343" cy="2680384"/>
          </a:xfrm>
          <a:prstGeom prst="rect">
            <a:avLst/>
          </a:prstGeom>
        </p:spPr>
      </p:pic>
      <p:sp>
        <p:nvSpPr>
          <p:cNvPr id="14" name="TextovéPole 15"/>
          <p:cNvSpPr txBox="1">
            <a:spLocks noChangeArrowheads="1"/>
          </p:cNvSpPr>
          <p:nvPr/>
        </p:nvSpPr>
        <p:spPr bwMode="auto">
          <a:xfrm>
            <a:off x="4154556" y="906307"/>
            <a:ext cx="1800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600" dirty="0" err="1"/>
              <a:t>Pinchus</a:t>
            </a:r>
            <a:r>
              <a:rPr lang="cs-CZ" sz="1600" dirty="0"/>
              <a:t> </a:t>
            </a:r>
            <a:r>
              <a:rPr lang="cs-CZ" sz="1600" dirty="0" err="1"/>
              <a:t>Karlinskij</a:t>
            </a:r>
            <a:r>
              <a:rPr lang="cs-CZ" sz="1600" dirty="0"/>
              <a:t> </a:t>
            </a:r>
          </a:p>
          <a:p>
            <a:pPr eaLnBrk="1" hangingPunct="1"/>
            <a:r>
              <a:rPr lang="cs-CZ" sz="1600" dirty="0"/>
              <a:t>(84 let), </a:t>
            </a:r>
          </a:p>
          <a:p>
            <a:pPr eaLnBrk="1" hangingPunct="1"/>
            <a:r>
              <a:rPr lang="cs-CZ" sz="1600" dirty="0"/>
              <a:t>Dozorce zdymadla na </a:t>
            </a:r>
          </a:p>
          <a:p>
            <a:pPr eaLnBrk="1" hangingPunct="1"/>
            <a:r>
              <a:rPr lang="cs-CZ" sz="1600" dirty="0" err="1"/>
              <a:t>Mariinském</a:t>
            </a:r>
            <a:r>
              <a:rPr lang="cs-CZ" sz="1600" dirty="0"/>
              <a:t> kanálu </a:t>
            </a:r>
          </a:p>
          <a:p>
            <a:pPr eaLnBrk="1" hangingPunct="1"/>
            <a:r>
              <a:rPr lang="cs-CZ" sz="1600" dirty="0"/>
              <a:t>na severu evropské </a:t>
            </a:r>
          </a:p>
          <a:p>
            <a:pPr eaLnBrk="1" hangingPunct="1"/>
            <a:r>
              <a:rPr lang="cs-CZ" sz="1600" dirty="0"/>
              <a:t>části Ruska.</a:t>
            </a:r>
          </a:p>
        </p:txBody>
      </p:sp>
      <p:sp>
        <p:nvSpPr>
          <p:cNvPr id="15" name="TextovéPole 13"/>
          <p:cNvSpPr txBox="1">
            <a:spLocks noChangeArrowheads="1"/>
          </p:cNvSpPr>
          <p:nvPr/>
        </p:nvSpPr>
        <p:spPr bwMode="auto">
          <a:xfrm>
            <a:off x="4154556" y="3751725"/>
            <a:ext cx="1717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600" dirty="0"/>
              <a:t>Alim-</a:t>
            </a:r>
            <a:r>
              <a:rPr lang="cs-CZ" sz="1600" dirty="0" err="1"/>
              <a:t>Chan</a:t>
            </a:r>
            <a:r>
              <a:rPr lang="cs-CZ" sz="1600" dirty="0"/>
              <a:t> </a:t>
            </a:r>
          </a:p>
          <a:p>
            <a:pPr eaLnBrk="1" hangingPunct="1"/>
            <a:r>
              <a:rPr lang="cs-CZ" sz="1600" dirty="0"/>
              <a:t>(1880-1944)</a:t>
            </a:r>
          </a:p>
          <a:p>
            <a:pPr eaLnBrk="1" hangingPunct="1"/>
            <a:r>
              <a:rPr lang="cs-CZ" sz="1600" dirty="0"/>
              <a:t>emír, 1907</a:t>
            </a:r>
          </a:p>
        </p:txBody>
      </p:sp>
      <p:sp>
        <p:nvSpPr>
          <p:cNvPr id="18" name="TextovéPole 16"/>
          <p:cNvSpPr txBox="1">
            <a:spLocks noChangeArrowheads="1"/>
          </p:cNvSpPr>
          <p:nvPr/>
        </p:nvSpPr>
        <p:spPr bwMode="auto">
          <a:xfrm>
            <a:off x="9545265" y="921548"/>
            <a:ext cx="15176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600" dirty="0"/>
              <a:t>Mladé ruské </a:t>
            </a:r>
          </a:p>
          <a:p>
            <a:pPr eaLnBrk="1" hangingPunct="1"/>
            <a:r>
              <a:rPr lang="cs-CZ" sz="1600" dirty="0"/>
              <a:t>křesťanky </a:t>
            </a:r>
          </a:p>
          <a:p>
            <a:pPr eaLnBrk="1" hangingPunct="1"/>
            <a:r>
              <a:rPr lang="cs-CZ" sz="1600" dirty="0"/>
              <a:t>nedaleko řeky </a:t>
            </a:r>
          </a:p>
          <a:p>
            <a:pPr eaLnBrk="1" hangingPunct="1"/>
            <a:r>
              <a:rPr lang="cs-CZ" sz="1600" dirty="0" err="1"/>
              <a:t>Šeksna</a:t>
            </a:r>
            <a:r>
              <a:rPr lang="cs-CZ" sz="1600" dirty="0"/>
              <a:t>, </a:t>
            </a:r>
            <a:r>
              <a:rPr lang="cs-CZ" sz="1600" dirty="0" smtClean="0"/>
              <a:t>1907</a:t>
            </a:r>
            <a:endParaRPr lang="cs-CZ" sz="1600" dirty="0"/>
          </a:p>
        </p:txBody>
      </p:sp>
      <p:sp>
        <p:nvSpPr>
          <p:cNvPr id="20" name="TextovéPole 18"/>
          <p:cNvSpPr txBox="1">
            <a:spLocks noChangeArrowheads="1"/>
          </p:cNvSpPr>
          <p:nvPr/>
        </p:nvSpPr>
        <p:spPr bwMode="auto">
          <a:xfrm>
            <a:off x="9545265" y="3749571"/>
            <a:ext cx="1517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600" dirty="0"/>
              <a:t>Interiér </a:t>
            </a:r>
          </a:p>
          <a:p>
            <a:pPr eaLnBrk="1" hangingPunct="1"/>
            <a:r>
              <a:rPr lang="cs-CZ" sz="1600" dirty="0"/>
              <a:t>pravoslavného </a:t>
            </a:r>
          </a:p>
          <a:p>
            <a:pPr eaLnBrk="1" hangingPunct="1"/>
            <a:r>
              <a:rPr lang="cs-CZ" sz="1600" dirty="0"/>
              <a:t>kostela ve </a:t>
            </a:r>
          </a:p>
          <a:p>
            <a:pPr eaLnBrk="1" hangingPunct="1"/>
            <a:r>
              <a:rPr lang="cs-CZ" sz="1600" dirty="0"/>
              <a:t>Smolensku, 1912</a:t>
            </a:r>
          </a:p>
        </p:txBody>
      </p:sp>
    </p:spTree>
    <p:extLst>
      <p:ext uri="{BB962C8B-B14F-4D97-AF65-F5344CB8AC3E}">
        <p14:creationId xmlns:p14="http://schemas.microsoft.com/office/powerpoint/2010/main" val="337717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35" y="4004"/>
            <a:ext cx="10160000" cy="1258266"/>
          </a:xfrm>
        </p:spPr>
        <p:txBody>
          <a:bodyPr/>
          <a:lstStyle/>
          <a:p>
            <a:r>
              <a:rPr lang="cs-CZ" dirty="0"/>
              <a:t>Cesty k barevné fotografii </a:t>
            </a:r>
          </a:p>
        </p:txBody>
      </p:sp>
      <p:sp>
        <p:nvSpPr>
          <p:cNvPr id="3" name="Zástupný symbol pro obsah 2"/>
          <p:cNvSpPr>
            <a:spLocks noGrp="1"/>
          </p:cNvSpPr>
          <p:nvPr>
            <p:ph idx="1"/>
          </p:nvPr>
        </p:nvSpPr>
        <p:spPr>
          <a:xfrm>
            <a:off x="675861" y="1262270"/>
            <a:ext cx="10873409" cy="5138532"/>
          </a:xfrm>
        </p:spPr>
        <p:txBody>
          <a:bodyPr>
            <a:normAutofit fontScale="92500" lnSpcReduction="10000"/>
          </a:bodyPr>
          <a:lstStyle/>
          <a:p>
            <a:r>
              <a:rPr lang="cs-CZ" dirty="0">
                <a:solidFill>
                  <a:srgbClr val="C00000"/>
                </a:solidFill>
              </a:rPr>
              <a:t>Thomas </a:t>
            </a:r>
            <a:r>
              <a:rPr lang="cs-CZ" dirty="0" err="1">
                <a:solidFill>
                  <a:srgbClr val="C00000"/>
                </a:solidFill>
              </a:rPr>
              <a:t>Young</a:t>
            </a:r>
            <a:r>
              <a:rPr lang="cs-CZ" dirty="0">
                <a:solidFill>
                  <a:srgbClr val="C00000"/>
                </a:solidFill>
              </a:rPr>
              <a:t> (1773 – 1829) a Hermann von </a:t>
            </a:r>
            <a:r>
              <a:rPr lang="cs-CZ" dirty="0" err="1">
                <a:solidFill>
                  <a:srgbClr val="C00000"/>
                </a:solidFill>
              </a:rPr>
              <a:t>Helmholtz</a:t>
            </a:r>
            <a:r>
              <a:rPr lang="cs-CZ" dirty="0">
                <a:solidFill>
                  <a:srgbClr val="C00000"/>
                </a:solidFill>
              </a:rPr>
              <a:t> (1821 – 1894)</a:t>
            </a:r>
            <a:r>
              <a:rPr lang="cs-CZ" sz="3200" dirty="0">
                <a:solidFill>
                  <a:srgbClr val="C00000"/>
                </a:solidFill>
              </a:rPr>
              <a:t> </a:t>
            </a:r>
            <a:r>
              <a:rPr lang="cs-CZ" dirty="0"/>
              <a:t>položili základ teorie barevného vidění – skládání barevných světel</a:t>
            </a:r>
          </a:p>
          <a:p>
            <a:r>
              <a:rPr lang="cs-CZ" dirty="0">
                <a:solidFill>
                  <a:srgbClr val="C00000"/>
                </a:solidFill>
              </a:rPr>
              <a:t>James </a:t>
            </a:r>
            <a:r>
              <a:rPr lang="cs-CZ" dirty="0" err="1">
                <a:solidFill>
                  <a:srgbClr val="C00000"/>
                </a:solidFill>
              </a:rPr>
              <a:t>Clerk</a:t>
            </a:r>
            <a:r>
              <a:rPr lang="cs-CZ" dirty="0">
                <a:solidFill>
                  <a:srgbClr val="C00000"/>
                </a:solidFill>
              </a:rPr>
              <a:t> Maxwell (1831 – 1879)</a:t>
            </a:r>
            <a:r>
              <a:rPr lang="cs-CZ" sz="3200" dirty="0">
                <a:solidFill>
                  <a:srgbClr val="C00000"/>
                </a:solidFill>
              </a:rPr>
              <a:t> </a:t>
            </a:r>
            <a:r>
              <a:rPr lang="cs-CZ" dirty="0"/>
              <a:t>jako první experimentálně potvrdil teorii o skládání světel: V r. 1861 nechal zhotovit pomocí tří barevných filtrů záběry barevné stuhy. Diapozitivy připravené z těchto snímků promítal současně ze tří projektorů přes příslušné barevné filtry a na plátně dostal obraz </a:t>
            </a:r>
            <a:r>
              <a:rPr lang="cs-CZ" dirty="0" smtClean="0"/>
              <a:t>v </a:t>
            </a:r>
            <a:r>
              <a:rPr lang="cs-CZ" dirty="0"/>
              <a:t>původních barvách. První </a:t>
            </a:r>
            <a:r>
              <a:rPr lang="cs-CZ" dirty="0">
                <a:solidFill>
                  <a:srgbClr val="C00000"/>
                </a:solidFill>
              </a:rPr>
              <a:t>aditivní barevná fotografie</a:t>
            </a:r>
            <a:r>
              <a:rPr lang="cs-CZ" dirty="0"/>
              <a:t>.</a:t>
            </a:r>
          </a:p>
          <a:p>
            <a:r>
              <a:rPr lang="cs-CZ" dirty="0">
                <a:solidFill>
                  <a:srgbClr val="C00000"/>
                </a:solidFill>
              </a:rPr>
              <a:t>Louis </a:t>
            </a:r>
            <a:r>
              <a:rPr lang="cs-CZ" dirty="0" err="1">
                <a:solidFill>
                  <a:srgbClr val="C00000"/>
                </a:solidFill>
              </a:rPr>
              <a:t>Ducos</a:t>
            </a:r>
            <a:r>
              <a:rPr lang="cs-CZ" dirty="0">
                <a:solidFill>
                  <a:srgbClr val="C00000"/>
                </a:solidFill>
              </a:rPr>
              <a:t> </a:t>
            </a:r>
            <a:r>
              <a:rPr lang="cs-CZ" dirty="0" err="1">
                <a:solidFill>
                  <a:srgbClr val="C00000"/>
                </a:solidFill>
              </a:rPr>
              <a:t>du</a:t>
            </a:r>
            <a:r>
              <a:rPr lang="cs-CZ" dirty="0">
                <a:solidFill>
                  <a:srgbClr val="C00000"/>
                </a:solidFill>
              </a:rPr>
              <a:t> </a:t>
            </a:r>
            <a:r>
              <a:rPr lang="cs-CZ" dirty="0" err="1">
                <a:solidFill>
                  <a:srgbClr val="C00000"/>
                </a:solidFill>
              </a:rPr>
              <a:t>Hauron</a:t>
            </a:r>
            <a:r>
              <a:rPr lang="cs-CZ" dirty="0">
                <a:solidFill>
                  <a:srgbClr val="C00000"/>
                </a:solidFill>
              </a:rPr>
              <a:t> (1837 – 1920)</a:t>
            </a:r>
            <a:r>
              <a:rPr lang="cs-CZ" sz="3200" dirty="0">
                <a:solidFill>
                  <a:srgbClr val="C00000"/>
                </a:solidFill>
              </a:rPr>
              <a:t> </a:t>
            </a:r>
            <a:r>
              <a:rPr lang="cs-CZ" dirty="0"/>
              <a:t>patent r. 1868 – vytvářel tři dílčí diapozitivy přes filtry (Y, R, B) a tyto vybarvil odpovídajícími barvivy. Složením vznikl barevný obraz, který bylo možné promítat </a:t>
            </a:r>
            <a:r>
              <a:rPr lang="cs-CZ" dirty="0" smtClean="0"/>
              <a:t>– první </a:t>
            </a:r>
            <a:r>
              <a:rPr lang="cs-CZ" dirty="0" smtClean="0">
                <a:solidFill>
                  <a:srgbClr val="C00000"/>
                </a:solidFill>
              </a:rPr>
              <a:t>subtraktivní barevná </a:t>
            </a:r>
            <a:r>
              <a:rPr lang="cs-CZ" dirty="0">
                <a:solidFill>
                  <a:srgbClr val="C00000"/>
                </a:solidFill>
              </a:rPr>
              <a:t>fotografie</a:t>
            </a:r>
            <a:r>
              <a:rPr lang="cs-CZ" dirty="0"/>
              <a:t>.</a:t>
            </a:r>
          </a:p>
          <a:p>
            <a:r>
              <a:rPr lang="cs-CZ" dirty="0">
                <a:solidFill>
                  <a:srgbClr val="C00000"/>
                </a:solidFill>
              </a:rPr>
              <a:t>Gabriel </a:t>
            </a:r>
            <a:r>
              <a:rPr lang="cs-CZ" dirty="0" err="1">
                <a:solidFill>
                  <a:srgbClr val="C00000"/>
                </a:solidFill>
              </a:rPr>
              <a:t>Lippmann</a:t>
            </a:r>
            <a:r>
              <a:rPr lang="cs-CZ" dirty="0">
                <a:solidFill>
                  <a:srgbClr val="C00000"/>
                </a:solidFill>
              </a:rPr>
              <a:t> (1845 – 1921)</a:t>
            </a:r>
            <a:r>
              <a:rPr lang="cs-CZ" sz="3200" dirty="0">
                <a:solidFill>
                  <a:srgbClr val="C00000"/>
                </a:solidFill>
              </a:rPr>
              <a:t> </a:t>
            </a:r>
            <a:r>
              <a:rPr lang="cs-CZ" dirty="0"/>
              <a:t>vytvořil </a:t>
            </a:r>
            <a:r>
              <a:rPr lang="cs-CZ" dirty="0" smtClean="0"/>
              <a:t>barevný </a:t>
            </a:r>
            <a:r>
              <a:rPr lang="cs-CZ" dirty="0"/>
              <a:t>obraz pomocí objemového </a:t>
            </a:r>
            <a:r>
              <a:rPr lang="cs-CZ" dirty="0" err="1"/>
              <a:t>interferogramu</a:t>
            </a:r>
            <a:r>
              <a:rPr lang="cs-CZ" dirty="0"/>
              <a:t> v citlivé vrstvě. R. 1908 Nobelova cena za fyziku. Tento postup se stal základem pro vývoj </a:t>
            </a:r>
            <a:r>
              <a:rPr lang="cs-CZ" dirty="0">
                <a:solidFill>
                  <a:srgbClr val="C00000"/>
                </a:solidFill>
              </a:rPr>
              <a:t>holografie.</a:t>
            </a:r>
          </a:p>
          <a:p>
            <a:endParaRPr lang="cs-CZ" dirty="0"/>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2</a:t>
            </a:fld>
            <a:endParaRPr lang="en-US" sz="1200">
              <a:solidFill>
                <a:srgbClr val="E7E6E6">
                  <a:shade val="50000"/>
                </a:srgbClr>
              </a:solidFill>
            </a:endParaRPr>
          </a:p>
        </p:txBody>
      </p:sp>
    </p:spTree>
    <p:extLst>
      <p:ext uri="{BB962C8B-B14F-4D97-AF65-F5344CB8AC3E}">
        <p14:creationId xmlns:p14="http://schemas.microsoft.com/office/powerpoint/2010/main" val="311769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Třívrstvá barevná fotografie</a:t>
            </a:r>
          </a:p>
        </p:txBody>
      </p:sp>
      <p:sp>
        <p:nvSpPr>
          <p:cNvPr id="6" name="Zástupný symbol pro obsah 5"/>
          <p:cNvSpPr>
            <a:spLocks noGrp="1"/>
          </p:cNvSpPr>
          <p:nvPr>
            <p:ph sz="half" idx="1"/>
          </p:nvPr>
        </p:nvSpPr>
        <p:spPr>
          <a:xfrm>
            <a:off x="753533" y="1701800"/>
            <a:ext cx="7035800" cy="4470400"/>
          </a:xfrm>
        </p:spPr>
        <p:txBody>
          <a:bodyPr>
            <a:normAutofit fontScale="92500"/>
          </a:bodyPr>
          <a:lstStyle/>
          <a:p>
            <a:r>
              <a:rPr lang="cs-CZ" sz="2200" dirty="0">
                <a:solidFill>
                  <a:srgbClr val="C00000"/>
                </a:solidFill>
              </a:rPr>
              <a:t>Karel </a:t>
            </a:r>
            <a:r>
              <a:rPr lang="cs-CZ" sz="2200" dirty="0" err="1">
                <a:solidFill>
                  <a:srgbClr val="C00000"/>
                </a:solidFill>
              </a:rPr>
              <a:t>Schinzel</a:t>
            </a:r>
            <a:r>
              <a:rPr lang="cs-CZ" sz="2200" dirty="0">
                <a:solidFill>
                  <a:srgbClr val="C00000"/>
                </a:solidFill>
              </a:rPr>
              <a:t> </a:t>
            </a:r>
            <a:r>
              <a:rPr lang="cs-CZ" sz="2200" dirty="0"/>
              <a:t>- objevitel třívrstvé barevné </a:t>
            </a:r>
            <a:r>
              <a:rPr lang="cs-CZ" sz="2200" dirty="0" smtClean="0"/>
              <a:t>fotografie</a:t>
            </a:r>
          </a:p>
          <a:p>
            <a:r>
              <a:rPr lang="cs-CZ" sz="2200" dirty="0" smtClean="0"/>
              <a:t>Narodil </a:t>
            </a:r>
            <a:r>
              <a:rPr lang="cs-CZ" sz="2200" dirty="0"/>
              <a:t>se 20. prosince 1886 v Rýmařově - </a:t>
            </a:r>
            <a:r>
              <a:rPr lang="cs-CZ" sz="2200" dirty="0" err="1"/>
              <a:t>Edrovicích</a:t>
            </a:r>
            <a:r>
              <a:rPr lang="cs-CZ" sz="2200" dirty="0"/>
              <a:t>. </a:t>
            </a:r>
            <a:endParaRPr lang="cs-CZ" sz="2200" dirty="0" smtClean="0"/>
          </a:p>
          <a:p>
            <a:r>
              <a:rPr lang="cs-CZ" sz="2200" dirty="0" smtClean="0"/>
              <a:t>r. </a:t>
            </a:r>
            <a:r>
              <a:rPr lang="cs-CZ" sz="2200" dirty="0"/>
              <a:t>1914 podává patentní přihlášku ke zhotovení barevné fotografie </a:t>
            </a:r>
            <a:r>
              <a:rPr lang="cs-CZ" sz="2200" dirty="0" err="1"/>
              <a:t>Katachromie</a:t>
            </a:r>
            <a:r>
              <a:rPr lang="cs-CZ" sz="2200" dirty="0"/>
              <a:t>. </a:t>
            </a:r>
            <a:endParaRPr lang="cs-CZ" sz="2200" dirty="0" smtClean="0"/>
          </a:p>
          <a:p>
            <a:r>
              <a:rPr lang="cs-CZ" sz="2200" dirty="0" smtClean="0"/>
              <a:t>ze </a:t>
            </a:r>
            <a:r>
              <a:rPr lang="cs-CZ" sz="2200" dirty="0" err="1"/>
              <a:t>Schinzelova</a:t>
            </a:r>
            <a:r>
              <a:rPr lang="cs-CZ" sz="2200" dirty="0"/>
              <a:t> systému třívrstvé barevné fotografie převzatého firmou Kodak vzniká o 14 let později systém </a:t>
            </a:r>
            <a:r>
              <a:rPr lang="cs-CZ" sz="2200" dirty="0" err="1"/>
              <a:t>Kodachrom</a:t>
            </a:r>
            <a:r>
              <a:rPr lang="cs-CZ" sz="2200" dirty="0"/>
              <a:t>. Přihlásil na 250 svých patentů. Firma Kodak od něj odkoupila na 27 patentů. </a:t>
            </a:r>
            <a:endParaRPr lang="cs-CZ" sz="2200" dirty="0" smtClean="0"/>
          </a:p>
          <a:p>
            <a:r>
              <a:rPr lang="cs-CZ" sz="2200" dirty="0" smtClean="0"/>
              <a:t>Snad </a:t>
            </a:r>
            <a:r>
              <a:rPr lang="cs-CZ" sz="2200" dirty="0"/>
              <a:t>nejcennější byl patent </a:t>
            </a:r>
            <a:r>
              <a:rPr lang="cs-CZ" sz="2200" dirty="0" smtClean="0"/>
              <a:t>na </a:t>
            </a:r>
            <a:r>
              <a:rPr lang="cs-CZ" sz="2200" dirty="0" err="1" smtClean="0"/>
              <a:t>barvotvorné</a:t>
            </a:r>
            <a:r>
              <a:rPr lang="cs-CZ" sz="2200" dirty="0" smtClean="0"/>
              <a:t> </a:t>
            </a:r>
            <a:r>
              <a:rPr lang="cs-CZ" sz="2200" dirty="0"/>
              <a:t>vyvolávání s postupným spektrálním osvětlováním. Karel </a:t>
            </a:r>
            <a:r>
              <a:rPr lang="cs-CZ" sz="2200" dirty="0" err="1"/>
              <a:t>Schinzel</a:t>
            </a:r>
            <a:r>
              <a:rPr lang="cs-CZ" sz="2200" dirty="0"/>
              <a:t> zemřel ve Vídni 23. listopadu roku 1951. </a:t>
            </a:r>
          </a:p>
          <a:p>
            <a:endParaRPr lang="cs-CZ" dirty="0"/>
          </a:p>
        </p:txBody>
      </p:sp>
      <p:pic>
        <p:nvPicPr>
          <p:cNvPr id="9" name="Zástupný symbol pro obsah 8"/>
          <p:cNvPicPr>
            <a:picLocks noGrp="1" noChangeAspect="1"/>
          </p:cNvPicPr>
          <p:nvPr>
            <p:ph sz="half" idx="2"/>
          </p:nvPr>
        </p:nvPicPr>
        <p:blipFill>
          <a:blip r:embed="rId2"/>
          <a:stretch>
            <a:fillRect/>
          </a:stretch>
        </p:blipFill>
        <p:spPr>
          <a:xfrm>
            <a:off x="7697357" y="2010972"/>
            <a:ext cx="4206776" cy="3344058"/>
          </a:xfrm>
          <a:prstGeom prst="rect">
            <a:avLst/>
          </a:prstGeom>
        </p:spPr>
      </p:pic>
      <p:sp>
        <p:nvSpPr>
          <p:cNvPr id="3" name="Zástupný symbol pro datum 2"/>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6294C92D-0306-4E69-9CD3-20855E849650}"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8322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Třívrstvá fotografie</a:t>
            </a:r>
          </a:p>
        </p:txBody>
      </p:sp>
      <p:sp>
        <p:nvSpPr>
          <p:cNvPr id="9" name="Zástupný symbol pro obsah 8"/>
          <p:cNvSpPr>
            <a:spLocks noGrp="1"/>
          </p:cNvSpPr>
          <p:nvPr>
            <p:ph idx="1"/>
          </p:nvPr>
        </p:nvSpPr>
        <p:spPr/>
        <p:txBody>
          <a:bodyPr>
            <a:normAutofit lnSpcReduction="10000"/>
          </a:bodyPr>
          <a:lstStyle/>
          <a:p>
            <a:r>
              <a:rPr lang="cs-CZ" dirty="0">
                <a:solidFill>
                  <a:srgbClr val="C00000"/>
                </a:solidFill>
              </a:rPr>
              <a:t>Dr. Rudolf Fischer </a:t>
            </a:r>
            <a:r>
              <a:rPr lang="cs-CZ" dirty="0"/>
              <a:t>v r. 1911 přihlásil k patentování </a:t>
            </a:r>
            <a:r>
              <a:rPr lang="cs-CZ" dirty="0" err="1"/>
              <a:t>barvotvorné</a:t>
            </a:r>
            <a:r>
              <a:rPr lang="cs-CZ" dirty="0"/>
              <a:t> vyvolávání. V letech 1935-36 se podařilo chemikům Schneiderovi, </a:t>
            </a:r>
            <a:r>
              <a:rPr lang="cs-CZ" dirty="0" err="1"/>
              <a:t>Willmansovi</a:t>
            </a:r>
            <a:r>
              <a:rPr lang="cs-CZ" dirty="0"/>
              <a:t>, </a:t>
            </a:r>
            <a:r>
              <a:rPr lang="cs-CZ" dirty="0" err="1"/>
              <a:t>Kumetatovi</a:t>
            </a:r>
            <a:r>
              <a:rPr lang="cs-CZ" dirty="0"/>
              <a:t> aj. (</a:t>
            </a:r>
            <a:r>
              <a:rPr lang="cs-CZ" dirty="0" err="1"/>
              <a:t>I.G.Farben</a:t>
            </a:r>
            <a:r>
              <a:rPr lang="cs-CZ" dirty="0"/>
              <a:t> </a:t>
            </a:r>
            <a:r>
              <a:rPr lang="cs-CZ" dirty="0" err="1"/>
              <a:t>Wolfen</a:t>
            </a:r>
            <a:r>
              <a:rPr lang="cs-CZ" dirty="0"/>
              <a:t>) odstranit prolínání barviv připojením řetězců mastných kyselin na molekulu barviva – materiál </a:t>
            </a:r>
            <a:r>
              <a:rPr lang="cs-CZ" dirty="0" err="1">
                <a:solidFill>
                  <a:srgbClr val="C00000"/>
                </a:solidFill>
              </a:rPr>
              <a:t>Agfacolor</a:t>
            </a:r>
            <a:endParaRPr lang="cs-CZ" dirty="0">
              <a:solidFill>
                <a:srgbClr val="C00000"/>
              </a:solidFill>
            </a:endParaRPr>
          </a:p>
          <a:p>
            <a:r>
              <a:rPr lang="cs-CZ" dirty="0" err="1">
                <a:solidFill>
                  <a:srgbClr val="C00000"/>
                </a:solidFill>
              </a:rPr>
              <a:t>Martinez</a:t>
            </a:r>
            <a:r>
              <a:rPr lang="cs-CZ" dirty="0">
                <a:solidFill>
                  <a:srgbClr val="C00000"/>
                </a:solidFill>
              </a:rPr>
              <a:t>, </a:t>
            </a:r>
            <a:r>
              <a:rPr lang="cs-CZ" dirty="0" err="1">
                <a:solidFill>
                  <a:srgbClr val="C00000"/>
                </a:solidFill>
              </a:rPr>
              <a:t>Jelly</a:t>
            </a:r>
            <a:r>
              <a:rPr lang="cs-CZ" dirty="0">
                <a:solidFill>
                  <a:srgbClr val="C00000"/>
                </a:solidFill>
              </a:rPr>
              <a:t> a </a:t>
            </a:r>
            <a:r>
              <a:rPr lang="cs-CZ" dirty="0" err="1">
                <a:solidFill>
                  <a:srgbClr val="C00000"/>
                </a:solidFill>
              </a:rPr>
              <a:t>Wittum</a:t>
            </a:r>
            <a:r>
              <a:rPr lang="cs-CZ" dirty="0">
                <a:solidFill>
                  <a:srgbClr val="C00000"/>
                </a:solidFill>
              </a:rPr>
              <a:t>, </a:t>
            </a:r>
            <a:r>
              <a:rPr lang="cs-CZ" dirty="0"/>
              <a:t>chemici u firmy Kodak, zakotvili </a:t>
            </a:r>
            <a:r>
              <a:rPr lang="cs-CZ" dirty="0" err="1"/>
              <a:t>barvotvorné</a:t>
            </a:r>
            <a:r>
              <a:rPr lang="cs-CZ" dirty="0"/>
              <a:t> složky ve formě kapiček jejich roztoku ve </a:t>
            </a:r>
            <a:r>
              <a:rPr lang="cs-CZ" dirty="0" err="1"/>
              <a:t>vysokovroucím</a:t>
            </a:r>
            <a:r>
              <a:rPr lang="cs-CZ" dirty="0"/>
              <a:t> rozpouštědle rozptýlených v želatinové vrstvě emulze – materiály </a:t>
            </a:r>
            <a:r>
              <a:rPr lang="cs-CZ" dirty="0" err="1">
                <a:solidFill>
                  <a:srgbClr val="C00000"/>
                </a:solidFill>
              </a:rPr>
              <a:t>Kodacolor</a:t>
            </a:r>
            <a:r>
              <a:rPr lang="cs-CZ" dirty="0">
                <a:solidFill>
                  <a:srgbClr val="C00000"/>
                </a:solidFill>
              </a:rPr>
              <a:t> a Ektachrome, </a:t>
            </a:r>
            <a:r>
              <a:rPr lang="cs-CZ" dirty="0" err="1">
                <a:solidFill>
                  <a:srgbClr val="C00000"/>
                </a:solidFill>
              </a:rPr>
              <a:t>Ektacolor</a:t>
            </a:r>
            <a:r>
              <a:rPr lang="cs-CZ" dirty="0">
                <a:solidFill>
                  <a:srgbClr val="C00000"/>
                </a:solidFill>
              </a:rPr>
              <a:t>.</a:t>
            </a:r>
          </a:p>
          <a:p>
            <a:r>
              <a:rPr lang="cs-CZ" dirty="0" err="1">
                <a:solidFill>
                  <a:srgbClr val="C00000"/>
                </a:solidFill>
              </a:rPr>
              <a:t>Kodachrome</a:t>
            </a:r>
            <a:r>
              <a:rPr lang="cs-CZ" dirty="0">
                <a:solidFill>
                  <a:srgbClr val="C00000"/>
                </a:solidFill>
              </a:rPr>
              <a:t> </a:t>
            </a:r>
            <a:r>
              <a:rPr lang="cs-CZ" dirty="0"/>
              <a:t>je první vícevrstvý film s </a:t>
            </a:r>
            <a:r>
              <a:rPr lang="cs-CZ" dirty="0" err="1"/>
              <a:t>barvotvorným</a:t>
            </a:r>
            <a:r>
              <a:rPr lang="cs-CZ" dirty="0"/>
              <a:t> vyvoláváním firmy Kodak. Vrstvy ale neobsahují </a:t>
            </a:r>
            <a:r>
              <a:rPr lang="cs-CZ" dirty="0" err="1"/>
              <a:t>barvotvorné</a:t>
            </a:r>
            <a:r>
              <a:rPr lang="cs-CZ" dirty="0"/>
              <a:t> složky, ty jsou dodávány až po selektivní druhé expozici vývojkou (pro každou barvu samostatnou).</a:t>
            </a:r>
          </a:p>
          <a:p>
            <a:endParaRPr lang="cs-CZ" dirty="0"/>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944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cs-CZ" sz="4400" dirty="0"/>
              <a:t>Základní orientace: </a:t>
            </a:r>
            <a:br>
              <a:rPr lang="cs-CZ" sz="4400" dirty="0"/>
            </a:br>
            <a:r>
              <a:rPr lang="cs-CZ" sz="4400" dirty="0"/>
              <a:t>vztah mezi předlohou a snímkem</a:t>
            </a:r>
          </a:p>
        </p:txBody>
      </p:sp>
      <p:sp>
        <p:nvSpPr>
          <p:cNvPr id="60419" name="Rectangle 3"/>
          <p:cNvSpPr>
            <a:spLocks noGrp="1" noChangeArrowheads="1"/>
          </p:cNvSpPr>
          <p:nvPr>
            <p:ph idx="1"/>
          </p:nvPr>
        </p:nvSpPr>
        <p:spPr>
          <a:xfrm>
            <a:off x="838200" y="2017714"/>
            <a:ext cx="10515600" cy="4435475"/>
          </a:xfrm>
          <a:effectLst/>
        </p:spPr>
        <p:txBody>
          <a:bodyPr>
            <a:normAutofit/>
          </a:bodyPr>
          <a:lstStyle/>
          <a:p>
            <a:pPr>
              <a:lnSpc>
                <a:spcPct val="90000"/>
              </a:lnSpc>
            </a:pPr>
            <a:r>
              <a:rPr lang="cs-CZ" sz="3200" dirty="0"/>
              <a:t>Procesy </a:t>
            </a:r>
            <a:r>
              <a:rPr lang="cs-CZ" sz="3200" dirty="0">
                <a:solidFill>
                  <a:srgbClr val="C00000"/>
                </a:solidFill>
              </a:rPr>
              <a:t>přímé</a:t>
            </a:r>
            <a:r>
              <a:rPr lang="cs-CZ" sz="3200" dirty="0"/>
              <a:t> reprodukují stejnou vlnovou délku jako mělo světlo při záznamu snímku – např. </a:t>
            </a:r>
            <a:r>
              <a:rPr lang="cs-CZ" sz="3200" dirty="0" err="1"/>
              <a:t>Lippmannova</a:t>
            </a:r>
            <a:r>
              <a:rPr lang="cs-CZ" sz="3200" dirty="0"/>
              <a:t> fotografie</a:t>
            </a:r>
          </a:p>
          <a:p>
            <a:pPr>
              <a:lnSpc>
                <a:spcPct val="90000"/>
              </a:lnSpc>
            </a:pPr>
            <a:r>
              <a:rPr lang="cs-CZ" sz="3200" dirty="0"/>
              <a:t>Procesy </a:t>
            </a:r>
            <a:r>
              <a:rPr lang="cs-CZ" sz="3200" dirty="0">
                <a:solidFill>
                  <a:srgbClr val="C00000"/>
                </a:solidFill>
              </a:rPr>
              <a:t>nepřímé</a:t>
            </a:r>
            <a:r>
              <a:rPr lang="cs-CZ" sz="3200" dirty="0"/>
              <a:t> rozloží barevnou realitu na několik složek (dvě až osm, obvykle tři) a barevný vjem vzniká reakcí receptorů sítnice. Jde tedy o smísení několika obrazů jednobarevných (např. </a:t>
            </a:r>
            <a:r>
              <a:rPr lang="cs-CZ" sz="3200" dirty="0" smtClean="0"/>
              <a:t>C,M,Y </a:t>
            </a:r>
            <a:r>
              <a:rPr lang="cs-CZ" sz="3200" dirty="0"/>
              <a:t>nebo R,G,B).</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62729F48-9594-44EC-8C50-915DCD7C4E0C}" type="slidenum">
              <a:rPr lang="cs-CZ"/>
              <a:pPr/>
              <a:t>22</a:t>
            </a:fld>
            <a:endParaRPr lang="cs-CZ"/>
          </a:p>
        </p:txBody>
      </p:sp>
    </p:spTree>
    <p:extLst>
      <p:ext uri="{BB962C8B-B14F-4D97-AF65-F5344CB8AC3E}">
        <p14:creationId xmlns:p14="http://schemas.microsoft.com/office/powerpoint/2010/main" val="30010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8" name="Rectangle 8"/>
          <p:cNvSpPr>
            <a:spLocks noGrp="1" noChangeArrowheads="1"/>
          </p:cNvSpPr>
          <p:nvPr>
            <p:ph type="title"/>
          </p:nvPr>
        </p:nvSpPr>
        <p:spPr>
          <a:xfrm>
            <a:off x="908421" y="264078"/>
            <a:ext cx="10390716" cy="1268413"/>
          </a:xfrm>
        </p:spPr>
        <p:txBody>
          <a:bodyPr>
            <a:normAutofit/>
          </a:bodyPr>
          <a:lstStyle/>
          <a:p>
            <a:r>
              <a:rPr lang="cs-CZ" sz="4400" dirty="0"/>
              <a:t>Nepřímé metody – tříbarevná reprodukce</a:t>
            </a:r>
          </a:p>
        </p:txBody>
      </p:sp>
      <p:sp>
        <p:nvSpPr>
          <p:cNvPr id="61449" name="Rectangle 9"/>
          <p:cNvSpPr>
            <a:spLocks noGrp="1" noChangeArrowheads="1"/>
          </p:cNvSpPr>
          <p:nvPr>
            <p:ph type="body" sz="half" idx="1"/>
          </p:nvPr>
        </p:nvSpPr>
        <p:spPr>
          <a:xfrm>
            <a:off x="908421" y="1989138"/>
            <a:ext cx="5763844" cy="4176712"/>
          </a:xfrm>
        </p:spPr>
        <p:txBody>
          <a:bodyPr>
            <a:normAutofit/>
          </a:bodyPr>
          <a:lstStyle/>
          <a:p>
            <a:pPr marL="0" indent="0">
              <a:buNone/>
            </a:pPr>
            <a:r>
              <a:rPr lang="cs-CZ" sz="3200" dirty="0"/>
              <a:t>Možnosti tříbarevné reprodukce při volbě tří různých základních monochromatických světel: Světla M, N, O dávají sytější tóny a pokryjí větší rozsah odstínů než světla D, E, F.</a:t>
            </a:r>
          </a:p>
        </p:txBody>
      </p:sp>
      <p:pic>
        <p:nvPicPr>
          <p:cNvPr id="61451" name="Picture 11" descr="smok20"/>
          <p:cNvPicPr>
            <a:picLocks noGrp="1" noChangeAspect="1" noChangeArrowheads="1"/>
          </p:cNvPicPr>
          <p:nvPr>
            <p:ph sz="half" idx="2"/>
          </p:nvPr>
        </p:nvPicPr>
        <p:blipFill>
          <a:blip r:embed="rId3" cstate="print">
            <a:lum contrast="48000"/>
            <a:extLst>
              <a:ext uri="{28A0092B-C50C-407E-A947-70E740481C1C}">
                <a14:useLocalDpi xmlns:a14="http://schemas.microsoft.com/office/drawing/2010/main" val="0"/>
              </a:ext>
            </a:extLst>
          </a:blip>
          <a:srcRect l="7625" t="4829" r="47374" b="35931"/>
          <a:stretch>
            <a:fillRect/>
          </a:stretch>
        </p:blipFill>
        <p:spPr>
          <a:xfrm>
            <a:off x="7117871" y="1532491"/>
            <a:ext cx="4181266" cy="48299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E85F57C-50F5-417B-990B-BFD4A376FD19}" type="slidenum">
              <a:rPr lang="cs-CZ"/>
              <a:pPr/>
              <a:t>23</a:t>
            </a:fld>
            <a:endParaRPr lang="cs-CZ"/>
          </a:p>
        </p:txBody>
      </p:sp>
    </p:spTree>
    <p:extLst>
      <p:ext uri="{BB962C8B-B14F-4D97-AF65-F5344CB8AC3E}">
        <p14:creationId xmlns:p14="http://schemas.microsoft.com/office/powerpoint/2010/main" val="291380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1027689" y="119063"/>
            <a:ext cx="10390716" cy="1268413"/>
          </a:xfrm>
        </p:spPr>
        <p:txBody>
          <a:bodyPr>
            <a:normAutofit/>
          </a:bodyPr>
          <a:lstStyle/>
          <a:p>
            <a:r>
              <a:rPr lang="cs-CZ" sz="4400" dirty="0"/>
              <a:t>Nepřímé metody – pětibarevná reprodukce </a:t>
            </a:r>
          </a:p>
        </p:txBody>
      </p:sp>
      <p:sp>
        <p:nvSpPr>
          <p:cNvPr id="64517" name="Rectangle 5"/>
          <p:cNvSpPr>
            <a:spLocks noGrp="1" noChangeArrowheads="1"/>
          </p:cNvSpPr>
          <p:nvPr>
            <p:ph type="body" sz="half" idx="1"/>
          </p:nvPr>
        </p:nvSpPr>
        <p:spPr>
          <a:xfrm>
            <a:off x="1027689" y="1738709"/>
            <a:ext cx="5691163" cy="4114800"/>
          </a:xfrm>
        </p:spPr>
        <p:txBody>
          <a:bodyPr>
            <a:normAutofit/>
          </a:bodyPr>
          <a:lstStyle/>
          <a:p>
            <a:pPr marL="0" indent="0">
              <a:buNone/>
            </a:pPr>
            <a:r>
              <a:rPr lang="cs-CZ" sz="3200" dirty="0"/>
              <a:t>Srovnání možností tříbarevné reprodukce se základními světly M, N, O s pětibarevnou reprodukcí se světly M, N, O, P, R (systém tisku </a:t>
            </a:r>
            <a:r>
              <a:rPr lang="cs-CZ" sz="3200" dirty="0" err="1"/>
              <a:t>hexacolor</a:t>
            </a:r>
            <a:r>
              <a:rPr lang="cs-CZ" sz="3200" dirty="0"/>
              <a:t> – přídavná barva K – černá). Pětibarevná reprodukce dává vyšší sytost a počet odstínů</a:t>
            </a:r>
          </a:p>
        </p:txBody>
      </p:sp>
      <p:pic>
        <p:nvPicPr>
          <p:cNvPr id="64519" name="Picture 7" descr="smok20"/>
          <p:cNvPicPr>
            <a:picLocks noGrp="1" noChangeAspect="1" noChangeArrowheads="1"/>
          </p:cNvPicPr>
          <p:nvPr>
            <p:ph sz="half" idx="2"/>
          </p:nvPr>
        </p:nvPicPr>
        <p:blipFill>
          <a:blip r:embed="rId3" cstate="print">
            <a:lum contrast="30000"/>
            <a:extLst>
              <a:ext uri="{28A0092B-C50C-407E-A947-70E740481C1C}">
                <a14:useLocalDpi xmlns:a14="http://schemas.microsoft.com/office/drawing/2010/main" val="0"/>
              </a:ext>
            </a:extLst>
          </a:blip>
          <a:srcRect l="53000" t="4713" r="1625" b="30679"/>
          <a:stretch>
            <a:fillRect/>
          </a:stretch>
        </p:blipFill>
        <p:spPr>
          <a:xfrm>
            <a:off x="7109688" y="1387475"/>
            <a:ext cx="4308718" cy="4817269"/>
          </a:xfrm>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57BE1F4-E2C5-41AD-B100-49AF7E581F24}" type="slidenum">
              <a:rPr lang="cs-CZ"/>
              <a:pPr/>
              <a:t>24</a:t>
            </a:fld>
            <a:endParaRPr lang="cs-CZ"/>
          </a:p>
        </p:txBody>
      </p:sp>
    </p:spTree>
    <p:extLst>
      <p:ext uri="{BB962C8B-B14F-4D97-AF65-F5344CB8AC3E}">
        <p14:creationId xmlns:p14="http://schemas.microsoft.com/office/powerpoint/2010/main" val="210653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902232" y="0"/>
            <a:ext cx="10390716" cy="1268413"/>
          </a:xfrm>
        </p:spPr>
        <p:txBody>
          <a:bodyPr>
            <a:normAutofit/>
          </a:bodyPr>
          <a:lstStyle/>
          <a:p>
            <a:r>
              <a:rPr lang="cs-CZ" sz="4400" dirty="0"/>
              <a:t>Absorbance aditivních filtrů</a:t>
            </a:r>
          </a:p>
        </p:txBody>
      </p:sp>
      <p:sp>
        <p:nvSpPr>
          <p:cNvPr id="69637" name="Rectangle 5"/>
          <p:cNvSpPr>
            <a:spLocks noGrp="1" noChangeArrowheads="1"/>
          </p:cNvSpPr>
          <p:nvPr>
            <p:ph type="body" sz="half" idx="1"/>
          </p:nvPr>
        </p:nvSpPr>
        <p:spPr>
          <a:xfrm>
            <a:off x="902232" y="1268412"/>
            <a:ext cx="5041368" cy="4975225"/>
          </a:xfrm>
        </p:spPr>
        <p:txBody>
          <a:bodyPr>
            <a:normAutofit/>
          </a:bodyPr>
          <a:lstStyle/>
          <a:p>
            <a:pPr marL="533400" indent="-533400">
              <a:buFont typeface="Wingdings" pitchFamily="2" charset="2"/>
              <a:buAutoNum type="alphaLcPeriod"/>
            </a:pPr>
            <a:r>
              <a:rPr lang="cs-CZ" sz="2800" dirty="0"/>
              <a:t>Spektrální charakteristiky projekčních filtrů. Pásy A, B, C naznačují </a:t>
            </a:r>
            <a:r>
              <a:rPr lang="cs-CZ" sz="2800" dirty="0" smtClean="0"/>
              <a:t>monochromatická </a:t>
            </a:r>
            <a:r>
              <a:rPr lang="cs-CZ" sz="2800" dirty="0"/>
              <a:t>světla a jejich směs musí vyvolávat vjem bílého světla.</a:t>
            </a:r>
          </a:p>
          <a:p>
            <a:pPr marL="533400" indent="-533400">
              <a:buFont typeface="Wingdings" pitchFamily="2" charset="2"/>
              <a:buAutoNum type="alphaLcPeriod"/>
            </a:pPr>
            <a:r>
              <a:rPr lang="cs-CZ" sz="2800" dirty="0"/>
              <a:t>Spektrální charakteristiky snímkových filtrů. Ideální by byl obdélníkový profil dosažitelný interferenčními filtry</a:t>
            </a:r>
          </a:p>
        </p:txBody>
      </p:sp>
      <p:pic>
        <p:nvPicPr>
          <p:cNvPr id="69639" name="Picture 7" descr="smok22"/>
          <p:cNvPicPr>
            <a:picLocks noGrp="1" noChangeAspect="1" noChangeArrowheads="1"/>
          </p:cNvPicPr>
          <p:nvPr>
            <p:ph sz="half" idx="2"/>
          </p:nvPr>
        </p:nvPicPr>
        <p:blipFill>
          <a:blip r:embed="rId3" cstate="print">
            <a:lum contrast="24000"/>
            <a:extLst>
              <a:ext uri="{28A0092B-C50C-407E-A947-70E740481C1C}">
                <a14:useLocalDpi xmlns:a14="http://schemas.microsoft.com/office/drawing/2010/main" val="0"/>
              </a:ext>
            </a:extLst>
          </a:blip>
          <a:srcRect l="5750" r="47000"/>
          <a:stretch>
            <a:fillRect/>
          </a:stretch>
        </p:blipFill>
        <p:spPr>
          <a:xfrm>
            <a:off x="6092688" y="1268413"/>
            <a:ext cx="5167452" cy="4564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ástupný symbol pro datum 4"/>
          <p:cNvSpPr>
            <a:spLocks noGrp="1"/>
          </p:cNvSpPr>
          <p:nvPr>
            <p:ph type="dt" sz="half" idx="10"/>
          </p:nvPr>
        </p:nvSpPr>
        <p:spPr/>
        <p:txBody>
          <a:bodyPr/>
          <a:lstStyle/>
          <a:p>
            <a:r>
              <a:rPr lang="cs-CZ" smtClean="0"/>
              <a:t>2017</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0F17159C-0EB5-4DDF-ADB5-40FCAAF8E3AA}" type="slidenum">
              <a:rPr lang="cs-CZ"/>
              <a:pPr/>
              <a:t>25</a:t>
            </a:fld>
            <a:endParaRPr lang="cs-CZ"/>
          </a:p>
        </p:txBody>
      </p:sp>
      <p:sp>
        <p:nvSpPr>
          <p:cNvPr id="69641" name="Text Box 9"/>
          <p:cNvSpPr txBox="1">
            <a:spLocks noChangeArrowheads="1"/>
          </p:cNvSpPr>
          <p:nvPr/>
        </p:nvSpPr>
        <p:spPr bwMode="auto">
          <a:xfrm>
            <a:off x="7516814" y="5867400"/>
            <a:ext cx="3028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cs-CZ" sz="3200" b="1" dirty="0">
                <a:solidFill>
                  <a:srgbClr val="0000FF"/>
                </a:solidFill>
              </a:rPr>
              <a:t>B   </a:t>
            </a:r>
            <a:r>
              <a:rPr lang="cs-CZ" sz="3200" b="1" dirty="0" smtClean="0">
                <a:solidFill>
                  <a:srgbClr val="0000FF"/>
                </a:solidFill>
              </a:rPr>
              <a:t>      </a:t>
            </a:r>
            <a:r>
              <a:rPr lang="cs-CZ" sz="3200" b="1" dirty="0">
                <a:solidFill>
                  <a:srgbClr val="00B050"/>
                </a:solidFill>
              </a:rPr>
              <a:t>G</a:t>
            </a:r>
            <a:r>
              <a:rPr lang="cs-CZ" sz="3200" b="1" dirty="0">
                <a:solidFill>
                  <a:srgbClr val="00FF00"/>
                </a:solidFill>
              </a:rPr>
              <a:t>    </a:t>
            </a:r>
            <a:r>
              <a:rPr lang="cs-CZ" sz="3200" b="1" dirty="0" smtClean="0">
                <a:solidFill>
                  <a:srgbClr val="00FF00"/>
                </a:solidFill>
              </a:rPr>
              <a:t>    </a:t>
            </a:r>
            <a:r>
              <a:rPr lang="cs-CZ" sz="3200" b="1" dirty="0" smtClean="0">
                <a:solidFill>
                  <a:srgbClr val="FF0000"/>
                </a:solidFill>
              </a:rPr>
              <a:t>R</a:t>
            </a:r>
            <a:endParaRPr lang="cs-CZ" sz="3200" b="1" dirty="0">
              <a:solidFill>
                <a:srgbClr val="FF0000"/>
              </a:solidFill>
            </a:endParaRPr>
          </a:p>
        </p:txBody>
      </p:sp>
    </p:spTree>
    <p:extLst>
      <p:ext uri="{BB962C8B-B14F-4D97-AF65-F5344CB8AC3E}">
        <p14:creationId xmlns:p14="http://schemas.microsoft.com/office/powerpoint/2010/main" val="2131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29206" y="59531"/>
            <a:ext cx="5432446" cy="1268413"/>
          </a:xfrm>
        </p:spPr>
        <p:txBody>
          <a:bodyPr>
            <a:normAutofit/>
          </a:bodyPr>
          <a:lstStyle/>
          <a:p>
            <a:r>
              <a:rPr lang="cs-CZ" sz="4400" dirty="0"/>
              <a:t>Klasický aditivní proces</a:t>
            </a:r>
          </a:p>
        </p:txBody>
      </p:sp>
      <p:sp>
        <p:nvSpPr>
          <p:cNvPr id="67588" name="Rectangle 4"/>
          <p:cNvSpPr>
            <a:spLocks noGrp="1" noChangeArrowheads="1"/>
          </p:cNvSpPr>
          <p:nvPr>
            <p:ph type="body" sz="half" idx="1"/>
          </p:nvPr>
        </p:nvSpPr>
        <p:spPr>
          <a:xfrm>
            <a:off x="829206" y="1327944"/>
            <a:ext cx="5233664" cy="4114800"/>
          </a:xfrm>
        </p:spPr>
        <p:txBody>
          <a:bodyPr>
            <a:normAutofit fontScale="92500" lnSpcReduction="10000"/>
          </a:bodyPr>
          <a:lstStyle/>
          <a:p>
            <a:pPr marL="533400" indent="-533400">
              <a:buFont typeface="Wingdings" pitchFamily="2" charset="2"/>
              <a:buAutoNum type="arabicPeriod"/>
            </a:pPr>
            <a:r>
              <a:rPr lang="cs-CZ" sz="3200" dirty="0"/>
              <a:t>Skutečnost</a:t>
            </a:r>
          </a:p>
          <a:p>
            <a:pPr marL="533400" indent="-533400">
              <a:buFont typeface="Wingdings" pitchFamily="2" charset="2"/>
              <a:buAutoNum type="arabicPeriod"/>
            </a:pPr>
            <a:r>
              <a:rPr lang="cs-CZ" sz="3200" dirty="0"/>
              <a:t>Snímkové filtry</a:t>
            </a:r>
          </a:p>
          <a:p>
            <a:pPr marL="533400" indent="-533400">
              <a:buFont typeface="Wingdings" pitchFamily="2" charset="2"/>
              <a:buAutoNum type="arabicPeriod"/>
            </a:pPr>
            <a:r>
              <a:rPr lang="cs-CZ" sz="3200" dirty="0"/>
              <a:t>Negativní výtažky</a:t>
            </a:r>
          </a:p>
          <a:p>
            <a:pPr marL="533400" indent="-533400">
              <a:buFont typeface="Wingdings" pitchFamily="2" charset="2"/>
              <a:buAutoNum type="arabicPeriod"/>
            </a:pPr>
            <a:r>
              <a:rPr lang="cs-CZ" sz="3200" dirty="0"/>
              <a:t>Pozitivní výtažky</a:t>
            </a:r>
          </a:p>
          <a:p>
            <a:pPr marL="533400" indent="-533400">
              <a:buFont typeface="Wingdings" pitchFamily="2" charset="2"/>
              <a:buAutoNum type="arabicPeriod"/>
            </a:pPr>
            <a:r>
              <a:rPr lang="cs-CZ" sz="3200" dirty="0"/>
              <a:t>Promítací filtry</a:t>
            </a:r>
          </a:p>
          <a:p>
            <a:pPr marL="533400" indent="-533400">
              <a:buFont typeface="Wingdings" pitchFamily="2" charset="2"/>
              <a:buAutoNum type="arabicPeriod"/>
            </a:pPr>
            <a:r>
              <a:rPr lang="cs-CZ" sz="3200" dirty="0"/>
              <a:t>Výsledný obraz na promítací ploše</a:t>
            </a:r>
          </a:p>
        </p:txBody>
      </p:sp>
      <p:pic>
        <p:nvPicPr>
          <p:cNvPr id="67590" name="Picture 6" descr="smok21"/>
          <p:cNvPicPr>
            <a:picLocks noGrp="1" noChangeAspect="1" noChangeArrowheads="1"/>
          </p:cNvPicPr>
          <p:nvPr>
            <p:ph sz="half" idx="2"/>
          </p:nvPr>
        </p:nvPicPr>
        <p:blipFill>
          <a:blip r:embed="rId3" cstate="print">
            <a:lum contrast="42000"/>
            <a:extLst>
              <a:ext uri="{28A0092B-C50C-407E-A947-70E740481C1C}">
                <a14:useLocalDpi xmlns:a14="http://schemas.microsoft.com/office/drawing/2010/main" val="0"/>
              </a:ext>
            </a:extLst>
          </a:blip>
          <a:srcRect l="12712"/>
          <a:stretch>
            <a:fillRect/>
          </a:stretch>
        </p:blipFill>
        <p:spPr>
          <a:xfrm>
            <a:off x="6261652" y="166420"/>
            <a:ext cx="5050605" cy="60772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96A0B02-B2FB-4BBD-81C7-576F08BA8D14}" type="slidenum">
              <a:rPr lang="cs-CZ"/>
              <a:pPr/>
              <a:t>26</a:t>
            </a:fld>
            <a:endParaRPr lang="cs-CZ"/>
          </a:p>
        </p:txBody>
      </p:sp>
    </p:spTree>
    <p:extLst>
      <p:ext uri="{BB962C8B-B14F-4D97-AF65-F5344CB8AC3E}">
        <p14:creationId xmlns:p14="http://schemas.microsoft.com/office/powerpoint/2010/main" val="336652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1003852" y="1"/>
            <a:ext cx="10921449" cy="1268413"/>
          </a:xfrm>
        </p:spPr>
        <p:txBody>
          <a:bodyPr>
            <a:normAutofit/>
          </a:bodyPr>
          <a:lstStyle/>
          <a:p>
            <a:r>
              <a:rPr lang="cs-CZ" sz="4400" dirty="0"/>
              <a:t>Absorbance subtraktivních </a:t>
            </a:r>
            <a:r>
              <a:rPr lang="cs-CZ" sz="4400" dirty="0" err="1"/>
              <a:t>fitrů</a:t>
            </a:r>
            <a:endParaRPr lang="cs-CZ" sz="4400" dirty="0"/>
          </a:p>
        </p:txBody>
      </p:sp>
      <p:sp>
        <p:nvSpPr>
          <p:cNvPr id="78853" name="Rectangle 5"/>
          <p:cNvSpPr>
            <a:spLocks noGrp="1" noChangeArrowheads="1"/>
          </p:cNvSpPr>
          <p:nvPr>
            <p:ph type="body" sz="half" idx="1"/>
          </p:nvPr>
        </p:nvSpPr>
        <p:spPr>
          <a:xfrm>
            <a:off x="1046185" y="1556281"/>
            <a:ext cx="6429881" cy="4624385"/>
          </a:xfrm>
        </p:spPr>
        <p:txBody>
          <a:bodyPr>
            <a:normAutofit/>
          </a:bodyPr>
          <a:lstStyle/>
          <a:p>
            <a:r>
              <a:rPr lang="cs-CZ" sz="2600" dirty="0"/>
              <a:t>Na rozdíl od </a:t>
            </a:r>
            <a:r>
              <a:rPr lang="cs-CZ" sz="2600" dirty="0">
                <a:solidFill>
                  <a:srgbClr val="C00000"/>
                </a:solidFill>
              </a:rPr>
              <a:t>aditivních</a:t>
            </a:r>
            <a:r>
              <a:rPr lang="cs-CZ" sz="2600" dirty="0"/>
              <a:t> filtrů (R,G,B), </a:t>
            </a:r>
            <a:r>
              <a:rPr lang="cs-CZ" sz="2600" dirty="0">
                <a:solidFill>
                  <a:srgbClr val="C00000"/>
                </a:solidFill>
              </a:rPr>
              <a:t>propouštějících</a:t>
            </a:r>
            <a:r>
              <a:rPr lang="cs-CZ" sz="2600" dirty="0"/>
              <a:t> cca 1/3 viditelného spektra, ideální (a téměř ideální interferenční) </a:t>
            </a:r>
            <a:r>
              <a:rPr lang="cs-CZ" sz="2600" dirty="0">
                <a:solidFill>
                  <a:srgbClr val="C00000"/>
                </a:solidFill>
              </a:rPr>
              <a:t>subtraktivní</a:t>
            </a:r>
            <a:r>
              <a:rPr lang="cs-CZ" sz="2600" dirty="0"/>
              <a:t> filtry (C,M,Y) </a:t>
            </a:r>
            <a:r>
              <a:rPr lang="cs-CZ" sz="2600" dirty="0">
                <a:solidFill>
                  <a:srgbClr val="C00000"/>
                </a:solidFill>
              </a:rPr>
              <a:t>absorbují</a:t>
            </a:r>
            <a:r>
              <a:rPr lang="cs-CZ" sz="2600" dirty="0">
                <a:solidFill>
                  <a:schemeClr val="hlink"/>
                </a:solidFill>
              </a:rPr>
              <a:t> </a:t>
            </a:r>
            <a:r>
              <a:rPr lang="cs-CZ" sz="2600" dirty="0"/>
              <a:t>cca 1/3 viditelného spektra a 2/3 propouštějí (plná čára). </a:t>
            </a:r>
            <a:endParaRPr lang="cs-CZ" sz="2600" dirty="0" smtClean="0"/>
          </a:p>
          <a:p>
            <a:pPr marL="0" indent="0">
              <a:buNone/>
            </a:pPr>
            <a:endParaRPr lang="cs-CZ" sz="2600" dirty="0"/>
          </a:p>
          <a:p>
            <a:r>
              <a:rPr lang="cs-CZ" sz="2600" dirty="0"/>
              <a:t>Skutečné propustnosti barvivových filtrů jsou vyznačeny přerušovanou čarou.  </a:t>
            </a:r>
          </a:p>
        </p:txBody>
      </p:sp>
      <p:pic>
        <p:nvPicPr>
          <p:cNvPr id="78855" name="Picture 7" descr="smok23"/>
          <p:cNvPicPr>
            <a:picLocks noGrp="1" noChangeAspect="1" noChangeArrowheads="1"/>
          </p:cNvPicPr>
          <p:nvPr>
            <p:ph sz="half" idx="2"/>
          </p:nvPr>
        </p:nvPicPr>
        <p:blipFill>
          <a:blip r:embed="rId3" cstate="print">
            <a:lum contrast="24000"/>
            <a:extLst>
              <a:ext uri="{28A0092B-C50C-407E-A947-70E740481C1C}">
                <a14:useLocalDpi xmlns:a14="http://schemas.microsoft.com/office/drawing/2010/main" val="0"/>
              </a:ext>
            </a:extLst>
          </a:blip>
          <a:srcRect l="47333" r="3542"/>
          <a:stretch>
            <a:fillRect/>
          </a:stretch>
        </p:blipFill>
        <p:spPr>
          <a:xfrm>
            <a:off x="7990924" y="1268414"/>
            <a:ext cx="3566078" cy="51060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Zástupný symbol pro datum 4"/>
          <p:cNvSpPr>
            <a:spLocks noGrp="1"/>
          </p:cNvSpPr>
          <p:nvPr>
            <p:ph type="dt" sz="half" idx="10"/>
          </p:nvPr>
        </p:nvSpPr>
        <p:spPr/>
        <p:txBody>
          <a:bodyPr/>
          <a:lstStyle/>
          <a:p>
            <a:r>
              <a:rPr lang="cs-CZ" smtClean="0"/>
              <a:t>2017</a:t>
            </a:r>
            <a:endParaRPr lang="cs-CZ"/>
          </a:p>
        </p:txBody>
      </p:sp>
      <p:sp>
        <p:nvSpPr>
          <p:cNvPr id="9" name="Zástupný symbol pro zápatí 5"/>
          <p:cNvSpPr>
            <a:spLocks noGrp="1"/>
          </p:cNvSpPr>
          <p:nvPr>
            <p:ph type="ftr" sz="quarter" idx="11"/>
          </p:nvPr>
        </p:nvSpPr>
        <p:spPr/>
        <p:txBody>
          <a:bodyPr/>
          <a:lstStyle/>
          <a:p>
            <a:r>
              <a:rPr lang="cs-CZ" smtClean="0"/>
              <a:t>prof. Otruba</a:t>
            </a:r>
            <a:endParaRPr lang="cs-CZ"/>
          </a:p>
        </p:txBody>
      </p:sp>
      <p:sp>
        <p:nvSpPr>
          <p:cNvPr id="10" name="Zástupný symbol pro číslo snímku 6"/>
          <p:cNvSpPr>
            <a:spLocks noGrp="1"/>
          </p:cNvSpPr>
          <p:nvPr>
            <p:ph type="sldNum" sz="quarter" idx="12"/>
          </p:nvPr>
        </p:nvSpPr>
        <p:spPr/>
        <p:txBody>
          <a:bodyPr/>
          <a:lstStyle/>
          <a:p>
            <a:fld id="{D3B7174B-C360-47F3-B38B-11E7EFE7245C}" type="slidenum">
              <a:rPr lang="cs-CZ"/>
              <a:pPr/>
              <a:t>27</a:t>
            </a:fld>
            <a:endParaRPr lang="cs-CZ"/>
          </a:p>
        </p:txBody>
      </p:sp>
      <p:sp>
        <p:nvSpPr>
          <p:cNvPr id="78856" name="Text Box 8"/>
          <p:cNvSpPr txBox="1">
            <a:spLocks noChangeArrowheads="1"/>
          </p:cNvSpPr>
          <p:nvPr/>
        </p:nvSpPr>
        <p:spPr bwMode="auto">
          <a:xfrm>
            <a:off x="8524875" y="1979614"/>
            <a:ext cx="3978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sz="3200" b="1" dirty="0">
                <a:solidFill>
                  <a:srgbClr val="FFFF00"/>
                </a:solidFill>
              </a:rPr>
              <a:t>Y</a:t>
            </a:r>
          </a:p>
        </p:txBody>
      </p:sp>
      <p:sp>
        <p:nvSpPr>
          <p:cNvPr id="78857" name="Text Box 9"/>
          <p:cNvSpPr txBox="1">
            <a:spLocks noChangeArrowheads="1"/>
          </p:cNvSpPr>
          <p:nvPr/>
        </p:nvSpPr>
        <p:spPr bwMode="auto">
          <a:xfrm>
            <a:off x="10387663" y="3463638"/>
            <a:ext cx="5437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sz="3200" b="1" dirty="0">
                <a:solidFill>
                  <a:srgbClr val="FF00FF"/>
                </a:solidFill>
              </a:rPr>
              <a:t>M</a:t>
            </a:r>
          </a:p>
        </p:txBody>
      </p:sp>
      <p:sp>
        <p:nvSpPr>
          <p:cNvPr id="78858" name="Text Box 10"/>
          <p:cNvSpPr txBox="1">
            <a:spLocks noChangeArrowheads="1"/>
          </p:cNvSpPr>
          <p:nvPr/>
        </p:nvSpPr>
        <p:spPr bwMode="auto">
          <a:xfrm>
            <a:off x="9006600" y="4903788"/>
            <a:ext cx="4026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sz="3200" b="1" dirty="0">
                <a:solidFill>
                  <a:srgbClr val="00FFFF"/>
                </a:solidFill>
              </a:rPr>
              <a:t>C</a:t>
            </a:r>
          </a:p>
        </p:txBody>
      </p:sp>
    </p:spTree>
    <p:extLst>
      <p:ext uri="{BB962C8B-B14F-4D97-AF65-F5344CB8AC3E}">
        <p14:creationId xmlns:p14="http://schemas.microsoft.com/office/powerpoint/2010/main" val="3685915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91382" y="288926"/>
            <a:ext cx="6229643" cy="1268413"/>
          </a:xfrm>
        </p:spPr>
        <p:txBody>
          <a:bodyPr>
            <a:noAutofit/>
          </a:bodyPr>
          <a:lstStyle/>
          <a:p>
            <a:r>
              <a:rPr lang="cs-CZ" sz="4400" dirty="0"/>
              <a:t>Subtraktivní </a:t>
            </a:r>
            <a:r>
              <a:rPr lang="cs-CZ" sz="4400" dirty="0" smtClean="0"/>
              <a:t>systém </a:t>
            </a:r>
            <a:r>
              <a:rPr lang="cs-CZ" sz="4400" dirty="0"/>
              <a:t>barevné fotografie</a:t>
            </a:r>
          </a:p>
        </p:txBody>
      </p:sp>
      <p:sp>
        <p:nvSpPr>
          <p:cNvPr id="7172" name="Rectangle 4"/>
          <p:cNvSpPr>
            <a:spLocks noGrp="1" noChangeArrowheads="1"/>
          </p:cNvSpPr>
          <p:nvPr>
            <p:ph type="body" sz="half" idx="1"/>
          </p:nvPr>
        </p:nvSpPr>
        <p:spPr>
          <a:xfrm>
            <a:off x="891382" y="1557340"/>
            <a:ext cx="5490840" cy="4844290"/>
          </a:xfrm>
        </p:spPr>
        <p:txBody>
          <a:bodyPr>
            <a:normAutofit fontScale="92500"/>
          </a:bodyPr>
          <a:lstStyle/>
          <a:p>
            <a:pPr marL="533400" indent="-533400">
              <a:buFont typeface="Wingdings" pitchFamily="2" charset="2"/>
              <a:buAutoNum type="arabicPeriod"/>
            </a:pPr>
            <a:r>
              <a:rPr lang="cs-CZ" sz="2800" dirty="0"/>
              <a:t>Skutečnost</a:t>
            </a:r>
          </a:p>
          <a:p>
            <a:pPr marL="533400" indent="-533400">
              <a:buFont typeface="Wingdings" pitchFamily="2" charset="2"/>
              <a:buAutoNum type="arabicPeriod"/>
            </a:pPr>
            <a:r>
              <a:rPr lang="cs-CZ" sz="2800" dirty="0"/>
              <a:t>Snímací filtry</a:t>
            </a:r>
          </a:p>
          <a:p>
            <a:pPr marL="533400" indent="-533400">
              <a:buFont typeface="Wingdings" pitchFamily="2" charset="2"/>
              <a:buAutoNum type="arabicPeriod"/>
            </a:pPr>
            <a:r>
              <a:rPr lang="cs-CZ" sz="2800" dirty="0"/>
              <a:t>Černobílé negativní výtažky</a:t>
            </a:r>
          </a:p>
          <a:p>
            <a:pPr marL="533400" indent="-533400">
              <a:buFont typeface="Wingdings" pitchFamily="2" charset="2"/>
              <a:buAutoNum type="arabicPeriod"/>
            </a:pPr>
            <a:r>
              <a:rPr lang="cs-CZ" sz="2800" dirty="0"/>
              <a:t>Pozitivní výtažky, jejichž stříbro bylo převedeno na barvivo</a:t>
            </a:r>
          </a:p>
          <a:p>
            <a:pPr marL="533400" indent="-533400">
              <a:buFont typeface="Wingdings" pitchFamily="2" charset="2"/>
              <a:buAutoNum type="arabicPeriod"/>
            </a:pPr>
            <a:r>
              <a:rPr lang="cs-CZ" sz="2800" dirty="0"/>
              <a:t>Tři barvivové výtažky složené na sebe</a:t>
            </a:r>
          </a:p>
          <a:p>
            <a:pPr marL="533400" indent="-533400">
              <a:buFont typeface="Wingdings" pitchFamily="2" charset="2"/>
              <a:buAutoNum type="arabicPeriod"/>
            </a:pPr>
            <a:r>
              <a:rPr lang="cs-CZ" sz="2800" dirty="0"/>
              <a:t>Výtažky promítnuté jediným bílým světlem</a:t>
            </a:r>
          </a:p>
        </p:txBody>
      </p:sp>
      <p:pic>
        <p:nvPicPr>
          <p:cNvPr id="7174" name="Picture 6" descr="smok2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382222" y="281977"/>
            <a:ext cx="4942324" cy="61196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B96F500B-F5BE-43F0-AA2C-4E25AC2FAAE0}" type="slidenum">
              <a:rPr lang="cs-CZ"/>
              <a:pPr/>
              <a:t>28</a:t>
            </a:fld>
            <a:endParaRPr lang="cs-CZ"/>
          </a:p>
        </p:txBody>
      </p:sp>
    </p:spTree>
    <p:extLst>
      <p:ext uri="{BB962C8B-B14F-4D97-AF65-F5344CB8AC3E}">
        <p14:creationId xmlns:p14="http://schemas.microsoft.com/office/powerpoint/2010/main" val="1930351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a:xfrm>
            <a:off x="641522" y="1"/>
            <a:ext cx="10390716" cy="1268413"/>
          </a:xfrm>
        </p:spPr>
        <p:txBody>
          <a:bodyPr>
            <a:normAutofit/>
          </a:bodyPr>
          <a:lstStyle/>
          <a:p>
            <a:r>
              <a:rPr lang="cs-CZ" sz="3600" dirty="0"/>
              <a:t>Třívrstvý barevný materiál</a:t>
            </a:r>
          </a:p>
        </p:txBody>
      </p:sp>
      <p:sp>
        <p:nvSpPr>
          <p:cNvPr id="81925" name="Rectangle 5"/>
          <p:cNvSpPr>
            <a:spLocks noGrp="1" noChangeArrowheads="1"/>
          </p:cNvSpPr>
          <p:nvPr>
            <p:ph type="body" sz="half" idx="1"/>
          </p:nvPr>
        </p:nvSpPr>
        <p:spPr>
          <a:xfrm>
            <a:off x="592931" y="1709738"/>
            <a:ext cx="5778052" cy="4114800"/>
          </a:xfrm>
        </p:spPr>
        <p:txBody>
          <a:bodyPr>
            <a:normAutofit/>
          </a:bodyPr>
          <a:lstStyle/>
          <a:p>
            <a:pPr marL="533400" indent="-533400">
              <a:buFont typeface="Wingdings" pitchFamily="2" charset="2"/>
              <a:buAutoNum type="arabicPeriod"/>
            </a:pPr>
            <a:r>
              <a:rPr lang="cs-CZ" sz="2800" dirty="0"/>
              <a:t>Vrstva citlivá k modré</a:t>
            </a:r>
          </a:p>
          <a:p>
            <a:pPr marL="533400" indent="-533400">
              <a:buFont typeface="Wingdings" pitchFamily="2" charset="2"/>
              <a:buAutoNum type="arabicPeriod"/>
            </a:pPr>
            <a:r>
              <a:rPr lang="cs-CZ" sz="2800" dirty="0"/>
              <a:t>Žlutá filtrační vrstva</a:t>
            </a:r>
          </a:p>
          <a:p>
            <a:pPr marL="533400" indent="-533400">
              <a:buFont typeface="Wingdings" pitchFamily="2" charset="2"/>
              <a:buAutoNum type="arabicPeriod"/>
            </a:pPr>
            <a:r>
              <a:rPr lang="cs-CZ" sz="2800" dirty="0"/>
              <a:t>Vrstva citlivá k zelené</a:t>
            </a:r>
          </a:p>
          <a:p>
            <a:pPr marL="533400" indent="-533400">
              <a:buFont typeface="Wingdings" pitchFamily="2" charset="2"/>
              <a:buAutoNum type="arabicPeriod"/>
            </a:pPr>
            <a:r>
              <a:rPr lang="cs-CZ" sz="2800" dirty="0"/>
              <a:t>Vrstva citlivá k červené</a:t>
            </a:r>
          </a:p>
          <a:p>
            <a:pPr marL="533400" indent="-533400">
              <a:buFont typeface="Wingdings" pitchFamily="2" charset="2"/>
              <a:buAutoNum type="arabicPeriod"/>
            </a:pPr>
            <a:r>
              <a:rPr lang="cs-CZ" sz="2800" dirty="0"/>
              <a:t>Podložka</a:t>
            </a:r>
          </a:p>
          <a:p>
            <a:pPr marL="533400" indent="-533400">
              <a:buFont typeface="Wingdings" pitchFamily="2" charset="2"/>
              <a:buAutoNum type="arabicPeriod"/>
            </a:pPr>
            <a:r>
              <a:rPr lang="cs-CZ" sz="2800" dirty="0"/>
              <a:t>Antihalační stříbrná vrstva</a:t>
            </a:r>
          </a:p>
        </p:txBody>
      </p:sp>
      <p:pic>
        <p:nvPicPr>
          <p:cNvPr id="81927" name="Picture 7" descr="smok26"/>
          <p:cNvPicPr>
            <a:picLocks noGrp="1" noChangeAspect="1" noChangeArrowheads="1"/>
          </p:cNvPicPr>
          <p:nvPr>
            <p:ph sz="half" idx="2"/>
          </p:nvPr>
        </p:nvPicPr>
        <p:blipFill>
          <a:blip r:embed="rId3" cstate="print">
            <a:lum contrast="24000"/>
            <a:extLst>
              <a:ext uri="{28A0092B-C50C-407E-A947-70E740481C1C}">
                <a14:useLocalDpi xmlns:a14="http://schemas.microsoft.com/office/drawing/2010/main" val="0"/>
              </a:ext>
            </a:extLst>
          </a:blip>
          <a:srcRect/>
          <a:stretch>
            <a:fillRect/>
          </a:stretch>
        </p:blipFill>
        <p:spPr>
          <a:xfrm>
            <a:off x="6609121" y="319210"/>
            <a:ext cx="5280656" cy="59244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2144193-1914-4406-AE73-A1F99F23F84A}" type="slidenum">
              <a:rPr lang="cs-CZ"/>
              <a:pPr/>
              <a:t>29</a:t>
            </a:fld>
            <a:endParaRPr lang="cs-CZ"/>
          </a:p>
        </p:txBody>
      </p:sp>
    </p:spTree>
    <p:extLst>
      <p:ext uri="{BB962C8B-B14F-4D97-AF65-F5344CB8AC3E}">
        <p14:creationId xmlns:p14="http://schemas.microsoft.com/office/powerpoint/2010/main" val="175246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Zakladatelé teorie barev</a:t>
            </a:r>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3</a:t>
            </a:fld>
            <a:endParaRPr lang="en-US" sz="1200">
              <a:solidFill>
                <a:srgbClr val="E7E6E6">
                  <a:shade val="50000"/>
                </a:srgbClr>
              </a:solidFill>
            </a:endParaRPr>
          </a:p>
        </p:txBody>
      </p:sp>
      <p:pic>
        <p:nvPicPr>
          <p:cNvPr id="8" name="Picture 11" descr="Helmholtz_01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50944" y="1557337"/>
            <a:ext cx="2309694" cy="2532271"/>
          </a:xfrm>
          <a:prstGeom prst="rect">
            <a:avLst/>
          </a:prstGeom>
          <a:noFill/>
        </p:spPr>
      </p:pic>
      <p:pic>
        <p:nvPicPr>
          <p:cNvPr id="9" name="Picture 17" descr="Lippmann_01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989800" y="1557338"/>
            <a:ext cx="2287800" cy="2532270"/>
          </a:xfrm>
          <a:prstGeom prst="rect">
            <a:avLst/>
          </a:prstGeom>
          <a:noFill/>
        </p:spPr>
      </p:pic>
      <p:pic>
        <p:nvPicPr>
          <p:cNvPr id="10" name="Picture 23" descr="MaxwellJ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990370" y="1557338"/>
            <a:ext cx="2758135" cy="2532270"/>
          </a:xfrm>
          <a:prstGeom prst="rect">
            <a:avLst/>
          </a:prstGeom>
          <a:noFill/>
        </p:spPr>
      </p:pic>
      <p:sp>
        <p:nvSpPr>
          <p:cNvPr id="11" name="Text Box 20"/>
          <p:cNvSpPr txBox="1">
            <a:spLocks noChangeArrowheads="1"/>
          </p:cNvSpPr>
          <p:nvPr/>
        </p:nvSpPr>
        <p:spPr bwMode="auto">
          <a:xfrm>
            <a:off x="1038631" y="4173744"/>
            <a:ext cx="2376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algn="ctr" eaLnBrk="1" hangingPunct="1"/>
            <a:r>
              <a:rPr lang="cs-CZ" b="1" dirty="0" err="1" smtClean="0"/>
              <a:t>Young</a:t>
            </a:r>
            <a:endParaRPr lang="cs-CZ" b="1" dirty="0" smtClean="0"/>
          </a:p>
          <a:p>
            <a:pPr algn="ctr" eaLnBrk="1" hangingPunct="1"/>
            <a:r>
              <a:rPr lang="cs-CZ" sz="2400" b="1" dirty="0" smtClean="0"/>
              <a:t>1773 - 1829</a:t>
            </a:r>
            <a:endParaRPr lang="cs-CZ" sz="2400" b="1" dirty="0"/>
          </a:p>
        </p:txBody>
      </p:sp>
      <p:sp>
        <p:nvSpPr>
          <p:cNvPr id="12" name="Text Box 19"/>
          <p:cNvSpPr txBox="1">
            <a:spLocks noChangeArrowheads="1"/>
          </p:cNvSpPr>
          <p:nvPr/>
        </p:nvSpPr>
        <p:spPr bwMode="auto">
          <a:xfrm>
            <a:off x="3573110" y="4173744"/>
            <a:ext cx="22653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algn="ctr" eaLnBrk="1" hangingPunct="1"/>
            <a:r>
              <a:rPr lang="cs-CZ" b="1" dirty="0" err="1" smtClean="0"/>
              <a:t>Helmholtz</a:t>
            </a:r>
            <a:endParaRPr lang="cs-CZ" b="1" dirty="0" smtClean="0"/>
          </a:p>
          <a:p>
            <a:pPr algn="ctr" eaLnBrk="1" hangingPunct="1"/>
            <a:r>
              <a:rPr lang="cs-CZ" sz="2400" b="1" dirty="0" smtClean="0"/>
              <a:t>1821 - 1894</a:t>
            </a:r>
            <a:endParaRPr lang="cs-CZ" sz="2400" b="1" dirty="0"/>
          </a:p>
        </p:txBody>
      </p:sp>
      <p:sp>
        <p:nvSpPr>
          <p:cNvPr id="14" name="Text Box 21"/>
          <p:cNvSpPr txBox="1">
            <a:spLocks noChangeArrowheads="1"/>
          </p:cNvSpPr>
          <p:nvPr/>
        </p:nvSpPr>
        <p:spPr bwMode="auto">
          <a:xfrm>
            <a:off x="5990371" y="4173744"/>
            <a:ext cx="275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algn="ctr" eaLnBrk="1" hangingPunct="1"/>
            <a:r>
              <a:rPr lang="cs-CZ" b="1" dirty="0" smtClean="0"/>
              <a:t>Maxwell</a:t>
            </a:r>
          </a:p>
          <a:p>
            <a:pPr algn="ctr" eaLnBrk="1" hangingPunct="1"/>
            <a:r>
              <a:rPr lang="cs-CZ" sz="2400" b="1" dirty="0" smtClean="0"/>
              <a:t>1831 - 1879</a:t>
            </a:r>
            <a:endParaRPr lang="cs-CZ" sz="2400" b="1" dirty="0"/>
          </a:p>
        </p:txBody>
      </p:sp>
      <p:sp>
        <p:nvSpPr>
          <p:cNvPr id="17" name="Text Box 18"/>
          <p:cNvSpPr txBox="1">
            <a:spLocks noChangeArrowheads="1"/>
          </p:cNvSpPr>
          <p:nvPr/>
        </p:nvSpPr>
        <p:spPr bwMode="auto">
          <a:xfrm>
            <a:off x="8989801" y="4173744"/>
            <a:ext cx="2440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algn="ctr" eaLnBrk="1" hangingPunct="1"/>
            <a:r>
              <a:rPr lang="cs-CZ" b="1" dirty="0" err="1" smtClean="0"/>
              <a:t>Lippmann</a:t>
            </a:r>
            <a:endParaRPr lang="cs-CZ" b="1" dirty="0" smtClean="0"/>
          </a:p>
          <a:p>
            <a:pPr algn="ctr" eaLnBrk="1" hangingPunct="1"/>
            <a:r>
              <a:rPr lang="cs-CZ" sz="2400" b="1" dirty="0" smtClean="0"/>
              <a:t>1845 - 1921</a:t>
            </a:r>
            <a:endParaRPr lang="cs-CZ" sz="2400" b="1" dirty="0"/>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9569" y="1557337"/>
            <a:ext cx="1776820" cy="2532271"/>
          </a:xfrm>
          <a:prstGeom prst="rect">
            <a:avLst/>
          </a:prstGeom>
        </p:spPr>
      </p:pic>
    </p:spTree>
    <p:extLst>
      <p:ext uri="{BB962C8B-B14F-4D97-AF65-F5344CB8AC3E}">
        <p14:creationId xmlns:p14="http://schemas.microsoft.com/office/powerpoint/2010/main" val="32946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838200" y="95646"/>
            <a:ext cx="5181600" cy="986595"/>
          </a:xfrm>
        </p:spPr>
        <p:txBody>
          <a:bodyPr>
            <a:normAutofit/>
          </a:bodyPr>
          <a:lstStyle/>
          <a:p>
            <a:r>
              <a:rPr lang="cs-CZ" sz="4400" dirty="0"/>
              <a:t>Barevný </a:t>
            </a:r>
            <a:r>
              <a:rPr lang="cs-CZ" sz="4400" dirty="0" smtClean="0"/>
              <a:t>negativ</a:t>
            </a:r>
            <a:endParaRPr lang="cs-CZ" sz="4400" dirty="0"/>
          </a:p>
        </p:txBody>
      </p:sp>
      <p:sp>
        <p:nvSpPr>
          <p:cNvPr id="96259" name="Rectangle 3"/>
          <p:cNvSpPr>
            <a:spLocks noGrp="1" noChangeArrowheads="1"/>
          </p:cNvSpPr>
          <p:nvPr>
            <p:ph sz="half" idx="1"/>
          </p:nvPr>
        </p:nvSpPr>
        <p:spPr>
          <a:xfrm>
            <a:off x="635001" y="1082240"/>
            <a:ext cx="6180666" cy="5318561"/>
          </a:xfrm>
        </p:spPr>
        <p:txBody>
          <a:bodyPr>
            <a:normAutofit fontScale="77500" lnSpcReduction="20000"/>
          </a:bodyPr>
          <a:lstStyle/>
          <a:p>
            <a:pPr>
              <a:lnSpc>
                <a:spcPct val="120000"/>
              </a:lnSpc>
              <a:spcBef>
                <a:spcPts val="600"/>
              </a:spcBef>
            </a:pPr>
            <a:r>
              <a:rPr lang="cs-CZ" sz="2800" b="1" dirty="0" err="1">
                <a:solidFill>
                  <a:srgbClr val="C00000"/>
                </a:solidFill>
              </a:rPr>
              <a:t>Barvotvorné</a:t>
            </a:r>
            <a:r>
              <a:rPr lang="cs-CZ" sz="2800" b="1" dirty="0">
                <a:solidFill>
                  <a:srgbClr val="C00000"/>
                </a:solidFill>
              </a:rPr>
              <a:t> vyvolávání </a:t>
            </a:r>
            <a:r>
              <a:rPr lang="cs-CZ" sz="2800" dirty="0"/>
              <a:t>- při něm tedy vznikne v jednotlivých vrstvách negativní černobílý výtažkový obraz tvořený vyvolaným kovovým stříbrem a spolu s ním negativní doplňkově zbarvený obraz tvořený vzniknuvším barvivem </a:t>
            </a:r>
          </a:p>
          <a:p>
            <a:pPr>
              <a:lnSpc>
                <a:spcPct val="120000"/>
              </a:lnSpc>
              <a:spcBef>
                <a:spcPts val="600"/>
              </a:spcBef>
            </a:pPr>
            <a:r>
              <a:rPr lang="cs-CZ" sz="2800" dirty="0">
                <a:solidFill>
                  <a:srgbClr val="C00000"/>
                </a:solidFill>
              </a:rPr>
              <a:t>Převedení kovového stříbra na </a:t>
            </a:r>
            <a:r>
              <a:rPr lang="cs-CZ" sz="2800" dirty="0" smtClean="0">
                <a:solidFill>
                  <a:srgbClr val="C00000"/>
                </a:solidFill>
              </a:rPr>
              <a:t>halogenid - </a:t>
            </a:r>
            <a:r>
              <a:rPr lang="cs-CZ" sz="2800" b="1" dirty="0" smtClean="0">
                <a:solidFill>
                  <a:srgbClr val="C00000"/>
                </a:solidFill>
              </a:rPr>
              <a:t>bělení</a:t>
            </a:r>
            <a:r>
              <a:rPr lang="cs-CZ" sz="2800" dirty="0" smtClean="0">
                <a:solidFill>
                  <a:srgbClr val="C00000"/>
                </a:solidFill>
              </a:rPr>
              <a:t>.</a:t>
            </a:r>
            <a:r>
              <a:rPr lang="cs-CZ" sz="2800" dirty="0" smtClean="0"/>
              <a:t> </a:t>
            </a:r>
            <a:r>
              <a:rPr lang="cs-CZ" sz="2800" dirty="0"/>
              <a:t>To se provádí v bělící lázni (</a:t>
            </a:r>
            <a:r>
              <a:rPr lang="cs-CZ" sz="2800" dirty="0" err="1"/>
              <a:t>hexakyanoželezitan</a:t>
            </a:r>
            <a:r>
              <a:rPr lang="cs-CZ" sz="2800" dirty="0"/>
              <a:t> a bromid). </a:t>
            </a:r>
          </a:p>
          <a:p>
            <a:pPr>
              <a:lnSpc>
                <a:spcPct val="120000"/>
              </a:lnSpc>
              <a:spcBef>
                <a:spcPts val="600"/>
              </a:spcBef>
            </a:pPr>
            <a:r>
              <a:rPr lang="cs-CZ" sz="2800" b="1" dirty="0">
                <a:solidFill>
                  <a:srgbClr val="C00000"/>
                </a:solidFill>
              </a:rPr>
              <a:t>Ustalování</a:t>
            </a:r>
            <a:r>
              <a:rPr lang="cs-CZ" sz="2800" b="1" dirty="0">
                <a:solidFill>
                  <a:schemeClr val="hlink"/>
                </a:solidFill>
              </a:rPr>
              <a:t> </a:t>
            </a:r>
            <a:r>
              <a:rPr lang="cs-CZ" sz="2800" dirty="0"/>
              <a:t>v klasickém </a:t>
            </a:r>
            <a:r>
              <a:rPr lang="cs-CZ" sz="2800" dirty="0" err="1"/>
              <a:t>thiosíranovém</a:t>
            </a:r>
            <a:r>
              <a:rPr lang="cs-CZ" sz="2800" dirty="0"/>
              <a:t> ustalovači, který převede halogenid stříbrný (zbylý nevyvolaný i </a:t>
            </a:r>
            <a:r>
              <a:rPr lang="cs-CZ" sz="2800" dirty="0" smtClean="0"/>
              <a:t>znovu vzniklý </a:t>
            </a:r>
            <a:r>
              <a:rPr lang="cs-CZ" sz="2800" dirty="0"/>
              <a:t>při bělení) na rozpustné komplexy, které se odstraní </a:t>
            </a:r>
            <a:r>
              <a:rPr lang="cs-CZ" sz="2800" b="1" dirty="0">
                <a:solidFill>
                  <a:srgbClr val="C00000"/>
                </a:solidFill>
              </a:rPr>
              <a:t>praním</a:t>
            </a:r>
            <a:r>
              <a:rPr lang="cs-CZ" sz="2800" dirty="0">
                <a:solidFill>
                  <a:srgbClr val="C00000"/>
                </a:solidFill>
              </a:rPr>
              <a:t>.</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4E6F1086-357C-4B15-A1F4-1D5BEA148432}" type="slidenum">
              <a:rPr lang="cs-CZ"/>
              <a:pPr/>
              <a:t>30</a:t>
            </a:fld>
            <a:endParaRPr lang="cs-CZ"/>
          </a:p>
        </p:txBody>
      </p:sp>
      <p:pic>
        <p:nvPicPr>
          <p:cNvPr id="3" name="Obrázek 2"/>
          <p:cNvPicPr>
            <a:picLocks noChangeAspect="1"/>
          </p:cNvPicPr>
          <p:nvPr/>
        </p:nvPicPr>
        <p:blipFill rotWithShape="1">
          <a:blip r:embed="rId3"/>
          <a:srcRect r="31194"/>
          <a:stretch/>
        </p:blipFill>
        <p:spPr>
          <a:xfrm>
            <a:off x="7037243" y="287865"/>
            <a:ext cx="4841490" cy="5977469"/>
          </a:xfrm>
          <a:prstGeom prst="rect">
            <a:avLst/>
          </a:prstGeom>
        </p:spPr>
      </p:pic>
      <p:sp>
        <p:nvSpPr>
          <p:cNvPr id="7" name="Obdélník 6"/>
          <p:cNvSpPr/>
          <p:nvPr/>
        </p:nvSpPr>
        <p:spPr>
          <a:xfrm>
            <a:off x="2079172" y="6134529"/>
            <a:ext cx="4176589" cy="261610"/>
          </a:xfrm>
          <a:prstGeom prst="rect">
            <a:avLst/>
          </a:prstGeom>
        </p:spPr>
        <p:txBody>
          <a:bodyPr wrap="square">
            <a:spAutoFit/>
          </a:bodyPr>
          <a:lstStyle/>
          <a:p>
            <a:r>
              <a:rPr lang="cs-CZ" sz="1100" i="1" dirty="0" smtClean="0">
                <a:solidFill>
                  <a:srgbClr val="545454"/>
                </a:solidFill>
              </a:rPr>
              <a:t>www.fch.vut.cz/home/vesely-m/PREDNES/13_2004.PDF</a:t>
            </a:r>
            <a:endParaRPr lang="cs-CZ" sz="1100" dirty="0"/>
          </a:p>
        </p:txBody>
      </p:sp>
    </p:spTree>
    <p:extLst>
      <p:ext uri="{BB962C8B-B14F-4D97-AF65-F5344CB8AC3E}">
        <p14:creationId xmlns:p14="http://schemas.microsoft.com/office/powerpoint/2010/main" val="336010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838200" y="188914"/>
            <a:ext cx="10515600" cy="701675"/>
          </a:xfrm>
        </p:spPr>
        <p:txBody>
          <a:bodyPr>
            <a:normAutofit/>
          </a:bodyPr>
          <a:lstStyle/>
          <a:p>
            <a:r>
              <a:rPr lang="cs-CZ" sz="4400" dirty="0"/>
              <a:t>Zpracování barevné inverze</a:t>
            </a:r>
          </a:p>
        </p:txBody>
      </p:sp>
      <p:sp>
        <p:nvSpPr>
          <p:cNvPr id="105475" name="Rectangle 3"/>
          <p:cNvSpPr>
            <a:spLocks noGrp="1" noChangeArrowheads="1"/>
          </p:cNvSpPr>
          <p:nvPr>
            <p:ph idx="1"/>
          </p:nvPr>
        </p:nvSpPr>
        <p:spPr>
          <a:xfrm>
            <a:off x="838200" y="1152939"/>
            <a:ext cx="10744200" cy="5203413"/>
          </a:xfrm>
        </p:spPr>
        <p:txBody>
          <a:bodyPr>
            <a:normAutofit fontScale="85000" lnSpcReduction="20000"/>
          </a:bodyPr>
          <a:lstStyle/>
          <a:p>
            <a:pPr>
              <a:lnSpc>
                <a:spcPct val="120000"/>
              </a:lnSpc>
              <a:spcBef>
                <a:spcPts val="600"/>
              </a:spcBef>
            </a:pPr>
            <a:r>
              <a:rPr lang="cs-CZ" sz="2400" dirty="0"/>
              <a:t>Prvním vyvoláním (tzv. </a:t>
            </a:r>
            <a:r>
              <a:rPr lang="cs-CZ" sz="2400" dirty="0">
                <a:solidFill>
                  <a:srgbClr val="C00000"/>
                </a:solidFill>
              </a:rPr>
              <a:t>první vývojka </a:t>
            </a:r>
            <a:r>
              <a:rPr lang="cs-CZ" sz="2400" dirty="0"/>
              <a:t>- </a:t>
            </a:r>
            <a:r>
              <a:rPr lang="cs-CZ" sz="2400" dirty="0" err="1"/>
              <a:t>first</a:t>
            </a:r>
            <a:r>
              <a:rPr lang="cs-CZ" sz="2400" dirty="0"/>
              <a:t> developer) vznikne ve vrstvách negativní obraz tvořený kovovým stříbrem. </a:t>
            </a:r>
          </a:p>
          <a:p>
            <a:pPr>
              <a:lnSpc>
                <a:spcPct val="120000"/>
              </a:lnSpc>
              <a:spcBef>
                <a:spcPts val="600"/>
              </a:spcBef>
            </a:pPr>
            <a:r>
              <a:rPr lang="cs-CZ" sz="2400" dirty="0"/>
              <a:t>V dalším kroku (</a:t>
            </a:r>
            <a:r>
              <a:rPr lang="cs-CZ" sz="2400" dirty="0">
                <a:solidFill>
                  <a:srgbClr val="C00000"/>
                </a:solidFill>
              </a:rPr>
              <a:t>inverzní lázeň </a:t>
            </a:r>
            <a:r>
              <a:rPr lang="cs-CZ" sz="2400" dirty="0"/>
              <a:t>- </a:t>
            </a:r>
            <a:r>
              <a:rPr lang="cs-CZ" sz="2400" dirty="0" err="1"/>
              <a:t>reversal</a:t>
            </a:r>
            <a:r>
              <a:rPr lang="cs-CZ" sz="2400" dirty="0"/>
              <a:t> </a:t>
            </a:r>
            <a:r>
              <a:rPr lang="cs-CZ" sz="2400" dirty="0" err="1"/>
              <a:t>bath</a:t>
            </a:r>
            <a:r>
              <a:rPr lang="cs-CZ" sz="2400" dirty="0"/>
              <a:t>) se filmy "zazávojují", aby zbylý dosud nevyvolaný halogenid byl schopen vyvolání. Zazávojování se provede osvitem bílým světlem, nebo chemicky. </a:t>
            </a:r>
          </a:p>
          <a:p>
            <a:pPr>
              <a:lnSpc>
                <a:spcPct val="120000"/>
              </a:lnSpc>
              <a:spcBef>
                <a:spcPts val="600"/>
              </a:spcBef>
            </a:pPr>
            <a:r>
              <a:rPr lang="cs-CZ" sz="2400" dirty="0"/>
              <a:t>V dalším kroku (</a:t>
            </a:r>
            <a:r>
              <a:rPr lang="cs-CZ" sz="2400" dirty="0">
                <a:solidFill>
                  <a:srgbClr val="C00000"/>
                </a:solidFill>
              </a:rPr>
              <a:t>barevná vývojka </a:t>
            </a:r>
            <a:r>
              <a:rPr lang="cs-CZ" sz="2400" dirty="0"/>
              <a:t>- </a:t>
            </a:r>
            <a:r>
              <a:rPr lang="cs-CZ" sz="2400" dirty="0" err="1"/>
              <a:t>color</a:t>
            </a:r>
            <a:r>
              <a:rPr lang="cs-CZ" sz="2400" dirty="0"/>
              <a:t> developer) se provede </a:t>
            </a:r>
            <a:r>
              <a:rPr lang="cs-CZ" sz="2400" dirty="0" err="1"/>
              <a:t>barvotvorné</a:t>
            </a:r>
            <a:r>
              <a:rPr lang="cs-CZ" sz="2400" dirty="0"/>
              <a:t> vyvolání zbylého (nyní již zazávojovaného) halogenidu. Tímto krokem se tedy vytvoří pozitivní stříbrný a pozitivní barevný obraz. Protože barviva vznikají pouze z halogenidu, který nebyl vyvolán při prvním vyvolání, vzniká "doplněk" k negativnímu obrazu z prvního vyvolání. Film je nyní zcela černý, protože je vyvoláno veškeré stříbro. </a:t>
            </a:r>
          </a:p>
          <a:p>
            <a:pPr>
              <a:lnSpc>
                <a:spcPct val="120000"/>
              </a:lnSpc>
              <a:spcBef>
                <a:spcPts val="600"/>
              </a:spcBef>
            </a:pPr>
            <a:r>
              <a:rPr lang="cs-CZ" sz="2400" dirty="0"/>
              <a:t>V dalším kroku (</a:t>
            </a:r>
            <a:r>
              <a:rPr lang="cs-CZ" sz="2400" dirty="0">
                <a:solidFill>
                  <a:srgbClr val="C00000"/>
                </a:solidFill>
              </a:rPr>
              <a:t>bělící lázeň </a:t>
            </a:r>
            <a:r>
              <a:rPr lang="cs-CZ" sz="2400" dirty="0"/>
              <a:t>- </a:t>
            </a:r>
            <a:r>
              <a:rPr lang="cs-CZ" sz="2400" dirty="0" err="1"/>
              <a:t>bleach</a:t>
            </a:r>
            <a:r>
              <a:rPr lang="cs-CZ" sz="2400" dirty="0"/>
              <a:t> </a:t>
            </a:r>
            <a:r>
              <a:rPr lang="cs-CZ" sz="2400" dirty="0" err="1"/>
              <a:t>bath</a:t>
            </a:r>
            <a:r>
              <a:rPr lang="cs-CZ" sz="2400" dirty="0"/>
              <a:t>) se kovové stříbro zoxiduje zpět na halogenid, pozitivní barevný obraz zůstává beze změny. </a:t>
            </a:r>
          </a:p>
          <a:p>
            <a:pPr>
              <a:lnSpc>
                <a:spcPct val="120000"/>
              </a:lnSpc>
              <a:spcBef>
                <a:spcPts val="600"/>
              </a:spcBef>
            </a:pPr>
            <a:r>
              <a:rPr lang="cs-CZ" sz="2400" dirty="0"/>
              <a:t>V dalším kroku (</a:t>
            </a:r>
            <a:r>
              <a:rPr lang="cs-CZ" sz="2400" dirty="0">
                <a:solidFill>
                  <a:srgbClr val="C00000"/>
                </a:solidFill>
              </a:rPr>
              <a:t>ustalovač </a:t>
            </a:r>
            <a:r>
              <a:rPr lang="cs-CZ" sz="2400" dirty="0"/>
              <a:t>- </a:t>
            </a:r>
            <a:r>
              <a:rPr lang="cs-CZ" sz="2400" dirty="0" err="1"/>
              <a:t>fixer</a:t>
            </a:r>
            <a:r>
              <a:rPr lang="cs-CZ" sz="2400" dirty="0"/>
              <a:t>) se halogenid vzniklý bělením rozpustí v běžném ustalovači a vypere, takže ve filmu zůstanou pouze barviva tvořící pozitivní obraz. </a:t>
            </a:r>
          </a:p>
          <a:p>
            <a:pPr>
              <a:lnSpc>
                <a:spcPct val="120000"/>
              </a:lnSpc>
              <a:spcBef>
                <a:spcPts val="600"/>
              </a:spcBef>
            </a:pPr>
            <a:r>
              <a:rPr lang="cs-CZ" sz="2400" dirty="0"/>
              <a:t>Proces je zakončen </a:t>
            </a:r>
            <a:r>
              <a:rPr lang="cs-CZ" sz="2400" dirty="0">
                <a:solidFill>
                  <a:srgbClr val="C00000"/>
                </a:solidFill>
              </a:rPr>
              <a:t>praním</a:t>
            </a:r>
            <a:r>
              <a:rPr lang="cs-CZ" sz="2400" dirty="0"/>
              <a:t> a </a:t>
            </a:r>
            <a:r>
              <a:rPr lang="cs-CZ" sz="2400" dirty="0">
                <a:solidFill>
                  <a:srgbClr val="C00000"/>
                </a:solidFill>
              </a:rPr>
              <a:t>stabilizací</a:t>
            </a:r>
            <a:r>
              <a:rPr lang="cs-CZ" sz="2400" dirty="0">
                <a:solidFill>
                  <a:schemeClr val="hlink"/>
                </a:solidFill>
              </a:rPr>
              <a:t> </a:t>
            </a:r>
            <a:r>
              <a:rPr lang="cs-CZ" sz="2400" dirty="0">
                <a:solidFill>
                  <a:srgbClr val="C00000"/>
                </a:solidFill>
              </a:rPr>
              <a:t>barviv. </a:t>
            </a:r>
          </a:p>
          <a:p>
            <a:pPr>
              <a:lnSpc>
                <a:spcPct val="80000"/>
              </a:lnSpc>
            </a:pPr>
            <a:endParaRPr lang="cs-CZ" sz="1800" dirty="0">
              <a:solidFill>
                <a:schemeClr val="hlink"/>
              </a:solidFill>
            </a:endParaRP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88B61EB-A13C-4311-AD02-BE0843A2EAB2}" type="slidenum">
              <a:rPr lang="cs-CZ"/>
              <a:pPr/>
              <a:t>31</a:t>
            </a:fld>
            <a:endParaRPr lang="cs-CZ"/>
          </a:p>
        </p:txBody>
      </p:sp>
    </p:spTree>
    <p:extLst>
      <p:ext uri="{BB962C8B-B14F-4D97-AF65-F5344CB8AC3E}">
        <p14:creationId xmlns:p14="http://schemas.microsoft.com/office/powerpoint/2010/main" val="170734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117600" y="0"/>
            <a:ext cx="4895574" cy="894522"/>
          </a:xfrm>
        </p:spPr>
        <p:txBody>
          <a:bodyPr>
            <a:normAutofit/>
          </a:bodyPr>
          <a:lstStyle/>
          <a:p>
            <a:r>
              <a:rPr lang="cs-CZ" sz="3200" dirty="0"/>
              <a:t>Barevná inverze - princip</a:t>
            </a:r>
          </a:p>
        </p:txBody>
      </p:sp>
      <p:sp>
        <p:nvSpPr>
          <p:cNvPr id="6" name="Zástupný symbol pro obsah 5"/>
          <p:cNvSpPr>
            <a:spLocks noGrp="1"/>
          </p:cNvSpPr>
          <p:nvPr>
            <p:ph sz="half" idx="1"/>
          </p:nvPr>
        </p:nvSpPr>
        <p:spPr>
          <a:xfrm>
            <a:off x="1117600" y="894522"/>
            <a:ext cx="4895574" cy="5277678"/>
          </a:xfrm>
        </p:spPr>
        <p:txBody>
          <a:bodyPr>
            <a:normAutofit fontScale="92500" lnSpcReduction="20000"/>
          </a:bodyPr>
          <a:lstStyle/>
          <a:p>
            <a:pPr marL="0" indent="0">
              <a:buNone/>
            </a:pPr>
            <a:r>
              <a:rPr lang="cs-CZ" dirty="0"/>
              <a:t>Při prvním vyvolání v </a:t>
            </a:r>
            <a:r>
              <a:rPr lang="cs-CZ" dirty="0">
                <a:solidFill>
                  <a:srgbClr val="C00000"/>
                </a:solidFill>
              </a:rPr>
              <a:t>černobílé vývojce </a:t>
            </a:r>
            <a:r>
              <a:rPr lang="cs-CZ" dirty="0"/>
              <a:t>vznikne v místech zasažených světlem negativní obraz tvořený kovovým stříbrem. Zbylý nevyvolaný </a:t>
            </a:r>
            <a:r>
              <a:rPr lang="cs-CZ" dirty="0" err="1"/>
              <a:t>AgX</a:t>
            </a:r>
            <a:r>
              <a:rPr lang="cs-CZ" dirty="0"/>
              <a:t> tvoří materiál, který lze použít pro tvorbu pozitivního obrazu.</a:t>
            </a:r>
          </a:p>
          <a:p>
            <a:pPr marL="0" indent="0">
              <a:buNone/>
            </a:pPr>
            <a:r>
              <a:rPr lang="cs-CZ" dirty="0"/>
              <a:t>Po </a:t>
            </a:r>
            <a:r>
              <a:rPr lang="cs-CZ" dirty="0">
                <a:solidFill>
                  <a:srgbClr val="C00000"/>
                </a:solidFill>
              </a:rPr>
              <a:t>osvětlení nevyvolaného </a:t>
            </a:r>
            <a:r>
              <a:rPr lang="cs-CZ" dirty="0" err="1">
                <a:solidFill>
                  <a:srgbClr val="C00000"/>
                </a:solidFill>
              </a:rPr>
              <a:t>AgX</a:t>
            </a:r>
            <a:r>
              <a:rPr lang="cs-CZ" dirty="0">
                <a:solidFill>
                  <a:srgbClr val="C00000"/>
                </a:solidFill>
              </a:rPr>
              <a:t> </a:t>
            </a:r>
            <a:r>
              <a:rPr lang="cs-CZ" dirty="0"/>
              <a:t>následuje </a:t>
            </a:r>
            <a:r>
              <a:rPr lang="cs-CZ" dirty="0" err="1">
                <a:solidFill>
                  <a:srgbClr val="C00000"/>
                </a:solidFill>
              </a:rPr>
              <a:t>barvotvorné</a:t>
            </a:r>
            <a:r>
              <a:rPr lang="cs-CZ" dirty="0"/>
              <a:t> vyvolávání, při kterém oxidovaná vývojka reaguje s </a:t>
            </a:r>
            <a:r>
              <a:rPr lang="cs-CZ" dirty="0" err="1"/>
              <a:t>barvotvornou</a:t>
            </a:r>
            <a:r>
              <a:rPr lang="cs-CZ" dirty="0"/>
              <a:t> komponentou na barvivo. </a:t>
            </a:r>
            <a:endParaRPr lang="cs-CZ" dirty="0" smtClean="0"/>
          </a:p>
          <a:p>
            <a:pPr marL="0" indent="0">
              <a:buNone/>
            </a:pPr>
            <a:r>
              <a:rPr lang="cs-CZ" dirty="0" smtClean="0"/>
              <a:t>Uspořádání </a:t>
            </a:r>
            <a:r>
              <a:rPr lang="cs-CZ" dirty="0"/>
              <a:t>filmu je principiálně stejné jako u negativního filmu - 3 vrstvy se selektivní senzibilací k modré, zelené a červené, které se vybarvují v doplňkových barvách ke své senzibilaci. </a:t>
            </a:r>
          </a:p>
          <a:p>
            <a:endParaRPr lang="cs-CZ" dirty="0"/>
          </a:p>
        </p:txBody>
      </p:sp>
      <p:pic>
        <p:nvPicPr>
          <p:cNvPr id="11" name="Zástupný symbol pro obsah 10"/>
          <p:cNvPicPr>
            <a:picLocks noGrp="1" noChangeAspect="1"/>
          </p:cNvPicPr>
          <p:nvPr>
            <p:ph sz="half" idx="2"/>
          </p:nvPr>
        </p:nvPicPr>
        <p:blipFill>
          <a:blip r:embed="rId2"/>
          <a:stretch>
            <a:fillRect/>
          </a:stretch>
        </p:blipFill>
        <p:spPr>
          <a:xfrm>
            <a:off x="6013174" y="313953"/>
            <a:ext cx="5264427" cy="5858247"/>
          </a:xfrm>
          <a:prstGeom prst="rect">
            <a:avLst/>
          </a:prstGeom>
        </p:spPr>
      </p:pic>
      <p:sp>
        <p:nvSpPr>
          <p:cNvPr id="2" name="Zástupný symbol pro datum 1"/>
          <p:cNvSpPr>
            <a:spLocks noGrp="1"/>
          </p:cNvSpPr>
          <p:nvPr>
            <p:ph type="dt" sz="half" idx="10"/>
          </p:nvPr>
        </p:nvSpPr>
        <p:spPr/>
        <p:txBody>
          <a:bodyPr/>
          <a:lstStyle/>
          <a:p>
            <a:r>
              <a:rPr lang="cs-CZ" dirty="0" smtClean="0">
                <a:solidFill>
                  <a:prstClr val="black">
                    <a:tint val="75000"/>
                  </a:prstClr>
                </a:solidFill>
              </a:rPr>
              <a:t>2017</a:t>
            </a:r>
            <a:endParaRPr lang="en-US" dirty="0">
              <a:solidFill>
                <a:prstClr val="black">
                  <a:tint val="75000"/>
                </a:prstClr>
              </a:solidFill>
            </a:endParaRPr>
          </a:p>
        </p:txBody>
      </p:sp>
      <p:sp>
        <p:nvSpPr>
          <p:cNvPr id="3" name="Zástupný symbol pro zápatí 2"/>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6294C92D-0306-4E69-9CD3-20855E849650}" type="slidenum">
              <a:rPr lang="en-US" smtClean="0">
                <a:solidFill>
                  <a:prstClr val="black">
                    <a:tint val="75000"/>
                  </a:prstClr>
                </a:solidFill>
              </a:rPr>
              <a:pPr/>
              <a:t>32</a:t>
            </a:fld>
            <a:endParaRPr lang="en-US">
              <a:solidFill>
                <a:prstClr val="black">
                  <a:tint val="75000"/>
                </a:prstClr>
              </a:solidFill>
            </a:endParaRPr>
          </a:p>
        </p:txBody>
      </p:sp>
      <p:sp>
        <p:nvSpPr>
          <p:cNvPr id="12" name="Šipka dolů 11"/>
          <p:cNvSpPr/>
          <p:nvPr/>
        </p:nvSpPr>
        <p:spPr>
          <a:xfrm>
            <a:off x="10048461" y="745435"/>
            <a:ext cx="78320" cy="48701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solidFill>
                <a:srgbClr val="FF0000"/>
              </a:solidFill>
            </a:endParaRPr>
          </a:p>
        </p:txBody>
      </p:sp>
      <p:sp>
        <p:nvSpPr>
          <p:cNvPr id="13" name="Obdélník 12"/>
          <p:cNvSpPr/>
          <p:nvPr/>
        </p:nvSpPr>
        <p:spPr>
          <a:xfrm>
            <a:off x="1117600" y="6009502"/>
            <a:ext cx="4030869" cy="261610"/>
          </a:xfrm>
          <a:prstGeom prst="rect">
            <a:avLst/>
          </a:prstGeom>
        </p:spPr>
        <p:txBody>
          <a:bodyPr wrap="square">
            <a:spAutoFit/>
          </a:bodyPr>
          <a:lstStyle/>
          <a:p>
            <a:r>
              <a:rPr lang="cs-CZ" sz="1100" i="1" dirty="0" smtClean="0">
                <a:solidFill>
                  <a:srgbClr val="545454"/>
                </a:solidFill>
              </a:rPr>
              <a:t>www.fch.vut.cz/home/vesely-m/PREDNES/15_2004.PDF</a:t>
            </a:r>
            <a:endParaRPr lang="cs-CZ" sz="1100" dirty="0"/>
          </a:p>
        </p:txBody>
      </p:sp>
    </p:spTree>
    <p:extLst>
      <p:ext uri="{BB962C8B-B14F-4D97-AF65-F5344CB8AC3E}">
        <p14:creationId xmlns:p14="http://schemas.microsoft.com/office/powerpoint/2010/main" val="379599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836613" y="0"/>
            <a:ext cx="10515600" cy="1325563"/>
          </a:xfrm>
        </p:spPr>
        <p:txBody>
          <a:bodyPr>
            <a:normAutofit/>
          </a:bodyPr>
          <a:lstStyle/>
          <a:p>
            <a:r>
              <a:rPr lang="cs-CZ" sz="4400" dirty="0"/>
              <a:t>Fischerův princip barevné fotografie</a:t>
            </a:r>
          </a:p>
        </p:txBody>
      </p:sp>
      <p:sp>
        <p:nvSpPr>
          <p:cNvPr id="116739" name="Rectangle 3"/>
          <p:cNvSpPr>
            <a:spLocks noGrp="1" noChangeArrowheads="1"/>
          </p:cNvSpPr>
          <p:nvPr>
            <p:ph idx="1"/>
          </p:nvPr>
        </p:nvSpPr>
        <p:spPr>
          <a:xfrm>
            <a:off x="711198" y="1411703"/>
            <a:ext cx="10693402" cy="1180201"/>
          </a:xfrm>
        </p:spPr>
        <p:txBody>
          <a:bodyPr>
            <a:normAutofit/>
          </a:bodyPr>
          <a:lstStyle/>
          <a:p>
            <a:r>
              <a:rPr lang="cs-CZ" sz="2200" dirty="0" smtClean="0">
                <a:solidFill>
                  <a:srgbClr val="C00000"/>
                </a:solidFill>
              </a:rPr>
              <a:t>R</a:t>
            </a:r>
            <a:r>
              <a:rPr lang="cs-CZ" sz="2200" dirty="0">
                <a:solidFill>
                  <a:srgbClr val="C00000"/>
                </a:solidFill>
              </a:rPr>
              <a:t>. Fischer </a:t>
            </a:r>
            <a:r>
              <a:rPr lang="cs-CZ" sz="2200" dirty="0"/>
              <a:t>ukázal, že deriváty p-fenylendiaminu dávají při vyvolávání vrstev obsahujících </a:t>
            </a:r>
            <a:r>
              <a:rPr lang="cs-CZ" sz="2200" dirty="0" err="1"/>
              <a:t>AgX</a:t>
            </a:r>
            <a:r>
              <a:rPr lang="cs-CZ" sz="2200" dirty="0"/>
              <a:t> oxidační produkty, které po sloučení s určitými bezbarvými organickými látkami vytvářejí </a:t>
            </a:r>
            <a:r>
              <a:rPr lang="cs-CZ" sz="2200" dirty="0" smtClean="0"/>
              <a:t>barviva:</a:t>
            </a:r>
            <a:endParaRPr lang="cs-CZ" sz="2200" dirty="0"/>
          </a:p>
          <a:p>
            <a:endParaRPr lang="cs-CZ" sz="2400" dirty="0"/>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F4370BA3-A207-4CC8-AB43-B6390E82F168}" type="slidenum">
              <a:rPr lang="cs-CZ"/>
              <a:pPr/>
              <a:t>33</a:t>
            </a:fld>
            <a:endParaRPr lang="cs-CZ"/>
          </a:p>
        </p:txBody>
      </p:sp>
      <p:pic>
        <p:nvPicPr>
          <p:cNvPr id="116740" name="Picture 4" descr="smok_rov_74"/>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2286000" y="2646281"/>
            <a:ext cx="8086459" cy="2382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11198" y="5260413"/>
            <a:ext cx="11091333" cy="794064"/>
          </a:xfrm>
          <a:prstGeom prst="rect">
            <a:avLst/>
          </a:prstGeom>
          <a:noFill/>
        </p:spPr>
        <p:txBody>
          <a:bodyPr wrap="square" rtlCol="0">
            <a:spAutoFit/>
          </a:bodyPr>
          <a:lstStyle/>
          <a:p>
            <a:pPr marL="285750" indent="-285750">
              <a:lnSpc>
                <a:spcPct val="95000"/>
              </a:lnSpc>
              <a:buFont typeface="Arial" panose="020B0604020202020204" pitchFamily="34" charset="0"/>
              <a:buChar char="•"/>
            </a:pPr>
            <a:r>
              <a:rPr lang="cs-CZ" sz="2400" dirty="0" smtClean="0"/>
              <a:t>při redukci ozářeného </a:t>
            </a:r>
            <a:r>
              <a:rPr lang="cs-CZ" sz="2400" dirty="0" err="1" smtClean="0"/>
              <a:t>AgX</a:t>
            </a:r>
            <a:r>
              <a:rPr lang="cs-CZ" sz="2400" dirty="0" smtClean="0"/>
              <a:t> vzniká stříbro a </a:t>
            </a:r>
            <a:r>
              <a:rPr lang="cs-CZ" sz="2400" b="1" dirty="0" smtClean="0"/>
              <a:t>oxidovaná forma vývojky</a:t>
            </a:r>
            <a:r>
              <a:rPr lang="cs-CZ" sz="2400" dirty="0" smtClean="0"/>
              <a:t>, která ve stejném místě </a:t>
            </a:r>
            <a:r>
              <a:rPr lang="cs-CZ" sz="2400" b="1" dirty="0" smtClean="0"/>
              <a:t>reaguje s</a:t>
            </a:r>
            <a:r>
              <a:rPr lang="cs-CZ" sz="2400" dirty="0" smtClean="0"/>
              <a:t> přítomným </a:t>
            </a:r>
            <a:r>
              <a:rPr lang="cs-CZ" sz="2400" b="1" dirty="0" smtClean="0"/>
              <a:t>barvivem</a:t>
            </a:r>
            <a:r>
              <a:rPr lang="cs-CZ" sz="2400" dirty="0" smtClean="0"/>
              <a:t> a vzniká barevná sloučenina</a:t>
            </a:r>
            <a:endParaRPr lang="cs-CZ" sz="2400" dirty="0"/>
          </a:p>
        </p:txBody>
      </p:sp>
    </p:spTree>
    <p:extLst>
      <p:ext uri="{BB962C8B-B14F-4D97-AF65-F5344CB8AC3E}">
        <p14:creationId xmlns:p14="http://schemas.microsoft.com/office/powerpoint/2010/main" val="27863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39800" y="27057"/>
            <a:ext cx="5080000" cy="1397000"/>
          </a:xfrm>
        </p:spPr>
        <p:txBody>
          <a:bodyPr>
            <a:normAutofit/>
          </a:bodyPr>
          <a:lstStyle/>
          <a:p>
            <a:r>
              <a:rPr lang="cs-CZ" sz="4400" dirty="0"/>
              <a:t>Vyvolávací látka</a:t>
            </a:r>
          </a:p>
        </p:txBody>
      </p:sp>
      <p:sp>
        <p:nvSpPr>
          <p:cNvPr id="118787" name="Rectangle 3"/>
          <p:cNvSpPr>
            <a:spLocks noGrp="1" noChangeArrowheads="1"/>
          </p:cNvSpPr>
          <p:nvPr>
            <p:ph sz="half" idx="1"/>
          </p:nvPr>
        </p:nvSpPr>
        <p:spPr>
          <a:xfrm>
            <a:off x="838200" y="1825625"/>
            <a:ext cx="5045765" cy="4351338"/>
          </a:xfrm>
        </p:spPr>
        <p:txBody>
          <a:bodyPr>
            <a:noAutofit/>
          </a:bodyPr>
          <a:lstStyle/>
          <a:p>
            <a:pPr marL="0" indent="0">
              <a:buNone/>
            </a:pPr>
            <a:r>
              <a:rPr lang="cs-CZ" sz="2800" dirty="0"/>
              <a:t>Fischer popsal dvě vyvolávací látky, p – fenylendiamin a p-aminofenol a jejich deriváty, vážící se na barevné komponenty aminoskupinou NH</a:t>
            </a:r>
            <a:r>
              <a:rPr lang="cs-CZ" sz="2800" baseline="-25000" dirty="0"/>
              <a:t>2</a:t>
            </a:r>
            <a:r>
              <a:rPr lang="cs-CZ" sz="2800" dirty="0"/>
              <a:t>. Nejužívanějšími vyvolávacími látkami se staly substituované </a:t>
            </a:r>
            <a:r>
              <a:rPr lang="cs-CZ" sz="2800" dirty="0" smtClean="0"/>
              <a:t>p-fenylendiaminy</a:t>
            </a:r>
            <a:r>
              <a:rPr lang="cs-CZ" sz="2800" dirty="0"/>
              <a:t>:</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1A7CA510-1691-4D19-A01D-7F671A261D9A}" type="slidenum">
              <a:rPr lang="cs-CZ"/>
              <a:pPr/>
              <a:t>34</a:t>
            </a:fld>
            <a:endParaRPr lang="cs-CZ"/>
          </a:p>
        </p:txBody>
      </p:sp>
      <p:pic>
        <p:nvPicPr>
          <p:cNvPr id="118788" name="Picture 4" descr="smok_rov_75"/>
          <p:cNvPicPr>
            <a:picLocks noChangeAspect="1" noChangeArrowheads="1"/>
          </p:cNvPicPr>
          <p:nvPr/>
        </p:nvPicPr>
        <p:blipFill rotWithShape="1">
          <a:blip r:embed="rId3" cstate="print">
            <a:lum contrast="30000"/>
            <a:extLst>
              <a:ext uri="{28A0092B-C50C-407E-A947-70E740481C1C}">
                <a14:useLocalDpi xmlns:a14="http://schemas.microsoft.com/office/drawing/2010/main" val="0"/>
              </a:ext>
            </a:extLst>
          </a:blip>
          <a:srcRect t="4997" r="40454" b="42232"/>
          <a:stretch/>
        </p:blipFill>
        <p:spPr bwMode="auto">
          <a:xfrm>
            <a:off x="6019800" y="725557"/>
            <a:ext cx="5482666" cy="563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838201" y="186266"/>
            <a:ext cx="10515600" cy="978430"/>
          </a:xfrm>
        </p:spPr>
        <p:txBody>
          <a:bodyPr>
            <a:normAutofit/>
          </a:bodyPr>
          <a:lstStyle/>
          <a:p>
            <a:r>
              <a:rPr lang="cs-CZ" sz="4400" dirty="0"/>
              <a:t>Bělení a ustalování</a:t>
            </a:r>
          </a:p>
        </p:txBody>
      </p:sp>
      <p:sp>
        <p:nvSpPr>
          <p:cNvPr id="137219" name="Rectangle 3"/>
          <p:cNvSpPr>
            <a:spLocks noGrp="1" noChangeArrowheads="1"/>
          </p:cNvSpPr>
          <p:nvPr>
            <p:ph idx="1"/>
          </p:nvPr>
        </p:nvSpPr>
        <p:spPr>
          <a:xfrm>
            <a:off x="838199" y="1272209"/>
            <a:ext cx="10938933" cy="5396879"/>
          </a:xfrm>
        </p:spPr>
        <p:txBody>
          <a:bodyPr/>
          <a:lstStyle/>
          <a:p>
            <a:pPr marL="0" indent="0">
              <a:buNone/>
            </a:pPr>
            <a:r>
              <a:rPr lang="cs-CZ" sz="2400" dirty="0"/>
              <a:t>Všechny postupy barevné fotografie vyžadují </a:t>
            </a:r>
            <a:r>
              <a:rPr lang="cs-CZ" sz="2400" b="1" dirty="0"/>
              <a:t>odstranění kovového stříbra</a:t>
            </a:r>
            <a:r>
              <a:rPr lang="cs-CZ" sz="2400" dirty="0"/>
              <a:t>.  Kovové stříbro se převede na stříbrnou sůl a ta se odstraní v ustalovači. Oxidace stříbra probíhá v </a:t>
            </a:r>
            <a:r>
              <a:rPr lang="cs-CZ" sz="2400" dirty="0">
                <a:solidFill>
                  <a:srgbClr val="C00000"/>
                </a:solidFill>
              </a:rPr>
              <a:t>bělící lázni</a:t>
            </a:r>
            <a:r>
              <a:rPr lang="cs-CZ" sz="2400" b="1" dirty="0">
                <a:solidFill>
                  <a:schemeClr val="folHlink"/>
                </a:solidFill>
              </a:rPr>
              <a:t>,</a:t>
            </a:r>
            <a:r>
              <a:rPr lang="cs-CZ" sz="2400" dirty="0"/>
              <a:t> např. </a:t>
            </a:r>
            <a:r>
              <a:rPr lang="cs-CZ" sz="2400" dirty="0" err="1"/>
              <a:t>hexakyanoželezitanové</a:t>
            </a:r>
            <a:r>
              <a:rPr lang="cs-CZ" sz="2400" dirty="0"/>
              <a:t>:</a:t>
            </a:r>
            <a:endParaRPr lang="cs-CZ" sz="2400" b="1" dirty="0">
              <a:solidFill>
                <a:schemeClr val="folHlink"/>
              </a:solidFill>
            </a:endParaRPr>
          </a:p>
        </p:txBody>
      </p:sp>
      <p:sp>
        <p:nvSpPr>
          <p:cNvPr id="6" name="Zástupný symbol pro datum 3"/>
          <p:cNvSpPr>
            <a:spLocks noGrp="1"/>
          </p:cNvSpPr>
          <p:nvPr>
            <p:ph type="dt" sz="half" idx="10"/>
          </p:nvPr>
        </p:nvSpPr>
        <p:spPr/>
        <p:txBody>
          <a:bodyPr/>
          <a:lstStyle/>
          <a:p>
            <a:r>
              <a:rPr lang="cs-CZ" smtClean="0"/>
              <a:t>2017</a:t>
            </a:r>
            <a:endParaRPr lang="cs-CZ"/>
          </a:p>
        </p:txBody>
      </p:sp>
      <p:sp>
        <p:nvSpPr>
          <p:cNvPr id="7" name="Zástupný symbol pro zápatí 4"/>
          <p:cNvSpPr>
            <a:spLocks noGrp="1"/>
          </p:cNvSpPr>
          <p:nvPr>
            <p:ph type="ftr" sz="quarter" idx="11"/>
          </p:nvPr>
        </p:nvSpPr>
        <p:spPr/>
        <p:txBody>
          <a:bodyPr/>
          <a:lstStyle/>
          <a:p>
            <a:r>
              <a:rPr lang="cs-CZ" smtClean="0"/>
              <a:t>prof. Otruba</a:t>
            </a:r>
            <a:endParaRPr lang="cs-CZ"/>
          </a:p>
        </p:txBody>
      </p:sp>
      <p:sp>
        <p:nvSpPr>
          <p:cNvPr id="8" name="Zástupný symbol pro číslo snímku 5"/>
          <p:cNvSpPr>
            <a:spLocks noGrp="1"/>
          </p:cNvSpPr>
          <p:nvPr>
            <p:ph type="sldNum" sz="quarter" idx="12"/>
          </p:nvPr>
        </p:nvSpPr>
        <p:spPr/>
        <p:txBody>
          <a:bodyPr/>
          <a:lstStyle/>
          <a:p>
            <a:fld id="{99AA87C9-DB84-4FA6-9A27-2F86ACEB8AD2}" type="slidenum">
              <a:rPr lang="cs-CZ"/>
              <a:pPr/>
              <a:t>35</a:t>
            </a:fld>
            <a:endParaRPr lang="cs-CZ"/>
          </a:p>
        </p:txBody>
      </p:sp>
      <p:sp>
        <p:nvSpPr>
          <p:cNvPr id="137221" name="Text Box 5"/>
          <p:cNvSpPr txBox="1">
            <a:spLocks noChangeArrowheads="1"/>
          </p:cNvSpPr>
          <p:nvPr/>
        </p:nvSpPr>
        <p:spPr bwMode="auto">
          <a:xfrm>
            <a:off x="838201" y="4874750"/>
            <a:ext cx="105155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kumimoji="1" lang="cs-CZ" sz="2400" dirty="0"/>
              <a:t>V</a:t>
            </a:r>
            <a:r>
              <a:rPr lang="cs-CZ" sz="2400" dirty="0"/>
              <a:t>zniklý </a:t>
            </a:r>
            <a:r>
              <a:rPr lang="cs-CZ" sz="2400" dirty="0" err="1"/>
              <a:t>AgX</a:t>
            </a:r>
            <a:r>
              <a:rPr lang="cs-CZ" sz="2400" dirty="0"/>
              <a:t> spolu s neexponovaným halogenidem se rozpustí v neutrálním ustalovači, obvykle 10% roztoku </a:t>
            </a:r>
            <a:r>
              <a:rPr lang="cs-CZ" sz="2400" dirty="0" err="1"/>
              <a:t>thiosíranu</a:t>
            </a:r>
            <a:r>
              <a:rPr lang="cs-CZ" sz="2400" dirty="0"/>
              <a:t> sodného.</a:t>
            </a:r>
            <a:endParaRPr lang="cs-CZ" sz="2400" b="1" dirty="0"/>
          </a:p>
        </p:txBody>
      </p:sp>
      <p:sp>
        <p:nvSpPr>
          <p:cNvPr id="3" name="Obdélník 2"/>
          <p:cNvSpPr/>
          <p:nvPr/>
        </p:nvSpPr>
        <p:spPr>
          <a:xfrm>
            <a:off x="2135189" y="2770319"/>
            <a:ext cx="7777236" cy="1384995"/>
          </a:xfrm>
          <a:prstGeom prst="rect">
            <a:avLst/>
          </a:prstGeom>
        </p:spPr>
        <p:txBody>
          <a:bodyPr wrap="square">
            <a:spAutoFit/>
          </a:bodyPr>
          <a:lstStyle/>
          <a:p>
            <a:pPr algn="ctr"/>
            <a:r>
              <a:rPr lang="cs-CZ" sz="2800" dirty="0"/>
              <a:t>4 </a:t>
            </a:r>
            <a:r>
              <a:rPr lang="cs-CZ" sz="2800" dirty="0" err="1"/>
              <a:t>Ag</a:t>
            </a:r>
            <a:r>
              <a:rPr lang="cs-CZ" sz="2800" dirty="0"/>
              <a:t> + 4 K</a:t>
            </a:r>
            <a:r>
              <a:rPr lang="cs-CZ" sz="2800" baseline="-25000" dirty="0"/>
              <a:t>3</a:t>
            </a:r>
            <a:r>
              <a:rPr lang="cs-CZ" sz="2800" dirty="0"/>
              <a:t>[</a:t>
            </a:r>
            <a:r>
              <a:rPr lang="cs-CZ" sz="2800" dirty="0" err="1"/>
              <a:t>Fe</a:t>
            </a:r>
            <a:r>
              <a:rPr lang="cs-CZ" sz="2800" dirty="0"/>
              <a:t>(CN)</a:t>
            </a:r>
            <a:r>
              <a:rPr lang="cs-CZ" sz="2800" baseline="-25000" dirty="0"/>
              <a:t>6</a:t>
            </a:r>
            <a:r>
              <a:rPr lang="cs-CZ" sz="2800" dirty="0"/>
              <a:t>] → 3 K</a:t>
            </a:r>
            <a:r>
              <a:rPr lang="cs-CZ" sz="2800" baseline="-25000" dirty="0"/>
              <a:t>4</a:t>
            </a:r>
            <a:r>
              <a:rPr lang="cs-CZ" sz="2800" dirty="0"/>
              <a:t>[</a:t>
            </a:r>
            <a:r>
              <a:rPr lang="cs-CZ" sz="2800" dirty="0" err="1"/>
              <a:t>Fe</a:t>
            </a:r>
            <a:r>
              <a:rPr lang="cs-CZ" sz="2800" dirty="0"/>
              <a:t>(CN)</a:t>
            </a:r>
            <a:r>
              <a:rPr lang="cs-CZ" sz="2800" baseline="-25000" dirty="0"/>
              <a:t>6</a:t>
            </a:r>
            <a:r>
              <a:rPr lang="cs-CZ" sz="2800" dirty="0"/>
              <a:t>] + Ag</a:t>
            </a:r>
            <a:r>
              <a:rPr lang="cs-CZ" sz="2800" baseline="-25000" dirty="0"/>
              <a:t>4</a:t>
            </a:r>
            <a:r>
              <a:rPr lang="cs-CZ" sz="2800" dirty="0"/>
              <a:t>[</a:t>
            </a:r>
            <a:r>
              <a:rPr lang="cs-CZ" sz="2800" dirty="0" err="1"/>
              <a:t>Fe</a:t>
            </a:r>
            <a:r>
              <a:rPr lang="cs-CZ" sz="2800" dirty="0"/>
              <a:t>(CN)</a:t>
            </a:r>
            <a:r>
              <a:rPr lang="cs-CZ" sz="2800" baseline="-25000" dirty="0"/>
              <a:t>6</a:t>
            </a:r>
            <a:r>
              <a:rPr lang="cs-CZ" sz="2800" dirty="0"/>
              <a:t>]</a:t>
            </a:r>
          </a:p>
          <a:p>
            <a:pPr algn="ctr"/>
            <a:endParaRPr lang="cs-CZ" sz="2800" dirty="0"/>
          </a:p>
          <a:p>
            <a:pPr algn="ctr"/>
            <a:r>
              <a:rPr lang="cs-CZ" sz="2800" dirty="0"/>
              <a:t>Ag</a:t>
            </a:r>
            <a:r>
              <a:rPr lang="cs-CZ" sz="2800" baseline="-25000" dirty="0"/>
              <a:t>4</a:t>
            </a:r>
            <a:r>
              <a:rPr lang="cs-CZ" sz="2800" dirty="0"/>
              <a:t>[</a:t>
            </a:r>
            <a:r>
              <a:rPr lang="cs-CZ" sz="2800" dirty="0" err="1"/>
              <a:t>Fe</a:t>
            </a:r>
            <a:r>
              <a:rPr lang="cs-CZ" sz="2800" dirty="0"/>
              <a:t>(CN)</a:t>
            </a:r>
            <a:r>
              <a:rPr lang="cs-CZ" sz="2800" baseline="-25000" dirty="0"/>
              <a:t>6</a:t>
            </a:r>
            <a:r>
              <a:rPr lang="cs-CZ" sz="2800" dirty="0"/>
              <a:t>] + 4 </a:t>
            </a:r>
            <a:r>
              <a:rPr lang="cs-CZ" sz="2800" dirty="0" err="1"/>
              <a:t>KBr</a:t>
            </a:r>
            <a:r>
              <a:rPr lang="cs-CZ" sz="2800" dirty="0"/>
              <a:t> → 4 </a:t>
            </a:r>
            <a:r>
              <a:rPr lang="cs-CZ" sz="2800" dirty="0" err="1"/>
              <a:t>AgBr</a:t>
            </a:r>
            <a:r>
              <a:rPr lang="cs-CZ" sz="2800" dirty="0"/>
              <a:t> + K</a:t>
            </a:r>
            <a:r>
              <a:rPr lang="cs-CZ" sz="2800" baseline="-25000" dirty="0"/>
              <a:t>4</a:t>
            </a:r>
            <a:r>
              <a:rPr lang="cs-CZ" sz="2800" dirty="0"/>
              <a:t>[</a:t>
            </a:r>
            <a:r>
              <a:rPr lang="cs-CZ" sz="2800" dirty="0" err="1"/>
              <a:t>Fe</a:t>
            </a:r>
            <a:r>
              <a:rPr lang="cs-CZ" sz="2800" dirty="0"/>
              <a:t>(CN)</a:t>
            </a:r>
            <a:r>
              <a:rPr lang="cs-CZ" sz="2800" baseline="-25000" dirty="0"/>
              <a:t>6</a:t>
            </a:r>
            <a:r>
              <a:rPr lang="cs-CZ" sz="2800" dirty="0"/>
              <a:t>]</a:t>
            </a:r>
          </a:p>
        </p:txBody>
      </p:sp>
    </p:spTree>
    <p:extLst>
      <p:ext uri="{BB962C8B-B14F-4D97-AF65-F5344CB8AC3E}">
        <p14:creationId xmlns:p14="http://schemas.microsoft.com/office/powerpoint/2010/main" val="9198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838200" y="82786"/>
            <a:ext cx="10515600" cy="1245405"/>
          </a:xfrm>
        </p:spPr>
        <p:txBody>
          <a:bodyPr>
            <a:normAutofit/>
          </a:bodyPr>
          <a:lstStyle/>
          <a:p>
            <a:r>
              <a:rPr lang="cs-CZ" sz="4400" dirty="0"/>
              <a:t>Reakce barevného vyvolávání</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625066CF-CA6F-4915-BE4D-4A5C60525AD7}" type="slidenum">
              <a:rPr lang="cs-CZ"/>
              <a:pPr/>
              <a:t>36</a:t>
            </a:fld>
            <a:endParaRPr lang="cs-CZ"/>
          </a:p>
        </p:txBody>
      </p:sp>
      <p:pic>
        <p:nvPicPr>
          <p:cNvPr id="120836" name="Picture 4" descr="smok_rov_75"/>
          <p:cNvPicPr>
            <a:picLocks noChangeAspect="1" noChangeArrowheads="1"/>
          </p:cNvPicPr>
          <p:nvPr/>
        </p:nvPicPr>
        <p:blipFill>
          <a:blip r:embed="rId3" cstate="print">
            <a:lum contrast="54000"/>
            <a:extLst>
              <a:ext uri="{28A0092B-C50C-407E-A947-70E740481C1C}">
                <a14:useLocalDpi xmlns:a14="http://schemas.microsoft.com/office/drawing/2010/main" val="0"/>
              </a:ext>
            </a:extLst>
          </a:blip>
          <a:srcRect t="62424"/>
          <a:stretch>
            <a:fillRect/>
          </a:stretch>
        </p:blipFill>
        <p:spPr bwMode="auto">
          <a:xfrm>
            <a:off x="986341" y="1328191"/>
            <a:ext cx="10219318" cy="4293704"/>
          </a:xfrm>
          <a:prstGeom prst="rect">
            <a:avLst/>
          </a:prstGeom>
          <a:noFill/>
          <a:extLst>
            <a:ext uri="{909E8E84-426E-40DD-AFC4-6F175D3DCCD1}">
              <a14:hiddenFill xmlns:a14="http://schemas.microsoft.com/office/drawing/2010/main">
                <a:solidFill>
                  <a:srgbClr val="FFFFFF"/>
                </a:solidFill>
              </a14:hiddenFill>
            </a:ext>
          </a:extLst>
        </p:spPr>
      </p:pic>
      <p:sp>
        <p:nvSpPr>
          <p:cNvPr id="120837" name="Text Box 5"/>
          <p:cNvSpPr txBox="1">
            <a:spLocks noChangeArrowheads="1"/>
          </p:cNvSpPr>
          <p:nvPr/>
        </p:nvSpPr>
        <p:spPr bwMode="auto">
          <a:xfrm>
            <a:off x="986341" y="5804457"/>
            <a:ext cx="102193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cs-CZ" sz="2000" dirty="0">
                <a:latin typeface="Arial" charset="0"/>
              </a:rPr>
              <a:t>Povaha a složení substituentů R</a:t>
            </a:r>
            <a:r>
              <a:rPr lang="cs-CZ" sz="2000" baseline="-25000" dirty="0">
                <a:latin typeface="Arial" charset="0"/>
              </a:rPr>
              <a:t>3</a:t>
            </a:r>
            <a:r>
              <a:rPr lang="cs-CZ" sz="2000" dirty="0">
                <a:latin typeface="Arial" charset="0"/>
              </a:rPr>
              <a:t> a R</a:t>
            </a:r>
            <a:r>
              <a:rPr lang="cs-CZ" sz="2000" baseline="-25000" dirty="0">
                <a:latin typeface="Arial" charset="0"/>
              </a:rPr>
              <a:t>4</a:t>
            </a:r>
            <a:r>
              <a:rPr lang="cs-CZ" sz="2000" dirty="0">
                <a:latin typeface="Arial" charset="0"/>
              </a:rPr>
              <a:t> ovlivňují barevný tón výsledného barviva</a:t>
            </a:r>
          </a:p>
        </p:txBody>
      </p:sp>
    </p:spTree>
    <p:extLst>
      <p:ext uri="{BB962C8B-B14F-4D97-AF65-F5344CB8AC3E}">
        <p14:creationId xmlns:p14="http://schemas.microsoft.com/office/powerpoint/2010/main" val="36840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838200" y="0"/>
            <a:ext cx="10515600" cy="1325563"/>
          </a:xfrm>
        </p:spPr>
        <p:txBody>
          <a:bodyPr>
            <a:normAutofit/>
          </a:bodyPr>
          <a:lstStyle/>
          <a:p>
            <a:r>
              <a:rPr lang="cs-CZ" sz="4400" dirty="0"/>
              <a:t>Vyvolávací látky</a:t>
            </a:r>
          </a:p>
        </p:txBody>
      </p:sp>
      <p:sp>
        <p:nvSpPr>
          <p:cNvPr id="121859" name="Rectangle 3"/>
          <p:cNvSpPr>
            <a:spLocks noGrp="1" noChangeArrowheads="1"/>
          </p:cNvSpPr>
          <p:nvPr>
            <p:ph idx="1"/>
          </p:nvPr>
        </p:nvSpPr>
        <p:spPr>
          <a:xfrm>
            <a:off x="748747" y="1325563"/>
            <a:ext cx="10515600" cy="1477272"/>
          </a:xfrm>
        </p:spPr>
        <p:txBody>
          <a:bodyPr>
            <a:normAutofit lnSpcReduction="10000"/>
          </a:bodyPr>
          <a:lstStyle/>
          <a:p>
            <a:pPr marL="0" indent="0">
              <a:buNone/>
            </a:pPr>
            <a:r>
              <a:rPr lang="cs-CZ" sz="2400" dirty="0"/>
              <a:t>Vlastní průběh vyvolávání spočívá v předání elektronu stříbrnému iontu a je vhodné použít takovou vyvolávací látku, která má jeden vodík v benzenovém jádru substituován alkylovou skupinou v poloze </a:t>
            </a:r>
            <a:r>
              <a:rPr lang="cs-CZ" sz="2400" dirty="0" err="1"/>
              <a:t>ortho</a:t>
            </a:r>
            <a:r>
              <a:rPr lang="cs-CZ" sz="2400" dirty="0"/>
              <a:t> vzhledem k aminoskupině. Příkladem je vyvolávací látka Kodak CD3: </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8B2408DD-D5D3-4771-B7E2-70F5A44E94A6}" type="slidenum">
              <a:rPr lang="cs-CZ"/>
              <a:pPr/>
              <a:t>37</a:t>
            </a:fld>
            <a:endParaRPr lang="cs-CZ"/>
          </a:p>
        </p:txBody>
      </p:sp>
      <p:pic>
        <p:nvPicPr>
          <p:cNvPr id="121860" name="Picture 4" descr="smok_rov_76"/>
          <p:cNvPicPr>
            <a:picLocks noChangeAspect="1" noChangeArrowheads="1"/>
          </p:cNvPicPr>
          <p:nvPr/>
        </p:nvPicPr>
        <p:blipFill rotWithShape="1">
          <a:blip r:embed="rId3" cstate="print">
            <a:lum contrast="24000"/>
            <a:extLst>
              <a:ext uri="{28A0092B-C50C-407E-A947-70E740481C1C}">
                <a14:useLocalDpi xmlns:a14="http://schemas.microsoft.com/office/drawing/2010/main" val="0"/>
              </a:ext>
            </a:extLst>
          </a:blip>
          <a:srcRect t="9025"/>
          <a:stretch/>
        </p:blipFill>
        <p:spPr bwMode="auto">
          <a:xfrm>
            <a:off x="838200" y="3106772"/>
            <a:ext cx="10517749" cy="287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45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838200" y="76893"/>
            <a:ext cx="10515600" cy="1325563"/>
          </a:xfrm>
        </p:spPr>
        <p:txBody>
          <a:bodyPr>
            <a:normAutofit/>
          </a:bodyPr>
          <a:lstStyle/>
          <a:p>
            <a:r>
              <a:rPr lang="cs-CZ" sz="4400" dirty="0"/>
              <a:t>Žlutá barevná složka</a:t>
            </a:r>
          </a:p>
        </p:txBody>
      </p:sp>
      <p:sp>
        <p:nvSpPr>
          <p:cNvPr id="124931" name="Rectangle 3"/>
          <p:cNvSpPr>
            <a:spLocks noGrp="1" noChangeArrowheads="1"/>
          </p:cNvSpPr>
          <p:nvPr>
            <p:ph idx="1"/>
          </p:nvPr>
        </p:nvSpPr>
        <p:spPr>
          <a:xfrm>
            <a:off x="838200" y="1402456"/>
            <a:ext cx="10515600" cy="1032631"/>
          </a:xfrm>
        </p:spPr>
        <p:txBody>
          <a:bodyPr>
            <a:normAutofit fontScale="92500" lnSpcReduction="10000"/>
          </a:bodyPr>
          <a:lstStyle/>
          <a:p>
            <a:pPr marL="0" indent="0">
              <a:buNone/>
            </a:pPr>
            <a:r>
              <a:rPr lang="cs-CZ" sz="2400" dirty="0"/>
              <a:t>Jedná se většinou o sloučeniny s aktivní methylenovou skupinou v otevřeném řetězci typu X-CH</a:t>
            </a:r>
            <a:r>
              <a:rPr lang="cs-CZ" sz="2400" baseline="-25000" dirty="0"/>
              <a:t>2</a:t>
            </a:r>
            <a:r>
              <a:rPr lang="cs-CZ" sz="2400" dirty="0"/>
              <a:t>-Y, kde X=RCO a Y=R´NHCO. Reakcí s aminy vznikne žluté </a:t>
            </a:r>
            <a:r>
              <a:rPr lang="cs-CZ" sz="2400" dirty="0" err="1"/>
              <a:t>azomethinové</a:t>
            </a:r>
            <a:r>
              <a:rPr lang="cs-CZ" sz="2400" dirty="0"/>
              <a:t> barvivo:</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EC6D5885-6112-4812-BDBE-DC7A47CB1190}" type="slidenum">
              <a:rPr lang="cs-CZ"/>
              <a:pPr/>
              <a:t>38</a:t>
            </a:fld>
            <a:endParaRPr lang="cs-CZ"/>
          </a:p>
        </p:txBody>
      </p:sp>
      <p:pic>
        <p:nvPicPr>
          <p:cNvPr id="124932" name="Picture 4" descr="smok_rov_77"/>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t="27707"/>
          <a:stretch>
            <a:fillRect/>
          </a:stretch>
        </p:blipFill>
        <p:spPr bwMode="auto">
          <a:xfrm>
            <a:off x="2224113" y="2435087"/>
            <a:ext cx="7743079" cy="389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84583" y="1"/>
            <a:ext cx="10624930" cy="1268413"/>
          </a:xfrm>
        </p:spPr>
        <p:txBody>
          <a:bodyPr>
            <a:normAutofit/>
          </a:bodyPr>
          <a:lstStyle/>
          <a:p>
            <a:r>
              <a:rPr lang="cs-CZ" sz="4400" dirty="0"/>
              <a:t>Purpurová barevná složka</a:t>
            </a:r>
          </a:p>
        </p:txBody>
      </p:sp>
      <p:sp>
        <p:nvSpPr>
          <p:cNvPr id="126979" name="Rectangle 3"/>
          <p:cNvSpPr>
            <a:spLocks noGrp="1" noChangeArrowheads="1"/>
          </p:cNvSpPr>
          <p:nvPr>
            <p:ph type="body" sz="half" idx="1"/>
          </p:nvPr>
        </p:nvSpPr>
        <p:spPr>
          <a:xfrm>
            <a:off x="884582" y="1268414"/>
            <a:ext cx="3204817" cy="4876800"/>
          </a:xfrm>
        </p:spPr>
        <p:txBody>
          <a:bodyPr>
            <a:normAutofit/>
          </a:bodyPr>
          <a:lstStyle/>
          <a:p>
            <a:pPr marL="0" indent="0">
              <a:buNone/>
            </a:pPr>
            <a:r>
              <a:rPr lang="cs-CZ" sz="2400" dirty="0"/>
              <a:t>Jsou sloučeniny s aktivní methylenovou skupinou v cyklickém řetězci, např. </a:t>
            </a:r>
            <a:r>
              <a:rPr lang="cs-CZ" sz="2400" dirty="0" err="1"/>
              <a:t>pyrazolony</a:t>
            </a:r>
            <a:r>
              <a:rPr lang="cs-CZ" sz="2400" dirty="0"/>
              <a:t>, kde Ar je aryl a X alkylová skupina. Ke vzniku barviva dochází podobně jako u žluté složky:</a:t>
            </a:r>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3153559-B94C-4F2D-A66E-487334580F1B}" type="slidenum">
              <a:rPr lang="cs-CZ"/>
              <a:pPr/>
              <a:t>39</a:t>
            </a:fld>
            <a:endParaRPr lang="cs-CZ"/>
          </a:p>
        </p:txBody>
      </p:sp>
      <p:pic>
        <p:nvPicPr>
          <p:cNvPr id="126981" name="Picture 5" descr="smok_rov_78"/>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l="3224" t="41779" r="5405"/>
          <a:stretch>
            <a:fillRect/>
          </a:stretch>
        </p:blipFill>
        <p:spPr bwMode="auto">
          <a:xfrm>
            <a:off x="4151314" y="1268415"/>
            <a:ext cx="6997181"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6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0"/>
            <a:ext cx="10160000" cy="834887"/>
          </a:xfrm>
        </p:spPr>
        <p:txBody>
          <a:bodyPr/>
          <a:lstStyle/>
          <a:p>
            <a:r>
              <a:rPr lang="cs-CZ" dirty="0"/>
              <a:t>Louis </a:t>
            </a:r>
            <a:r>
              <a:rPr lang="cs-CZ" dirty="0" err="1"/>
              <a:t>Ducos</a:t>
            </a:r>
            <a:r>
              <a:rPr lang="cs-CZ" dirty="0"/>
              <a:t> </a:t>
            </a:r>
            <a:r>
              <a:rPr lang="cs-CZ" dirty="0" err="1"/>
              <a:t>du</a:t>
            </a:r>
            <a:r>
              <a:rPr lang="cs-CZ" dirty="0"/>
              <a:t> </a:t>
            </a:r>
            <a:r>
              <a:rPr lang="cs-CZ" dirty="0" err="1" smtClean="0"/>
              <a:t>Hauron</a:t>
            </a:r>
            <a:r>
              <a:rPr lang="cs-CZ" dirty="0" smtClean="0"/>
              <a:t> </a:t>
            </a:r>
            <a:r>
              <a:rPr lang="cs-CZ" sz="2800" dirty="0" smtClean="0"/>
              <a:t>(1837 – 1920)</a:t>
            </a:r>
            <a:endParaRPr lang="cs-CZ" sz="2800" dirty="0"/>
          </a:p>
        </p:txBody>
      </p:sp>
      <p:pic>
        <p:nvPicPr>
          <p:cNvPr id="10" name="Zástupný symbol pro obsah 9"/>
          <p:cNvPicPr>
            <a:picLocks noGrp="1" noChangeAspect="1"/>
          </p:cNvPicPr>
          <p:nvPr>
            <p:ph sz="half" idx="1"/>
          </p:nvPr>
        </p:nvPicPr>
        <p:blipFill>
          <a:blip r:embed="rId2"/>
          <a:stretch>
            <a:fillRect/>
          </a:stretch>
        </p:blipFill>
        <p:spPr>
          <a:xfrm>
            <a:off x="6997170" y="834888"/>
            <a:ext cx="4280430" cy="3576246"/>
          </a:xfrm>
          <a:prstGeom prst="rect">
            <a:avLst/>
          </a:prstGeom>
        </p:spPr>
      </p:pic>
      <p:pic>
        <p:nvPicPr>
          <p:cNvPr id="12" name="Zástupný symbol pro obsah 11"/>
          <p:cNvPicPr>
            <a:picLocks noGrp="1" noChangeAspect="1"/>
          </p:cNvPicPr>
          <p:nvPr>
            <p:ph sz="half" idx="2"/>
          </p:nvPr>
        </p:nvPicPr>
        <p:blipFill>
          <a:blip r:embed="rId3"/>
          <a:stretch>
            <a:fillRect/>
          </a:stretch>
        </p:blipFill>
        <p:spPr>
          <a:xfrm>
            <a:off x="1117600" y="834887"/>
            <a:ext cx="4978400" cy="3392538"/>
          </a:xfrm>
          <a:prstGeom prst="rect">
            <a:avLst/>
          </a:prstGeom>
        </p:spPr>
      </p:pic>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4</a:t>
            </a:fld>
            <a:endParaRPr lang="en-US" sz="1200">
              <a:solidFill>
                <a:srgbClr val="E7E6E6">
                  <a:shade val="50000"/>
                </a:srgbClr>
              </a:solidFill>
            </a:endParaRPr>
          </a:p>
        </p:txBody>
      </p:sp>
      <p:sp>
        <p:nvSpPr>
          <p:cNvPr id="3" name="TextovéPole 2"/>
          <p:cNvSpPr txBox="1"/>
          <p:nvPr/>
        </p:nvSpPr>
        <p:spPr>
          <a:xfrm>
            <a:off x="1015999" y="4668658"/>
            <a:ext cx="10769601" cy="1525033"/>
          </a:xfrm>
          <a:prstGeom prst="rect">
            <a:avLst/>
          </a:prstGeom>
          <a:noFill/>
        </p:spPr>
        <p:txBody>
          <a:bodyPr wrap="square" rtlCol="0">
            <a:spAutoFit/>
          </a:bodyPr>
          <a:lstStyle/>
          <a:p>
            <a:pPr marL="285750" indent="-285750">
              <a:lnSpc>
                <a:spcPct val="95000"/>
              </a:lnSpc>
              <a:buFont typeface="Arial" panose="020B0604020202020204" pitchFamily="34" charset="0"/>
              <a:buChar char="•"/>
            </a:pPr>
            <a:r>
              <a:rPr lang="cs-CZ" sz="2000" dirty="0"/>
              <a:t>o</a:t>
            </a:r>
            <a:r>
              <a:rPr lang="cs-CZ" sz="2000" dirty="0" smtClean="0"/>
              <a:t>d </a:t>
            </a:r>
            <a:r>
              <a:rPr lang="cs-CZ" sz="2000" dirty="0"/>
              <a:t>roku 1862 pracoval několik let na praktickém způsob záznamu barevných fotografií pomocí dvou barevných systémů: </a:t>
            </a:r>
            <a:r>
              <a:rPr lang="cs-CZ" sz="2000" b="1" dirty="0"/>
              <a:t>subtraktivního</a:t>
            </a:r>
            <a:r>
              <a:rPr lang="cs-CZ" sz="2000" dirty="0"/>
              <a:t> (žlutá, azurová, purpurová) a </a:t>
            </a:r>
            <a:r>
              <a:rPr lang="cs-CZ" sz="2000" b="1" dirty="0"/>
              <a:t>aditivního</a:t>
            </a:r>
            <a:r>
              <a:rPr lang="cs-CZ" sz="2000" dirty="0"/>
              <a:t> (červená, zelená, modrá) barevného </a:t>
            </a:r>
            <a:r>
              <a:rPr lang="cs-CZ" sz="2000" dirty="0" smtClean="0"/>
              <a:t>systému.</a:t>
            </a:r>
          </a:p>
          <a:p>
            <a:pPr marL="285750" indent="-285750">
              <a:lnSpc>
                <a:spcPct val="95000"/>
              </a:lnSpc>
              <a:buFont typeface="Arial" panose="020B0604020202020204" pitchFamily="34" charset="0"/>
              <a:buChar char="•"/>
            </a:pPr>
            <a:r>
              <a:rPr lang="cs-CZ" sz="2000" dirty="0" smtClean="0"/>
              <a:t>roku </a:t>
            </a:r>
            <a:r>
              <a:rPr lang="cs-CZ" sz="2000" dirty="0"/>
              <a:t>1868 tyto metody patentoval a položil tak základy barevné fotografie</a:t>
            </a:r>
            <a:r>
              <a:rPr lang="cs-CZ" sz="2000" dirty="0" smtClean="0"/>
              <a:t>.</a:t>
            </a:r>
          </a:p>
          <a:p>
            <a:pPr marL="285750" indent="-285750">
              <a:lnSpc>
                <a:spcPct val="95000"/>
              </a:lnSpc>
              <a:buFont typeface="Arial" panose="020B0604020202020204" pitchFamily="34" charset="0"/>
              <a:buChar char="•"/>
            </a:pPr>
            <a:endParaRPr lang="cs-CZ" dirty="0"/>
          </a:p>
        </p:txBody>
      </p:sp>
    </p:spTree>
    <p:extLst>
      <p:ext uri="{BB962C8B-B14F-4D97-AF65-F5344CB8AC3E}">
        <p14:creationId xmlns:p14="http://schemas.microsoft.com/office/powerpoint/2010/main" val="406289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Grp="1" noChangeArrowheads="1"/>
          </p:cNvSpPr>
          <p:nvPr>
            <p:ph type="title"/>
          </p:nvPr>
        </p:nvSpPr>
        <p:spPr>
          <a:xfrm>
            <a:off x="993913" y="1"/>
            <a:ext cx="10227365" cy="1268413"/>
          </a:xfrm>
        </p:spPr>
        <p:txBody>
          <a:bodyPr>
            <a:normAutofit/>
          </a:bodyPr>
          <a:lstStyle/>
          <a:p>
            <a:r>
              <a:rPr lang="cs-CZ" sz="4400" dirty="0"/>
              <a:t>Azurová barevná složka</a:t>
            </a:r>
          </a:p>
        </p:txBody>
      </p:sp>
      <p:sp>
        <p:nvSpPr>
          <p:cNvPr id="130053" name="Rectangle 5"/>
          <p:cNvSpPr>
            <a:spLocks noGrp="1" noChangeArrowheads="1"/>
          </p:cNvSpPr>
          <p:nvPr>
            <p:ph type="body" sz="half" idx="1"/>
          </p:nvPr>
        </p:nvSpPr>
        <p:spPr>
          <a:xfrm>
            <a:off x="993912" y="1268414"/>
            <a:ext cx="2793317" cy="4560888"/>
          </a:xfrm>
        </p:spPr>
        <p:txBody>
          <a:bodyPr>
            <a:normAutofit/>
          </a:bodyPr>
          <a:lstStyle/>
          <a:p>
            <a:pPr marL="0" indent="0">
              <a:lnSpc>
                <a:spcPct val="80000"/>
              </a:lnSpc>
              <a:buNone/>
            </a:pPr>
            <a:r>
              <a:rPr lang="cs-CZ" sz="2400" dirty="0"/>
              <a:t>Azurové barevné složky jsou sloučeniny typu fenolů nebo naftolů s aktivní </a:t>
            </a:r>
            <a:r>
              <a:rPr lang="cs-CZ" sz="2400" dirty="0" err="1"/>
              <a:t>methinovou</a:t>
            </a:r>
            <a:r>
              <a:rPr lang="cs-CZ" sz="2400" dirty="0"/>
              <a:t> skupinou v poloze para ke skupině OH na benzenovém jádru. X a Y jsou různé vhodné skupiny</a:t>
            </a:r>
          </a:p>
        </p:txBody>
      </p:sp>
      <p:pic>
        <p:nvPicPr>
          <p:cNvPr id="130055" name="Picture 7" descr="smok_rov_79"/>
          <p:cNvPicPr>
            <a:picLocks noGrp="1" noChangeAspect="1" noChangeArrowheads="1"/>
          </p:cNvPicPr>
          <p:nvPr>
            <p:ph sz="half" idx="2"/>
          </p:nvPr>
        </p:nvPicPr>
        <p:blipFill rotWithShape="1">
          <a:blip r:embed="rId3" cstate="print">
            <a:lum bright="24000" contrast="30000"/>
            <a:extLst>
              <a:ext uri="{28A0092B-C50C-407E-A947-70E740481C1C}">
                <a14:useLocalDpi xmlns:a14="http://schemas.microsoft.com/office/drawing/2010/main" val="0"/>
              </a:ext>
            </a:extLst>
          </a:blip>
          <a:srcRect l="14259" t="29901" r="13553" b="36470"/>
          <a:stretch/>
        </p:blipFill>
        <p:spPr>
          <a:xfrm>
            <a:off x="3886201" y="1268415"/>
            <a:ext cx="7236106" cy="4724400"/>
          </a:xfrm>
          <a:extLst>
            <a:ext uri="{909E8E84-426E-40DD-AFC4-6F175D3DCCD1}">
              <a14:hiddenFill xmlns:a14="http://schemas.microsoft.com/office/drawing/2010/main">
                <a:solidFill>
                  <a:srgbClr val="FFFFFF"/>
                </a:solidFill>
              </a14:hiddenFill>
            </a:ext>
          </a:extLst>
        </p:spPr>
      </p:pic>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B41F855-CBF1-4D48-A6D5-7ED359909E9E}" type="slidenum">
              <a:rPr lang="cs-CZ"/>
              <a:pPr/>
              <a:t>40</a:t>
            </a:fld>
            <a:endParaRPr lang="cs-CZ"/>
          </a:p>
        </p:txBody>
      </p:sp>
    </p:spTree>
    <p:extLst>
      <p:ext uri="{BB962C8B-B14F-4D97-AF65-F5344CB8AC3E}">
        <p14:creationId xmlns:p14="http://schemas.microsoft.com/office/powerpoint/2010/main" val="1936768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838200" y="87310"/>
            <a:ext cx="10515600" cy="1115325"/>
          </a:xfrm>
        </p:spPr>
        <p:txBody>
          <a:bodyPr>
            <a:normAutofit/>
          </a:bodyPr>
          <a:lstStyle/>
          <a:p>
            <a:r>
              <a:rPr lang="cs-CZ" sz="4400" dirty="0"/>
              <a:t>Kotvení barviva v citlivé vrstvě</a:t>
            </a:r>
          </a:p>
        </p:txBody>
      </p:sp>
      <p:sp>
        <p:nvSpPr>
          <p:cNvPr id="132099" name="Rectangle 3"/>
          <p:cNvSpPr>
            <a:spLocks noGrp="1" noChangeArrowheads="1"/>
          </p:cNvSpPr>
          <p:nvPr>
            <p:ph idx="1"/>
          </p:nvPr>
        </p:nvSpPr>
        <p:spPr>
          <a:xfrm>
            <a:off x="759170" y="1340540"/>
            <a:ext cx="10594629" cy="1203877"/>
          </a:xfrm>
        </p:spPr>
        <p:txBody>
          <a:bodyPr>
            <a:normAutofit fontScale="92500" lnSpcReduction="20000"/>
          </a:bodyPr>
          <a:lstStyle/>
          <a:p>
            <a:pPr marL="0" indent="0">
              <a:buNone/>
            </a:pPr>
            <a:r>
              <a:rPr lang="cs-CZ" sz="2400" dirty="0" err="1"/>
              <a:t>Barvotvorné</a:t>
            </a:r>
            <a:r>
              <a:rPr lang="cs-CZ" sz="2400" dirty="0"/>
              <a:t> složky umístěné v emulzi se musí mísit s vodným roztokem želatiny ale nesmí difundovat z jedné vrstvy do druhé. Existují dva způsoby:</a:t>
            </a:r>
          </a:p>
          <a:p>
            <a:pPr>
              <a:buFont typeface="Wingdings" pitchFamily="2" charset="2"/>
              <a:buNone/>
            </a:pPr>
            <a:r>
              <a:rPr lang="cs-CZ" sz="2400" b="1" dirty="0">
                <a:solidFill>
                  <a:schemeClr val="folHlink"/>
                </a:solidFill>
              </a:rPr>
              <a:t>	</a:t>
            </a:r>
            <a:r>
              <a:rPr lang="cs-CZ" sz="2400" dirty="0" err="1">
                <a:solidFill>
                  <a:srgbClr val="C00000"/>
                </a:solidFill>
              </a:rPr>
              <a:t>Agfa</a:t>
            </a:r>
            <a:r>
              <a:rPr lang="cs-CZ" sz="2400" dirty="0"/>
              <a:t> zavedla do složky hydrofilní a hydrofobní skupinu:</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5A578A23-A909-4DCE-BB33-6F0F9077034A}" type="slidenum">
              <a:rPr lang="cs-CZ"/>
              <a:pPr/>
              <a:t>41</a:t>
            </a:fld>
            <a:endParaRPr lang="cs-CZ"/>
          </a:p>
        </p:txBody>
      </p:sp>
      <p:pic>
        <p:nvPicPr>
          <p:cNvPr id="132100" name="Picture 4" descr="smok_rov_81"/>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t="1787" b="67537"/>
          <a:stretch>
            <a:fillRect/>
          </a:stretch>
        </p:blipFill>
        <p:spPr bwMode="auto">
          <a:xfrm>
            <a:off x="759170" y="3001617"/>
            <a:ext cx="10589174" cy="277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5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838200" y="-71684"/>
            <a:ext cx="10515600" cy="1325563"/>
          </a:xfrm>
        </p:spPr>
        <p:txBody>
          <a:bodyPr>
            <a:normAutofit/>
          </a:bodyPr>
          <a:lstStyle/>
          <a:p>
            <a:r>
              <a:rPr lang="cs-CZ" sz="4400" dirty="0"/>
              <a:t>Kotvení barviva v citlivé vrstvě</a:t>
            </a:r>
          </a:p>
        </p:txBody>
      </p:sp>
      <p:sp>
        <p:nvSpPr>
          <p:cNvPr id="133123" name="Rectangle 3"/>
          <p:cNvSpPr>
            <a:spLocks noGrp="1" noChangeArrowheads="1"/>
          </p:cNvSpPr>
          <p:nvPr>
            <p:ph idx="1"/>
          </p:nvPr>
        </p:nvSpPr>
        <p:spPr>
          <a:xfrm>
            <a:off x="838200" y="1416049"/>
            <a:ext cx="10515600" cy="2171977"/>
          </a:xfrm>
        </p:spPr>
        <p:txBody>
          <a:bodyPr/>
          <a:lstStyle/>
          <a:p>
            <a:pPr marL="0" indent="0">
              <a:lnSpc>
                <a:spcPct val="90000"/>
              </a:lnSpc>
              <a:buNone/>
            </a:pPr>
            <a:r>
              <a:rPr lang="cs-CZ" sz="2400" dirty="0">
                <a:solidFill>
                  <a:srgbClr val="C00000"/>
                </a:solidFill>
              </a:rPr>
              <a:t>Kodak</a:t>
            </a:r>
            <a:r>
              <a:rPr lang="cs-CZ" sz="2400" b="1" dirty="0">
                <a:solidFill>
                  <a:srgbClr val="C00000"/>
                </a:solidFill>
              </a:rPr>
              <a:t> </a:t>
            </a:r>
            <a:r>
              <a:rPr lang="cs-CZ" sz="2400" dirty="0"/>
              <a:t>zavádí do barevné složky pouze kratší hydrofobní skupiny dobře rozpustné v olejovém prostředí. Do citlivé vrstvy jsou zaváděny kapičky průměru cca 500 </a:t>
            </a:r>
            <a:r>
              <a:rPr lang="cs-CZ" sz="2400" dirty="0" err="1"/>
              <a:t>nm</a:t>
            </a:r>
            <a:r>
              <a:rPr lang="cs-CZ" sz="2400" dirty="0"/>
              <a:t>. Barviva vzniklé po difúzi oxidované vyvolávací látky do olejové kapičky tvoří pravý roztok a proto mají lepší spektrální vlastnosti (sytější barvy). Pro zlepšení difúze z vodného do olejovitého prostředí se přidává do vývojky rozpouštědlo, např. </a:t>
            </a:r>
            <a:r>
              <a:rPr lang="cs-CZ" sz="2400" dirty="0" err="1" smtClean="0"/>
              <a:t>benzylalkohol</a:t>
            </a:r>
            <a:r>
              <a:rPr lang="cs-CZ" sz="2400" dirty="0"/>
              <a:t>.</a:t>
            </a:r>
          </a:p>
        </p:txBody>
      </p:sp>
      <p:sp>
        <p:nvSpPr>
          <p:cNvPr id="5" name="Zástupný symbol pro datum 3"/>
          <p:cNvSpPr>
            <a:spLocks noGrp="1"/>
          </p:cNvSpPr>
          <p:nvPr>
            <p:ph type="dt" sz="half" idx="10"/>
          </p:nvPr>
        </p:nvSpPr>
        <p:spPr/>
        <p:txBody>
          <a:bodyPr/>
          <a:lstStyle/>
          <a:p>
            <a:r>
              <a:rPr lang="cs-CZ" smtClean="0"/>
              <a:t>2017</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E60B33A2-DDE4-430D-8EED-172528510878}" type="slidenum">
              <a:rPr lang="cs-CZ"/>
              <a:pPr/>
              <a:t>42</a:t>
            </a:fld>
            <a:endParaRPr lang="cs-CZ"/>
          </a:p>
        </p:txBody>
      </p:sp>
      <p:pic>
        <p:nvPicPr>
          <p:cNvPr id="133124" name="Picture 4" descr="smok_rov_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017" y="3857348"/>
            <a:ext cx="10381965" cy="171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9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38200" y="96771"/>
            <a:ext cx="10515600" cy="1057274"/>
          </a:xfrm>
        </p:spPr>
        <p:txBody>
          <a:bodyPr/>
          <a:lstStyle/>
          <a:p>
            <a:r>
              <a:rPr lang="cs-CZ" sz="4400" dirty="0"/>
              <a:t>Příčiny barevných deformací</a:t>
            </a:r>
          </a:p>
        </p:txBody>
      </p:sp>
      <p:sp>
        <p:nvSpPr>
          <p:cNvPr id="106499" name="Rectangle 3"/>
          <p:cNvSpPr>
            <a:spLocks noGrp="1" noChangeArrowheads="1"/>
          </p:cNvSpPr>
          <p:nvPr>
            <p:ph idx="1"/>
          </p:nvPr>
        </p:nvSpPr>
        <p:spPr>
          <a:xfrm>
            <a:off x="838200" y="1422333"/>
            <a:ext cx="9640888" cy="4710180"/>
          </a:xfrm>
        </p:spPr>
        <p:txBody>
          <a:bodyPr>
            <a:normAutofit lnSpcReduction="10000"/>
          </a:bodyPr>
          <a:lstStyle/>
          <a:p>
            <a:pPr marL="609600" indent="-609600">
              <a:buNone/>
            </a:pPr>
            <a:r>
              <a:rPr lang="cs-CZ" sz="3200" dirty="0"/>
              <a:t>Příčiny je třeba hledat:</a:t>
            </a:r>
          </a:p>
          <a:p>
            <a:pPr marL="609600" indent="-609600"/>
            <a:r>
              <a:rPr lang="cs-CZ" sz="3200" dirty="0"/>
              <a:t>V použitých principech</a:t>
            </a:r>
          </a:p>
          <a:p>
            <a:pPr marL="609600" indent="-609600"/>
            <a:r>
              <a:rPr lang="cs-CZ" sz="3200" dirty="0"/>
              <a:t>V konstrukci materiálu</a:t>
            </a:r>
          </a:p>
          <a:p>
            <a:pPr marL="609600" indent="-609600"/>
            <a:r>
              <a:rPr lang="cs-CZ" sz="3200" dirty="0"/>
              <a:t>Ve výrobě materiálu</a:t>
            </a:r>
          </a:p>
          <a:p>
            <a:pPr marL="609600" indent="-609600"/>
            <a:r>
              <a:rPr lang="cs-CZ" sz="3200" dirty="0"/>
              <a:t>V poměrech snímkových</a:t>
            </a:r>
          </a:p>
          <a:p>
            <a:pPr marL="609600" indent="-609600"/>
            <a:r>
              <a:rPr lang="cs-CZ" sz="3200" dirty="0"/>
              <a:t>Ve zpracování</a:t>
            </a:r>
          </a:p>
          <a:p>
            <a:pPr marL="609600" indent="-609600"/>
            <a:r>
              <a:rPr lang="cs-CZ" sz="3200" dirty="0"/>
              <a:t>V psychické </a:t>
            </a:r>
            <a:r>
              <a:rPr lang="cs-CZ" sz="3200" dirty="0" smtClean="0"/>
              <a:t>sféře (vnímání barev)</a:t>
            </a:r>
            <a:endParaRPr lang="cs-CZ" sz="3200" dirty="0"/>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F5D32D91-5A58-4B1A-8B6B-9FFB66B7C847}" type="slidenum">
              <a:rPr lang="cs-CZ"/>
              <a:pPr/>
              <a:t>43</a:t>
            </a:fld>
            <a:endParaRPr lang="cs-CZ"/>
          </a:p>
        </p:txBody>
      </p:sp>
    </p:spTree>
    <p:extLst>
      <p:ext uri="{BB962C8B-B14F-4D97-AF65-F5344CB8AC3E}">
        <p14:creationId xmlns:p14="http://schemas.microsoft.com/office/powerpoint/2010/main" val="4772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8" name="Rectangle 8"/>
          <p:cNvSpPr>
            <a:spLocks noGrp="1" noChangeArrowheads="1"/>
          </p:cNvSpPr>
          <p:nvPr>
            <p:ph type="title"/>
          </p:nvPr>
        </p:nvSpPr>
        <p:spPr>
          <a:xfrm>
            <a:off x="841513" y="126588"/>
            <a:ext cx="10515600" cy="976655"/>
          </a:xfrm>
        </p:spPr>
        <p:txBody>
          <a:bodyPr>
            <a:normAutofit/>
          </a:bodyPr>
          <a:lstStyle/>
          <a:p>
            <a:r>
              <a:rPr lang="cs-CZ" sz="4400" dirty="0"/>
              <a:t>Spektrální vlastnosti barviv</a:t>
            </a:r>
          </a:p>
        </p:txBody>
      </p:sp>
      <p:pic>
        <p:nvPicPr>
          <p:cNvPr id="107532" name="Picture 12" descr="smok5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66834" y="248478"/>
            <a:ext cx="3686966" cy="31318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ástupný symbol pro datum 5"/>
          <p:cNvSpPr>
            <a:spLocks noGrp="1"/>
          </p:cNvSpPr>
          <p:nvPr>
            <p:ph type="dt" sz="half" idx="10"/>
          </p:nvPr>
        </p:nvSpPr>
        <p:spPr/>
        <p:txBody>
          <a:bodyPr/>
          <a:lstStyle/>
          <a:p>
            <a:r>
              <a:rPr lang="cs-CZ" smtClean="0"/>
              <a:t>2017</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47CA567A-CE69-4AE7-A27A-FFC9FBE21AE4}" type="slidenum">
              <a:rPr lang="cs-CZ"/>
              <a:pPr/>
              <a:t>44</a:t>
            </a:fld>
            <a:endParaRPr lang="cs-CZ"/>
          </a:p>
        </p:txBody>
      </p:sp>
      <p:sp>
        <p:nvSpPr>
          <p:cNvPr id="107529" name="Rectangle 9"/>
          <p:cNvSpPr>
            <a:spLocks noGrp="1" noChangeArrowheads="1"/>
          </p:cNvSpPr>
          <p:nvPr>
            <p:ph type="body" sz="half" idx="4294967295"/>
          </p:nvPr>
        </p:nvSpPr>
        <p:spPr>
          <a:xfrm>
            <a:off x="841513" y="1531938"/>
            <a:ext cx="6664880" cy="4824412"/>
          </a:xfrm>
        </p:spPr>
        <p:txBody>
          <a:bodyPr>
            <a:noAutofit/>
          </a:bodyPr>
          <a:lstStyle/>
          <a:p>
            <a:r>
              <a:rPr lang="cs-CZ" sz="2800" dirty="0"/>
              <a:t>Na vedlejším grafu je příklad absorpčních křivek reálných barviv. K optimálnímu průběhu má nejblíže Y, pak C, nehorší je situace u </a:t>
            </a:r>
            <a:r>
              <a:rPr lang="cs-CZ" sz="2800" dirty="0">
                <a:solidFill>
                  <a:srgbClr val="FF00FF"/>
                </a:solidFill>
              </a:rPr>
              <a:t>purpurové (M)</a:t>
            </a:r>
          </a:p>
          <a:p>
            <a:r>
              <a:rPr lang="cs-CZ" sz="2800" dirty="0"/>
              <a:t>Na spodním grafu je zjednodušená absorpční křivka purpurového barviva s vedlejšími hustotami pro R a B světlo. A právě barvivo M moduluje v pozitivu zelenou, na kterou je zrak nejcitlivější.</a:t>
            </a:r>
          </a:p>
        </p:txBody>
      </p:sp>
      <p:pic>
        <p:nvPicPr>
          <p:cNvPr id="107533" name="Picture 13" descr="smok53"/>
          <p:cNvPicPr>
            <a:picLocks noGrp="1" noChangeAspect="1" noChangeArrowheads="1"/>
          </p:cNvPicPr>
          <p:nvPr>
            <p:ph sz="quarter" idx="4294967295"/>
          </p:nvPr>
        </p:nvPicPr>
        <p:blipFill>
          <a:blip r:embed="rId4" cstate="print">
            <a:lum contrast="18000"/>
            <a:extLst>
              <a:ext uri="{28A0092B-C50C-407E-A947-70E740481C1C}">
                <a14:useLocalDpi xmlns:a14="http://schemas.microsoft.com/office/drawing/2010/main" val="0"/>
              </a:ext>
            </a:extLst>
          </a:blip>
          <a:srcRect l="3085" t="5707" r="5811" b="-182"/>
          <a:stretch>
            <a:fillRect/>
          </a:stretch>
        </p:blipFill>
        <p:spPr>
          <a:xfrm>
            <a:off x="7667625" y="3522665"/>
            <a:ext cx="3686175" cy="287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a:off x="9056714" y="1092564"/>
            <a:ext cx="490451" cy="355482"/>
          </a:xfrm>
          <a:prstGeom prst="rect">
            <a:avLst/>
          </a:prstGeom>
          <a:noFill/>
        </p:spPr>
        <p:txBody>
          <a:bodyPr wrap="square" rtlCol="0">
            <a:spAutoFit/>
          </a:bodyPr>
          <a:lstStyle/>
          <a:p>
            <a:pPr>
              <a:lnSpc>
                <a:spcPct val="95000"/>
              </a:lnSpc>
            </a:pPr>
            <a:r>
              <a:rPr lang="cs-CZ" dirty="0" smtClean="0"/>
              <a:t>M</a:t>
            </a:r>
            <a:endParaRPr lang="cs-CZ" dirty="0"/>
          </a:p>
        </p:txBody>
      </p:sp>
      <p:sp>
        <p:nvSpPr>
          <p:cNvPr id="10" name="TextovéPole 9"/>
          <p:cNvSpPr txBox="1"/>
          <p:nvPr/>
        </p:nvSpPr>
        <p:spPr>
          <a:xfrm>
            <a:off x="10199714" y="953993"/>
            <a:ext cx="490451" cy="355482"/>
          </a:xfrm>
          <a:prstGeom prst="rect">
            <a:avLst/>
          </a:prstGeom>
          <a:noFill/>
        </p:spPr>
        <p:txBody>
          <a:bodyPr wrap="square" rtlCol="0">
            <a:spAutoFit/>
          </a:bodyPr>
          <a:lstStyle/>
          <a:p>
            <a:pPr>
              <a:lnSpc>
                <a:spcPct val="95000"/>
              </a:lnSpc>
            </a:pPr>
            <a:r>
              <a:rPr lang="cs-CZ" dirty="0" smtClean="0"/>
              <a:t>Y</a:t>
            </a:r>
            <a:endParaRPr lang="cs-CZ" dirty="0"/>
          </a:p>
        </p:txBody>
      </p:sp>
      <p:sp>
        <p:nvSpPr>
          <p:cNvPr id="11" name="TextovéPole 10"/>
          <p:cNvSpPr txBox="1"/>
          <p:nvPr/>
        </p:nvSpPr>
        <p:spPr>
          <a:xfrm>
            <a:off x="8373685" y="1111938"/>
            <a:ext cx="490451" cy="355482"/>
          </a:xfrm>
          <a:prstGeom prst="rect">
            <a:avLst/>
          </a:prstGeom>
          <a:noFill/>
        </p:spPr>
        <p:txBody>
          <a:bodyPr wrap="square" rtlCol="0">
            <a:spAutoFit/>
          </a:bodyPr>
          <a:lstStyle/>
          <a:p>
            <a:pPr>
              <a:lnSpc>
                <a:spcPct val="95000"/>
              </a:lnSpc>
            </a:pPr>
            <a:r>
              <a:rPr lang="cs-CZ" dirty="0" smtClean="0"/>
              <a:t>C</a:t>
            </a:r>
            <a:endParaRPr lang="cs-CZ" dirty="0"/>
          </a:p>
        </p:txBody>
      </p:sp>
    </p:spTree>
    <p:extLst>
      <p:ext uri="{BB962C8B-B14F-4D97-AF65-F5344CB8AC3E}">
        <p14:creationId xmlns:p14="http://schemas.microsoft.com/office/powerpoint/2010/main" val="27202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838200" y="0"/>
            <a:ext cx="10515600" cy="1325563"/>
          </a:xfrm>
        </p:spPr>
        <p:txBody>
          <a:bodyPr>
            <a:normAutofit/>
          </a:bodyPr>
          <a:lstStyle/>
          <a:p>
            <a:r>
              <a:rPr lang="cs-CZ" sz="4400" dirty="0"/>
              <a:t>Vliv základních světel</a:t>
            </a:r>
          </a:p>
        </p:txBody>
      </p:sp>
      <p:sp>
        <p:nvSpPr>
          <p:cNvPr id="136196" name="Rectangle 4"/>
          <p:cNvSpPr>
            <a:spLocks noGrp="1" noChangeArrowheads="1"/>
          </p:cNvSpPr>
          <p:nvPr>
            <p:ph sz="half" idx="1"/>
          </p:nvPr>
        </p:nvSpPr>
        <p:spPr>
          <a:xfrm>
            <a:off x="812800" y="1677988"/>
            <a:ext cx="5512904" cy="4646612"/>
          </a:xfrm>
        </p:spPr>
        <p:txBody>
          <a:bodyPr>
            <a:normAutofit/>
          </a:bodyPr>
          <a:lstStyle/>
          <a:p>
            <a:pPr marL="533400" indent="-533400">
              <a:lnSpc>
                <a:spcPct val="80000"/>
              </a:lnSpc>
              <a:buNone/>
            </a:pPr>
            <a:r>
              <a:rPr lang="cs-CZ" sz="3200" dirty="0">
                <a:solidFill>
                  <a:srgbClr val="C00000"/>
                </a:solidFill>
              </a:rPr>
              <a:t>Barevný </a:t>
            </a:r>
            <a:r>
              <a:rPr lang="cs-CZ" sz="3200" dirty="0" err="1">
                <a:solidFill>
                  <a:srgbClr val="C00000"/>
                </a:solidFill>
              </a:rPr>
              <a:t>gamut</a:t>
            </a:r>
            <a:r>
              <a:rPr lang="cs-CZ" sz="3200" dirty="0">
                <a:solidFill>
                  <a:srgbClr val="C00000"/>
                </a:solidFill>
              </a:rPr>
              <a:t> </a:t>
            </a:r>
          </a:p>
          <a:p>
            <a:pPr marL="533400" indent="-533400">
              <a:lnSpc>
                <a:spcPct val="80000"/>
              </a:lnSpc>
            </a:pPr>
            <a:r>
              <a:rPr lang="cs-CZ" sz="2600" dirty="0"/>
              <a:t>Monochromatická světla M, N, O (plný trojúhelník 1)</a:t>
            </a:r>
          </a:p>
          <a:p>
            <a:pPr marL="533400" indent="-533400">
              <a:lnSpc>
                <a:spcPct val="80000"/>
              </a:lnSpc>
            </a:pPr>
            <a:r>
              <a:rPr lang="cs-CZ" sz="2600" dirty="0"/>
              <a:t>Složená světla M´, N´, O´(filtry s širším pásmem propustnosti); menší možnosti reprodukce sytých barev (čárkovaný trojúhelník 2)</a:t>
            </a:r>
          </a:p>
        </p:txBody>
      </p:sp>
      <p:sp>
        <p:nvSpPr>
          <p:cNvPr id="5" name="Zástupný symbol pro datum 4"/>
          <p:cNvSpPr>
            <a:spLocks noGrp="1"/>
          </p:cNvSpPr>
          <p:nvPr>
            <p:ph type="dt" sz="half" idx="10"/>
          </p:nvPr>
        </p:nvSpPr>
        <p:spPr/>
        <p:txBody>
          <a:bodyPr/>
          <a:lstStyle/>
          <a:p>
            <a:r>
              <a:rPr lang="cs-CZ" smtClean="0"/>
              <a:t>2017</a:t>
            </a:r>
            <a:endParaRPr lang="cs-CZ" dirty="0"/>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6821501-E001-4286-8967-B9881BE6CBA2}" type="slidenum">
              <a:rPr lang="cs-CZ"/>
              <a:pPr/>
              <a:t>45</a:t>
            </a:fld>
            <a:endParaRPr lang="cs-CZ"/>
          </a:p>
        </p:txBody>
      </p:sp>
      <p:pic>
        <p:nvPicPr>
          <p:cNvPr id="136198" name="Picture 6" descr="smok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3140" y="313581"/>
            <a:ext cx="4714461" cy="608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8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838200" y="0"/>
            <a:ext cx="10515600" cy="1325563"/>
          </a:xfrm>
        </p:spPr>
        <p:txBody>
          <a:bodyPr>
            <a:normAutofit/>
          </a:bodyPr>
          <a:lstStyle/>
          <a:p>
            <a:r>
              <a:rPr lang="cs-CZ" sz="4400" dirty="0"/>
              <a:t>Spektrální povaha modulátorů</a:t>
            </a:r>
          </a:p>
        </p:txBody>
      </p:sp>
      <p:sp>
        <p:nvSpPr>
          <p:cNvPr id="137219" name="Rectangle 3"/>
          <p:cNvSpPr>
            <a:spLocks noGrp="1" noChangeArrowheads="1"/>
          </p:cNvSpPr>
          <p:nvPr>
            <p:ph idx="1"/>
          </p:nvPr>
        </p:nvSpPr>
        <p:spPr>
          <a:xfrm>
            <a:off x="838200" y="1325563"/>
            <a:ext cx="10515600" cy="4851400"/>
          </a:xfrm>
        </p:spPr>
        <p:txBody>
          <a:bodyPr>
            <a:normAutofit/>
          </a:bodyPr>
          <a:lstStyle/>
          <a:p>
            <a:r>
              <a:rPr lang="cs-CZ" sz="3200" dirty="0"/>
              <a:t>Systém barevné fotografie musí zahrnovat i </a:t>
            </a:r>
            <a:r>
              <a:rPr lang="cs-CZ" sz="3200" u="sng" dirty="0">
                <a:solidFill>
                  <a:srgbClr val="C00000"/>
                </a:solidFill>
              </a:rPr>
              <a:t>modulátory</a:t>
            </a:r>
            <a:r>
              <a:rPr lang="cs-CZ" sz="3200" dirty="0">
                <a:solidFill>
                  <a:srgbClr val="C00000"/>
                </a:solidFill>
              </a:rPr>
              <a:t> </a:t>
            </a:r>
            <a:r>
              <a:rPr lang="cs-CZ" sz="3200" dirty="0"/>
              <a:t>světel. U třívrstvých materiálů nejsou barevné filtry pro jednotlivé citlivé </a:t>
            </a:r>
            <a:r>
              <a:rPr lang="cs-CZ" sz="3200" dirty="0" smtClean="0"/>
              <a:t>vrstvy, </a:t>
            </a:r>
            <a:r>
              <a:rPr lang="cs-CZ" sz="3200" dirty="0"/>
              <a:t>ale jednotlivé vrstvy mají danou </a:t>
            </a:r>
            <a:r>
              <a:rPr lang="cs-CZ" sz="3200" u="sng" dirty="0">
                <a:solidFill>
                  <a:srgbClr val="C00000"/>
                </a:solidFill>
              </a:rPr>
              <a:t>spektrální citlivost</a:t>
            </a:r>
            <a:r>
              <a:rPr lang="cs-CZ" sz="3200" dirty="0"/>
              <a:t>. Každá vrstva má i </a:t>
            </a:r>
            <a:r>
              <a:rPr lang="cs-CZ" sz="3200" u="sng" dirty="0">
                <a:solidFill>
                  <a:srgbClr val="C00000"/>
                </a:solidFill>
              </a:rPr>
              <a:t>parazitní citlivost</a:t>
            </a:r>
            <a:r>
              <a:rPr lang="cs-CZ" sz="3200" dirty="0">
                <a:solidFill>
                  <a:srgbClr val="C00000"/>
                </a:solidFill>
              </a:rPr>
              <a:t> </a:t>
            </a:r>
            <a:r>
              <a:rPr lang="cs-CZ" sz="3200" dirty="0"/>
              <a:t>na jinou barvu spektra. První vrstva klasického filmu je citlivá pouze k </a:t>
            </a:r>
            <a:r>
              <a:rPr lang="cs-CZ" sz="3200" dirty="0">
                <a:solidFill>
                  <a:srgbClr val="0000FF"/>
                </a:solidFill>
              </a:rPr>
              <a:t>modré, </a:t>
            </a:r>
            <a:r>
              <a:rPr lang="cs-CZ" sz="3200" dirty="0"/>
              <a:t>druhé dvě vrstvy, citlivé na </a:t>
            </a:r>
            <a:r>
              <a:rPr lang="cs-CZ" sz="3200" dirty="0">
                <a:solidFill>
                  <a:srgbClr val="FF0000"/>
                </a:solidFill>
              </a:rPr>
              <a:t>červenou</a:t>
            </a:r>
            <a:r>
              <a:rPr lang="cs-CZ" sz="3200" dirty="0">
                <a:solidFill>
                  <a:schemeClr val="hlink"/>
                </a:solidFill>
              </a:rPr>
              <a:t> </a:t>
            </a:r>
            <a:r>
              <a:rPr lang="cs-CZ" sz="3200" dirty="0"/>
              <a:t>a </a:t>
            </a:r>
            <a:r>
              <a:rPr lang="cs-CZ" sz="3200" dirty="0">
                <a:solidFill>
                  <a:srgbClr val="00B050"/>
                </a:solidFill>
              </a:rPr>
              <a:t>zelenou</a:t>
            </a:r>
            <a:r>
              <a:rPr lang="cs-CZ" sz="3200" dirty="0"/>
              <a:t> jsou od modrého světla izolovány žlutou filtrační vrstvou (nelze vyrobit vrstvu která není citlivá na modrou).   </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8C42BFC-953F-449E-BB96-ADAA7226B5E2}" type="slidenum">
              <a:rPr lang="cs-CZ"/>
              <a:pPr/>
              <a:t>46</a:t>
            </a:fld>
            <a:endParaRPr lang="cs-CZ"/>
          </a:p>
        </p:txBody>
      </p:sp>
    </p:spTree>
    <p:extLst>
      <p:ext uri="{BB962C8B-B14F-4D97-AF65-F5344CB8AC3E}">
        <p14:creationId xmlns:p14="http://schemas.microsoft.com/office/powerpoint/2010/main" val="120745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838200" y="0"/>
            <a:ext cx="10515600" cy="1325563"/>
          </a:xfrm>
        </p:spPr>
        <p:txBody>
          <a:bodyPr>
            <a:normAutofit/>
          </a:bodyPr>
          <a:lstStyle/>
          <a:p>
            <a:r>
              <a:rPr lang="cs-CZ" sz="4400" dirty="0"/>
              <a:t>Vliv vedlejších hustot</a:t>
            </a:r>
          </a:p>
        </p:txBody>
      </p:sp>
      <p:pic>
        <p:nvPicPr>
          <p:cNvPr id="114696" name="Picture 8" descr="smok29"/>
          <p:cNvPicPr>
            <a:picLocks noGrp="1" noChangeAspect="1" noChangeArrowheads="1"/>
          </p:cNvPicPr>
          <p:nvPr>
            <p:ph sz="half" idx="1"/>
          </p:nvPr>
        </p:nvPicPr>
        <p:blipFill>
          <a:blip r:embed="rId3" cstate="print">
            <a:lum contrast="12000"/>
            <a:extLst>
              <a:ext uri="{28A0092B-C50C-407E-A947-70E740481C1C}">
                <a14:useLocalDpi xmlns:a14="http://schemas.microsoft.com/office/drawing/2010/main" val="0"/>
              </a:ext>
            </a:extLst>
          </a:blip>
          <a:stretch>
            <a:fillRect/>
          </a:stretch>
        </p:blipFill>
        <p:spPr>
          <a:xfrm>
            <a:off x="6836007" y="473903"/>
            <a:ext cx="4517794" cy="56334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4" name="Rectangle 6"/>
          <p:cNvSpPr>
            <a:spLocks noGrp="1" noChangeArrowheads="1"/>
          </p:cNvSpPr>
          <p:nvPr>
            <p:ph sz="half" idx="2"/>
          </p:nvPr>
        </p:nvSpPr>
        <p:spPr>
          <a:xfrm>
            <a:off x="990599" y="1325563"/>
            <a:ext cx="5768009" cy="4781826"/>
          </a:xfrm>
        </p:spPr>
        <p:txBody>
          <a:bodyPr>
            <a:normAutofit fontScale="92500" lnSpcReduction="20000"/>
          </a:bodyPr>
          <a:lstStyle/>
          <a:p>
            <a:pPr marL="533400" indent="-533400">
              <a:buFont typeface="Wingdings" pitchFamily="2" charset="2"/>
              <a:buAutoNum type="arabicPeriod"/>
            </a:pPr>
            <a:r>
              <a:rPr lang="cs-CZ" sz="2400" dirty="0"/>
              <a:t>Skutečnost</a:t>
            </a:r>
          </a:p>
          <a:p>
            <a:pPr marL="533400" indent="-533400">
              <a:buFont typeface="Wingdings" pitchFamily="2" charset="2"/>
              <a:buAutoNum type="arabicPeriod"/>
            </a:pPr>
            <a:r>
              <a:rPr lang="cs-CZ" sz="2400" dirty="0"/>
              <a:t>Negativ</a:t>
            </a:r>
          </a:p>
          <a:p>
            <a:pPr marL="533400" indent="-533400">
              <a:buFont typeface="Wingdings" pitchFamily="2" charset="2"/>
              <a:buAutoNum type="arabicPeriod"/>
            </a:pPr>
            <a:r>
              <a:rPr lang="cs-CZ" sz="2400" dirty="0"/>
              <a:t>Ideální negativ (řez)</a:t>
            </a:r>
          </a:p>
          <a:p>
            <a:pPr marL="533400" indent="-533400">
              <a:buFont typeface="Wingdings" pitchFamily="2" charset="2"/>
              <a:buAutoNum type="arabicPeriod"/>
            </a:pPr>
            <a:r>
              <a:rPr lang="cs-CZ" sz="2400" dirty="0"/>
              <a:t>Ideální pozitiv (řez)</a:t>
            </a:r>
          </a:p>
          <a:p>
            <a:pPr marL="533400" indent="-533400">
              <a:buFont typeface="Wingdings" pitchFamily="2" charset="2"/>
              <a:buAutoNum type="arabicPeriod"/>
            </a:pPr>
            <a:r>
              <a:rPr lang="cs-CZ" sz="2400" dirty="0"/>
              <a:t>Reprodukce shodná se skutečností</a:t>
            </a:r>
          </a:p>
          <a:p>
            <a:pPr marL="533400" indent="-533400">
              <a:buFont typeface="Wingdings" pitchFamily="2" charset="2"/>
              <a:buAutoNum type="arabicPeriod"/>
            </a:pPr>
            <a:r>
              <a:rPr lang="cs-CZ" sz="2400" dirty="0"/>
              <a:t>Negativ s vedlejšími hustotami pro R a B (řez)</a:t>
            </a:r>
          </a:p>
          <a:p>
            <a:pPr marL="533400" indent="-533400">
              <a:buFont typeface="Wingdings" pitchFamily="2" charset="2"/>
              <a:buAutoNum type="arabicPeriod"/>
            </a:pPr>
            <a:r>
              <a:rPr lang="cs-CZ" sz="2400" dirty="0"/>
              <a:t>Pozitiv se sníženou hustotou Y a C barviva (řez)</a:t>
            </a:r>
          </a:p>
          <a:p>
            <a:pPr marL="533400" indent="-533400">
              <a:buFont typeface="Wingdings" pitchFamily="2" charset="2"/>
              <a:buAutoNum type="arabicPeriod"/>
            </a:pPr>
            <a:r>
              <a:rPr lang="cs-CZ" sz="2400" dirty="0"/>
              <a:t>Výsledná barevná deformace (menší sytost, posun barevného tónu)</a:t>
            </a:r>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99BFD1A5-6E3B-4989-97F2-A26FC2E82A98}" type="slidenum">
              <a:rPr lang="cs-CZ"/>
              <a:pPr/>
              <a:t>47</a:t>
            </a:fld>
            <a:endParaRPr lang="cs-CZ"/>
          </a:p>
        </p:txBody>
      </p:sp>
    </p:spTree>
    <p:extLst>
      <p:ext uri="{BB962C8B-B14F-4D97-AF65-F5344CB8AC3E}">
        <p14:creationId xmlns:p14="http://schemas.microsoft.com/office/powerpoint/2010/main" val="43943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a:xfrm>
            <a:off x="838200" y="116649"/>
            <a:ext cx="10515600" cy="917021"/>
          </a:xfrm>
        </p:spPr>
        <p:txBody>
          <a:bodyPr>
            <a:normAutofit/>
          </a:bodyPr>
          <a:lstStyle/>
          <a:p>
            <a:r>
              <a:rPr lang="cs-CZ" sz="4400" dirty="0"/>
              <a:t>Automatická maska pro C a M</a:t>
            </a:r>
          </a:p>
        </p:txBody>
      </p:sp>
      <p:pic>
        <p:nvPicPr>
          <p:cNvPr id="118790" name="Picture 6" descr="maskování"/>
          <p:cNvPicPr>
            <a:picLocks noGrp="1" noChangeAspect="1" noChangeArrowheads="1"/>
          </p:cNvPicPr>
          <p:nvPr>
            <p:ph idx="1"/>
          </p:nvPr>
        </p:nvPicPr>
        <p:blipFill>
          <a:blip r:embed="rId3">
            <a:lum bright="-12000" contrast="24000"/>
            <a:extLst>
              <a:ext uri="{28A0092B-C50C-407E-A947-70E740481C1C}">
                <a14:useLocalDpi xmlns:a14="http://schemas.microsoft.com/office/drawing/2010/main" val="0"/>
              </a:ext>
            </a:extLst>
          </a:blip>
          <a:srcRect l="1579" t="1042" r="1311" b="3078"/>
          <a:stretch>
            <a:fillRect/>
          </a:stretch>
        </p:blipFill>
        <p:spPr>
          <a:xfrm>
            <a:off x="1981421" y="1252330"/>
            <a:ext cx="8229158" cy="5148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D17C0723-CC0F-477F-BC91-6F9BC198A9CC}" type="slidenum">
              <a:rPr lang="cs-CZ"/>
              <a:pPr/>
              <a:t>48</a:t>
            </a:fld>
            <a:endParaRPr lang="cs-CZ"/>
          </a:p>
        </p:txBody>
      </p:sp>
    </p:spTree>
    <p:extLst>
      <p:ext uri="{BB962C8B-B14F-4D97-AF65-F5344CB8AC3E}">
        <p14:creationId xmlns:p14="http://schemas.microsoft.com/office/powerpoint/2010/main" val="264173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38200" y="69428"/>
            <a:ext cx="10515600" cy="1101722"/>
          </a:xfrm>
        </p:spPr>
        <p:txBody>
          <a:bodyPr>
            <a:normAutofit/>
          </a:bodyPr>
          <a:lstStyle/>
          <a:p>
            <a:r>
              <a:rPr lang="cs-CZ" sz="4400" dirty="0"/>
              <a:t>Maskované materiály</a:t>
            </a:r>
          </a:p>
        </p:txBody>
      </p:sp>
      <p:pic>
        <p:nvPicPr>
          <p:cNvPr id="172038" name="Picture 6" descr="smok3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199" y="1394990"/>
            <a:ext cx="4787335" cy="47819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6" name="Rectangle 4"/>
          <p:cNvSpPr>
            <a:spLocks noGrp="1" noChangeArrowheads="1"/>
          </p:cNvSpPr>
          <p:nvPr>
            <p:ph sz="half" idx="2"/>
          </p:nvPr>
        </p:nvSpPr>
        <p:spPr>
          <a:xfrm>
            <a:off x="5807764" y="1394989"/>
            <a:ext cx="5671931" cy="4781973"/>
          </a:xfrm>
        </p:spPr>
        <p:txBody>
          <a:bodyPr>
            <a:normAutofit fontScale="92500" lnSpcReduction="10000"/>
          </a:bodyPr>
          <a:lstStyle/>
          <a:p>
            <a:pPr>
              <a:lnSpc>
                <a:spcPct val="80000"/>
              </a:lnSpc>
            </a:pPr>
            <a:r>
              <a:rPr lang="cs-CZ" sz="2300" b="1" dirty="0">
                <a:solidFill>
                  <a:schemeClr val="tx2"/>
                </a:solidFill>
              </a:rPr>
              <a:t>Barevná maska pro odstranění vlivu vedlejší hustoty barviva X pro světlo N je kopie obrazu tvořeného barvivem X, zhotovená z barviva, které má pro světlo N hustotu hlavní.</a:t>
            </a:r>
            <a:r>
              <a:rPr lang="cs-CZ" sz="2300" dirty="0"/>
              <a:t>  </a:t>
            </a:r>
          </a:p>
          <a:p>
            <a:pPr>
              <a:lnSpc>
                <a:spcPct val="80000"/>
              </a:lnSpc>
            </a:pPr>
            <a:r>
              <a:rPr lang="cs-CZ" sz="2300" dirty="0"/>
              <a:t>Např. maska pro odstranění vlivu vedlejší hustoty purpurového barviva pro červené světlo bude kopie purpurového obrazu, zhotovená z barviva azurového, které má pro červené světlo hustotu hlavní.</a:t>
            </a:r>
          </a:p>
          <a:p>
            <a:pPr>
              <a:lnSpc>
                <a:spcPct val="80000"/>
              </a:lnSpc>
            </a:pPr>
            <a:r>
              <a:rPr lang="cs-CZ" sz="2300" dirty="0"/>
              <a:t>Pro odstranění vlivu všech vedlejších hustot barevného negativu by bylo zapotřebí šesti masek, protože každé barvivo má dvě vedlejší hustoty. Barvivo masky musí mít zanedbatelné vedlejší hustoty. Prakticky se používá pouze barvivo žluté a červené.</a:t>
            </a:r>
          </a:p>
        </p:txBody>
      </p:sp>
      <p:sp>
        <p:nvSpPr>
          <p:cNvPr id="6" name="Zástupný symbol pro datum 4"/>
          <p:cNvSpPr>
            <a:spLocks noGrp="1"/>
          </p:cNvSpPr>
          <p:nvPr>
            <p:ph type="dt" sz="half" idx="10"/>
          </p:nvPr>
        </p:nvSpPr>
        <p:spPr/>
        <p:txBody>
          <a:bodyPr/>
          <a:lstStyle/>
          <a:p>
            <a:r>
              <a:rPr lang="cs-CZ" smtClean="0"/>
              <a:t>2017</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3A82407C-0ADE-421E-A5FE-40B5C96808E5}" type="slidenum">
              <a:rPr lang="cs-CZ"/>
              <a:pPr/>
              <a:t>49</a:t>
            </a:fld>
            <a:endParaRPr lang="cs-CZ"/>
          </a:p>
        </p:txBody>
      </p:sp>
      <p:sp>
        <p:nvSpPr>
          <p:cNvPr id="172040" name="Text Box 8"/>
          <p:cNvSpPr txBox="1">
            <a:spLocks noChangeArrowheads="1"/>
          </p:cNvSpPr>
          <p:nvPr/>
        </p:nvSpPr>
        <p:spPr bwMode="auto">
          <a:xfrm>
            <a:off x="1849149" y="6075146"/>
            <a:ext cx="30694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dirty="0"/>
              <a:t>Vzhled maskovaného </a:t>
            </a:r>
            <a:r>
              <a:rPr lang="cs-CZ" dirty="0" smtClean="0"/>
              <a:t>negativu </a:t>
            </a:r>
            <a:endParaRPr lang="cs-CZ" dirty="0"/>
          </a:p>
          <a:p>
            <a:pPr algn="l"/>
            <a:r>
              <a:rPr lang="cs-CZ" dirty="0"/>
              <a:t>(</a:t>
            </a:r>
            <a:r>
              <a:rPr lang="cs-CZ" dirty="0" err="1"/>
              <a:t>Eastmancolor</a:t>
            </a:r>
            <a:r>
              <a:rPr lang="cs-CZ" dirty="0"/>
              <a:t>)</a:t>
            </a:r>
          </a:p>
        </p:txBody>
      </p:sp>
    </p:spTree>
    <p:extLst>
      <p:ext uri="{BB962C8B-B14F-4D97-AF65-F5344CB8AC3E}">
        <p14:creationId xmlns:p14="http://schemas.microsoft.com/office/powerpoint/2010/main" val="160924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0"/>
            <a:ext cx="10160000" cy="834887"/>
          </a:xfrm>
        </p:spPr>
        <p:txBody>
          <a:bodyPr/>
          <a:lstStyle/>
          <a:p>
            <a:r>
              <a:rPr lang="cs-CZ" dirty="0"/>
              <a:t>Louis </a:t>
            </a:r>
            <a:r>
              <a:rPr lang="cs-CZ" dirty="0" err="1"/>
              <a:t>Ducos</a:t>
            </a:r>
            <a:r>
              <a:rPr lang="cs-CZ" dirty="0"/>
              <a:t> </a:t>
            </a:r>
            <a:r>
              <a:rPr lang="cs-CZ" dirty="0" err="1"/>
              <a:t>du</a:t>
            </a:r>
            <a:r>
              <a:rPr lang="cs-CZ" dirty="0"/>
              <a:t> </a:t>
            </a:r>
            <a:r>
              <a:rPr lang="cs-CZ" dirty="0" err="1" smtClean="0"/>
              <a:t>Hauron</a:t>
            </a:r>
            <a:r>
              <a:rPr lang="cs-CZ" dirty="0" smtClean="0"/>
              <a:t> </a:t>
            </a:r>
            <a:r>
              <a:rPr lang="cs-CZ" sz="2800" dirty="0" smtClean="0"/>
              <a:t>(1837 – 1920)</a:t>
            </a:r>
            <a:endParaRPr lang="cs-CZ" sz="2800" dirty="0"/>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5</a:t>
            </a:fld>
            <a:endParaRPr lang="en-US" sz="1200">
              <a:solidFill>
                <a:srgbClr val="E7E6E6">
                  <a:shade val="50000"/>
                </a:srgbClr>
              </a:solidFill>
            </a:endParaRPr>
          </a:p>
        </p:txBody>
      </p:sp>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6232" t="7101" r="19176" b="12418"/>
          <a:stretch/>
        </p:blipFill>
        <p:spPr>
          <a:xfrm>
            <a:off x="688533" y="1000491"/>
            <a:ext cx="3570200" cy="5178752"/>
          </a:xfrm>
          <a:prstGeom prst="rect">
            <a:avLst/>
          </a:prstGeom>
        </p:spPr>
      </p:pic>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1201" y="940307"/>
            <a:ext cx="3005666" cy="3605982"/>
          </a:xfrm>
          <a:prstGeom prst="rect">
            <a:avLst/>
          </a:prstGeom>
        </p:spPr>
      </p:pic>
      <p:sp>
        <p:nvSpPr>
          <p:cNvPr id="15" name="TextovéPole 14"/>
          <p:cNvSpPr txBox="1"/>
          <p:nvPr/>
        </p:nvSpPr>
        <p:spPr>
          <a:xfrm>
            <a:off x="4419600" y="4626212"/>
            <a:ext cx="7560733" cy="1554272"/>
          </a:xfrm>
          <a:prstGeom prst="rect">
            <a:avLst/>
          </a:prstGeom>
          <a:noFill/>
        </p:spPr>
        <p:txBody>
          <a:bodyPr wrap="square" rtlCol="0">
            <a:spAutoFit/>
          </a:bodyPr>
          <a:lstStyle/>
          <a:p>
            <a:pPr marL="285750" indent="-285750">
              <a:lnSpc>
                <a:spcPct val="95000"/>
              </a:lnSpc>
              <a:buFont typeface="Arial" panose="020B0604020202020204" pitchFamily="34" charset="0"/>
              <a:buChar char="•"/>
            </a:pPr>
            <a:r>
              <a:rPr lang="cs-CZ" sz="2000" dirty="0"/>
              <a:t>Osvítil bromostříbrnou kolodiovou desku výtažkovými filtry a zhotovil tak diapozitivy zabarvené do červena, modra a </a:t>
            </a:r>
            <a:r>
              <a:rPr lang="cs-CZ" sz="2000" dirty="0" smtClean="0"/>
              <a:t>žluta</a:t>
            </a:r>
          </a:p>
          <a:p>
            <a:pPr marL="285750" indent="-285750">
              <a:lnSpc>
                <a:spcPct val="95000"/>
              </a:lnSpc>
              <a:buFont typeface="Arial" panose="020B0604020202020204" pitchFamily="34" charset="0"/>
              <a:buChar char="•"/>
            </a:pPr>
            <a:r>
              <a:rPr lang="cs-CZ" sz="2000" dirty="0" smtClean="0"/>
              <a:t>v kameře bylo možné i pozorovat získaný </a:t>
            </a:r>
            <a:r>
              <a:rPr lang="cs-CZ" sz="2000" b="1" dirty="0" smtClean="0"/>
              <a:t>barevný obraz</a:t>
            </a:r>
          </a:p>
          <a:p>
            <a:pPr marL="285750" indent="-285750">
              <a:lnSpc>
                <a:spcPct val="95000"/>
              </a:lnSpc>
              <a:buFont typeface="Arial" panose="020B0604020202020204" pitchFamily="34" charset="0"/>
              <a:buChar char="•"/>
            </a:pPr>
            <a:r>
              <a:rPr lang="cs-CZ" sz="2000" dirty="0" smtClean="0"/>
              <a:t>pro získání konečné </a:t>
            </a:r>
            <a:r>
              <a:rPr lang="cs-CZ" sz="2000" dirty="0"/>
              <a:t>fotografie </a:t>
            </a:r>
            <a:r>
              <a:rPr lang="cs-CZ" sz="2000" dirty="0" smtClean="0"/>
              <a:t>se musely jednotlivé obrazy zcela </a:t>
            </a:r>
            <a:r>
              <a:rPr lang="cs-CZ" sz="2000" dirty="0"/>
              <a:t>přesně </a:t>
            </a:r>
            <a:r>
              <a:rPr lang="cs-CZ" sz="2000" dirty="0" smtClean="0"/>
              <a:t>položit </a:t>
            </a:r>
            <a:r>
              <a:rPr lang="cs-CZ" sz="2000" dirty="0"/>
              <a:t>přes sebe. </a:t>
            </a:r>
          </a:p>
        </p:txBody>
      </p:sp>
    </p:spTree>
    <p:extLst>
      <p:ext uri="{BB962C8B-B14F-4D97-AF65-F5344CB8AC3E}">
        <p14:creationId xmlns:p14="http://schemas.microsoft.com/office/powerpoint/2010/main" val="258051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a:xfrm>
            <a:off x="838200" y="1"/>
            <a:ext cx="10515600" cy="934278"/>
          </a:xfrm>
        </p:spPr>
        <p:txBody>
          <a:bodyPr>
            <a:normAutofit/>
          </a:bodyPr>
          <a:lstStyle/>
          <a:p>
            <a:r>
              <a:rPr lang="cs-CZ" sz="4400" dirty="0"/>
              <a:t>Fotografie z barevného negativu 1</a:t>
            </a:r>
          </a:p>
        </p:txBody>
      </p:sp>
      <p:sp>
        <p:nvSpPr>
          <p:cNvPr id="175109" name="Rectangle 5"/>
          <p:cNvSpPr>
            <a:spLocks noGrp="1" noChangeArrowheads="1"/>
          </p:cNvSpPr>
          <p:nvPr>
            <p:ph idx="1"/>
          </p:nvPr>
        </p:nvSpPr>
        <p:spPr>
          <a:xfrm>
            <a:off x="838200" y="1144278"/>
            <a:ext cx="10515600" cy="5256524"/>
          </a:xfrm>
        </p:spPr>
        <p:txBody>
          <a:bodyPr>
            <a:normAutofit lnSpcReduction="10000"/>
          </a:bodyPr>
          <a:lstStyle/>
          <a:p>
            <a:pPr>
              <a:lnSpc>
                <a:spcPct val="80000"/>
              </a:lnSpc>
            </a:pPr>
            <a:r>
              <a:rPr lang="cs-CZ" sz="2600" dirty="0"/>
              <a:t>Základní operace jsou podobné s černobílým procesem, věc je však komplikována nutností barevného doladění snímku. Správného barevného podání zvětšeniny dosáhneme zařazením odpovídajícího filtru do světelného toku zvětšováku. </a:t>
            </a:r>
          </a:p>
          <a:p>
            <a:pPr>
              <a:lnSpc>
                <a:spcPct val="80000"/>
              </a:lnSpc>
            </a:pPr>
            <a:r>
              <a:rPr lang="cs-CZ" sz="2600" dirty="0"/>
              <a:t>Můžeme použít různé hustoty a kombinace subtraktivních filtrů (žlutý, azurový a purpurový) - potom pracujeme "subtraktivně". Při "aditivním" režimu se papír exponuje třikrát přes aditivní filtry v barvách červené, zelené a modré, a barevnost se řídí délkou jednotlivých expozic (většina „minilabů“). </a:t>
            </a:r>
          </a:p>
          <a:p>
            <a:pPr>
              <a:lnSpc>
                <a:spcPct val="80000"/>
              </a:lnSpc>
            </a:pPr>
            <a:r>
              <a:rPr lang="cs-CZ" sz="2600" dirty="0"/>
              <a:t>Na balíku zvětšovacích papírů bývá uvedena tzv. základní filtrace. To je filtrace, o které si výrobce myslí, že při zvětšování ze standardního negativu exponovaného za standardního osvětlení a standardně vyvolaného bychom obdrželi barevně vyváženou zvětšeninu. Pochopitelně v praxi toho moc standardního není, proto přece jen musíme udělat filtrační zkoušku, a standardní filtrace je dobrý odrazový můstek. </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FF757CF4-AD51-48FD-B746-B2633807DF11}" type="slidenum">
              <a:rPr lang="cs-CZ"/>
              <a:pPr/>
              <a:t>50</a:t>
            </a:fld>
            <a:endParaRPr lang="cs-CZ"/>
          </a:p>
        </p:txBody>
      </p:sp>
    </p:spTree>
    <p:extLst>
      <p:ext uri="{BB962C8B-B14F-4D97-AF65-F5344CB8AC3E}">
        <p14:creationId xmlns:p14="http://schemas.microsoft.com/office/powerpoint/2010/main" val="255041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838200" y="0"/>
            <a:ext cx="10515600" cy="1325563"/>
          </a:xfrm>
        </p:spPr>
        <p:txBody>
          <a:bodyPr>
            <a:normAutofit/>
          </a:bodyPr>
          <a:lstStyle/>
          <a:p>
            <a:r>
              <a:rPr lang="cs-CZ" sz="4400" dirty="0"/>
              <a:t>Fotografie z barevného negativu 2</a:t>
            </a:r>
          </a:p>
        </p:txBody>
      </p:sp>
      <p:sp>
        <p:nvSpPr>
          <p:cNvPr id="178179" name="Rectangle 3"/>
          <p:cNvSpPr>
            <a:spLocks noGrp="1" noChangeArrowheads="1"/>
          </p:cNvSpPr>
          <p:nvPr>
            <p:ph idx="1"/>
          </p:nvPr>
        </p:nvSpPr>
        <p:spPr>
          <a:xfrm>
            <a:off x="838200" y="1325563"/>
            <a:ext cx="10515600" cy="4851400"/>
          </a:xfrm>
        </p:spPr>
        <p:txBody>
          <a:bodyPr>
            <a:normAutofit fontScale="92500" lnSpcReduction="10000"/>
          </a:bodyPr>
          <a:lstStyle/>
          <a:p>
            <a:pPr>
              <a:lnSpc>
                <a:spcPct val="80000"/>
              </a:lnSpc>
            </a:pPr>
            <a:r>
              <a:rPr lang="cs-CZ" sz="2400" dirty="0"/>
              <a:t>Na barevné hlavě nastavíme tzv. základní filtraci</a:t>
            </a:r>
          </a:p>
          <a:p>
            <a:pPr>
              <a:lnSpc>
                <a:spcPct val="80000"/>
              </a:lnSpc>
            </a:pPr>
            <a:r>
              <a:rPr lang="cs-CZ" sz="2400" dirty="0"/>
              <a:t>Do přípravku na proužkové zkoušky vložíme list zvětšovacího papíru a přes něj šedý klín. </a:t>
            </a:r>
          </a:p>
          <a:p>
            <a:pPr>
              <a:lnSpc>
                <a:spcPct val="80000"/>
              </a:lnSpc>
            </a:pPr>
            <a:r>
              <a:rPr lang="cs-CZ" sz="2400" dirty="0"/>
              <a:t>Z plochy snímku vybereme klíčový výřez a naexponujeme první proužek. </a:t>
            </a:r>
          </a:p>
          <a:p>
            <a:pPr>
              <a:lnSpc>
                <a:spcPct val="80000"/>
              </a:lnSpc>
            </a:pPr>
            <a:r>
              <a:rPr lang="cs-CZ" sz="2400" dirty="0"/>
              <a:t>Přidáme 10 jednotek žlutého filtru a exponujeme další proužek. </a:t>
            </a:r>
          </a:p>
          <a:p>
            <a:pPr>
              <a:lnSpc>
                <a:spcPct val="80000"/>
              </a:lnSpc>
            </a:pPr>
            <a:r>
              <a:rPr lang="cs-CZ" sz="2400" dirty="0"/>
              <a:t>Postup opakujeme až získáme na vodorovné ose papíru 5 variant filtrace lišící se ve žluté v hodnotách (základní - 20), (základní - 10), (základní), ( základní + 10), (základní + 20). Na svislé ose se proužky liší expozičním časem. </a:t>
            </a:r>
          </a:p>
          <a:p>
            <a:pPr>
              <a:lnSpc>
                <a:spcPct val="80000"/>
              </a:lnSpc>
            </a:pPr>
            <a:r>
              <a:rPr lang="cs-CZ" sz="2400" u="sng" dirty="0">
                <a:solidFill>
                  <a:srgbClr val="C00000"/>
                </a:solidFill>
              </a:rPr>
              <a:t>Suchou</a:t>
            </a:r>
            <a:r>
              <a:rPr lang="cs-CZ" sz="2400" dirty="0">
                <a:solidFill>
                  <a:srgbClr val="FF0000"/>
                </a:solidFill>
              </a:rPr>
              <a:t> </a:t>
            </a:r>
            <a:r>
              <a:rPr lang="cs-CZ" sz="2400" dirty="0"/>
              <a:t>zkoušku </a:t>
            </a:r>
            <a:r>
              <a:rPr lang="cs-CZ" sz="2400" dirty="0">
                <a:solidFill>
                  <a:srgbClr val="C00000"/>
                </a:solidFill>
                <a:hlinkClick r:id="" action="ppaction://noaction"/>
              </a:rPr>
              <a:t>vyhodnotíme</a:t>
            </a:r>
            <a:r>
              <a:rPr lang="cs-CZ" sz="2400" dirty="0"/>
              <a:t>: všimněte si, že měníme hodnotu žlutého filtru a proto se na zvětšenině mění hustota žluté složky. Zvětšeninu pozorně prohlédněte a vyberte proužek, který má správnou hustotu žluté složky (i když může mít např. purpurový posun) a vyberte pole se správnou expozicí. Na obrázku tři má správnou filtraci pole 70Y a 50M se slabým purpurovým posunem, proto musíme udělat ještě jednu zkoušku. </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428217A9-2B7A-4493-9594-6C5E73B26EC5}" type="slidenum">
              <a:rPr lang="cs-CZ"/>
              <a:pPr/>
              <a:t>51</a:t>
            </a:fld>
            <a:endParaRPr lang="cs-CZ"/>
          </a:p>
        </p:txBody>
      </p:sp>
    </p:spTree>
    <p:extLst>
      <p:ext uri="{BB962C8B-B14F-4D97-AF65-F5344CB8AC3E}">
        <p14:creationId xmlns:p14="http://schemas.microsoft.com/office/powerpoint/2010/main" val="11657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838200" y="0"/>
            <a:ext cx="10515600" cy="1325563"/>
          </a:xfrm>
        </p:spPr>
        <p:txBody>
          <a:bodyPr>
            <a:normAutofit/>
          </a:bodyPr>
          <a:lstStyle/>
          <a:p>
            <a:r>
              <a:rPr lang="cs-CZ" sz="4400" dirty="0"/>
              <a:t>Fotografie z barevného negativu 3</a:t>
            </a:r>
          </a:p>
        </p:txBody>
      </p:sp>
      <p:pic>
        <p:nvPicPr>
          <p:cNvPr id="179206" name="Picture 6" descr="paladix-proužek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3386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7" name="Rectangle 7"/>
          <p:cNvSpPr>
            <a:spLocks noGrp="1" noChangeArrowheads="1"/>
          </p:cNvSpPr>
          <p:nvPr>
            <p:ph sz="half" idx="2"/>
          </p:nvPr>
        </p:nvSpPr>
        <p:spPr>
          <a:xfrm>
            <a:off x="6548581" y="1809866"/>
            <a:ext cx="4978400" cy="3900978"/>
          </a:xfrm>
        </p:spPr>
        <p:txBody>
          <a:bodyPr>
            <a:normAutofit/>
          </a:bodyPr>
          <a:lstStyle/>
          <a:p>
            <a:pPr>
              <a:lnSpc>
                <a:spcPct val="80000"/>
              </a:lnSpc>
            </a:pPr>
            <a:r>
              <a:rPr lang="cs-CZ" dirty="0" smtClean="0"/>
              <a:t>Zvětšeninu pozorně prohlédneme a vybereme proužek, který má správnou hustotu žluté složky (i když může mít např. purpurový posun) a vybereme pole se správnou expozicí. Na obrázku má správnou filtraci pole 70Y a 50M se slabým purpurovým posunem, proto musíme udělat ještě jednu zkoušku. </a:t>
            </a:r>
            <a:endParaRPr lang="cs-CZ" dirty="0"/>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26CE86FF-BF50-4DFA-8043-D6E7DAE8D587}" type="slidenum">
              <a:rPr lang="cs-CZ"/>
              <a:pPr/>
              <a:t>52</a:t>
            </a:fld>
            <a:endParaRPr lang="cs-CZ"/>
          </a:p>
        </p:txBody>
      </p:sp>
    </p:spTree>
    <p:extLst>
      <p:ext uri="{BB962C8B-B14F-4D97-AF65-F5344CB8AC3E}">
        <p14:creationId xmlns:p14="http://schemas.microsoft.com/office/powerpoint/2010/main" val="12002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Grp="1" noChangeArrowheads="1"/>
          </p:cNvSpPr>
          <p:nvPr>
            <p:ph type="title"/>
          </p:nvPr>
        </p:nvSpPr>
        <p:spPr>
          <a:xfrm>
            <a:off x="838200" y="0"/>
            <a:ext cx="10515600" cy="1325563"/>
          </a:xfrm>
        </p:spPr>
        <p:txBody>
          <a:bodyPr>
            <a:normAutofit/>
          </a:bodyPr>
          <a:lstStyle/>
          <a:p>
            <a:r>
              <a:rPr lang="cs-CZ" sz="4400" dirty="0"/>
              <a:t>Fotografie z barevného negativu 4</a:t>
            </a:r>
          </a:p>
        </p:txBody>
      </p:sp>
      <p:pic>
        <p:nvPicPr>
          <p:cNvPr id="182279" name="Picture 7" descr="paladix_proužek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914400" y="1343287"/>
            <a:ext cx="5181600" cy="3386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77" name="Rectangle 5"/>
          <p:cNvSpPr>
            <a:spLocks noGrp="1" noChangeArrowheads="1"/>
          </p:cNvSpPr>
          <p:nvPr>
            <p:ph sz="half" idx="2"/>
          </p:nvPr>
        </p:nvSpPr>
        <p:spPr>
          <a:xfrm>
            <a:off x="6096000" y="1343288"/>
            <a:ext cx="5181600" cy="5013063"/>
          </a:xfrm>
        </p:spPr>
        <p:txBody>
          <a:bodyPr>
            <a:normAutofit lnSpcReduction="10000"/>
          </a:bodyPr>
          <a:lstStyle/>
          <a:p>
            <a:pPr>
              <a:lnSpc>
                <a:spcPct val="80000"/>
              </a:lnSpc>
            </a:pPr>
            <a:r>
              <a:rPr lang="cs-CZ" sz="2400" dirty="0"/>
              <a:t>Na barevné hlavě nastavíme hustotu žlutého filtru na vybranou hodnotu a na expozičních hodinách zvolený čas. </a:t>
            </a:r>
          </a:p>
          <a:p>
            <a:pPr>
              <a:lnSpc>
                <a:spcPct val="80000"/>
              </a:lnSpc>
            </a:pPr>
            <a:r>
              <a:rPr lang="cs-CZ" sz="2400" dirty="0"/>
              <a:t>Nyní zopakujeme předchozí proceduru, ale měníme hustotu purpurového filtru v rozsahu +/-20 jednotek. </a:t>
            </a:r>
          </a:p>
          <a:p>
            <a:pPr>
              <a:lnSpc>
                <a:spcPct val="80000"/>
              </a:lnSpc>
            </a:pPr>
            <a:r>
              <a:rPr lang="cs-CZ" sz="2400" dirty="0"/>
              <a:t>Zkoušku zpracujeme a suchou vyhodnotíme. Vidíme, že se změnou purpurového filtru měníme intenzitu purpurové a zelené. Správnou filtraci má pole 70Y a 60M a s hodnotami tohoto pole potom zhotovíme výslednou zvětšeninu. </a:t>
            </a:r>
          </a:p>
          <a:p>
            <a:pPr>
              <a:lnSpc>
                <a:spcPct val="80000"/>
              </a:lnSpc>
            </a:pPr>
            <a:endParaRPr lang="cs-CZ" sz="2400" dirty="0"/>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CBB4579-20B9-46DC-BC0E-D2F5C1D5B42A}" type="slidenum">
              <a:rPr lang="cs-CZ"/>
              <a:pPr/>
              <a:t>53</a:t>
            </a:fld>
            <a:endParaRPr lang="cs-CZ"/>
          </a:p>
        </p:txBody>
      </p:sp>
    </p:spTree>
    <p:extLst>
      <p:ext uri="{BB962C8B-B14F-4D97-AF65-F5344CB8AC3E}">
        <p14:creationId xmlns:p14="http://schemas.microsoft.com/office/powerpoint/2010/main" val="37328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6</a:t>
            </a:fld>
            <a:endParaRPr lang="en-US">
              <a:solidFill>
                <a:prstClr val="black">
                  <a:tint val="75000"/>
                </a:prstClr>
              </a:solidFill>
            </a:endParaRPr>
          </a:p>
        </p:txBody>
      </p:sp>
      <p:sp>
        <p:nvSpPr>
          <p:cNvPr id="10" name="Text Box 6"/>
          <p:cNvSpPr txBox="1">
            <a:spLocks noGrp="1" noChangeArrowheads="1"/>
          </p:cNvSpPr>
          <p:nvPr>
            <p:ph type="title"/>
          </p:nvPr>
        </p:nvSpPr>
        <p:spPr bwMode="auto">
          <a:xfrm>
            <a:off x="1117600" y="307428"/>
            <a:ext cx="10160000" cy="69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4400" dirty="0" err="1">
                <a:latin typeface="+mj-lt"/>
              </a:rPr>
              <a:t>Lippmannova</a:t>
            </a:r>
            <a:r>
              <a:rPr lang="cs-CZ" sz="4400" dirty="0">
                <a:latin typeface="+mj-lt"/>
              </a:rPr>
              <a:t> interferenční fotografie</a:t>
            </a:r>
          </a:p>
        </p:txBody>
      </p:sp>
      <p:pic>
        <p:nvPicPr>
          <p:cNvPr id="3" name="Zástupný symbol pro obsah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19661" y="1508687"/>
            <a:ext cx="3505200" cy="4316749"/>
          </a:xfrm>
        </p:spPr>
      </p:pic>
      <p:sp>
        <p:nvSpPr>
          <p:cNvPr id="4" name="TextovéPole 3"/>
          <p:cNvSpPr txBox="1"/>
          <p:nvPr/>
        </p:nvSpPr>
        <p:spPr>
          <a:xfrm>
            <a:off x="533401" y="1234661"/>
            <a:ext cx="7577666" cy="1934376"/>
          </a:xfrm>
          <a:prstGeom prst="rect">
            <a:avLst/>
          </a:prstGeom>
          <a:noFill/>
        </p:spPr>
        <p:txBody>
          <a:bodyPr wrap="square" rtlCol="0">
            <a:spAutoFit/>
          </a:bodyPr>
          <a:lstStyle/>
          <a:p>
            <a:pPr marL="285750" indent="-285750">
              <a:lnSpc>
                <a:spcPct val="95000"/>
              </a:lnSpc>
              <a:buFont typeface="Arial" panose="020B0604020202020204" pitchFamily="34" charset="0"/>
              <a:buChar char="•"/>
            </a:pPr>
            <a:r>
              <a:rPr lang="cs-CZ" dirty="0"/>
              <a:t>V roce 1891 vyvinul </a:t>
            </a:r>
            <a:r>
              <a:rPr lang="cs-CZ" dirty="0" err="1"/>
              <a:t>Lippmann</a:t>
            </a:r>
            <a:r>
              <a:rPr lang="cs-CZ" dirty="0"/>
              <a:t> revoluční metodu pro barevnou </a:t>
            </a:r>
            <a:r>
              <a:rPr lang="cs-CZ" dirty="0" smtClean="0"/>
              <a:t>fotografii, která </a:t>
            </a:r>
            <a:r>
              <a:rPr lang="cs-CZ" dirty="0"/>
              <a:t>využívala přirozených barev </a:t>
            </a:r>
            <a:r>
              <a:rPr lang="cs-CZ" dirty="0" smtClean="0"/>
              <a:t>v bílém </a:t>
            </a:r>
            <a:r>
              <a:rPr lang="cs-CZ" dirty="0"/>
              <a:t>spektru, místo barviv a pigmentů. Umístil reflexní vrstvu rtuti za </a:t>
            </a:r>
            <a:r>
              <a:rPr lang="cs-CZ" dirty="0" err="1"/>
              <a:t>světlocitlivou</a:t>
            </a:r>
            <a:r>
              <a:rPr lang="cs-CZ" dirty="0"/>
              <a:t> </a:t>
            </a:r>
            <a:r>
              <a:rPr lang="cs-CZ" dirty="0" smtClean="0"/>
              <a:t>emulzi, která odrážela </a:t>
            </a:r>
            <a:r>
              <a:rPr lang="cs-CZ" dirty="0"/>
              <a:t>paprsky zpět do citlivé </a:t>
            </a:r>
            <a:r>
              <a:rPr lang="cs-CZ" dirty="0" smtClean="0"/>
              <a:t>emulze. </a:t>
            </a:r>
          </a:p>
          <a:p>
            <a:pPr marL="285750" indent="-285750">
              <a:lnSpc>
                <a:spcPct val="95000"/>
              </a:lnSpc>
              <a:buFont typeface="Arial" panose="020B0604020202020204" pitchFamily="34" charset="0"/>
              <a:buChar char="•"/>
            </a:pPr>
            <a:r>
              <a:rPr lang="cs-CZ" dirty="0" smtClean="0"/>
              <a:t>Tato </a:t>
            </a:r>
            <a:r>
              <a:rPr lang="cs-CZ" b="1" dirty="0"/>
              <a:t>přímá metoda </a:t>
            </a:r>
            <a:r>
              <a:rPr lang="cs-CZ" dirty="0"/>
              <a:t>barevné fotografie byla pomalá díky </a:t>
            </a:r>
            <a:r>
              <a:rPr lang="cs-CZ" b="1" dirty="0"/>
              <a:t>dlouhým expozičním časům </a:t>
            </a:r>
            <a:r>
              <a:rPr lang="cs-CZ" dirty="0" smtClean="0"/>
              <a:t>(malé zrno) a </a:t>
            </a:r>
            <a:r>
              <a:rPr lang="cs-CZ" dirty="0"/>
              <a:t>nevýhoda také spočívala v tom, že </a:t>
            </a:r>
            <a:r>
              <a:rPr lang="cs-CZ" b="1" dirty="0"/>
              <a:t>nešlo udělat kopii </a:t>
            </a:r>
            <a:r>
              <a:rPr lang="cs-CZ" dirty="0"/>
              <a:t>originálu.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147" y="3169037"/>
            <a:ext cx="5171653" cy="309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55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0"/>
            <a:ext cx="10160000" cy="907774"/>
          </a:xfrm>
        </p:spPr>
        <p:txBody>
          <a:bodyPr/>
          <a:lstStyle/>
          <a:p>
            <a:r>
              <a:rPr lang="cs-CZ" dirty="0"/>
              <a:t>Princip </a:t>
            </a:r>
            <a:r>
              <a:rPr lang="cs-CZ" dirty="0" err="1"/>
              <a:t>Lippmannovy</a:t>
            </a:r>
            <a:r>
              <a:rPr lang="cs-CZ" dirty="0"/>
              <a:t> fotografie</a:t>
            </a:r>
          </a:p>
        </p:txBody>
      </p:sp>
      <p:sp>
        <p:nvSpPr>
          <p:cNvPr id="3" name="Zástupný symbol pro obsah 2"/>
          <p:cNvSpPr>
            <a:spLocks noGrp="1"/>
          </p:cNvSpPr>
          <p:nvPr>
            <p:ph sz="half" idx="1"/>
          </p:nvPr>
        </p:nvSpPr>
        <p:spPr>
          <a:xfrm>
            <a:off x="355600" y="1212576"/>
            <a:ext cx="6493933" cy="4959624"/>
          </a:xfrm>
        </p:spPr>
        <p:txBody>
          <a:bodyPr>
            <a:noAutofit/>
          </a:bodyPr>
          <a:lstStyle/>
          <a:p>
            <a:r>
              <a:rPr lang="cs-CZ" sz="1800" b="1" dirty="0" smtClean="0"/>
              <a:t>interferenční</a:t>
            </a:r>
            <a:r>
              <a:rPr lang="cs-CZ" sz="1800" dirty="0" smtClean="0"/>
              <a:t> barevná fotografie - světlo prochází </a:t>
            </a:r>
            <a:r>
              <a:rPr lang="cs-CZ" sz="1800" dirty="0" err="1" smtClean="0"/>
              <a:t>ultrajemnou</a:t>
            </a:r>
            <a:r>
              <a:rPr lang="cs-CZ" sz="1800" dirty="0" smtClean="0"/>
              <a:t> fotografickou emulzí a odráží se od rtuťového zrcadla – původní a odražená vlna tvoří </a:t>
            </a:r>
            <a:r>
              <a:rPr lang="cs-CZ" sz="1800" b="1" dirty="0" smtClean="0"/>
              <a:t>stojatou vlnu </a:t>
            </a:r>
            <a:r>
              <a:rPr lang="cs-CZ" sz="1800" dirty="0" smtClean="0"/>
              <a:t>– v maximu vznikne latentní obraz (redukuje se stříbro) nesoucí informaci o </a:t>
            </a:r>
            <a:r>
              <a:rPr lang="cs-CZ" sz="1800" b="1" dirty="0" smtClean="0"/>
              <a:t>vlnové délce světla </a:t>
            </a:r>
            <a:r>
              <a:rPr lang="cs-CZ" sz="1800" dirty="0" smtClean="0"/>
              <a:t>v daném místě (d = </a:t>
            </a:r>
            <a:r>
              <a:rPr lang="cs-CZ" sz="1800" dirty="0" smtClean="0">
                <a:latin typeface="Symbol" panose="05050102010706020507" pitchFamily="18" charset="2"/>
              </a:rPr>
              <a:t>l/</a:t>
            </a:r>
            <a:r>
              <a:rPr lang="cs-CZ" sz="1800" dirty="0" smtClean="0">
                <a:latin typeface="+mj-lt"/>
              </a:rPr>
              <a:t>2n) - </a:t>
            </a:r>
            <a:r>
              <a:rPr lang="cs-CZ" sz="1800" dirty="0" smtClean="0"/>
              <a:t>po </a:t>
            </a:r>
            <a:r>
              <a:rPr lang="cs-CZ" sz="1800" dirty="0"/>
              <a:t>vyvolání pak </a:t>
            </a:r>
            <a:r>
              <a:rPr lang="cs-CZ" sz="1800" dirty="0" smtClean="0"/>
              <a:t>vyvolané stříbro </a:t>
            </a:r>
            <a:r>
              <a:rPr lang="cs-CZ" sz="1800" dirty="0"/>
              <a:t>odráží zejména </a:t>
            </a:r>
            <a:r>
              <a:rPr lang="cs-CZ" sz="1800" dirty="0" smtClean="0"/>
              <a:t>světlo, </a:t>
            </a:r>
            <a:r>
              <a:rPr lang="cs-CZ" sz="1800" dirty="0"/>
              <a:t>jehož vlnová délka je násobkem vlnové délky zaznamenané v </a:t>
            </a:r>
            <a:r>
              <a:rPr lang="cs-CZ" sz="1800" dirty="0" smtClean="0"/>
              <a:t>emulzi </a:t>
            </a:r>
            <a:r>
              <a:rPr lang="cs-CZ" sz="1800" dirty="0"/>
              <a:t>a vytváří jasné barvy. </a:t>
            </a:r>
          </a:p>
          <a:p>
            <a:r>
              <a:rPr lang="cs-CZ" sz="1800" dirty="0" smtClean="0"/>
              <a:t>na fotografii </a:t>
            </a:r>
            <a:r>
              <a:rPr lang="cs-CZ" sz="1800" dirty="0"/>
              <a:t>je vidět barevný obraz pouze při pozorování ze správného místa.</a:t>
            </a:r>
          </a:p>
          <a:p>
            <a:r>
              <a:rPr lang="cs-CZ" sz="1800" dirty="0" err="1" smtClean="0"/>
              <a:t>Lippmannova</a:t>
            </a:r>
            <a:r>
              <a:rPr lang="cs-CZ" sz="1800" dirty="0" smtClean="0"/>
              <a:t> </a:t>
            </a:r>
            <a:r>
              <a:rPr lang="cs-CZ" sz="1800" dirty="0"/>
              <a:t>fotografie podává výrazně přesnější výsledky, než ostatní metody barevné fotografie (ne všechny viditelné barvy lze složit ze základních barev), je však příliš obtížná na praktické použití. </a:t>
            </a:r>
            <a:endParaRPr lang="cs-CZ" sz="1800" dirty="0" smtClean="0"/>
          </a:p>
          <a:p>
            <a:r>
              <a:rPr lang="cs-CZ" sz="1800" dirty="0" smtClean="0"/>
              <a:t>Gabriel </a:t>
            </a:r>
            <a:r>
              <a:rPr lang="cs-CZ" sz="1800" dirty="0" err="1"/>
              <a:t>Lippmann</a:t>
            </a:r>
            <a:r>
              <a:rPr lang="cs-CZ" sz="1800" dirty="0"/>
              <a:t> za ni dostal roku 1908 Nobelovu cenu a jeho metoda je základem </a:t>
            </a:r>
            <a:r>
              <a:rPr lang="cs-CZ" sz="1800" b="1" dirty="0" smtClean="0"/>
              <a:t>holografie</a:t>
            </a:r>
            <a:endParaRPr lang="cs-CZ" sz="1800" b="1" dirty="0"/>
          </a:p>
        </p:txBody>
      </p:sp>
      <p:sp>
        <p:nvSpPr>
          <p:cNvPr id="5" name="Zástupný symbol pro datum 4"/>
          <p:cNvSpPr>
            <a:spLocks noGrp="1"/>
          </p:cNvSpPr>
          <p:nvPr>
            <p:ph type="dt" sz="half" idx="10"/>
          </p:nvPr>
        </p:nvSpPr>
        <p:spPr/>
        <p:txBody>
          <a:bodyPr/>
          <a:lstStyle/>
          <a:p>
            <a:r>
              <a:rPr lang="cs-CZ" smtClean="0">
                <a:solidFill>
                  <a:prstClr val="black">
                    <a:tint val="75000"/>
                  </a:prstClr>
                </a:solidFill>
              </a:rPr>
              <a:t>2017</a:t>
            </a:r>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r>
              <a:rPr lang="en-US" smtClean="0">
                <a:solidFill>
                  <a:prstClr val="black">
                    <a:tint val="75000"/>
                  </a:prstClr>
                </a:solidFill>
              </a:rPr>
              <a:t>prof. Otruba</a:t>
            </a:r>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294C92D-0306-4E69-9CD3-20855E849650}" type="slidenum">
              <a:rPr lang="en-US" smtClean="0">
                <a:solidFill>
                  <a:prstClr val="black">
                    <a:tint val="75000"/>
                  </a:prstClr>
                </a:solidFill>
              </a:rPr>
              <a:pPr/>
              <a:t>7</a:t>
            </a:fld>
            <a:endParaRPr lang="en-US">
              <a:solidFill>
                <a:prstClr val="black">
                  <a:tint val="75000"/>
                </a:prstClr>
              </a:solidFill>
            </a:endParaRPr>
          </a:p>
        </p:txBody>
      </p:sp>
      <p:pic>
        <p:nvPicPr>
          <p:cNvPr id="11" name="Obráze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067" y="1290412"/>
            <a:ext cx="4997598" cy="4828375"/>
          </a:xfrm>
          <a:prstGeom prst="rect">
            <a:avLst/>
          </a:prstGeom>
        </p:spPr>
      </p:pic>
    </p:spTree>
    <p:extLst>
      <p:ext uri="{BB962C8B-B14F-4D97-AF65-F5344CB8AC3E}">
        <p14:creationId xmlns:p14="http://schemas.microsoft.com/office/powerpoint/2010/main" val="25665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76201"/>
            <a:ext cx="10160000" cy="1046922"/>
          </a:xfrm>
        </p:spPr>
        <p:txBody>
          <a:bodyPr/>
          <a:lstStyle/>
          <a:p>
            <a:r>
              <a:rPr lang="cs-CZ" dirty="0"/>
              <a:t>Historické aditivní techniky</a:t>
            </a:r>
          </a:p>
        </p:txBody>
      </p:sp>
      <p:sp>
        <p:nvSpPr>
          <p:cNvPr id="3" name="Zástupný symbol pro obsah 2"/>
          <p:cNvSpPr>
            <a:spLocks noGrp="1"/>
          </p:cNvSpPr>
          <p:nvPr>
            <p:ph idx="1"/>
          </p:nvPr>
        </p:nvSpPr>
        <p:spPr>
          <a:xfrm>
            <a:off x="457201" y="1333317"/>
            <a:ext cx="5029200" cy="5039141"/>
          </a:xfrm>
        </p:spPr>
        <p:txBody>
          <a:bodyPr>
            <a:normAutofit/>
          </a:bodyPr>
          <a:lstStyle/>
          <a:p>
            <a:pPr>
              <a:lnSpc>
                <a:spcPct val="90000"/>
              </a:lnSpc>
            </a:pPr>
            <a:r>
              <a:rPr lang="cs-CZ" sz="2800" dirty="0">
                <a:solidFill>
                  <a:srgbClr val="C00000"/>
                </a:solidFill>
              </a:rPr>
              <a:t>John Joly (1857 – 1933)</a:t>
            </a:r>
            <a:r>
              <a:rPr lang="cs-CZ" sz="2800" dirty="0"/>
              <a:t> již v r. 1893 exponoval pouze jeden záběr přes rastr s červenými, zelenými a modrými (RGB) ploškami. Diapozitiv byl promítán přes stejný rastr – provozně náročné přesné sesazení rastru s diapozitivem. Tento princip je použit u </a:t>
            </a:r>
            <a:r>
              <a:rPr lang="cs-CZ" sz="2800" dirty="0">
                <a:solidFill>
                  <a:srgbClr val="C00000"/>
                </a:solidFill>
              </a:rPr>
              <a:t>snímačů pro digitální fotografii</a:t>
            </a:r>
            <a:r>
              <a:rPr lang="cs-CZ" sz="2800" dirty="0" smtClean="0">
                <a:solidFill>
                  <a:srgbClr val="C00000"/>
                </a:solidFill>
              </a:rPr>
              <a:t>.</a:t>
            </a:r>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8</a:t>
            </a:fld>
            <a:endParaRPr lang="en-US" sz="1200">
              <a:solidFill>
                <a:srgbClr val="E7E6E6">
                  <a:shade val="50000"/>
                </a:srgbClr>
              </a:solidFill>
            </a:endParaRP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303" y="1123123"/>
            <a:ext cx="5556298" cy="5059016"/>
          </a:xfrm>
          <a:prstGeom prst="rect">
            <a:avLst/>
          </a:prstGeom>
        </p:spPr>
      </p:pic>
    </p:spTree>
    <p:extLst>
      <p:ext uri="{BB962C8B-B14F-4D97-AF65-F5344CB8AC3E}">
        <p14:creationId xmlns:p14="http://schemas.microsoft.com/office/powerpoint/2010/main" val="128107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600" y="-1"/>
            <a:ext cx="5939182" cy="1113183"/>
          </a:xfrm>
        </p:spPr>
        <p:txBody>
          <a:bodyPr>
            <a:normAutofit/>
          </a:bodyPr>
          <a:lstStyle/>
          <a:p>
            <a:r>
              <a:rPr lang="cs-CZ" sz="3600" dirty="0"/>
              <a:t>Historické aditivní techniky</a:t>
            </a:r>
          </a:p>
        </p:txBody>
      </p:sp>
      <p:sp>
        <p:nvSpPr>
          <p:cNvPr id="3" name="Zástupný symbol pro obsah 2"/>
          <p:cNvSpPr>
            <a:spLocks noGrp="1"/>
          </p:cNvSpPr>
          <p:nvPr>
            <p:ph idx="1"/>
          </p:nvPr>
        </p:nvSpPr>
        <p:spPr>
          <a:xfrm>
            <a:off x="1117599" y="1490870"/>
            <a:ext cx="5939183" cy="4909932"/>
          </a:xfrm>
        </p:spPr>
        <p:txBody>
          <a:bodyPr>
            <a:normAutofit/>
          </a:bodyPr>
          <a:lstStyle/>
          <a:p>
            <a:pPr marL="0" indent="0">
              <a:buNone/>
            </a:pPr>
            <a:r>
              <a:rPr lang="cs-CZ" dirty="0">
                <a:solidFill>
                  <a:srgbClr val="C00000"/>
                </a:solidFill>
              </a:rPr>
              <a:t>August </a:t>
            </a:r>
            <a:r>
              <a:rPr lang="cs-CZ" dirty="0" err="1">
                <a:solidFill>
                  <a:srgbClr val="C00000"/>
                </a:solidFill>
              </a:rPr>
              <a:t>Lumiére</a:t>
            </a:r>
            <a:r>
              <a:rPr lang="cs-CZ" dirty="0">
                <a:solidFill>
                  <a:srgbClr val="C00000"/>
                </a:solidFill>
              </a:rPr>
              <a:t> (1862 – 1954) a Louis </a:t>
            </a:r>
            <a:r>
              <a:rPr lang="cs-CZ" dirty="0" err="1">
                <a:solidFill>
                  <a:srgbClr val="C00000"/>
                </a:solidFill>
              </a:rPr>
              <a:t>Lumiére</a:t>
            </a:r>
            <a:r>
              <a:rPr lang="cs-CZ" dirty="0">
                <a:solidFill>
                  <a:srgbClr val="C00000"/>
                </a:solidFill>
              </a:rPr>
              <a:t> (1864 – 1948) </a:t>
            </a:r>
            <a:r>
              <a:rPr lang="cs-CZ" dirty="0"/>
              <a:t>použili pro vytvoření aditivního rastru malá zrnka škrobu, která nabarvili červeně, modře a zeleně. Rastr zůstával trvale součástí snímku – dva až tři tisíce zrnek na čtverečním milimetru desky. V. r. 1907 byly dány do prodeje pod názvem </a:t>
            </a:r>
            <a:r>
              <a:rPr lang="cs-CZ" dirty="0">
                <a:solidFill>
                  <a:srgbClr val="C00000"/>
                </a:solidFill>
              </a:rPr>
              <a:t>Autochrome – </a:t>
            </a:r>
            <a:r>
              <a:rPr lang="cs-CZ" dirty="0" err="1">
                <a:solidFill>
                  <a:srgbClr val="C00000"/>
                </a:solidFill>
              </a:rPr>
              <a:t>Lumiére</a:t>
            </a:r>
            <a:r>
              <a:rPr lang="cs-CZ" b="1" dirty="0"/>
              <a:t>. </a:t>
            </a:r>
            <a:r>
              <a:rPr lang="cs-CZ" dirty="0"/>
              <a:t>Výsledky byly překvapivě kvalitní.</a:t>
            </a:r>
          </a:p>
          <a:p>
            <a:endParaRPr lang="cs-CZ" dirty="0"/>
          </a:p>
        </p:txBody>
      </p:sp>
      <p:sp>
        <p:nvSpPr>
          <p:cNvPr id="4" name="Zástupný symbol pro datum 3"/>
          <p:cNvSpPr>
            <a:spLocks noGrp="1"/>
          </p:cNvSpPr>
          <p:nvPr>
            <p:ph type="dt" sz="half" idx="10"/>
          </p:nvPr>
        </p:nvSpPr>
        <p:spPr/>
        <p:txBody>
          <a:bodyPr/>
          <a:lstStyle/>
          <a:p>
            <a:pPr algn="r"/>
            <a:r>
              <a:rPr lang="cs-CZ" smtClean="0">
                <a:solidFill>
                  <a:prstClr val="black">
                    <a:tint val="75000"/>
                  </a:prstClr>
                </a:solidFill>
              </a:rPr>
              <a:t>2017</a:t>
            </a:r>
            <a:endParaRPr lang="en-US" sz="1200">
              <a:solidFill>
                <a:srgbClr val="E7E6E6">
                  <a:shade val="50000"/>
                </a:srgbClr>
              </a:solidFill>
            </a:endParaRPr>
          </a:p>
        </p:txBody>
      </p:sp>
      <p:sp>
        <p:nvSpPr>
          <p:cNvPr id="5" name="Zástupný symbol pro zápatí 4"/>
          <p:cNvSpPr>
            <a:spLocks noGrp="1"/>
          </p:cNvSpPr>
          <p:nvPr>
            <p:ph type="ftr" sz="quarter" idx="11"/>
          </p:nvPr>
        </p:nvSpPr>
        <p:spPr/>
        <p:txBody>
          <a:bodyPr/>
          <a:lstStyle/>
          <a:p>
            <a:r>
              <a:rPr lang="en-US" sz="1200" smtClean="0">
                <a:solidFill>
                  <a:srgbClr val="E7E6E6">
                    <a:shade val="50000"/>
                  </a:srgbClr>
                </a:solidFill>
              </a:rPr>
              <a:t>prof. Otruba</a:t>
            </a:r>
            <a:endParaRPr lang="en-US" sz="1200">
              <a:solidFill>
                <a:srgbClr val="E7E6E6">
                  <a:shade val="50000"/>
                </a:srgbClr>
              </a:solidFill>
            </a:endParaRPr>
          </a:p>
        </p:txBody>
      </p:sp>
      <p:sp>
        <p:nvSpPr>
          <p:cNvPr id="6" name="Zástupný symbol pro číslo snímku 5"/>
          <p:cNvSpPr>
            <a:spLocks noGrp="1"/>
          </p:cNvSpPr>
          <p:nvPr>
            <p:ph type="sldNum" sz="quarter" idx="12"/>
          </p:nvPr>
        </p:nvSpPr>
        <p:spPr/>
        <p:txBody>
          <a:bodyPr/>
          <a:lstStyle/>
          <a:p>
            <a:pPr algn="ctr"/>
            <a:fld id="{6294C92D-0306-4E69-9CD3-20855E849650}" type="slidenum">
              <a:rPr lang="en-US" smtClean="0">
                <a:solidFill>
                  <a:prstClr val="black">
                    <a:tint val="75000"/>
                  </a:prstClr>
                </a:solidFill>
              </a:rPr>
              <a:pPr algn="ctr"/>
              <a:t>9</a:t>
            </a:fld>
            <a:endParaRPr lang="en-US" sz="1200">
              <a:solidFill>
                <a:srgbClr val="E7E6E6">
                  <a:shade val="50000"/>
                </a:srgbClr>
              </a:solidFill>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549" y="292502"/>
            <a:ext cx="3914051" cy="5615569"/>
          </a:xfrm>
          <a:prstGeom prst="rect">
            <a:avLst/>
          </a:prstGeom>
        </p:spPr>
      </p:pic>
      <p:sp>
        <p:nvSpPr>
          <p:cNvPr id="8" name="TextovéPole 7"/>
          <p:cNvSpPr txBox="1"/>
          <p:nvPr/>
        </p:nvSpPr>
        <p:spPr>
          <a:xfrm>
            <a:off x="1013791" y="5912471"/>
            <a:ext cx="10263809" cy="326243"/>
          </a:xfrm>
          <a:prstGeom prst="rect">
            <a:avLst/>
          </a:prstGeom>
          <a:noFill/>
        </p:spPr>
        <p:txBody>
          <a:bodyPr wrap="square" rtlCol="0">
            <a:spAutoFit/>
          </a:bodyPr>
          <a:lstStyle/>
          <a:p>
            <a:pPr>
              <a:lnSpc>
                <a:spcPct val="95000"/>
              </a:lnSpc>
            </a:pPr>
            <a:r>
              <a:rPr lang="cs-CZ" sz="1600" dirty="0"/>
              <a:t>Na autochromové fotografii je Louis </a:t>
            </a:r>
            <a:r>
              <a:rPr lang="cs-CZ" sz="1600" dirty="0" err="1"/>
              <a:t>Lumiére</a:t>
            </a:r>
            <a:r>
              <a:rPr lang="cs-CZ" sz="1600" dirty="0"/>
              <a:t> s </a:t>
            </a:r>
            <a:r>
              <a:rPr lang="cs-CZ" sz="1600" dirty="0" smtClean="0"/>
              <a:t>mikroskopem, ve </a:t>
            </a:r>
            <a:r>
              <a:rPr lang="cs-CZ" sz="1600" dirty="0"/>
              <a:t>kterém </a:t>
            </a:r>
            <a:r>
              <a:rPr lang="pl-PL" sz="1600" dirty="0"/>
              <a:t>testuje zkumavky s barevným roztokem</a:t>
            </a:r>
            <a:endParaRPr lang="cs-CZ" sz="1600" dirty="0"/>
          </a:p>
        </p:txBody>
      </p:sp>
    </p:spTree>
    <p:extLst>
      <p:ext uri="{BB962C8B-B14F-4D97-AF65-F5344CB8AC3E}">
        <p14:creationId xmlns:p14="http://schemas.microsoft.com/office/powerpoint/2010/main" val="176072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_foto">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 xmlns:thm15="http://schemas.microsoft.com/office/thememl/2012/main" name="Motiv_foto" id="{F4D13B8B-3DE0-445F-A302-26DCD4E6939E}" vid="{2871CC43-1DB9-4B5D-AF95-78F6E146CE04}"/>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Motiv_foto</Template>
  <TotalTime>5206</TotalTime>
  <Words>3543</Words>
  <Application>Microsoft Office PowerPoint</Application>
  <PresentationFormat>Vlastní</PresentationFormat>
  <Paragraphs>430</Paragraphs>
  <Slides>53</Slides>
  <Notes>33</Notes>
  <HiddenSlides>0</HiddenSlides>
  <MMClips>0</MMClips>
  <ScaleCrop>false</ScaleCrop>
  <HeadingPairs>
    <vt:vector size="4" baseType="variant">
      <vt:variant>
        <vt:lpstr>Motiv</vt:lpstr>
      </vt:variant>
      <vt:variant>
        <vt:i4>1</vt:i4>
      </vt:variant>
      <vt:variant>
        <vt:lpstr>Nadpisy snímků</vt:lpstr>
      </vt:variant>
      <vt:variant>
        <vt:i4>53</vt:i4>
      </vt:variant>
    </vt:vector>
  </HeadingPairs>
  <TitlesOfParts>
    <vt:vector size="54" baseType="lpstr">
      <vt:lpstr>Motiv_foto</vt:lpstr>
      <vt:lpstr> Barevná fotografie</vt:lpstr>
      <vt:lpstr>Cesty k barevné fotografii </vt:lpstr>
      <vt:lpstr>Zakladatelé teorie barev</vt:lpstr>
      <vt:lpstr>Louis Ducos du Hauron (1837 – 1920)</vt:lpstr>
      <vt:lpstr>Louis Ducos du Hauron (1837 – 1920)</vt:lpstr>
      <vt:lpstr>Lippmannova interferenční fotografie</vt:lpstr>
      <vt:lpstr>Princip Lippmannovy fotografie</vt:lpstr>
      <vt:lpstr>Historické aditivní techniky</vt:lpstr>
      <vt:lpstr>Historické aditivní techniky</vt:lpstr>
      <vt:lpstr>Autochrom Lumiére</vt:lpstr>
      <vt:lpstr>Autochrom Lumiére</vt:lpstr>
      <vt:lpstr>Autochrom Lumiére</vt:lpstr>
      <vt:lpstr>Autochrom</vt:lpstr>
      <vt:lpstr>Autochrom Šechtl &amp; Voseček, Tábor</vt:lpstr>
      <vt:lpstr>Autochrom Karel Šmirous (1890-1981)</vt:lpstr>
      <vt:lpstr>„Trojbarevná fotografie“</vt:lpstr>
      <vt:lpstr>Princip složené barevné projekce</vt:lpstr>
      <vt:lpstr>Sergej Michajlovič Prokudin Gorskij (1863-1944)</vt:lpstr>
      <vt:lpstr>Sergej M. P. Gorskij</vt:lpstr>
      <vt:lpstr>Třívrstvá barevná fotografie</vt:lpstr>
      <vt:lpstr>Třívrstvá fotografie</vt:lpstr>
      <vt:lpstr>Základní orientace:  vztah mezi předlohou a snímkem</vt:lpstr>
      <vt:lpstr>Nepřímé metody – tříbarevná reprodukce</vt:lpstr>
      <vt:lpstr>Nepřímé metody – pětibarevná reprodukce </vt:lpstr>
      <vt:lpstr>Absorbance aditivních filtrů</vt:lpstr>
      <vt:lpstr>Klasický aditivní proces</vt:lpstr>
      <vt:lpstr>Absorbance subtraktivních fitrů</vt:lpstr>
      <vt:lpstr>Subtraktivní systém barevné fotografie</vt:lpstr>
      <vt:lpstr>Třívrstvý barevný materiál</vt:lpstr>
      <vt:lpstr>Barevný negativ</vt:lpstr>
      <vt:lpstr>Zpracování barevné inverze</vt:lpstr>
      <vt:lpstr>Barevná inverze - princip</vt:lpstr>
      <vt:lpstr>Fischerův princip barevné fotografie</vt:lpstr>
      <vt:lpstr>Vyvolávací látka</vt:lpstr>
      <vt:lpstr>Bělení a ustalování</vt:lpstr>
      <vt:lpstr>Reakce barevného vyvolávání</vt:lpstr>
      <vt:lpstr>Vyvolávací látky</vt:lpstr>
      <vt:lpstr>Žlutá barevná složka</vt:lpstr>
      <vt:lpstr>Purpurová barevná složka</vt:lpstr>
      <vt:lpstr>Azurová barevná složka</vt:lpstr>
      <vt:lpstr>Kotvení barviva v citlivé vrstvě</vt:lpstr>
      <vt:lpstr>Kotvení barviva v citlivé vrstvě</vt:lpstr>
      <vt:lpstr>Příčiny barevných deformací</vt:lpstr>
      <vt:lpstr>Spektrální vlastnosti barviv</vt:lpstr>
      <vt:lpstr>Vliv základních světel</vt:lpstr>
      <vt:lpstr>Spektrální povaha modulátorů</vt:lpstr>
      <vt:lpstr>Vliv vedlejších hustot</vt:lpstr>
      <vt:lpstr>Automatická maska pro C a M</vt:lpstr>
      <vt:lpstr>Maskované materiály</vt:lpstr>
      <vt:lpstr>Fotografie z barevného negativu 1</vt:lpstr>
      <vt:lpstr>Fotografie z barevného negativu 2</vt:lpstr>
      <vt:lpstr>Fotografie z barevného negativu 3</vt:lpstr>
      <vt:lpstr>Fotografie z barevného negativu 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Mikroskopie skenující sondou</dc:title>
  <dc:creator>Otruba</dc:creator>
  <cp:lastModifiedBy>Richard</cp:lastModifiedBy>
  <cp:revision>149</cp:revision>
  <dcterms:created xsi:type="dcterms:W3CDTF">2015-02-14T15:39:33Z</dcterms:created>
  <dcterms:modified xsi:type="dcterms:W3CDTF">2017-03-23T08:42:39Z</dcterms:modified>
</cp:coreProperties>
</file>