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Lst>
  <p:notesMasterIdLst>
    <p:notesMasterId r:id="rId53"/>
  </p:notesMasterIdLst>
  <p:sldIdLst>
    <p:sldId id="332" r:id="rId2"/>
    <p:sldId id="259" r:id="rId3"/>
    <p:sldId id="261" r:id="rId4"/>
    <p:sldId id="262" r:id="rId5"/>
    <p:sldId id="263" r:id="rId6"/>
    <p:sldId id="264" r:id="rId7"/>
    <p:sldId id="265" r:id="rId8"/>
    <p:sldId id="266" r:id="rId9"/>
    <p:sldId id="270" r:id="rId10"/>
    <p:sldId id="273" r:id="rId11"/>
    <p:sldId id="274" r:id="rId12"/>
    <p:sldId id="276" r:id="rId13"/>
    <p:sldId id="279" r:id="rId14"/>
    <p:sldId id="280" r:id="rId15"/>
    <p:sldId id="281" r:id="rId16"/>
    <p:sldId id="282" r:id="rId17"/>
    <p:sldId id="283" r:id="rId18"/>
    <p:sldId id="284" r:id="rId19"/>
    <p:sldId id="286" r:id="rId20"/>
    <p:sldId id="287" r:id="rId21"/>
    <p:sldId id="288" r:id="rId22"/>
    <p:sldId id="289" r:id="rId23"/>
    <p:sldId id="295" r:id="rId24"/>
    <p:sldId id="296" r:id="rId25"/>
    <p:sldId id="297" r:id="rId26"/>
    <p:sldId id="304" r:id="rId27"/>
    <p:sldId id="305" r:id="rId28"/>
    <p:sldId id="306" r:id="rId29"/>
    <p:sldId id="307" r:id="rId30"/>
    <p:sldId id="308" r:id="rId31"/>
    <p:sldId id="313" r:id="rId32"/>
    <p:sldId id="315" r:id="rId33"/>
    <p:sldId id="316" r:id="rId34"/>
    <p:sldId id="317" r:id="rId35"/>
    <p:sldId id="318" r:id="rId36"/>
    <p:sldId id="319" r:id="rId37"/>
    <p:sldId id="320" r:id="rId38"/>
    <p:sldId id="321" r:id="rId39"/>
    <p:sldId id="322" r:id="rId40"/>
    <p:sldId id="333" r:id="rId41"/>
    <p:sldId id="323" r:id="rId42"/>
    <p:sldId id="324" r:id="rId43"/>
    <p:sldId id="326" r:id="rId44"/>
    <p:sldId id="327" r:id="rId45"/>
    <p:sldId id="330" r:id="rId46"/>
    <p:sldId id="334" r:id="rId47"/>
    <p:sldId id="335" r:id="rId48"/>
    <p:sldId id="336" r:id="rId49"/>
    <p:sldId id="337" r:id="rId50"/>
    <p:sldId id="338" r:id="rId51"/>
    <p:sldId id="331" r:id="rId52"/>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3" autoAdjust="0"/>
    <p:restoredTop sz="93529" autoAdjust="0"/>
  </p:normalViewPr>
  <p:slideViewPr>
    <p:cSldViewPr snapToGrid="0">
      <p:cViewPr>
        <p:scale>
          <a:sx n="112" d="100"/>
          <a:sy n="112" d="100"/>
        </p:scale>
        <p:origin x="-180" y="192"/>
      </p:cViewPr>
      <p:guideLst>
        <p:guide orient="horz" pos="2160"/>
        <p:guide pos="3840"/>
      </p:guideLst>
    </p:cSldViewPr>
  </p:slideViewPr>
  <p:notesTextViewPr>
    <p:cViewPr>
      <p:scale>
        <a:sx n="1" d="1"/>
        <a:sy n="1" d="1"/>
      </p:scale>
      <p:origin x="0" y="0"/>
    </p:cViewPr>
  </p:notesTextViewPr>
  <p:sorterViewPr>
    <p:cViewPr>
      <p:scale>
        <a:sx n="100" d="100"/>
        <a:sy n="100" d="100"/>
      </p:scale>
      <p:origin x="0" y="-1817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FEF96E-70BF-4995-BD67-9261ADE2A834}" type="datetimeFigureOut">
              <a:rPr lang="cs-CZ" smtClean="0"/>
              <a:t>29.3.2017</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FEF271-C614-4B85-A27E-CCC0B4D8CD05}" type="slidenum">
              <a:rPr lang="cs-CZ" smtClean="0"/>
              <a:t>‹#›</a:t>
            </a:fld>
            <a:endParaRPr lang="cs-CZ"/>
          </a:p>
        </p:txBody>
      </p:sp>
    </p:spTree>
    <p:extLst>
      <p:ext uri="{BB962C8B-B14F-4D97-AF65-F5344CB8AC3E}">
        <p14:creationId xmlns:p14="http://schemas.microsoft.com/office/powerpoint/2010/main" val="9855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98FEF271-C614-4B85-A27E-CCC0B4D8CD05}" type="slidenum">
              <a:rPr lang="cs-CZ" smtClean="0"/>
              <a:t>1</a:t>
            </a:fld>
            <a:endParaRPr lang="cs-CZ"/>
          </a:p>
        </p:txBody>
      </p:sp>
    </p:spTree>
    <p:extLst>
      <p:ext uri="{BB962C8B-B14F-4D97-AF65-F5344CB8AC3E}">
        <p14:creationId xmlns:p14="http://schemas.microsoft.com/office/powerpoint/2010/main" val="554150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49649EC0-4CA6-4506-BA4A-009BCB8749E0}" type="slidenum">
              <a:rPr lang="cs-CZ">
                <a:latin typeface="Arial" charset="0"/>
              </a:rPr>
              <a:pPr eaLnBrk="1" hangingPunct="1"/>
              <a:t>12</a:t>
            </a:fld>
            <a:endParaRPr lang="cs-CZ">
              <a:latin typeface="Arial"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smtClean="0"/>
          </a:p>
        </p:txBody>
      </p:sp>
    </p:spTree>
    <p:extLst>
      <p:ext uri="{BB962C8B-B14F-4D97-AF65-F5344CB8AC3E}">
        <p14:creationId xmlns:p14="http://schemas.microsoft.com/office/powerpoint/2010/main" val="396900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749BE1A8-BB9A-4A97-ACAA-14E840C3537A}" type="slidenum">
              <a:rPr lang="cs-CZ">
                <a:latin typeface="Arial" charset="0"/>
              </a:rPr>
              <a:pPr eaLnBrk="1" hangingPunct="1"/>
              <a:t>13</a:t>
            </a:fld>
            <a:endParaRPr lang="cs-CZ">
              <a:latin typeface="Arial"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smtClean="0"/>
          </a:p>
        </p:txBody>
      </p:sp>
    </p:spTree>
    <p:extLst>
      <p:ext uri="{BB962C8B-B14F-4D97-AF65-F5344CB8AC3E}">
        <p14:creationId xmlns:p14="http://schemas.microsoft.com/office/powerpoint/2010/main" val="2505226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ED70A24D-A04A-46CF-83AA-B4B8FCDAFBC7}" type="slidenum">
              <a:rPr lang="cs-CZ">
                <a:latin typeface="Arial" charset="0"/>
              </a:rPr>
              <a:pPr eaLnBrk="1" hangingPunct="1"/>
              <a:t>14</a:t>
            </a:fld>
            <a:endParaRPr lang="cs-CZ">
              <a:latin typeface="Arial"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smtClean="0"/>
          </a:p>
        </p:txBody>
      </p:sp>
    </p:spTree>
    <p:extLst>
      <p:ext uri="{BB962C8B-B14F-4D97-AF65-F5344CB8AC3E}">
        <p14:creationId xmlns:p14="http://schemas.microsoft.com/office/powerpoint/2010/main" val="364439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4958E445-3C19-4182-88FD-DE58067F8B1F}" type="slidenum">
              <a:rPr lang="cs-CZ">
                <a:latin typeface="Arial" charset="0"/>
              </a:rPr>
              <a:pPr eaLnBrk="1" hangingPunct="1"/>
              <a:t>15</a:t>
            </a:fld>
            <a:endParaRPr lang="cs-CZ">
              <a:latin typeface="Arial"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smtClean="0"/>
          </a:p>
        </p:txBody>
      </p:sp>
    </p:spTree>
    <p:extLst>
      <p:ext uri="{BB962C8B-B14F-4D97-AF65-F5344CB8AC3E}">
        <p14:creationId xmlns:p14="http://schemas.microsoft.com/office/powerpoint/2010/main" val="2748381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15679557-610A-4F3A-B300-609C16889958}" type="slidenum">
              <a:rPr lang="cs-CZ">
                <a:latin typeface="Arial" charset="0"/>
              </a:rPr>
              <a:pPr eaLnBrk="1" hangingPunct="1"/>
              <a:t>23</a:t>
            </a:fld>
            <a:endParaRPr lang="cs-CZ">
              <a:latin typeface="Arial"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smtClean="0"/>
          </a:p>
        </p:txBody>
      </p:sp>
    </p:spTree>
    <p:extLst>
      <p:ext uri="{BB962C8B-B14F-4D97-AF65-F5344CB8AC3E}">
        <p14:creationId xmlns:p14="http://schemas.microsoft.com/office/powerpoint/2010/main" val="3736761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CC8C7BB7-188A-4F54-BAE2-089ED187909C}" type="slidenum">
              <a:rPr lang="cs-CZ">
                <a:latin typeface="Arial" charset="0"/>
              </a:rPr>
              <a:pPr eaLnBrk="1" hangingPunct="1"/>
              <a:t>24</a:t>
            </a:fld>
            <a:endParaRPr lang="cs-CZ">
              <a:latin typeface="Arial"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smtClean="0"/>
          </a:p>
        </p:txBody>
      </p:sp>
    </p:spTree>
    <p:extLst>
      <p:ext uri="{BB962C8B-B14F-4D97-AF65-F5344CB8AC3E}">
        <p14:creationId xmlns:p14="http://schemas.microsoft.com/office/powerpoint/2010/main" val="2329145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A92D3E1B-36FD-4DF8-B895-2E3989115D61}" type="slidenum">
              <a:rPr lang="cs-CZ">
                <a:latin typeface="Arial" charset="0"/>
              </a:rPr>
              <a:pPr eaLnBrk="1" hangingPunct="1"/>
              <a:t>25</a:t>
            </a:fld>
            <a:endParaRPr lang="cs-CZ">
              <a:latin typeface="Arial"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smtClean="0"/>
          </a:p>
        </p:txBody>
      </p:sp>
    </p:spTree>
    <p:extLst>
      <p:ext uri="{BB962C8B-B14F-4D97-AF65-F5344CB8AC3E}">
        <p14:creationId xmlns:p14="http://schemas.microsoft.com/office/powerpoint/2010/main" val="2101176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B9888A62-B1F2-44C2-BEFA-64813C360477}" type="slidenum">
              <a:rPr lang="cs-CZ">
                <a:latin typeface="Arial" charset="0"/>
              </a:rPr>
              <a:pPr eaLnBrk="1" hangingPunct="1"/>
              <a:t>26</a:t>
            </a:fld>
            <a:endParaRPr lang="cs-CZ">
              <a:latin typeface="Arial"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smtClean="0"/>
          </a:p>
        </p:txBody>
      </p:sp>
    </p:spTree>
    <p:extLst>
      <p:ext uri="{BB962C8B-B14F-4D97-AF65-F5344CB8AC3E}">
        <p14:creationId xmlns:p14="http://schemas.microsoft.com/office/powerpoint/2010/main" val="2236544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951261B0-D3B0-4ABA-86D6-F20DB48242EE}" type="slidenum">
              <a:rPr lang="cs-CZ">
                <a:latin typeface="Arial" charset="0"/>
              </a:rPr>
              <a:pPr eaLnBrk="1" hangingPunct="1"/>
              <a:t>27</a:t>
            </a:fld>
            <a:endParaRPr lang="cs-CZ">
              <a:latin typeface="Arial"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smtClean="0"/>
          </a:p>
        </p:txBody>
      </p:sp>
    </p:spTree>
    <p:extLst>
      <p:ext uri="{BB962C8B-B14F-4D97-AF65-F5344CB8AC3E}">
        <p14:creationId xmlns:p14="http://schemas.microsoft.com/office/powerpoint/2010/main" val="3403298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A8562BF9-14BF-4A4F-B905-9A3A6AD73748}" type="slidenum">
              <a:rPr lang="cs-CZ">
                <a:latin typeface="Arial" charset="0"/>
              </a:rPr>
              <a:pPr eaLnBrk="1" hangingPunct="1"/>
              <a:t>31</a:t>
            </a:fld>
            <a:endParaRPr lang="cs-CZ">
              <a:latin typeface="Arial"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smtClean="0"/>
          </a:p>
        </p:txBody>
      </p:sp>
    </p:spTree>
    <p:extLst>
      <p:ext uri="{BB962C8B-B14F-4D97-AF65-F5344CB8AC3E}">
        <p14:creationId xmlns:p14="http://schemas.microsoft.com/office/powerpoint/2010/main" val="1887971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112F4C36-D7DD-478F-897B-76444152FC9A}" type="slidenum">
              <a:rPr lang="cs-CZ">
                <a:latin typeface="Arial" charset="0"/>
              </a:rPr>
              <a:pPr eaLnBrk="1" hangingPunct="1"/>
              <a:t>2</a:t>
            </a:fld>
            <a:endParaRPr lang="cs-CZ">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smtClean="0"/>
          </a:p>
        </p:txBody>
      </p:sp>
    </p:spTree>
    <p:extLst>
      <p:ext uri="{BB962C8B-B14F-4D97-AF65-F5344CB8AC3E}">
        <p14:creationId xmlns:p14="http://schemas.microsoft.com/office/powerpoint/2010/main" val="3624127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9FC2B3EB-5725-488B-8406-F181BE8DE3B7}" type="slidenum">
              <a:rPr lang="cs-CZ">
                <a:latin typeface="Arial" charset="0"/>
              </a:rPr>
              <a:pPr eaLnBrk="1" hangingPunct="1"/>
              <a:t>32</a:t>
            </a:fld>
            <a:endParaRPr lang="cs-CZ">
              <a:latin typeface="Arial"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smtClean="0"/>
          </a:p>
        </p:txBody>
      </p:sp>
    </p:spTree>
    <p:extLst>
      <p:ext uri="{BB962C8B-B14F-4D97-AF65-F5344CB8AC3E}">
        <p14:creationId xmlns:p14="http://schemas.microsoft.com/office/powerpoint/2010/main" val="34279825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F9B5A99E-3742-4BEC-8EF1-EBA4A70CC2F1}" type="slidenum">
              <a:rPr lang="cs-CZ">
                <a:latin typeface="Arial" charset="0"/>
              </a:rPr>
              <a:pPr eaLnBrk="1" hangingPunct="1"/>
              <a:t>33</a:t>
            </a:fld>
            <a:endParaRPr lang="cs-CZ">
              <a:latin typeface="Arial"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smtClean="0"/>
          </a:p>
        </p:txBody>
      </p:sp>
    </p:spTree>
    <p:extLst>
      <p:ext uri="{BB962C8B-B14F-4D97-AF65-F5344CB8AC3E}">
        <p14:creationId xmlns:p14="http://schemas.microsoft.com/office/powerpoint/2010/main" val="11487662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C2157E13-2D06-4B6E-85F3-1B1595E6803C}" type="slidenum">
              <a:rPr lang="cs-CZ">
                <a:latin typeface="Arial" charset="0"/>
              </a:rPr>
              <a:pPr eaLnBrk="1" hangingPunct="1"/>
              <a:t>34</a:t>
            </a:fld>
            <a:endParaRPr lang="cs-CZ">
              <a:latin typeface="Arial"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smtClean="0"/>
          </a:p>
        </p:txBody>
      </p:sp>
    </p:spTree>
    <p:extLst>
      <p:ext uri="{BB962C8B-B14F-4D97-AF65-F5344CB8AC3E}">
        <p14:creationId xmlns:p14="http://schemas.microsoft.com/office/powerpoint/2010/main" val="12512170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E3891987-2E17-481F-9C94-5567D12A95F5}" type="slidenum">
              <a:rPr lang="cs-CZ">
                <a:latin typeface="Arial" charset="0"/>
              </a:rPr>
              <a:pPr eaLnBrk="1" hangingPunct="1"/>
              <a:t>35</a:t>
            </a:fld>
            <a:endParaRPr lang="cs-CZ">
              <a:latin typeface="Arial"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smtClean="0"/>
          </a:p>
        </p:txBody>
      </p:sp>
    </p:spTree>
    <p:extLst>
      <p:ext uri="{BB962C8B-B14F-4D97-AF65-F5344CB8AC3E}">
        <p14:creationId xmlns:p14="http://schemas.microsoft.com/office/powerpoint/2010/main" val="1664656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1FF21D0D-213F-437A-A7BF-4E854B55B2A1}" type="slidenum">
              <a:rPr lang="cs-CZ">
                <a:latin typeface="Arial" charset="0"/>
              </a:rPr>
              <a:pPr eaLnBrk="1" hangingPunct="1"/>
              <a:t>36</a:t>
            </a:fld>
            <a:endParaRPr lang="cs-CZ">
              <a:latin typeface="Arial"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smtClean="0"/>
          </a:p>
        </p:txBody>
      </p:sp>
    </p:spTree>
    <p:extLst>
      <p:ext uri="{BB962C8B-B14F-4D97-AF65-F5344CB8AC3E}">
        <p14:creationId xmlns:p14="http://schemas.microsoft.com/office/powerpoint/2010/main" val="30709120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B0E0CF54-43FA-4378-A0EF-7D6ACA3604ED}" type="slidenum">
              <a:rPr lang="cs-CZ">
                <a:latin typeface="Arial" charset="0"/>
              </a:rPr>
              <a:pPr eaLnBrk="1" hangingPunct="1"/>
              <a:t>37</a:t>
            </a:fld>
            <a:endParaRPr lang="cs-CZ">
              <a:latin typeface="Arial"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smtClean="0"/>
          </a:p>
        </p:txBody>
      </p:sp>
    </p:spTree>
    <p:extLst>
      <p:ext uri="{BB962C8B-B14F-4D97-AF65-F5344CB8AC3E}">
        <p14:creationId xmlns:p14="http://schemas.microsoft.com/office/powerpoint/2010/main" val="1625188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82B4775E-466B-47D2-B603-B3A877835BA7}" type="slidenum">
              <a:rPr lang="cs-CZ">
                <a:latin typeface="Arial" charset="0"/>
              </a:rPr>
              <a:pPr eaLnBrk="1" hangingPunct="1"/>
              <a:t>38</a:t>
            </a:fld>
            <a:endParaRPr lang="cs-CZ">
              <a:latin typeface="Arial"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smtClean="0"/>
          </a:p>
        </p:txBody>
      </p:sp>
    </p:spTree>
    <p:extLst>
      <p:ext uri="{BB962C8B-B14F-4D97-AF65-F5344CB8AC3E}">
        <p14:creationId xmlns:p14="http://schemas.microsoft.com/office/powerpoint/2010/main" val="33223268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5CAE4864-537D-4B48-BB78-645346C431F9}" type="slidenum">
              <a:rPr lang="cs-CZ">
                <a:latin typeface="Arial" charset="0"/>
              </a:rPr>
              <a:pPr eaLnBrk="1" hangingPunct="1"/>
              <a:t>39</a:t>
            </a:fld>
            <a:endParaRPr lang="cs-CZ">
              <a:latin typeface="Arial"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smtClean="0"/>
          </a:p>
        </p:txBody>
      </p:sp>
    </p:spTree>
    <p:extLst>
      <p:ext uri="{BB962C8B-B14F-4D97-AF65-F5344CB8AC3E}">
        <p14:creationId xmlns:p14="http://schemas.microsoft.com/office/powerpoint/2010/main" val="42019987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F121DB96-8CE8-4E92-AB35-D69A42B102D2}" type="slidenum">
              <a:rPr lang="cs-CZ">
                <a:latin typeface="Arial" charset="0"/>
              </a:rPr>
              <a:pPr eaLnBrk="1" hangingPunct="1"/>
              <a:t>41</a:t>
            </a:fld>
            <a:endParaRPr lang="cs-CZ">
              <a:latin typeface="Arial"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smtClean="0"/>
          </a:p>
        </p:txBody>
      </p:sp>
    </p:spTree>
    <p:extLst>
      <p:ext uri="{BB962C8B-B14F-4D97-AF65-F5344CB8AC3E}">
        <p14:creationId xmlns:p14="http://schemas.microsoft.com/office/powerpoint/2010/main" val="16445658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572F1E3C-1A53-4FAA-8782-5F47A4E686F0}" type="slidenum">
              <a:rPr lang="cs-CZ">
                <a:latin typeface="Arial" charset="0"/>
              </a:rPr>
              <a:pPr eaLnBrk="1" hangingPunct="1"/>
              <a:t>42</a:t>
            </a:fld>
            <a:endParaRPr lang="cs-CZ">
              <a:latin typeface="Arial"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smtClean="0"/>
          </a:p>
        </p:txBody>
      </p:sp>
    </p:spTree>
    <p:extLst>
      <p:ext uri="{BB962C8B-B14F-4D97-AF65-F5344CB8AC3E}">
        <p14:creationId xmlns:p14="http://schemas.microsoft.com/office/powerpoint/2010/main" val="123853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11017BAB-FAF7-4EBC-96BC-AAC75C47798B}" type="slidenum">
              <a:rPr lang="cs-CZ">
                <a:latin typeface="Arial" charset="0"/>
              </a:rPr>
              <a:pPr eaLnBrk="1" hangingPunct="1"/>
              <a:t>3</a:t>
            </a:fld>
            <a:endParaRPr lang="cs-CZ">
              <a:latin typeface="Arial"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smtClean="0"/>
          </a:p>
        </p:txBody>
      </p:sp>
    </p:spTree>
    <p:extLst>
      <p:ext uri="{BB962C8B-B14F-4D97-AF65-F5344CB8AC3E}">
        <p14:creationId xmlns:p14="http://schemas.microsoft.com/office/powerpoint/2010/main" val="3806515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74592EF7-339B-4C1D-9466-E4BCA3034C51}" type="slidenum">
              <a:rPr lang="cs-CZ">
                <a:latin typeface="Arial" charset="0"/>
              </a:rPr>
              <a:pPr eaLnBrk="1" hangingPunct="1"/>
              <a:t>44</a:t>
            </a:fld>
            <a:endParaRPr lang="cs-CZ">
              <a:latin typeface="Arial"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smtClean="0"/>
          </a:p>
        </p:txBody>
      </p:sp>
    </p:spTree>
    <p:extLst>
      <p:ext uri="{BB962C8B-B14F-4D97-AF65-F5344CB8AC3E}">
        <p14:creationId xmlns:p14="http://schemas.microsoft.com/office/powerpoint/2010/main" val="33707014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302ADA25-9773-4766-A361-84444F132F05}" type="slidenum">
              <a:rPr lang="cs-CZ">
                <a:latin typeface="Arial" charset="0"/>
              </a:rPr>
              <a:pPr eaLnBrk="1" hangingPunct="1"/>
              <a:t>45</a:t>
            </a:fld>
            <a:endParaRPr lang="cs-CZ">
              <a:latin typeface="Arial"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smtClean="0"/>
          </a:p>
        </p:txBody>
      </p:sp>
    </p:spTree>
    <p:extLst>
      <p:ext uri="{BB962C8B-B14F-4D97-AF65-F5344CB8AC3E}">
        <p14:creationId xmlns:p14="http://schemas.microsoft.com/office/powerpoint/2010/main" val="9357802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41C9241D-50C4-4749-9C32-B89761C0A178}" type="slidenum">
              <a:rPr lang="cs-CZ">
                <a:solidFill>
                  <a:prstClr val="black"/>
                </a:solidFill>
                <a:latin typeface="Arial" charset="0"/>
              </a:rPr>
              <a:pPr eaLnBrk="1" hangingPunct="1"/>
              <a:t>46</a:t>
            </a:fld>
            <a:endParaRPr lang="cs-CZ">
              <a:solidFill>
                <a:prstClr val="black"/>
              </a:solidFill>
              <a:latin typeface="Arial"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smtClean="0"/>
          </a:p>
        </p:txBody>
      </p:sp>
    </p:spTree>
    <p:extLst>
      <p:ext uri="{BB962C8B-B14F-4D97-AF65-F5344CB8AC3E}">
        <p14:creationId xmlns:p14="http://schemas.microsoft.com/office/powerpoint/2010/main" val="11650445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BCC411A5-FAFA-4639-89AA-694C9FF0D63B}" type="slidenum">
              <a:rPr lang="cs-CZ">
                <a:solidFill>
                  <a:prstClr val="black"/>
                </a:solidFill>
                <a:latin typeface="Arial" charset="0"/>
              </a:rPr>
              <a:pPr eaLnBrk="1" hangingPunct="1"/>
              <a:t>47</a:t>
            </a:fld>
            <a:endParaRPr lang="cs-CZ">
              <a:solidFill>
                <a:prstClr val="black"/>
              </a:solidFill>
              <a:latin typeface="Arial"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smtClean="0"/>
          </a:p>
        </p:txBody>
      </p:sp>
    </p:spTree>
    <p:extLst>
      <p:ext uri="{BB962C8B-B14F-4D97-AF65-F5344CB8AC3E}">
        <p14:creationId xmlns:p14="http://schemas.microsoft.com/office/powerpoint/2010/main" val="41013821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C42918BE-98FB-4C36-8204-A642E224C00C}" type="slidenum">
              <a:rPr lang="cs-CZ">
                <a:solidFill>
                  <a:prstClr val="black"/>
                </a:solidFill>
                <a:latin typeface="Arial" charset="0"/>
              </a:rPr>
              <a:pPr eaLnBrk="1" hangingPunct="1"/>
              <a:t>49</a:t>
            </a:fld>
            <a:endParaRPr lang="cs-CZ">
              <a:solidFill>
                <a:prstClr val="black"/>
              </a:solidFill>
              <a:latin typeface="Arial"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smtClean="0"/>
          </a:p>
        </p:txBody>
      </p:sp>
    </p:spTree>
    <p:extLst>
      <p:ext uri="{BB962C8B-B14F-4D97-AF65-F5344CB8AC3E}">
        <p14:creationId xmlns:p14="http://schemas.microsoft.com/office/powerpoint/2010/main" val="15873921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41C9241D-50C4-4749-9C32-B89761C0A178}" type="slidenum">
              <a:rPr lang="cs-CZ">
                <a:solidFill>
                  <a:prstClr val="black"/>
                </a:solidFill>
                <a:latin typeface="Arial" charset="0"/>
              </a:rPr>
              <a:pPr eaLnBrk="1" hangingPunct="1"/>
              <a:t>50</a:t>
            </a:fld>
            <a:endParaRPr lang="cs-CZ">
              <a:solidFill>
                <a:prstClr val="black"/>
              </a:solidFill>
              <a:latin typeface="Arial"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smtClean="0"/>
          </a:p>
        </p:txBody>
      </p:sp>
    </p:spTree>
    <p:extLst>
      <p:ext uri="{BB962C8B-B14F-4D97-AF65-F5344CB8AC3E}">
        <p14:creationId xmlns:p14="http://schemas.microsoft.com/office/powerpoint/2010/main" val="11650445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E18BFAB4-88A1-4B20-9DBB-64E4A2E03D9F}" type="slidenum">
              <a:rPr lang="cs-CZ" smtClean="0"/>
              <a:pPr>
                <a:defRPr/>
              </a:pPr>
              <a:t>51</a:t>
            </a:fld>
            <a:endParaRPr lang="cs-CZ"/>
          </a:p>
        </p:txBody>
      </p:sp>
    </p:spTree>
    <p:extLst>
      <p:ext uri="{BB962C8B-B14F-4D97-AF65-F5344CB8AC3E}">
        <p14:creationId xmlns:p14="http://schemas.microsoft.com/office/powerpoint/2010/main" val="4015008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96D037A3-72D9-4D2C-9B98-1C854BFCF089}" type="slidenum">
              <a:rPr lang="cs-CZ">
                <a:latin typeface="Arial" charset="0"/>
              </a:rPr>
              <a:pPr eaLnBrk="1" hangingPunct="1"/>
              <a:t>4</a:t>
            </a:fld>
            <a:endParaRPr lang="cs-CZ">
              <a:latin typeface="Arial"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smtClean="0"/>
          </a:p>
        </p:txBody>
      </p:sp>
    </p:spTree>
    <p:extLst>
      <p:ext uri="{BB962C8B-B14F-4D97-AF65-F5344CB8AC3E}">
        <p14:creationId xmlns:p14="http://schemas.microsoft.com/office/powerpoint/2010/main" val="80440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625444F8-05AA-4109-94B6-E80CC002A34E}" type="slidenum">
              <a:rPr lang="cs-CZ">
                <a:latin typeface="Arial" charset="0"/>
              </a:rPr>
              <a:pPr eaLnBrk="1" hangingPunct="1"/>
              <a:t>5</a:t>
            </a:fld>
            <a:endParaRPr lang="cs-CZ">
              <a:latin typeface="Arial"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smtClean="0"/>
          </a:p>
        </p:txBody>
      </p:sp>
    </p:spTree>
    <p:extLst>
      <p:ext uri="{BB962C8B-B14F-4D97-AF65-F5344CB8AC3E}">
        <p14:creationId xmlns:p14="http://schemas.microsoft.com/office/powerpoint/2010/main" val="2874405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7D02D6AE-FDA2-49BC-9ED9-2E2E1F21B86E}" type="slidenum">
              <a:rPr lang="cs-CZ">
                <a:latin typeface="Arial" charset="0"/>
              </a:rPr>
              <a:pPr eaLnBrk="1" hangingPunct="1"/>
              <a:t>6</a:t>
            </a:fld>
            <a:endParaRPr lang="cs-CZ">
              <a:latin typeface="Arial"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smtClean="0"/>
          </a:p>
        </p:txBody>
      </p:sp>
    </p:spTree>
    <p:extLst>
      <p:ext uri="{BB962C8B-B14F-4D97-AF65-F5344CB8AC3E}">
        <p14:creationId xmlns:p14="http://schemas.microsoft.com/office/powerpoint/2010/main" val="1309305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CFD249C4-4999-444D-AF95-AC8FBCDA68D2}" type="slidenum">
              <a:rPr lang="cs-CZ">
                <a:latin typeface="Arial" charset="0"/>
              </a:rPr>
              <a:pPr eaLnBrk="1" hangingPunct="1"/>
              <a:t>7</a:t>
            </a:fld>
            <a:endParaRPr lang="cs-CZ">
              <a:latin typeface="Arial"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smtClean="0"/>
          </a:p>
        </p:txBody>
      </p:sp>
    </p:spTree>
    <p:extLst>
      <p:ext uri="{BB962C8B-B14F-4D97-AF65-F5344CB8AC3E}">
        <p14:creationId xmlns:p14="http://schemas.microsoft.com/office/powerpoint/2010/main" val="1049115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9AFAFA03-CB7D-4ED0-93F1-030A0380E0ED}" type="slidenum">
              <a:rPr lang="cs-CZ">
                <a:latin typeface="Arial" charset="0"/>
              </a:rPr>
              <a:pPr eaLnBrk="1" hangingPunct="1"/>
              <a:t>8</a:t>
            </a:fld>
            <a:endParaRPr lang="cs-CZ">
              <a:latin typeface="Arial"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smtClean="0"/>
          </a:p>
        </p:txBody>
      </p:sp>
    </p:spTree>
    <p:extLst>
      <p:ext uri="{BB962C8B-B14F-4D97-AF65-F5344CB8AC3E}">
        <p14:creationId xmlns:p14="http://schemas.microsoft.com/office/powerpoint/2010/main" val="2505282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2FB26BA8-F0DA-4953-A66B-D7E3546D3AC0}" type="slidenum">
              <a:rPr lang="cs-CZ">
                <a:latin typeface="Arial" charset="0"/>
              </a:rPr>
              <a:pPr eaLnBrk="1" hangingPunct="1"/>
              <a:t>10</a:t>
            </a:fld>
            <a:endParaRPr lang="cs-CZ">
              <a:latin typeface="Arial"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smtClean="0"/>
          </a:p>
        </p:txBody>
      </p:sp>
    </p:spTree>
    <p:extLst>
      <p:ext uri="{BB962C8B-B14F-4D97-AF65-F5344CB8AC3E}">
        <p14:creationId xmlns:p14="http://schemas.microsoft.com/office/powerpoint/2010/main" val="17963861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a:xfrm>
            <a:off x="4673600" y="1498602"/>
            <a:ext cx="7010400" cy="3298825"/>
          </a:xfrm>
        </p:spPr>
        <p:txBody>
          <a:bodyPr>
            <a:normAutofit/>
          </a:bodyPr>
          <a:lstStyle>
            <a:lvl1pPr>
              <a:lnSpc>
                <a:spcPct val="90000"/>
              </a:lnSpc>
              <a:defRPr sz="5400" cap="none" baseline="0"/>
            </a:lvl1pPr>
          </a:lstStyle>
          <a:p>
            <a:r>
              <a:rPr lang="cs-CZ" noProof="0" smtClean="0"/>
              <a:t>Kliknutím lze upravit styl.</a:t>
            </a:r>
            <a:endParaRPr lang="cs-CZ" noProof="0" dirty="0"/>
          </a:p>
        </p:txBody>
      </p:sp>
      <p:sp>
        <p:nvSpPr>
          <p:cNvPr id="3" name="Podnadpis 2"/>
          <p:cNvSpPr>
            <a:spLocks noGrp="1"/>
          </p:cNvSpPr>
          <p:nvPr>
            <p:ph type="subTitle" idx="1"/>
          </p:nvPr>
        </p:nvSpPr>
        <p:spPr>
          <a:xfrm>
            <a:off x="4673600" y="4927600"/>
            <a:ext cx="7010400" cy="1244600"/>
          </a:xfrm>
        </p:spPr>
        <p:txBody>
          <a:bodyPr>
            <a:normAutofit/>
          </a:bodyPr>
          <a:lstStyle>
            <a:lvl1pPr marL="0" indent="0" algn="l">
              <a:spcBef>
                <a:spcPts val="0"/>
              </a:spcBef>
              <a:buNone/>
              <a:defRPr sz="2800" b="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cs-CZ" noProof="0" smtClean="0"/>
              <a:t>Kliknutím lze upravit styl předlohy.</a:t>
            </a:r>
            <a:endParaRPr lang="cs-CZ" noProof="0" dirty="0"/>
          </a:p>
        </p:txBody>
      </p:sp>
    </p:spTree>
    <p:extLst>
      <p:ext uri="{BB962C8B-B14F-4D97-AF65-F5344CB8AC3E}">
        <p14:creationId xmlns:p14="http://schemas.microsoft.com/office/powerpoint/2010/main" val="166584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noProof="0" smtClean="0"/>
              <a:t>Kliknutím lze upravit styl.</a:t>
            </a:r>
            <a:endParaRPr lang="cs-CZ" noProof="0" dirty="0"/>
          </a:p>
        </p:txBody>
      </p:sp>
      <p:sp>
        <p:nvSpPr>
          <p:cNvPr id="3" name="Zástupný symbol pro svislý text 2"/>
          <p:cNvSpPr>
            <a:spLocks noGrp="1"/>
          </p:cNvSpPr>
          <p:nvPr>
            <p:ph type="body" orient="vert" idx="1"/>
          </p:nvPr>
        </p:nvSpPr>
        <p:spPr/>
        <p:txBody>
          <a:bodyPr vert="eaVert"/>
          <a:lstStyle/>
          <a:p>
            <a:pPr lvl="0"/>
            <a:r>
              <a:rPr lang="cs-CZ" noProof="0" smtClean="0"/>
              <a:t>Kliknutím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endParaRPr lang="cs-CZ" noProof="0" dirty="0"/>
          </a:p>
        </p:txBody>
      </p:sp>
      <p:sp>
        <p:nvSpPr>
          <p:cNvPr id="4" name="Zástupný symbol pro datum 3"/>
          <p:cNvSpPr>
            <a:spLocks noGrp="1"/>
          </p:cNvSpPr>
          <p:nvPr>
            <p:ph type="dt" sz="half" idx="10"/>
          </p:nvPr>
        </p:nvSpPr>
        <p:spPr/>
        <p:txBody>
          <a:bodyPr/>
          <a:lstStyle/>
          <a:p>
            <a:r>
              <a:rPr lang="cs-CZ" smtClean="0"/>
              <a:t>2017</a:t>
            </a:r>
            <a:endParaRPr lang="cs-CZ"/>
          </a:p>
        </p:txBody>
      </p:sp>
      <p:sp>
        <p:nvSpPr>
          <p:cNvPr id="5" name="Zástupný symbol pro zápatí 5"/>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CC8F2E8D-0DEE-4EA3-9CA2-0FF040894D23}" type="slidenum">
              <a:rPr lang="cs-CZ" smtClean="0"/>
              <a:t>‹#›</a:t>
            </a:fld>
            <a:endParaRPr lang="cs-CZ"/>
          </a:p>
        </p:txBody>
      </p:sp>
    </p:spTree>
    <p:extLst>
      <p:ext uri="{BB962C8B-B14F-4D97-AF65-F5344CB8AC3E}">
        <p14:creationId xmlns:p14="http://schemas.microsoft.com/office/powerpoint/2010/main" val="386388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9855200" y="274639"/>
            <a:ext cx="1422400" cy="5897561"/>
          </a:xfrm>
        </p:spPr>
        <p:txBody>
          <a:bodyPr vert="eaVert"/>
          <a:lstStyle/>
          <a:p>
            <a:r>
              <a:rPr lang="cs-CZ" noProof="0" smtClean="0"/>
              <a:t>Kliknutím lze upravit styl.</a:t>
            </a:r>
            <a:endParaRPr lang="cs-CZ" noProof="0" dirty="0"/>
          </a:p>
        </p:txBody>
      </p:sp>
      <p:sp>
        <p:nvSpPr>
          <p:cNvPr id="3" name="Zástupný symbol pro svislý text 2"/>
          <p:cNvSpPr>
            <a:spLocks noGrp="1"/>
          </p:cNvSpPr>
          <p:nvPr>
            <p:ph type="body" orient="vert" idx="1"/>
          </p:nvPr>
        </p:nvSpPr>
        <p:spPr>
          <a:xfrm>
            <a:off x="1117600" y="274639"/>
            <a:ext cx="8534401" cy="5897561"/>
          </a:xfrm>
        </p:spPr>
        <p:txBody>
          <a:bodyPr vert="eaVert"/>
          <a:lstStyle/>
          <a:p>
            <a:pPr lvl="0"/>
            <a:r>
              <a:rPr lang="cs-CZ" noProof="0" smtClean="0"/>
              <a:t>Kliknutím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endParaRPr lang="cs-CZ" noProof="0" dirty="0"/>
          </a:p>
        </p:txBody>
      </p:sp>
      <p:sp>
        <p:nvSpPr>
          <p:cNvPr id="4" name="Zástupný symbol pro datum 3"/>
          <p:cNvSpPr>
            <a:spLocks noGrp="1"/>
          </p:cNvSpPr>
          <p:nvPr>
            <p:ph type="dt" sz="half" idx="10"/>
          </p:nvPr>
        </p:nvSpPr>
        <p:spPr/>
        <p:txBody>
          <a:bodyPr/>
          <a:lstStyle/>
          <a:p>
            <a:r>
              <a:rPr lang="cs-CZ" smtClean="0"/>
              <a:t>2017</a:t>
            </a:r>
            <a:endParaRPr lang="cs-CZ"/>
          </a:p>
        </p:txBody>
      </p:sp>
      <p:sp>
        <p:nvSpPr>
          <p:cNvPr id="5" name="Zástupný symbol pro zápatí 5"/>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CC8F2E8D-0DEE-4EA3-9CA2-0FF040894D23}" type="slidenum">
              <a:rPr lang="cs-CZ" smtClean="0"/>
              <a:t>‹#›</a:t>
            </a:fld>
            <a:endParaRPr lang="cs-CZ"/>
          </a:p>
        </p:txBody>
      </p:sp>
    </p:spTree>
    <p:extLst>
      <p:ext uri="{BB962C8B-B14F-4D97-AF65-F5344CB8AC3E}">
        <p14:creationId xmlns:p14="http://schemas.microsoft.com/office/powerpoint/2010/main" val="33402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Nadpis a text nad obsahem">
    <p:spTree>
      <p:nvGrpSpPr>
        <p:cNvPr id="1" name=""/>
        <p:cNvGrpSpPr/>
        <p:nvPr/>
      </p:nvGrpSpPr>
      <p:grpSpPr>
        <a:xfrm>
          <a:off x="0" y="0"/>
          <a:ext cx="0" cy="0"/>
          <a:chOff x="0" y="0"/>
          <a:chExt cx="0" cy="0"/>
        </a:xfrm>
      </p:grpSpPr>
      <p:sp>
        <p:nvSpPr>
          <p:cNvPr id="2" name="Nadpis 1"/>
          <p:cNvSpPr>
            <a:spLocks noGrp="1"/>
          </p:cNvSpPr>
          <p:nvPr>
            <p:ph type="title"/>
          </p:nvPr>
        </p:nvSpPr>
        <p:spPr>
          <a:xfrm>
            <a:off x="766233" y="304801"/>
            <a:ext cx="10668000" cy="892175"/>
          </a:xfrm>
        </p:spPr>
        <p:txBody>
          <a:bodyPr/>
          <a:lstStyle/>
          <a:p>
            <a:r>
              <a:rPr lang="cs-CZ" smtClean="0"/>
              <a:t>Klepnutím lze upravit styl předlohy nadpisů.</a:t>
            </a:r>
            <a:endParaRPr lang="en-US"/>
          </a:p>
        </p:txBody>
      </p:sp>
      <p:sp>
        <p:nvSpPr>
          <p:cNvPr id="3" name="Zástupný symbol pro text 2"/>
          <p:cNvSpPr>
            <a:spLocks noGrp="1"/>
          </p:cNvSpPr>
          <p:nvPr>
            <p:ph type="body" sz="half" idx="1"/>
          </p:nvPr>
        </p:nvSpPr>
        <p:spPr>
          <a:xfrm>
            <a:off x="755651" y="1752600"/>
            <a:ext cx="10668000" cy="20574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755651" y="3962400"/>
            <a:ext cx="10668000" cy="20574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Rectangle 6"/>
          <p:cNvSpPr>
            <a:spLocks noGrp="1" noChangeArrowheads="1"/>
          </p:cNvSpPr>
          <p:nvPr>
            <p:ph type="dt" sz="half" idx="10"/>
          </p:nvPr>
        </p:nvSpPr>
        <p:spPr>
          <a:ln/>
        </p:spPr>
        <p:txBody>
          <a:bodyPr/>
          <a:lstStyle>
            <a:lvl1pPr>
              <a:defRPr/>
            </a:lvl1pPr>
          </a:lstStyle>
          <a:p>
            <a:pPr>
              <a:defRPr/>
            </a:pPr>
            <a:r>
              <a:rPr lang="cs-CZ" smtClean="0"/>
              <a:t>2017</a:t>
            </a:r>
            <a:endParaRPr lang="cs-CZ"/>
          </a:p>
        </p:txBody>
      </p:sp>
      <p:sp>
        <p:nvSpPr>
          <p:cNvPr id="6" name="Rectangle 7"/>
          <p:cNvSpPr>
            <a:spLocks noGrp="1" noChangeArrowheads="1"/>
          </p:cNvSpPr>
          <p:nvPr>
            <p:ph type="ftr" sz="quarter" idx="11"/>
          </p:nvPr>
        </p:nvSpPr>
        <p:spPr>
          <a:ln/>
        </p:spPr>
        <p:txBody>
          <a:bodyPr/>
          <a:lstStyle>
            <a:lvl1pPr>
              <a:defRPr/>
            </a:lvl1pPr>
          </a:lstStyle>
          <a:p>
            <a:pPr>
              <a:defRPr/>
            </a:pPr>
            <a:r>
              <a:rPr lang="cs-CZ"/>
              <a:t>prof. Otruba</a:t>
            </a:r>
          </a:p>
        </p:txBody>
      </p:sp>
      <p:sp>
        <p:nvSpPr>
          <p:cNvPr id="7" name="Rectangle 8"/>
          <p:cNvSpPr>
            <a:spLocks noGrp="1" noChangeArrowheads="1"/>
          </p:cNvSpPr>
          <p:nvPr>
            <p:ph type="sldNum" sz="quarter" idx="12"/>
          </p:nvPr>
        </p:nvSpPr>
        <p:spPr>
          <a:ln/>
        </p:spPr>
        <p:txBody>
          <a:bodyPr/>
          <a:lstStyle>
            <a:lvl1pPr>
              <a:defRPr/>
            </a:lvl1pPr>
          </a:lstStyle>
          <a:p>
            <a:pPr>
              <a:defRPr/>
            </a:pPr>
            <a:fld id="{8C98D03C-FE5C-4E4C-8B37-5EA0350E9FBB}" type="slidenum">
              <a:rPr lang="cs-CZ"/>
              <a:pPr>
                <a:defRPr/>
              </a:pPr>
              <a:t>‹#›</a:t>
            </a:fld>
            <a:endParaRPr lang="cs-CZ"/>
          </a:p>
        </p:txBody>
      </p:sp>
    </p:spTree>
    <p:extLst>
      <p:ext uri="{BB962C8B-B14F-4D97-AF65-F5344CB8AC3E}">
        <p14:creationId xmlns:p14="http://schemas.microsoft.com/office/powerpoint/2010/main" val="2180680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766233" y="304801"/>
            <a:ext cx="10668000" cy="892175"/>
          </a:xfrm>
        </p:spPr>
        <p:txBody>
          <a:bodyPr/>
          <a:lstStyle/>
          <a:p>
            <a:r>
              <a:rPr lang="cs-CZ" smtClean="0"/>
              <a:t>Klepnutím lze upravit styl předlohy nadpisů.</a:t>
            </a:r>
            <a:endParaRPr lang="en-US"/>
          </a:p>
        </p:txBody>
      </p:sp>
      <p:sp>
        <p:nvSpPr>
          <p:cNvPr id="3" name="Zástupný symbol pro text 2"/>
          <p:cNvSpPr>
            <a:spLocks noGrp="1"/>
          </p:cNvSpPr>
          <p:nvPr>
            <p:ph type="body" sz="half" idx="1"/>
          </p:nvPr>
        </p:nvSpPr>
        <p:spPr>
          <a:xfrm>
            <a:off x="755651" y="1752600"/>
            <a:ext cx="5232400" cy="42672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6191251" y="1752600"/>
            <a:ext cx="5232400" cy="42672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Rectangle 6"/>
          <p:cNvSpPr>
            <a:spLocks noGrp="1" noChangeArrowheads="1"/>
          </p:cNvSpPr>
          <p:nvPr>
            <p:ph type="dt" sz="half" idx="10"/>
          </p:nvPr>
        </p:nvSpPr>
        <p:spPr>
          <a:ln/>
        </p:spPr>
        <p:txBody>
          <a:bodyPr/>
          <a:lstStyle>
            <a:lvl1pPr>
              <a:defRPr/>
            </a:lvl1pPr>
          </a:lstStyle>
          <a:p>
            <a:pPr>
              <a:defRPr/>
            </a:pPr>
            <a:r>
              <a:rPr lang="cs-CZ" smtClean="0"/>
              <a:t>2017</a:t>
            </a:r>
            <a:endParaRPr lang="cs-CZ"/>
          </a:p>
        </p:txBody>
      </p:sp>
      <p:sp>
        <p:nvSpPr>
          <p:cNvPr id="6" name="Rectangle 7"/>
          <p:cNvSpPr>
            <a:spLocks noGrp="1" noChangeArrowheads="1"/>
          </p:cNvSpPr>
          <p:nvPr>
            <p:ph type="ftr" sz="quarter" idx="11"/>
          </p:nvPr>
        </p:nvSpPr>
        <p:spPr>
          <a:ln/>
        </p:spPr>
        <p:txBody>
          <a:bodyPr/>
          <a:lstStyle>
            <a:lvl1pPr>
              <a:defRPr/>
            </a:lvl1pPr>
          </a:lstStyle>
          <a:p>
            <a:pPr>
              <a:defRPr/>
            </a:pPr>
            <a:r>
              <a:rPr lang="cs-CZ"/>
              <a:t>prof. Otruba</a:t>
            </a:r>
          </a:p>
        </p:txBody>
      </p:sp>
      <p:sp>
        <p:nvSpPr>
          <p:cNvPr id="7" name="Rectangle 8"/>
          <p:cNvSpPr>
            <a:spLocks noGrp="1" noChangeArrowheads="1"/>
          </p:cNvSpPr>
          <p:nvPr>
            <p:ph type="sldNum" sz="quarter" idx="12"/>
          </p:nvPr>
        </p:nvSpPr>
        <p:spPr>
          <a:ln/>
        </p:spPr>
        <p:txBody>
          <a:bodyPr/>
          <a:lstStyle>
            <a:lvl1pPr>
              <a:defRPr/>
            </a:lvl1pPr>
          </a:lstStyle>
          <a:p>
            <a:pPr>
              <a:defRPr/>
            </a:pPr>
            <a:fld id="{6153BF1E-0369-41FE-850E-62DB31358EBF}" type="slidenum">
              <a:rPr lang="cs-CZ"/>
              <a:pPr>
                <a:defRPr/>
              </a:pPr>
              <a:t>‹#›</a:t>
            </a:fld>
            <a:endParaRPr lang="cs-CZ"/>
          </a:p>
        </p:txBody>
      </p:sp>
    </p:spTree>
    <p:extLst>
      <p:ext uri="{BB962C8B-B14F-4D97-AF65-F5344CB8AC3E}">
        <p14:creationId xmlns:p14="http://schemas.microsoft.com/office/powerpoint/2010/main" val="41882950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cSld name="Nadpis a obsah nad textem">
    <p:spTree>
      <p:nvGrpSpPr>
        <p:cNvPr id="1" name=""/>
        <p:cNvGrpSpPr/>
        <p:nvPr/>
      </p:nvGrpSpPr>
      <p:grpSpPr>
        <a:xfrm>
          <a:off x="0" y="0"/>
          <a:ext cx="0" cy="0"/>
          <a:chOff x="0" y="0"/>
          <a:chExt cx="0" cy="0"/>
        </a:xfrm>
      </p:grpSpPr>
      <p:sp>
        <p:nvSpPr>
          <p:cNvPr id="2" name="Nadpis 1"/>
          <p:cNvSpPr>
            <a:spLocks noGrp="1"/>
          </p:cNvSpPr>
          <p:nvPr>
            <p:ph type="title"/>
          </p:nvPr>
        </p:nvSpPr>
        <p:spPr>
          <a:xfrm>
            <a:off x="766233" y="304801"/>
            <a:ext cx="10668000" cy="892175"/>
          </a:xfrm>
        </p:spPr>
        <p:txBody>
          <a:bodyPr/>
          <a:lstStyle/>
          <a:p>
            <a:r>
              <a:rPr lang="cs-CZ" smtClean="0"/>
              <a:t>Klepnutím lze upravit styl předlohy nadpisů.</a:t>
            </a:r>
            <a:endParaRPr lang="en-US"/>
          </a:p>
        </p:txBody>
      </p:sp>
      <p:sp>
        <p:nvSpPr>
          <p:cNvPr id="3" name="Zástupný symbol pro obsah 2"/>
          <p:cNvSpPr>
            <a:spLocks noGrp="1"/>
          </p:cNvSpPr>
          <p:nvPr>
            <p:ph sz="half" idx="1"/>
          </p:nvPr>
        </p:nvSpPr>
        <p:spPr>
          <a:xfrm>
            <a:off x="755651" y="1752600"/>
            <a:ext cx="10668000" cy="20574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755651" y="3962400"/>
            <a:ext cx="10668000" cy="20574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Rectangle 6"/>
          <p:cNvSpPr>
            <a:spLocks noGrp="1" noChangeArrowheads="1"/>
          </p:cNvSpPr>
          <p:nvPr>
            <p:ph type="dt" sz="half" idx="10"/>
          </p:nvPr>
        </p:nvSpPr>
        <p:spPr>
          <a:ln/>
        </p:spPr>
        <p:txBody>
          <a:bodyPr/>
          <a:lstStyle>
            <a:lvl1pPr>
              <a:defRPr/>
            </a:lvl1pPr>
          </a:lstStyle>
          <a:p>
            <a:pPr>
              <a:defRPr/>
            </a:pPr>
            <a:r>
              <a:rPr lang="cs-CZ" smtClean="0"/>
              <a:t>2017</a:t>
            </a:r>
            <a:endParaRPr lang="cs-CZ"/>
          </a:p>
        </p:txBody>
      </p:sp>
      <p:sp>
        <p:nvSpPr>
          <p:cNvPr id="6" name="Rectangle 7"/>
          <p:cNvSpPr>
            <a:spLocks noGrp="1" noChangeArrowheads="1"/>
          </p:cNvSpPr>
          <p:nvPr>
            <p:ph type="ftr" sz="quarter" idx="11"/>
          </p:nvPr>
        </p:nvSpPr>
        <p:spPr>
          <a:ln/>
        </p:spPr>
        <p:txBody>
          <a:bodyPr/>
          <a:lstStyle>
            <a:lvl1pPr>
              <a:defRPr/>
            </a:lvl1pPr>
          </a:lstStyle>
          <a:p>
            <a:pPr>
              <a:defRPr/>
            </a:pPr>
            <a:r>
              <a:rPr lang="cs-CZ"/>
              <a:t>prof. Otruba</a:t>
            </a:r>
          </a:p>
        </p:txBody>
      </p:sp>
      <p:sp>
        <p:nvSpPr>
          <p:cNvPr id="7" name="Rectangle 8"/>
          <p:cNvSpPr>
            <a:spLocks noGrp="1" noChangeArrowheads="1"/>
          </p:cNvSpPr>
          <p:nvPr>
            <p:ph type="sldNum" sz="quarter" idx="12"/>
          </p:nvPr>
        </p:nvSpPr>
        <p:spPr>
          <a:ln/>
        </p:spPr>
        <p:txBody>
          <a:bodyPr/>
          <a:lstStyle>
            <a:lvl1pPr>
              <a:defRPr/>
            </a:lvl1pPr>
          </a:lstStyle>
          <a:p>
            <a:pPr>
              <a:defRPr/>
            </a:pPr>
            <a:fld id="{EA85CA6B-52B9-4395-96F8-0A12434869DC}" type="slidenum">
              <a:rPr lang="cs-CZ"/>
              <a:pPr>
                <a:defRPr/>
              </a:pPr>
              <a:t>‹#›</a:t>
            </a:fld>
            <a:endParaRPr lang="cs-CZ"/>
          </a:p>
        </p:txBody>
      </p:sp>
    </p:spTree>
    <p:extLst>
      <p:ext uri="{BB962C8B-B14F-4D97-AF65-F5344CB8AC3E}">
        <p14:creationId xmlns:p14="http://schemas.microsoft.com/office/powerpoint/2010/main" val="15692824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Nadpis, obsah a text">
    <p:spTree>
      <p:nvGrpSpPr>
        <p:cNvPr id="1" name=""/>
        <p:cNvGrpSpPr/>
        <p:nvPr/>
      </p:nvGrpSpPr>
      <p:grpSpPr>
        <a:xfrm>
          <a:off x="0" y="0"/>
          <a:ext cx="0" cy="0"/>
          <a:chOff x="0" y="0"/>
          <a:chExt cx="0" cy="0"/>
        </a:xfrm>
      </p:grpSpPr>
      <p:sp>
        <p:nvSpPr>
          <p:cNvPr id="2" name="Nadpis 1"/>
          <p:cNvSpPr>
            <a:spLocks noGrp="1"/>
          </p:cNvSpPr>
          <p:nvPr>
            <p:ph type="title"/>
          </p:nvPr>
        </p:nvSpPr>
        <p:spPr>
          <a:xfrm>
            <a:off x="766233" y="304801"/>
            <a:ext cx="10668000" cy="892175"/>
          </a:xfrm>
        </p:spPr>
        <p:txBody>
          <a:bodyPr/>
          <a:lstStyle/>
          <a:p>
            <a:r>
              <a:rPr lang="cs-CZ" smtClean="0"/>
              <a:t>Klepnutím lze upravit styl předlohy nadpisů.</a:t>
            </a:r>
            <a:endParaRPr lang="en-US"/>
          </a:p>
        </p:txBody>
      </p:sp>
      <p:sp>
        <p:nvSpPr>
          <p:cNvPr id="3" name="Zástupný symbol pro obsah 2"/>
          <p:cNvSpPr>
            <a:spLocks noGrp="1"/>
          </p:cNvSpPr>
          <p:nvPr>
            <p:ph sz="half" idx="1"/>
          </p:nvPr>
        </p:nvSpPr>
        <p:spPr>
          <a:xfrm>
            <a:off x="755651" y="1752600"/>
            <a:ext cx="5232400" cy="42672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6191251" y="1752600"/>
            <a:ext cx="5232400" cy="42672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Rectangle 6"/>
          <p:cNvSpPr>
            <a:spLocks noGrp="1" noChangeArrowheads="1"/>
          </p:cNvSpPr>
          <p:nvPr>
            <p:ph type="dt" sz="half" idx="10"/>
          </p:nvPr>
        </p:nvSpPr>
        <p:spPr>
          <a:ln/>
        </p:spPr>
        <p:txBody>
          <a:bodyPr/>
          <a:lstStyle>
            <a:lvl1pPr>
              <a:defRPr/>
            </a:lvl1pPr>
          </a:lstStyle>
          <a:p>
            <a:pPr>
              <a:defRPr/>
            </a:pPr>
            <a:r>
              <a:rPr lang="cs-CZ" smtClean="0"/>
              <a:t>2017</a:t>
            </a:r>
            <a:endParaRPr lang="cs-CZ"/>
          </a:p>
        </p:txBody>
      </p:sp>
      <p:sp>
        <p:nvSpPr>
          <p:cNvPr id="6" name="Rectangle 7"/>
          <p:cNvSpPr>
            <a:spLocks noGrp="1" noChangeArrowheads="1"/>
          </p:cNvSpPr>
          <p:nvPr>
            <p:ph type="ftr" sz="quarter" idx="11"/>
          </p:nvPr>
        </p:nvSpPr>
        <p:spPr>
          <a:ln/>
        </p:spPr>
        <p:txBody>
          <a:bodyPr/>
          <a:lstStyle>
            <a:lvl1pPr>
              <a:defRPr/>
            </a:lvl1pPr>
          </a:lstStyle>
          <a:p>
            <a:pPr>
              <a:defRPr/>
            </a:pPr>
            <a:r>
              <a:rPr lang="cs-CZ"/>
              <a:t>prof. Otruba</a:t>
            </a:r>
          </a:p>
        </p:txBody>
      </p:sp>
      <p:sp>
        <p:nvSpPr>
          <p:cNvPr id="7" name="Rectangle 8"/>
          <p:cNvSpPr>
            <a:spLocks noGrp="1" noChangeArrowheads="1"/>
          </p:cNvSpPr>
          <p:nvPr>
            <p:ph type="sldNum" sz="quarter" idx="12"/>
          </p:nvPr>
        </p:nvSpPr>
        <p:spPr>
          <a:ln/>
        </p:spPr>
        <p:txBody>
          <a:bodyPr/>
          <a:lstStyle>
            <a:lvl1pPr>
              <a:defRPr/>
            </a:lvl1pPr>
          </a:lstStyle>
          <a:p>
            <a:pPr>
              <a:defRPr/>
            </a:pPr>
            <a:fld id="{3DE22803-5AC1-4E7D-89C6-AEBE932A0C13}" type="slidenum">
              <a:rPr lang="cs-CZ"/>
              <a:pPr>
                <a:defRPr/>
              </a:pPr>
              <a:t>‹#›</a:t>
            </a:fld>
            <a:endParaRPr lang="cs-CZ"/>
          </a:p>
        </p:txBody>
      </p:sp>
    </p:spTree>
    <p:extLst>
      <p:ext uri="{BB962C8B-B14F-4D97-AF65-F5344CB8AC3E}">
        <p14:creationId xmlns:p14="http://schemas.microsoft.com/office/powerpoint/2010/main" val="2513290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755651" y="304800"/>
            <a:ext cx="10678583" cy="57150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3" name="Rectangle 6"/>
          <p:cNvSpPr>
            <a:spLocks noGrp="1" noChangeArrowheads="1"/>
          </p:cNvSpPr>
          <p:nvPr>
            <p:ph type="dt" sz="half" idx="10"/>
          </p:nvPr>
        </p:nvSpPr>
        <p:spPr>
          <a:ln/>
        </p:spPr>
        <p:txBody>
          <a:bodyPr/>
          <a:lstStyle>
            <a:lvl1pPr>
              <a:defRPr/>
            </a:lvl1pPr>
          </a:lstStyle>
          <a:p>
            <a:pPr>
              <a:defRPr/>
            </a:pPr>
            <a:r>
              <a:rPr lang="cs-CZ" smtClean="0"/>
              <a:t>2017</a:t>
            </a:r>
            <a:endParaRPr lang="cs-CZ"/>
          </a:p>
        </p:txBody>
      </p:sp>
      <p:sp>
        <p:nvSpPr>
          <p:cNvPr id="4" name="Rectangle 7"/>
          <p:cNvSpPr>
            <a:spLocks noGrp="1" noChangeArrowheads="1"/>
          </p:cNvSpPr>
          <p:nvPr>
            <p:ph type="ftr" sz="quarter" idx="11"/>
          </p:nvPr>
        </p:nvSpPr>
        <p:spPr>
          <a:ln/>
        </p:spPr>
        <p:txBody>
          <a:bodyPr/>
          <a:lstStyle>
            <a:lvl1pPr>
              <a:defRPr/>
            </a:lvl1pPr>
          </a:lstStyle>
          <a:p>
            <a:pPr>
              <a:defRPr/>
            </a:pPr>
            <a:r>
              <a:rPr lang="cs-CZ"/>
              <a:t>prof. Otruba</a:t>
            </a:r>
          </a:p>
        </p:txBody>
      </p:sp>
      <p:sp>
        <p:nvSpPr>
          <p:cNvPr id="5" name="Rectangle 8"/>
          <p:cNvSpPr>
            <a:spLocks noGrp="1" noChangeArrowheads="1"/>
          </p:cNvSpPr>
          <p:nvPr>
            <p:ph type="sldNum" sz="quarter" idx="12"/>
          </p:nvPr>
        </p:nvSpPr>
        <p:spPr>
          <a:ln/>
        </p:spPr>
        <p:txBody>
          <a:bodyPr/>
          <a:lstStyle>
            <a:lvl1pPr>
              <a:defRPr/>
            </a:lvl1pPr>
          </a:lstStyle>
          <a:p>
            <a:pPr>
              <a:defRPr/>
            </a:pPr>
            <a:fld id="{CDC7E3EC-47C9-4B54-BD50-96348D029CB3}" type="slidenum">
              <a:rPr lang="cs-CZ"/>
              <a:pPr>
                <a:defRPr/>
              </a:pPr>
              <a:t>‹#›</a:t>
            </a:fld>
            <a:endParaRPr lang="cs-CZ"/>
          </a:p>
        </p:txBody>
      </p:sp>
    </p:spTree>
    <p:extLst>
      <p:ext uri="{BB962C8B-B14F-4D97-AF65-F5344CB8AC3E}">
        <p14:creationId xmlns:p14="http://schemas.microsoft.com/office/powerpoint/2010/main" val="1330078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766233" y="304801"/>
            <a:ext cx="10668000" cy="892175"/>
          </a:xfrm>
        </p:spPr>
        <p:txBody>
          <a:bodyPr/>
          <a:lstStyle/>
          <a:p>
            <a:r>
              <a:rPr lang="cs-CZ" smtClean="0"/>
              <a:t>Klepnutím lze upravit styl předlohy nadpisů.</a:t>
            </a:r>
            <a:endParaRPr lang="en-US"/>
          </a:p>
        </p:txBody>
      </p:sp>
      <p:sp>
        <p:nvSpPr>
          <p:cNvPr id="3" name="Zástupný symbol pro text 2"/>
          <p:cNvSpPr>
            <a:spLocks noGrp="1"/>
          </p:cNvSpPr>
          <p:nvPr>
            <p:ph type="body" sz="half" idx="1"/>
          </p:nvPr>
        </p:nvSpPr>
        <p:spPr>
          <a:xfrm>
            <a:off x="755651" y="1752600"/>
            <a:ext cx="5232400" cy="42672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quarter" idx="2"/>
          </p:nvPr>
        </p:nvSpPr>
        <p:spPr>
          <a:xfrm>
            <a:off x="6191251" y="1752600"/>
            <a:ext cx="5232400" cy="20574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obsah 4"/>
          <p:cNvSpPr>
            <a:spLocks noGrp="1"/>
          </p:cNvSpPr>
          <p:nvPr>
            <p:ph sz="quarter" idx="3"/>
          </p:nvPr>
        </p:nvSpPr>
        <p:spPr>
          <a:xfrm>
            <a:off x="6191251" y="3962400"/>
            <a:ext cx="5232400" cy="20574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Rectangle 6"/>
          <p:cNvSpPr>
            <a:spLocks noGrp="1" noChangeArrowheads="1"/>
          </p:cNvSpPr>
          <p:nvPr>
            <p:ph type="dt" sz="half" idx="10"/>
          </p:nvPr>
        </p:nvSpPr>
        <p:spPr>
          <a:ln/>
        </p:spPr>
        <p:txBody>
          <a:bodyPr/>
          <a:lstStyle>
            <a:lvl1pPr>
              <a:defRPr/>
            </a:lvl1pPr>
          </a:lstStyle>
          <a:p>
            <a:pPr>
              <a:defRPr/>
            </a:pPr>
            <a:r>
              <a:rPr lang="cs-CZ" smtClean="0"/>
              <a:t>2017</a:t>
            </a:r>
            <a:endParaRPr lang="cs-CZ"/>
          </a:p>
        </p:txBody>
      </p:sp>
      <p:sp>
        <p:nvSpPr>
          <p:cNvPr id="7" name="Rectangle 7"/>
          <p:cNvSpPr>
            <a:spLocks noGrp="1" noChangeArrowheads="1"/>
          </p:cNvSpPr>
          <p:nvPr>
            <p:ph type="ftr" sz="quarter" idx="11"/>
          </p:nvPr>
        </p:nvSpPr>
        <p:spPr>
          <a:ln/>
        </p:spPr>
        <p:txBody>
          <a:bodyPr/>
          <a:lstStyle>
            <a:lvl1pPr>
              <a:defRPr/>
            </a:lvl1pPr>
          </a:lstStyle>
          <a:p>
            <a:pPr>
              <a:defRPr/>
            </a:pPr>
            <a:r>
              <a:rPr lang="cs-CZ"/>
              <a:t>prof. Otruba</a:t>
            </a:r>
          </a:p>
        </p:txBody>
      </p:sp>
      <p:sp>
        <p:nvSpPr>
          <p:cNvPr id="8" name="Rectangle 8"/>
          <p:cNvSpPr>
            <a:spLocks noGrp="1" noChangeArrowheads="1"/>
          </p:cNvSpPr>
          <p:nvPr>
            <p:ph type="sldNum" sz="quarter" idx="12"/>
          </p:nvPr>
        </p:nvSpPr>
        <p:spPr>
          <a:ln/>
        </p:spPr>
        <p:txBody>
          <a:bodyPr/>
          <a:lstStyle>
            <a:lvl1pPr>
              <a:defRPr/>
            </a:lvl1pPr>
          </a:lstStyle>
          <a:p>
            <a:pPr>
              <a:defRPr/>
            </a:pPr>
            <a:fld id="{27695B41-E854-4E49-920E-235284E6CF57}" type="slidenum">
              <a:rPr lang="cs-CZ"/>
              <a:pPr>
                <a:defRPr/>
              </a:pPr>
              <a:t>‹#›</a:t>
            </a:fld>
            <a:endParaRPr lang="cs-CZ"/>
          </a:p>
        </p:txBody>
      </p:sp>
    </p:spTree>
    <p:extLst>
      <p:ext uri="{BB962C8B-B14F-4D97-AF65-F5344CB8AC3E}">
        <p14:creationId xmlns:p14="http://schemas.microsoft.com/office/powerpoint/2010/main" val="3637186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noProof="0" smtClean="0"/>
              <a:t>Kliknutím lze upravit styl.</a:t>
            </a:r>
            <a:endParaRPr lang="cs-CZ" noProof="0" dirty="0"/>
          </a:p>
        </p:txBody>
      </p:sp>
      <p:sp>
        <p:nvSpPr>
          <p:cNvPr id="3" name="Zástupný symbol pro obsah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cs-CZ" noProof="0" smtClean="0"/>
              <a:t>Kliknutím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endParaRPr lang="cs-CZ" noProof="0" dirty="0"/>
          </a:p>
        </p:txBody>
      </p:sp>
      <p:sp>
        <p:nvSpPr>
          <p:cNvPr id="4" name="Zástupný symbol pro datum 3"/>
          <p:cNvSpPr>
            <a:spLocks noGrp="1"/>
          </p:cNvSpPr>
          <p:nvPr>
            <p:ph type="dt" sz="half" idx="10"/>
          </p:nvPr>
        </p:nvSpPr>
        <p:spPr/>
        <p:txBody>
          <a:bodyPr/>
          <a:lstStyle/>
          <a:p>
            <a:r>
              <a:rPr lang="cs-CZ" smtClean="0"/>
              <a:t>2017</a:t>
            </a:r>
            <a:endParaRPr lang="cs-CZ"/>
          </a:p>
        </p:txBody>
      </p:sp>
      <p:sp>
        <p:nvSpPr>
          <p:cNvPr id="5" name="Zástupný symbol pro zápatí 5"/>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CC8F2E8D-0DEE-4EA3-9CA2-0FF040894D23}" type="slidenum">
              <a:rPr lang="cs-CZ" smtClean="0"/>
              <a:t>‹#›</a:t>
            </a:fld>
            <a:endParaRPr lang="cs-CZ"/>
          </a:p>
        </p:txBody>
      </p:sp>
    </p:spTree>
    <p:extLst>
      <p:ext uri="{BB962C8B-B14F-4D97-AF65-F5344CB8AC3E}">
        <p14:creationId xmlns:p14="http://schemas.microsoft.com/office/powerpoint/2010/main" val="191553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812800" y="4445000"/>
            <a:ext cx="7010400" cy="1930400"/>
          </a:xfrm>
        </p:spPr>
        <p:txBody>
          <a:bodyPr anchor="t">
            <a:normAutofit/>
          </a:bodyPr>
          <a:lstStyle>
            <a:lvl1pPr algn="l">
              <a:defRPr sz="5400" b="0" cap="none" baseline="0"/>
            </a:lvl1pPr>
          </a:lstStyle>
          <a:p>
            <a:r>
              <a:rPr lang="cs-CZ" noProof="0" smtClean="0"/>
              <a:t>Kliknutím lze upravit styl.</a:t>
            </a:r>
            <a:endParaRPr lang="cs-CZ" noProof="0" dirty="0"/>
          </a:p>
        </p:txBody>
      </p:sp>
      <p:sp>
        <p:nvSpPr>
          <p:cNvPr id="3" name="Zástupný symbol pro text 2"/>
          <p:cNvSpPr>
            <a:spLocks noGrp="1"/>
          </p:cNvSpPr>
          <p:nvPr>
            <p:ph type="body" idx="1"/>
          </p:nvPr>
        </p:nvSpPr>
        <p:spPr>
          <a:xfrm>
            <a:off x="812800" y="3124201"/>
            <a:ext cx="7010400" cy="1296987"/>
          </a:xfrm>
        </p:spPr>
        <p:txBody>
          <a:bodyPr anchor="b">
            <a:normAutofit/>
          </a:bodyPr>
          <a:lstStyle>
            <a:lvl1pPr marL="0" indent="0">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cs-CZ" noProof="0" smtClean="0"/>
              <a:t>Kliknutím lze upravit styly předlohy textu.</a:t>
            </a:r>
          </a:p>
        </p:txBody>
      </p:sp>
    </p:spTree>
    <p:extLst>
      <p:ext uri="{BB962C8B-B14F-4D97-AF65-F5344CB8AC3E}">
        <p14:creationId xmlns:p14="http://schemas.microsoft.com/office/powerpoint/2010/main" val="13528668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noProof="0" smtClean="0"/>
              <a:t>Kliknutím lze upravit styl.</a:t>
            </a:r>
            <a:endParaRPr lang="cs-CZ" noProof="0" dirty="0"/>
          </a:p>
        </p:txBody>
      </p:sp>
      <p:sp>
        <p:nvSpPr>
          <p:cNvPr id="3" name="Zástupný symbol pro obsah 2"/>
          <p:cNvSpPr>
            <a:spLocks noGrp="1"/>
          </p:cNvSpPr>
          <p:nvPr>
            <p:ph sz="half" idx="1"/>
          </p:nvPr>
        </p:nvSpPr>
        <p:spPr>
          <a:xfrm>
            <a:off x="1117600" y="1701800"/>
            <a:ext cx="4978400"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cs-CZ" noProof="0" smtClean="0"/>
              <a:t>Kliknutím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endParaRPr lang="cs-CZ" noProof="0" dirty="0"/>
          </a:p>
        </p:txBody>
      </p:sp>
      <p:sp>
        <p:nvSpPr>
          <p:cNvPr id="4" name="Zástupný symbol pro obsah 3"/>
          <p:cNvSpPr>
            <a:spLocks noGrp="1"/>
          </p:cNvSpPr>
          <p:nvPr>
            <p:ph sz="half" idx="2"/>
          </p:nvPr>
        </p:nvSpPr>
        <p:spPr>
          <a:xfrm>
            <a:off x="6299200" y="1701800"/>
            <a:ext cx="4978400"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cs-CZ" noProof="0" smtClean="0"/>
              <a:t>Kliknutím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endParaRPr lang="cs-CZ" noProof="0" dirty="0"/>
          </a:p>
        </p:txBody>
      </p:sp>
      <p:sp>
        <p:nvSpPr>
          <p:cNvPr id="5" name="Zástupný symbol pro datum 4"/>
          <p:cNvSpPr>
            <a:spLocks noGrp="1"/>
          </p:cNvSpPr>
          <p:nvPr>
            <p:ph type="dt" sz="half" idx="10"/>
          </p:nvPr>
        </p:nvSpPr>
        <p:spPr/>
        <p:txBody>
          <a:bodyPr/>
          <a:lstStyle/>
          <a:p>
            <a:r>
              <a:rPr lang="cs-CZ" smtClean="0"/>
              <a:t>2017</a:t>
            </a:r>
            <a:endParaRPr lang="cs-CZ"/>
          </a:p>
        </p:txBody>
      </p:sp>
      <p:sp>
        <p:nvSpPr>
          <p:cNvPr id="6" name="Zástupný symbol pro zápatí 6"/>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CC8F2E8D-0DEE-4EA3-9CA2-0FF040894D23}" type="slidenum">
              <a:rPr lang="cs-CZ" smtClean="0"/>
              <a:t>‹#›</a:t>
            </a:fld>
            <a:endParaRPr lang="cs-CZ"/>
          </a:p>
        </p:txBody>
      </p:sp>
    </p:spTree>
    <p:extLst>
      <p:ext uri="{BB962C8B-B14F-4D97-AF65-F5344CB8AC3E}">
        <p14:creationId xmlns:p14="http://schemas.microsoft.com/office/powerpoint/2010/main" val="192590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noProof="0" smtClean="0"/>
              <a:t>Kliknutím lze upravit styl.</a:t>
            </a:r>
            <a:endParaRPr lang="cs-CZ" noProof="0" dirty="0"/>
          </a:p>
        </p:txBody>
      </p:sp>
      <p:sp>
        <p:nvSpPr>
          <p:cNvPr id="3" name="Zástupný symbol pro text 2"/>
          <p:cNvSpPr>
            <a:spLocks noGrp="1"/>
          </p:cNvSpPr>
          <p:nvPr>
            <p:ph type="body" idx="1"/>
          </p:nvPr>
        </p:nvSpPr>
        <p:spPr>
          <a:xfrm>
            <a:off x="1121665" y="1608836"/>
            <a:ext cx="4974336"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cs-CZ" noProof="0" smtClean="0"/>
              <a:t>Kliknutím lze upravit styly předlohy textu.</a:t>
            </a:r>
          </a:p>
        </p:txBody>
      </p:sp>
      <p:sp>
        <p:nvSpPr>
          <p:cNvPr id="4" name="Zástupný symbol pro obsah 3"/>
          <p:cNvSpPr>
            <a:spLocks noGrp="1"/>
          </p:cNvSpPr>
          <p:nvPr>
            <p:ph sz="half" idx="2"/>
          </p:nvPr>
        </p:nvSpPr>
        <p:spPr>
          <a:xfrm>
            <a:off x="1117600" y="2209800"/>
            <a:ext cx="4978400"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cs-CZ" noProof="0" smtClean="0"/>
              <a:t>Kliknutím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endParaRPr lang="cs-CZ" noProof="0" dirty="0"/>
          </a:p>
        </p:txBody>
      </p:sp>
      <p:sp>
        <p:nvSpPr>
          <p:cNvPr id="5" name="Zástupný symbol pro text 4"/>
          <p:cNvSpPr>
            <a:spLocks noGrp="1"/>
          </p:cNvSpPr>
          <p:nvPr>
            <p:ph type="body" sz="quarter" idx="3"/>
          </p:nvPr>
        </p:nvSpPr>
        <p:spPr>
          <a:xfrm>
            <a:off x="6303264" y="1608836"/>
            <a:ext cx="4974336"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cs-CZ" noProof="0" smtClean="0"/>
              <a:t>Kliknutím lze upravit styly předlohy textu.</a:t>
            </a:r>
          </a:p>
        </p:txBody>
      </p:sp>
      <p:sp>
        <p:nvSpPr>
          <p:cNvPr id="6" name="Zástupný symbol pro obsah 5"/>
          <p:cNvSpPr>
            <a:spLocks noGrp="1"/>
          </p:cNvSpPr>
          <p:nvPr>
            <p:ph sz="quarter" idx="4"/>
          </p:nvPr>
        </p:nvSpPr>
        <p:spPr>
          <a:xfrm>
            <a:off x="6299200" y="2209800"/>
            <a:ext cx="4978400"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cs-CZ" noProof="0" smtClean="0"/>
              <a:t>Kliknutím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endParaRPr lang="cs-CZ" noProof="0" dirty="0"/>
          </a:p>
        </p:txBody>
      </p:sp>
      <p:sp>
        <p:nvSpPr>
          <p:cNvPr id="7" name="Zástupný symbol pro datum 6"/>
          <p:cNvSpPr>
            <a:spLocks noGrp="1"/>
          </p:cNvSpPr>
          <p:nvPr>
            <p:ph type="dt" sz="half" idx="10"/>
          </p:nvPr>
        </p:nvSpPr>
        <p:spPr/>
        <p:txBody>
          <a:bodyPr/>
          <a:lstStyle/>
          <a:p>
            <a:r>
              <a:rPr lang="cs-CZ" smtClean="0"/>
              <a:t>2017</a:t>
            </a:r>
            <a:endParaRPr lang="cs-CZ"/>
          </a:p>
        </p:txBody>
      </p:sp>
      <p:sp>
        <p:nvSpPr>
          <p:cNvPr id="8" name="Zástupný symbol pro zápatí 8"/>
          <p:cNvSpPr>
            <a:spLocks noGrp="1"/>
          </p:cNvSpPr>
          <p:nvPr>
            <p:ph type="ftr" sz="quarter" idx="11"/>
          </p:nvPr>
        </p:nvSpPr>
        <p:spPr/>
        <p:txBody>
          <a:bodyPr/>
          <a:lstStyle/>
          <a:p>
            <a:r>
              <a:rPr lang="cs-CZ" smtClean="0"/>
              <a:t>prof. Otruba</a:t>
            </a:r>
            <a:endParaRPr lang="cs-CZ"/>
          </a:p>
        </p:txBody>
      </p:sp>
      <p:sp>
        <p:nvSpPr>
          <p:cNvPr id="9" name="Zástupný symbol pro číslo snímku 8"/>
          <p:cNvSpPr>
            <a:spLocks noGrp="1"/>
          </p:cNvSpPr>
          <p:nvPr>
            <p:ph type="sldNum" sz="quarter" idx="12"/>
          </p:nvPr>
        </p:nvSpPr>
        <p:spPr/>
        <p:txBody>
          <a:bodyPr/>
          <a:lstStyle/>
          <a:p>
            <a:fld id="{CC8F2E8D-0DEE-4EA3-9CA2-0FF040894D23}" type="slidenum">
              <a:rPr lang="cs-CZ" smtClean="0"/>
              <a:t>‹#›</a:t>
            </a:fld>
            <a:endParaRPr lang="cs-CZ"/>
          </a:p>
        </p:txBody>
      </p:sp>
    </p:spTree>
    <p:extLst>
      <p:ext uri="{BB962C8B-B14F-4D97-AF65-F5344CB8AC3E}">
        <p14:creationId xmlns:p14="http://schemas.microsoft.com/office/powerpoint/2010/main" val="4078110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noProof="0" smtClean="0"/>
              <a:t>Kliknutím lze upravit styl.</a:t>
            </a:r>
            <a:endParaRPr lang="cs-CZ" noProof="0" dirty="0"/>
          </a:p>
        </p:txBody>
      </p:sp>
      <p:sp>
        <p:nvSpPr>
          <p:cNvPr id="3" name="Zástupný symbol pro datum 2"/>
          <p:cNvSpPr>
            <a:spLocks noGrp="1"/>
          </p:cNvSpPr>
          <p:nvPr>
            <p:ph type="dt" sz="half" idx="10"/>
          </p:nvPr>
        </p:nvSpPr>
        <p:spPr/>
        <p:txBody>
          <a:bodyPr/>
          <a:lstStyle/>
          <a:p>
            <a:r>
              <a:rPr lang="cs-CZ" smtClean="0"/>
              <a:t>2017</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CC8F2E8D-0DEE-4EA3-9CA2-0FF040894D23}" type="slidenum">
              <a:rPr lang="cs-CZ" smtClean="0"/>
              <a:t>‹#›</a:t>
            </a:fld>
            <a:endParaRPr lang="cs-CZ"/>
          </a:p>
        </p:txBody>
      </p:sp>
    </p:spTree>
    <p:extLst>
      <p:ext uri="{BB962C8B-B14F-4D97-AF65-F5344CB8AC3E}">
        <p14:creationId xmlns:p14="http://schemas.microsoft.com/office/powerpoint/2010/main" val="137563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r>
              <a:rPr lang="cs-CZ" smtClean="0"/>
              <a:t>2017</a:t>
            </a:r>
            <a:endParaRPr lang="cs-CZ"/>
          </a:p>
        </p:txBody>
      </p:sp>
      <p:sp>
        <p:nvSpPr>
          <p:cNvPr id="3" name="Zástupný symbol pro zápatí 2"/>
          <p:cNvSpPr>
            <a:spLocks noGrp="1"/>
          </p:cNvSpPr>
          <p:nvPr>
            <p:ph type="ftr" sz="quarter" idx="11"/>
          </p:nvPr>
        </p:nvSpPr>
        <p:spPr/>
        <p:txBody>
          <a:bodyPr/>
          <a:lstStyle/>
          <a:p>
            <a:r>
              <a:rPr lang="cs-CZ" smtClean="0"/>
              <a:t>prof. Otruba</a:t>
            </a:r>
            <a:endParaRPr lang="cs-CZ"/>
          </a:p>
        </p:txBody>
      </p:sp>
      <p:sp>
        <p:nvSpPr>
          <p:cNvPr id="4" name="Zástupný symbol pro číslo snímku 3"/>
          <p:cNvSpPr>
            <a:spLocks noGrp="1"/>
          </p:cNvSpPr>
          <p:nvPr>
            <p:ph type="sldNum" sz="quarter" idx="12"/>
          </p:nvPr>
        </p:nvSpPr>
        <p:spPr/>
        <p:txBody>
          <a:bodyPr/>
          <a:lstStyle/>
          <a:p>
            <a:fld id="{CC8F2E8D-0DEE-4EA3-9CA2-0FF040894D23}" type="slidenum">
              <a:rPr lang="cs-CZ" smtClean="0"/>
              <a:t>‹#›</a:t>
            </a:fld>
            <a:endParaRPr lang="cs-CZ"/>
          </a:p>
        </p:txBody>
      </p:sp>
    </p:spTree>
    <p:extLst>
      <p:ext uri="{BB962C8B-B14F-4D97-AF65-F5344CB8AC3E}">
        <p14:creationId xmlns:p14="http://schemas.microsoft.com/office/powerpoint/2010/main" val="55006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Obdélník 7"/>
          <p:cNvSpPr/>
          <p:nvPr/>
        </p:nvSpPr>
        <p:spPr>
          <a:xfrm>
            <a:off x="3962400" y="0"/>
            <a:ext cx="792480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cs-CZ" sz="1800" noProof="0" dirty="0"/>
          </a:p>
        </p:txBody>
      </p:sp>
      <p:sp>
        <p:nvSpPr>
          <p:cNvPr id="2" name="Nadpis 1"/>
          <p:cNvSpPr>
            <a:spLocks noGrp="1"/>
          </p:cNvSpPr>
          <p:nvPr>
            <p:ph type="title"/>
          </p:nvPr>
        </p:nvSpPr>
        <p:spPr>
          <a:xfrm>
            <a:off x="304801" y="1701800"/>
            <a:ext cx="3352800" cy="2844800"/>
          </a:xfrm>
        </p:spPr>
        <p:txBody>
          <a:bodyPr anchor="b">
            <a:normAutofit/>
          </a:bodyPr>
          <a:lstStyle>
            <a:lvl1pPr algn="l">
              <a:defRPr sz="2000" b="1"/>
            </a:lvl1pPr>
          </a:lstStyle>
          <a:p>
            <a:r>
              <a:rPr lang="cs-CZ" noProof="0" smtClean="0"/>
              <a:t>Kliknutím lze upravit styl.</a:t>
            </a:r>
            <a:endParaRPr lang="cs-CZ" noProof="0" dirty="0"/>
          </a:p>
        </p:txBody>
      </p:sp>
      <p:sp>
        <p:nvSpPr>
          <p:cNvPr id="3" name="Zástupný symbol pro obsah 2"/>
          <p:cNvSpPr>
            <a:spLocks noGrp="1"/>
          </p:cNvSpPr>
          <p:nvPr>
            <p:ph idx="1"/>
          </p:nvPr>
        </p:nvSpPr>
        <p:spPr>
          <a:xfrm>
            <a:off x="4470401" y="482600"/>
            <a:ext cx="6807200"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cs-CZ" noProof="0" smtClean="0"/>
              <a:t>Kliknutím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endParaRPr lang="cs-CZ" noProof="0" dirty="0"/>
          </a:p>
        </p:txBody>
      </p:sp>
      <p:sp>
        <p:nvSpPr>
          <p:cNvPr id="4" name="Zástupný symbol pro text 3"/>
          <p:cNvSpPr>
            <a:spLocks noGrp="1"/>
          </p:cNvSpPr>
          <p:nvPr>
            <p:ph type="body" sz="half" idx="2"/>
          </p:nvPr>
        </p:nvSpPr>
        <p:spPr>
          <a:xfrm>
            <a:off x="304801" y="4648200"/>
            <a:ext cx="3352800"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cs-CZ" noProof="0" smtClean="0"/>
              <a:t>Kliknutím lze upravit styly předlohy textu.</a:t>
            </a:r>
          </a:p>
        </p:txBody>
      </p:sp>
      <p:sp>
        <p:nvSpPr>
          <p:cNvPr id="5" name="Zástupný symbol pro datum 4"/>
          <p:cNvSpPr>
            <a:spLocks noGrp="1"/>
          </p:cNvSpPr>
          <p:nvPr>
            <p:ph type="dt" sz="half" idx="10"/>
          </p:nvPr>
        </p:nvSpPr>
        <p:spPr/>
        <p:txBody>
          <a:bodyPr/>
          <a:lstStyle/>
          <a:p>
            <a:r>
              <a:rPr lang="cs-CZ" smtClean="0"/>
              <a:t>2017</a:t>
            </a:r>
            <a:endParaRPr lang="cs-CZ"/>
          </a:p>
        </p:txBody>
      </p:sp>
      <p:sp>
        <p:nvSpPr>
          <p:cNvPr id="6" name="Zástupný symbol pro zápatí 6"/>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CC8F2E8D-0DEE-4EA3-9CA2-0FF040894D23}" type="slidenum">
              <a:rPr lang="cs-CZ" smtClean="0"/>
              <a:t>‹#›</a:t>
            </a:fld>
            <a:endParaRPr lang="cs-CZ"/>
          </a:p>
        </p:txBody>
      </p:sp>
    </p:spTree>
    <p:extLst>
      <p:ext uri="{BB962C8B-B14F-4D97-AF65-F5344CB8AC3E}">
        <p14:creationId xmlns:p14="http://schemas.microsoft.com/office/powerpoint/2010/main" val="212882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8" name="Obdélník 7"/>
          <p:cNvSpPr/>
          <p:nvPr/>
        </p:nvSpPr>
        <p:spPr>
          <a:xfrm>
            <a:off x="2082801" y="0"/>
            <a:ext cx="802640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cs-CZ" sz="1800" noProof="0" dirty="0"/>
          </a:p>
        </p:txBody>
      </p:sp>
      <p:sp>
        <p:nvSpPr>
          <p:cNvPr id="2" name="Nadpis 1"/>
          <p:cNvSpPr>
            <a:spLocks noGrp="1"/>
          </p:cNvSpPr>
          <p:nvPr>
            <p:ph type="title"/>
          </p:nvPr>
        </p:nvSpPr>
        <p:spPr>
          <a:xfrm>
            <a:off x="2438401" y="4800600"/>
            <a:ext cx="7315200" cy="762000"/>
          </a:xfrm>
        </p:spPr>
        <p:txBody>
          <a:bodyPr anchor="b">
            <a:normAutofit/>
          </a:bodyPr>
          <a:lstStyle>
            <a:lvl1pPr algn="l">
              <a:defRPr sz="2000" b="1"/>
            </a:lvl1pPr>
          </a:lstStyle>
          <a:p>
            <a:r>
              <a:rPr lang="cs-CZ" noProof="0" smtClean="0"/>
              <a:t>Kliknutím lze upravit styl.</a:t>
            </a:r>
            <a:endParaRPr lang="cs-CZ" noProof="0" dirty="0"/>
          </a:p>
        </p:txBody>
      </p:sp>
      <p:sp>
        <p:nvSpPr>
          <p:cNvPr id="3" name="Piál 1Zástupný symbol pro obrázek 2"/>
          <p:cNvSpPr>
            <a:spLocks noGrp="1"/>
          </p:cNvSpPr>
          <p:nvPr>
            <p:ph type="pic" idx="1"/>
          </p:nvPr>
        </p:nvSpPr>
        <p:spPr>
          <a:xfrm>
            <a:off x="2438401" y="279402"/>
            <a:ext cx="7315200"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cs-CZ" noProof="0" smtClean="0"/>
              <a:t>Kliknutím na ikonu přidáte obrázek.</a:t>
            </a:r>
            <a:endParaRPr lang="cs-CZ" noProof="0" dirty="0"/>
          </a:p>
        </p:txBody>
      </p:sp>
      <p:sp>
        <p:nvSpPr>
          <p:cNvPr id="4" name="Zástupný symbol pro text 3"/>
          <p:cNvSpPr>
            <a:spLocks noGrp="1"/>
          </p:cNvSpPr>
          <p:nvPr>
            <p:ph type="body" sz="half" idx="2"/>
          </p:nvPr>
        </p:nvSpPr>
        <p:spPr>
          <a:xfrm>
            <a:off x="2438401" y="5562600"/>
            <a:ext cx="7315200"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cs-CZ" noProof="0" smtClean="0"/>
              <a:t>Kliknutím lze upravit styly předlohy textu.</a:t>
            </a:r>
          </a:p>
        </p:txBody>
      </p:sp>
      <p:sp>
        <p:nvSpPr>
          <p:cNvPr id="5" name="Zástupný symbol pro datum 4"/>
          <p:cNvSpPr>
            <a:spLocks noGrp="1"/>
          </p:cNvSpPr>
          <p:nvPr>
            <p:ph type="dt" sz="half" idx="10"/>
          </p:nvPr>
        </p:nvSpPr>
        <p:spPr/>
        <p:txBody>
          <a:bodyPr/>
          <a:lstStyle/>
          <a:p>
            <a:r>
              <a:rPr lang="cs-CZ" smtClean="0"/>
              <a:t>2017</a:t>
            </a:r>
            <a:endParaRPr lang="cs-CZ"/>
          </a:p>
        </p:txBody>
      </p:sp>
      <p:sp>
        <p:nvSpPr>
          <p:cNvPr id="6" name="Zástupný symbol pro zápatí 6"/>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CC8F2E8D-0DEE-4EA3-9CA2-0FF040894D23}" type="slidenum">
              <a:rPr lang="cs-CZ" smtClean="0"/>
              <a:t>‹#›</a:t>
            </a:fld>
            <a:endParaRPr lang="cs-CZ"/>
          </a:p>
        </p:txBody>
      </p:sp>
    </p:spTree>
    <p:extLst>
      <p:ext uri="{BB962C8B-B14F-4D97-AF65-F5344CB8AC3E}">
        <p14:creationId xmlns:p14="http://schemas.microsoft.com/office/powerpoint/2010/main" val="1674969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9" name="Obdélník 8"/>
          <p:cNvSpPr/>
          <p:nvPr/>
        </p:nvSpPr>
        <p:spPr>
          <a:xfrm>
            <a:off x="304801" y="0"/>
            <a:ext cx="1158240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cs-CZ" sz="1800" noProof="0" dirty="0"/>
          </a:p>
        </p:txBody>
      </p:sp>
      <p:sp>
        <p:nvSpPr>
          <p:cNvPr id="2" name="Zástupný symbol pro nadpis 1"/>
          <p:cNvSpPr>
            <a:spLocks noGrp="1"/>
          </p:cNvSpPr>
          <p:nvPr>
            <p:ph type="title"/>
          </p:nvPr>
        </p:nvSpPr>
        <p:spPr>
          <a:xfrm>
            <a:off x="1117600" y="76200"/>
            <a:ext cx="10160000" cy="1397000"/>
          </a:xfrm>
          <a:prstGeom prst="rect">
            <a:avLst/>
          </a:prstGeom>
        </p:spPr>
        <p:txBody>
          <a:bodyPr vert="horz" lIns="121899" tIns="60949" rIns="121899" bIns="60949" rtlCol="0" anchor="b">
            <a:normAutofit/>
          </a:bodyPr>
          <a:lstStyle/>
          <a:p>
            <a:r>
              <a:rPr lang="cs-CZ" noProof="0" dirty="0" smtClean="0"/>
              <a:t>Kliknutím lze upravit styl.</a:t>
            </a:r>
            <a:endParaRPr lang="cs-CZ" noProof="0" dirty="0"/>
          </a:p>
        </p:txBody>
      </p:sp>
      <p:sp>
        <p:nvSpPr>
          <p:cNvPr id="3" name="Zástupný symbol pro text 2"/>
          <p:cNvSpPr>
            <a:spLocks noGrp="1"/>
          </p:cNvSpPr>
          <p:nvPr>
            <p:ph type="body" idx="1"/>
          </p:nvPr>
        </p:nvSpPr>
        <p:spPr>
          <a:xfrm>
            <a:off x="1117600" y="1701800"/>
            <a:ext cx="10160000" cy="4470400"/>
          </a:xfrm>
          <a:prstGeom prst="rect">
            <a:avLst/>
          </a:prstGeom>
        </p:spPr>
        <p:txBody>
          <a:bodyPr vert="horz" lIns="121899" tIns="60949" rIns="121899" bIns="60949" rtlCol="0">
            <a:normAutofit/>
          </a:bodyPr>
          <a:lstStyle/>
          <a:p>
            <a:pPr lvl="0"/>
            <a:r>
              <a:rPr lang="cs-CZ" noProof="0" dirty="0" smtClean="0"/>
              <a:t>Kliknutím lze upravit styly předlohy textu.</a:t>
            </a:r>
          </a:p>
          <a:p>
            <a:pPr lvl="1"/>
            <a:r>
              <a:rPr lang="cs-CZ" noProof="0" dirty="0" smtClean="0"/>
              <a:t>Druhá úroveň</a:t>
            </a:r>
          </a:p>
          <a:p>
            <a:pPr lvl="2"/>
            <a:r>
              <a:rPr lang="cs-CZ" noProof="0" dirty="0" smtClean="0"/>
              <a:t>Třetí úroveň</a:t>
            </a:r>
          </a:p>
          <a:p>
            <a:pPr lvl="3"/>
            <a:r>
              <a:rPr lang="cs-CZ" noProof="0" dirty="0" smtClean="0"/>
              <a:t>Čtvrtá úroveň</a:t>
            </a:r>
          </a:p>
          <a:p>
            <a:pPr lvl="4"/>
            <a:r>
              <a:rPr lang="cs-CZ" noProof="0" dirty="0" smtClean="0"/>
              <a:t>Pátá úroveň</a:t>
            </a:r>
            <a:endParaRPr lang="cs-CZ" noProof="0" dirty="0"/>
          </a:p>
        </p:txBody>
      </p:sp>
      <p:sp>
        <p:nvSpPr>
          <p:cNvPr id="4" name="Zástupný symbol pro datum 3"/>
          <p:cNvSpPr>
            <a:spLocks noGrp="1"/>
          </p:cNvSpPr>
          <p:nvPr>
            <p:ph type="dt" sz="half" idx="2"/>
          </p:nvPr>
        </p:nvSpPr>
        <p:spPr>
          <a:xfrm>
            <a:off x="1117600" y="6400802"/>
            <a:ext cx="2743200" cy="320675"/>
          </a:xfrm>
          <a:prstGeom prst="rect">
            <a:avLst/>
          </a:prstGeom>
        </p:spPr>
        <p:txBody>
          <a:bodyPr vert="horz" lIns="121899" tIns="60949" rIns="121899" bIns="60949" rtlCol="0" anchor="b"/>
          <a:lstStyle>
            <a:lvl1pPr algn="l">
              <a:defRPr sz="1200">
                <a:solidFill>
                  <a:schemeClr val="tx2">
                    <a:lumMod val="50000"/>
                    <a:lumOff val="50000"/>
                  </a:schemeClr>
                </a:solidFill>
              </a:defRPr>
            </a:lvl1pPr>
          </a:lstStyle>
          <a:p>
            <a:r>
              <a:rPr lang="cs-CZ" smtClean="0"/>
              <a:t>2017</a:t>
            </a:r>
            <a:endParaRPr lang="cs-CZ"/>
          </a:p>
        </p:txBody>
      </p:sp>
      <p:sp>
        <p:nvSpPr>
          <p:cNvPr id="5" name="Zástupný symbol pro zápatí 5"/>
          <p:cNvSpPr>
            <a:spLocks noGrp="1"/>
          </p:cNvSpPr>
          <p:nvPr>
            <p:ph type="ftr" sz="quarter" idx="3"/>
          </p:nvPr>
        </p:nvSpPr>
        <p:spPr>
          <a:xfrm>
            <a:off x="3908861" y="6400802"/>
            <a:ext cx="6217920" cy="320675"/>
          </a:xfrm>
          <a:prstGeom prst="rect">
            <a:avLst/>
          </a:prstGeom>
        </p:spPr>
        <p:txBody>
          <a:bodyPr vert="horz" lIns="121899" tIns="60949" rIns="121899" bIns="60949" rtlCol="0" anchor="b"/>
          <a:lstStyle>
            <a:lvl1pPr algn="ctr">
              <a:defRPr sz="1200">
                <a:solidFill>
                  <a:schemeClr val="tx2">
                    <a:lumMod val="50000"/>
                    <a:lumOff val="50000"/>
                  </a:schemeClr>
                </a:solidFill>
              </a:defRPr>
            </a:lvl1pPr>
          </a:lstStyle>
          <a:p>
            <a:r>
              <a:rPr lang="cs-CZ" smtClean="0"/>
              <a:t>prof. Otruba</a:t>
            </a:r>
            <a:endParaRPr lang="cs-CZ"/>
          </a:p>
        </p:txBody>
      </p:sp>
      <p:sp>
        <p:nvSpPr>
          <p:cNvPr id="6" name="Zástupný symbol pro číslo snímku 5"/>
          <p:cNvSpPr>
            <a:spLocks noGrp="1"/>
          </p:cNvSpPr>
          <p:nvPr>
            <p:ph type="sldNum" sz="quarter" idx="4"/>
          </p:nvPr>
        </p:nvSpPr>
        <p:spPr>
          <a:xfrm>
            <a:off x="10169795" y="6400802"/>
            <a:ext cx="1107806" cy="320675"/>
          </a:xfrm>
          <a:prstGeom prst="rect">
            <a:avLst/>
          </a:prstGeom>
        </p:spPr>
        <p:txBody>
          <a:bodyPr vert="horz" lIns="121899" tIns="60949" rIns="121899" bIns="60949" rtlCol="0" anchor="b"/>
          <a:lstStyle>
            <a:lvl1pPr algn="r">
              <a:defRPr sz="1200">
                <a:solidFill>
                  <a:schemeClr val="tx2">
                    <a:lumMod val="50000"/>
                    <a:lumOff val="50000"/>
                  </a:schemeClr>
                </a:solidFill>
              </a:defRPr>
            </a:lvl1pPr>
          </a:lstStyle>
          <a:p>
            <a:fld id="{CC8F2E8D-0DEE-4EA3-9CA2-0FF040894D23}" type="slidenum">
              <a:rPr lang="cs-CZ" smtClean="0"/>
              <a:t>‹#›</a:t>
            </a:fld>
            <a:endParaRPr lang="cs-CZ"/>
          </a:p>
        </p:txBody>
      </p:sp>
    </p:spTree>
    <p:extLst>
      <p:ext uri="{BB962C8B-B14F-4D97-AF65-F5344CB8AC3E}">
        <p14:creationId xmlns:p14="http://schemas.microsoft.com/office/powerpoint/2010/main" val="420028471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20" r:id="rId14"/>
    <p:sldLayoutId id="2147483721" r:id="rId15"/>
    <p:sldLayoutId id="2147483722" r:id="rId16"/>
    <p:sldLayoutId id="2147483723"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33.emf"/></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ctrTitle"/>
          </p:nvPr>
        </p:nvSpPr>
        <p:spPr/>
        <p:txBody>
          <a:bodyPr/>
          <a:lstStyle/>
          <a:p>
            <a:r>
              <a:rPr lang="cs-CZ" dirty="0" smtClean="0"/>
              <a:t>Barvy</a:t>
            </a:r>
            <a:endParaRPr lang="cs-CZ" dirty="0"/>
          </a:p>
        </p:txBody>
      </p:sp>
      <p:sp>
        <p:nvSpPr>
          <p:cNvPr id="7" name="Podnadpis 6"/>
          <p:cNvSpPr>
            <a:spLocks noGrp="1"/>
          </p:cNvSpPr>
          <p:nvPr>
            <p:ph type="subTitle" idx="1"/>
          </p:nvPr>
        </p:nvSpPr>
        <p:spPr/>
        <p:txBody>
          <a:bodyPr/>
          <a:lstStyle/>
          <a:p>
            <a:r>
              <a:rPr lang="cs-CZ" dirty="0" smtClean="0"/>
              <a:t>Vítězslav Otruba</a:t>
            </a:r>
            <a:endParaRPr lang="cs-CZ" dirty="0"/>
          </a:p>
        </p:txBody>
      </p:sp>
      <p:sp>
        <p:nvSpPr>
          <p:cNvPr id="3" name="Zástupný symbol pro datum 2"/>
          <p:cNvSpPr>
            <a:spLocks noGrp="1"/>
          </p:cNvSpPr>
          <p:nvPr>
            <p:ph type="dt" sz="half" idx="4294967295"/>
          </p:nvPr>
        </p:nvSpPr>
        <p:spPr>
          <a:xfrm>
            <a:off x="0" y="6400800"/>
            <a:ext cx="2743200" cy="320675"/>
          </a:xfrm>
        </p:spPr>
        <p:txBody>
          <a:bodyPr/>
          <a:lstStyle/>
          <a:p>
            <a:r>
              <a:rPr lang="cs-CZ" smtClean="0"/>
              <a:t>2017</a:t>
            </a:r>
            <a:endParaRPr lang="cs-CZ"/>
          </a:p>
        </p:txBody>
      </p:sp>
      <p:sp>
        <p:nvSpPr>
          <p:cNvPr id="4" name="Zástupný symbol pro zápatí 3"/>
          <p:cNvSpPr>
            <a:spLocks noGrp="1"/>
          </p:cNvSpPr>
          <p:nvPr>
            <p:ph type="ftr" sz="quarter" idx="4294967295"/>
          </p:nvPr>
        </p:nvSpPr>
        <p:spPr>
          <a:xfrm>
            <a:off x="5973763" y="6400800"/>
            <a:ext cx="6218237" cy="320675"/>
          </a:xfrm>
        </p:spPr>
        <p:txBody>
          <a:bodyPr/>
          <a:lstStyle/>
          <a:p>
            <a:r>
              <a:rPr lang="cs-CZ" smtClean="0"/>
              <a:t>prof. Otruba</a:t>
            </a:r>
            <a:endParaRPr lang="cs-CZ"/>
          </a:p>
        </p:txBody>
      </p:sp>
      <p:sp>
        <p:nvSpPr>
          <p:cNvPr id="5" name="Zástupný symbol pro číslo snímku 4"/>
          <p:cNvSpPr>
            <a:spLocks noGrp="1"/>
          </p:cNvSpPr>
          <p:nvPr>
            <p:ph type="sldNum" sz="quarter" idx="4294967295"/>
          </p:nvPr>
        </p:nvSpPr>
        <p:spPr>
          <a:xfrm>
            <a:off x="11083925" y="6400800"/>
            <a:ext cx="1108075" cy="320675"/>
          </a:xfrm>
        </p:spPr>
        <p:txBody>
          <a:bodyPr/>
          <a:lstStyle/>
          <a:p>
            <a:fld id="{CC8F2E8D-0DEE-4EA3-9CA2-0FF040894D23}" type="slidenum">
              <a:rPr lang="cs-CZ" smtClean="0"/>
              <a:t>1</a:t>
            </a:fld>
            <a:endParaRPr lang="cs-CZ"/>
          </a:p>
        </p:txBody>
      </p:sp>
    </p:spTree>
    <p:extLst>
      <p:ext uri="{BB962C8B-B14F-4D97-AF65-F5344CB8AC3E}">
        <p14:creationId xmlns:p14="http://schemas.microsoft.com/office/powerpoint/2010/main" val="1966912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2"/>
          <p:cNvSpPr>
            <a:spLocks noGrp="1" noChangeArrowheads="1"/>
          </p:cNvSpPr>
          <p:nvPr>
            <p:ph type="title"/>
          </p:nvPr>
        </p:nvSpPr>
        <p:spPr/>
        <p:txBody>
          <a:bodyPr/>
          <a:lstStyle/>
          <a:p>
            <a:pPr eaLnBrk="1" hangingPunct="1"/>
            <a:r>
              <a:rPr lang="cs-CZ" smtClean="0"/>
              <a:t>Vlastnosti zraku</a:t>
            </a:r>
          </a:p>
        </p:txBody>
      </p:sp>
      <p:sp>
        <p:nvSpPr>
          <p:cNvPr id="21510" name="Rectangle 3"/>
          <p:cNvSpPr>
            <a:spLocks noGrp="1" noChangeArrowheads="1"/>
          </p:cNvSpPr>
          <p:nvPr>
            <p:ph idx="1"/>
          </p:nvPr>
        </p:nvSpPr>
        <p:spPr/>
        <p:txBody>
          <a:bodyPr>
            <a:normAutofit/>
          </a:bodyPr>
          <a:lstStyle/>
          <a:p>
            <a:pPr eaLnBrk="1" hangingPunct="1"/>
            <a:r>
              <a:rPr lang="cs-CZ" sz="3200" dirty="0"/>
              <a:t>různá citlivost na </a:t>
            </a:r>
            <a:r>
              <a:rPr lang="cs-CZ" sz="3200" b="1" dirty="0">
                <a:solidFill>
                  <a:srgbClr val="FF0000"/>
                </a:solidFill>
              </a:rPr>
              <a:t>červenou</a:t>
            </a:r>
            <a:r>
              <a:rPr lang="cs-CZ" sz="3200" b="1" dirty="0"/>
              <a:t> </a:t>
            </a:r>
            <a:r>
              <a:rPr lang="cs-CZ" sz="3200" dirty="0"/>
              <a:t>(0.3), </a:t>
            </a:r>
            <a:r>
              <a:rPr lang="cs-CZ" sz="3200" b="1" dirty="0">
                <a:solidFill>
                  <a:srgbClr val="00FF00"/>
                </a:solidFill>
              </a:rPr>
              <a:t>zelenou</a:t>
            </a:r>
            <a:r>
              <a:rPr lang="cs-CZ" sz="3200" b="1" dirty="0"/>
              <a:t> </a:t>
            </a:r>
            <a:r>
              <a:rPr lang="cs-CZ" sz="3200" dirty="0"/>
              <a:t>(0.6) a </a:t>
            </a:r>
            <a:r>
              <a:rPr lang="cs-CZ" sz="3200" b="1" dirty="0">
                <a:solidFill>
                  <a:srgbClr val="0000FF"/>
                </a:solidFill>
              </a:rPr>
              <a:t>modrou</a:t>
            </a:r>
            <a:r>
              <a:rPr lang="cs-CZ" sz="3200" b="1" dirty="0"/>
              <a:t> </a:t>
            </a:r>
            <a:r>
              <a:rPr lang="cs-CZ" sz="3200" dirty="0"/>
              <a:t>(0.1) barvu – navíc střed žluté skvrny téměř neobsahuje “modré” čípky</a:t>
            </a:r>
          </a:p>
          <a:p>
            <a:pPr eaLnBrk="1" hangingPunct="1"/>
            <a:r>
              <a:rPr lang="cs-CZ" sz="3200" dirty="0"/>
              <a:t>zaostřuje se </a:t>
            </a:r>
            <a:r>
              <a:rPr lang="cs-CZ" sz="3200" b="1" dirty="0"/>
              <a:t>podle jasové složky </a:t>
            </a:r>
            <a:r>
              <a:rPr lang="cs-CZ" sz="3200" dirty="0"/>
              <a:t>(</a:t>
            </a:r>
            <a:r>
              <a:rPr lang="cs-CZ" sz="3200" b="1" dirty="0"/>
              <a:t>Y </a:t>
            </a:r>
            <a:r>
              <a:rPr lang="cs-CZ" sz="3200" dirty="0"/>
              <a:t>= R+G) – nelze dobře zaostřit na rozdíly v modré složce</a:t>
            </a:r>
          </a:p>
          <a:p>
            <a:pPr eaLnBrk="1" hangingPunct="1"/>
            <a:r>
              <a:rPr lang="cs-CZ" sz="3200" b="1" dirty="0"/>
              <a:t>integrační schopnost </a:t>
            </a:r>
            <a:r>
              <a:rPr lang="cs-CZ" sz="3200" dirty="0"/>
              <a:t>sítnice – vnímáme samostatné tečky a zároveň jejich hustotu</a:t>
            </a:r>
          </a:p>
        </p:txBody>
      </p:sp>
      <p:sp>
        <p:nvSpPr>
          <p:cNvPr id="21506" name="Zástupný symbol pro datum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mtClean="0"/>
              <a:t>2017</a:t>
            </a:r>
            <a:endParaRPr lang="cs-CZ"/>
          </a:p>
        </p:txBody>
      </p:sp>
      <p:sp>
        <p:nvSpPr>
          <p:cNvPr id="21507" name="Zástupný symbol pro zápatí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t>prof. Otruba</a:t>
            </a:r>
          </a:p>
        </p:txBody>
      </p:sp>
      <p:sp>
        <p:nvSpPr>
          <p:cNvPr id="21508" name="Zástupný symbol pro číslo snímku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88B9ED2A-0112-41CC-B621-7E17727AF8BF}" type="slidenum">
              <a:rPr lang="cs-CZ"/>
              <a:pPr eaLnBrk="1" hangingPunct="1"/>
              <a:t>10</a:t>
            </a:fld>
            <a:endParaRPr lang="cs-CZ"/>
          </a:p>
        </p:txBody>
      </p:sp>
    </p:spTree>
    <p:extLst>
      <p:ext uri="{BB962C8B-B14F-4D97-AF65-F5344CB8AC3E}">
        <p14:creationId xmlns:p14="http://schemas.microsoft.com/office/powerpoint/2010/main" val="206323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2"/>
          <p:cNvSpPr>
            <a:spLocks noGrp="1" noChangeArrowheads="1"/>
          </p:cNvSpPr>
          <p:nvPr>
            <p:ph type="title"/>
          </p:nvPr>
        </p:nvSpPr>
        <p:spPr/>
        <p:txBody>
          <a:bodyPr/>
          <a:lstStyle/>
          <a:p>
            <a:pPr eaLnBrk="1" hangingPunct="1"/>
            <a:r>
              <a:rPr lang="cs-CZ" dirty="0" smtClean="0"/>
              <a:t>Vizuální přenos</a:t>
            </a:r>
          </a:p>
        </p:txBody>
      </p:sp>
      <p:sp>
        <p:nvSpPr>
          <p:cNvPr id="22534" name="Rectangle 3"/>
          <p:cNvSpPr>
            <a:spLocks noGrp="1" noChangeArrowheads="1"/>
          </p:cNvSpPr>
          <p:nvPr>
            <p:ph type="body" sz="half" idx="1"/>
          </p:nvPr>
        </p:nvSpPr>
        <p:spPr>
          <a:xfrm>
            <a:off x="838199" y="1196976"/>
            <a:ext cx="10596033" cy="3671887"/>
          </a:xfrm>
        </p:spPr>
        <p:txBody>
          <a:bodyPr>
            <a:normAutofit fontScale="92500" lnSpcReduction="10000"/>
          </a:bodyPr>
          <a:lstStyle/>
          <a:p>
            <a:pPr eaLnBrk="1" hangingPunct="1">
              <a:lnSpc>
                <a:spcPct val="90000"/>
              </a:lnSpc>
            </a:pPr>
            <a:r>
              <a:rPr lang="cs-CZ" sz="3200" dirty="0"/>
              <a:t>Zahrnuje 3 procesy : fotochemický, biochemický a elektrický</a:t>
            </a:r>
          </a:p>
          <a:p>
            <a:pPr eaLnBrk="1" hangingPunct="1">
              <a:lnSpc>
                <a:spcPct val="90000"/>
              </a:lnSpc>
            </a:pPr>
            <a:r>
              <a:rPr lang="cs-CZ" sz="3200" dirty="0"/>
              <a:t>Fotoreceptorové buňky oka jsou tyčinky a čípky. Každý typ má zploštělé disky, které obsahují fotoreceptorový pigment</a:t>
            </a:r>
            <a:r>
              <a:rPr lang="cs-CZ" sz="3200" dirty="0" smtClean="0"/>
              <a:t>. Tento </a:t>
            </a:r>
            <a:r>
              <a:rPr lang="cs-CZ" sz="3200" dirty="0"/>
              <a:t>pigment je rhodopsin v tyčinkách a </a:t>
            </a:r>
            <a:r>
              <a:rPr lang="cs-CZ" sz="3200" dirty="0">
                <a:solidFill>
                  <a:srgbClr val="FF0000"/>
                </a:solidFill>
              </a:rPr>
              <a:t>červený</a:t>
            </a:r>
            <a:r>
              <a:rPr lang="cs-CZ" sz="3200" dirty="0"/>
              <a:t>, </a:t>
            </a:r>
            <a:r>
              <a:rPr lang="cs-CZ" sz="3200" dirty="0">
                <a:solidFill>
                  <a:srgbClr val="00FF00"/>
                </a:solidFill>
              </a:rPr>
              <a:t>zelený</a:t>
            </a:r>
            <a:r>
              <a:rPr lang="cs-CZ" sz="3200" dirty="0"/>
              <a:t> a </a:t>
            </a:r>
            <a:r>
              <a:rPr lang="cs-CZ" sz="3200" dirty="0">
                <a:solidFill>
                  <a:srgbClr val="0000FF"/>
                </a:solidFill>
              </a:rPr>
              <a:t>modrý </a:t>
            </a:r>
            <a:r>
              <a:rPr lang="cs-CZ" sz="3200" dirty="0"/>
              <a:t>pigment v čípcích.</a:t>
            </a:r>
            <a:br>
              <a:rPr lang="cs-CZ" sz="3200" dirty="0"/>
            </a:br>
            <a:r>
              <a:rPr lang="cs-CZ" sz="3200" dirty="0"/>
              <a:t>Rhodopsin je </a:t>
            </a:r>
            <a:r>
              <a:rPr lang="cs-CZ" sz="3200" dirty="0" err="1"/>
              <a:t>transmembránový</a:t>
            </a:r>
            <a:r>
              <a:rPr lang="cs-CZ" sz="3200" dirty="0"/>
              <a:t> protein s </a:t>
            </a:r>
            <a:r>
              <a:rPr lang="cs-CZ" sz="3200" dirty="0" err="1"/>
              <a:t>prostetickou</a:t>
            </a:r>
            <a:r>
              <a:rPr lang="cs-CZ" sz="3200" dirty="0"/>
              <a:t> skupinou 11-cis-retinal.</a:t>
            </a:r>
            <a:br>
              <a:rPr lang="cs-CZ" sz="3200" dirty="0"/>
            </a:br>
            <a:r>
              <a:rPr lang="cs-CZ" sz="3200" dirty="0"/>
              <a:t>Rhodopsin bez 11-cis-retinalu = opsin</a:t>
            </a:r>
            <a:r>
              <a:rPr lang="cs-CZ" sz="2200" dirty="0"/>
              <a:t>.</a:t>
            </a:r>
          </a:p>
        </p:txBody>
      </p:sp>
      <p:pic>
        <p:nvPicPr>
          <p:cNvPr id="22535" name="Picture 6" descr="11"/>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a:xfrm>
            <a:off x="4961995" y="4982370"/>
            <a:ext cx="2276475" cy="1304925"/>
          </a:xfrm>
          <a:noFill/>
        </p:spPr>
      </p:pic>
      <p:sp>
        <p:nvSpPr>
          <p:cNvPr id="22530" name="Zástupný symbol pro datum 4"/>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mtClean="0"/>
              <a:t>2017</a:t>
            </a:r>
            <a:endParaRPr lang="cs-CZ"/>
          </a:p>
        </p:txBody>
      </p:sp>
      <p:sp>
        <p:nvSpPr>
          <p:cNvPr id="22531" name="Zástupný symbol pro zápatí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t>prof. Otruba</a:t>
            </a:r>
          </a:p>
        </p:txBody>
      </p:sp>
      <p:sp>
        <p:nvSpPr>
          <p:cNvPr id="22532" name="Zástupný symbol pro číslo snímku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F1DDBB78-F40D-4B09-BCC0-34249DCCFB9F}" type="slidenum">
              <a:rPr lang="cs-CZ"/>
              <a:pPr eaLnBrk="1" hangingPunct="1"/>
              <a:t>11</a:t>
            </a:fld>
            <a:endParaRPr lang="cs-CZ"/>
          </a:p>
        </p:txBody>
      </p:sp>
      <p:sp>
        <p:nvSpPr>
          <p:cNvPr id="22536" name="Text Box 7"/>
          <p:cNvSpPr txBox="1">
            <a:spLocks noChangeArrowheads="1"/>
          </p:cNvSpPr>
          <p:nvPr/>
        </p:nvSpPr>
        <p:spPr bwMode="auto">
          <a:xfrm>
            <a:off x="7443789" y="5532438"/>
            <a:ext cx="17160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t>11-cis-retinal</a:t>
            </a:r>
          </a:p>
        </p:txBody>
      </p:sp>
    </p:spTree>
    <p:extLst>
      <p:ext uri="{BB962C8B-B14F-4D97-AF65-F5344CB8AC3E}">
        <p14:creationId xmlns:p14="http://schemas.microsoft.com/office/powerpoint/2010/main" val="2030120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5" name="Rectangle 2"/>
          <p:cNvSpPr>
            <a:spLocks noGrp="1" noChangeArrowheads="1"/>
          </p:cNvSpPr>
          <p:nvPr>
            <p:ph type="title"/>
          </p:nvPr>
        </p:nvSpPr>
        <p:spPr/>
        <p:txBody>
          <a:bodyPr/>
          <a:lstStyle/>
          <a:p>
            <a:pPr eaLnBrk="1" hangingPunct="1"/>
            <a:r>
              <a:rPr lang="cs-CZ" dirty="0" smtClean="0"/>
              <a:t>Vlastnosti systému vidění</a:t>
            </a:r>
          </a:p>
        </p:txBody>
      </p:sp>
      <p:sp>
        <p:nvSpPr>
          <p:cNvPr id="25606" name="Rectangle 3"/>
          <p:cNvSpPr>
            <a:spLocks noGrp="1" noChangeArrowheads="1"/>
          </p:cNvSpPr>
          <p:nvPr>
            <p:ph idx="1"/>
          </p:nvPr>
        </p:nvSpPr>
        <p:spPr/>
        <p:txBody>
          <a:bodyPr>
            <a:normAutofit/>
          </a:bodyPr>
          <a:lstStyle/>
          <a:p>
            <a:pPr eaLnBrk="1" hangingPunct="1">
              <a:lnSpc>
                <a:spcPct val="90000"/>
              </a:lnSpc>
            </a:pPr>
            <a:r>
              <a:rPr lang="cs-CZ" sz="3200" b="1" dirty="0" smtClean="0">
                <a:solidFill>
                  <a:srgbClr val="C00000"/>
                </a:solidFill>
              </a:rPr>
              <a:t>větší rozlišovací schopnost </a:t>
            </a:r>
            <a:r>
              <a:rPr lang="cs-CZ" sz="3200" dirty="0" smtClean="0"/>
              <a:t>ve svislém a vodorovném směru – v šikmých směrech asi o 30% menší</a:t>
            </a:r>
          </a:p>
          <a:p>
            <a:pPr eaLnBrk="1" hangingPunct="1">
              <a:lnSpc>
                <a:spcPct val="90000"/>
              </a:lnSpc>
            </a:pPr>
            <a:r>
              <a:rPr lang="cs-CZ" sz="3200" b="1" dirty="0" smtClean="0">
                <a:solidFill>
                  <a:srgbClr val="C00000"/>
                </a:solidFill>
              </a:rPr>
              <a:t>přeostřování</a:t>
            </a:r>
            <a:r>
              <a:rPr lang="cs-CZ" sz="3200" b="1" dirty="0" smtClean="0"/>
              <a:t> </a:t>
            </a:r>
            <a:r>
              <a:rPr lang="cs-CZ" sz="3200" dirty="0" smtClean="0"/>
              <a:t>na barvy vzdálené ve spektru</a:t>
            </a:r>
          </a:p>
          <a:p>
            <a:pPr eaLnBrk="1" hangingPunct="1">
              <a:lnSpc>
                <a:spcPct val="90000"/>
              </a:lnSpc>
            </a:pPr>
            <a:r>
              <a:rPr lang="cs-CZ" sz="3200" b="1" dirty="0" smtClean="0">
                <a:solidFill>
                  <a:srgbClr val="C00000"/>
                </a:solidFill>
              </a:rPr>
              <a:t>setrvačnost</a:t>
            </a:r>
            <a:r>
              <a:rPr lang="cs-CZ" sz="3200" b="1" dirty="0" smtClean="0"/>
              <a:t> </a:t>
            </a:r>
            <a:r>
              <a:rPr lang="cs-CZ" sz="3200" dirty="0" smtClean="0"/>
              <a:t>(“</a:t>
            </a:r>
            <a:r>
              <a:rPr lang="cs-CZ" sz="3200" dirty="0" err="1" smtClean="0"/>
              <a:t>afterimage</a:t>
            </a:r>
            <a:r>
              <a:rPr lang="cs-CZ" sz="3200" dirty="0" smtClean="0"/>
              <a:t>”) – laterální inhibice nervových buněk</a:t>
            </a:r>
          </a:p>
          <a:p>
            <a:pPr eaLnBrk="1" hangingPunct="1">
              <a:lnSpc>
                <a:spcPct val="90000"/>
              </a:lnSpc>
            </a:pPr>
            <a:r>
              <a:rPr lang="cs-CZ" sz="3200" b="1" dirty="0" smtClean="0">
                <a:solidFill>
                  <a:srgbClr val="C00000"/>
                </a:solidFill>
              </a:rPr>
              <a:t>očekávání </a:t>
            </a:r>
            <a:r>
              <a:rPr lang="cs-CZ" sz="3200" dirty="0" smtClean="0"/>
              <a:t>(“</a:t>
            </a:r>
            <a:r>
              <a:rPr lang="cs-CZ" sz="3200" dirty="0" err="1" smtClean="0"/>
              <a:t>expectation</a:t>
            </a:r>
            <a:r>
              <a:rPr lang="cs-CZ" sz="3200" dirty="0" smtClean="0"/>
              <a:t>”) – </a:t>
            </a:r>
            <a:r>
              <a:rPr lang="cs-CZ" sz="3200" dirty="0" err="1" smtClean="0"/>
              <a:t>psycho-fyziologická</a:t>
            </a:r>
            <a:r>
              <a:rPr lang="cs-CZ" sz="3200" dirty="0" smtClean="0"/>
              <a:t> vlastnost</a:t>
            </a:r>
          </a:p>
        </p:txBody>
      </p:sp>
      <p:sp>
        <p:nvSpPr>
          <p:cNvPr id="25602" name="Zástupný symbol pro datum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mtClean="0"/>
              <a:t>2017</a:t>
            </a:r>
            <a:endParaRPr lang="cs-CZ"/>
          </a:p>
        </p:txBody>
      </p:sp>
      <p:sp>
        <p:nvSpPr>
          <p:cNvPr id="25603" name="Zástupný symbol pro zápatí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t>prof. Otruba</a:t>
            </a:r>
          </a:p>
        </p:txBody>
      </p:sp>
      <p:sp>
        <p:nvSpPr>
          <p:cNvPr id="25604" name="Zástupný symbol pro číslo snímku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CCFE7D57-2943-4D56-AABA-8F4B5602C894}" type="slidenum">
              <a:rPr lang="cs-CZ"/>
              <a:pPr eaLnBrk="1" hangingPunct="1"/>
              <a:t>12</a:t>
            </a:fld>
            <a:endParaRPr lang="cs-CZ"/>
          </a:p>
        </p:txBody>
      </p:sp>
    </p:spTree>
    <p:extLst>
      <p:ext uri="{BB962C8B-B14F-4D97-AF65-F5344CB8AC3E}">
        <p14:creationId xmlns:p14="http://schemas.microsoft.com/office/powerpoint/2010/main" val="121989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Rectangle 4"/>
          <p:cNvSpPr>
            <a:spLocks noGrp="1" noChangeArrowheads="1"/>
          </p:cNvSpPr>
          <p:nvPr>
            <p:ph type="title"/>
          </p:nvPr>
        </p:nvSpPr>
        <p:spPr>
          <a:xfrm>
            <a:off x="1117600" y="76200"/>
            <a:ext cx="10160000" cy="808571"/>
          </a:xfrm>
        </p:spPr>
        <p:txBody>
          <a:bodyPr/>
          <a:lstStyle/>
          <a:p>
            <a:pPr eaLnBrk="1" hangingPunct="1"/>
            <a:r>
              <a:rPr lang="cs-CZ" dirty="0" smtClean="0"/>
              <a:t>Vnímání barev</a:t>
            </a:r>
          </a:p>
        </p:txBody>
      </p:sp>
      <p:sp>
        <p:nvSpPr>
          <p:cNvPr id="7" name="Zástupný symbol pro obsah 6"/>
          <p:cNvSpPr>
            <a:spLocks noGrp="1"/>
          </p:cNvSpPr>
          <p:nvPr>
            <p:ph sz="half" idx="1"/>
          </p:nvPr>
        </p:nvSpPr>
        <p:spPr>
          <a:xfrm>
            <a:off x="1117600" y="1113373"/>
            <a:ext cx="3860179" cy="5058827"/>
          </a:xfrm>
        </p:spPr>
        <p:txBody>
          <a:bodyPr>
            <a:normAutofit fontScale="92500" lnSpcReduction="20000"/>
          </a:bodyPr>
          <a:lstStyle/>
          <a:p>
            <a:pPr marL="0" indent="0">
              <a:buNone/>
            </a:pPr>
            <a:r>
              <a:rPr lang="cs-CZ" dirty="0"/>
              <a:t>Citlivost předpokládaných tří druhů čípků – na vlnovou délku A reaguje každý detektor jinou velikostí podráždění – barevný vjem může být charakterizován mimo vlnové délky záření i relativní velikostí podráždění receptorů. Obojí způsob je podle potřeby používán.</a:t>
            </a:r>
          </a:p>
          <a:p>
            <a:pPr marL="0" indent="0">
              <a:buNone/>
            </a:pPr>
            <a:r>
              <a:rPr lang="cs-CZ" dirty="0"/>
              <a:t>Mísením signálů vzniká v mozku informace o barvě. Analýza těchto dat, kdy každá tyčinka a čípek říká něco jiného, odpovídá výpočetnímu výkonu, na který se nehrabe žádná grafická karta na světě!</a:t>
            </a:r>
          </a:p>
          <a:p>
            <a:endParaRPr lang="cs-CZ" dirty="0"/>
          </a:p>
        </p:txBody>
      </p:sp>
      <p:sp>
        <p:nvSpPr>
          <p:cNvPr id="28674" name="Zástupný symbol pro datum 2"/>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mtClean="0"/>
              <a:t>2017</a:t>
            </a:r>
            <a:endParaRPr lang="cs-CZ"/>
          </a:p>
        </p:txBody>
      </p:sp>
      <p:sp>
        <p:nvSpPr>
          <p:cNvPr id="28675" name="Zástupný symbol pro zápatí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t>prof. Otruba</a:t>
            </a:r>
          </a:p>
        </p:txBody>
      </p:sp>
      <p:sp>
        <p:nvSpPr>
          <p:cNvPr id="28676" name="Zástupný symbol pro číslo snímku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9DCFDBEE-8EC6-499A-B608-FBA245EDD305}" type="slidenum">
              <a:rPr lang="cs-CZ"/>
              <a:pPr eaLnBrk="1" hangingPunct="1"/>
              <a:t>13</a:t>
            </a:fld>
            <a:endParaRPr lang="cs-CZ"/>
          </a:p>
        </p:txBody>
      </p:sp>
      <p:pic>
        <p:nvPicPr>
          <p:cNvPr id="28678"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77933" y="1084809"/>
            <a:ext cx="5926668" cy="3373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Přímá spojnice 2"/>
          <p:cNvCxnSpPr/>
          <p:nvPr/>
        </p:nvCxnSpPr>
        <p:spPr>
          <a:xfrm flipH="1">
            <a:off x="7543800" y="1917284"/>
            <a:ext cx="49695" cy="2753139"/>
          </a:xfrm>
          <a:prstGeom prst="line">
            <a:avLst/>
          </a:prstGeom>
          <a:ln w="28575">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4" name="TextovéPole 3"/>
          <p:cNvSpPr txBox="1"/>
          <p:nvPr/>
        </p:nvSpPr>
        <p:spPr>
          <a:xfrm>
            <a:off x="7230093" y="1917284"/>
            <a:ext cx="338554" cy="355482"/>
          </a:xfrm>
          <a:prstGeom prst="rect">
            <a:avLst/>
          </a:prstGeom>
          <a:noFill/>
        </p:spPr>
        <p:txBody>
          <a:bodyPr wrap="square" rtlCol="0">
            <a:spAutoFit/>
          </a:bodyPr>
          <a:lstStyle/>
          <a:p>
            <a:pPr>
              <a:lnSpc>
                <a:spcPct val="95000"/>
              </a:lnSpc>
            </a:pPr>
            <a:r>
              <a:rPr lang="cs-CZ" dirty="0" smtClean="0"/>
              <a:t>A</a:t>
            </a:r>
            <a:endParaRPr lang="cs-CZ" dirty="0"/>
          </a:p>
        </p:txBody>
      </p:sp>
      <p:sp>
        <p:nvSpPr>
          <p:cNvPr id="6" name="Obdélník 5"/>
          <p:cNvSpPr/>
          <p:nvPr/>
        </p:nvSpPr>
        <p:spPr>
          <a:xfrm>
            <a:off x="5477933" y="4648596"/>
            <a:ext cx="6299822" cy="1477328"/>
          </a:xfrm>
          <a:prstGeom prst="rect">
            <a:avLst/>
          </a:prstGeom>
        </p:spPr>
        <p:txBody>
          <a:bodyPr wrap="square">
            <a:spAutoFit/>
          </a:bodyPr>
          <a:lstStyle/>
          <a:p>
            <a:r>
              <a:rPr lang="cs-CZ" dirty="0"/>
              <a:t> Spektrální profil citlivosti lidského oka. Tyto křivky byly naměřeny nepřímými metodami a neodpovídají přesně absorpčním spektrům barviv izolovaných z oční </a:t>
            </a:r>
            <a:r>
              <a:rPr lang="cs-CZ" dirty="0" smtClean="0"/>
              <a:t>sítnice</a:t>
            </a:r>
          </a:p>
          <a:p>
            <a:r>
              <a:rPr lang="cs-CZ" dirty="0" smtClean="0"/>
              <a:t>- spektrální citlivost jednotlivých receptorů se </a:t>
            </a:r>
            <a:r>
              <a:rPr lang="cs-CZ" b="1" dirty="0" smtClean="0"/>
              <a:t>částečně překrývá</a:t>
            </a:r>
            <a:endParaRPr lang="cs-CZ" b="1" dirty="0"/>
          </a:p>
        </p:txBody>
      </p:sp>
    </p:spTree>
    <p:extLst>
      <p:ext uri="{BB962C8B-B14F-4D97-AF65-F5344CB8AC3E}">
        <p14:creationId xmlns:p14="http://schemas.microsoft.com/office/powerpoint/2010/main" val="333979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Rectangle 2"/>
          <p:cNvSpPr>
            <a:spLocks noGrp="1" noChangeArrowheads="1"/>
          </p:cNvSpPr>
          <p:nvPr>
            <p:ph type="title"/>
          </p:nvPr>
        </p:nvSpPr>
        <p:spPr>
          <a:xfrm>
            <a:off x="838200" y="365125"/>
            <a:ext cx="10515600" cy="803275"/>
          </a:xfrm>
        </p:spPr>
        <p:txBody>
          <a:bodyPr/>
          <a:lstStyle/>
          <a:p>
            <a:pPr eaLnBrk="1" hangingPunct="1"/>
            <a:r>
              <a:rPr lang="cs-CZ" dirty="0" smtClean="0"/>
              <a:t>Monochromatické</a:t>
            </a:r>
            <a:r>
              <a:rPr lang="cs-CZ" sz="4000" dirty="0"/>
              <a:t> světlo</a:t>
            </a:r>
          </a:p>
        </p:txBody>
      </p:sp>
      <p:sp>
        <p:nvSpPr>
          <p:cNvPr id="29702" name="Rectangle 3"/>
          <p:cNvSpPr>
            <a:spLocks noGrp="1" noChangeArrowheads="1"/>
          </p:cNvSpPr>
          <p:nvPr>
            <p:ph idx="1"/>
          </p:nvPr>
        </p:nvSpPr>
        <p:spPr>
          <a:xfrm>
            <a:off x="838200" y="1628775"/>
            <a:ext cx="10515600" cy="4267200"/>
          </a:xfrm>
        </p:spPr>
        <p:txBody>
          <a:bodyPr>
            <a:normAutofit/>
          </a:bodyPr>
          <a:lstStyle/>
          <a:p>
            <a:pPr eaLnBrk="1" hangingPunct="1">
              <a:lnSpc>
                <a:spcPct val="90000"/>
              </a:lnSpc>
            </a:pPr>
            <a:r>
              <a:rPr lang="cs-CZ" sz="3200" dirty="0"/>
              <a:t>Čípky dovedou rozlišit pásma o šířce cca 2 </a:t>
            </a:r>
            <a:r>
              <a:rPr lang="cs-CZ" sz="3200" dirty="0" err="1"/>
              <a:t>nm</a:t>
            </a:r>
            <a:r>
              <a:rPr lang="cs-CZ" sz="3200" dirty="0"/>
              <a:t>, cca 150 barevných tónů (monochromatických světel) – </a:t>
            </a:r>
            <a:r>
              <a:rPr lang="cs-CZ" sz="3200" dirty="0">
                <a:solidFill>
                  <a:srgbClr val="C00000"/>
                </a:solidFill>
              </a:rPr>
              <a:t>barevných tónů sytých</a:t>
            </a:r>
          </a:p>
          <a:p>
            <a:pPr eaLnBrk="1" hangingPunct="1">
              <a:lnSpc>
                <a:spcPct val="90000"/>
              </a:lnSpc>
              <a:buFont typeface="Wingdings" pitchFamily="2" charset="2"/>
              <a:buNone/>
            </a:pPr>
            <a:endParaRPr lang="cs-CZ" sz="3200" dirty="0">
              <a:solidFill>
                <a:schemeClr val="accent2"/>
              </a:solidFill>
            </a:endParaRPr>
          </a:p>
          <a:p>
            <a:pPr eaLnBrk="1" hangingPunct="1">
              <a:lnSpc>
                <a:spcPct val="90000"/>
              </a:lnSpc>
            </a:pPr>
            <a:r>
              <a:rPr lang="cs-CZ" sz="3200" dirty="0"/>
              <a:t>Směs všech monochromatických světel je světlo</a:t>
            </a:r>
            <a:r>
              <a:rPr lang="cs-CZ" sz="3200" dirty="0">
                <a:solidFill>
                  <a:schemeClr val="accent2"/>
                </a:solidFill>
              </a:rPr>
              <a:t> </a:t>
            </a:r>
            <a:r>
              <a:rPr lang="cs-CZ" sz="3200" dirty="0">
                <a:solidFill>
                  <a:srgbClr val="C00000"/>
                </a:solidFill>
              </a:rPr>
              <a:t>bílé</a:t>
            </a:r>
          </a:p>
        </p:txBody>
      </p:sp>
      <p:sp>
        <p:nvSpPr>
          <p:cNvPr id="29698" name="Zástupný symbol pro datum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mtClean="0"/>
              <a:t>2017</a:t>
            </a:r>
            <a:endParaRPr lang="cs-CZ"/>
          </a:p>
        </p:txBody>
      </p:sp>
      <p:sp>
        <p:nvSpPr>
          <p:cNvPr id="29699" name="Zástupný symbol pro zápatí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t>prof. Otruba</a:t>
            </a:r>
          </a:p>
        </p:txBody>
      </p:sp>
      <p:sp>
        <p:nvSpPr>
          <p:cNvPr id="29700" name="Zástupný symbol pro číslo snímku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A59A5E50-59F3-4E72-9769-04652500F7A0}" type="slidenum">
              <a:rPr lang="cs-CZ"/>
              <a:pPr eaLnBrk="1" hangingPunct="1"/>
              <a:t>14</a:t>
            </a:fld>
            <a:endParaRPr lang="cs-CZ"/>
          </a:p>
        </p:txBody>
      </p:sp>
    </p:spTree>
    <p:extLst>
      <p:ext uri="{BB962C8B-B14F-4D97-AF65-F5344CB8AC3E}">
        <p14:creationId xmlns:p14="http://schemas.microsoft.com/office/powerpoint/2010/main" val="3020332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Rectangle 2"/>
          <p:cNvSpPr>
            <a:spLocks noGrp="1" noChangeArrowheads="1"/>
          </p:cNvSpPr>
          <p:nvPr>
            <p:ph type="title"/>
          </p:nvPr>
        </p:nvSpPr>
        <p:spPr/>
        <p:txBody>
          <a:bodyPr/>
          <a:lstStyle/>
          <a:p>
            <a:pPr eaLnBrk="1" hangingPunct="1"/>
            <a:r>
              <a:rPr lang="cs-CZ" smtClean="0"/>
              <a:t>Barevný tón, sytost</a:t>
            </a:r>
          </a:p>
        </p:txBody>
      </p:sp>
      <p:sp>
        <p:nvSpPr>
          <p:cNvPr id="30726" name="Rectangle 3"/>
          <p:cNvSpPr>
            <a:spLocks noGrp="1" noChangeArrowheads="1"/>
          </p:cNvSpPr>
          <p:nvPr>
            <p:ph idx="1"/>
          </p:nvPr>
        </p:nvSpPr>
        <p:spPr/>
        <p:txBody>
          <a:bodyPr>
            <a:normAutofit/>
          </a:bodyPr>
          <a:lstStyle/>
          <a:p>
            <a:pPr eaLnBrk="1" hangingPunct="1"/>
            <a:r>
              <a:rPr lang="cs-CZ" sz="3200" dirty="0"/>
              <a:t>Dvě nebo více monochromatických světel tvoří</a:t>
            </a:r>
            <a:r>
              <a:rPr lang="cs-CZ" sz="3200" dirty="0">
                <a:solidFill>
                  <a:schemeClr val="accent2"/>
                </a:solidFill>
              </a:rPr>
              <a:t> </a:t>
            </a:r>
            <a:r>
              <a:rPr lang="cs-CZ" sz="3200" dirty="0">
                <a:solidFill>
                  <a:srgbClr val="C00000"/>
                </a:solidFill>
              </a:rPr>
              <a:t>směs</a:t>
            </a:r>
            <a:r>
              <a:rPr lang="cs-CZ" sz="3200" dirty="0"/>
              <a:t>, jejíž</a:t>
            </a:r>
            <a:r>
              <a:rPr lang="cs-CZ" sz="3200" dirty="0">
                <a:solidFill>
                  <a:schemeClr val="accent2"/>
                </a:solidFill>
              </a:rPr>
              <a:t> </a:t>
            </a:r>
            <a:r>
              <a:rPr lang="cs-CZ" sz="3200" dirty="0">
                <a:solidFill>
                  <a:srgbClr val="C00000"/>
                </a:solidFill>
              </a:rPr>
              <a:t>barevný tón </a:t>
            </a:r>
            <a:r>
              <a:rPr lang="cs-CZ" sz="3200" dirty="0"/>
              <a:t>je shodný s tónem určitého monochromatického světla, ale</a:t>
            </a:r>
            <a:r>
              <a:rPr lang="cs-CZ" sz="3200" dirty="0">
                <a:solidFill>
                  <a:schemeClr val="accent2"/>
                </a:solidFill>
              </a:rPr>
              <a:t> </a:t>
            </a:r>
            <a:r>
              <a:rPr lang="cs-CZ" sz="3200" dirty="0">
                <a:solidFill>
                  <a:srgbClr val="C00000"/>
                </a:solidFill>
              </a:rPr>
              <a:t>sytost</a:t>
            </a:r>
            <a:r>
              <a:rPr lang="cs-CZ" sz="3200" dirty="0">
                <a:solidFill>
                  <a:schemeClr val="accent2"/>
                </a:solidFill>
              </a:rPr>
              <a:t> </a:t>
            </a:r>
            <a:r>
              <a:rPr lang="cs-CZ" sz="3200" dirty="0"/>
              <a:t>směsi je vždy menší.</a:t>
            </a:r>
          </a:p>
          <a:p>
            <a:pPr eaLnBrk="1" hangingPunct="1"/>
            <a:r>
              <a:rPr lang="cs-CZ" sz="3200" dirty="0"/>
              <a:t>Směs několika monochromatických světel je </a:t>
            </a:r>
            <a:r>
              <a:rPr lang="cs-CZ" sz="3200" dirty="0">
                <a:solidFill>
                  <a:srgbClr val="C00000"/>
                </a:solidFill>
              </a:rPr>
              <a:t>světlo složené</a:t>
            </a:r>
            <a:r>
              <a:rPr lang="cs-CZ" sz="3200" dirty="0"/>
              <a:t>. Světlo složené a světlo monochromatické, která se jeví ve stejném barevném tónu, se označují jako světla </a:t>
            </a:r>
            <a:r>
              <a:rPr lang="cs-CZ" sz="3200" dirty="0">
                <a:solidFill>
                  <a:srgbClr val="C00000"/>
                </a:solidFill>
              </a:rPr>
              <a:t>podmíněně podobná (metamerní).</a:t>
            </a:r>
          </a:p>
        </p:txBody>
      </p:sp>
      <p:sp>
        <p:nvSpPr>
          <p:cNvPr id="30722" name="Zástupný symbol pro datum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mtClean="0"/>
              <a:t>2017</a:t>
            </a:r>
            <a:endParaRPr lang="cs-CZ"/>
          </a:p>
        </p:txBody>
      </p:sp>
      <p:sp>
        <p:nvSpPr>
          <p:cNvPr id="30723" name="Zástupný symbol pro zápatí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t>prof. Otruba</a:t>
            </a:r>
          </a:p>
        </p:txBody>
      </p:sp>
      <p:sp>
        <p:nvSpPr>
          <p:cNvPr id="30724" name="Zástupný symbol pro číslo snímku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238BC690-CDE4-40A1-B325-41A8C13FF4F5}" type="slidenum">
              <a:rPr lang="cs-CZ"/>
              <a:pPr eaLnBrk="1" hangingPunct="1"/>
              <a:t>15</a:t>
            </a:fld>
            <a:endParaRPr lang="cs-CZ"/>
          </a:p>
        </p:txBody>
      </p:sp>
    </p:spTree>
    <p:extLst>
      <p:ext uri="{BB962C8B-B14F-4D97-AF65-F5344CB8AC3E}">
        <p14:creationId xmlns:p14="http://schemas.microsoft.com/office/powerpoint/2010/main" val="91058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Nadpis 1"/>
          <p:cNvSpPr>
            <a:spLocks noGrp="1"/>
          </p:cNvSpPr>
          <p:nvPr>
            <p:ph type="title"/>
          </p:nvPr>
        </p:nvSpPr>
        <p:spPr>
          <a:xfrm>
            <a:off x="838200" y="365125"/>
            <a:ext cx="10515600" cy="938215"/>
          </a:xfrm>
        </p:spPr>
        <p:txBody>
          <a:bodyPr/>
          <a:lstStyle/>
          <a:p>
            <a:pPr eaLnBrk="1" hangingPunct="1"/>
            <a:r>
              <a:rPr lang="cs-CZ" dirty="0" smtClean="0"/>
              <a:t>Odstín barvy (</a:t>
            </a:r>
            <a:r>
              <a:rPr lang="cs-CZ" dirty="0" err="1" smtClean="0"/>
              <a:t>hue</a:t>
            </a:r>
            <a:r>
              <a:rPr lang="cs-CZ" dirty="0" smtClean="0"/>
              <a:t>)</a:t>
            </a:r>
            <a:endParaRPr lang="en-US" dirty="0" smtClean="0"/>
          </a:p>
        </p:txBody>
      </p:sp>
      <p:sp>
        <p:nvSpPr>
          <p:cNvPr id="31747" name="Zástupný symbol pro obsah 6"/>
          <p:cNvSpPr>
            <a:spLocks noGrp="1"/>
          </p:cNvSpPr>
          <p:nvPr>
            <p:ph sz="half" idx="1"/>
          </p:nvPr>
        </p:nvSpPr>
        <p:spPr>
          <a:xfrm>
            <a:off x="838200" y="1303340"/>
            <a:ext cx="6258339" cy="4801127"/>
          </a:xfrm>
        </p:spPr>
        <p:txBody>
          <a:bodyPr>
            <a:noAutofit/>
          </a:bodyPr>
          <a:lstStyle/>
          <a:p>
            <a:pPr marL="0" indent="0">
              <a:buNone/>
            </a:pPr>
            <a:r>
              <a:rPr lang="cs-CZ" dirty="0"/>
              <a:t>Díky reprezentaci barev pomocí kola je možné odstín barvy (</a:t>
            </a:r>
            <a:r>
              <a:rPr lang="cs-CZ" dirty="0" err="1"/>
              <a:t>Hue</a:t>
            </a:r>
            <a:r>
              <a:rPr lang="cs-CZ" dirty="0"/>
              <a:t>) vyjádřit jako úhel ve stupních od 0 do 360. Odstínem barvy (</a:t>
            </a:r>
            <a:r>
              <a:rPr lang="cs-CZ" dirty="0" err="1"/>
              <a:t>Hue</a:t>
            </a:r>
            <a:r>
              <a:rPr lang="cs-CZ" dirty="0"/>
              <a:t>) se přitom myslí barva ve své čisté podobě, tedy nezatížená tím, jak je světlá či tmavá, či jak velké množství bílé má v sobě přimícháno. </a:t>
            </a:r>
            <a:endParaRPr lang="cs-CZ" dirty="0" smtClean="0"/>
          </a:p>
          <a:p>
            <a:pPr marL="0" indent="0">
              <a:buNone/>
            </a:pPr>
            <a:r>
              <a:rPr lang="cs-CZ" dirty="0" smtClean="0"/>
              <a:t>Odstín </a:t>
            </a:r>
            <a:r>
              <a:rPr lang="cs-CZ" dirty="0"/>
              <a:t>je tedy to, co má většinou běžná jména, jako "červená", "modrá", "žlutá" atd. Současné RGB modely přiřadily úhlu 0° barvu červenou, úhlu 120° barvu zelenou a úhlu 240° barvu modrou.</a:t>
            </a:r>
            <a:endParaRPr lang="en-US" dirty="0"/>
          </a:p>
        </p:txBody>
      </p:sp>
      <p:sp>
        <p:nvSpPr>
          <p:cNvPr id="31748" name="Zástupný symbol pro datum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mtClean="0"/>
              <a:t>2017</a:t>
            </a:r>
            <a:endParaRPr lang="cs-CZ"/>
          </a:p>
        </p:txBody>
      </p:sp>
      <p:sp>
        <p:nvSpPr>
          <p:cNvPr id="31749" name="Zástupný symbol pro zápatí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t>prof. Otruba</a:t>
            </a:r>
          </a:p>
        </p:txBody>
      </p:sp>
      <p:sp>
        <p:nvSpPr>
          <p:cNvPr id="31750" name="Zástupný symbol pro číslo snímku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FF1F0FF6-D9D0-4E1B-960B-AD4BE8138044}" type="slidenum">
              <a:rPr lang="cs-CZ"/>
              <a:pPr eaLnBrk="1" hangingPunct="1"/>
              <a:t>16</a:t>
            </a:fld>
            <a:endParaRPr lang="cs-CZ"/>
          </a:p>
        </p:txBody>
      </p:sp>
      <p:pic>
        <p:nvPicPr>
          <p:cNvPr id="31751" name="Picture 2" descr="http://www.fotografovani.cz/images3/rom_svetlo_4_0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5453" y="1473995"/>
            <a:ext cx="4268347" cy="4220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235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Nadpis 1"/>
          <p:cNvSpPr>
            <a:spLocks noGrp="1"/>
          </p:cNvSpPr>
          <p:nvPr>
            <p:ph type="title"/>
          </p:nvPr>
        </p:nvSpPr>
        <p:spPr/>
        <p:txBody>
          <a:bodyPr/>
          <a:lstStyle/>
          <a:p>
            <a:pPr eaLnBrk="1" hangingPunct="1"/>
            <a:r>
              <a:rPr lang="cs-CZ" dirty="0" smtClean="0"/>
              <a:t>Sytost barvy (</a:t>
            </a:r>
            <a:r>
              <a:rPr lang="cs-CZ" dirty="0" err="1" smtClean="0"/>
              <a:t>saturation</a:t>
            </a:r>
            <a:r>
              <a:rPr lang="cs-CZ" dirty="0" smtClean="0"/>
              <a:t>)</a:t>
            </a:r>
            <a:endParaRPr lang="en-US" dirty="0" smtClean="0"/>
          </a:p>
        </p:txBody>
      </p:sp>
      <p:sp>
        <p:nvSpPr>
          <p:cNvPr id="3" name="Zástupný symbol pro obsah 2"/>
          <p:cNvSpPr>
            <a:spLocks noGrp="1"/>
          </p:cNvSpPr>
          <p:nvPr>
            <p:ph sz="half" idx="1"/>
          </p:nvPr>
        </p:nvSpPr>
        <p:spPr/>
        <p:txBody>
          <a:bodyPr>
            <a:normAutofit fontScale="85000" lnSpcReduction="10000"/>
          </a:bodyPr>
          <a:lstStyle/>
          <a:p>
            <a:pPr eaLnBrk="1" hangingPunct="1">
              <a:defRPr/>
            </a:pPr>
            <a:r>
              <a:rPr lang="cs-CZ" sz="3200" dirty="0" smtClean="0"/>
              <a:t>Sytost barvy, neboli její </a:t>
            </a:r>
            <a:r>
              <a:rPr lang="cs-CZ" sz="3200" b="1" dirty="0" smtClean="0"/>
              <a:t>čistota</a:t>
            </a:r>
            <a:r>
              <a:rPr lang="cs-CZ" sz="3200" dirty="0" smtClean="0"/>
              <a:t> jednoduše znamená, jak moc se barva odlišuje od šedé. Přitom nezáleží na tom, jak moc světlá či tmavá šedá to je, ale pouze na tom, jak moc se od "nějaké šedé" barva odlišuje </a:t>
            </a:r>
          </a:p>
          <a:p>
            <a:pPr eaLnBrk="1" hangingPunct="1">
              <a:defRPr/>
            </a:pPr>
            <a:r>
              <a:rPr lang="cs-CZ" sz="3200" dirty="0" smtClean="0"/>
              <a:t>sytá barva neobsahuje </a:t>
            </a:r>
            <a:r>
              <a:rPr lang="cs-CZ" sz="3200" b="1" dirty="0" smtClean="0"/>
              <a:t>příměs šedé </a:t>
            </a:r>
            <a:r>
              <a:rPr lang="cs-CZ" sz="2800" dirty="0" smtClean="0"/>
              <a:t>(černé a bílé)</a:t>
            </a:r>
            <a:endParaRPr lang="en-US" sz="2800" dirty="0" smtClean="0"/>
          </a:p>
        </p:txBody>
      </p:sp>
      <p:sp>
        <p:nvSpPr>
          <p:cNvPr id="32772" name="Zástupný symbol pro datum 4"/>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mtClean="0"/>
              <a:t>2017</a:t>
            </a:r>
            <a:endParaRPr lang="cs-CZ"/>
          </a:p>
        </p:txBody>
      </p:sp>
      <p:sp>
        <p:nvSpPr>
          <p:cNvPr id="32773" name="Zástupný symbol pro zápatí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t>prof. Otruba</a:t>
            </a:r>
          </a:p>
        </p:txBody>
      </p:sp>
      <p:sp>
        <p:nvSpPr>
          <p:cNvPr id="32774" name="Zástupný symbol pro číslo snímku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18576DC8-6B51-4804-9BB9-346FC3D63EEF}" type="slidenum">
              <a:rPr lang="cs-CZ"/>
              <a:pPr eaLnBrk="1" hangingPunct="1"/>
              <a:t>17</a:t>
            </a:fld>
            <a:endParaRPr lang="cs-CZ"/>
          </a:p>
        </p:txBody>
      </p:sp>
      <p:pic>
        <p:nvPicPr>
          <p:cNvPr id="32775" name="Picture 2" descr="http://www.fotografovani.cz/images3/rom_svetlo_4_0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4903" y="1690688"/>
            <a:ext cx="5088897" cy="405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5416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Nadpis 1"/>
          <p:cNvSpPr>
            <a:spLocks noGrp="1"/>
          </p:cNvSpPr>
          <p:nvPr>
            <p:ph type="title"/>
          </p:nvPr>
        </p:nvSpPr>
        <p:spPr>
          <a:xfrm>
            <a:off x="838200" y="365126"/>
            <a:ext cx="10515600" cy="996536"/>
          </a:xfrm>
        </p:spPr>
        <p:txBody>
          <a:bodyPr/>
          <a:lstStyle/>
          <a:p>
            <a:pPr eaLnBrk="1" hangingPunct="1"/>
            <a:r>
              <a:rPr lang="cs-CZ" dirty="0" smtClean="0"/>
              <a:t>Světlost barvy (</a:t>
            </a:r>
            <a:r>
              <a:rPr lang="cs-CZ" dirty="0" err="1" smtClean="0"/>
              <a:t>lightness</a:t>
            </a:r>
            <a:r>
              <a:rPr lang="cs-CZ" dirty="0" smtClean="0"/>
              <a:t>)</a:t>
            </a:r>
            <a:endParaRPr lang="en-US" dirty="0" smtClean="0"/>
          </a:p>
        </p:txBody>
      </p:sp>
      <p:sp>
        <p:nvSpPr>
          <p:cNvPr id="3" name="Zástupný symbol pro obsah 2"/>
          <p:cNvSpPr>
            <a:spLocks noGrp="1"/>
          </p:cNvSpPr>
          <p:nvPr>
            <p:ph sz="half" idx="1"/>
          </p:nvPr>
        </p:nvSpPr>
        <p:spPr>
          <a:xfrm>
            <a:off x="643467" y="1541049"/>
            <a:ext cx="5376333" cy="4815301"/>
          </a:xfrm>
        </p:spPr>
        <p:txBody>
          <a:bodyPr>
            <a:noAutofit/>
          </a:bodyPr>
          <a:lstStyle/>
          <a:p>
            <a:pPr eaLnBrk="1" hangingPunct="1">
              <a:defRPr/>
            </a:pPr>
            <a:r>
              <a:rPr lang="cs-CZ" sz="2600" dirty="0" smtClean="0"/>
              <a:t>Světlost barvy vyjadřuje, jak moc světlá se barva jeví, a označuje se často slovy jako "světle modrá", "tmavě červená" atp. </a:t>
            </a:r>
          </a:p>
          <a:p>
            <a:pPr eaLnBrk="1" hangingPunct="1">
              <a:defRPr/>
            </a:pPr>
            <a:r>
              <a:rPr lang="cs-CZ" sz="2600" dirty="0" smtClean="0"/>
              <a:t>Udává se opět v %</a:t>
            </a:r>
          </a:p>
          <a:p>
            <a:pPr eaLnBrk="1" hangingPunct="1">
              <a:defRPr/>
            </a:pPr>
            <a:r>
              <a:rPr lang="cs-CZ" sz="2600" b="1" dirty="0" smtClean="0"/>
              <a:t>100 %</a:t>
            </a:r>
            <a:r>
              <a:rPr lang="cs-CZ" sz="2600" dirty="0" smtClean="0"/>
              <a:t> - zcela </a:t>
            </a:r>
            <a:r>
              <a:rPr lang="cs-CZ" sz="2600" b="1" dirty="0" smtClean="0"/>
              <a:t>bílá</a:t>
            </a:r>
            <a:r>
              <a:rPr lang="cs-CZ" sz="2600" dirty="0" smtClean="0"/>
              <a:t> a označuje maximální jas, kterého je zařízení schopno.</a:t>
            </a:r>
          </a:p>
          <a:p>
            <a:pPr eaLnBrk="1" hangingPunct="1">
              <a:defRPr/>
            </a:pPr>
            <a:r>
              <a:rPr lang="cs-CZ" sz="2600" b="1" dirty="0" smtClean="0"/>
              <a:t>0 %</a:t>
            </a:r>
            <a:r>
              <a:rPr lang="cs-CZ" sz="2600" dirty="0" smtClean="0"/>
              <a:t> = </a:t>
            </a:r>
            <a:r>
              <a:rPr lang="cs-CZ" sz="2600" b="1" dirty="0" smtClean="0"/>
              <a:t>černá</a:t>
            </a:r>
            <a:r>
              <a:rPr lang="cs-CZ" sz="2600" dirty="0" smtClean="0"/>
              <a:t>, čili zcela tmavý (černý) bod.</a:t>
            </a:r>
            <a:endParaRPr lang="en-US" sz="2600" dirty="0" smtClean="0"/>
          </a:p>
        </p:txBody>
      </p:sp>
      <p:sp>
        <p:nvSpPr>
          <p:cNvPr id="33796" name="Zástupný symbol pro datum 4"/>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mtClean="0"/>
              <a:t>2017</a:t>
            </a:r>
            <a:endParaRPr lang="cs-CZ"/>
          </a:p>
        </p:txBody>
      </p:sp>
      <p:sp>
        <p:nvSpPr>
          <p:cNvPr id="33797" name="Zástupný symbol pro zápatí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t>prof. Otruba</a:t>
            </a:r>
          </a:p>
        </p:txBody>
      </p:sp>
      <p:sp>
        <p:nvSpPr>
          <p:cNvPr id="33798" name="Zástupný symbol pro číslo snímku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62FDB0DC-94C6-4B55-AF9D-F0EA8C0D330A}" type="slidenum">
              <a:rPr lang="cs-CZ"/>
              <a:pPr eaLnBrk="1" hangingPunct="1"/>
              <a:t>18</a:t>
            </a:fld>
            <a:endParaRPr lang="cs-CZ"/>
          </a:p>
        </p:txBody>
      </p:sp>
      <p:pic>
        <p:nvPicPr>
          <p:cNvPr id="33799" name="Picture 2" descr="http://www.fotografovani.cz/images3/rom_svetlo_4_04.gif"/>
          <p:cNvPicPr>
            <a:picLocks noChangeAspect="1" noChangeArrowheads="1"/>
          </p:cNvPicPr>
          <p:nvPr/>
        </p:nvPicPr>
        <p:blipFill>
          <a:blip r:embed="rId2">
            <a:lum contrast="30000"/>
            <a:extLst>
              <a:ext uri="{28A0092B-C50C-407E-A947-70E740481C1C}">
                <a14:useLocalDpi xmlns:a14="http://schemas.microsoft.com/office/drawing/2010/main" val="0"/>
              </a:ext>
            </a:extLst>
          </a:blip>
          <a:srcRect/>
          <a:stretch>
            <a:fillRect/>
          </a:stretch>
        </p:blipFill>
        <p:spPr bwMode="auto">
          <a:xfrm>
            <a:off x="6209283" y="1541049"/>
            <a:ext cx="5157769" cy="404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05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Nadpis 1"/>
          <p:cNvSpPr>
            <a:spLocks noGrp="1"/>
          </p:cNvSpPr>
          <p:nvPr>
            <p:ph type="title"/>
          </p:nvPr>
        </p:nvSpPr>
        <p:spPr>
          <a:xfrm>
            <a:off x="838200" y="365126"/>
            <a:ext cx="10515600" cy="869952"/>
          </a:xfrm>
        </p:spPr>
        <p:txBody>
          <a:bodyPr/>
          <a:lstStyle/>
          <a:p>
            <a:pPr eaLnBrk="1" hangingPunct="1"/>
            <a:r>
              <a:rPr lang="cs-CZ" dirty="0" smtClean="0"/>
              <a:t>Barevný model RGB</a:t>
            </a:r>
            <a:endParaRPr lang="en-US" dirty="0" smtClean="0"/>
          </a:p>
        </p:txBody>
      </p:sp>
      <p:sp>
        <p:nvSpPr>
          <p:cNvPr id="34819" name="Zástupný symbol pro obsah 2"/>
          <p:cNvSpPr>
            <a:spLocks noGrp="1"/>
          </p:cNvSpPr>
          <p:nvPr>
            <p:ph sz="half" idx="1"/>
          </p:nvPr>
        </p:nvSpPr>
        <p:spPr>
          <a:xfrm>
            <a:off x="790161" y="1235078"/>
            <a:ext cx="5582478" cy="4448175"/>
          </a:xfrm>
        </p:spPr>
        <p:txBody>
          <a:bodyPr>
            <a:noAutofit/>
          </a:bodyPr>
          <a:lstStyle/>
          <a:p>
            <a:pPr marL="0">
              <a:buNone/>
            </a:pPr>
            <a:r>
              <a:rPr lang="cs-CZ" sz="2600" dirty="0"/>
              <a:t>RGB model lze zobrazit jako krychli, kde jednotlivé x</a:t>
            </a:r>
            <a:r>
              <a:rPr lang="cs-CZ" sz="2600" dirty="0" smtClean="0"/>
              <a:t>, y, z </a:t>
            </a:r>
            <a:r>
              <a:rPr lang="cs-CZ" sz="2600" dirty="0"/>
              <a:t>osy odpovídají modrému, červenému a zelenému světlu. Na úhlopříčce krychle je potom stav, kdy všechna tři světla svítí na maximum, tedy vytvoří </a:t>
            </a:r>
            <a:r>
              <a:rPr lang="cs-CZ" sz="2600" dirty="0" smtClean="0"/>
              <a:t>bílou.</a:t>
            </a:r>
            <a:endParaRPr lang="cs-CZ" sz="2600" dirty="0"/>
          </a:p>
          <a:p>
            <a:pPr marL="0">
              <a:buNone/>
            </a:pPr>
            <a:r>
              <a:rPr lang="cs-CZ" sz="2600" dirty="0"/>
              <a:t>Velmi zjednodušeně říká, jak moc je drážděn červený (R-</a:t>
            </a:r>
            <a:r>
              <a:rPr lang="cs-CZ" sz="2600" dirty="0" err="1"/>
              <a:t>Red</a:t>
            </a:r>
            <a:r>
              <a:rPr lang="cs-CZ" sz="2600" dirty="0"/>
              <a:t>) receptor oka, jak moc je drážděn zelený (G-Green) a jak moc modrý (B-Blue). Sada 3 čísel RGB potom určuje jak barvu, tak i intenzitu světla</a:t>
            </a:r>
            <a:endParaRPr lang="en-US" sz="2600" dirty="0"/>
          </a:p>
        </p:txBody>
      </p:sp>
      <p:sp>
        <p:nvSpPr>
          <p:cNvPr id="34820" name="Zástupný symbol pro datum 4"/>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mtClean="0"/>
              <a:t>2017</a:t>
            </a:r>
            <a:endParaRPr lang="cs-CZ"/>
          </a:p>
        </p:txBody>
      </p:sp>
      <p:sp>
        <p:nvSpPr>
          <p:cNvPr id="34821" name="Zástupný symbol pro zápatí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t>prof. Otruba</a:t>
            </a:r>
          </a:p>
        </p:txBody>
      </p:sp>
      <p:sp>
        <p:nvSpPr>
          <p:cNvPr id="34822" name="Zástupný symbol pro číslo snímku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DEA420C1-8036-4B6C-B9C3-571DBA6DDC35}" type="slidenum">
              <a:rPr lang="cs-CZ"/>
              <a:pPr eaLnBrk="1" hangingPunct="1"/>
              <a:t>19</a:t>
            </a:fld>
            <a:endParaRPr lang="cs-CZ"/>
          </a:p>
        </p:txBody>
      </p:sp>
      <p:pic>
        <p:nvPicPr>
          <p:cNvPr id="34823" name="Picture 2" descr="http://www.fotografovani.cz/images3/rom_svetlo_5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1003" y="1571626"/>
            <a:ext cx="4862797" cy="397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8137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2"/>
          <p:cNvSpPr>
            <a:spLocks noGrp="1" noChangeArrowheads="1"/>
          </p:cNvSpPr>
          <p:nvPr>
            <p:ph type="title"/>
          </p:nvPr>
        </p:nvSpPr>
        <p:spPr>
          <a:xfrm>
            <a:off x="838200" y="365126"/>
            <a:ext cx="10515600" cy="877266"/>
          </a:xfrm>
        </p:spPr>
        <p:txBody>
          <a:bodyPr/>
          <a:lstStyle/>
          <a:p>
            <a:pPr eaLnBrk="1" hangingPunct="1"/>
            <a:r>
              <a:rPr lang="cs-CZ" dirty="0" smtClean="0"/>
              <a:t>Achromatické světlo</a:t>
            </a:r>
          </a:p>
        </p:txBody>
      </p:sp>
      <p:sp>
        <p:nvSpPr>
          <p:cNvPr id="7174" name="Rectangle 3"/>
          <p:cNvSpPr>
            <a:spLocks noGrp="1" noChangeArrowheads="1"/>
          </p:cNvSpPr>
          <p:nvPr>
            <p:ph idx="1"/>
          </p:nvPr>
        </p:nvSpPr>
        <p:spPr>
          <a:xfrm>
            <a:off x="838200" y="1242392"/>
            <a:ext cx="10515600" cy="4934571"/>
          </a:xfrm>
        </p:spPr>
        <p:txBody>
          <a:bodyPr>
            <a:normAutofit fontScale="92500"/>
          </a:bodyPr>
          <a:lstStyle/>
          <a:p>
            <a:pPr eaLnBrk="1" hangingPunct="1">
              <a:lnSpc>
                <a:spcPct val="90000"/>
              </a:lnSpc>
            </a:pPr>
            <a:r>
              <a:rPr lang="cs-CZ" sz="2400" b="1" dirty="0">
                <a:solidFill>
                  <a:srgbClr val="C00000"/>
                </a:solidFill>
              </a:rPr>
              <a:t>„Bílé světlo“ </a:t>
            </a:r>
            <a:r>
              <a:rPr lang="cs-CZ" sz="2400" b="1" dirty="0"/>
              <a:t>: </a:t>
            </a:r>
            <a:r>
              <a:rPr lang="cs-CZ" sz="2400" dirty="0"/>
              <a:t>signál složený ze záření všech vlnových délek viditelného spektra</a:t>
            </a:r>
          </a:p>
          <a:p>
            <a:pPr eaLnBrk="1" hangingPunct="1">
              <a:lnSpc>
                <a:spcPct val="90000"/>
              </a:lnSpc>
            </a:pPr>
            <a:r>
              <a:rPr lang="cs-CZ" sz="2400" dirty="0"/>
              <a:t>Difúzní odraz dopadajícího světla na povrchu těles:</a:t>
            </a:r>
          </a:p>
          <a:p>
            <a:pPr eaLnBrk="1" hangingPunct="1">
              <a:lnSpc>
                <a:spcPct val="90000"/>
              </a:lnSpc>
              <a:buFont typeface="Wingdings" pitchFamily="2" charset="2"/>
              <a:buNone/>
            </a:pPr>
            <a:r>
              <a:rPr lang="cs-CZ" sz="2400" b="1" dirty="0"/>
              <a:t>		</a:t>
            </a:r>
            <a:r>
              <a:rPr lang="cs-CZ" sz="2400" b="1" dirty="0">
                <a:solidFill>
                  <a:srgbClr val="C00000"/>
                </a:solidFill>
              </a:rPr>
              <a:t>odraz &gt; 80 % </a:t>
            </a:r>
            <a:r>
              <a:rPr lang="cs-CZ" sz="2400" dirty="0"/>
              <a:t>- bílé předměty</a:t>
            </a:r>
          </a:p>
          <a:p>
            <a:pPr eaLnBrk="1" hangingPunct="1">
              <a:lnSpc>
                <a:spcPct val="90000"/>
              </a:lnSpc>
              <a:buFont typeface="Wingdings" pitchFamily="2" charset="2"/>
              <a:buNone/>
            </a:pPr>
            <a:r>
              <a:rPr lang="cs-CZ" sz="2400" b="1" dirty="0"/>
              <a:t>		</a:t>
            </a:r>
            <a:r>
              <a:rPr lang="cs-CZ" sz="2400" b="1" dirty="0">
                <a:solidFill>
                  <a:srgbClr val="C00000"/>
                </a:solidFill>
              </a:rPr>
              <a:t>odraz &lt; 3% </a:t>
            </a:r>
            <a:r>
              <a:rPr lang="cs-CZ" sz="2400" dirty="0"/>
              <a:t>- černé předměty</a:t>
            </a:r>
          </a:p>
          <a:p>
            <a:pPr eaLnBrk="1" hangingPunct="1">
              <a:lnSpc>
                <a:spcPct val="90000"/>
              </a:lnSpc>
            </a:pPr>
            <a:r>
              <a:rPr lang="cs-CZ" sz="2400" dirty="0"/>
              <a:t>Kolik úrovní šedé barvy rozlišíme ?</a:t>
            </a:r>
          </a:p>
          <a:p>
            <a:pPr eaLnBrk="1" hangingPunct="1">
              <a:lnSpc>
                <a:spcPct val="90000"/>
              </a:lnSpc>
              <a:buFont typeface="Wingdings" pitchFamily="2" charset="2"/>
              <a:buNone/>
            </a:pPr>
            <a:r>
              <a:rPr lang="cs-CZ" sz="2400" b="1" dirty="0"/>
              <a:t>		</a:t>
            </a:r>
            <a:r>
              <a:rPr lang="cs-CZ" sz="2400" b="1" dirty="0">
                <a:solidFill>
                  <a:srgbClr val="C00000"/>
                </a:solidFill>
              </a:rPr>
              <a:t>Stačí 32-64</a:t>
            </a:r>
          </a:p>
          <a:p>
            <a:pPr eaLnBrk="1" hangingPunct="1">
              <a:lnSpc>
                <a:spcPct val="90000"/>
              </a:lnSpc>
            </a:pPr>
            <a:r>
              <a:rPr lang="cs-CZ" sz="2400" dirty="0"/>
              <a:t>Lidský vizuální systém je schopen adaptace na různé úrovně intenzity. Dolní a horní mez vnímání intenzity se liší </a:t>
            </a:r>
            <a:r>
              <a:rPr lang="cs-CZ" sz="2400" b="1" dirty="0">
                <a:solidFill>
                  <a:srgbClr val="C00000"/>
                </a:solidFill>
              </a:rPr>
              <a:t>násobkem 10</a:t>
            </a:r>
            <a:r>
              <a:rPr lang="cs-CZ" sz="2400" b="1" baseline="30000" dirty="0">
                <a:solidFill>
                  <a:srgbClr val="C00000"/>
                </a:solidFill>
              </a:rPr>
              <a:t>10</a:t>
            </a:r>
            <a:r>
              <a:rPr lang="cs-CZ" sz="2400" dirty="0">
                <a:solidFill>
                  <a:srgbClr val="C00000"/>
                </a:solidFill>
              </a:rPr>
              <a:t> </a:t>
            </a:r>
            <a:r>
              <a:rPr lang="cs-CZ" sz="2400" dirty="0"/>
              <a:t>! Současně vnímáme několik desítek úrovní intenzity v určitém místě, při změně pohledu se podle úrovně intenzity na sledovaném povrchu vizuální systém přizpůsobí.</a:t>
            </a:r>
          </a:p>
          <a:p>
            <a:pPr eaLnBrk="1" hangingPunct="1">
              <a:lnSpc>
                <a:spcPct val="90000"/>
              </a:lnSpc>
            </a:pPr>
            <a:endParaRPr lang="cs-CZ" sz="2100" dirty="0"/>
          </a:p>
        </p:txBody>
      </p:sp>
      <p:sp>
        <p:nvSpPr>
          <p:cNvPr id="7170" name="Zástupný symbol pro datum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mtClean="0"/>
              <a:t>2017</a:t>
            </a:r>
            <a:endParaRPr lang="cs-CZ"/>
          </a:p>
        </p:txBody>
      </p:sp>
      <p:sp>
        <p:nvSpPr>
          <p:cNvPr id="7171" name="Zástupný symbol pro zápatí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t>prof. Otruba</a:t>
            </a:r>
          </a:p>
        </p:txBody>
      </p:sp>
      <p:sp>
        <p:nvSpPr>
          <p:cNvPr id="7172" name="Zástupný symbol pro číslo snímku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58143872-58C3-49E2-8BE1-F1E11930CF56}" type="slidenum">
              <a:rPr lang="cs-CZ"/>
              <a:pPr eaLnBrk="1" hangingPunct="1"/>
              <a:t>2</a:t>
            </a:fld>
            <a:endParaRPr lang="cs-CZ"/>
          </a:p>
        </p:txBody>
      </p:sp>
    </p:spTree>
    <p:extLst>
      <p:ext uri="{BB962C8B-B14F-4D97-AF65-F5344CB8AC3E}">
        <p14:creationId xmlns:p14="http://schemas.microsoft.com/office/powerpoint/2010/main" val="378250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887414"/>
          </a:xfrm>
        </p:spPr>
        <p:txBody>
          <a:bodyPr>
            <a:normAutofit/>
          </a:bodyPr>
          <a:lstStyle/>
          <a:p>
            <a:pPr eaLnBrk="1" hangingPunct="1">
              <a:defRPr/>
            </a:pPr>
            <a:r>
              <a:rPr lang="cs-CZ" dirty="0"/>
              <a:t>RGB obraz a jeho tři RGB složky</a:t>
            </a:r>
            <a:endParaRPr lang="en-US" dirty="0" smtClean="0"/>
          </a:p>
        </p:txBody>
      </p:sp>
      <p:sp>
        <p:nvSpPr>
          <p:cNvPr id="35843" name="Zástupný symbol pro obsah 2"/>
          <p:cNvSpPr>
            <a:spLocks noGrp="1"/>
          </p:cNvSpPr>
          <p:nvPr>
            <p:ph sz="half" idx="1"/>
          </p:nvPr>
        </p:nvSpPr>
        <p:spPr>
          <a:xfrm>
            <a:off x="838200" y="1571626"/>
            <a:ext cx="5257801" cy="4448175"/>
          </a:xfrm>
        </p:spPr>
        <p:txBody>
          <a:bodyPr>
            <a:normAutofit/>
          </a:bodyPr>
          <a:lstStyle/>
          <a:p>
            <a:pPr marL="0">
              <a:buNone/>
            </a:pPr>
            <a:r>
              <a:rPr lang="cs-CZ" sz="2400" dirty="0"/>
              <a:t>Světlá obloha se skládá ze všech RGB složek (všechny jsou poměrně světlé), červený květ má jen složku červenou a pole se skládá ze zelené a trochy červené. Modrá složka v barvě pole i květu téměř chybí (je hodně tmavá).</a:t>
            </a:r>
            <a:endParaRPr lang="en-US" sz="2400" dirty="0"/>
          </a:p>
        </p:txBody>
      </p:sp>
      <p:sp>
        <p:nvSpPr>
          <p:cNvPr id="35844" name="Zástupný symbol pro datum 4"/>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mtClean="0"/>
              <a:t>2017</a:t>
            </a:r>
            <a:endParaRPr lang="cs-CZ"/>
          </a:p>
        </p:txBody>
      </p:sp>
      <p:sp>
        <p:nvSpPr>
          <p:cNvPr id="35845" name="Zástupný symbol pro zápatí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t>prof. Otruba</a:t>
            </a:r>
          </a:p>
        </p:txBody>
      </p:sp>
      <p:sp>
        <p:nvSpPr>
          <p:cNvPr id="35846" name="Zástupný symbol pro číslo snímku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676FCC51-61BF-4D08-84A7-812C53ED7385}" type="slidenum">
              <a:rPr lang="cs-CZ"/>
              <a:pPr eaLnBrk="1" hangingPunct="1"/>
              <a:t>20</a:t>
            </a:fld>
            <a:endParaRPr lang="cs-CZ"/>
          </a:p>
        </p:txBody>
      </p:sp>
      <p:pic>
        <p:nvPicPr>
          <p:cNvPr id="35847" name="Picture 2" descr="http://www.fotografovani.cz/images3/rom_svetlo_5_0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225258"/>
            <a:ext cx="3200400" cy="2175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4" descr="http://www.fotografovani.cz/images3/rom_svetlo_5_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1571625"/>
            <a:ext cx="5582490"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927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Nadpis 1"/>
          <p:cNvSpPr>
            <a:spLocks noGrp="1"/>
          </p:cNvSpPr>
          <p:nvPr>
            <p:ph type="title"/>
          </p:nvPr>
        </p:nvSpPr>
        <p:spPr>
          <a:xfrm>
            <a:off x="838200" y="365125"/>
            <a:ext cx="10515600" cy="946151"/>
          </a:xfrm>
        </p:spPr>
        <p:txBody>
          <a:bodyPr/>
          <a:lstStyle/>
          <a:p>
            <a:pPr eaLnBrk="1" hangingPunct="1"/>
            <a:r>
              <a:rPr lang="cs-CZ" dirty="0" smtClean="0"/>
              <a:t>Barevný model CMY</a:t>
            </a:r>
            <a:endParaRPr lang="en-US" dirty="0" smtClean="0"/>
          </a:p>
        </p:txBody>
      </p:sp>
      <p:sp>
        <p:nvSpPr>
          <p:cNvPr id="3" name="Zástupný symbol pro obsah 2"/>
          <p:cNvSpPr>
            <a:spLocks noGrp="1"/>
          </p:cNvSpPr>
          <p:nvPr>
            <p:ph sz="half" idx="1"/>
          </p:nvPr>
        </p:nvSpPr>
        <p:spPr>
          <a:xfrm>
            <a:off x="838200" y="1311276"/>
            <a:ext cx="5181600" cy="4865687"/>
          </a:xfrm>
        </p:spPr>
        <p:txBody>
          <a:bodyPr>
            <a:noAutofit/>
          </a:bodyPr>
          <a:lstStyle/>
          <a:p>
            <a:pPr marL="0">
              <a:buNone/>
              <a:defRPr/>
            </a:pPr>
            <a:r>
              <a:rPr lang="cs-CZ" sz="2800" dirty="0" smtClean="0"/>
              <a:t>CMY model je teoreticky inverzní k modelu RGB. Lze ho tedy popsat stejnou krychlí, ale s výchozím bodem v bílé barvě (vpravo nahoře) a s barvivy (inkousty) doplňkovými k barvám RGB, tedy CMY. Reálná barviva mají jinou barvu než přesné doplňkové barvy k RGB.</a:t>
            </a:r>
            <a:endParaRPr lang="en-US" sz="2800" dirty="0" smtClean="0"/>
          </a:p>
        </p:txBody>
      </p:sp>
      <p:sp>
        <p:nvSpPr>
          <p:cNvPr id="36868" name="Zástupný symbol pro datum 4"/>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mtClean="0"/>
              <a:t>2017</a:t>
            </a:r>
            <a:endParaRPr lang="cs-CZ"/>
          </a:p>
        </p:txBody>
      </p:sp>
      <p:sp>
        <p:nvSpPr>
          <p:cNvPr id="36869" name="Zástupný symbol pro zápatí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t>prof. Otruba</a:t>
            </a:r>
          </a:p>
        </p:txBody>
      </p:sp>
      <p:sp>
        <p:nvSpPr>
          <p:cNvPr id="36870" name="Zástupný symbol pro číslo snímku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7461B616-B1EF-4EBE-B445-B308CCD56AB0}" type="slidenum">
              <a:rPr lang="cs-CZ"/>
              <a:pPr eaLnBrk="1" hangingPunct="1"/>
              <a:t>21</a:t>
            </a:fld>
            <a:endParaRPr lang="cs-CZ"/>
          </a:p>
        </p:txBody>
      </p:sp>
      <p:pic>
        <p:nvPicPr>
          <p:cNvPr id="36871" name="Picture 2" descr="http://www.fotografovani.cz/images3/rom_svetlo_5_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2725" y="1311276"/>
            <a:ext cx="5211075" cy="42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476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Nadpis 1"/>
          <p:cNvSpPr>
            <a:spLocks noGrp="1"/>
          </p:cNvSpPr>
          <p:nvPr>
            <p:ph type="title"/>
          </p:nvPr>
        </p:nvSpPr>
        <p:spPr>
          <a:xfrm>
            <a:off x="1117600" y="76200"/>
            <a:ext cx="10160000" cy="957470"/>
          </a:xfrm>
        </p:spPr>
        <p:txBody>
          <a:bodyPr/>
          <a:lstStyle/>
          <a:p>
            <a:pPr eaLnBrk="1" hangingPunct="1"/>
            <a:r>
              <a:rPr lang="cs-CZ" dirty="0" smtClean="0"/>
              <a:t>CMY obraz a jeho CMY složky</a:t>
            </a:r>
            <a:endParaRPr lang="en-US" dirty="0" smtClean="0"/>
          </a:p>
        </p:txBody>
      </p:sp>
      <p:sp>
        <p:nvSpPr>
          <p:cNvPr id="37891" name="Zástupný symbol pro obsah 2"/>
          <p:cNvSpPr>
            <a:spLocks noGrp="1"/>
          </p:cNvSpPr>
          <p:nvPr>
            <p:ph sz="half" idx="1"/>
          </p:nvPr>
        </p:nvSpPr>
        <p:spPr>
          <a:xfrm>
            <a:off x="1117600" y="1273312"/>
            <a:ext cx="4507684" cy="2557402"/>
          </a:xfrm>
        </p:spPr>
        <p:txBody>
          <a:bodyPr>
            <a:normAutofit/>
          </a:bodyPr>
          <a:lstStyle/>
          <a:p>
            <a:pPr marL="0">
              <a:buNone/>
            </a:pPr>
            <a:r>
              <a:rPr lang="cs-CZ" sz="2400" dirty="0" smtClean="0"/>
              <a:t>CMY </a:t>
            </a:r>
            <a:r>
              <a:rPr lang="cs-CZ" sz="2400" dirty="0"/>
              <a:t>model je subtraktivní model, tedy založený na odčítání RGB barev při odrazu bílého světla od </a:t>
            </a:r>
            <a:r>
              <a:rPr lang="cs-CZ" sz="2400" dirty="0" smtClean="0"/>
              <a:t>barviv. </a:t>
            </a:r>
            <a:r>
              <a:rPr lang="cs-CZ" sz="2400" dirty="0"/>
              <a:t>Přidáním všech </a:t>
            </a:r>
            <a:r>
              <a:rPr lang="cs-CZ" sz="2400" dirty="0" smtClean="0"/>
              <a:t>barviv </a:t>
            </a:r>
            <a:r>
              <a:rPr lang="cs-CZ" sz="2400" dirty="0"/>
              <a:t>naplno se vytvoří černá barva, neboli všechno světlo je pohlceno</a:t>
            </a:r>
            <a:r>
              <a:rPr lang="cs-CZ" sz="2400" dirty="0" smtClean="0"/>
              <a:t>. </a:t>
            </a:r>
            <a:endParaRPr lang="en-US" sz="2400" dirty="0"/>
          </a:p>
        </p:txBody>
      </p:sp>
      <p:sp>
        <p:nvSpPr>
          <p:cNvPr id="37892" name="Zástupný symbol pro datum 4"/>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mtClean="0"/>
              <a:t>2017</a:t>
            </a:r>
            <a:endParaRPr lang="cs-CZ"/>
          </a:p>
        </p:txBody>
      </p:sp>
      <p:sp>
        <p:nvSpPr>
          <p:cNvPr id="37893" name="Zástupný symbol pro zápatí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t>prof. Otruba</a:t>
            </a:r>
          </a:p>
        </p:txBody>
      </p:sp>
      <p:sp>
        <p:nvSpPr>
          <p:cNvPr id="37894" name="Zástupný symbol pro číslo snímku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580F2E93-BFBA-4218-BE00-2832394F9397}" type="slidenum">
              <a:rPr lang="cs-CZ"/>
              <a:pPr eaLnBrk="1" hangingPunct="1"/>
              <a:t>22</a:t>
            </a:fld>
            <a:endParaRPr lang="cs-CZ"/>
          </a:p>
        </p:txBody>
      </p:sp>
      <p:pic>
        <p:nvPicPr>
          <p:cNvPr id="37896" name="Picture 4" descr="http://www.fotografovani.cz/images3/rom_svetlo_5_0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600" y="4049072"/>
            <a:ext cx="3509548" cy="1915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132" y="1470386"/>
            <a:ext cx="5841468" cy="4154217"/>
          </a:xfrm>
          <a:prstGeom prst="rect">
            <a:avLst/>
          </a:prstGeom>
        </p:spPr>
      </p:pic>
    </p:spTree>
    <p:extLst>
      <p:ext uri="{BB962C8B-B14F-4D97-AF65-F5344CB8AC3E}">
        <p14:creationId xmlns:p14="http://schemas.microsoft.com/office/powerpoint/2010/main" val="2412465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3" name="Rectangle 4"/>
          <p:cNvSpPr>
            <a:spLocks noGrp="1" noChangeArrowheads="1"/>
          </p:cNvSpPr>
          <p:nvPr>
            <p:ph type="title"/>
          </p:nvPr>
        </p:nvSpPr>
        <p:spPr>
          <a:xfrm>
            <a:off x="838200" y="365125"/>
            <a:ext cx="10515600" cy="777875"/>
          </a:xfrm>
        </p:spPr>
        <p:txBody>
          <a:bodyPr/>
          <a:lstStyle/>
          <a:p>
            <a:pPr eaLnBrk="1" hangingPunct="1"/>
            <a:r>
              <a:rPr lang="cs-CZ" dirty="0" smtClean="0"/>
              <a:t>Diagram chromatičnosti CIE</a:t>
            </a:r>
          </a:p>
        </p:txBody>
      </p:sp>
      <p:sp>
        <p:nvSpPr>
          <p:cNvPr id="43010" name="Zástupný symbol pro datum 2"/>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mtClean="0"/>
              <a:t>2017</a:t>
            </a:r>
            <a:endParaRPr lang="cs-CZ"/>
          </a:p>
        </p:txBody>
      </p:sp>
      <p:sp>
        <p:nvSpPr>
          <p:cNvPr id="43011" name="Zástupný symbol pro zápatí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t>prof. Otruba</a:t>
            </a:r>
          </a:p>
        </p:txBody>
      </p:sp>
      <p:sp>
        <p:nvSpPr>
          <p:cNvPr id="43012" name="Zástupný symbol pro číslo snímku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D7C68286-798A-4BDB-8382-3ACBEFC90895}" type="slidenum">
              <a:rPr lang="cs-CZ"/>
              <a:pPr eaLnBrk="1" hangingPunct="1"/>
              <a:t>23</a:t>
            </a:fld>
            <a:endParaRPr lang="cs-CZ"/>
          </a:p>
        </p:txBody>
      </p:sp>
      <p:pic>
        <p:nvPicPr>
          <p:cNvPr id="43014" name="Picture 5" descr="smok4"/>
          <p:cNvPicPr>
            <a:picLocks noChangeAspect="1" noChangeArrowheads="1"/>
          </p:cNvPicPr>
          <p:nvPr/>
        </p:nvPicPr>
        <p:blipFill>
          <a:blip r:embed="rId3">
            <a:extLst>
              <a:ext uri="{28A0092B-C50C-407E-A947-70E740481C1C}">
                <a14:useLocalDpi xmlns:a14="http://schemas.microsoft.com/office/drawing/2010/main" val="0"/>
              </a:ext>
            </a:extLst>
          </a:blip>
          <a:srcRect b="17752"/>
          <a:stretch>
            <a:fillRect/>
          </a:stretch>
        </p:blipFill>
        <p:spPr bwMode="auto">
          <a:xfrm>
            <a:off x="6761982" y="1443037"/>
            <a:ext cx="4661392" cy="491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Text Box 6"/>
          <p:cNvSpPr txBox="1">
            <a:spLocks noChangeArrowheads="1"/>
          </p:cNvSpPr>
          <p:nvPr/>
        </p:nvSpPr>
        <p:spPr bwMode="auto">
          <a:xfrm>
            <a:off x="838200" y="1443037"/>
            <a:ext cx="5830957"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z="2400" dirty="0"/>
              <a:t>Obvod podkovy vyznačuje polohu monochromatických (</a:t>
            </a:r>
            <a:r>
              <a:rPr lang="cs-CZ" sz="2400" dirty="0">
                <a:solidFill>
                  <a:srgbClr val="C00000"/>
                </a:solidFill>
              </a:rPr>
              <a:t>sytých</a:t>
            </a:r>
            <a:r>
              <a:rPr lang="cs-CZ" sz="2400" dirty="0"/>
              <a:t>) světel, souřadnice x=y=0,33 určují polohu bílého světla (C), tedy barev </a:t>
            </a:r>
            <a:r>
              <a:rPr lang="cs-CZ" sz="2400" dirty="0">
                <a:solidFill>
                  <a:srgbClr val="C00000"/>
                </a:solidFill>
              </a:rPr>
              <a:t>nepestrých</a:t>
            </a:r>
            <a:r>
              <a:rPr lang="cs-CZ" sz="2400" dirty="0"/>
              <a:t> (bílá, </a:t>
            </a:r>
            <a:r>
              <a:rPr lang="cs-CZ" sz="2400" dirty="0" smtClean="0"/>
              <a:t>šedá, </a:t>
            </a:r>
            <a:r>
              <a:rPr lang="cs-CZ" sz="2400" dirty="0"/>
              <a:t>černá). Křivka uvnitř plochy je tzv. čára </a:t>
            </a:r>
            <a:r>
              <a:rPr lang="cs-CZ" sz="2400" dirty="0">
                <a:solidFill>
                  <a:srgbClr val="C00000"/>
                </a:solidFill>
              </a:rPr>
              <a:t>teplotních zářičů</a:t>
            </a:r>
            <a:r>
              <a:rPr lang="cs-CZ" sz="2400" dirty="0"/>
              <a:t>. Konce podkovy spojuje přímka, vyznačující polohu směsí fialového a červeného světla (purpurové barvy nespektrální). Celkem na podkově je rozlišeno 150, na přímce 30, celkem 180 tónů </a:t>
            </a:r>
            <a:r>
              <a:rPr lang="cs-CZ" sz="2400" dirty="0">
                <a:solidFill>
                  <a:srgbClr val="C00000"/>
                </a:solidFill>
              </a:rPr>
              <a:t>barev pestrých</a:t>
            </a:r>
            <a:r>
              <a:rPr lang="cs-CZ" sz="2400" dirty="0"/>
              <a:t>.</a:t>
            </a:r>
          </a:p>
        </p:txBody>
      </p:sp>
      <p:sp>
        <p:nvSpPr>
          <p:cNvPr id="43016" name="Text Box 7"/>
          <p:cNvSpPr txBox="1">
            <a:spLocks noChangeArrowheads="1"/>
          </p:cNvSpPr>
          <p:nvPr/>
        </p:nvSpPr>
        <p:spPr bwMode="auto">
          <a:xfrm>
            <a:off x="7175501" y="4149726"/>
            <a:ext cx="3032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t>c</a:t>
            </a:r>
          </a:p>
        </p:txBody>
      </p:sp>
    </p:spTree>
    <p:extLst>
      <p:ext uri="{BB962C8B-B14F-4D97-AF65-F5344CB8AC3E}">
        <p14:creationId xmlns:p14="http://schemas.microsoft.com/office/powerpoint/2010/main" val="2354710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7" name="Rectangle 2"/>
          <p:cNvSpPr>
            <a:spLocks noGrp="1" noChangeArrowheads="1"/>
          </p:cNvSpPr>
          <p:nvPr>
            <p:ph type="title"/>
          </p:nvPr>
        </p:nvSpPr>
        <p:spPr>
          <a:xfrm>
            <a:off x="838200" y="0"/>
            <a:ext cx="10515600" cy="1325563"/>
          </a:xfrm>
        </p:spPr>
        <p:txBody>
          <a:bodyPr/>
          <a:lstStyle/>
          <a:p>
            <a:pPr eaLnBrk="1" hangingPunct="1"/>
            <a:r>
              <a:rPr lang="cs-CZ" dirty="0" smtClean="0"/>
              <a:t>Vlastnosti CIE diagramu</a:t>
            </a:r>
          </a:p>
        </p:txBody>
      </p:sp>
      <p:sp>
        <p:nvSpPr>
          <p:cNvPr id="44038" name="Rectangle 3"/>
          <p:cNvSpPr>
            <a:spLocks noGrp="1" noChangeArrowheads="1"/>
          </p:cNvSpPr>
          <p:nvPr>
            <p:ph idx="1"/>
          </p:nvPr>
        </p:nvSpPr>
        <p:spPr>
          <a:xfrm>
            <a:off x="838200" y="1325563"/>
            <a:ext cx="10515600" cy="5030787"/>
          </a:xfrm>
        </p:spPr>
        <p:txBody>
          <a:bodyPr>
            <a:normAutofit/>
          </a:bodyPr>
          <a:lstStyle/>
          <a:p>
            <a:pPr eaLnBrk="1" hangingPunct="1">
              <a:lnSpc>
                <a:spcPct val="80000"/>
              </a:lnSpc>
            </a:pPr>
            <a:r>
              <a:rPr lang="cs-CZ" sz="2400" dirty="0"/>
              <a:t>všechny viditelné barvy jsou uvnitř podkovy</a:t>
            </a:r>
          </a:p>
          <a:p>
            <a:pPr eaLnBrk="1" hangingPunct="1">
              <a:lnSpc>
                <a:spcPct val="80000"/>
              </a:lnSpc>
            </a:pPr>
            <a:r>
              <a:rPr lang="cs-CZ" sz="2400" dirty="0"/>
              <a:t>intenzita (světlost) barev je ignorována, dvě barvy se shodným tónem a sytostí se promítají do stejného bodu diagramu</a:t>
            </a:r>
          </a:p>
          <a:p>
            <a:pPr eaLnBrk="1" hangingPunct="1">
              <a:lnSpc>
                <a:spcPct val="80000"/>
              </a:lnSpc>
            </a:pPr>
            <a:r>
              <a:rPr lang="cs-CZ" sz="2400" dirty="0"/>
              <a:t>spektrální (monochromatické) barvy leží na křivkovém okraji podkovy</a:t>
            </a:r>
          </a:p>
          <a:p>
            <a:pPr eaLnBrk="1" hangingPunct="1">
              <a:lnSpc>
                <a:spcPct val="80000"/>
              </a:lnSpc>
            </a:pPr>
            <a:r>
              <a:rPr lang="cs-CZ" sz="2400" dirty="0"/>
              <a:t>úsečka mezi modrou a červenou barvou je „</a:t>
            </a:r>
            <a:r>
              <a:rPr lang="cs-CZ" sz="2400" dirty="0">
                <a:solidFill>
                  <a:srgbClr val="C00000"/>
                </a:solidFill>
              </a:rPr>
              <a:t>purpurová čára</a:t>
            </a:r>
            <a:r>
              <a:rPr lang="cs-CZ" sz="2400" dirty="0"/>
              <a:t>“</a:t>
            </a:r>
          </a:p>
          <a:p>
            <a:pPr eaLnBrk="1" hangingPunct="1">
              <a:lnSpc>
                <a:spcPct val="80000"/>
              </a:lnSpc>
            </a:pPr>
            <a:r>
              <a:rPr lang="cs-CZ" sz="2400" dirty="0"/>
              <a:t>bod C je „</a:t>
            </a:r>
            <a:r>
              <a:rPr lang="cs-CZ" sz="2400" dirty="0">
                <a:solidFill>
                  <a:srgbClr val="C00000"/>
                </a:solidFill>
              </a:rPr>
              <a:t>bílý bod</a:t>
            </a:r>
            <a:r>
              <a:rPr lang="cs-CZ" sz="2400" dirty="0"/>
              <a:t>“</a:t>
            </a:r>
          </a:p>
          <a:p>
            <a:pPr eaLnBrk="1" hangingPunct="1">
              <a:lnSpc>
                <a:spcPct val="80000"/>
              </a:lnSpc>
            </a:pPr>
            <a:r>
              <a:rPr lang="cs-CZ" sz="2400" dirty="0"/>
              <a:t>protože </a:t>
            </a:r>
            <a:r>
              <a:rPr lang="cs-CZ" sz="2400" i="1" dirty="0" err="1"/>
              <a:t>xy</a:t>
            </a:r>
            <a:r>
              <a:rPr lang="cs-CZ" sz="2400" dirty="0"/>
              <a:t>-rovina je projekcí lineárního prostoru (barevného prostoru), lze také skládat barvy lineárně na CIE-diagramu</a:t>
            </a:r>
          </a:p>
          <a:p>
            <a:pPr eaLnBrk="1" hangingPunct="1">
              <a:lnSpc>
                <a:spcPct val="80000"/>
              </a:lnSpc>
            </a:pPr>
            <a:r>
              <a:rPr lang="cs-CZ" sz="2400" i="1" dirty="0">
                <a:solidFill>
                  <a:srgbClr val="C00000"/>
                </a:solidFill>
              </a:rPr>
              <a:t>komplementární barvy </a:t>
            </a:r>
            <a:r>
              <a:rPr lang="cs-CZ" sz="2400" dirty="0"/>
              <a:t>jsou barvy, jejichž kombinací složíme bílou</a:t>
            </a:r>
          </a:p>
          <a:p>
            <a:pPr eaLnBrk="1" hangingPunct="1">
              <a:lnSpc>
                <a:spcPct val="80000"/>
              </a:lnSpc>
            </a:pPr>
            <a:r>
              <a:rPr lang="cs-CZ" sz="2400" dirty="0"/>
              <a:t>dominantní vlnovou délku barvy nalezneme na polopřímce spojující bílou a testovanou barvu. Je to průsečík s křivkovým okrajem podkovy</a:t>
            </a:r>
          </a:p>
        </p:txBody>
      </p:sp>
      <p:sp>
        <p:nvSpPr>
          <p:cNvPr id="44034" name="Zástupný symbol pro datum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mtClean="0"/>
              <a:t>2017</a:t>
            </a:r>
            <a:endParaRPr lang="cs-CZ"/>
          </a:p>
        </p:txBody>
      </p:sp>
      <p:sp>
        <p:nvSpPr>
          <p:cNvPr id="44035" name="Zástupný symbol pro zápatí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t>prof. Otruba</a:t>
            </a:r>
          </a:p>
        </p:txBody>
      </p:sp>
      <p:sp>
        <p:nvSpPr>
          <p:cNvPr id="44036" name="Zástupný symbol pro číslo snímku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65F8C877-67C5-484B-9FCD-55A4D2A04B65}" type="slidenum">
              <a:rPr lang="cs-CZ"/>
              <a:pPr eaLnBrk="1" hangingPunct="1"/>
              <a:t>24</a:t>
            </a:fld>
            <a:endParaRPr lang="cs-CZ"/>
          </a:p>
        </p:txBody>
      </p:sp>
    </p:spTree>
    <p:extLst>
      <p:ext uri="{BB962C8B-B14F-4D97-AF65-F5344CB8AC3E}">
        <p14:creationId xmlns:p14="http://schemas.microsoft.com/office/powerpoint/2010/main" val="386052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4"/>
          <p:cNvSpPr>
            <a:spLocks noGrp="1" noChangeArrowheads="1"/>
          </p:cNvSpPr>
          <p:nvPr>
            <p:ph type="title"/>
          </p:nvPr>
        </p:nvSpPr>
        <p:spPr>
          <a:xfrm>
            <a:off x="766234" y="201266"/>
            <a:ext cx="10668000" cy="892175"/>
          </a:xfrm>
        </p:spPr>
        <p:txBody>
          <a:bodyPr/>
          <a:lstStyle/>
          <a:p>
            <a:pPr eaLnBrk="1" hangingPunct="1"/>
            <a:r>
              <a:rPr lang="cs-CZ" dirty="0" smtClean="0"/>
              <a:t>Vlastnosti CIE diagramu</a:t>
            </a:r>
          </a:p>
        </p:txBody>
      </p:sp>
      <p:sp>
        <p:nvSpPr>
          <p:cNvPr id="46086" name="Rectangle 5"/>
          <p:cNvSpPr>
            <a:spLocks noGrp="1" noChangeArrowheads="1"/>
          </p:cNvSpPr>
          <p:nvPr>
            <p:ph type="body" sz="half" idx="1"/>
          </p:nvPr>
        </p:nvSpPr>
        <p:spPr>
          <a:xfrm>
            <a:off x="838199" y="1429992"/>
            <a:ext cx="6258339" cy="4589809"/>
          </a:xfrm>
        </p:spPr>
        <p:txBody>
          <a:bodyPr>
            <a:normAutofit/>
          </a:bodyPr>
          <a:lstStyle/>
          <a:p>
            <a:pPr eaLnBrk="1" hangingPunct="1"/>
            <a:r>
              <a:rPr lang="cs-CZ" sz="3200" dirty="0"/>
              <a:t>Směs světel K a L leží na spojnici KL. </a:t>
            </a:r>
            <a:r>
              <a:rPr lang="cs-CZ" sz="3200" dirty="0">
                <a:solidFill>
                  <a:srgbClr val="C00000"/>
                </a:solidFill>
              </a:rPr>
              <a:t>Barevný tón </a:t>
            </a:r>
            <a:r>
              <a:rPr lang="cs-CZ" sz="3200" dirty="0"/>
              <a:t>odpovídající směsi např. v </a:t>
            </a:r>
            <a:r>
              <a:rPr lang="cs-CZ" sz="3200" dirty="0" err="1"/>
              <a:t>R´odpovídá</a:t>
            </a:r>
            <a:r>
              <a:rPr lang="cs-CZ" sz="3200" dirty="0"/>
              <a:t> průsečíku spojnice </a:t>
            </a:r>
            <a:r>
              <a:rPr lang="cs-CZ" sz="3200" dirty="0" err="1"/>
              <a:t>R´a</a:t>
            </a:r>
            <a:r>
              <a:rPr lang="cs-CZ" sz="3200" dirty="0"/>
              <a:t> B s podkovou. Směs dvou spektrálních světel je vždy </a:t>
            </a:r>
            <a:r>
              <a:rPr lang="cs-CZ" sz="3200" dirty="0">
                <a:solidFill>
                  <a:srgbClr val="C00000"/>
                </a:solidFill>
              </a:rPr>
              <a:t>méně sytá </a:t>
            </a:r>
            <a:r>
              <a:rPr lang="cs-CZ" sz="3200" dirty="0"/>
              <a:t>než základní složky.</a:t>
            </a:r>
          </a:p>
          <a:p>
            <a:pPr eaLnBrk="1" hangingPunct="1"/>
            <a:r>
              <a:rPr lang="cs-CZ" sz="3200" dirty="0"/>
              <a:t>Barvy dávající smísením bílou (M, N) jsou </a:t>
            </a:r>
            <a:r>
              <a:rPr lang="cs-CZ" sz="3200" dirty="0">
                <a:solidFill>
                  <a:srgbClr val="C00000"/>
                </a:solidFill>
              </a:rPr>
              <a:t>doplňkové</a:t>
            </a:r>
            <a:r>
              <a:rPr lang="cs-CZ" sz="3200" dirty="0"/>
              <a:t>.</a:t>
            </a:r>
            <a:endParaRPr lang="cs-CZ" sz="3200" dirty="0">
              <a:solidFill>
                <a:schemeClr val="accent2"/>
              </a:solidFill>
            </a:endParaRPr>
          </a:p>
        </p:txBody>
      </p:sp>
      <p:pic>
        <p:nvPicPr>
          <p:cNvPr id="46087" name="Picture 7" descr="smok5"/>
          <p:cNvPicPr>
            <a:picLocks noGrp="1" noChangeAspect="1" noChangeArrowheads="1"/>
          </p:cNvPicPr>
          <p:nvPr>
            <p:ph sz="half" idx="2"/>
          </p:nvPr>
        </p:nvPicPr>
        <p:blipFill>
          <a:blip r:embed="rId3">
            <a:lum contrast="30000"/>
            <a:extLst>
              <a:ext uri="{28A0092B-C50C-407E-A947-70E740481C1C}">
                <a14:useLocalDpi xmlns:a14="http://schemas.microsoft.com/office/drawing/2010/main" val="0"/>
              </a:ext>
            </a:extLst>
          </a:blip>
          <a:srcRect l="7094" t="3403" r="56161" b="6694"/>
          <a:stretch>
            <a:fillRect/>
          </a:stretch>
        </p:blipFill>
        <p:spPr>
          <a:xfrm>
            <a:off x="7365090" y="1429991"/>
            <a:ext cx="4069144" cy="4589809"/>
          </a:xfrm>
        </p:spPr>
      </p:pic>
      <p:sp>
        <p:nvSpPr>
          <p:cNvPr id="46082" name="Zástupný symbol pro datum 4"/>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mtClean="0"/>
              <a:t>2017</a:t>
            </a:r>
            <a:endParaRPr lang="cs-CZ"/>
          </a:p>
        </p:txBody>
      </p:sp>
      <p:sp>
        <p:nvSpPr>
          <p:cNvPr id="46083" name="Zástupný symbol pro zápatí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t>prof. Otruba</a:t>
            </a:r>
          </a:p>
        </p:txBody>
      </p:sp>
      <p:sp>
        <p:nvSpPr>
          <p:cNvPr id="46084" name="Zástupný symbol pro číslo snímku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03D861F9-9AF2-42A6-9D97-3E441BBDE834}" type="slidenum">
              <a:rPr lang="cs-CZ"/>
              <a:pPr eaLnBrk="1" hangingPunct="1"/>
              <a:t>25</a:t>
            </a:fld>
            <a:endParaRPr lang="cs-CZ"/>
          </a:p>
        </p:txBody>
      </p:sp>
    </p:spTree>
    <p:extLst>
      <p:ext uri="{BB962C8B-B14F-4D97-AF65-F5344CB8AC3E}">
        <p14:creationId xmlns:p14="http://schemas.microsoft.com/office/powerpoint/2010/main" val="12247965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3" name="Rectangle 2"/>
          <p:cNvSpPr>
            <a:spLocks noGrp="1" noChangeArrowheads="1"/>
          </p:cNvSpPr>
          <p:nvPr>
            <p:ph type="title"/>
          </p:nvPr>
        </p:nvSpPr>
        <p:spPr/>
        <p:txBody>
          <a:bodyPr/>
          <a:lstStyle/>
          <a:p>
            <a:pPr eaLnBrk="1" hangingPunct="1"/>
            <a:r>
              <a:rPr lang="cs-CZ" smtClean="0"/>
              <a:t>Teplota chromatičnosti</a:t>
            </a:r>
          </a:p>
        </p:txBody>
      </p:sp>
      <p:sp>
        <p:nvSpPr>
          <p:cNvPr id="53254" name="Rectangle 6"/>
          <p:cNvSpPr>
            <a:spLocks noGrp="1" noChangeArrowheads="1"/>
          </p:cNvSpPr>
          <p:nvPr>
            <p:ph type="body" sz="half" idx="1"/>
          </p:nvPr>
        </p:nvSpPr>
        <p:spPr>
          <a:xfrm>
            <a:off x="838201" y="1501776"/>
            <a:ext cx="5602356" cy="4518025"/>
          </a:xfrm>
        </p:spPr>
        <p:txBody>
          <a:bodyPr>
            <a:noAutofit/>
          </a:bodyPr>
          <a:lstStyle/>
          <a:p>
            <a:pPr eaLnBrk="1" hangingPunct="1">
              <a:lnSpc>
                <a:spcPct val="80000"/>
              </a:lnSpc>
            </a:pPr>
            <a:r>
              <a:rPr lang="cs-CZ" sz="2400" dirty="0"/>
              <a:t>Barevná teplota</a:t>
            </a:r>
            <a:r>
              <a:rPr lang="cs-CZ" sz="2400" b="1" dirty="0"/>
              <a:t> </a:t>
            </a:r>
            <a:r>
              <a:rPr lang="cs-CZ" sz="2400" dirty="0"/>
              <a:t>charakterizuje </a:t>
            </a:r>
            <a:r>
              <a:rPr lang="cs-CZ" sz="2400" dirty="0" smtClean="0">
                <a:solidFill>
                  <a:srgbClr val="C00000"/>
                </a:solidFill>
              </a:rPr>
              <a:t>spektrum bílého světla</a:t>
            </a:r>
            <a:r>
              <a:rPr lang="cs-CZ" sz="2400" dirty="0" smtClean="0"/>
              <a:t>. </a:t>
            </a:r>
            <a:r>
              <a:rPr lang="cs-CZ" sz="2400" dirty="0"/>
              <a:t>Světlo určité barevné teploty má </a:t>
            </a:r>
            <a:r>
              <a:rPr lang="cs-CZ" sz="2400" dirty="0" smtClean="0"/>
              <a:t>barvu </a:t>
            </a:r>
            <a:r>
              <a:rPr lang="cs-CZ" sz="2400" dirty="0" smtClean="0">
                <a:solidFill>
                  <a:srgbClr val="C00000"/>
                </a:solidFill>
              </a:rPr>
              <a:t>tepelného záření </a:t>
            </a:r>
            <a:r>
              <a:rPr lang="cs-CZ" sz="2400" dirty="0" smtClean="0"/>
              <a:t>vydávané </a:t>
            </a:r>
            <a:r>
              <a:rPr lang="cs-CZ" sz="2400" dirty="0" smtClean="0">
                <a:solidFill>
                  <a:srgbClr val="C00000"/>
                </a:solidFill>
              </a:rPr>
              <a:t>černým tělesem</a:t>
            </a:r>
            <a:r>
              <a:rPr lang="cs-CZ" sz="2400" dirty="0" smtClean="0"/>
              <a:t>, </a:t>
            </a:r>
            <a:r>
              <a:rPr lang="cs-CZ" sz="2400" dirty="0"/>
              <a:t>zahřátým na tuto teplotu.</a:t>
            </a:r>
          </a:p>
          <a:p>
            <a:pPr eaLnBrk="1" hangingPunct="1">
              <a:lnSpc>
                <a:spcPct val="80000"/>
              </a:lnSpc>
            </a:pPr>
            <a:r>
              <a:rPr lang="cs-CZ" sz="2400" dirty="0"/>
              <a:t>Člověk své vnímání barev přizpůsobuje světlu – </a:t>
            </a:r>
            <a:r>
              <a:rPr lang="cs-CZ" sz="2400" dirty="0" smtClean="0">
                <a:solidFill>
                  <a:srgbClr val="C00000"/>
                </a:solidFill>
              </a:rPr>
              <a:t>bílý</a:t>
            </a:r>
            <a:r>
              <a:rPr lang="cs-CZ" sz="2400" dirty="0" smtClean="0"/>
              <a:t> </a:t>
            </a:r>
            <a:r>
              <a:rPr lang="cs-CZ" sz="2400" dirty="0"/>
              <a:t>papír vnímá jako bílý, i když je vlivem osvětlení zabarvený. Fotoaparáty a kamery se naproti tomu musí na barevnou teplotu nastavovat </a:t>
            </a:r>
          </a:p>
          <a:p>
            <a:pPr eaLnBrk="1" hangingPunct="1">
              <a:lnSpc>
                <a:spcPct val="80000"/>
              </a:lnSpc>
            </a:pPr>
            <a:r>
              <a:rPr lang="cs-CZ" sz="2400" u="sng" dirty="0" smtClean="0">
                <a:solidFill>
                  <a:srgbClr val="C00000"/>
                </a:solidFill>
              </a:rPr>
              <a:t>Filmový materiál </a:t>
            </a:r>
            <a:r>
              <a:rPr lang="cs-CZ" sz="2400" dirty="0" smtClean="0"/>
              <a:t> je naproti </a:t>
            </a:r>
            <a:r>
              <a:rPr lang="cs-CZ" sz="2400" dirty="0"/>
              <a:t>tomu většinou kalibrován na denní světlo, a barevné tónování se upravuje speciálními filtry </a:t>
            </a:r>
          </a:p>
        </p:txBody>
      </p:sp>
      <p:sp>
        <p:nvSpPr>
          <p:cNvPr id="53250" name="Zástupný symbol pro datum 4"/>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mtClean="0"/>
              <a:t>2017</a:t>
            </a:r>
            <a:endParaRPr lang="cs-CZ"/>
          </a:p>
        </p:txBody>
      </p:sp>
      <p:sp>
        <p:nvSpPr>
          <p:cNvPr id="53251" name="Zástupný symbol pro zápatí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t>prof. Otruba</a:t>
            </a:r>
          </a:p>
        </p:txBody>
      </p:sp>
      <p:sp>
        <p:nvSpPr>
          <p:cNvPr id="53252" name="Zástupný symbol pro číslo snímku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F6BEB541-D6FD-4631-8D4F-CA9D6BB490F9}" type="slidenum">
              <a:rPr lang="cs-CZ"/>
              <a:pPr eaLnBrk="1" hangingPunct="1"/>
              <a:t>26</a:t>
            </a:fld>
            <a:endParaRPr lang="cs-CZ"/>
          </a:p>
        </p:txBody>
      </p:sp>
      <p:pic>
        <p:nvPicPr>
          <p:cNvPr id="53255" name="Picture 8" descr="smok6_7"/>
          <p:cNvPicPr>
            <a:picLocks noChangeAspect="1" noChangeArrowheads="1"/>
          </p:cNvPicPr>
          <p:nvPr/>
        </p:nvPicPr>
        <p:blipFill>
          <a:blip r:embed="rId3" cstate="print">
            <a:lum contrast="42000"/>
            <a:extLst>
              <a:ext uri="{28A0092B-C50C-407E-A947-70E740481C1C}">
                <a14:useLocalDpi xmlns:a14="http://schemas.microsoft.com/office/drawing/2010/main" val="0"/>
              </a:ext>
            </a:extLst>
          </a:blip>
          <a:srcRect l="9995" t="40263" r="19342" b="8328"/>
          <a:stretch>
            <a:fillRect/>
          </a:stretch>
        </p:blipFill>
        <p:spPr bwMode="auto">
          <a:xfrm>
            <a:off x="6661417" y="1501776"/>
            <a:ext cx="4816207" cy="3764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6" name="Text Box 9"/>
          <p:cNvSpPr txBox="1">
            <a:spLocks noChangeArrowheads="1"/>
          </p:cNvSpPr>
          <p:nvPr/>
        </p:nvSpPr>
        <p:spPr bwMode="auto">
          <a:xfrm>
            <a:off x="6661417" y="5311915"/>
            <a:ext cx="469238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z="2000" dirty="0"/>
              <a:t>Rozložení energie ve spektru absolutně černého tělesa</a:t>
            </a:r>
          </a:p>
        </p:txBody>
      </p:sp>
      <p:pic>
        <p:nvPicPr>
          <p:cNvPr id="53257" name="Picture 11" descr="Color_temp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5050" y="1"/>
            <a:ext cx="550545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33352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Rectangle 2"/>
          <p:cNvSpPr>
            <a:spLocks noGrp="1" noChangeArrowheads="1"/>
          </p:cNvSpPr>
          <p:nvPr>
            <p:ph type="title"/>
          </p:nvPr>
        </p:nvSpPr>
        <p:spPr/>
        <p:txBody>
          <a:bodyPr/>
          <a:lstStyle/>
          <a:p>
            <a:pPr eaLnBrk="1" hangingPunct="1"/>
            <a:r>
              <a:rPr lang="cs-CZ" dirty="0" smtClean="0"/>
              <a:t>Teplota chromatičnosti</a:t>
            </a:r>
          </a:p>
        </p:txBody>
      </p:sp>
      <p:sp>
        <p:nvSpPr>
          <p:cNvPr id="54278" name="Rectangle 4"/>
          <p:cNvSpPr>
            <a:spLocks noGrp="1" noChangeArrowheads="1"/>
          </p:cNvSpPr>
          <p:nvPr>
            <p:ph type="body" sz="half" idx="1"/>
          </p:nvPr>
        </p:nvSpPr>
        <p:spPr>
          <a:xfrm>
            <a:off x="762000" y="1285876"/>
            <a:ext cx="10668000" cy="2057400"/>
          </a:xfrm>
        </p:spPr>
        <p:txBody>
          <a:bodyPr/>
          <a:lstStyle/>
          <a:p>
            <a:pPr eaLnBrk="1" hangingPunct="1"/>
            <a:r>
              <a:rPr lang="cs-CZ" sz="2600" dirty="0"/>
              <a:t>Vliv různé polohy slunce během dne na teplotu chromatičnosti</a:t>
            </a:r>
          </a:p>
        </p:txBody>
      </p:sp>
      <p:pic>
        <p:nvPicPr>
          <p:cNvPr id="54279" name="Picture 6" descr="smok47"/>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b="10417"/>
          <a:stretch>
            <a:fillRect/>
          </a:stretch>
        </p:blipFill>
        <p:spPr>
          <a:xfrm>
            <a:off x="1906414" y="1977888"/>
            <a:ext cx="8381071" cy="4136404"/>
          </a:xfrm>
          <a:noFill/>
        </p:spPr>
      </p:pic>
      <p:sp>
        <p:nvSpPr>
          <p:cNvPr id="54274" name="Zástupný symbol pro datum 4"/>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mtClean="0"/>
              <a:t>2017</a:t>
            </a:r>
            <a:endParaRPr lang="cs-CZ"/>
          </a:p>
        </p:txBody>
      </p:sp>
      <p:sp>
        <p:nvSpPr>
          <p:cNvPr id="54275" name="Zástupný symbol pro zápatí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t>prof. Otruba</a:t>
            </a:r>
          </a:p>
        </p:txBody>
      </p:sp>
      <p:sp>
        <p:nvSpPr>
          <p:cNvPr id="54276" name="Zástupný symbol pro číslo snímku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E986E4F4-7804-429C-A8BE-314FCAAA8CD4}" type="slidenum">
              <a:rPr lang="cs-CZ"/>
              <a:pPr eaLnBrk="1" hangingPunct="1"/>
              <a:t>27</a:t>
            </a:fld>
            <a:endParaRPr lang="cs-CZ"/>
          </a:p>
        </p:txBody>
      </p:sp>
    </p:spTree>
    <p:extLst>
      <p:ext uri="{BB962C8B-B14F-4D97-AF65-F5344CB8AC3E}">
        <p14:creationId xmlns:p14="http://schemas.microsoft.com/office/powerpoint/2010/main" val="31391499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Nadpis 1"/>
          <p:cNvSpPr>
            <a:spLocks noGrp="1"/>
          </p:cNvSpPr>
          <p:nvPr>
            <p:ph type="title"/>
          </p:nvPr>
        </p:nvSpPr>
        <p:spPr/>
        <p:txBody>
          <a:bodyPr/>
          <a:lstStyle/>
          <a:p>
            <a:pPr eaLnBrk="1" hangingPunct="1"/>
            <a:r>
              <a:rPr lang="cs-CZ" dirty="0" smtClean="0"/>
              <a:t>Teplota chromatičnosti</a:t>
            </a:r>
            <a:endParaRPr lang="en-US" dirty="0" smtClean="0"/>
          </a:p>
        </p:txBody>
      </p:sp>
      <p:sp>
        <p:nvSpPr>
          <p:cNvPr id="55299" name="Zástupný symbol pro datum 4"/>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mtClean="0"/>
              <a:t>2017</a:t>
            </a:r>
            <a:endParaRPr lang="cs-CZ"/>
          </a:p>
        </p:txBody>
      </p:sp>
      <p:sp>
        <p:nvSpPr>
          <p:cNvPr id="55300" name="Zástupný symbol pro zápatí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t>prof. Otruba</a:t>
            </a:r>
          </a:p>
        </p:txBody>
      </p:sp>
      <p:sp>
        <p:nvSpPr>
          <p:cNvPr id="55301" name="Zástupný symbol pro číslo snímku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8468CE54-5F0F-4AFE-A9EE-716639F9D1B7}" type="slidenum">
              <a:rPr lang="cs-CZ"/>
              <a:pPr eaLnBrk="1" hangingPunct="1"/>
              <a:t>28</a:t>
            </a:fld>
            <a:endParaRPr lang="cs-CZ"/>
          </a:p>
        </p:txBody>
      </p:sp>
      <p:pic>
        <p:nvPicPr>
          <p:cNvPr id="55302" name="Picture 2" descr="http://www.fotografovani.cz/images3/rom_svetlo_7_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9" y="1290019"/>
            <a:ext cx="5940989" cy="2079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3" name="TextovéPole 9"/>
          <p:cNvSpPr txBox="1">
            <a:spLocks noChangeArrowheads="1"/>
          </p:cNvSpPr>
          <p:nvPr/>
        </p:nvSpPr>
        <p:spPr bwMode="auto">
          <a:xfrm>
            <a:off x="6917635" y="1196976"/>
            <a:ext cx="437901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z="2400" dirty="0"/>
              <a:t>Bílý papír není bílý. Má vždy barvu světla, které na něj svítí</a:t>
            </a:r>
            <a:endParaRPr lang="en-US" sz="2400" dirty="0"/>
          </a:p>
        </p:txBody>
      </p:sp>
      <p:pic>
        <p:nvPicPr>
          <p:cNvPr id="55304" name="Picture 4" descr="http://www.fotografovani.cz/images3/rom_svetlo_7_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394818"/>
            <a:ext cx="4230758" cy="296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5" name="TextovéPole 14"/>
          <p:cNvSpPr txBox="1">
            <a:spLocks noChangeArrowheads="1"/>
          </p:cNvSpPr>
          <p:nvPr/>
        </p:nvSpPr>
        <p:spPr bwMode="auto">
          <a:xfrm>
            <a:off x="5317435" y="3524029"/>
            <a:ext cx="597921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z="2400" dirty="0"/>
              <a:t>Na základě známé barvy předmětů provede mozek korekci signálu z očí tak, aby předměty zachovávaly svojí barvu. Mozek tedy eliminuje barvu osvětlujícího světla – provádí vyvážení jeho barvy (korekci) na bílou.</a:t>
            </a:r>
            <a:endParaRPr lang="en-US" sz="2400" dirty="0"/>
          </a:p>
        </p:txBody>
      </p:sp>
    </p:spTree>
    <p:extLst>
      <p:ext uri="{BB962C8B-B14F-4D97-AF65-F5344CB8AC3E}">
        <p14:creationId xmlns:p14="http://schemas.microsoft.com/office/powerpoint/2010/main" val="7453133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Nadpis 7"/>
          <p:cNvSpPr>
            <a:spLocks noGrp="1"/>
          </p:cNvSpPr>
          <p:nvPr>
            <p:ph type="title"/>
          </p:nvPr>
        </p:nvSpPr>
        <p:spPr>
          <a:xfrm>
            <a:off x="838200" y="365125"/>
            <a:ext cx="10515600" cy="777875"/>
          </a:xfrm>
        </p:spPr>
        <p:txBody>
          <a:bodyPr/>
          <a:lstStyle/>
          <a:p>
            <a:pPr eaLnBrk="1" hangingPunct="1"/>
            <a:r>
              <a:rPr lang="cs-CZ" dirty="0" smtClean="0"/>
              <a:t>Bílé světlo</a:t>
            </a:r>
            <a:endParaRPr lang="en-US" dirty="0" smtClean="0"/>
          </a:p>
        </p:txBody>
      </p:sp>
      <p:sp>
        <p:nvSpPr>
          <p:cNvPr id="9" name="Zástupný symbol pro obsah 8"/>
          <p:cNvSpPr>
            <a:spLocks noGrp="1"/>
          </p:cNvSpPr>
          <p:nvPr>
            <p:ph sz="half" idx="1"/>
          </p:nvPr>
        </p:nvSpPr>
        <p:spPr>
          <a:xfrm>
            <a:off x="838200" y="1143000"/>
            <a:ext cx="4956313" cy="5213349"/>
          </a:xfrm>
        </p:spPr>
        <p:txBody>
          <a:bodyPr>
            <a:normAutofit/>
          </a:bodyPr>
          <a:lstStyle/>
          <a:p>
            <a:pPr eaLnBrk="1" hangingPunct="1">
              <a:defRPr/>
            </a:pPr>
            <a:r>
              <a:rPr lang="cs-CZ" sz="2800" dirty="0" smtClean="0"/>
              <a:t>Za bílou v lidském slova smyslu lze považovat takové světlo, které dráždí všechny tři druhy barvocitlivých receptorů oka stejně. Bílá je tak velmi subjektivní záležitost (jako vše související s viděním), a proto byly vytvořeny standardy pro bílou.</a:t>
            </a:r>
          </a:p>
        </p:txBody>
      </p:sp>
      <p:sp>
        <p:nvSpPr>
          <p:cNvPr id="56324" name="Zástupný symbol pro datum 4"/>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mtClean="0"/>
              <a:t>2017</a:t>
            </a:r>
            <a:endParaRPr lang="cs-CZ"/>
          </a:p>
        </p:txBody>
      </p:sp>
      <p:sp>
        <p:nvSpPr>
          <p:cNvPr id="56325" name="Zástupný symbol pro zápatí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t>prof. Otruba</a:t>
            </a:r>
          </a:p>
        </p:txBody>
      </p:sp>
      <p:sp>
        <p:nvSpPr>
          <p:cNvPr id="56326" name="Zástupný symbol pro číslo snímku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71D6B491-9DE1-48FA-B97E-BBD8F961A731}" type="slidenum">
              <a:rPr lang="cs-CZ"/>
              <a:pPr eaLnBrk="1" hangingPunct="1"/>
              <a:t>29</a:t>
            </a:fld>
            <a:endParaRPr lang="cs-CZ"/>
          </a:p>
        </p:txBody>
      </p:sp>
      <p:pic>
        <p:nvPicPr>
          <p:cNvPr id="56327" name="Picture 2" descr="http://www.fotografovani.cz/images3/rom_svetlo_7_01.gif"/>
          <p:cNvPicPr>
            <a:picLocks noChangeAspect="1" noChangeArrowheads="1"/>
          </p:cNvPicPr>
          <p:nvPr/>
        </p:nvPicPr>
        <p:blipFill>
          <a:blip r:embed="rId2">
            <a:lum bright="-10000" contrast="40000"/>
            <a:extLst>
              <a:ext uri="{28A0092B-C50C-407E-A947-70E740481C1C}">
                <a14:useLocalDpi xmlns:a14="http://schemas.microsoft.com/office/drawing/2010/main" val="0"/>
              </a:ext>
            </a:extLst>
          </a:blip>
          <a:srcRect/>
          <a:stretch>
            <a:fillRect/>
          </a:stretch>
        </p:blipFill>
        <p:spPr bwMode="auto">
          <a:xfrm>
            <a:off x="5841602" y="1142999"/>
            <a:ext cx="5510397" cy="381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8" name="TextovéPole 11"/>
          <p:cNvSpPr txBox="1">
            <a:spLocks noChangeArrowheads="1"/>
          </p:cNvSpPr>
          <p:nvPr/>
        </p:nvSpPr>
        <p:spPr bwMode="auto">
          <a:xfrm>
            <a:off x="5839801" y="4953493"/>
            <a:ext cx="551219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dirty="0"/>
              <a:t>Spektrum standardizovaného bílého světla D65 odpovídá polednímu, mírně zamračenému dni v Evropě a má odpovídající teplotu 6500K</a:t>
            </a:r>
            <a:endParaRPr lang="en-US" dirty="0"/>
          </a:p>
        </p:txBody>
      </p:sp>
    </p:spTree>
    <p:extLst>
      <p:ext uri="{BB962C8B-B14F-4D97-AF65-F5344CB8AC3E}">
        <p14:creationId xmlns:p14="http://schemas.microsoft.com/office/powerpoint/2010/main" val="2951314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p:txBody>
          <a:bodyPr/>
          <a:lstStyle/>
          <a:p>
            <a:pPr eaLnBrk="1" hangingPunct="1"/>
            <a:r>
              <a:rPr lang="cs-CZ" smtClean="0"/>
              <a:t>Barevný vjem</a:t>
            </a:r>
          </a:p>
        </p:txBody>
      </p:sp>
      <p:sp>
        <p:nvSpPr>
          <p:cNvPr id="9222" name="Rectangle 3"/>
          <p:cNvSpPr>
            <a:spLocks noGrp="1" noChangeArrowheads="1"/>
          </p:cNvSpPr>
          <p:nvPr>
            <p:ph idx="1"/>
          </p:nvPr>
        </p:nvSpPr>
        <p:spPr/>
        <p:txBody>
          <a:bodyPr>
            <a:normAutofit/>
          </a:bodyPr>
          <a:lstStyle/>
          <a:p>
            <a:pPr eaLnBrk="1" hangingPunct="1"/>
            <a:r>
              <a:rPr lang="cs-CZ" sz="3600" dirty="0" err="1" smtClean="0"/>
              <a:t>Grassmanovy</a:t>
            </a:r>
            <a:r>
              <a:rPr lang="cs-CZ" sz="3600" dirty="0" smtClean="0"/>
              <a:t> zákony (1854) - lidské oko vnímá:</a:t>
            </a:r>
          </a:p>
          <a:p>
            <a:pPr eaLnBrk="1" hangingPunct="1">
              <a:buFont typeface="Wingdings" pitchFamily="2" charset="2"/>
              <a:buNone/>
            </a:pPr>
            <a:r>
              <a:rPr lang="cs-CZ" sz="3600" dirty="0" smtClean="0"/>
              <a:t>	– </a:t>
            </a:r>
            <a:r>
              <a:rPr lang="cs-CZ" sz="3600" dirty="0" smtClean="0">
                <a:solidFill>
                  <a:srgbClr val="C00000"/>
                </a:solidFill>
              </a:rPr>
              <a:t>dominantní vlnovou délku </a:t>
            </a:r>
            <a:r>
              <a:rPr lang="cs-CZ" sz="3600" dirty="0" smtClean="0"/>
              <a:t>(odstín, “</a:t>
            </a:r>
            <a:r>
              <a:rPr lang="cs-CZ" sz="3600" dirty="0" err="1" smtClean="0"/>
              <a:t>hue</a:t>
            </a:r>
            <a:r>
              <a:rPr lang="cs-CZ" sz="3600" dirty="0" smtClean="0"/>
              <a:t>”)</a:t>
            </a:r>
          </a:p>
          <a:p>
            <a:pPr eaLnBrk="1" hangingPunct="1">
              <a:buFont typeface="Wingdings" pitchFamily="2" charset="2"/>
              <a:buNone/>
            </a:pPr>
            <a:r>
              <a:rPr lang="cs-CZ" sz="3600" dirty="0" smtClean="0"/>
              <a:t>	– </a:t>
            </a:r>
            <a:r>
              <a:rPr lang="cs-CZ" sz="3600" dirty="0" smtClean="0">
                <a:solidFill>
                  <a:srgbClr val="C00000"/>
                </a:solidFill>
              </a:rPr>
              <a:t>čistotu barvy </a:t>
            </a:r>
            <a:r>
              <a:rPr lang="cs-CZ" sz="3600" dirty="0" smtClean="0"/>
              <a:t>(sytost, “</a:t>
            </a:r>
            <a:r>
              <a:rPr lang="cs-CZ" sz="3600" dirty="0" err="1" smtClean="0"/>
              <a:t>saturation</a:t>
            </a:r>
            <a:r>
              <a:rPr lang="cs-CZ" sz="3600" dirty="0" smtClean="0"/>
              <a:t>”)</a:t>
            </a:r>
          </a:p>
          <a:p>
            <a:pPr eaLnBrk="1" hangingPunct="1">
              <a:buFont typeface="Wingdings" pitchFamily="2" charset="2"/>
              <a:buNone/>
            </a:pPr>
            <a:r>
              <a:rPr lang="cs-CZ" sz="3600" dirty="0" smtClean="0"/>
              <a:t>	– </a:t>
            </a:r>
            <a:r>
              <a:rPr lang="cs-CZ" sz="3600" dirty="0" smtClean="0">
                <a:solidFill>
                  <a:srgbClr val="C00000"/>
                </a:solidFill>
              </a:rPr>
              <a:t>intenzitu</a:t>
            </a:r>
            <a:r>
              <a:rPr lang="cs-CZ" sz="3600" dirty="0" smtClean="0"/>
              <a:t> (jas, “</a:t>
            </a:r>
            <a:r>
              <a:rPr lang="cs-CZ" sz="3600" dirty="0" err="1" smtClean="0"/>
              <a:t>brightness</a:t>
            </a:r>
            <a:r>
              <a:rPr lang="cs-CZ" sz="3600" dirty="0" smtClean="0"/>
              <a:t>”)</a:t>
            </a:r>
          </a:p>
        </p:txBody>
      </p:sp>
      <p:sp>
        <p:nvSpPr>
          <p:cNvPr id="9218" name="Zástupný symbol pro datum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mtClean="0"/>
              <a:t>2017</a:t>
            </a:r>
            <a:endParaRPr lang="cs-CZ"/>
          </a:p>
        </p:txBody>
      </p:sp>
      <p:sp>
        <p:nvSpPr>
          <p:cNvPr id="9219" name="Zástupný symbol pro zápatí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t>prof. Otruba</a:t>
            </a:r>
          </a:p>
        </p:txBody>
      </p:sp>
      <p:sp>
        <p:nvSpPr>
          <p:cNvPr id="9220" name="Zástupný symbol pro číslo snímku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29236EF9-70FC-4A6E-BB78-EFE7660A0620}" type="slidenum">
              <a:rPr lang="cs-CZ"/>
              <a:pPr eaLnBrk="1" hangingPunct="1"/>
              <a:t>3</a:t>
            </a:fld>
            <a:endParaRPr lang="cs-CZ"/>
          </a:p>
        </p:txBody>
      </p:sp>
    </p:spTree>
    <p:extLst>
      <p:ext uri="{BB962C8B-B14F-4D97-AF65-F5344CB8AC3E}">
        <p14:creationId xmlns:p14="http://schemas.microsoft.com/office/powerpoint/2010/main" val="318390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Nadpis 1"/>
          <p:cNvSpPr>
            <a:spLocks noGrp="1"/>
          </p:cNvSpPr>
          <p:nvPr>
            <p:ph type="title"/>
          </p:nvPr>
        </p:nvSpPr>
        <p:spPr>
          <a:xfrm>
            <a:off x="838200" y="166343"/>
            <a:ext cx="10515600" cy="817632"/>
          </a:xfrm>
        </p:spPr>
        <p:txBody>
          <a:bodyPr/>
          <a:lstStyle/>
          <a:p>
            <a:pPr eaLnBrk="1" hangingPunct="1"/>
            <a:r>
              <a:rPr lang="cs-CZ" dirty="0" smtClean="0"/>
              <a:t>Barva typických světel</a:t>
            </a:r>
            <a:endParaRPr lang="en-US" dirty="0" smtClean="0"/>
          </a:p>
        </p:txBody>
      </p:sp>
      <p:graphicFrame>
        <p:nvGraphicFramePr>
          <p:cNvPr id="8" name="Zástupný symbol pro obsah 7"/>
          <p:cNvGraphicFramePr>
            <a:graphicFrameLocks noGrp="1"/>
          </p:cNvGraphicFramePr>
          <p:nvPr>
            <p:ph sz="half" idx="1"/>
            <p:extLst>
              <p:ext uri="{D42A27DB-BD31-4B8C-83A1-F6EECF244321}">
                <p14:modId xmlns:p14="http://schemas.microsoft.com/office/powerpoint/2010/main" val="1614534468"/>
              </p:ext>
            </p:extLst>
          </p:nvPr>
        </p:nvGraphicFramePr>
        <p:xfrm>
          <a:off x="838200" y="983974"/>
          <a:ext cx="5176839" cy="5372376"/>
        </p:xfrm>
        <a:graphic>
          <a:graphicData uri="http://schemas.openxmlformats.org/drawingml/2006/table">
            <a:tbl>
              <a:tblPr firstRow="1" bandRow="1">
                <a:tableStyleId>{5C22544A-7EE6-4342-B048-85BDC9FD1C3A}</a:tableStyleId>
              </a:tblPr>
              <a:tblGrid>
                <a:gridCol w="1667955"/>
                <a:gridCol w="3508884"/>
              </a:tblGrid>
              <a:tr h="583307">
                <a:tc>
                  <a:txBody>
                    <a:bodyPr/>
                    <a:lstStyle/>
                    <a:p>
                      <a:pPr algn="ctr"/>
                      <a:r>
                        <a:rPr lang="cs-CZ" sz="2000" dirty="0"/>
                        <a:t>Teplota v K</a:t>
                      </a:r>
                    </a:p>
                  </a:txBody>
                  <a:tcPr marL="19050" marR="19050" marT="19050" marB="19050" anchor="ctr"/>
                </a:tc>
                <a:tc>
                  <a:txBody>
                    <a:bodyPr/>
                    <a:lstStyle/>
                    <a:p>
                      <a:pPr algn="ctr"/>
                      <a:r>
                        <a:rPr lang="cs-CZ" sz="2000" dirty="0"/>
                        <a:t>Typický zdroj světla</a:t>
                      </a:r>
                    </a:p>
                  </a:txBody>
                  <a:tcPr marL="19050" marR="19050" marT="19050" marB="19050" anchor="ctr"/>
                </a:tc>
              </a:tr>
              <a:tr h="361088">
                <a:tc>
                  <a:txBody>
                    <a:bodyPr/>
                    <a:lstStyle/>
                    <a:p>
                      <a:pPr algn="ctr"/>
                      <a:r>
                        <a:rPr lang="cs-CZ" sz="2000" dirty="0"/>
                        <a:t>1200-1500</a:t>
                      </a:r>
                    </a:p>
                  </a:txBody>
                  <a:tcPr marL="19050" marR="19050" marT="19050" marB="19050" anchor="ctr"/>
                </a:tc>
                <a:tc>
                  <a:txBody>
                    <a:bodyPr/>
                    <a:lstStyle/>
                    <a:p>
                      <a:pPr algn="ctr"/>
                      <a:r>
                        <a:rPr lang="cs-CZ" sz="2000" dirty="0"/>
                        <a:t>Svíčka</a:t>
                      </a:r>
                    </a:p>
                  </a:txBody>
                  <a:tcPr marL="19050" marR="19050" marT="19050" marB="19050" anchor="ctr"/>
                </a:tc>
              </a:tr>
              <a:tr h="583307">
                <a:tc>
                  <a:txBody>
                    <a:bodyPr/>
                    <a:lstStyle/>
                    <a:p>
                      <a:pPr algn="ctr"/>
                      <a:r>
                        <a:rPr lang="cs-CZ" sz="2000" dirty="0"/>
                        <a:t>2500-3200</a:t>
                      </a:r>
                    </a:p>
                  </a:txBody>
                  <a:tcPr marL="19050" marR="19050" marT="19050" marB="19050" anchor="ctr"/>
                </a:tc>
                <a:tc>
                  <a:txBody>
                    <a:bodyPr/>
                    <a:lstStyle/>
                    <a:p>
                      <a:pPr algn="ctr"/>
                      <a:r>
                        <a:rPr lang="cs-CZ" sz="2000" dirty="0"/>
                        <a:t>Běžná žárovka (40-200W)</a:t>
                      </a:r>
                    </a:p>
                  </a:txBody>
                  <a:tcPr marL="19050" marR="19050" marT="19050" marB="19050" anchor="ctr"/>
                </a:tc>
              </a:tr>
              <a:tr h="583307">
                <a:tc>
                  <a:txBody>
                    <a:bodyPr/>
                    <a:lstStyle/>
                    <a:p>
                      <a:pPr algn="ctr"/>
                      <a:r>
                        <a:rPr lang="cs-CZ" sz="2000" dirty="0"/>
                        <a:t>3000-4000</a:t>
                      </a:r>
                    </a:p>
                  </a:txBody>
                  <a:tcPr marL="19050" marR="19050" marT="19050" marB="19050" anchor="ctr"/>
                </a:tc>
                <a:tc>
                  <a:txBody>
                    <a:bodyPr/>
                    <a:lstStyle/>
                    <a:p>
                      <a:pPr algn="ctr"/>
                      <a:r>
                        <a:rPr lang="cs-CZ" sz="2000" dirty="0"/>
                        <a:t>Východ a západ slunce</a:t>
                      </a:r>
                    </a:p>
                  </a:txBody>
                  <a:tcPr marL="19050" marR="19050" marT="19050" marB="19050" anchor="ctr"/>
                </a:tc>
              </a:tr>
              <a:tr h="361088">
                <a:tc>
                  <a:txBody>
                    <a:bodyPr/>
                    <a:lstStyle/>
                    <a:p>
                      <a:pPr algn="ctr"/>
                      <a:r>
                        <a:rPr lang="cs-CZ" sz="2000"/>
                        <a:t>4000-5000</a:t>
                      </a:r>
                    </a:p>
                  </a:txBody>
                  <a:tcPr marL="19050" marR="19050" marT="19050" marB="19050" anchor="ctr"/>
                </a:tc>
                <a:tc>
                  <a:txBody>
                    <a:bodyPr/>
                    <a:lstStyle/>
                    <a:p>
                      <a:pPr algn="ctr"/>
                      <a:r>
                        <a:rPr lang="cs-CZ" sz="2000" dirty="0"/>
                        <a:t>Zářivka</a:t>
                      </a:r>
                    </a:p>
                  </a:txBody>
                  <a:tcPr marL="19050" marR="19050" marT="19050" marB="19050" anchor="ctr"/>
                </a:tc>
              </a:tr>
              <a:tr h="1128737">
                <a:tc>
                  <a:txBody>
                    <a:bodyPr/>
                    <a:lstStyle/>
                    <a:p>
                      <a:pPr algn="ctr"/>
                      <a:r>
                        <a:rPr lang="cs-CZ" sz="2000" dirty="0"/>
                        <a:t>5000-6000</a:t>
                      </a:r>
                    </a:p>
                  </a:txBody>
                  <a:tcPr marL="19050" marR="19050" marT="19050" marB="19050" anchor="ctr"/>
                </a:tc>
                <a:tc>
                  <a:txBody>
                    <a:bodyPr/>
                    <a:lstStyle/>
                    <a:p>
                      <a:pPr algn="ctr"/>
                      <a:r>
                        <a:rPr lang="cs-CZ" sz="2000" dirty="0"/>
                        <a:t>Sluneční světlo (slunný den), fotografický blesk</a:t>
                      </a:r>
                    </a:p>
                  </a:txBody>
                  <a:tcPr marL="19050" marR="19050" marT="19050" marB="19050" anchor="ctr"/>
                </a:tc>
              </a:tr>
              <a:tr h="583307">
                <a:tc>
                  <a:txBody>
                    <a:bodyPr/>
                    <a:lstStyle/>
                    <a:p>
                      <a:pPr algn="ctr"/>
                      <a:r>
                        <a:rPr lang="cs-CZ" sz="2000"/>
                        <a:t>6000-7000</a:t>
                      </a:r>
                    </a:p>
                  </a:txBody>
                  <a:tcPr marL="19050" marR="19050" marT="19050" marB="19050" anchor="ctr"/>
                </a:tc>
                <a:tc>
                  <a:txBody>
                    <a:bodyPr/>
                    <a:lstStyle/>
                    <a:p>
                      <a:pPr algn="ctr"/>
                      <a:r>
                        <a:rPr lang="cs-CZ" sz="2000" dirty="0"/>
                        <a:t>Zamračený a mlhavý den</a:t>
                      </a:r>
                    </a:p>
                  </a:txBody>
                  <a:tcPr marL="19050" marR="19050" marT="19050" marB="19050" anchor="ctr"/>
                </a:tc>
              </a:tr>
              <a:tr h="583307">
                <a:tc>
                  <a:txBody>
                    <a:bodyPr/>
                    <a:lstStyle/>
                    <a:p>
                      <a:pPr algn="ctr"/>
                      <a:r>
                        <a:rPr lang="cs-CZ" sz="2000"/>
                        <a:t>7000-8000</a:t>
                      </a:r>
                    </a:p>
                  </a:txBody>
                  <a:tcPr marL="19050" marR="19050" marT="19050" marB="19050" anchor="ctr"/>
                </a:tc>
                <a:tc>
                  <a:txBody>
                    <a:bodyPr/>
                    <a:lstStyle/>
                    <a:p>
                      <a:pPr algn="ctr"/>
                      <a:r>
                        <a:rPr lang="cs-CZ" sz="2000" dirty="0"/>
                        <a:t>Fotografie ve stínu slunce</a:t>
                      </a:r>
                    </a:p>
                  </a:txBody>
                  <a:tcPr marL="19050" marR="19050" marT="19050" marB="19050" anchor="ctr"/>
                </a:tc>
              </a:tr>
              <a:tr h="604928">
                <a:tc>
                  <a:txBody>
                    <a:bodyPr/>
                    <a:lstStyle/>
                    <a:p>
                      <a:pPr algn="ctr"/>
                      <a:r>
                        <a:rPr lang="cs-CZ" sz="2000" dirty="0" smtClean="0"/>
                        <a:t>8000-11000</a:t>
                      </a:r>
                      <a:endParaRPr lang="cs-CZ" sz="2000" dirty="0"/>
                    </a:p>
                  </a:txBody>
                  <a:tcPr marL="19050" marR="19050" marT="19050" marB="19050" anchor="ctr"/>
                </a:tc>
                <a:tc>
                  <a:txBody>
                    <a:bodyPr/>
                    <a:lstStyle/>
                    <a:p>
                      <a:pPr algn="ctr"/>
                      <a:r>
                        <a:rPr lang="cs-CZ" sz="2000" dirty="0"/>
                        <a:t>Modré nebe bez slunce (hory)</a:t>
                      </a:r>
                    </a:p>
                  </a:txBody>
                  <a:tcPr marL="19050" marR="19050" marT="19050" marB="19050" anchor="ctr"/>
                </a:tc>
              </a:tr>
            </a:tbl>
          </a:graphicData>
        </a:graphic>
      </p:graphicFrame>
      <p:sp>
        <p:nvSpPr>
          <p:cNvPr id="57379" name="Zástupný symbol pro datum 4"/>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mtClean="0"/>
              <a:t>2017</a:t>
            </a:r>
            <a:endParaRPr lang="cs-CZ"/>
          </a:p>
        </p:txBody>
      </p:sp>
      <p:sp>
        <p:nvSpPr>
          <p:cNvPr id="57380" name="Zástupný symbol pro zápatí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t>prof. Otruba</a:t>
            </a:r>
          </a:p>
        </p:txBody>
      </p:sp>
      <p:sp>
        <p:nvSpPr>
          <p:cNvPr id="57381" name="Zástupný symbol pro číslo snímku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958DFC5E-BF82-4F05-A5B1-294174580849}" type="slidenum">
              <a:rPr lang="cs-CZ"/>
              <a:pPr eaLnBrk="1" hangingPunct="1"/>
              <a:t>30</a:t>
            </a:fld>
            <a:endParaRPr lang="cs-CZ"/>
          </a:p>
        </p:txBody>
      </p:sp>
      <p:pic>
        <p:nvPicPr>
          <p:cNvPr id="57382" name="Picture 2" descr="http://www.fotografovani.cz/images3/rom_svetlo_7_07.jpg"/>
          <p:cNvPicPr>
            <a:picLocks noChangeAspect="1" noChangeArrowheads="1"/>
          </p:cNvPicPr>
          <p:nvPr/>
        </p:nvPicPr>
        <p:blipFill>
          <a:blip r:embed="rId2">
            <a:lum bright="-10000" contrast="30000"/>
            <a:extLst>
              <a:ext uri="{28A0092B-C50C-407E-A947-70E740481C1C}">
                <a14:useLocalDpi xmlns:a14="http://schemas.microsoft.com/office/drawing/2010/main" val="0"/>
              </a:ext>
            </a:extLst>
          </a:blip>
          <a:srcRect/>
          <a:stretch>
            <a:fillRect/>
          </a:stretch>
        </p:blipFill>
        <p:spPr bwMode="auto">
          <a:xfrm>
            <a:off x="6144248" y="983975"/>
            <a:ext cx="5279748" cy="537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506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9" name="Rectangle 2"/>
          <p:cNvSpPr>
            <a:spLocks noGrp="1" noChangeArrowheads="1"/>
          </p:cNvSpPr>
          <p:nvPr>
            <p:ph type="title"/>
          </p:nvPr>
        </p:nvSpPr>
        <p:spPr>
          <a:xfrm>
            <a:off x="762000" y="246063"/>
            <a:ext cx="10668000" cy="892175"/>
          </a:xfrm>
        </p:spPr>
        <p:txBody>
          <a:bodyPr/>
          <a:lstStyle/>
          <a:p>
            <a:pPr eaLnBrk="1" hangingPunct="1"/>
            <a:r>
              <a:rPr lang="cs-CZ" dirty="0" smtClean="0"/>
              <a:t>Barvy předmětů</a:t>
            </a:r>
          </a:p>
        </p:txBody>
      </p:sp>
      <p:sp>
        <p:nvSpPr>
          <p:cNvPr id="62470" name="Rectangle 4"/>
          <p:cNvSpPr>
            <a:spLocks noGrp="1" noChangeArrowheads="1"/>
          </p:cNvSpPr>
          <p:nvPr>
            <p:ph type="body" sz="half" idx="1"/>
          </p:nvPr>
        </p:nvSpPr>
        <p:spPr>
          <a:xfrm>
            <a:off x="838200" y="1479550"/>
            <a:ext cx="5232400" cy="4876799"/>
          </a:xfrm>
        </p:spPr>
        <p:txBody>
          <a:bodyPr>
            <a:normAutofit/>
          </a:bodyPr>
          <a:lstStyle/>
          <a:p>
            <a:pPr eaLnBrk="1" hangingPunct="1"/>
            <a:r>
              <a:rPr lang="cs-CZ" sz="3200" dirty="0"/>
              <a:t>Ideální šedá plocha (1)</a:t>
            </a:r>
          </a:p>
          <a:p>
            <a:pPr eaLnBrk="1" hangingPunct="1"/>
            <a:r>
              <a:rPr lang="cs-CZ" sz="3200" dirty="0"/>
              <a:t>Ideální modrá plocha (3)</a:t>
            </a:r>
          </a:p>
          <a:p>
            <a:pPr eaLnBrk="1" hangingPunct="1"/>
            <a:r>
              <a:rPr lang="cs-CZ" sz="3200" dirty="0"/>
              <a:t>Skutečná modrá plocha (2) vykazuje ve srovnání s ideální příměs černé (Č) a bílé (B) barvy</a:t>
            </a:r>
          </a:p>
        </p:txBody>
      </p:sp>
      <p:pic>
        <p:nvPicPr>
          <p:cNvPr id="62471" name="Picture 6" descr="smok8"/>
          <p:cNvPicPr>
            <a:picLocks noGrp="1" noChangeAspect="1" noChangeArrowheads="1"/>
          </p:cNvPicPr>
          <p:nvPr>
            <p:ph sz="half" idx="2"/>
          </p:nvPr>
        </p:nvPicPr>
        <p:blipFill>
          <a:blip r:embed="rId3" cstate="print">
            <a:lum contrast="36000"/>
            <a:extLst>
              <a:ext uri="{28A0092B-C50C-407E-A947-70E740481C1C}">
                <a14:useLocalDpi xmlns:a14="http://schemas.microsoft.com/office/drawing/2010/main" val="0"/>
              </a:ext>
            </a:extLst>
          </a:blip>
          <a:srcRect r="41263"/>
          <a:stretch>
            <a:fillRect/>
          </a:stretch>
        </p:blipFill>
        <p:spPr>
          <a:xfrm>
            <a:off x="6172994" y="1345119"/>
            <a:ext cx="5180806" cy="3797873"/>
          </a:xfrm>
        </p:spPr>
      </p:pic>
      <p:sp>
        <p:nvSpPr>
          <p:cNvPr id="62466" name="Zástupný symbol pro datum 4"/>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mtClean="0"/>
              <a:t>2017</a:t>
            </a:r>
            <a:endParaRPr lang="cs-CZ"/>
          </a:p>
        </p:txBody>
      </p:sp>
      <p:sp>
        <p:nvSpPr>
          <p:cNvPr id="62467" name="Zástupný symbol pro zápatí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t>prof. Otruba</a:t>
            </a:r>
          </a:p>
        </p:txBody>
      </p:sp>
      <p:sp>
        <p:nvSpPr>
          <p:cNvPr id="62468" name="Zástupný symbol pro číslo snímku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89A94ECD-A13F-4152-B8BA-B1317BC8DAEF}" type="slidenum">
              <a:rPr lang="cs-CZ"/>
              <a:pPr eaLnBrk="1" hangingPunct="1"/>
              <a:t>31</a:t>
            </a:fld>
            <a:endParaRPr lang="cs-CZ"/>
          </a:p>
        </p:txBody>
      </p:sp>
      <p:sp>
        <p:nvSpPr>
          <p:cNvPr id="62472" name="Text Box 7"/>
          <p:cNvSpPr txBox="1">
            <a:spLocks noChangeArrowheads="1"/>
          </p:cNvSpPr>
          <p:nvPr/>
        </p:nvSpPr>
        <p:spPr bwMode="auto">
          <a:xfrm>
            <a:off x="6070600" y="5349874"/>
            <a:ext cx="5283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z="2000" dirty="0"/>
              <a:t>Spektrální </a:t>
            </a:r>
            <a:r>
              <a:rPr lang="cs-CZ" sz="2000" dirty="0" err="1"/>
              <a:t>reflektance</a:t>
            </a:r>
            <a:r>
              <a:rPr lang="cs-CZ" sz="2000" dirty="0"/>
              <a:t> ideálních a skutečných povrchových barev</a:t>
            </a:r>
          </a:p>
        </p:txBody>
      </p:sp>
    </p:spTree>
    <p:extLst>
      <p:ext uri="{BB962C8B-B14F-4D97-AF65-F5344CB8AC3E}">
        <p14:creationId xmlns:p14="http://schemas.microsoft.com/office/powerpoint/2010/main" val="23611250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7" name="Rectangle 2"/>
          <p:cNvSpPr>
            <a:spLocks noGrp="1" noChangeArrowheads="1"/>
          </p:cNvSpPr>
          <p:nvPr>
            <p:ph type="title"/>
          </p:nvPr>
        </p:nvSpPr>
        <p:spPr>
          <a:xfrm>
            <a:off x="838200" y="75027"/>
            <a:ext cx="10515600" cy="899008"/>
          </a:xfrm>
        </p:spPr>
        <p:txBody>
          <a:bodyPr/>
          <a:lstStyle/>
          <a:p>
            <a:pPr eaLnBrk="1" hangingPunct="1"/>
            <a:r>
              <a:rPr lang="cs-CZ" dirty="0" smtClean="0"/>
              <a:t>Soudobý kontrast</a:t>
            </a:r>
          </a:p>
        </p:txBody>
      </p:sp>
      <p:sp>
        <p:nvSpPr>
          <p:cNvPr id="64514" name="Zástupný symbol pro datum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mtClean="0"/>
              <a:t>2017</a:t>
            </a:r>
            <a:endParaRPr lang="cs-CZ"/>
          </a:p>
        </p:txBody>
      </p:sp>
      <p:sp>
        <p:nvSpPr>
          <p:cNvPr id="64515" name="Zástupný symbol pro zápatí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t>prof. Otruba</a:t>
            </a:r>
          </a:p>
        </p:txBody>
      </p:sp>
      <p:sp>
        <p:nvSpPr>
          <p:cNvPr id="64516" name="Zástupný symbol pro číslo snímku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D25D8AE9-5F6C-4082-92CB-7A292DC2EB40}" type="slidenum">
              <a:rPr lang="cs-CZ"/>
              <a:pPr eaLnBrk="1" hangingPunct="1"/>
              <a:t>32</a:t>
            </a:fld>
            <a:endParaRPr lang="cs-CZ"/>
          </a:p>
        </p:txBody>
      </p:sp>
      <p:pic>
        <p:nvPicPr>
          <p:cNvPr id="64518" name="Picture 4" descr="smok11"/>
          <p:cNvPicPr>
            <a:picLocks noChangeAspect="1" noChangeArrowheads="1"/>
          </p:cNvPicPr>
          <p:nvPr/>
        </p:nvPicPr>
        <p:blipFill>
          <a:blip r:embed="rId3">
            <a:lum contrast="30000"/>
            <a:extLst>
              <a:ext uri="{28A0092B-C50C-407E-A947-70E740481C1C}">
                <a14:useLocalDpi xmlns:a14="http://schemas.microsoft.com/office/drawing/2010/main" val="0"/>
              </a:ext>
            </a:extLst>
          </a:blip>
          <a:srcRect l="5403" t="6458" r="41002" b="6458"/>
          <a:stretch>
            <a:fillRect/>
          </a:stretch>
        </p:blipFill>
        <p:spPr bwMode="auto">
          <a:xfrm>
            <a:off x="2243740" y="974035"/>
            <a:ext cx="7704520" cy="484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9" name="Text Box 8"/>
          <p:cNvSpPr txBox="1">
            <a:spLocks noChangeArrowheads="1"/>
          </p:cNvSpPr>
          <p:nvPr/>
        </p:nvSpPr>
        <p:spPr bwMode="auto">
          <a:xfrm>
            <a:off x="2243739" y="5866573"/>
            <a:ext cx="7740239"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dirty="0"/>
              <a:t>Vliv sousedství černé a bílé na zdánlivou světlost a sytost barvy (podle </a:t>
            </a:r>
            <a:r>
              <a:rPr lang="cs-CZ" dirty="0" err="1"/>
              <a:t>Evanse</a:t>
            </a:r>
            <a:r>
              <a:rPr lang="cs-CZ" dirty="0"/>
              <a:t>)</a:t>
            </a:r>
          </a:p>
        </p:txBody>
      </p:sp>
    </p:spTree>
    <p:extLst>
      <p:ext uri="{BB962C8B-B14F-4D97-AF65-F5344CB8AC3E}">
        <p14:creationId xmlns:p14="http://schemas.microsoft.com/office/powerpoint/2010/main" val="92407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1" name="Rectangle 4"/>
          <p:cNvSpPr>
            <a:spLocks noGrp="1" noChangeArrowheads="1"/>
          </p:cNvSpPr>
          <p:nvPr>
            <p:ph type="title"/>
          </p:nvPr>
        </p:nvSpPr>
        <p:spPr>
          <a:xfrm>
            <a:off x="762000" y="50802"/>
            <a:ext cx="10668000" cy="892175"/>
          </a:xfrm>
        </p:spPr>
        <p:txBody>
          <a:bodyPr/>
          <a:lstStyle/>
          <a:p>
            <a:pPr eaLnBrk="1" hangingPunct="1"/>
            <a:r>
              <a:rPr lang="cs-CZ" dirty="0" smtClean="0"/>
              <a:t>Simultánní kontrast</a:t>
            </a:r>
          </a:p>
        </p:txBody>
      </p:sp>
      <p:sp>
        <p:nvSpPr>
          <p:cNvPr id="65542" name="Rectangle 5"/>
          <p:cNvSpPr>
            <a:spLocks noGrp="1" noChangeArrowheads="1"/>
          </p:cNvSpPr>
          <p:nvPr>
            <p:ph type="body" sz="half" idx="1"/>
          </p:nvPr>
        </p:nvSpPr>
        <p:spPr>
          <a:xfrm>
            <a:off x="838200" y="1484314"/>
            <a:ext cx="4897439" cy="4681537"/>
          </a:xfrm>
        </p:spPr>
        <p:txBody>
          <a:bodyPr>
            <a:noAutofit/>
          </a:bodyPr>
          <a:lstStyle/>
          <a:p>
            <a:pPr marL="0" indent="0" eaLnBrk="1" hangingPunct="1">
              <a:buNone/>
            </a:pPr>
            <a:r>
              <a:rPr lang="cs-CZ" dirty="0"/>
              <a:t>Velké čtverce v dvojici nad sebou se navzájem barevně liší jasem (vlevo), saturací (uprostřed) a barevným tónem (vpravo). Dvojice malých čtverců v jejich středu má vždy přesně tutéž barvu, nicméně kontrast s velkým čtvercem způsobuje, že vypadají, jako by jejich jas (vlevo), saturace (uprostřed) nebo barevný tón (vpravo) byly různé. </a:t>
            </a:r>
          </a:p>
        </p:txBody>
      </p:sp>
      <p:pic>
        <p:nvPicPr>
          <p:cNvPr id="65543" name="Picture 7" descr="simultánní kontrast"/>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735638" y="1279577"/>
            <a:ext cx="5694362" cy="4497338"/>
          </a:xfrm>
          <a:noFill/>
        </p:spPr>
      </p:pic>
      <p:sp>
        <p:nvSpPr>
          <p:cNvPr id="65538" name="Zástupný symbol pro datum 4"/>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mtClean="0"/>
              <a:t>2017</a:t>
            </a:r>
            <a:endParaRPr lang="cs-CZ"/>
          </a:p>
        </p:txBody>
      </p:sp>
      <p:sp>
        <p:nvSpPr>
          <p:cNvPr id="65539" name="Zástupný symbol pro zápatí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t>prof. Otruba</a:t>
            </a:r>
          </a:p>
        </p:txBody>
      </p:sp>
      <p:sp>
        <p:nvSpPr>
          <p:cNvPr id="65540" name="Zástupný symbol pro číslo snímku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24FC9CFA-4FF3-4026-9157-F83702366FA1}" type="slidenum">
              <a:rPr lang="cs-CZ"/>
              <a:pPr eaLnBrk="1" hangingPunct="1"/>
              <a:t>33</a:t>
            </a:fld>
            <a:endParaRPr lang="cs-CZ"/>
          </a:p>
        </p:txBody>
      </p:sp>
    </p:spTree>
    <p:extLst>
      <p:ext uri="{BB962C8B-B14F-4D97-AF65-F5344CB8AC3E}">
        <p14:creationId xmlns:p14="http://schemas.microsoft.com/office/powerpoint/2010/main" val="26464718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5" name="Rectangle 4"/>
          <p:cNvSpPr>
            <a:spLocks noGrp="1" noChangeArrowheads="1"/>
          </p:cNvSpPr>
          <p:nvPr>
            <p:ph type="title"/>
          </p:nvPr>
        </p:nvSpPr>
        <p:spPr/>
        <p:txBody>
          <a:bodyPr/>
          <a:lstStyle/>
          <a:p>
            <a:pPr eaLnBrk="1" hangingPunct="1"/>
            <a:r>
              <a:rPr lang="cs-CZ" smtClean="0"/>
              <a:t>Machovy pruhy</a:t>
            </a:r>
          </a:p>
        </p:txBody>
      </p:sp>
      <p:pic>
        <p:nvPicPr>
          <p:cNvPr id="66567" name="Picture 7" descr="machovy pruhy"/>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1534412"/>
            <a:ext cx="4401128" cy="2200564"/>
          </a:xfrm>
          <a:noFill/>
        </p:spPr>
      </p:pic>
      <p:sp>
        <p:nvSpPr>
          <p:cNvPr id="66566" name="Rectangle 6"/>
          <p:cNvSpPr>
            <a:spLocks noGrp="1" noChangeArrowheads="1"/>
          </p:cNvSpPr>
          <p:nvPr>
            <p:ph type="body" sz="half" idx="2"/>
          </p:nvPr>
        </p:nvSpPr>
        <p:spPr>
          <a:xfrm>
            <a:off x="838200" y="4072412"/>
            <a:ext cx="10668000" cy="2328389"/>
          </a:xfrm>
        </p:spPr>
        <p:txBody>
          <a:bodyPr>
            <a:normAutofit lnSpcReduction="10000"/>
          </a:bodyPr>
          <a:lstStyle/>
          <a:p>
            <a:pPr marL="0" indent="0" eaLnBrk="1" hangingPunct="1">
              <a:lnSpc>
                <a:spcPct val="90000"/>
              </a:lnSpc>
              <a:buNone/>
            </a:pPr>
            <a:r>
              <a:rPr lang="cs-CZ" sz="2600" dirty="0"/>
              <a:t>Kontrast podél náhlých přechodů (hran) se oku jeví větší, než ve skutečnosti je. Díky tomuto efektu vypadá levá strana každého pruhu světlejší než pravá, ačkoli celý pruh je ve skutečnosti stejně tmavý</a:t>
            </a:r>
            <a:r>
              <a:rPr lang="cs-CZ" sz="2600" dirty="0" smtClean="0"/>
              <a:t>.</a:t>
            </a:r>
          </a:p>
          <a:p>
            <a:pPr marL="0" indent="0">
              <a:buNone/>
            </a:pPr>
            <a:r>
              <a:rPr lang="cs-CZ" sz="2600" dirty="0" smtClean="0"/>
              <a:t>Na druhém obrázku </a:t>
            </a:r>
            <a:r>
              <a:rPr lang="cs-CZ" dirty="0"/>
              <a:t>Střední pruh je v celé své délce stejně šedý </a:t>
            </a:r>
            <a:r>
              <a:rPr lang="cs-CZ" dirty="0" smtClean="0"/>
              <a:t>- většina </a:t>
            </a:r>
            <a:r>
              <a:rPr lang="cs-CZ" dirty="0"/>
              <a:t>z vás ho ale uvidí jako přechod od světle šedé (vlevo) do tmavší šedé (vpravo). Je to vliv okolní plochy.</a:t>
            </a:r>
            <a:r>
              <a:rPr lang="cs-CZ" sz="2600" dirty="0" smtClean="0"/>
              <a:t> </a:t>
            </a:r>
            <a:endParaRPr lang="cs-CZ" sz="2600" dirty="0"/>
          </a:p>
        </p:txBody>
      </p:sp>
      <p:sp>
        <p:nvSpPr>
          <p:cNvPr id="66562" name="Zástupný symbol pro datum 4"/>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mtClean="0"/>
              <a:t>2017</a:t>
            </a:r>
            <a:endParaRPr lang="cs-CZ"/>
          </a:p>
        </p:txBody>
      </p:sp>
      <p:sp>
        <p:nvSpPr>
          <p:cNvPr id="66563" name="Zástupný symbol pro zápatí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t>prof. Otruba</a:t>
            </a:r>
          </a:p>
        </p:txBody>
      </p:sp>
      <p:sp>
        <p:nvSpPr>
          <p:cNvPr id="66564" name="Zástupný symbol pro číslo snímku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203E5B96-4149-47E3-A70D-5A8DE512973A}" type="slidenum">
              <a:rPr lang="cs-CZ"/>
              <a:pPr eaLnBrk="1" hangingPunct="1"/>
              <a:t>34</a:t>
            </a:fld>
            <a:endParaRPr lang="cs-CZ"/>
          </a:p>
        </p:txBody>
      </p:sp>
      <p:pic>
        <p:nvPicPr>
          <p:cNvPr id="2" name="Obrázek 1"/>
          <p:cNvPicPr>
            <a:picLocks noChangeAspect="1"/>
          </p:cNvPicPr>
          <p:nvPr/>
        </p:nvPicPr>
        <p:blipFill>
          <a:blip r:embed="rId4"/>
          <a:stretch>
            <a:fillRect/>
          </a:stretch>
        </p:blipFill>
        <p:spPr>
          <a:xfrm>
            <a:off x="6358232" y="1196976"/>
            <a:ext cx="5076001" cy="2538000"/>
          </a:xfrm>
          <a:prstGeom prst="rect">
            <a:avLst/>
          </a:prstGeom>
        </p:spPr>
      </p:pic>
    </p:spTree>
    <p:extLst>
      <p:ext uri="{BB962C8B-B14F-4D97-AF65-F5344CB8AC3E}">
        <p14:creationId xmlns:p14="http://schemas.microsoft.com/office/powerpoint/2010/main" val="16891065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9" name="Rectangle 2"/>
          <p:cNvSpPr>
            <a:spLocks noGrp="1" noChangeArrowheads="1"/>
          </p:cNvSpPr>
          <p:nvPr>
            <p:ph type="title"/>
          </p:nvPr>
        </p:nvSpPr>
        <p:spPr>
          <a:xfrm>
            <a:off x="838200" y="111918"/>
            <a:ext cx="10515600" cy="1325563"/>
          </a:xfrm>
        </p:spPr>
        <p:txBody>
          <a:bodyPr/>
          <a:lstStyle/>
          <a:p>
            <a:pPr eaLnBrk="1" hangingPunct="1"/>
            <a:r>
              <a:rPr lang="cs-CZ" dirty="0" smtClean="0"/>
              <a:t>„Přecházení zraku“</a:t>
            </a:r>
          </a:p>
        </p:txBody>
      </p:sp>
      <p:sp>
        <p:nvSpPr>
          <p:cNvPr id="67586" name="Zástupný symbol pro datum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mtClean="0"/>
              <a:t>2017</a:t>
            </a:r>
            <a:endParaRPr lang="cs-CZ"/>
          </a:p>
        </p:txBody>
      </p:sp>
      <p:sp>
        <p:nvSpPr>
          <p:cNvPr id="67587" name="Zástupný symbol pro zápatí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t>prof. Otruba</a:t>
            </a:r>
          </a:p>
        </p:txBody>
      </p:sp>
      <p:sp>
        <p:nvSpPr>
          <p:cNvPr id="67588" name="Zástupný symbol pro číslo snímku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515AA442-5000-4B05-BD6F-BAC58FC20320}" type="slidenum">
              <a:rPr lang="cs-CZ"/>
              <a:pPr eaLnBrk="1" hangingPunct="1"/>
              <a:t>35</a:t>
            </a:fld>
            <a:endParaRPr lang="cs-CZ"/>
          </a:p>
        </p:txBody>
      </p:sp>
      <p:pic>
        <p:nvPicPr>
          <p:cNvPr id="67590" name="Picture 4" descr="smok13"/>
          <p:cNvPicPr>
            <a:picLocks noChangeAspect="1" noChangeArrowheads="1"/>
          </p:cNvPicPr>
          <p:nvPr/>
        </p:nvPicPr>
        <p:blipFill>
          <a:blip r:embed="rId3">
            <a:lum bright="-12000" contrast="66000"/>
            <a:extLst>
              <a:ext uri="{28A0092B-C50C-407E-A947-70E740481C1C}">
                <a14:useLocalDpi xmlns:a14="http://schemas.microsoft.com/office/drawing/2010/main" val="0"/>
              </a:ext>
            </a:extLst>
          </a:blip>
          <a:srcRect l="9998" t="10408" r="5537" b="24382"/>
          <a:stretch>
            <a:fillRect/>
          </a:stretch>
        </p:blipFill>
        <p:spPr bwMode="auto">
          <a:xfrm>
            <a:off x="1110762" y="1618834"/>
            <a:ext cx="9967191" cy="304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1" name="Text Box 5"/>
          <p:cNvSpPr txBox="1">
            <a:spLocks noChangeArrowheads="1"/>
          </p:cNvSpPr>
          <p:nvPr/>
        </p:nvSpPr>
        <p:spPr bwMode="auto">
          <a:xfrm>
            <a:off x="838200" y="4988063"/>
            <a:ext cx="10515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z="2400" dirty="0"/>
              <a:t>Rozhraní červené a modré barvy se jeví jako neklidné (podle </a:t>
            </a:r>
            <a:r>
              <a:rPr lang="cs-CZ" sz="2400" dirty="0" err="1"/>
              <a:t>Evanse</a:t>
            </a:r>
            <a:r>
              <a:rPr lang="cs-CZ" sz="2400" dirty="0"/>
              <a:t>). Je to způsobeno přeostřováním oční čočky podle ohniska příslušné barvy – barevná vada oční čočky </a:t>
            </a:r>
          </a:p>
        </p:txBody>
      </p:sp>
    </p:spTree>
    <p:extLst>
      <p:ext uri="{BB962C8B-B14F-4D97-AF65-F5344CB8AC3E}">
        <p14:creationId xmlns:p14="http://schemas.microsoft.com/office/powerpoint/2010/main" val="346993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3" name="Rectangle 2"/>
          <p:cNvSpPr>
            <a:spLocks noGrp="1" noChangeArrowheads="1"/>
          </p:cNvSpPr>
          <p:nvPr>
            <p:ph type="title"/>
          </p:nvPr>
        </p:nvSpPr>
        <p:spPr>
          <a:xfrm>
            <a:off x="838200" y="0"/>
            <a:ext cx="10515600" cy="1325563"/>
          </a:xfrm>
        </p:spPr>
        <p:txBody>
          <a:bodyPr/>
          <a:lstStyle/>
          <a:p>
            <a:pPr eaLnBrk="1" hangingPunct="1"/>
            <a:r>
              <a:rPr lang="cs-CZ" dirty="0" smtClean="0"/>
              <a:t>Vliv spektrálního složení světla</a:t>
            </a:r>
          </a:p>
        </p:txBody>
      </p:sp>
      <p:sp>
        <p:nvSpPr>
          <p:cNvPr id="68614" name="Rectangle 3"/>
          <p:cNvSpPr>
            <a:spLocks noGrp="1" noChangeArrowheads="1"/>
          </p:cNvSpPr>
          <p:nvPr>
            <p:ph idx="1"/>
          </p:nvPr>
        </p:nvSpPr>
        <p:spPr>
          <a:xfrm>
            <a:off x="838200" y="1257303"/>
            <a:ext cx="10515600" cy="1177130"/>
          </a:xfrm>
        </p:spPr>
        <p:txBody>
          <a:bodyPr/>
          <a:lstStyle/>
          <a:p>
            <a:pPr eaLnBrk="1" hangingPunct="1"/>
            <a:r>
              <a:rPr lang="cs-CZ" dirty="0" smtClean="0"/>
              <a:t>Křivka spektrální </a:t>
            </a:r>
            <a:r>
              <a:rPr lang="cs-CZ" dirty="0" err="1" smtClean="0"/>
              <a:t>reflektance</a:t>
            </a:r>
            <a:r>
              <a:rPr lang="cs-CZ" dirty="0" smtClean="0"/>
              <a:t> plochy, která se jeví ve světle složeném z vlnových délek </a:t>
            </a:r>
            <a:r>
              <a:rPr lang="el-GR" dirty="0" smtClean="0"/>
              <a:t>λ</a:t>
            </a:r>
            <a:r>
              <a:rPr lang="cs-CZ" baseline="-25000" dirty="0" smtClean="0"/>
              <a:t>1</a:t>
            </a:r>
            <a:r>
              <a:rPr lang="cs-CZ" dirty="0" smtClean="0"/>
              <a:t>, </a:t>
            </a:r>
            <a:r>
              <a:rPr lang="el-GR" dirty="0" smtClean="0"/>
              <a:t>λ</a:t>
            </a:r>
            <a:r>
              <a:rPr lang="cs-CZ" baseline="-25000" dirty="0" smtClean="0"/>
              <a:t>2</a:t>
            </a:r>
            <a:r>
              <a:rPr lang="cs-CZ" dirty="0" smtClean="0"/>
              <a:t>, </a:t>
            </a:r>
            <a:r>
              <a:rPr lang="el-GR" dirty="0" smtClean="0"/>
              <a:t>λ</a:t>
            </a:r>
            <a:r>
              <a:rPr lang="cs-CZ" baseline="-25000" dirty="0" smtClean="0"/>
              <a:t>3 </a:t>
            </a:r>
            <a:r>
              <a:rPr lang="cs-CZ" dirty="0" smtClean="0"/>
              <a:t>jako černá</a:t>
            </a:r>
            <a:endParaRPr lang="el-GR" dirty="0" smtClean="0"/>
          </a:p>
        </p:txBody>
      </p:sp>
      <p:sp>
        <p:nvSpPr>
          <p:cNvPr id="68610" name="Zástupný symbol pro datum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mtClean="0"/>
              <a:t>2017</a:t>
            </a:r>
            <a:endParaRPr lang="cs-CZ"/>
          </a:p>
        </p:txBody>
      </p:sp>
      <p:sp>
        <p:nvSpPr>
          <p:cNvPr id="68611" name="Zástupný symbol pro zápatí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t>prof. Otruba</a:t>
            </a:r>
          </a:p>
        </p:txBody>
      </p:sp>
      <p:sp>
        <p:nvSpPr>
          <p:cNvPr id="68612" name="Zástupný symbol pro číslo snímku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0A6CEBB0-612D-4542-BB89-411195B35DEE}" type="slidenum">
              <a:rPr lang="cs-CZ"/>
              <a:pPr eaLnBrk="1" hangingPunct="1"/>
              <a:t>36</a:t>
            </a:fld>
            <a:endParaRPr lang="cs-CZ"/>
          </a:p>
        </p:txBody>
      </p:sp>
      <p:pic>
        <p:nvPicPr>
          <p:cNvPr id="68615" name="Picture 4" descr="smok15"/>
          <p:cNvPicPr>
            <a:picLocks noChangeAspect="1" noChangeArrowheads="1"/>
          </p:cNvPicPr>
          <p:nvPr/>
        </p:nvPicPr>
        <p:blipFill>
          <a:blip r:embed="rId3" cstate="print">
            <a:lum contrast="24000"/>
            <a:extLst>
              <a:ext uri="{28A0092B-C50C-407E-A947-70E740481C1C}">
                <a14:useLocalDpi xmlns:a14="http://schemas.microsoft.com/office/drawing/2010/main" val="0"/>
              </a:ext>
            </a:extLst>
          </a:blip>
          <a:srcRect l="37047"/>
          <a:stretch>
            <a:fillRect/>
          </a:stretch>
        </p:blipFill>
        <p:spPr bwMode="auto">
          <a:xfrm>
            <a:off x="1882806" y="2434433"/>
            <a:ext cx="8426388" cy="392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27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7" name="Rectangle 2"/>
          <p:cNvSpPr>
            <a:spLocks noGrp="1" noChangeArrowheads="1"/>
          </p:cNvSpPr>
          <p:nvPr>
            <p:ph type="title"/>
          </p:nvPr>
        </p:nvSpPr>
        <p:spPr/>
        <p:txBody>
          <a:bodyPr/>
          <a:lstStyle/>
          <a:p>
            <a:pPr eaLnBrk="1" hangingPunct="1"/>
            <a:r>
              <a:rPr lang="cs-CZ" smtClean="0"/>
              <a:t>Vjem bílého světla</a:t>
            </a:r>
          </a:p>
        </p:txBody>
      </p:sp>
      <p:sp>
        <p:nvSpPr>
          <p:cNvPr id="69638" name="Rectangle 6"/>
          <p:cNvSpPr>
            <a:spLocks noGrp="1" noChangeArrowheads="1"/>
          </p:cNvSpPr>
          <p:nvPr>
            <p:ph type="body" sz="half" idx="2"/>
          </p:nvPr>
        </p:nvSpPr>
        <p:spPr>
          <a:xfrm>
            <a:off x="4038601" y="1557338"/>
            <a:ext cx="7395632" cy="4462462"/>
          </a:xfrm>
        </p:spPr>
        <p:txBody>
          <a:bodyPr>
            <a:normAutofit lnSpcReduction="10000"/>
          </a:bodyPr>
          <a:lstStyle/>
          <a:p>
            <a:pPr marL="495300" indent="-495300">
              <a:buFont typeface="Wingdings" pitchFamily="2" charset="2"/>
              <a:buAutoNum type="alphaLcParenR"/>
            </a:pPr>
            <a:r>
              <a:rPr lang="cs-CZ" sz="3200" dirty="0"/>
              <a:t>světlo zahrnuje všechny vlnové délky</a:t>
            </a:r>
          </a:p>
          <a:p>
            <a:pPr marL="495300" indent="-495300">
              <a:buFont typeface="Wingdings" pitchFamily="2" charset="2"/>
              <a:buAutoNum type="alphaLcParenR"/>
            </a:pPr>
            <a:r>
              <a:rPr lang="cs-CZ" sz="3200" dirty="0"/>
              <a:t>světlo zahrnuje jen tři vlnové délky </a:t>
            </a:r>
            <a:r>
              <a:rPr lang="el-GR" sz="3200" dirty="0"/>
              <a:t>λ</a:t>
            </a:r>
            <a:r>
              <a:rPr lang="cs-CZ" sz="3200" baseline="-25000" dirty="0"/>
              <a:t>1</a:t>
            </a:r>
            <a:r>
              <a:rPr lang="cs-CZ" sz="3200" dirty="0"/>
              <a:t>, </a:t>
            </a:r>
            <a:r>
              <a:rPr lang="el-GR" sz="3200" dirty="0"/>
              <a:t>λ</a:t>
            </a:r>
            <a:r>
              <a:rPr lang="cs-CZ" sz="3200" baseline="-25000" dirty="0"/>
              <a:t>2</a:t>
            </a:r>
            <a:r>
              <a:rPr lang="cs-CZ" sz="3200" dirty="0"/>
              <a:t>, </a:t>
            </a:r>
            <a:r>
              <a:rPr lang="el-GR" sz="3200" dirty="0"/>
              <a:t>λ</a:t>
            </a:r>
            <a:r>
              <a:rPr lang="cs-CZ" sz="3200" baseline="-25000" dirty="0"/>
              <a:t>3 </a:t>
            </a:r>
          </a:p>
          <a:p>
            <a:pPr marL="495300" indent="-495300">
              <a:buFont typeface="Wingdings" pitchFamily="2" charset="2"/>
              <a:buAutoNum type="alphaLcParenR"/>
            </a:pPr>
            <a:r>
              <a:rPr lang="cs-CZ" sz="3200" dirty="0"/>
              <a:t>světlo zahrnuje jen dvě vlnové délky </a:t>
            </a:r>
            <a:r>
              <a:rPr lang="el-GR" sz="3200" dirty="0"/>
              <a:t>λ</a:t>
            </a:r>
            <a:r>
              <a:rPr lang="cs-CZ" sz="3200" baseline="-25000" dirty="0"/>
              <a:t>4</a:t>
            </a:r>
            <a:r>
              <a:rPr lang="cs-CZ" sz="3200" dirty="0"/>
              <a:t>, </a:t>
            </a:r>
            <a:r>
              <a:rPr lang="el-GR" sz="3200" dirty="0"/>
              <a:t>λ</a:t>
            </a:r>
            <a:r>
              <a:rPr lang="cs-CZ" sz="3200" baseline="-25000" dirty="0"/>
              <a:t>5</a:t>
            </a:r>
            <a:r>
              <a:rPr lang="cs-CZ" sz="3200" dirty="0"/>
              <a:t>.</a:t>
            </a:r>
          </a:p>
          <a:p>
            <a:pPr marL="495300" indent="-495300"/>
            <a:r>
              <a:rPr lang="cs-CZ" sz="3200" dirty="0"/>
              <a:t>Ve všech třech případech se světlo jeví oku jako bílé!</a:t>
            </a:r>
          </a:p>
        </p:txBody>
      </p:sp>
      <p:sp>
        <p:nvSpPr>
          <p:cNvPr id="69634" name="Zástupný symbol pro datum 4"/>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mtClean="0"/>
              <a:t>2017</a:t>
            </a:r>
            <a:endParaRPr lang="cs-CZ"/>
          </a:p>
        </p:txBody>
      </p:sp>
      <p:sp>
        <p:nvSpPr>
          <p:cNvPr id="69635" name="Zástupný symbol pro zápatí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t>prof. Otruba</a:t>
            </a:r>
          </a:p>
        </p:txBody>
      </p:sp>
      <p:sp>
        <p:nvSpPr>
          <p:cNvPr id="69636" name="Zástupný symbol pro číslo snímku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C488F613-20AE-4F77-986A-C911A30C5B72}" type="slidenum">
              <a:rPr lang="cs-CZ"/>
              <a:pPr eaLnBrk="1" hangingPunct="1"/>
              <a:t>37</a:t>
            </a:fld>
            <a:endParaRPr lang="cs-CZ"/>
          </a:p>
        </p:txBody>
      </p:sp>
      <p:pic>
        <p:nvPicPr>
          <p:cNvPr id="69639" name="Picture 4" descr="smok16"/>
          <p:cNvPicPr>
            <a:picLocks noChangeAspect="1" noChangeArrowheads="1"/>
          </p:cNvPicPr>
          <p:nvPr/>
        </p:nvPicPr>
        <p:blipFill>
          <a:blip r:embed="rId3" cstate="print">
            <a:lum contrast="30000"/>
            <a:extLst>
              <a:ext uri="{28A0092B-C50C-407E-A947-70E740481C1C}">
                <a14:useLocalDpi xmlns:a14="http://schemas.microsoft.com/office/drawing/2010/main" val="0"/>
              </a:ext>
            </a:extLst>
          </a:blip>
          <a:srcRect r="40501"/>
          <a:stretch>
            <a:fillRect/>
          </a:stretch>
        </p:blipFill>
        <p:spPr bwMode="auto">
          <a:xfrm>
            <a:off x="838200" y="1557338"/>
            <a:ext cx="2922587"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17331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1" name="Rectangle 2"/>
          <p:cNvSpPr>
            <a:spLocks noGrp="1" noChangeArrowheads="1"/>
          </p:cNvSpPr>
          <p:nvPr>
            <p:ph type="title"/>
          </p:nvPr>
        </p:nvSpPr>
        <p:spPr>
          <a:xfrm>
            <a:off x="762000" y="246063"/>
            <a:ext cx="10668000" cy="892175"/>
          </a:xfrm>
        </p:spPr>
        <p:txBody>
          <a:bodyPr>
            <a:normAutofit/>
          </a:bodyPr>
          <a:lstStyle/>
          <a:p>
            <a:pPr eaLnBrk="1" hangingPunct="1"/>
            <a:r>
              <a:rPr lang="cs-CZ" dirty="0"/>
              <a:t>Vliv složení světla na podání barev</a:t>
            </a:r>
          </a:p>
        </p:txBody>
      </p:sp>
      <p:sp>
        <p:nvSpPr>
          <p:cNvPr id="70662" name="Rectangle 7"/>
          <p:cNvSpPr>
            <a:spLocks noGrp="1" noChangeArrowheads="1"/>
          </p:cNvSpPr>
          <p:nvPr>
            <p:ph type="body" sz="half" idx="1"/>
          </p:nvPr>
        </p:nvSpPr>
        <p:spPr>
          <a:xfrm>
            <a:off x="761999" y="1138238"/>
            <a:ext cx="6911009" cy="4881562"/>
          </a:xfrm>
        </p:spPr>
        <p:txBody>
          <a:bodyPr>
            <a:normAutofit/>
          </a:bodyPr>
          <a:lstStyle/>
          <a:p>
            <a:pPr eaLnBrk="1" hangingPunct="1">
              <a:lnSpc>
                <a:spcPct val="90000"/>
              </a:lnSpc>
            </a:pPr>
            <a:r>
              <a:rPr lang="cs-CZ" sz="3200" dirty="0"/>
              <a:t>Na horním snímku je scéna osvětlena světlem se spojitým spektrem (žárovka</a:t>
            </a:r>
            <a:r>
              <a:rPr lang="cs-CZ" sz="3200" dirty="0" smtClean="0"/>
              <a:t>)</a:t>
            </a:r>
          </a:p>
          <a:p>
            <a:pPr marL="0" indent="0" eaLnBrk="1" hangingPunct="1">
              <a:lnSpc>
                <a:spcPct val="90000"/>
              </a:lnSpc>
              <a:buNone/>
            </a:pPr>
            <a:endParaRPr lang="cs-CZ" sz="3200" dirty="0"/>
          </a:p>
          <a:p>
            <a:pPr eaLnBrk="1" hangingPunct="1">
              <a:lnSpc>
                <a:spcPct val="90000"/>
              </a:lnSpc>
            </a:pPr>
            <a:r>
              <a:rPr lang="cs-CZ" sz="3200" dirty="0"/>
              <a:t>Na dolním snímku je scéna osvětlena směsí monochromatického červeného a modrozeleného světla, které se jeví oku jako bílé</a:t>
            </a:r>
          </a:p>
        </p:txBody>
      </p:sp>
      <p:sp>
        <p:nvSpPr>
          <p:cNvPr id="70658" name="Zástupný symbol pro datum 4"/>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mtClean="0"/>
              <a:t>2017</a:t>
            </a:r>
            <a:endParaRPr lang="cs-CZ"/>
          </a:p>
        </p:txBody>
      </p:sp>
      <p:sp>
        <p:nvSpPr>
          <p:cNvPr id="70659" name="Zástupný symbol pro zápatí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t>prof. Otruba</a:t>
            </a:r>
          </a:p>
        </p:txBody>
      </p:sp>
      <p:sp>
        <p:nvSpPr>
          <p:cNvPr id="70660" name="Zástupný symbol pro číslo snímku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8FC767BF-0AFC-4570-B441-9F779D9D05B7}" type="slidenum">
              <a:rPr lang="cs-CZ"/>
              <a:pPr eaLnBrk="1" hangingPunct="1"/>
              <a:t>38</a:t>
            </a:fld>
            <a:endParaRPr lang="cs-CZ"/>
          </a:p>
        </p:txBody>
      </p:sp>
      <p:pic>
        <p:nvPicPr>
          <p:cNvPr id="70663" name="Picture 4" descr="smok17"/>
          <p:cNvPicPr>
            <a:picLocks noChangeAspect="1" noChangeArrowheads="1"/>
          </p:cNvPicPr>
          <p:nvPr/>
        </p:nvPicPr>
        <p:blipFill>
          <a:blip r:embed="rId3">
            <a:extLst>
              <a:ext uri="{28A0092B-C50C-407E-A947-70E740481C1C}">
                <a14:useLocalDpi xmlns:a14="http://schemas.microsoft.com/office/drawing/2010/main" val="0"/>
              </a:ext>
            </a:extLst>
          </a:blip>
          <a:srcRect l="41579" t="1767" r="8835" b="3055"/>
          <a:stretch>
            <a:fillRect/>
          </a:stretch>
        </p:blipFill>
        <p:spPr bwMode="auto">
          <a:xfrm>
            <a:off x="7921834" y="1138239"/>
            <a:ext cx="3384627" cy="52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65998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5" name="Rectangle 2"/>
          <p:cNvSpPr>
            <a:spLocks noGrp="1" noChangeArrowheads="1"/>
          </p:cNvSpPr>
          <p:nvPr>
            <p:ph type="title"/>
          </p:nvPr>
        </p:nvSpPr>
        <p:spPr>
          <a:xfrm>
            <a:off x="838200" y="1"/>
            <a:ext cx="10515600" cy="1093304"/>
          </a:xfrm>
        </p:spPr>
        <p:txBody>
          <a:bodyPr/>
          <a:lstStyle/>
          <a:p>
            <a:pPr eaLnBrk="1" hangingPunct="1"/>
            <a:r>
              <a:rPr lang="cs-CZ" dirty="0" smtClean="0"/>
              <a:t>Světelné zdroje</a:t>
            </a:r>
          </a:p>
        </p:txBody>
      </p:sp>
      <p:sp>
        <p:nvSpPr>
          <p:cNvPr id="71686" name="Rectangle 3"/>
          <p:cNvSpPr>
            <a:spLocks noGrp="1" noChangeArrowheads="1"/>
          </p:cNvSpPr>
          <p:nvPr>
            <p:ph idx="1"/>
          </p:nvPr>
        </p:nvSpPr>
        <p:spPr>
          <a:xfrm>
            <a:off x="838200" y="1093305"/>
            <a:ext cx="10515600" cy="5307497"/>
          </a:xfrm>
        </p:spPr>
        <p:txBody>
          <a:bodyPr>
            <a:normAutofit/>
          </a:bodyPr>
          <a:lstStyle/>
          <a:p>
            <a:pPr eaLnBrk="1" hangingPunct="1">
              <a:lnSpc>
                <a:spcPct val="80000"/>
              </a:lnSpc>
            </a:pPr>
            <a:r>
              <a:rPr lang="cs-CZ" sz="2400" dirty="0">
                <a:solidFill>
                  <a:srgbClr val="C00000"/>
                </a:solidFill>
              </a:rPr>
              <a:t>Přirozené zdroje světla </a:t>
            </a:r>
            <a:r>
              <a:rPr lang="cs-CZ" sz="2400" dirty="0"/>
              <a:t>mají spojité spektrum, základem je sluneční světlo v našich zeměpisných šířkách o teplotě chromatičnosti 5500K. (nad atmosférou Země 6565K). Slouží jako srovnávací standard bílého světla. Ve stínu dosahuje při modré obloze až 12000K (ve stínu při sytě modré obloze na horách), při zatažené obloze 6000-8000K.</a:t>
            </a:r>
          </a:p>
          <a:p>
            <a:pPr eaLnBrk="1" hangingPunct="1">
              <a:lnSpc>
                <a:spcPct val="80000"/>
              </a:lnSpc>
            </a:pPr>
            <a:r>
              <a:rPr lang="cs-CZ" sz="2400" dirty="0">
                <a:solidFill>
                  <a:srgbClr val="C00000"/>
                </a:solidFill>
              </a:rPr>
              <a:t>Umělé světelné zdroje </a:t>
            </a:r>
            <a:r>
              <a:rPr lang="cs-CZ" sz="2400" dirty="0"/>
              <a:t>mají často velmi složitý průběh spektra a je možné posuzovat pouze přibližně odpovídající teplotu chromatičnosti. Proto jsou zavedeny pojmy </a:t>
            </a:r>
            <a:r>
              <a:rPr lang="cs-CZ" sz="2400" dirty="0" err="1"/>
              <a:t>Colour</a:t>
            </a:r>
            <a:r>
              <a:rPr lang="cs-CZ" sz="2400" dirty="0"/>
              <a:t> </a:t>
            </a:r>
            <a:r>
              <a:rPr lang="cs-CZ" sz="2400" dirty="0" err="1"/>
              <a:t>Rendering</a:t>
            </a:r>
            <a:r>
              <a:rPr lang="cs-CZ" sz="2400" dirty="0"/>
              <a:t> (</a:t>
            </a:r>
            <a:r>
              <a:rPr lang="cs-CZ" sz="2400" dirty="0" err="1"/>
              <a:t>Ra</a:t>
            </a:r>
            <a:r>
              <a:rPr lang="cs-CZ" sz="2400" dirty="0"/>
              <a:t>) – podání barev ve srovnání se standardním osvětlením a </a:t>
            </a:r>
          </a:p>
          <a:p>
            <a:pPr eaLnBrk="1" hangingPunct="1">
              <a:lnSpc>
                <a:spcPct val="80000"/>
              </a:lnSpc>
            </a:pPr>
            <a:r>
              <a:rPr lang="cs-CZ" sz="2400" dirty="0">
                <a:solidFill>
                  <a:srgbClr val="C00000"/>
                </a:solidFill>
              </a:rPr>
              <a:t>CRI - </a:t>
            </a:r>
            <a:r>
              <a:rPr lang="cs-CZ" sz="2400" dirty="0" err="1">
                <a:solidFill>
                  <a:srgbClr val="C00000"/>
                </a:solidFill>
              </a:rPr>
              <a:t>Colour</a:t>
            </a:r>
            <a:r>
              <a:rPr lang="cs-CZ" sz="2400" dirty="0">
                <a:solidFill>
                  <a:srgbClr val="C00000"/>
                </a:solidFill>
              </a:rPr>
              <a:t> </a:t>
            </a:r>
            <a:r>
              <a:rPr lang="cs-CZ" sz="2400" dirty="0" err="1">
                <a:solidFill>
                  <a:srgbClr val="C00000"/>
                </a:solidFill>
              </a:rPr>
              <a:t>Rendering</a:t>
            </a:r>
            <a:r>
              <a:rPr lang="cs-CZ" sz="2400" dirty="0">
                <a:solidFill>
                  <a:srgbClr val="C00000"/>
                </a:solidFill>
              </a:rPr>
              <a:t> Index</a:t>
            </a:r>
            <a:r>
              <a:rPr lang="cs-CZ" sz="2400" dirty="0"/>
              <a:t> (</a:t>
            </a:r>
            <a:r>
              <a:rPr lang="cs-CZ" sz="2400" dirty="0">
                <a:solidFill>
                  <a:srgbClr val="C00000"/>
                </a:solidFill>
              </a:rPr>
              <a:t>činitel věrnosti barvy</a:t>
            </a:r>
            <a:r>
              <a:rPr lang="cs-CZ" sz="2400" dirty="0"/>
              <a:t>, rozsah 0-100) je mezinárodní systém pro popis fyziologického vjemu barvy při osvětlení příslušným světelným zdrojem ve srovnání se slunečním světlem (CRI = 100). Obecněji se používá srovnání i pro zdroje jiné teploty chromatičnosti ve srovnání s příslušným zářením černého tělesa (žárovky CRI = 100)</a:t>
            </a:r>
          </a:p>
        </p:txBody>
      </p:sp>
      <p:sp>
        <p:nvSpPr>
          <p:cNvPr id="71682" name="Zástupný symbol pro datum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mtClean="0"/>
              <a:t>2017</a:t>
            </a:r>
            <a:endParaRPr lang="cs-CZ"/>
          </a:p>
        </p:txBody>
      </p:sp>
      <p:sp>
        <p:nvSpPr>
          <p:cNvPr id="71683" name="Zástupný symbol pro zápatí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t>prof. Otruba</a:t>
            </a:r>
          </a:p>
        </p:txBody>
      </p:sp>
      <p:sp>
        <p:nvSpPr>
          <p:cNvPr id="71684" name="Zástupný symbol pro číslo snímku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7ED0A766-8F96-4998-8502-C5489C32510C}" type="slidenum">
              <a:rPr lang="cs-CZ"/>
              <a:pPr eaLnBrk="1" hangingPunct="1"/>
              <a:t>39</a:t>
            </a:fld>
            <a:endParaRPr lang="cs-CZ"/>
          </a:p>
        </p:txBody>
      </p:sp>
    </p:spTree>
    <p:extLst>
      <p:ext uri="{BB962C8B-B14F-4D97-AF65-F5344CB8AC3E}">
        <p14:creationId xmlns:p14="http://schemas.microsoft.com/office/powerpoint/2010/main" val="2115224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2"/>
          <p:cNvSpPr>
            <a:spLocks noGrp="1" noChangeArrowheads="1"/>
          </p:cNvSpPr>
          <p:nvPr>
            <p:ph type="title"/>
          </p:nvPr>
        </p:nvSpPr>
        <p:spPr>
          <a:xfrm>
            <a:off x="1117600" y="76200"/>
            <a:ext cx="10160000" cy="868017"/>
          </a:xfrm>
        </p:spPr>
        <p:txBody>
          <a:bodyPr/>
          <a:lstStyle/>
          <a:p>
            <a:pPr eaLnBrk="1" hangingPunct="1"/>
            <a:r>
              <a:rPr lang="cs-CZ" dirty="0" smtClean="0"/>
              <a:t>Skládání světel</a:t>
            </a:r>
          </a:p>
        </p:txBody>
      </p:sp>
      <p:pic>
        <p:nvPicPr>
          <p:cNvPr id="10246" name="Picture 5" descr="paladix_adi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732866" y="1145339"/>
            <a:ext cx="7103533" cy="4955646"/>
          </a:xfrm>
          <a:noFill/>
        </p:spPr>
      </p:pic>
      <p:sp>
        <p:nvSpPr>
          <p:cNvPr id="10242" name="Zástupný symbol pro datum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mtClean="0"/>
              <a:t>2017</a:t>
            </a:r>
            <a:endParaRPr lang="cs-CZ"/>
          </a:p>
        </p:txBody>
      </p:sp>
      <p:sp>
        <p:nvSpPr>
          <p:cNvPr id="10243" name="Zástupný symbol pro zápatí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t>prof. Otruba</a:t>
            </a:r>
          </a:p>
        </p:txBody>
      </p:sp>
      <p:sp>
        <p:nvSpPr>
          <p:cNvPr id="10244" name="Zástupný symbol pro číslo snímku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7EA6F60F-F6C5-4C8B-AB2D-4C2F38BF6857}" type="slidenum">
              <a:rPr lang="cs-CZ"/>
              <a:pPr eaLnBrk="1" hangingPunct="1"/>
              <a:t>4</a:t>
            </a:fld>
            <a:endParaRPr lang="cs-CZ"/>
          </a:p>
        </p:txBody>
      </p:sp>
      <p:sp>
        <p:nvSpPr>
          <p:cNvPr id="2" name="TextovéPole 1"/>
          <p:cNvSpPr txBox="1"/>
          <p:nvPr/>
        </p:nvSpPr>
        <p:spPr>
          <a:xfrm>
            <a:off x="550333" y="1505881"/>
            <a:ext cx="4097867" cy="4595104"/>
          </a:xfrm>
          <a:prstGeom prst="rect">
            <a:avLst/>
          </a:prstGeom>
          <a:noFill/>
        </p:spPr>
        <p:txBody>
          <a:bodyPr wrap="square" rtlCol="0">
            <a:spAutoFit/>
          </a:bodyPr>
          <a:lstStyle/>
          <a:p>
            <a:pPr>
              <a:lnSpc>
                <a:spcPct val="95000"/>
              </a:lnSpc>
            </a:pPr>
            <a:r>
              <a:rPr lang="cs-CZ" sz="2200" dirty="0" smtClean="0"/>
              <a:t>V principu jde o skládání barevných </a:t>
            </a:r>
            <a:r>
              <a:rPr lang="cs-CZ" sz="2200" b="1" dirty="0" smtClean="0"/>
              <a:t>světel (světelných zdrojů)</a:t>
            </a:r>
            <a:r>
              <a:rPr lang="cs-CZ" sz="2200" dirty="0" smtClean="0"/>
              <a:t>:</a:t>
            </a:r>
          </a:p>
          <a:p>
            <a:pPr marL="285750" indent="-285750">
              <a:lnSpc>
                <a:spcPct val="95000"/>
              </a:lnSpc>
              <a:buFont typeface="Arial" panose="020B0604020202020204" pitchFamily="34" charset="0"/>
              <a:buChar char="•"/>
            </a:pPr>
            <a:r>
              <a:rPr lang="cs-CZ" sz="2200" dirty="0" smtClean="0"/>
              <a:t>Červeného (</a:t>
            </a:r>
            <a:r>
              <a:rPr lang="cs-CZ" sz="2200" dirty="0" err="1" smtClean="0"/>
              <a:t>red</a:t>
            </a:r>
            <a:r>
              <a:rPr lang="cs-CZ" sz="2200" dirty="0" smtClean="0"/>
              <a:t>) </a:t>
            </a:r>
          </a:p>
          <a:p>
            <a:pPr marL="285750" indent="-285750">
              <a:lnSpc>
                <a:spcPct val="95000"/>
              </a:lnSpc>
              <a:buFont typeface="Arial" panose="020B0604020202020204" pitchFamily="34" charset="0"/>
              <a:buChar char="•"/>
            </a:pPr>
            <a:r>
              <a:rPr lang="cs-CZ" sz="2200" dirty="0" smtClean="0"/>
              <a:t>Zeleného (green)</a:t>
            </a:r>
          </a:p>
          <a:p>
            <a:pPr marL="285750" indent="-285750">
              <a:lnSpc>
                <a:spcPct val="95000"/>
              </a:lnSpc>
              <a:buFont typeface="Arial" panose="020B0604020202020204" pitchFamily="34" charset="0"/>
              <a:buChar char="•"/>
            </a:pPr>
            <a:r>
              <a:rPr lang="cs-CZ" sz="2200" dirty="0" smtClean="0"/>
              <a:t>Modrého (blue)</a:t>
            </a:r>
          </a:p>
          <a:p>
            <a:pPr>
              <a:lnSpc>
                <a:spcPct val="95000"/>
              </a:lnSpc>
            </a:pPr>
            <a:endParaRPr lang="cs-CZ" sz="2200" dirty="0" smtClean="0"/>
          </a:p>
          <a:p>
            <a:pPr>
              <a:lnSpc>
                <a:spcPct val="95000"/>
              </a:lnSpc>
            </a:pPr>
            <a:r>
              <a:rPr lang="cs-CZ" sz="2200" dirty="0" smtClean="0"/>
              <a:t>V ideálním případě je spektrální šířka každého světla (světelného zdroje) 1/3 viditelného spektra aby výsledná směs – bílé světlo – obsahovalo všechny vlnové délky.   </a:t>
            </a:r>
            <a:endParaRPr lang="cs-CZ" sz="2200" dirty="0"/>
          </a:p>
        </p:txBody>
      </p:sp>
    </p:spTree>
    <p:extLst>
      <p:ext uri="{BB962C8B-B14F-4D97-AF65-F5344CB8AC3E}">
        <p14:creationId xmlns:p14="http://schemas.microsoft.com/office/powerpoint/2010/main" val="1555117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755651" y="76286"/>
            <a:ext cx="10668000" cy="892175"/>
          </a:xfrm>
        </p:spPr>
        <p:txBody>
          <a:bodyPr>
            <a:normAutofit/>
          </a:bodyPr>
          <a:lstStyle/>
          <a:p>
            <a:r>
              <a:rPr lang="cs-CZ" sz="3600" dirty="0" smtClean="0"/>
              <a:t>Kde používat produkty s vyšší hodnotou CRI(</a:t>
            </a:r>
            <a:r>
              <a:rPr lang="cs-CZ" sz="3600" dirty="0" err="1" smtClean="0"/>
              <a:t>Ra</a:t>
            </a:r>
            <a:r>
              <a:rPr lang="cs-CZ" sz="3600" dirty="0" smtClean="0"/>
              <a:t>)?</a:t>
            </a:r>
            <a:endParaRPr lang="cs-CZ" sz="3600" dirty="0"/>
          </a:p>
        </p:txBody>
      </p:sp>
      <p:pic>
        <p:nvPicPr>
          <p:cNvPr id="10" name="Zástupný symbol pro obsah 9"/>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b="12045"/>
          <a:stretch/>
        </p:blipFill>
        <p:spPr>
          <a:xfrm>
            <a:off x="2461868" y="1183809"/>
            <a:ext cx="7255566" cy="2563242"/>
          </a:xfrm>
        </p:spPr>
      </p:pic>
      <p:sp>
        <p:nvSpPr>
          <p:cNvPr id="9" name="Zástupný symbol pro text 8"/>
          <p:cNvSpPr>
            <a:spLocks noGrp="1"/>
          </p:cNvSpPr>
          <p:nvPr>
            <p:ph type="body" sz="half" idx="2"/>
          </p:nvPr>
        </p:nvSpPr>
        <p:spPr>
          <a:xfrm>
            <a:off x="755651" y="3962400"/>
            <a:ext cx="10668000" cy="2438402"/>
          </a:xfrm>
        </p:spPr>
        <p:txBody>
          <a:bodyPr>
            <a:normAutofit/>
          </a:bodyPr>
          <a:lstStyle/>
          <a:p>
            <a:r>
              <a:rPr lang="cs-CZ" dirty="0" smtClean="0"/>
              <a:t>laboratoře</a:t>
            </a:r>
            <a:r>
              <a:rPr lang="cs-CZ" dirty="0"/>
              <a:t>, kontrolní a řídící místnosti, operační sály, ordinace, zubní laboratoře, grafické studia, video studia, dílny, pracovny, montážní haly</a:t>
            </a:r>
            <a:r>
              <a:rPr lang="cs-CZ" dirty="0" smtClean="0"/>
              <a:t>.</a:t>
            </a:r>
          </a:p>
          <a:p>
            <a:r>
              <a:rPr lang="cs-CZ" dirty="0" smtClean="0"/>
              <a:t>Oblasti </a:t>
            </a:r>
            <a:r>
              <a:rPr lang="cs-CZ" dirty="0"/>
              <a:t>vhodné na přesnou reprodukci </a:t>
            </a:r>
            <a:r>
              <a:rPr lang="cs-CZ" dirty="0" smtClean="0"/>
              <a:t>barev</a:t>
            </a:r>
          </a:p>
          <a:p>
            <a:pPr lvl="1"/>
            <a:r>
              <a:rPr lang="cs-CZ" dirty="0"/>
              <a:t>kulturní prostory (galerie, výstavy, prezentace, muzea apod</a:t>
            </a:r>
            <a:r>
              <a:rPr lang="cs-CZ" dirty="0" smtClean="0"/>
              <a:t>.)</a:t>
            </a:r>
          </a:p>
          <a:p>
            <a:pPr lvl="1"/>
            <a:r>
              <a:rPr lang="cs-CZ" dirty="0" smtClean="0"/>
              <a:t>relaxační </a:t>
            </a:r>
            <a:r>
              <a:rPr lang="cs-CZ" dirty="0"/>
              <a:t>prostory (sauny, bazény, fitness, restaurace, solné jeskyně apod</a:t>
            </a:r>
            <a:r>
              <a:rPr lang="cs-CZ" dirty="0" smtClean="0"/>
              <a:t>.)</a:t>
            </a:r>
          </a:p>
        </p:txBody>
      </p:sp>
      <p:sp>
        <p:nvSpPr>
          <p:cNvPr id="4" name="Zástupný symbol pro datum 3"/>
          <p:cNvSpPr>
            <a:spLocks noGrp="1"/>
          </p:cNvSpPr>
          <p:nvPr>
            <p:ph type="dt" sz="half" idx="10"/>
          </p:nvPr>
        </p:nvSpPr>
        <p:spPr/>
        <p:txBody>
          <a:bodyPr/>
          <a:lstStyle/>
          <a:p>
            <a:r>
              <a:rPr lang="cs-CZ" smtClean="0"/>
              <a:t>2017</a:t>
            </a:r>
            <a:endParaRPr lang="cs-CZ"/>
          </a:p>
        </p:txBody>
      </p:sp>
      <p:sp>
        <p:nvSpPr>
          <p:cNvPr id="5" name="Zástupný symbol pro zápatí 4"/>
          <p:cNvSpPr>
            <a:spLocks noGrp="1"/>
          </p:cNvSpPr>
          <p:nvPr>
            <p:ph type="ftr" sz="quarter" idx="11"/>
          </p:nvPr>
        </p:nvSpPr>
        <p:spPr/>
        <p:txBody>
          <a:bodyPr/>
          <a:lstStyle/>
          <a:p>
            <a:r>
              <a:rPr lang="cs-CZ" dirty="0" smtClean="0"/>
              <a:t>prof. Otruba</a:t>
            </a:r>
            <a:endParaRPr lang="cs-CZ" dirty="0"/>
          </a:p>
        </p:txBody>
      </p:sp>
      <p:sp>
        <p:nvSpPr>
          <p:cNvPr id="6" name="Zástupný symbol pro číslo snímku 5"/>
          <p:cNvSpPr>
            <a:spLocks noGrp="1"/>
          </p:cNvSpPr>
          <p:nvPr>
            <p:ph type="sldNum" sz="quarter" idx="12"/>
          </p:nvPr>
        </p:nvSpPr>
        <p:spPr/>
        <p:txBody>
          <a:bodyPr/>
          <a:lstStyle/>
          <a:p>
            <a:fld id="{CC8F2E8D-0DEE-4EA3-9CA2-0FF040894D23}" type="slidenum">
              <a:rPr lang="cs-CZ" smtClean="0"/>
              <a:t>40</a:t>
            </a:fld>
            <a:endParaRPr lang="cs-CZ"/>
          </a:p>
        </p:txBody>
      </p:sp>
    </p:spTree>
    <p:extLst>
      <p:ext uri="{BB962C8B-B14F-4D97-AF65-F5344CB8AC3E}">
        <p14:creationId xmlns:p14="http://schemas.microsoft.com/office/powerpoint/2010/main" val="311863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9" name="Rectangle 2"/>
          <p:cNvSpPr>
            <a:spLocks noGrp="1" noChangeArrowheads="1"/>
          </p:cNvSpPr>
          <p:nvPr>
            <p:ph type="title"/>
          </p:nvPr>
        </p:nvSpPr>
        <p:spPr/>
        <p:txBody>
          <a:bodyPr/>
          <a:lstStyle/>
          <a:p>
            <a:pPr eaLnBrk="1" hangingPunct="1"/>
            <a:r>
              <a:rPr lang="cs-CZ" smtClean="0"/>
              <a:t>Žárovky (CRI = 100)</a:t>
            </a:r>
          </a:p>
        </p:txBody>
      </p:sp>
      <p:sp>
        <p:nvSpPr>
          <p:cNvPr id="72706" name="Zástupný symbol pro datum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mtClean="0"/>
              <a:t>2017</a:t>
            </a:r>
            <a:endParaRPr lang="cs-CZ"/>
          </a:p>
        </p:txBody>
      </p:sp>
      <p:sp>
        <p:nvSpPr>
          <p:cNvPr id="72707" name="Zástupný symbol pro zápatí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t>prof. Otruba</a:t>
            </a:r>
          </a:p>
        </p:txBody>
      </p:sp>
      <p:sp>
        <p:nvSpPr>
          <p:cNvPr id="72708" name="Zástupný symbol pro číslo snímku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5C4B99AB-11FA-46F1-B53A-F2C96A289495}" type="slidenum">
              <a:rPr lang="cs-CZ"/>
              <a:pPr eaLnBrk="1" hangingPunct="1"/>
              <a:t>41</a:t>
            </a:fld>
            <a:endParaRPr lang="cs-CZ"/>
          </a:p>
        </p:txBody>
      </p:sp>
      <p:pic>
        <p:nvPicPr>
          <p:cNvPr id="72710" name="Picture 5"/>
          <p:cNvPicPr>
            <a:picLocks noChangeAspect="1" noChangeArrowheads="1"/>
          </p:cNvPicPr>
          <p:nvPr/>
        </p:nvPicPr>
        <p:blipFill>
          <a:blip r:embed="rId3">
            <a:extLst>
              <a:ext uri="{28A0092B-C50C-407E-A947-70E740481C1C}">
                <a14:useLocalDpi xmlns:a14="http://schemas.microsoft.com/office/drawing/2010/main" val="0"/>
              </a:ext>
            </a:extLst>
          </a:blip>
          <a:srcRect l="4216" t="3430" r="3120" b="8650"/>
          <a:stretch>
            <a:fillRect/>
          </a:stretch>
        </p:blipFill>
        <p:spPr bwMode="auto">
          <a:xfrm>
            <a:off x="838200" y="1783799"/>
            <a:ext cx="10509275" cy="2742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Text Box 6"/>
          <p:cNvSpPr txBox="1">
            <a:spLocks noChangeArrowheads="1"/>
          </p:cNvSpPr>
          <p:nvPr/>
        </p:nvSpPr>
        <p:spPr bwMode="auto">
          <a:xfrm>
            <a:off x="838200" y="4891088"/>
            <a:ext cx="10515599"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cs-CZ" dirty="0"/>
              <a:t>Nízkonapěťové halogenové žárovky Philips </a:t>
            </a:r>
            <a:r>
              <a:rPr lang="cs-CZ" dirty="0" err="1"/>
              <a:t>CAPSULEline</a:t>
            </a:r>
            <a:r>
              <a:rPr lang="cs-CZ" dirty="0"/>
              <a:t> Pro </a:t>
            </a:r>
          </a:p>
          <a:p>
            <a:pPr algn="ctr" eaLnBrk="1" hangingPunct="1"/>
            <a:r>
              <a:rPr lang="cs-CZ" dirty="0"/>
              <a:t>CRI = 100</a:t>
            </a:r>
          </a:p>
          <a:p>
            <a:pPr algn="ctr" eaLnBrk="1" hangingPunct="1"/>
            <a:r>
              <a:rPr lang="cs-CZ" dirty="0"/>
              <a:t>Barevné korekce na teplotu chromatičnosti 5500 K barevné folie (např. IFF Florencie, Kodak Rochester)</a:t>
            </a:r>
          </a:p>
          <a:p>
            <a:pPr algn="ctr" eaLnBrk="1" hangingPunct="1"/>
            <a:endParaRPr lang="cs-CZ" dirty="0"/>
          </a:p>
        </p:txBody>
      </p:sp>
    </p:spTree>
    <p:extLst>
      <p:ext uri="{BB962C8B-B14F-4D97-AF65-F5344CB8AC3E}">
        <p14:creationId xmlns:p14="http://schemas.microsoft.com/office/powerpoint/2010/main" val="347231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Picture 4"/>
          <p:cNvPicPr>
            <a:picLocks noGrp="1" noChangeAspect="1" noChangeArrowheads="1"/>
          </p:cNvPicPr>
          <p:nvPr>
            <p:ph/>
          </p:nvPr>
        </p:nvPicPr>
        <p:blipFill>
          <a:blip r:embed="rId3">
            <a:lum contrast="30000"/>
            <a:extLst>
              <a:ext uri="{28A0092B-C50C-407E-A947-70E740481C1C}">
                <a14:useLocalDpi xmlns:a14="http://schemas.microsoft.com/office/drawing/2010/main" val="0"/>
              </a:ext>
            </a:extLst>
          </a:blip>
          <a:stretch>
            <a:fillRect/>
          </a:stretch>
        </p:blipFill>
        <p:spPr>
          <a:xfrm>
            <a:off x="3266505" y="1432063"/>
            <a:ext cx="8011096" cy="4756011"/>
          </a:xfrm>
        </p:spPr>
      </p:pic>
      <p:sp>
        <p:nvSpPr>
          <p:cNvPr id="73730" name="Zástupný symbol pro datum 2"/>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mtClean="0"/>
              <a:t>2017</a:t>
            </a:r>
            <a:endParaRPr lang="cs-CZ"/>
          </a:p>
        </p:txBody>
      </p:sp>
      <p:sp>
        <p:nvSpPr>
          <p:cNvPr id="73731" name="Zástupný symbol pro zápatí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t>prof. Otruba</a:t>
            </a:r>
          </a:p>
        </p:txBody>
      </p:sp>
      <p:sp>
        <p:nvSpPr>
          <p:cNvPr id="73732" name="Zástupný symbol pro číslo snímku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27460F38-6893-4910-8F8F-783A2D4BB21D}" type="slidenum">
              <a:rPr lang="cs-CZ"/>
              <a:pPr eaLnBrk="1" hangingPunct="1"/>
              <a:t>42</a:t>
            </a:fld>
            <a:endParaRPr lang="cs-CZ"/>
          </a:p>
        </p:txBody>
      </p:sp>
      <p:sp>
        <p:nvSpPr>
          <p:cNvPr id="73734" name="Rectangle 2"/>
          <p:cNvSpPr>
            <a:spLocks noGrp="1" noChangeArrowheads="1"/>
          </p:cNvSpPr>
          <p:nvPr>
            <p:ph type="title" idx="4294967295"/>
          </p:nvPr>
        </p:nvSpPr>
        <p:spPr>
          <a:xfrm>
            <a:off x="1117600" y="327161"/>
            <a:ext cx="8001000" cy="892175"/>
          </a:xfrm>
        </p:spPr>
        <p:txBody>
          <a:bodyPr/>
          <a:lstStyle/>
          <a:p>
            <a:pPr eaLnBrk="1" hangingPunct="1"/>
            <a:r>
              <a:rPr lang="cs-CZ" dirty="0" smtClean="0"/>
              <a:t>Zářivky s vysokým CRI (</a:t>
            </a:r>
            <a:r>
              <a:rPr lang="en-US" dirty="0" smtClean="0"/>
              <a:t>&gt;</a:t>
            </a:r>
            <a:r>
              <a:rPr lang="cs-CZ" dirty="0" smtClean="0"/>
              <a:t>90)</a:t>
            </a:r>
            <a:endParaRPr lang="en-US" dirty="0" smtClean="0"/>
          </a:p>
        </p:txBody>
      </p:sp>
      <p:sp>
        <p:nvSpPr>
          <p:cNvPr id="73735" name="Text Box 5"/>
          <p:cNvSpPr txBox="1">
            <a:spLocks noChangeArrowheads="1"/>
          </p:cNvSpPr>
          <p:nvPr/>
        </p:nvSpPr>
        <p:spPr bwMode="auto">
          <a:xfrm>
            <a:off x="1249362" y="1432063"/>
            <a:ext cx="2017143"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dirty="0"/>
              <a:t>Zářivková trubice Philips TL-D 90 de </a:t>
            </a:r>
            <a:r>
              <a:rPr lang="cs-CZ" dirty="0" smtClean="0"/>
              <a:t>Luxe </a:t>
            </a:r>
          </a:p>
          <a:p>
            <a:pPr eaLnBrk="1" hangingPunct="1"/>
            <a:r>
              <a:rPr lang="cs-CZ" dirty="0" err="1" smtClean="0"/>
              <a:t>T</a:t>
            </a:r>
            <a:r>
              <a:rPr lang="cs-CZ" baseline="-25000" dirty="0" err="1" smtClean="0"/>
              <a:t>chr</a:t>
            </a:r>
            <a:r>
              <a:rPr lang="cs-CZ" dirty="0" smtClean="0"/>
              <a:t> </a:t>
            </a:r>
            <a:r>
              <a:rPr lang="cs-CZ" dirty="0"/>
              <a:t>= 3000K, 4000K, 5000K, 6500K</a:t>
            </a:r>
          </a:p>
        </p:txBody>
      </p:sp>
    </p:spTree>
    <p:extLst>
      <p:ext uri="{BB962C8B-B14F-4D97-AF65-F5344CB8AC3E}">
        <p14:creationId xmlns:p14="http://schemas.microsoft.com/office/powerpoint/2010/main" val="2948472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1" name="Rectangle 2"/>
          <p:cNvSpPr>
            <a:spLocks noGrp="1" noChangeArrowheads="1"/>
          </p:cNvSpPr>
          <p:nvPr>
            <p:ph type="title"/>
          </p:nvPr>
        </p:nvSpPr>
        <p:spPr/>
        <p:txBody>
          <a:bodyPr/>
          <a:lstStyle/>
          <a:p>
            <a:pPr eaLnBrk="1" hangingPunct="1"/>
            <a:r>
              <a:rPr lang="cs-CZ" dirty="0" smtClean="0"/>
              <a:t>Xenonové výbojky</a:t>
            </a:r>
          </a:p>
        </p:txBody>
      </p:sp>
      <p:sp>
        <p:nvSpPr>
          <p:cNvPr id="75782" name="Rectangle 3"/>
          <p:cNvSpPr>
            <a:spLocks noGrp="1" noChangeArrowheads="1"/>
          </p:cNvSpPr>
          <p:nvPr>
            <p:ph type="body" sz="half" idx="1"/>
          </p:nvPr>
        </p:nvSpPr>
        <p:spPr>
          <a:xfrm>
            <a:off x="766233" y="1533526"/>
            <a:ext cx="5902924" cy="4486274"/>
          </a:xfrm>
        </p:spPr>
        <p:txBody>
          <a:bodyPr>
            <a:normAutofit/>
          </a:bodyPr>
          <a:lstStyle/>
          <a:p>
            <a:pPr>
              <a:lnSpc>
                <a:spcPct val="90000"/>
              </a:lnSpc>
            </a:pPr>
            <a:r>
              <a:rPr lang="cs-CZ" dirty="0"/>
              <a:t>Pulzní bleskové </a:t>
            </a:r>
            <a:r>
              <a:rPr lang="cs-CZ" dirty="0" smtClean="0"/>
              <a:t>fotografické xenonové výbojky </a:t>
            </a:r>
            <a:r>
              <a:rPr lang="cs-CZ" dirty="0"/>
              <a:t>mají teplotu chromatičnosti 5500K (korigované žlutým filtrem, D≈0,1) nebo 6000K bez korekce na čáry </a:t>
            </a:r>
            <a:r>
              <a:rPr lang="cs-CZ" dirty="0" err="1"/>
              <a:t>Xe</a:t>
            </a:r>
            <a:r>
              <a:rPr lang="cs-CZ" dirty="0"/>
              <a:t> v modré oblasti spektra. CRI = 95-100.</a:t>
            </a:r>
          </a:p>
          <a:p>
            <a:pPr eaLnBrk="1" hangingPunct="1">
              <a:lnSpc>
                <a:spcPct val="90000"/>
              </a:lnSpc>
            </a:pPr>
            <a:r>
              <a:rPr lang="cs-CZ" dirty="0"/>
              <a:t>Kontinuální xenonové výbojky (výkony do 20kW) pro projekci filmů a přisvětlení scény při denním světle. CRI = 90-98, T</a:t>
            </a:r>
            <a:r>
              <a:rPr lang="cs-CZ" baseline="-25000" dirty="0"/>
              <a:t>chr</a:t>
            </a:r>
            <a:r>
              <a:rPr lang="cs-CZ" dirty="0"/>
              <a:t>≈5800K</a:t>
            </a:r>
          </a:p>
        </p:txBody>
      </p:sp>
      <p:pic>
        <p:nvPicPr>
          <p:cNvPr id="75783" name="Picture 5" descr="Xenon-Lamps_s"/>
          <p:cNvPicPr>
            <a:picLocks noGrp="1" noChangeAspect="1" noChangeArrowheads="1"/>
          </p:cNvPicPr>
          <p:nvPr>
            <p:ph sz="half" idx="2"/>
          </p:nvPr>
        </p:nvPicPr>
        <p:blipFill>
          <a:blip r:embed="rId2">
            <a:lum contrast="24000"/>
            <a:extLst>
              <a:ext uri="{28A0092B-C50C-407E-A947-70E740481C1C}">
                <a14:useLocalDpi xmlns:a14="http://schemas.microsoft.com/office/drawing/2010/main" val="0"/>
              </a:ext>
            </a:extLst>
          </a:blip>
          <a:srcRect l="3682" r="8252"/>
          <a:stretch>
            <a:fillRect/>
          </a:stretch>
        </p:blipFill>
        <p:spPr>
          <a:xfrm>
            <a:off x="6827948" y="1196976"/>
            <a:ext cx="4717665" cy="4822824"/>
          </a:xfrm>
          <a:noFill/>
        </p:spPr>
      </p:pic>
      <p:sp>
        <p:nvSpPr>
          <p:cNvPr id="75778" name="Zástupný symbol pro datum 4"/>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mtClean="0"/>
              <a:t>2017</a:t>
            </a:r>
            <a:endParaRPr lang="cs-CZ"/>
          </a:p>
        </p:txBody>
      </p:sp>
      <p:sp>
        <p:nvSpPr>
          <p:cNvPr id="75779" name="Zástupný symbol pro zápatí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t>prof. Otruba</a:t>
            </a:r>
          </a:p>
        </p:txBody>
      </p:sp>
      <p:sp>
        <p:nvSpPr>
          <p:cNvPr id="75780" name="Zástupný symbol pro číslo snímku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ED4EDA0B-7E80-4A0F-B76B-9A598A897E1A}" type="slidenum">
              <a:rPr lang="cs-CZ"/>
              <a:pPr eaLnBrk="1" hangingPunct="1"/>
              <a:t>43</a:t>
            </a:fld>
            <a:endParaRPr lang="cs-CZ"/>
          </a:p>
        </p:txBody>
      </p:sp>
    </p:spTree>
    <p:extLst>
      <p:ext uri="{BB962C8B-B14F-4D97-AF65-F5344CB8AC3E}">
        <p14:creationId xmlns:p14="http://schemas.microsoft.com/office/powerpoint/2010/main" val="20575267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8"/>
          <p:cNvSpPr>
            <a:spLocks noGrp="1" noChangeArrowheads="1"/>
          </p:cNvSpPr>
          <p:nvPr>
            <p:ph type="title"/>
          </p:nvPr>
        </p:nvSpPr>
        <p:spPr>
          <a:xfrm>
            <a:off x="755651" y="250827"/>
            <a:ext cx="10668000" cy="892175"/>
          </a:xfrm>
        </p:spPr>
        <p:txBody>
          <a:bodyPr>
            <a:normAutofit/>
          </a:bodyPr>
          <a:lstStyle/>
          <a:p>
            <a:pPr eaLnBrk="1" hangingPunct="1"/>
            <a:r>
              <a:rPr lang="cs-CZ" dirty="0"/>
              <a:t>Vysokotlaké výbojky </a:t>
            </a:r>
            <a:r>
              <a:rPr lang="cs-CZ" dirty="0" err="1"/>
              <a:t>metalhalidové</a:t>
            </a:r>
            <a:endParaRPr lang="cs-CZ" dirty="0"/>
          </a:p>
        </p:txBody>
      </p:sp>
      <p:sp>
        <p:nvSpPr>
          <p:cNvPr id="76806" name="Rectangle 9"/>
          <p:cNvSpPr>
            <a:spLocks noGrp="1" noChangeArrowheads="1"/>
          </p:cNvSpPr>
          <p:nvPr>
            <p:ph type="body" sz="half" idx="1"/>
          </p:nvPr>
        </p:nvSpPr>
        <p:spPr>
          <a:xfrm>
            <a:off x="766233" y="1196976"/>
            <a:ext cx="5505358" cy="5159374"/>
          </a:xfrm>
        </p:spPr>
        <p:txBody>
          <a:bodyPr>
            <a:normAutofit/>
          </a:bodyPr>
          <a:lstStyle/>
          <a:p>
            <a:pPr eaLnBrk="1" hangingPunct="1">
              <a:lnSpc>
                <a:spcPct val="80000"/>
              </a:lnSpc>
            </a:pPr>
            <a:r>
              <a:rPr lang="cs-CZ" sz="2800" dirty="0"/>
              <a:t>Výbojky s náplní směsi rtuti, halogenidů kovů (převážně vzácných zemin) a argonu, příp. xenonu, hořák je z korundu. </a:t>
            </a:r>
          </a:p>
          <a:p>
            <a:pPr eaLnBrk="1" hangingPunct="1">
              <a:lnSpc>
                <a:spcPct val="80000"/>
              </a:lnSpc>
            </a:pPr>
            <a:r>
              <a:rPr lang="cs-CZ" sz="2800" dirty="0"/>
              <a:t>Příklad výbojky Philips MASTER </a:t>
            </a:r>
            <a:r>
              <a:rPr lang="cs-CZ" sz="2800" dirty="0" err="1"/>
              <a:t>Colour</a:t>
            </a:r>
            <a:r>
              <a:rPr lang="cs-CZ" sz="2800" dirty="0"/>
              <a:t> CDM-T s teplotou chromatičnosti 3000 K (CRI až 85) a 4200 K (CRI až 96)</a:t>
            </a:r>
          </a:p>
          <a:p>
            <a:pPr eaLnBrk="1" hangingPunct="1">
              <a:lnSpc>
                <a:spcPct val="80000"/>
              </a:lnSpc>
            </a:pPr>
            <a:r>
              <a:rPr lang="cs-CZ" sz="2800" dirty="0"/>
              <a:t>Výkonové (až 5000W) mají CRI 55 – 85.</a:t>
            </a:r>
          </a:p>
          <a:p>
            <a:pPr eaLnBrk="1" hangingPunct="1">
              <a:lnSpc>
                <a:spcPct val="80000"/>
              </a:lnSpc>
            </a:pPr>
            <a:endParaRPr lang="cs-CZ" dirty="0"/>
          </a:p>
        </p:txBody>
      </p:sp>
      <p:sp>
        <p:nvSpPr>
          <p:cNvPr id="76802" name="Zástupný symbol pro datum 5"/>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mtClean="0"/>
              <a:t>2017</a:t>
            </a:r>
            <a:endParaRPr lang="cs-CZ"/>
          </a:p>
        </p:txBody>
      </p:sp>
      <p:sp>
        <p:nvSpPr>
          <p:cNvPr id="76803" name="Zástupný symbol pro zápatí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t>prof. Otruba</a:t>
            </a:r>
          </a:p>
        </p:txBody>
      </p:sp>
      <p:sp>
        <p:nvSpPr>
          <p:cNvPr id="76804" name="Zástupný symbol pro číslo snímku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D9572A7F-3A73-4D2D-BCD1-508241F9BA7B}" type="slidenum">
              <a:rPr lang="cs-CZ"/>
              <a:pPr eaLnBrk="1" hangingPunct="1"/>
              <a:t>44</a:t>
            </a:fld>
            <a:endParaRPr lang="cs-CZ"/>
          </a:p>
        </p:txBody>
      </p:sp>
      <p:pic>
        <p:nvPicPr>
          <p:cNvPr id="76809" name="Picture 7"/>
          <p:cNvPicPr>
            <a:picLocks noChangeAspect="1" noChangeArrowheads="1"/>
          </p:cNvPicPr>
          <p:nvPr/>
        </p:nvPicPr>
        <p:blipFill>
          <a:blip r:embed="rId3">
            <a:extLst>
              <a:ext uri="{28A0092B-C50C-407E-A947-70E740481C1C}">
                <a14:useLocalDpi xmlns:a14="http://schemas.microsoft.com/office/drawing/2010/main" val="0"/>
              </a:ext>
            </a:extLst>
          </a:blip>
          <a:srcRect l="4349" t="6049" r="53427" b="5579"/>
          <a:stretch>
            <a:fillRect/>
          </a:stretch>
        </p:blipFill>
        <p:spPr bwMode="auto">
          <a:xfrm>
            <a:off x="6423689" y="1196976"/>
            <a:ext cx="4999962"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0" name="Picture 12"/>
          <p:cNvPicPr>
            <a:picLocks noChangeAspect="1" noChangeArrowheads="1"/>
          </p:cNvPicPr>
          <p:nvPr/>
        </p:nvPicPr>
        <p:blipFill>
          <a:blip r:embed="rId3">
            <a:extLst>
              <a:ext uri="{28A0092B-C50C-407E-A947-70E740481C1C}">
                <a14:useLocalDpi xmlns:a14="http://schemas.microsoft.com/office/drawing/2010/main" val="0"/>
              </a:ext>
            </a:extLst>
          </a:blip>
          <a:srcRect l="54358" t="6049" r="4156" b="5511"/>
          <a:stretch>
            <a:fillRect/>
          </a:stretch>
        </p:blipFill>
        <p:spPr bwMode="auto">
          <a:xfrm>
            <a:off x="6434271" y="3886200"/>
            <a:ext cx="4999962" cy="2545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77052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7" name="Rectangle 4"/>
          <p:cNvSpPr>
            <a:spLocks noGrp="1" noChangeArrowheads="1"/>
          </p:cNvSpPr>
          <p:nvPr>
            <p:ph type="title"/>
          </p:nvPr>
        </p:nvSpPr>
        <p:spPr/>
        <p:txBody>
          <a:bodyPr>
            <a:normAutofit/>
          </a:bodyPr>
          <a:lstStyle/>
          <a:p>
            <a:pPr eaLnBrk="1" hangingPunct="1"/>
            <a:r>
              <a:rPr lang="cs-CZ" dirty="0"/>
              <a:t>LED (</a:t>
            </a:r>
            <a:r>
              <a:rPr lang="cs-CZ" dirty="0" err="1"/>
              <a:t>Light</a:t>
            </a:r>
            <a:r>
              <a:rPr lang="cs-CZ" dirty="0"/>
              <a:t> </a:t>
            </a:r>
            <a:r>
              <a:rPr lang="cs-CZ" dirty="0" err="1"/>
              <a:t>emitting</a:t>
            </a:r>
            <a:r>
              <a:rPr lang="cs-CZ" dirty="0"/>
              <a:t> </a:t>
            </a:r>
            <a:r>
              <a:rPr lang="cs-CZ" dirty="0" err="1"/>
              <a:t>diode</a:t>
            </a:r>
            <a:r>
              <a:rPr lang="cs-CZ" dirty="0"/>
              <a:t> ) zdroje</a:t>
            </a:r>
          </a:p>
        </p:txBody>
      </p:sp>
      <p:sp>
        <p:nvSpPr>
          <p:cNvPr id="79878" name="Rectangle 7"/>
          <p:cNvSpPr>
            <a:spLocks noGrp="1" noChangeArrowheads="1"/>
          </p:cNvSpPr>
          <p:nvPr>
            <p:ph type="body" sz="half" idx="1"/>
          </p:nvPr>
        </p:nvSpPr>
        <p:spPr>
          <a:xfrm>
            <a:off x="838200" y="1373188"/>
            <a:ext cx="10596033" cy="2252662"/>
          </a:xfrm>
        </p:spPr>
        <p:txBody>
          <a:bodyPr>
            <a:normAutofit lnSpcReduction="10000"/>
          </a:bodyPr>
          <a:lstStyle/>
          <a:p>
            <a:pPr eaLnBrk="1" hangingPunct="1">
              <a:lnSpc>
                <a:spcPct val="80000"/>
              </a:lnSpc>
            </a:pPr>
            <a:r>
              <a:rPr lang="cs-CZ" sz="2400" dirty="0"/>
              <a:t>Moderní polovodičové zdroje světla. Mají již vysokou účinnost, dlouhou životnost a jsou </a:t>
            </a:r>
            <a:r>
              <a:rPr lang="cs-CZ" sz="2400" dirty="0" err="1"/>
              <a:t>otřesuvzdorné</a:t>
            </a:r>
            <a:r>
              <a:rPr lang="cs-CZ" sz="2400" dirty="0"/>
              <a:t> – důležité pro mobilní zařízení. </a:t>
            </a:r>
          </a:p>
          <a:p>
            <a:pPr eaLnBrk="1" hangingPunct="1">
              <a:lnSpc>
                <a:spcPct val="80000"/>
              </a:lnSpc>
            </a:pPr>
            <a:r>
              <a:rPr lang="cs-CZ" sz="2400" dirty="0"/>
              <a:t>Spektrální vlastnosti jsou dány složením polovodiče (</a:t>
            </a:r>
            <a:r>
              <a:rPr lang="cs-CZ" sz="2400" dirty="0" err="1"/>
              <a:t>GaAs</a:t>
            </a:r>
            <a:r>
              <a:rPr lang="cs-CZ" sz="2400" dirty="0"/>
              <a:t>, </a:t>
            </a:r>
            <a:r>
              <a:rPr lang="cs-CZ" sz="2400" dirty="0" err="1"/>
              <a:t>InP</a:t>
            </a:r>
            <a:r>
              <a:rPr lang="cs-CZ" sz="2400" dirty="0"/>
              <a:t>, </a:t>
            </a:r>
            <a:r>
              <a:rPr lang="cs-CZ" sz="2400" dirty="0" err="1"/>
              <a:t>GaAlP</a:t>
            </a:r>
            <a:r>
              <a:rPr lang="cs-CZ" sz="2400" dirty="0"/>
              <a:t>, </a:t>
            </a:r>
            <a:r>
              <a:rPr lang="cs-CZ" sz="2400" dirty="0" err="1"/>
              <a:t>GaN</a:t>
            </a:r>
            <a:r>
              <a:rPr lang="cs-CZ" sz="2400" dirty="0"/>
              <a:t>, </a:t>
            </a:r>
            <a:r>
              <a:rPr lang="cs-CZ" sz="2400" dirty="0" err="1"/>
              <a:t>SiC</a:t>
            </a:r>
            <a:r>
              <a:rPr lang="cs-CZ" sz="2400" dirty="0"/>
              <a:t>,...</a:t>
            </a:r>
          </a:p>
          <a:p>
            <a:pPr eaLnBrk="1" hangingPunct="1">
              <a:lnSpc>
                <a:spcPct val="80000"/>
              </a:lnSpc>
            </a:pPr>
            <a:r>
              <a:rPr lang="cs-CZ" sz="2400" dirty="0"/>
              <a:t>„Bílé“ LED kombinují diodu emitující v modré oblasti spektra s luminoforem příp. s diodou emitující v dlouhovlnné oblasti.</a:t>
            </a:r>
          </a:p>
        </p:txBody>
      </p:sp>
      <p:sp>
        <p:nvSpPr>
          <p:cNvPr id="79874" name="Zástupný symbol pro datum 4"/>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mtClean="0"/>
              <a:t>2017</a:t>
            </a:r>
            <a:endParaRPr lang="cs-CZ"/>
          </a:p>
        </p:txBody>
      </p:sp>
      <p:sp>
        <p:nvSpPr>
          <p:cNvPr id="79875" name="Zástupný symbol pro zápatí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t>prof. Otruba</a:t>
            </a:r>
          </a:p>
        </p:txBody>
      </p:sp>
      <p:sp>
        <p:nvSpPr>
          <p:cNvPr id="79876" name="Zástupný symbol pro číslo snímku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5BD83DEE-0863-4747-8612-B13A1C994F98}" type="slidenum">
              <a:rPr lang="cs-CZ"/>
              <a:pPr eaLnBrk="1" hangingPunct="1"/>
              <a:t>45</a:t>
            </a:fld>
            <a:endParaRPr lang="cs-CZ"/>
          </a:p>
        </p:txBody>
      </p:sp>
      <p:pic>
        <p:nvPicPr>
          <p:cNvPr id="79880" name="Picture 6"/>
          <p:cNvPicPr>
            <a:picLocks noChangeAspect="1" noChangeArrowheads="1"/>
          </p:cNvPicPr>
          <p:nvPr/>
        </p:nvPicPr>
        <p:blipFill>
          <a:blip r:embed="rId3">
            <a:lum contrast="54000"/>
            <a:extLst>
              <a:ext uri="{28A0092B-C50C-407E-A947-70E740481C1C}">
                <a14:useLocalDpi xmlns:a14="http://schemas.microsoft.com/office/drawing/2010/main" val="0"/>
              </a:ext>
            </a:extLst>
          </a:blip>
          <a:srcRect l="1743" t="56079" r="938"/>
          <a:stretch>
            <a:fillRect/>
          </a:stretch>
        </p:blipFill>
        <p:spPr bwMode="auto">
          <a:xfrm>
            <a:off x="1150664" y="3589303"/>
            <a:ext cx="9971103" cy="2848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88072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2"/>
          <p:cNvSpPr>
            <a:spLocks noGrp="1" noChangeArrowheads="1"/>
          </p:cNvSpPr>
          <p:nvPr>
            <p:ph type="title"/>
          </p:nvPr>
        </p:nvSpPr>
        <p:spPr>
          <a:xfrm>
            <a:off x="630166" y="995880"/>
            <a:ext cx="10515600" cy="1152939"/>
          </a:xfrm>
        </p:spPr>
        <p:txBody>
          <a:bodyPr>
            <a:normAutofit fontScale="90000"/>
          </a:bodyPr>
          <a:lstStyle/>
          <a:p>
            <a:pPr eaLnBrk="1" hangingPunct="1"/>
            <a:r>
              <a:rPr lang="cs-CZ" b="1" dirty="0" smtClean="0"/>
              <a:t>Vyvážení bílé  - film </a:t>
            </a:r>
            <a:r>
              <a:rPr lang="cs-CZ" dirty="0" smtClean="0"/>
              <a:t/>
            </a:r>
            <a:br>
              <a:rPr lang="cs-CZ" dirty="0" smtClean="0"/>
            </a:br>
            <a:r>
              <a:rPr lang="cs-CZ" dirty="0"/>
              <a:t/>
            </a:r>
            <a:br>
              <a:rPr lang="cs-CZ" dirty="0"/>
            </a:br>
            <a:r>
              <a:rPr lang="cs-CZ" sz="4200" dirty="0" smtClean="0"/>
              <a:t>Konverzní filtry</a:t>
            </a:r>
          </a:p>
        </p:txBody>
      </p:sp>
      <p:sp>
        <p:nvSpPr>
          <p:cNvPr id="58374" name="Rectangle 3"/>
          <p:cNvSpPr>
            <a:spLocks noGrp="1" noChangeArrowheads="1"/>
          </p:cNvSpPr>
          <p:nvPr>
            <p:ph idx="1"/>
          </p:nvPr>
        </p:nvSpPr>
        <p:spPr>
          <a:xfrm>
            <a:off x="820092" y="2293676"/>
            <a:ext cx="10904145" cy="4016590"/>
          </a:xfrm>
        </p:spPr>
        <p:txBody>
          <a:bodyPr>
            <a:normAutofit/>
          </a:bodyPr>
          <a:lstStyle/>
          <a:p>
            <a:pPr eaLnBrk="1" hangingPunct="1">
              <a:lnSpc>
                <a:spcPct val="80000"/>
              </a:lnSpc>
            </a:pPr>
            <a:r>
              <a:rPr lang="cs-CZ" sz="2800" dirty="0"/>
              <a:t>„</a:t>
            </a:r>
            <a:r>
              <a:rPr lang="cs-CZ" sz="2800" dirty="0">
                <a:solidFill>
                  <a:srgbClr val="C00000"/>
                </a:solidFill>
              </a:rPr>
              <a:t>Bílé světlo</a:t>
            </a:r>
            <a:r>
              <a:rPr lang="cs-CZ" sz="2800" dirty="0"/>
              <a:t>“ může mít tedy různý odstín. Barevné materiály jsou vyváženy buď pro „</a:t>
            </a:r>
            <a:r>
              <a:rPr lang="cs-CZ" sz="2800" dirty="0">
                <a:solidFill>
                  <a:srgbClr val="C00000"/>
                </a:solidFill>
              </a:rPr>
              <a:t>denní</a:t>
            </a:r>
            <a:r>
              <a:rPr lang="cs-CZ" sz="2800" dirty="0"/>
              <a:t>“ světlo (cca 5500 K) nebo „</a:t>
            </a:r>
            <a:r>
              <a:rPr lang="cs-CZ" sz="2800" dirty="0">
                <a:solidFill>
                  <a:srgbClr val="C00000"/>
                </a:solidFill>
              </a:rPr>
              <a:t>umělé</a:t>
            </a:r>
            <a:r>
              <a:rPr lang="cs-CZ" sz="2800" dirty="0"/>
              <a:t>“ (cca 3200 K, označení T – </a:t>
            </a:r>
            <a:r>
              <a:rPr lang="cs-CZ" sz="2800" dirty="0" err="1"/>
              <a:t>tungsram</a:t>
            </a:r>
            <a:r>
              <a:rPr lang="cs-CZ" sz="2800" dirty="0"/>
              <a:t>). </a:t>
            </a:r>
          </a:p>
          <a:p>
            <a:pPr eaLnBrk="1" hangingPunct="1">
              <a:lnSpc>
                <a:spcPct val="80000"/>
              </a:lnSpc>
            </a:pPr>
            <a:r>
              <a:rPr lang="cs-CZ" sz="2800" dirty="0"/>
              <a:t>Pro korekce teploty chromatičnosti se používají </a:t>
            </a:r>
            <a:r>
              <a:rPr lang="cs-CZ" sz="2800" b="1" dirty="0"/>
              <a:t>konverzní filtry </a:t>
            </a:r>
            <a:r>
              <a:rPr lang="cs-CZ" sz="2800" dirty="0"/>
              <a:t>načervenalé (snižují teplotu chromatičnosti) nebo namodralé (zvyšují teplotu chromatičnosti). </a:t>
            </a:r>
          </a:p>
          <a:p>
            <a:pPr eaLnBrk="1" hangingPunct="1">
              <a:lnSpc>
                <a:spcPct val="80000"/>
              </a:lnSpc>
            </a:pPr>
            <a:r>
              <a:rPr lang="cs-CZ" sz="2800" dirty="0"/>
              <a:t>Pro měření teploty chromatičnosti se vyrábějí tzv. </a:t>
            </a:r>
            <a:r>
              <a:rPr lang="cs-CZ" sz="2800" dirty="0" err="1" smtClean="0"/>
              <a:t>colortestery</a:t>
            </a:r>
            <a:r>
              <a:rPr lang="cs-CZ" sz="2800" dirty="0" smtClean="0"/>
              <a:t>, </a:t>
            </a:r>
            <a:r>
              <a:rPr lang="cs-CZ" sz="2800" dirty="0"/>
              <a:t>které měří poměr intenzit modré a červené složky světla, příp. třípásmové, měřící poměry R:G:B. </a:t>
            </a:r>
          </a:p>
        </p:txBody>
      </p:sp>
      <p:sp>
        <p:nvSpPr>
          <p:cNvPr id="58370" name="Zástupný symbol pro datum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mtClean="0">
                <a:solidFill>
                  <a:srgbClr val="374C81"/>
                </a:solidFill>
              </a:rPr>
              <a:t>2017</a:t>
            </a:r>
            <a:endParaRPr lang="cs-CZ" dirty="0">
              <a:solidFill>
                <a:srgbClr val="374C81"/>
              </a:solidFill>
            </a:endParaRPr>
          </a:p>
        </p:txBody>
      </p:sp>
      <p:sp>
        <p:nvSpPr>
          <p:cNvPr id="58371" name="Zástupný symbol pro zápatí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solidFill>
                  <a:srgbClr val="374C81"/>
                </a:solidFill>
              </a:rPr>
              <a:t>prof. Otruba</a:t>
            </a:r>
          </a:p>
        </p:txBody>
      </p:sp>
      <p:sp>
        <p:nvSpPr>
          <p:cNvPr id="58372" name="Zástupný symbol pro číslo snímku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35B4129C-D609-4300-9F57-9974C47DEE2D}" type="slidenum">
              <a:rPr lang="cs-CZ">
                <a:solidFill>
                  <a:srgbClr val="374C81"/>
                </a:solidFill>
              </a:rPr>
              <a:pPr eaLnBrk="1" hangingPunct="1"/>
              <a:t>46</a:t>
            </a:fld>
            <a:endParaRPr lang="cs-CZ">
              <a:solidFill>
                <a:srgbClr val="374C81"/>
              </a:solidFill>
            </a:endParaRPr>
          </a:p>
        </p:txBody>
      </p:sp>
    </p:spTree>
    <p:extLst>
      <p:ext uri="{BB962C8B-B14F-4D97-AF65-F5344CB8AC3E}">
        <p14:creationId xmlns:p14="http://schemas.microsoft.com/office/powerpoint/2010/main" val="3724900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Rectangle 2"/>
          <p:cNvSpPr>
            <a:spLocks noGrp="1" noChangeArrowheads="1"/>
          </p:cNvSpPr>
          <p:nvPr>
            <p:ph type="title"/>
          </p:nvPr>
        </p:nvSpPr>
        <p:spPr>
          <a:xfrm>
            <a:off x="1117601" y="-200336"/>
            <a:ext cx="10160000" cy="1186070"/>
          </a:xfrm>
        </p:spPr>
        <p:txBody>
          <a:bodyPr/>
          <a:lstStyle/>
          <a:p>
            <a:pPr eaLnBrk="1" hangingPunct="1"/>
            <a:r>
              <a:rPr lang="cs-CZ" dirty="0" smtClean="0"/>
              <a:t>Hodnoty </a:t>
            </a:r>
            <a:r>
              <a:rPr lang="cs-CZ" dirty="0" err="1" smtClean="0"/>
              <a:t>mired</a:t>
            </a:r>
            <a:endParaRPr lang="cs-CZ" dirty="0" smtClean="0"/>
          </a:p>
        </p:txBody>
      </p:sp>
      <p:sp>
        <p:nvSpPr>
          <p:cNvPr id="59398" name="Rectangle 3"/>
          <p:cNvSpPr>
            <a:spLocks noGrp="1" noChangeArrowheads="1"/>
          </p:cNvSpPr>
          <p:nvPr>
            <p:ph idx="1"/>
          </p:nvPr>
        </p:nvSpPr>
        <p:spPr>
          <a:xfrm>
            <a:off x="838200" y="985734"/>
            <a:ext cx="10515600" cy="5191229"/>
          </a:xfrm>
        </p:spPr>
        <p:txBody>
          <a:bodyPr>
            <a:normAutofit fontScale="92500" lnSpcReduction="10000"/>
          </a:bodyPr>
          <a:lstStyle/>
          <a:p>
            <a:pPr eaLnBrk="1" hangingPunct="1">
              <a:lnSpc>
                <a:spcPct val="110000"/>
              </a:lnSpc>
            </a:pPr>
            <a:r>
              <a:rPr lang="cs-CZ" sz="3200" dirty="0"/>
              <a:t>Konverzní filtry jsou vyráběny v sadách a jejich převodní hodnoty se udávají v </a:t>
            </a:r>
            <a:r>
              <a:rPr lang="cs-CZ" sz="3200" dirty="0" err="1">
                <a:solidFill>
                  <a:srgbClr val="C00000"/>
                </a:solidFill>
              </a:rPr>
              <a:t>miredech</a:t>
            </a:r>
            <a:r>
              <a:rPr lang="cs-CZ" sz="3200" dirty="0">
                <a:solidFill>
                  <a:schemeClr val="accent2"/>
                </a:solidFill>
              </a:rPr>
              <a:t> </a:t>
            </a:r>
            <a:r>
              <a:rPr lang="cs-CZ" sz="3200" dirty="0"/>
              <a:t>(</a:t>
            </a:r>
            <a:r>
              <a:rPr lang="cs-CZ" sz="3200" i="1" dirty="0" err="1"/>
              <a:t>mi</a:t>
            </a:r>
            <a:r>
              <a:rPr lang="cs-CZ" sz="3200" dirty="0" err="1"/>
              <a:t>cro</a:t>
            </a:r>
            <a:r>
              <a:rPr lang="cs-CZ" sz="3200" dirty="0"/>
              <a:t> </a:t>
            </a:r>
            <a:r>
              <a:rPr lang="cs-CZ" sz="3200" i="1" dirty="0" err="1"/>
              <a:t>re</a:t>
            </a:r>
            <a:r>
              <a:rPr lang="cs-CZ" sz="3200" dirty="0" err="1"/>
              <a:t>ciprocal</a:t>
            </a:r>
            <a:r>
              <a:rPr lang="cs-CZ" sz="3200" dirty="0"/>
              <a:t> </a:t>
            </a:r>
            <a:r>
              <a:rPr lang="cs-CZ" sz="3200" i="1" dirty="0" err="1"/>
              <a:t>d</a:t>
            </a:r>
            <a:r>
              <a:rPr lang="cs-CZ" sz="3200" dirty="0" err="1"/>
              <a:t>egree</a:t>
            </a:r>
            <a:r>
              <a:rPr lang="cs-CZ" sz="3200" dirty="0"/>
              <a:t>):</a:t>
            </a:r>
          </a:p>
          <a:p>
            <a:pPr eaLnBrk="1" hangingPunct="1">
              <a:lnSpc>
                <a:spcPct val="110000"/>
              </a:lnSpc>
              <a:buFont typeface="Wingdings" pitchFamily="2" charset="2"/>
              <a:buNone/>
            </a:pPr>
            <a:r>
              <a:rPr lang="cs-CZ" sz="3200" dirty="0">
                <a:solidFill>
                  <a:schemeClr val="accent2"/>
                </a:solidFill>
              </a:rPr>
              <a:t>			</a:t>
            </a:r>
            <a:r>
              <a:rPr lang="cs-CZ" sz="3200" dirty="0"/>
              <a:t>a=10</a:t>
            </a:r>
            <a:r>
              <a:rPr lang="cs-CZ" sz="3200" baseline="30000" dirty="0"/>
              <a:t>6</a:t>
            </a:r>
            <a:r>
              <a:rPr lang="cs-CZ" sz="3200" dirty="0"/>
              <a:t>/T</a:t>
            </a:r>
          </a:p>
          <a:p>
            <a:pPr eaLnBrk="1" hangingPunct="1">
              <a:lnSpc>
                <a:spcPct val="110000"/>
              </a:lnSpc>
              <a:buFont typeface="Wingdings" pitchFamily="2" charset="2"/>
              <a:buNone/>
            </a:pPr>
            <a:r>
              <a:rPr lang="cs-CZ" sz="3200" dirty="0"/>
              <a:t>	</a:t>
            </a:r>
            <a:r>
              <a:rPr lang="cs-CZ" sz="2200" dirty="0" smtClean="0"/>
              <a:t>(v </a:t>
            </a:r>
            <a:r>
              <a:rPr lang="cs-CZ" sz="2200" dirty="0"/>
              <a:t>podstatě reciproké teploty </a:t>
            </a:r>
            <a:r>
              <a:rPr lang="cs-CZ" sz="2200" dirty="0" smtClean="0"/>
              <a:t>chromatičnosti)</a:t>
            </a:r>
            <a:r>
              <a:rPr lang="cs-CZ" sz="3200" dirty="0" smtClean="0"/>
              <a:t> </a:t>
            </a:r>
            <a:endParaRPr lang="cs-CZ" sz="3200" dirty="0"/>
          </a:p>
          <a:p>
            <a:pPr eaLnBrk="1" hangingPunct="1">
              <a:lnSpc>
                <a:spcPct val="110000"/>
              </a:lnSpc>
            </a:pPr>
            <a:r>
              <a:rPr lang="cs-CZ" sz="3200" dirty="0"/>
              <a:t>Výhodou je, že stejné diference v </a:t>
            </a:r>
            <a:r>
              <a:rPr lang="cs-CZ" sz="3200" dirty="0" err="1"/>
              <a:t>miredech</a:t>
            </a:r>
            <a:r>
              <a:rPr lang="cs-CZ" sz="3200" dirty="0"/>
              <a:t> odpovídají stejným diferencím v barvě vnímané lidským okem. Prakticky se používá jednotka 10x větší </a:t>
            </a:r>
            <a:r>
              <a:rPr lang="cs-CZ" sz="3200" dirty="0" err="1">
                <a:solidFill>
                  <a:srgbClr val="C00000"/>
                </a:solidFill>
              </a:rPr>
              <a:t>dekamired</a:t>
            </a:r>
            <a:r>
              <a:rPr lang="cs-CZ" sz="3200" dirty="0" smtClean="0"/>
              <a:t>. V </a:t>
            </a:r>
            <a:r>
              <a:rPr lang="cs-CZ" sz="3200" dirty="0" err="1"/>
              <a:t>dekamiredech</a:t>
            </a:r>
            <a:r>
              <a:rPr lang="cs-CZ" sz="3200" dirty="0"/>
              <a:t> jsou nastavovány i barevné korekce u digitálních přístrojů (obvykle vyšší kategorie)</a:t>
            </a:r>
            <a:endParaRPr lang="cs-CZ" sz="3200" dirty="0">
              <a:solidFill>
                <a:schemeClr val="accent2"/>
              </a:solidFill>
            </a:endParaRPr>
          </a:p>
          <a:p>
            <a:pPr eaLnBrk="1" hangingPunct="1">
              <a:lnSpc>
                <a:spcPct val="80000"/>
              </a:lnSpc>
            </a:pPr>
            <a:endParaRPr lang="cs-CZ" sz="2600" dirty="0"/>
          </a:p>
        </p:txBody>
      </p:sp>
      <p:sp>
        <p:nvSpPr>
          <p:cNvPr id="59394" name="Zástupný symbol pro datum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mtClean="0">
                <a:solidFill>
                  <a:srgbClr val="374C81"/>
                </a:solidFill>
              </a:rPr>
              <a:t>2017</a:t>
            </a:r>
            <a:endParaRPr lang="cs-CZ">
              <a:solidFill>
                <a:srgbClr val="374C81"/>
              </a:solidFill>
            </a:endParaRPr>
          </a:p>
        </p:txBody>
      </p:sp>
      <p:sp>
        <p:nvSpPr>
          <p:cNvPr id="59395" name="Zástupný symbol pro zápatí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solidFill>
                  <a:srgbClr val="374C81"/>
                </a:solidFill>
              </a:rPr>
              <a:t>prof. Otruba</a:t>
            </a:r>
          </a:p>
        </p:txBody>
      </p:sp>
      <p:sp>
        <p:nvSpPr>
          <p:cNvPr id="59396" name="Zástupný symbol pro číslo snímku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CF648DB3-2566-4F5F-B287-4902C02CD8CC}" type="slidenum">
              <a:rPr lang="cs-CZ">
                <a:solidFill>
                  <a:srgbClr val="374C81"/>
                </a:solidFill>
              </a:rPr>
              <a:pPr eaLnBrk="1" hangingPunct="1"/>
              <a:t>47</a:t>
            </a:fld>
            <a:endParaRPr lang="cs-CZ">
              <a:solidFill>
                <a:srgbClr val="374C81"/>
              </a:solidFill>
            </a:endParaRPr>
          </a:p>
        </p:txBody>
      </p:sp>
    </p:spTree>
    <p:extLst>
      <p:ext uri="{BB962C8B-B14F-4D97-AF65-F5344CB8AC3E}">
        <p14:creationId xmlns:p14="http://schemas.microsoft.com/office/powerpoint/2010/main" val="147479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Nadpis 6"/>
          <p:cNvSpPr>
            <a:spLocks noGrp="1"/>
          </p:cNvSpPr>
          <p:nvPr>
            <p:ph type="title"/>
          </p:nvPr>
        </p:nvSpPr>
        <p:spPr>
          <a:xfrm>
            <a:off x="838200" y="12700"/>
            <a:ext cx="10515600" cy="1325563"/>
          </a:xfrm>
        </p:spPr>
        <p:txBody>
          <a:bodyPr/>
          <a:lstStyle/>
          <a:p>
            <a:pPr eaLnBrk="1" hangingPunct="1"/>
            <a:r>
              <a:rPr lang="cs-CZ" dirty="0" smtClean="0"/>
              <a:t>Korekce konverzními filtry</a:t>
            </a:r>
            <a:endParaRPr lang="en-US" dirty="0" smtClean="0"/>
          </a:p>
        </p:txBody>
      </p:sp>
      <p:sp>
        <p:nvSpPr>
          <p:cNvPr id="8" name="Zástupný symbol pro obsah 7"/>
          <p:cNvSpPr>
            <a:spLocks noGrp="1"/>
          </p:cNvSpPr>
          <p:nvPr>
            <p:ph sz="half" idx="1"/>
          </p:nvPr>
        </p:nvSpPr>
        <p:spPr>
          <a:xfrm>
            <a:off x="838200" y="1338263"/>
            <a:ext cx="6268278" cy="4703762"/>
          </a:xfrm>
        </p:spPr>
        <p:txBody>
          <a:bodyPr>
            <a:normAutofit/>
          </a:bodyPr>
          <a:lstStyle/>
          <a:p>
            <a:pPr marL="0">
              <a:buNone/>
              <a:defRPr/>
            </a:pPr>
            <a:r>
              <a:rPr lang="cs-CZ" dirty="0" smtClean="0"/>
              <a:t>Příklad:</a:t>
            </a:r>
          </a:p>
          <a:p>
            <a:pPr marL="0">
              <a:buNone/>
              <a:defRPr/>
            </a:pPr>
            <a:r>
              <a:rPr lang="cs-CZ" dirty="0" smtClean="0"/>
              <a:t>Svítíme-li žárovkami o barevné teplotě 2800K (350 </a:t>
            </a:r>
            <a:r>
              <a:rPr lang="cs-CZ" dirty="0" err="1" smtClean="0"/>
              <a:t>Mired</a:t>
            </a:r>
            <a:r>
              <a:rPr lang="cs-CZ" dirty="0" smtClean="0"/>
              <a:t>), tak modrý filtr, který  posouvá barvu o -150 </a:t>
            </a:r>
            <a:r>
              <a:rPr lang="cs-CZ" dirty="0" err="1" smtClean="0"/>
              <a:t>Mired</a:t>
            </a:r>
            <a:r>
              <a:rPr lang="cs-CZ" dirty="0" smtClean="0"/>
              <a:t> (záporné hodnoty značí posun do modrých barev), ji změní na 200 </a:t>
            </a:r>
            <a:r>
              <a:rPr lang="cs-CZ" dirty="0" err="1" smtClean="0"/>
              <a:t>Mired</a:t>
            </a:r>
            <a:r>
              <a:rPr lang="cs-CZ" dirty="0" smtClean="0"/>
              <a:t>, což odpovídá 5000K. Naopak je-li světlo velmi modré (10000K = 100 </a:t>
            </a:r>
            <a:r>
              <a:rPr lang="cs-CZ" dirty="0" err="1" smtClean="0"/>
              <a:t>Mired</a:t>
            </a:r>
            <a:r>
              <a:rPr lang="cs-CZ" dirty="0" smtClean="0"/>
              <a:t>), červený filtr o hodnotě 100 </a:t>
            </a:r>
            <a:r>
              <a:rPr lang="cs-CZ" dirty="0" err="1" smtClean="0"/>
              <a:t>Mired</a:t>
            </a:r>
            <a:r>
              <a:rPr lang="cs-CZ" dirty="0" smtClean="0"/>
              <a:t> posune barvu světla na 200 </a:t>
            </a:r>
            <a:r>
              <a:rPr lang="cs-CZ" dirty="0" err="1" smtClean="0"/>
              <a:t>Mired</a:t>
            </a:r>
            <a:r>
              <a:rPr lang="cs-CZ" dirty="0" smtClean="0"/>
              <a:t>, tedy opět 5000K.</a:t>
            </a:r>
            <a:endParaRPr lang="en-US" dirty="0" smtClean="0"/>
          </a:p>
        </p:txBody>
      </p:sp>
      <p:sp>
        <p:nvSpPr>
          <p:cNvPr id="60420" name="Zástupný symbol pro datum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mtClean="0">
                <a:solidFill>
                  <a:srgbClr val="374C81"/>
                </a:solidFill>
              </a:rPr>
              <a:t>2017</a:t>
            </a:r>
            <a:endParaRPr lang="cs-CZ">
              <a:solidFill>
                <a:srgbClr val="374C81"/>
              </a:solidFill>
            </a:endParaRPr>
          </a:p>
        </p:txBody>
      </p:sp>
      <p:sp>
        <p:nvSpPr>
          <p:cNvPr id="60421" name="Zástupný symbol pro zápatí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solidFill>
                  <a:srgbClr val="374C81"/>
                </a:solidFill>
              </a:rPr>
              <a:t>prof. Otruba</a:t>
            </a:r>
          </a:p>
        </p:txBody>
      </p:sp>
      <p:sp>
        <p:nvSpPr>
          <p:cNvPr id="60422" name="Zástupný symbol pro číslo snímku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77BE0DE7-2948-4A3E-B991-3D0FD9AE3169}" type="slidenum">
              <a:rPr lang="cs-CZ">
                <a:solidFill>
                  <a:srgbClr val="374C81"/>
                </a:solidFill>
              </a:rPr>
              <a:pPr eaLnBrk="1" hangingPunct="1"/>
              <a:t>48</a:t>
            </a:fld>
            <a:endParaRPr lang="cs-CZ">
              <a:solidFill>
                <a:srgbClr val="374C81"/>
              </a:solidFill>
            </a:endParaRPr>
          </a:p>
        </p:txBody>
      </p:sp>
      <p:pic>
        <p:nvPicPr>
          <p:cNvPr id="60423" name="Picture 2" descr="http://www.fotografovani.cz/images3/rom_svetlo_7_11.jpg"/>
          <p:cNvPicPr>
            <a:picLocks noChangeAspect="1" noChangeArrowheads="1"/>
          </p:cNvPicPr>
          <p:nvPr/>
        </p:nvPicPr>
        <p:blipFill>
          <a:blip r:embed="rId2">
            <a:lum bright="-10000" contrast="40000"/>
            <a:extLst>
              <a:ext uri="{28A0092B-C50C-407E-A947-70E740481C1C}">
                <a14:useLocalDpi xmlns:a14="http://schemas.microsoft.com/office/drawing/2010/main" val="0"/>
              </a:ext>
            </a:extLst>
          </a:blip>
          <a:srcRect/>
          <a:stretch>
            <a:fillRect/>
          </a:stretch>
        </p:blipFill>
        <p:spPr bwMode="auto">
          <a:xfrm>
            <a:off x="7897698" y="531812"/>
            <a:ext cx="3334658" cy="582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6923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5" name="Rectangle 2"/>
          <p:cNvSpPr>
            <a:spLocks noGrp="1" noChangeArrowheads="1"/>
          </p:cNvSpPr>
          <p:nvPr>
            <p:ph type="title"/>
          </p:nvPr>
        </p:nvSpPr>
        <p:spPr>
          <a:xfrm>
            <a:off x="836750" y="0"/>
            <a:ext cx="10515600" cy="1325563"/>
          </a:xfrm>
        </p:spPr>
        <p:txBody>
          <a:bodyPr>
            <a:normAutofit/>
          </a:bodyPr>
          <a:lstStyle/>
          <a:p>
            <a:pPr eaLnBrk="1" hangingPunct="1"/>
            <a:r>
              <a:rPr lang="cs-CZ" dirty="0"/>
              <a:t>Příklad nomogramu pro konverzní filtry </a:t>
            </a:r>
          </a:p>
        </p:txBody>
      </p:sp>
      <p:pic>
        <p:nvPicPr>
          <p:cNvPr id="61446" name="Picture 5" descr="smok50"/>
          <p:cNvPicPr>
            <a:picLocks noGrp="1" noChangeAspect="1" noChangeArrowheads="1"/>
          </p:cNvPicPr>
          <p:nvPr>
            <p:ph idx="1"/>
          </p:nvPr>
        </p:nvPicPr>
        <p:blipFill>
          <a:blip r:embed="rId3" cstate="print">
            <a:lum contrast="12000"/>
            <a:extLst>
              <a:ext uri="{28A0092B-C50C-407E-A947-70E740481C1C}">
                <a14:useLocalDpi xmlns:a14="http://schemas.microsoft.com/office/drawing/2010/main" val="0"/>
              </a:ext>
            </a:extLst>
          </a:blip>
          <a:srcRect r="7750" b="9186"/>
          <a:stretch>
            <a:fillRect/>
          </a:stretch>
        </p:blipFill>
        <p:spPr>
          <a:xfrm>
            <a:off x="2417552" y="1474788"/>
            <a:ext cx="7353996" cy="4881562"/>
          </a:xfrm>
          <a:noFill/>
        </p:spPr>
      </p:pic>
      <p:sp>
        <p:nvSpPr>
          <p:cNvPr id="61442" name="Zástupný symbol pro datum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mtClean="0">
                <a:solidFill>
                  <a:srgbClr val="374C81"/>
                </a:solidFill>
              </a:rPr>
              <a:t>2017</a:t>
            </a:r>
            <a:endParaRPr lang="cs-CZ">
              <a:solidFill>
                <a:srgbClr val="374C81"/>
              </a:solidFill>
            </a:endParaRPr>
          </a:p>
        </p:txBody>
      </p:sp>
      <p:sp>
        <p:nvSpPr>
          <p:cNvPr id="61443" name="Zástupný symbol pro zápatí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solidFill>
                  <a:srgbClr val="374C81"/>
                </a:solidFill>
              </a:rPr>
              <a:t>prof. Otruba</a:t>
            </a:r>
          </a:p>
        </p:txBody>
      </p:sp>
      <p:sp>
        <p:nvSpPr>
          <p:cNvPr id="61444" name="Zástupný symbol pro číslo snímku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6971C361-0611-44D3-8CC0-7BDBC7779CC0}" type="slidenum">
              <a:rPr lang="cs-CZ">
                <a:solidFill>
                  <a:srgbClr val="374C81"/>
                </a:solidFill>
              </a:rPr>
              <a:pPr eaLnBrk="1" hangingPunct="1"/>
              <a:t>49</a:t>
            </a:fld>
            <a:endParaRPr lang="cs-CZ">
              <a:solidFill>
                <a:srgbClr val="374C81"/>
              </a:solidFill>
            </a:endParaRPr>
          </a:p>
        </p:txBody>
      </p:sp>
    </p:spTree>
    <p:extLst>
      <p:ext uri="{BB962C8B-B14F-4D97-AF65-F5344CB8AC3E}">
        <p14:creationId xmlns:p14="http://schemas.microsoft.com/office/powerpoint/2010/main" val="430807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2"/>
          <p:cNvSpPr>
            <a:spLocks noGrp="1" noChangeArrowheads="1"/>
          </p:cNvSpPr>
          <p:nvPr>
            <p:ph type="title"/>
          </p:nvPr>
        </p:nvSpPr>
        <p:spPr>
          <a:xfrm>
            <a:off x="1117600" y="76200"/>
            <a:ext cx="10160000" cy="858078"/>
          </a:xfrm>
        </p:spPr>
        <p:txBody>
          <a:bodyPr/>
          <a:lstStyle/>
          <a:p>
            <a:pPr eaLnBrk="1" hangingPunct="1"/>
            <a:r>
              <a:rPr lang="cs-CZ" dirty="0" smtClean="0"/>
              <a:t>Aditivní skládání barev (RGB)</a:t>
            </a:r>
          </a:p>
        </p:txBody>
      </p:sp>
      <p:sp>
        <p:nvSpPr>
          <p:cNvPr id="11266" name="Zástupný symbol pro datum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mtClean="0"/>
              <a:t>2017</a:t>
            </a:r>
            <a:endParaRPr lang="cs-CZ"/>
          </a:p>
        </p:txBody>
      </p:sp>
      <p:sp>
        <p:nvSpPr>
          <p:cNvPr id="11267" name="Zástupný symbol pro zápatí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t>prof. Otruba</a:t>
            </a:r>
          </a:p>
        </p:txBody>
      </p:sp>
      <p:sp>
        <p:nvSpPr>
          <p:cNvPr id="11268" name="Zástupný symbol pro číslo snímku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30992802-A063-4E0C-B7D3-6A4A330092CA}" type="slidenum">
              <a:rPr lang="cs-CZ"/>
              <a:pPr eaLnBrk="1" hangingPunct="1"/>
              <a:t>5</a:t>
            </a:fld>
            <a:endParaRPr lang="cs-CZ"/>
          </a:p>
        </p:txBody>
      </p:sp>
      <p:pic>
        <p:nvPicPr>
          <p:cNvPr id="11270" name="Picture 6" descr="img006"/>
          <p:cNvPicPr>
            <a:picLocks noChangeAspect="1" noChangeArrowheads="1"/>
          </p:cNvPicPr>
          <p:nvPr/>
        </p:nvPicPr>
        <p:blipFill>
          <a:blip r:embed="rId3">
            <a:extLst>
              <a:ext uri="{28A0092B-C50C-407E-A947-70E740481C1C}">
                <a14:useLocalDpi xmlns:a14="http://schemas.microsoft.com/office/drawing/2010/main" val="0"/>
              </a:ext>
            </a:extLst>
          </a:blip>
          <a:srcRect l="11362" t="21852" r="13055" b="7593"/>
          <a:stretch>
            <a:fillRect/>
          </a:stretch>
        </p:blipFill>
        <p:spPr bwMode="auto">
          <a:xfrm>
            <a:off x="2574318" y="1130334"/>
            <a:ext cx="7246564" cy="5074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334067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2"/>
          <p:cNvSpPr>
            <a:spLocks noGrp="1" noChangeArrowheads="1"/>
          </p:cNvSpPr>
          <p:nvPr>
            <p:ph type="title"/>
          </p:nvPr>
        </p:nvSpPr>
        <p:spPr>
          <a:xfrm>
            <a:off x="639219" y="262549"/>
            <a:ext cx="10515600" cy="1152939"/>
          </a:xfrm>
        </p:spPr>
        <p:txBody>
          <a:bodyPr>
            <a:normAutofit fontScale="90000"/>
          </a:bodyPr>
          <a:lstStyle/>
          <a:p>
            <a:pPr eaLnBrk="1" hangingPunct="1"/>
            <a:r>
              <a:rPr lang="cs-CZ" b="1" dirty="0" smtClean="0"/>
              <a:t>Vyvážení bílé  - digitální fotografie </a:t>
            </a:r>
            <a:r>
              <a:rPr lang="cs-CZ" dirty="0" smtClean="0"/>
              <a:t/>
            </a:r>
            <a:br>
              <a:rPr lang="cs-CZ" dirty="0" smtClean="0"/>
            </a:br>
            <a:endParaRPr lang="cs-CZ" sz="4200" dirty="0" smtClean="0"/>
          </a:p>
        </p:txBody>
      </p:sp>
      <p:sp>
        <p:nvSpPr>
          <p:cNvPr id="58374" name="Rectangle 3"/>
          <p:cNvSpPr>
            <a:spLocks noGrp="1" noChangeArrowheads="1"/>
          </p:cNvSpPr>
          <p:nvPr>
            <p:ph idx="1"/>
          </p:nvPr>
        </p:nvSpPr>
        <p:spPr>
          <a:xfrm>
            <a:off x="820092" y="1116726"/>
            <a:ext cx="11121429" cy="5184486"/>
          </a:xfrm>
        </p:spPr>
        <p:txBody>
          <a:bodyPr>
            <a:normAutofit/>
          </a:bodyPr>
          <a:lstStyle/>
          <a:p>
            <a:pPr eaLnBrk="1" hangingPunct="1">
              <a:lnSpc>
                <a:spcPct val="80000"/>
              </a:lnSpc>
            </a:pPr>
            <a:r>
              <a:rPr lang="cs-CZ" sz="2800" dirty="0"/>
              <a:t>v</a:t>
            </a:r>
            <a:r>
              <a:rPr lang="cs-CZ" sz="2800" dirty="0" smtClean="0"/>
              <a:t>yvážení bílé se děje posunem signálu (změnou intenzity, citlivosti) z jednotlivých kanálů RGB (mícháním barev)</a:t>
            </a:r>
          </a:p>
          <a:p>
            <a:pPr eaLnBrk="1" hangingPunct="1">
              <a:lnSpc>
                <a:spcPct val="80000"/>
              </a:lnSpc>
            </a:pPr>
            <a:r>
              <a:rPr lang="cs-CZ" sz="2800" dirty="0"/>
              <a:t>m</a:t>
            </a:r>
            <a:r>
              <a:rPr lang="cs-CZ" sz="2800" dirty="0" smtClean="0"/>
              <a:t>ožné přístupy:</a:t>
            </a:r>
          </a:p>
          <a:p>
            <a:pPr marL="987425" indent="180975">
              <a:lnSpc>
                <a:spcPct val="80000"/>
              </a:lnSpc>
            </a:pPr>
            <a:r>
              <a:rPr lang="cs-CZ" sz="2800" dirty="0"/>
              <a:t>	</a:t>
            </a:r>
            <a:r>
              <a:rPr lang="cs-CZ" sz="2800" dirty="0" smtClean="0"/>
              <a:t>automaticky</a:t>
            </a:r>
          </a:p>
          <a:p>
            <a:pPr marL="987425" indent="180975">
              <a:lnSpc>
                <a:spcPct val="80000"/>
              </a:lnSpc>
            </a:pPr>
            <a:r>
              <a:rPr lang="cs-CZ" sz="2800" dirty="0" smtClean="0"/>
              <a:t>přednastavené režimy (slunečno, žárovka, zataženo…)</a:t>
            </a:r>
          </a:p>
          <a:p>
            <a:pPr marL="987425" indent="180975">
              <a:lnSpc>
                <a:spcPct val="80000"/>
              </a:lnSpc>
            </a:pPr>
            <a:r>
              <a:rPr lang="cs-CZ" sz="2800" dirty="0" smtClean="0"/>
              <a:t>ruční nastavení teploty chromatičnosti (ve stupních </a:t>
            </a:r>
            <a:r>
              <a:rPr lang="cs-CZ" sz="2800" dirty="0" err="1" smtClean="0"/>
              <a:t>Kelvina</a:t>
            </a:r>
            <a:r>
              <a:rPr lang="cs-CZ" sz="2800" dirty="0" smtClean="0"/>
              <a:t>)</a:t>
            </a:r>
          </a:p>
          <a:p>
            <a:pPr marL="987425" indent="180975">
              <a:lnSpc>
                <a:spcPct val="80000"/>
              </a:lnSpc>
            </a:pPr>
            <a:r>
              <a:rPr lang="cs-CZ" sz="2800" dirty="0" smtClean="0"/>
              <a:t>kalibrace na bílou (šedou) tabulku</a:t>
            </a:r>
          </a:p>
          <a:p>
            <a:pPr marL="987425" indent="180975">
              <a:lnSpc>
                <a:spcPct val="80000"/>
              </a:lnSpc>
            </a:pPr>
            <a:r>
              <a:rPr lang="cs-CZ" sz="2800" dirty="0"/>
              <a:t>p</a:t>
            </a:r>
            <a:r>
              <a:rPr lang="cs-CZ" sz="2800" dirty="0" smtClean="0"/>
              <a:t>ost-</a:t>
            </a:r>
            <a:r>
              <a:rPr lang="cs-CZ" sz="2800" dirty="0" err="1" smtClean="0"/>
              <a:t>processing</a:t>
            </a:r>
            <a:r>
              <a:rPr lang="cs-CZ" sz="2800" dirty="0" smtClean="0"/>
              <a:t> (focení do </a:t>
            </a:r>
            <a:r>
              <a:rPr lang="cs-CZ" sz="2800" dirty="0" err="1" smtClean="0"/>
              <a:t>RAWu</a:t>
            </a:r>
            <a:r>
              <a:rPr lang="cs-CZ" sz="2800" dirty="0" smtClean="0"/>
              <a:t>)</a:t>
            </a:r>
          </a:p>
          <a:p>
            <a:pPr eaLnBrk="1" hangingPunct="1">
              <a:lnSpc>
                <a:spcPct val="80000"/>
              </a:lnSpc>
            </a:pPr>
            <a:endParaRPr lang="cs-CZ" sz="2800" dirty="0"/>
          </a:p>
        </p:txBody>
      </p:sp>
      <p:sp>
        <p:nvSpPr>
          <p:cNvPr id="58370" name="Zástupný symbol pro datum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mtClean="0">
                <a:solidFill>
                  <a:srgbClr val="374C81"/>
                </a:solidFill>
              </a:rPr>
              <a:t>2017</a:t>
            </a:r>
            <a:endParaRPr lang="cs-CZ" dirty="0">
              <a:solidFill>
                <a:srgbClr val="374C81"/>
              </a:solidFill>
            </a:endParaRPr>
          </a:p>
        </p:txBody>
      </p:sp>
      <p:sp>
        <p:nvSpPr>
          <p:cNvPr id="58371" name="Zástupný symbol pro zápatí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solidFill>
                  <a:srgbClr val="374C81"/>
                </a:solidFill>
              </a:rPr>
              <a:t>prof. Otruba</a:t>
            </a:r>
          </a:p>
        </p:txBody>
      </p:sp>
      <p:sp>
        <p:nvSpPr>
          <p:cNvPr id="58372" name="Zástupný symbol pro číslo snímku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35B4129C-D609-4300-9F57-9974C47DEE2D}" type="slidenum">
              <a:rPr lang="cs-CZ">
                <a:solidFill>
                  <a:srgbClr val="374C81"/>
                </a:solidFill>
              </a:rPr>
              <a:pPr eaLnBrk="1" hangingPunct="1"/>
              <a:t>50</a:t>
            </a:fld>
            <a:endParaRPr lang="cs-CZ">
              <a:solidFill>
                <a:srgbClr val="374C81"/>
              </a:solidFill>
            </a:endParaRPr>
          </a:p>
        </p:txBody>
      </p:sp>
    </p:spTree>
    <p:extLst>
      <p:ext uri="{BB962C8B-B14F-4D97-AF65-F5344CB8AC3E}">
        <p14:creationId xmlns:p14="http://schemas.microsoft.com/office/powerpoint/2010/main" val="436241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838200" y="97797"/>
            <a:ext cx="10515600" cy="1325563"/>
          </a:xfrm>
        </p:spPr>
        <p:txBody>
          <a:bodyPr>
            <a:noAutofit/>
          </a:bodyPr>
          <a:lstStyle/>
          <a:p>
            <a:r>
              <a:rPr lang="cs-CZ" dirty="0"/>
              <a:t>Srovnání (</a:t>
            </a:r>
            <a:r>
              <a:rPr lang="cs-CZ" dirty="0" err="1"/>
              <a:t>Nikon</a:t>
            </a:r>
            <a:r>
              <a:rPr lang="cs-CZ" dirty="0"/>
              <a:t> D700, 3000K):</a:t>
            </a:r>
            <a:br>
              <a:rPr lang="cs-CZ" dirty="0"/>
            </a:br>
            <a:r>
              <a:rPr lang="cs-CZ" dirty="0"/>
              <a:t>kompaktní zářivka/halogenová žárovka</a:t>
            </a:r>
          </a:p>
        </p:txBody>
      </p:sp>
      <p:sp>
        <p:nvSpPr>
          <p:cNvPr id="5" name="Zástupný symbol pro datum 4"/>
          <p:cNvSpPr>
            <a:spLocks noGrp="1"/>
          </p:cNvSpPr>
          <p:nvPr>
            <p:ph type="dt" sz="half" idx="10"/>
          </p:nvPr>
        </p:nvSpPr>
        <p:spPr/>
        <p:txBody>
          <a:bodyPr/>
          <a:lstStyle/>
          <a:p>
            <a:pPr>
              <a:defRPr/>
            </a:pPr>
            <a:r>
              <a:rPr lang="cs-CZ" smtClean="0"/>
              <a:t>2017</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8C98D03C-FE5C-4E4C-8B37-5EA0350E9FBB}" type="slidenum">
              <a:rPr lang="cs-CZ" smtClean="0"/>
              <a:pPr>
                <a:defRPr/>
              </a:pPr>
              <a:t>51</a:t>
            </a:fld>
            <a:endParaRPr lang="cs-CZ"/>
          </a:p>
        </p:txBody>
      </p:sp>
      <p:pic>
        <p:nvPicPr>
          <p:cNvPr id="2050" name="Picture 2" descr="D:\E\12_11_11_Bukovany\DSC_5803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122" y="1641950"/>
            <a:ext cx="3658556" cy="47257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E\12_11_11_Bukovany\DSC_5805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4024" y="1641950"/>
            <a:ext cx="3473151" cy="4714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316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2"/>
          <p:cNvSpPr>
            <a:spLocks noGrp="1" noChangeArrowheads="1"/>
          </p:cNvSpPr>
          <p:nvPr>
            <p:ph type="title"/>
          </p:nvPr>
        </p:nvSpPr>
        <p:spPr>
          <a:xfrm>
            <a:off x="1117600" y="76200"/>
            <a:ext cx="10160000" cy="838200"/>
          </a:xfrm>
        </p:spPr>
        <p:txBody>
          <a:bodyPr/>
          <a:lstStyle/>
          <a:p>
            <a:pPr eaLnBrk="1" hangingPunct="1"/>
            <a:r>
              <a:rPr lang="cs-CZ" dirty="0" smtClean="0"/>
              <a:t>Skládání barviv</a:t>
            </a:r>
          </a:p>
        </p:txBody>
      </p:sp>
      <p:pic>
        <p:nvPicPr>
          <p:cNvPr id="12294" name="Picture 5" descr="paladix_sutrak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834467" y="1183218"/>
            <a:ext cx="7162800" cy="4972051"/>
          </a:xfrm>
          <a:noFill/>
        </p:spPr>
      </p:pic>
      <p:sp>
        <p:nvSpPr>
          <p:cNvPr id="12290" name="Zástupný symbol pro datum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mtClean="0"/>
              <a:t>2017</a:t>
            </a:r>
            <a:endParaRPr lang="cs-CZ"/>
          </a:p>
        </p:txBody>
      </p:sp>
      <p:sp>
        <p:nvSpPr>
          <p:cNvPr id="12291" name="Zástupný symbol pro zápatí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t>prof. Otruba</a:t>
            </a:r>
          </a:p>
        </p:txBody>
      </p:sp>
      <p:sp>
        <p:nvSpPr>
          <p:cNvPr id="12292" name="Zástupný symbol pro číslo snímku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48D07FCA-17F1-4063-804C-A884439AB14E}" type="slidenum">
              <a:rPr lang="cs-CZ"/>
              <a:pPr eaLnBrk="1" hangingPunct="1"/>
              <a:t>6</a:t>
            </a:fld>
            <a:endParaRPr lang="cs-CZ"/>
          </a:p>
        </p:txBody>
      </p:sp>
      <p:sp>
        <p:nvSpPr>
          <p:cNvPr id="3" name="TextovéPole 2"/>
          <p:cNvSpPr txBox="1"/>
          <p:nvPr/>
        </p:nvSpPr>
        <p:spPr>
          <a:xfrm>
            <a:off x="558800" y="1295259"/>
            <a:ext cx="4055533" cy="5530745"/>
          </a:xfrm>
          <a:prstGeom prst="rect">
            <a:avLst/>
          </a:prstGeom>
          <a:noFill/>
        </p:spPr>
        <p:txBody>
          <a:bodyPr wrap="square" rtlCol="0">
            <a:spAutoFit/>
          </a:bodyPr>
          <a:lstStyle/>
          <a:p>
            <a:pPr>
              <a:lnSpc>
                <a:spcPct val="95000"/>
              </a:lnSpc>
            </a:pPr>
            <a:r>
              <a:rPr lang="cs-CZ" sz="2400" dirty="0" smtClean="0"/>
              <a:t>V principu jde o odečítání barevných složek (</a:t>
            </a:r>
            <a:r>
              <a:rPr lang="cs-CZ" sz="2400" b="1" dirty="0" smtClean="0"/>
              <a:t>absorpcí částí spektra </a:t>
            </a:r>
            <a:r>
              <a:rPr lang="cs-CZ" sz="2400" dirty="0" smtClean="0"/>
              <a:t>v pigmentu - barvivu) z bílého světla:</a:t>
            </a:r>
          </a:p>
          <a:p>
            <a:pPr marL="285750" indent="-285750">
              <a:lnSpc>
                <a:spcPct val="95000"/>
              </a:lnSpc>
              <a:buFont typeface="Arial" panose="020B0604020202020204" pitchFamily="34" charset="0"/>
              <a:buChar char="•"/>
            </a:pPr>
            <a:r>
              <a:rPr lang="cs-CZ" sz="2400" dirty="0" smtClean="0"/>
              <a:t>Purpurová (magenta) absorbuje zelenou</a:t>
            </a:r>
          </a:p>
          <a:p>
            <a:pPr marL="285750" indent="-285750">
              <a:lnSpc>
                <a:spcPct val="95000"/>
              </a:lnSpc>
              <a:buFont typeface="Arial" panose="020B0604020202020204" pitchFamily="34" charset="0"/>
              <a:buChar char="•"/>
            </a:pPr>
            <a:r>
              <a:rPr lang="cs-CZ" sz="2400" dirty="0" smtClean="0"/>
              <a:t>Azurová (cyan) absorbuje červenou</a:t>
            </a:r>
          </a:p>
          <a:p>
            <a:pPr marL="285750" indent="-285750">
              <a:lnSpc>
                <a:spcPct val="95000"/>
              </a:lnSpc>
              <a:buFont typeface="Arial" panose="020B0604020202020204" pitchFamily="34" charset="0"/>
              <a:buChar char="•"/>
            </a:pPr>
            <a:r>
              <a:rPr lang="cs-CZ" sz="2400" dirty="0" smtClean="0"/>
              <a:t>Žlutá (</a:t>
            </a:r>
            <a:r>
              <a:rPr lang="cs-CZ" sz="2400" dirty="0" err="1" smtClean="0"/>
              <a:t>yellow</a:t>
            </a:r>
            <a:r>
              <a:rPr lang="cs-CZ" sz="2400" dirty="0" smtClean="0"/>
              <a:t>) absorbuje modrou</a:t>
            </a:r>
          </a:p>
          <a:p>
            <a:pPr>
              <a:lnSpc>
                <a:spcPct val="95000"/>
              </a:lnSpc>
            </a:pPr>
            <a:endParaRPr lang="cs-CZ" sz="2400" dirty="0" smtClean="0"/>
          </a:p>
          <a:p>
            <a:pPr>
              <a:lnSpc>
                <a:spcPct val="95000"/>
              </a:lnSpc>
            </a:pPr>
            <a:r>
              <a:rPr lang="cs-CZ" sz="2400" dirty="0" smtClean="0"/>
              <a:t>V ideálním případě každé barvivo absorbuje 1/3 viditelného spektra</a:t>
            </a:r>
          </a:p>
          <a:p>
            <a:pPr>
              <a:lnSpc>
                <a:spcPct val="95000"/>
              </a:lnSpc>
            </a:pPr>
            <a:endParaRPr lang="cs-CZ" dirty="0" smtClean="0"/>
          </a:p>
          <a:p>
            <a:pPr marL="285750" indent="-285750">
              <a:lnSpc>
                <a:spcPct val="95000"/>
              </a:lnSpc>
              <a:buFont typeface="Arial" panose="020B0604020202020204" pitchFamily="34" charset="0"/>
              <a:buChar char="•"/>
            </a:pPr>
            <a:endParaRPr lang="cs-CZ" dirty="0"/>
          </a:p>
        </p:txBody>
      </p:sp>
    </p:spTree>
    <p:extLst>
      <p:ext uri="{BB962C8B-B14F-4D97-AF65-F5344CB8AC3E}">
        <p14:creationId xmlns:p14="http://schemas.microsoft.com/office/powerpoint/2010/main" val="2694973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4"/>
          <p:cNvSpPr>
            <a:spLocks noGrp="1" noChangeArrowheads="1"/>
          </p:cNvSpPr>
          <p:nvPr>
            <p:ph type="title"/>
          </p:nvPr>
        </p:nvSpPr>
        <p:spPr>
          <a:xfrm>
            <a:off x="838201" y="349250"/>
            <a:ext cx="9578976" cy="654602"/>
          </a:xfrm>
        </p:spPr>
        <p:txBody>
          <a:bodyPr>
            <a:normAutofit fontScale="90000"/>
          </a:bodyPr>
          <a:lstStyle/>
          <a:p>
            <a:pPr eaLnBrk="1" hangingPunct="1"/>
            <a:r>
              <a:rPr lang="cs-CZ" dirty="0"/>
              <a:t>Subtraktivní skládání barev  (CMY</a:t>
            </a:r>
            <a:r>
              <a:rPr lang="cs-CZ" sz="3400" dirty="0"/>
              <a:t>)</a:t>
            </a:r>
          </a:p>
        </p:txBody>
      </p:sp>
      <p:sp>
        <p:nvSpPr>
          <p:cNvPr id="13314" name="Zástupný symbol pro datum 2"/>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mtClean="0"/>
              <a:t>2017</a:t>
            </a:r>
            <a:endParaRPr lang="cs-CZ"/>
          </a:p>
        </p:txBody>
      </p:sp>
      <p:sp>
        <p:nvSpPr>
          <p:cNvPr id="13315" name="Zástupný symbol pro zápatí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t>prof. Otruba</a:t>
            </a:r>
          </a:p>
        </p:txBody>
      </p:sp>
      <p:sp>
        <p:nvSpPr>
          <p:cNvPr id="13316" name="Zástupný symbol pro číslo snímku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BB1B9F79-D4E5-4C9E-9BA9-FEBFD926BE23}" type="slidenum">
              <a:rPr lang="cs-CZ"/>
              <a:pPr eaLnBrk="1" hangingPunct="1"/>
              <a:t>7</a:t>
            </a:fld>
            <a:endParaRPr lang="cs-CZ"/>
          </a:p>
        </p:txBody>
      </p:sp>
      <p:pic>
        <p:nvPicPr>
          <p:cNvPr id="13318" name="Picture 6" descr="img007"/>
          <p:cNvPicPr>
            <a:picLocks noChangeAspect="1" noChangeArrowheads="1"/>
          </p:cNvPicPr>
          <p:nvPr/>
        </p:nvPicPr>
        <p:blipFill>
          <a:blip r:embed="rId3">
            <a:extLst>
              <a:ext uri="{28A0092B-C50C-407E-A947-70E740481C1C}">
                <a14:useLocalDpi xmlns:a14="http://schemas.microsoft.com/office/drawing/2010/main" val="0"/>
              </a:ext>
            </a:extLst>
          </a:blip>
          <a:srcRect l="8833" t="21852" r="21889" b="10927"/>
          <a:stretch>
            <a:fillRect/>
          </a:stretch>
        </p:blipFill>
        <p:spPr bwMode="auto">
          <a:xfrm>
            <a:off x="2543438" y="1133477"/>
            <a:ext cx="7176562" cy="5222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014484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2"/>
          <p:cNvSpPr>
            <a:spLocks noGrp="1" noChangeArrowheads="1"/>
          </p:cNvSpPr>
          <p:nvPr>
            <p:ph type="title"/>
          </p:nvPr>
        </p:nvSpPr>
        <p:spPr>
          <a:xfrm>
            <a:off x="1117600" y="76200"/>
            <a:ext cx="10160000" cy="1069975"/>
          </a:xfrm>
        </p:spPr>
        <p:txBody>
          <a:bodyPr/>
          <a:lstStyle/>
          <a:p>
            <a:pPr eaLnBrk="1" hangingPunct="1"/>
            <a:r>
              <a:rPr lang="cs-CZ" dirty="0" smtClean="0"/>
              <a:t>Žlutý barevný pigment</a:t>
            </a:r>
          </a:p>
        </p:txBody>
      </p:sp>
      <p:pic>
        <p:nvPicPr>
          <p:cNvPr id="14342" name="Picture 5" descr="paladix_žlutá"/>
          <p:cNvPicPr>
            <a:picLocks noGrp="1" noChangeAspect="1" noChangeArrowheads="1"/>
          </p:cNvPicPr>
          <p:nvPr>
            <p:ph idx="1"/>
          </p:nvPr>
        </p:nvPicPr>
        <p:blipFill>
          <a:blip r:embed="rId3">
            <a:lum contrast="24000"/>
            <a:extLst>
              <a:ext uri="{28A0092B-C50C-407E-A947-70E740481C1C}">
                <a14:useLocalDpi xmlns:a14="http://schemas.microsoft.com/office/drawing/2010/main" val="0"/>
              </a:ext>
            </a:extLst>
          </a:blip>
          <a:srcRect/>
          <a:stretch>
            <a:fillRect/>
          </a:stretch>
        </p:blipFill>
        <p:spPr>
          <a:xfrm>
            <a:off x="2566989" y="1412876"/>
            <a:ext cx="7070725" cy="4721225"/>
          </a:xfrm>
          <a:noFill/>
        </p:spPr>
      </p:pic>
      <p:sp>
        <p:nvSpPr>
          <p:cNvPr id="14338" name="Zástupný symbol pro datum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smtClean="0"/>
              <a:t>2017</a:t>
            </a:r>
            <a:endParaRPr lang="cs-CZ"/>
          </a:p>
        </p:txBody>
      </p:sp>
      <p:sp>
        <p:nvSpPr>
          <p:cNvPr id="14339" name="Zástupný symbol pro zápatí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cs-CZ"/>
              <a:t>prof. Otruba</a:t>
            </a:r>
          </a:p>
        </p:txBody>
      </p:sp>
      <p:sp>
        <p:nvSpPr>
          <p:cNvPr id="14340" name="Zástupný symbol pro číslo snímku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fld id="{EE2B3233-B30A-473E-84FB-A94225A61C53}" type="slidenum">
              <a:rPr lang="cs-CZ"/>
              <a:pPr eaLnBrk="1" hangingPunct="1"/>
              <a:t>8</a:t>
            </a:fld>
            <a:endParaRPr lang="cs-CZ"/>
          </a:p>
        </p:txBody>
      </p:sp>
    </p:spTree>
    <p:extLst>
      <p:ext uri="{BB962C8B-B14F-4D97-AF65-F5344CB8AC3E}">
        <p14:creationId xmlns:p14="http://schemas.microsoft.com/office/powerpoint/2010/main" val="138175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dirty="0" smtClean="0"/>
              <a:t>Barevný vjem</a:t>
            </a:r>
            <a:endParaRPr lang="cs-CZ" dirty="0"/>
          </a:p>
        </p:txBody>
      </p:sp>
      <p:sp>
        <p:nvSpPr>
          <p:cNvPr id="7" name="Zástupný symbol pro obsah 6"/>
          <p:cNvSpPr>
            <a:spLocks noGrp="1"/>
          </p:cNvSpPr>
          <p:nvPr>
            <p:ph idx="1"/>
          </p:nvPr>
        </p:nvSpPr>
        <p:spPr/>
        <p:txBody>
          <a:bodyPr>
            <a:normAutofit/>
          </a:bodyPr>
          <a:lstStyle/>
          <a:p>
            <a:r>
              <a:rPr lang="cs-CZ" b="1" dirty="0">
                <a:solidFill>
                  <a:srgbClr val="C00000"/>
                </a:solidFill>
              </a:rPr>
              <a:t>Vnímání jasu a barev</a:t>
            </a:r>
            <a:r>
              <a:rPr lang="cs-CZ" dirty="0">
                <a:solidFill>
                  <a:srgbClr val="C00000"/>
                </a:solidFill>
              </a:rPr>
              <a:t> </a:t>
            </a:r>
            <a:r>
              <a:rPr lang="cs-CZ" dirty="0"/>
              <a:t>Díky sondování celého spektra "jen" třemi druhy čípků se snadno může stát, že dvě nebo i více různých složených spekter je vyhodnoceno okem a mozkem stejně a to i přesto, že se jedná o dvě zcela rozdílná spektra. Potom se jeví tato rozdílná spektra jako stejná barva a jsou tedy okem nerozlišitelné. </a:t>
            </a:r>
          </a:p>
          <a:p>
            <a:r>
              <a:rPr lang="cs-CZ" b="1" dirty="0">
                <a:solidFill>
                  <a:srgbClr val="C00000"/>
                </a:solidFill>
              </a:rPr>
              <a:t>Vidění versus fotoaparát </a:t>
            </a:r>
            <a:r>
              <a:rPr lang="cs-CZ" dirty="0"/>
              <a:t>I dnešní nejdokonalejší fotoaparáty se bohužel schopnostem oka a zejména mozku jen přibližují. Schopnosti, které má zdravý člověk (dynamický rozsah vidění, schopnost vyvážení bílé, </a:t>
            </a:r>
            <a:r>
              <a:rPr lang="cs-CZ" dirty="0" err="1"/>
              <a:t>gamut</a:t>
            </a:r>
            <a:r>
              <a:rPr lang="cs-CZ" dirty="0"/>
              <a:t>, ostření, noční vidění atd.), jsou zatím technikou naplněny jen zčásti. </a:t>
            </a:r>
          </a:p>
        </p:txBody>
      </p:sp>
      <p:sp>
        <p:nvSpPr>
          <p:cNvPr id="3" name="Zástupný symbol pro datum 2"/>
          <p:cNvSpPr>
            <a:spLocks noGrp="1"/>
          </p:cNvSpPr>
          <p:nvPr>
            <p:ph type="dt" sz="half" idx="10"/>
          </p:nvPr>
        </p:nvSpPr>
        <p:spPr/>
        <p:txBody>
          <a:bodyPr/>
          <a:lstStyle/>
          <a:p>
            <a:pPr>
              <a:defRPr/>
            </a:pPr>
            <a:r>
              <a:rPr lang="cs-CZ" smtClean="0"/>
              <a:t>2017</a:t>
            </a:r>
            <a:endParaRPr lang="cs-CZ"/>
          </a:p>
        </p:txBody>
      </p:sp>
      <p:sp>
        <p:nvSpPr>
          <p:cNvPr id="4" name="Zástupný symbol pro zápatí 3"/>
          <p:cNvSpPr>
            <a:spLocks noGrp="1"/>
          </p:cNvSpPr>
          <p:nvPr>
            <p:ph type="ftr" sz="quarter" idx="11"/>
          </p:nvPr>
        </p:nvSpPr>
        <p:spPr/>
        <p:txBody>
          <a:bodyPr/>
          <a:lstStyle/>
          <a:p>
            <a:pPr>
              <a:defRPr/>
            </a:pPr>
            <a:r>
              <a:rPr lang="cs-CZ" smtClean="0"/>
              <a:t>prof. Otruba</a:t>
            </a:r>
            <a:endParaRPr lang="cs-CZ"/>
          </a:p>
        </p:txBody>
      </p:sp>
      <p:sp>
        <p:nvSpPr>
          <p:cNvPr id="5" name="Zástupný symbol pro číslo snímku 4"/>
          <p:cNvSpPr>
            <a:spLocks noGrp="1"/>
          </p:cNvSpPr>
          <p:nvPr>
            <p:ph type="sldNum" sz="quarter" idx="12"/>
          </p:nvPr>
        </p:nvSpPr>
        <p:spPr/>
        <p:txBody>
          <a:bodyPr/>
          <a:lstStyle/>
          <a:p>
            <a:pPr>
              <a:defRPr/>
            </a:pPr>
            <a:fld id="{8297E22D-3F1B-497F-A316-8B8E79C0037E}" type="slidenum">
              <a:rPr lang="cs-CZ" smtClean="0"/>
              <a:pPr>
                <a:defRPr/>
              </a:pPr>
              <a:t>9</a:t>
            </a:fld>
            <a:endParaRPr lang="cs-CZ"/>
          </a:p>
        </p:txBody>
      </p:sp>
    </p:spTree>
    <p:extLst>
      <p:ext uri="{BB962C8B-B14F-4D97-AF65-F5344CB8AC3E}">
        <p14:creationId xmlns:p14="http://schemas.microsoft.com/office/powerpoint/2010/main" val="39799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otiv_foto">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spDef>
      <a:spPr>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5000"/>
          </a:lnSpc>
          <a:defRPr/>
        </a:defPPr>
      </a:lstStyle>
    </a:txDef>
  </a:objectDefaults>
  <a:extraClrSchemeLst/>
  <a:extLst>
    <a:ext uri="{05A4C25C-085E-4340-85A3-A5531E510DB2}">
      <thm15:themeFamily xmlns="" xmlns:thm15="http://schemas.microsoft.com/office/thememl/2012/main" name="Motiv_foto" id="{F4D13B8B-3DE0-445F-A302-26DCD4E6939E}" vid="{2871CC43-1DB9-4B5D-AF95-78F6E146CE04}"/>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Motiv_foto</Template>
  <TotalTime>1345</TotalTime>
  <Words>2848</Words>
  <Application>Microsoft Office PowerPoint</Application>
  <PresentationFormat>Vlastní</PresentationFormat>
  <Paragraphs>391</Paragraphs>
  <Slides>51</Slides>
  <Notes>36</Notes>
  <HiddenSlides>0</HiddenSlides>
  <MMClips>0</MMClips>
  <ScaleCrop>false</ScaleCrop>
  <HeadingPairs>
    <vt:vector size="4" baseType="variant">
      <vt:variant>
        <vt:lpstr>Motiv</vt:lpstr>
      </vt:variant>
      <vt:variant>
        <vt:i4>1</vt:i4>
      </vt:variant>
      <vt:variant>
        <vt:lpstr>Nadpisy snímků</vt:lpstr>
      </vt:variant>
      <vt:variant>
        <vt:i4>51</vt:i4>
      </vt:variant>
    </vt:vector>
  </HeadingPairs>
  <TitlesOfParts>
    <vt:vector size="52" baseType="lpstr">
      <vt:lpstr>Motiv_foto</vt:lpstr>
      <vt:lpstr>Barvy</vt:lpstr>
      <vt:lpstr>Achromatické světlo</vt:lpstr>
      <vt:lpstr>Barevný vjem</vt:lpstr>
      <vt:lpstr>Skládání světel</vt:lpstr>
      <vt:lpstr>Aditivní skládání barev (RGB)</vt:lpstr>
      <vt:lpstr>Skládání barviv</vt:lpstr>
      <vt:lpstr>Subtraktivní skládání barev  (CMY)</vt:lpstr>
      <vt:lpstr>Žlutý barevný pigment</vt:lpstr>
      <vt:lpstr>Barevný vjem</vt:lpstr>
      <vt:lpstr>Vlastnosti zraku</vt:lpstr>
      <vt:lpstr>Vizuální přenos</vt:lpstr>
      <vt:lpstr>Vlastnosti systému vidění</vt:lpstr>
      <vt:lpstr>Vnímání barev</vt:lpstr>
      <vt:lpstr>Monochromatické světlo</vt:lpstr>
      <vt:lpstr>Barevný tón, sytost</vt:lpstr>
      <vt:lpstr>Odstín barvy (hue)</vt:lpstr>
      <vt:lpstr>Sytost barvy (saturation)</vt:lpstr>
      <vt:lpstr>Světlost barvy (lightness)</vt:lpstr>
      <vt:lpstr>Barevný model RGB</vt:lpstr>
      <vt:lpstr>RGB obraz a jeho tři RGB složky</vt:lpstr>
      <vt:lpstr>Barevný model CMY</vt:lpstr>
      <vt:lpstr>CMY obraz a jeho CMY složky</vt:lpstr>
      <vt:lpstr>Diagram chromatičnosti CIE</vt:lpstr>
      <vt:lpstr>Vlastnosti CIE diagramu</vt:lpstr>
      <vt:lpstr>Vlastnosti CIE diagramu</vt:lpstr>
      <vt:lpstr>Teplota chromatičnosti</vt:lpstr>
      <vt:lpstr>Teplota chromatičnosti</vt:lpstr>
      <vt:lpstr>Teplota chromatičnosti</vt:lpstr>
      <vt:lpstr>Bílé světlo</vt:lpstr>
      <vt:lpstr>Barva typických světel</vt:lpstr>
      <vt:lpstr>Barvy předmětů</vt:lpstr>
      <vt:lpstr>Soudobý kontrast</vt:lpstr>
      <vt:lpstr>Simultánní kontrast</vt:lpstr>
      <vt:lpstr>Machovy pruhy</vt:lpstr>
      <vt:lpstr>„Přecházení zraku“</vt:lpstr>
      <vt:lpstr>Vliv spektrálního složení světla</vt:lpstr>
      <vt:lpstr>Vjem bílého světla</vt:lpstr>
      <vt:lpstr>Vliv složení světla na podání barev</vt:lpstr>
      <vt:lpstr>Světelné zdroje</vt:lpstr>
      <vt:lpstr>Kde používat produkty s vyšší hodnotou CRI(Ra)?</vt:lpstr>
      <vt:lpstr>Žárovky (CRI = 100)</vt:lpstr>
      <vt:lpstr>Zářivky s vysokým CRI (&gt;90)</vt:lpstr>
      <vt:lpstr>Xenonové výbojky</vt:lpstr>
      <vt:lpstr>Vysokotlaké výbojky metalhalidové</vt:lpstr>
      <vt:lpstr>LED (Light emitting diode ) zdroje</vt:lpstr>
      <vt:lpstr>Vyvážení bílé  - film   Konverzní filtry</vt:lpstr>
      <vt:lpstr>Hodnoty mired</vt:lpstr>
      <vt:lpstr>Korekce konverzními filtry</vt:lpstr>
      <vt:lpstr>Příklad nomogramu pro konverzní filtry </vt:lpstr>
      <vt:lpstr>Vyvážení bílé  - digitální fotografie  </vt:lpstr>
      <vt:lpstr>Srovnání (Nikon D700, 3000K): kompaktní zářivka/halogenová žárovka</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Černobílá fotografie</dc:title>
  <dc:creator>Otruba</dc:creator>
  <cp:lastModifiedBy>Richard</cp:lastModifiedBy>
  <cp:revision>77</cp:revision>
  <dcterms:created xsi:type="dcterms:W3CDTF">2015-02-15T09:20:26Z</dcterms:created>
  <dcterms:modified xsi:type="dcterms:W3CDTF">2017-03-29T13:11:46Z</dcterms:modified>
</cp:coreProperties>
</file>