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7" r:id="rId2"/>
    <p:sldId id="258" r:id="rId3"/>
    <p:sldId id="259" r:id="rId4"/>
    <p:sldId id="260" r:id="rId5"/>
    <p:sldId id="288" r:id="rId6"/>
    <p:sldId id="263" r:id="rId7"/>
    <p:sldId id="261" r:id="rId8"/>
    <p:sldId id="264" r:id="rId9"/>
    <p:sldId id="267" r:id="rId10"/>
    <p:sldId id="265" r:id="rId11"/>
    <p:sldId id="266" r:id="rId12"/>
    <p:sldId id="268" r:id="rId13"/>
    <p:sldId id="269" r:id="rId14"/>
    <p:sldId id="270" r:id="rId15"/>
    <p:sldId id="262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90" r:id="rId26"/>
    <p:sldId id="28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3" autoAdjust="0"/>
    <p:restoredTop sz="94660"/>
  </p:normalViewPr>
  <p:slideViewPr>
    <p:cSldViewPr snapToGrid="0">
      <p:cViewPr>
        <p:scale>
          <a:sx n="115" d="100"/>
          <a:sy n="115" d="100"/>
        </p:scale>
        <p:origin x="-102" y="-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79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FEF96E-70BF-4995-BD67-9261ADE2A834}" type="datetimeFigureOut">
              <a:rPr lang="cs-CZ" smtClean="0"/>
              <a:t>9.3.2017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FEF271-C614-4B85-A27E-CCC0B4D8CD0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8552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6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6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6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6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6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itchFamily="2" charset="2"/>
              <a:buChar char="§"/>
              <a:defRPr sz="6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itchFamily="2" charset="2"/>
              <a:buChar char="§"/>
              <a:defRPr sz="6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itchFamily="2" charset="2"/>
              <a:buChar char="§"/>
              <a:defRPr sz="6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itchFamily="2" charset="2"/>
              <a:buChar char="§"/>
              <a:defRPr sz="6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BDF59F6-C56A-4E6B-8E94-4018F47C1F07}" type="slidenum">
              <a:rPr lang="cs-CZ" sz="1200" smtClean="0"/>
              <a:pPr eaLnBrk="1" hangingPunct="1"/>
              <a:t>1</a:t>
            </a:fld>
            <a:endParaRPr lang="cs-CZ" sz="1200" smtClean="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7715513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6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6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6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6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6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itchFamily="2" charset="2"/>
              <a:buChar char="§"/>
              <a:defRPr sz="6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itchFamily="2" charset="2"/>
              <a:buChar char="§"/>
              <a:defRPr sz="6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itchFamily="2" charset="2"/>
              <a:buChar char="§"/>
              <a:defRPr sz="6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itchFamily="2" charset="2"/>
              <a:buChar char="§"/>
              <a:defRPr sz="6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82A9A7D-5740-4ADF-8E44-4A08081EA962}" type="slidenum">
              <a:rPr lang="cs-CZ" sz="1200" smtClean="0"/>
              <a:pPr eaLnBrk="1" hangingPunct="1"/>
              <a:t>11</a:t>
            </a:fld>
            <a:endParaRPr lang="cs-CZ" sz="1200" smtClean="0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39428223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6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6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6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6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6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itchFamily="2" charset="2"/>
              <a:buChar char="§"/>
              <a:defRPr sz="6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itchFamily="2" charset="2"/>
              <a:buChar char="§"/>
              <a:defRPr sz="6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itchFamily="2" charset="2"/>
              <a:buChar char="§"/>
              <a:defRPr sz="6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itchFamily="2" charset="2"/>
              <a:buChar char="§"/>
              <a:defRPr sz="6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1C6CC93-6A12-4C98-8F33-828E2E2CF4E5}" type="slidenum">
              <a:rPr lang="cs-CZ" sz="1200" smtClean="0"/>
              <a:pPr eaLnBrk="1" hangingPunct="1"/>
              <a:t>12</a:t>
            </a:fld>
            <a:endParaRPr lang="cs-CZ" sz="1200" smtClean="0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42078771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6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6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6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6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6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itchFamily="2" charset="2"/>
              <a:buChar char="§"/>
              <a:defRPr sz="6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itchFamily="2" charset="2"/>
              <a:buChar char="§"/>
              <a:defRPr sz="6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itchFamily="2" charset="2"/>
              <a:buChar char="§"/>
              <a:defRPr sz="6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itchFamily="2" charset="2"/>
              <a:buChar char="§"/>
              <a:defRPr sz="6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68ED78B-6A14-418C-B79A-FA7D1E95CBF8}" type="slidenum">
              <a:rPr lang="cs-CZ" sz="1200" smtClean="0"/>
              <a:pPr eaLnBrk="1" hangingPunct="1"/>
              <a:t>13</a:t>
            </a:fld>
            <a:endParaRPr lang="cs-CZ" sz="1200" smtClean="0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8328465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6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6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6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6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6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itchFamily="2" charset="2"/>
              <a:buChar char="§"/>
              <a:defRPr sz="6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itchFamily="2" charset="2"/>
              <a:buChar char="§"/>
              <a:defRPr sz="6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itchFamily="2" charset="2"/>
              <a:buChar char="§"/>
              <a:defRPr sz="6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itchFamily="2" charset="2"/>
              <a:buChar char="§"/>
              <a:defRPr sz="6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7383769-F135-447F-8859-FB38DEDAC914}" type="slidenum">
              <a:rPr lang="cs-CZ" sz="1200" smtClean="0"/>
              <a:pPr eaLnBrk="1" hangingPunct="1"/>
              <a:t>14</a:t>
            </a:fld>
            <a:endParaRPr lang="cs-CZ" sz="1200" smtClean="0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42257419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6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6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6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6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6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itchFamily="2" charset="2"/>
              <a:buChar char="§"/>
              <a:defRPr sz="6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itchFamily="2" charset="2"/>
              <a:buChar char="§"/>
              <a:defRPr sz="6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itchFamily="2" charset="2"/>
              <a:buChar char="§"/>
              <a:defRPr sz="6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itchFamily="2" charset="2"/>
              <a:buChar char="§"/>
              <a:defRPr sz="6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7943A28-3992-4DC7-8A27-4AB6CC20DD33}" type="slidenum">
              <a:rPr lang="cs-CZ" sz="1200" smtClean="0"/>
              <a:pPr eaLnBrk="1" hangingPunct="1"/>
              <a:t>19</a:t>
            </a:fld>
            <a:endParaRPr lang="cs-CZ" sz="1200" smtClean="0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21347013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6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6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6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6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6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itchFamily="2" charset="2"/>
              <a:buChar char="§"/>
              <a:defRPr sz="6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itchFamily="2" charset="2"/>
              <a:buChar char="§"/>
              <a:defRPr sz="6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itchFamily="2" charset="2"/>
              <a:buChar char="§"/>
              <a:defRPr sz="6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itchFamily="2" charset="2"/>
              <a:buChar char="§"/>
              <a:defRPr sz="6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D2B6F7F-60E7-4329-82E0-9B6BB1E827FC}" type="slidenum">
              <a:rPr lang="cs-CZ" sz="1200" smtClean="0"/>
              <a:pPr eaLnBrk="1" hangingPunct="1"/>
              <a:t>20</a:t>
            </a:fld>
            <a:endParaRPr lang="cs-CZ" sz="1200" smtClean="0"/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267743381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6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6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6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6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6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itchFamily="2" charset="2"/>
              <a:buChar char="§"/>
              <a:defRPr sz="6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itchFamily="2" charset="2"/>
              <a:buChar char="§"/>
              <a:defRPr sz="6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itchFamily="2" charset="2"/>
              <a:buChar char="§"/>
              <a:defRPr sz="6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itchFamily="2" charset="2"/>
              <a:buChar char="§"/>
              <a:defRPr sz="6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27A350E-EC5C-47FC-8FAE-AEB31973E424}" type="slidenum">
              <a:rPr lang="cs-CZ" sz="1200" smtClean="0"/>
              <a:pPr eaLnBrk="1" hangingPunct="1"/>
              <a:t>21</a:t>
            </a:fld>
            <a:endParaRPr lang="cs-CZ" sz="1200" smtClean="0"/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186715663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6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6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6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6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6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itchFamily="2" charset="2"/>
              <a:buChar char="§"/>
              <a:defRPr sz="6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itchFamily="2" charset="2"/>
              <a:buChar char="§"/>
              <a:defRPr sz="6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itchFamily="2" charset="2"/>
              <a:buChar char="§"/>
              <a:defRPr sz="6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itchFamily="2" charset="2"/>
              <a:buChar char="§"/>
              <a:defRPr sz="6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BAB4D61-C386-4BC6-A709-214AF4C5746A}" type="slidenum">
              <a:rPr lang="cs-CZ" sz="1200" smtClean="0"/>
              <a:pPr eaLnBrk="1" hangingPunct="1"/>
              <a:t>22</a:t>
            </a:fld>
            <a:endParaRPr lang="cs-CZ" sz="1200" smtClean="0"/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133363099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6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6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6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6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6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itchFamily="2" charset="2"/>
              <a:buChar char="§"/>
              <a:defRPr sz="6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itchFamily="2" charset="2"/>
              <a:buChar char="§"/>
              <a:defRPr sz="6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itchFamily="2" charset="2"/>
              <a:buChar char="§"/>
              <a:defRPr sz="6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itchFamily="2" charset="2"/>
              <a:buChar char="§"/>
              <a:defRPr sz="6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9B73F05-BDB8-4EA6-A983-579ADDDD6CFA}" type="slidenum">
              <a:rPr lang="cs-CZ" sz="1200" smtClean="0"/>
              <a:pPr eaLnBrk="1" hangingPunct="1"/>
              <a:t>23</a:t>
            </a:fld>
            <a:endParaRPr lang="cs-CZ" sz="1200" smtClean="0"/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150004892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6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6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6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6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6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itchFamily="2" charset="2"/>
              <a:buChar char="§"/>
              <a:defRPr sz="6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itchFamily="2" charset="2"/>
              <a:buChar char="§"/>
              <a:defRPr sz="6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itchFamily="2" charset="2"/>
              <a:buChar char="§"/>
              <a:defRPr sz="6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itchFamily="2" charset="2"/>
              <a:buChar char="§"/>
              <a:defRPr sz="6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3CFF823-C4F5-4942-ACD0-7A301830EAFD}" type="slidenum">
              <a:rPr lang="cs-CZ" sz="1200" smtClean="0"/>
              <a:pPr eaLnBrk="1" hangingPunct="1"/>
              <a:t>24</a:t>
            </a:fld>
            <a:endParaRPr lang="cs-CZ" sz="1200" smtClean="0"/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42464137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6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6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6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6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6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itchFamily="2" charset="2"/>
              <a:buChar char="§"/>
              <a:defRPr sz="6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itchFamily="2" charset="2"/>
              <a:buChar char="§"/>
              <a:defRPr sz="6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itchFamily="2" charset="2"/>
              <a:buChar char="§"/>
              <a:defRPr sz="6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itchFamily="2" charset="2"/>
              <a:buChar char="§"/>
              <a:defRPr sz="6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9F2026D-A8C4-49D2-A3F5-8A89A9AAFC54}" type="slidenum">
              <a:rPr lang="cs-CZ" sz="1200" smtClean="0"/>
              <a:pPr eaLnBrk="1" hangingPunct="1"/>
              <a:t>2</a:t>
            </a:fld>
            <a:endParaRPr lang="cs-CZ" sz="1200" smtClean="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128362570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6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6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6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6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6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itchFamily="2" charset="2"/>
              <a:buChar char="§"/>
              <a:defRPr sz="6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itchFamily="2" charset="2"/>
              <a:buChar char="§"/>
              <a:defRPr sz="6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itchFamily="2" charset="2"/>
              <a:buChar char="§"/>
              <a:defRPr sz="6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itchFamily="2" charset="2"/>
              <a:buChar char="§"/>
              <a:defRPr sz="6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3CFF823-C4F5-4942-ACD0-7A301830EAFD}" type="slidenum">
              <a:rPr lang="cs-CZ" sz="1200" smtClean="0"/>
              <a:pPr eaLnBrk="1" hangingPunct="1"/>
              <a:t>25</a:t>
            </a:fld>
            <a:endParaRPr lang="cs-CZ" sz="1200" smtClean="0"/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424641378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6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6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6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6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6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itchFamily="2" charset="2"/>
              <a:buChar char="§"/>
              <a:defRPr sz="6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itchFamily="2" charset="2"/>
              <a:buChar char="§"/>
              <a:defRPr sz="6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itchFamily="2" charset="2"/>
              <a:buChar char="§"/>
              <a:defRPr sz="6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itchFamily="2" charset="2"/>
              <a:buChar char="§"/>
              <a:defRPr sz="6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3CFF823-C4F5-4942-ACD0-7A301830EAFD}" type="slidenum">
              <a:rPr lang="cs-CZ" sz="1200" smtClean="0"/>
              <a:pPr eaLnBrk="1" hangingPunct="1"/>
              <a:t>26</a:t>
            </a:fld>
            <a:endParaRPr lang="cs-CZ" sz="1200" smtClean="0"/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424641378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6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6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6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6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6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itchFamily="2" charset="2"/>
              <a:buChar char="§"/>
              <a:defRPr sz="6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itchFamily="2" charset="2"/>
              <a:buChar char="§"/>
              <a:defRPr sz="6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itchFamily="2" charset="2"/>
              <a:buChar char="§"/>
              <a:defRPr sz="6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itchFamily="2" charset="2"/>
              <a:buChar char="§"/>
              <a:defRPr sz="6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024FA42-4EB0-4B49-BEA8-CD4C16324588}" type="slidenum">
              <a:rPr lang="cs-CZ" sz="1200" smtClean="0"/>
              <a:pPr eaLnBrk="1" hangingPunct="1"/>
              <a:t>27</a:t>
            </a:fld>
            <a:endParaRPr lang="cs-CZ" sz="1200" smtClean="0"/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31332080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6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6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6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6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6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itchFamily="2" charset="2"/>
              <a:buChar char="§"/>
              <a:defRPr sz="6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itchFamily="2" charset="2"/>
              <a:buChar char="§"/>
              <a:defRPr sz="6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itchFamily="2" charset="2"/>
              <a:buChar char="§"/>
              <a:defRPr sz="6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itchFamily="2" charset="2"/>
              <a:buChar char="§"/>
              <a:defRPr sz="6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86F202C-F534-47F8-935A-AE25A8DB647A}" type="slidenum">
              <a:rPr lang="cs-CZ" sz="1200" smtClean="0"/>
              <a:pPr eaLnBrk="1" hangingPunct="1"/>
              <a:t>28</a:t>
            </a:fld>
            <a:endParaRPr lang="cs-CZ" sz="1200" smtClean="0"/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102770889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6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6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6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6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6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itchFamily="2" charset="2"/>
              <a:buChar char="§"/>
              <a:defRPr sz="6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itchFamily="2" charset="2"/>
              <a:buChar char="§"/>
              <a:defRPr sz="6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itchFamily="2" charset="2"/>
              <a:buChar char="§"/>
              <a:defRPr sz="6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itchFamily="2" charset="2"/>
              <a:buChar char="§"/>
              <a:defRPr sz="6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C896A32-4A8E-4BB7-B01D-7B902AAC562C}" type="slidenum">
              <a:rPr lang="cs-CZ" sz="1200" smtClean="0"/>
              <a:pPr eaLnBrk="1" hangingPunct="1"/>
              <a:t>29</a:t>
            </a:fld>
            <a:endParaRPr lang="cs-CZ" sz="1200" smtClean="0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236128809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6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6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6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6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6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itchFamily="2" charset="2"/>
              <a:buChar char="§"/>
              <a:defRPr sz="6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itchFamily="2" charset="2"/>
              <a:buChar char="§"/>
              <a:defRPr sz="6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itchFamily="2" charset="2"/>
              <a:buChar char="§"/>
              <a:defRPr sz="6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itchFamily="2" charset="2"/>
              <a:buChar char="§"/>
              <a:defRPr sz="6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5740AE0-6B87-41DB-859C-77DD2EC3052E}" type="slidenum">
              <a:rPr lang="cs-CZ" sz="1200" smtClean="0"/>
              <a:pPr eaLnBrk="1" hangingPunct="1"/>
              <a:t>30</a:t>
            </a:fld>
            <a:endParaRPr lang="cs-CZ" sz="1200" smtClean="0"/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289760669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6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6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6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6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6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itchFamily="2" charset="2"/>
              <a:buChar char="§"/>
              <a:defRPr sz="6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itchFamily="2" charset="2"/>
              <a:buChar char="§"/>
              <a:defRPr sz="6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itchFamily="2" charset="2"/>
              <a:buChar char="§"/>
              <a:defRPr sz="6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itchFamily="2" charset="2"/>
              <a:buChar char="§"/>
              <a:defRPr sz="6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D4B939A-20FF-467B-B018-AB83A35DCF80}" type="slidenum">
              <a:rPr lang="cs-CZ" sz="1200" smtClean="0"/>
              <a:pPr eaLnBrk="1" hangingPunct="1"/>
              <a:t>31</a:t>
            </a:fld>
            <a:endParaRPr lang="cs-CZ" sz="1200" smtClean="0"/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350340523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6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6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6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6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6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itchFamily="2" charset="2"/>
              <a:buChar char="§"/>
              <a:defRPr sz="6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itchFamily="2" charset="2"/>
              <a:buChar char="§"/>
              <a:defRPr sz="6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itchFamily="2" charset="2"/>
              <a:buChar char="§"/>
              <a:defRPr sz="6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itchFamily="2" charset="2"/>
              <a:buChar char="§"/>
              <a:defRPr sz="6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BEB9DDE-C6F1-4F4C-9FF1-973C652157DD}" type="slidenum">
              <a:rPr lang="cs-CZ" sz="1200" smtClean="0"/>
              <a:pPr eaLnBrk="1" hangingPunct="1"/>
              <a:t>33</a:t>
            </a:fld>
            <a:endParaRPr lang="cs-CZ" sz="1200" smtClean="0"/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132368092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6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6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6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6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6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itchFamily="2" charset="2"/>
              <a:buChar char="§"/>
              <a:defRPr sz="6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itchFamily="2" charset="2"/>
              <a:buChar char="§"/>
              <a:defRPr sz="6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itchFamily="2" charset="2"/>
              <a:buChar char="§"/>
              <a:defRPr sz="6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itchFamily="2" charset="2"/>
              <a:buChar char="§"/>
              <a:defRPr sz="6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924943E-3DC9-48D7-A5E0-0C0EEFA6A0E4}" type="slidenum">
              <a:rPr lang="cs-CZ" sz="1200" smtClean="0"/>
              <a:pPr eaLnBrk="1" hangingPunct="1"/>
              <a:t>34</a:t>
            </a:fld>
            <a:endParaRPr lang="cs-CZ" sz="1200" smtClean="0"/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5865925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6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6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6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6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6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itchFamily="2" charset="2"/>
              <a:buChar char="§"/>
              <a:defRPr sz="6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itchFamily="2" charset="2"/>
              <a:buChar char="§"/>
              <a:defRPr sz="6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itchFamily="2" charset="2"/>
              <a:buChar char="§"/>
              <a:defRPr sz="6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itchFamily="2" charset="2"/>
              <a:buChar char="§"/>
              <a:defRPr sz="6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BFD4E88-E061-4716-B799-64BFCD61515A}" type="slidenum">
              <a:rPr lang="cs-CZ" sz="1200" smtClean="0"/>
              <a:pPr eaLnBrk="1" hangingPunct="1"/>
              <a:t>3</a:t>
            </a:fld>
            <a:endParaRPr lang="cs-CZ" sz="1200" smtClean="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18444963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6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6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6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6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6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itchFamily="2" charset="2"/>
              <a:buChar char="§"/>
              <a:defRPr sz="6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itchFamily="2" charset="2"/>
              <a:buChar char="§"/>
              <a:defRPr sz="6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itchFamily="2" charset="2"/>
              <a:buChar char="§"/>
              <a:defRPr sz="6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itchFamily="2" charset="2"/>
              <a:buChar char="§"/>
              <a:defRPr sz="6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4A4D644-EC2E-4E02-ADF4-00A1E581A70F}" type="slidenum">
              <a:rPr lang="cs-CZ" sz="1200" smtClean="0"/>
              <a:pPr eaLnBrk="1" hangingPunct="1"/>
              <a:t>4</a:t>
            </a:fld>
            <a:endParaRPr lang="cs-CZ" sz="1200" smtClean="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16013737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6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6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6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6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6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itchFamily="2" charset="2"/>
              <a:buChar char="§"/>
              <a:defRPr sz="6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itchFamily="2" charset="2"/>
              <a:buChar char="§"/>
              <a:defRPr sz="6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itchFamily="2" charset="2"/>
              <a:buChar char="§"/>
              <a:defRPr sz="6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itchFamily="2" charset="2"/>
              <a:buChar char="§"/>
              <a:defRPr sz="6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33CDD7E-1777-4B89-839A-6625454DEE19}" type="slidenum">
              <a:rPr lang="cs-CZ" sz="1200" smtClean="0"/>
              <a:pPr eaLnBrk="1" hangingPunct="1"/>
              <a:t>6</a:t>
            </a:fld>
            <a:endParaRPr lang="cs-CZ" sz="1200" smtClean="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5378048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A70C32-0A44-4AE3-A536-909A65639EFD}" type="slidenum">
              <a:rPr lang="cs-CZ" smtClean="0"/>
              <a:pPr>
                <a:defRPr/>
              </a:pPr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839003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6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6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6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6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6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itchFamily="2" charset="2"/>
              <a:buChar char="§"/>
              <a:defRPr sz="6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itchFamily="2" charset="2"/>
              <a:buChar char="§"/>
              <a:defRPr sz="6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itchFamily="2" charset="2"/>
              <a:buChar char="§"/>
              <a:defRPr sz="6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itchFamily="2" charset="2"/>
              <a:buChar char="§"/>
              <a:defRPr sz="6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52F0167-8043-421C-A2E6-0C5534BA2480}" type="slidenum">
              <a:rPr lang="cs-CZ" sz="1200" smtClean="0"/>
              <a:pPr eaLnBrk="1" hangingPunct="1"/>
              <a:t>8</a:t>
            </a:fld>
            <a:endParaRPr lang="cs-CZ" sz="1200" smtClean="0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12196241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6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6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6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6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6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itchFamily="2" charset="2"/>
              <a:buChar char="§"/>
              <a:defRPr sz="6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itchFamily="2" charset="2"/>
              <a:buChar char="§"/>
              <a:defRPr sz="6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itchFamily="2" charset="2"/>
              <a:buChar char="§"/>
              <a:defRPr sz="6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itchFamily="2" charset="2"/>
              <a:buChar char="§"/>
              <a:defRPr sz="6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1C19AA4-2E0E-42BA-B021-ADCA8E5C127D}" type="slidenum">
              <a:rPr lang="cs-CZ" sz="1200" smtClean="0"/>
              <a:pPr eaLnBrk="1" hangingPunct="1"/>
              <a:t>9</a:t>
            </a:fld>
            <a:endParaRPr lang="cs-CZ" sz="1200" smtClean="0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4844333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6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6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6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6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6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itchFamily="2" charset="2"/>
              <a:buChar char="§"/>
              <a:defRPr sz="6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itchFamily="2" charset="2"/>
              <a:buChar char="§"/>
              <a:defRPr sz="6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itchFamily="2" charset="2"/>
              <a:buChar char="§"/>
              <a:defRPr sz="6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itchFamily="2" charset="2"/>
              <a:buChar char="§"/>
              <a:defRPr sz="6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734F65C-4502-4E66-AAB8-470DEA21661D}" type="slidenum">
              <a:rPr lang="cs-CZ" sz="1200" smtClean="0"/>
              <a:pPr eaLnBrk="1" hangingPunct="1"/>
              <a:t>10</a:t>
            </a:fld>
            <a:endParaRPr lang="cs-CZ" sz="1200" smtClean="0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26879614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2017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prof. Otruba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F2E8D-0DEE-4EA3-9CA2-0FF040894D2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172907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2017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prof. Otruba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F2E8D-0DEE-4EA3-9CA2-0FF040894D2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82645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2017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prof. Otruba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F2E8D-0DEE-4EA3-9CA2-0FF040894D2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368153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7485" y="273050"/>
            <a:ext cx="10968567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607484" y="1598613"/>
            <a:ext cx="5382683" cy="4497387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3367" y="1598613"/>
            <a:ext cx="5382684" cy="4497387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>
                <a:solidFill>
                  <a:srgbClr val="EAEAEA"/>
                </a:solidFill>
              </a:rPr>
              <a:t>2017</a:t>
            </a:r>
            <a:endParaRPr lang="cs-CZ">
              <a:solidFill>
                <a:srgbClr val="EAEAEA"/>
              </a:solidFill>
            </a:endParaRPr>
          </a:p>
        </p:txBody>
      </p:sp>
      <p:sp>
        <p:nvSpPr>
          <p:cNvPr id="6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>
                <a:solidFill>
                  <a:srgbClr val="EAEAEA"/>
                </a:solidFill>
              </a:rPr>
              <a:t>prof. Otruba</a:t>
            </a:r>
            <a:endParaRPr lang="cs-CZ">
              <a:solidFill>
                <a:srgbClr val="EAEAEA"/>
              </a:solidFill>
            </a:endParaRPr>
          </a:p>
        </p:txBody>
      </p:sp>
      <p:sp>
        <p:nvSpPr>
          <p:cNvPr id="7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791CF7-751F-4E3A-BBBF-F54A1A8253A4}" type="slidenum">
              <a:rPr lang="cs-CZ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11782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7485" y="273050"/>
            <a:ext cx="10968567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07484" y="1598613"/>
            <a:ext cx="5382683" cy="4497387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193367" y="1598613"/>
            <a:ext cx="5382684" cy="4497387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>
                <a:solidFill>
                  <a:srgbClr val="EAEAEA"/>
                </a:solidFill>
              </a:rPr>
              <a:t>2017</a:t>
            </a:r>
            <a:endParaRPr lang="cs-CZ">
              <a:solidFill>
                <a:srgbClr val="EAEAEA"/>
              </a:solidFill>
            </a:endParaRPr>
          </a:p>
        </p:txBody>
      </p:sp>
      <p:sp>
        <p:nvSpPr>
          <p:cNvPr id="6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>
                <a:solidFill>
                  <a:srgbClr val="EAEAEA"/>
                </a:solidFill>
              </a:rPr>
              <a:t>prof. Otruba</a:t>
            </a:r>
            <a:endParaRPr lang="cs-CZ">
              <a:solidFill>
                <a:srgbClr val="EAEAEA"/>
              </a:solidFill>
            </a:endParaRPr>
          </a:p>
        </p:txBody>
      </p:sp>
      <p:sp>
        <p:nvSpPr>
          <p:cNvPr id="7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5EACAF-85D7-4BDD-923A-35B78CF9EEB0}" type="slidenum">
              <a:rPr lang="cs-CZ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62641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7485" y="273050"/>
            <a:ext cx="10968567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607484" y="1598613"/>
            <a:ext cx="5382683" cy="4497387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6193367" y="1598613"/>
            <a:ext cx="5382684" cy="21717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6193367" y="3922714"/>
            <a:ext cx="5382684" cy="2173287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>
                <a:solidFill>
                  <a:srgbClr val="EAEAEA"/>
                </a:solidFill>
              </a:rPr>
              <a:t>2017</a:t>
            </a:r>
            <a:endParaRPr lang="cs-CZ">
              <a:solidFill>
                <a:srgbClr val="EAEAEA"/>
              </a:solidFill>
            </a:endParaRPr>
          </a:p>
        </p:txBody>
      </p:sp>
      <p:sp>
        <p:nvSpPr>
          <p:cNvPr id="7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>
                <a:solidFill>
                  <a:srgbClr val="EAEAEA"/>
                </a:solidFill>
              </a:rPr>
              <a:t>prof. Otruba</a:t>
            </a:r>
            <a:endParaRPr lang="cs-CZ">
              <a:solidFill>
                <a:srgbClr val="EAEAEA"/>
              </a:solidFill>
            </a:endParaRPr>
          </a:p>
        </p:txBody>
      </p:sp>
      <p:sp>
        <p:nvSpPr>
          <p:cNvPr id="8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B1FB4B-6089-4228-B71D-CCD98986FE2D}" type="slidenum">
              <a:rPr lang="cs-CZ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31551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2017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prof. Otruba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F2E8D-0DEE-4EA3-9CA2-0FF040894D2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179586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2017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prof. Otruba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F2E8D-0DEE-4EA3-9CA2-0FF040894D2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8246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2017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prof. Otruba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F2E8D-0DEE-4EA3-9CA2-0FF040894D2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805863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2017</a:t>
            </a:r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prof. Otruba</a:t>
            </a:r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F2E8D-0DEE-4EA3-9CA2-0FF040894D2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798140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2017</a:t>
            </a:r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prof. Otruba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F2E8D-0DEE-4EA3-9CA2-0FF040894D2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883614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2017</a:t>
            </a:r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prof. Otruba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F2E8D-0DEE-4EA3-9CA2-0FF040894D2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99082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2017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prof. Otruba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F2E8D-0DEE-4EA3-9CA2-0FF040894D2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00020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2017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prof. Otruba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F2E8D-0DEE-4EA3-9CA2-0FF040894D2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31027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83000">
              <a:schemeClr val="accent1">
                <a:lumMod val="18000"/>
                <a:lumOff val="82000"/>
              </a:schemeClr>
            </a:gs>
            <a:gs pos="100000">
              <a:schemeClr val="accent1">
                <a:lumMod val="28000"/>
                <a:lumOff val="72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 smtClean="0"/>
              <a:t>2017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 smtClean="0"/>
              <a:t>prof. Otruba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8F2E8D-0DEE-4EA3-9CA2-0FF040894D2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31565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6" Type="http://schemas.microsoft.com/office/2007/relationships/hdphoto" Target="../media/hdphoto2.wdp"/><Relationship Id="rId5" Type="http://schemas.openxmlformats.org/officeDocument/2006/relationships/image" Target="../media/image9.jpeg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2017</a:t>
            </a:r>
            <a:endParaRPr lang="cs-CZ"/>
          </a:p>
        </p:txBody>
      </p:sp>
      <p:sp>
        <p:nvSpPr>
          <p:cNvPr id="4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prof. Otruba</a:t>
            </a:r>
            <a:endParaRPr lang="cs-CZ"/>
          </a:p>
        </p:txBody>
      </p:sp>
      <p:sp>
        <p:nvSpPr>
          <p:cNvPr id="5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AC84C8-68A3-44C8-A855-17D6306D293A}" type="slidenum">
              <a:rPr lang="cs-CZ"/>
              <a:pPr>
                <a:defRPr/>
              </a:pPr>
              <a:t>1</a:t>
            </a:fld>
            <a:endParaRPr lang="cs-CZ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4486275" y="2133600"/>
            <a:ext cx="7705725" cy="1470025"/>
          </a:xfrm>
        </p:spPr>
        <p:txBody>
          <a:bodyPr/>
          <a:lstStyle/>
          <a:p>
            <a:pPr eaLnBrk="1" hangingPunct="1">
              <a:defRPr/>
            </a:pPr>
            <a:r>
              <a:rPr lang="cs-CZ" sz="6000"/>
              <a:t>Černobílá fotografie</a:t>
            </a:r>
          </a:p>
        </p:txBody>
      </p:sp>
    </p:spTree>
    <p:extLst>
      <p:ext uri="{BB962C8B-B14F-4D97-AF65-F5344CB8AC3E}">
        <p14:creationId xmlns:p14="http://schemas.microsoft.com/office/powerpoint/2010/main" val="35236531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2017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prof. Otruba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F85A5C-AD1A-4F43-8DC0-FAD32A8A03CE}" type="slidenum">
              <a:rPr lang="cs-CZ"/>
              <a:pPr>
                <a:defRPr/>
              </a:pPr>
              <a:t>10</a:t>
            </a:fld>
            <a:endParaRPr lang="cs-CZ"/>
          </a:p>
        </p:txBody>
      </p:sp>
      <p:sp>
        <p:nvSpPr>
          <p:cNvPr id="192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 smtClean="0">
                <a:solidFill>
                  <a:srgbClr val="C00000"/>
                </a:solidFill>
              </a:rPr>
              <a:t>Chemické vyvolávání</a:t>
            </a:r>
          </a:p>
        </p:txBody>
      </p:sp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679170"/>
            <a:ext cx="10515600" cy="4405746"/>
          </a:xfrm>
        </p:spPr>
        <p:txBody>
          <a:bodyPr>
            <a:normAutofit fontScale="92500" lnSpcReduction="20000"/>
          </a:bodyPr>
          <a:lstStyle/>
          <a:p>
            <a:pPr algn="just" eaLnBrk="1" hangingPunct="1">
              <a:defRPr/>
            </a:pPr>
            <a:r>
              <a:rPr lang="cs-CZ" sz="3200" dirty="0" smtClean="0"/>
              <a:t>Při </a:t>
            </a:r>
            <a:r>
              <a:rPr lang="cs-CZ" sz="3200" b="1" dirty="0" smtClean="0">
                <a:solidFill>
                  <a:schemeClr val="accent1"/>
                </a:solidFill>
              </a:rPr>
              <a:t>chemickém vyvolávání</a:t>
            </a:r>
            <a:r>
              <a:rPr lang="cs-CZ" sz="3200" dirty="0" smtClean="0">
                <a:solidFill>
                  <a:schemeClr val="accent1"/>
                </a:solidFill>
              </a:rPr>
              <a:t> </a:t>
            </a:r>
            <a:r>
              <a:rPr lang="cs-CZ" sz="3200" dirty="0" smtClean="0"/>
              <a:t>se obraz tvoří z exponovaného </a:t>
            </a:r>
            <a:r>
              <a:rPr lang="cs-CZ" sz="3200" dirty="0" err="1" smtClean="0"/>
              <a:t>AgX</a:t>
            </a:r>
            <a:r>
              <a:rPr lang="cs-CZ" sz="3200" dirty="0" smtClean="0"/>
              <a:t> přítomného v citlivé vrstvě. Na fotografický materiál se působí </a:t>
            </a:r>
            <a:r>
              <a:rPr lang="cs-CZ" sz="3200" b="1" dirty="0" smtClean="0"/>
              <a:t>vývojkou</a:t>
            </a:r>
            <a:r>
              <a:rPr lang="cs-CZ" sz="3200" dirty="0" smtClean="0"/>
              <a:t>, jejíž hlavní složkou je </a:t>
            </a:r>
            <a:r>
              <a:rPr lang="cs-CZ" sz="3200" b="1" dirty="0" smtClean="0"/>
              <a:t>vyvolávací látka</a:t>
            </a:r>
            <a:r>
              <a:rPr lang="cs-CZ" sz="3200" dirty="0" smtClean="0"/>
              <a:t>. </a:t>
            </a:r>
            <a:endParaRPr lang="cs-CZ" sz="3200" dirty="0" smtClean="0"/>
          </a:p>
          <a:p>
            <a:pPr marL="0" indent="0" algn="just" eaLnBrk="1" hangingPunct="1">
              <a:buNone/>
              <a:defRPr/>
            </a:pPr>
            <a:endParaRPr lang="cs-CZ" sz="3000" dirty="0" smtClean="0"/>
          </a:p>
          <a:p>
            <a:pPr algn="just" eaLnBrk="1" hangingPunct="1">
              <a:defRPr/>
            </a:pPr>
            <a:r>
              <a:rPr lang="cs-CZ" sz="3200" dirty="0" smtClean="0"/>
              <a:t>vývojka d</a:t>
            </a:r>
            <a:r>
              <a:rPr lang="cs-CZ" sz="3200" dirty="0" smtClean="0"/>
              <a:t>ále obsahuje pomocné látky, které zlepšují vlastnosti:</a:t>
            </a:r>
          </a:p>
          <a:p>
            <a:pPr marL="714375" indent="0" algn="just">
              <a:defRPr/>
            </a:pPr>
            <a:r>
              <a:rPr lang="cs-CZ" sz="3200" dirty="0"/>
              <a:t>	</a:t>
            </a:r>
            <a:r>
              <a:rPr lang="cs-CZ" sz="3200" dirty="0" smtClean="0"/>
              <a:t>o</a:t>
            </a:r>
            <a:r>
              <a:rPr lang="cs-CZ" sz="3200" dirty="0" smtClean="0"/>
              <a:t>chrana </a:t>
            </a:r>
            <a:r>
              <a:rPr lang="cs-CZ" sz="3200" dirty="0" smtClean="0"/>
              <a:t>před </a:t>
            </a:r>
            <a:r>
              <a:rPr lang="cs-CZ" sz="3200" b="1" dirty="0" smtClean="0"/>
              <a:t>oxidací</a:t>
            </a:r>
            <a:r>
              <a:rPr lang="cs-CZ" sz="3200" dirty="0" smtClean="0"/>
              <a:t> (např. siřičitan sodný</a:t>
            </a:r>
            <a:r>
              <a:rPr lang="cs-CZ" sz="3200" dirty="0" smtClean="0"/>
              <a:t>)</a:t>
            </a:r>
          </a:p>
          <a:p>
            <a:pPr marL="714375" indent="0" algn="just">
              <a:defRPr/>
            </a:pPr>
            <a:r>
              <a:rPr lang="cs-CZ" sz="3200" dirty="0"/>
              <a:t>	</a:t>
            </a:r>
            <a:r>
              <a:rPr lang="cs-CZ" sz="3200" dirty="0" smtClean="0"/>
              <a:t>nastavení </a:t>
            </a:r>
            <a:r>
              <a:rPr lang="cs-CZ" sz="3200" b="1" dirty="0" smtClean="0"/>
              <a:t>pH</a:t>
            </a:r>
            <a:r>
              <a:rPr lang="cs-CZ" sz="3200" dirty="0" smtClean="0"/>
              <a:t> (např. uhličitan sodný, tetraboritan sodný</a:t>
            </a:r>
            <a:r>
              <a:rPr lang="cs-CZ" sz="3200" dirty="0" smtClean="0"/>
              <a:t>)</a:t>
            </a:r>
          </a:p>
          <a:p>
            <a:pPr marL="714375" indent="0" algn="just">
              <a:defRPr/>
            </a:pPr>
            <a:r>
              <a:rPr lang="cs-CZ" sz="3200" dirty="0"/>
              <a:t>	</a:t>
            </a:r>
            <a:r>
              <a:rPr lang="cs-CZ" sz="3200" b="1" dirty="0" err="1" smtClean="0"/>
              <a:t>protizávojující</a:t>
            </a:r>
            <a:r>
              <a:rPr lang="cs-CZ" sz="3200" dirty="0" smtClean="0"/>
              <a:t> </a:t>
            </a:r>
            <a:r>
              <a:rPr lang="cs-CZ" sz="3200" dirty="0" smtClean="0"/>
              <a:t>látky (např. bromid draselný) aj. </a:t>
            </a:r>
            <a:endParaRPr lang="cs-CZ" sz="3200" dirty="0" smtClean="0"/>
          </a:p>
          <a:p>
            <a:pPr marL="0" indent="0" algn="just" eaLnBrk="1" hangingPunct="1">
              <a:buNone/>
              <a:defRPr/>
            </a:pPr>
            <a:endParaRPr lang="cs-CZ" sz="1500" dirty="0"/>
          </a:p>
          <a:p>
            <a:pPr algn="just">
              <a:defRPr/>
            </a:pPr>
            <a:r>
              <a:rPr lang="cs-CZ" sz="3200" dirty="0"/>
              <a:t>p</a:t>
            </a:r>
            <a:r>
              <a:rPr lang="cs-CZ" sz="3200" dirty="0" smtClean="0"/>
              <a:t>ři </a:t>
            </a:r>
            <a:r>
              <a:rPr lang="cs-CZ" sz="3200" dirty="0" smtClean="0"/>
              <a:t>vyvolávání dochází k </a:t>
            </a:r>
            <a:r>
              <a:rPr lang="cs-CZ" sz="3200" b="1" dirty="0" smtClean="0"/>
              <a:t>redukci halogenidu stříbrného</a:t>
            </a:r>
            <a:r>
              <a:rPr lang="cs-CZ" sz="3200" dirty="0" smtClean="0"/>
              <a:t> a současně k </a:t>
            </a:r>
            <a:r>
              <a:rPr lang="cs-CZ" sz="3200" b="1" dirty="0" smtClean="0"/>
              <a:t>oxidaci vyvolávací </a:t>
            </a:r>
            <a:r>
              <a:rPr lang="cs-CZ" sz="3200" b="1" dirty="0" smtClean="0"/>
              <a:t>látky</a:t>
            </a:r>
            <a:r>
              <a:rPr lang="cs-CZ" sz="3200" dirty="0"/>
              <a:t> </a:t>
            </a:r>
            <a:r>
              <a:rPr lang="cs-CZ" sz="2600" dirty="0" smtClean="0"/>
              <a:t>(viz barevná fotografie)</a:t>
            </a: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805520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datum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2017</a:t>
            </a:r>
            <a:endParaRPr lang="cs-CZ"/>
          </a:p>
        </p:txBody>
      </p:sp>
      <p:sp>
        <p:nvSpPr>
          <p:cNvPr id="9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prof. Otruba</a:t>
            </a:r>
            <a:endParaRPr lang="cs-CZ"/>
          </a:p>
        </p:txBody>
      </p:sp>
      <p:sp>
        <p:nvSpPr>
          <p:cNvPr id="10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7D4E5A-3094-492D-8433-F98EF39C0021}" type="slidenum">
              <a:rPr lang="cs-CZ"/>
              <a:pPr>
                <a:defRPr/>
              </a:pPr>
              <a:t>11</a:t>
            </a:fld>
            <a:endParaRPr lang="cs-CZ"/>
          </a:p>
        </p:txBody>
      </p:sp>
      <p:sp>
        <p:nvSpPr>
          <p:cNvPr id="25665" name="Rectangle 65"/>
          <p:cNvSpPr>
            <a:spLocks noChangeArrowheads="1"/>
          </p:cNvSpPr>
          <p:nvPr/>
        </p:nvSpPr>
        <p:spPr bwMode="auto">
          <a:xfrm>
            <a:off x="1033670" y="1268759"/>
            <a:ext cx="9869556" cy="4943197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/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title"/>
          </p:nvPr>
        </p:nvSpPr>
        <p:spPr>
          <a:xfrm>
            <a:off x="838201" y="345059"/>
            <a:ext cx="10515599" cy="923702"/>
          </a:xfrm>
        </p:spPr>
        <p:txBody>
          <a:bodyPr/>
          <a:lstStyle/>
          <a:p>
            <a:pPr eaLnBrk="1" hangingPunct="1">
              <a:defRPr/>
            </a:pPr>
            <a:r>
              <a:rPr lang="cs-CZ" dirty="0" smtClean="0">
                <a:solidFill>
                  <a:srgbClr val="C00000"/>
                </a:solidFill>
              </a:rPr>
              <a:t>Vyvolávací látky - příklad</a:t>
            </a:r>
          </a:p>
        </p:txBody>
      </p:sp>
      <p:grpSp>
        <p:nvGrpSpPr>
          <p:cNvPr id="3" name="Skupina 2"/>
          <p:cNvGrpSpPr/>
          <p:nvPr/>
        </p:nvGrpSpPr>
        <p:grpSpPr>
          <a:xfrm>
            <a:off x="1207760" y="2029103"/>
            <a:ext cx="9521375" cy="3422508"/>
            <a:chOff x="2598757" y="1268761"/>
            <a:chExt cx="6863094" cy="2466975"/>
          </a:xfrm>
        </p:grpSpPr>
        <p:pic>
          <p:nvPicPr>
            <p:cNvPr id="23559" name="Picture 58" descr="pyrokat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8757" y="1268761"/>
              <a:ext cx="1811338" cy="2466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60" name="Picture 59" descr="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79976" y="1730337"/>
              <a:ext cx="1473200" cy="18049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561" name="Rectangle 61"/>
            <p:cNvSpPr>
              <a:spLocks noChangeArrowheads="1"/>
            </p:cNvSpPr>
            <p:nvPr/>
          </p:nvSpPr>
          <p:spPr bwMode="auto">
            <a:xfrm>
              <a:off x="3869438" y="2632830"/>
              <a:ext cx="2073125" cy="377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sz="2800" dirty="0">
                  <a:solidFill>
                    <a:srgbClr val="020202"/>
                  </a:solidFill>
                </a:rPr>
                <a:t>+ 2AgBr + 2OH</a:t>
              </a:r>
              <a:r>
                <a:rPr lang="cs-CZ" sz="2800" baseline="30000" dirty="0">
                  <a:solidFill>
                    <a:srgbClr val="020202"/>
                  </a:solidFill>
                </a:rPr>
                <a:t>-   </a:t>
              </a:r>
              <a:r>
                <a:rPr lang="cs-CZ" sz="2800" dirty="0">
                  <a:solidFill>
                    <a:srgbClr val="020202"/>
                  </a:solidFill>
                  <a:cs typeface="Arial" charset="0"/>
                </a:rPr>
                <a:t>→</a:t>
              </a:r>
            </a:p>
          </p:txBody>
        </p:sp>
        <p:sp>
          <p:nvSpPr>
            <p:cNvPr id="23562" name="Rectangle 62"/>
            <p:cNvSpPr>
              <a:spLocks noChangeArrowheads="1"/>
            </p:cNvSpPr>
            <p:nvPr/>
          </p:nvSpPr>
          <p:spPr bwMode="auto">
            <a:xfrm>
              <a:off x="7176121" y="2628926"/>
              <a:ext cx="2285730" cy="377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sz="2800" dirty="0">
                  <a:solidFill>
                    <a:srgbClr val="020202"/>
                  </a:solidFill>
                </a:rPr>
                <a:t>+ 2Ag + 2Br</a:t>
              </a:r>
              <a:r>
                <a:rPr lang="cs-CZ" sz="2800" baseline="30000" dirty="0">
                  <a:solidFill>
                    <a:srgbClr val="020202"/>
                  </a:solidFill>
                </a:rPr>
                <a:t> -</a:t>
              </a:r>
              <a:r>
                <a:rPr lang="cs-CZ" sz="2800" dirty="0">
                  <a:solidFill>
                    <a:srgbClr val="020202"/>
                  </a:solidFill>
                </a:rPr>
                <a:t> + 2H</a:t>
              </a:r>
              <a:r>
                <a:rPr lang="cs-CZ" sz="2800" baseline="-25000" dirty="0">
                  <a:solidFill>
                    <a:srgbClr val="020202"/>
                  </a:solidFill>
                </a:rPr>
                <a:t>2</a:t>
              </a:r>
              <a:r>
                <a:rPr lang="cs-CZ" sz="2800" dirty="0">
                  <a:solidFill>
                    <a:srgbClr val="020202"/>
                  </a:solidFill>
                </a:rPr>
                <a:t>O</a:t>
              </a:r>
              <a:r>
                <a:rPr lang="cs-CZ" sz="2800" dirty="0"/>
                <a:t> </a:t>
              </a:r>
            </a:p>
          </p:txBody>
        </p:sp>
      </p:grpSp>
      <p:sp>
        <p:nvSpPr>
          <p:cNvPr id="2" name="TextovéPole 1"/>
          <p:cNvSpPr txBox="1"/>
          <p:nvPr/>
        </p:nvSpPr>
        <p:spPr>
          <a:xfrm>
            <a:off x="1207760" y="1354975"/>
            <a:ext cx="1010586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dirty="0" smtClean="0"/>
              <a:t>- aromatické </a:t>
            </a:r>
            <a:r>
              <a:rPr lang="cs-CZ" sz="2200" dirty="0" err="1" smtClean="0"/>
              <a:t>hydroxosloučeniny</a:t>
            </a:r>
            <a:r>
              <a:rPr lang="cs-CZ" sz="2200" dirty="0" smtClean="0"/>
              <a:t>: metol, pyrokatechol, 2,4-diamonofenol, hydrochinon…</a:t>
            </a:r>
            <a:endParaRPr lang="cs-CZ" sz="2200" dirty="0"/>
          </a:p>
        </p:txBody>
      </p:sp>
    </p:spTree>
    <p:extLst>
      <p:ext uri="{BB962C8B-B14F-4D97-AF65-F5344CB8AC3E}">
        <p14:creationId xmlns:p14="http://schemas.microsoft.com/office/powerpoint/2010/main" val="423376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2017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prof. Otruba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412A32-2E48-43AF-9373-CF276A22ED24}" type="slidenum">
              <a:rPr lang="cs-CZ"/>
              <a:pPr>
                <a:defRPr/>
              </a:pPr>
              <a:t>12</a:t>
            </a:fld>
            <a:endParaRPr lang="cs-CZ"/>
          </a:p>
        </p:txBody>
      </p:sp>
      <p:sp>
        <p:nvSpPr>
          <p:cNvPr id="195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 smtClean="0">
                <a:solidFill>
                  <a:srgbClr val="C00000"/>
                </a:solidFill>
              </a:rPr>
              <a:t>Chemické vyvolávání - vývojky</a:t>
            </a:r>
          </a:p>
        </p:txBody>
      </p:sp>
      <p:sp>
        <p:nvSpPr>
          <p:cNvPr id="195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3600" dirty="0">
                <a:solidFill>
                  <a:schemeClr val="accent1"/>
                </a:solidFill>
              </a:rPr>
              <a:t>Negativní vývojky  </a:t>
            </a:r>
            <a:r>
              <a:rPr lang="cs-CZ" sz="3600" dirty="0"/>
              <a:t>jsou méně energické – nižší pH, pomalejší vyvolávání na menší </a:t>
            </a:r>
            <a:r>
              <a:rPr lang="cs-CZ" sz="3600" dirty="0" smtClean="0"/>
              <a:t>strmost (kontrast) </a:t>
            </a:r>
            <a:r>
              <a:rPr lang="cs-CZ" sz="3600" dirty="0"/>
              <a:t>materiálu (vyvíjení 5 – 60 minut), důraz na využití citlivosti a malé zrno.</a:t>
            </a:r>
          </a:p>
          <a:p>
            <a:pPr eaLnBrk="1" hangingPunct="1">
              <a:defRPr/>
            </a:pPr>
            <a:r>
              <a:rPr lang="cs-CZ" sz="3600" dirty="0">
                <a:solidFill>
                  <a:schemeClr val="accent1"/>
                </a:solidFill>
              </a:rPr>
              <a:t>Pozitivní vývojky</a:t>
            </a:r>
            <a:r>
              <a:rPr lang="cs-CZ" sz="3600" dirty="0"/>
              <a:t> jsou energické – vyšší pH, důraz na vyšší strmost a plné vyvolání (dosažení syté černé), vydatnost a rychlost zpracování (do 2 -3 minut)</a:t>
            </a:r>
          </a:p>
          <a:p>
            <a:pPr eaLnBrk="1" hangingPunct="1">
              <a:defRPr/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42784904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datum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2017</a:t>
            </a:r>
            <a:endParaRPr lang="cs-CZ"/>
          </a:p>
        </p:txBody>
      </p:sp>
      <p:sp>
        <p:nvSpPr>
          <p:cNvPr id="6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prof. Otruba</a:t>
            </a:r>
            <a:endParaRPr lang="cs-CZ"/>
          </a:p>
        </p:txBody>
      </p:sp>
      <p:sp>
        <p:nvSpPr>
          <p:cNvPr id="7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B40C82-FEF6-4990-B1E1-9778DE9324BA}" type="slidenum">
              <a:rPr lang="cs-CZ"/>
              <a:pPr>
                <a:defRPr/>
              </a:pPr>
              <a:t>13</a:t>
            </a:fld>
            <a:endParaRPr lang="cs-CZ"/>
          </a:p>
        </p:txBody>
      </p:sp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1"/>
            <a:ext cx="10515599" cy="119697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dirty="0" smtClean="0">
                <a:solidFill>
                  <a:srgbClr val="C00000"/>
                </a:solidFill>
              </a:rPr>
              <a:t>Autooxidace vyvolávacích látek a její potlačení </a:t>
            </a:r>
          </a:p>
        </p:txBody>
      </p:sp>
      <p:sp>
        <p:nvSpPr>
          <p:cNvPr id="2970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38200" y="1341439"/>
            <a:ext cx="10515599" cy="47513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 marL="0" indent="0" algn="just">
              <a:spcBef>
                <a:spcPct val="0"/>
              </a:spcBef>
              <a:buNone/>
            </a:pPr>
            <a:r>
              <a:rPr lang="cs-CZ" dirty="0"/>
              <a:t>Vyvolávací látky reagují i např. se vzdušným kyslíkem, a to tím rychleji, čím je vyšší pH. Nejběžnější antioxidant je Na</a:t>
            </a:r>
            <a:r>
              <a:rPr lang="cs-CZ" baseline="-25000" dirty="0"/>
              <a:t>2</a:t>
            </a:r>
            <a:r>
              <a:rPr lang="cs-CZ" dirty="0"/>
              <a:t>SO</a:t>
            </a:r>
            <a:r>
              <a:rPr lang="cs-CZ" baseline="-25000" dirty="0"/>
              <a:t>3</a:t>
            </a:r>
            <a:r>
              <a:rPr lang="cs-CZ" dirty="0"/>
              <a:t>, který reaguje s kyslíkem dříve než vyvolávací látka. Jejich oxidační produkty snadno </a:t>
            </a:r>
            <a:r>
              <a:rPr lang="cs-CZ" dirty="0" err="1"/>
              <a:t>adují</a:t>
            </a:r>
            <a:r>
              <a:rPr lang="cs-CZ" dirty="0"/>
              <a:t> </a:t>
            </a:r>
            <a:r>
              <a:rPr lang="cs-CZ" dirty="0" err="1"/>
              <a:t>hydrogensiřičitanový</a:t>
            </a:r>
            <a:r>
              <a:rPr lang="cs-CZ" dirty="0"/>
              <a:t> anion za vzniku sulfonových kyselin, které již autooxidaci  nekatalyzují:</a:t>
            </a:r>
          </a:p>
        </p:txBody>
      </p:sp>
      <p:pic>
        <p:nvPicPr>
          <p:cNvPr id="2970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687091" y="890844"/>
            <a:ext cx="2817816" cy="7875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35496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2017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prof. Otruba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81D89E-81EC-46A7-BA05-F088B3C1F6D7}" type="slidenum">
              <a:rPr lang="cs-CZ"/>
              <a:pPr>
                <a:defRPr/>
              </a:pPr>
              <a:t>14</a:t>
            </a:fld>
            <a:endParaRPr lang="cs-CZ"/>
          </a:p>
        </p:txBody>
      </p:sp>
      <p:sp>
        <p:nvSpPr>
          <p:cNvPr id="103432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 smtClean="0">
                <a:solidFill>
                  <a:srgbClr val="C00000"/>
                </a:solidFill>
              </a:rPr>
              <a:t>Kinetika vyvolávání</a:t>
            </a:r>
          </a:p>
        </p:txBody>
      </p:sp>
      <p:sp>
        <p:nvSpPr>
          <p:cNvPr id="103433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cs-CZ" sz="3200" dirty="0" smtClean="0"/>
              <a:t>Stříbrný obraz vzniká v citlivé vrstvě po určité době styku s vývojkou, pak se vznik stříbra urychluje do dosažení maximální optické hustoty, pak redukce pokračuje i na neosvětlených místech – vzniká závoj. Celý proces trvá u pozitivních materiálů maximálně několik minut, u negativů obvykle 5 – 30 minut.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sz="3200" dirty="0" smtClean="0"/>
              <a:t>Závislost mezi dobou vyvolávání a dosaženými fotografickými parametry popisuje </a:t>
            </a:r>
            <a:r>
              <a:rPr lang="cs-CZ" sz="3200" dirty="0" smtClean="0">
                <a:solidFill>
                  <a:srgbClr val="0070C0"/>
                </a:solidFill>
              </a:rPr>
              <a:t>kinetika vyvolávání</a:t>
            </a:r>
            <a:r>
              <a:rPr lang="cs-CZ" sz="3200" dirty="0" smtClean="0"/>
              <a:t>, graficky znázorňovaná příslušnými křivkami. Závislost optické hustoty na expozici se vyjadřuje křivkou optické hustoty.</a:t>
            </a:r>
          </a:p>
        </p:txBody>
      </p:sp>
    </p:spTree>
    <p:extLst>
      <p:ext uri="{BB962C8B-B14F-4D97-AF65-F5344CB8AC3E}">
        <p14:creationId xmlns:p14="http://schemas.microsoft.com/office/powerpoint/2010/main" val="20497943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C00000"/>
                </a:solidFill>
              </a:rPr>
              <a:t>Fotografický materiál</a:t>
            </a:r>
            <a:endParaRPr lang="cs-CZ" dirty="0">
              <a:solidFill>
                <a:srgbClr val="C00000"/>
              </a:solidFill>
            </a:endParaRPr>
          </a:p>
        </p:txBody>
      </p:sp>
      <p:sp>
        <p:nvSpPr>
          <p:cNvPr id="8" name="Zástupný symbol pro obsah 7"/>
          <p:cNvSpPr>
            <a:spLocks noGrp="1"/>
          </p:cNvSpPr>
          <p:nvPr>
            <p:ph sz="half" idx="1"/>
          </p:nvPr>
        </p:nvSpPr>
        <p:spPr>
          <a:xfrm>
            <a:off x="838200" y="1598614"/>
            <a:ext cx="5465940" cy="4497387"/>
          </a:xfrm>
        </p:spPr>
        <p:txBody>
          <a:bodyPr>
            <a:normAutofit fontScale="92500" lnSpcReduction="10000"/>
          </a:bodyPr>
          <a:lstStyle/>
          <a:p>
            <a:r>
              <a:rPr lang="cs-CZ" b="1" dirty="0" smtClean="0">
                <a:solidFill>
                  <a:srgbClr val="0070C0"/>
                </a:solidFill>
              </a:rPr>
              <a:t>Fotografická emulze </a:t>
            </a:r>
            <a:r>
              <a:rPr lang="cs-CZ" dirty="0">
                <a:effectLst/>
              </a:rPr>
              <a:t>(správně suspenze) je nanesena na nejrůznější umělohmotné materiály nebo papír</a:t>
            </a:r>
            <a:r>
              <a:rPr lang="cs-CZ" dirty="0" smtClean="0">
                <a:effectLst/>
              </a:rPr>
              <a:t>.</a:t>
            </a:r>
          </a:p>
          <a:p>
            <a:r>
              <a:rPr lang="cs-CZ" b="1" dirty="0" smtClean="0">
                <a:solidFill>
                  <a:srgbClr val="0070C0"/>
                </a:solidFill>
              </a:rPr>
              <a:t>Fotografický film </a:t>
            </a:r>
            <a:r>
              <a:rPr lang="cs-CZ" dirty="0" smtClean="0">
                <a:effectLst/>
              </a:rPr>
              <a:t>je plastový pás  </a:t>
            </a:r>
            <a:r>
              <a:rPr lang="cs-CZ" dirty="0">
                <a:effectLst/>
              </a:rPr>
              <a:t>je </a:t>
            </a:r>
            <a:r>
              <a:rPr lang="cs-CZ" dirty="0" smtClean="0">
                <a:effectLst/>
              </a:rPr>
              <a:t>z polyesteru, nitrocelulózy nebo acetátu celulózy, pokrytý </a:t>
            </a:r>
            <a:r>
              <a:rPr lang="cs-CZ" dirty="0">
                <a:effectLst/>
              </a:rPr>
              <a:t>tenkou vrstvou </a:t>
            </a:r>
            <a:r>
              <a:rPr lang="cs-CZ" dirty="0" smtClean="0">
                <a:effectLst/>
              </a:rPr>
              <a:t>emulze.</a:t>
            </a:r>
          </a:p>
          <a:p>
            <a:r>
              <a:rPr lang="cs-CZ" b="1" dirty="0" smtClean="0">
                <a:solidFill>
                  <a:srgbClr val="0070C0"/>
                </a:solidFill>
              </a:rPr>
              <a:t>Fotografický papír </a:t>
            </a:r>
            <a:r>
              <a:rPr lang="cs-CZ" dirty="0" smtClean="0">
                <a:effectLst/>
              </a:rPr>
              <a:t>je silně klížený papír s adhezní barytovou vrstvou nebo papír preparovaný vhodným plastem (PE, PP), pokrytý vrstvou vhodné emulze. </a:t>
            </a:r>
            <a:endParaRPr lang="cs-CZ" dirty="0"/>
          </a:p>
        </p:txBody>
      </p:sp>
      <p:pic>
        <p:nvPicPr>
          <p:cNvPr id="10" name="Zástupný symbol pro obsah 9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854562" y="2412852"/>
            <a:ext cx="5393736" cy="1972565"/>
          </a:xfrm>
        </p:spPr>
      </p:pic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2017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prof. Otruba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3CB6A7-BE9D-4750-95E5-F45D82A23718}" type="slidenum">
              <a:rPr lang="cs-CZ" smtClean="0"/>
              <a:pPr>
                <a:defRPr/>
              </a:pPr>
              <a:t>15</a:t>
            </a:fld>
            <a:endParaRPr lang="cs-CZ"/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50" r="6065"/>
          <a:stretch/>
        </p:blipFill>
        <p:spPr>
          <a:xfrm>
            <a:off x="8798720" y="707660"/>
            <a:ext cx="2627087" cy="2743883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628" r="6514"/>
          <a:stretch/>
        </p:blipFill>
        <p:spPr>
          <a:xfrm>
            <a:off x="8798720" y="3801127"/>
            <a:ext cx="2627087" cy="2294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0433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199" y="1"/>
            <a:ext cx="10515600" cy="1174756"/>
          </a:xfrm>
        </p:spPr>
        <p:txBody>
          <a:bodyPr/>
          <a:lstStyle/>
          <a:p>
            <a:r>
              <a:rPr lang="cs-CZ" dirty="0" smtClean="0">
                <a:solidFill>
                  <a:srgbClr val="C00000"/>
                </a:solidFill>
              </a:rPr>
              <a:t>Černobílý film</a:t>
            </a:r>
            <a:endParaRPr lang="cs-CZ" dirty="0">
              <a:solidFill>
                <a:srgbClr val="C00000"/>
              </a:solidFill>
            </a:endParaRPr>
          </a:p>
        </p:txBody>
      </p:sp>
      <p:sp>
        <p:nvSpPr>
          <p:cNvPr id="7" name="Zástupný symbol pro obsah 6"/>
          <p:cNvSpPr>
            <a:spLocks noGrp="1"/>
          </p:cNvSpPr>
          <p:nvPr>
            <p:ph sz="half" idx="1"/>
          </p:nvPr>
        </p:nvSpPr>
        <p:spPr>
          <a:xfrm>
            <a:off x="838199" y="1174758"/>
            <a:ext cx="5934131" cy="518159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dirty="0" smtClean="0"/>
              <a:t>Základem je nejsilnější podkladová vrstva, na kterou se nanese postupným naléváním v tenkých vrstvách citlivá emulzní želatinová vrstva. V případě černobílého filmu je tato citlivá vrstva jedna a obsahuje materiály, které jsou citlivé na světlo (</a:t>
            </a:r>
            <a:r>
              <a:rPr lang="cs-CZ" dirty="0" err="1" smtClean="0"/>
              <a:t>AgCl</a:t>
            </a:r>
            <a:r>
              <a:rPr lang="cs-CZ" dirty="0" smtClean="0"/>
              <a:t>, </a:t>
            </a:r>
            <a:r>
              <a:rPr lang="cs-CZ" dirty="0" err="1" smtClean="0"/>
              <a:t>AgBr</a:t>
            </a:r>
            <a:r>
              <a:rPr lang="cs-CZ" dirty="0" smtClean="0"/>
              <a:t>, </a:t>
            </a:r>
            <a:r>
              <a:rPr lang="cs-CZ" dirty="0" err="1" smtClean="0"/>
              <a:t>AgI</a:t>
            </a:r>
            <a:r>
              <a:rPr lang="cs-CZ" dirty="0" smtClean="0"/>
              <a:t>). Důležitá je i želatina, v níž jsou tyto látky rozptýleny ve formě tzv. zrn (viz obr.). Každé zrno je vlastně samostatný krystal </a:t>
            </a:r>
            <a:r>
              <a:rPr lang="cs-CZ" dirty="0" err="1" smtClean="0"/>
              <a:t>AgBr</a:t>
            </a:r>
            <a:r>
              <a:rPr lang="cs-CZ" dirty="0" smtClean="0"/>
              <a:t>. Velikost těchto krystalů (zrn) určuje citlivost a zrnitost (tj. rozlišení) filmu. Filmy používané pro akční fotografii jsou citlivější než filmy ostatní. Obsahují širší krystalky </a:t>
            </a:r>
            <a:r>
              <a:rPr lang="cs-CZ" dirty="0" err="1" smtClean="0"/>
              <a:t>AgBr</a:t>
            </a:r>
            <a:r>
              <a:rPr lang="cs-CZ" dirty="0" smtClean="0"/>
              <a:t>, takže na filmu existují větší terče pro dopadající světlo. Nevýhodou těchto filmů ale je jejich větší zrnitost. Méně citlivé filmy poskytují lepší rozlišení. </a:t>
            </a:r>
          </a:p>
        </p:txBody>
      </p:sp>
      <p:pic>
        <p:nvPicPr>
          <p:cNvPr id="12" name="Zástupný symbol pro obsah 11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2331" y="635000"/>
            <a:ext cx="4594722" cy="2217530"/>
          </a:xfrm>
        </p:spPr>
      </p:pic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2017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prof. Otruba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F2E8D-0DEE-4EA3-9CA2-0FF040894D23}" type="slidenum">
              <a:rPr lang="cs-CZ" smtClean="0"/>
              <a:t>16</a:t>
            </a:fld>
            <a:endParaRPr lang="cs-CZ"/>
          </a:p>
        </p:txBody>
      </p:sp>
      <p:pic>
        <p:nvPicPr>
          <p:cNvPr id="13" name="Obrázek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1817" y="3368462"/>
            <a:ext cx="2336522" cy="2680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2775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C00000"/>
                </a:solidFill>
              </a:rPr>
              <a:t>Optická hustota D</a:t>
            </a:r>
            <a:endParaRPr lang="cs-CZ" dirty="0">
              <a:solidFill>
                <a:srgbClr val="C00000"/>
              </a:solidFill>
            </a:endParaRPr>
          </a:p>
        </p:txBody>
      </p:sp>
      <p:sp>
        <p:nvSpPr>
          <p:cNvPr id="8" name="Zástupný symbol pro obsah 7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8236226" cy="4351338"/>
          </a:xfrm>
        </p:spPr>
        <p:txBody>
          <a:bodyPr>
            <a:normAutofit fontScale="77500" lnSpcReduction="20000"/>
          </a:bodyPr>
          <a:lstStyle/>
          <a:p>
            <a:r>
              <a:rPr lang="cs-CZ" dirty="0" err="1" smtClean="0"/>
              <a:t>Denzita</a:t>
            </a:r>
            <a:r>
              <a:rPr lang="cs-CZ" dirty="0" smtClean="0"/>
              <a:t> (značeno "D") vychází z veličiny opacita (značeno "O"), představující poměr mezi intenzitou dopadajícího světla a intenzitou odraženého (tzv. </a:t>
            </a:r>
            <a:r>
              <a:rPr lang="cs-CZ" dirty="0" err="1" smtClean="0"/>
              <a:t>reflektance</a:t>
            </a:r>
            <a:r>
              <a:rPr lang="cs-CZ" dirty="0" smtClean="0"/>
              <a:t>) nebo propuštěného (tzv. transmitance) světla. </a:t>
            </a:r>
          </a:p>
          <a:p>
            <a:r>
              <a:rPr lang="cs-CZ" dirty="0" smtClean="0"/>
              <a:t>V případě transparentních předloh:</a:t>
            </a:r>
            <a:br>
              <a:rPr lang="cs-CZ" dirty="0" smtClean="0"/>
            </a:br>
            <a:r>
              <a:rPr lang="cs-CZ" dirty="0" smtClean="0"/>
              <a:t>Opacita = intenzita dopadající světla/intenzita propuštěného světla </a:t>
            </a:r>
          </a:p>
          <a:p>
            <a:r>
              <a:rPr lang="cs-CZ" dirty="0" smtClean="0"/>
              <a:t>nebo v případě odrazových předloh:</a:t>
            </a:r>
            <a:br>
              <a:rPr lang="cs-CZ" dirty="0" smtClean="0"/>
            </a:br>
            <a:r>
              <a:rPr lang="cs-CZ" dirty="0" smtClean="0"/>
              <a:t>Opacita = intenzita dopadající světla/intenzita odraženého světla </a:t>
            </a:r>
          </a:p>
          <a:p>
            <a:r>
              <a:rPr lang="cs-CZ" dirty="0" smtClean="0"/>
              <a:t>Poznámka: Opacita (krytí) zcela čirého materiálu, u kterého je intenzita dopadajícího a propuštěného světla stejná, je tak rovna 1. </a:t>
            </a:r>
          </a:p>
          <a:p>
            <a:r>
              <a:rPr lang="cs-CZ" dirty="0" smtClean="0"/>
              <a:t>Matematicky vyjádřeno je </a:t>
            </a:r>
            <a:r>
              <a:rPr lang="cs-CZ" dirty="0" err="1" smtClean="0"/>
              <a:t>denzita</a:t>
            </a:r>
            <a:r>
              <a:rPr lang="cs-CZ" dirty="0" smtClean="0"/>
              <a:t> logaritmem výše definované opacity, tzn. D = log O. </a:t>
            </a:r>
          </a:p>
          <a:p>
            <a:r>
              <a:rPr lang="cs-CZ" dirty="0" err="1" smtClean="0"/>
              <a:t>Denzita</a:t>
            </a:r>
            <a:r>
              <a:rPr lang="cs-CZ" dirty="0" smtClean="0"/>
              <a:t> (optická hustota) zcela čirého materiálu je tak 0 (log 1 = 0), materiálem prochází 100% dopadajícího světla. 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2017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prof. Otruba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3CB6A7-BE9D-4750-95E5-F45D82A23718}" type="slidenum">
              <a:rPr lang="cs-CZ" smtClean="0"/>
              <a:pPr>
                <a:defRPr/>
              </a:pPr>
              <a:t>17</a:t>
            </a:fld>
            <a:endParaRPr lang="cs-CZ"/>
          </a:p>
        </p:txBody>
      </p:sp>
      <p:pic>
        <p:nvPicPr>
          <p:cNvPr id="3" name="Zástupný symbol pro obsah 2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4426" y="365826"/>
            <a:ext cx="2279374" cy="5987090"/>
          </a:xfrm>
        </p:spPr>
      </p:pic>
      <p:sp>
        <p:nvSpPr>
          <p:cNvPr id="9" name="TextovéPole 8"/>
          <p:cNvSpPr txBox="1"/>
          <p:nvPr/>
        </p:nvSpPr>
        <p:spPr>
          <a:xfrm>
            <a:off x="9074426" y="1870075"/>
            <a:ext cx="1215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směrovaná</a:t>
            </a:r>
            <a:endParaRPr lang="cs-CZ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9008972" y="3174705"/>
            <a:ext cx="10585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rozptylná</a:t>
            </a:r>
            <a:endParaRPr lang="cs-CZ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9074426" y="4763810"/>
            <a:ext cx="10585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rozptylná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9074426" y="6068440"/>
            <a:ext cx="14796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dvojrozptylná</a:t>
            </a: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42239991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51452" y="0"/>
            <a:ext cx="10515600" cy="854765"/>
          </a:xfrm>
        </p:spPr>
        <p:txBody>
          <a:bodyPr/>
          <a:lstStyle/>
          <a:p>
            <a:r>
              <a:rPr lang="cs-CZ" dirty="0" smtClean="0">
                <a:solidFill>
                  <a:srgbClr val="C00000"/>
                </a:solidFill>
              </a:rPr>
              <a:t>Senzitometr</a:t>
            </a:r>
            <a:endParaRPr lang="cs-CZ" dirty="0">
              <a:solidFill>
                <a:srgbClr val="C00000"/>
              </a:solidFill>
            </a:endParaRPr>
          </a:p>
        </p:txBody>
      </p:sp>
      <p:pic>
        <p:nvPicPr>
          <p:cNvPr id="8" name="Zástupný symbol pro obsah 7"/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0" t="12436" r="930" b="6778"/>
          <a:stretch/>
        </p:blipFill>
        <p:spPr>
          <a:xfrm>
            <a:off x="834320" y="854765"/>
            <a:ext cx="6408560" cy="3964678"/>
          </a:xfrm>
        </p:spPr>
      </p:pic>
      <p:pic>
        <p:nvPicPr>
          <p:cNvPr id="9" name="Zástupný symbol pro obsah 8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7984" y="854765"/>
            <a:ext cx="3886200" cy="609600"/>
          </a:xfrm>
        </p:spPr>
      </p:pic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2017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prof. Otruba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922DA1-8253-4658-8FE3-29E811E88B9A}" type="slidenum">
              <a:rPr lang="cs-CZ" smtClean="0"/>
              <a:pPr>
                <a:defRPr/>
              </a:pPr>
              <a:t>18</a:t>
            </a:fld>
            <a:endParaRPr lang="cs-CZ"/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9955" y="1773331"/>
            <a:ext cx="3874229" cy="3046112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795132" y="4819443"/>
            <a:ext cx="64477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/>
              <a:t>Světlo </a:t>
            </a:r>
            <a:r>
              <a:rPr lang="cs-CZ" sz="1200" dirty="0"/>
              <a:t>vycházející ze zdroje je modulováno dvěma filtry: neutrálně šedým pro zmenšení světelného toku a konverzním filtrem pro změnu teploty chromatičnosti na požadovanou hodnotu. Takto modulované světlo prochází štěrbinou určující expoziční čas a dopadající na šedou transparentní škálu, která je v kontaktu s exponovaným fotografickým materiálem. Šedá transparentní škála je optický prvek, který spolu s kalibrovaným světelným zdrojem tvoří nejdůležitější prvky senzitometru. Jedná se o 21 šedých políček vytvořených fotografickou cestou na skle nebo </a:t>
            </a:r>
            <a:r>
              <a:rPr lang="cs-CZ" sz="1200" dirty="0" err="1"/>
              <a:t>polyethylentereftalátové</a:t>
            </a:r>
            <a:r>
              <a:rPr lang="cs-CZ" sz="1200" dirty="0"/>
              <a:t> podložce tak, aby se sousední políčko lišilo o optickou hustotu 0,15. Při kalibraci zdroje záření je vždy měřena i hodnota intenzity osvětlení v rovině transparentní škály bez ostatních optických prvků.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7471480" y="4819443"/>
            <a:ext cx="38955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/>
              <a:t>Po </a:t>
            </a:r>
            <a:r>
              <a:rPr lang="cs-CZ" sz="1200" dirty="0"/>
              <a:t>změření optické hustoty každého exponovaného pole (kopie šedé transparentní škály) je možné vytvořit senzitometrickou křivku. Je to závislost optické hustoty na logaritmu osvitu (součin osvětlení a doby expozice), z níž je možné počítat mnoho </a:t>
            </a:r>
            <a:r>
              <a:rPr lang="cs-CZ" sz="1200" dirty="0" smtClean="0"/>
              <a:t>senzitometrických </a:t>
            </a:r>
            <a:r>
              <a:rPr lang="cs-CZ" sz="1200" dirty="0"/>
              <a:t>parametrů, jako je citlivost, stupeň citlivosti, strmost a průměrný gradient. </a:t>
            </a:r>
          </a:p>
        </p:txBody>
      </p:sp>
    </p:spTree>
    <p:extLst>
      <p:ext uri="{BB962C8B-B14F-4D97-AF65-F5344CB8AC3E}">
        <p14:creationId xmlns:p14="http://schemas.microsoft.com/office/powerpoint/2010/main" val="9540388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datum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2017</a:t>
            </a:r>
            <a:endParaRPr lang="cs-CZ"/>
          </a:p>
        </p:txBody>
      </p:sp>
      <p:sp>
        <p:nvSpPr>
          <p:cNvPr id="8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prof. Otruba</a:t>
            </a:r>
            <a:endParaRPr lang="cs-CZ"/>
          </a:p>
        </p:txBody>
      </p:sp>
      <p:sp>
        <p:nvSpPr>
          <p:cNvPr id="9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C6C84A-C5F6-4384-A265-FB532A669758}" type="slidenum">
              <a:rPr lang="cs-CZ"/>
              <a:pPr>
                <a:defRPr/>
              </a:pPr>
              <a:t>19</a:t>
            </a:fld>
            <a:endParaRPr lang="cs-CZ"/>
          </a:p>
        </p:txBody>
      </p:sp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eaLnBrk="1" hangingPunct="1">
              <a:defRPr/>
            </a:pPr>
            <a:r>
              <a:rPr lang="cs-CZ" dirty="0" smtClean="0">
                <a:solidFill>
                  <a:srgbClr val="C00000"/>
                </a:solidFill>
              </a:rPr>
              <a:t>Kinetika vyvolávání a senzitometrické charakteristiky</a:t>
            </a:r>
          </a:p>
        </p:txBody>
      </p:sp>
      <p:pic>
        <p:nvPicPr>
          <p:cNvPr id="32774" name="Picture 5"/>
          <p:cNvPicPr>
            <a:picLocks noChangeAspect="1" noChangeArrowheads="1"/>
          </p:cNvPicPr>
          <p:nvPr/>
        </p:nvPicPr>
        <p:blipFill>
          <a:blip r:embed="rId3">
            <a:lum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243758" y="1454995"/>
            <a:ext cx="3787913" cy="4599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5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20"/>
          <a:stretch>
            <a:fillRect/>
          </a:stretch>
        </p:blipFill>
        <p:spPr bwMode="auto">
          <a:xfrm rot="5400000">
            <a:off x="7032869" y="1330769"/>
            <a:ext cx="3857826" cy="4784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6" name="Text Box 7"/>
          <p:cNvSpPr txBox="1">
            <a:spLocks noChangeArrowheads="1"/>
          </p:cNvSpPr>
          <p:nvPr/>
        </p:nvSpPr>
        <p:spPr bwMode="auto">
          <a:xfrm>
            <a:off x="765313" y="5771575"/>
            <a:ext cx="533068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sz="6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6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6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6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6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itchFamily="2" charset="2"/>
              <a:buChar char="§"/>
              <a:defRPr sz="6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itchFamily="2" charset="2"/>
              <a:buChar char="§"/>
              <a:defRPr sz="6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itchFamily="2" charset="2"/>
              <a:buChar char="§"/>
              <a:defRPr sz="6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itchFamily="2" charset="2"/>
              <a:buChar char="§"/>
              <a:defRPr sz="6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eaLnBrk="1" hangingPunct="1">
              <a:lnSpc>
                <a:spcPct val="100000"/>
              </a:lnSpc>
              <a:buFont typeface="Wingdings" pitchFamily="2" charset="2"/>
              <a:buNone/>
            </a:pPr>
            <a:r>
              <a:rPr lang="cs-CZ" sz="1600" dirty="0" smtClean="0"/>
              <a:t>Závislost </a:t>
            </a:r>
            <a:r>
              <a:rPr lang="cs-CZ" sz="1600" dirty="0"/>
              <a:t>strmosti (plná čára) a </a:t>
            </a:r>
            <a:r>
              <a:rPr lang="cs-CZ" sz="1600" dirty="0" smtClean="0"/>
              <a:t>závoje (přerušovaná </a:t>
            </a:r>
            <a:r>
              <a:rPr lang="cs-CZ" sz="1600" dirty="0"/>
              <a:t>čára) v jemnozrnné (A) </a:t>
            </a:r>
            <a:r>
              <a:rPr lang="cs-CZ" sz="1600" dirty="0" smtClean="0"/>
              <a:t>a rapidní </a:t>
            </a:r>
            <a:r>
              <a:rPr lang="cs-CZ" sz="1600" dirty="0"/>
              <a:t>(B) vývojce</a:t>
            </a:r>
          </a:p>
        </p:txBody>
      </p:sp>
      <p:sp>
        <p:nvSpPr>
          <p:cNvPr id="32777" name="Text Box 8"/>
          <p:cNvSpPr txBox="1">
            <a:spLocks noChangeArrowheads="1"/>
          </p:cNvSpPr>
          <p:nvPr/>
        </p:nvSpPr>
        <p:spPr bwMode="auto">
          <a:xfrm>
            <a:off x="6096000" y="5648464"/>
            <a:ext cx="52578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sz="6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6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6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6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6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itchFamily="2" charset="2"/>
              <a:buChar char="§"/>
              <a:defRPr sz="6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itchFamily="2" charset="2"/>
              <a:buChar char="§"/>
              <a:defRPr sz="6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itchFamily="2" charset="2"/>
              <a:buChar char="§"/>
              <a:defRPr sz="6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itchFamily="2" charset="2"/>
              <a:buChar char="§"/>
              <a:defRPr sz="6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buFont typeface="Wingdings" pitchFamily="2" charset="2"/>
              <a:buNone/>
            </a:pPr>
            <a:r>
              <a:rPr lang="cs-CZ" sz="2000" dirty="0"/>
              <a:t>	</a:t>
            </a:r>
            <a:r>
              <a:rPr lang="cs-CZ" sz="1600" dirty="0"/>
              <a:t>Senzitometrické charakteristiky pro různé doby vyvolávání (minuty)</a:t>
            </a:r>
          </a:p>
        </p:txBody>
      </p:sp>
    </p:spTree>
    <p:extLst>
      <p:ext uri="{BB962C8B-B14F-4D97-AF65-F5344CB8AC3E}">
        <p14:creationId xmlns:p14="http://schemas.microsoft.com/office/powerpoint/2010/main" val="2535357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4" name="Rectangle 4"/>
          <p:cNvSpPr>
            <a:spLocks noGrp="1" noChangeArrowheads="1"/>
          </p:cNvSpPr>
          <p:nvPr>
            <p:ph type="title"/>
          </p:nvPr>
        </p:nvSpPr>
        <p:spPr>
          <a:xfrm>
            <a:off x="838200" y="0"/>
            <a:ext cx="10515600" cy="1603584"/>
          </a:xfrm>
        </p:spPr>
        <p:txBody>
          <a:bodyPr/>
          <a:lstStyle/>
          <a:p>
            <a:pPr eaLnBrk="1" hangingPunct="1">
              <a:defRPr/>
            </a:pPr>
            <a:r>
              <a:rPr lang="cs-CZ" dirty="0" smtClean="0">
                <a:solidFill>
                  <a:srgbClr val="C00000"/>
                </a:solidFill>
              </a:rPr>
              <a:t>Princip vzniku fotografického obrazu</a:t>
            </a:r>
          </a:p>
        </p:txBody>
      </p:sp>
      <p:sp>
        <p:nvSpPr>
          <p:cNvPr id="133125" name="Rectangle 5"/>
          <p:cNvSpPr>
            <a:spLocks noGrp="1" noChangeArrowheads="1"/>
          </p:cNvSpPr>
          <p:nvPr>
            <p:ph idx="1"/>
          </p:nvPr>
        </p:nvSpPr>
        <p:spPr>
          <a:xfrm>
            <a:off x="838200" y="1719470"/>
            <a:ext cx="10515600" cy="4520994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cs-CZ" sz="3600" dirty="0"/>
              <a:t>Působením světla na </a:t>
            </a:r>
            <a:r>
              <a:rPr lang="cs-CZ" sz="3600" dirty="0" err="1"/>
              <a:t>světlocitlivou</a:t>
            </a:r>
            <a:r>
              <a:rPr lang="cs-CZ" sz="3600" dirty="0"/>
              <a:t> látku (sloučeniny stříbra) dochází ke změnám ve struktuře této látky, resp. změnám v její krystalové mřížce; probíhá fotolýza. Výsledkem tohoto děje je vznik tzv. latentního obrazu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sz="3600" dirty="0"/>
              <a:t>Formování viditelného fotografického obrazu se děje pomocí tzv. fotochemických procesů tj. vzniku viditelného obrazu z latentního a jeho stabilizace 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2017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prof. Otruba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E6D448-E564-4957-B026-7619529E6C66}" type="slidenum">
              <a:rPr lang="cs-CZ"/>
              <a:pPr>
                <a:defRPr/>
              </a:pPr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002440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2017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prof. Otruba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6AAE44-6869-4B80-94DD-18F3563DAEC7}" type="slidenum">
              <a:rPr lang="cs-CZ"/>
              <a:pPr>
                <a:defRPr/>
              </a:pPr>
              <a:t>20</a:t>
            </a:fld>
            <a:endParaRPr lang="cs-CZ"/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 smtClean="0">
                <a:solidFill>
                  <a:srgbClr val="C00000"/>
                </a:solidFill>
              </a:rPr>
              <a:t>Fotografické vlastnosti </a:t>
            </a:r>
            <a:r>
              <a:rPr lang="cs-CZ" dirty="0" err="1" smtClean="0">
                <a:solidFill>
                  <a:srgbClr val="C00000"/>
                </a:solidFill>
              </a:rPr>
              <a:t>světlocitlivých</a:t>
            </a:r>
            <a:r>
              <a:rPr lang="cs-CZ" dirty="0" smtClean="0">
                <a:solidFill>
                  <a:srgbClr val="C00000"/>
                </a:solidFill>
              </a:rPr>
              <a:t> vrstev</a:t>
            </a:r>
          </a:p>
        </p:txBody>
      </p:sp>
      <p:sp>
        <p:nvSpPr>
          <p:cNvPr id="3482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829887" y="1584554"/>
            <a:ext cx="10515600" cy="4766369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defRPr/>
            </a:pPr>
            <a:r>
              <a:rPr lang="cs-CZ" sz="2400" dirty="0"/>
              <a:t>Zrnitost </a:t>
            </a:r>
          </a:p>
          <a:p>
            <a:pPr eaLnBrk="1" hangingPunct="1">
              <a:defRPr/>
            </a:pPr>
            <a:r>
              <a:rPr lang="cs-CZ" sz="2400" dirty="0"/>
              <a:t>Zčernání a senzitometrická charakteristika</a:t>
            </a:r>
          </a:p>
          <a:p>
            <a:pPr eaLnBrk="1" hangingPunct="1">
              <a:defRPr/>
            </a:pPr>
            <a:r>
              <a:rPr lang="cs-CZ" sz="2400" dirty="0" smtClean="0"/>
              <a:t>Strmost </a:t>
            </a:r>
          </a:p>
          <a:p>
            <a:pPr eaLnBrk="1" hangingPunct="1">
              <a:defRPr/>
            </a:pPr>
            <a:r>
              <a:rPr lang="cs-CZ" sz="2400" dirty="0" smtClean="0"/>
              <a:t>Dynamický rozsah a expoziční pružnost</a:t>
            </a:r>
          </a:p>
          <a:p>
            <a:pPr eaLnBrk="1" hangingPunct="1">
              <a:defRPr/>
            </a:pPr>
            <a:r>
              <a:rPr lang="cs-CZ" sz="2400" dirty="0"/>
              <a:t>R</a:t>
            </a:r>
            <a:r>
              <a:rPr lang="cs-CZ" sz="2400" dirty="0" smtClean="0"/>
              <a:t>eciprocita</a:t>
            </a:r>
            <a:endParaRPr lang="cs-CZ" sz="2400" dirty="0"/>
          </a:p>
          <a:p>
            <a:pPr eaLnBrk="1" hangingPunct="1">
              <a:defRPr/>
            </a:pPr>
            <a:r>
              <a:rPr lang="cs-CZ" sz="2400" dirty="0"/>
              <a:t>Závoj a minimální hustota</a:t>
            </a:r>
          </a:p>
          <a:p>
            <a:pPr eaLnBrk="1" hangingPunct="1">
              <a:defRPr/>
            </a:pPr>
            <a:r>
              <a:rPr lang="cs-CZ" sz="2400" dirty="0"/>
              <a:t>Citlivost </a:t>
            </a:r>
          </a:p>
          <a:p>
            <a:pPr eaLnBrk="1" hangingPunct="1">
              <a:defRPr/>
            </a:pPr>
            <a:r>
              <a:rPr lang="cs-CZ" sz="2400" dirty="0"/>
              <a:t>Citlivost k </a:t>
            </a:r>
            <a:r>
              <a:rPr lang="cs-CZ" sz="2400" dirty="0" smtClean="0"/>
              <a:t>barvám (spektrální citlivost)</a:t>
            </a:r>
            <a:endParaRPr lang="cs-CZ" sz="2400" dirty="0"/>
          </a:p>
          <a:p>
            <a:pPr eaLnBrk="1" hangingPunct="1">
              <a:defRPr/>
            </a:pPr>
            <a:r>
              <a:rPr lang="cs-CZ" sz="2400" dirty="0"/>
              <a:t>Ochrana před halací</a:t>
            </a:r>
          </a:p>
          <a:p>
            <a:pPr eaLnBrk="1" hangingPunct="1">
              <a:defRPr/>
            </a:pPr>
            <a:r>
              <a:rPr lang="cs-CZ" sz="2400" dirty="0"/>
              <a:t>Rozlišovací schopnost a hranová ostrost</a:t>
            </a:r>
          </a:p>
          <a:p>
            <a:pPr eaLnBrk="1" hangingPunct="1">
              <a:defRPr/>
            </a:pPr>
            <a:r>
              <a:rPr lang="cs-CZ" sz="2400" dirty="0"/>
              <a:t>Funkce přenosu modulace</a:t>
            </a:r>
          </a:p>
          <a:p>
            <a:pPr eaLnBrk="1" hangingPunct="1">
              <a:defRPr/>
            </a:pPr>
            <a:r>
              <a:rPr lang="cs-CZ" sz="2400" dirty="0"/>
              <a:t>Trvanlivost</a:t>
            </a:r>
          </a:p>
        </p:txBody>
      </p:sp>
    </p:spTree>
    <p:extLst>
      <p:ext uri="{BB962C8B-B14F-4D97-AF65-F5344CB8AC3E}">
        <p14:creationId xmlns:p14="http://schemas.microsoft.com/office/powerpoint/2010/main" val="2903165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datum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2017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prof. Otruba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B00110-A16E-4C27-B476-C30900640788}" type="slidenum">
              <a:rPr lang="cs-CZ"/>
              <a:pPr>
                <a:defRPr/>
              </a:pPr>
              <a:t>21</a:t>
            </a:fld>
            <a:endParaRPr lang="cs-CZ"/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title"/>
          </p:nvPr>
        </p:nvSpPr>
        <p:spPr>
          <a:xfrm>
            <a:off x="838200" y="103188"/>
            <a:ext cx="9380539" cy="1143000"/>
          </a:xfrm>
        </p:spPr>
        <p:txBody>
          <a:bodyPr/>
          <a:lstStyle/>
          <a:p>
            <a:pPr eaLnBrk="1" hangingPunct="1">
              <a:defRPr/>
            </a:pPr>
            <a:r>
              <a:rPr lang="cs-CZ" dirty="0" smtClean="0">
                <a:solidFill>
                  <a:srgbClr val="C00000"/>
                </a:solidFill>
              </a:rPr>
              <a:t>Zrnitost</a:t>
            </a:r>
          </a:p>
        </p:txBody>
      </p:sp>
      <p:sp>
        <p:nvSpPr>
          <p:cNvPr id="3994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838199" y="1341438"/>
            <a:ext cx="6834809" cy="4824412"/>
          </a:xfrm>
        </p:spPr>
        <p:txBody>
          <a:bodyPr>
            <a:normAutofit/>
          </a:bodyPr>
          <a:lstStyle/>
          <a:p>
            <a:pPr marL="0" indent="0" eaLnBrk="1" hangingPunct="1">
              <a:lnSpc>
                <a:spcPct val="80000"/>
              </a:lnSpc>
              <a:buNone/>
              <a:defRPr/>
            </a:pPr>
            <a:r>
              <a:rPr lang="cs-CZ" sz="3200" dirty="0"/>
              <a:t>Velikost zrn je značně rozdílná podle způsobu výroby a účelu použití. Velikost zrna určuje do značné míry vlastnosti citlivé vrstvy protože každý krystal se vyvolává v celém objemu a pravděpodobnost dostatečné expozice také roste s velikostí krystalu. Vylučují se tedy snahy o jemnozrnné materiály s vysokou citlivostí. Zrnitost závisí i na způsobu vyvolání. Kvantitativní vyhodnocení se provádí mikroskopickým měřením.</a:t>
            </a:r>
          </a:p>
        </p:txBody>
      </p:sp>
      <p:pic>
        <p:nvPicPr>
          <p:cNvPr id="43015" name="Picture 7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522"/>
          <a:stretch>
            <a:fillRect/>
          </a:stretch>
        </p:blipFill>
        <p:spPr>
          <a:xfrm rot="5400000">
            <a:off x="7140575" y="1858963"/>
            <a:ext cx="4826000" cy="3600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6290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datum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2017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prof. Otruba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199E27-51E9-4E98-AEAB-D7008B8065B6}" type="slidenum">
              <a:rPr lang="cs-CZ"/>
              <a:pPr>
                <a:defRPr/>
              </a:pPr>
              <a:t>22</a:t>
            </a:fld>
            <a:endParaRPr lang="cs-CZ"/>
          </a:p>
        </p:txBody>
      </p:sp>
      <p:sp>
        <p:nvSpPr>
          <p:cNvPr id="41994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 smtClean="0">
                <a:solidFill>
                  <a:srgbClr val="C00000"/>
                </a:solidFill>
              </a:rPr>
              <a:t>Vliv vývojky na zrnitost</a:t>
            </a:r>
          </a:p>
        </p:txBody>
      </p:sp>
      <p:sp>
        <p:nvSpPr>
          <p:cNvPr id="41996" name="Rectangle 12"/>
          <p:cNvSpPr>
            <a:spLocks noGrp="1" noChangeArrowheads="1"/>
          </p:cNvSpPr>
          <p:nvPr>
            <p:ph type="body" sz="half" idx="2"/>
          </p:nvPr>
        </p:nvSpPr>
        <p:spPr>
          <a:xfrm>
            <a:off x="5416826" y="1598614"/>
            <a:ext cx="5936974" cy="4497387"/>
          </a:xfrm>
        </p:spPr>
        <p:txBody>
          <a:bodyPr>
            <a:normAutofit/>
          </a:bodyPr>
          <a:lstStyle/>
          <a:p>
            <a:pPr marL="533400" indent="-533400">
              <a:buFont typeface="Wingdings" pitchFamily="2" charset="2"/>
              <a:buAutoNum type="alphaLcPeriod"/>
              <a:defRPr/>
            </a:pPr>
            <a:r>
              <a:rPr lang="cs-CZ" dirty="0"/>
              <a:t>4-aminofenol</a:t>
            </a:r>
          </a:p>
          <a:p>
            <a:pPr marL="533400" indent="-533400">
              <a:buFont typeface="Wingdings" pitchFamily="2" charset="2"/>
              <a:buAutoNum type="alphaLcPeriod"/>
              <a:defRPr/>
            </a:pPr>
            <a:r>
              <a:rPr lang="cs-CZ" dirty="0"/>
              <a:t>4-aminofenol+NaOH</a:t>
            </a:r>
          </a:p>
          <a:p>
            <a:pPr marL="533400" indent="-533400">
              <a:buFont typeface="Wingdings" pitchFamily="2" charset="2"/>
              <a:buAutoNum type="alphaLcPeriod"/>
              <a:defRPr/>
            </a:pPr>
            <a:r>
              <a:rPr lang="cs-CZ" dirty="0"/>
              <a:t>4-aminofenol + KI</a:t>
            </a:r>
          </a:p>
          <a:p>
            <a:pPr marL="533400" indent="-533400">
              <a:buFont typeface="Wingdings" pitchFamily="2" charset="2"/>
              <a:buAutoNum type="alphaLcPeriod"/>
              <a:defRPr/>
            </a:pPr>
            <a:r>
              <a:rPr lang="cs-CZ" dirty="0" err="1"/>
              <a:t>Orwo</a:t>
            </a:r>
            <a:r>
              <a:rPr lang="cs-CZ" dirty="0"/>
              <a:t> 71 2,5 min. (metol -hydrochinon)</a:t>
            </a:r>
          </a:p>
          <a:p>
            <a:pPr marL="533400" indent="-533400">
              <a:buFont typeface="Wingdings" pitchFamily="2" charset="2"/>
              <a:buAutoNum type="alphaLcPeriod"/>
              <a:defRPr/>
            </a:pPr>
            <a:r>
              <a:rPr lang="cs-CZ" dirty="0" err="1"/>
              <a:t>Orwo</a:t>
            </a:r>
            <a:r>
              <a:rPr lang="cs-CZ" dirty="0"/>
              <a:t> 71 5 min.</a:t>
            </a:r>
          </a:p>
          <a:p>
            <a:pPr marL="533400" indent="-533400">
              <a:buFont typeface="Wingdings" pitchFamily="2" charset="2"/>
              <a:buAutoNum type="alphaLcPeriod"/>
              <a:defRPr/>
            </a:pPr>
            <a:r>
              <a:rPr lang="cs-CZ" dirty="0"/>
              <a:t>1,4-diaminofenol + AgNO</a:t>
            </a:r>
            <a:r>
              <a:rPr lang="cs-CZ" baseline="-25000" dirty="0"/>
              <a:t>3 </a:t>
            </a:r>
            <a:r>
              <a:rPr lang="cs-CZ" dirty="0"/>
              <a:t>(fyzikální vyvolávání)</a:t>
            </a:r>
          </a:p>
          <a:p>
            <a:pPr marL="533400" indent="-533400">
              <a:defRPr/>
            </a:pPr>
            <a:endParaRPr lang="cs-CZ" dirty="0"/>
          </a:p>
        </p:txBody>
      </p:sp>
      <p:pic>
        <p:nvPicPr>
          <p:cNvPr id="44039" name="Picture 13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2"/>
          <a:stretch/>
        </p:blipFill>
        <p:spPr>
          <a:xfrm>
            <a:off x="874643" y="1420744"/>
            <a:ext cx="4144618" cy="467649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8873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datum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2017</a:t>
            </a:r>
            <a:endParaRPr lang="cs-CZ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prof. Otruba</a:t>
            </a:r>
            <a:endParaRPr lang="cs-CZ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4E1D64-F92A-49E9-AC81-DEF8BC4274E5}" type="slidenum">
              <a:rPr lang="cs-CZ"/>
              <a:pPr>
                <a:defRPr/>
              </a:pPr>
              <a:t>23</a:t>
            </a:fld>
            <a:endParaRPr lang="cs-CZ"/>
          </a:p>
        </p:txBody>
      </p:sp>
      <p:sp>
        <p:nvSpPr>
          <p:cNvPr id="46088" name="Rectangle 8"/>
          <p:cNvSpPr>
            <a:spLocks noGrp="1" noChangeArrowheads="1"/>
          </p:cNvSpPr>
          <p:nvPr>
            <p:ph type="title"/>
          </p:nvPr>
        </p:nvSpPr>
        <p:spPr>
          <a:xfrm>
            <a:off x="838200" y="0"/>
            <a:ext cx="9829800" cy="11430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cs-CZ" dirty="0" smtClean="0">
                <a:solidFill>
                  <a:srgbClr val="C00000"/>
                </a:solidFill>
              </a:rPr>
              <a:t>Zčernání a senzitometrická charakteristika</a:t>
            </a:r>
          </a:p>
        </p:txBody>
      </p:sp>
      <p:sp>
        <p:nvSpPr>
          <p:cNvPr id="46089" name="Rectangle 9"/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1412876"/>
            <a:ext cx="6198704" cy="4683125"/>
          </a:xfrm>
        </p:spPr>
        <p:txBody>
          <a:bodyPr>
            <a:normAutofit/>
          </a:bodyPr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cs-CZ" u="sng" dirty="0">
                <a:solidFill>
                  <a:schemeClr val="accent1"/>
                </a:solidFill>
              </a:rPr>
              <a:t>Zčernání</a:t>
            </a:r>
            <a:r>
              <a:rPr lang="cs-CZ" dirty="0"/>
              <a:t> D = logI</a:t>
            </a:r>
            <a:r>
              <a:rPr lang="cs-CZ" baseline="-25000" dirty="0"/>
              <a:t>0</a:t>
            </a:r>
            <a:r>
              <a:rPr lang="cs-CZ" dirty="0"/>
              <a:t>/I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cs-CZ" u="sng" dirty="0">
                <a:solidFill>
                  <a:schemeClr val="accent1"/>
                </a:solidFill>
              </a:rPr>
              <a:t>Osvit (expozice)</a:t>
            </a:r>
            <a:r>
              <a:rPr lang="cs-CZ" dirty="0"/>
              <a:t> H = I.t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cs-CZ" u="sng" dirty="0">
                <a:solidFill>
                  <a:schemeClr val="accent1"/>
                </a:solidFill>
              </a:rPr>
              <a:t>Charakteristická křivka:</a:t>
            </a:r>
          </a:p>
          <a:p>
            <a:pPr eaLnBrk="1" hangingPunct="1">
              <a:defRPr/>
            </a:pPr>
            <a:r>
              <a:rPr lang="cs-CZ" dirty="0"/>
              <a:t>Oblast malého osvitu (podexpozice) a-b</a:t>
            </a:r>
          </a:p>
          <a:p>
            <a:pPr eaLnBrk="1" hangingPunct="1">
              <a:defRPr/>
            </a:pPr>
            <a:r>
              <a:rPr lang="cs-CZ" dirty="0"/>
              <a:t>Oblast normálního osvitu b–c</a:t>
            </a:r>
          </a:p>
          <a:p>
            <a:pPr eaLnBrk="1" hangingPunct="1">
              <a:defRPr/>
            </a:pPr>
            <a:r>
              <a:rPr lang="cs-CZ" dirty="0"/>
              <a:t>Oblast přeexpozice c-d</a:t>
            </a:r>
          </a:p>
          <a:p>
            <a:pPr eaLnBrk="1" hangingPunct="1">
              <a:defRPr/>
            </a:pPr>
            <a:r>
              <a:rPr lang="cs-CZ" dirty="0"/>
              <a:t>Oblast solarizace d-e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cs-CZ" u="sng" dirty="0">
                <a:solidFill>
                  <a:schemeClr val="accent1"/>
                </a:solidFill>
              </a:rPr>
              <a:t>Strmost</a:t>
            </a:r>
            <a:r>
              <a:rPr lang="cs-CZ" dirty="0">
                <a:solidFill>
                  <a:schemeClr val="accent1"/>
                </a:solidFill>
              </a:rPr>
              <a:t> </a:t>
            </a:r>
            <a:r>
              <a:rPr lang="el-GR" dirty="0">
                <a:cs typeface="Arial" charset="0"/>
              </a:rPr>
              <a:t>γ</a:t>
            </a:r>
            <a:r>
              <a:rPr lang="cs-CZ" dirty="0">
                <a:cs typeface="Arial" charset="0"/>
              </a:rPr>
              <a:t> = tg</a:t>
            </a:r>
            <a:r>
              <a:rPr lang="el-GR" dirty="0">
                <a:cs typeface="Arial" charset="0"/>
              </a:rPr>
              <a:t>α</a:t>
            </a:r>
            <a:endParaRPr lang="cs-CZ" dirty="0"/>
          </a:p>
        </p:txBody>
      </p:sp>
      <p:pic>
        <p:nvPicPr>
          <p:cNvPr id="45063" name="Picture 7" descr="křivka_zčernani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lum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455744" y="1143000"/>
            <a:ext cx="3913242" cy="247484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064" name="Picture 11" descr="osvitová pružnost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lum contras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454349" y="3770356"/>
            <a:ext cx="3914638" cy="232564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6294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datum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2017</a:t>
            </a:r>
            <a:endParaRPr lang="cs-CZ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prof. Otruba</a:t>
            </a:r>
            <a:endParaRPr lang="cs-CZ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A039D9-C4BF-4017-96F8-1D7F3121CE9C}" type="slidenum">
              <a:rPr lang="cs-CZ"/>
              <a:pPr>
                <a:defRPr/>
              </a:pPr>
              <a:t>24</a:t>
            </a:fld>
            <a:endParaRPr lang="cs-CZ"/>
          </a:p>
        </p:txBody>
      </p:sp>
      <p:sp>
        <p:nvSpPr>
          <p:cNvPr id="49193" name="Rectangle 41"/>
          <p:cNvSpPr>
            <a:spLocks noGrp="1" noChangeArrowheads="1"/>
          </p:cNvSpPr>
          <p:nvPr>
            <p:ph type="title"/>
          </p:nvPr>
        </p:nvSpPr>
        <p:spPr>
          <a:xfrm>
            <a:off x="838200" y="0"/>
            <a:ext cx="9367839" cy="1416050"/>
          </a:xfrm>
        </p:spPr>
        <p:txBody>
          <a:bodyPr/>
          <a:lstStyle/>
          <a:p>
            <a:pPr eaLnBrk="1" hangingPunct="1">
              <a:defRPr/>
            </a:pPr>
            <a:r>
              <a:rPr lang="cs-CZ" dirty="0" smtClean="0">
                <a:solidFill>
                  <a:srgbClr val="C00000"/>
                </a:solidFill>
              </a:rPr>
              <a:t>Strmost</a:t>
            </a:r>
          </a:p>
        </p:txBody>
      </p:sp>
      <p:sp>
        <p:nvSpPr>
          <p:cNvPr id="49194" name="Rectangle 42"/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1341438"/>
            <a:ext cx="7689574" cy="4754562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cs-CZ" dirty="0"/>
              <a:t>Strmost definujeme jako tangentu úhlu, který svírá prodloužená přímková část senzitometrické charakteristiky s osou x. Při dodržení </a:t>
            </a:r>
            <a:r>
              <a:rPr lang="cs-CZ" dirty="0" smtClean="0"/>
              <a:t>konstantní </a:t>
            </a:r>
            <a:r>
              <a:rPr lang="cs-CZ" dirty="0"/>
              <a:t>podmínky expozice a vyvolávání, je strmost konstantou pro daný materiál.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dirty="0"/>
              <a:t>Má-li materiál citlivou vrstvu složenu s krystalů </a:t>
            </a:r>
            <a:r>
              <a:rPr lang="cs-CZ" dirty="0" err="1"/>
              <a:t>AgX</a:t>
            </a:r>
            <a:r>
              <a:rPr lang="cs-CZ" dirty="0"/>
              <a:t> stejné velikosti a citlivosti, dostaneme senzitometrickou charakteristiku pravoúhlého tvaru. Tyto velmi strmé materiály se používají pro reprodukci čárových předloh a fotolitografii (ofsetové desky, výroba IO,…)</a:t>
            </a:r>
          </a:p>
        </p:txBody>
      </p:sp>
      <p:pic>
        <p:nvPicPr>
          <p:cNvPr id="46087" name="Picture 4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5400000">
            <a:off x="8852674" y="1255077"/>
            <a:ext cx="2414766" cy="2587489"/>
          </a:xfrm>
        </p:spPr>
      </p:pic>
      <p:pic>
        <p:nvPicPr>
          <p:cNvPr id="46088" name="Picture 44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766312" y="3831121"/>
            <a:ext cx="2587488" cy="2264879"/>
          </a:xfrm>
        </p:spPr>
      </p:pic>
    </p:spTree>
    <p:extLst>
      <p:ext uri="{BB962C8B-B14F-4D97-AF65-F5344CB8AC3E}">
        <p14:creationId xmlns:p14="http://schemas.microsoft.com/office/powerpoint/2010/main" val="2972039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datum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2017</a:t>
            </a:r>
            <a:endParaRPr lang="cs-CZ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prof. Otruba</a:t>
            </a:r>
            <a:endParaRPr lang="cs-CZ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A039D9-C4BF-4017-96F8-1D7F3121CE9C}" type="slidenum">
              <a:rPr lang="cs-CZ"/>
              <a:pPr>
                <a:defRPr/>
              </a:pPr>
              <a:t>25</a:t>
            </a:fld>
            <a:endParaRPr lang="cs-CZ"/>
          </a:p>
        </p:txBody>
      </p:sp>
      <p:sp>
        <p:nvSpPr>
          <p:cNvPr id="49193" name="Rectangle 41"/>
          <p:cNvSpPr>
            <a:spLocks noGrp="1" noChangeArrowheads="1"/>
          </p:cNvSpPr>
          <p:nvPr>
            <p:ph type="title"/>
          </p:nvPr>
        </p:nvSpPr>
        <p:spPr>
          <a:xfrm>
            <a:off x="838200" y="0"/>
            <a:ext cx="9367839" cy="1416050"/>
          </a:xfrm>
        </p:spPr>
        <p:txBody>
          <a:bodyPr/>
          <a:lstStyle/>
          <a:p>
            <a:pPr eaLnBrk="1" hangingPunct="1">
              <a:defRPr/>
            </a:pPr>
            <a:r>
              <a:rPr lang="cs-CZ" dirty="0" smtClean="0">
                <a:solidFill>
                  <a:srgbClr val="C00000"/>
                </a:solidFill>
              </a:rPr>
              <a:t>Dynamický rozsah a expoziční pružnost</a:t>
            </a:r>
          </a:p>
        </p:txBody>
      </p:sp>
      <p:sp>
        <p:nvSpPr>
          <p:cNvPr id="49194" name="Rectangle 42"/>
          <p:cNvSpPr>
            <a:spLocks noGrp="1" noChangeArrowheads="1"/>
          </p:cNvSpPr>
          <p:nvPr>
            <p:ph type="body" sz="half" idx="1"/>
          </p:nvPr>
        </p:nvSpPr>
        <p:spPr>
          <a:xfrm>
            <a:off x="838199" y="1341438"/>
            <a:ext cx="11173692" cy="1834024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defRPr/>
            </a:pPr>
            <a:r>
              <a:rPr lang="cs-CZ" dirty="0"/>
              <a:t>r</a:t>
            </a:r>
            <a:r>
              <a:rPr lang="cs-CZ" dirty="0" smtClean="0"/>
              <a:t>ozdíl největšího (bílá) a </a:t>
            </a:r>
            <a:r>
              <a:rPr lang="cs-CZ" dirty="0"/>
              <a:t>nejmenšího (</a:t>
            </a:r>
            <a:r>
              <a:rPr lang="cs-CZ" dirty="0" smtClean="0"/>
              <a:t>černá) jasu (optické hustoty), který se zaznamená = </a:t>
            </a:r>
            <a:r>
              <a:rPr lang="cs-CZ" b="1" dirty="0" smtClean="0"/>
              <a:t>dynamický rozsah materiálu</a:t>
            </a:r>
            <a:r>
              <a:rPr lang="cs-CZ" dirty="0" smtClean="0"/>
              <a:t> (zařízení)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dirty="0"/>
              <a:t>i</a:t>
            </a:r>
            <a:r>
              <a:rPr lang="cs-CZ" dirty="0" smtClean="0"/>
              <a:t>deální je záznam celé expozice v lineární části senzitometrické křivky </a:t>
            </a:r>
            <a:r>
              <a:rPr lang="cs-CZ" sz="2400" dirty="0" smtClean="0"/>
              <a:t>(poměry zaznamenaných optických </a:t>
            </a:r>
            <a:r>
              <a:rPr lang="cs-CZ" sz="2400" dirty="0" err="1" smtClean="0"/>
              <a:t>denzit</a:t>
            </a:r>
            <a:r>
              <a:rPr lang="cs-CZ" sz="2400" dirty="0" smtClean="0"/>
              <a:t> jsou ve stejném poměru jako na předloze)</a:t>
            </a:r>
            <a:r>
              <a:rPr lang="cs-CZ" dirty="0" smtClean="0"/>
              <a:t> </a:t>
            </a:r>
          </a:p>
          <a:p>
            <a:pPr eaLnBrk="1" hangingPunct="1">
              <a:lnSpc>
                <a:spcPct val="80000"/>
              </a:lnSpc>
              <a:defRPr/>
            </a:pPr>
            <a:endParaRPr lang="cs-CZ" dirty="0"/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3231" y="3266902"/>
            <a:ext cx="4139277" cy="3059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822961" y="3175462"/>
            <a:ext cx="6517178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indent="-266700">
              <a:buFont typeface="Arial" panose="020B0604020202020204" pitchFamily="34" charset="0"/>
              <a:buChar char="•"/>
            </a:pPr>
            <a:r>
              <a:rPr lang="cs-CZ" sz="2800" dirty="0"/>
              <a:t>umožní-li film (snímač) zaznamenat celou scénu (její dynamický rozsah) i mimo správnou expozici </a:t>
            </a:r>
            <a:r>
              <a:rPr lang="cs-CZ" sz="2400" dirty="0"/>
              <a:t>(snímek je přeexponovaný nebo podexponovaný)</a:t>
            </a:r>
            <a:r>
              <a:rPr lang="cs-CZ" sz="2800" dirty="0"/>
              <a:t>, ale stále v lineární části senzitometrické křivky, pak má film </a:t>
            </a:r>
            <a:r>
              <a:rPr lang="cs-CZ" sz="2800" b="1" dirty="0"/>
              <a:t>velkou expoziční pružnost</a:t>
            </a:r>
          </a:p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 rot="18751188">
            <a:off x="9175501" y="4455622"/>
            <a:ext cx="781625" cy="157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0" name="Přímá spojnice se šipkou 9"/>
          <p:cNvCxnSpPr/>
          <p:nvPr/>
        </p:nvCxnSpPr>
        <p:spPr>
          <a:xfrm flipV="1">
            <a:off x="9888648" y="3923607"/>
            <a:ext cx="211316" cy="20781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2" name="Přímá spojnice se šipkou 11"/>
          <p:cNvCxnSpPr/>
          <p:nvPr/>
        </p:nvCxnSpPr>
        <p:spPr>
          <a:xfrm flipH="1">
            <a:off x="9035935" y="4876012"/>
            <a:ext cx="208044" cy="23631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0437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datum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2017</a:t>
            </a:r>
            <a:endParaRPr lang="cs-CZ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prof. Otruba</a:t>
            </a:r>
            <a:endParaRPr lang="cs-CZ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A039D9-C4BF-4017-96F8-1D7F3121CE9C}" type="slidenum">
              <a:rPr lang="cs-CZ"/>
              <a:pPr>
                <a:defRPr/>
              </a:pPr>
              <a:t>26</a:t>
            </a:fld>
            <a:endParaRPr lang="cs-CZ"/>
          </a:p>
        </p:txBody>
      </p:sp>
      <p:sp>
        <p:nvSpPr>
          <p:cNvPr id="49193" name="Rectangle 41"/>
          <p:cNvSpPr>
            <a:spLocks noGrp="1" noChangeArrowheads="1"/>
          </p:cNvSpPr>
          <p:nvPr>
            <p:ph type="title"/>
          </p:nvPr>
        </p:nvSpPr>
        <p:spPr>
          <a:xfrm>
            <a:off x="838200" y="0"/>
            <a:ext cx="9367839" cy="1416050"/>
          </a:xfrm>
        </p:spPr>
        <p:txBody>
          <a:bodyPr/>
          <a:lstStyle/>
          <a:p>
            <a:pPr eaLnBrk="1" hangingPunct="1">
              <a:defRPr/>
            </a:pPr>
            <a:r>
              <a:rPr lang="cs-CZ" dirty="0" smtClean="0">
                <a:solidFill>
                  <a:srgbClr val="C00000"/>
                </a:solidFill>
              </a:rPr>
              <a:t>Reciprocita</a:t>
            </a:r>
          </a:p>
        </p:txBody>
      </p:sp>
      <p:sp>
        <p:nvSpPr>
          <p:cNvPr id="49194" name="Rectangle 42"/>
          <p:cNvSpPr>
            <a:spLocks noGrp="1" noChangeArrowheads="1"/>
          </p:cNvSpPr>
          <p:nvPr>
            <p:ph type="body" sz="half" idx="1"/>
          </p:nvPr>
        </p:nvSpPr>
        <p:spPr>
          <a:xfrm>
            <a:off x="838199" y="1341438"/>
            <a:ext cx="10832869" cy="4754562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cs-CZ" dirty="0" smtClean="0"/>
              <a:t>Celková expozice je dána (při konstantní citlivosti záznamového média):</a:t>
            </a:r>
          </a:p>
          <a:p>
            <a:pPr eaLnBrk="1" hangingPunct="1">
              <a:lnSpc>
                <a:spcPct val="80000"/>
              </a:lnSpc>
              <a:defRPr/>
            </a:pPr>
            <a:endParaRPr lang="cs-CZ" dirty="0"/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r>
              <a:rPr lang="cs-CZ" dirty="0" smtClean="0"/>
              <a:t>		</a:t>
            </a:r>
            <a:r>
              <a:rPr lang="cs-CZ" sz="3200" dirty="0" smtClean="0"/>
              <a:t>H = I * t     </a:t>
            </a:r>
            <a:r>
              <a:rPr lang="cs-CZ" sz="2400" dirty="0" smtClean="0"/>
              <a:t>(intenzita osvitu * doba osvitu)</a:t>
            </a: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endParaRPr lang="cs-CZ" dirty="0"/>
          </a:p>
          <a:p>
            <a:pPr eaLnBrk="1" hangingPunct="1">
              <a:lnSpc>
                <a:spcPct val="80000"/>
              </a:lnSpc>
              <a:defRPr/>
            </a:pPr>
            <a:r>
              <a:rPr lang="cs-CZ" b="1" dirty="0" smtClean="0"/>
              <a:t>reciprocita</a:t>
            </a:r>
            <a:r>
              <a:rPr lang="cs-CZ" dirty="0" smtClean="0"/>
              <a:t> – zmenšíme-li jeden člen, pak je celková expozice stejná, pokud se druhý člen zvětší, </a:t>
            </a:r>
            <a:r>
              <a:rPr lang="cs-CZ" sz="2400" dirty="0" smtClean="0"/>
              <a:t>např. celková expozice 1/125 s při f=8 je shodná jako expozice 1/60 s při f=11.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dirty="0"/>
              <a:t>t</a:t>
            </a:r>
            <a:r>
              <a:rPr lang="cs-CZ" dirty="0" smtClean="0"/>
              <a:t>ato lineární závislost platí pouze v určitém intervalu časů (lineární část senzitometrické křivky)  - problémem jsou dlouhé časy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27176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2017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prof. Otruba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AB40EB-696E-485C-A05D-30B2BC47313D}" type="slidenum">
              <a:rPr lang="cs-CZ"/>
              <a:pPr>
                <a:defRPr/>
              </a:pPr>
              <a:t>27</a:t>
            </a:fld>
            <a:endParaRPr lang="cs-CZ"/>
          </a:p>
        </p:txBody>
      </p:sp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 smtClean="0">
                <a:solidFill>
                  <a:srgbClr val="C00000"/>
                </a:solidFill>
              </a:rPr>
              <a:t>Závoj a minimální hustota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cs-CZ" sz="3200" dirty="0" smtClean="0"/>
              <a:t>V každé fotografické vrstvě je část krystalů </a:t>
            </a:r>
            <a:r>
              <a:rPr lang="cs-CZ" sz="3200" dirty="0" err="1" smtClean="0"/>
              <a:t>AgX</a:t>
            </a:r>
            <a:r>
              <a:rPr lang="cs-CZ" sz="3200" dirty="0" smtClean="0"/>
              <a:t> vyvolatelných bez expozice světlem (</a:t>
            </a:r>
            <a:r>
              <a:rPr lang="cs-CZ" sz="3200" dirty="0" smtClean="0">
                <a:solidFill>
                  <a:schemeClr val="accent1"/>
                </a:solidFill>
              </a:rPr>
              <a:t>závojová zrna</a:t>
            </a:r>
            <a:r>
              <a:rPr lang="cs-CZ" sz="3200" dirty="0" smtClean="0"/>
              <a:t>)</a:t>
            </a:r>
          </a:p>
          <a:p>
            <a:pPr eaLnBrk="1" hangingPunct="1">
              <a:defRPr/>
            </a:pPr>
            <a:r>
              <a:rPr lang="cs-CZ" sz="3200" dirty="0" smtClean="0"/>
              <a:t>Vysoký závoj – vysoce citlivé vrstvy, energetické vyvolávání, starší materiál</a:t>
            </a:r>
          </a:p>
          <a:p>
            <a:pPr eaLnBrk="1" hangingPunct="1">
              <a:defRPr/>
            </a:pPr>
            <a:r>
              <a:rPr lang="cs-CZ" sz="3200" dirty="0" smtClean="0"/>
              <a:t>Malý závoj – pozitivní </a:t>
            </a:r>
            <a:r>
              <a:rPr lang="cs-CZ" sz="3200" dirty="0" err="1" smtClean="0"/>
              <a:t>nízkocitlivé</a:t>
            </a:r>
            <a:r>
              <a:rPr lang="cs-CZ" sz="3200" dirty="0" smtClean="0"/>
              <a:t> materiály, čerstvé výrobky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cs-CZ" sz="3200" dirty="0" smtClean="0"/>
              <a:t>Závoj vyvolané vrstvy + závoj podložky (např. pro potlačení halace) a pojiva = </a:t>
            </a:r>
            <a:r>
              <a:rPr lang="cs-CZ" sz="3200" dirty="0" smtClean="0">
                <a:solidFill>
                  <a:schemeClr val="accent1"/>
                </a:solidFill>
              </a:rPr>
              <a:t>minimální hustota</a:t>
            </a:r>
          </a:p>
        </p:txBody>
      </p:sp>
    </p:spTree>
    <p:extLst>
      <p:ext uri="{BB962C8B-B14F-4D97-AF65-F5344CB8AC3E}">
        <p14:creationId xmlns:p14="http://schemas.microsoft.com/office/powerpoint/2010/main" val="4183027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datum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2017</a:t>
            </a:r>
            <a:endParaRPr lang="cs-CZ"/>
          </a:p>
        </p:txBody>
      </p:sp>
      <p:sp>
        <p:nvSpPr>
          <p:cNvPr id="8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prof. Otruba</a:t>
            </a:r>
            <a:endParaRPr lang="cs-CZ"/>
          </a:p>
        </p:txBody>
      </p:sp>
      <p:sp>
        <p:nvSpPr>
          <p:cNvPr id="9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9B570C-C180-41FD-BFF5-0CFD5438241B}" type="slidenum">
              <a:rPr lang="cs-CZ"/>
              <a:pPr>
                <a:defRPr/>
              </a:pPr>
              <a:t>28</a:t>
            </a:fld>
            <a:endParaRPr lang="cs-CZ"/>
          </a:p>
        </p:txBody>
      </p:sp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0"/>
            <a:ext cx="9380539" cy="1143000"/>
          </a:xfrm>
        </p:spPr>
        <p:txBody>
          <a:bodyPr/>
          <a:lstStyle/>
          <a:p>
            <a:pPr eaLnBrk="1" hangingPunct="1">
              <a:defRPr/>
            </a:pPr>
            <a:r>
              <a:rPr lang="cs-CZ" dirty="0" smtClean="0">
                <a:solidFill>
                  <a:srgbClr val="C00000"/>
                </a:solidFill>
              </a:rPr>
              <a:t>Citlivost</a:t>
            </a:r>
          </a:p>
        </p:txBody>
      </p:sp>
      <p:pic>
        <p:nvPicPr>
          <p:cNvPr id="48134" name="Picture 5" descr="citlivos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2075" y="1622426"/>
            <a:ext cx="4911725" cy="367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Skupina 1"/>
          <p:cNvGrpSpPr/>
          <p:nvPr/>
        </p:nvGrpSpPr>
        <p:grpSpPr>
          <a:xfrm>
            <a:off x="838200" y="1119189"/>
            <a:ext cx="5603875" cy="5000625"/>
            <a:chOff x="1827213" y="1119189"/>
            <a:chExt cx="3981450" cy="5000625"/>
          </a:xfrm>
        </p:grpSpPr>
        <p:sp>
          <p:nvSpPr>
            <p:cNvPr id="48135" name="Text Box 6"/>
            <p:cNvSpPr txBox="1">
              <a:spLocks noChangeArrowheads="1"/>
            </p:cNvSpPr>
            <p:nvPr/>
          </p:nvSpPr>
          <p:spPr bwMode="auto">
            <a:xfrm>
              <a:off x="1827213" y="1119189"/>
              <a:ext cx="3981450" cy="1006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6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6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6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6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6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15000"/>
                <a:buFont typeface="Wingdings" pitchFamily="2" charset="2"/>
                <a:buChar char="§"/>
                <a:defRPr sz="6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15000"/>
                <a:buFont typeface="Wingdings" pitchFamily="2" charset="2"/>
                <a:buChar char="§"/>
                <a:defRPr sz="6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15000"/>
                <a:buFont typeface="Wingdings" pitchFamily="2" charset="2"/>
                <a:buChar char="§"/>
                <a:defRPr sz="6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15000"/>
                <a:buFont typeface="Wingdings" pitchFamily="2" charset="2"/>
                <a:buChar char="§"/>
                <a:defRPr sz="6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sz="2000" b="1" dirty="0">
                  <a:solidFill>
                    <a:schemeClr val="accent1"/>
                  </a:solidFill>
                </a:rPr>
                <a:t>DIN, ČSN</a:t>
              </a:r>
              <a:r>
                <a:rPr lang="cs-CZ" sz="2000" dirty="0"/>
                <a:t>  logaritmická stupnice, </a:t>
              </a: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sz="2000" dirty="0"/>
                <a:t>rozhodující bod je hustota 0,1 nad závojem</a:t>
              </a:r>
            </a:p>
          </p:txBody>
        </p:sp>
        <p:sp>
          <p:nvSpPr>
            <p:cNvPr id="48136" name="Text Box 7"/>
            <p:cNvSpPr txBox="1">
              <a:spLocks noChangeArrowheads="1"/>
            </p:cNvSpPr>
            <p:nvPr/>
          </p:nvSpPr>
          <p:spPr bwMode="auto">
            <a:xfrm>
              <a:off x="1847851" y="2133601"/>
              <a:ext cx="3159125" cy="1006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6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6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6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6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6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15000"/>
                <a:buFont typeface="Wingdings" pitchFamily="2" charset="2"/>
                <a:buChar char="§"/>
                <a:defRPr sz="6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15000"/>
                <a:buFont typeface="Wingdings" pitchFamily="2" charset="2"/>
                <a:buChar char="§"/>
                <a:defRPr sz="6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15000"/>
                <a:buFont typeface="Wingdings" pitchFamily="2" charset="2"/>
                <a:buChar char="§"/>
                <a:defRPr sz="6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15000"/>
                <a:buFont typeface="Wingdings" pitchFamily="2" charset="2"/>
                <a:buChar char="§"/>
                <a:defRPr sz="6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sz="2000" b="1" dirty="0">
                  <a:solidFill>
                    <a:schemeClr val="accent1"/>
                  </a:solidFill>
                </a:rPr>
                <a:t>GOST</a:t>
              </a:r>
              <a:r>
                <a:rPr lang="cs-CZ" sz="2000" dirty="0"/>
                <a:t> lineární stupnice, </a:t>
              </a: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sz="2000" dirty="0"/>
                <a:t>rozhodující bod je hustota </a:t>
              </a: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sz="2000" dirty="0"/>
                <a:t>0,2 nad závojem</a:t>
              </a:r>
            </a:p>
          </p:txBody>
        </p:sp>
        <p:sp>
          <p:nvSpPr>
            <p:cNvPr id="48137" name="Text Box 8"/>
            <p:cNvSpPr txBox="1">
              <a:spLocks noChangeArrowheads="1"/>
            </p:cNvSpPr>
            <p:nvPr/>
          </p:nvSpPr>
          <p:spPr bwMode="auto">
            <a:xfrm>
              <a:off x="1847850" y="3284539"/>
              <a:ext cx="3621088" cy="2835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6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6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6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6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6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15000"/>
                <a:buFont typeface="Wingdings" pitchFamily="2" charset="2"/>
                <a:buChar char="§"/>
                <a:defRPr sz="6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15000"/>
                <a:buFont typeface="Wingdings" pitchFamily="2" charset="2"/>
                <a:buChar char="§"/>
                <a:defRPr sz="6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15000"/>
                <a:buFont typeface="Wingdings" pitchFamily="2" charset="2"/>
                <a:buChar char="§"/>
                <a:defRPr sz="6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15000"/>
                <a:buFont typeface="Wingdings" pitchFamily="2" charset="2"/>
                <a:buChar char="§"/>
                <a:defRPr sz="6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sz="2000" b="1" dirty="0">
                  <a:solidFill>
                    <a:schemeClr val="accent1"/>
                  </a:solidFill>
                </a:rPr>
                <a:t>ASA</a:t>
              </a:r>
              <a:r>
                <a:rPr lang="cs-CZ" sz="2000" dirty="0">
                  <a:solidFill>
                    <a:schemeClr val="accent1"/>
                  </a:solidFill>
                </a:rPr>
                <a:t> </a:t>
              </a:r>
              <a:r>
                <a:rPr lang="cs-CZ" sz="2000" dirty="0"/>
                <a:t>lineární stupnice, </a:t>
              </a: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sz="2000" dirty="0"/>
                <a:t>kritický bod je určen tak, že tečna jím procházející musí mít sklon právě rovný 0,3 sklonu spojnice tohoto bodu </a:t>
              </a: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sz="2000" dirty="0"/>
                <a:t>s jiným bodem na charakteristické křivce, vzdáleným o 1,5 logaritmických jednotek osvitu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96317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datum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2017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prof. Otruba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8F25DE-CE76-4CCF-A2E7-4554A6B221EB}" type="slidenum">
              <a:rPr lang="cs-CZ"/>
              <a:pPr>
                <a:defRPr/>
              </a:pPr>
              <a:t>29</a:t>
            </a:fld>
            <a:endParaRPr lang="cs-CZ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title"/>
          </p:nvPr>
        </p:nvSpPr>
        <p:spPr>
          <a:xfrm>
            <a:off x="838200" y="0"/>
            <a:ext cx="9367839" cy="1416050"/>
          </a:xfrm>
        </p:spPr>
        <p:txBody>
          <a:bodyPr/>
          <a:lstStyle/>
          <a:p>
            <a:pPr eaLnBrk="1" hangingPunct="1">
              <a:defRPr/>
            </a:pPr>
            <a:r>
              <a:rPr lang="cs-CZ" dirty="0" smtClean="0">
                <a:solidFill>
                  <a:srgbClr val="C00000"/>
                </a:solidFill>
              </a:rPr>
              <a:t>Citlivost k barvám</a:t>
            </a:r>
          </a:p>
        </p:txBody>
      </p:sp>
      <p:sp>
        <p:nvSpPr>
          <p:cNvPr id="64520" name="Rectangle 8"/>
          <p:cNvSpPr>
            <a:spLocks noGrp="1" noChangeArrowheads="1"/>
          </p:cNvSpPr>
          <p:nvPr>
            <p:ph type="body" sz="half" idx="1"/>
          </p:nvPr>
        </p:nvSpPr>
        <p:spPr>
          <a:xfrm>
            <a:off x="730826" y="3901239"/>
            <a:ext cx="7200207" cy="2158739"/>
          </a:xfrm>
        </p:spPr>
        <p:txBody>
          <a:bodyPr>
            <a:normAutofit/>
          </a:bodyPr>
          <a:lstStyle/>
          <a:p>
            <a:pPr marL="533400" indent="-533400">
              <a:buFont typeface="Wingdings" pitchFamily="2" charset="2"/>
              <a:buAutoNum type="arabicPeriod"/>
              <a:defRPr/>
            </a:pPr>
            <a:r>
              <a:rPr lang="cs-CZ" dirty="0"/>
              <a:t>Nesenzibilovaná vrstva </a:t>
            </a:r>
            <a:r>
              <a:rPr lang="cs-CZ" dirty="0" err="1"/>
              <a:t>AgBr</a:t>
            </a:r>
            <a:endParaRPr lang="cs-CZ" dirty="0"/>
          </a:p>
          <a:p>
            <a:pPr marL="533400" indent="-533400">
              <a:buFont typeface="Wingdings" pitchFamily="2" charset="2"/>
              <a:buAutoNum type="arabicPeriod"/>
              <a:defRPr/>
            </a:pPr>
            <a:r>
              <a:rPr lang="cs-CZ" dirty="0"/>
              <a:t>Ortochromaticky senzibilovaná </a:t>
            </a:r>
            <a:r>
              <a:rPr lang="cs-CZ" dirty="0" err="1"/>
              <a:t>AgBr</a:t>
            </a:r>
            <a:r>
              <a:rPr lang="cs-CZ" dirty="0"/>
              <a:t> vrstva</a:t>
            </a:r>
          </a:p>
          <a:p>
            <a:pPr marL="533400" indent="-533400">
              <a:buFont typeface="Wingdings" pitchFamily="2" charset="2"/>
              <a:buAutoNum type="arabicPeriod"/>
              <a:defRPr/>
            </a:pPr>
            <a:r>
              <a:rPr lang="cs-CZ" dirty="0"/>
              <a:t>Panchromaticky senzibilovaná </a:t>
            </a:r>
            <a:r>
              <a:rPr lang="cs-CZ" dirty="0" err="1"/>
              <a:t>AgBr</a:t>
            </a:r>
            <a:r>
              <a:rPr lang="cs-CZ" dirty="0"/>
              <a:t> vrstva</a:t>
            </a:r>
          </a:p>
          <a:p>
            <a:pPr marL="533400" indent="-533400">
              <a:buFont typeface="Wingdings" pitchFamily="2" charset="2"/>
              <a:buAutoNum type="arabicPeriod"/>
              <a:defRPr/>
            </a:pPr>
            <a:r>
              <a:rPr lang="cs-CZ" dirty="0" err="1"/>
              <a:t>Infrasenzibilovaná</a:t>
            </a:r>
            <a:r>
              <a:rPr lang="cs-CZ" dirty="0"/>
              <a:t> </a:t>
            </a:r>
            <a:r>
              <a:rPr lang="cs-CZ" dirty="0" err="1"/>
              <a:t>AgBr</a:t>
            </a:r>
            <a:r>
              <a:rPr lang="cs-CZ" dirty="0"/>
              <a:t> </a:t>
            </a:r>
            <a:r>
              <a:rPr lang="cs-CZ" dirty="0" smtClean="0"/>
              <a:t>vrstva</a:t>
            </a:r>
            <a:endParaRPr lang="cs-CZ" sz="1800" dirty="0"/>
          </a:p>
        </p:txBody>
      </p:sp>
      <p:pic>
        <p:nvPicPr>
          <p:cNvPr id="49159" name="Picture 10" descr="sensibilace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96349" y="1640494"/>
            <a:ext cx="3714403" cy="4495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598516" y="1384927"/>
            <a:ext cx="746482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563" indent="-182563">
              <a:buFontTx/>
              <a:buChar char="-"/>
              <a:tabLst>
                <a:tab pos="182563" algn="l"/>
              </a:tabLst>
            </a:pPr>
            <a:r>
              <a:rPr lang="cs-CZ" sz="2800" dirty="0" smtClean="0"/>
              <a:t>lidské oko je nejcitlivější na oblast kolem 560 </a:t>
            </a:r>
            <a:r>
              <a:rPr lang="cs-CZ" sz="2800" dirty="0" err="1" smtClean="0"/>
              <a:t>nm</a:t>
            </a:r>
            <a:r>
              <a:rPr lang="cs-CZ" sz="2800" dirty="0" smtClean="0"/>
              <a:t>, tj. na (žluto)</a:t>
            </a:r>
            <a:r>
              <a:rPr lang="cs-CZ" sz="2800" b="1" dirty="0" smtClean="0"/>
              <a:t>zelenou barvu </a:t>
            </a:r>
          </a:p>
          <a:p>
            <a:pPr>
              <a:tabLst>
                <a:tab pos="182563" algn="l"/>
              </a:tabLst>
            </a:pPr>
            <a:r>
              <a:rPr lang="cs-CZ" sz="2800" b="1" dirty="0"/>
              <a:t>	</a:t>
            </a:r>
            <a:r>
              <a:rPr lang="cs-CZ" sz="2400" dirty="0" smtClean="0"/>
              <a:t>(viditelné světlo cca 380 – 780 </a:t>
            </a:r>
            <a:r>
              <a:rPr lang="cs-CZ" sz="2400" dirty="0" err="1" smtClean="0"/>
              <a:t>nm</a:t>
            </a:r>
            <a:r>
              <a:rPr lang="cs-CZ" sz="2400" dirty="0" smtClean="0"/>
              <a:t>)</a:t>
            </a:r>
          </a:p>
          <a:p>
            <a:pPr marL="182563" indent="-182563">
              <a:buFontTx/>
              <a:buChar char="-"/>
              <a:tabLst>
                <a:tab pos="182563" algn="l"/>
              </a:tabLst>
            </a:pPr>
            <a:r>
              <a:rPr lang="cs-CZ" sz="2800" dirty="0"/>
              <a:t>n</a:t>
            </a:r>
            <a:r>
              <a:rPr lang="cs-CZ" sz="2800" dirty="0" smtClean="0"/>
              <a:t>utno dodat složky, které upraví citlivost filmu na ostatní vlnové délky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1594629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-1"/>
            <a:ext cx="9367839" cy="1361659"/>
          </a:xfrm>
        </p:spPr>
        <p:txBody>
          <a:bodyPr/>
          <a:lstStyle/>
          <a:p>
            <a:pPr eaLnBrk="1" hangingPunct="1">
              <a:defRPr/>
            </a:pPr>
            <a:r>
              <a:rPr lang="cs-CZ" dirty="0" err="1" smtClean="0">
                <a:solidFill>
                  <a:srgbClr val="C00000"/>
                </a:solidFill>
              </a:rPr>
              <a:t>Světlocitlivé</a:t>
            </a:r>
            <a:r>
              <a:rPr lang="cs-CZ" dirty="0" smtClean="0">
                <a:solidFill>
                  <a:srgbClr val="C00000"/>
                </a:solidFill>
              </a:rPr>
              <a:t> soli stříbra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361660"/>
            <a:ext cx="10515600" cy="4994689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cs-CZ" sz="2600" dirty="0"/>
              <a:t>Ztmavnutí solí stříbra je způsobeno vznikem kovového stříbra fotolytickou reakcí: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cs-CZ" sz="2600" dirty="0"/>
              <a:t>      </a:t>
            </a:r>
            <a:r>
              <a:rPr lang="cs-CZ" sz="2600" dirty="0" err="1"/>
              <a:t>AgBr</a:t>
            </a:r>
            <a:r>
              <a:rPr lang="cs-CZ" sz="2600" dirty="0"/>
              <a:t> + foton </a:t>
            </a:r>
            <a:r>
              <a:rPr lang="cs-CZ" sz="2600" dirty="0">
                <a:cs typeface="Arial" charset="0"/>
              </a:rPr>
              <a:t>→</a:t>
            </a:r>
            <a:r>
              <a:rPr lang="cs-CZ" sz="2600" dirty="0" err="1">
                <a:cs typeface="Arial" charset="0"/>
              </a:rPr>
              <a:t>Ag</a:t>
            </a:r>
            <a:r>
              <a:rPr lang="cs-CZ" sz="2600" dirty="0">
                <a:cs typeface="Arial" charset="0"/>
              </a:rPr>
              <a:t> + ½ Br</a:t>
            </a:r>
            <a:r>
              <a:rPr lang="cs-CZ" sz="2600" baseline="-25000" dirty="0">
                <a:cs typeface="Arial" charset="0"/>
              </a:rPr>
              <a:t>2    </a:t>
            </a:r>
            <a:r>
              <a:rPr lang="el-GR" sz="2600" dirty="0">
                <a:cs typeface="Arial" charset="0"/>
              </a:rPr>
              <a:t>Δ</a:t>
            </a:r>
            <a:r>
              <a:rPr lang="cs-CZ" sz="2600" dirty="0">
                <a:cs typeface="Arial" charset="0"/>
              </a:rPr>
              <a:t>E = 99,2 </a:t>
            </a:r>
            <a:r>
              <a:rPr lang="cs-CZ" sz="2600" dirty="0" err="1">
                <a:cs typeface="Arial" charset="0"/>
              </a:rPr>
              <a:t>kJ</a:t>
            </a:r>
            <a:endParaRPr lang="cs-CZ" sz="2600" dirty="0">
              <a:cs typeface="Arial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cs-CZ" sz="2600" dirty="0">
                <a:cs typeface="Arial" charset="0"/>
              </a:rPr>
              <a:t>	Atomy stříbra již nejsou vázány </a:t>
            </a:r>
            <a:r>
              <a:rPr lang="cs-CZ" sz="2600" dirty="0" err="1">
                <a:cs typeface="Arial" charset="0"/>
              </a:rPr>
              <a:t>coulombovskými</a:t>
            </a:r>
            <a:r>
              <a:rPr lang="cs-CZ" sz="2600" dirty="0">
                <a:cs typeface="Arial" charset="0"/>
              </a:rPr>
              <a:t> silami a shlukují se na zárodky budoucího obrazu, </a:t>
            </a:r>
            <a:r>
              <a:rPr lang="cs-CZ" sz="2600" dirty="0" smtClean="0">
                <a:cs typeface="Arial" charset="0"/>
              </a:rPr>
              <a:t>tzv</a:t>
            </a:r>
            <a:r>
              <a:rPr lang="cs-CZ" sz="2600" dirty="0">
                <a:cs typeface="Arial" charset="0"/>
              </a:rPr>
              <a:t>. </a:t>
            </a:r>
            <a:r>
              <a:rPr lang="cs-CZ" sz="2600" b="1" dirty="0">
                <a:solidFill>
                  <a:schemeClr val="accent1"/>
                </a:solidFill>
                <a:cs typeface="Arial" charset="0"/>
              </a:rPr>
              <a:t>latentní</a:t>
            </a:r>
            <a:r>
              <a:rPr lang="cs-CZ" sz="2600" b="1" dirty="0">
                <a:cs typeface="Arial" charset="0"/>
              </a:rPr>
              <a:t> </a:t>
            </a:r>
            <a:r>
              <a:rPr lang="cs-CZ" sz="2600" b="1" dirty="0">
                <a:solidFill>
                  <a:schemeClr val="accent1"/>
                </a:solidFill>
                <a:cs typeface="Arial" charset="0"/>
              </a:rPr>
              <a:t>obraz</a:t>
            </a:r>
            <a:r>
              <a:rPr lang="cs-CZ" sz="2600" dirty="0">
                <a:cs typeface="Arial" charset="0"/>
              </a:rPr>
              <a:t>. Latentní obraz se </a:t>
            </a:r>
            <a:r>
              <a:rPr lang="cs-CZ" sz="2600" b="1" dirty="0">
                <a:solidFill>
                  <a:schemeClr val="accent1"/>
                </a:solidFill>
                <a:cs typeface="Arial" charset="0"/>
              </a:rPr>
              <a:t>vyvolává</a:t>
            </a:r>
            <a:r>
              <a:rPr lang="cs-CZ" sz="2600" b="1" dirty="0">
                <a:cs typeface="Arial" charset="0"/>
              </a:rPr>
              <a:t>, </a:t>
            </a:r>
            <a:r>
              <a:rPr lang="cs-CZ" sz="2600" dirty="0">
                <a:cs typeface="Arial" charset="0"/>
              </a:rPr>
              <a:t>tj. částečně metalizované elementy krystalové mřížky </a:t>
            </a:r>
            <a:r>
              <a:rPr lang="cs-CZ" sz="2600" dirty="0" err="1">
                <a:cs typeface="Arial" charset="0"/>
              </a:rPr>
              <a:t>AgX</a:t>
            </a:r>
            <a:r>
              <a:rPr lang="cs-CZ" sz="2600" dirty="0">
                <a:cs typeface="Arial" charset="0"/>
              </a:rPr>
              <a:t> se úplně redukují na normální krystaly stříbra. Množství stříbra v zárodcích obrazu (cca </a:t>
            </a:r>
            <a:r>
              <a:rPr lang="cs-CZ" sz="2600" dirty="0" smtClean="0">
                <a:cs typeface="Arial" charset="0"/>
              </a:rPr>
              <a:t>500 atomů, min. 3 – 5) </a:t>
            </a:r>
            <a:r>
              <a:rPr lang="cs-CZ" sz="2600" dirty="0">
                <a:cs typeface="Arial" charset="0"/>
              </a:rPr>
              <a:t>po vyvíjení vzroste (obraz se zesílí) řádově </a:t>
            </a:r>
            <a:r>
              <a:rPr lang="cs-CZ" sz="2600" b="1" dirty="0">
                <a:solidFill>
                  <a:schemeClr val="accent1"/>
                </a:solidFill>
                <a:cs typeface="Arial" charset="0"/>
              </a:rPr>
              <a:t>10</a:t>
            </a:r>
            <a:r>
              <a:rPr lang="cs-CZ" sz="2600" b="1" baseline="30000" dirty="0">
                <a:solidFill>
                  <a:schemeClr val="accent1"/>
                </a:solidFill>
                <a:cs typeface="Arial" charset="0"/>
              </a:rPr>
              <a:t>9 </a:t>
            </a:r>
            <a:r>
              <a:rPr lang="cs-CZ" sz="2600" b="1" dirty="0">
                <a:solidFill>
                  <a:schemeClr val="accent1"/>
                </a:solidFill>
                <a:cs typeface="Arial" charset="0"/>
              </a:rPr>
              <a:t>x.</a:t>
            </a:r>
            <a:r>
              <a:rPr lang="cs-CZ" sz="2600" dirty="0">
                <a:solidFill>
                  <a:schemeClr val="accent1"/>
                </a:solidFill>
                <a:cs typeface="Arial" charset="0"/>
              </a:rPr>
              <a:t> </a:t>
            </a:r>
            <a:r>
              <a:rPr lang="cs-CZ" sz="2600" dirty="0">
                <a:cs typeface="Arial" charset="0"/>
              </a:rPr>
              <a:t>Vyvolané zrno se změní na kovové stříbro houbovité struktury.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sz="2600" dirty="0">
                <a:cs typeface="Arial" charset="0"/>
              </a:rPr>
              <a:t>Vyvolaný obraz se </a:t>
            </a:r>
            <a:r>
              <a:rPr lang="cs-CZ" sz="2600" b="1" dirty="0">
                <a:solidFill>
                  <a:schemeClr val="accent1"/>
                </a:solidFill>
                <a:cs typeface="Arial" charset="0"/>
              </a:rPr>
              <a:t>ustaluje </a:t>
            </a:r>
            <a:r>
              <a:rPr lang="cs-CZ" sz="2600" dirty="0">
                <a:cs typeface="Arial" charset="0"/>
              </a:rPr>
              <a:t>aby se stříbro na světle dále neredukovalo, tj. </a:t>
            </a:r>
            <a:r>
              <a:rPr lang="cs-CZ" sz="2600" dirty="0" err="1">
                <a:cs typeface="Arial" charset="0"/>
              </a:rPr>
              <a:t>AgX</a:t>
            </a:r>
            <a:r>
              <a:rPr lang="cs-CZ" sz="2600" dirty="0">
                <a:cs typeface="Arial" charset="0"/>
              </a:rPr>
              <a:t> zbylý v citlivé vrstvě se rozpustí v roztoku </a:t>
            </a:r>
            <a:r>
              <a:rPr lang="cs-CZ" sz="2600" dirty="0" err="1">
                <a:cs typeface="Arial" charset="0"/>
              </a:rPr>
              <a:t>thiosíranu</a:t>
            </a:r>
            <a:r>
              <a:rPr lang="cs-CZ" sz="2600" dirty="0">
                <a:cs typeface="Arial" charset="0"/>
              </a:rPr>
              <a:t> sodného (amonného) a vypere se vodou.</a:t>
            </a:r>
            <a:endParaRPr lang="el-GR" sz="2600" dirty="0">
              <a:cs typeface="Arial" charset="0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2017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/>
              <a:t>prof. Otruba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979885-4D1B-4D9F-895F-4B0F33471B93}" type="slidenum">
              <a:rPr lang="cs-CZ"/>
              <a:pPr>
                <a:defRPr/>
              </a:pPr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75553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datum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2017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prof. Otruba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9B9D06-311F-4932-BBFE-78A16A25B159}" type="slidenum">
              <a:rPr lang="cs-CZ"/>
              <a:pPr>
                <a:defRPr/>
              </a:pPr>
              <a:t>30</a:t>
            </a:fld>
            <a:endParaRPr lang="cs-CZ"/>
          </a:p>
        </p:txBody>
      </p:sp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1"/>
            <a:ext cx="9367839" cy="1196975"/>
          </a:xfrm>
        </p:spPr>
        <p:txBody>
          <a:bodyPr/>
          <a:lstStyle/>
          <a:p>
            <a:pPr eaLnBrk="1" hangingPunct="1">
              <a:defRPr/>
            </a:pPr>
            <a:r>
              <a:rPr lang="cs-CZ" dirty="0" smtClean="0">
                <a:solidFill>
                  <a:srgbClr val="C00000"/>
                </a:solidFill>
              </a:rPr>
              <a:t>Ochrana před halací</a:t>
            </a:r>
          </a:p>
        </p:txBody>
      </p:sp>
      <p:sp>
        <p:nvSpPr>
          <p:cNvPr id="68612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1196976"/>
            <a:ext cx="6298096" cy="4899024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cs-CZ" b="1" dirty="0">
                <a:solidFill>
                  <a:schemeClr val="accent1"/>
                </a:solidFill>
              </a:rPr>
              <a:t>Reflexní kruh</a:t>
            </a:r>
            <a:r>
              <a:rPr lang="cs-CZ" dirty="0"/>
              <a:t> je možné účinně potlačit barevnou vrstvou na zadní straně desky nebo filmu, která se při zpracování odbarví, případně stříbrnou </a:t>
            </a:r>
            <a:r>
              <a:rPr lang="cs-CZ" dirty="0" smtClean="0"/>
              <a:t>vrstvou </a:t>
            </a:r>
            <a:r>
              <a:rPr lang="cs-CZ" dirty="0"/>
              <a:t>pod citlivou vrstvou u inverzního procesu barevné fotografie, kde se </a:t>
            </a:r>
            <a:r>
              <a:rPr lang="cs-CZ" dirty="0" err="1"/>
              <a:t>Ag</a:t>
            </a:r>
            <a:r>
              <a:rPr lang="cs-CZ" dirty="0"/>
              <a:t> vybělí.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cs-CZ" dirty="0"/>
          </a:p>
          <a:p>
            <a:pPr eaLnBrk="1" hangingPunct="1">
              <a:lnSpc>
                <a:spcPct val="80000"/>
              </a:lnSpc>
              <a:defRPr/>
            </a:pPr>
            <a:r>
              <a:rPr lang="cs-CZ" b="1" dirty="0">
                <a:solidFill>
                  <a:schemeClr val="accent1"/>
                </a:solidFill>
              </a:rPr>
              <a:t>Difúzní kruh</a:t>
            </a:r>
            <a:r>
              <a:rPr lang="cs-CZ" dirty="0"/>
              <a:t> se může pouze omezit, a to zbarvením emulze (to znamená snížení citlivosti), tenkou </a:t>
            </a:r>
            <a:r>
              <a:rPr lang="cs-CZ" dirty="0" err="1"/>
              <a:t>světlocitlivou</a:t>
            </a:r>
            <a:r>
              <a:rPr lang="cs-CZ" dirty="0"/>
              <a:t> vrstvou, což vyžaduje vysokou koncentraci </a:t>
            </a:r>
            <a:r>
              <a:rPr lang="cs-CZ" dirty="0" err="1"/>
              <a:t>AgX</a:t>
            </a:r>
            <a:r>
              <a:rPr lang="cs-CZ" dirty="0"/>
              <a:t> (používá se u materiálů s vysokým rozlišením), případně kombinací obou.</a:t>
            </a:r>
          </a:p>
        </p:txBody>
      </p:sp>
      <p:pic>
        <p:nvPicPr>
          <p:cNvPr id="50183" name="Picture 6"/>
          <p:cNvPicPr>
            <a:picLocks noChangeAspect="1" noChangeArrowheads="1"/>
          </p:cNvPicPr>
          <p:nvPr/>
        </p:nvPicPr>
        <p:blipFill>
          <a:blip r:embed="rId3">
            <a:lum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900862" y="1643063"/>
            <a:ext cx="4895850" cy="401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4188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2017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prof. Otruba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802944-F270-4BA4-9C50-334E507DC55D}" type="slidenum">
              <a:rPr lang="cs-CZ"/>
              <a:pPr>
                <a:defRPr/>
              </a:pPr>
              <a:t>31</a:t>
            </a:fld>
            <a:endParaRPr lang="cs-CZ"/>
          </a:p>
        </p:txBody>
      </p:sp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188913"/>
            <a:ext cx="9380539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dirty="0" smtClean="0">
                <a:solidFill>
                  <a:srgbClr val="C00000"/>
                </a:solidFill>
              </a:rPr>
              <a:t>Rozlišovací schopnost a hranová ostrost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412876"/>
            <a:ext cx="10515600" cy="4824413"/>
          </a:xfrm>
        </p:spPr>
        <p:txBody>
          <a:bodyPr>
            <a:normAutofit/>
          </a:bodyPr>
          <a:lstStyle/>
          <a:p>
            <a:pPr algn="just" eaLnBrk="1" hangingPunct="1">
              <a:lnSpc>
                <a:spcPct val="90000"/>
              </a:lnSpc>
              <a:defRPr/>
            </a:pPr>
            <a:r>
              <a:rPr lang="cs-CZ" dirty="0"/>
              <a:t>Předpokladem pro vysokou </a:t>
            </a:r>
            <a:r>
              <a:rPr lang="cs-CZ" b="1" dirty="0">
                <a:solidFill>
                  <a:srgbClr val="0070C0"/>
                </a:solidFill>
              </a:rPr>
              <a:t>rozlišovací schopnost </a:t>
            </a:r>
            <a:r>
              <a:rPr lang="cs-CZ" dirty="0"/>
              <a:t>je </a:t>
            </a:r>
            <a:r>
              <a:rPr lang="cs-CZ" b="1" dirty="0"/>
              <a:t>jemné zrno </a:t>
            </a:r>
            <a:r>
              <a:rPr lang="cs-CZ" dirty="0"/>
              <a:t>a </a:t>
            </a:r>
            <a:r>
              <a:rPr lang="cs-CZ" b="1" dirty="0"/>
              <a:t>rovnoměrné rozptýlení krystalů </a:t>
            </a:r>
            <a:r>
              <a:rPr lang="cs-CZ" dirty="0" err="1" smtClean="0"/>
              <a:t>AgX</a:t>
            </a:r>
            <a:r>
              <a:rPr lang="cs-CZ" dirty="0"/>
              <a:t> </a:t>
            </a:r>
            <a:r>
              <a:rPr lang="cs-CZ" sz="2400" dirty="0" smtClean="0"/>
              <a:t>(n</a:t>
            </a:r>
            <a:r>
              <a:rPr lang="cs-CZ" sz="2400" dirty="0" smtClean="0"/>
              <a:t>a </a:t>
            </a:r>
            <a:r>
              <a:rPr lang="cs-CZ" sz="2400" dirty="0" err="1"/>
              <a:t>mikratovou</a:t>
            </a:r>
            <a:r>
              <a:rPr lang="cs-CZ" sz="2400" dirty="0"/>
              <a:t> desku 9x12 cm je možné nasnímat až 50000 stran textu </a:t>
            </a:r>
            <a:r>
              <a:rPr lang="cs-CZ" sz="2400" dirty="0" smtClean="0"/>
              <a:t>A4). </a:t>
            </a:r>
          </a:p>
          <a:p>
            <a:pPr algn="just" eaLnBrk="1" hangingPunct="1">
              <a:lnSpc>
                <a:spcPct val="90000"/>
              </a:lnSpc>
              <a:defRPr/>
            </a:pPr>
            <a:r>
              <a:rPr lang="cs-CZ" dirty="0" smtClean="0"/>
              <a:t>Měřítkem </a:t>
            </a:r>
            <a:r>
              <a:rPr lang="cs-CZ" dirty="0"/>
              <a:t>rozlišovací schopnosti je obvykle zobrazitelný počet čar na </a:t>
            </a:r>
            <a:r>
              <a:rPr lang="cs-CZ" dirty="0" smtClean="0"/>
              <a:t>mm </a:t>
            </a:r>
            <a:r>
              <a:rPr lang="cs-CZ" sz="2400" dirty="0" smtClean="0"/>
              <a:t>(rozlišovací </a:t>
            </a:r>
            <a:r>
              <a:rPr lang="cs-CZ" sz="2400" dirty="0"/>
              <a:t>schopnost spolu se zrnitostí charakterizují </a:t>
            </a:r>
            <a:r>
              <a:rPr lang="cs-CZ" sz="2400" dirty="0" smtClean="0"/>
              <a:t>jen nedokonale).</a:t>
            </a:r>
          </a:p>
          <a:p>
            <a:pPr marL="0" indent="0" algn="just" eaLnBrk="1" hangingPunct="1">
              <a:lnSpc>
                <a:spcPct val="90000"/>
              </a:lnSpc>
              <a:buNone/>
              <a:defRPr/>
            </a:pPr>
            <a:endParaRPr lang="cs-CZ" sz="2000" dirty="0"/>
          </a:p>
          <a:p>
            <a:pPr algn="just" eaLnBrk="1" hangingPunct="1">
              <a:lnSpc>
                <a:spcPct val="90000"/>
              </a:lnSpc>
              <a:defRPr/>
            </a:pPr>
            <a:r>
              <a:rPr lang="cs-CZ" dirty="0"/>
              <a:t>Dobře použitelná číselná hodnota je</a:t>
            </a:r>
            <a:r>
              <a:rPr lang="cs-CZ" dirty="0">
                <a:solidFill>
                  <a:schemeClr val="accent1"/>
                </a:solidFill>
              </a:rPr>
              <a:t> </a:t>
            </a:r>
            <a:r>
              <a:rPr lang="cs-CZ" b="1" dirty="0">
                <a:solidFill>
                  <a:srgbClr val="0070C0"/>
                </a:solidFill>
              </a:rPr>
              <a:t>hranová ostrost </a:t>
            </a:r>
            <a:r>
              <a:rPr lang="cs-CZ" dirty="0"/>
              <a:t>spočívá v měření poklesu optické hustoty na ostré hraně zobrazené na zkoušeném </a:t>
            </a:r>
            <a:r>
              <a:rPr lang="cs-CZ" dirty="0" smtClean="0"/>
              <a:t>materiálu:</a:t>
            </a:r>
          </a:p>
          <a:p>
            <a:pPr marL="714375" indent="0" algn="just">
              <a:defRPr/>
            </a:pPr>
            <a:r>
              <a:rPr lang="cs-CZ" dirty="0"/>
              <a:t>	</a:t>
            </a:r>
            <a:r>
              <a:rPr lang="cs-CZ" dirty="0" smtClean="0"/>
              <a:t>k</a:t>
            </a:r>
            <a:r>
              <a:rPr lang="cs-CZ" dirty="0" smtClean="0"/>
              <a:t>ritériem </a:t>
            </a:r>
            <a:r>
              <a:rPr lang="cs-CZ" dirty="0"/>
              <a:t>hranové ostrosti je </a:t>
            </a:r>
            <a:r>
              <a:rPr lang="cs-CZ" dirty="0" smtClean="0"/>
              <a:t>vzdálenost </a:t>
            </a:r>
            <a:r>
              <a:rPr lang="cs-CZ" dirty="0"/>
              <a:t>mezi zobrazenou hranou a místem, kde optická hustota poklesne na 1/10 původní hodnoty.</a:t>
            </a:r>
            <a:endParaRPr lang="cs-CZ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5972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0"/>
            <a:ext cx="4171122" cy="1325563"/>
          </a:xfrm>
        </p:spPr>
        <p:txBody>
          <a:bodyPr/>
          <a:lstStyle/>
          <a:p>
            <a:r>
              <a:rPr lang="cs-CZ" dirty="0" smtClean="0">
                <a:solidFill>
                  <a:srgbClr val="C00000"/>
                </a:solidFill>
              </a:rPr>
              <a:t>Testovací obrazce</a:t>
            </a:r>
            <a:endParaRPr lang="cs-CZ" dirty="0">
              <a:solidFill>
                <a:srgbClr val="C00000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2017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prof. Otruba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8A9277-402A-4A7F-AFAC-DE6AC5A25C08}" type="slidenum">
              <a:rPr lang="cs-CZ" smtClean="0"/>
              <a:pPr>
                <a:defRPr/>
              </a:pPr>
              <a:t>32</a:t>
            </a:fld>
            <a:endParaRPr lang="cs-CZ"/>
          </a:p>
        </p:txBody>
      </p:sp>
      <p:pic>
        <p:nvPicPr>
          <p:cNvPr id="52229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325562"/>
            <a:ext cx="6464484" cy="5030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2449" y="3525611"/>
            <a:ext cx="3191751" cy="3195864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6809" y="190238"/>
            <a:ext cx="3177391" cy="3195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63674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2017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prof. Otruba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3FEB96-F690-45E8-BADD-1B10F56AABEB}" type="slidenum">
              <a:rPr lang="cs-CZ"/>
              <a:pPr>
                <a:defRPr/>
              </a:pPr>
              <a:t>33</a:t>
            </a:fld>
            <a:endParaRPr lang="cs-CZ"/>
          </a:p>
        </p:txBody>
      </p:sp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0"/>
            <a:ext cx="9380539" cy="1143000"/>
          </a:xfrm>
        </p:spPr>
        <p:txBody>
          <a:bodyPr/>
          <a:lstStyle/>
          <a:p>
            <a:pPr eaLnBrk="1" hangingPunct="1">
              <a:defRPr/>
            </a:pPr>
            <a:r>
              <a:rPr lang="cs-CZ" dirty="0" smtClean="0">
                <a:solidFill>
                  <a:srgbClr val="C00000"/>
                </a:solidFill>
              </a:rPr>
              <a:t>Funkce přenosu modulace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052514"/>
            <a:ext cx="10515600" cy="5043487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cs-CZ" sz="2400" dirty="0"/>
              <a:t>Stanovení </a:t>
            </a:r>
            <a:r>
              <a:rPr lang="cs-CZ" sz="2400" dirty="0" smtClean="0"/>
              <a:t>funkce </a:t>
            </a:r>
            <a:r>
              <a:rPr lang="cs-CZ" sz="2400" dirty="0"/>
              <a:t>přenosu modulace </a:t>
            </a:r>
            <a:r>
              <a:rPr lang="cs-CZ" sz="2400" b="1" dirty="0">
                <a:solidFill>
                  <a:schemeClr val="accent1"/>
                </a:solidFill>
              </a:rPr>
              <a:t>MTF </a:t>
            </a:r>
            <a:r>
              <a:rPr lang="cs-CZ" sz="2400" dirty="0"/>
              <a:t>(</a:t>
            </a:r>
            <a:r>
              <a:rPr lang="cs-CZ" sz="2400" dirty="0" err="1"/>
              <a:t>Modulation</a:t>
            </a:r>
            <a:r>
              <a:rPr lang="cs-CZ" sz="2400" dirty="0"/>
              <a:t> </a:t>
            </a:r>
            <a:r>
              <a:rPr lang="cs-CZ" sz="2400" dirty="0" err="1"/>
              <a:t>Tranfer</a:t>
            </a:r>
            <a:r>
              <a:rPr lang="cs-CZ" sz="2400" dirty="0"/>
              <a:t> </a:t>
            </a:r>
            <a:r>
              <a:rPr lang="cs-CZ" sz="2400" dirty="0" err="1"/>
              <a:t>Function</a:t>
            </a:r>
            <a:r>
              <a:rPr lang="cs-CZ" sz="2400" dirty="0"/>
              <a:t>) spočívá v proměřování optických hustot čárového rastru s transmitancí čar </a:t>
            </a:r>
            <a:r>
              <a:rPr lang="el-GR" sz="2400" i="1" dirty="0">
                <a:cs typeface="Arial" charset="0"/>
              </a:rPr>
              <a:t>τ</a:t>
            </a:r>
            <a:r>
              <a:rPr lang="cs-CZ" sz="2400" baseline="-25000" dirty="0">
                <a:cs typeface="Arial" charset="0"/>
              </a:rPr>
              <a:t>min</a:t>
            </a:r>
            <a:r>
              <a:rPr lang="cs-CZ" sz="2400" dirty="0" smtClean="0">
                <a:cs typeface="Arial" charset="0"/>
              </a:rPr>
              <a:t>= 0 </a:t>
            </a:r>
            <a:r>
              <a:rPr lang="cs-CZ" sz="2400" dirty="0">
                <a:cs typeface="Arial" charset="0"/>
              </a:rPr>
              <a:t>a transmitancí mezer </a:t>
            </a:r>
            <a:r>
              <a:rPr lang="el-GR" sz="2400" i="1" dirty="0">
                <a:cs typeface="Arial" charset="0"/>
              </a:rPr>
              <a:t>τ</a:t>
            </a:r>
            <a:r>
              <a:rPr lang="cs-CZ" sz="2400" baseline="-25000" dirty="0" err="1">
                <a:cs typeface="Arial" charset="0"/>
              </a:rPr>
              <a:t>max</a:t>
            </a:r>
            <a:r>
              <a:rPr lang="cs-CZ" sz="2400" dirty="0" smtClean="0">
                <a:cs typeface="Arial" charset="0"/>
              </a:rPr>
              <a:t>= 1</a:t>
            </a:r>
            <a:r>
              <a:rPr lang="cs-CZ" sz="2400" dirty="0"/>
              <a:t>, jehož prostorová frekvence </a:t>
            </a:r>
            <a:r>
              <a:rPr lang="el-GR" sz="2400" i="1" dirty="0">
                <a:cs typeface="Arial" charset="0"/>
              </a:rPr>
              <a:t>ν</a:t>
            </a:r>
            <a:r>
              <a:rPr lang="cs-CZ" sz="2400" dirty="0"/>
              <a:t> (počet čar na mm) vzrůstá. Jeho obrazem je funkce s modulací M=1: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cs-CZ" sz="2400" dirty="0"/>
              <a:t>	M=(</a:t>
            </a:r>
            <a:r>
              <a:rPr lang="el-GR" sz="2400" i="1" dirty="0">
                <a:cs typeface="Arial" charset="0"/>
              </a:rPr>
              <a:t>τ</a:t>
            </a:r>
            <a:r>
              <a:rPr lang="cs-CZ" sz="2400" baseline="-25000" dirty="0" err="1">
                <a:cs typeface="Arial" charset="0"/>
              </a:rPr>
              <a:t>max</a:t>
            </a:r>
            <a:r>
              <a:rPr lang="cs-CZ" sz="2400" baseline="-25000" dirty="0">
                <a:cs typeface="Arial" charset="0"/>
              </a:rPr>
              <a:t> </a:t>
            </a:r>
            <a:r>
              <a:rPr lang="cs-CZ" sz="2400" dirty="0">
                <a:cs typeface="Arial" charset="0"/>
              </a:rPr>
              <a:t>– </a:t>
            </a:r>
            <a:r>
              <a:rPr lang="el-GR" sz="2400" i="1" dirty="0">
                <a:cs typeface="Arial" charset="0"/>
              </a:rPr>
              <a:t>τ</a:t>
            </a:r>
            <a:r>
              <a:rPr lang="cs-CZ" sz="2400" baseline="-25000" dirty="0">
                <a:cs typeface="Arial" charset="0"/>
              </a:rPr>
              <a:t>min</a:t>
            </a:r>
            <a:r>
              <a:rPr lang="cs-CZ" sz="2400" dirty="0">
                <a:cs typeface="Arial" charset="0"/>
              </a:rPr>
              <a:t>)/</a:t>
            </a:r>
            <a:r>
              <a:rPr lang="cs-CZ" sz="2400" dirty="0"/>
              <a:t>(</a:t>
            </a:r>
            <a:r>
              <a:rPr lang="el-GR" sz="2400" i="1" dirty="0">
                <a:cs typeface="Arial" charset="0"/>
              </a:rPr>
              <a:t>τ</a:t>
            </a:r>
            <a:r>
              <a:rPr lang="cs-CZ" sz="2400" baseline="-25000" dirty="0" err="1">
                <a:cs typeface="Arial" charset="0"/>
              </a:rPr>
              <a:t>max</a:t>
            </a:r>
            <a:r>
              <a:rPr lang="cs-CZ" sz="2400" baseline="-25000" dirty="0">
                <a:cs typeface="Arial" charset="0"/>
              </a:rPr>
              <a:t> </a:t>
            </a:r>
            <a:r>
              <a:rPr lang="cs-CZ" sz="2400" dirty="0">
                <a:cs typeface="Arial" charset="0"/>
              </a:rPr>
              <a:t>+ </a:t>
            </a:r>
            <a:r>
              <a:rPr lang="el-GR" sz="2400" i="1" dirty="0">
                <a:cs typeface="Arial" charset="0"/>
              </a:rPr>
              <a:t>τ</a:t>
            </a:r>
            <a:r>
              <a:rPr lang="cs-CZ" sz="2400" baseline="-25000" dirty="0">
                <a:cs typeface="Arial" charset="0"/>
              </a:rPr>
              <a:t>min</a:t>
            </a:r>
            <a:r>
              <a:rPr lang="cs-CZ" sz="2400" dirty="0">
                <a:cs typeface="Arial" charset="0"/>
              </a:rPr>
              <a:t>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cs-CZ" sz="2400" dirty="0">
                <a:cs typeface="Arial" charset="0"/>
              </a:rPr>
              <a:t>Obraz tohoto rastru na vyvolané fotografické vrstvě má zmenšující se rozdíly mezi </a:t>
            </a:r>
            <a:r>
              <a:rPr lang="el-GR" sz="2400" i="1" dirty="0">
                <a:cs typeface="Arial" charset="0"/>
              </a:rPr>
              <a:t>τ</a:t>
            </a:r>
            <a:r>
              <a:rPr lang="cs-CZ" sz="2400" baseline="-25000" dirty="0" err="1">
                <a:cs typeface="Arial" charset="0"/>
              </a:rPr>
              <a:t>max</a:t>
            </a:r>
            <a:r>
              <a:rPr lang="cs-CZ" sz="2400" baseline="-25000" dirty="0">
                <a:cs typeface="Arial" charset="0"/>
              </a:rPr>
              <a:t> a </a:t>
            </a:r>
            <a:r>
              <a:rPr lang="el-GR" sz="2400" i="1" dirty="0">
                <a:cs typeface="Arial" charset="0"/>
              </a:rPr>
              <a:t>τ</a:t>
            </a:r>
            <a:r>
              <a:rPr lang="cs-CZ" sz="2400" baseline="-25000" dirty="0">
                <a:cs typeface="Arial" charset="0"/>
              </a:rPr>
              <a:t>min, </a:t>
            </a:r>
            <a:r>
              <a:rPr lang="cs-CZ" sz="2400" dirty="0">
                <a:cs typeface="Arial" charset="0"/>
              </a:rPr>
              <a:t>což je vyjádřeno modulačním stupněm M´</a:t>
            </a:r>
            <a:r>
              <a:rPr lang="en-US" sz="2400" dirty="0">
                <a:cs typeface="Arial" charset="0"/>
              </a:rPr>
              <a:t>&lt;</a:t>
            </a:r>
            <a:r>
              <a:rPr lang="cs-CZ" sz="2400" dirty="0">
                <a:cs typeface="Arial" charset="0"/>
              </a:rPr>
              <a:t>1. Poměr </a:t>
            </a:r>
            <a:r>
              <a:rPr lang="cs-CZ" sz="2400" i="1" dirty="0">
                <a:cs typeface="Arial" charset="0"/>
              </a:rPr>
              <a:t>p</a:t>
            </a:r>
            <a:r>
              <a:rPr lang="cs-CZ" sz="2400" dirty="0">
                <a:cs typeface="Arial" charset="0"/>
              </a:rPr>
              <a:t> = M´/M je závislý na prostorové frekvenci rastru a nazývá se </a:t>
            </a:r>
            <a:r>
              <a:rPr lang="cs-CZ" sz="2400" b="1" dirty="0">
                <a:solidFill>
                  <a:srgbClr val="0070C0"/>
                </a:solidFill>
                <a:cs typeface="Arial" charset="0"/>
              </a:rPr>
              <a:t>činitel přenosu modulace</a:t>
            </a:r>
            <a:r>
              <a:rPr lang="cs-CZ" sz="2400" dirty="0">
                <a:cs typeface="Arial" charset="0"/>
              </a:rPr>
              <a:t>. Vynesením </a:t>
            </a:r>
            <a:r>
              <a:rPr lang="cs-CZ" sz="2400" i="1" dirty="0">
                <a:cs typeface="Arial" charset="0"/>
              </a:rPr>
              <a:t>p</a:t>
            </a:r>
            <a:r>
              <a:rPr lang="cs-CZ" sz="2400" dirty="0">
                <a:cs typeface="Arial" charset="0"/>
              </a:rPr>
              <a:t> proti </a:t>
            </a:r>
            <a:r>
              <a:rPr lang="cs-CZ" sz="2400" i="1" dirty="0">
                <a:cs typeface="Arial" charset="0"/>
              </a:rPr>
              <a:t>v </a:t>
            </a:r>
            <a:r>
              <a:rPr lang="cs-CZ" sz="2400" dirty="0">
                <a:cs typeface="Arial" charset="0"/>
              </a:rPr>
              <a:t>se získá</a:t>
            </a:r>
            <a:r>
              <a:rPr lang="cs-CZ" sz="2400" i="1" dirty="0">
                <a:cs typeface="Arial" charset="0"/>
              </a:rPr>
              <a:t> </a:t>
            </a:r>
            <a:r>
              <a:rPr lang="cs-CZ" sz="2400" dirty="0">
                <a:cs typeface="Arial" charset="0"/>
              </a:rPr>
              <a:t>funkce přenosu modulace: </a:t>
            </a:r>
            <a:r>
              <a:rPr lang="cs-CZ" sz="2400" i="1" dirty="0">
                <a:cs typeface="Arial" charset="0"/>
              </a:rPr>
              <a:t>p</a:t>
            </a:r>
            <a:r>
              <a:rPr lang="cs-CZ" sz="2400" dirty="0">
                <a:cs typeface="Arial" charset="0"/>
              </a:rPr>
              <a:t> = </a:t>
            </a:r>
            <a:r>
              <a:rPr lang="cs-CZ" sz="2400" i="1" dirty="0">
                <a:cs typeface="Arial" charset="0"/>
              </a:rPr>
              <a:t>f</a:t>
            </a:r>
            <a:r>
              <a:rPr lang="cs-CZ" sz="2400" dirty="0">
                <a:cs typeface="Arial" charset="0"/>
              </a:rPr>
              <a:t>(</a:t>
            </a:r>
            <a:r>
              <a:rPr lang="cs-CZ" sz="2400" i="1" dirty="0">
                <a:cs typeface="Arial" charset="0"/>
              </a:rPr>
              <a:t>v</a:t>
            </a:r>
            <a:r>
              <a:rPr lang="cs-CZ" sz="2400" dirty="0">
                <a:cs typeface="Arial" charset="0"/>
              </a:rPr>
              <a:t>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cs-CZ" sz="2400" dirty="0">
                <a:cs typeface="Arial" charset="0"/>
              </a:rPr>
              <a:t>Rozlišovací schopnost materiálu se pak vyjadřuje jako hodnota pro malé hodnoty </a:t>
            </a:r>
            <a:r>
              <a:rPr lang="cs-CZ" sz="2400" i="1" dirty="0">
                <a:cs typeface="Arial" charset="0"/>
              </a:rPr>
              <a:t>p = </a:t>
            </a:r>
            <a:r>
              <a:rPr lang="cs-CZ" sz="2400" dirty="0">
                <a:cs typeface="Arial" charset="0"/>
              </a:rPr>
              <a:t>(0,05 až 0,6):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sz="2400" dirty="0">
                <a:cs typeface="Arial" charset="0"/>
              </a:rPr>
              <a:t>Kinematografický film 40 až 80 mm</a:t>
            </a:r>
            <a:r>
              <a:rPr lang="cs-CZ" sz="2400" baseline="30000" dirty="0">
                <a:cs typeface="Arial" charset="0"/>
              </a:rPr>
              <a:t>-1</a:t>
            </a:r>
            <a:endParaRPr lang="cs-CZ" sz="2400" dirty="0">
              <a:cs typeface="Arial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cs-CZ" sz="2400" dirty="0">
                <a:cs typeface="Arial" charset="0"/>
              </a:rPr>
              <a:t>Mikrofilm  100 až 200 mm</a:t>
            </a:r>
            <a:r>
              <a:rPr lang="cs-CZ" sz="2400" baseline="30000" dirty="0">
                <a:cs typeface="Arial" charset="0"/>
              </a:rPr>
              <a:t>-1</a:t>
            </a:r>
            <a:endParaRPr lang="cs-CZ" sz="2400" dirty="0">
              <a:cs typeface="Arial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cs-CZ" sz="2400" dirty="0" err="1">
                <a:cs typeface="Arial" charset="0"/>
              </a:rPr>
              <a:t>Mikratové</a:t>
            </a:r>
            <a:r>
              <a:rPr lang="cs-CZ" sz="2400" dirty="0">
                <a:cs typeface="Arial" charset="0"/>
              </a:rPr>
              <a:t> citlivé vrstvy nad 500 </a:t>
            </a:r>
            <a:r>
              <a:rPr lang="cs-CZ" sz="2400" dirty="0" smtClean="0">
                <a:cs typeface="Arial" charset="0"/>
              </a:rPr>
              <a:t>mm</a:t>
            </a:r>
            <a:r>
              <a:rPr lang="cs-CZ" sz="2400" baseline="30000" dirty="0" smtClean="0">
                <a:cs typeface="Arial" charset="0"/>
              </a:rPr>
              <a:t>-1</a:t>
            </a:r>
            <a:endParaRPr lang="cs-CZ" sz="2400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9630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datum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/>
              <a:t>2017</a:t>
            </a:r>
            <a:endParaRPr lang="cs-CZ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prof. Otruba</a:t>
            </a: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66CC5A-7587-496C-A85E-F84D42360927}" type="slidenum">
              <a:rPr lang="cs-CZ"/>
              <a:pPr>
                <a:defRPr/>
              </a:pPr>
              <a:t>34</a:t>
            </a:fld>
            <a:endParaRPr lang="cs-CZ"/>
          </a:p>
        </p:txBody>
      </p:sp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174"/>
            <a:ext cx="10515600" cy="1325563"/>
          </a:xfrm>
        </p:spPr>
        <p:txBody>
          <a:bodyPr/>
          <a:lstStyle/>
          <a:p>
            <a:pPr eaLnBrk="1" hangingPunct="1">
              <a:defRPr/>
            </a:pPr>
            <a:r>
              <a:rPr lang="cs-CZ" dirty="0" smtClean="0">
                <a:solidFill>
                  <a:srgbClr val="C00000"/>
                </a:solidFill>
              </a:rPr>
              <a:t>Funkce přenosu modulace</a:t>
            </a:r>
          </a:p>
        </p:txBody>
      </p:sp>
      <p:pic>
        <p:nvPicPr>
          <p:cNvPr id="54278" name="Picture 5"/>
          <p:cNvPicPr>
            <a:picLocks noChangeAspect="1" noChangeArrowheads="1"/>
          </p:cNvPicPr>
          <p:nvPr/>
        </p:nvPicPr>
        <p:blipFill rotWithShape="1">
          <a:blip r:embed="rId3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25" r="1424"/>
          <a:stretch/>
        </p:blipFill>
        <p:spPr bwMode="auto">
          <a:xfrm rot="5400000">
            <a:off x="1915046" y="138685"/>
            <a:ext cx="4549719" cy="67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9" name="Text Box 6"/>
          <p:cNvSpPr txBox="1">
            <a:spLocks noChangeArrowheads="1"/>
          </p:cNvSpPr>
          <p:nvPr/>
        </p:nvSpPr>
        <p:spPr bwMode="auto">
          <a:xfrm>
            <a:off x="838199" y="5766344"/>
            <a:ext cx="6704507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sz="6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6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6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6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6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itchFamily="2" charset="2"/>
              <a:buChar char="§"/>
              <a:defRPr sz="6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itchFamily="2" charset="2"/>
              <a:buChar char="§"/>
              <a:defRPr sz="6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itchFamily="2" charset="2"/>
              <a:buChar char="§"/>
              <a:defRPr sz="6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itchFamily="2" charset="2"/>
              <a:buChar char="§"/>
              <a:defRPr sz="6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ClrTx/>
              <a:buSzTx/>
            </a:pPr>
            <a:r>
              <a:rPr lang="cs-CZ" sz="2200" dirty="0" smtClean="0"/>
              <a:t>1 – Mikrofilm; 2 - Vysoce </a:t>
            </a:r>
            <a:r>
              <a:rPr lang="cs-CZ" sz="2200" dirty="0"/>
              <a:t>citlivý </a:t>
            </a:r>
            <a:r>
              <a:rPr lang="cs-CZ" sz="2200" dirty="0" smtClean="0"/>
              <a:t>kinematografický film</a:t>
            </a:r>
            <a:endParaRPr lang="cs-CZ" sz="2200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8639" y="499386"/>
            <a:ext cx="2664066" cy="2738586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8639" y="3427868"/>
            <a:ext cx="2664066" cy="2738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120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Rectangle 4"/>
          <p:cNvSpPr>
            <a:spLocks noGrp="1" noChangeArrowheads="1"/>
          </p:cNvSpPr>
          <p:nvPr>
            <p:ph type="title"/>
          </p:nvPr>
        </p:nvSpPr>
        <p:spPr>
          <a:xfrm>
            <a:off x="1992314" y="0"/>
            <a:ext cx="8226425" cy="1143000"/>
          </a:xfrm>
        </p:spPr>
        <p:txBody>
          <a:bodyPr/>
          <a:lstStyle/>
          <a:p>
            <a:pPr eaLnBrk="1" hangingPunct="1">
              <a:defRPr/>
            </a:pPr>
            <a:r>
              <a:rPr lang="cs-CZ" dirty="0" smtClean="0">
                <a:solidFill>
                  <a:srgbClr val="C00000"/>
                </a:solidFill>
              </a:rPr>
              <a:t>Krystal </a:t>
            </a:r>
            <a:r>
              <a:rPr lang="cs-CZ" dirty="0" err="1" smtClean="0">
                <a:solidFill>
                  <a:srgbClr val="C00000"/>
                </a:solidFill>
              </a:rPr>
              <a:t>AgBr</a:t>
            </a:r>
            <a:r>
              <a:rPr lang="cs-CZ" dirty="0" smtClean="0">
                <a:solidFill>
                  <a:srgbClr val="C00000"/>
                </a:solidFill>
              </a:rPr>
              <a:t> a vyvolané </a:t>
            </a:r>
            <a:r>
              <a:rPr lang="cs-CZ" dirty="0" err="1" smtClean="0">
                <a:solidFill>
                  <a:srgbClr val="C00000"/>
                </a:solidFill>
              </a:rPr>
              <a:t>Ag</a:t>
            </a:r>
            <a:endParaRPr lang="cs-CZ" dirty="0" smtClean="0">
              <a:solidFill>
                <a:srgbClr val="C00000"/>
              </a:solidFill>
            </a:endParaRPr>
          </a:p>
        </p:txBody>
      </p:sp>
      <p:sp>
        <p:nvSpPr>
          <p:cNvPr id="6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2017</a:t>
            </a:r>
            <a:endParaRPr lang="cs-CZ"/>
          </a:p>
        </p:txBody>
      </p:sp>
      <p:sp>
        <p:nvSpPr>
          <p:cNvPr id="7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prof. Otruba</a:t>
            </a:r>
            <a:endParaRPr lang="cs-CZ"/>
          </a:p>
        </p:txBody>
      </p:sp>
      <p:sp>
        <p:nvSpPr>
          <p:cNvPr id="8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18E431-4132-488B-8FF6-6C78A1182168}" type="slidenum">
              <a:rPr lang="cs-CZ"/>
              <a:pPr>
                <a:defRPr/>
              </a:pPr>
              <a:t>4</a:t>
            </a:fld>
            <a:endParaRPr lang="cs-CZ"/>
          </a:p>
        </p:txBody>
      </p:sp>
      <p:pic>
        <p:nvPicPr>
          <p:cNvPr id="14342" name="Picture 5" descr="AgBr kryst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50" t="6638" r="-1126" b="20996"/>
          <a:stretch>
            <a:fillRect/>
          </a:stretch>
        </p:blipFill>
        <p:spPr bwMode="auto">
          <a:xfrm>
            <a:off x="835103" y="1268414"/>
            <a:ext cx="4827511" cy="4158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Picture 7" descr="laborat_ a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1" t="8131" r="-148" b="15974"/>
          <a:stretch>
            <a:fillRect/>
          </a:stretch>
        </p:blipFill>
        <p:spPr bwMode="auto">
          <a:xfrm>
            <a:off x="6888164" y="1268413"/>
            <a:ext cx="4154091" cy="415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1936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cs-CZ" dirty="0" smtClean="0">
                <a:solidFill>
                  <a:srgbClr val="C00000"/>
                </a:solidFill>
              </a:rPr>
              <a:t>Schéma vzniku latentního obrazu</a:t>
            </a:r>
            <a:endParaRPr lang="cs-CZ" dirty="0">
              <a:solidFill>
                <a:srgbClr val="C00000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2017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prof. Otruba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F2E8D-0DEE-4EA3-9CA2-0FF040894D23}" type="slidenum">
              <a:rPr lang="cs-CZ" smtClean="0"/>
              <a:t>5</a:t>
            </a:fld>
            <a:endParaRPr lang="cs-CZ"/>
          </a:p>
        </p:txBody>
      </p:sp>
      <p:pic>
        <p:nvPicPr>
          <p:cNvPr id="9" name="Zástupný symbol pro obsah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510176"/>
            <a:ext cx="10515600" cy="4716966"/>
          </a:xfrm>
        </p:spPr>
      </p:pic>
    </p:spTree>
    <p:extLst>
      <p:ext uri="{BB962C8B-B14F-4D97-AF65-F5344CB8AC3E}">
        <p14:creationId xmlns:p14="http://schemas.microsoft.com/office/powerpoint/2010/main" val="6190966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2017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/>
              <a:t>prof. Otruba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571520-F0EF-493D-99F8-ADDC96C9C0D6}" type="slidenum">
              <a:rPr lang="cs-CZ"/>
              <a:pPr>
                <a:defRPr/>
              </a:pPr>
              <a:t>6</a:t>
            </a:fld>
            <a:endParaRPr lang="cs-CZ"/>
          </a:p>
        </p:txBody>
      </p:sp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1" y="1"/>
            <a:ext cx="9379770" cy="1227137"/>
          </a:xfrm>
        </p:spPr>
        <p:txBody>
          <a:bodyPr/>
          <a:lstStyle/>
          <a:p>
            <a:pPr eaLnBrk="1" hangingPunct="1">
              <a:defRPr/>
            </a:pPr>
            <a:r>
              <a:rPr lang="cs-CZ" dirty="0" smtClean="0">
                <a:solidFill>
                  <a:srgbClr val="C00000"/>
                </a:solidFill>
                <a:cs typeface="Times New Roman" charset="0"/>
              </a:rPr>
              <a:t>Vznik fotografického obrazu</a:t>
            </a:r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124744"/>
            <a:ext cx="10515599" cy="5184998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cs-CZ" dirty="0">
                <a:cs typeface="Times New Roman" charset="0"/>
              </a:rPr>
              <a:t>Při vzniku viditelného fotografického obrazu se uplatňují tyto procesy: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b="1" dirty="0">
                <a:solidFill>
                  <a:schemeClr val="accent1"/>
                </a:solidFill>
                <a:cs typeface="Times New Roman" charset="0"/>
              </a:rPr>
              <a:t>vyvolávání</a:t>
            </a:r>
            <a:r>
              <a:rPr lang="cs-CZ" b="1" i="1" dirty="0">
                <a:cs typeface="Times New Roman" charset="0"/>
              </a:rPr>
              <a:t> </a:t>
            </a:r>
            <a:r>
              <a:rPr lang="cs-CZ" dirty="0">
                <a:cs typeface="Times New Roman" charset="0"/>
              </a:rPr>
              <a:t>fotografického obrazu, kdy dochází k redukci exponovaných stříbrných iontů (krystalů halogenidu latentního obrazu)  na kovové stříbro redukčním činidlem – vývojkou</a:t>
            </a:r>
            <a:endParaRPr lang="cs-CZ" dirty="0"/>
          </a:p>
          <a:p>
            <a:pPr eaLnBrk="1" hangingPunct="1">
              <a:lnSpc>
                <a:spcPct val="80000"/>
              </a:lnSpc>
              <a:defRPr/>
            </a:pPr>
            <a:r>
              <a:rPr lang="cs-CZ" b="1" dirty="0">
                <a:solidFill>
                  <a:schemeClr val="accent1"/>
                </a:solidFill>
                <a:cs typeface="Times New Roman" charset="0"/>
              </a:rPr>
              <a:t>praní</a:t>
            </a:r>
            <a:r>
              <a:rPr lang="cs-CZ" b="1" i="1" dirty="0">
                <a:solidFill>
                  <a:schemeClr val="accent1"/>
                </a:solidFill>
                <a:cs typeface="Times New Roman" charset="0"/>
              </a:rPr>
              <a:t> </a:t>
            </a:r>
            <a:r>
              <a:rPr lang="cs-CZ" dirty="0">
                <a:cs typeface="Times New Roman" charset="0"/>
              </a:rPr>
              <a:t>materiálu</a:t>
            </a:r>
            <a:r>
              <a:rPr lang="cs-CZ" b="1" i="1" dirty="0">
                <a:cs typeface="Times New Roman" charset="0"/>
              </a:rPr>
              <a:t> </a:t>
            </a:r>
            <a:r>
              <a:rPr lang="cs-CZ" dirty="0">
                <a:cs typeface="Times New Roman" charset="0"/>
              </a:rPr>
              <a:t>ve vodě, kdy dochází k přerušení vyvolávání fotografického obrazu</a:t>
            </a:r>
            <a:endParaRPr lang="cs-CZ" dirty="0"/>
          </a:p>
          <a:p>
            <a:pPr algn="just" eaLnBrk="1" hangingPunct="1">
              <a:lnSpc>
                <a:spcPct val="80000"/>
              </a:lnSpc>
              <a:defRPr/>
            </a:pPr>
            <a:r>
              <a:rPr lang="cs-CZ" b="1" dirty="0">
                <a:solidFill>
                  <a:schemeClr val="accent1"/>
                </a:solidFill>
                <a:cs typeface="Times New Roman" charset="0"/>
              </a:rPr>
              <a:t>ustalování </a:t>
            </a:r>
            <a:r>
              <a:rPr lang="cs-CZ" dirty="0">
                <a:cs typeface="Times New Roman" charset="0"/>
              </a:rPr>
              <a:t>vzniklého fotografického obrazu, kdy dochází k odstranění neexponovaného halogenidu stříbra z citlivé vrstvy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b="1" dirty="0">
                <a:solidFill>
                  <a:schemeClr val="accent1"/>
                </a:solidFill>
                <a:cs typeface="Times New Roman" charset="0"/>
              </a:rPr>
              <a:t>praní</a:t>
            </a:r>
            <a:r>
              <a:rPr lang="cs-CZ" dirty="0">
                <a:solidFill>
                  <a:schemeClr val="accent1"/>
                </a:solidFill>
                <a:cs typeface="Times New Roman" charset="0"/>
              </a:rPr>
              <a:t> </a:t>
            </a:r>
            <a:r>
              <a:rPr lang="cs-CZ" dirty="0">
                <a:cs typeface="Times New Roman" charset="0"/>
              </a:rPr>
              <a:t>materiálu ve vodě (především odstranění veškerých zbytkových sloučenin síry)</a:t>
            </a:r>
            <a:r>
              <a:rPr lang="cs-CZ" dirty="0"/>
              <a:t> </a:t>
            </a:r>
          </a:p>
          <a:p>
            <a:pPr algn="just" eaLnBrk="1" hangingPunct="1">
              <a:lnSpc>
                <a:spcPct val="80000"/>
              </a:lnSpc>
              <a:defRPr/>
            </a:pPr>
            <a:r>
              <a:rPr lang="cs-CZ" dirty="0">
                <a:cs typeface="Times New Roman" charset="0"/>
              </a:rPr>
              <a:t>Případně ještě</a:t>
            </a:r>
            <a:r>
              <a:rPr lang="cs-CZ" b="1" dirty="0">
                <a:solidFill>
                  <a:schemeClr val="accent1"/>
                </a:solidFill>
                <a:cs typeface="Times New Roman" charset="0"/>
              </a:rPr>
              <a:t> utvrzování</a:t>
            </a:r>
            <a:r>
              <a:rPr lang="cs-CZ" dirty="0">
                <a:cs typeface="Times New Roman" charset="0"/>
              </a:rPr>
              <a:t> želatinové emulzní vrstvy (snížení rozpustnosti želatiny ve vodě) např. formaldehydem</a:t>
            </a:r>
          </a:p>
          <a:p>
            <a:pPr eaLnBrk="1" hangingPunct="1">
              <a:lnSpc>
                <a:spcPct val="80000"/>
              </a:lnSpc>
              <a:defRPr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2396174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838200" y="0"/>
            <a:ext cx="9367839" cy="1321904"/>
          </a:xfrm>
        </p:spPr>
        <p:txBody>
          <a:bodyPr/>
          <a:lstStyle/>
          <a:p>
            <a:r>
              <a:rPr lang="cs-CZ" dirty="0" smtClean="0">
                <a:solidFill>
                  <a:srgbClr val="C00000"/>
                </a:solidFill>
              </a:rPr>
              <a:t>Fotografický proces</a:t>
            </a:r>
            <a:endParaRPr lang="cs-CZ" dirty="0">
              <a:solidFill>
                <a:srgbClr val="C00000"/>
              </a:solidFill>
            </a:endParaRPr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838200" y="1321904"/>
            <a:ext cx="10515600" cy="5034446"/>
          </a:xfrm>
        </p:spPr>
        <p:txBody>
          <a:bodyPr>
            <a:noAutofit/>
          </a:bodyPr>
          <a:lstStyle/>
          <a:p>
            <a:r>
              <a:rPr lang="cs-CZ" sz="2200" dirty="0"/>
              <a:t>Citlivé látky jsou rozptýleny v </a:t>
            </a:r>
            <a:r>
              <a:rPr lang="cs-CZ" sz="2200" b="1" dirty="0">
                <a:solidFill>
                  <a:srgbClr val="0070C0"/>
                </a:solidFill>
              </a:rPr>
              <a:t>želatině</a:t>
            </a:r>
            <a:r>
              <a:rPr lang="cs-CZ" sz="2200" dirty="0"/>
              <a:t>, která zabraňuje spojování částic halogenidů stříbra, a tak zaručuje jejich rovnoměrné rozptýlení </a:t>
            </a:r>
            <a:r>
              <a:rPr lang="cs-CZ" sz="2200" b="1" dirty="0">
                <a:solidFill>
                  <a:srgbClr val="0070C0"/>
                </a:solidFill>
              </a:rPr>
              <a:t>(fotografická emulze). </a:t>
            </a:r>
            <a:r>
              <a:rPr lang="cs-CZ" sz="2200" dirty="0"/>
              <a:t>Nebrání </a:t>
            </a:r>
            <a:r>
              <a:rPr lang="cs-CZ" sz="2200" dirty="0" smtClean="0"/>
              <a:t>přístupu </a:t>
            </a:r>
            <a:r>
              <a:rPr lang="cs-CZ" sz="2200" dirty="0"/>
              <a:t>aktivních látek k halogenidům stříbra při následném zpracování. </a:t>
            </a:r>
          </a:p>
          <a:p>
            <a:r>
              <a:rPr lang="cs-CZ" sz="2200" dirty="0" smtClean="0"/>
              <a:t>Latentní obraz je nutné </a:t>
            </a:r>
            <a:r>
              <a:rPr lang="cs-CZ" sz="2200" b="1" dirty="0" smtClean="0">
                <a:solidFill>
                  <a:srgbClr val="0070C0"/>
                </a:solidFill>
              </a:rPr>
              <a:t>vyvolat</a:t>
            </a:r>
            <a:r>
              <a:rPr lang="cs-CZ" sz="2200" dirty="0" smtClean="0"/>
              <a:t> aby </a:t>
            </a:r>
            <a:r>
              <a:rPr lang="cs-CZ" sz="2200" dirty="0"/>
              <a:t>se stal viditelným. Vyvolávací látka proniká k </a:t>
            </a:r>
            <a:r>
              <a:rPr lang="cs-CZ" sz="2200" dirty="0" smtClean="0"/>
              <a:t>latentnímu obrazu, </a:t>
            </a:r>
            <a:r>
              <a:rPr lang="cs-CZ" sz="2200" dirty="0"/>
              <a:t>a tím se stříbro vyredukuje. Setkáním s dalšími ionty stříbra dochází k jejich redukci a děj se posouvá dále do krystalu halogenidu. Krystaly halogenidu jsou obklopeny zápornou vrstvičkou z halogenidových aniontů a želatiny, která brání, aby se stejně nabitá vyvolávací látka dostala dovnitř krystalu. Ale zárodky latentního obrazu jsou tvořené neutrálními stříbrem, tím vytváří mezeru v záporné elektrické vrstvě a umožňuje další pronikání vyvolávací látky do krystalu. V místech, kde byla látka osvícena, je stříbro a obraz je černý, na neosvícených místech je bílý. Zbylý </a:t>
            </a:r>
            <a:r>
              <a:rPr lang="cs-CZ" sz="2200" dirty="0" err="1"/>
              <a:t>AgX</a:t>
            </a:r>
            <a:r>
              <a:rPr lang="cs-CZ" sz="2200" dirty="0"/>
              <a:t> se rozpustí v ustalovači.</a:t>
            </a:r>
          </a:p>
          <a:p>
            <a:r>
              <a:rPr lang="cs-CZ" sz="2200" dirty="0" smtClean="0"/>
              <a:t>Vzniklý obraz je negativní</a:t>
            </a:r>
            <a:r>
              <a:rPr lang="cs-CZ" sz="2200" dirty="0"/>
              <a:t>, tmavý v místech, kde byl předmět světlý a naopak. </a:t>
            </a:r>
            <a:r>
              <a:rPr lang="cs-CZ" sz="2200" dirty="0" smtClean="0"/>
              <a:t>Abychom dostali pozitivní snímky, musíme negativ prosvítit a nechat světlo dopadat na další fotografický materiál (negativ z negativu=pozitiv). </a:t>
            </a:r>
            <a:endParaRPr lang="cs-CZ" sz="2200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2017</a:t>
            </a:r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prof. Otruba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AA0158-DD81-4489-A72A-AC9505753CC5}" type="slidenum">
              <a:rPr lang="cs-CZ" smtClean="0"/>
              <a:pPr>
                <a:defRPr/>
              </a:pPr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056078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2017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prof. Otruba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8BDFFB-2DB7-4676-986D-AC01CAA0B4A3}" type="slidenum">
              <a:rPr lang="cs-CZ"/>
              <a:pPr>
                <a:defRPr/>
              </a:pPr>
              <a:t>8</a:t>
            </a:fld>
            <a:endParaRPr lang="cs-CZ"/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273051"/>
            <a:ext cx="9367839" cy="854075"/>
          </a:xfrm>
        </p:spPr>
        <p:txBody>
          <a:bodyPr/>
          <a:lstStyle/>
          <a:p>
            <a:pPr eaLnBrk="1" hangingPunct="1">
              <a:defRPr/>
            </a:pPr>
            <a:r>
              <a:rPr lang="cs-CZ" dirty="0" smtClean="0">
                <a:solidFill>
                  <a:srgbClr val="C00000"/>
                </a:solidFill>
              </a:rPr>
              <a:t>Vyvolávání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052514"/>
            <a:ext cx="10515600" cy="5043487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  <a:defRPr/>
            </a:pPr>
            <a:r>
              <a:rPr lang="cs-CZ" sz="3600" dirty="0" smtClean="0"/>
              <a:t>Podle toho, zda stříbro vzniklo ze stříbrných iontů, které </a:t>
            </a:r>
            <a:r>
              <a:rPr lang="cs-CZ" sz="3600" b="1" dirty="0" smtClean="0">
                <a:solidFill>
                  <a:schemeClr val="accent1"/>
                </a:solidFill>
              </a:rPr>
              <a:t>byly přítomny</a:t>
            </a:r>
            <a:r>
              <a:rPr lang="cs-CZ" sz="3600" dirty="0" smtClean="0"/>
              <a:t> v citlivé vrstvě, nebo z iontů </a:t>
            </a:r>
            <a:r>
              <a:rPr lang="cs-CZ" sz="3600" dirty="0" err="1" smtClean="0"/>
              <a:t>Ag</a:t>
            </a:r>
            <a:r>
              <a:rPr lang="cs-CZ" sz="3600" dirty="0" smtClean="0"/>
              <a:t>, které </a:t>
            </a:r>
            <a:r>
              <a:rPr lang="cs-CZ" sz="3600" b="1" dirty="0" smtClean="0">
                <a:solidFill>
                  <a:schemeClr val="accent1"/>
                </a:solidFill>
              </a:rPr>
              <a:t>byly mimo</a:t>
            </a:r>
            <a:r>
              <a:rPr lang="cs-CZ" sz="3600" dirty="0" smtClean="0"/>
              <a:t> citlivou vrstvu, dělíme vyvolání na</a:t>
            </a:r>
            <a:r>
              <a:rPr lang="cs-CZ" sz="3600" b="1" dirty="0" smtClean="0"/>
              <a:t> </a:t>
            </a:r>
            <a:r>
              <a:rPr lang="cs-CZ" sz="3600" b="1" dirty="0" smtClean="0">
                <a:solidFill>
                  <a:schemeClr val="accent1"/>
                </a:solidFill>
              </a:rPr>
              <a:t>fyzikální</a:t>
            </a:r>
            <a:r>
              <a:rPr lang="cs-CZ" sz="3600" dirty="0" smtClean="0">
                <a:solidFill>
                  <a:schemeClr val="accent1"/>
                </a:solidFill>
              </a:rPr>
              <a:t> </a:t>
            </a:r>
            <a:r>
              <a:rPr lang="cs-CZ" sz="3600" dirty="0" smtClean="0"/>
              <a:t>a</a:t>
            </a:r>
            <a:r>
              <a:rPr lang="cs-CZ" sz="3600" dirty="0" smtClean="0">
                <a:solidFill>
                  <a:schemeClr val="accent1"/>
                </a:solidFill>
              </a:rPr>
              <a:t> </a:t>
            </a:r>
            <a:r>
              <a:rPr lang="cs-CZ" sz="3600" b="1" dirty="0" smtClean="0">
                <a:solidFill>
                  <a:schemeClr val="accent1"/>
                </a:solidFill>
              </a:rPr>
              <a:t>chemické</a:t>
            </a:r>
            <a:r>
              <a:rPr lang="cs-CZ" sz="3600" dirty="0" smtClean="0">
                <a:solidFill>
                  <a:schemeClr val="accent1"/>
                </a:solidFill>
              </a:rPr>
              <a:t>. </a:t>
            </a: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cs-CZ" sz="3600" dirty="0" smtClean="0">
              <a:solidFill>
                <a:schemeClr val="accent1"/>
              </a:solidFill>
            </a:endParaRPr>
          </a:p>
          <a:p>
            <a:pPr algn="just" eaLnBrk="1" hangingPunct="1">
              <a:lnSpc>
                <a:spcPct val="80000"/>
              </a:lnSpc>
              <a:defRPr/>
            </a:pPr>
            <a:r>
              <a:rPr lang="cs-CZ" sz="3600" b="1" dirty="0" smtClean="0">
                <a:solidFill>
                  <a:schemeClr val="accent1"/>
                </a:solidFill>
              </a:rPr>
              <a:t>Fyzikální vyvolávání</a:t>
            </a:r>
            <a:r>
              <a:rPr lang="cs-CZ" sz="3600" dirty="0" smtClean="0"/>
              <a:t> je proces, kdy se obraz tvoří ze stříbra, které se na fotomateriál ukládá z vývojky. Základem je druhé vyvolání už ustáleného materiálu vývojkou, která obsahuje dusičnan stříbrný (AgNO</a:t>
            </a:r>
            <a:r>
              <a:rPr lang="cs-CZ" sz="3600" baseline="-25000" dirty="0" smtClean="0"/>
              <a:t>3</a:t>
            </a:r>
            <a:r>
              <a:rPr lang="cs-CZ" sz="3600" dirty="0" smtClean="0"/>
              <a:t>).</a:t>
            </a:r>
          </a:p>
          <a:p>
            <a:pPr algn="just" eaLnBrk="1" hangingPunct="1">
              <a:lnSpc>
                <a:spcPct val="80000"/>
              </a:lnSpc>
              <a:defRPr/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3499881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2017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prof. Otruba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E7BF40-A379-48A6-9E26-2BC33319C216}" type="slidenum">
              <a:rPr lang="cs-CZ"/>
              <a:pPr>
                <a:defRPr/>
              </a:pPr>
              <a:t>9</a:t>
            </a:fld>
            <a:endParaRPr lang="cs-CZ" dirty="0"/>
          </a:p>
        </p:txBody>
      </p:sp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0"/>
            <a:ext cx="9367839" cy="908050"/>
          </a:xfrm>
        </p:spPr>
        <p:txBody>
          <a:bodyPr/>
          <a:lstStyle/>
          <a:p>
            <a:pPr eaLnBrk="1" hangingPunct="1">
              <a:defRPr/>
            </a:pPr>
            <a:r>
              <a:rPr lang="cs-CZ" dirty="0" smtClean="0">
                <a:solidFill>
                  <a:srgbClr val="C00000"/>
                </a:solidFill>
              </a:rPr>
              <a:t>Fyzikální vyvolávání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013790"/>
            <a:ext cx="10515600" cy="5223497"/>
          </a:xfrm>
        </p:spPr>
        <p:txBody>
          <a:bodyPr>
            <a:normAutofit lnSpcReduction="10000"/>
          </a:bodyPr>
          <a:lstStyle/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cs-CZ" sz="2000" dirty="0"/>
              <a:t>    </a:t>
            </a:r>
            <a:r>
              <a:rPr lang="cs-CZ" dirty="0"/>
              <a:t>Při </a:t>
            </a:r>
            <a:r>
              <a:rPr lang="cs-CZ" b="1" dirty="0">
                <a:solidFill>
                  <a:srgbClr val="0070C0"/>
                </a:solidFill>
              </a:rPr>
              <a:t>fyzikálním vyvolávání </a:t>
            </a:r>
            <a:r>
              <a:rPr lang="cs-CZ" dirty="0"/>
              <a:t>se ukládá kovové stříbro na zárodečná centra z vývojky. Tak je možné vyvolávat obraz po ustálení, pokud se neporuší </a:t>
            </a:r>
            <a:endParaRPr lang="cs-CZ" dirty="0" smtClean="0"/>
          </a:p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cs-CZ" dirty="0"/>
              <a:t>	</a:t>
            </a:r>
            <a:r>
              <a:rPr lang="cs-CZ" dirty="0" smtClean="0"/>
              <a:t>Příklad </a:t>
            </a:r>
            <a:r>
              <a:rPr lang="cs-CZ" dirty="0"/>
              <a:t>fyzikální vývojky (</a:t>
            </a:r>
            <a:r>
              <a:rPr lang="cs-CZ" dirty="0" err="1"/>
              <a:t>Lumiére-Seyewetz</a:t>
            </a:r>
            <a:r>
              <a:rPr lang="cs-CZ" dirty="0"/>
              <a:t>):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cs-CZ" dirty="0"/>
              <a:t>	</a:t>
            </a:r>
            <a:r>
              <a:rPr lang="cs-CZ" dirty="0">
                <a:solidFill>
                  <a:srgbClr val="00B0F0"/>
                </a:solidFill>
              </a:rPr>
              <a:t>Roztok A:                                  Roztok B: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cs-CZ" dirty="0">
                <a:solidFill>
                  <a:srgbClr val="00B0F0"/>
                </a:solidFill>
              </a:rPr>
              <a:t>	siřičitan sodný 180 g              </a:t>
            </a:r>
            <a:r>
              <a:rPr lang="cs-CZ" dirty="0" smtClean="0">
                <a:solidFill>
                  <a:srgbClr val="00B0F0"/>
                </a:solidFill>
              </a:rPr>
              <a:t> siřičitan </a:t>
            </a:r>
            <a:r>
              <a:rPr lang="cs-CZ" dirty="0">
                <a:solidFill>
                  <a:srgbClr val="00B0F0"/>
                </a:solidFill>
              </a:rPr>
              <a:t>sodný 20 g</a:t>
            </a:r>
          </a:p>
          <a:p>
            <a:pPr>
              <a:buNone/>
              <a:defRPr/>
            </a:pPr>
            <a:r>
              <a:rPr lang="cs-CZ" dirty="0">
                <a:solidFill>
                  <a:srgbClr val="00B0F0"/>
                </a:solidFill>
              </a:rPr>
              <a:t>	10% roztok AgNO</a:t>
            </a:r>
            <a:r>
              <a:rPr lang="cs-CZ" baseline="-25000" dirty="0">
                <a:solidFill>
                  <a:srgbClr val="00B0F0"/>
                </a:solidFill>
              </a:rPr>
              <a:t>3</a:t>
            </a:r>
            <a:r>
              <a:rPr lang="cs-CZ" dirty="0">
                <a:solidFill>
                  <a:srgbClr val="00B0F0"/>
                </a:solidFill>
              </a:rPr>
              <a:t> 75 ml        </a:t>
            </a:r>
            <a:r>
              <a:rPr lang="cs-CZ" dirty="0" smtClean="0">
                <a:solidFill>
                  <a:srgbClr val="00B0F0"/>
                </a:solidFill>
              </a:rPr>
              <a:t>metol (</a:t>
            </a:r>
            <a:r>
              <a:rPr lang="cs-CZ" dirty="0">
                <a:solidFill>
                  <a:srgbClr val="00B0F0"/>
                </a:solidFill>
              </a:rPr>
              <a:t>4-metylaminofenol síran) 20 </a:t>
            </a:r>
            <a:r>
              <a:rPr lang="cs-CZ" dirty="0" smtClean="0">
                <a:solidFill>
                  <a:srgbClr val="00B0F0"/>
                </a:solidFill>
              </a:rPr>
              <a:t>g </a:t>
            </a:r>
            <a:endParaRPr lang="cs-CZ" dirty="0">
              <a:solidFill>
                <a:srgbClr val="00B0F0"/>
              </a:solidFill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cs-CZ" dirty="0">
                <a:solidFill>
                  <a:srgbClr val="00B0F0"/>
                </a:solidFill>
              </a:rPr>
              <a:t>	voda 1000 ml	                     </a:t>
            </a:r>
            <a:r>
              <a:rPr lang="cs-CZ" dirty="0" smtClean="0">
                <a:solidFill>
                  <a:srgbClr val="00B0F0"/>
                </a:solidFill>
              </a:rPr>
              <a:t>voda </a:t>
            </a:r>
            <a:r>
              <a:rPr lang="cs-CZ" dirty="0">
                <a:solidFill>
                  <a:srgbClr val="00B0F0"/>
                </a:solidFill>
              </a:rPr>
              <a:t>1000 ml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cs-CZ" dirty="0"/>
              <a:t>	Pro vyvíjení se smísí 150 ml roztoku A se 30 ml roztoku B. Vyvolává se v dokonale čisté skleněné misce na denním světle. Vyvíjení trvá až hodinu, po skončení se setře vatovým tampónem nános stříbra z emulze. </a:t>
            </a:r>
          </a:p>
        </p:txBody>
      </p:sp>
    </p:spTree>
    <p:extLst>
      <p:ext uri="{BB962C8B-B14F-4D97-AF65-F5344CB8AC3E}">
        <p14:creationId xmlns:p14="http://schemas.microsoft.com/office/powerpoint/2010/main" val="2309291164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Aerodynamika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2268</TotalTime>
  <Words>1933</Words>
  <Application>Microsoft Office PowerPoint</Application>
  <PresentationFormat>Vlastní</PresentationFormat>
  <Paragraphs>296</Paragraphs>
  <Slides>34</Slides>
  <Notes>28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34</vt:i4>
      </vt:variant>
    </vt:vector>
  </HeadingPairs>
  <TitlesOfParts>
    <vt:vector size="35" baseType="lpstr">
      <vt:lpstr>Motiv Office</vt:lpstr>
      <vt:lpstr>Černobílá fotografie</vt:lpstr>
      <vt:lpstr>Princip vzniku fotografického obrazu</vt:lpstr>
      <vt:lpstr>Světlocitlivé soli stříbra</vt:lpstr>
      <vt:lpstr>Krystal AgBr a vyvolané Ag</vt:lpstr>
      <vt:lpstr>Schéma vzniku latentního obrazu</vt:lpstr>
      <vt:lpstr>Vznik fotografického obrazu</vt:lpstr>
      <vt:lpstr>Fotografický proces</vt:lpstr>
      <vt:lpstr>Vyvolávání</vt:lpstr>
      <vt:lpstr>Fyzikální vyvolávání</vt:lpstr>
      <vt:lpstr>Chemické vyvolávání</vt:lpstr>
      <vt:lpstr>Vyvolávací látky - příklad</vt:lpstr>
      <vt:lpstr>Chemické vyvolávání - vývojky</vt:lpstr>
      <vt:lpstr>Autooxidace vyvolávacích látek a její potlačení </vt:lpstr>
      <vt:lpstr>Kinetika vyvolávání</vt:lpstr>
      <vt:lpstr>Fotografický materiál</vt:lpstr>
      <vt:lpstr>Černobílý film</vt:lpstr>
      <vt:lpstr>Optická hustota D</vt:lpstr>
      <vt:lpstr>Senzitometr</vt:lpstr>
      <vt:lpstr>Kinetika vyvolávání a senzitometrické charakteristiky</vt:lpstr>
      <vt:lpstr>Fotografické vlastnosti světlocitlivých vrstev</vt:lpstr>
      <vt:lpstr>Zrnitost</vt:lpstr>
      <vt:lpstr>Vliv vývojky na zrnitost</vt:lpstr>
      <vt:lpstr>Zčernání a senzitometrická charakteristika</vt:lpstr>
      <vt:lpstr>Strmost</vt:lpstr>
      <vt:lpstr>Dynamický rozsah a expoziční pružnost</vt:lpstr>
      <vt:lpstr>Reciprocita</vt:lpstr>
      <vt:lpstr>Závoj a minimální hustota</vt:lpstr>
      <vt:lpstr>Citlivost</vt:lpstr>
      <vt:lpstr>Citlivost k barvám</vt:lpstr>
      <vt:lpstr>Ochrana před halací</vt:lpstr>
      <vt:lpstr>Rozlišovací schopnost a hranová ostrost</vt:lpstr>
      <vt:lpstr>Testovací obrazce</vt:lpstr>
      <vt:lpstr>Funkce přenosu modulace</vt:lpstr>
      <vt:lpstr>Funkce přenosu modulace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Černobílá fotografie</dc:title>
  <dc:creator>Otruba</dc:creator>
  <cp:lastModifiedBy>Richard</cp:lastModifiedBy>
  <cp:revision>42</cp:revision>
  <dcterms:created xsi:type="dcterms:W3CDTF">2015-02-15T09:20:26Z</dcterms:created>
  <dcterms:modified xsi:type="dcterms:W3CDTF">2017-03-09T08:41:36Z</dcterms:modified>
</cp:coreProperties>
</file>