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70"/>
  </p:notesMasterIdLst>
  <p:handoutMasterIdLst>
    <p:handoutMasterId r:id="rId71"/>
  </p:handoutMasterIdLst>
  <p:sldIdLst>
    <p:sldId id="256" r:id="rId2"/>
    <p:sldId id="272" r:id="rId3"/>
    <p:sldId id="275" r:id="rId4"/>
    <p:sldId id="279" r:id="rId5"/>
    <p:sldId id="280" r:id="rId6"/>
    <p:sldId id="278" r:id="rId7"/>
    <p:sldId id="282" r:id="rId8"/>
    <p:sldId id="283" r:id="rId9"/>
    <p:sldId id="286" r:id="rId10"/>
    <p:sldId id="285" r:id="rId11"/>
    <p:sldId id="319" r:id="rId12"/>
    <p:sldId id="287" r:id="rId13"/>
    <p:sldId id="289" r:id="rId14"/>
    <p:sldId id="290" r:id="rId15"/>
    <p:sldId id="291" r:id="rId16"/>
    <p:sldId id="288" r:id="rId17"/>
    <p:sldId id="357" r:id="rId18"/>
    <p:sldId id="314" r:id="rId19"/>
    <p:sldId id="273" r:id="rId20"/>
    <p:sldId id="362" r:id="rId21"/>
    <p:sldId id="363" r:id="rId22"/>
    <p:sldId id="365" r:id="rId23"/>
    <p:sldId id="366" r:id="rId24"/>
    <p:sldId id="330" r:id="rId25"/>
    <p:sldId id="359" r:id="rId26"/>
    <p:sldId id="358" r:id="rId27"/>
    <p:sldId id="367" r:id="rId28"/>
    <p:sldId id="368" r:id="rId29"/>
    <p:sldId id="334" r:id="rId30"/>
    <p:sldId id="292" r:id="rId31"/>
    <p:sldId id="333" r:id="rId32"/>
    <p:sldId id="294" r:id="rId33"/>
    <p:sldId id="295" r:id="rId34"/>
    <p:sldId id="296" r:id="rId35"/>
    <p:sldId id="297" r:id="rId36"/>
    <p:sldId id="298" r:id="rId37"/>
    <p:sldId id="299" r:id="rId38"/>
    <p:sldId id="316" r:id="rId39"/>
    <p:sldId id="361" r:id="rId40"/>
    <p:sldId id="317" r:id="rId41"/>
    <p:sldId id="331" r:id="rId42"/>
    <p:sldId id="332" r:id="rId43"/>
    <p:sldId id="300" r:id="rId44"/>
    <p:sldId id="301" r:id="rId45"/>
    <p:sldId id="369" r:id="rId46"/>
    <p:sldId id="312" r:id="rId47"/>
    <p:sldId id="320" r:id="rId48"/>
    <p:sldId id="321" r:id="rId49"/>
    <p:sldId id="322" r:id="rId50"/>
    <p:sldId id="304" r:id="rId51"/>
    <p:sldId id="349" r:id="rId52"/>
    <p:sldId id="323" r:id="rId53"/>
    <p:sldId id="350" r:id="rId54"/>
    <p:sldId id="324" r:id="rId55"/>
    <p:sldId id="302" r:id="rId56"/>
    <p:sldId id="325" r:id="rId57"/>
    <p:sldId id="352" r:id="rId58"/>
    <p:sldId id="329" r:id="rId59"/>
    <p:sldId id="351" r:id="rId60"/>
    <p:sldId id="328" r:id="rId61"/>
    <p:sldId id="303" r:id="rId62"/>
    <p:sldId id="326" r:id="rId63"/>
    <p:sldId id="305" r:id="rId64"/>
    <p:sldId id="327" r:id="rId65"/>
    <p:sldId id="313" r:id="rId66"/>
    <p:sldId id="355" r:id="rId67"/>
    <p:sldId id="354" r:id="rId68"/>
    <p:sldId id="356" r:id="rId6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0+vKOWiFKx+f6350HhW8g==" hashData="aa4qAwaf4YE496MZWODgi7Pz3p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154"/>
    </p:cViewPr>
  </p:sorterViewPr>
  <p:notesViewPr>
    <p:cSldViewPr>
      <p:cViewPr varScale="1">
        <p:scale>
          <a:sx n="86" d="100"/>
          <a:sy n="86" d="100"/>
        </p:scale>
        <p:origin x="-126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818E69B-3351-4635-B1C2-9ACDF172EF2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779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A5E0FF5-FA14-40BB-B248-A8829243388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00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FFB0A-3C8B-4841-BBC6-48169D1E9B75}" type="slidenum">
              <a:rPr lang="cs-CZ"/>
              <a:pPr/>
              <a:t>1</a:t>
            </a:fld>
            <a:endParaRPr lang="cs-CZ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B04F4-FB35-46E3-AA33-FFFA017E9DF6}" type="slidenum">
              <a:rPr lang="cs-CZ"/>
              <a:pPr/>
              <a:t>10</a:t>
            </a:fld>
            <a:endParaRPr lang="cs-CZ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B7CE6-8360-45F7-A485-3F455179D1D5}" type="slidenum">
              <a:rPr lang="cs-CZ"/>
              <a:pPr/>
              <a:t>12</a:t>
            </a:fld>
            <a:endParaRPr lang="cs-CZ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C8E46-705C-41E9-B86E-FD0621D0FB6E}" type="slidenum">
              <a:rPr lang="cs-CZ"/>
              <a:pPr/>
              <a:t>13</a:t>
            </a:fld>
            <a:endParaRPr lang="cs-CZ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62931-8263-4DBB-BCF7-DAC990097165}" type="slidenum">
              <a:rPr lang="cs-CZ"/>
              <a:pPr/>
              <a:t>14</a:t>
            </a:fld>
            <a:endParaRPr lang="cs-CZ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F18A3-27DB-4A03-B6BA-2312462A99AA}" type="slidenum">
              <a:rPr lang="cs-CZ"/>
              <a:pPr/>
              <a:t>15</a:t>
            </a:fld>
            <a:endParaRPr lang="cs-CZ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FD596-AFEF-4B13-A359-FCCD36BB4EB9}" type="slidenum">
              <a:rPr lang="cs-CZ"/>
              <a:pPr/>
              <a:t>16</a:t>
            </a:fld>
            <a:endParaRPr lang="cs-CZ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FD596-AFEF-4B13-A359-FCCD36BB4EB9}" type="slidenum">
              <a:rPr lang="cs-CZ"/>
              <a:pPr/>
              <a:t>17</a:t>
            </a:fld>
            <a:endParaRPr lang="cs-CZ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66E02-B3EE-4AD8-AC3D-D0702E07ABA6}" type="slidenum">
              <a:rPr lang="cs-CZ"/>
              <a:pPr/>
              <a:t>19</a:t>
            </a:fld>
            <a:endParaRPr lang="cs-CZ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DBDA7-23FC-4770-82F8-9E077A0E66D7}" type="slidenum">
              <a:rPr lang="cs-CZ"/>
              <a:pPr/>
              <a:t>27</a:t>
            </a:fld>
            <a:endParaRPr lang="cs-CZ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DBDA7-23FC-4770-82F8-9E077A0E66D7}" type="slidenum">
              <a:rPr lang="cs-CZ"/>
              <a:pPr/>
              <a:t>28</a:t>
            </a:fld>
            <a:endParaRPr lang="cs-CZ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DFF78-ED27-4F49-9865-066C92318728}" type="slidenum">
              <a:rPr lang="cs-CZ"/>
              <a:pPr/>
              <a:t>2</a:t>
            </a:fld>
            <a:endParaRPr lang="cs-CZ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2FBA12-81E2-4295-A986-9FBA9DD0D2DB}" type="slidenum">
              <a:rPr lang="cs-CZ"/>
              <a:pPr/>
              <a:t>30</a:t>
            </a:fld>
            <a:endParaRPr lang="cs-CZ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65526-1A8C-45C0-B19A-8E967F2C4594}" type="slidenum">
              <a:rPr lang="cs-CZ"/>
              <a:pPr/>
              <a:t>32</a:t>
            </a:fld>
            <a:endParaRPr lang="cs-CZ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5E528-787A-4BD1-A249-DDE7F3388B07}" type="slidenum">
              <a:rPr lang="cs-CZ"/>
              <a:pPr/>
              <a:t>33</a:t>
            </a:fld>
            <a:endParaRPr lang="cs-CZ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1DAC95-66A5-4DB4-BB78-6DAE9AF187AF}" type="slidenum">
              <a:rPr lang="cs-CZ"/>
              <a:pPr/>
              <a:t>34</a:t>
            </a:fld>
            <a:endParaRPr lang="cs-CZ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674F6-16D6-46C7-A34D-95C4A85D6AED}" type="slidenum">
              <a:rPr lang="cs-CZ"/>
              <a:pPr/>
              <a:t>35</a:t>
            </a:fld>
            <a:endParaRPr lang="cs-CZ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99882-E52B-4EB6-95DA-FABE51DF67AE}" type="slidenum">
              <a:rPr lang="cs-CZ"/>
              <a:pPr/>
              <a:t>36</a:t>
            </a:fld>
            <a:endParaRPr lang="cs-CZ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54761-082E-410E-A46F-423AA2BEA567}" type="slidenum">
              <a:rPr lang="cs-CZ"/>
              <a:pPr/>
              <a:t>37</a:t>
            </a:fld>
            <a:endParaRPr lang="cs-CZ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708E6-B3A8-4D9F-9E73-DDD53C14EF62}" type="slidenum">
              <a:rPr lang="cs-CZ"/>
              <a:pPr/>
              <a:t>43</a:t>
            </a:fld>
            <a:endParaRPr lang="cs-CZ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5D5BA4-8A33-459D-B8B7-8275801DAC50}" type="slidenum">
              <a:rPr lang="cs-CZ"/>
              <a:pPr/>
              <a:t>44</a:t>
            </a:fld>
            <a:endParaRPr lang="cs-CZ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62931-8263-4DBB-BCF7-DAC990097165}" type="slidenum">
              <a:rPr lang="cs-CZ"/>
              <a:pPr/>
              <a:t>45</a:t>
            </a:fld>
            <a:endParaRPr lang="cs-CZ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16F11-894C-41E8-A1AC-B6076E3C955B}" type="slidenum">
              <a:rPr lang="cs-CZ"/>
              <a:pPr/>
              <a:t>3</a:t>
            </a:fld>
            <a:endParaRPr lang="cs-CZ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EE598-EBAD-47C7-AABA-CF3B2B4F88E8}" type="slidenum">
              <a:rPr lang="cs-CZ"/>
              <a:pPr/>
              <a:t>50</a:t>
            </a:fld>
            <a:endParaRPr lang="cs-CZ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6B7E3-249A-42BB-B5B1-0B353B0C3C6C}" type="slidenum">
              <a:rPr lang="cs-CZ"/>
              <a:pPr/>
              <a:t>55</a:t>
            </a:fld>
            <a:endParaRPr lang="cs-CZ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E0FF5-FA14-40BB-B248-A8829243388A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928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12101-B400-4DDD-99B5-3EE9BEA814DB}" type="slidenum">
              <a:rPr lang="cs-CZ"/>
              <a:pPr/>
              <a:t>61</a:t>
            </a:fld>
            <a:endParaRPr lang="cs-CZ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AB6E1-8D5D-45EA-B7AF-26862B2E56A6}" type="slidenum">
              <a:rPr lang="cs-CZ"/>
              <a:pPr/>
              <a:t>63</a:t>
            </a:fld>
            <a:endParaRPr lang="cs-CZ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A98BC-492D-494C-8914-3A3FCA9D3628}" type="slidenum">
              <a:rPr lang="cs-CZ"/>
              <a:pPr/>
              <a:t>4</a:t>
            </a:fld>
            <a:endParaRPr lang="cs-CZ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1FEBA-6661-487B-A134-35E893BA6341}" type="slidenum">
              <a:rPr lang="cs-CZ"/>
              <a:pPr/>
              <a:t>5</a:t>
            </a:fld>
            <a:endParaRPr lang="cs-CZ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07CB5-204D-44EA-A2B9-A879C8114FD8}" type="slidenum">
              <a:rPr lang="cs-CZ"/>
              <a:pPr/>
              <a:t>6</a:t>
            </a:fld>
            <a:endParaRPr lang="cs-CZ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BAC93-2731-45CD-8AAC-E10BE6600C55}" type="slidenum">
              <a:rPr lang="cs-CZ"/>
              <a:pPr/>
              <a:t>7</a:t>
            </a:fld>
            <a:endParaRPr lang="cs-CZ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FF3AE-5FDF-4770-86D4-0D0C4709267A}" type="slidenum">
              <a:rPr lang="cs-CZ"/>
              <a:pPr/>
              <a:t>8</a:t>
            </a:fld>
            <a:endParaRPr lang="cs-CZ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0A4B9-8119-475E-8C58-FE6B415370F2}" type="slidenum">
              <a:rPr lang="cs-CZ"/>
              <a:pPr/>
              <a:t>9</a:t>
            </a:fld>
            <a:endParaRPr lang="cs-CZ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939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5939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939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latin typeface="Arial" charset="0"/>
              </a:endParaRPr>
            </a:p>
          </p:txBody>
        </p:sp>
      </p:grpSp>
      <p:sp>
        <p:nvSpPr>
          <p:cNvPr id="593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940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940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C3BBE20-DDE9-40C1-B8E2-BB47493DE39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D9FCD-9CD7-496E-A93C-E45589AC747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359FE-6798-4894-92F7-29724F51614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9313F72-4187-45DB-BE96-86CC52DE178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FD022C6-55DB-44D5-9318-849C250DD97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7313612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370013" y="3960813"/>
            <a:ext cx="7313612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3DF648D-4054-4EB6-991B-E5E7D791237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A68CA-7F6C-4189-8A4A-639BBC17793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A72E7-47A9-44AE-AA8A-84BC6AFC182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5036C-3551-4D7A-9CEF-AB2F19A07F9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234FC-13FE-4866-BBDE-1B44E9CCA9C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3AD43-5DC9-4978-8B58-52E87F6AD59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BB85A-F29C-4E40-9D10-61316281787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04B8B-6B2C-4149-AA7B-01D3658BB87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CAFD-DCB5-4EAA-AEA6-CB0E21FB54D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5837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837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latin typeface="Arial" charset="0"/>
              </a:endParaRPr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7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83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6D932E-9091-49E1-9F3C-D11A2B3FBC0C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s/0/08/Holub_rozostrene_pozadi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Objekti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Objekti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Ohniskov%C3%A1_vzd%C3%A1lenost" TargetMode="External"/><Relationship Id="rId2" Type="http://schemas.openxmlformats.org/officeDocument/2006/relationships/hyperlink" Target="http://cs.wikipedia.org/wiki/Objektiv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://cs.wikipedia.org/wiki/%C4%8Ci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photo.mysteria.cz/clanky/objekt7.html" TargetMode="Externa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cz/url?sa=i&amp;rct=j&amp;q=teleobjektivy&amp;source=images&amp;cd=&amp;cad=rja&amp;docid=J4uSVDbx73VtWM&amp;tbnid=JG_52AYhEenLfM:&amp;ved=0CAUQjRw&amp;url=http://www.photoextract.com/cs/objektiv/canon/ef-800-f-5-6l-is-usm&amp;ei=2XNYUeXkM5HBswap6oDYBg&amp;bvm=bv.44442042,d.Yms&amp;psig=AFQjCNH42S5unKZ7ez_MJ96YmWxCJi5peg&amp;ust=1364837687007839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E344EEED-9EB8-4B8C-B0FE-D9644AFC7D07}" type="slidenum">
              <a:rPr lang="cs-CZ"/>
              <a:pPr/>
              <a:t>1</a:t>
            </a:fld>
            <a:endParaRPr 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Fotografická optika</a:t>
            </a:r>
            <a:br>
              <a:rPr lang="cs-CZ"/>
            </a:br>
            <a:r>
              <a:rPr lang="cs-CZ"/>
              <a:t>Fotografický přístroj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Vývoj a konstrukce </a:t>
            </a:r>
          </a:p>
          <a:p>
            <a:endParaRPr lang="cs-CZ"/>
          </a:p>
          <a:p>
            <a:endParaRPr lang="cs-CZ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09C9-873A-4497-91FC-FC45F50FC088}" type="slidenum">
              <a:rPr lang="cs-CZ"/>
              <a:pPr/>
              <a:t>10</a:t>
            </a:fld>
            <a:endParaRPr lang="cs-CZ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</a:t>
            </a:r>
            <a:r>
              <a:rPr lang="cs-CZ" sz="3800" dirty="0" err="1"/>
              <a:t>Scheimpflugova</a:t>
            </a:r>
            <a:r>
              <a:rPr lang="cs-CZ" sz="3800" dirty="0"/>
              <a:t> pravidla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557338"/>
            <a:ext cx="4895850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900"/>
              <a:t>Vzdálenější půllitr je už zcela neostrý a ač oba stojí rovně, na obrázku se zřetelně kácí do stran. S prvním problémem se vypořádáme podobně, jako v předcházejícím případě, ale místo horizontálního naklánění roviny ostrosti budeme jí otáčet vertikálně (jako byste otočili aparát na bok). Kombinací těchto dvou postupů můžeme vyostřit rovinu nakloněnou v obou směrech. </a:t>
            </a:r>
          </a:p>
          <a:p>
            <a:pPr>
              <a:lnSpc>
                <a:spcPct val="80000"/>
              </a:lnSpc>
            </a:pPr>
            <a:r>
              <a:rPr lang="cs-CZ" sz="1900"/>
              <a:t>Perspektivní zkreslení (kácení do stran) odstraníme u velkoformátové kamery pohodlně nastavením standart tak, aby byly rovnoběžné s půllitry. Stejného nadhledu dosáhneme posunutím jedné ze standart nahoru nebo dolů. Je to nejznámější princip optické lavice a říká se mu "šiftování". </a:t>
            </a:r>
          </a:p>
        </p:txBody>
      </p:sp>
      <p:pic>
        <p:nvPicPr>
          <p:cNvPr id="160775" name="Picture 7" descr="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>
          <a:xfrm>
            <a:off x="5867400" y="1577975"/>
            <a:ext cx="2376488" cy="2376488"/>
          </a:xfrm>
          <a:noFill/>
          <a:ln/>
        </p:spPr>
      </p:pic>
      <p:pic>
        <p:nvPicPr>
          <p:cNvPr id="160776" name="Picture 8" descr="3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>
          <a:xfrm>
            <a:off x="5867400" y="4005263"/>
            <a:ext cx="2376488" cy="2376487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</a:t>
            </a:r>
            <a:r>
              <a:rPr lang="cs-CZ" dirty="0" err="1"/>
              <a:t>Scheimpflugova</a:t>
            </a:r>
            <a:r>
              <a:rPr lang="cs-CZ" dirty="0"/>
              <a:t> pravidla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99592" y="1844824"/>
            <a:ext cx="4176464" cy="4114800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Sinar</a:t>
            </a:r>
            <a:r>
              <a:rPr lang="cs-CZ" dirty="0"/>
              <a:t> p3 je optickou lavicí uzpůsobenou především pro práci s digitální kazetou </a:t>
            </a:r>
            <a:r>
              <a:rPr lang="cs-CZ" dirty="0" err="1"/>
              <a:t>Sinarback</a:t>
            </a:r>
            <a:r>
              <a:rPr lang="cs-CZ" dirty="0"/>
              <a:t>, pracuje však také s tradičním fotografickým materiálem. Na obrázku jsou zvláště zřetelné oba bloky mikrometrických posuvů a náklonů pro důmyslný způsob ostření dle </a:t>
            </a:r>
            <a:r>
              <a:rPr lang="cs-CZ" dirty="0" err="1"/>
              <a:t>Scheimpflugova</a:t>
            </a:r>
            <a:r>
              <a:rPr lang="cs-CZ" dirty="0"/>
              <a:t> pravidla.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55" y="1844824"/>
            <a:ext cx="2910502" cy="1944215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33056"/>
            <a:ext cx="2337594" cy="2337594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02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D6D0-6D2B-408F-94B9-2A3E8B0DBE33}" type="slidenum">
              <a:rPr lang="cs-CZ"/>
              <a:pPr/>
              <a:t>12</a:t>
            </a:fld>
            <a:endParaRPr lang="cs-CZ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Zákony zobrazení tenkou čočkou</a:t>
            </a:r>
          </a:p>
        </p:txBody>
      </p:sp>
      <p:sp>
        <p:nvSpPr>
          <p:cNvPr id="16692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844675"/>
            <a:ext cx="2879725" cy="4097338"/>
          </a:xfrm>
        </p:spPr>
        <p:txBody>
          <a:bodyPr/>
          <a:lstStyle/>
          <a:p>
            <a:r>
              <a:rPr lang="cs-CZ" sz="2500"/>
              <a:t>Opakování z geometrické optiky: vlevo čočková rovnice, vpravo Newtonova zobrazovací rovnice.</a:t>
            </a:r>
          </a:p>
        </p:txBody>
      </p:sp>
      <p:pic>
        <p:nvPicPr>
          <p:cNvPr id="166919" name="Picture 7" descr="obr50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lum contrast="42000"/>
          </a:blip>
          <a:srcRect l="12817" t="2411" r="8722" b="9801"/>
          <a:stretch/>
        </p:blipFill>
        <p:spPr>
          <a:xfrm>
            <a:off x="3563938" y="1527175"/>
            <a:ext cx="5400550" cy="4928943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B59-83EB-4F33-A06F-3739FDA702AE}" type="slidenum">
              <a:rPr lang="cs-CZ"/>
              <a:pPr/>
              <a:t>13</a:t>
            </a:fld>
            <a:endParaRPr lang="cs-CZ"/>
          </a:p>
        </p:txBody>
      </p:sp>
      <p:sp>
        <p:nvSpPr>
          <p:cNvPr id="1751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Hlavní body a roviny optického systému</a:t>
            </a:r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043608" y="1700808"/>
            <a:ext cx="7992888" cy="1981200"/>
          </a:xfrm>
        </p:spPr>
        <p:txBody>
          <a:bodyPr/>
          <a:lstStyle/>
          <a:p>
            <a:r>
              <a:rPr lang="cs-CZ" sz="2300" dirty="0"/>
              <a:t>o</a:t>
            </a:r>
            <a:r>
              <a:rPr lang="cs-CZ" sz="2300" dirty="0" smtClean="0"/>
              <a:t>d </a:t>
            </a:r>
            <a:r>
              <a:rPr lang="cs-CZ" sz="2300" dirty="0"/>
              <a:t>hlavních bodů a rovin </a:t>
            </a:r>
            <a:r>
              <a:rPr lang="cs-CZ" sz="2300" dirty="0" smtClean="0"/>
              <a:t>(H, H´) se </a:t>
            </a:r>
            <a:r>
              <a:rPr lang="cs-CZ" sz="2300" dirty="0"/>
              <a:t>měří </a:t>
            </a:r>
            <a:r>
              <a:rPr lang="cs-CZ" sz="2300" b="1" dirty="0"/>
              <a:t>ohniskové vzdálenosti </a:t>
            </a:r>
            <a:r>
              <a:rPr lang="cs-CZ" sz="2300" dirty="0"/>
              <a:t>(f, f´), od vrcholu optického systému se měří sečné </a:t>
            </a:r>
            <a:r>
              <a:rPr lang="cs-CZ" sz="2300" dirty="0" smtClean="0"/>
              <a:t>vzdálenosti</a:t>
            </a:r>
            <a:br>
              <a:rPr lang="cs-CZ" sz="2300" dirty="0" smtClean="0"/>
            </a:br>
            <a:r>
              <a:rPr lang="cs-CZ" sz="2300" dirty="0" smtClean="0"/>
              <a:t>(</a:t>
            </a:r>
            <a:r>
              <a:rPr lang="cs-CZ" sz="2300" dirty="0"/>
              <a:t>s, s</a:t>
            </a:r>
            <a:r>
              <a:rPr lang="cs-CZ" sz="2300" dirty="0" smtClean="0"/>
              <a:t>´)</a:t>
            </a:r>
          </a:p>
          <a:p>
            <a:r>
              <a:rPr lang="cs-CZ" sz="2200" dirty="0"/>
              <a:t>v</a:t>
            </a:r>
            <a:r>
              <a:rPr lang="cs-CZ" sz="2200" dirty="0" smtClean="0"/>
              <a:t> ohnisku se protínají všechny přímky procházející čočkou</a:t>
            </a:r>
            <a:endParaRPr lang="cs-CZ" sz="2200" dirty="0"/>
          </a:p>
        </p:txBody>
      </p:sp>
      <p:pic>
        <p:nvPicPr>
          <p:cNvPr id="175111" name="Picture 7" descr="obr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l="16827" t="3310" r="18536" b="17770"/>
          <a:stretch>
            <a:fillRect/>
          </a:stretch>
        </p:blipFill>
        <p:spPr>
          <a:xfrm>
            <a:off x="2987824" y="3717032"/>
            <a:ext cx="4680520" cy="2954297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0845-8B70-4D30-B1BF-EA3F8629E743}" type="slidenum">
              <a:rPr lang="cs-CZ"/>
              <a:pPr/>
              <a:t>14</a:t>
            </a:fld>
            <a:endParaRPr lang="cs-CZ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Hlavní rovina složeného systému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500" dirty="0"/>
              <a:t>Při kombinaci spojného a rozptylného členu je hlavní rovina H</a:t>
            </a:r>
            <a:r>
              <a:rPr lang="cs-CZ" sz="2500" baseline="-25000" dirty="0"/>
              <a:t>1 </a:t>
            </a:r>
            <a:r>
              <a:rPr lang="cs-CZ" sz="2500" dirty="0"/>
              <a:t>před optickou soustavou, při opačné kombinaci za  optickou soustavou.</a:t>
            </a:r>
          </a:p>
        </p:txBody>
      </p:sp>
      <p:pic>
        <p:nvPicPr>
          <p:cNvPr id="178182" name="Picture 6" descr="obr54_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8000"/>
          </a:blip>
          <a:srcRect t="2716" b="73718"/>
          <a:stretch>
            <a:fillRect/>
          </a:stretch>
        </p:blipFill>
        <p:spPr>
          <a:xfrm>
            <a:off x="2124075" y="3573463"/>
            <a:ext cx="5543550" cy="2663825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14B7-92C4-4B0E-A414-B9430CF41302}" type="slidenum">
              <a:rPr lang="cs-CZ"/>
              <a:pPr/>
              <a:t>15</a:t>
            </a:fld>
            <a:endParaRPr lang="cs-CZ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typy objektivů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1916113"/>
            <a:ext cx="3579813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/>
              <a:t>A - objektiv s normální polohou hlavní roviny</a:t>
            </a:r>
          </a:p>
          <a:p>
            <a:pPr>
              <a:lnSpc>
                <a:spcPct val="80000"/>
              </a:lnSpc>
            </a:pPr>
            <a:r>
              <a:rPr lang="cs-CZ" sz="2100"/>
              <a:t>B – teleobjektiv, stavební délka je kratší než ohnisková vzdálenost</a:t>
            </a:r>
          </a:p>
          <a:p>
            <a:pPr>
              <a:lnSpc>
                <a:spcPct val="80000"/>
              </a:lnSpc>
            </a:pPr>
            <a:r>
              <a:rPr lang="cs-CZ" sz="2100"/>
              <a:t>C -  Širokoúhlý objektiv pro SLR (obrácený teleobjektiv), hlavní rovina je za posledním členem optické soustavy</a:t>
            </a:r>
          </a:p>
        </p:txBody>
      </p:sp>
      <p:pic>
        <p:nvPicPr>
          <p:cNvPr id="180230" name="Picture 6" descr="obr54_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l="562" t="45995" r="9213" b="20638"/>
          <a:stretch>
            <a:fillRect/>
          </a:stretch>
        </p:blipFill>
        <p:spPr>
          <a:xfrm>
            <a:off x="4787900" y="2225675"/>
            <a:ext cx="4105275" cy="3214688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2DB1-6ADB-4A3D-B2D4-AB8298B9FDC1}" type="slidenum">
              <a:rPr lang="cs-CZ"/>
              <a:pPr/>
              <a:t>16</a:t>
            </a:fld>
            <a:endParaRPr lang="cs-CZ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Poměrný otvor objektivu (světelnost)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700213"/>
            <a:ext cx="4968478" cy="4679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900" b="1" dirty="0" smtClean="0"/>
              <a:t>Světelnost</a:t>
            </a:r>
            <a:r>
              <a:rPr lang="cs-CZ" sz="1900" dirty="0" smtClean="0"/>
              <a:t> - poměr </a:t>
            </a:r>
            <a:r>
              <a:rPr lang="cs-CZ" sz="1900" dirty="0"/>
              <a:t>osvětlení </a:t>
            </a:r>
            <a:r>
              <a:rPr lang="cs-CZ" sz="1900" dirty="0" smtClean="0"/>
              <a:t>citlivé vrstvy </a:t>
            </a:r>
            <a:r>
              <a:rPr lang="cs-CZ" sz="1900" dirty="0"/>
              <a:t>a jasu </a:t>
            </a:r>
            <a:r>
              <a:rPr lang="cs-CZ" sz="1900" dirty="0" smtClean="0"/>
              <a:t>objektu:</a:t>
            </a:r>
          </a:p>
          <a:p>
            <a:pPr>
              <a:lnSpc>
                <a:spcPct val="80000"/>
              </a:lnSpc>
            </a:pPr>
            <a:endParaRPr lang="cs-CZ" sz="19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1900" dirty="0"/>
              <a:t> </a:t>
            </a:r>
            <a:r>
              <a:rPr lang="cs-CZ" sz="1900" dirty="0" smtClean="0"/>
              <a:t>           </a:t>
            </a:r>
            <a:r>
              <a:rPr lang="cs-CZ" sz="1900" dirty="0"/>
              <a:t>E/B=</a:t>
            </a:r>
            <a:r>
              <a:rPr lang="el-GR" sz="1900" dirty="0"/>
              <a:t>π</a:t>
            </a:r>
            <a:r>
              <a:rPr lang="cs-CZ" sz="1900" dirty="0"/>
              <a:t>/4(D/f)</a:t>
            </a:r>
            <a:r>
              <a:rPr lang="cs-CZ" sz="1900" baseline="30000" dirty="0"/>
              <a:t>2</a:t>
            </a:r>
            <a:r>
              <a:rPr lang="cs-CZ" sz="1900" dirty="0"/>
              <a:t>.</a:t>
            </a:r>
            <a:r>
              <a:rPr lang="el-GR" sz="1900" dirty="0" smtClean="0"/>
              <a:t>τ</a:t>
            </a:r>
            <a:r>
              <a:rPr lang="cs-CZ" sz="19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cs-CZ" sz="1900" dirty="0" smtClean="0"/>
          </a:p>
          <a:p>
            <a:pPr>
              <a:lnSpc>
                <a:spcPct val="80000"/>
              </a:lnSpc>
            </a:pPr>
            <a:r>
              <a:rPr lang="cs-CZ" sz="1900" dirty="0" smtClean="0"/>
              <a:t>poměr </a:t>
            </a:r>
            <a:r>
              <a:rPr lang="cs-CZ" sz="1900" dirty="0"/>
              <a:t>D:f je </a:t>
            </a:r>
            <a:r>
              <a:rPr lang="cs-CZ" sz="1900" b="1" i="1" dirty="0"/>
              <a:t>poměrný otvor </a:t>
            </a:r>
            <a:r>
              <a:rPr lang="cs-CZ" sz="1900" dirty="0"/>
              <a:t>objektivu a bývá nesprávně nazýván světelností objektivu</a:t>
            </a:r>
            <a:r>
              <a:rPr lang="cs-CZ" sz="1900" dirty="0" smtClean="0"/>
              <a:t>.</a:t>
            </a:r>
          </a:p>
          <a:p>
            <a:pPr>
              <a:lnSpc>
                <a:spcPct val="80000"/>
              </a:lnSpc>
            </a:pPr>
            <a:endParaRPr lang="cs-CZ" sz="1900" dirty="0" smtClean="0"/>
          </a:p>
          <a:p>
            <a:pPr>
              <a:lnSpc>
                <a:spcPct val="80000"/>
              </a:lnSpc>
            </a:pPr>
            <a:r>
              <a:rPr lang="cs-CZ" sz="1900" dirty="0" smtClean="0"/>
              <a:t>vyjadřuje </a:t>
            </a:r>
            <a:r>
              <a:rPr lang="cs-CZ" sz="1900" dirty="0"/>
              <a:t>se číselně vždy jako </a:t>
            </a:r>
            <a:r>
              <a:rPr lang="cs-CZ" sz="1900" dirty="0" smtClean="0"/>
              <a:t>1:XX (nebo f/XX) číslo </a:t>
            </a:r>
            <a:r>
              <a:rPr lang="cs-CZ" sz="1900" dirty="0"/>
              <a:t>ve </a:t>
            </a:r>
            <a:r>
              <a:rPr lang="cs-CZ" sz="1900" dirty="0" smtClean="0"/>
              <a:t>jmenovateli nazývá </a:t>
            </a:r>
            <a:r>
              <a:rPr lang="cs-CZ" sz="1900" b="1" i="1" dirty="0"/>
              <a:t>clonové </a:t>
            </a:r>
            <a:r>
              <a:rPr lang="cs-CZ" sz="1900" b="1" i="1" dirty="0" smtClean="0"/>
              <a:t>číslo</a:t>
            </a:r>
            <a:r>
              <a:rPr lang="cs-CZ" sz="1900" dirty="0" smtClean="0"/>
              <a:t>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1900" dirty="0"/>
              <a:t> </a:t>
            </a:r>
            <a:r>
              <a:rPr lang="cs-CZ" sz="1900" dirty="0" smtClean="0"/>
              <a:t>                                         </a:t>
            </a:r>
            <a:endParaRPr lang="cs-CZ" sz="2400" dirty="0" smtClean="0"/>
          </a:p>
          <a:p>
            <a:pPr marL="0" indent="0">
              <a:lnSpc>
                <a:spcPct val="80000"/>
              </a:lnSpc>
              <a:buNone/>
            </a:pPr>
            <a:endParaRPr lang="cs-CZ" sz="19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1900" dirty="0"/>
              <a:t>	</a:t>
            </a:r>
            <a:r>
              <a:rPr lang="cs-CZ" sz="1900" dirty="0" smtClean="0"/>
              <a:t>     </a:t>
            </a:r>
            <a:r>
              <a:rPr lang="cs-CZ" sz="2000" dirty="0" smtClean="0"/>
              <a:t> </a:t>
            </a:r>
            <a:r>
              <a:rPr lang="cs-CZ" sz="2800" dirty="0"/>
              <a:t>F = f/D</a:t>
            </a:r>
            <a:endParaRPr lang="cs-CZ" sz="2400" dirty="0"/>
          </a:p>
        </p:txBody>
      </p:sp>
      <p:pic>
        <p:nvPicPr>
          <p:cNvPr id="168966" name="Picture 6" descr="obr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6000" contrast="30000"/>
          </a:blip>
          <a:srcRect b="16489"/>
          <a:stretch>
            <a:fillRect/>
          </a:stretch>
        </p:blipFill>
        <p:spPr>
          <a:xfrm>
            <a:off x="5652120" y="1556792"/>
            <a:ext cx="3348037" cy="4824412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2DB1-6ADB-4A3D-B2D4-AB8298B9FDC1}" type="slidenum">
              <a:rPr lang="cs-CZ"/>
              <a:pPr/>
              <a:t>17</a:t>
            </a:fld>
            <a:endParaRPr lang="cs-CZ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Poměrný otvor objektivu (světelnost)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700213"/>
            <a:ext cx="4968478" cy="467995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cs-CZ" sz="1900" dirty="0"/>
          </a:p>
          <a:p>
            <a:pPr>
              <a:lnSpc>
                <a:spcPct val="80000"/>
              </a:lnSpc>
            </a:pPr>
            <a:r>
              <a:rPr lang="cs-CZ" sz="1900" dirty="0" smtClean="0"/>
              <a:t>osvětlení </a:t>
            </a:r>
            <a:r>
              <a:rPr lang="cs-CZ" sz="1900" dirty="0"/>
              <a:t>detektoru měníme změnou průměru clony </a:t>
            </a:r>
            <a:r>
              <a:rPr lang="cs-CZ" sz="19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sz="1900" dirty="0" smtClean="0"/>
              <a:t>stupnice </a:t>
            </a:r>
            <a:r>
              <a:rPr lang="cs-CZ" sz="1900" dirty="0"/>
              <a:t>je obvykle cejchována v řadě 1; 1,4; 2; 2,8; 4; 5,6; 8; 11; 16;…</a:t>
            </a:r>
          </a:p>
          <a:p>
            <a:pPr>
              <a:lnSpc>
                <a:spcPct val="80000"/>
              </a:lnSpc>
            </a:pPr>
            <a:r>
              <a:rPr lang="cs-CZ" sz="1900" dirty="0" smtClean="0"/>
              <a:t>průměr </a:t>
            </a:r>
            <a:r>
              <a:rPr lang="cs-CZ" sz="1900" dirty="0"/>
              <a:t>D </a:t>
            </a:r>
            <a:r>
              <a:rPr lang="cs-CZ" sz="1900" b="1" i="1" dirty="0"/>
              <a:t>není shodný </a:t>
            </a:r>
            <a:r>
              <a:rPr lang="cs-CZ" sz="1900" dirty="0"/>
              <a:t>s průměrem clony, ale s </a:t>
            </a:r>
            <a:r>
              <a:rPr lang="cs-CZ" sz="1900" dirty="0" smtClean="0"/>
              <a:t>průměrem </a:t>
            </a:r>
            <a:r>
              <a:rPr lang="cs-CZ" sz="1900" dirty="0"/>
              <a:t>obrazu clony vytvořené optickými prvky před ní (vstupní pupila)</a:t>
            </a:r>
            <a:endParaRPr lang="el-GR" sz="1900" dirty="0"/>
          </a:p>
        </p:txBody>
      </p:sp>
      <p:pic>
        <p:nvPicPr>
          <p:cNvPr id="168966" name="Picture 6" descr="obr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6000" contrast="30000"/>
          </a:blip>
          <a:srcRect b="16489"/>
          <a:stretch>
            <a:fillRect/>
          </a:stretch>
        </p:blipFill>
        <p:spPr>
          <a:xfrm>
            <a:off x="5364088" y="1556792"/>
            <a:ext cx="3492053" cy="503193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95473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Světelnost</a:t>
            </a:r>
            <a:r>
              <a:rPr lang="en-US" dirty="0" smtClean="0"/>
              <a:t> (Lens Speed)</a:t>
            </a:r>
            <a:endParaRPr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1043608" y="1827213"/>
            <a:ext cx="4032447" cy="4114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s</a:t>
            </a:r>
            <a:r>
              <a:rPr lang="en-US" dirty="0" err="1" smtClean="0"/>
              <a:t>větelnost</a:t>
            </a:r>
            <a:r>
              <a:rPr lang="en-US" dirty="0" smtClean="0"/>
              <a:t> </a:t>
            </a:r>
            <a:r>
              <a:rPr lang="en-US" dirty="0" err="1" smtClean="0"/>
              <a:t>neboli</a:t>
            </a:r>
            <a:r>
              <a:rPr lang="en-US" dirty="0" smtClean="0"/>
              <a:t> </a:t>
            </a:r>
            <a:r>
              <a:rPr lang="en-US" b="1" i="1" dirty="0" err="1" smtClean="0"/>
              <a:t>minimální</a:t>
            </a:r>
            <a:r>
              <a:rPr lang="en-US" b="1" i="1" dirty="0" smtClean="0"/>
              <a:t> </a:t>
            </a:r>
            <a:r>
              <a:rPr lang="en-US" b="1" i="1" dirty="0" err="1" smtClean="0"/>
              <a:t>clonové</a:t>
            </a:r>
            <a:r>
              <a:rPr lang="en-US" b="1" i="1" dirty="0" smtClean="0"/>
              <a:t> </a:t>
            </a:r>
            <a:r>
              <a:rPr lang="en-US" b="1" i="1" dirty="0" err="1" smtClean="0"/>
              <a:t>číslo</a:t>
            </a:r>
            <a:r>
              <a:rPr lang="en-US" b="1" i="1" dirty="0" smtClean="0"/>
              <a:t> </a:t>
            </a:r>
            <a:r>
              <a:rPr lang="en-US" dirty="0" err="1" smtClean="0"/>
              <a:t>neboli</a:t>
            </a:r>
            <a:r>
              <a:rPr lang="en-US" dirty="0" smtClean="0"/>
              <a:t> </a:t>
            </a:r>
            <a:r>
              <a:rPr lang="en-US" dirty="0" err="1" smtClean="0"/>
              <a:t>maximálně</a:t>
            </a:r>
            <a:r>
              <a:rPr lang="en-US" dirty="0" smtClean="0"/>
              <a:t> </a:t>
            </a:r>
            <a:r>
              <a:rPr lang="en-US" dirty="0" err="1" smtClean="0"/>
              <a:t>otevřená</a:t>
            </a:r>
            <a:r>
              <a:rPr lang="en-US" dirty="0" smtClean="0"/>
              <a:t> </a:t>
            </a:r>
            <a:r>
              <a:rPr lang="en-US" dirty="0" err="1" smtClean="0"/>
              <a:t>clona</a:t>
            </a:r>
            <a:r>
              <a:rPr lang="en-US" dirty="0" smtClean="0"/>
              <a:t> je </a:t>
            </a:r>
            <a:r>
              <a:rPr lang="en-US" dirty="0" err="1" smtClean="0"/>
              <a:t>klíčový</a:t>
            </a:r>
            <a:r>
              <a:rPr lang="en-US" dirty="0" smtClean="0"/>
              <a:t> </a:t>
            </a:r>
            <a:r>
              <a:rPr lang="en-US" dirty="0" err="1" smtClean="0"/>
              <a:t>parametr</a:t>
            </a:r>
            <a:r>
              <a:rPr lang="en-US" dirty="0" smtClean="0"/>
              <a:t> </a:t>
            </a:r>
            <a:r>
              <a:rPr lang="en-US" dirty="0" err="1" smtClean="0"/>
              <a:t>každého</a:t>
            </a:r>
            <a:r>
              <a:rPr lang="en-US" dirty="0" smtClean="0"/>
              <a:t> </a:t>
            </a:r>
            <a:r>
              <a:rPr lang="en-US" dirty="0" err="1" smtClean="0"/>
              <a:t>objektivu</a:t>
            </a:r>
            <a:r>
              <a:rPr lang="en-US" dirty="0" smtClean="0"/>
              <a:t>.</a:t>
            </a:r>
          </a:p>
          <a:p>
            <a:r>
              <a:rPr lang="cs-CZ" dirty="0" smtClean="0"/>
              <a:t>z</a:t>
            </a:r>
            <a:r>
              <a:rPr lang="en-US" dirty="0" err="1" smtClean="0"/>
              <a:t>jednodušeně</a:t>
            </a:r>
            <a:r>
              <a:rPr lang="en-US" dirty="0" smtClean="0"/>
              <a:t> </a:t>
            </a:r>
            <a:r>
              <a:rPr lang="en-US" dirty="0" err="1" smtClean="0"/>
              <a:t>řečeno</a:t>
            </a:r>
            <a:r>
              <a:rPr lang="en-US" dirty="0" smtClean="0"/>
              <a:t> </a:t>
            </a:r>
            <a:r>
              <a:rPr lang="en-US" dirty="0" err="1" smtClean="0"/>
              <a:t>udává</a:t>
            </a:r>
            <a:r>
              <a:rPr lang="en-US" dirty="0" smtClean="0"/>
              <a:t>, </a:t>
            </a:r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světla</a:t>
            </a:r>
            <a:r>
              <a:rPr lang="en-US" dirty="0" smtClean="0"/>
              <a:t> je </a:t>
            </a:r>
            <a:r>
              <a:rPr lang="en-US" dirty="0" err="1" smtClean="0"/>
              <a:t>objektiv</a:t>
            </a:r>
            <a:r>
              <a:rPr lang="en-US" dirty="0" smtClean="0"/>
              <a:t> </a:t>
            </a:r>
            <a:r>
              <a:rPr lang="en-US" dirty="0" err="1" smtClean="0"/>
              <a:t>schopen</a:t>
            </a:r>
            <a:r>
              <a:rPr lang="en-US" dirty="0" smtClean="0"/>
              <a:t> </a:t>
            </a:r>
            <a:r>
              <a:rPr lang="en-US" dirty="0" err="1" smtClean="0"/>
              <a:t>dopravit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senzor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cs-CZ" b="1" i="1" dirty="0" smtClean="0"/>
              <a:t>f</a:t>
            </a:r>
            <a:r>
              <a:rPr lang="en-US" b="1" i="1" dirty="0" err="1" smtClean="0"/>
              <a:t>yzikálně</a:t>
            </a:r>
            <a:r>
              <a:rPr lang="en-US" b="1" i="1" dirty="0" smtClean="0"/>
              <a:t> </a:t>
            </a:r>
            <a:r>
              <a:rPr lang="en-US" dirty="0" smtClean="0"/>
              <a:t>je </a:t>
            </a:r>
            <a:r>
              <a:rPr lang="en-US" dirty="0" err="1" smtClean="0"/>
              <a:t>světelnost</a:t>
            </a:r>
            <a:r>
              <a:rPr lang="cs-CZ" dirty="0"/>
              <a:t> </a:t>
            </a:r>
            <a:r>
              <a:rPr lang="en-US" dirty="0" err="1" smtClean="0"/>
              <a:t>definována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poměr</a:t>
            </a:r>
            <a:r>
              <a:rPr lang="en-US" dirty="0" smtClean="0"/>
              <a:t> </a:t>
            </a:r>
            <a:r>
              <a:rPr lang="en-US" dirty="0" err="1" smtClean="0"/>
              <a:t>ohniskové</a:t>
            </a:r>
            <a:r>
              <a:rPr lang="en-US" dirty="0" smtClean="0"/>
              <a:t> </a:t>
            </a:r>
            <a:r>
              <a:rPr lang="en-US" dirty="0" err="1" smtClean="0"/>
              <a:t>vzdálenosti</a:t>
            </a:r>
            <a:r>
              <a:rPr lang="en-US" dirty="0" smtClean="0"/>
              <a:t> </a:t>
            </a:r>
            <a:r>
              <a:rPr lang="en-US" dirty="0" err="1" smtClean="0"/>
              <a:t>ku</a:t>
            </a:r>
            <a:r>
              <a:rPr lang="en-US" dirty="0" smtClean="0"/>
              <a:t> </a:t>
            </a:r>
            <a:r>
              <a:rPr lang="en-US" dirty="0" err="1" smtClean="0"/>
              <a:t>průměru</a:t>
            </a:r>
            <a:r>
              <a:rPr lang="en-US" dirty="0" smtClean="0"/>
              <a:t> </a:t>
            </a:r>
            <a:r>
              <a:rPr lang="en-US" dirty="0" err="1" smtClean="0"/>
              <a:t>maximálně</a:t>
            </a:r>
            <a:r>
              <a:rPr lang="en-US" dirty="0" smtClean="0"/>
              <a:t> </a:t>
            </a:r>
            <a:r>
              <a:rPr lang="en-US" dirty="0" err="1" smtClean="0"/>
              <a:t>otevřené</a:t>
            </a:r>
            <a:r>
              <a:rPr lang="en-US" dirty="0" smtClean="0"/>
              <a:t> </a:t>
            </a:r>
            <a:r>
              <a:rPr lang="en-US" dirty="0" err="1" smtClean="0"/>
              <a:t>clony</a:t>
            </a:r>
            <a:r>
              <a:rPr lang="en-US" dirty="0" smtClean="0"/>
              <a:t> </a:t>
            </a:r>
            <a:r>
              <a:rPr lang="en-US" dirty="0" err="1" smtClean="0"/>
              <a:t>objektivu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022C6-55DB-44D5-9318-849C250DD972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2225" y="2447576"/>
            <a:ext cx="3581400" cy="287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43EAF-E996-4F19-8DB0-F6CB62C38983}" type="slidenum">
              <a:rPr lang="cs-CZ"/>
              <a:pPr/>
              <a:t>19</a:t>
            </a:fld>
            <a:endParaRPr lang="cs-CZ" dirty="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Clona a hloubka ostrosti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484313"/>
            <a:ext cx="4679950" cy="4986337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800" dirty="0"/>
          </a:p>
          <a:p>
            <a:pPr>
              <a:lnSpc>
                <a:spcPct val="80000"/>
              </a:lnSpc>
            </a:pPr>
            <a:r>
              <a:rPr lang="cs-CZ" sz="1600" dirty="0" smtClean="0"/>
              <a:t>otvor </a:t>
            </a:r>
            <a:r>
              <a:rPr lang="cs-CZ" sz="1600" dirty="0"/>
              <a:t>pro vstup světla je vybaven </a:t>
            </a:r>
            <a:r>
              <a:rPr lang="cs-CZ" sz="1600" b="1" i="1" dirty="0" smtClean="0"/>
              <a:t>clonou</a:t>
            </a:r>
            <a:r>
              <a:rPr lang="cs-CZ" sz="1600" dirty="0" smtClean="0"/>
              <a:t>, </a:t>
            </a:r>
            <a:r>
              <a:rPr lang="cs-CZ" sz="1600" dirty="0"/>
              <a:t>umožňující měnit jeho velikost a tím ovlivňovat množství vnikajícího světla a tím i výslednou světlost fotografované </a:t>
            </a:r>
            <a:r>
              <a:rPr lang="cs-CZ" sz="1600" dirty="0" smtClean="0"/>
              <a:t>scény</a:t>
            </a:r>
          </a:p>
          <a:p>
            <a:pPr>
              <a:lnSpc>
                <a:spcPct val="80000"/>
              </a:lnSpc>
            </a:pPr>
            <a:r>
              <a:rPr lang="cs-CZ" sz="1600" dirty="0" smtClean="0"/>
              <a:t>platí</a:t>
            </a:r>
            <a:r>
              <a:rPr lang="cs-CZ" sz="1600" dirty="0"/>
              <a:t>, že čím je </a:t>
            </a:r>
            <a:r>
              <a:rPr lang="cs-CZ" sz="1600" b="1" i="1" dirty="0"/>
              <a:t>otvor menší</a:t>
            </a:r>
            <a:r>
              <a:rPr lang="cs-CZ" sz="1600" dirty="0"/>
              <a:t>, tím je paprsek dopadající ze zachytávaného objektu užší, a jeho obraz je tudíž na výsledném snímku </a:t>
            </a:r>
            <a:r>
              <a:rPr lang="cs-CZ" sz="1600" b="1" i="1" dirty="0"/>
              <a:t>ostřejší </a:t>
            </a:r>
            <a:endParaRPr lang="cs-CZ" sz="1600" b="1" i="1" dirty="0" smtClean="0"/>
          </a:p>
          <a:p>
            <a:pPr>
              <a:lnSpc>
                <a:spcPct val="80000"/>
              </a:lnSpc>
            </a:pPr>
            <a:r>
              <a:rPr lang="cs-CZ" sz="1600" b="1" i="1" dirty="0" smtClean="0"/>
              <a:t>hloubka ostrosti - </a:t>
            </a:r>
            <a:r>
              <a:rPr lang="cs-CZ" sz="1600" dirty="0"/>
              <a:t>oblast před i za zaostřeným </a:t>
            </a:r>
            <a:r>
              <a:rPr lang="cs-CZ" sz="1600" dirty="0" smtClean="0"/>
              <a:t>místem (rovinou), </a:t>
            </a:r>
            <a:r>
              <a:rPr lang="cs-CZ" sz="1600" dirty="0"/>
              <a:t>v níž se budou předměty stále jevit jako </a:t>
            </a:r>
            <a:r>
              <a:rPr lang="cs-CZ" sz="1600" dirty="0" smtClean="0"/>
              <a:t>ostré (</a:t>
            </a:r>
            <a:r>
              <a:rPr lang="cs-CZ" sz="1600" b="1" i="1" dirty="0" smtClean="0"/>
              <a:t>standartní pozorovatel </a:t>
            </a:r>
            <a:r>
              <a:rPr lang="cs-CZ" sz="1600" dirty="0" smtClean="0"/>
              <a:t>– A4, 38 cm, </a:t>
            </a:r>
            <a:r>
              <a:rPr lang="cs-CZ" sz="1600" dirty="0" err="1" smtClean="0"/>
              <a:t>coc</a:t>
            </a:r>
            <a:r>
              <a:rPr lang="cs-CZ" sz="1600" dirty="0" smtClean="0"/>
              <a:t> = 0,25 mm)</a:t>
            </a:r>
            <a:endParaRPr lang="cs-CZ" sz="1600" b="1" i="1" dirty="0"/>
          </a:p>
          <a:p>
            <a:pPr>
              <a:lnSpc>
                <a:spcPct val="80000"/>
              </a:lnSpc>
            </a:pPr>
            <a:r>
              <a:rPr lang="cs-CZ" sz="1600" dirty="0" smtClean="0"/>
              <a:t>hloubka ostrosti je ovlivněna několika faktory:</a:t>
            </a:r>
          </a:p>
          <a:p>
            <a:pPr marL="533400" inden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cs-CZ" sz="1600" b="1" i="1" dirty="0" smtClean="0"/>
              <a:t>clonové číslo </a:t>
            </a:r>
            <a:r>
              <a:rPr lang="cs-CZ" sz="1600" dirty="0" smtClean="0"/>
              <a:t>– se vzrůstajícím </a:t>
            </a:r>
            <a:r>
              <a:rPr lang="cs-CZ" sz="1600" dirty="0"/>
              <a:t>zacloněním </a:t>
            </a:r>
            <a:r>
              <a:rPr lang="cs-CZ" sz="1600" dirty="0" smtClean="0"/>
              <a:t>roste HO</a:t>
            </a:r>
          </a:p>
          <a:p>
            <a:pPr marL="533400" inden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600" b="1" i="1" dirty="0" smtClean="0"/>
              <a:t>  ohnisková vzdálenost </a:t>
            </a:r>
            <a:r>
              <a:rPr lang="cs-CZ" sz="1600" dirty="0" smtClean="0"/>
              <a:t>– větší ohnisková vzdálenost znamená nižší HO</a:t>
            </a:r>
          </a:p>
          <a:p>
            <a:pPr marL="533400" inden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 </a:t>
            </a:r>
            <a:r>
              <a:rPr lang="cs-CZ" sz="1600" dirty="0" smtClean="0"/>
              <a:t>  </a:t>
            </a:r>
            <a:r>
              <a:rPr lang="cs-CZ" sz="1600" b="1" i="1" dirty="0" smtClean="0"/>
              <a:t>zaostřená vzdálenost </a:t>
            </a:r>
            <a:r>
              <a:rPr lang="cs-CZ" sz="1600" dirty="0" smtClean="0"/>
              <a:t>– čím blíže je zaostřeno, tím menší je HO</a:t>
            </a:r>
            <a:endParaRPr lang="cs-CZ" sz="1600" dirty="0"/>
          </a:p>
        </p:txBody>
      </p:sp>
      <p:pic>
        <p:nvPicPr>
          <p:cNvPr id="120840" name="Picture 8" descr="800px-Holub_rozostrene_pozad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792538"/>
            <a:ext cx="3168650" cy="2195512"/>
          </a:xfrm>
          <a:prstGeom prst="rect">
            <a:avLst/>
          </a:prstGeom>
          <a:noFill/>
        </p:spPr>
      </p:pic>
      <p:pic>
        <p:nvPicPr>
          <p:cNvPr id="120841" name="Picture 9" descr="Linho fsuper technik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51500" y="1700213"/>
            <a:ext cx="2454275" cy="1981200"/>
          </a:xfrm>
          <a:noFill/>
          <a:ln/>
        </p:spPr>
      </p:pic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5148263" y="6103938"/>
            <a:ext cx="9732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sz="1000"/>
              <a:t>Díky relativně vysoké cloně f/5.6 je ostrý jen holub;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sz="1000"/>
              <a:t>pozadí je zcela rozostřené.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F27AA-C406-4233-B7D5-F07D557B0781}" type="slidenum">
              <a:rPr lang="cs-CZ"/>
              <a:pPr/>
              <a:t>2</a:t>
            </a:fld>
            <a:endParaRPr lang="cs-CZ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Fotoaparát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Každý </a:t>
            </a:r>
            <a:r>
              <a:rPr lang="cs-CZ" dirty="0"/>
              <a:t>fotoaparát je v principu světlotěsně uzavřená komora s malým otvorem </a:t>
            </a:r>
            <a:r>
              <a:rPr lang="cs-CZ" dirty="0" smtClean="0"/>
              <a:t>nebo </a:t>
            </a:r>
            <a:r>
              <a:rPr lang="cs-CZ" dirty="0"/>
              <a:t>nějakou složitější optickou soustavou – </a:t>
            </a:r>
            <a:r>
              <a:rPr lang="cs-CZ" dirty="0" smtClean="0">
                <a:hlinkClick r:id="rId3" tooltip="Objektiv"/>
              </a:rPr>
              <a:t>objektivem</a:t>
            </a:r>
            <a:r>
              <a:rPr lang="cs-CZ" dirty="0" smtClean="0"/>
              <a:t>, </a:t>
            </a:r>
            <a:r>
              <a:rPr lang="cs-CZ" dirty="0"/>
              <a:t>jímž dovnitř vstupuje světlo, a nějakým druhem </a:t>
            </a:r>
            <a:r>
              <a:rPr lang="cs-CZ" dirty="0" err="1"/>
              <a:t>světlocitlivé</a:t>
            </a:r>
            <a:r>
              <a:rPr lang="cs-CZ" dirty="0"/>
              <a:t> záznamové vrstvy na druhé </a:t>
            </a:r>
            <a:r>
              <a:rPr lang="cs-CZ" dirty="0" smtClean="0"/>
              <a:t>straně (</a:t>
            </a:r>
            <a:r>
              <a:rPr lang="cs-CZ" dirty="0" err="1" smtClean="0"/>
              <a:t>film,senzor</a:t>
            </a:r>
            <a:r>
              <a:rPr lang="cs-CZ" dirty="0" smtClean="0"/>
              <a:t>), </a:t>
            </a:r>
            <a:r>
              <a:rPr lang="cs-CZ" dirty="0"/>
              <a:t>na níž dopadající světlo kreslí obraz.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Hloubka ostrosti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Pouze </a:t>
            </a:r>
            <a:r>
              <a:rPr lang="cs-CZ" dirty="0"/>
              <a:t>předměty nalézající se v rovině zaostření budou skutečně ostré. Sebemenší odchylka od roviny zaostření vpřed či vzad povede k rozostření. Ideální bod se potom nezobrazí na senzoru jako bod, ale jako rozmazaný kruh o určitém průměru - tzv. rozptylový kroužek (</a:t>
            </a:r>
            <a:r>
              <a:rPr lang="cs-CZ" dirty="0" err="1"/>
              <a:t>Circle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Confusion</a:t>
            </a:r>
            <a:r>
              <a:rPr lang="cs-CZ" dirty="0"/>
              <a:t>, </a:t>
            </a:r>
            <a:r>
              <a:rPr lang="cs-CZ" dirty="0" err="1"/>
              <a:t>CoC</a:t>
            </a:r>
            <a:r>
              <a:rPr lang="cs-CZ" dirty="0"/>
              <a:t>). 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2013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prof. Otruba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>
                <a:solidFill>
                  <a:srgbClr val="000000"/>
                </a:solidFill>
              </a:rPr>
              <a:pPr/>
              <a:t>20</a:t>
            </a:fld>
            <a:endParaRPr lang="cs-CZ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96" y="1874956"/>
            <a:ext cx="3342857" cy="18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96" y="4008556"/>
            <a:ext cx="3342857" cy="18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108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882507" cy="823119"/>
          </a:xfrm>
        </p:spPr>
        <p:txBody>
          <a:bodyPr/>
          <a:lstStyle/>
          <a:p>
            <a:r>
              <a:rPr lang="en-US" b="1" dirty="0" err="1"/>
              <a:t>Hloubka</a:t>
            </a:r>
            <a:r>
              <a:rPr lang="en-US" b="1" dirty="0"/>
              <a:t> </a:t>
            </a:r>
            <a:r>
              <a:rPr lang="en-US" b="1" dirty="0" err="1"/>
              <a:t>ostrosti</a:t>
            </a:r>
            <a:r>
              <a:rPr lang="en-US" b="1" dirty="0"/>
              <a:t> </a:t>
            </a:r>
            <a:r>
              <a:rPr lang="en-US" sz="3200" dirty="0"/>
              <a:t>(Depth of Field, DOF)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99592" y="1844824"/>
            <a:ext cx="3978225" cy="4608512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Na reálné fotografii se však často zdá, že ostrý je velký rozsah vzdáleností, často dokonce vše zcela bez ohledu na vzdálenost. </a:t>
            </a:r>
            <a:r>
              <a:rPr lang="cs-CZ" dirty="0" smtClean="0"/>
              <a:t>Příčina je ve </a:t>
            </a:r>
            <a:r>
              <a:rPr lang="cs-CZ" dirty="0"/>
              <a:t>vlastnosti lidského oka, které na tzv. standardní pozorovací vzdálenost (cca 40 cm) nevidí předměty menší než cca 0.25 mm. </a:t>
            </a:r>
            <a:r>
              <a:rPr lang="cs-CZ" dirty="0" smtClean="0"/>
              <a:t>Bude-li </a:t>
            </a:r>
            <a:r>
              <a:rPr lang="cs-CZ" dirty="0"/>
              <a:t>rozostření ideálního světelného bodu na výsledné fotografii menší než čtvrt milimetru, oko nemá šanci toto rozostření zpozorovat. Hloubka ostrosti tak není nic jiného, než </a:t>
            </a:r>
            <a:r>
              <a:rPr lang="cs-CZ" b="1" dirty="0"/>
              <a:t>subjektivní rozsah odchylek od roviny </a:t>
            </a:r>
            <a:r>
              <a:rPr lang="cs-CZ" b="1" dirty="0" smtClean="0"/>
              <a:t>zaostření</a:t>
            </a:r>
            <a:r>
              <a:rPr lang="cs-CZ" u="sng" dirty="0" smtClean="0"/>
              <a:t>. </a:t>
            </a:r>
          </a:p>
          <a:p>
            <a:r>
              <a:rPr lang="cs-CZ" dirty="0" smtClean="0"/>
              <a:t>Je-li </a:t>
            </a:r>
            <a:r>
              <a:rPr lang="cs-CZ" dirty="0"/>
              <a:t>na výsledné fotografii velikosti cca A4 pro standardního pozorovatele povolené rozostření 0.25 mm, tak na kinofilmu který má úhlopříčku cca 8.5x menší než A4 je povolené rozostření 0.03 mm. </a:t>
            </a:r>
            <a:r>
              <a:rPr lang="cs-CZ" b="1" dirty="0"/>
              <a:t>Rozptylový kroužek</a:t>
            </a:r>
            <a:r>
              <a:rPr lang="cs-CZ" dirty="0"/>
              <a:t> </a:t>
            </a:r>
            <a:r>
              <a:rPr lang="cs-CZ" dirty="0" err="1"/>
              <a:t>CoC</a:t>
            </a:r>
            <a:r>
              <a:rPr lang="cs-CZ" dirty="0"/>
              <a:t> pro film </a:t>
            </a:r>
            <a:r>
              <a:rPr lang="cs-CZ" dirty="0" smtClean="0"/>
              <a:t>a FF má </a:t>
            </a:r>
            <a:r>
              <a:rPr lang="cs-CZ" dirty="0"/>
              <a:t>tedy hodnotu 0.03 mm. Pro většinu digitálních zrcadlovek (DSLR), které mají senzory kolem 16 x 24 mm (tzv. formát APS-C), vychází potom rozptylový kroužek </a:t>
            </a:r>
            <a:r>
              <a:rPr lang="cs-CZ" dirty="0" err="1"/>
              <a:t>CoC</a:t>
            </a:r>
            <a:r>
              <a:rPr lang="cs-CZ" dirty="0"/>
              <a:t> = 0.02 mm. </a:t>
            </a: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51190207"/>
              </p:ext>
            </p:extLst>
          </p:nvPr>
        </p:nvGraphicFramePr>
        <p:xfrm>
          <a:off x="5004050" y="4385704"/>
          <a:ext cx="3672405" cy="1707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6"/>
                <a:gridCol w="676876"/>
                <a:gridCol w="734481"/>
                <a:gridCol w="734481"/>
                <a:gridCol w="734481"/>
              </a:tblGrid>
              <a:tr h="558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700" dirty="0">
                          <a:effectLst/>
                        </a:rPr>
                        <a:t>Všechny údaje v </a:t>
                      </a:r>
                      <a:r>
                        <a:rPr lang="en-US" sz="700" dirty="0">
                          <a:effectLst/>
                        </a:rPr>
                        <a:t>[</a:t>
                      </a:r>
                      <a:r>
                        <a:rPr lang="cs-CZ" sz="700" dirty="0">
                          <a:effectLst/>
                        </a:rPr>
                        <a:t>mm</a:t>
                      </a:r>
                      <a:r>
                        <a:rPr lang="en-US" sz="700" dirty="0">
                          <a:effectLst/>
                        </a:rPr>
                        <a:t>]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Velikost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 err="1">
                          <a:effectLst/>
                        </a:rPr>
                        <a:t>Úhlo</a:t>
                      </a:r>
                      <a:r>
                        <a:rPr lang="cs-CZ" sz="700" dirty="0">
                          <a:effectLst/>
                        </a:rPr>
                        <a:t>-</a:t>
                      </a:r>
                      <a:br>
                        <a:rPr lang="cs-CZ" sz="700" dirty="0">
                          <a:effectLst/>
                        </a:rPr>
                      </a:br>
                      <a:r>
                        <a:rPr lang="cs-CZ" sz="700" dirty="0">
                          <a:effectLst/>
                        </a:rPr>
                        <a:t>příčka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Zvětšení</a:t>
                      </a:r>
                      <a:br>
                        <a:rPr lang="cs-CZ" sz="700">
                          <a:effectLst/>
                        </a:rPr>
                      </a:br>
                      <a:r>
                        <a:rPr lang="cs-CZ" sz="700">
                          <a:effectLst/>
                        </a:rPr>
                        <a:t>na A4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~</a:t>
                      </a:r>
                      <a:r>
                        <a:rPr lang="cs-CZ" sz="700" dirty="0" err="1">
                          <a:effectLst/>
                        </a:rPr>
                        <a:t>CoC</a:t>
                      </a:r>
                      <a:r>
                        <a:rPr lang="cs-CZ" sz="700" baseline="30000" dirty="0">
                          <a:effectLst/>
                        </a:rPr>
                        <a:t> 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</a:tr>
              <a:tr h="376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35 mm film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24x36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43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8.5x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0.03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</a:tr>
              <a:tr h="386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senzor APS-C</a:t>
                      </a:r>
                      <a:r>
                        <a:rPr lang="cs-CZ" sz="700" baseline="30000" dirty="0">
                          <a:effectLst/>
                        </a:rPr>
                        <a:t> [1]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16x24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28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12.8x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0.02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</a:tr>
              <a:tr h="386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senzor 1/2.5"</a:t>
                      </a:r>
                      <a:r>
                        <a:rPr lang="cs-CZ" sz="700" baseline="30000" dirty="0">
                          <a:effectLst/>
                        </a:rPr>
                        <a:t> [2]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4.3x5.8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7.2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51x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0.005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" marR="15240" marT="15240" marB="15240" anchor="ctr"/>
                </a:tc>
              </a:tr>
            </a:tbl>
          </a:graphicData>
        </a:graphic>
      </p:graphicFrame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2013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00"/>
                </a:solidFill>
              </a:rPr>
              <a:t>prof. Otruba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>
                <a:solidFill>
                  <a:srgbClr val="000000"/>
                </a:solidFill>
              </a:rPr>
              <a:pPr/>
              <a:t>21</a:t>
            </a:fld>
            <a:endParaRPr lang="cs-CZ">
              <a:solidFill>
                <a:srgbClr val="000000"/>
              </a:solidFill>
            </a:endParaRPr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933627"/>
            <a:ext cx="3679577" cy="181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884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clony na hloubku ostrosti</a:t>
            </a:r>
            <a:endParaRPr lang="cs-CZ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2013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prof. Otruba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>
                <a:solidFill>
                  <a:srgbClr val="000000"/>
                </a:solidFill>
              </a:rPr>
              <a:pPr/>
              <a:t>22</a:t>
            </a:fld>
            <a:endParaRPr lang="cs-CZ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83" y="1827213"/>
            <a:ext cx="300287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89" y="1827213"/>
            <a:ext cx="300287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9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Ohnisková vzdálenost - </a:t>
            </a:r>
            <a:r>
              <a:rPr lang="cs-CZ" sz="2000" dirty="0"/>
              <a:t>Čím delším ohniskem </a:t>
            </a:r>
            <a:r>
              <a:rPr lang="cs-CZ" sz="2000" dirty="0" smtClean="0"/>
              <a:t>budeme </a:t>
            </a:r>
            <a:r>
              <a:rPr lang="cs-CZ" sz="2000" dirty="0"/>
              <a:t>fotografovat (čím více objekty přitáhnete zoomem), tím menší bude hloubka ostrosti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2013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prof. Otruba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>
                <a:solidFill>
                  <a:srgbClr val="000000"/>
                </a:solidFill>
              </a:rPr>
              <a:pPr/>
              <a:t>23</a:t>
            </a:fld>
            <a:endParaRPr lang="cs-CZ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98" y="1827213"/>
            <a:ext cx="274624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04" y="1827213"/>
            <a:ext cx="274624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653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Clona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27584" y="1556792"/>
            <a:ext cx="4176464" cy="4968552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Clona je v podstatě stínítko s proměnným kruhovým otvorem regulující množství světla procházejícího objektivem.</a:t>
            </a:r>
          </a:p>
          <a:p>
            <a:r>
              <a:rPr lang="cs-CZ" dirty="0"/>
              <a:t>Ideální clona by měla přísně kruhový tvar a nulovou tloušťku aby nedocházelo k rozptylu (difrakci) světla. </a:t>
            </a:r>
            <a:r>
              <a:rPr lang="cs-CZ" dirty="0" smtClean="0"/>
              <a:t>Reálná clona </a:t>
            </a:r>
            <a:r>
              <a:rPr lang="cs-CZ" dirty="0"/>
              <a:t>je zkonstruována z tenkých kovových lamel, které vytvoří jen přibližně kruhový tvar. </a:t>
            </a:r>
            <a:endParaRPr lang="cs-CZ" dirty="0" smtClean="0"/>
          </a:p>
          <a:p>
            <a:r>
              <a:rPr lang="cs-CZ" dirty="0" smtClean="0"/>
              <a:t>Počet </a:t>
            </a:r>
            <a:r>
              <a:rPr lang="cs-CZ" dirty="0"/>
              <a:t>lamel clony a </a:t>
            </a:r>
            <a:r>
              <a:rPr lang="cs-CZ" dirty="0" smtClean="0"/>
              <a:t>její celková </a:t>
            </a:r>
            <a:r>
              <a:rPr lang="cs-CZ" dirty="0"/>
              <a:t>konstrukce se tak může projevit v ostrosti obrazu, způsobu rozostření objektů mimo hloubku ostrosti </a:t>
            </a:r>
            <a:r>
              <a:rPr lang="cs-CZ" dirty="0" smtClean="0"/>
              <a:t>- tzv. </a:t>
            </a:r>
            <a:r>
              <a:rPr lang="cs-CZ" b="1" i="1" dirty="0" err="1" smtClean="0"/>
              <a:t>bokeh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a v odlescích ("prasátkách") při snímání v protisvětle</a:t>
            </a:r>
            <a:r>
              <a:rPr lang="cs-CZ" dirty="0" smtClean="0"/>
              <a:t>.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b="1" i="1" dirty="0" smtClean="0"/>
              <a:t>Difrakce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b="1" i="1" dirty="0"/>
              <a:t>vady skel </a:t>
            </a:r>
            <a:r>
              <a:rPr lang="cs-CZ" dirty="0"/>
              <a:t>jdou při změně průměru clony proti sobě. Proto lze u každého objektivu nalézt optimální clonu z hlediska </a:t>
            </a:r>
            <a:r>
              <a:rPr lang="cs-CZ" dirty="0" smtClean="0"/>
              <a:t>kresby (zpravidla </a:t>
            </a:r>
            <a:r>
              <a:rPr lang="cs-CZ" dirty="0"/>
              <a:t>kolem </a:t>
            </a:r>
            <a:r>
              <a:rPr lang="cs-CZ" dirty="0" smtClean="0"/>
              <a:t>f/8).</a:t>
            </a:r>
            <a:endParaRPr lang="cs-CZ" dirty="0"/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5" y="1865313"/>
            <a:ext cx="1905000" cy="190500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60812"/>
            <a:ext cx="3631116" cy="220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993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Clona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71600" y="1556792"/>
            <a:ext cx="4320480" cy="4968552"/>
          </a:xfrm>
        </p:spPr>
        <p:txBody>
          <a:bodyPr>
            <a:normAutofit fontScale="92500"/>
          </a:bodyPr>
          <a:lstStyle/>
          <a:p>
            <a:r>
              <a:rPr lang="cs-CZ" sz="2000" dirty="0" smtClean="0"/>
              <a:t>má-li clona propustit 2 x více světla (=nárůst o 1 EV), musí se plocha otvoru ve cloně zvětšit 2x, tj. průměr clony se zvýší </a:t>
            </a:r>
            <a:r>
              <a:rPr lang="cs-CZ" sz="2000" b="1" dirty="0" smtClean="0"/>
              <a:t>pouze cca 1,4 x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dirty="0"/>
              <a:t>z</a:t>
            </a:r>
            <a:r>
              <a:rPr lang="cs-CZ" sz="2000" dirty="0" smtClean="0"/>
              <a:t>ákladní clonová čísla:</a:t>
            </a:r>
          </a:p>
          <a:p>
            <a:pPr marL="0" indent="0">
              <a:buNone/>
            </a:pPr>
            <a:r>
              <a:rPr lang="cs-CZ" sz="2000" dirty="0" smtClean="0"/>
              <a:t>1;1,4; 2,0; 2,8; 4,0; 5,6; 8,0; 11; 16….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i="1" dirty="0" err="1" smtClean="0"/>
              <a:t>Exposure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value</a:t>
            </a:r>
            <a:r>
              <a:rPr lang="cs-CZ" sz="2000" b="1" i="1" dirty="0" smtClean="0"/>
              <a:t> (EV)</a:t>
            </a:r>
          </a:p>
          <a:p>
            <a:pPr marL="0" indent="0">
              <a:buNone/>
            </a:pPr>
            <a:endParaRPr lang="cs-CZ" sz="2000" b="1" i="1" dirty="0"/>
          </a:p>
          <a:p>
            <a:pPr marL="0" indent="0">
              <a:buNone/>
            </a:pPr>
            <a:r>
              <a:rPr lang="cs-CZ" sz="1700" dirty="0"/>
              <a:t>EV  = log2 (</a:t>
            </a:r>
            <a:r>
              <a:rPr lang="cs-CZ" sz="1700" dirty="0" smtClean="0"/>
              <a:t>F2/t</a:t>
            </a:r>
            <a:r>
              <a:rPr lang="cs-CZ" sz="1700" dirty="0"/>
              <a:t>) - log2 (</a:t>
            </a:r>
            <a:r>
              <a:rPr lang="cs-CZ" sz="1700" dirty="0" smtClean="0"/>
              <a:t>ISO/100</a:t>
            </a:r>
            <a:r>
              <a:rPr lang="cs-CZ" sz="1700" dirty="0"/>
              <a:t>) </a:t>
            </a:r>
            <a:endParaRPr lang="cs-CZ" sz="1700" dirty="0" smtClean="0"/>
          </a:p>
          <a:p>
            <a:pPr marL="0" indent="0">
              <a:buNone/>
            </a:pPr>
            <a:r>
              <a:rPr lang="cs-CZ" sz="1700" dirty="0" smtClean="0"/>
              <a:t>= </a:t>
            </a:r>
            <a:r>
              <a:rPr lang="cs-CZ" sz="1700" dirty="0"/>
              <a:t>log2 F2 + log2 (</a:t>
            </a:r>
            <a:r>
              <a:rPr lang="cs-CZ" sz="1700" dirty="0" smtClean="0"/>
              <a:t>1/t</a:t>
            </a:r>
            <a:r>
              <a:rPr lang="cs-CZ" sz="1700" dirty="0"/>
              <a:t>) - log2 (</a:t>
            </a:r>
            <a:r>
              <a:rPr lang="cs-CZ" sz="1700" dirty="0" smtClean="0"/>
              <a:t>ISO/100) </a:t>
            </a:r>
          </a:p>
          <a:p>
            <a:pPr marL="0" indent="0">
              <a:buNone/>
            </a:pPr>
            <a:r>
              <a:rPr lang="cs-CZ" sz="1700" dirty="0" smtClean="0"/>
              <a:t>= </a:t>
            </a:r>
            <a:r>
              <a:rPr lang="cs-CZ" sz="1700" dirty="0"/>
              <a:t>2 * log2 F - log2 t - log2 (ISO / 100)</a:t>
            </a:r>
            <a:endParaRPr lang="cs-CZ" sz="1700" b="1" i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5" y="1865313"/>
            <a:ext cx="1905000" cy="190500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60812"/>
            <a:ext cx="3672408" cy="220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843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</a:t>
            </a:r>
            <a:r>
              <a:rPr lang="en-US" dirty="0" err="1" smtClean="0"/>
              <a:t>faktor</a:t>
            </a:r>
            <a:endParaRPr lang="en-US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1"/>
          </p:nvPr>
        </p:nvSpPr>
        <p:spPr>
          <a:xfrm>
            <a:off x="857224" y="1827212"/>
            <a:ext cx="4092601" cy="4316431"/>
          </a:xfrm>
        </p:spPr>
        <p:txBody>
          <a:bodyPr>
            <a:noAutofit/>
          </a:bodyPr>
          <a:lstStyle/>
          <a:p>
            <a:r>
              <a:rPr lang="en-US" sz="1600" dirty="0" err="1" smtClean="0"/>
              <a:t>Takto</a:t>
            </a:r>
            <a:r>
              <a:rPr lang="en-US" sz="1600" dirty="0" smtClean="0"/>
              <a:t> </a:t>
            </a:r>
            <a:r>
              <a:rPr lang="en-US" sz="1600" dirty="0" err="1" smtClean="0"/>
              <a:t>vidí</a:t>
            </a:r>
            <a:r>
              <a:rPr lang="en-US" sz="1600" dirty="0" smtClean="0"/>
              <a:t> </a:t>
            </a:r>
            <a:r>
              <a:rPr lang="en-US" sz="1600" dirty="0" err="1" smtClean="0"/>
              <a:t>fotografovanou</a:t>
            </a:r>
            <a:r>
              <a:rPr lang="en-US" sz="1600" dirty="0" smtClean="0"/>
              <a:t> </a:t>
            </a:r>
            <a:r>
              <a:rPr lang="en-US" sz="1600" dirty="0" err="1" smtClean="0"/>
              <a:t>scénu</a:t>
            </a:r>
            <a:r>
              <a:rPr lang="en-US" sz="1600" dirty="0" smtClean="0"/>
              <a:t> </a:t>
            </a:r>
            <a:r>
              <a:rPr lang="en-US" sz="1600" dirty="0" err="1" smtClean="0"/>
              <a:t>běžný</a:t>
            </a:r>
            <a:r>
              <a:rPr lang="en-US" sz="1600" dirty="0" smtClean="0"/>
              <a:t> </a:t>
            </a:r>
            <a:r>
              <a:rPr lang="en-US" sz="1600" dirty="0" err="1" smtClean="0"/>
              <a:t>objektiv</a:t>
            </a:r>
            <a:r>
              <a:rPr lang="en-US" sz="1600" dirty="0" smtClean="0"/>
              <a:t>. V </a:t>
            </a:r>
            <a:r>
              <a:rPr lang="en-US" sz="1600" dirty="0" err="1" smtClean="0"/>
              <a:t>rozích</a:t>
            </a:r>
            <a:r>
              <a:rPr lang="en-US" sz="1600" dirty="0" smtClean="0"/>
              <a:t> </a:t>
            </a:r>
            <a:r>
              <a:rPr lang="en-US" sz="1600" dirty="0" err="1" smtClean="0"/>
              <a:t>obraz</a:t>
            </a:r>
            <a:r>
              <a:rPr lang="en-US" sz="1600" dirty="0" smtClean="0"/>
              <a:t> </a:t>
            </a:r>
            <a:r>
              <a:rPr lang="en-US" sz="1600" dirty="0" err="1" smtClean="0"/>
              <a:t>tmavne</a:t>
            </a:r>
            <a:r>
              <a:rPr lang="en-US" sz="1600" dirty="0" smtClean="0"/>
              <a:t> (</a:t>
            </a:r>
            <a:r>
              <a:rPr lang="en-US" sz="1600" dirty="0" err="1" smtClean="0"/>
              <a:t>vinětace</a:t>
            </a:r>
            <a:r>
              <a:rPr lang="en-US" sz="1600" dirty="0" smtClean="0"/>
              <a:t>) a </a:t>
            </a:r>
            <a:r>
              <a:rPr lang="en-US" sz="1600" dirty="0" err="1" smtClean="0"/>
              <a:t>vlivem</a:t>
            </a:r>
            <a:r>
              <a:rPr lang="en-US" sz="1600" dirty="0" smtClean="0"/>
              <a:t> </a:t>
            </a:r>
            <a:r>
              <a:rPr lang="en-US" sz="1600" dirty="0" err="1" smtClean="0"/>
              <a:t>různých</a:t>
            </a:r>
            <a:r>
              <a:rPr lang="en-US" sz="1600" dirty="0" smtClean="0"/>
              <a:t> </a:t>
            </a:r>
            <a:r>
              <a:rPr lang="en-US" sz="1600" dirty="0" err="1" smtClean="0"/>
              <a:t>vad</a:t>
            </a:r>
            <a:r>
              <a:rPr lang="en-US" sz="1600" dirty="0" smtClean="0"/>
              <a:t> se </a:t>
            </a:r>
            <a:r>
              <a:rPr lang="en-US" sz="1600" dirty="0" err="1" smtClean="0"/>
              <a:t>rozostřuje</a:t>
            </a:r>
            <a:r>
              <a:rPr lang="en-US" sz="1600" dirty="0" smtClean="0"/>
              <a:t>. </a:t>
            </a:r>
            <a:r>
              <a:rPr lang="en-US" sz="1600" dirty="0" err="1" smtClean="0"/>
              <a:t>Obrazové</a:t>
            </a:r>
            <a:r>
              <a:rPr lang="cs-CZ" sz="1600" dirty="0" smtClean="0"/>
              <a:t> </a:t>
            </a:r>
            <a:r>
              <a:rPr lang="en-US" sz="1600" dirty="0" smtClean="0"/>
              <a:t>pole je </a:t>
            </a:r>
            <a:r>
              <a:rPr lang="en-US" sz="1600" dirty="0" err="1" smtClean="0"/>
              <a:t>kruhová</a:t>
            </a:r>
            <a:r>
              <a:rPr lang="en-US" sz="1600" dirty="0" smtClean="0"/>
              <a:t> oblast, </a:t>
            </a:r>
            <a:r>
              <a:rPr lang="en-US" sz="1600" dirty="0" err="1" smtClean="0"/>
              <a:t>kde</a:t>
            </a:r>
            <a:r>
              <a:rPr lang="en-US" sz="1600" dirty="0" smtClean="0"/>
              <a:t> se </a:t>
            </a:r>
            <a:r>
              <a:rPr lang="en-US" sz="1600" dirty="0" err="1" smtClean="0"/>
              <a:t>konstruktéři</a:t>
            </a:r>
            <a:r>
              <a:rPr lang="en-US" sz="1600" dirty="0" smtClean="0"/>
              <a:t> </a:t>
            </a:r>
            <a:r>
              <a:rPr lang="en-US" sz="1600" dirty="0" err="1" smtClean="0"/>
              <a:t>objektivu</a:t>
            </a:r>
            <a:r>
              <a:rPr lang="en-US" sz="1600" dirty="0" smtClean="0"/>
              <a:t> </a:t>
            </a:r>
            <a:r>
              <a:rPr lang="en-US" sz="1600" dirty="0" err="1" smtClean="0"/>
              <a:t>maximálně</a:t>
            </a:r>
            <a:r>
              <a:rPr lang="en-US" sz="1600" dirty="0" smtClean="0"/>
              <a:t> </a:t>
            </a:r>
            <a:r>
              <a:rPr lang="en-US" sz="1600" dirty="0" err="1" smtClean="0"/>
              <a:t>snaží</a:t>
            </a:r>
            <a:r>
              <a:rPr lang="en-US" sz="1600" dirty="0" smtClean="0"/>
              <a:t> </a:t>
            </a:r>
            <a:r>
              <a:rPr lang="en-US" sz="1600" dirty="0" err="1" smtClean="0"/>
              <a:t>zajistit</a:t>
            </a:r>
            <a:r>
              <a:rPr lang="en-US" sz="1600" dirty="0" smtClean="0"/>
              <a:t> co </a:t>
            </a:r>
            <a:r>
              <a:rPr lang="en-US" sz="1600" dirty="0" err="1" smtClean="0"/>
              <a:t>nejlepší</a:t>
            </a:r>
            <a:r>
              <a:rPr lang="en-US" sz="1600" dirty="0" smtClean="0"/>
              <a:t> a </a:t>
            </a:r>
            <a:r>
              <a:rPr lang="en-US" sz="1600" dirty="0" err="1" smtClean="0"/>
              <a:t>rovnoměrnou</a:t>
            </a:r>
            <a:r>
              <a:rPr lang="en-US" sz="1600" dirty="0" smtClean="0"/>
              <a:t> </a:t>
            </a:r>
            <a:r>
              <a:rPr lang="en-US" sz="1600" dirty="0" err="1" smtClean="0"/>
              <a:t>kresbu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r>
              <a:rPr lang="en-US" sz="1600" dirty="0" err="1" smtClean="0"/>
              <a:t>Obraz</a:t>
            </a:r>
            <a:r>
              <a:rPr lang="en-US" sz="1600" dirty="0" smtClean="0"/>
              <a:t> z </a:t>
            </a:r>
            <a:r>
              <a:rPr lang="cs-CZ" sz="1600" dirty="0" smtClean="0"/>
              <a:t>APS-C </a:t>
            </a:r>
            <a:r>
              <a:rPr lang="en-US" sz="1600" dirty="0" smtClean="0"/>
              <a:t>DSLR </a:t>
            </a:r>
            <a:r>
              <a:rPr lang="en-US" sz="1600" dirty="0" err="1" smtClean="0"/>
              <a:t>tedy</a:t>
            </a:r>
            <a:r>
              <a:rPr lang="en-US" sz="1600" dirty="0" smtClean="0"/>
              <a:t> </a:t>
            </a:r>
            <a:r>
              <a:rPr lang="en-US" sz="1600" dirty="0" err="1" smtClean="0"/>
              <a:t>vypadá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kdybychom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filmovou</a:t>
            </a:r>
            <a:r>
              <a:rPr lang="en-US" sz="1600" dirty="0" smtClean="0"/>
              <a:t> </a:t>
            </a:r>
            <a:r>
              <a:rPr lang="en-US" sz="1600" dirty="0" err="1" smtClean="0"/>
              <a:t>zrcadlovku</a:t>
            </a:r>
            <a:r>
              <a:rPr lang="en-US" sz="1600" dirty="0" smtClean="0"/>
              <a:t> </a:t>
            </a:r>
            <a:r>
              <a:rPr lang="en-US" sz="1600" dirty="0" err="1" smtClean="0"/>
              <a:t>nasadili</a:t>
            </a:r>
            <a:r>
              <a:rPr lang="en-US" sz="1600" dirty="0" smtClean="0"/>
              <a:t> </a:t>
            </a:r>
            <a:r>
              <a:rPr lang="en-US" sz="1600" dirty="0" err="1" smtClean="0"/>
              <a:t>objektiv</a:t>
            </a:r>
            <a:r>
              <a:rPr lang="en-US" sz="1600" dirty="0" smtClean="0"/>
              <a:t> s </a:t>
            </a:r>
            <a:r>
              <a:rPr lang="en-US" sz="1600" dirty="0" err="1" smtClean="0"/>
              <a:t>cca</a:t>
            </a:r>
            <a:r>
              <a:rPr lang="en-US" sz="1600" dirty="0" smtClean="0"/>
              <a:t> 1,5x </a:t>
            </a:r>
            <a:r>
              <a:rPr lang="en-US" sz="1600" dirty="0" err="1" smtClean="0"/>
              <a:t>delší</a:t>
            </a:r>
            <a:r>
              <a:rPr lang="en-US" sz="1600" dirty="0" smtClean="0"/>
              <a:t> </a:t>
            </a:r>
            <a:r>
              <a:rPr lang="en-US" sz="1600" dirty="0" err="1" smtClean="0"/>
              <a:t>ohniskovou</a:t>
            </a:r>
            <a:r>
              <a:rPr lang="cs-CZ" sz="1600" dirty="0" smtClean="0"/>
              <a:t> </a:t>
            </a:r>
            <a:r>
              <a:rPr lang="en-US" sz="1600" dirty="0" err="1" smtClean="0"/>
              <a:t>vzdáleností</a:t>
            </a:r>
            <a:r>
              <a:rPr lang="en-US" sz="1600" dirty="0" smtClean="0"/>
              <a:t>. </a:t>
            </a:r>
            <a:r>
              <a:rPr lang="en-US" sz="1600" dirty="0" err="1" smtClean="0"/>
              <a:t>Koeficient</a:t>
            </a:r>
            <a:r>
              <a:rPr lang="en-US" sz="1600" dirty="0" smtClean="0"/>
              <a:t> </a:t>
            </a:r>
            <a:r>
              <a:rPr lang="en-US" sz="1600" dirty="0" err="1" smtClean="0"/>
              <a:t>přepočtu</a:t>
            </a:r>
            <a:r>
              <a:rPr lang="en-US" sz="1600" dirty="0" smtClean="0"/>
              <a:t> </a:t>
            </a:r>
            <a:r>
              <a:rPr lang="en-US" sz="1600" dirty="0" err="1" smtClean="0"/>
              <a:t>ohniskové</a:t>
            </a:r>
            <a:r>
              <a:rPr lang="en-US" sz="1600" dirty="0" smtClean="0"/>
              <a:t> </a:t>
            </a:r>
            <a:r>
              <a:rPr lang="en-US" sz="1600" dirty="0" err="1" smtClean="0"/>
              <a:t>vzdálenosti</a:t>
            </a:r>
            <a:r>
              <a:rPr lang="en-US" sz="1600" dirty="0" smtClean="0"/>
              <a:t> </a:t>
            </a:r>
            <a:r>
              <a:rPr lang="en-US" sz="1600" dirty="0" err="1" smtClean="0"/>
              <a:t>má</a:t>
            </a:r>
            <a:r>
              <a:rPr lang="en-US" sz="1600" dirty="0" smtClean="0"/>
              <a:t> </a:t>
            </a:r>
            <a:r>
              <a:rPr lang="en-US" sz="1600" dirty="0" err="1" smtClean="0"/>
              <a:t>stejnou</a:t>
            </a:r>
            <a:r>
              <a:rPr lang="en-US" sz="1600" dirty="0" smtClean="0"/>
              <a:t> </a:t>
            </a:r>
            <a:r>
              <a:rPr lang="en-US" sz="1600" dirty="0" err="1" smtClean="0"/>
              <a:t>hodnotu</a:t>
            </a:r>
            <a:r>
              <a:rPr lang="en-US" sz="1600" dirty="0" smtClean="0"/>
              <a:t>,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poměr</a:t>
            </a:r>
            <a:r>
              <a:rPr lang="en-US" sz="1600" dirty="0" smtClean="0"/>
              <a:t> </a:t>
            </a:r>
            <a:r>
              <a:rPr lang="en-US" sz="1600" dirty="0" err="1" smtClean="0"/>
              <a:t>úhlopříčky</a:t>
            </a:r>
            <a:r>
              <a:rPr lang="en-US" sz="1600" dirty="0" smtClean="0"/>
              <a:t> </a:t>
            </a:r>
            <a:r>
              <a:rPr lang="en-US" sz="1600" dirty="0" err="1" smtClean="0"/>
              <a:t>filmu</a:t>
            </a:r>
            <a:r>
              <a:rPr lang="en-US" sz="1600" dirty="0" smtClean="0"/>
              <a:t> k </a:t>
            </a:r>
            <a:r>
              <a:rPr lang="en-US" sz="1600" dirty="0" err="1" smtClean="0"/>
              <a:t>úhlopříčce</a:t>
            </a:r>
            <a:r>
              <a:rPr lang="en-US" sz="1600" dirty="0" smtClean="0"/>
              <a:t> </a:t>
            </a:r>
            <a:r>
              <a:rPr lang="en-US" sz="1600" dirty="0" err="1" smtClean="0"/>
              <a:t>senzoru</a:t>
            </a:r>
            <a:r>
              <a:rPr lang="en-US" sz="1600" dirty="0" smtClean="0"/>
              <a:t> DSLR.</a:t>
            </a:r>
            <a:endParaRPr lang="en-US" sz="160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8552" y="2000240"/>
            <a:ext cx="3768746" cy="376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4981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8CD44-FC5E-4E79-89EC-8C16B02F180B}" type="slidenum">
              <a:rPr lang="cs-CZ"/>
              <a:pPr/>
              <a:t>27</a:t>
            </a:fld>
            <a:endParaRPr lang="cs-CZ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1039143"/>
          </a:xfrm>
        </p:spPr>
        <p:txBody>
          <a:bodyPr/>
          <a:lstStyle/>
          <a:p>
            <a:r>
              <a:rPr lang="cs-CZ" sz="3800" b="1" i="1" dirty="0" smtClean="0"/>
              <a:t>(Optické) Vady objektivů</a:t>
            </a:r>
            <a:endParaRPr lang="cs-CZ" sz="3800" b="1" i="1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827213"/>
            <a:ext cx="7992888" cy="4114800"/>
          </a:xfrm>
        </p:spPr>
        <p:txBody>
          <a:bodyPr/>
          <a:lstStyle/>
          <a:p>
            <a:pPr marL="552450" indent="-552450"/>
            <a:r>
              <a:rPr lang="cs-CZ" sz="2500" b="1" dirty="0">
                <a:solidFill>
                  <a:schemeClr val="hlink"/>
                </a:solidFill>
              </a:rPr>
              <a:t>Monochromatické</a:t>
            </a:r>
            <a:r>
              <a:rPr lang="cs-CZ" sz="2500" b="1" dirty="0"/>
              <a:t> </a:t>
            </a:r>
            <a:r>
              <a:rPr lang="cs-CZ" sz="2500" dirty="0"/>
              <a:t>– vyskytují se i při průchodu jednobarevného světla: otvorová vada, astigmatismus, </a:t>
            </a:r>
            <a:r>
              <a:rPr lang="cs-CZ" sz="2500" dirty="0" err="1"/>
              <a:t>koma</a:t>
            </a:r>
            <a:r>
              <a:rPr lang="cs-CZ" sz="2500" dirty="0"/>
              <a:t>, zklenutí, </a:t>
            </a:r>
            <a:r>
              <a:rPr lang="cs-CZ" sz="2500" dirty="0" smtClean="0"/>
              <a:t>zkreslení – </a:t>
            </a:r>
            <a:r>
              <a:rPr lang="cs-CZ" sz="2500" b="1" dirty="0" smtClean="0"/>
              <a:t>nezávislé</a:t>
            </a:r>
            <a:r>
              <a:rPr lang="cs-CZ" sz="2500" dirty="0" smtClean="0"/>
              <a:t> na vlnové délce</a:t>
            </a:r>
          </a:p>
          <a:p>
            <a:pPr marL="0" indent="0">
              <a:buNone/>
            </a:pPr>
            <a:endParaRPr lang="cs-CZ" sz="2500" dirty="0" smtClean="0"/>
          </a:p>
          <a:p>
            <a:pPr marL="552450" indent="-552450"/>
            <a:r>
              <a:rPr lang="cs-CZ" sz="2500" b="1" dirty="0" smtClean="0">
                <a:solidFill>
                  <a:schemeClr val="hlink"/>
                </a:solidFill>
              </a:rPr>
              <a:t>Barevné </a:t>
            </a:r>
            <a:r>
              <a:rPr lang="cs-CZ" sz="2500" b="1" dirty="0">
                <a:solidFill>
                  <a:schemeClr val="hlink"/>
                </a:solidFill>
              </a:rPr>
              <a:t>vady (chromatické)</a:t>
            </a:r>
            <a:r>
              <a:rPr lang="cs-CZ" sz="2500" b="1" dirty="0"/>
              <a:t> </a:t>
            </a:r>
            <a:r>
              <a:rPr lang="cs-CZ" sz="2500" dirty="0"/>
              <a:t>jsou způsobeny různým indexem lomu pro různé barvy světla: barevná vada zvětšení a barevná vada </a:t>
            </a:r>
            <a:r>
              <a:rPr lang="cs-CZ" sz="2500" dirty="0" smtClean="0"/>
              <a:t>polohy – jejich projev je </a:t>
            </a:r>
            <a:r>
              <a:rPr lang="cs-CZ" sz="2500" b="1" dirty="0" smtClean="0"/>
              <a:t>závislý</a:t>
            </a:r>
            <a:r>
              <a:rPr lang="cs-CZ" sz="2500" dirty="0" smtClean="0"/>
              <a:t> na vlnové délce procházejícího světla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169305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8CD44-FC5E-4E79-89EC-8C16B02F180B}" type="slidenum">
              <a:rPr lang="cs-CZ"/>
              <a:pPr/>
              <a:t>28</a:t>
            </a:fld>
            <a:endParaRPr lang="cs-CZ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1039143"/>
          </a:xfrm>
        </p:spPr>
        <p:txBody>
          <a:bodyPr/>
          <a:lstStyle/>
          <a:p>
            <a:r>
              <a:rPr lang="cs-CZ" sz="3800" b="1" i="1" dirty="0" smtClean="0"/>
              <a:t>(Optické) Vady objektivů</a:t>
            </a:r>
            <a:endParaRPr lang="cs-CZ" sz="3800" b="1" i="1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827212"/>
            <a:ext cx="7992888" cy="4410099"/>
          </a:xfrm>
        </p:spPr>
        <p:txBody>
          <a:bodyPr/>
          <a:lstStyle/>
          <a:p>
            <a:pPr marL="552450" indent="-552450"/>
            <a:r>
              <a:rPr lang="cs-CZ" sz="2200" dirty="0" smtClean="0"/>
              <a:t>optické vady jsou zpravidla nejvýraznější u </a:t>
            </a:r>
            <a:r>
              <a:rPr lang="cs-CZ" sz="2200" b="1" dirty="0" smtClean="0"/>
              <a:t>okrajů</a:t>
            </a:r>
            <a:r>
              <a:rPr lang="cs-CZ" sz="2200" dirty="0" smtClean="0"/>
              <a:t> snímků (použití FF objektivů na APS-C tělech)</a:t>
            </a:r>
          </a:p>
          <a:p>
            <a:pPr marL="552450" indent="-552450"/>
            <a:r>
              <a:rPr lang="cs-CZ" sz="2200" b="1" dirty="0" smtClean="0"/>
              <a:t>monochromatické</a:t>
            </a:r>
            <a:r>
              <a:rPr lang="cs-CZ" sz="2200" dirty="0" smtClean="0"/>
              <a:t> vady většinou snižují </a:t>
            </a:r>
            <a:r>
              <a:rPr lang="cs-CZ" sz="2200" b="1" dirty="0" smtClean="0"/>
              <a:t>celkovou ostrost</a:t>
            </a:r>
            <a:r>
              <a:rPr lang="cs-CZ" sz="2200" dirty="0" smtClean="0"/>
              <a:t>, </a:t>
            </a:r>
            <a:r>
              <a:rPr lang="cs-CZ" sz="2200" b="1" dirty="0" smtClean="0"/>
              <a:t>chromatické</a:t>
            </a:r>
            <a:r>
              <a:rPr lang="cs-CZ" sz="2200" dirty="0" smtClean="0"/>
              <a:t> vady rovněž, ale navíc se objevují </a:t>
            </a:r>
            <a:r>
              <a:rPr lang="cs-CZ" sz="2200" b="1" dirty="0" smtClean="0"/>
              <a:t>barevné kontury </a:t>
            </a:r>
          </a:p>
          <a:p>
            <a:pPr marL="552450" indent="-552450"/>
            <a:r>
              <a:rPr lang="cs-CZ" sz="2200" dirty="0"/>
              <a:t>č</a:t>
            </a:r>
            <a:r>
              <a:rPr lang="cs-CZ" sz="2200" dirty="0" smtClean="0"/>
              <a:t>asto se dají odstranit </a:t>
            </a:r>
            <a:r>
              <a:rPr lang="cs-CZ" sz="2200" b="1" dirty="0" smtClean="0"/>
              <a:t>větším zacloněním</a:t>
            </a:r>
            <a:r>
              <a:rPr lang="cs-CZ" sz="2200" dirty="0" smtClean="0"/>
              <a:t>, kdy roste hloubka ostrosti („sníží se“ rozostření) a zamezuje se vstupu šikmých paprsků a paprsků z okraje zorného pole</a:t>
            </a:r>
          </a:p>
          <a:p>
            <a:pPr marL="552450" indent="-552450"/>
            <a:r>
              <a:rPr lang="cs-CZ" sz="2200" dirty="0" smtClean="0"/>
              <a:t>limitem většího clonění objektivu (= lepší kresba bez vad) je pak </a:t>
            </a:r>
            <a:r>
              <a:rPr lang="cs-CZ" sz="2200" b="1" dirty="0" smtClean="0"/>
              <a:t>difrakce</a:t>
            </a:r>
            <a:r>
              <a:rPr lang="cs-CZ" sz="2200" dirty="0" smtClean="0"/>
              <a:t> na lamelách clony (snížená ostrost)</a:t>
            </a:r>
          </a:p>
        </p:txBody>
      </p:sp>
    </p:spTree>
    <p:extLst>
      <p:ext uri="{BB962C8B-B14F-4D97-AF65-F5344CB8AC3E}">
        <p14:creationId xmlns:p14="http://schemas.microsoft.com/office/powerpoint/2010/main" val="2167569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1043608" y="301625"/>
            <a:ext cx="7776864" cy="679103"/>
          </a:xfrm>
        </p:spPr>
        <p:txBody>
          <a:bodyPr/>
          <a:lstStyle/>
          <a:p>
            <a:r>
              <a:rPr lang="cs-CZ" sz="2400" b="1" dirty="0" smtClean="0">
                <a:solidFill>
                  <a:schemeClr val="tx1"/>
                </a:solidFill>
              </a:rPr>
              <a:t>Difrakce</a:t>
            </a:r>
            <a:r>
              <a:rPr lang="cs-CZ" sz="2400" dirty="0" smtClean="0">
                <a:solidFill>
                  <a:schemeClr val="tx1"/>
                </a:solidFill>
              </a:rPr>
              <a:t> – </a:t>
            </a:r>
            <a:r>
              <a:rPr lang="cs-CZ" sz="2000" dirty="0" smtClean="0">
                <a:solidFill>
                  <a:schemeClr val="tx1"/>
                </a:solidFill>
              </a:rPr>
              <a:t>ohyb světla na lamelách clony – čím menší otvor, tím větší ohyb světla (difrakce) – </a:t>
            </a:r>
            <a:r>
              <a:rPr lang="cs-CZ" sz="2000" b="1" dirty="0" smtClean="0">
                <a:solidFill>
                  <a:schemeClr val="tx1"/>
                </a:solidFill>
              </a:rPr>
              <a:t>snížení ostrosti</a:t>
            </a: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7"/>
            <a:ext cx="2856390" cy="427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7"/>
            <a:ext cx="2832243" cy="424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573325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Canon EF 100mm f/2.8 </a:t>
            </a:r>
            <a:r>
              <a:rPr lang="cs-CZ" dirty="0" err="1"/>
              <a:t>Macro</a:t>
            </a:r>
            <a:r>
              <a:rPr lang="cs-CZ" dirty="0"/>
              <a:t> USM při cloně f/8 (vlevo) a f/22 (vpravo)</a:t>
            </a:r>
          </a:p>
        </p:txBody>
      </p:sp>
    </p:spTree>
    <p:extLst>
      <p:ext uri="{BB962C8B-B14F-4D97-AF65-F5344CB8AC3E}">
        <p14:creationId xmlns:p14="http://schemas.microsoft.com/office/powerpoint/2010/main" val="40764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044D-6B90-47CC-8DEF-62E3CE41D536}" type="slidenum">
              <a:rPr lang="cs-CZ"/>
              <a:pPr/>
              <a:t>3</a:t>
            </a:fld>
            <a:endParaRPr lang="cs-CZ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313613" cy="1008063"/>
          </a:xfrm>
        </p:spPr>
        <p:txBody>
          <a:bodyPr/>
          <a:lstStyle/>
          <a:p>
            <a:r>
              <a:rPr lang="cs-CZ" dirty="0"/>
              <a:t>Objektiv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7783512" cy="4241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p</a:t>
            </a:r>
            <a:r>
              <a:rPr lang="cs-CZ" sz="2000" dirty="0" smtClean="0"/>
              <a:t>ro </a:t>
            </a:r>
            <a:r>
              <a:rPr lang="cs-CZ" sz="2000" dirty="0"/>
              <a:t>správné vykreslení fotografie je třeba fotoaparát také zaostřit, aby se sbíhající se paprsky z </a:t>
            </a:r>
            <a:r>
              <a:rPr lang="cs-CZ" sz="2000" dirty="0">
                <a:hlinkClick r:id="rId3" tooltip="Objektiv"/>
              </a:rPr>
              <a:t>objektivu</a:t>
            </a:r>
            <a:r>
              <a:rPr lang="cs-CZ" sz="2000" dirty="0"/>
              <a:t> potkaly právě v místě, kde dopadají na citlivou vrstvu. </a:t>
            </a:r>
            <a:r>
              <a:rPr lang="cs-CZ" sz="1600" dirty="0"/>
              <a:t>(Pokud by se setkaly před ní nebo za ní, neprojeví se bod na objektu na snímku jako bod, ale jako rozmazaný kroužek – snímek bude neostrý</a:t>
            </a:r>
            <a:r>
              <a:rPr lang="cs-CZ" sz="1600" dirty="0" smtClean="0"/>
              <a:t>.)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to </a:t>
            </a:r>
            <a:r>
              <a:rPr lang="cs-CZ" sz="2000" dirty="0"/>
              <a:t>se řeší ostřícím mechanismem na objektivu, který zjednodušeně vyjádřeno posune celou optickou soustavu dopředu nebo dozadu tak, aby se paprsky sbíhaly právě na citlivé vrstvě. </a:t>
            </a:r>
            <a:r>
              <a:rPr lang="cs-CZ" sz="1600" dirty="0"/>
              <a:t>(Výjimkou aparáty s tzv. </a:t>
            </a:r>
            <a:r>
              <a:rPr lang="cs-CZ" sz="1600" i="1" dirty="0"/>
              <a:t>fix </a:t>
            </a:r>
            <a:r>
              <a:rPr lang="cs-CZ" sz="1600" i="1" dirty="0" err="1"/>
              <a:t>focusem</a:t>
            </a:r>
            <a:r>
              <a:rPr lang="cs-CZ" sz="1600" dirty="0"/>
              <a:t> – to jsou nejčastěji kompaktní aparáty nebo mobilní telefony, u nichž je clonový otvor tak malý, že dopadající paprsky jsou dostatečně úzké k vykreslení většiny předmětů v rozumné vzdálenosti.)</a:t>
            </a:r>
          </a:p>
          <a:p>
            <a:pPr>
              <a:lnSpc>
                <a:spcPct val="80000"/>
              </a:lnSpc>
            </a:pPr>
            <a:r>
              <a:rPr lang="cs-CZ" sz="1900" dirty="0" smtClean="0"/>
              <a:t>ostření </a:t>
            </a:r>
            <a:r>
              <a:rPr lang="cs-CZ" sz="1900" dirty="0"/>
              <a:t>může ponecháno na </a:t>
            </a:r>
            <a:r>
              <a:rPr lang="cs-CZ" sz="1900" dirty="0" smtClean="0"/>
              <a:t>obsluze (např. časté u makrofotografie), </a:t>
            </a:r>
            <a:r>
              <a:rPr lang="cs-CZ" sz="1900" dirty="0"/>
              <a:t>moderní přístroje ale disponují možností automatického ostření (</a:t>
            </a:r>
            <a:r>
              <a:rPr lang="cs-CZ" sz="1900" u="sng" dirty="0">
                <a:solidFill>
                  <a:schemeClr val="hlink"/>
                </a:solidFill>
              </a:rPr>
              <a:t>autofokusu</a:t>
            </a:r>
            <a:r>
              <a:rPr lang="cs-CZ" sz="1900" dirty="0"/>
              <a:t>).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2013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0A9F-702F-47F5-8460-530E92AFD66E}" type="slidenum">
              <a:rPr lang="cs-CZ"/>
              <a:pPr/>
              <a:t>30</a:t>
            </a:fld>
            <a:endParaRPr lang="cs-CZ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895127"/>
          </a:xfrm>
        </p:spPr>
        <p:txBody>
          <a:bodyPr/>
          <a:lstStyle/>
          <a:p>
            <a:r>
              <a:rPr lang="cs-CZ" sz="3400" b="1" dirty="0" err="1" smtClean="0">
                <a:solidFill>
                  <a:schemeClr val="tx1"/>
                </a:solidFill>
              </a:rPr>
              <a:t>Vignetace</a:t>
            </a:r>
            <a:r>
              <a:rPr lang="cs-CZ" sz="3400" b="1" dirty="0" smtClean="0">
                <a:solidFill>
                  <a:schemeClr val="tx1"/>
                </a:solidFill>
              </a:rPr>
              <a:t> – </a:t>
            </a:r>
            <a:r>
              <a:rPr lang="cs-CZ" sz="2400" dirty="0" smtClean="0">
                <a:solidFill>
                  <a:schemeClr val="tx1"/>
                </a:solidFill>
              </a:rPr>
              <a:t>ztmavení obrazu v rozích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827213"/>
            <a:ext cx="3978275" cy="4114800"/>
          </a:xfrm>
        </p:spPr>
        <p:txBody>
          <a:bodyPr/>
          <a:lstStyle/>
          <a:p>
            <a:r>
              <a:rPr lang="cs-CZ" sz="2000" dirty="0"/>
              <a:t>Pokles osvětlení v okrajích obrazu šikmým dopadem paprsků – pokles je úměrný čtvrté mocnině </a:t>
            </a:r>
            <a:r>
              <a:rPr lang="cs-CZ" sz="2000" dirty="0" smtClean="0"/>
              <a:t>cos </a:t>
            </a:r>
            <a:r>
              <a:rPr lang="el-GR" sz="2000" dirty="0" smtClean="0"/>
              <a:t>α</a:t>
            </a:r>
            <a:r>
              <a:rPr lang="cs-CZ" sz="2000" dirty="0"/>
              <a:t>.</a:t>
            </a:r>
          </a:p>
          <a:p>
            <a:r>
              <a:rPr lang="cs-CZ" sz="2000" dirty="0" smtClean="0"/>
              <a:t>je </a:t>
            </a:r>
            <a:r>
              <a:rPr lang="cs-CZ" sz="2000" dirty="0"/>
              <a:t>způsobena tloušťkou optického </a:t>
            </a:r>
            <a:r>
              <a:rPr lang="cs-CZ" sz="2000" dirty="0" smtClean="0"/>
              <a:t>systému</a:t>
            </a:r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2000" dirty="0"/>
              <a:t>l</a:t>
            </a:r>
            <a:r>
              <a:rPr lang="cs-CZ" sz="2000" dirty="0" smtClean="0"/>
              <a:t>ze zmírnit větším </a:t>
            </a:r>
            <a:r>
              <a:rPr lang="cs-CZ" sz="2000" b="1" dirty="0" smtClean="0"/>
              <a:t>zacloněním </a:t>
            </a:r>
            <a:r>
              <a:rPr lang="cs-CZ" sz="2000" dirty="0" smtClean="0"/>
              <a:t>objektivu</a:t>
            </a:r>
            <a:endParaRPr lang="cs-CZ" sz="2000" dirty="0"/>
          </a:p>
        </p:txBody>
      </p:sp>
      <p:pic>
        <p:nvPicPr>
          <p:cNvPr id="182282" name="Picture 10" descr="obr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4716463" y="1654175"/>
            <a:ext cx="4248150" cy="2270125"/>
          </a:xfrm>
          <a:noFill/>
          <a:ln/>
        </p:spPr>
      </p:pic>
      <p:pic>
        <p:nvPicPr>
          <p:cNvPr id="182283" name="Picture 11" descr="obr6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>
          <a:xfrm>
            <a:off x="5122863" y="3960813"/>
            <a:ext cx="3540125" cy="1981200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Vignetace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half" idx="1"/>
          </p:nvPr>
        </p:nvSpPr>
        <p:spPr>
          <a:xfrm>
            <a:off x="1115616" y="5517232"/>
            <a:ext cx="7776863" cy="737691"/>
          </a:xfrm>
        </p:spPr>
        <p:txBody>
          <a:bodyPr/>
          <a:lstStyle/>
          <a:p>
            <a:r>
              <a:rPr lang="cs-CZ" sz="1800" dirty="0"/>
              <a:t>Ukázka </a:t>
            </a:r>
            <a:r>
              <a:rPr lang="cs-CZ" sz="1800" dirty="0" err="1" smtClean="0"/>
              <a:t>vignetace</a:t>
            </a:r>
            <a:r>
              <a:rPr lang="cs-CZ" sz="1800" dirty="0" smtClean="0"/>
              <a:t> </a:t>
            </a:r>
            <a:r>
              <a:rPr lang="cs-CZ" sz="1800" dirty="0"/>
              <a:t>objektivu Sigma 18-50mm f/2.8 EX DC při ohnisku 18mm a cloně </a:t>
            </a:r>
            <a:r>
              <a:rPr lang="cs-CZ" sz="1800" dirty="0" smtClean="0"/>
              <a:t>f/2.8</a:t>
            </a:r>
            <a:endParaRPr lang="cs-CZ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1" y="1772816"/>
            <a:ext cx="528672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096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0F2E-190B-4F83-A319-25E635D632B6}" type="slidenum">
              <a:rPr lang="cs-CZ"/>
              <a:pPr/>
              <a:t>32</a:t>
            </a:fld>
            <a:endParaRPr lang="cs-CZ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Otvorová vada (sférická, kulová)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827213"/>
            <a:ext cx="7992938" cy="2393875"/>
          </a:xfrm>
        </p:spPr>
        <p:txBody>
          <a:bodyPr/>
          <a:lstStyle/>
          <a:p>
            <a:r>
              <a:rPr lang="cs-CZ" sz="2100" dirty="0" smtClean="0"/>
              <a:t>čočka </a:t>
            </a:r>
            <a:r>
              <a:rPr lang="cs-CZ" sz="2100" dirty="0"/>
              <a:t>má různé ohniskové vzdálenosti v závislosti na vzdálenosti od jejího středu. </a:t>
            </a:r>
          </a:p>
          <a:p>
            <a:r>
              <a:rPr lang="cs-CZ" sz="2100" dirty="0" smtClean="0">
                <a:latin typeface="+mj-lt"/>
              </a:rPr>
              <a:t>pro </a:t>
            </a:r>
            <a:r>
              <a:rPr lang="cs-CZ" sz="2100" dirty="0">
                <a:latin typeface="+mj-lt"/>
              </a:rPr>
              <a:t>okrajové části </a:t>
            </a:r>
            <a:r>
              <a:rPr lang="cs-CZ" sz="2100" b="1" dirty="0" smtClean="0">
                <a:latin typeface="+mj-lt"/>
              </a:rPr>
              <a:t>spojné</a:t>
            </a:r>
            <a:r>
              <a:rPr lang="cs-CZ" sz="2100" dirty="0" smtClean="0">
                <a:latin typeface="+mj-lt"/>
              </a:rPr>
              <a:t> čočky </a:t>
            </a:r>
            <a:r>
              <a:rPr lang="cs-CZ" sz="2100" dirty="0">
                <a:latin typeface="+mj-lt"/>
              </a:rPr>
              <a:t>leží </a:t>
            </a:r>
            <a:r>
              <a:rPr lang="cs-CZ" sz="2100" b="1" dirty="0">
                <a:latin typeface="+mj-lt"/>
              </a:rPr>
              <a:t>ohnisko blíže k čočce </a:t>
            </a:r>
            <a:r>
              <a:rPr lang="cs-CZ" sz="2100" dirty="0">
                <a:latin typeface="+mj-lt"/>
              </a:rPr>
              <a:t>než pro paprsky blíže k optické </a:t>
            </a:r>
            <a:r>
              <a:rPr lang="cs-CZ" sz="2100" dirty="0" smtClean="0">
                <a:latin typeface="+mj-lt"/>
              </a:rPr>
              <a:t>ose, u </a:t>
            </a:r>
            <a:r>
              <a:rPr lang="cs-CZ" sz="2100" dirty="0">
                <a:latin typeface="+mj-lt"/>
              </a:rPr>
              <a:t>rozptylky je průběh kulové vady </a:t>
            </a:r>
            <a:r>
              <a:rPr lang="cs-CZ" sz="2100" dirty="0" smtClean="0">
                <a:latin typeface="+mj-lt"/>
              </a:rPr>
              <a:t>opačný</a:t>
            </a:r>
          </a:p>
          <a:p>
            <a:r>
              <a:rPr lang="cs-CZ" sz="1800" dirty="0" smtClean="0">
                <a:latin typeface="+mj-lt"/>
              </a:rPr>
              <a:t>korekce </a:t>
            </a:r>
            <a:r>
              <a:rPr lang="cs-CZ" sz="1800" dirty="0">
                <a:latin typeface="+mj-lt"/>
              </a:rPr>
              <a:t>je možná např. nekulovou </a:t>
            </a:r>
            <a:endParaRPr lang="cs-CZ" sz="1800" dirty="0" smtClean="0">
              <a:latin typeface="+mj-lt"/>
            </a:endParaRPr>
          </a:p>
          <a:p>
            <a:pPr marL="0" indent="0">
              <a:buNone/>
            </a:pPr>
            <a:r>
              <a:rPr lang="cs-CZ" sz="1800" dirty="0">
                <a:latin typeface="+mj-lt"/>
              </a:rPr>
              <a:t> </a:t>
            </a:r>
            <a:r>
              <a:rPr lang="cs-CZ" sz="1800" dirty="0" smtClean="0">
                <a:latin typeface="+mj-lt"/>
              </a:rPr>
              <a:t>    plochou </a:t>
            </a:r>
            <a:r>
              <a:rPr lang="cs-CZ" sz="1800" dirty="0">
                <a:latin typeface="+mj-lt"/>
              </a:rPr>
              <a:t>čočky nebo </a:t>
            </a:r>
            <a:r>
              <a:rPr lang="cs-CZ" sz="1800" dirty="0" smtClean="0">
                <a:latin typeface="+mj-lt"/>
              </a:rPr>
              <a:t>vhodnou</a:t>
            </a:r>
            <a:endParaRPr lang="cs-CZ" sz="1800" dirty="0">
              <a:latin typeface="+mj-lt"/>
            </a:endParaRP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     kombinací </a:t>
            </a:r>
            <a:r>
              <a:rPr lang="cs-CZ" sz="1800" dirty="0">
                <a:latin typeface="+mj-lt"/>
              </a:rPr>
              <a:t>spojky a </a:t>
            </a:r>
            <a:r>
              <a:rPr lang="cs-CZ" sz="1800" dirty="0" smtClean="0">
                <a:latin typeface="+mj-lt"/>
              </a:rPr>
              <a:t>rozptylky</a:t>
            </a:r>
            <a:endParaRPr lang="cs-CZ" sz="2100" dirty="0" smtClean="0">
              <a:latin typeface="+mj-lt"/>
            </a:endParaRPr>
          </a:p>
          <a:p>
            <a:r>
              <a:rPr lang="cs-CZ" sz="2100" dirty="0" smtClean="0">
                <a:latin typeface="+mj-lt"/>
              </a:rPr>
              <a:t>při </a:t>
            </a:r>
            <a:r>
              <a:rPr lang="cs-CZ" sz="2100" b="1" dirty="0" smtClean="0">
                <a:latin typeface="+mj-lt"/>
              </a:rPr>
              <a:t>vyšším zaclonění</a:t>
            </a:r>
          </a:p>
          <a:p>
            <a:pPr marL="0" indent="0">
              <a:buNone/>
            </a:pPr>
            <a:r>
              <a:rPr lang="cs-CZ" sz="2100" b="1" dirty="0">
                <a:latin typeface="+mj-lt"/>
              </a:rPr>
              <a:t> </a:t>
            </a:r>
            <a:r>
              <a:rPr lang="cs-CZ" sz="2100" b="1" dirty="0" smtClean="0">
                <a:latin typeface="+mj-lt"/>
              </a:rPr>
              <a:t>    </a:t>
            </a:r>
            <a:r>
              <a:rPr lang="cs-CZ" sz="2100" dirty="0" smtClean="0">
                <a:latin typeface="+mj-lt"/>
              </a:rPr>
              <a:t>objektivu </a:t>
            </a:r>
            <a:r>
              <a:rPr lang="cs-CZ" sz="2100" b="1" dirty="0" smtClean="0">
                <a:latin typeface="+mj-lt"/>
              </a:rPr>
              <a:t>klesá</a:t>
            </a:r>
            <a:endParaRPr lang="cs-CZ" sz="2100" b="1" dirty="0">
              <a:latin typeface="+mj-lt"/>
            </a:endParaRPr>
          </a:p>
        </p:txBody>
      </p:sp>
      <p:pic>
        <p:nvPicPr>
          <p:cNvPr id="185353" name="Picture 9" descr="obr65_6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18000"/>
          </a:blip>
          <a:srcRect b="51843"/>
          <a:stretch>
            <a:fillRect/>
          </a:stretch>
        </p:blipFill>
        <p:spPr>
          <a:xfrm>
            <a:off x="5292080" y="3501008"/>
            <a:ext cx="3698648" cy="2808312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62552-0BB9-453D-8363-6B234A3CE814}" type="slidenum">
              <a:rPr lang="cs-CZ"/>
              <a:pPr/>
              <a:t>33</a:t>
            </a:fld>
            <a:endParaRPr lang="cs-CZ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Astigmatismus</a:t>
            </a:r>
          </a:p>
        </p:txBody>
      </p:sp>
      <p:sp>
        <p:nvSpPr>
          <p:cNvPr id="19456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4392414" cy="4679950"/>
          </a:xfrm>
        </p:spPr>
        <p:txBody>
          <a:bodyPr/>
          <a:lstStyle/>
          <a:p>
            <a:r>
              <a:rPr lang="cs-CZ" sz="1800" dirty="0"/>
              <a:t>příčinou je </a:t>
            </a:r>
            <a:r>
              <a:rPr lang="cs-CZ" sz="1800" b="1" dirty="0"/>
              <a:t>rozdílné zakřivení čočky</a:t>
            </a:r>
            <a:r>
              <a:rPr lang="cs-CZ" sz="1800" dirty="0"/>
              <a:t> v různých rovinách</a:t>
            </a:r>
          </a:p>
          <a:p>
            <a:r>
              <a:rPr lang="cs-CZ" sz="1800" dirty="0" smtClean="0"/>
              <a:t>paprsky </a:t>
            </a:r>
            <a:r>
              <a:rPr lang="cs-CZ" sz="1800" dirty="0"/>
              <a:t>v </a:t>
            </a:r>
            <a:r>
              <a:rPr lang="cs-CZ" sz="1800" dirty="0" err="1"/>
              <a:t>meridiálním</a:t>
            </a:r>
            <a:r>
              <a:rPr lang="cs-CZ" sz="1800" dirty="0"/>
              <a:t> řezu (A</a:t>
            </a:r>
            <a:r>
              <a:rPr lang="cs-CZ" sz="1800" baseline="-25000" dirty="0"/>
              <a:t>0</a:t>
            </a:r>
            <a:r>
              <a:rPr lang="cs-CZ" sz="1800" dirty="0"/>
              <a:t>A</a:t>
            </a:r>
            <a:r>
              <a:rPr lang="cs-CZ" sz="1800" baseline="-25000" dirty="0"/>
              <a:t>1</a:t>
            </a:r>
            <a:r>
              <a:rPr lang="cs-CZ" sz="1800" dirty="0"/>
              <a:t>) se protínají v bodě </a:t>
            </a:r>
            <a:r>
              <a:rPr lang="cs-CZ" sz="1800" dirty="0" smtClean="0"/>
              <a:t>A´, </a:t>
            </a:r>
            <a:r>
              <a:rPr lang="cs-CZ" sz="1800" dirty="0"/>
              <a:t>paprsky v sagitálním řezu (B</a:t>
            </a:r>
            <a:r>
              <a:rPr lang="cs-CZ" sz="1800" baseline="-25000" dirty="0"/>
              <a:t>0</a:t>
            </a:r>
            <a:r>
              <a:rPr lang="cs-CZ" sz="1800" dirty="0"/>
              <a:t>B</a:t>
            </a:r>
            <a:r>
              <a:rPr lang="cs-CZ" sz="1800" baseline="-25000" dirty="0"/>
              <a:t>1</a:t>
            </a:r>
            <a:r>
              <a:rPr lang="cs-CZ" sz="1800" dirty="0"/>
              <a:t>) se protínají v jiném bodě B“. Paprsky druhého řezu vytvářejí v těchto bodech obraz bodu P ve tvaru úsečky (B</a:t>
            </a:r>
            <a:r>
              <a:rPr lang="cs-CZ" sz="1800" baseline="-25000" dirty="0"/>
              <a:t>0</a:t>
            </a:r>
            <a:r>
              <a:rPr lang="cs-CZ" sz="1800" dirty="0"/>
              <a:t>´B</a:t>
            </a:r>
            <a:r>
              <a:rPr lang="cs-CZ" sz="1800" baseline="-25000" dirty="0"/>
              <a:t>1</a:t>
            </a:r>
            <a:r>
              <a:rPr lang="cs-CZ" sz="1800" dirty="0"/>
              <a:t>´), příp. (A</a:t>
            </a:r>
            <a:r>
              <a:rPr lang="cs-CZ" sz="1800" baseline="-25000" dirty="0"/>
              <a:t>0</a:t>
            </a:r>
            <a:r>
              <a:rPr lang="cs-CZ" sz="1800" dirty="0"/>
              <a:t>A</a:t>
            </a:r>
            <a:r>
              <a:rPr lang="cs-CZ" sz="1800" baseline="-25000" dirty="0"/>
              <a:t>1</a:t>
            </a:r>
            <a:r>
              <a:rPr lang="cs-CZ" sz="1800" dirty="0"/>
              <a:t>). Mezi oběma těmito body leží rovina optimálního zaostření (</a:t>
            </a:r>
            <a:r>
              <a:rPr lang="cs-CZ" sz="1800" dirty="0" smtClean="0"/>
              <a:t>B</a:t>
            </a:r>
            <a:r>
              <a:rPr lang="cs-CZ" sz="1800" baseline="-25000" dirty="0" smtClean="0"/>
              <a:t>1</a:t>
            </a:r>
            <a:r>
              <a:rPr lang="cs-CZ" sz="1800" dirty="0" smtClean="0"/>
              <a:t>´).</a:t>
            </a:r>
          </a:p>
          <a:p>
            <a:r>
              <a:rPr lang="cs-CZ" sz="1800" dirty="0" smtClean="0"/>
              <a:t>projevuje se zejména u </a:t>
            </a:r>
            <a:r>
              <a:rPr lang="cs-CZ" sz="1800" dirty="0" smtClean="0"/>
              <a:t>šikmých paprsků </a:t>
            </a:r>
            <a:r>
              <a:rPr lang="cs-CZ" sz="1600" dirty="0" smtClean="0"/>
              <a:t>(vzhledem k optické ose)</a:t>
            </a:r>
            <a:endParaRPr lang="cs-CZ" sz="1800" dirty="0" smtClean="0"/>
          </a:p>
          <a:p>
            <a:r>
              <a:rPr lang="cs-CZ" sz="1800" dirty="0" smtClean="0"/>
              <a:t>zacloněním </a:t>
            </a:r>
            <a:r>
              <a:rPr lang="cs-CZ" sz="1800" dirty="0" smtClean="0"/>
              <a:t>objektivu </a:t>
            </a:r>
            <a:r>
              <a:rPr lang="cs-CZ" sz="1800" b="1" dirty="0" smtClean="0"/>
              <a:t>klesá</a:t>
            </a:r>
            <a:r>
              <a:rPr lang="cs-CZ" sz="1800" dirty="0" smtClean="0"/>
              <a:t> </a:t>
            </a:r>
            <a:endParaRPr lang="cs-CZ" sz="1800" dirty="0"/>
          </a:p>
        </p:txBody>
      </p:sp>
      <p:pic>
        <p:nvPicPr>
          <p:cNvPr id="194565" name="Picture 5" descr="obr6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8000"/>
          </a:blip>
          <a:srcRect l="2869" t="3542" r="10263" b="3581"/>
          <a:stretch>
            <a:fillRect/>
          </a:stretch>
        </p:blipFill>
        <p:spPr>
          <a:xfrm>
            <a:off x="5039711" y="1700808"/>
            <a:ext cx="4092460" cy="4463950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2948-3997-48BB-9BCF-E7C27F2AAD0D}" type="slidenum">
              <a:rPr lang="cs-CZ"/>
              <a:pPr/>
              <a:t>34</a:t>
            </a:fld>
            <a:endParaRPr lang="cs-CZ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2" y="301625"/>
            <a:ext cx="7450459" cy="1143000"/>
          </a:xfrm>
        </p:spPr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</a:rPr>
              <a:t>Koma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– nepříliš častá vada (u velkých čoček v krajích při odclonění)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000" dirty="0" smtClean="0"/>
              <a:t>bod se zobrazuje jako kruhová </a:t>
            </a:r>
            <a:r>
              <a:rPr lang="cs-CZ" sz="2000" dirty="0"/>
              <a:t>plošky se zužujícím se zakončením (jako obraz komety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vzniká nepravidelným lomen šikmých paprsků v krajích čočky</a:t>
            </a:r>
          </a:p>
          <a:p>
            <a:r>
              <a:rPr lang="cs-CZ" sz="2000" dirty="0"/>
              <a:t>z</a:t>
            </a:r>
            <a:r>
              <a:rPr lang="cs-CZ" sz="2000" dirty="0" smtClean="0"/>
              <a:t>acloněním opět </a:t>
            </a:r>
            <a:r>
              <a:rPr lang="cs-CZ" sz="2000" b="1" dirty="0" smtClean="0"/>
              <a:t>klesá</a:t>
            </a:r>
            <a:endParaRPr lang="cs-CZ" sz="2000" b="1" dirty="0"/>
          </a:p>
        </p:txBody>
      </p:sp>
      <p:pic>
        <p:nvPicPr>
          <p:cNvPr id="198662" name="Picture 6" descr="obr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>
          <a:xfrm>
            <a:off x="1907704" y="3501008"/>
            <a:ext cx="6061058" cy="2909441"/>
          </a:xfrm>
          <a:noFill/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4A3EA-F18C-4786-986B-53EDF2D8AE86}" type="slidenum">
              <a:rPr lang="cs-CZ"/>
              <a:pPr/>
              <a:t>35</a:t>
            </a:fld>
            <a:endParaRPr lang="cs-CZ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Zklenutí pole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100"/>
              <a:t>Předmět AB je zobrazen na zakřivené ploše A´B´.</a:t>
            </a:r>
          </a:p>
          <a:p>
            <a:r>
              <a:rPr lang="cs-CZ" sz="2100"/>
              <a:t>Ostrý obraz je rozložen na rotační ploše a nelze jej zobrazit ostře na rovině. Při přeostření je možné dosáhnout ostrosti buď ve středu obrazu nebo na okrajích. </a:t>
            </a:r>
          </a:p>
        </p:txBody>
      </p:sp>
      <p:pic>
        <p:nvPicPr>
          <p:cNvPr id="200710" name="Picture 6" descr="obr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</a:blip>
          <a:srcRect t="8762" b="7793"/>
          <a:stretch>
            <a:fillRect/>
          </a:stretch>
        </p:blipFill>
        <p:spPr>
          <a:xfrm>
            <a:off x="1403350" y="3644900"/>
            <a:ext cx="7013575" cy="2736850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75-C7FF-4F5F-B4C7-2558086046A6}" type="slidenum">
              <a:rPr lang="cs-CZ"/>
              <a:pPr/>
              <a:t>36</a:t>
            </a:fld>
            <a:endParaRPr lang="cs-CZ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Zkreslení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4608438" cy="424849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900" b="1" dirty="0"/>
              <a:t>Změna zvětšení </a:t>
            </a:r>
            <a:r>
              <a:rPr lang="cs-CZ" sz="1900" dirty="0"/>
              <a:t>k okrajům obrazu má za následek i </a:t>
            </a:r>
            <a:r>
              <a:rPr lang="cs-CZ" sz="1900" b="1" dirty="0"/>
              <a:t>změnu tvaru </a:t>
            </a:r>
            <a:r>
              <a:rPr lang="cs-CZ" sz="1900" dirty="0"/>
              <a:t>zobrazovaných předmětů.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900" dirty="0"/>
              <a:t>	a) zvětšení roste k okrajům – </a:t>
            </a:r>
            <a:r>
              <a:rPr lang="cs-CZ" sz="1900" b="1" dirty="0"/>
              <a:t>poduškovité</a:t>
            </a:r>
            <a:r>
              <a:rPr lang="cs-CZ" sz="1900" dirty="0"/>
              <a:t> zkreslení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900" dirty="0"/>
              <a:t>	b) zvětšení klesá k okrajům obrazu – </a:t>
            </a:r>
            <a:r>
              <a:rPr lang="cs-CZ" sz="1900" b="1" dirty="0" smtClean="0"/>
              <a:t>soudkovité</a:t>
            </a:r>
            <a:r>
              <a:rPr lang="cs-CZ" sz="1900" dirty="0" smtClean="0"/>
              <a:t> </a:t>
            </a:r>
            <a:r>
              <a:rPr lang="cs-CZ" sz="1900" dirty="0"/>
              <a:t>zkreslení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900" dirty="0"/>
              <a:t>	c) objektiv bez zkreslení</a:t>
            </a:r>
          </a:p>
          <a:p>
            <a:pPr>
              <a:lnSpc>
                <a:spcPct val="80000"/>
              </a:lnSpc>
            </a:pPr>
            <a:r>
              <a:rPr lang="cs-CZ" sz="1900" dirty="0"/>
              <a:t>Zkreslení se nejvíce projevuje u snímků architektury apod</a:t>
            </a:r>
            <a:r>
              <a:rPr lang="cs-CZ" sz="19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cs-CZ" sz="1900" dirty="0" smtClean="0"/>
              <a:t>největší </a:t>
            </a:r>
            <a:r>
              <a:rPr lang="cs-CZ" sz="1900" dirty="0"/>
              <a:t>míru zkreslení vykazují širokoúhlé objektivy </a:t>
            </a:r>
            <a:endParaRPr lang="cs-CZ" sz="1900" dirty="0" smtClean="0"/>
          </a:p>
          <a:p>
            <a:pPr>
              <a:lnSpc>
                <a:spcPct val="80000"/>
              </a:lnSpc>
            </a:pPr>
            <a:r>
              <a:rPr lang="cs-CZ" sz="1900" dirty="0" smtClean="0"/>
              <a:t>na </a:t>
            </a:r>
            <a:r>
              <a:rPr lang="cs-CZ" sz="1900" dirty="0"/>
              <a:t>minimální zkreslení jsou navrhovány objektivy pro reprodukční a technické účely (např. fotolitografie</a:t>
            </a:r>
            <a:r>
              <a:rPr lang="cs-CZ" sz="1900" dirty="0" smtClean="0"/>
              <a:t>)</a:t>
            </a:r>
          </a:p>
        </p:txBody>
      </p:sp>
      <p:pic>
        <p:nvPicPr>
          <p:cNvPr id="202758" name="Picture 6" descr="obr75_7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1770" r="50575" b="70744"/>
          <a:stretch>
            <a:fillRect/>
          </a:stretch>
        </p:blipFill>
        <p:spPr>
          <a:xfrm>
            <a:off x="5364088" y="1772816"/>
            <a:ext cx="3696902" cy="3096344"/>
          </a:xfrm>
          <a:noFill/>
          <a:ln/>
        </p:spPr>
      </p:pic>
      <p:sp>
        <p:nvSpPr>
          <p:cNvPr id="2" name="TextovéPole 1"/>
          <p:cNvSpPr txBox="1"/>
          <p:nvPr/>
        </p:nvSpPr>
        <p:spPr>
          <a:xfrm>
            <a:off x="766431" y="57332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 smtClean="0"/>
              <a:t>u </a:t>
            </a:r>
            <a:r>
              <a:rPr lang="cs-CZ" dirty="0"/>
              <a:t>uniformního zkreslení lze snadno </a:t>
            </a:r>
            <a:r>
              <a:rPr lang="cs-CZ" b="1" dirty="0"/>
              <a:t>odstranit v PC </a:t>
            </a:r>
            <a:r>
              <a:rPr lang="cs-CZ" dirty="0"/>
              <a:t>nebo přímo ve </a:t>
            </a:r>
            <a:r>
              <a:rPr lang="cs-CZ" dirty="0" smtClean="0"/>
              <a:t>fotoaparátu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13AF-02BE-4ED8-8020-D99C4C91EEE2}" type="slidenum">
              <a:rPr lang="cs-CZ"/>
              <a:pPr/>
              <a:t>37</a:t>
            </a:fld>
            <a:endParaRPr lang="cs-CZ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Barevná vada objektivu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827213"/>
            <a:ext cx="4465637" cy="45545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 dirty="0"/>
              <a:t>A – shoda ohnisek, neshoda hlavních rovin – různé měřítko zobrazení</a:t>
            </a:r>
          </a:p>
          <a:p>
            <a:pPr>
              <a:lnSpc>
                <a:spcPct val="80000"/>
              </a:lnSpc>
            </a:pPr>
            <a:r>
              <a:rPr lang="cs-CZ" sz="2100" dirty="0"/>
              <a:t>B – splývající hlavní roviny, různě velká ohniskové vzdálenosti - barevné obrazy předmětu jsou různě veliké a v různých polohách</a:t>
            </a:r>
          </a:p>
          <a:p>
            <a:pPr>
              <a:lnSpc>
                <a:spcPct val="80000"/>
              </a:lnSpc>
            </a:pPr>
            <a:r>
              <a:rPr lang="cs-CZ" sz="2100" dirty="0"/>
              <a:t>C – stejně dlouhé ohniskové vzdálenosti pro různé barvy, různé polohy hlavních rovin – předmět stejně velký v různých polohách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100" dirty="0" err="1"/>
              <a:t>f</a:t>
            </a:r>
            <a:r>
              <a:rPr lang="cs-CZ" sz="2100" baseline="-25000" dirty="0" err="1"/>
              <a:t>č</a:t>
            </a:r>
            <a:r>
              <a:rPr lang="cs-CZ" sz="2100" dirty="0"/>
              <a:t> pro červené, </a:t>
            </a:r>
            <a:r>
              <a:rPr lang="cs-CZ" sz="2100" dirty="0" err="1"/>
              <a:t>f</a:t>
            </a:r>
            <a:r>
              <a:rPr lang="cs-CZ" sz="2100" baseline="-25000" dirty="0" err="1"/>
              <a:t>m</a:t>
            </a:r>
            <a:r>
              <a:rPr lang="cs-CZ" sz="2100" dirty="0"/>
              <a:t> pro modré světlo.</a:t>
            </a:r>
          </a:p>
        </p:txBody>
      </p:sp>
      <p:pic>
        <p:nvPicPr>
          <p:cNvPr id="204806" name="Picture 6" descr="obr75_7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t="45302" r="50575" b="398"/>
          <a:stretch>
            <a:fillRect/>
          </a:stretch>
        </p:blipFill>
        <p:spPr>
          <a:xfrm>
            <a:off x="5219700" y="1557338"/>
            <a:ext cx="3175000" cy="4751387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vzniku barevné vady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71600" y="1643050"/>
            <a:ext cx="8172400" cy="1958977"/>
          </a:xfrm>
        </p:spPr>
        <p:txBody>
          <a:bodyPr>
            <a:normAutofit/>
          </a:bodyPr>
          <a:lstStyle/>
          <a:p>
            <a:r>
              <a:rPr lang="cs-CZ" sz="1800" b="1" dirty="0"/>
              <a:t>o</a:t>
            </a:r>
            <a:r>
              <a:rPr lang="cs-CZ" sz="1800" b="1" dirty="0" smtClean="0"/>
              <a:t>krajová </a:t>
            </a:r>
            <a:r>
              <a:rPr lang="cs-CZ" sz="1800" b="1" dirty="0"/>
              <a:t>vada </a:t>
            </a:r>
            <a:r>
              <a:rPr lang="cs-CZ" sz="1800" dirty="0"/>
              <a:t>(</a:t>
            </a:r>
            <a:r>
              <a:rPr lang="cs-CZ" sz="1800" dirty="0" err="1"/>
              <a:t>lateral</a:t>
            </a:r>
            <a:r>
              <a:rPr lang="cs-CZ" sz="1800" dirty="0"/>
              <a:t>, </a:t>
            </a:r>
            <a:r>
              <a:rPr lang="cs-CZ" sz="1800" dirty="0" err="1"/>
              <a:t>transverse</a:t>
            </a:r>
            <a:r>
              <a:rPr lang="cs-CZ" sz="1800" dirty="0"/>
              <a:t>) -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okraji</a:t>
            </a:r>
            <a:r>
              <a:rPr lang="en-US" sz="1800" dirty="0" smtClean="0"/>
              <a:t> </a:t>
            </a:r>
            <a:r>
              <a:rPr lang="en-US" sz="1800" dirty="0" err="1" smtClean="0"/>
              <a:t>snímku</a:t>
            </a:r>
            <a:r>
              <a:rPr lang="cs-CZ" sz="1800" dirty="0"/>
              <a:t> </a:t>
            </a:r>
            <a:r>
              <a:rPr lang="en-US" sz="1800" dirty="0" err="1" smtClean="0"/>
              <a:t>vzniká</a:t>
            </a:r>
            <a:r>
              <a:rPr lang="en-US" sz="1800" dirty="0" smtClean="0"/>
              <a:t> </a:t>
            </a:r>
            <a:r>
              <a:rPr lang="en-US" sz="1800" dirty="0" err="1" smtClean="0"/>
              <a:t>tím</a:t>
            </a:r>
            <a:r>
              <a:rPr lang="en-US" sz="1800" dirty="0" smtClean="0"/>
              <a:t>, </a:t>
            </a:r>
            <a:r>
              <a:rPr lang="en-US" sz="1800" dirty="0" err="1" smtClean="0"/>
              <a:t>že</a:t>
            </a:r>
            <a:r>
              <a:rPr lang="en-US" sz="1800" dirty="0" smtClean="0"/>
              <a:t> v </a:t>
            </a:r>
            <a:r>
              <a:rPr lang="en-US" sz="1800" dirty="0" err="1" smtClean="0"/>
              <a:t>různých</a:t>
            </a:r>
            <a:r>
              <a:rPr lang="en-US" sz="1800" dirty="0" smtClean="0"/>
              <a:t> </a:t>
            </a:r>
            <a:r>
              <a:rPr lang="en-US" sz="1800" dirty="0" err="1" smtClean="0"/>
              <a:t>barvách</a:t>
            </a:r>
            <a:r>
              <a:rPr lang="en-US" sz="1800" dirty="0" smtClean="0"/>
              <a:t> (</a:t>
            </a:r>
            <a:r>
              <a:rPr lang="en-US" sz="1800" dirty="0" err="1" smtClean="0"/>
              <a:t>vlnových</a:t>
            </a:r>
            <a:r>
              <a:rPr lang="en-US" sz="1800" dirty="0" smtClean="0"/>
              <a:t> </a:t>
            </a:r>
            <a:r>
              <a:rPr lang="en-US" sz="1800" dirty="0" err="1" smtClean="0"/>
              <a:t>délkách</a:t>
            </a:r>
            <a:r>
              <a:rPr lang="en-US" sz="1800" dirty="0" smtClean="0"/>
              <a:t>) je </a:t>
            </a:r>
            <a:r>
              <a:rPr lang="en-US" sz="1800" dirty="0" err="1" smtClean="0"/>
              <a:t>fotografovaný</a:t>
            </a:r>
            <a:r>
              <a:rPr lang="cs-CZ" sz="1800" dirty="0" smtClean="0"/>
              <a:t> </a:t>
            </a:r>
            <a:r>
              <a:rPr lang="en-US" sz="1800" dirty="0" err="1" smtClean="0"/>
              <a:t>objekt</a:t>
            </a:r>
            <a:r>
              <a:rPr lang="en-US" sz="1800" dirty="0" smtClean="0"/>
              <a:t> </a:t>
            </a:r>
            <a:r>
              <a:rPr lang="en-US" sz="1800" dirty="0" err="1" smtClean="0"/>
              <a:t>různě</a:t>
            </a:r>
            <a:r>
              <a:rPr lang="en-US" sz="1800" dirty="0" smtClean="0"/>
              <a:t> </a:t>
            </a:r>
            <a:r>
              <a:rPr lang="en-US" sz="1800" dirty="0" err="1" smtClean="0"/>
              <a:t>zvětšen</a:t>
            </a:r>
            <a:endParaRPr lang="cs-CZ" sz="1800" dirty="0" smtClean="0"/>
          </a:p>
          <a:p>
            <a:r>
              <a:rPr lang="en-US" sz="1800" b="1" dirty="0" err="1" smtClean="0"/>
              <a:t>axiální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vada</a:t>
            </a:r>
            <a:r>
              <a:rPr lang="en-US" sz="1800" b="1" dirty="0" smtClean="0"/>
              <a:t> </a:t>
            </a:r>
            <a:r>
              <a:rPr lang="en-US" sz="1800" dirty="0" smtClean="0"/>
              <a:t>(v </a:t>
            </a:r>
            <a:r>
              <a:rPr lang="en-US" sz="1800" dirty="0" err="1" smtClean="0"/>
              <a:t>ose</a:t>
            </a:r>
            <a:r>
              <a:rPr lang="cs-CZ" sz="1800" dirty="0" smtClean="0"/>
              <a:t>, </a:t>
            </a:r>
            <a:r>
              <a:rPr lang="cs-CZ" sz="1800" dirty="0" err="1" smtClean="0"/>
              <a:t>longitudal</a:t>
            </a:r>
            <a:r>
              <a:rPr lang="cs-CZ" sz="1800" dirty="0" smtClean="0"/>
              <a:t> - </a:t>
            </a:r>
            <a:r>
              <a:rPr lang="cs-CZ" sz="1800" dirty="0" err="1" smtClean="0"/>
              <a:t>LoCA</a:t>
            </a:r>
            <a:r>
              <a:rPr lang="en-US" sz="1800" dirty="0" smtClean="0"/>
              <a:t>) </a:t>
            </a:r>
            <a:r>
              <a:rPr lang="en-US" sz="1800" dirty="0" err="1" smtClean="0"/>
              <a:t>vzniká</a:t>
            </a:r>
            <a:r>
              <a:rPr lang="en-US" sz="1800" dirty="0" smtClean="0"/>
              <a:t> </a:t>
            </a:r>
            <a:r>
              <a:rPr lang="en-US" sz="1800" dirty="0" err="1" smtClean="0"/>
              <a:t>různým</a:t>
            </a:r>
            <a:r>
              <a:rPr lang="en-US" sz="1800" dirty="0" smtClean="0"/>
              <a:t> </a:t>
            </a:r>
            <a:r>
              <a:rPr lang="en-US" sz="1800" dirty="0" err="1" smtClean="0"/>
              <a:t>zaostřením</a:t>
            </a:r>
            <a:r>
              <a:rPr lang="en-US" sz="1800" dirty="0" smtClean="0"/>
              <a:t> </a:t>
            </a:r>
            <a:r>
              <a:rPr lang="en-US" sz="1800" dirty="0" err="1" smtClean="0"/>
              <a:t>vlnových</a:t>
            </a:r>
            <a:r>
              <a:rPr lang="en-US" sz="1800" dirty="0" smtClean="0"/>
              <a:t> </a:t>
            </a:r>
            <a:r>
              <a:rPr lang="en-US" sz="1800" dirty="0" err="1" smtClean="0"/>
              <a:t>délek</a:t>
            </a:r>
            <a:r>
              <a:rPr lang="en-US" sz="18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obrázku</a:t>
            </a:r>
            <a:r>
              <a:rPr lang="en-US" sz="1600" dirty="0" smtClean="0"/>
              <a:t> je </a:t>
            </a:r>
            <a:r>
              <a:rPr lang="en-US" sz="1600" dirty="0" err="1" smtClean="0"/>
              <a:t>zaostřena</a:t>
            </a:r>
            <a:r>
              <a:rPr lang="en-US" sz="1600" dirty="0" smtClean="0"/>
              <a:t> </a:t>
            </a:r>
            <a:r>
              <a:rPr lang="en-US" sz="1600" dirty="0" err="1" smtClean="0"/>
              <a:t>červená</a:t>
            </a:r>
            <a:r>
              <a:rPr lang="en-US" sz="1600" dirty="0" smtClean="0"/>
              <a:t> a </a:t>
            </a:r>
            <a:r>
              <a:rPr lang="en-US" sz="1600" dirty="0" err="1" smtClean="0"/>
              <a:t>ostatní</a:t>
            </a:r>
            <a:r>
              <a:rPr lang="cs-CZ" sz="1600" dirty="0" smtClean="0"/>
              <a:t> </a:t>
            </a:r>
            <a:r>
              <a:rPr lang="en-US" sz="1600" dirty="0" err="1" smtClean="0"/>
              <a:t>barvy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rozostřeny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022C6-55DB-44D5-9318-849C250DD972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62754"/>
            <a:ext cx="613401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vzniku barevné vady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57290" y="1643050"/>
            <a:ext cx="7607198" cy="2506030"/>
          </a:xfrm>
        </p:spPr>
        <p:txBody>
          <a:bodyPr>
            <a:normAutofit/>
          </a:bodyPr>
          <a:lstStyle/>
          <a:p>
            <a:r>
              <a:rPr lang="cs-CZ" sz="2000" dirty="0"/>
              <a:t>n</a:t>
            </a:r>
            <a:r>
              <a:rPr lang="cs-CZ" sz="2000" dirty="0" smtClean="0"/>
              <a:t>ejvíce viditelné v místech </a:t>
            </a:r>
            <a:r>
              <a:rPr lang="cs-CZ" sz="2000" b="1" dirty="0" smtClean="0"/>
              <a:t>vysokého kontrastu</a:t>
            </a:r>
          </a:p>
          <a:p>
            <a:r>
              <a:rPr lang="cs-CZ" sz="2000" dirty="0" smtClean="0"/>
              <a:t>eliminuje se speciálními čočkami (ED/</a:t>
            </a:r>
            <a:r>
              <a:rPr lang="cs-CZ" sz="2000" dirty="0" err="1" smtClean="0"/>
              <a:t>SuperED</a:t>
            </a:r>
            <a:r>
              <a:rPr lang="cs-CZ" sz="2000" dirty="0" smtClean="0"/>
              <a:t> – skla s nízkou disperzí)</a:t>
            </a:r>
          </a:p>
          <a:p>
            <a:r>
              <a:rPr lang="cs-CZ" sz="2000" b="1" dirty="0" smtClean="0"/>
              <a:t>Axiální vada </a:t>
            </a:r>
            <a:r>
              <a:rPr lang="cs-CZ" sz="2000" dirty="0" smtClean="0"/>
              <a:t>se snižuje zacloněním</a:t>
            </a:r>
          </a:p>
          <a:p>
            <a:r>
              <a:rPr lang="cs-CZ" sz="2000" b="1" dirty="0" smtClean="0"/>
              <a:t>Okrajová vada </a:t>
            </a:r>
            <a:r>
              <a:rPr lang="cs-CZ" sz="2000" dirty="0" smtClean="0"/>
              <a:t>– lze odstranit </a:t>
            </a:r>
            <a:r>
              <a:rPr lang="cs-CZ" sz="2000" b="1" i="1" dirty="0" smtClean="0"/>
              <a:t>pouze</a:t>
            </a:r>
            <a:r>
              <a:rPr lang="cs-CZ" sz="2000" dirty="0" smtClean="0"/>
              <a:t> v post-</a:t>
            </a:r>
            <a:r>
              <a:rPr lang="cs-CZ" sz="2000" dirty="0" err="1" smtClean="0"/>
              <a:t>processu</a:t>
            </a:r>
            <a:endParaRPr lang="cs-CZ" sz="2000" dirty="0" smtClean="0"/>
          </a:p>
          <a:p>
            <a:endParaRPr lang="en-US" sz="20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022C6-55DB-44D5-9318-849C250DD972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0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E6B4-4BEF-46CD-B0E5-7FC9FF1719F4}" type="slidenum">
              <a:rPr lang="cs-CZ"/>
              <a:pPr/>
              <a:t>4</a:t>
            </a:fld>
            <a:endParaRPr lang="cs-CZ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Dírková komora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700213"/>
            <a:ext cx="7927975" cy="2108200"/>
          </a:xfrm>
        </p:spPr>
        <p:txBody>
          <a:bodyPr/>
          <a:lstStyle/>
          <a:p>
            <a:r>
              <a:rPr lang="cs-CZ" sz="2100" dirty="0"/>
              <a:t>Dírková komora je uzavřená skříňka, na jejíž zadní stěně je citlivá </a:t>
            </a:r>
            <a:r>
              <a:rPr lang="cs-CZ" sz="2100" dirty="0" smtClean="0"/>
              <a:t>vrstva</a:t>
            </a:r>
            <a:r>
              <a:rPr lang="cs-CZ" sz="2100" dirty="0"/>
              <a:t>, v přední stěně pak malý otvor vhodných rozměrů podle „ohniskové vzdálenosti“, tj. vzdálenosti otvoru od citlivé vrstvy. Fotografický obraz je z geometrického hlediska středový průmět. Toto zobrazení se nazývá </a:t>
            </a:r>
            <a:r>
              <a:rPr lang="cs-CZ" sz="2100" u="sng" dirty="0">
                <a:solidFill>
                  <a:schemeClr val="hlink"/>
                </a:solidFill>
              </a:rPr>
              <a:t>perspektivní.</a:t>
            </a:r>
          </a:p>
        </p:txBody>
      </p:sp>
      <p:pic>
        <p:nvPicPr>
          <p:cNvPr id="139271" name="Picture 7" descr="středové snímán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l="4338" t="4778" r="8699" b="44917"/>
          <a:stretch>
            <a:fillRect/>
          </a:stretch>
        </p:blipFill>
        <p:spPr>
          <a:xfrm>
            <a:off x="468313" y="3716338"/>
            <a:ext cx="5473700" cy="2390775"/>
          </a:xfrm>
          <a:noFill/>
          <a:ln/>
        </p:spPr>
      </p:pic>
      <p:pic>
        <p:nvPicPr>
          <p:cNvPr id="139272" name="Picture 8" descr="středové snímání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 l="29822" t="54124" r="32935" b="8885"/>
          <a:stretch>
            <a:fillRect/>
          </a:stretch>
        </p:blipFill>
        <p:spPr bwMode="auto">
          <a:xfrm>
            <a:off x="6011863" y="3933825"/>
            <a:ext cx="2735262" cy="2232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Ukázky barevné vady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000240"/>
            <a:ext cx="3143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121" r="15070"/>
          <a:stretch>
            <a:fillRect/>
          </a:stretch>
        </p:blipFill>
        <p:spPr bwMode="auto">
          <a:xfrm>
            <a:off x="4643438" y="2006088"/>
            <a:ext cx="4071966" cy="378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Ostrost a </a:t>
            </a:r>
            <a:r>
              <a:rPr lang="cs-CZ" dirty="0" smtClean="0"/>
              <a:t>kontrast, MTF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71600" y="1772816"/>
            <a:ext cx="4608512" cy="4680519"/>
          </a:xfrm>
        </p:spPr>
        <p:txBody>
          <a:bodyPr>
            <a:noAutofit/>
          </a:bodyPr>
          <a:lstStyle/>
          <a:p>
            <a:r>
              <a:rPr lang="cs-CZ" sz="1700" dirty="0"/>
              <a:t>K objektivnímu vyjádření optických vlastností objektivů se užívá tzv. MTF </a:t>
            </a:r>
            <a:r>
              <a:rPr lang="cs-CZ" sz="1700" dirty="0" smtClean="0"/>
              <a:t>křivka ("</a:t>
            </a:r>
            <a:r>
              <a:rPr lang="cs-CZ" sz="1700" dirty="0" err="1"/>
              <a:t>Modulation</a:t>
            </a:r>
            <a:r>
              <a:rPr lang="cs-CZ" sz="1700" dirty="0"/>
              <a:t> Transfer </a:t>
            </a:r>
            <a:r>
              <a:rPr lang="cs-CZ" sz="1700" dirty="0" err="1"/>
              <a:t>Function</a:t>
            </a:r>
            <a:r>
              <a:rPr lang="cs-CZ" sz="1700" dirty="0"/>
              <a:t>" </a:t>
            </a:r>
            <a:r>
              <a:rPr lang="cs-CZ" sz="1700" dirty="0" smtClean="0"/>
              <a:t>- </a:t>
            </a:r>
            <a:r>
              <a:rPr lang="cs-CZ" sz="1700" dirty="0"/>
              <a:t>"přenosová funkce </a:t>
            </a:r>
            <a:r>
              <a:rPr lang="cs-CZ" sz="1700" dirty="0" smtClean="0"/>
              <a:t>modulace„).</a:t>
            </a:r>
          </a:p>
          <a:p>
            <a:r>
              <a:rPr lang="cs-CZ" sz="1700" dirty="0" smtClean="0"/>
              <a:t>čárový </a:t>
            </a:r>
            <a:r>
              <a:rPr lang="cs-CZ" sz="1700" dirty="0"/>
              <a:t>zkušební obrazec (mřížka z černých a bílých čar) se zobrazí testovaným objektivem a měří se kontrast výsledného obrazu. Je-li kontrast stejný jako u předlohy, je hodnota rovna 1. Je-li kontrast poloviční, je výsledek 0,5. Nulový kontrast znamená, že místo obrazce je zobrazena pouze jednolitá šedá plocha. </a:t>
            </a:r>
            <a:endParaRPr lang="cs-CZ" sz="1700" dirty="0" smtClean="0"/>
          </a:p>
          <a:p>
            <a:r>
              <a:rPr lang="cs-CZ" sz="1700" dirty="0" smtClean="0"/>
              <a:t>lze </a:t>
            </a:r>
            <a:r>
              <a:rPr lang="cs-CZ" sz="1700" dirty="0"/>
              <a:t>nalézt v </a:t>
            </a:r>
            <a:r>
              <a:rPr lang="cs-CZ" sz="1700" dirty="0" smtClean="0"/>
              <a:t>technických parametrech objektivů, případně </a:t>
            </a:r>
            <a:r>
              <a:rPr lang="cs-CZ" sz="1700" dirty="0"/>
              <a:t>na internetu.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767672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367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MTF </a:t>
            </a:r>
            <a:r>
              <a:rPr lang="cs-CZ" sz="2800" dirty="0" smtClean="0"/>
              <a:t>objektivu </a:t>
            </a:r>
            <a:r>
              <a:rPr lang="cs-CZ" sz="2800" dirty="0"/>
              <a:t>Canon EF 28-105mm </a:t>
            </a:r>
            <a:r>
              <a:rPr lang="cs-CZ" sz="2800" dirty="0" smtClean="0"/>
              <a:t>       f/3.5-4.5 </a:t>
            </a:r>
            <a:r>
              <a:rPr lang="cs-CZ" sz="2800" dirty="0"/>
              <a:t>II </a:t>
            </a:r>
            <a:r>
              <a:rPr lang="cs-CZ" sz="2800" dirty="0" smtClean="0"/>
              <a:t>USM na </a:t>
            </a:r>
            <a:r>
              <a:rPr lang="cs-CZ" sz="2800" dirty="0"/>
              <a:t>ohnisku 28 a 105mm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/>
          <a:stretch/>
        </p:blipFill>
        <p:spPr bwMode="auto">
          <a:xfrm>
            <a:off x="1115616" y="1628800"/>
            <a:ext cx="7255865" cy="48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35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3A0-CB5B-415D-A07A-2CDA5E03C7DE}" type="slidenum">
              <a:rPr lang="cs-CZ"/>
              <a:pPr/>
              <a:t>43</a:t>
            </a:fld>
            <a:endParaRPr lang="cs-CZ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fotografické objektivy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500"/>
              <a:t>1 – jednoduchá čočka</a:t>
            </a:r>
          </a:p>
          <a:p>
            <a:r>
              <a:rPr lang="cs-CZ" sz="2500"/>
              <a:t>2 – achromatická čočka (Frontar)</a:t>
            </a:r>
          </a:p>
          <a:p>
            <a:r>
              <a:rPr lang="cs-CZ" sz="2500"/>
              <a:t>3 – periskop</a:t>
            </a:r>
          </a:p>
          <a:p>
            <a:r>
              <a:rPr lang="cs-CZ" sz="2500"/>
              <a:t>4 – symetrický aplanát</a:t>
            </a:r>
          </a:p>
          <a:p>
            <a:r>
              <a:rPr lang="cs-CZ" sz="2500"/>
              <a:t>5 – Petzvalův objektiv</a:t>
            </a:r>
          </a:p>
        </p:txBody>
      </p:sp>
      <p:pic>
        <p:nvPicPr>
          <p:cNvPr id="211974" name="Picture 6" descr="HISTORICKÉ OBJEKTIV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8000"/>
          </a:blip>
          <a:srcRect t="7710"/>
          <a:stretch>
            <a:fillRect/>
          </a:stretch>
        </p:blipFill>
        <p:spPr>
          <a:xfrm>
            <a:off x="5254625" y="1628775"/>
            <a:ext cx="3224213" cy="4752975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88E31-FDD9-4372-96D4-315B9EC201C5}" type="slidenum">
              <a:rPr lang="cs-CZ"/>
              <a:pPr/>
              <a:t>44</a:t>
            </a:fld>
            <a:endParaRPr lang="cs-CZ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moderních fotografických objektivů</a:t>
            </a:r>
            <a:endParaRPr lang="cs-CZ" dirty="0"/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4194175" cy="48244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/>
              <a:t>6 – triplet (T22)</a:t>
            </a:r>
          </a:p>
          <a:p>
            <a:pPr>
              <a:lnSpc>
                <a:spcPct val="80000"/>
              </a:lnSpc>
            </a:pPr>
            <a:r>
              <a:rPr lang="cs-CZ" sz="2100"/>
              <a:t>7 – typ tessar (Color-Skopar)</a:t>
            </a:r>
          </a:p>
          <a:p>
            <a:pPr>
              <a:lnSpc>
                <a:spcPct val="80000"/>
              </a:lnSpc>
            </a:pPr>
            <a:r>
              <a:rPr lang="cs-CZ" sz="2100"/>
              <a:t>8 – Primoplan</a:t>
            </a:r>
          </a:p>
          <a:p>
            <a:pPr>
              <a:lnSpc>
                <a:spcPct val="80000"/>
              </a:lnSpc>
            </a:pPr>
            <a:r>
              <a:rPr lang="cs-CZ" sz="2100"/>
              <a:t>9 – Sonnar (1:1,5)</a:t>
            </a:r>
          </a:p>
          <a:p>
            <a:pPr>
              <a:lnSpc>
                <a:spcPct val="80000"/>
              </a:lnSpc>
            </a:pPr>
            <a:r>
              <a:rPr lang="cs-CZ" sz="2100"/>
              <a:t>10 – Jupiter-11</a:t>
            </a:r>
          </a:p>
          <a:p>
            <a:pPr>
              <a:lnSpc>
                <a:spcPct val="80000"/>
              </a:lnSpc>
            </a:pPr>
            <a:r>
              <a:rPr lang="cs-CZ" sz="2100"/>
              <a:t>11 – symetrický anastigmat (Dagor, Goerz USA)</a:t>
            </a:r>
          </a:p>
          <a:p>
            <a:pPr>
              <a:lnSpc>
                <a:spcPct val="80000"/>
              </a:lnSpc>
            </a:pPr>
            <a:r>
              <a:rPr lang="cs-CZ" sz="2100"/>
              <a:t>12 – objektiv Gaussova typu</a:t>
            </a:r>
          </a:p>
          <a:p>
            <a:pPr>
              <a:lnSpc>
                <a:spcPct val="80000"/>
              </a:lnSpc>
            </a:pPr>
            <a:r>
              <a:rPr lang="cs-CZ" sz="2100"/>
              <a:t>13 – Summar (Leitz)</a:t>
            </a:r>
          </a:p>
          <a:p>
            <a:pPr>
              <a:lnSpc>
                <a:spcPct val="80000"/>
              </a:lnSpc>
            </a:pPr>
            <a:r>
              <a:rPr lang="cs-CZ" sz="2100"/>
              <a:t>14 – Biometar (Zeiss Jena)</a:t>
            </a:r>
          </a:p>
          <a:p>
            <a:pPr>
              <a:lnSpc>
                <a:spcPct val="80000"/>
              </a:lnSpc>
            </a:pPr>
            <a:r>
              <a:rPr lang="cs-CZ" sz="2100"/>
              <a:t>15 – Planar (Zeiss)</a:t>
            </a:r>
          </a:p>
          <a:p>
            <a:pPr>
              <a:lnSpc>
                <a:spcPct val="80000"/>
              </a:lnSpc>
            </a:pPr>
            <a:r>
              <a:rPr lang="cs-CZ" sz="2100"/>
              <a:t>16 – Summicron (Leitz)</a:t>
            </a:r>
          </a:p>
        </p:txBody>
      </p:sp>
      <p:pic>
        <p:nvPicPr>
          <p:cNvPr id="214022" name="Picture 6" descr="MODERNÍ OBJEKTIV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4932363" y="1557338"/>
            <a:ext cx="3887787" cy="4824412"/>
          </a:xfrm>
          <a:noFill/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0845-8B70-4D30-B1BF-EA3F8629E743}" type="slidenum">
              <a:rPr lang="cs-CZ"/>
              <a:pPr/>
              <a:t>45</a:t>
            </a:fld>
            <a:endParaRPr lang="cs-CZ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Ohnisková vzdálenost – zorné pole</a:t>
            </a:r>
            <a:endParaRPr lang="cs-CZ" dirty="0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2" y="1827212"/>
            <a:ext cx="7594475" cy="4842147"/>
          </a:xfrm>
        </p:spPr>
        <p:txBody>
          <a:bodyPr/>
          <a:lstStyle/>
          <a:p>
            <a:r>
              <a:rPr lang="cs-CZ" sz="2400" dirty="0" smtClean="0"/>
              <a:t>o</a:t>
            </a:r>
            <a:r>
              <a:rPr lang="cs-CZ" sz="2400" dirty="0" smtClean="0"/>
              <a:t>hnisková vzdálenost objektivu (v mm) společně s velikosti snímacího prvku definuje </a:t>
            </a:r>
            <a:r>
              <a:rPr lang="cs-CZ" sz="2400" b="1" dirty="0" smtClean="0"/>
              <a:t>zorné pole</a:t>
            </a:r>
            <a:r>
              <a:rPr lang="cs-CZ" sz="2400" dirty="0" smtClean="0"/>
              <a:t> fotoaparátu</a:t>
            </a:r>
          </a:p>
          <a:p>
            <a:r>
              <a:rPr lang="cs-CZ" sz="2400" dirty="0" smtClean="0"/>
              <a:t>čím je ohnisková vzdálenost </a:t>
            </a:r>
            <a:r>
              <a:rPr lang="cs-CZ" sz="2400" b="1" dirty="0" smtClean="0"/>
              <a:t>kratší</a:t>
            </a:r>
            <a:r>
              <a:rPr lang="cs-CZ" sz="2400" dirty="0" smtClean="0"/>
              <a:t>, tím je zorné pole </a:t>
            </a:r>
            <a:r>
              <a:rPr lang="cs-CZ" sz="2400" b="1" dirty="0" smtClean="0"/>
              <a:t>širší</a:t>
            </a:r>
          </a:p>
          <a:p>
            <a:r>
              <a:rPr lang="cs-CZ" sz="2400" dirty="0" smtClean="0"/>
              <a:t>čím je ohnisková vzdálenost </a:t>
            </a:r>
            <a:r>
              <a:rPr lang="cs-CZ" sz="2400" b="1" dirty="0" smtClean="0"/>
              <a:t>větší </a:t>
            </a:r>
            <a:r>
              <a:rPr lang="cs-CZ" sz="2400" dirty="0" smtClean="0"/>
              <a:t>(delší), tím je zorné pole </a:t>
            </a:r>
            <a:r>
              <a:rPr lang="cs-CZ" sz="2400" b="1" dirty="0" smtClean="0"/>
              <a:t>užší </a:t>
            </a:r>
            <a:r>
              <a:rPr lang="cs-CZ" sz="2400" dirty="0" smtClean="0"/>
              <a:t>a</a:t>
            </a:r>
            <a:r>
              <a:rPr lang="cs-CZ" sz="2400" b="1" dirty="0" smtClean="0"/>
              <a:t> </a:t>
            </a:r>
            <a:r>
              <a:rPr lang="cs-CZ" sz="2400" dirty="0" smtClean="0"/>
              <a:t>tím více je</a:t>
            </a:r>
            <a:r>
              <a:rPr lang="cs-CZ" sz="2400" b="1" dirty="0" smtClean="0"/>
              <a:t> </a:t>
            </a:r>
            <a:r>
              <a:rPr lang="cs-CZ" sz="2400" dirty="0" smtClean="0"/>
              <a:t>objekt</a:t>
            </a:r>
            <a:r>
              <a:rPr lang="cs-CZ" sz="2400" b="1" dirty="0" smtClean="0"/>
              <a:t> přiblížen </a:t>
            </a:r>
            <a:r>
              <a:rPr lang="cs-CZ" sz="2400" dirty="0" smtClean="0"/>
              <a:t>(„zvětšen“)</a:t>
            </a:r>
          </a:p>
          <a:p>
            <a:r>
              <a:rPr lang="cs-CZ" sz="2400" dirty="0" smtClean="0"/>
              <a:t>objektiv se stejnou ohniskovou vzdáleností nasazený na fotoaparátech s jinou velikostí snímacího prvku mají </a:t>
            </a:r>
            <a:r>
              <a:rPr lang="cs-CZ" sz="2400" b="1" dirty="0" smtClean="0"/>
              <a:t>jiné zorné pole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1762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Podle </a:t>
            </a:r>
            <a:r>
              <a:rPr lang="en-US" dirty="0" err="1" smtClean="0"/>
              <a:t>ohniskové</a:t>
            </a:r>
            <a:r>
              <a:rPr lang="en-US" dirty="0" smtClean="0"/>
              <a:t> </a:t>
            </a:r>
            <a:r>
              <a:rPr lang="en-US" dirty="0" err="1" smtClean="0"/>
              <a:t>vzdálenosti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rozdělit</a:t>
            </a:r>
            <a:r>
              <a:rPr lang="en-US" dirty="0" smtClean="0"/>
              <a:t> </a:t>
            </a:r>
            <a:r>
              <a:rPr lang="en-US" dirty="0" err="1" smtClean="0"/>
              <a:t>objektivy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Rybí</a:t>
            </a:r>
            <a:r>
              <a:rPr lang="en-US" dirty="0" smtClean="0"/>
              <a:t> </a:t>
            </a:r>
            <a:r>
              <a:rPr lang="en-US" dirty="0" err="1" smtClean="0"/>
              <a:t>oka</a:t>
            </a:r>
            <a:r>
              <a:rPr lang="en-US" dirty="0" smtClean="0"/>
              <a:t> (8 mm) – </a:t>
            </a:r>
            <a:r>
              <a:rPr lang="en-US" dirty="0" err="1" smtClean="0"/>
              <a:t>extrémně</a:t>
            </a:r>
            <a:r>
              <a:rPr lang="en-US" dirty="0" smtClean="0"/>
              <a:t> </a:t>
            </a:r>
            <a:r>
              <a:rPr lang="en-US" dirty="0" err="1" smtClean="0"/>
              <a:t>širokoúhlé</a:t>
            </a:r>
            <a:r>
              <a:rPr lang="en-US" dirty="0" smtClean="0"/>
              <a:t> </a:t>
            </a:r>
            <a:r>
              <a:rPr lang="en-US" dirty="0" err="1" smtClean="0"/>
              <a:t>objektivy</a:t>
            </a:r>
            <a:r>
              <a:rPr lang="en-US" dirty="0" smtClean="0"/>
              <a:t> s </a:t>
            </a:r>
            <a:r>
              <a:rPr lang="en-US" dirty="0" err="1" smtClean="0"/>
              <a:t>úmyslnou</a:t>
            </a:r>
            <a:r>
              <a:rPr lang="en-US" dirty="0" smtClean="0"/>
              <a:t> </a:t>
            </a:r>
            <a:r>
              <a:rPr lang="en-US" dirty="0" err="1" smtClean="0"/>
              <a:t>deformací</a:t>
            </a:r>
            <a:r>
              <a:rPr lang="en-US" dirty="0" smtClean="0"/>
              <a:t> </a:t>
            </a:r>
            <a:r>
              <a:rPr lang="en-US" dirty="0" err="1" smtClean="0"/>
              <a:t>perspektivy</a:t>
            </a:r>
            <a:endParaRPr lang="en-US" dirty="0" smtClean="0"/>
          </a:p>
          <a:p>
            <a:r>
              <a:rPr lang="en-US" dirty="0" err="1" smtClean="0"/>
              <a:t>Širokoúhlé</a:t>
            </a:r>
            <a:r>
              <a:rPr lang="en-US" dirty="0" smtClean="0"/>
              <a:t> (10-30 mm) – </a:t>
            </a:r>
            <a:r>
              <a:rPr lang="en-US" dirty="0" err="1" smtClean="0"/>
              <a:t>interiéry</a:t>
            </a:r>
            <a:r>
              <a:rPr lang="en-US" dirty="0" smtClean="0"/>
              <a:t>, </a:t>
            </a:r>
            <a:r>
              <a:rPr lang="en-US" dirty="0" err="1" smtClean="0"/>
              <a:t>architektura</a:t>
            </a:r>
            <a:r>
              <a:rPr lang="en-US" dirty="0" smtClean="0"/>
              <a:t>, </a:t>
            </a:r>
            <a:r>
              <a:rPr lang="en-US" dirty="0" err="1" smtClean="0"/>
              <a:t>krajina</a:t>
            </a:r>
            <a:r>
              <a:rPr lang="en-US" dirty="0" smtClean="0"/>
              <a:t>, </a:t>
            </a:r>
            <a:r>
              <a:rPr lang="en-US" dirty="0" err="1" smtClean="0"/>
              <a:t>reportáž</a:t>
            </a:r>
            <a:endParaRPr lang="en-US" dirty="0" smtClean="0"/>
          </a:p>
          <a:p>
            <a:r>
              <a:rPr lang="en-US" dirty="0" err="1" smtClean="0"/>
              <a:t>Střední</a:t>
            </a:r>
            <a:r>
              <a:rPr lang="en-US" dirty="0" smtClean="0"/>
              <a:t> (</a:t>
            </a:r>
            <a:r>
              <a:rPr lang="en-US" dirty="0" err="1" smtClean="0"/>
              <a:t>základní</a:t>
            </a:r>
            <a:r>
              <a:rPr lang="en-US" dirty="0" smtClean="0"/>
              <a:t>) </a:t>
            </a:r>
            <a:r>
              <a:rPr lang="en-US" dirty="0" err="1" smtClean="0"/>
              <a:t>ohniska</a:t>
            </a:r>
            <a:r>
              <a:rPr lang="en-US" dirty="0" smtClean="0"/>
              <a:t> (30-100 mm) – </a:t>
            </a:r>
            <a:r>
              <a:rPr lang="en-US" dirty="0" err="1" smtClean="0"/>
              <a:t>základní</a:t>
            </a:r>
            <a:r>
              <a:rPr lang="en-US" dirty="0" smtClean="0"/>
              <a:t> </a:t>
            </a:r>
            <a:r>
              <a:rPr lang="en-US" dirty="0" err="1" smtClean="0"/>
              <a:t>objektivy</a:t>
            </a:r>
            <a:r>
              <a:rPr lang="en-US" dirty="0" smtClean="0"/>
              <a:t>, </a:t>
            </a:r>
            <a:r>
              <a:rPr lang="en-US" dirty="0" err="1" smtClean="0"/>
              <a:t>přirozené</a:t>
            </a:r>
            <a:r>
              <a:rPr lang="en-US" dirty="0" smtClean="0"/>
              <a:t> </a:t>
            </a:r>
            <a:r>
              <a:rPr lang="en-US" dirty="0" err="1" smtClean="0"/>
              <a:t>zobrazení</a:t>
            </a:r>
            <a:r>
              <a:rPr lang="en-US" dirty="0" smtClean="0"/>
              <a:t>, </a:t>
            </a:r>
            <a:r>
              <a:rPr lang="en-US" dirty="0" err="1" smtClean="0"/>
              <a:t>portrét</a:t>
            </a:r>
            <a:endParaRPr lang="en-US" dirty="0" smtClean="0"/>
          </a:p>
          <a:p>
            <a:r>
              <a:rPr lang="en-US" dirty="0" err="1" smtClean="0"/>
              <a:t>Normální</a:t>
            </a:r>
            <a:r>
              <a:rPr lang="en-US" dirty="0" smtClean="0"/>
              <a:t> </a:t>
            </a:r>
            <a:r>
              <a:rPr lang="en-US" dirty="0" err="1" smtClean="0"/>
              <a:t>objektiv</a:t>
            </a:r>
            <a:r>
              <a:rPr lang="en-US" dirty="0" smtClean="0"/>
              <a:t> (50 mm) - </a:t>
            </a:r>
            <a:r>
              <a:rPr lang="en-US" dirty="0" err="1" smtClean="0"/>
              <a:t>odpovídá</a:t>
            </a:r>
            <a:r>
              <a:rPr lang="en-US" dirty="0" smtClean="0"/>
              <a:t> </a:t>
            </a:r>
            <a:r>
              <a:rPr lang="en-US" dirty="0" err="1" smtClean="0"/>
              <a:t>zornému</a:t>
            </a:r>
            <a:r>
              <a:rPr lang="en-US" dirty="0" smtClean="0"/>
              <a:t> </a:t>
            </a:r>
            <a:r>
              <a:rPr lang="en-US" dirty="0" err="1" smtClean="0"/>
              <a:t>úhlu</a:t>
            </a:r>
            <a:r>
              <a:rPr lang="en-US" dirty="0" smtClean="0"/>
              <a:t> </a:t>
            </a:r>
            <a:r>
              <a:rPr lang="en-US" dirty="0" err="1" smtClean="0"/>
              <a:t>lidského</a:t>
            </a:r>
            <a:r>
              <a:rPr lang="en-US" dirty="0" smtClean="0"/>
              <a:t> </a:t>
            </a:r>
            <a:r>
              <a:rPr lang="en-US" dirty="0" err="1" smtClean="0"/>
              <a:t>oka</a:t>
            </a:r>
            <a:endParaRPr lang="en-US" dirty="0" smtClean="0"/>
          </a:p>
          <a:p>
            <a:r>
              <a:rPr lang="en-US" dirty="0" err="1" smtClean="0"/>
              <a:t>Teleobjektivy</a:t>
            </a:r>
            <a:r>
              <a:rPr lang="en-US" dirty="0" smtClean="0"/>
              <a:t> (100-300 mm) – </a:t>
            </a:r>
            <a:r>
              <a:rPr lang="en-US" dirty="0" err="1" smtClean="0"/>
              <a:t>portrét</a:t>
            </a:r>
            <a:r>
              <a:rPr lang="en-US" dirty="0" smtClean="0"/>
              <a:t>, </a:t>
            </a:r>
            <a:r>
              <a:rPr lang="en-US" dirty="0" err="1" smtClean="0"/>
              <a:t>reportáž</a:t>
            </a:r>
            <a:r>
              <a:rPr lang="en-US" dirty="0" smtClean="0"/>
              <a:t>, </a:t>
            </a:r>
            <a:r>
              <a:rPr lang="en-US" dirty="0" err="1" smtClean="0"/>
              <a:t>krajina</a:t>
            </a:r>
            <a:endParaRPr lang="en-US" dirty="0" smtClean="0"/>
          </a:p>
          <a:p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teleobjektivy</a:t>
            </a:r>
            <a:r>
              <a:rPr lang="en-US" dirty="0" smtClean="0"/>
              <a:t> (&gt;300 mm) – </a:t>
            </a:r>
            <a:r>
              <a:rPr lang="en-US" dirty="0" err="1" smtClean="0"/>
              <a:t>příroda</a:t>
            </a:r>
            <a:r>
              <a:rPr lang="en-US" dirty="0" smtClean="0"/>
              <a:t>, sport</a:t>
            </a:r>
          </a:p>
          <a:p>
            <a:r>
              <a:rPr lang="en-US" dirty="0" err="1" smtClean="0"/>
              <a:t>Makroobjektivy</a:t>
            </a:r>
            <a:r>
              <a:rPr lang="en-US" dirty="0" smtClean="0"/>
              <a:t> – </a:t>
            </a:r>
            <a:r>
              <a:rPr lang="en-US" dirty="0" err="1" smtClean="0"/>
              <a:t>měřítko</a:t>
            </a:r>
            <a:r>
              <a:rPr lang="en-US" dirty="0" smtClean="0"/>
              <a:t> 1:1, </a:t>
            </a:r>
            <a:r>
              <a:rPr lang="en-US" dirty="0" err="1" smtClean="0"/>
              <a:t>liší</a:t>
            </a:r>
            <a:r>
              <a:rPr lang="en-US" dirty="0" smtClean="0"/>
              <a:t> se </a:t>
            </a:r>
            <a:r>
              <a:rPr lang="en-US" dirty="0" err="1" smtClean="0"/>
              <a:t>minimální</a:t>
            </a:r>
            <a:r>
              <a:rPr lang="en-US" dirty="0" smtClean="0"/>
              <a:t> </a:t>
            </a:r>
            <a:r>
              <a:rPr lang="en-US" dirty="0" err="1" smtClean="0"/>
              <a:t>zaostřovací</a:t>
            </a:r>
            <a:r>
              <a:rPr lang="en-US" dirty="0" smtClean="0"/>
              <a:t> </a:t>
            </a:r>
            <a:r>
              <a:rPr lang="en-US" dirty="0" err="1" smtClean="0"/>
              <a:t>vzdáleností</a:t>
            </a:r>
            <a:endParaRPr lang="en-US" dirty="0" smtClean="0"/>
          </a:p>
          <a:p>
            <a:r>
              <a:rPr lang="en-US" dirty="0" smtClean="0"/>
              <a:t>Tilt-Shift – </a:t>
            </a:r>
            <a:r>
              <a:rPr lang="en-US" dirty="0" err="1" smtClean="0"/>
              <a:t>architektura</a:t>
            </a:r>
            <a:r>
              <a:rPr lang="en-US" dirty="0" smtClean="0"/>
              <a:t> (</a:t>
            </a:r>
            <a:r>
              <a:rPr lang="en-US" dirty="0" err="1" smtClean="0"/>
              <a:t>korekce</a:t>
            </a:r>
            <a:r>
              <a:rPr lang="en-US" dirty="0" smtClean="0"/>
              <a:t> </a:t>
            </a:r>
            <a:r>
              <a:rPr lang="en-US" dirty="0" err="1" smtClean="0"/>
              <a:t>sbíhání</a:t>
            </a:r>
            <a:r>
              <a:rPr lang="en-US" dirty="0" smtClean="0"/>
              <a:t> </a:t>
            </a:r>
            <a:r>
              <a:rPr lang="en-US" dirty="0" err="1" smtClean="0"/>
              <a:t>linií</a:t>
            </a:r>
            <a:r>
              <a:rPr lang="en-US" dirty="0" smtClean="0"/>
              <a:t> - „</a:t>
            </a:r>
            <a:r>
              <a:rPr lang="en-US" dirty="0" err="1" smtClean="0"/>
              <a:t>flašky</a:t>
            </a:r>
            <a:r>
              <a:rPr lang="en-US" dirty="0" smtClean="0"/>
              <a:t>“)</a:t>
            </a:r>
          </a:p>
          <a:p>
            <a:r>
              <a:rPr lang="en-US" dirty="0" smtClean="0"/>
              <a:t>Mirror –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teleobjektivy</a:t>
            </a:r>
            <a:r>
              <a:rPr lang="en-US" dirty="0" smtClean="0"/>
              <a:t> (600 mm) </a:t>
            </a:r>
            <a:r>
              <a:rPr lang="en-US" dirty="0" err="1" smtClean="0"/>
              <a:t>konstruované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principu</a:t>
            </a:r>
            <a:r>
              <a:rPr lang="en-US" dirty="0" smtClean="0"/>
              <a:t> </a:t>
            </a:r>
            <a:r>
              <a:rPr lang="en-US" dirty="0" err="1" smtClean="0"/>
              <a:t>hvězdářského</a:t>
            </a:r>
            <a:r>
              <a:rPr lang="en-US" dirty="0" smtClean="0"/>
              <a:t> </a:t>
            </a:r>
            <a:r>
              <a:rPr lang="en-US" dirty="0" err="1" smtClean="0"/>
              <a:t>dalekohledu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022C6-55DB-44D5-9318-849C250DD972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Rybí oko (</a:t>
            </a:r>
            <a:r>
              <a:rPr lang="cs-CZ" dirty="0" err="1" smtClean="0"/>
              <a:t>Fisheye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sz="half" idx="1"/>
          </p:nvPr>
        </p:nvSpPr>
        <p:spPr>
          <a:xfrm>
            <a:off x="971601" y="1827213"/>
            <a:ext cx="3600400" cy="411480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Běžné objektivy používají tzv. </a:t>
            </a:r>
            <a:r>
              <a:rPr lang="cs-CZ" dirty="0" err="1"/>
              <a:t>rectilineární</a:t>
            </a:r>
            <a:r>
              <a:rPr lang="cs-CZ" dirty="0"/>
              <a:t> projekci, která rovné hrany (přímky) ve scéně zachová jako rovné hrany (přímky) na snímku. Pro dosažení </a:t>
            </a:r>
            <a:r>
              <a:rPr lang="cs-CZ" dirty="0" err="1"/>
              <a:t>rectilineární</a:t>
            </a:r>
            <a:r>
              <a:rPr lang="cs-CZ" dirty="0"/>
              <a:t> projekce musí objektiv obraz v rozích natahovat, což se často projevuje zejména u extrémně širokoúhlých objektivů (méně než cca 24 mm) deformací předmětů v rohu. Zředění obrazu v rozích vede také často k </a:t>
            </a:r>
            <a:r>
              <a:rPr lang="cs-CZ" dirty="0" err="1"/>
              <a:t>vinětaci</a:t>
            </a:r>
            <a:endParaRPr lang="cs-CZ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50" y="2276872"/>
            <a:ext cx="3878675" cy="2986580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022C6-55DB-44D5-9318-849C250DD972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75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CIRKULÁRNÍ VERSUS DIAGONÁLNÍ RYBÍ OKO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1"/>
          </p:nvPr>
        </p:nvSpPr>
        <p:spPr>
          <a:xfrm>
            <a:off x="1115616" y="1772816"/>
            <a:ext cx="3888432" cy="446449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Rybí oko je speciální typ objektivu, který nepoužívá </a:t>
            </a:r>
            <a:r>
              <a:rPr lang="cs-CZ" dirty="0" err="1"/>
              <a:t>rectilineární</a:t>
            </a:r>
            <a:r>
              <a:rPr lang="cs-CZ" dirty="0"/>
              <a:t> projekci (nectí přímky). </a:t>
            </a:r>
            <a:endParaRPr lang="cs-CZ" dirty="0" smtClean="0"/>
          </a:p>
          <a:p>
            <a:r>
              <a:rPr lang="cs-CZ" dirty="0" smtClean="0"/>
              <a:t>cirkulární </a:t>
            </a:r>
            <a:r>
              <a:rPr lang="cs-CZ" dirty="0"/>
              <a:t>rybí oko zobrazí polokouli 180° všemi směry na senzor/film jako kruhový obraz. 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běžnou fotografii se hodí spíše tzv. diagonální rybí oko, což je objektiv, který obrazem vyplní celý senzor. Realizuje obdélníkový výřez obrazu produkovaného cirkulárním rybím okem a tím dosahuje zorného úhlu 180° jen diagonálně. </a:t>
            </a:r>
            <a:endParaRPr lang="cs-CZ" dirty="0" smtClean="0"/>
          </a:p>
          <a:p>
            <a:r>
              <a:rPr lang="cs-CZ" dirty="0" smtClean="0"/>
              <a:t>Ořezem </a:t>
            </a:r>
            <a:r>
              <a:rPr lang="cs-CZ" dirty="0"/>
              <a:t>obrazu získaného cirkulárním rybím okem je možné plnohodnotně simulovat obraz získaný diagonálním rybím okem.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5"/>
            <a:ext cx="2990998" cy="2998003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91066"/>
            <a:ext cx="2664296" cy="1915277"/>
          </a:xfrm>
        </p:spPr>
      </p:pic>
    </p:spTree>
    <p:extLst>
      <p:ext uri="{BB962C8B-B14F-4D97-AF65-F5344CB8AC3E}">
        <p14:creationId xmlns:p14="http://schemas.microsoft.com/office/powerpoint/2010/main" val="4145021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Širokoúhlý objektiv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1"/>
          </p:nvPr>
        </p:nvSpPr>
        <p:spPr>
          <a:xfrm>
            <a:off x="1115616" y="1827213"/>
            <a:ext cx="4104456" cy="411480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je </a:t>
            </a:r>
            <a:r>
              <a:rPr lang="cs-CZ" dirty="0" smtClean="0">
                <a:hlinkClick r:id="rId2" action="ppaction://hlinkfile" tooltip="Objektiv"/>
              </a:rPr>
              <a:t>objektiv</a:t>
            </a:r>
            <a:r>
              <a:rPr lang="cs-CZ" dirty="0" smtClean="0"/>
              <a:t>, jehož </a:t>
            </a:r>
            <a:r>
              <a:rPr lang="cs-CZ" dirty="0">
                <a:hlinkClick r:id="rId3" action="ppaction://hlinkfile" tooltip="Ohnisková vzdálenost"/>
              </a:rPr>
              <a:t>ohnisková vzdálenost</a:t>
            </a:r>
            <a:r>
              <a:rPr lang="cs-CZ" dirty="0"/>
              <a:t> je podstatně kratší než ohnisková vzdálenost normálního </a:t>
            </a:r>
            <a:r>
              <a:rPr lang="cs-CZ" dirty="0" smtClean="0"/>
              <a:t>objektivu</a:t>
            </a:r>
          </a:p>
          <a:p>
            <a:r>
              <a:rPr lang="cs-CZ" dirty="0" smtClean="0"/>
              <a:t>Podle </a:t>
            </a:r>
            <a:r>
              <a:rPr lang="cs-CZ" dirty="0"/>
              <a:t>konvencí je ve fotografii ohnisková vzdálenost normálního objektivu pro daný formát zhruba rovná délce úhlopříčky políčka obrazu nebo digitálního </a:t>
            </a:r>
            <a:r>
              <a:rPr lang="cs-CZ" dirty="0">
                <a:hlinkClick r:id="rId4" action="ppaction://hlinkfile" tooltip="Čip"/>
              </a:rPr>
              <a:t>čipu</a:t>
            </a:r>
            <a:r>
              <a:rPr lang="cs-CZ" dirty="0" smtClean="0"/>
              <a:t>.</a:t>
            </a:r>
          </a:p>
          <a:p>
            <a:r>
              <a:rPr lang="cs-CZ" dirty="0"/>
              <a:t>Běžné širokoúhlé objektivy pro </a:t>
            </a:r>
            <a:r>
              <a:rPr lang="cs-CZ" dirty="0" smtClean="0"/>
              <a:t>kinofilmový </a:t>
            </a:r>
            <a:r>
              <a:rPr lang="cs-CZ" dirty="0"/>
              <a:t>fotoaparát jsou 35, 28, 24, 21, 18 a 14 mm</a:t>
            </a:r>
            <a:r>
              <a:rPr lang="cs-CZ" dirty="0" smtClean="0"/>
              <a:t>.</a:t>
            </a:r>
          </a:p>
          <a:p>
            <a:r>
              <a:rPr lang="cs-CZ" dirty="0"/>
              <a:t>obraz vytvořený širokoúhlým </a:t>
            </a:r>
            <a:r>
              <a:rPr lang="cs-CZ" dirty="0" smtClean="0"/>
              <a:t>objektivem je </a:t>
            </a:r>
            <a:r>
              <a:rPr lang="cs-CZ" dirty="0"/>
              <a:t>citlivější na deformaci perspektivy než obraz vytvořený normálním objektivem, protože se obvykle používá mnohem blíže k fotografovanému objektu 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2971800" cy="198120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68CA-7F6C-4189-8A4A-639BBC177938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9"/>
          <a:stretch/>
        </p:blipFill>
        <p:spPr bwMode="auto">
          <a:xfrm>
            <a:off x="5868144" y="1820729"/>
            <a:ext cx="1872208" cy="199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17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56AE-5C43-4501-B5F5-3FB1537077B5}" type="slidenum">
              <a:rPr lang="cs-CZ"/>
              <a:pPr/>
              <a:t>5</a:t>
            </a:fld>
            <a:endParaRPr lang="cs-CZ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Perspektiva fotografického obrazu</a:t>
            </a:r>
          </a:p>
        </p:txBody>
      </p:sp>
      <p:sp>
        <p:nvSpPr>
          <p:cNvPr id="142348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700808"/>
            <a:ext cx="5976937" cy="475297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100" dirty="0"/>
              <a:t>Perspektivnost zobrazení je významný činitel působení fotografického obrazu a může být příčinou nereálně zobrazených objektů.</a:t>
            </a:r>
          </a:p>
          <a:p>
            <a:pPr>
              <a:lnSpc>
                <a:spcPct val="90000"/>
              </a:lnSpc>
            </a:pPr>
            <a:r>
              <a:rPr lang="cs-CZ" sz="2100" dirty="0"/>
              <a:t>O vlastnostech perspektivy obrazu rozhoduje </a:t>
            </a:r>
            <a:r>
              <a:rPr lang="cs-CZ" sz="2100" b="1" u="sng" dirty="0">
                <a:solidFill>
                  <a:schemeClr val="hlink"/>
                </a:solidFill>
              </a:rPr>
              <a:t>pouze </a:t>
            </a:r>
            <a:r>
              <a:rPr lang="cs-CZ" sz="2100" dirty="0"/>
              <a:t>vzdálenost středu promítání od zobrazovaného </a:t>
            </a:r>
            <a:r>
              <a:rPr lang="cs-CZ" sz="2100" dirty="0" smtClean="0"/>
              <a:t>předmětu, tj. vzdálenost přístroje od předmětu.</a:t>
            </a:r>
          </a:p>
          <a:p>
            <a:pPr>
              <a:lnSpc>
                <a:spcPct val="90000"/>
              </a:lnSpc>
            </a:pPr>
            <a:r>
              <a:rPr lang="cs-CZ" sz="2100" dirty="0" smtClean="0"/>
              <a:t>ať </a:t>
            </a:r>
            <a:r>
              <a:rPr lang="cs-CZ" sz="2100" dirty="0"/>
              <a:t>je v přístroji jakýkoliv objektiv, zůstává perspektiva </a:t>
            </a:r>
            <a:r>
              <a:rPr lang="cs-CZ" sz="2100" dirty="0" smtClean="0"/>
              <a:t>nezměněna, </a:t>
            </a:r>
            <a:r>
              <a:rPr lang="cs-CZ" sz="2100" u="sng" dirty="0"/>
              <a:t>nezměnila-li se poloha objektivu vůči snímanému objektu. </a:t>
            </a:r>
            <a:endParaRPr lang="cs-CZ" sz="2100" u="sng" dirty="0" smtClean="0"/>
          </a:p>
          <a:p>
            <a:pPr marL="0" indent="0">
              <a:lnSpc>
                <a:spcPct val="90000"/>
              </a:lnSpc>
              <a:buNone/>
            </a:pPr>
            <a:endParaRPr lang="cs-CZ" sz="2100" u="sng" dirty="0"/>
          </a:p>
          <a:p>
            <a:pPr>
              <a:lnSpc>
                <a:spcPct val="90000"/>
              </a:lnSpc>
            </a:pPr>
            <a:r>
              <a:rPr lang="cs-CZ" sz="1500" dirty="0" smtClean="0"/>
              <a:t>Př. horní obr. f=10 mm, zvětšení 4x na 9x14 cm, pozorovací vzdálenost 4 cm. Dolní snímek f=400 mm, zvětšení 4x na 9x14 cm, pozorovací vzdálenost 1600 cm.</a:t>
            </a:r>
            <a:endParaRPr lang="cs-CZ" sz="1500" dirty="0"/>
          </a:p>
        </p:txBody>
      </p:sp>
      <p:pic>
        <p:nvPicPr>
          <p:cNvPr id="142346" name="Picture 10" descr="rom_fishey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48488" y="1700213"/>
            <a:ext cx="1641475" cy="2341562"/>
          </a:xfrm>
          <a:noFill/>
          <a:ln/>
        </p:spPr>
      </p:pic>
      <p:pic>
        <p:nvPicPr>
          <p:cNvPr id="142347" name="Picture 11" descr="rom_pral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48488" y="4076700"/>
            <a:ext cx="1630362" cy="2303463"/>
          </a:xfrm>
          <a:noFill/>
          <a:ln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8CEB-EC58-4897-A241-C770A4F45660}" type="slidenum">
              <a:rPr lang="cs-CZ"/>
              <a:pPr/>
              <a:t>50</a:t>
            </a:fld>
            <a:endParaRPr lang="cs-CZ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Širokoúhlé objektivy</a:t>
            </a: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500"/>
              <a:t>A-Hypergon </a:t>
            </a:r>
          </a:p>
          <a:p>
            <a:pPr>
              <a:lnSpc>
                <a:spcPct val="90000"/>
              </a:lnSpc>
            </a:pPr>
            <a:r>
              <a:rPr lang="cs-CZ" sz="2500"/>
              <a:t>B-Topogon (Zeiss Jena)</a:t>
            </a:r>
          </a:p>
          <a:p>
            <a:pPr>
              <a:lnSpc>
                <a:spcPct val="90000"/>
              </a:lnSpc>
            </a:pPr>
            <a:r>
              <a:rPr lang="cs-CZ" sz="2500"/>
              <a:t>C-Angulon (Schneider)</a:t>
            </a:r>
          </a:p>
          <a:p>
            <a:pPr>
              <a:lnSpc>
                <a:spcPct val="90000"/>
              </a:lnSpc>
            </a:pPr>
            <a:r>
              <a:rPr lang="cs-CZ" sz="2500"/>
              <a:t>D-Largor (Meopta)</a:t>
            </a:r>
          </a:p>
          <a:p>
            <a:pPr>
              <a:lnSpc>
                <a:spcPct val="90000"/>
              </a:lnSpc>
            </a:pPr>
            <a:r>
              <a:rPr lang="cs-CZ" sz="2500"/>
              <a:t>E-Biogon (Zeiss Jena)</a:t>
            </a:r>
          </a:p>
          <a:p>
            <a:pPr>
              <a:lnSpc>
                <a:spcPct val="90000"/>
              </a:lnSpc>
            </a:pPr>
            <a:r>
              <a:rPr lang="cs-CZ" sz="2500"/>
              <a:t>F-Skoparon (Voigtl</a:t>
            </a:r>
            <a:r>
              <a:rPr lang="de-DE" sz="2500"/>
              <a:t>änder</a:t>
            </a:r>
            <a:r>
              <a:rPr lang="cs-CZ" sz="2500"/>
              <a:t>)</a:t>
            </a:r>
          </a:p>
        </p:txBody>
      </p:sp>
      <p:pic>
        <p:nvPicPr>
          <p:cNvPr id="224264" name="Picture 8" descr="obr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t="1994" b="13564"/>
          <a:stretch>
            <a:fillRect/>
          </a:stretch>
        </p:blipFill>
        <p:spPr>
          <a:xfrm>
            <a:off x="5130800" y="1557338"/>
            <a:ext cx="3554413" cy="4751387"/>
          </a:xfrm>
          <a:noFill/>
          <a:ln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14mm f/2.8D ED AF NIKKOR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1"/>
          </p:nvPr>
        </p:nvSpPr>
        <p:spPr>
          <a:xfrm>
            <a:off x="1370013" y="1827212"/>
            <a:ext cx="3579812" cy="4338091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Vysoce výkonný, extrémně širokoúhlý objektiv pro reportéry</a:t>
            </a:r>
            <a:endParaRPr lang="cs-CZ" dirty="0" smtClean="0"/>
          </a:p>
          <a:p>
            <a:r>
              <a:rPr lang="cs-CZ" dirty="0"/>
              <a:t>Konstrukce objektivu: Počet čoček/počet </a:t>
            </a:r>
            <a:r>
              <a:rPr lang="cs-CZ" dirty="0" smtClean="0"/>
              <a:t>skupin 14 </a:t>
            </a:r>
            <a:r>
              <a:rPr lang="cs-CZ" dirty="0"/>
              <a:t>/ </a:t>
            </a:r>
            <a:r>
              <a:rPr lang="cs-CZ" dirty="0" smtClean="0"/>
              <a:t>12</a:t>
            </a:r>
            <a:endParaRPr lang="cs-CZ" dirty="0"/>
          </a:p>
          <a:p>
            <a:r>
              <a:rPr lang="cs-CZ" dirty="0"/>
              <a:t>Nejkratší </a:t>
            </a:r>
            <a:r>
              <a:rPr lang="cs-CZ" dirty="0" err="1"/>
              <a:t>zaostřitelná</a:t>
            </a:r>
            <a:r>
              <a:rPr lang="cs-CZ" dirty="0"/>
              <a:t> vzdálenost [</a:t>
            </a:r>
            <a:r>
              <a:rPr lang="cs-CZ" dirty="0" smtClean="0"/>
              <a:t>m] 0.2</a:t>
            </a:r>
            <a:endParaRPr lang="cs-CZ" dirty="0"/>
          </a:p>
          <a:p>
            <a:r>
              <a:rPr lang="cs-CZ" dirty="0"/>
              <a:t>Rozměry: průměr × délka (od dosedací plochy bajonetu), [</a:t>
            </a:r>
            <a:r>
              <a:rPr lang="cs-CZ" dirty="0" smtClean="0"/>
              <a:t>mm] 87 </a:t>
            </a:r>
            <a:r>
              <a:rPr lang="cs-CZ" dirty="0"/>
              <a:t>x </a:t>
            </a:r>
            <a:r>
              <a:rPr lang="cs-CZ" dirty="0" smtClean="0"/>
              <a:t>86.5</a:t>
            </a:r>
          </a:p>
          <a:p>
            <a:r>
              <a:rPr lang="cs-CZ" dirty="0" smtClean="0"/>
              <a:t>Hmotnost </a:t>
            </a:r>
            <a:r>
              <a:rPr lang="cs-CZ" dirty="0"/>
              <a:t>[</a:t>
            </a:r>
            <a:r>
              <a:rPr lang="cs-CZ" dirty="0" smtClean="0"/>
              <a:t>g] 670</a:t>
            </a:r>
            <a:endParaRPr lang="cs-CZ" dirty="0"/>
          </a:p>
          <a:p>
            <a:endParaRPr lang="cs-CZ" dirty="0"/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5" y="1827213"/>
            <a:ext cx="2667000" cy="198120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68CA-7F6C-4189-8A4A-639BBC177938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11476" r="16979" b="12847"/>
          <a:stretch/>
        </p:blipFill>
        <p:spPr bwMode="auto">
          <a:xfrm>
            <a:off x="5490701" y="3923606"/>
            <a:ext cx="2681700" cy="217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1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Normální objektiv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71601" y="1827212"/>
            <a:ext cx="3096343" cy="462612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Ve fotografii je normálním objektivem </a:t>
            </a:r>
            <a:r>
              <a:rPr lang="cs-CZ" dirty="0"/>
              <a:t>myšlený takový objektiv, jehož ohnisková vzdálenost je přibližně ekvivalentní s úhlopříčkou obrazu projektovaného uvnitř fotoaparátu. Toto zhruba sbližuje perspektivu vnímanou lidským viděním.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00808"/>
            <a:ext cx="1752600" cy="1733550"/>
          </a:xfrm>
        </p:spPr>
      </p:pic>
      <p:graphicFrame>
        <p:nvGraphicFramePr>
          <p:cNvPr id="11" name="Zástupný symbol pro obsah 10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752869237"/>
              </p:ext>
            </p:extLst>
          </p:nvPr>
        </p:nvGraphicFramePr>
        <p:xfrm>
          <a:off x="4067943" y="3573016"/>
          <a:ext cx="4896545" cy="2695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7"/>
                <a:gridCol w="1368152"/>
                <a:gridCol w="1080120"/>
                <a:gridCol w="1224136"/>
              </a:tblGrid>
              <a:tr h="435473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Formát snímače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Rozměry obrazu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úhlopříčka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/>
                        <a:t>ohnisko</a:t>
                      </a:r>
                      <a:endParaRPr lang="cs-CZ" sz="1400" b="1" dirty="0"/>
                    </a:p>
                  </a:txBody>
                  <a:tcPr/>
                </a:tc>
              </a:tr>
              <a:tr h="435473">
                <a:tc>
                  <a:txBody>
                    <a:bodyPr/>
                    <a:lstStyle/>
                    <a:p>
                      <a:r>
                        <a:rPr lang="cs-CZ" dirty="0" smtClean="0"/>
                        <a:t>APS 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16,7x25,1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30,15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28 - 35</a:t>
                      </a:r>
                      <a:endParaRPr lang="cs-CZ" dirty="0"/>
                    </a:p>
                  </a:txBody>
                  <a:tcPr/>
                </a:tc>
              </a:tr>
              <a:tr h="435473">
                <a:tc>
                  <a:txBody>
                    <a:bodyPr/>
                    <a:lstStyle/>
                    <a:p>
                      <a:r>
                        <a:rPr lang="cs-CZ" dirty="0" smtClean="0"/>
                        <a:t>FX (135)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24x36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43,27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50</a:t>
                      </a:r>
                      <a:endParaRPr lang="cs-CZ" b="1" dirty="0"/>
                    </a:p>
                  </a:txBody>
                  <a:tcPr/>
                </a:tc>
              </a:tr>
              <a:tr h="435473">
                <a:tc>
                  <a:txBody>
                    <a:bodyPr/>
                    <a:lstStyle/>
                    <a:p>
                      <a:r>
                        <a:rPr lang="cs-CZ" dirty="0" smtClean="0"/>
                        <a:t>645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56x45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71,84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75</a:t>
                      </a:r>
                      <a:endParaRPr lang="cs-CZ" dirty="0"/>
                    </a:p>
                  </a:txBody>
                  <a:tcPr/>
                </a:tc>
              </a:tr>
              <a:tr h="435473">
                <a:tc>
                  <a:txBody>
                    <a:bodyPr/>
                    <a:lstStyle/>
                    <a:p>
                      <a:r>
                        <a:rPr lang="cs-CZ" dirty="0" smtClean="0"/>
                        <a:t>6x6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56x68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79,20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</a:t>
                      </a:r>
                      <a:endParaRPr lang="cs-CZ" dirty="0"/>
                    </a:p>
                  </a:txBody>
                  <a:tcPr/>
                </a:tc>
              </a:tr>
              <a:tr h="435473">
                <a:tc>
                  <a:txBody>
                    <a:bodyPr/>
                    <a:lstStyle/>
                    <a:p>
                      <a:r>
                        <a:rPr lang="cs-CZ" dirty="0" smtClean="0"/>
                        <a:t>6x7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56x68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88,09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3293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AF-S NIKKOR 50 mm f/1,8G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/>
              <a:t>50mm základní objektiv formátu FX (ekvivalent 75mm objektivu při použití na digitálních jednookých zrcadlovkách formátu </a:t>
            </a:r>
            <a:r>
              <a:rPr lang="cs-CZ" dirty="0" err="1"/>
              <a:t>Nikon</a:t>
            </a:r>
            <a:r>
              <a:rPr lang="cs-CZ" dirty="0"/>
              <a:t> DX</a:t>
            </a:r>
            <a:r>
              <a:rPr lang="cs-CZ" dirty="0" smtClean="0"/>
              <a:t>).</a:t>
            </a:r>
          </a:p>
          <a:p>
            <a:endParaRPr lang="cs-CZ" dirty="0"/>
          </a:p>
          <a:p>
            <a:r>
              <a:rPr lang="cs-CZ" dirty="0"/>
              <a:t>Ohnisková </a:t>
            </a:r>
            <a:r>
              <a:rPr lang="cs-CZ" dirty="0" smtClean="0"/>
              <a:t>vzdálenost 50 mm</a:t>
            </a:r>
          </a:p>
          <a:p>
            <a:r>
              <a:rPr lang="cs-CZ" dirty="0" smtClean="0"/>
              <a:t>Světelnost f/1,8 </a:t>
            </a:r>
          </a:p>
          <a:p>
            <a:r>
              <a:rPr lang="cs-CZ" dirty="0" smtClean="0"/>
              <a:t>Nejvyšší </a:t>
            </a:r>
            <a:r>
              <a:rPr lang="cs-CZ" dirty="0"/>
              <a:t>clonové </a:t>
            </a:r>
            <a:r>
              <a:rPr lang="cs-CZ" dirty="0" smtClean="0"/>
              <a:t>číslo f/16</a:t>
            </a:r>
          </a:p>
          <a:p>
            <a:r>
              <a:rPr lang="cs-CZ" dirty="0" smtClean="0"/>
              <a:t>Obrazový úhel 47°00</a:t>
            </a:r>
            <a:r>
              <a:rPr lang="cs-CZ" dirty="0"/>
              <a:t>′ (31°30′ na formátu </a:t>
            </a:r>
            <a:r>
              <a:rPr lang="cs-CZ" dirty="0" err="1"/>
              <a:t>Nikon</a:t>
            </a:r>
            <a:r>
              <a:rPr lang="cs-CZ" dirty="0"/>
              <a:t> </a:t>
            </a:r>
            <a:r>
              <a:rPr lang="cs-CZ" dirty="0" smtClean="0"/>
              <a:t>DX)</a:t>
            </a:r>
          </a:p>
          <a:p>
            <a:r>
              <a:rPr lang="cs-CZ" dirty="0" smtClean="0"/>
              <a:t>Konstrukce objektivu 7 </a:t>
            </a:r>
            <a:r>
              <a:rPr lang="cs-CZ" dirty="0"/>
              <a:t>čoček/6 členů (jeden asférický optický </a:t>
            </a:r>
            <a:r>
              <a:rPr lang="cs-CZ" dirty="0" smtClean="0"/>
              <a:t>člen)</a:t>
            </a:r>
          </a:p>
          <a:p>
            <a:r>
              <a:rPr lang="cs-CZ" dirty="0" smtClean="0"/>
              <a:t>Nejkratší </a:t>
            </a:r>
            <a:r>
              <a:rPr lang="cs-CZ" dirty="0" err="1"/>
              <a:t>zaostřitelná</a:t>
            </a:r>
            <a:r>
              <a:rPr lang="cs-CZ" dirty="0"/>
              <a:t> </a:t>
            </a:r>
            <a:r>
              <a:rPr lang="cs-CZ" dirty="0" smtClean="0"/>
              <a:t>vzdálenost 0,45 m</a:t>
            </a:r>
          </a:p>
          <a:p>
            <a:r>
              <a:rPr lang="cs-CZ" dirty="0" smtClean="0"/>
              <a:t>Největší </a:t>
            </a:r>
            <a:r>
              <a:rPr lang="cs-CZ" dirty="0"/>
              <a:t>měřítko </a:t>
            </a:r>
            <a:r>
              <a:rPr lang="cs-CZ" dirty="0" smtClean="0"/>
              <a:t>zobrazení 0,15×</a:t>
            </a:r>
          </a:p>
          <a:p>
            <a:r>
              <a:rPr lang="cs-CZ" dirty="0" smtClean="0"/>
              <a:t>Počet </a:t>
            </a:r>
            <a:r>
              <a:rPr lang="cs-CZ" dirty="0"/>
              <a:t>lamel </a:t>
            </a:r>
            <a:r>
              <a:rPr lang="cs-CZ" dirty="0" smtClean="0"/>
              <a:t>clony 7 </a:t>
            </a:r>
            <a:r>
              <a:rPr lang="cs-CZ" dirty="0"/>
              <a:t>(s optimalizovaným </a:t>
            </a:r>
            <a:r>
              <a:rPr lang="cs-CZ" dirty="0" smtClean="0"/>
              <a:t>tvarem)</a:t>
            </a:r>
          </a:p>
          <a:p>
            <a:r>
              <a:rPr lang="cs-CZ" dirty="0" smtClean="0"/>
              <a:t>Zaostřování Automatické </a:t>
            </a:r>
            <a:r>
              <a:rPr lang="cs-CZ" dirty="0"/>
              <a:t>zaostřování s vestavěným ultrazvukovým zaostřovacím motorem SWM, manuální </a:t>
            </a:r>
            <a:r>
              <a:rPr lang="cs-CZ" dirty="0" smtClean="0"/>
              <a:t>zaostřování</a:t>
            </a:r>
          </a:p>
          <a:p>
            <a:r>
              <a:rPr lang="cs-CZ" dirty="0" smtClean="0"/>
              <a:t>Průměr </a:t>
            </a:r>
            <a:r>
              <a:rPr lang="cs-CZ" dirty="0"/>
              <a:t>× </a:t>
            </a:r>
            <a:r>
              <a:rPr lang="cs-CZ" dirty="0" smtClean="0"/>
              <a:t>délka Cca </a:t>
            </a:r>
            <a:r>
              <a:rPr lang="cs-CZ" dirty="0"/>
              <a:t>72 × 52,5 </a:t>
            </a:r>
            <a:r>
              <a:rPr lang="cs-CZ" dirty="0" smtClean="0"/>
              <a:t>mm</a:t>
            </a:r>
          </a:p>
          <a:p>
            <a:r>
              <a:rPr lang="cs-CZ" dirty="0" smtClean="0"/>
              <a:t>Hmotnost cca 185g </a:t>
            </a:r>
            <a:endParaRPr lang="cs-CZ" dirty="0"/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04" y="1827213"/>
            <a:ext cx="2646641" cy="198120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53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59893"/>
            <a:ext cx="268829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80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DLOUHOOHNISKOVÉ OBJEKTIVY (střední teleobjektivy)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71600" y="1827213"/>
            <a:ext cx="4248472" cy="4114800"/>
          </a:xfrm>
        </p:spPr>
        <p:txBody>
          <a:bodyPr>
            <a:noAutofit/>
          </a:bodyPr>
          <a:lstStyle/>
          <a:p>
            <a:r>
              <a:rPr lang="cs-CZ" sz="1600" dirty="0" smtClean="0"/>
              <a:t>ohniska </a:t>
            </a:r>
            <a:r>
              <a:rPr lang="cs-CZ" sz="1600" dirty="0"/>
              <a:t>zhruba od 60 mm do zhruba 135 mm. </a:t>
            </a:r>
            <a:r>
              <a:rPr lang="cs-CZ" sz="1600" dirty="0" smtClean="0"/>
              <a:t>Lehké </a:t>
            </a:r>
            <a:r>
              <a:rPr lang="cs-CZ" sz="1600" dirty="0"/>
              <a:t>potlačení trojrozměrnosti se typicky využívá v portrétním žánru k proporcionálně příjemnému zobrazení. Portrétní objektivy těchto </a:t>
            </a:r>
            <a:r>
              <a:rPr lang="cs-CZ" sz="1600" dirty="0" smtClean="0"/>
              <a:t>ohnisek jsou vysoce světelné pro dosažení </a:t>
            </a:r>
            <a:r>
              <a:rPr lang="cs-CZ" sz="1600" dirty="0"/>
              <a:t>malé hloubky </a:t>
            </a:r>
            <a:r>
              <a:rPr lang="cs-CZ" sz="1600" dirty="0" smtClean="0"/>
              <a:t>ostrosti pro „odsazení“ portrétu od pozadí. </a:t>
            </a:r>
            <a:r>
              <a:rPr lang="cs-CZ" sz="1600" dirty="0"/>
              <a:t>U portrétních objektivů se často okrajová pásma nekorigují tak úzkostlivě, ba naopak se může záměrně ponechávat "měkčí" kresba, právě pro snazší práci s pozadím. </a:t>
            </a:r>
            <a:r>
              <a:rPr lang="cs-CZ" sz="1600" dirty="0" smtClean="0"/>
              <a:t>Další oblastí fotografie využívající přednostně těchto ohnisek je makro (viz. kapitola </a:t>
            </a:r>
            <a:r>
              <a:rPr lang="cs-CZ" sz="1600" dirty="0" smtClean="0">
                <a:hlinkClick r:id="rId2" action="ppaction://hlinkfile"/>
              </a:rPr>
              <a:t>Makro</a:t>
            </a:r>
            <a:r>
              <a:rPr lang="cs-CZ" sz="1600" dirty="0" smtClean="0"/>
              <a:t>).</a:t>
            </a:r>
          </a:p>
          <a:p>
            <a:endParaRPr lang="cs-CZ" sz="16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48880"/>
            <a:ext cx="3312368" cy="2831084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019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11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2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FD5-5AD2-4375-B49F-4606F55FE93E}" type="slidenum">
              <a:rPr lang="cs-CZ"/>
              <a:pPr/>
              <a:t>55</a:t>
            </a:fld>
            <a:endParaRPr lang="cs-CZ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Teleobjektivy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773238"/>
            <a:ext cx="4930775" cy="4168775"/>
          </a:xfrm>
        </p:spPr>
        <p:txBody>
          <a:bodyPr/>
          <a:lstStyle/>
          <a:p>
            <a:pPr marL="476250" indent="-476250">
              <a:buFont typeface="Wingdings" pitchFamily="2" charset="2"/>
              <a:buNone/>
            </a:pPr>
            <a:r>
              <a:rPr lang="cs-CZ" sz="2500"/>
              <a:t>Pravé teleobjektivy:</a:t>
            </a:r>
          </a:p>
          <a:p>
            <a:pPr marL="476250" indent="-476250">
              <a:buFont typeface="Wingdings" pitchFamily="2" charset="2"/>
              <a:buAutoNum type="alphaLcParenR"/>
            </a:pPr>
            <a:r>
              <a:rPr lang="cs-CZ" sz="2500"/>
              <a:t>Tair-3 (SSSR)</a:t>
            </a:r>
          </a:p>
          <a:p>
            <a:pPr marL="476250" indent="-476250">
              <a:buFont typeface="Wingdings" pitchFamily="2" charset="2"/>
              <a:buAutoNum type="alphaLcParenR"/>
            </a:pPr>
            <a:r>
              <a:rPr lang="cs-CZ" sz="2500"/>
              <a:t>Tele-Travenar (Schacht)</a:t>
            </a:r>
          </a:p>
          <a:p>
            <a:pPr marL="476250" indent="-476250">
              <a:buFont typeface="Wingdings" pitchFamily="2" charset="2"/>
              <a:buAutoNum type="alphaLcParenR"/>
            </a:pPr>
            <a:r>
              <a:rPr lang="cs-CZ" sz="2500"/>
              <a:t>Tele-Quinar (Steinheil)</a:t>
            </a:r>
          </a:p>
          <a:p>
            <a:pPr marL="476250" indent="-476250">
              <a:buFont typeface="Wingdings" pitchFamily="2" charset="2"/>
              <a:buAutoNum type="alphaLcParenR"/>
            </a:pPr>
            <a:r>
              <a:rPr lang="cs-CZ" sz="2500"/>
              <a:t>Rotelar (Rodenstock)</a:t>
            </a:r>
          </a:p>
        </p:txBody>
      </p:sp>
      <p:pic>
        <p:nvPicPr>
          <p:cNvPr id="218118" name="Picture 6" descr="obr9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 l="6720" r="49982" b="6596"/>
          <a:stretch>
            <a:fillRect/>
          </a:stretch>
        </p:blipFill>
        <p:spPr bwMode="auto">
          <a:xfrm>
            <a:off x="6443663" y="1557338"/>
            <a:ext cx="2111375" cy="4895850"/>
          </a:xfrm>
          <a:prstGeom prst="rect">
            <a:avLst/>
          </a:prstGeom>
          <a:noFill/>
        </p:spPr>
      </p:pic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683500" y="2625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a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6208713" y="1860550"/>
            <a:ext cx="32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6208713" y="3084513"/>
            <a:ext cx="327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b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6280150" y="4235450"/>
            <a:ext cx="303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c</a:t>
            </a: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6300788" y="5445125"/>
            <a:ext cx="327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TELEOBJEKTIVY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3608" y="1827212"/>
            <a:ext cx="3906217" cy="462612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Ohniska od 135 mm výš značně potlačují perspektivní dojem. Zajímavých možností lze dosáhnout ve spojení s malým clonovým číslem. Docílíme tím nepatrné hloubky </a:t>
            </a:r>
            <a:r>
              <a:rPr lang="cs-CZ" dirty="0" smtClean="0"/>
              <a:t>ostrosti, </a:t>
            </a:r>
            <a:r>
              <a:rPr lang="cs-CZ" dirty="0"/>
              <a:t>což může být velice efektní, ale o to větší nároky jsou kladeny na správné zaostření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Užití </a:t>
            </a:r>
            <a:r>
              <a:rPr lang="cs-CZ" dirty="0"/>
              <a:t>stativu bývá nutností. Pro lepší balanc na stativu bývají dlouhé a těžké teleobjektivy vybaveny stativovou úchytkou. </a:t>
            </a:r>
            <a:endParaRPr lang="cs-CZ" dirty="0" smtClean="0"/>
          </a:p>
          <a:p>
            <a:r>
              <a:rPr lang="cs-CZ" dirty="0" smtClean="0"/>
              <a:t>Z </a:t>
            </a:r>
            <a:r>
              <a:rPr lang="cs-CZ" dirty="0"/>
              <a:t>ruky můžeme </a:t>
            </a:r>
            <a:r>
              <a:rPr lang="cs-CZ" dirty="0" smtClean="0"/>
              <a:t>udržet </a:t>
            </a:r>
            <a:r>
              <a:rPr lang="cs-CZ" dirty="0"/>
              <a:t>zhruba expozici odpovídající 1/</a:t>
            </a:r>
            <a:r>
              <a:rPr lang="cs-CZ" i="1" dirty="0"/>
              <a:t>f</a:t>
            </a:r>
            <a:r>
              <a:rPr lang="cs-CZ" dirty="0"/>
              <a:t> použitého objektivu (</a:t>
            </a:r>
            <a:r>
              <a:rPr lang="cs-CZ" i="1" dirty="0"/>
              <a:t>f</a:t>
            </a:r>
            <a:r>
              <a:rPr lang="cs-CZ" dirty="0"/>
              <a:t> = 300mm - 1/300s, </a:t>
            </a:r>
            <a:r>
              <a:rPr lang="cs-CZ" i="1" dirty="0"/>
              <a:t>f</a:t>
            </a:r>
            <a:r>
              <a:rPr lang="cs-CZ" dirty="0"/>
              <a:t> = 60mm - 1/60s atd.). 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/>
              <a:t>komplikující skutečností je turbulence </a:t>
            </a:r>
            <a:r>
              <a:rPr lang="cs-CZ" dirty="0" smtClean="0"/>
              <a:t>vzduchu, </a:t>
            </a:r>
            <a:r>
              <a:rPr lang="cs-CZ" dirty="0"/>
              <a:t>která se více projevuje při přiblížení vzdálených předmětů. Dochází tím k lomu paprsků (vzduch se třese) a obraz se rozmazává a pozbývá </a:t>
            </a:r>
            <a:r>
              <a:rPr lang="cs-CZ" dirty="0" smtClean="0"/>
              <a:t>kontrastu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56</a:t>
            </a:fld>
            <a:endParaRPr lang="cs-CZ"/>
          </a:p>
        </p:txBody>
      </p:sp>
      <p:pic>
        <p:nvPicPr>
          <p:cNvPr id="6148" name="Picture 4" descr="http://www.photoextract.com/cs/objektiv/579-detail/canon/ef-800-f-5-6l-is-usm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/>
          <a:stretch/>
        </p:blipFill>
        <p:spPr bwMode="auto">
          <a:xfrm>
            <a:off x="5198392" y="1730558"/>
            <a:ext cx="3508846" cy="23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04" y="4005064"/>
            <a:ext cx="3566218" cy="238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283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AF-S NIKKOR 800 mm f/5,6E FL ED VR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43608" y="1827212"/>
            <a:ext cx="3906217" cy="4554115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/>
              <a:t>Superteleobjektiv</a:t>
            </a:r>
            <a:r>
              <a:rPr lang="cs-CZ" dirty="0"/>
              <a:t> vhodný pro novinářskou fotografii a fotografování vzdálených objektů na atletických stadionech, zimních sportů a vodních </a:t>
            </a:r>
            <a:r>
              <a:rPr lang="cs-CZ" dirty="0" smtClean="0"/>
              <a:t>sportů. Je </a:t>
            </a:r>
            <a:r>
              <a:rPr lang="cs-CZ" dirty="0"/>
              <a:t>dodáván včetně opticky optimalizovaného telekonvertoru 1,25×, který prodlužuje ohniskovou vzdálenost na 1000 mm při efektivní </a:t>
            </a:r>
            <a:r>
              <a:rPr lang="cs-CZ" dirty="0" smtClean="0"/>
              <a:t>světelnosti.</a:t>
            </a:r>
          </a:p>
          <a:p>
            <a:r>
              <a:rPr lang="cs-CZ" dirty="0"/>
              <a:t>Konstrukce </a:t>
            </a:r>
            <a:r>
              <a:rPr lang="cs-CZ" dirty="0" smtClean="0"/>
              <a:t>objektivu 20 </a:t>
            </a:r>
            <a:r>
              <a:rPr lang="cs-CZ" dirty="0"/>
              <a:t>čoček/13 členů (včetně 2 optických členů ze skel ED, 2 fluoritových optických členů a optických členů opatřených antireflexními vrstvami </a:t>
            </a:r>
            <a:r>
              <a:rPr lang="cs-CZ" dirty="0" err="1"/>
              <a:t>Nano</a:t>
            </a:r>
            <a:r>
              <a:rPr lang="cs-CZ" dirty="0"/>
              <a:t> </a:t>
            </a:r>
            <a:r>
              <a:rPr lang="cs-CZ" dirty="0" err="1"/>
              <a:t>Crystal</a:t>
            </a:r>
            <a:r>
              <a:rPr lang="cs-CZ" dirty="0"/>
              <a:t> </a:t>
            </a:r>
            <a:r>
              <a:rPr lang="cs-CZ" dirty="0" err="1"/>
              <a:t>Coat</a:t>
            </a:r>
            <a:r>
              <a:rPr lang="cs-CZ" dirty="0"/>
              <a:t>) a 1 ochranný skleněný </a:t>
            </a:r>
            <a:r>
              <a:rPr lang="cs-CZ" dirty="0" smtClean="0"/>
              <a:t>člen</a:t>
            </a:r>
          </a:p>
          <a:p>
            <a:r>
              <a:rPr lang="cs-CZ" dirty="0" smtClean="0"/>
              <a:t>Zaostřování Systém </a:t>
            </a:r>
            <a:r>
              <a:rPr lang="cs-CZ" dirty="0"/>
              <a:t>vnitřního zaostřování </a:t>
            </a:r>
            <a:r>
              <a:rPr lang="cs-CZ" dirty="0" err="1"/>
              <a:t>Nikon</a:t>
            </a:r>
            <a:r>
              <a:rPr lang="cs-CZ" dirty="0"/>
              <a:t> (IF) s ultrazvukovým zaostřovacím motorem (SWM) a samostatným zaostřovacím kroužkem manuálního </a:t>
            </a:r>
            <a:r>
              <a:rPr lang="cs-CZ" dirty="0" smtClean="0"/>
              <a:t>zaostřování</a:t>
            </a:r>
          </a:p>
          <a:p>
            <a:r>
              <a:rPr lang="cs-CZ" dirty="0" smtClean="0"/>
              <a:t>Clona Automatická </a:t>
            </a:r>
            <a:r>
              <a:rPr lang="cs-CZ" dirty="0"/>
              <a:t>elektronicky řízená </a:t>
            </a:r>
            <a:r>
              <a:rPr lang="cs-CZ" dirty="0" smtClean="0"/>
              <a:t>clona</a:t>
            </a:r>
          </a:p>
          <a:p>
            <a:r>
              <a:rPr lang="cs-CZ" dirty="0" smtClean="0"/>
              <a:t>Hmotnost cca </a:t>
            </a:r>
            <a:r>
              <a:rPr lang="cs-CZ" dirty="0"/>
              <a:t>4590 g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6" b="19055"/>
          <a:stretch/>
        </p:blipFill>
        <p:spPr>
          <a:xfrm>
            <a:off x="4900131" y="1988840"/>
            <a:ext cx="3985588" cy="1727874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0" b="15368"/>
          <a:stretch/>
        </p:blipFill>
        <p:spPr>
          <a:xfrm>
            <a:off x="4928810" y="3933057"/>
            <a:ext cx="3928230" cy="2033588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725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Makroobjektivy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71600" y="1827212"/>
            <a:ext cx="3978225" cy="4482107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 smtClean="0"/>
              <a:t>makroobjektivy</a:t>
            </a:r>
            <a:r>
              <a:rPr lang="cs-CZ" dirty="0" smtClean="0"/>
              <a:t> </a:t>
            </a:r>
            <a:r>
              <a:rPr lang="cs-CZ" dirty="0"/>
              <a:t>dosahují měřítka snímání 1:1 (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, </a:t>
            </a:r>
            <a:r>
              <a:rPr lang="cs-CZ" dirty="0" err="1"/>
              <a:t>true</a:t>
            </a:r>
            <a:r>
              <a:rPr lang="cs-CZ" dirty="0"/>
              <a:t> </a:t>
            </a:r>
            <a:r>
              <a:rPr lang="cs-CZ" dirty="0" err="1"/>
              <a:t>macro</a:t>
            </a:r>
            <a:r>
              <a:rPr lang="cs-CZ" dirty="0"/>
              <a:t>). Liší se ohniskovou vzdáleností, která určí při jaké vzdálenosti od objektu bude maximální měřítko snímání 1:1 dosaženo. Čím delší ohnisková vzdálenost, tím dále je možné od snímaného objektu být. Snímání na kratší vzdálenosti je snazší, objektivy ale mohou clonit světlu a plachý hmyz může utéct. Snímání na delší vzdálenosti je obtížnější - objekt se hůře hledá a rámuje a citlivost na jakékoliv chvění (včetně chůze kolem stativu!) je vysoká. V současnosti jsou na trhu </a:t>
            </a:r>
            <a:r>
              <a:rPr lang="cs-CZ" dirty="0" err="1"/>
              <a:t>makroobjektivy</a:t>
            </a:r>
            <a:r>
              <a:rPr lang="cs-CZ" dirty="0"/>
              <a:t> v rozsahu 50 až 200 mm, vše objektivy s pevnou ohniskovou vzdáleností.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56" y="1827213"/>
            <a:ext cx="3254537" cy="198120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25" y="3960813"/>
            <a:ext cx="2971800" cy="198120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46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105mm f/2.8G AF-S VR Micro NIKKOR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71600" y="1628800"/>
            <a:ext cx="3978225" cy="4968552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Systém </a:t>
            </a:r>
            <a:r>
              <a:rPr lang="cs-CZ" dirty="0"/>
              <a:t>redukce vibrací VR II ekvivalentní použití o 4 stupně kratšího času závěrky.</a:t>
            </a:r>
          </a:p>
          <a:p>
            <a:r>
              <a:rPr lang="cs-CZ" dirty="0"/>
              <a:t>Ultrazvukový zaostřovací motor (SWM) pro rychlé a tiché automatické zaostřování s možností pohodlného přepínání mezi manuálním a automatickým zaostřováním.</a:t>
            </a:r>
          </a:p>
          <a:p>
            <a:r>
              <a:rPr lang="cs-CZ" dirty="0"/>
              <a:t>Optický člen z ED skla pro minimalizaci barevné vady.</a:t>
            </a:r>
          </a:p>
          <a:p>
            <a:r>
              <a:rPr lang="cs-CZ" dirty="0"/>
              <a:t>Antireflexní vrstva </a:t>
            </a:r>
            <a:r>
              <a:rPr lang="cs-CZ" dirty="0" err="1"/>
              <a:t>Nano</a:t>
            </a:r>
            <a:r>
              <a:rPr lang="cs-CZ" dirty="0"/>
              <a:t> </a:t>
            </a:r>
            <a:r>
              <a:rPr lang="cs-CZ" dirty="0" err="1"/>
              <a:t>Crystal</a:t>
            </a:r>
            <a:r>
              <a:rPr lang="cs-CZ" dirty="0"/>
              <a:t> </a:t>
            </a:r>
            <a:r>
              <a:rPr lang="cs-CZ" dirty="0" err="1"/>
              <a:t>Coat</a:t>
            </a:r>
            <a:r>
              <a:rPr lang="cs-CZ" dirty="0"/>
              <a:t> pro výraznou redukci závoje a produkci ostrých a brilantních snímků.</a:t>
            </a:r>
          </a:p>
          <a:p>
            <a:r>
              <a:rPr lang="cs-CZ" dirty="0"/>
              <a:t>Vnitřní zaostřování (IF) pro neměnnou délku objektivu a snadné použití polarizačních filtrů/zábleskového příslušenství upevňovaného na objektiv.</a:t>
            </a:r>
          </a:p>
          <a:p>
            <a:r>
              <a:rPr lang="cs-CZ" dirty="0"/>
              <a:t>Zaostřovací režimy – automatické zaostřování s možností manuálního </a:t>
            </a:r>
            <a:r>
              <a:rPr lang="cs-CZ" dirty="0" err="1"/>
              <a:t>doostření</a:t>
            </a:r>
            <a:r>
              <a:rPr lang="cs-CZ" dirty="0"/>
              <a:t>; manuální zaostřování.</a:t>
            </a:r>
          </a:p>
          <a:p>
            <a:r>
              <a:rPr lang="cs-CZ" dirty="0"/>
              <a:t>9lamelová kruhová irisová clona pro příjemnou a přirozeně působící reprodukci neostrého pozadí snímků.</a:t>
            </a:r>
          </a:p>
          <a:p>
            <a:r>
              <a:rPr lang="cs-CZ" dirty="0"/>
              <a:t>Filtrový závit o průměru 62 mm (neotáčí se).</a:t>
            </a:r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5" y="1827213"/>
            <a:ext cx="2667000" cy="198120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59</a:t>
            </a:fld>
            <a:endParaRPr lang="cs-CZ"/>
          </a:p>
        </p:txBody>
      </p:sp>
      <p:pic>
        <p:nvPicPr>
          <p:cNvPr id="9218" name="Picture 2" descr="C:\Users\práce\Pictures\100917928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960813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9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C520-3D69-479C-9647-CCDE626F7C14}" type="slidenum">
              <a:rPr lang="cs-CZ"/>
              <a:pPr/>
              <a:t>6</a:t>
            </a:fld>
            <a:endParaRPr lang="cs-CZ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Perspektiva ve fotografii </a:t>
            </a:r>
            <a:br>
              <a:rPr lang="cs-CZ"/>
            </a:br>
            <a:r>
              <a:rPr lang="cs-CZ"/>
              <a:t>rektifikace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844675"/>
            <a:ext cx="4319588" cy="4114800"/>
          </a:xfrm>
        </p:spPr>
        <p:txBody>
          <a:bodyPr/>
          <a:lstStyle/>
          <a:p>
            <a:r>
              <a:rPr lang="cs-CZ" sz="2100"/>
              <a:t>Vyrovnání sklonu přístroje vysunutím objektivu. Objektiv musí být schopen vykreslit dostatečně široké obrazové pole bez zkreslení (širokoúhlé objektivy).</a:t>
            </a:r>
          </a:p>
          <a:p>
            <a:r>
              <a:rPr lang="cs-CZ" sz="2100"/>
              <a:t>Možné u klasických „měchových“ přístrojů a u objektivů typu „shift“ pro kinofilm a digitální profesionální fotopřístroje.</a:t>
            </a:r>
          </a:p>
        </p:txBody>
      </p:sp>
      <p:pic>
        <p:nvPicPr>
          <p:cNvPr id="137222" name="Picture 6" descr="obr37_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t="3102" r="55707" b="22517"/>
          <a:stretch>
            <a:fillRect/>
          </a:stretch>
        </p:blipFill>
        <p:spPr>
          <a:xfrm>
            <a:off x="5243513" y="1628775"/>
            <a:ext cx="2990850" cy="4391025"/>
          </a:xfrm>
          <a:noFill/>
          <a:ln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Naklápěcí - posuvné </a:t>
            </a:r>
            <a:r>
              <a:rPr lang="cs-CZ" dirty="0"/>
              <a:t>objektivy (</a:t>
            </a:r>
            <a:r>
              <a:rPr lang="cs-CZ" dirty="0" err="1"/>
              <a:t>Tilt</a:t>
            </a:r>
            <a:r>
              <a:rPr lang="cs-CZ" dirty="0"/>
              <a:t>-Shift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half" idx="1"/>
          </p:nvPr>
        </p:nvSpPr>
        <p:spPr>
          <a:xfrm>
            <a:off x="1043608" y="1827212"/>
            <a:ext cx="3906217" cy="455411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Tyto speciální druhy objektivů se používají zejména pro fotografování architektury. Jejich konstrukce umožňuje jednak naklápění (</a:t>
            </a:r>
            <a:r>
              <a:rPr lang="cs-CZ" dirty="0" err="1"/>
              <a:t>Tilt</a:t>
            </a:r>
            <a:r>
              <a:rPr lang="cs-CZ" dirty="0"/>
              <a:t>) optické osy objektivu proti ose senzoru, čímž se naklápí rovina zaostření a rozsah hloubky ostrosti. Jinými slovy, je možné ostře zobrazit i předměty v nestejné vzdálenosti. Druhou speciální možností je posun (Shift) optické osy objektivu proti ose senzoru, čímž se vyrovnává sbíhání (kácení) linií zejména u architektury. Zatímco shift efekt se dá v PC nahradit, </a:t>
            </a:r>
            <a:r>
              <a:rPr lang="cs-CZ" dirty="0" err="1"/>
              <a:t>tilt</a:t>
            </a:r>
            <a:r>
              <a:rPr lang="cs-CZ" dirty="0"/>
              <a:t> efekt není možné nijak jinak dosáhnout. Bohužel </a:t>
            </a:r>
            <a:r>
              <a:rPr lang="cs-CZ" dirty="0" err="1"/>
              <a:t>tilt</a:t>
            </a:r>
            <a:r>
              <a:rPr lang="cs-CZ" dirty="0"/>
              <a:t>-shift objektivy jsou drahé, a tak se vyplatí jen profesionálům pracujícím v této oblasti.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2057760"/>
            <a:ext cx="3581400" cy="1520105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68CA-7F6C-4189-8A4A-639BBC177938}" type="slidenum">
              <a:rPr lang="cs-CZ" smtClean="0"/>
              <a:pPr/>
              <a:t>60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941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695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C5A2-6109-4085-9109-16B03D93170A}" type="slidenum">
              <a:rPr lang="cs-CZ"/>
              <a:pPr/>
              <a:t>61</a:t>
            </a:fld>
            <a:endParaRPr lang="cs-CZ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Zrcadlové objektivy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1538" y="1857364"/>
            <a:ext cx="4386268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/>
              <a:t>Základem je kulové zrcadlo (3), jehož otvorová vada je kompenzována meniskovou či asférickou čočkou (1); chod paprsků je lomen ještě pomocí zrcadla (2) na citlivou vrstvu (4). Výhodou je podstatné zkrácení stavební délky, nevýhodou nemožnost clonění a špatný </a:t>
            </a:r>
            <a:r>
              <a:rPr lang="cs-CZ" sz="2200" dirty="0" err="1"/>
              <a:t>bokeh</a:t>
            </a:r>
            <a:r>
              <a:rPr lang="cs-CZ" sz="2200" dirty="0"/>
              <a:t> (rozostřené body se zobrazují jako kružnice</a:t>
            </a:r>
            <a:r>
              <a:rPr lang="cs-CZ" sz="2100" dirty="0"/>
              <a:t>).</a:t>
            </a:r>
          </a:p>
        </p:txBody>
      </p:sp>
      <p:pic>
        <p:nvPicPr>
          <p:cNvPr id="220167" name="Picture 7" descr="obr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l="7304" r="9882" b="52135"/>
          <a:stretch>
            <a:fillRect/>
          </a:stretch>
        </p:blipFill>
        <p:spPr>
          <a:xfrm>
            <a:off x="5508625" y="1844675"/>
            <a:ext cx="2857500" cy="4035425"/>
          </a:xfrm>
          <a:noFill/>
          <a:ln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Zrcadlové objektivy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71600" y="1844824"/>
            <a:ext cx="4176464" cy="455411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pro stavbu objektivů těch největších ohniskových vzdáleností (500 mm a více) se používá kombinace skel se zrcadly, což podstatně zkracuje stavební délku, a to o dvojnásobek vzdálenosti mezi hlavním a vratným </a:t>
            </a:r>
            <a:r>
              <a:rPr lang="cs-CZ" dirty="0" smtClean="0"/>
              <a:t>zrcadlem. Tyto </a:t>
            </a:r>
            <a:r>
              <a:rPr lang="cs-CZ" dirty="0"/>
              <a:t>objektivy díky použití zrcadel nemohou mít clonu. Místo toho se používají pro omezení vstupujícího světla šedé filtry. Objektivy mají tedy pevně nastavené clonové číslo, tudíž neměnnou hloubku </a:t>
            </a:r>
            <a:r>
              <a:rPr lang="cs-CZ" dirty="0" smtClean="0"/>
              <a:t>ostrosti. Značně </a:t>
            </a:r>
            <a:r>
              <a:rPr lang="cs-CZ" dirty="0"/>
              <a:t>zde hrozí rozklepání, </a:t>
            </a:r>
            <a:r>
              <a:rPr lang="cs-CZ" dirty="0" smtClean="0"/>
              <a:t>protože </a:t>
            </a:r>
            <a:r>
              <a:rPr lang="cs-CZ" dirty="0"/>
              <a:t>toto clonové číslo nebývá menší než </a:t>
            </a:r>
            <a:r>
              <a:rPr lang="cs-CZ" dirty="0" smtClean="0"/>
              <a:t>5,6. </a:t>
            </a:r>
            <a:r>
              <a:rPr lang="cs-CZ" dirty="0"/>
              <a:t>To předurčuje tyto objektivy jen k nejnáročnějšímu použití prakticky jedině se stativem. Jejich výhodou ale je potlačení barevné vady </a:t>
            </a:r>
            <a:r>
              <a:rPr lang="cs-CZ" dirty="0" smtClean="0"/>
              <a:t>(viz vady objektivů) díky </a:t>
            </a:r>
            <a:r>
              <a:rPr lang="cs-CZ" dirty="0"/>
              <a:t>nahrazení čoček zrcadly. S teleobjektivy velmi dlouhých ohnisek se setkáme výhradně u malého formátu.</a:t>
            </a:r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r="6440"/>
          <a:stretch/>
        </p:blipFill>
        <p:spPr>
          <a:xfrm>
            <a:off x="5079106" y="1844824"/>
            <a:ext cx="3491026" cy="3528392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2013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62</a:t>
            </a:fld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92080" y="5589240"/>
            <a:ext cx="352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SAMYANG MF 500/6,3 </a:t>
            </a:r>
            <a:r>
              <a:rPr lang="cs-CZ" dirty="0" err="1"/>
              <a:t>Mirror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8402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025-DE9E-4479-A115-FC312C8AD822}" type="slidenum">
              <a:rPr lang="cs-CZ"/>
              <a:pPr/>
              <a:t>63</a:t>
            </a:fld>
            <a:endParaRPr lang="cs-CZ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Objektivy s proměnnou ohniskovou vzdáleností (zoomy, transfokátory)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1916832"/>
            <a:ext cx="8100392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 dirty="0"/>
              <a:t>r</a:t>
            </a:r>
            <a:r>
              <a:rPr lang="cs-CZ" sz="2000" b="1" dirty="0" smtClean="0"/>
              <a:t>ozsah</a:t>
            </a:r>
            <a:r>
              <a:rPr lang="cs-CZ" sz="2000" dirty="0" smtClean="0"/>
              <a:t> </a:t>
            </a:r>
            <a:r>
              <a:rPr lang="cs-CZ" sz="2000" b="1" dirty="0" smtClean="0"/>
              <a:t>zoomu</a:t>
            </a:r>
            <a:r>
              <a:rPr lang="cs-CZ" sz="2000" dirty="0" smtClean="0"/>
              <a:t> – poměr maximální a minimální ohniskové vzdálenosti, např. 24-70 mm = 70/24= cca 3x zoom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o</a:t>
            </a:r>
            <a:r>
              <a:rPr lang="cs-CZ" sz="2000" dirty="0" smtClean="0"/>
              <a:t>ptické členy plynule mění </a:t>
            </a:r>
            <a:r>
              <a:rPr lang="cs-CZ" sz="2000" dirty="0"/>
              <a:t>ohniskovou vzdálenost základního objektivu (4): (1), (3) – pevné čočky, (2) – pohyblivá čočka </a:t>
            </a:r>
            <a:r>
              <a:rPr lang="cs-CZ" sz="1800" dirty="0"/>
              <a:t>(čárkovaně vyznačena druhá krajní poloha)</a:t>
            </a:r>
            <a:endParaRPr lang="cs-CZ" sz="2000" dirty="0"/>
          </a:p>
        </p:txBody>
      </p:sp>
      <p:pic>
        <p:nvPicPr>
          <p:cNvPr id="227334" name="Picture 6" descr="obr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4000"/>
          </a:blip>
          <a:srcRect l="18634" t="1688" r="10765" b="66385"/>
          <a:stretch>
            <a:fillRect/>
          </a:stretch>
        </p:blipFill>
        <p:spPr>
          <a:xfrm>
            <a:off x="2420151" y="3573016"/>
            <a:ext cx="5248193" cy="2702835"/>
          </a:xfrm>
          <a:noFill/>
          <a:ln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99592" y="1772816"/>
            <a:ext cx="4752528" cy="46805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Jedná se o objektivy s plynule proměnnou ohniskovou vzdáleností. </a:t>
            </a:r>
            <a:endParaRPr lang="cs-CZ" dirty="0" smtClean="0"/>
          </a:p>
          <a:p>
            <a:r>
              <a:rPr lang="cs-CZ" i="1" dirty="0" smtClean="0"/>
              <a:t>Základní </a:t>
            </a:r>
            <a:r>
              <a:rPr lang="cs-CZ" i="1" dirty="0"/>
              <a:t>zoomy</a:t>
            </a:r>
            <a:r>
              <a:rPr lang="cs-CZ" dirty="0"/>
              <a:t> - S rozsahem nejčastěji používaných ohnisek (něco v rozmezí 28-105 mm). </a:t>
            </a:r>
          </a:p>
          <a:p>
            <a:r>
              <a:rPr lang="cs-CZ" i="1" dirty="0"/>
              <a:t>Širokoúhlé zoomy</a:t>
            </a:r>
            <a:r>
              <a:rPr lang="cs-CZ" dirty="0"/>
              <a:t> - Zasahují více do širších ohnisek, někdy se jim říká krajinářské (něco v rozmezí 17-50 mm). </a:t>
            </a:r>
          </a:p>
          <a:p>
            <a:r>
              <a:rPr lang="cs-CZ" i="1" dirty="0" err="1"/>
              <a:t>Telezoomy</a:t>
            </a:r>
            <a:r>
              <a:rPr lang="cs-CZ" dirty="0"/>
              <a:t> - Delší ohniska (něco v rozmezí 50-500 mm). </a:t>
            </a:r>
          </a:p>
          <a:p>
            <a:r>
              <a:rPr lang="cs-CZ" i="1" dirty="0"/>
              <a:t>Zoomy s velkým rozsahem</a:t>
            </a:r>
            <a:r>
              <a:rPr lang="cs-CZ" dirty="0"/>
              <a:t> - Dnes se vyrábí běžně sedminásobné (28-200mm), ale i desetinásobné zoomy (28-300mm) nejsou výjimkou</a:t>
            </a:r>
            <a:r>
              <a:rPr lang="cs-CZ" dirty="0" smtClean="0"/>
              <a:t>.</a:t>
            </a:r>
          </a:p>
          <a:p>
            <a:r>
              <a:rPr lang="cs-CZ" dirty="0" smtClean="0"/>
              <a:t>Tzv. </a:t>
            </a:r>
            <a:r>
              <a:rPr lang="cs-CZ" i="1" dirty="0" err="1" smtClean="0"/>
              <a:t>ultrazoomy</a:t>
            </a:r>
            <a:r>
              <a:rPr lang="cs-CZ" dirty="0" smtClean="0"/>
              <a:t> u kompaktních přístrojů (až 1:40), ekvivalent pro kinofilm 25 – 1000 mm.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9878" y="2223050"/>
            <a:ext cx="3581400" cy="2680933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036C-3551-4D7A-9CEF-AB2F19A07F97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508104" y="5507940"/>
            <a:ext cx="320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AF-S NIKKOR 28-300mm </a:t>
            </a:r>
            <a:endParaRPr lang="cs-CZ" dirty="0" smtClean="0"/>
          </a:p>
          <a:p>
            <a:r>
              <a:rPr lang="nl-NL" dirty="0" smtClean="0"/>
              <a:t>f/3.5-5.6G </a:t>
            </a:r>
            <a:r>
              <a:rPr lang="nl-NL" dirty="0"/>
              <a:t>ED VR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78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Zoomové</a:t>
            </a:r>
            <a:r>
              <a:rPr lang="en-US" dirty="0" smtClean="0"/>
              <a:t> </a:t>
            </a:r>
            <a:r>
              <a:rPr lang="en-US" dirty="0" err="1" smtClean="0"/>
              <a:t>objektivy</a:t>
            </a:r>
            <a:r>
              <a:rPr lang="en-US" dirty="0" smtClean="0"/>
              <a:t> </a:t>
            </a:r>
            <a:r>
              <a:rPr lang="en-US" dirty="0" err="1" smtClean="0"/>
              <a:t>umožňují</a:t>
            </a:r>
            <a:r>
              <a:rPr lang="en-US" dirty="0" smtClean="0"/>
              <a:t> </a:t>
            </a:r>
            <a:r>
              <a:rPr lang="en-US" dirty="0" err="1" smtClean="0"/>
              <a:t>plynule</a:t>
            </a:r>
            <a:r>
              <a:rPr lang="en-US" dirty="0" smtClean="0"/>
              <a:t> </a:t>
            </a:r>
            <a:r>
              <a:rPr lang="en-US" dirty="0" err="1" smtClean="0"/>
              <a:t>měnit</a:t>
            </a:r>
            <a:r>
              <a:rPr lang="en-US" dirty="0" smtClean="0"/>
              <a:t> </a:t>
            </a:r>
            <a:r>
              <a:rPr lang="en-US" dirty="0" err="1" smtClean="0"/>
              <a:t>výřez</a:t>
            </a:r>
            <a:r>
              <a:rPr lang="en-US" dirty="0" smtClean="0"/>
              <a:t> </a:t>
            </a:r>
            <a:r>
              <a:rPr lang="en-US" dirty="0" err="1" smtClean="0"/>
              <a:t>scény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648D-4054-4EB6-991B-E5E7D791237B}" type="slidenum">
              <a:rPr lang="cs-CZ" smtClean="0"/>
              <a:pPr/>
              <a:t>65</a:t>
            </a:fld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71612"/>
            <a:ext cx="7339058" cy="489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14-24mm f/2.8G ED AF-S NIKKOR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5" y="1827213"/>
            <a:ext cx="2667000" cy="198120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5" y="3960813"/>
            <a:ext cx="2667000" cy="198120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66</a:t>
            </a:fld>
            <a:endParaRPr lang="cs-CZ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422614"/>
              </p:ext>
            </p:extLst>
          </p:nvPr>
        </p:nvGraphicFramePr>
        <p:xfrm>
          <a:off x="1187624" y="1772816"/>
          <a:ext cx="3965212" cy="4355336"/>
        </p:xfrm>
        <a:graphic>
          <a:graphicData uri="http://schemas.openxmlformats.org/drawingml/2006/table">
            <a:tbl>
              <a:tblPr/>
              <a:tblGrid>
                <a:gridCol w="1982606"/>
                <a:gridCol w="1982606"/>
              </a:tblGrid>
              <a:tr h="198304">
                <a:tc>
                  <a:txBody>
                    <a:bodyPr/>
                    <a:lstStyle/>
                    <a:p>
                      <a:r>
                        <a:rPr lang="cs-CZ" sz="1000"/>
                        <a:t>Ohnisková vzdálenost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14-24 mm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304">
                <a:tc>
                  <a:txBody>
                    <a:bodyPr/>
                    <a:lstStyle/>
                    <a:p>
                      <a:r>
                        <a:rPr lang="cs-CZ" sz="1000"/>
                        <a:t>Světelnost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f/2,8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304">
                <a:tc>
                  <a:txBody>
                    <a:bodyPr/>
                    <a:lstStyle/>
                    <a:p>
                      <a:r>
                        <a:rPr lang="cs-CZ" sz="1000"/>
                        <a:t>Nejvyšší clonové číslo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f/22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1942">
                <a:tc>
                  <a:txBody>
                    <a:bodyPr/>
                    <a:lstStyle/>
                    <a:p>
                      <a:r>
                        <a:rPr lang="cs-CZ" sz="1000"/>
                        <a:t>Konstrukce objektivu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14 čoček/11 členů (včetně dvou optických členů z ED skla, tří asférických optických členů a jednoho optického členu s antireflexní vrstvou Nano Crystal Coat)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759">
                <a:tc>
                  <a:txBody>
                    <a:bodyPr/>
                    <a:lstStyle/>
                    <a:p>
                      <a:r>
                        <a:rPr lang="cs-CZ" sz="1000"/>
                        <a:t>Obrazový úhel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/>
                        <a:t>114° - 84° (90° - 61° při použití na fotoaparátu formátu DX)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759">
                <a:tc>
                  <a:txBody>
                    <a:bodyPr/>
                    <a:lstStyle/>
                    <a:p>
                      <a:r>
                        <a:rPr lang="cs-CZ" sz="1000"/>
                        <a:t>Nejkratší zaostřitelná vzdálenost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0,28 m (v rozsahu ohniskových vzdáleností 18-24 mm)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304">
                <a:tc>
                  <a:txBody>
                    <a:bodyPr/>
                    <a:lstStyle/>
                    <a:p>
                      <a:r>
                        <a:rPr lang="cs-CZ" sz="1000"/>
                        <a:t>Největší měřítko zobrazení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1/6,7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304">
                <a:tc>
                  <a:txBody>
                    <a:bodyPr/>
                    <a:lstStyle/>
                    <a:p>
                      <a:r>
                        <a:rPr lang="cs-CZ" sz="1000"/>
                        <a:t>Počet lamel clony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9 (s optimalizovaným tvarem)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4487">
                <a:tc>
                  <a:txBody>
                    <a:bodyPr/>
                    <a:lstStyle/>
                    <a:p>
                      <a:r>
                        <a:rPr lang="cs-CZ" sz="1000"/>
                        <a:t>Zaostřování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Vnitřní zaostřování (IF); vestavěný ultrazvukový zaostřovací motor (SWM); manuální zaostřování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7031">
                <a:tc>
                  <a:txBody>
                    <a:bodyPr/>
                    <a:lstStyle/>
                    <a:p>
                      <a:r>
                        <a:rPr lang="cs-CZ" sz="1000"/>
                        <a:t>Průměr x délka (od dosedací plochy bajonetu)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Cca 98×131,5 mm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304">
                <a:tc>
                  <a:txBody>
                    <a:bodyPr/>
                    <a:lstStyle/>
                    <a:p>
                      <a:r>
                        <a:rPr lang="cs-CZ" sz="1000"/>
                        <a:t>Hmotnost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Cca 970 g/34.2 oz. </a:t>
                      </a:r>
                    </a:p>
                  </a:txBody>
                  <a:tcPr marL="49576" marR="49576" marT="24788" marB="24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954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AF-S NIKKOR 28-300mm f/3.5-5.6G ED VR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04" y="1827213"/>
            <a:ext cx="2646641" cy="198120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60813"/>
            <a:ext cx="3168352" cy="2376264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67</a:t>
            </a:fld>
            <a:endParaRPr lang="cs-CZ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544743"/>
              </p:ext>
            </p:extLst>
          </p:nvPr>
        </p:nvGraphicFramePr>
        <p:xfrm>
          <a:off x="1187624" y="1628800"/>
          <a:ext cx="4013568" cy="4309940"/>
        </p:xfrm>
        <a:graphic>
          <a:graphicData uri="http://schemas.openxmlformats.org/drawingml/2006/table">
            <a:tbl>
              <a:tblPr/>
              <a:tblGrid>
                <a:gridCol w="2006784"/>
                <a:gridCol w="2006784"/>
              </a:tblGrid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Ohnisková vzdálenost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28-300 mm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Světelnost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f/3,5-5,6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263">
                <a:tc>
                  <a:txBody>
                    <a:bodyPr/>
                    <a:lstStyle/>
                    <a:p>
                      <a:r>
                        <a:rPr lang="cs-CZ" sz="1000"/>
                        <a:t>Nejvyšší clonové číslo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f/22 (při 28 mm), f/38 (při 300 mm)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346">
                <a:tc>
                  <a:txBody>
                    <a:bodyPr/>
                    <a:lstStyle/>
                    <a:p>
                      <a:r>
                        <a:rPr lang="cs-CZ" sz="1000"/>
                        <a:t>Konstrukce objektivu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19 čoček/14 členů (včetně dvou optických členů z ED skel a tří asférických optických členů)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263">
                <a:tc>
                  <a:txBody>
                    <a:bodyPr/>
                    <a:lstStyle/>
                    <a:p>
                      <a:r>
                        <a:rPr lang="cs-CZ" sz="1000"/>
                        <a:t>Obrazový úhel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75˚ – 8˚10´ (53˚ – 5˚20´ při použití na formátu DX)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263">
                <a:tc>
                  <a:txBody>
                    <a:bodyPr/>
                    <a:lstStyle/>
                    <a:p>
                      <a:r>
                        <a:rPr lang="cs-CZ" sz="1000"/>
                        <a:t>Nejkratší zaostřitelná vzdálenost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0,5 m v celém rozsahu ohniskových vzdáleností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263">
                <a:tc>
                  <a:txBody>
                    <a:bodyPr/>
                    <a:lstStyle/>
                    <a:p>
                      <a:r>
                        <a:rPr lang="cs-CZ" sz="1000"/>
                        <a:t>Největší měřítko zobrazení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0,32× (při nastavení nejdelší ohniskové vzdálenosti)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Počet lamel clony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9 (s optimalizovaným tvarem)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346">
                <a:tc>
                  <a:txBody>
                    <a:bodyPr/>
                    <a:lstStyle/>
                    <a:p>
                      <a:r>
                        <a:rPr lang="cs-CZ" sz="1000"/>
                        <a:t>Zaostřování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Autofokus s vestavěným ultrazvukovým zaostřovacím motorem; manuální zaostřování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Zaostřovací režimy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M/A a M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Průměr filtrového závitu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77 mm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Průměr × délka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Cca 83 × 114,5 mm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r>
                        <a:rPr lang="cs-CZ" sz="1000"/>
                        <a:t>Hmotnost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Cca 800 g</a:t>
                      </a:r>
                    </a:p>
                  </a:txBody>
                  <a:tcPr marL="50180" marR="50180" marT="25090" marB="250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4444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AF-S NIKKOR 80–400 mm f/4,5–5,6G ED VR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65" y="1558554"/>
            <a:ext cx="3377320" cy="2518518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>
          <a:xfrm>
            <a:off x="5076056" y="3922096"/>
            <a:ext cx="3641894" cy="2510750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13F72-4187-45DB-BE96-86CC52DE1783}" type="slidenum">
              <a:rPr lang="cs-CZ" smtClean="0"/>
              <a:pPr/>
              <a:t>68</a:t>
            </a:fld>
            <a:endParaRPr lang="cs-CZ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337246"/>
              </p:ext>
            </p:extLst>
          </p:nvPr>
        </p:nvGraphicFramePr>
        <p:xfrm>
          <a:off x="1259632" y="1844824"/>
          <a:ext cx="3672408" cy="4378025"/>
        </p:xfrm>
        <a:graphic>
          <a:graphicData uri="http://schemas.openxmlformats.org/drawingml/2006/table">
            <a:tbl>
              <a:tblPr/>
              <a:tblGrid>
                <a:gridCol w="1836204"/>
                <a:gridCol w="1836204"/>
              </a:tblGrid>
              <a:tr h="460850">
                <a:tc>
                  <a:txBody>
                    <a:bodyPr/>
                    <a:lstStyle/>
                    <a:p>
                      <a:r>
                        <a:rPr lang="cs-CZ" sz="1000" dirty="0"/>
                        <a:t>Typ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Objektiv typu G AF-S s vestavěným CPU a bajonetem Nikon F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341">
                <a:tc>
                  <a:txBody>
                    <a:bodyPr/>
                    <a:lstStyle/>
                    <a:p>
                      <a:r>
                        <a:rPr lang="cs-CZ" sz="1000" dirty="0"/>
                        <a:t>Ohnisková vzdálenost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80–400 mm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341">
                <a:tc>
                  <a:txBody>
                    <a:bodyPr/>
                    <a:lstStyle/>
                    <a:p>
                      <a:r>
                        <a:rPr lang="cs-CZ" sz="1000" dirty="0"/>
                        <a:t>Světelnost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f/4,5–5,6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5617">
                <a:tc>
                  <a:txBody>
                    <a:bodyPr/>
                    <a:lstStyle/>
                    <a:p>
                      <a:r>
                        <a:rPr lang="cs-CZ" sz="1000" dirty="0"/>
                        <a:t>Konstrukce objektivu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20 čoček/12 členů (včetně 4 optických členů ze skel ED, 1 optického členu ze skla Super ED a optických členů obsahujících antireflexní vrstvy Nano Crystal Coat)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5617">
                <a:tc>
                  <a:txBody>
                    <a:bodyPr/>
                    <a:lstStyle/>
                    <a:p>
                      <a:r>
                        <a:rPr lang="cs-CZ" sz="1000" dirty="0"/>
                        <a:t>Zaostřování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Systém vnitřního zaostřování </a:t>
                      </a:r>
                      <a:r>
                        <a:rPr lang="cs-CZ" sz="1000" dirty="0" err="1"/>
                        <a:t>Nikon</a:t>
                      </a:r>
                      <a:r>
                        <a:rPr lang="cs-CZ" sz="1000" dirty="0"/>
                        <a:t> (IF) s ultrazvukovým zaostřovacím motorem (SWM) a samostatným zaostřovacím kroužkem manuálního zaostřování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341">
                <a:tc>
                  <a:txBody>
                    <a:bodyPr/>
                    <a:lstStyle/>
                    <a:p>
                      <a:r>
                        <a:rPr lang="cs-CZ" sz="1000" dirty="0"/>
                        <a:t>Počet lamel clony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9 (kruhový otvor clony)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341">
                <a:tc>
                  <a:txBody>
                    <a:bodyPr/>
                    <a:lstStyle/>
                    <a:p>
                      <a:r>
                        <a:rPr lang="cs-CZ" sz="1000"/>
                        <a:t>Clona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Plně automatická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341">
                <a:tc>
                  <a:txBody>
                    <a:bodyPr/>
                    <a:lstStyle/>
                    <a:p>
                      <a:r>
                        <a:rPr lang="cs-CZ" sz="1000" dirty="0"/>
                        <a:t>Průměr filtrového závitu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77 mm (P=0,75 mm)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9106">
                <a:tc>
                  <a:txBody>
                    <a:bodyPr/>
                    <a:lstStyle/>
                    <a:p>
                      <a:r>
                        <a:rPr lang="cs-CZ" sz="1000" dirty="0"/>
                        <a:t>Hmotnost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Cca 1570 g včetně prstence se stativovým závitem Cca 1480 g bez prstence se stativovým závitem</a:t>
                      </a:r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73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5B25-8AAC-4053-BC87-18B76193DF84}" type="slidenum">
              <a:rPr lang="cs-CZ"/>
              <a:pPr/>
              <a:t>7</a:t>
            </a:fld>
            <a:endParaRPr lang="cs-CZ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Rektifikace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700213"/>
            <a:ext cx="4464992" cy="4330700"/>
          </a:xfrm>
        </p:spPr>
        <p:txBody>
          <a:bodyPr/>
          <a:lstStyle/>
          <a:p>
            <a:r>
              <a:rPr lang="cs-CZ" sz="2200" dirty="0"/>
              <a:t>Vyrovnání perspektivně zkresleného obrazu (příp. ostré zobrazení šikmé plochy). </a:t>
            </a:r>
          </a:p>
          <a:p>
            <a:r>
              <a:rPr lang="cs-CZ" sz="2200" dirty="0"/>
              <a:t>Musí být dodržena podmínka, že rovina obrazu </a:t>
            </a:r>
            <a:r>
              <a:rPr lang="cs-CZ" sz="2200" dirty="0" smtClean="0"/>
              <a:t>(B) </a:t>
            </a:r>
            <a:r>
              <a:rPr lang="cs-CZ" sz="2200" dirty="0"/>
              <a:t>a rovina průmětny </a:t>
            </a:r>
            <a:r>
              <a:rPr lang="cs-CZ" sz="2200" dirty="0" smtClean="0"/>
              <a:t>(N) </a:t>
            </a:r>
            <a:r>
              <a:rPr lang="cs-CZ" sz="2200" dirty="0"/>
              <a:t>se protínají v </a:t>
            </a:r>
            <a:r>
              <a:rPr lang="cs-CZ" sz="2200" dirty="0" smtClean="0"/>
              <a:t>přímce (S), </a:t>
            </a:r>
            <a:r>
              <a:rPr lang="cs-CZ" sz="2200" dirty="0"/>
              <a:t>kterou prochází i rovina, jdoucí objektivem </a:t>
            </a:r>
            <a:r>
              <a:rPr lang="cs-CZ" sz="2200" dirty="0" smtClean="0"/>
              <a:t>(O) </a:t>
            </a:r>
            <a:r>
              <a:rPr lang="cs-CZ" sz="2200" dirty="0"/>
              <a:t>kolmo k optické ose </a:t>
            </a:r>
            <a:r>
              <a:rPr lang="cs-CZ" sz="2200" dirty="0" smtClean="0"/>
              <a:t>-</a:t>
            </a:r>
            <a:r>
              <a:rPr lang="cs-CZ" sz="2200" b="1" dirty="0" err="1" smtClean="0"/>
              <a:t>Scheimpflugovo</a:t>
            </a:r>
            <a:r>
              <a:rPr lang="cs-CZ" sz="2200" b="1" dirty="0" smtClean="0"/>
              <a:t> pravidlo</a:t>
            </a:r>
            <a:endParaRPr lang="cs-CZ" sz="2200" b="1" dirty="0"/>
          </a:p>
        </p:txBody>
      </p:sp>
      <p:pic>
        <p:nvPicPr>
          <p:cNvPr id="150534" name="Picture 6" descr="obr37_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2000"/>
          </a:blip>
          <a:srcRect l="44293" t="1108" b="24512"/>
          <a:stretch>
            <a:fillRect/>
          </a:stretch>
        </p:blipFill>
        <p:spPr>
          <a:xfrm>
            <a:off x="5364088" y="1844824"/>
            <a:ext cx="3514725" cy="4105275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DF51-AF4D-4F36-A98B-A4D47FA0C033}" type="slidenum">
              <a:rPr lang="cs-CZ"/>
              <a:pPr/>
              <a:t>8</a:t>
            </a:fld>
            <a:endParaRPr lang="cs-CZ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Snímek zrcadla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500"/>
              <a:t>Snímek zrcadla bez zkreslení jeho tvaru, aniž bychom nasnímali i přístroj, při stranovém či výškovém posunutí standarty s objektivem</a:t>
            </a:r>
          </a:p>
        </p:txBody>
      </p:sp>
      <p:pic>
        <p:nvPicPr>
          <p:cNvPr id="152582" name="Picture 6" descr="obr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6000" contrast="30000"/>
          </a:blip>
          <a:srcRect t="1775" r="58189" b="48804"/>
          <a:stretch>
            <a:fillRect/>
          </a:stretch>
        </p:blipFill>
        <p:spPr>
          <a:xfrm>
            <a:off x="5535613" y="1557338"/>
            <a:ext cx="2905125" cy="4824412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2013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D931-E09B-49D8-8AAD-74623D9E9DB9}" type="slidenum">
              <a:rPr lang="cs-CZ"/>
              <a:pPr/>
              <a:t>9</a:t>
            </a:fld>
            <a:endParaRPr lang="cs-CZ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Využití </a:t>
            </a:r>
            <a:r>
              <a:rPr lang="cs-CZ" sz="3800"/>
              <a:t>Scheimpflugova pravidla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557338"/>
            <a:ext cx="4895850" cy="4824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900"/>
              <a:t>Rovina novinového papíru je u fotoaparátu s pevnými standartami téměř kolmá k rovině ostrosti. I kdybychom použili při fotografování zcela zacloněného objektivu, nemůže se nám podařit pomocí maximální hloubky ostrosti proostřit celý prostor </a:t>
            </a:r>
          </a:p>
          <a:p>
            <a:pPr>
              <a:lnSpc>
                <a:spcPct val="80000"/>
              </a:lnSpc>
            </a:pPr>
            <a:r>
              <a:rPr lang="cs-CZ" sz="1900"/>
              <a:t>Nakloníme-li jednu ze standart velkoformátové kamery tak, aby se rovina plochy filmu (čipu), rovina přední standarty kolmá na osu objektivu a rovina fotografovaných novin protnuly v jednom bodě, dojde k tomu, že se nám rovina ostrosti původně rovnoběžná s filmem nakloní směrem dopředu a noviny se nám zobrazí ostré v celé ploše bez jakéhokoli zaclonění objektivu.</a:t>
            </a:r>
            <a:br>
              <a:rPr lang="cs-CZ" sz="1900"/>
            </a:br>
            <a:endParaRPr lang="cs-CZ" sz="1900"/>
          </a:p>
        </p:txBody>
      </p:sp>
      <p:pic>
        <p:nvPicPr>
          <p:cNvPr id="162823" name="Picture 7" descr="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5963" y="1557338"/>
            <a:ext cx="2447925" cy="2447925"/>
          </a:xfrm>
          <a:noFill/>
          <a:ln/>
        </p:spPr>
      </p:pic>
      <p:pic>
        <p:nvPicPr>
          <p:cNvPr id="162824" name="Picture 8" descr="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5963" y="4005263"/>
            <a:ext cx="2447925" cy="2447925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Zatmění">
  <a:themeElements>
    <a:clrScheme name="Zatmění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tmění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atmění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4879</TotalTime>
  <Words>5027</Words>
  <Application>Microsoft Office PowerPoint</Application>
  <PresentationFormat>Předvádění na obrazovce (4:3)</PresentationFormat>
  <Paragraphs>646</Paragraphs>
  <Slides>68</Slides>
  <Notes>34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69" baseType="lpstr">
      <vt:lpstr>Zatmění</vt:lpstr>
      <vt:lpstr>Fotografická optika Fotografický přístroj</vt:lpstr>
      <vt:lpstr>Fotoaparát</vt:lpstr>
      <vt:lpstr>Objektiv</vt:lpstr>
      <vt:lpstr>Dírková komora</vt:lpstr>
      <vt:lpstr>Perspektiva fotografického obrazu</vt:lpstr>
      <vt:lpstr>Perspektiva ve fotografii  rektifikace</vt:lpstr>
      <vt:lpstr>Rektifikace</vt:lpstr>
      <vt:lpstr>Snímek zrcadla</vt:lpstr>
      <vt:lpstr>Využití Scheimpflugova pravidla</vt:lpstr>
      <vt:lpstr>Využití Scheimpflugova pravidla</vt:lpstr>
      <vt:lpstr>Využití Scheimpflugova pravidla</vt:lpstr>
      <vt:lpstr>Zákony zobrazení tenkou čočkou</vt:lpstr>
      <vt:lpstr>Hlavní body a roviny optického systému</vt:lpstr>
      <vt:lpstr>Hlavní rovina složeného systému</vt:lpstr>
      <vt:lpstr>Základní typy objektivů</vt:lpstr>
      <vt:lpstr>Poměrný otvor objektivu (světelnost)</vt:lpstr>
      <vt:lpstr>Poměrný otvor objektivu (světelnost)</vt:lpstr>
      <vt:lpstr>Světelnost (Lens Speed)</vt:lpstr>
      <vt:lpstr>Clona a hloubka ostrosti</vt:lpstr>
      <vt:lpstr>Hloubka ostrosti</vt:lpstr>
      <vt:lpstr>Hloubka ostrosti (Depth of Field, DOF)</vt:lpstr>
      <vt:lpstr>Vliv clony na hloubku ostrosti</vt:lpstr>
      <vt:lpstr>Ohnisková vzdálenost - Čím delším ohniskem budeme fotografovat (čím více objekty přitáhnete zoomem), tím menší bude hloubka ostrosti.</vt:lpstr>
      <vt:lpstr>Clona</vt:lpstr>
      <vt:lpstr>Clona</vt:lpstr>
      <vt:lpstr>Crop faktor</vt:lpstr>
      <vt:lpstr>(Optické) Vady objektivů</vt:lpstr>
      <vt:lpstr>(Optické) Vady objektivů</vt:lpstr>
      <vt:lpstr>Difrakce – ohyb světla na lamelách clony – čím menší otvor, tím větší ohyb světla (difrakce) – snížení ostrosti</vt:lpstr>
      <vt:lpstr>Vignetace – ztmavení obrazu v rozích</vt:lpstr>
      <vt:lpstr>Vignetace</vt:lpstr>
      <vt:lpstr>Otvorová vada (sférická, kulová)</vt:lpstr>
      <vt:lpstr>Astigmatismus</vt:lpstr>
      <vt:lpstr>Koma – nepříliš častá vada (u velkých čoček v krajích při odclonění)</vt:lpstr>
      <vt:lpstr>Zklenutí pole</vt:lpstr>
      <vt:lpstr>Zkreslení</vt:lpstr>
      <vt:lpstr>Barevná vada objektivu</vt:lpstr>
      <vt:lpstr>Princip vzniku barevné vady</vt:lpstr>
      <vt:lpstr>Princip vzniku barevné vady</vt:lpstr>
      <vt:lpstr>Ukázky barevné vady</vt:lpstr>
      <vt:lpstr>Ostrost a kontrast, MTF</vt:lpstr>
      <vt:lpstr>MTF objektivu Canon EF 28-105mm        f/3.5-4.5 II USM na ohnisku 28 a 105mm</vt:lpstr>
      <vt:lpstr>Historické fotografické objektivy</vt:lpstr>
      <vt:lpstr>Vývoj moderních fotografických objektivů</vt:lpstr>
      <vt:lpstr>Ohnisková vzdálenost – zorné pole</vt:lpstr>
      <vt:lpstr>Podle ohniskové vzdálenosti lze rozdělit objektivy na:</vt:lpstr>
      <vt:lpstr>Rybí oko (Fisheye)</vt:lpstr>
      <vt:lpstr>CIRKULÁRNÍ VERSUS DIAGONÁLNÍ RYBÍ OKO</vt:lpstr>
      <vt:lpstr>Širokoúhlý objektiv</vt:lpstr>
      <vt:lpstr>Širokoúhlé objektivy</vt:lpstr>
      <vt:lpstr>14mm f/2.8D ED AF NIKKOR</vt:lpstr>
      <vt:lpstr>Normální objektiv</vt:lpstr>
      <vt:lpstr>AF-S NIKKOR 50 mm f/1,8G</vt:lpstr>
      <vt:lpstr>DLOUHOOHNISKOVÉ OBJEKTIVY (střední teleobjektivy)</vt:lpstr>
      <vt:lpstr>Teleobjektivy</vt:lpstr>
      <vt:lpstr>TELEOBJEKTIVY</vt:lpstr>
      <vt:lpstr>AF-S NIKKOR 800 mm f/5,6E FL ED VR</vt:lpstr>
      <vt:lpstr>Makroobjektivy</vt:lpstr>
      <vt:lpstr>105mm f/2.8G AF-S VR Micro NIKKOR</vt:lpstr>
      <vt:lpstr>Naklápěcí - posuvné objektivy (Tilt-Shift)</vt:lpstr>
      <vt:lpstr>Zrcadlové objektivy</vt:lpstr>
      <vt:lpstr>Zrcadlové objektivy </vt:lpstr>
      <vt:lpstr>Objektivy s proměnnou ohniskovou vzdáleností (zoomy, transfokátory)</vt:lpstr>
      <vt:lpstr>ZOOMY</vt:lpstr>
      <vt:lpstr>Zoomové objektivy umožňují plynule měnit výřez scény</vt:lpstr>
      <vt:lpstr>14-24mm f/2.8G ED AF-S NIKKOR</vt:lpstr>
      <vt:lpstr>AF-S NIKKOR 28-300mm f/3.5-5.6G ED VR</vt:lpstr>
      <vt:lpstr>AF-S NIKKOR 80–400 mm f/4,5–5,6G ED VR</vt:lpstr>
    </vt:vector>
  </TitlesOfParts>
  <Company>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Fotografick</dc:title>
  <dc:creator>Vitezslav Otruba</dc:creator>
  <cp:lastModifiedBy>Richard</cp:lastModifiedBy>
  <cp:revision>118</cp:revision>
  <dcterms:created xsi:type="dcterms:W3CDTF">2006-02-02T19:23:18Z</dcterms:created>
  <dcterms:modified xsi:type="dcterms:W3CDTF">2017-05-17T10:31:06Z</dcterms:modified>
</cp:coreProperties>
</file>